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81" r:id="rId5"/>
    <p:sldId id="372" r:id="rId6"/>
    <p:sldId id="373" r:id="rId7"/>
    <p:sldId id="321" r:id="rId8"/>
    <p:sldId id="374" r:id="rId9"/>
    <p:sldId id="377" r:id="rId10"/>
    <p:sldId id="375" r:id="rId11"/>
    <p:sldId id="376" r:id="rId12"/>
    <p:sldId id="378" r:id="rId13"/>
    <p:sldId id="381" r:id="rId14"/>
    <p:sldId id="382" r:id="rId15"/>
    <p:sldId id="380" r:id="rId16"/>
    <p:sldId id="383" r:id="rId17"/>
    <p:sldId id="322" r:id="rId18"/>
    <p:sldId id="317" r:id="rId19"/>
    <p:sldId id="385" r:id="rId20"/>
    <p:sldId id="3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lsea Peters" initials="CP" lastIdx="1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AF1"/>
    <a:srgbClr val="CCD3E1"/>
    <a:srgbClr val="86AB5D"/>
    <a:srgbClr val="006498"/>
    <a:srgbClr val="0066A3"/>
    <a:srgbClr val="552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83064" autoAdjust="0"/>
  </p:normalViewPr>
  <p:slideViewPr>
    <p:cSldViewPr snapToGrid="0">
      <p:cViewPr varScale="1">
        <p:scale>
          <a:sx n="82" d="100"/>
          <a:sy n="82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3F342-4430-5249-AE0A-96EA2B2C82B6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C906A-1AB3-524E-ABAB-CE6D5FA35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62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Want</a:t>
            </a:r>
            <a:r>
              <a:rPr lang="en-US" baseline="0" dirty="0"/>
              <a:t> to change the Cover image? </a:t>
            </a:r>
          </a:p>
          <a:p>
            <a:r>
              <a:rPr lang="en-US" baseline="0"/>
              <a:t>Choose any photo from: </a:t>
            </a:r>
            <a:r>
              <a:rPr lang="en-US" b="1" baseline="0"/>
              <a:t>Images&gt;Cover Images&gt;Landscape</a:t>
            </a:r>
            <a:r>
              <a:rPr lang="en-US" baseline="0"/>
              <a:t> or </a:t>
            </a:r>
            <a:r>
              <a:rPr lang="en-US" b="1" baseline="0"/>
              <a:t>Images&gt;Background Images</a:t>
            </a:r>
            <a:endParaRPr lang="en-US" b="1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C906A-1AB3-524E-ABAB-CE6D5FA35E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4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C906A-1AB3-524E-ABAB-CE6D5FA35EE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5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7786" y="1827658"/>
            <a:ext cx="3886200" cy="1259745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93" y="3034991"/>
            <a:ext cx="3903893" cy="74723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250"/>
            <a:ext cx="9144000" cy="7016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5987"/>
            <a:ext cx="9144000" cy="347918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0" y="1259585"/>
            <a:ext cx="9144000" cy="0"/>
          </a:xfrm>
          <a:prstGeom prst="line">
            <a:avLst/>
          </a:prstGeom>
          <a:ln w="127000">
            <a:solidFill>
              <a:srgbClr val="86AB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0" y="5283059"/>
            <a:ext cx="3102796" cy="0"/>
          </a:xfrm>
          <a:prstGeom prst="line">
            <a:avLst/>
          </a:prstGeom>
          <a:ln w="63500">
            <a:solidFill>
              <a:srgbClr val="0064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3222811" y="5283059"/>
            <a:ext cx="3248166" cy="0"/>
          </a:xfrm>
          <a:prstGeom prst="line">
            <a:avLst/>
          </a:prstGeom>
          <a:ln w="63500">
            <a:solidFill>
              <a:srgbClr val="86AB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6698385" y="5283059"/>
            <a:ext cx="2445616" cy="0"/>
          </a:xfrm>
          <a:prstGeom prst="line">
            <a:avLst/>
          </a:prstGeom>
          <a:ln w="63500">
            <a:solidFill>
              <a:srgbClr val="5525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2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C29AF-0773-3B41-85BE-192EF9B3FBD6}" type="datetime1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0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5477-8623-6341-A7AA-440292F63DBF}" type="datetime1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7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0826"/>
            <a:ext cx="7886700" cy="517743"/>
          </a:xfrm>
        </p:spPr>
        <p:txBody>
          <a:bodyPr>
            <a:normAutofit/>
          </a:bodyPr>
          <a:lstStyle>
            <a:lvl1pPr>
              <a:defRPr sz="1800" b="1" i="0" cap="all" baseline="0">
                <a:solidFill>
                  <a:srgbClr val="5527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203325"/>
            <a:ext cx="7886700" cy="4351338"/>
          </a:xfrm>
        </p:spPr>
        <p:txBody>
          <a:bodyPr/>
          <a:lstStyle>
            <a:lvl1pPr marL="228600" indent="-228600">
              <a:buClr>
                <a:srgbClr val="86AB5D"/>
              </a:buClr>
              <a:buFont typeface="Wingdings" panose="05000000000000000000" pitchFamily="2" charset="2"/>
              <a:buChar char="q"/>
              <a:defRPr/>
            </a:lvl1pPr>
            <a:lvl2pPr marL="685800" indent="-228600">
              <a:buClr>
                <a:srgbClr val="86AB5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6AB5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6AB5D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86AB5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91929" y="378341"/>
            <a:ext cx="0" cy="193853"/>
          </a:xfrm>
          <a:prstGeom prst="line">
            <a:avLst/>
          </a:prstGeom>
          <a:ln w="88900">
            <a:solidFill>
              <a:srgbClr val="86AB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783771"/>
            <a:ext cx="9144000" cy="0"/>
          </a:xfrm>
          <a:prstGeom prst="line">
            <a:avLst/>
          </a:prstGeom>
          <a:ln w="22225">
            <a:solidFill>
              <a:schemeClr val="tx1">
                <a:alpha val="1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8" y="6475863"/>
            <a:ext cx="4026090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22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638B-5D61-4F41-8E99-1FA4AC3DF030}" type="datetime1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319157" y="1"/>
            <a:ext cx="2583476" cy="6216669"/>
          </a:xfrm>
          <a:prstGeom prst="rect">
            <a:avLst/>
          </a:prstGeom>
          <a:solidFill>
            <a:srgbClr val="86AB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584032" y="6026442"/>
            <a:ext cx="2053727" cy="19455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2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E2DA-CA39-F040-B87D-F66B3D45A7A1}" type="datetime1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690688"/>
            <a:ext cx="9144000" cy="42732"/>
          </a:xfrm>
          <a:prstGeom prst="line">
            <a:avLst/>
          </a:prstGeom>
          <a:ln w="22225">
            <a:solidFill>
              <a:schemeClr val="tx1">
                <a:alpha val="1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47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DC2E-EA2E-6C4F-8562-399618E8E075}" type="datetime1">
              <a:rPr lang="en-US" smtClean="0"/>
              <a:t>8/14/2018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690688"/>
            <a:ext cx="9144000" cy="42732"/>
          </a:xfrm>
          <a:prstGeom prst="line">
            <a:avLst/>
          </a:prstGeom>
          <a:ln w="22225">
            <a:solidFill>
              <a:schemeClr val="tx1">
                <a:alpha val="1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79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1A44-5819-9245-86C2-19F3DC00A503}" type="datetime1">
              <a:rPr lang="en-US" smtClean="0"/>
              <a:t>8/14/2018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690688"/>
            <a:ext cx="9144000" cy="42732"/>
          </a:xfrm>
          <a:prstGeom prst="line">
            <a:avLst/>
          </a:prstGeom>
          <a:ln w="22225">
            <a:solidFill>
              <a:schemeClr val="tx1">
                <a:alpha val="1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8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74BF-4325-E74D-A384-67420218A42F}" type="datetime1">
              <a:rPr lang="en-US" smtClean="0"/>
              <a:t>8/14/2018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2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B4D1-0440-B747-922A-3D091F9FE07A}" type="datetime1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2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C4CE0-4B81-F14F-97F2-5CEA72697119}" type="datetime1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16" y="6465624"/>
            <a:ext cx="3019568" cy="14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04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D6A2C-1E21-1D4C-86E4-63E9697AA8AC}" type="datetime1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9489-DF73-4A76-950F-93D686310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0066A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882"/>
            <a:ext cx="9144000" cy="3886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786" y="1534064"/>
            <a:ext cx="3886200" cy="1259745"/>
          </a:xfrm>
        </p:spPr>
        <p:txBody>
          <a:bodyPr>
            <a:normAutofit fontScale="90000"/>
          </a:bodyPr>
          <a:lstStyle/>
          <a:p>
            <a:r>
              <a:rPr lang="en-US" dirty="0"/>
              <a:t>Delivery System Transformation Efforts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786" y="3204242"/>
            <a:ext cx="3903893" cy="16623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52733"/>
                </a:solidFill>
              </a:rPr>
              <a:t>Presented to the Illinois Health and Hospital Association </a:t>
            </a:r>
          </a:p>
          <a:p>
            <a:r>
              <a:rPr lang="en-US" dirty="0">
                <a:solidFill>
                  <a:srgbClr val="552733"/>
                </a:solidFill>
              </a:rPr>
              <a:t>By Pat Terrell and Jim Parker</a:t>
            </a:r>
          </a:p>
          <a:p>
            <a:r>
              <a:rPr lang="en-US" dirty="0">
                <a:solidFill>
                  <a:srgbClr val="552733"/>
                </a:solidFill>
              </a:rPr>
              <a:t>June 18, 2018</a:t>
            </a:r>
          </a:p>
          <a:p>
            <a:endParaRPr lang="en-US" dirty="0">
              <a:solidFill>
                <a:srgbClr val="5527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89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Louisiana lessons learned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 chosen was not based on thoughtful study</a:t>
            </a:r>
          </a:p>
          <a:p>
            <a:r>
              <a:rPr lang="en-US" dirty="0"/>
              <a:t>Poor partners were chosen in some regions</a:t>
            </a:r>
          </a:p>
          <a:p>
            <a:r>
              <a:rPr lang="en-US" dirty="0"/>
              <a:t>Almost complete dependence on special financing arrangements and payments calls sustainability into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3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 Carolina Rural hospital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targeted eligible hospitals</a:t>
            </a:r>
          </a:p>
          <a:p>
            <a:r>
              <a:rPr lang="en-US" dirty="0"/>
              <a:t>Projects required an “advising hospital” partner and a DSH hospital</a:t>
            </a:r>
          </a:p>
          <a:p>
            <a:r>
              <a:rPr lang="en-US" dirty="0"/>
              <a:t>Requirements for transformation plans kept to a minimum to allow flexibility</a:t>
            </a:r>
          </a:p>
          <a:p>
            <a:r>
              <a:rPr lang="en-US" dirty="0"/>
              <a:t>Partially funded through DSH allotment</a:t>
            </a:r>
          </a:p>
          <a:p>
            <a:r>
              <a:rPr lang="en-US" dirty="0"/>
              <a:t>Advising hospital required to commit funds</a:t>
            </a:r>
          </a:p>
          <a:p>
            <a:r>
              <a:rPr lang="en-US" dirty="0"/>
              <a:t>Funds set aside for consulting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20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Louisiana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hospital system was in need of significant reform</a:t>
            </a:r>
          </a:p>
          <a:p>
            <a:r>
              <a:rPr lang="en-US" dirty="0"/>
              <a:t>Decision was made to turn it over to private partners</a:t>
            </a:r>
          </a:p>
          <a:p>
            <a:r>
              <a:rPr lang="en-US" dirty="0"/>
              <a:t>Some partners ran hospitals and some public hospitals closed with private agreeing to serve Medicaid and uninsured</a:t>
            </a:r>
          </a:p>
          <a:p>
            <a:r>
              <a:rPr lang="en-US" dirty="0"/>
              <a:t>Financed through a number of widely varying special payments deals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73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 Carolina lessons learned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funding mechanisms other than DSRIP</a:t>
            </a:r>
          </a:p>
          <a:p>
            <a:r>
              <a:rPr lang="en-US" dirty="0"/>
              <a:t>Viable and committed partners enhance chance of success</a:t>
            </a:r>
          </a:p>
          <a:p>
            <a:r>
              <a:rPr lang="en-US" dirty="0"/>
              <a:t>Consulting services help planning</a:t>
            </a:r>
          </a:p>
          <a:p>
            <a:r>
              <a:rPr lang="en-US" dirty="0"/>
              <a:t>Accountability with flexibility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53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001C1-2548-4C99-B3C9-0F463330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6030485" cy="2852737"/>
          </a:xfrm>
        </p:spPr>
        <p:txBody>
          <a:bodyPr/>
          <a:lstStyle/>
          <a:p>
            <a:r>
              <a:rPr lang="en-US" dirty="0"/>
              <a:t>Conclusions and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DC8DD-B4DD-49C8-8783-E660A4A7C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5653967" cy="15001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BEE99-E46F-4377-A3E3-4CFC4FE5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12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03325"/>
            <a:ext cx="7886700" cy="4949502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400" dirty="0"/>
              <a:t>Proper planning is essential and planning must be heavily data based</a:t>
            </a:r>
          </a:p>
          <a:p>
            <a:pPr marL="914400" lvl="1" indent="-457200"/>
            <a:r>
              <a:rPr lang="en-US" sz="2000" dirty="0"/>
              <a:t>Demographic</a:t>
            </a:r>
          </a:p>
          <a:p>
            <a:pPr marL="914400" lvl="1" indent="-457200"/>
            <a:r>
              <a:rPr lang="en-US" sz="2000" dirty="0"/>
              <a:t>Utilization—gaps and duplication</a:t>
            </a:r>
          </a:p>
          <a:p>
            <a:pPr marL="457200" indent="-457200"/>
            <a:r>
              <a:rPr lang="en-US" sz="2400" dirty="0"/>
              <a:t>Reform is about meeting needs of community across the continuum of care, not about meeting the needs of providers</a:t>
            </a:r>
          </a:p>
          <a:p>
            <a:pPr marL="457200" indent="-457200"/>
            <a:r>
              <a:rPr lang="en-US" sz="2400" dirty="0"/>
              <a:t>Delivery system reform is about the entire system and requires carefully thought through partnerships—medical, behavioral and social</a:t>
            </a:r>
          </a:p>
          <a:p>
            <a:pPr marL="914400" lvl="1" indent="-457200"/>
            <a:r>
              <a:rPr lang="en-US" sz="2000" dirty="0"/>
              <a:t>Care in the right setting</a:t>
            </a:r>
          </a:p>
          <a:p>
            <a:pPr marL="914400" lvl="1" indent="-457200"/>
            <a:r>
              <a:rPr lang="en-US" sz="2000" dirty="0"/>
              <a:t>Sufficient volume to enhance quality </a:t>
            </a:r>
          </a:p>
          <a:p>
            <a:pPr marL="914400" lvl="1" indent="-457200"/>
            <a:r>
              <a:rPr lang="en-US" sz="2000" dirty="0"/>
              <a:t>Reduce the overall cost of care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37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/>
              <a:t>Investment needed to transform but new system must be sustainable with rational payment systems</a:t>
            </a:r>
          </a:p>
          <a:p>
            <a:pPr marL="457200" indent="-457200"/>
            <a:r>
              <a:rPr lang="en-US" dirty="0"/>
              <a:t>Accountability has to be in place before funds delivered—payments upon milestones or metrics</a:t>
            </a:r>
          </a:p>
          <a:p>
            <a:pPr marL="457200" indent="-457200"/>
            <a:r>
              <a:rPr lang="en-US" dirty="0"/>
              <a:t>Broader impact on community should be recognized and </a:t>
            </a:r>
            <a:r>
              <a:rPr lang="en-US"/>
              <a:t>mitigation considered</a:t>
            </a:r>
            <a:endParaRPr lang="en-US" dirty="0"/>
          </a:p>
          <a:p>
            <a:pPr marL="457200" indent="-45720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87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9600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0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HMA scope</a:t>
            </a:r>
          </a:p>
          <a:p>
            <a:r>
              <a:rPr lang="en-US" dirty="0"/>
              <a:t>Reform examples</a:t>
            </a:r>
          </a:p>
          <a:p>
            <a:pPr lvl="1"/>
            <a:r>
              <a:rPr lang="en-US" dirty="0"/>
              <a:t>New York</a:t>
            </a:r>
          </a:p>
          <a:p>
            <a:pPr lvl="1"/>
            <a:r>
              <a:rPr lang="en-US" dirty="0"/>
              <a:t>Texas</a:t>
            </a:r>
          </a:p>
          <a:p>
            <a:pPr lvl="1"/>
            <a:r>
              <a:rPr lang="en-US" dirty="0"/>
              <a:t>Louisiana</a:t>
            </a:r>
          </a:p>
          <a:p>
            <a:pPr lvl="1"/>
            <a:r>
              <a:rPr lang="en-US" dirty="0"/>
              <a:t>Los Angeles</a:t>
            </a:r>
          </a:p>
          <a:p>
            <a:pPr lvl="1"/>
            <a:r>
              <a:rPr lang="en-US" dirty="0"/>
              <a:t>South Carolina</a:t>
            </a:r>
          </a:p>
          <a:p>
            <a:r>
              <a:rPr lang="en-US" dirty="0"/>
              <a:t>Summary principals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3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HMA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HMA has worked on delivery system transformation at all levels across the country</a:t>
            </a:r>
          </a:p>
          <a:p>
            <a:pPr lvl="1"/>
            <a:r>
              <a:rPr lang="en-US" dirty="0"/>
              <a:t>For states</a:t>
            </a:r>
          </a:p>
          <a:p>
            <a:pPr lvl="1"/>
            <a:r>
              <a:rPr lang="en-US" dirty="0"/>
              <a:t>For local governments</a:t>
            </a:r>
          </a:p>
          <a:p>
            <a:pPr lvl="1"/>
            <a:r>
              <a:rPr lang="en-US" dirty="0"/>
              <a:t>For large systems</a:t>
            </a:r>
          </a:p>
          <a:p>
            <a:pPr lvl="1"/>
            <a:r>
              <a:rPr lang="en-US" dirty="0"/>
              <a:t>For smaller providers</a:t>
            </a:r>
          </a:p>
          <a:p>
            <a:r>
              <a:rPr lang="en-US" dirty="0"/>
              <a:t>IHA requested that HMA use this experience to help develop principles to be used as Illinois moves forward with the Hospital Transformation Program in the assessment bill.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001C1-2548-4C99-B3C9-0F463330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Examples from other states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DC8DD-B4DD-49C8-8783-E660A4A7C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5653967" cy="150018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BEE99-E46F-4377-A3E3-4CFC4FE5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3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MLK Hospital in Los Angeles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Problem</a:t>
            </a:r>
          </a:p>
          <a:p>
            <a:pPr lvl="1"/>
            <a:r>
              <a:rPr lang="en-US" dirty="0"/>
              <a:t> poor quality care at hospital</a:t>
            </a:r>
          </a:p>
          <a:p>
            <a:pPr lvl="1"/>
            <a:r>
              <a:rPr lang="en-US" dirty="0"/>
              <a:t>lack of access to needed services for the community</a:t>
            </a:r>
          </a:p>
          <a:p>
            <a:r>
              <a:rPr lang="en-US" dirty="0"/>
              <a:t>Process:</a:t>
            </a:r>
          </a:p>
          <a:p>
            <a:pPr lvl="1"/>
            <a:r>
              <a:rPr lang="en-US" dirty="0"/>
              <a:t>Community Needs Assessment</a:t>
            </a:r>
          </a:p>
          <a:p>
            <a:pPr lvl="1"/>
            <a:r>
              <a:rPr lang="en-US" dirty="0"/>
              <a:t>Utilization patterns</a:t>
            </a:r>
          </a:p>
          <a:p>
            <a:pPr lvl="1"/>
            <a:r>
              <a:rPr lang="en-US" dirty="0"/>
              <a:t>Staff assessment</a:t>
            </a:r>
          </a:p>
          <a:p>
            <a:r>
              <a:rPr lang="en-US" dirty="0"/>
              <a:t>Result</a:t>
            </a:r>
          </a:p>
          <a:p>
            <a:pPr lvl="1"/>
            <a:r>
              <a:rPr lang="en-US" dirty="0"/>
              <a:t>New ambulatory center and new hospital</a:t>
            </a:r>
          </a:p>
          <a:p>
            <a:pPr lvl="1"/>
            <a:r>
              <a:rPr lang="en-US" dirty="0"/>
              <a:t>New lines of service</a:t>
            </a:r>
          </a:p>
          <a:p>
            <a:pPr lvl="1"/>
            <a:r>
              <a:rPr lang="en-US" dirty="0"/>
              <a:t>Coordination between all community providers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73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MLK 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Reform starts with community needs assessment</a:t>
            </a:r>
          </a:p>
          <a:p>
            <a:r>
              <a:rPr lang="en-US" dirty="0"/>
              <a:t>Need partnerships across full continuum of care</a:t>
            </a:r>
          </a:p>
          <a:p>
            <a:r>
              <a:rPr lang="en-US" dirty="0"/>
              <a:t>System should be shaped to meet needs and not the capabilities of providers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4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York DSRIP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68569"/>
            <a:ext cx="7886700" cy="4351338"/>
          </a:xfrm>
        </p:spPr>
        <p:txBody>
          <a:bodyPr/>
          <a:lstStyle/>
          <a:p>
            <a:r>
              <a:rPr lang="en-US" dirty="0"/>
              <a:t>Performing Provider </a:t>
            </a:r>
            <a:r>
              <a:rPr lang="en-US" i="1" u="sng" dirty="0"/>
              <a:t>Systems</a:t>
            </a:r>
          </a:p>
          <a:p>
            <a:r>
              <a:rPr lang="en-US" dirty="0"/>
              <a:t>PPS had to choose from menu of projects</a:t>
            </a:r>
          </a:p>
          <a:p>
            <a:r>
              <a:rPr lang="en-US" dirty="0"/>
              <a:t>Funds had to be earned by milestones</a:t>
            </a:r>
          </a:p>
          <a:p>
            <a:r>
              <a:rPr lang="en-US" dirty="0"/>
              <a:t>Funds could be used for:</a:t>
            </a:r>
          </a:p>
          <a:p>
            <a:pPr lvl="1"/>
            <a:r>
              <a:rPr lang="en-US" dirty="0"/>
              <a:t>Project costs</a:t>
            </a:r>
          </a:p>
          <a:p>
            <a:pPr lvl="1"/>
            <a:r>
              <a:rPr lang="en-US" dirty="0"/>
              <a:t>Lost revenue</a:t>
            </a:r>
          </a:p>
          <a:p>
            <a:pPr lvl="1"/>
            <a:r>
              <a:rPr lang="en-US" dirty="0"/>
              <a:t>P4P</a:t>
            </a:r>
          </a:p>
          <a:p>
            <a:pPr lvl="1"/>
            <a:r>
              <a:rPr lang="en-US" dirty="0"/>
              <a:t>Other considerations</a:t>
            </a:r>
          </a:p>
          <a:p>
            <a:r>
              <a:rPr lang="en-US" dirty="0"/>
              <a:t>Combined with APMs to help transformation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3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 DSRIP 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Forcing the pace resulted in some bad decisions</a:t>
            </a:r>
          </a:p>
          <a:p>
            <a:r>
              <a:rPr lang="en-US" dirty="0"/>
              <a:t>Funders must know what they want out of investments and make that clear</a:t>
            </a:r>
          </a:p>
          <a:p>
            <a:r>
              <a:rPr lang="en-US" dirty="0"/>
              <a:t>Partnerships are essential but must be constructed thoughtfully</a:t>
            </a:r>
          </a:p>
          <a:p>
            <a:r>
              <a:rPr lang="en-US" dirty="0"/>
              <a:t>MCOs need to be involved in process of reform</a:t>
            </a:r>
          </a:p>
          <a:p>
            <a:r>
              <a:rPr lang="en-US" dirty="0"/>
              <a:t>Workforce development is critical to new models</a:t>
            </a:r>
          </a:p>
          <a:p>
            <a:r>
              <a:rPr lang="en-US" dirty="0"/>
              <a:t>End product must be sustainable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40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</a:t>
            </a:r>
            <a:r>
              <a:rPr lang="en-US" dirty="0" err="1"/>
              <a:t>Dsrip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Regional Healthcare Partnerships with lead provider</a:t>
            </a:r>
          </a:p>
          <a:p>
            <a:r>
              <a:rPr lang="en-US" dirty="0"/>
              <a:t>Projects chosen from menu</a:t>
            </a:r>
          </a:p>
          <a:p>
            <a:pPr lvl="1"/>
            <a:r>
              <a:rPr lang="en-US" dirty="0"/>
              <a:t>Infrastructure</a:t>
            </a:r>
          </a:p>
          <a:p>
            <a:pPr lvl="1"/>
            <a:r>
              <a:rPr lang="en-US" dirty="0"/>
              <a:t>Model of care redesign</a:t>
            </a:r>
          </a:p>
          <a:p>
            <a:pPr lvl="1"/>
            <a:r>
              <a:rPr lang="en-US" dirty="0"/>
              <a:t>Quality improvement </a:t>
            </a:r>
          </a:p>
          <a:p>
            <a:pPr lvl="1"/>
            <a:r>
              <a:rPr lang="en-US" dirty="0"/>
              <a:t>Population focused improvements</a:t>
            </a:r>
          </a:p>
          <a:p>
            <a:r>
              <a:rPr lang="en-US" dirty="0"/>
              <a:t>Payments tied to milestones and metrics</a:t>
            </a:r>
          </a:p>
          <a:p>
            <a:r>
              <a:rPr lang="en-US" dirty="0"/>
              <a:t> Predetermined regions and need for lead provider created conflicts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9489-DF73-4A76-950F-93D686310C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49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F65A7"/>
      </a:accent1>
      <a:accent2>
        <a:srgbClr val="86AB5D"/>
      </a:accent2>
      <a:accent3>
        <a:srgbClr val="552533"/>
      </a:accent3>
      <a:accent4>
        <a:srgbClr val="75A6CB"/>
      </a:accent4>
      <a:accent5>
        <a:srgbClr val="B7D794"/>
      </a:accent5>
      <a:accent6>
        <a:srgbClr val="7C4555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66A85E11E30F4E991D0A89AF3E1058" ma:contentTypeVersion="21" ma:contentTypeDescription="Create a new document." ma:contentTypeScope="" ma:versionID="e9e714bb0801ac8b7362f47fe2f2be0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d2c4303766fcadb54f511e1f5a2aad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9A76E9-AA25-4F5E-8EF7-D5D8BFDE6D7D}"/>
</file>

<file path=customXml/itemProps2.xml><?xml version="1.0" encoding="utf-8"?>
<ds:datastoreItem xmlns:ds="http://schemas.openxmlformats.org/officeDocument/2006/customXml" ds:itemID="{8EE76010-26B5-4E6B-9FCD-3D36CE92C18B}"/>
</file>

<file path=customXml/itemProps3.xml><?xml version="1.0" encoding="utf-8"?>
<ds:datastoreItem xmlns:ds="http://schemas.openxmlformats.org/officeDocument/2006/customXml" ds:itemID="{9D6EA3B9-BEB4-4E7C-8342-E90C9195016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23520</TotalTime>
  <Words>617</Words>
  <Application>Microsoft Office PowerPoint</Application>
  <PresentationFormat>On-screen Show (4:3)</PresentationFormat>
  <Paragraphs>120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Delivery System Transformation Efforts</vt:lpstr>
      <vt:lpstr>Agenda</vt:lpstr>
      <vt:lpstr>HMA Background</vt:lpstr>
      <vt:lpstr>Transformation Examples from other states </vt:lpstr>
      <vt:lpstr>MLK Hospital in Los Angeles</vt:lpstr>
      <vt:lpstr>MLK lessons learned</vt:lpstr>
      <vt:lpstr>New York DSRIP</vt:lpstr>
      <vt:lpstr>NY DSRIP lessons learned</vt:lpstr>
      <vt:lpstr>Texas Dsrip </vt:lpstr>
      <vt:lpstr>Louisiana lessons learned </vt:lpstr>
      <vt:lpstr>South Carolina Rural hospital transformation</vt:lpstr>
      <vt:lpstr>Louisiana </vt:lpstr>
      <vt:lpstr>South Carolina lessons learned </vt:lpstr>
      <vt:lpstr>Conclusions and Discussion</vt:lpstr>
      <vt:lpstr>Principles learned</vt:lpstr>
      <vt:lpstr>Principals</vt:lpstr>
      <vt:lpstr>Discussion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Catie Hilbelink</dc:creator>
  <cp:lastModifiedBy>Dye, Duane</cp:lastModifiedBy>
  <cp:revision>217</cp:revision>
  <dcterms:created xsi:type="dcterms:W3CDTF">2016-10-04T18:21:33Z</dcterms:created>
  <dcterms:modified xsi:type="dcterms:W3CDTF">2018-08-14T16:01:17Z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0x0101000766A85E11E30F4E991D0A89AF3E1058</vt:lpwstr>
  </property>
  <property fmtid="{D5CDD505-2E9C-101B-9397-08002B2CF9AE}" pid="3" name="TaxKeyword">
    <vt:lpwstr/>
  </property>
  <property fmtid="{D5CDD505-2E9C-101B-9397-08002B2CF9AE}" pid="4" name="TaxCatchAll">
    <vt:lpwstr/>
  </property>
  <property fmtid="{D5CDD505-2E9C-101B-9397-08002B2CF9AE}" pid="5" name="TaxKeywordTaxHTField">
    <vt:lpwstr/>
  </property>
</Properties>
</file>