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8.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3.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notesMasterIdLst>
    <p:notesMasterId r:id="rId22"/>
  </p:notesMasterIdLst>
  <p:sldIdLst>
    <p:sldId id="256" r:id="rId6"/>
    <p:sldId id="370" r:id="rId7"/>
    <p:sldId id="407" r:id="rId8"/>
    <p:sldId id="408" r:id="rId9"/>
    <p:sldId id="419" r:id="rId10"/>
    <p:sldId id="410" r:id="rId11"/>
    <p:sldId id="417" r:id="rId12"/>
    <p:sldId id="409" r:id="rId13"/>
    <p:sldId id="413" r:id="rId14"/>
    <p:sldId id="266" r:id="rId15"/>
    <p:sldId id="411" r:id="rId16"/>
    <p:sldId id="414" r:id="rId17"/>
    <p:sldId id="421" r:id="rId18"/>
    <p:sldId id="415" r:id="rId19"/>
    <p:sldId id="416" r:id="rId20"/>
    <p:sldId id="412"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ones, Keshonna" initials="LK" lastIdx="6" clrIdx="6">
    <p:extLst>
      <p:ext uri="{19B8F6BF-5375-455C-9EA6-DF929625EA0E}">
        <p15:presenceInfo xmlns:p15="http://schemas.microsoft.com/office/powerpoint/2012/main" userId="S::Keshonna.Lones@Illinois.gov::6b874716-00a7-43fb-b926-818392a3514c" providerId="AD"/>
      </p:ext>
    </p:extLst>
  </p:cmAuthor>
  <p:cmAuthor id="1" name="Bruni, Maria" initials="BM" lastIdx="3" clrIdx="0"/>
  <p:cmAuthor id="2" name="Eckhoff, Michelle" initials="EM" lastIdx="15" clrIdx="1"/>
  <p:cmAuthor id="3" name="Doran, Mary" initials="DM" lastIdx="8" clrIdx="2">
    <p:extLst>
      <p:ext uri="{19B8F6BF-5375-455C-9EA6-DF929625EA0E}">
        <p15:presenceInfo xmlns:p15="http://schemas.microsoft.com/office/powerpoint/2012/main" userId="S-1-5-21-3305319392-3808807833-1907086840-88422" providerId="AD"/>
      </p:ext>
    </p:extLst>
  </p:cmAuthor>
  <p:cmAuthor id="4" name="Sheila Pires" initials="SP" lastIdx="13" clrIdx="3">
    <p:extLst>
      <p:ext uri="{19B8F6BF-5375-455C-9EA6-DF929625EA0E}">
        <p15:presenceInfo xmlns:p15="http://schemas.microsoft.com/office/powerpoint/2012/main" userId="9b54920e1acd051b" providerId="Windows Live"/>
      </p:ext>
    </p:extLst>
  </p:cmAuthor>
  <p:cmAuthor id="5" name="John O'Brien" initials="JO" lastIdx="1" clrIdx="4">
    <p:extLst>
      <p:ext uri="{19B8F6BF-5375-455C-9EA6-DF929625EA0E}">
        <p15:presenceInfo xmlns:p15="http://schemas.microsoft.com/office/powerpoint/2012/main" userId="S-1-5-21-1158103055-330171875-314601362-4715" providerId="AD"/>
      </p:ext>
    </p:extLst>
  </p:cmAuthor>
  <p:cmAuthor id="6" name="David deVoursney" initials="Dd" lastIdx="16" clrIdx="5">
    <p:extLst>
      <p:ext uri="{19B8F6BF-5375-455C-9EA6-DF929625EA0E}">
        <p15:presenceInfo xmlns:p15="http://schemas.microsoft.com/office/powerpoint/2012/main" userId="S-1-5-21-1158103055-330171875-314601362-4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9" autoAdjust="0"/>
  </p:normalViewPr>
  <p:slideViewPr>
    <p:cSldViewPr snapToGrid="0">
      <p:cViewPr varScale="1">
        <p:scale>
          <a:sx n="122" d="100"/>
          <a:sy n="122" d="100"/>
        </p:scale>
        <p:origin x="90" y="3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822" tIns="46412" rIns="92822" bIns="46412"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2822" tIns="46412" rIns="92822" bIns="46412" rtlCol="0"/>
          <a:lstStyle>
            <a:lvl1pPr algn="r">
              <a:defRPr sz="1200"/>
            </a:lvl1pPr>
          </a:lstStyle>
          <a:p>
            <a:fld id="{FF1FB004-D04A-421E-B453-F5571A2EF53A}" type="datetimeFigureOut">
              <a:rPr lang="en-US" smtClean="0"/>
              <a:t>3/2/2021</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2822" tIns="46412" rIns="92822" bIns="46412"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2822" tIns="46412" rIns="92822" bIns="464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2822" tIns="46412" rIns="92822" bIns="464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2822" tIns="46412" rIns="92822" bIns="46412" rtlCol="0" anchor="b"/>
          <a:lstStyle>
            <a:lvl1pPr algn="r">
              <a:defRPr sz="1200"/>
            </a:lvl1pPr>
          </a:lstStyle>
          <a:p>
            <a:fld id="{D4A8380E-D8EF-4B7A-B687-72A6C24FF6F0}" type="slidenum">
              <a:rPr lang="en-US" smtClean="0"/>
              <a:t>‹#›</a:t>
            </a:fld>
            <a:endParaRPr lang="en-US" dirty="0"/>
          </a:p>
        </p:txBody>
      </p:sp>
    </p:spTree>
    <p:extLst>
      <p:ext uri="{BB962C8B-B14F-4D97-AF65-F5344CB8AC3E}">
        <p14:creationId xmlns:p14="http://schemas.microsoft.com/office/powerpoint/2010/main" val="340896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61F529-06F7-4E6C-92B4-D40BD6C6E3D2}" type="slidenum">
              <a:rPr lang="en-US" smtClean="0"/>
              <a:t>1</a:t>
            </a:fld>
            <a:endParaRPr lang="en-US" dirty="0"/>
          </a:p>
        </p:txBody>
      </p:sp>
    </p:spTree>
    <p:extLst>
      <p:ext uri="{BB962C8B-B14F-4D97-AF65-F5344CB8AC3E}">
        <p14:creationId xmlns:p14="http://schemas.microsoft.com/office/powerpoint/2010/main" val="2906415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BDA1-53EC-4042-9922-2F5266E982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69D08-E071-4022-9B1F-FC2D6AE0B1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26D899-25EB-4267-B9AC-0FBC2F762552}"/>
              </a:ext>
            </a:extLst>
          </p:cNvPr>
          <p:cNvSpPr>
            <a:spLocks noGrp="1"/>
          </p:cNvSpPr>
          <p:nvPr>
            <p:ph type="dt" sz="half" idx="10"/>
          </p:nvPr>
        </p:nvSpPr>
        <p:spPr/>
        <p:txBody>
          <a:bodyPr/>
          <a:lstStyle/>
          <a:p>
            <a:fld id="{C5FE3B4D-DF82-4894-85A9-052D1B5DBD81}" type="datetimeFigureOut">
              <a:rPr lang="en-US" smtClean="0"/>
              <a:t>3/2/2021</a:t>
            </a:fld>
            <a:endParaRPr lang="en-US" dirty="0"/>
          </a:p>
        </p:txBody>
      </p:sp>
      <p:sp>
        <p:nvSpPr>
          <p:cNvPr id="5" name="Footer Placeholder 4">
            <a:extLst>
              <a:ext uri="{FF2B5EF4-FFF2-40B4-BE49-F238E27FC236}">
                <a16:creationId xmlns:a16="http://schemas.microsoft.com/office/drawing/2014/main" id="{91851122-8690-4CC3-BD5D-196D7956B3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609EC0-DCF4-4BC1-9C8C-D4B3F1901A79}"/>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177685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9735-081D-4528-A846-24EF9831E1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BC821-48E6-432F-B163-AEB94E37CA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530AA-CE6F-44F1-9777-1DB61C6A282F}"/>
              </a:ext>
            </a:extLst>
          </p:cNvPr>
          <p:cNvSpPr>
            <a:spLocks noGrp="1"/>
          </p:cNvSpPr>
          <p:nvPr>
            <p:ph type="dt" sz="half" idx="10"/>
          </p:nvPr>
        </p:nvSpPr>
        <p:spPr/>
        <p:txBody>
          <a:bodyPr/>
          <a:lstStyle/>
          <a:p>
            <a:fld id="{C5FE3B4D-DF82-4894-85A9-052D1B5DBD81}" type="datetimeFigureOut">
              <a:rPr lang="en-US" smtClean="0"/>
              <a:t>3/2/2021</a:t>
            </a:fld>
            <a:endParaRPr lang="en-US" dirty="0"/>
          </a:p>
        </p:txBody>
      </p:sp>
      <p:sp>
        <p:nvSpPr>
          <p:cNvPr id="5" name="Footer Placeholder 4">
            <a:extLst>
              <a:ext uri="{FF2B5EF4-FFF2-40B4-BE49-F238E27FC236}">
                <a16:creationId xmlns:a16="http://schemas.microsoft.com/office/drawing/2014/main" id="{6DF1AFB7-C894-4D20-9FAC-46FBDD08C7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A8E272-DEDA-45BB-9C09-2A0E1AA8A446}"/>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409030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34BD0-8117-4D20-975D-F752B1AC8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D161E2-89E8-4569-B746-A431EDE4AB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1F23C-7783-4AC8-9DCC-C5FD14242861}"/>
              </a:ext>
            </a:extLst>
          </p:cNvPr>
          <p:cNvSpPr>
            <a:spLocks noGrp="1"/>
          </p:cNvSpPr>
          <p:nvPr>
            <p:ph type="dt" sz="half" idx="10"/>
          </p:nvPr>
        </p:nvSpPr>
        <p:spPr/>
        <p:txBody>
          <a:bodyPr/>
          <a:lstStyle/>
          <a:p>
            <a:fld id="{C5FE3B4D-DF82-4894-85A9-052D1B5DBD81}" type="datetimeFigureOut">
              <a:rPr lang="en-US" smtClean="0"/>
              <a:t>3/2/2021</a:t>
            </a:fld>
            <a:endParaRPr lang="en-US" dirty="0"/>
          </a:p>
        </p:txBody>
      </p:sp>
      <p:sp>
        <p:nvSpPr>
          <p:cNvPr id="5" name="Footer Placeholder 4">
            <a:extLst>
              <a:ext uri="{FF2B5EF4-FFF2-40B4-BE49-F238E27FC236}">
                <a16:creationId xmlns:a16="http://schemas.microsoft.com/office/drawing/2014/main" id="{3155827A-9282-4DCE-B2D7-2CB00F74FC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C2ACA1-E2E1-4B5A-BD0B-7A085930DEB1}"/>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240598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247878" y="6126163"/>
            <a:ext cx="2399801" cy="524581"/>
          </a:xfrm>
          <a:prstGeom prst="rect">
            <a:avLst/>
          </a:prstGeom>
          <a:blipFill>
            <a:blip r:embed="rId2" cstate="print"/>
            <a:stretch>
              <a:fillRect/>
            </a:stretch>
          </a:blipFill>
        </p:spPr>
        <p:txBody>
          <a:bodyPr wrap="square" lIns="0" tIns="0" rIns="0" bIns="0" rtlCol="0"/>
          <a:lstStyle/>
          <a:p>
            <a:endParaRPr sz="1800" dirty="0"/>
          </a:p>
        </p:txBody>
      </p:sp>
      <p:sp>
        <p:nvSpPr>
          <p:cNvPr id="17" name="bk object 17"/>
          <p:cNvSpPr/>
          <p:nvPr/>
        </p:nvSpPr>
        <p:spPr>
          <a:xfrm>
            <a:off x="5264928" y="6248400"/>
            <a:ext cx="2761827" cy="0"/>
          </a:xfrm>
          <a:custGeom>
            <a:avLst/>
            <a:gdLst/>
            <a:ahLst/>
            <a:cxnLst/>
            <a:rect l="l" t="t" r="r" b="b"/>
            <a:pathLst>
              <a:path w="2071370">
                <a:moveTo>
                  <a:pt x="2071103" y="0"/>
                </a:moveTo>
                <a:lnTo>
                  <a:pt x="0" y="0"/>
                </a:lnTo>
              </a:path>
            </a:pathLst>
          </a:custGeom>
          <a:ln w="9525">
            <a:solidFill>
              <a:srgbClr val="4A7EBB"/>
            </a:solidFill>
          </a:ln>
        </p:spPr>
        <p:txBody>
          <a:bodyPr wrap="square" lIns="0" tIns="0" rIns="0" bIns="0" rtlCol="0"/>
          <a:lstStyle/>
          <a:p>
            <a:endParaRPr sz="1800" dirty="0"/>
          </a:p>
        </p:txBody>
      </p:sp>
      <p:sp>
        <p:nvSpPr>
          <p:cNvPr id="18" name="bk object 18"/>
          <p:cNvSpPr/>
          <p:nvPr/>
        </p:nvSpPr>
        <p:spPr>
          <a:xfrm>
            <a:off x="455167" y="420625"/>
            <a:ext cx="5760717" cy="5672327"/>
          </a:xfrm>
          <a:prstGeom prst="rect">
            <a:avLst/>
          </a:prstGeom>
          <a:blipFill>
            <a:blip r:embed="rId3" cstate="print"/>
            <a:stretch>
              <a:fillRect/>
            </a:stretch>
          </a:blipFill>
        </p:spPr>
        <p:txBody>
          <a:bodyPr wrap="square" lIns="0" tIns="0" rIns="0" bIns="0" rtlCol="0"/>
          <a:lstStyle/>
          <a:p>
            <a:endParaRPr sz="1800" dirty="0"/>
          </a:p>
        </p:txBody>
      </p:sp>
      <p:sp>
        <p:nvSpPr>
          <p:cNvPr id="19" name="bk object 19"/>
          <p:cNvSpPr/>
          <p:nvPr/>
        </p:nvSpPr>
        <p:spPr>
          <a:xfrm>
            <a:off x="502530" y="457201"/>
            <a:ext cx="5593927" cy="5545455"/>
          </a:xfrm>
          <a:custGeom>
            <a:avLst/>
            <a:gdLst/>
            <a:ahLst/>
            <a:cxnLst/>
            <a:rect l="l" t="t" r="r" b="b"/>
            <a:pathLst>
              <a:path w="4195445" h="5545455">
                <a:moveTo>
                  <a:pt x="0" y="0"/>
                </a:moveTo>
                <a:lnTo>
                  <a:pt x="4194873" y="0"/>
                </a:lnTo>
                <a:lnTo>
                  <a:pt x="4194873" y="5545442"/>
                </a:lnTo>
                <a:lnTo>
                  <a:pt x="0" y="5545442"/>
                </a:lnTo>
                <a:lnTo>
                  <a:pt x="0" y="0"/>
                </a:lnTo>
                <a:close/>
              </a:path>
            </a:pathLst>
          </a:custGeom>
          <a:ln w="19050">
            <a:solidFill>
              <a:srgbClr val="4F81BD"/>
            </a:solidFill>
          </a:ln>
        </p:spPr>
        <p:txBody>
          <a:bodyPr wrap="square" lIns="0" tIns="0" rIns="0" bIns="0" rtlCol="0"/>
          <a:lstStyle/>
          <a:p>
            <a:endParaRPr sz="1800" dirty="0"/>
          </a:p>
        </p:txBody>
      </p:sp>
      <p:sp>
        <p:nvSpPr>
          <p:cNvPr id="20" name="bk object 20"/>
          <p:cNvSpPr/>
          <p:nvPr/>
        </p:nvSpPr>
        <p:spPr>
          <a:xfrm>
            <a:off x="6207760" y="420625"/>
            <a:ext cx="5760717" cy="5672327"/>
          </a:xfrm>
          <a:prstGeom prst="rect">
            <a:avLst/>
          </a:prstGeom>
          <a:blipFill>
            <a:blip r:embed="rId4" cstate="print"/>
            <a:stretch>
              <a:fillRect/>
            </a:stretch>
          </a:blipFill>
        </p:spPr>
        <p:txBody>
          <a:bodyPr wrap="square" lIns="0" tIns="0" rIns="0" bIns="0" rtlCol="0"/>
          <a:lstStyle/>
          <a:p>
            <a:endParaRPr sz="1800" dirty="0"/>
          </a:p>
        </p:txBody>
      </p:sp>
      <p:sp>
        <p:nvSpPr>
          <p:cNvPr id="21" name="bk object 21"/>
          <p:cNvSpPr/>
          <p:nvPr/>
        </p:nvSpPr>
        <p:spPr>
          <a:xfrm>
            <a:off x="6254665" y="457201"/>
            <a:ext cx="5593927" cy="5545455"/>
          </a:xfrm>
          <a:custGeom>
            <a:avLst/>
            <a:gdLst/>
            <a:ahLst/>
            <a:cxnLst/>
            <a:rect l="l" t="t" r="r" b="b"/>
            <a:pathLst>
              <a:path w="4195445" h="5545455">
                <a:moveTo>
                  <a:pt x="0" y="0"/>
                </a:moveTo>
                <a:lnTo>
                  <a:pt x="4194873" y="0"/>
                </a:lnTo>
                <a:lnTo>
                  <a:pt x="4194873" y="5545442"/>
                </a:lnTo>
                <a:lnTo>
                  <a:pt x="0" y="5545442"/>
                </a:lnTo>
                <a:lnTo>
                  <a:pt x="0" y="0"/>
                </a:lnTo>
                <a:close/>
              </a:path>
            </a:pathLst>
          </a:custGeom>
          <a:ln w="19050">
            <a:solidFill>
              <a:srgbClr val="4F81BD"/>
            </a:solidFill>
          </a:ln>
        </p:spPr>
        <p:txBody>
          <a:bodyPr wrap="square" lIns="0" tIns="0" rIns="0" bIns="0" rtlCol="0"/>
          <a:lstStyle/>
          <a:p>
            <a:endParaRPr sz="1800" dirty="0"/>
          </a:p>
        </p:txBody>
      </p:sp>
      <p:sp>
        <p:nvSpPr>
          <p:cNvPr id="22" name="bk object 22"/>
          <p:cNvSpPr/>
          <p:nvPr/>
        </p:nvSpPr>
        <p:spPr>
          <a:xfrm>
            <a:off x="1835583" y="2036856"/>
            <a:ext cx="2927773" cy="1922780"/>
          </a:xfrm>
          <a:custGeom>
            <a:avLst/>
            <a:gdLst/>
            <a:ahLst/>
            <a:cxnLst/>
            <a:rect l="l" t="t" r="r" b="b"/>
            <a:pathLst>
              <a:path w="2195829" h="1922779">
                <a:moveTo>
                  <a:pt x="298119" y="995578"/>
                </a:moveTo>
                <a:lnTo>
                  <a:pt x="0" y="1163586"/>
                </a:lnTo>
                <a:lnTo>
                  <a:pt x="142290" y="1256918"/>
                </a:lnTo>
                <a:lnTo>
                  <a:pt x="277799" y="1449819"/>
                </a:lnTo>
                <a:lnTo>
                  <a:pt x="487845" y="1922716"/>
                </a:lnTo>
                <a:lnTo>
                  <a:pt x="792746" y="1723605"/>
                </a:lnTo>
                <a:lnTo>
                  <a:pt x="992239" y="1406258"/>
                </a:lnTo>
                <a:lnTo>
                  <a:pt x="623354" y="1406258"/>
                </a:lnTo>
                <a:lnTo>
                  <a:pt x="413308" y="1057808"/>
                </a:lnTo>
                <a:lnTo>
                  <a:pt x="298119" y="995578"/>
                </a:lnTo>
                <a:close/>
              </a:path>
              <a:path w="2195829" h="1922779">
                <a:moveTo>
                  <a:pt x="2141080" y="0"/>
                </a:moveTo>
                <a:lnTo>
                  <a:pt x="1809076" y="186677"/>
                </a:lnTo>
                <a:lnTo>
                  <a:pt x="1470291" y="460451"/>
                </a:lnTo>
                <a:lnTo>
                  <a:pt x="941806" y="983132"/>
                </a:lnTo>
                <a:lnTo>
                  <a:pt x="623354" y="1406258"/>
                </a:lnTo>
                <a:lnTo>
                  <a:pt x="992239" y="1406258"/>
                </a:lnTo>
                <a:lnTo>
                  <a:pt x="1172171" y="1120025"/>
                </a:lnTo>
                <a:lnTo>
                  <a:pt x="1517726" y="715568"/>
                </a:lnTo>
                <a:lnTo>
                  <a:pt x="1917484" y="304901"/>
                </a:lnTo>
                <a:lnTo>
                  <a:pt x="2195283" y="80886"/>
                </a:lnTo>
                <a:lnTo>
                  <a:pt x="2141080" y="0"/>
                </a:lnTo>
                <a:close/>
              </a:path>
            </a:pathLst>
          </a:custGeom>
          <a:solidFill>
            <a:srgbClr val="00B050"/>
          </a:solidFill>
        </p:spPr>
        <p:txBody>
          <a:bodyPr wrap="square" lIns="0" tIns="0" rIns="0" bIns="0" rtlCol="0"/>
          <a:lstStyle/>
          <a:p>
            <a:endParaRPr sz="1800" dirty="0"/>
          </a:p>
        </p:txBody>
      </p:sp>
      <p:sp>
        <p:nvSpPr>
          <p:cNvPr id="23" name="bk object 23"/>
          <p:cNvSpPr/>
          <p:nvPr/>
        </p:nvSpPr>
        <p:spPr>
          <a:xfrm>
            <a:off x="7682957" y="1959580"/>
            <a:ext cx="2737273" cy="2077720"/>
          </a:xfrm>
          <a:custGeom>
            <a:avLst/>
            <a:gdLst/>
            <a:ahLst/>
            <a:cxnLst/>
            <a:rect l="l" t="t" r="r" b="b"/>
            <a:pathLst>
              <a:path w="2052954" h="2077720">
                <a:moveTo>
                  <a:pt x="678040" y="0"/>
                </a:moveTo>
                <a:lnTo>
                  <a:pt x="458127" y="226047"/>
                </a:lnTo>
                <a:lnTo>
                  <a:pt x="311531" y="452107"/>
                </a:lnTo>
                <a:lnTo>
                  <a:pt x="348183" y="604850"/>
                </a:lnTo>
                <a:lnTo>
                  <a:pt x="421487" y="775919"/>
                </a:lnTo>
                <a:lnTo>
                  <a:pt x="684149" y="1148600"/>
                </a:lnTo>
                <a:lnTo>
                  <a:pt x="409270" y="1509077"/>
                </a:lnTo>
                <a:lnTo>
                  <a:pt x="213791" y="1649590"/>
                </a:lnTo>
                <a:lnTo>
                  <a:pt x="0" y="1674037"/>
                </a:lnTo>
                <a:lnTo>
                  <a:pt x="201574" y="1942858"/>
                </a:lnTo>
                <a:lnTo>
                  <a:pt x="452031" y="2077275"/>
                </a:lnTo>
                <a:lnTo>
                  <a:pt x="616953" y="2016175"/>
                </a:lnTo>
                <a:lnTo>
                  <a:pt x="824636" y="1790115"/>
                </a:lnTo>
                <a:lnTo>
                  <a:pt x="1020114" y="1509077"/>
                </a:lnTo>
                <a:lnTo>
                  <a:pt x="1905833" y="1509077"/>
                </a:lnTo>
                <a:lnTo>
                  <a:pt x="1808099" y="1496860"/>
                </a:lnTo>
                <a:lnTo>
                  <a:pt x="1569872" y="1368552"/>
                </a:lnTo>
                <a:lnTo>
                  <a:pt x="1294993" y="1130274"/>
                </a:lnTo>
                <a:lnTo>
                  <a:pt x="1633136" y="769810"/>
                </a:lnTo>
                <a:lnTo>
                  <a:pt x="971245" y="769810"/>
                </a:lnTo>
                <a:lnTo>
                  <a:pt x="775766" y="403224"/>
                </a:lnTo>
                <a:lnTo>
                  <a:pt x="690257" y="201612"/>
                </a:lnTo>
                <a:lnTo>
                  <a:pt x="678040" y="0"/>
                </a:lnTo>
                <a:close/>
              </a:path>
              <a:path w="2052954" h="2077720">
                <a:moveTo>
                  <a:pt x="1905833" y="1509077"/>
                </a:moveTo>
                <a:lnTo>
                  <a:pt x="1020114" y="1509077"/>
                </a:lnTo>
                <a:lnTo>
                  <a:pt x="1368285" y="1814550"/>
                </a:lnTo>
                <a:lnTo>
                  <a:pt x="1630959" y="1948967"/>
                </a:lnTo>
                <a:lnTo>
                  <a:pt x="1808099" y="1893976"/>
                </a:lnTo>
                <a:lnTo>
                  <a:pt x="1985238" y="1680146"/>
                </a:lnTo>
                <a:lnTo>
                  <a:pt x="2052434" y="1527403"/>
                </a:lnTo>
                <a:lnTo>
                  <a:pt x="1905833" y="1509077"/>
                </a:lnTo>
                <a:close/>
              </a:path>
              <a:path w="2052954" h="2077720">
                <a:moveTo>
                  <a:pt x="1716468" y="226047"/>
                </a:moveTo>
                <a:lnTo>
                  <a:pt x="1527111" y="244373"/>
                </a:lnTo>
                <a:lnTo>
                  <a:pt x="1294993" y="409346"/>
                </a:lnTo>
                <a:lnTo>
                  <a:pt x="971245" y="769810"/>
                </a:lnTo>
                <a:lnTo>
                  <a:pt x="1633136" y="769810"/>
                </a:lnTo>
                <a:lnTo>
                  <a:pt x="1759229" y="635393"/>
                </a:lnTo>
                <a:lnTo>
                  <a:pt x="1863077" y="604850"/>
                </a:lnTo>
                <a:lnTo>
                  <a:pt x="1985238" y="574293"/>
                </a:lnTo>
                <a:lnTo>
                  <a:pt x="1899729" y="342137"/>
                </a:lnTo>
                <a:lnTo>
                  <a:pt x="1716468" y="226047"/>
                </a:lnTo>
                <a:close/>
              </a:path>
            </a:pathLst>
          </a:custGeom>
          <a:solidFill>
            <a:srgbClr val="FF0000"/>
          </a:solidFill>
        </p:spPr>
        <p:txBody>
          <a:bodyPr wrap="square" lIns="0" tIns="0" rIns="0" bIns="0" rtlCol="0"/>
          <a:lstStyle/>
          <a:p>
            <a:endParaRPr sz="1800" dirty="0"/>
          </a:p>
        </p:txBody>
      </p:sp>
      <p:sp>
        <p:nvSpPr>
          <p:cNvPr id="24" name="bk object 24"/>
          <p:cNvSpPr/>
          <p:nvPr/>
        </p:nvSpPr>
        <p:spPr>
          <a:xfrm>
            <a:off x="502530" y="457201"/>
            <a:ext cx="5593164" cy="619417"/>
          </a:xfrm>
          <a:prstGeom prst="rect">
            <a:avLst/>
          </a:prstGeom>
          <a:blipFill>
            <a:blip r:embed="rId5" cstate="print"/>
            <a:stretch>
              <a:fillRect/>
            </a:stretch>
          </a:blipFill>
        </p:spPr>
        <p:txBody>
          <a:bodyPr wrap="square" lIns="0" tIns="0" rIns="0" bIns="0" rtlCol="0"/>
          <a:lstStyle/>
          <a:p>
            <a:endParaRPr sz="1800" dirty="0"/>
          </a:p>
        </p:txBody>
      </p:sp>
      <p:sp>
        <p:nvSpPr>
          <p:cNvPr id="25" name="bk object 25"/>
          <p:cNvSpPr/>
          <p:nvPr/>
        </p:nvSpPr>
        <p:spPr>
          <a:xfrm>
            <a:off x="6254665" y="463042"/>
            <a:ext cx="5593164" cy="619417"/>
          </a:xfrm>
          <a:prstGeom prst="rect">
            <a:avLst/>
          </a:prstGeom>
          <a:blipFill>
            <a:blip r:embed="rId6" cstate="print"/>
            <a:stretch>
              <a:fillRect/>
            </a:stretch>
          </a:blipFill>
        </p:spPr>
        <p:txBody>
          <a:bodyPr wrap="square" lIns="0" tIns="0" rIns="0" bIns="0" rtlCol="0"/>
          <a:lstStyle/>
          <a:p>
            <a:endParaRPr sz="1800" dirty="0"/>
          </a:p>
        </p:txBody>
      </p:sp>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365004" y="1154354"/>
            <a:ext cx="5372945" cy="387798"/>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3/2/2021</a:t>
            </a:fld>
            <a:endParaRPr lang="en-US" dirty="0"/>
          </a:p>
        </p:txBody>
      </p:sp>
      <p:sp>
        <p:nvSpPr>
          <p:cNvPr id="7" name="Holder 7"/>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25400">
              <a:lnSpc>
                <a:spcPts val="1240"/>
              </a:lnSpc>
            </a:pPr>
            <a:fld id="{81D60167-4931-47E6-BA6A-407CBD079E47}" type="slidenum">
              <a:rPr lang="en-US" smtClean="0"/>
              <a:pPr marL="25400">
                <a:lnSpc>
                  <a:spcPts val="1240"/>
                </a:lnSpc>
              </a:pPr>
              <a:t>‹#›</a:t>
            </a:fld>
            <a:endParaRPr lang="en-US" dirty="0"/>
          </a:p>
        </p:txBody>
      </p:sp>
    </p:spTree>
    <p:extLst>
      <p:ext uri="{BB962C8B-B14F-4D97-AF65-F5344CB8AC3E}">
        <p14:creationId xmlns:p14="http://schemas.microsoft.com/office/powerpoint/2010/main" val="2566577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73BE-428C-4B54-919B-AF145CBE26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3664C9-D68F-427B-A375-D9C0BD8D0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6C41EE-85C1-43A7-A1C4-3CFF1839879E}"/>
              </a:ext>
            </a:extLst>
          </p:cNvPr>
          <p:cNvSpPr>
            <a:spLocks noGrp="1"/>
          </p:cNvSpPr>
          <p:nvPr>
            <p:ph type="dt" sz="half" idx="10"/>
          </p:nvPr>
        </p:nvSpPr>
        <p:spPr/>
        <p:txBody>
          <a:bodyPr/>
          <a:lstStyle/>
          <a:p>
            <a:fld id="{563A633F-AB47-456F-9CA8-621228746A0E}" type="datetimeFigureOut">
              <a:rPr lang="en-US" smtClean="0"/>
              <a:t>3/2/2021</a:t>
            </a:fld>
            <a:endParaRPr lang="en-US" dirty="0"/>
          </a:p>
        </p:txBody>
      </p:sp>
      <p:sp>
        <p:nvSpPr>
          <p:cNvPr id="5" name="Footer Placeholder 4">
            <a:extLst>
              <a:ext uri="{FF2B5EF4-FFF2-40B4-BE49-F238E27FC236}">
                <a16:creationId xmlns:a16="http://schemas.microsoft.com/office/drawing/2014/main" id="{C0A7E580-8E94-40D6-BAA8-9DB3713F77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1DE5BD-6570-442D-A383-30DDCD3E2981}"/>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3997343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45F4-A49E-4D54-A09A-5D392D0AF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593B6-EA1D-488B-A3D0-79953358FE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E2499-0204-4DA4-AFCF-6B848F940FA9}"/>
              </a:ext>
            </a:extLst>
          </p:cNvPr>
          <p:cNvSpPr>
            <a:spLocks noGrp="1"/>
          </p:cNvSpPr>
          <p:nvPr>
            <p:ph type="dt" sz="half" idx="10"/>
          </p:nvPr>
        </p:nvSpPr>
        <p:spPr/>
        <p:txBody>
          <a:bodyPr/>
          <a:lstStyle/>
          <a:p>
            <a:fld id="{563A633F-AB47-456F-9CA8-621228746A0E}" type="datetimeFigureOut">
              <a:rPr lang="en-US" smtClean="0"/>
              <a:t>3/2/2021</a:t>
            </a:fld>
            <a:endParaRPr lang="en-US" dirty="0"/>
          </a:p>
        </p:txBody>
      </p:sp>
      <p:sp>
        <p:nvSpPr>
          <p:cNvPr id="5" name="Footer Placeholder 4">
            <a:extLst>
              <a:ext uri="{FF2B5EF4-FFF2-40B4-BE49-F238E27FC236}">
                <a16:creationId xmlns:a16="http://schemas.microsoft.com/office/drawing/2014/main" id="{343CEFF8-F3E3-4618-AB59-9874B17086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DF2D42-AF6A-49E1-9D7F-7B24B2DAA05D}"/>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251535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863-4E6A-4F3A-8F5D-D277DECF56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DDBCFD-BE5B-4AB3-948D-0486BBD8A0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8953735-DC08-47FF-BB74-4AC015648CD4}"/>
              </a:ext>
            </a:extLst>
          </p:cNvPr>
          <p:cNvSpPr>
            <a:spLocks noGrp="1"/>
          </p:cNvSpPr>
          <p:nvPr>
            <p:ph type="dt" sz="half" idx="10"/>
          </p:nvPr>
        </p:nvSpPr>
        <p:spPr/>
        <p:txBody>
          <a:bodyPr/>
          <a:lstStyle/>
          <a:p>
            <a:fld id="{563A633F-AB47-456F-9CA8-621228746A0E}" type="datetimeFigureOut">
              <a:rPr lang="en-US" smtClean="0"/>
              <a:t>3/2/2021</a:t>
            </a:fld>
            <a:endParaRPr lang="en-US" dirty="0"/>
          </a:p>
        </p:txBody>
      </p:sp>
      <p:sp>
        <p:nvSpPr>
          <p:cNvPr id="5" name="Footer Placeholder 4">
            <a:extLst>
              <a:ext uri="{FF2B5EF4-FFF2-40B4-BE49-F238E27FC236}">
                <a16:creationId xmlns:a16="http://schemas.microsoft.com/office/drawing/2014/main" id="{0E636AD5-7F3C-41D9-A9BD-8FDA710C8C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883BAE-74B9-4179-9B0C-571992EF0EAA}"/>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1826092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8741-B8D1-4675-8CC2-0BB2105CE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9B5B6-48A9-4525-8308-D0699BA83D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9037A-413D-45EB-A787-F1109BA2AC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109263-1E72-4208-99FC-4A66A4707672}"/>
              </a:ext>
            </a:extLst>
          </p:cNvPr>
          <p:cNvSpPr>
            <a:spLocks noGrp="1"/>
          </p:cNvSpPr>
          <p:nvPr>
            <p:ph type="dt" sz="half" idx="10"/>
          </p:nvPr>
        </p:nvSpPr>
        <p:spPr/>
        <p:txBody>
          <a:bodyPr/>
          <a:lstStyle/>
          <a:p>
            <a:fld id="{563A633F-AB47-456F-9CA8-621228746A0E}" type="datetimeFigureOut">
              <a:rPr lang="en-US" smtClean="0"/>
              <a:t>3/2/2021</a:t>
            </a:fld>
            <a:endParaRPr lang="en-US" dirty="0"/>
          </a:p>
        </p:txBody>
      </p:sp>
      <p:sp>
        <p:nvSpPr>
          <p:cNvPr id="6" name="Footer Placeholder 5">
            <a:extLst>
              <a:ext uri="{FF2B5EF4-FFF2-40B4-BE49-F238E27FC236}">
                <a16:creationId xmlns:a16="http://schemas.microsoft.com/office/drawing/2014/main" id="{1324337A-158D-49AA-BBEC-905DC539C6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6299D0-D06E-4CF8-B39C-82D202A176B0}"/>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2087795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0DF9-B9D2-4FBB-949D-8EEC8331F0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4A82E1-E6CF-47A5-B3DB-E6538C573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0A0B25C-022C-4E9A-B421-A8BC627491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69200F-1D1D-4959-8FE6-9D51F42E11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0572A6-433D-4744-BD96-72FEB11AF0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A88D32-7A6A-4FE2-9EBE-B5B151D57B25}"/>
              </a:ext>
            </a:extLst>
          </p:cNvPr>
          <p:cNvSpPr>
            <a:spLocks noGrp="1"/>
          </p:cNvSpPr>
          <p:nvPr>
            <p:ph type="dt" sz="half" idx="10"/>
          </p:nvPr>
        </p:nvSpPr>
        <p:spPr/>
        <p:txBody>
          <a:bodyPr/>
          <a:lstStyle/>
          <a:p>
            <a:fld id="{563A633F-AB47-456F-9CA8-621228746A0E}" type="datetimeFigureOut">
              <a:rPr lang="en-US" smtClean="0"/>
              <a:t>3/2/2021</a:t>
            </a:fld>
            <a:endParaRPr lang="en-US" dirty="0"/>
          </a:p>
        </p:txBody>
      </p:sp>
      <p:sp>
        <p:nvSpPr>
          <p:cNvPr id="8" name="Footer Placeholder 7">
            <a:extLst>
              <a:ext uri="{FF2B5EF4-FFF2-40B4-BE49-F238E27FC236}">
                <a16:creationId xmlns:a16="http://schemas.microsoft.com/office/drawing/2014/main" id="{BF4D506C-9F31-497B-8E13-C17CD442F54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3590C1D-461A-4B38-AAC5-CF6AC827C51D}"/>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3587064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DB0C-E56A-4A1D-B937-9EF430567B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137E32-108A-4599-A856-8CB95C60C5CF}"/>
              </a:ext>
            </a:extLst>
          </p:cNvPr>
          <p:cNvSpPr>
            <a:spLocks noGrp="1"/>
          </p:cNvSpPr>
          <p:nvPr>
            <p:ph type="dt" sz="half" idx="10"/>
          </p:nvPr>
        </p:nvSpPr>
        <p:spPr/>
        <p:txBody>
          <a:bodyPr/>
          <a:lstStyle/>
          <a:p>
            <a:fld id="{563A633F-AB47-456F-9CA8-621228746A0E}" type="datetimeFigureOut">
              <a:rPr lang="en-US" smtClean="0"/>
              <a:t>3/2/2021</a:t>
            </a:fld>
            <a:endParaRPr lang="en-US" dirty="0"/>
          </a:p>
        </p:txBody>
      </p:sp>
      <p:sp>
        <p:nvSpPr>
          <p:cNvPr id="4" name="Footer Placeholder 3">
            <a:extLst>
              <a:ext uri="{FF2B5EF4-FFF2-40B4-BE49-F238E27FC236}">
                <a16:creationId xmlns:a16="http://schemas.microsoft.com/office/drawing/2014/main" id="{693362B0-28C3-4FEE-AB09-433F07999D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6B3E27B-A1CF-468D-B77C-44C01501F318}"/>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174582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BED5E-F14A-4F31-93C3-05F6EAA7E588}"/>
              </a:ext>
            </a:extLst>
          </p:cNvPr>
          <p:cNvSpPr>
            <a:spLocks noGrp="1"/>
          </p:cNvSpPr>
          <p:nvPr>
            <p:ph type="dt" sz="half" idx="10"/>
          </p:nvPr>
        </p:nvSpPr>
        <p:spPr/>
        <p:txBody>
          <a:bodyPr/>
          <a:lstStyle/>
          <a:p>
            <a:fld id="{563A633F-AB47-456F-9CA8-621228746A0E}" type="datetimeFigureOut">
              <a:rPr lang="en-US" smtClean="0"/>
              <a:t>3/2/2021</a:t>
            </a:fld>
            <a:endParaRPr lang="en-US" dirty="0"/>
          </a:p>
        </p:txBody>
      </p:sp>
      <p:sp>
        <p:nvSpPr>
          <p:cNvPr id="3" name="Footer Placeholder 2">
            <a:extLst>
              <a:ext uri="{FF2B5EF4-FFF2-40B4-BE49-F238E27FC236}">
                <a16:creationId xmlns:a16="http://schemas.microsoft.com/office/drawing/2014/main" id="{61BDF4B7-69E8-474C-B685-D4AA069B9EA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5D6A660-509F-4BC5-A731-23B9AAF12273}"/>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75045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F7CB1-D9B0-401A-9959-127E0D88FE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687C3C-C455-4980-BCC4-F8D66E3CB9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BAD5C-1776-44F6-9EB3-83FAC295F2FE}"/>
              </a:ext>
            </a:extLst>
          </p:cNvPr>
          <p:cNvSpPr>
            <a:spLocks noGrp="1"/>
          </p:cNvSpPr>
          <p:nvPr>
            <p:ph type="dt" sz="half" idx="10"/>
          </p:nvPr>
        </p:nvSpPr>
        <p:spPr/>
        <p:txBody>
          <a:bodyPr/>
          <a:lstStyle/>
          <a:p>
            <a:fld id="{C5FE3B4D-DF82-4894-85A9-052D1B5DBD81}" type="datetimeFigureOut">
              <a:rPr lang="en-US" smtClean="0"/>
              <a:t>3/2/2021</a:t>
            </a:fld>
            <a:endParaRPr lang="en-US" dirty="0"/>
          </a:p>
        </p:txBody>
      </p:sp>
      <p:sp>
        <p:nvSpPr>
          <p:cNvPr id="5" name="Footer Placeholder 4">
            <a:extLst>
              <a:ext uri="{FF2B5EF4-FFF2-40B4-BE49-F238E27FC236}">
                <a16:creationId xmlns:a16="http://schemas.microsoft.com/office/drawing/2014/main" id="{275F68AD-F337-4CC3-82AA-15CDDD509C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341939-AB15-4AE7-AAA6-7085C73F6E50}"/>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386283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05847-A95A-44E7-AD34-A9FE1DD8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EFF937-EDDE-4542-AC6A-3453C3652F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A64C82-B2CF-488A-A5D9-8E08F0B59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D8EE80-BB71-40EF-8E1A-3C2A20D6A5C4}"/>
              </a:ext>
            </a:extLst>
          </p:cNvPr>
          <p:cNvSpPr>
            <a:spLocks noGrp="1"/>
          </p:cNvSpPr>
          <p:nvPr>
            <p:ph type="dt" sz="half" idx="10"/>
          </p:nvPr>
        </p:nvSpPr>
        <p:spPr/>
        <p:txBody>
          <a:bodyPr/>
          <a:lstStyle/>
          <a:p>
            <a:fld id="{563A633F-AB47-456F-9CA8-621228746A0E}" type="datetimeFigureOut">
              <a:rPr lang="en-US" smtClean="0"/>
              <a:t>3/2/2021</a:t>
            </a:fld>
            <a:endParaRPr lang="en-US" dirty="0"/>
          </a:p>
        </p:txBody>
      </p:sp>
      <p:sp>
        <p:nvSpPr>
          <p:cNvPr id="6" name="Footer Placeholder 5">
            <a:extLst>
              <a:ext uri="{FF2B5EF4-FFF2-40B4-BE49-F238E27FC236}">
                <a16:creationId xmlns:a16="http://schemas.microsoft.com/office/drawing/2014/main" id="{D7D0ED2F-A0F4-49E0-ADB4-342F8F88D1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762A5F-E6DE-4802-B343-7810AA6107B8}"/>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910043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1C19C-8182-42FC-A4C9-EE36AD105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653475-A5FB-479D-951A-C71299216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CF12DA8-7CBA-4A4A-82A9-497BF977F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006665-1B4E-4918-B46F-FF8A18450172}"/>
              </a:ext>
            </a:extLst>
          </p:cNvPr>
          <p:cNvSpPr>
            <a:spLocks noGrp="1"/>
          </p:cNvSpPr>
          <p:nvPr>
            <p:ph type="dt" sz="half" idx="10"/>
          </p:nvPr>
        </p:nvSpPr>
        <p:spPr/>
        <p:txBody>
          <a:bodyPr/>
          <a:lstStyle/>
          <a:p>
            <a:fld id="{563A633F-AB47-456F-9CA8-621228746A0E}" type="datetimeFigureOut">
              <a:rPr lang="en-US" smtClean="0"/>
              <a:t>3/2/2021</a:t>
            </a:fld>
            <a:endParaRPr lang="en-US" dirty="0"/>
          </a:p>
        </p:txBody>
      </p:sp>
      <p:sp>
        <p:nvSpPr>
          <p:cNvPr id="6" name="Footer Placeholder 5">
            <a:extLst>
              <a:ext uri="{FF2B5EF4-FFF2-40B4-BE49-F238E27FC236}">
                <a16:creationId xmlns:a16="http://schemas.microsoft.com/office/drawing/2014/main" id="{133763A0-42D8-49B8-AF05-C47782631C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BA87BF-AE24-4A24-8A13-73C1D8FC6B51}"/>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2960025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AAFC-0095-49E5-B58D-9A64ABBDEF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B51C01-EA8F-440D-9604-8A04E95AB6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D2204-BBD0-4ABD-AE5F-CC3C08501BC2}"/>
              </a:ext>
            </a:extLst>
          </p:cNvPr>
          <p:cNvSpPr>
            <a:spLocks noGrp="1"/>
          </p:cNvSpPr>
          <p:nvPr>
            <p:ph type="dt" sz="half" idx="10"/>
          </p:nvPr>
        </p:nvSpPr>
        <p:spPr/>
        <p:txBody>
          <a:bodyPr/>
          <a:lstStyle/>
          <a:p>
            <a:fld id="{563A633F-AB47-456F-9CA8-621228746A0E}" type="datetimeFigureOut">
              <a:rPr lang="en-US" smtClean="0"/>
              <a:t>3/2/2021</a:t>
            </a:fld>
            <a:endParaRPr lang="en-US" dirty="0"/>
          </a:p>
        </p:txBody>
      </p:sp>
      <p:sp>
        <p:nvSpPr>
          <p:cNvPr id="5" name="Footer Placeholder 4">
            <a:extLst>
              <a:ext uri="{FF2B5EF4-FFF2-40B4-BE49-F238E27FC236}">
                <a16:creationId xmlns:a16="http://schemas.microsoft.com/office/drawing/2014/main" id="{8CD56011-3A62-4E35-B673-3B1BE2413B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A38BB0-8F42-4AE9-BA96-F768FC5AEFFB}"/>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1686269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63E2E3-7410-457A-B028-4FF4CCB830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76BCAB-74A9-45CF-A892-574A5DDA5F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0B514-12D3-411D-8EF0-3FC60A34044C}"/>
              </a:ext>
            </a:extLst>
          </p:cNvPr>
          <p:cNvSpPr>
            <a:spLocks noGrp="1"/>
          </p:cNvSpPr>
          <p:nvPr>
            <p:ph type="dt" sz="half" idx="10"/>
          </p:nvPr>
        </p:nvSpPr>
        <p:spPr/>
        <p:txBody>
          <a:bodyPr/>
          <a:lstStyle/>
          <a:p>
            <a:fld id="{563A633F-AB47-456F-9CA8-621228746A0E}" type="datetimeFigureOut">
              <a:rPr lang="en-US" smtClean="0"/>
              <a:t>3/2/2021</a:t>
            </a:fld>
            <a:endParaRPr lang="en-US" dirty="0"/>
          </a:p>
        </p:txBody>
      </p:sp>
      <p:sp>
        <p:nvSpPr>
          <p:cNvPr id="5" name="Footer Placeholder 4">
            <a:extLst>
              <a:ext uri="{FF2B5EF4-FFF2-40B4-BE49-F238E27FC236}">
                <a16:creationId xmlns:a16="http://schemas.microsoft.com/office/drawing/2014/main" id="{58DA3132-76EA-4E39-8CF9-73359948C3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B132DD0-11F5-4611-A71E-BEBCED27B5FA}"/>
              </a:ext>
            </a:extLst>
          </p:cNvPr>
          <p:cNvSpPr>
            <a:spLocks noGrp="1"/>
          </p:cNvSpPr>
          <p:nvPr>
            <p:ph type="sldNum" sz="quarter" idx="12"/>
          </p:nvPr>
        </p:nvSpPr>
        <p:spPr/>
        <p:txBody>
          <a:bodyPr/>
          <a:lstStyle/>
          <a:p>
            <a:fld id="{16521200-BA91-4845-98FE-4EB61F3998E3}" type="slidenum">
              <a:rPr lang="en-US" smtClean="0"/>
              <a:t>‹#›</a:t>
            </a:fld>
            <a:endParaRPr lang="en-US" dirty="0"/>
          </a:p>
        </p:txBody>
      </p:sp>
    </p:spTree>
    <p:extLst>
      <p:ext uri="{BB962C8B-B14F-4D97-AF65-F5344CB8AC3E}">
        <p14:creationId xmlns:p14="http://schemas.microsoft.com/office/powerpoint/2010/main" val="129323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B551-A735-4F80-8AEF-A1297B4193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C2160C-B5B2-4DAF-9545-8FD767870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1E3EAB-A9B5-42C7-A3DF-2E4605FD54EB}"/>
              </a:ext>
            </a:extLst>
          </p:cNvPr>
          <p:cNvSpPr>
            <a:spLocks noGrp="1"/>
          </p:cNvSpPr>
          <p:nvPr>
            <p:ph type="dt" sz="half" idx="10"/>
          </p:nvPr>
        </p:nvSpPr>
        <p:spPr/>
        <p:txBody>
          <a:bodyPr/>
          <a:lstStyle/>
          <a:p>
            <a:fld id="{C5FE3B4D-DF82-4894-85A9-052D1B5DBD81}" type="datetimeFigureOut">
              <a:rPr lang="en-US" smtClean="0"/>
              <a:t>3/2/2021</a:t>
            </a:fld>
            <a:endParaRPr lang="en-US" dirty="0"/>
          </a:p>
        </p:txBody>
      </p:sp>
      <p:sp>
        <p:nvSpPr>
          <p:cNvPr id="5" name="Footer Placeholder 4">
            <a:extLst>
              <a:ext uri="{FF2B5EF4-FFF2-40B4-BE49-F238E27FC236}">
                <a16:creationId xmlns:a16="http://schemas.microsoft.com/office/drawing/2014/main" id="{14EE3C90-3853-44EA-87A1-6C75005A3B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C2B5D8-72A7-4F0F-A6B2-902FB109B609}"/>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369024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D727-A188-4086-817E-328F2C8E7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F9E743-ACFC-494F-88AD-DA180272F04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E9E4C7-3F92-4477-89AA-6D6D1EB3C66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49487F-E780-454A-975A-805935EA44C3}"/>
              </a:ext>
            </a:extLst>
          </p:cNvPr>
          <p:cNvSpPr>
            <a:spLocks noGrp="1"/>
          </p:cNvSpPr>
          <p:nvPr>
            <p:ph type="dt" sz="half" idx="10"/>
          </p:nvPr>
        </p:nvSpPr>
        <p:spPr/>
        <p:txBody>
          <a:bodyPr/>
          <a:lstStyle/>
          <a:p>
            <a:fld id="{C5FE3B4D-DF82-4894-85A9-052D1B5DBD81}" type="datetimeFigureOut">
              <a:rPr lang="en-US" smtClean="0"/>
              <a:t>3/2/2021</a:t>
            </a:fld>
            <a:endParaRPr lang="en-US" dirty="0"/>
          </a:p>
        </p:txBody>
      </p:sp>
      <p:sp>
        <p:nvSpPr>
          <p:cNvPr id="6" name="Footer Placeholder 5">
            <a:extLst>
              <a:ext uri="{FF2B5EF4-FFF2-40B4-BE49-F238E27FC236}">
                <a16:creationId xmlns:a16="http://schemas.microsoft.com/office/drawing/2014/main" id="{26B9CF55-1449-4091-8A4E-C8A351FC2F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6F129B-668C-42BB-B337-3FFA5CED7247}"/>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3274171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1E62-E321-411D-AD48-5CCF1727A4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E7891-3C66-430B-AEF7-F8643DAFC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D99FA8-93C7-4FBC-B4AA-976AE1276F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F2F85-302A-486C-8A77-C31C571FD6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C85E79-183E-4FEC-ABEF-00AE95071A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2067C3-371D-40C2-B965-FD1105CC8720}"/>
              </a:ext>
            </a:extLst>
          </p:cNvPr>
          <p:cNvSpPr>
            <a:spLocks noGrp="1"/>
          </p:cNvSpPr>
          <p:nvPr>
            <p:ph type="dt" sz="half" idx="10"/>
          </p:nvPr>
        </p:nvSpPr>
        <p:spPr/>
        <p:txBody>
          <a:bodyPr/>
          <a:lstStyle/>
          <a:p>
            <a:fld id="{C5FE3B4D-DF82-4894-85A9-052D1B5DBD81}" type="datetimeFigureOut">
              <a:rPr lang="en-US" smtClean="0"/>
              <a:t>3/2/2021</a:t>
            </a:fld>
            <a:endParaRPr lang="en-US" dirty="0"/>
          </a:p>
        </p:txBody>
      </p:sp>
      <p:sp>
        <p:nvSpPr>
          <p:cNvPr id="8" name="Footer Placeholder 7">
            <a:extLst>
              <a:ext uri="{FF2B5EF4-FFF2-40B4-BE49-F238E27FC236}">
                <a16:creationId xmlns:a16="http://schemas.microsoft.com/office/drawing/2014/main" id="{D698D0B6-8F95-4802-87C3-FFF3EA26662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5FDD3D-326D-4247-A40D-D4BE76B1591C}"/>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217779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D571-C0CA-4299-9212-AC90799F2C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7C5F8B-97B3-4A68-855F-0874B2E8A82C}"/>
              </a:ext>
            </a:extLst>
          </p:cNvPr>
          <p:cNvSpPr>
            <a:spLocks noGrp="1"/>
          </p:cNvSpPr>
          <p:nvPr>
            <p:ph type="dt" sz="half" idx="10"/>
          </p:nvPr>
        </p:nvSpPr>
        <p:spPr/>
        <p:txBody>
          <a:bodyPr/>
          <a:lstStyle/>
          <a:p>
            <a:fld id="{C5FE3B4D-DF82-4894-85A9-052D1B5DBD81}" type="datetimeFigureOut">
              <a:rPr lang="en-US" smtClean="0"/>
              <a:t>3/2/2021</a:t>
            </a:fld>
            <a:endParaRPr lang="en-US" dirty="0"/>
          </a:p>
        </p:txBody>
      </p:sp>
      <p:sp>
        <p:nvSpPr>
          <p:cNvPr id="4" name="Footer Placeholder 3">
            <a:extLst>
              <a:ext uri="{FF2B5EF4-FFF2-40B4-BE49-F238E27FC236}">
                <a16:creationId xmlns:a16="http://schemas.microsoft.com/office/drawing/2014/main" id="{4D896929-63D9-4069-A467-83EEE084D4A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2CE3CDB-452F-4634-B111-CD7FD12B5263}"/>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378097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D00CE6-8FC6-41E7-9A68-9CFB53596AB3}"/>
              </a:ext>
            </a:extLst>
          </p:cNvPr>
          <p:cNvSpPr>
            <a:spLocks noGrp="1"/>
          </p:cNvSpPr>
          <p:nvPr>
            <p:ph type="dt" sz="half" idx="10"/>
          </p:nvPr>
        </p:nvSpPr>
        <p:spPr/>
        <p:txBody>
          <a:bodyPr/>
          <a:lstStyle/>
          <a:p>
            <a:fld id="{C5FE3B4D-DF82-4894-85A9-052D1B5DBD81}" type="datetimeFigureOut">
              <a:rPr lang="en-US" smtClean="0"/>
              <a:t>3/2/2021</a:t>
            </a:fld>
            <a:endParaRPr lang="en-US" dirty="0"/>
          </a:p>
        </p:txBody>
      </p:sp>
      <p:sp>
        <p:nvSpPr>
          <p:cNvPr id="3" name="Footer Placeholder 2">
            <a:extLst>
              <a:ext uri="{FF2B5EF4-FFF2-40B4-BE49-F238E27FC236}">
                <a16:creationId xmlns:a16="http://schemas.microsoft.com/office/drawing/2014/main" id="{92536089-8429-4BB7-992E-08ABFE545A3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47FD3F2-65FE-4B81-A3DC-E515E16F9BF2}"/>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102721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7FD0-B7BB-4EF6-94AA-4A9D690E2C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4BA5A8-882D-41AA-B342-2A9B449B4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2EFEBE-53AD-4C97-9FCE-72AD6D284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CA9F08-CB82-4881-89AA-42CA982F0BF8}"/>
              </a:ext>
            </a:extLst>
          </p:cNvPr>
          <p:cNvSpPr>
            <a:spLocks noGrp="1"/>
          </p:cNvSpPr>
          <p:nvPr>
            <p:ph type="dt" sz="half" idx="10"/>
          </p:nvPr>
        </p:nvSpPr>
        <p:spPr/>
        <p:txBody>
          <a:bodyPr/>
          <a:lstStyle/>
          <a:p>
            <a:fld id="{C5FE3B4D-DF82-4894-85A9-052D1B5DBD81}" type="datetimeFigureOut">
              <a:rPr lang="en-US" smtClean="0"/>
              <a:t>3/2/2021</a:t>
            </a:fld>
            <a:endParaRPr lang="en-US" dirty="0"/>
          </a:p>
        </p:txBody>
      </p:sp>
      <p:sp>
        <p:nvSpPr>
          <p:cNvPr id="6" name="Footer Placeholder 5">
            <a:extLst>
              <a:ext uri="{FF2B5EF4-FFF2-40B4-BE49-F238E27FC236}">
                <a16:creationId xmlns:a16="http://schemas.microsoft.com/office/drawing/2014/main" id="{237F295D-D9CD-48AD-8EDC-23A62EE8E0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A19620-DA10-49D7-9C0B-DF516865B7DB}"/>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258371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3336-6C80-4890-8E07-B04FF53ED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CA2999-F1A3-4DE1-A4C8-A1402946C4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15D170B-B481-4FBC-A1F7-6B76E2701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ED5736-F606-42B6-B8B8-C737E9C7AC28}"/>
              </a:ext>
            </a:extLst>
          </p:cNvPr>
          <p:cNvSpPr>
            <a:spLocks noGrp="1"/>
          </p:cNvSpPr>
          <p:nvPr>
            <p:ph type="dt" sz="half" idx="10"/>
          </p:nvPr>
        </p:nvSpPr>
        <p:spPr/>
        <p:txBody>
          <a:bodyPr/>
          <a:lstStyle/>
          <a:p>
            <a:fld id="{C5FE3B4D-DF82-4894-85A9-052D1B5DBD81}" type="datetimeFigureOut">
              <a:rPr lang="en-US" smtClean="0"/>
              <a:t>3/2/2021</a:t>
            </a:fld>
            <a:endParaRPr lang="en-US" dirty="0"/>
          </a:p>
        </p:txBody>
      </p:sp>
      <p:sp>
        <p:nvSpPr>
          <p:cNvPr id="6" name="Footer Placeholder 5">
            <a:extLst>
              <a:ext uri="{FF2B5EF4-FFF2-40B4-BE49-F238E27FC236}">
                <a16:creationId xmlns:a16="http://schemas.microsoft.com/office/drawing/2014/main" id="{5D4B822B-C3C3-4FAD-810C-C2E3C5134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38B7B5-F5F2-492C-AEE4-E001EEA1116E}"/>
              </a:ext>
            </a:extLst>
          </p:cNvPr>
          <p:cNvSpPr>
            <a:spLocks noGrp="1"/>
          </p:cNvSpPr>
          <p:nvPr>
            <p:ph type="sldNum" sz="quarter" idx="12"/>
          </p:nvPr>
        </p:nvSpPr>
        <p:spPr/>
        <p:txBody>
          <a:bodyPr/>
          <a:lstStyle/>
          <a:p>
            <a:fld id="{4EFC2A51-26BD-4135-9E1E-386BE389E4F6}" type="slidenum">
              <a:rPr lang="en-US" smtClean="0"/>
              <a:t>‹#›</a:t>
            </a:fld>
            <a:endParaRPr lang="en-US" dirty="0"/>
          </a:p>
        </p:txBody>
      </p:sp>
    </p:spTree>
    <p:extLst>
      <p:ext uri="{BB962C8B-B14F-4D97-AF65-F5344CB8AC3E}">
        <p14:creationId xmlns:p14="http://schemas.microsoft.com/office/powerpoint/2010/main" val="139113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7BD15-9AAF-4493-ABE7-692DBF0FD2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4841B-9FC8-4775-A3BA-6D46BF50F5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6E4AED-5C86-4D34-B62C-685EE86D3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E3B4D-DF82-4894-85A9-052D1B5DBD81}" type="datetimeFigureOut">
              <a:rPr lang="en-US" smtClean="0"/>
              <a:t>3/2/2021</a:t>
            </a:fld>
            <a:endParaRPr lang="en-US" dirty="0"/>
          </a:p>
        </p:txBody>
      </p:sp>
      <p:sp>
        <p:nvSpPr>
          <p:cNvPr id="5" name="Footer Placeholder 4">
            <a:extLst>
              <a:ext uri="{FF2B5EF4-FFF2-40B4-BE49-F238E27FC236}">
                <a16:creationId xmlns:a16="http://schemas.microsoft.com/office/drawing/2014/main" id="{81D10A0B-41EF-4FED-ABBE-ECDDD314D2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414D12-6CEE-4E5E-8ACF-85E55BB6AB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C2A51-26BD-4135-9E1E-386BE389E4F6}" type="slidenum">
              <a:rPr lang="en-US" smtClean="0"/>
              <a:t>‹#›</a:t>
            </a:fld>
            <a:endParaRPr lang="en-US" dirty="0"/>
          </a:p>
        </p:txBody>
      </p:sp>
    </p:spTree>
    <p:extLst>
      <p:ext uri="{BB962C8B-B14F-4D97-AF65-F5344CB8AC3E}">
        <p14:creationId xmlns:p14="http://schemas.microsoft.com/office/powerpoint/2010/main" val="3276291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A7ADCB-11E2-47C0-958F-82F38AED9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E060C9-6A81-498B-8CBF-C7EBA11D9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9F9CF-9E97-4932-A2CB-82787E813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A633F-AB47-456F-9CA8-621228746A0E}" type="datetimeFigureOut">
              <a:rPr lang="en-US" smtClean="0"/>
              <a:t>3/2/2021</a:t>
            </a:fld>
            <a:endParaRPr lang="en-US" dirty="0"/>
          </a:p>
        </p:txBody>
      </p:sp>
      <p:sp>
        <p:nvSpPr>
          <p:cNvPr id="5" name="Footer Placeholder 4">
            <a:extLst>
              <a:ext uri="{FF2B5EF4-FFF2-40B4-BE49-F238E27FC236}">
                <a16:creationId xmlns:a16="http://schemas.microsoft.com/office/drawing/2014/main" id="{7625FF9F-1E20-4018-AC72-F2B4AF08B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84EBAA8-397A-4DE4-AABD-8834F59296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21200-BA91-4845-98FE-4EB61F3998E3}" type="slidenum">
              <a:rPr lang="en-US" smtClean="0"/>
              <a:t>‹#›</a:t>
            </a:fld>
            <a:endParaRPr lang="en-US" dirty="0"/>
          </a:p>
        </p:txBody>
      </p:sp>
    </p:spTree>
    <p:extLst>
      <p:ext uri="{BB962C8B-B14F-4D97-AF65-F5344CB8AC3E}">
        <p14:creationId xmlns:p14="http://schemas.microsoft.com/office/powerpoint/2010/main" val="496898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HFS.PortalInquiries@Illinois.gov" TargetMode="External"/><Relationship Id="rId2" Type="http://schemas.openxmlformats.org/officeDocument/2006/relationships/hyperlink" Target="https://www2qa.illinois.gov/hfs/MedicalProviders/cc/Pages/ManagedCareComplaints.aspx" TargetMode="Externa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idx="4294967295"/>
          </p:nvPr>
        </p:nvSpPr>
        <p:spPr>
          <a:xfrm>
            <a:off x="7475498" y="3688959"/>
            <a:ext cx="4645250" cy="2889114"/>
          </a:xfrm>
        </p:spPr>
        <p:txBody>
          <a:bodyPr vert="horz" lIns="91440" tIns="45720" rIns="91440" bIns="45720" rtlCol="0" anchor="b">
            <a:normAutofit/>
          </a:bodyPr>
          <a:lstStyle/>
          <a:p>
            <a:pPr algn="r"/>
            <a:br>
              <a:rPr lang="en-US" sz="2400" b="1" kern="1200" dirty="0"/>
            </a:br>
            <a:br>
              <a:rPr lang="en-US" sz="2400" b="1" kern="1200" dirty="0"/>
            </a:br>
            <a:br>
              <a:rPr lang="en-US" sz="2400" b="1" kern="1200" dirty="0"/>
            </a:br>
            <a:br>
              <a:rPr lang="en-US" sz="2400" b="1" kern="1200" dirty="0"/>
            </a:br>
            <a:br>
              <a:rPr lang="en-US" sz="2400" b="1" kern="1200" dirty="0"/>
            </a:br>
            <a:r>
              <a:rPr lang="en-US" sz="2400" b="1" dirty="0">
                <a:solidFill>
                  <a:schemeClr val="bg1"/>
                </a:solidFill>
              </a:rPr>
              <a:t>Provider Resolution Portal Overview</a:t>
            </a:r>
            <a:br>
              <a:rPr lang="en-US" sz="2400" b="1" dirty="0">
                <a:solidFill>
                  <a:schemeClr val="bg1"/>
                </a:solidFill>
                <a:cs typeface="Calibri Light"/>
              </a:rPr>
            </a:br>
            <a:r>
              <a:rPr lang="en-US" sz="2400" b="1" dirty="0">
                <a:solidFill>
                  <a:schemeClr val="bg1"/>
                </a:solidFill>
                <a:cs typeface="Calibri Light"/>
              </a:rPr>
              <a:t>February 2021</a:t>
            </a:r>
            <a:br>
              <a:rPr lang="en-US" sz="2400" b="1" dirty="0"/>
            </a:br>
            <a:endParaRPr lang="en-US" sz="2400" b="1" kern="1200" dirty="0">
              <a:cs typeface="Calibri Light"/>
            </a:endParaRPr>
          </a:p>
        </p:txBody>
      </p:sp>
      <p:sp>
        <p:nvSpPr>
          <p:cNvPr id="35" name="Freeform: Shape 3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3BABF88-0ED5-4A48-8F69-28D9BCD90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82" y="2152917"/>
            <a:ext cx="4047843" cy="1183995"/>
          </a:xfrm>
          <a:prstGeom prst="rect">
            <a:avLst/>
          </a:prstGeom>
        </p:spPr>
      </p:pic>
    </p:spTree>
    <p:extLst>
      <p:ext uri="{BB962C8B-B14F-4D97-AF65-F5344CB8AC3E}">
        <p14:creationId xmlns:p14="http://schemas.microsoft.com/office/powerpoint/2010/main" val="115202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282" y="28"/>
            <a:ext cx="12216847" cy="161057"/>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1524001" y="6767068"/>
            <a:ext cx="9140825" cy="91440"/>
          </a:xfrm>
          <a:custGeom>
            <a:avLst/>
            <a:gdLst/>
            <a:ahLst/>
            <a:cxnLst/>
            <a:rect l="l" t="t" r="r" b="b"/>
            <a:pathLst>
              <a:path w="9140825" h="91440">
                <a:moveTo>
                  <a:pt x="0" y="90931"/>
                </a:moveTo>
                <a:lnTo>
                  <a:pt x="9140761" y="90931"/>
                </a:lnTo>
                <a:lnTo>
                  <a:pt x="9140761" y="0"/>
                </a:lnTo>
                <a:lnTo>
                  <a:pt x="0" y="0"/>
                </a:lnTo>
                <a:lnTo>
                  <a:pt x="0" y="90931"/>
                </a:lnTo>
                <a:close/>
              </a:path>
            </a:pathLst>
          </a:custGeom>
          <a:solidFill>
            <a:srgbClr val="002960"/>
          </a:solidFill>
        </p:spPr>
        <p:txBody>
          <a:bodyPr wrap="square" lIns="0" tIns="0" rIns="0" bIns="0" rtlCol="0"/>
          <a:lstStyle/>
          <a:p>
            <a:endParaRPr dirty="0"/>
          </a:p>
        </p:txBody>
      </p:sp>
      <p:sp>
        <p:nvSpPr>
          <p:cNvPr id="99" name="object 99"/>
          <p:cNvSpPr txBox="1">
            <a:spLocks noGrp="1"/>
          </p:cNvSpPr>
          <p:nvPr>
            <p:ph type="title"/>
          </p:nvPr>
        </p:nvSpPr>
        <p:spPr>
          <a:xfrm>
            <a:off x="125978" y="393665"/>
            <a:ext cx="6246754" cy="312265"/>
          </a:xfrm>
          <a:prstGeom prst="rect">
            <a:avLst/>
          </a:prstGeom>
        </p:spPr>
        <p:txBody>
          <a:bodyPr vert="horz" wrap="square" lIns="0" tIns="12065" rIns="0" bIns="0" rtlCol="0" anchor="ctr">
            <a:spAutoFit/>
          </a:bodyPr>
          <a:lstStyle/>
          <a:p>
            <a:pPr marL="12700">
              <a:lnSpc>
                <a:spcPct val="100000"/>
              </a:lnSpc>
              <a:spcBef>
                <a:spcPts val="95"/>
              </a:spcBef>
            </a:pPr>
            <a:r>
              <a:rPr lang="en-US" sz="1950" b="1" spc="-5" dirty="0">
                <a:solidFill>
                  <a:srgbClr val="002960"/>
                </a:solidFill>
                <a:latin typeface="Arial"/>
                <a:cs typeface="Arial"/>
              </a:rPr>
              <a:t>Provider Portal Timeline Overview </a:t>
            </a:r>
            <a:endParaRPr lang="en-US" dirty="0"/>
          </a:p>
        </p:txBody>
      </p:sp>
      <p:grpSp>
        <p:nvGrpSpPr>
          <p:cNvPr id="237" name="Group 236">
            <a:extLst>
              <a:ext uri="{FF2B5EF4-FFF2-40B4-BE49-F238E27FC236}">
                <a16:creationId xmlns:a16="http://schemas.microsoft.com/office/drawing/2014/main" id="{375BFD4E-D1D2-45C9-85C4-52911504EA79}"/>
              </a:ext>
            </a:extLst>
          </p:cNvPr>
          <p:cNvGrpSpPr/>
          <p:nvPr/>
        </p:nvGrpSpPr>
        <p:grpSpPr>
          <a:xfrm>
            <a:off x="759175" y="1060493"/>
            <a:ext cx="10093510" cy="5527932"/>
            <a:chOff x="1404266" y="1181909"/>
            <a:chExt cx="9603644" cy="5185616"/>
          </a:xfrm>
        </p:grpSpPr>
        <p:grpSp>
          <p:nvGrpSpPr>
            <p:cNvPr id="92" name="Group 91">
              <a:extLst>
                <a:ext uri="{FF2B5EF4-FFF2-40B4-BE49-F238E27FC236}">
                  <a16:creationId xmlns:a16="http://schemas.microsoft.com/office/drawing/2014/main" id="{AFE9A91F-3E16-44FD-8B61-46D0D17268B4}"/>
                </a:ext>
              </a:extLst>
            </p:cNvPr>
            <p:cNvGrpSpPr/>
            <p:nvPr/>
          </p:nvGrpSpPr>
          <p:grpSpPr>
            <a:xfrm>
              <a:off x="1404266" y="1181909"/>
              <a:ext cx="9603644" cy="5185616"/>
              <a:chOff x="1681275" y="1139494"/>
              <a:chExt cx="9217646" cy="4769815"/>
            </a:xfrm>
          </p:grpSpPr>
          <p:cxnSp>
            <p:nvCxnSpPr>
              <p:cNvPr id="100" name="Straight Connector 99">
                <a:extLst>
                  <a:ext uri="{FF2B5EF4-FFF2-40B4-BE49-F238E27FC236}">
                    <a16:creationId xmlns:a16="http://schemas.microsoft.com/office/drawing/2014/main" id="{F8C12B8B-B1A3-4477-837B-BB0BE77A3320}"/>
                  </a:ext>
                </a:extLst>
              </p:cNvPr>
              <p:cNvCxnSpPr/>
              <p:nvPr/>
            </p:nvCxnSpPr>
            <p:spPr bwMode="auto">
              <a:xfrm>
                <a:off x="1734797" y="2740103"/>
                <a:ext cx="8798606" cy="8728"/>
              </a:xfrm>
              <a:prstGeom prst="line">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 name="Straight Connector 101">
                <a:extLst>
                  <a:ext uri="{FF2B5EF4-FFF2-40B4-BE49-F238E27FC236}">
                    <a16:creationId xmlns:a16="http://schemas.microsoft.com/office/drawing/2014/main" id="{ACA735C2-04A8-4535-9B68-8B6C4BBD0DFC}"/>
                  </a:ext>
                </a:extLst>
              </p:cNvPr>
              <p:cNvCxnSpPr/>
              <p:nvPr/>
            </p:nvCxnSpPr>
            <p:spPr bwMode="auto">
              <a:xfrm>
                <a:off x="1734797" y="4092289"/>
                <a:ext cx="8878824" cy="0"/>
              </a:xfrm>
              <a:prstGeom prst="line">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3" name="Rectangle 102">
                <a:extLst>
                  <a:ext uri="{FF2B5EF4-FFF2-40B4-BE49-F238E27FC236}">
                    <a16:creationId xmlns:a16="http://schemas.microsoft.com/office/drawing/2014/main" id="{6CEBB90B-8FE5-4024-A936-31842B76CD4B}"/>
                  </a:ext>
                </a:extLst>
              </p:cNvPr>
              <p:cNvSpPr/>
              <p:nvPr/>
            </p:nvSpPr>
            <p:spPr bwMode="auto">
              <a:xfrm>
                <a:off x="2133600" y="1561140"/>
                <a:ext cx="866197" cy="698737"/>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Works with MCO to resolve issues. Follow MCO’s internal dispute process to submit a dispute with the MCO</a:t>
                </a:r>
              </a:p>
            </p:txBody>
          </p:sp>
          <p:cxnSp>
            <p:nvCxnSpPr>
              <p:cNvPr id="104" name="Straight Connector 103">
                <a:extLst>
                  <a:ext uri="{FF2B5EF4-FFF2-40B4-BE49-F238E27FC236}">
                    <a16:creationId xmlns:a16="http://schemas.microsoft.com/office/drawing/2014/main" id="{06D01E68-82EE-4E56-911A-A90268D2DD7D}"/>
                  </a:ext>
                </a:extLst>
              </p:cNvPr>
              <p:cNvCxnSpPr>
                <a:stCxn id="115" idx="2"/>
              </p:cNvCxnSpPr>
              <p:nvPr/>
            </p:nvCxnSpPr>
            <p:spPr bwMode="auto">
              <a:xfrm flipV="1">
                <a:off x="1894367" y="5241801"/>
                <a:ext cx="8646107" cy="2198"/>
              </a:xfrm>
              <a:prstGeom prst="line">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5" name="Rectangle 104">
                <a:extLst>
                  <a:ext uri="{FF2B5EF4-FFF2-40B4-BE49-F238E27FC236}">
                    <a16:creationId xmlns:a16="http://schemas.microsoft.com/office/drawing/2014/main" id="{A5FE268A-91D7-4CFB-965D-5ECA511E7C97}"/>
                  </a:ext>
                </a:extLst>
              </p:cNvPr>
              <p:cNvSpPr/>
              <p:nvPr/>
            </p:nvSpPr>
            <p:spPr bwMode="auto">
              <a:xfrm>
                <a:off x="3331546" y="1609948"/>
                <a:ext cx="762000" cy="698737"/>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Disagree with MCO determination and files dispute in the HFS Provider resolution portal within 30-60 calendar days</a:t>
                </a:r>
              </a:p>
            </p:txBody>
          </p:sp>
          <p:sp>
            <p:nvSpPr>
              <p:cNvPr id="106" name="Rectangle 105">
                <a:extLst>
                  <a:ext uri="{FF2B5EF4-FFF2-40B4-BE49-F238E27FC236}">
                    <a16:creationId xmlns:a16="http://schemas.microsoft.com/office/drawing/2014/main" id="{7686DE73-9176-4B90-9A6F-99006A5307F5}"/>
                  </a:ext>
                </a:extLst>
              </p:cNvPr>
              <p:cNvSpPr/>
              <p:nvPr/>
            </p:nvSpPr>
            <p:spPr bwMode="auto">
              <a:xfrm>
                <a:off x="2237796" y="3103331"/>
                <a:ext cx="762000" cy="698737"/>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Provides Provider with a MCO tracking number for disputed claim and makes a  determination on dispute</a:t>
                </a:r>
              </a:p>
            </p:txBody>
          </p:sp>
          <p:sp>
            <p:nvSpPr>
              <p:cNvPr id="107" name="Rectangle 106">
                <a:extLst>
                  <a:ext uri="{FF2B5EF4-FFF2-40B4-BE49-F238E27FC236}">
                    <a16:creationId xmlns:a16="http://schemas.microsoft.com/office/drawing/2014/main" id="{C0104560-655D-4304-8142-2FB08D49D4F9}"/>
                  </a:ext>
                </a:extLst>
              </p:cNvPr>
              <p:cNvSpPr/>
              <p:nvPr/>
            </p:nvSpPr>
            <p:spPr bwMode="auto">
              <a:xfrm>
                <a:off x="6188408" y="1575804"/>
                <a:ext cx="912997" cy="733114"/>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Review MCO response. If accepted, ticket will be closed after 5 business days. If provider disagrees with resolution, the provider may request HFS review within 30 calendar days  </a:t>
                </a:r>
              </a:p>
            </p:txBody>
          </p:sp>
          <p:cxnSp>
            <p:nvCxnSpPr>
              <p:cNvPr id="109" name="Straight Arrow Connector 108">
                <a:extLst>
                  <a:ext uri="{FF2B5EF4-FFF2-40B4-BE49-F238E27FC236}">
                    <a16:creationId xmlns:a16="http://schemas.microsoft.com/office/drawing/2014/main" id="{1368F3FD-AE8C-4D07-BA33-9ECCACC7E39C}"/>
                  </a:ext>
                </a:extLst>
              </p:cNvPr>
              <p:cNvCxnSpPr/>
              <p:nvPr/>
            </p:nvCxnSpPr>
            <p:spPr bwMode="auto">
              <a:xfrm>
                <a:off x="2529203" y="2259877"/>
                <a:ext cx="0" cy="829596"/>
              </a:xfrm>
              <a:prstGeom prst="straightConnector1">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1" name="Elbow Connector 101">
                <a:extLst>
                  <a:ext uri="{FF2B5EF4-FFF2-40B4-BE49-F238E27FC236}">
                    <a16:creationId xmlns:a16="http://schemas.microsoft.com/office/drawing/2014/main" id="{CE87D8AE-8BC8-45CC-9774-5481E7625920}"/>
                  </a:ext>
                </a:extLst>
              </p:cNvPr>
              <p:cNvCxnSpPr>
                <a:stCxn id="106" idx="3"/>
                <a:endCxn id="105" idx="2"/>
              </p:cNvCxnSpPr>
              <p:nvPr/>
            </p:nvCxnSpPr>
            <p:spPr bwMode="auto">
              <a:xfrm flipV="1">
                <a:off x="2999797" y="2308685"/>
                <a:ext cx="712750" cy="1144015"/>
              </a:xfrm>
              <a:prstGeom prst="bentConnector2">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4" name="Rectangle 113">
                <a:extLst>
                  <a:ext uri="{FF2B5EF4-FFF2-40B4-BE49-F238E27FC236}">
                    <a16:creationId xmlns:a16="http://schemas.microsoft.com/office/drawing/2014/main" id="{14688F75-C966-4DB5-8CDA-4FA893FC9F0A}"/>
                  </a:ext>
                </a:extLst>
              </p:cNvPr>
              <p:cNvSpPr/>
              <p:nvPr/>
            </p:nvSpPr>
            <p:spPr bwMode="auto">
              <a:xfrm>
                <a:off x="1727726" y="2735027"/>
                <a:ext cx="329674" cy="1364387"/>
              </a:xfrm>
              <a:prstGeom prst="rect">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lvl="0" algn="ctr"/>
                <a:r>
                  <a:rPr lang="en-US" sz="1050" b="1" dirty="0">
                    <a:solidFill>
                      <a:srgbClr val="000000"/>
                    </a:solidFill>
                    <a:latin typeface="+mj-lt"/>
                  </a:rPr>
                  <a:t>MCO</a:t>
                </a:r>
              </a:p>
            </p:txBody>
          </p:sp>
          <p:sp>
            <p:nvSpPr>
              <p:cNvPr id="115" name="Rectangle 114">
                <a:extLst>
                  <a:ext uri="{FF2B5EF4-FFF2-40B4-BE49-F238E27FC236}">
                    <a16:creationId xmlns:a16="http://schemas.microsoft.com/office/drawing/2014/main" id="{DD660802-B82C-4C5E-9C55-95E001FACD8B}"/>
                  </a:ext>
                </a:extLst>
              </p:cNvPr>
              <p:cNvSpPr/>
              <p:nvPr/>
            </p:nvSpPr>
            <p:spPr bwMode="auto">
              <a:xfrm>
                <a:off x="1731333" y="4099414"/>
                <a:ext cx="326067" cy="1144584"/>
              </a:xfrm>
              <a:prstGeom prst="rect">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lvl="0" algn="ctr"/>
                <a:r>
                  <a:rPr lang="en-US" sz="1050" b="1" dirty="0">
                    <a:solidFill>
                      <a:srgbClr val="000000"/>
                    </a:solidFill>
                    <a:latin typeface="+mj-lt"/>
                  </a:rPr>
                  <a:t>HFS/Portal Staff</a:t>
                </a:r>
              </a:p>
            </p:txBody>
          </p:sp>
          <p:sp>
            <p:nvSpPr>
              <p:cNvPr id="116" name="TextBox 115">
                <a:extLst>
                  <a:ext uri="{FF2B5EF4-FFF2-40B4-BE49-F238E27FC236}">
                    <a16:creationId xmlns:a16="http://schemas.microsoft.com/office/drawing/2014/main" id="{57246467-1867-4113-9819-E10036DA971D}"/>
                  </a:ext>
                </a:extLst>
              </p:cNvPr>
              <p:cNvSpPr txBox="1"/>
              <p:nvPr/>
            </p:nvSpPr>
            <p:spPr>
              <a:xfrm>
                <a:off x="1724263" y="1139494"/>
                <a:ext cx="8953498" cy="215444"/>
              </a:xfrm>
              <a:prstGeom prst="rect">
                <a:avLst/>
              </a:prstGeom>
              <a:solidFill>
                <a:srgbClr val="0070C0"/>
              </a:solidFill>
              <a:ln>
                <a:solidFill>
                  <a:schemeClr val="tx1"/>
                </a:solidFill>
              </a:ln>
            </p:spPr>
            <p:txBody>
              <a:bodyPr wrap="square" rtlCol="0">
                <a:spAutoFit/>
              </a:bodyPr>
              <a:lstStyle/>
              <a:p>
                <a:endParaRPr lang="en-US" sz="800" b="1" dirty="0">
                  <a:solidFill>
                    <a:schemeClr val="bg1"/>
                  </a:solidFill>
                  <a:latin typeface="+mj-lt"/>
                </a:endParaRPr>
              </a:p>
            </p:txBody>
          </p:sp>
          <p:sp>
            <p:nvSpPr>
              <p:cNvPr id="117" name="Rectangle 116">
                <a:extLst>
                  <a:ext uri="{FF2B5EF4-FFF2-40B4-BE49-F238E27FC236}">
                    <a16:creationId xmlns:a16="http://schemas.microsoft.com/office/drawing/2014/main" id="{4C49DE96-962D-426C-A0F8-BCF63690C28D}"/>
                  </a:ext>
                </a:extLst>
              </p:cNvPr>
              <p:cNvSpPr/>
              <p:nvPr/>
            </p:nvSpPr>
            <p:spPr bwMode="auto">
              <a:xfrm>
                <a:off x="1726497" y="1398024"/>
                <a:ext cx="330905" cy="1337003"/>
              </a:xfrm>
              <a:prstGeom prst="rect">
                <a:avLst/>
              </a:prstGeom>
              <a:noFill/>
              <a:ln w="95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algn="ctr"/>
                <a:r>
                  <a:rPr lang="en-US" sz="1050" b="1" dirty="0">
                    <a:latin typeface="+mj-lt"/>
                  </a:rPr>
                  <a:t>Provider</a:t>
                </a:r>
              </a:p>
            </p:txBody>
          </p:sp>
          <p:sp>
            <p:nvSpPr>
              <p:cNvPr id="120" name="TextBox 119">
                <a:extLst>
                  <a:ext uri="{FF2B5EF4-FFF2-40B4-BE49-F238E27FC236}">
                    <a16:creationId xmlns:a16="http://schemas.microsoft.com/office/drawing/2014/main" id="{EC568C61-088A-4432-8741-DF18AFC4493A}"/>
                  </a:ext>
                </a:extLst>
              </p:cNvPr>
              <p:cNvSpPr txBox="1"/>
              <p:nvPr/>
            </p:nvSpPr>
            <p:spPr>
              <a:xfrm>
                <a:off x="1681275" y="5311783"/>
                <a:ext cx="9217646" cy="597526"/>
              </a:xfrm>
              <a:prstGeom prst="rect">
                <a:avLst/>
              </a:prstGeom>
              <a:noFill/>
            </p:spPr>
            <p:txBody>
              <a:bodyPr wrap="square" rtlCol="0">
                <a:spAutoFit/>
              </a:bodyPr>
              <a:lstStyle/>
              <a:p>
                <a:r>
                  <a:rPr lang="en-US" sz="800" dirty="0">
                    <a:ea typeface="+mn-lt"/>
                    <a:cs typeface="+mn-lt"/>
                  </a:rPr>
                  <a:t>1. If the MCO requires additional information from the provider, the MCO must request the additional information from the provider within </a:t>
                </a:r>
                <a:r>
                  <a:rPr lang="en-US" sz="800" u="sng" dirty="0">
                    <a:ea typeface="+mn-lt"/>
                    <a:cs typeface="+mn-lt"/>
                  </a:rPr>
                  <a:t>five (5) business days </a:t>
                </a:r>
                <a:r>
                  <a:rPr lang="en-US" sz="800" dirty="0">
                    <a:ea typeface="+mn-lt"/>
                    <a:cs typeface="+mn-lt"/>
                  </a:rPr>
                  <a:t>of receiving the complaint ticket When additional information is requested from the provider by the MCO within the timeframes described above, the provider has </a:t>
                </a:r>
                <a:r>
                  <a:rPr lang="en-US" sz="800" u="sng" dirty="0">
                    <a:ea typeface="+mn-lt"/>
                    <a:cs typeface="+mn-lt"/>
                  </a:rPr>
                  <a:t>five (5) business days</a:t>
                </a:r>
                <a:r>
                  <a:rPr lang="en-US" sz="800" dirty="0">
                    <a:ea typeface="+mn-lt"/>
                    <a:cs typeface="+mn-lt"/>
                  </a:rPr>
                  <a:t> to provide the additional information or demonstrate that it was already provided to the MCO.</a:t>
                </a:r>
              </a:p>
              <a:p>
                <a:endParaRPr lang="en-US" sz="800" dirty="0">
                  <a:ea typeface="+mn-lt"/>
                  <a:cs typeface="+mn-lt"/>
                </a:endParaRPr>
              </a:p>
              <a:p>
                <a:r>
                  <a:rPr lang="en-US" sz="800" dirty="0">
                    <a:ea typeface="+mn-lt"/>
                    <a:cs typeface="+mn-lt"/>
                  </a:rPr>
                  <a:t>NOTE: In extenuating circumstances, the MCO or the provider may request, through the provider complaint portal, HFS to authorize a single </a:t>
                </a:r>
                <a:r>
                  <a:rPr lang="en-US" sz="800" u="sng" dirty="0">
                    <a:ea typeface="+mn-lt"/>
                    <a:cs typeface="+mn-lt"/>
                  </a:rPr>
                  <a:t>thirty (30) calendar day </a:t>
                </a:r>
                <a:r>
                  <a:rPr lang="en-US" sz="800" dirty="0">
                    <a:ea typeface="+mn-lt"/>
                    <a:cs typeface="+mn-lt"/>
                  </a:rPr>
                  <a:t>extension for either the MCO or Provider, but not both.</a:t>
                </a:r>
                <a:endParaRPr lang="en-US" sz="800" dirty="0">
                  <a:cs typeface="Calibri" panose="020F0502020204030204"/>
                </a:endParaRPr>
              </a:p>
              <a:p>
                <a:endParaRPr lang="en-US" sz="700" dirty="0"/>
              </a:p>
            </p:txBody>
          </p:sp>
        </p:grpSp>
        <p:sp>
          <p:nvSpPr>
            <p:cNvPr id="121" name="Rectangle 120">
              <a:extLst>
                <a:ext uri="{FF2B5EF4-FFF2-40B4-BE49-F238E27FC236}">
                  <a16:creationId xmlns:a16="http://schemas.microsoft.com/office/drawing/2014/main" id="{BFDEA15E-6D00-4435-B545-2C1F81B9A7D0}"/>
                </a:ext>
              </a:extLst>
            </p:cNvPr>
            <p:cNvSpPr/>
            <p:nvPr/>
          </p:nvSpPr>
          <p:spPr bwMode="auto">
            <a:xfrm>
              <a:off x="4003020" y="4625186"/>
              <a:ext cx="793910" cy="902739"/>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Submit complete complaint to MCO within 10 business days. If complaint is not complete, the ticket will be closed.</a:t>
              </a:r>
            </a:p>
          </p:txBody>
        </p:sp>
        <p:cxnSp>
          <p:nvCxnSpPr>
            <p:cNvPr id="70" name="Straight Arrow Connector 69">
              <a:extLst>
                <a:ext uri="{FF2B5EF4-FFF2-40B4-BE49-F238E27FC236}">
                  <a16:creationId xmlns:a16="http://schemas.microsoft.com/office/drawing/2014/main" id="{71D6B510-ACB4-4FB5-B7E3-8D63B339EC88}"/>
                </a:ext>
              </a:extLst>
            </p:cNvPr>
            <p:cNvCxnSpPr>
              <a:cxnSpLocks/>
            </p:cNvCxnSpPr>
            <p:nvPr/>
          </p:nvCxnSpPr>
          <p:spPr>
            <a:xfrm flipV="1">
              <a:off x="5436529" y="2146720"/>
              <a:ext cx="0" cy="13031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Elbow Connector 101">
              <a:extLst>
                <a:ext uri="{FF2B5EF4-FFF2-40B4-BE49-F238E27FC236}">
                  <a16:creationId xmlns:a16="http://schemas.microsoft.com/office/drawing/2014/main" id="{E2B3444F-6A73-455D-90F0-45A6EF627798}"/>
                </a:ext>
              </a:extLst>
            </p:cNvPr>
            <p:cNvCxnSpPr>
              <a:stCxn id="105" idx="3"/>
            </p:cNvCxnSpPr>
            <p:nvPr/>
          </p:nvCxnSpPr>
          <p:spPr bwMode="auto">
            <a:xfrm>
              <a:off x="3917553" y="2073198"/>
              <a:ext cx="493838" cy="2566776"/>
            </a:xfrm>
            <a:prstGeom prst="bentConnector2">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2" name="Elbow Connector 101">
              <a:extLst>
                <a:ext uri="{FF2B5EF4-FFF2-40B4-BE49-F238E27FC236}">
                  <a16:creationId xmlns:a16="http://schemas.microsoft.com/office/drawing/2014/main" id="{07124F35-39E6-41D1-8D7E-8E7EC0D9D0AC}"/>
                </a:ext>
              </a:extLst>
            </p:cNvPr>
            <p:cNvCxnSpPr>
              <a:endCxn id="227" idx="0"/>
            </p:cNvCxnSpPr>
            <p:nvPr/>
          </p:nvCxnSpPr>
          <p:spPr bwMode="auto">
            <a:xfrm rot="16200000" flipH="1">
              <a:off x="6515897" y="2677890"/>
              <a:ext cx="2582301" cy="1511352"/>
            </a:xfrm>
            <a:prstGeom prst="bentConnector3">
              <a:avLst>
                <a:gd name="adj1" fmla="val -2600"/>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3" name="Rectangle: Rounded Corners 172">
              <a:extLst>
                <a:ext uri="{FF2B5EF4-FFF2-40B4-BE49-F238E27FC236}">
                  <a16:creationId xmlns:a16="http://schemas.microsoft.com/office/drawing/2014/main" id="{5E80E8F9-BFD5-42F0-A824-FC2F4481A027}"/>
                </a:ext>
              </a:extLst>
            </p:cNvPr>
            <p:cNvSpPr/>
            <p:nvPr/>
          </p:nvSpPr>
          <p:spPr>
            <a:xfrm>
              <a:off x="5061515" y="1888330"/>
              <a:ext cx="714520" cy="258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a:latin typeface="Arial" charset="0"/>
                </a:rPr>
                <a:t>Complaint resolved</a:t>
              </a:r>
            </a:p>
          </p:txBody>
        </p:sp>
        <p:sp>
          <p:nvSpPr>
            <p:cNvPr id="179" name="Rectangle 178">
              <a:extLst>
                <a:ext uri="{FF2B5EF4-FFF2-40B4-BE49-F238E27FC236}">
                  <a16:creationId xmlns:a16="http://schemas.microsoft.com/office/drawing/2014/main" id="{75D75C2D-E8E6-4F67-A0F4-6AA9C7DB6731}"/>
                </a:ext>
              </a:extLst>
            </p:cNvPr>
            <p:cNvSpPr/>
            <p:nvPr/>
          </p:nvSpPr>
          <p:spPr bwMode="auto">
            <a:xfrm>
              <a:off x="5039574" y="3186038"/>
              <a:ext cx="793910" cy="75964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Issue written response/proposal to resolve the disputed complaint ticket within 30 calendar days</a:t>
              </a:r>
              <a:r>
                <a:rPr lang="en-US" sz="700" baseline="30000" dirty="0">
                  <a:latin typeface="Arial" charset="0"/>
                </a:rPr>
                <a:t>1</a:t>
              </a:r>
            </a:p>
          </p:txBody>
        </p:sp>
        <p:cxnSp>
          <p:nvCxnSpPr>
            <p:cNvPr id="190" name="Elbow Connector 101">
              <a:extLst>
                <a:ext uri="{FF2B5EF4-FFF2-40B4-BE49-F238E27FC236}">
                  <a16:creationId xmlns:a16="http://schemas.microsoft.com/office/drawing/2014/main" id="{B60D18FA-2E38-4E43-B0CD-F0165C7D11FB}"/>
                </a:ext>
              </a:extLst>
            </p:cNvPr>
            <p:cNvCxnSpPr>
              <a:cxnSpLocks/>
              <a:endCxn id="179" idx="2"/>
            </p:cNvCxnSpPr>
            <p:nvPr/>
          </p:nvCxnSpPr>
          <p:spPr bwMode="auto">
            <a:xfrm rot="5400000" flipH="1" flipV="1">
              <a:off x="4582688" y="4167172"/>
              <a:ext cx="1075327" cy="632356"/>
            </a:xfrm>
            <a:prstGeom prst="bentConnector3">
              <a:avLst>
                <a:gd name="adj1" fmla="val 326"/>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0" name="Elbow Connector 101">
              <a:extLst>
                <a:ext uri="{FF2B5EF4-FFF2-40B4-BE49-F238E27FC236}">
                  <a16:creationId xmlns:a16="http://schemas.microsoft.com/office/drawing/2014/main" id="{07E67E4A-0973-4CF3-8CB1-31148813AE5E}"/>
                </a:ext>
              </a:extLst>
            </p:cNvPr>
            <p:cNvCxnSpPr>
              <a:cxnSpLocks/>
              <a:endCxn id="107" idx="2"/>
            </p:cNvCxnSpPr>
            <p:nvPr/>
          </p:nvCxnSpPr>
          <p:spPr bwMode="auto">
            <a:xfrm rot="5400000" flipH="1" flipV="1">
              <a:off x="5653138" y="2636559"/>
              <a:ext cx="1105899" cy="739333"/>
            </a:xfrm>
            <a:prstGeom prst="bentConnector3">
              <a:avLst>
                <a:gd name="adj1" fmla="val 50000"/>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7" name="Rectangle 226">
              <a:extLst>
                <a:ext uri="{FF2B5EF4-FFF2-40B4-BE49-F238E27FC236}">
                  <a16:creationId xmlns:a16="http://schemas.microsoft.com/office/drawing/2014/main" id="{A2752A95-034B-4F02-B060-EB1871B84BF5}"/>
                </a:ext>
              </a:extLst>
            </p:cNvPr>
            <p:cNvSpPr/>
            <p:nvPr/>
          </p:nvSpPr>
          <p:spPr bwMode="auto">
            <a:xfrm>
              <a:off x="8165768" y="4724717"/>
              <a:ext cx="793910" cy="759648"/>
            </a:xfrm>
            <a:prstGeom prst="rect">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700" dirty="0">
                  <a:latin typeface="Arial" charset="0"/>
                </a:rPr>
                <a:t>Make final determination within 30 calendar days </a:t>
              </a:r>
            </a:p>
          </p:txBody>
        </p:sp>
        <p:sp>
          <p:nvSpPr>
            <p:cNvPr id="228" name="Rectangle: Rounded Corners 227">
              <a:extLst>
                <a:ext uri="{FF2B5EF4-FFF2-40B4-BE49-F238E27FC236}">
                  <a16:creationId xmlns:a16="http://schemas.microsoft.com/office/drawing/2014/main" id="{9E54D7FC-F2A7-4118-B05E-10299C820632}"/>
                </a:ext>
              </a:extLst>
            </p:cNvPr>
            <p:cNvSpPr/>
            <p:nvPr/>
          </p:nvSpPr>
          <p:spPr>
            <a:xfrm>
              <a:off x="10061776" y="4975513"/>
              <a:ext cx="714520" cy="258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800" dirty="0">
                  <a:latin typeface="Arial" charset="0"/>
                </a:rPr>
                <a:t>Complaint resolved</a:t>
              </a:r>
            </a:p>
          </p:txBody>
        </p:sp>
        <p:cxnSp>
          <p:nvCxnSpPr>
            <p:cNvPr id="230" name="Straight Arrow Connector 229">
              <a:extLst>
                <a:ext uri="{FF2B5EF4-FFF2-40B4-BE49-F238E27FC236}">
                  <a16:creationId xmlns:a16="http://schemas.microsoft.com/office/drawing/2014/main" id="{FC627307-D2F8-4EDE-A7BF-2D2F1D6F340F}"/>
                </a:ext>
              </a:extLst>
            </p:cNvPr>
            <p:cNvCxnSpPr/>
            <p:nvPr/>
          </p:nvCxnSpPr>
          <p:spPr bwMode="auto">
            <a:xfrm>
              <a:off x="8954036" y="5122297"/>
              <a:ext cx="1107740" cy="0"/>
            </a:xfrm>
            <a:prstGeom prst="straightConnector1">
              <a:avLst/>
            </a:prstGeom>
            <a:noFill/>
            <a:ln w="9525"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t>Complaint Submission Process</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1136428" y="1777668"/>
            <a:ext cx="7093172" cy="4378989"/>
          </a:xfrm>
        </p:spPr>
        <p:txBody>
          <a:bodyPr anchor="ctr">
            <a:normAutofit lnSpcReduction="10000"/>
          </a:bodyPr>
          <a:lstStyle/>
          <a:p>
            <a:pPr marL="457200" indent="-457200">
              <a:buAutoNum type="arabicPeriod"/>
            </a:pPr>
            <a:endParaRPr lang="en-US" sz="1900" dirty="0">
              <a:ea typeface="+mn-lt"/>
              <a:cs typeface="+mn-lt"/>
            </a:endParaRPr>
          </a:p>
          <a:p>
            <a:pPr marL="457200" indent="-457200">
              <a:buAutoNum type="arabicPeriod"/>
            </a:pPr>
            <a:r>
              <a:rPr lang="en-US" sz="1900" dirty="0">
                <a:ea typeface="+mn-lt"/>
                <a:cs typeface="+mn-lt"/>
              </a:rPr>
              <a:t>Disputes already submitted to the MCO internal dispute resolution process may be submitted to the HFS Provider Resolution Portal:</a:t>
            </a:r>
          </a:p>
          <a:p>
            <a:pPr lvl="1"/>
            <a:r>
              <a:rPr lang="en-US" sz="1900" dirty="0">
                <a:ea typeface="+mn-lt"/>
                <a:cs typeface="+mn-lt"/>
              </a:rPr>
              <a:t>No sooner than</a:t>
            </a:r>
            <a:r>
              <a:rPr lang="en-US" sz="1900" u="sng" dirty="0">
                <a:ea typeface="+mn-lt"/>
                <a:cs typeface="+mn-lt"/>
              </a:rPr>
              <a:t> thirty (30) calendar days</a:t>
            </a:r>
            <a:r>
              <a:rPr lang="en-US" sz="1200" u="sng" dirty="0">
                <a:ea typeface="+mn-lt"/>
                <a:cs typeface="+mn-lt"/>
              </a:rPr>
              <a:t>*</a:t>
            </a:r>
            <a:r>
              <a:rPr lang="en-US" sz="1900" u="sng" dirty="0">
                <a:ea typeface="+mn-lt"/>
                <a:cs typeface="+mn-lt"/>
              </a:rPr>
              <a:t> after submitting to the MCO's internal process and no later than sixty (60) calendar days </a:t>
            </a:r>
            <a:r>
              <a:rPr lang="en-US" sz="1900" dirty="0">
                <a:ea typeface="+mn-lt"/>
                <a:cs typeface="+mn-lt"/>
              </a:rPr>
              <a:t>after submitting the dispute to the MCO’s internal process. </a:t>
            </a:r>
          </a:p>
          <a:p>
            <a:pPr marL="457200" indent="-457200">
              <a:buAutoNum type="arabicPeriod"/>
            </a:pPr>
            <a:r>
              <a:rPr lang="en-US" sz="1900" dirty="0">
                <a:ea typeface="+mn-lt"/>
                <a:cs typeface="+mn-lt"/>
              </a:rPr>
              <a:t>The provider’s submission to the portal must include the date the disputed claim(s) was filed with the MCO’s internal provider dispute resolution process and the corresponding MCO provided tracking number. </a:t>
            </a:r>
          </a:p>
          <a:p>
            <a:pPr marL="457200" indent="-457200">
              <a:buAutoNum type="arabicPeriod"/>
            </a:pPr>
            <a:r>
              <a:rPr lang="en-US" sz="1900" dirty="0">
                <a:ea typeface="+mn-lt"/>
                <a:cs typeface="+mn-lt"/>
              </a:rPr>
              <a:t>The Portal staff shall review and if the submission is complete, present the complaint to the appropriate MCO </a:t>
            </a:r>
            <a:r>
              <a:rPr lang="en-US" sz="1900" u="sng" dirty="0">
                <a:ea typeface="+mn-lt"/>
                <a:cs typeface="+mn-lt"/>
              </a:rPr>
              <a:t>within 10 business days of receipt</a:t>
            </a:r>
            <a:r>
              <a:rPr lang="en-US" sz="1900" dirty="0">
                <a:ea typeface="+mn-lt"/>
                <a:cs typeface="+mn-lt"/>
              </a:rPr>
              <a:t> via the Resolution Portal.</a:t>
            </a:r>
            <a:endParaRPr lang="en-US" sz="1900" dirty="0"/>
          </a:p>
          <a:p>
            <a:pPr marL="342900" indent="-342900"/>
            <a:endParaRPr lang="en-US"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6338B41-10B6-4933-BB1C-0405D62B5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15169"/>
            <a:ext cx="1462088" cy="427661"/>
          </a:xfrm>
          <a:prstGeom prst="rect">
            <a:avLst/>
          </a:prstGeom>
        </p:spPr>
      </p:pic>
      <p:sp>
        <p:nvSpPr>
          <p:cNvPr id="6" name="TextBox 5">
            <a:extLst>
              <a:ext uri="{FF2B5EF4-FFF2-40B4-BE49-F238E27FC236}">
                <a16:creationId xmlns:a16="http://schemas.microsoft.com/office/drawing/2014/main" id="{E6814DDF-2519-494A-AF2D-18DCDD5979DB}"/>
              </a:ext>
            </a:extLst>
          </p:cNvPr>
          <p:cNvSpPr txBox="1"/>
          <p:nvPr/>
        </p:nvSpPr>
        <p:spPr>
          <a:xfrm>
            <a:off x="690770" y="6472030"/>
            <a:ext cx="891374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*Note: The MCO 30 calendar day resolution period begins the </a:t>
            </a:r>
            <a:r>
              <a:rPr lang="en-US" sz="1200" dirty="0"/>
              <a:t>day</a:t>
            </a:r>
            <a:r>
              <a:rPr lang="en-US" sz="900" dirty="0"/>
              <a:t> that the MCO receives the dispute from the provider and the tracking number is assigned. </a:t>
            </a:r>
            <a:endParaRPr lang="en-US" sz="900" dirty="0">
              <a:cs typeface="Calibri"/>
            </a:endParaRPr>
          </a:p>
        </p:txBody>
      </p:sp>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374073" y="6326138"/>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object 2">
            <a:extLst>
              <a:ext uri="{FF2B5EF4-FFF2-40B4-BE49-F238E27FC236}">
                <a16:creationId xmlns:a16="http://schemas.microsoft.com/office/drawing/2014/main" id="{B89D9878-A4AD-4CC1-94AE-9362F7526341}"/>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292681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t>MCO Written Response/Proposal</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755428" y="1923369"/>
            <a:ext cx="8159971" cy="4233139"/>
          </a:xfrm>
        </p:spPr>
        <p:txBody>
          <a:bodyPr vert="horz" lIns="91440" tIns="45720" rIns="91440" bIns="45720" rtlCol="0" anchor="t">
            <a:noAutofit/>
          </a:bodyPr>
          <a:lstStyle/>
          <a:p>
            <a:pPr marL="457200" indent="-457200">
              <a:buAutoNum type="arabicPeriod"/>
            </a:pPr>
            <a:r>
              <a:rPr lang="en-US" sz="2400" dirty="0">
                <a:ea typeface="+mn-lt"/>
                <a:cs typeface="+mn-lt"/>
              </a:rPr>
              <a:t>MCOs have thirty </a:t>
            </a:r>
            <a:r>
              <a:rPr lang="en-US" sz="2400" u="sng" dirty="0">
                <a:ea typeface="+mn-lt"/>
                <a:cs typeface="+mn-lt"/>
              </a:rPr>
              <a:t>30 calendar days</a:t>
            </a:r>
            <a:r>
              <a:rPr lang="en-US" sz="2400" dirty="0">
                <a:ea typeface="+mn-lt"/>
                <a:cs typeface="+mn-lt"/>
              </a:rPr>
              <a:t> to issue its written response/proposal to resolve the disputed complaint tickets.</a:t>
            </a:r>
          </a:p>
          <a:p>
            <a:pPr marL="457200" indent="-457200">
              <a:buAutoNum type="arabicPeriod"/>
            </a:pPr>
            <a:r>
              <a:rPr lang="en-US" sz="2400" dirty="0">
                <a:ea typeface="+mn-lt"/>
                <a:cs typeface="+mn-lt"/>
              </a:rPr>
              <a:t>If the MCO requires additional information, the MCO must request the additional information from the provider within </a:t>
            </a:r>
            <a:r>
              <a:rPr lang="en-US" sz="2400" u="sng" dirty="0">
                <a:ea typeface="+mn-lt"/>
                <a:cs typeface="+mn-lt"/>
              </a:rPr>
              <a:t>five (5) business days </a:t>
            </a:r>
            <a:r>
              <a:rPr lang="en-US" sz="2400" dirty="0">
                <a:ea typeface="+mn-lt"/>
                <a:cs typeface="+mn-lt"/>
              </a:rPr>
              <a:t>of receiving the complaint ticket. </a:t>
            </a:r>
          </a:p>
          <a:p>
            <a:pPr marL="457200" indent="-457200">
              <a:buAutoNum type="arabicPeriod"/>
            </a:pPr>
            <a:r>
              <a:rPr lang="en-US" sz="2400" dirty="0">
                <a:ea typeface="+mn-lt"/>
                <a:cs typeface="+mn-lt"/>
              </a:rPr>
              <a:t>When the MCO requests additional information from the provider, the provider has </a:t>
            </a:r>
            <a:r>
              <a:rPr lang="en-US" sz="2400" u="sng" dirty="0">
                <a:ea typeface="+mn-lt"/>
                <a:cs typeface="+mn-lt"/>
              </a:rPr>
              <a:t>five (5) business days</a:t>
            </a:r>
            <a:r>
              <a:rPr lang="en-US" sz="2400" dirty="0">
                <a:ea typeface="+mn-lt"/>
                <a:cs typeface="+mn-lt"/>
              </a:rPr>
              <a:t> to provide the additional information or demonstrate that it was already provided to the MCO. If the provider does not respond, or the response is incomplete, the ticket will be closed.</a:t>
            </a:r>
            <a:endParaRPr lang="en-US" sz="2400" dirty="0">
              <a:cs typeface="Calibri" panose="020F0502020204030204"/>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6338B41-10B6-4933-BB1C-0405D62B5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15169"/>
            <a:ext cx="1462088" cy="427661"/>
          </a:xfrm>
          <a:prstGeom prst="rect">
            <a:avLst/>
          </a:prstGeom>
        </p:spPr>
      </p:pic>
      <p:sp>
        <p:nvSpPr>
          <p:cNvPr id="6" name="TextBox 5">
            <a:extLst>
              <a:ext uri="{FF2B5EF4-FFF2-40B4-BE49-F238E27FC236}">
                <a16:creationId xmlns:a16="http://schemas.microsoft.com/office/drawing/2014/main" id="{E6814DDF-2519-494A-AF2D-18DCDD5979DB}"/>
              </a:ext>
            </a:extLst>
          </p:cNvPr>
          <p:cNvSpPr txBox="1"/>
          <p:nvPr/>
        </p:nvSpPr>
        <p:spPr>
          <a:xfrm>
            <a:off x="974387" y="6354344"/>
            <a:ext cx="89137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Note: At HFS’s discretion, s</a:t>
            </a:r>
            <a:r>
              <a:rPr lang="en-US" sz="1100" dirty="0">
                <a:ea typeface="+mn-lt"/>
                <a:cs typeface="+mn-lt"/>
              </a:rPr>
              <a:t>anctions may be applied to MCOs if a response is not submitted within 30  calendar days.</a:t>
            </a:r>
            <a:endParaRPr lang="en-US" sz="1100" dirty="0">
              <a:cs typeface="Calibri"/>
            </a:endParaRPr>
          </a:p>
          <a:p>
            <a:endParaRPr lang="en-US" sz="900" dirty="0">
              <a:cs typeface="Calibri"/>
            </a:endParaRPr>
          </a:p>
        </p:txBody>
      </p:sp>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129281" y="6255427"/>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3DFDC14B-4E96-4ECE-8554-AA0DFCACF437}"/>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219448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t>MCO Written Response/Proposal</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755429" y="1923370"/>
            <a:ext cx="8042386" cy="4078984"/>
          </a:xfrm>
        </p:spPr>
        <p:txBody>
          <a:bodyPr vert="horz" lIns="91440" tIns="45720" rIns="91440" bIns="45720" rtlCol="0" anchor="t">
            <a:normAutofit/>
          </a:bodyPr>
          <a:lstStyle/>
          <a:p>
            <a:pPr marL="0" indent="0">
              <a:buNone/>
            </a:pPr>
            <a:r>
              <a:rPr lang="en-US" sz="2200" dirty="0">
                <a:ea typeface="+mn-lt"/>
                <a:cs typeface="+mn-lt"/>
              </a:rPr>
              <a:t>4.	During the resolution process, and in extenuating 	circumstances, the MCO or the provider may request, in 	the 	provider complaint portal, HFS to authorize a single 	</a:t>
            </a:r>
            <a:r>
              <a:rPr lang="en-US" sz="2200" u="sng" dirty="0">
                <a:ea typeface="+mn-lt"/>
                <a:cs typeface="+mn-lt"/>
              </a:rPr>
              <a:t>thirty (30) calendar day </a:t>
            </a:r>
            <a:r>
              <a:rPr lang="en-US" sz="2200" dirty="0">
                <a:ea typeface="+mn-lt"/>
                <a:cs typeface="+mn-lt"/>
              </a:rPr>
              <a:t>extension for either the MCO or 	Provider, but not both.</a:t>
            </a:r>
          </a:p>
          <a:p>
            <a:pPr lvl="2"/>
            <a:r>
              <a:rPr lang="en-US" sz="1800" dirty="0">
                <a:ea typeface="+mn-lt"/>
                <a:cs typeface="+mn-lt"/>
              </a:rPr>
              <a:t>An extension request must be made no later than seven (7) calendar days prior to the end of the initial thirty (30) calendar day period. Approval of the extension is at the discretion of HFS.</a:t>
            </a:r>
          </a:p>
          <a:p>
            <a:pPr lvl="2"/>
            <a:r>
              <a:rPr lang="en-US" sz="1800" dirty="0">
                <a:ea typeface="+mn-lt"/>
                <a:cs typeface="+mn-lt"/>
              </a:rPr>
              <a:t>Only one (1) extension is possible in extenuating circumstances to either the provider or the MCO, but not both (as approved by HFS).</a:t>
            </a:r>
          </a:p>
          <a:p>
            <a:pPr lvl="2"/>
            <a:r>
              <a:rPr lang="en-US" sz="1800" dirty="0">
                <a:ea typeface="+mn-lt"/>
                <a:cs typeface="+mn-lt"/>
              </a:rPr>
              <a:t>An approved extension adds thirty (30) calendar days to the initial thirty (30) calendar day period, for a total of sixty (60) calendar days within which the MCO must develop a written response/proposal to resolve the complaint ticket.</a:t>
            </a:r>
            <a:endParaRPr lang="en-US" sz="1800" dirty="0">
              <a:cs typeface="Calibri" panose="020F0502020204030204"/>
            </a:endParaRPr>
          </a:p>
          <a:p>
            <a:pPr marL="457200" indent="-457200">
              <a:buAutoNum type="arabicPeriod"/>
            </a:pPr>
            <a:endParaRPr lang="en-US" sz="1200" dirty="0">
              <a:cs typeface="Calibri" panose="020F0502020204030204"/>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6338B41-10B6-4933-BB1C-0405D62B5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15169"/>
            <a:ext cx="1462088" cy="427661"/>
          </a:xfrm>
          <a:prstGeom prst="rect">
            <a:avLst/>
          </a:prstGeom>
        </p:spPr>
      </p:pic>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129281" y="6255427"/>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3DFDC14B-4E96-4ECE-8554-AA0DFCACF437}"/>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401813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t>Provider Response</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1136428" y="2017937"/>
            <a:ext cx="7432215" cy="3834716"/>
          </a:xfrm>
        </p:spPr>
        <p:txBody>
          <a:bodyPr vert="horz" lIns="91440" tIns="45720" rIns="91440" bIns="45720" rtlCol="0" anchor="t">
            <a:normAutofit/>
          </a:bodyPr>
          <a:lstStyle/>
          <a:p>
            <a:pPr>
              <a:buFont typeface="Arial" panose="020B0604020202020204" pitchFamily="34" charset="0"/>
              <a:buAutoNum type="arabicPeriod"/>
            </a:pPr>
            <a:r>
              <a:rPr lang="en-US" sz="2000" dirty="0">
                <a:solidFill>
                  <a:schemeClr val="tx1"/>
                </a:solidFill>
              </a:rPr>
              <a:t>If the provider accepts the MCO written response/proposal or does not contest the response within 5 business days, the ticket will be closed.</a:t>
            </a:r>
          </a:p>
          <a:p>
            <a:pPr>
              <a:buFont typeface="Arial" panose="020B0604020202020204" pitchFamily="34" charset="0"/>
              <a:buAutoNum type="arabicPeriod"/>
            </a:pPr>
            <a:endParaRPr lang="en-US" sz="2000" dirty="0">
              <a:ea typeface="+mn-lt"/>
              <a:cs typeface="+mn-lt"/>
            </a:endParaRPr>
          </a:p>
          <a:p>
            <a:pPr>
              <a:buAutoNum type="arabicPeriod"/>
            </a:pPr>
            <a:r>
              <a:rPr lang="en-US" sz="2000" dirty="0">
                <a:ea typeface="+mn-lt"/>
                <a:cs typeface="+mn-lt"/>
              </a:rPr>
              <a:t>If the provider disagrees with the MCO's written response/proposal, the provider has </a:t>
            </a:r>
            <a:r>
              <a:rPr lang="en-US" sz="2000" u="sng" dirty="0">
                <a:ea typeface="+mn-lt"/>
                <a:cs typeface="+mn-lt"/>
              </a:rPr>
              <a:t>thirty (30) calendar days </a:t>
            </a:r>
            <a:r>
              <a:rPr lang="en-US" sz="2000" dirty="0">
                <a:ea typeface="+mn-lt"/>
                <a:cs typeface="+mn-lt"/>
              </a:rPr>
              <a:t>to request HFS review of the dispute. </a:t>
            </a:r>
          </a:p>
          <a:p>
            <a:pPr>
              <a:buAutoNum type="arabicPeriod"/>
            </a:pPr>
            <a:endParaRPr lang="en-US" sz="2000" dirty="0">
              <a:ea typeface="+mn-lt"/>
              <a:cs typeface="+mn-lt"/>
            </a:endParaRPr>
          </a:p>
          <a:p>
            <a:pPr>
              <a:buAutoNum type="arabicPeriod"/>
            </a:pPr>
            <a:r>
              <a:rPr lang="en-US" sz="2000" dirty="0">
                <a:ea typeface="+mn-lt"/>
                <a:cs typeface="+mn-lt"/>
              </a:rPr>
              <a:t>If HFS review is requested, both the MCO and the provider shall deliver all relevant information to HFS within 30-calendar days, including contact information for knowledgeable personnel.</a:t>
            </a:r>
            <a:endParaRPr lang="en-US" sz="2000" dirty="0">
              <a:cs typeface="Calibri" panose="020F0502020204030204"/>
            </a:endParaRPr>
          </a:p>
          <a:p>
            <a:pPr marL="457200" indent="-457200">
              <a:buAutoNum type="arabicPeriod"/>
            </a:pPr>
            <a:endParaRPr lang="en-US" dirty="0"/>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6338B41-10B6-4933-BB1C-0405D62B5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15169"/>
            <a:ext cx="1462088" cy="427661"/>
          </a:xfrm>
          <a:prstGeom prst="rect">
            <a:avLst/>
          </a:prstGeom>
        </p:spPr>
      </p:pic>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374073" y="6326138"/>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D2F714EB-A745-4C28-AB5D-83BEB6D5340F}"/>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55604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755429" y="696723"/>
            <a:ext cx="7474172" cy="1325563"/>
          </a:xfrm>
        </p:spPr>
        <p:txBody>
          <a:bodyPr>
            <a:normAutofit/>
          </a:bodyPr>
          <a:lstStyle/>
          <a:p>
            <a:r>
              <a:rPr lang="en-US" sz="3600" b="1" dirty="0"/>
              <a:t>Portal Timeline</a:t>
            </a:r>
            <a:br>
              <a:rPr lang="en-US" sz="3600" b="1" dirty="0">
                <a:cs typeface="Calibri Light"/>
              </a:rPr>
            </a:br>
            <a:r>
              <a:rPr lang="en-US" sz="1800" dirty="0">
                <a:cs typeface="Calibri Light"/>
              </a:rPr>
              <a:t>HFS Decision</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1099986" y="1887087"/>
            <a:ext cx="6467867" cy="4143340"/>
          </a:xfrm>
        </p:spPr>
        <p:txBody>
          <a:bodyPr vert="horz" lIns="91440" tIns="45720" rIns="91440" bIns="45720" rtlCol="0" anchor="t">
            <a:normAutofit/>
          </a:bodyPr>
          <a:lstStyle/>
          <a:p>
            <a:pPr marL="342900" indent="-342900">
              <a:buAutoNum type="arabicPeriod"/>
            </a:pPr>
            <a:r>
              <a:rPr lang="en-US" sz="2000" dirty="0">
                <a:ea typeface="+mn-lt"/>
                <a:cs typeface="+mn-lt"/>
              </a:rPr>
              <a:t>When HFS review has been requested by a provider, HFS shall provide a written decision within 30 calendar days that reflects and is consistent with:</a:t>
            </a:r>
            <a:endParaRPr lang="en-US" sz="2000" dirty="0"/>
          </a:p>
          <a:p>
            <a:pPr lvl="1"/>
            <a:r>
              <a:rPr lang="en-US" sz="2000" dirty="0">
                <a:ea typeface="+mn-lt"/>
                <a:cs typeface="+mn-lt"/>
              </a:rPr>
              <a:t>applicable contract terms</a:t>
            </a:r>
          </a:p>
          <a:p>
            <a:pPr lvl="1"/>
            <a:r>
              <a:rPr lang="en-US" sz="2000" dirty="0">
                <a:ea typeface="+mn-lt"/>
                <a:cs typeface="+mn-lt"/>
              </a:rPr>
              <a:t>written HFS policies and procedures</a:t>
            </a:r>
          </a:p>
          <a:p>
            <a:pPr lvl="1"/>
            <a:r>
              <a:rPr lang="en-US" sz="2000" dirty="0">
                <a:ea typeface="+mn-lt"/>
                <a:cs typeface="+mn-lt"/>
              </a:rPr>
              <a:t>state and federal law and regulations</a:t>
            </a:r>
          </a:p>
          <a:p>
            <a:pPr lvl="1"/>
            <a:endParaRPr lang="en-US" sz="2000" dirty="0">
              <a:cs typeface="Calibri"/>
            </a:endParaRPr>
          </a:p>
          <a:p>
            <a:pPr marL="342900" indent="-342900">
              <a:buAutoNum type="arabicPeriod"/>
            </a:pPr>
            <a:r>
              <a:rPr lang="en-US" sz="2000" dirty="0">
                <a:ea typeface="+mn-lt"/>
                <a:cs typeface="+mn-lt"/>
              </a:rPr>
              <a:t>The </a:t>
            </a:r>
            <a:r>
              <a:rPr lang="en-US" sz="2000" b="1" dirty="0">
                <a:ea typeface="+mn-lt"/>
                <a:cs typeface="+mn-lt"/>
              </a:rPr>
              <a:t>decision of HFS is final.</a:t>
            </a:r>
            <a:endParaRPr lang="en-US" sz="2000" dirty="0">
              <a:ea typeface="+mn-lt"/>
              <a:cs typeface="+mn-lt"/>
            </a:endParaRPr>
          </a:p>
          <a:p>
            <a:pPr marL="457200" lvl="1" indent="0">
              <a:buNone/>
            </a:pPr>
            <a:br>
              <a:rPr lang="en-US" sz="2000" dirty="0">
                <a:ea typeface="+mn-lt"/>
                <a:cs typeface="+mn-lt"/>
              </a:rPr>
            </a:br>
            <a:endParaRPr lang="en-US" sz="2000" dirty="0">
              <a:ea typeface="+mn-lt"/>
              <a:cs typeface="+mn-lt"/>
            </a:endParaRPr>
          </a:p>
          <a:p>
            <a:pPr>
              <a:buAutoNum type="arabicPeriod"/>
            </a:pPr>
            <a:endParaRPr lang="en-US" sz="2400" dirty="0">
              <a:ea typeface="+mn-lt"/>
              <a:cs typeface="+mn-lt"/>
            </a:endParaRPr>
          </a:p>
          <a:p>
            <a:pPr marL="457200" indent="-457200">
              <a:buAutoNum type="arabicPeriod"/>
            </a:pPr>
            <a:endParaRPr lang="en-US" dirty="0"/>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6338B41-10B6-4933-BB1C-0405D62B5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15169"/>
            <a:ext cx="1462088" cy="427661"/>
          </a:xfrm>
          <a:prstGeom prst="rect">
            <a:avLst/>
          </a:prstGeom>
        </p:spPr>
      </p:pic>
      <p:sp>
        <p:nvSpPr>
          <p:cNvPr id="6" name="TextBox 5">
            <a:extLst>
              <a:ext uri="{FF2B5EF4-FFF2-40B4-BE49-F238E27FC236}">
                <a16:creationId xmlns:a16="http://schemas.microsoft.com/office/drawing/2014/main" id="{E6814DDF-2519-494A-AF2D-18DCDD5979DB}"/>
              </a:ext>
            </a:extLst>
          </p:cNvPr>
          <p:cNvSpPr txBox="1"/>
          <p:nvPr/>
        </p:nvSpPr>
        <p:spPr>
          <a:xfrm>
            <a:off x="690770" y="6472030"/>
            <a:ext cx="891374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Note: </a:t>
            </a:r>
            <a:r>
              <a:rPr lang="en-US" sz="900" dirty="0">
                <a:ea typeface="+mn-lt"/>
                <a:cs typeface="+mn-lt"/>
              </a:rPr>
              <a:t>Disputes between MCOs and providers presented to HFS for resolution are not contested cases, and do not confer any right to an administrative hearing.</a:t>
            </a:r>
            <a:endParaRPr lang="en-US" sz="900" dirty="0">
              <a:cs typeface="Calibri"/>
            </a:endParaRPr>
          </a:p>
        </p:txBody>
      </p:sp>
      <p:cxnSp>
        <p:nvCxnSpPr>
          <p:cNvPr id="7" name="Straight Arrow Connector 6">
            <a:extLst>
              <a:ext uri="{FF2B5EF4-FFF2-40B4-BE49-F238E27FC236}">
                <a16:creationId xmlns:a16="http://schemas.microsoft.com/office/drawing/2014/main" id="{AD0A60A8-D3A8-45C0-922A-FBD1F6CE4FAA}"/>
              </a:ext>
            </a:extLst>
          </p:cNvPr>
          <p:cNvCxnSpPr/>
          <p:nvPr/>
        </p:nvCxnSpPr>
        <p:spPr>
          <a:xfrm flipV="1">
            <a:off x="374073" y="6326138"/>
            <a:ext cx="9558096" cy="1539"/>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bject 2">
            <a:extLst>
              <a:ext uri="{FF2B5EF4-FFF2-40B4-BE49-F238E27FC236}">
                <a16:creationId xmlns:a16="http://schemas.microsoft.com/office/drawing/2014/main" id="{C4AD25D5-C32F-41A0-87F5-D550B1F9A3B5}"/>
              </a:ext>
            </a:extLst>
          </p:cNvPr>
          <p:cNvSpPr/>
          <p:nvPr/>
        </p:nvSpPr>
        <p:spPr>
          <a:xfrm>
            <a:off x="0" y="26"/>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338899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579839" y="593075"/>
            <a:ext cx="7474172" cy="1325563"/>
          </a:xfrm>
        </p:spPr>
        <p:txBody>
          <a:bodyPr>
            <a:normAutofit/>
          </a:bodyPr>
          <a:lstStyle/>
          <a:p>
            <a:r>
              <a:rPr lang="en-US" sz="3600" b="1" dirty="0"/>
              <a:t>Questions</a:t>
            </a:r>
            <a:endParaRPr lang="en-US" sz="3600" dirty="0"/>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963721" y="1787842"/>
            <a:ext cx="6467867" cy="4143340"/>
          </a:xfrm>
        </p:spPr>
        <p:txBody>
          <a:bodyPr vert="horz" lIns="91440" tIns="45720" rIns="91440" bIns="45720" rtlCol="0" anchor="t">
            <a:normAutofit/>
          </a:bodyPr>
          <a:lstStyle/>
          <a:p>
            <a:pPr marL="342900" indent="-342900">
              <a:buClr>
                <a:srgbClr val="0070C0"/>
              </a:buClr>
            </a:pPr>
            <a:r>
              <a:rPr lang="en-US" sz="2000" dirty="0">
                <a:ea typeface="+mn-lt"/>
                <a:cs typeface="+mn-lt"/>
              </a:rPr>
              <a:t>Questions regarding the Provider Resolution process may be directed to the Department’s Bureau of Managed Care and Portal staff at:</a:t>
            </a:r>
          </a:p>
          <a:p>
            <a:pPr marL="0" indent="0">
              <a:buClr>
                <a:srgbClr val="0070C0"/>
              </a:buClr>
              <a:buNone/>
            </a:pPr>
            <a:r>
              <a:rPr lang="en-US" sz="2000" dirty="0">
                <a:ea typeface="+mn-lt"/>
                <a:cs typeface="+mn-lt"/>
              </a:rPr>
              <a:t>	</a:t>
            </a:r>
          </a:p>
          <a:p>
            <a:pPr marL="0" indent="0">
              <a:buClr>
                <a:srgbClr val="0070C0"/>
              </a:buClr>
              <a:buNone/>
            </a:pPr>
            <a:r>
              <a:rPr lang="en-US" sz="2000" dirty="0">
                <a:ea typeface="+mn-lt"/>
                <a:cs typeface="+mn-lt"/>
              </a:rPr>
              <a:t>	 </a:t>
            </a:r>
            <a:r>
              <a:rPr lang="en-US" sz="2400" dirty="0">
                <a:ea typeface="+mn-lt"/>
                <a:cs typeface="+mn-lt"/>
              </a:rPr>
              <a:t>HFS.PortalInquiries@illinois.gov </a:t>
            </a:r>
          </a:p>
          <a:p>
            <a:pPr marL="0" indent="0">
              <a:buClr>
                <a:srgbClr val="0070C0"/>
              </a:buClr>
              <a:buNone/>
            </a:pPr>
            <a:endParaRPr lang="en-US" sz="2000"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6338B41-10B6-4933-BB1C-0405D62B5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15169"/>
            <a:ext cx="1462088" cy="427661"/>
          </a:xfrm>
          <a:prstGeom prst="rect">
            <a:avLst/>
          </a:prstGeom>
        </p:spPr>
      </p:pic>
      <p:sp>
        <p:nvSpPr>
          <p:cNvPr id="5" name="object 2">
            <a:extLst>
              <a:ext uri="{FF2B5EF4-FFF2-40B4-BE49-F238E27FC236}">
                <a16:creationId xmlns:a16="http://schemas.microsoft.com/office/drawing/2014/main" id="{AEA7E519-2C0A-46DA-92FE-7F9041727BE8}"/>
              </a:ext>
            </a:extLst>
          </p:cNvPr>
          <p:cNvSpPr/>
          <p:nvPr/>
        </p:nvSpPr>
        <p:spPr>
          <a:xfrm>
            <a:off x="-1"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70044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636126" y="636319"/>
            <a:ext cx="7474172" cy="1325563"/>
          </a:xfrm>
        </p:spPr>
        <p:txBody>
          <a:bodyPr>
            <a:normAutofit/>
          </a:bodyPr>
          <a:lstStyle/>
          <a:p>
            <a:r>
              <a:rPr lang="en-US" sz="3600" b="1" dirty="0"/>
              <a:t>Background Landscape</a:t>
            </a:r>
            <a:endParaRPr lang="en-US" sz="3600" b="1" dirty="0">
              <a:cs typeface="Calibri Light"/>
            </a:endParaRP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1136428" y="1917523"/>
            <a:ext cx="6948258" cy="3608004"/>
          </a:xfrm>
        </p:spPr>
        <p:txBody>
          <a:bodyPr vert="horz" lIns="91440" tIns="45720" rIns="91440" bIns="45720" rtlCol="0" anchor="t">
            <a:noAutofit/>
          </a:bodyPr>
          <a:lstStyle/>
          <a:p>
            <a:pPr>
              <a:buClr>
                <a:srgbClr val="0070C0"/>
              </a:buClr>
            </a:pPr>
            <a:r>
              <a:rPr lang="en-US" sz="2400" dirty="0">
                <a:ea typeface="+mn-lt"/>
                <a:cs typeface="+mn-lt"/>
              </a:rPr>
              <a:t>HFS recognizes the importance of providers having a mechanism for reporting and resolving issues encountered with an individual Medicaid MCO when these issues cannot be resolved using existing processes designated by the MCO.</a:t>
            </a:r>
            <a:endParaRPr lang="en-US" sz="2400" dirty="0">
              <a:cs typeface="Calibri"/>
            </a:endParaRPr>
          </a:p>
          <a:p>
            <a:pPr>
              <a:buClr>
                <a:srgbClr val="0070C0"/>
              </a:buClr>
            </a:pPr>
            <a:r>
              <a:rPr lang="en-US" sz="2400" dirty="0">
                <a:ea typeface="+mn-lt"/>
                <a:cs typeface="+mn-lt"/>
              </a:rPr>
              <a:t>Effective February 28, 2020, HFS implemented a new dispute resolution process for submitting, monitoring, and resolving disputes.</a:t>
            </a:r>
          </a:p>
          <a:p>
            <a:pPr lvl="1">
              <a:buClr>
                <a:srgbClr val="0070C0"/>
              </a:buClr>
              <a:buFont typeface="Courier New" panose="02070309020205020404" pitchFamily="49" charset="0"/>
              <a:buChar char="o"/>
            </a:pPr>
            <a:r>
              <a:rPr lang="en-US" dirty="0">
                <a:ea typeface="+mn-lt"/>
                <a:cs typeface="+mn-lt"/>
              </a:rPr>
              <a:t>Required by Public Act 101-0209 (SB1321) and Rule 89 Ill. Adm. Code Section 140</a:t>
            </a:r>
            <a:endParaRPr lang="en-US" dirty="0">
              <a:cs typeface="Calibri"/>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6338B41-10B6-4933-BB1C-0405D62B5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15169"/>
            <a:ext cx="1462088" cy="427661"/>
          </a:xfrm>
          <a:prstGeom prst="rect">
            <a:avLst/>
          </a:prstGeom>
        </p:spPr>
      </p:pic>
      <p:sp>
        <p:nvSpPr>
          <p:cNvPr id="5" name="TextBox 4">
            <a:extLst>
              <a:ext uri="{FF2B5EF4-FFF2-40B4-BE49-F238E27FC236}">
                <a16:creationId xmlns:a16="http://schemas.microsoft.com/office/drawing/2014/main" id="{90DFC4C2-9D4C-4457-9DBA-1B94661DAC26}"/>
              </a:ext>
            </a:extLst>
          </p:cNvPr>
          <p:cNvSpPr txBox="1"/>
          <p:nvPr/>
        </p:nvSpPr>
        <p:spPr>
          <a:xfrm>
            <a:off x="0" y="6016133"/>
            <a:ext cx="994602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sz="1400" dirty="0">
                <a:cs typeface="Arial"/>
              </a:rPr>
              <a:t>Note: The new Provider Portal is designed specifically for issues enrolled providers have with Illinois Medicaid MCOs under the managed care programs. Provider complaints regarding the resolution of Medicaid fee-for-service issues should continue to be directed to HFS at 877-782-5565.​</a:t>
            </a:r>
            <a:endParaRPr lang="en-US" sz="1400" dirty="0">
              <a:cs typeface="Calibri"/>
            </a:endParaRPr>
          </a:p>
        </p:txBody>
      </p:sp>
      <p:cxnSp>
        <p:nvCxnSpPr>
          <p:cNvPr id="6" name="Straight Arrow Connector 5">
            <a:extLst>
              <a:ext uri="{FF2B5EF4-FFF2-40B4-BE49-F238E27FC236}">
                <a16:creationId xmlns:a16="http://schemas.microsoft.com/office/drawing/2014/main" id="{3E27BFD7-566A-4A9C-9882-F4ECA10DD6CA}"/>
              </a:ext>
            </a:extLst>
          </p:cNvPr>
          <p:cNvCxnSpPr>
            <a:cxnSpLocks/>
          </p:cNvCxnSpPr>
          <p:nvPr/>
        </p:nvCxnSpPr>
        <p:spPr>
          <a:xfrm flipV="1">
            <a:off x="309489" y="5864475"/>
            <a:ext cx="9636534" cy="1538"/>
          </a:xfrm>
          <a:prstGeom prst="straightConnector1">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object 2">
            <a:extLst>
              <a:ext uri="{FF2B5EF4-FFF2-40B4-BE49-F238E27FC236}">
                <a16:creationId xmlns:a16="http://schemas.microsoft.com/office/drawing/2014/main" id="{C3CDAD85-4EA6-4789-9541-5796DC758B52}"/>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696992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566853" y="759471"/>
            <a:ext cx="7474172" cy="1325563"/>
          </a:xfrm>
        </p:spPr>
        <p:txBody>
          <a:bodyPr>
            <a:normAutofit/>
          </a:bodyPr>
          <a:lstStyle/>
          <a:p>
            <a:r>
              <a:rPr lang="en-US" sz="3600" b="1" dirty="0"/>
              <a:t>New Provider Resolution Portal</a:t>
            </a:r>
            <a:endParaRPr lang="en-US" sz="3600" dirty="0">
              <a:cs typeface="Calibri Light"/>
            </a:endParaRP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1070168" y="1946868"/>
            <a:ext cx="7147040" cy="4143340"/>
          </a:xfrm>
        </p:spPr>
        <p:txBody>
          <a:bodyPr vert="horz" lIns="91440" tIns="45720" rIns="91440" bIns="45720" rtlCol="0" anchor="t">
            <a:normAutofit/>
          </a:bodyPr>
          <a:lstStyle/>
          <a:p>
            <a:pPr>
              <a:buClr>
                <a:srgbClr val="0070C0"/>
              </a:buClr>
            </a:pPr>
            <a:r>
              <a:rPr lang="en-US" sz="2400" dirty="0">
                <a:ea typeface="+mn-lt"/>
                <a:cs typeface="+mn-lt"/>
              </a:rPr>
              <a:t>All providers are required to submit unresolved disputes with an MCO to HFS via the secure web-based Provider Resolution portal.</a:t>
            </a:r>
          </a:p>
          <a:p>
            <a:pPr>
              <a:buClr>
                <a:srgbClr val="0070C0"/>
              </a:buClr>
            </a:pPr>
            <a:r>
              <a:rPr lang="en-US" sz="2400" dirty="0">
                <a:ea typeface="+mn-lt"/>
                <a:cs typeface="+mn-lt"/>
              </a:rPr>
              <a:t>The link to the Provider Complaint Resolution Portal may be found on HFS’ Care Coordination webpage or accessed directly from the HFS Managed Care Provider Resolution Webpage.</a:t>
            </a:r>
          </a:p>
          <a:p>
            <a:pPr>
              <a:buClr>
                <a:srgbClr val="0070C0"/>
              </a:buClr>
            </a:pPr>
            <a:r>
              <a:rPr lang="en-US" sz="2400" dirty="0">
                <a:ea typeface="+mn-lt"/>
                <a:cs typeface="+mn-lt"/>
              </a:rPr>
              <a:t>Tickets that are submitted in the portal will be processed under the provider dispute resolution process and applicable timeframes.</a:t>
            </a:r>
            <a:br>
              <a:rPr lang="en-US" sz="2400" dirty="0">
                <a:ea typeface="+mn-lt"/>
                <a:cs typeface="+mn-lt"/>
              </a:rPr>
            </a:br>
            <a:endParaRPr lang="en-US" sz="2400"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6338B41-10B6-4933-BB1C-0405D62B5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15169"/>
            <a:ext cx="1462088" cy="427661"/>
          </a:xfrm>
          <a:prstGeom prst="rect">
            <a:avLst/>
          </a:prstGeom>
        </p:spPr>
      </p:pic>
      <p:sp>
        <p:nvSpPr>
          <p:cNvPr id="5" name="object 2">
            <a:extLst>
              <a:ext uri="{FF2B5EF4-FFF2-40B4-BE49-F238E27FC236}">
                <a16:creationId xmlns:a16="http://schemas.microsoft.com/office/drawing/2014/main" id="{9A4F4EC9-02F6-4E66-8DD4-1A01EE286B34}"/>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65666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271058" y="603310"/>
            <a:ext cx="8645913" cy="1325563"/>
          </a:xfrm>
        </p:spPr>
        <p:txBody>
          <a:bodyPr>
            <a:normAutofit/>
          </a:bodyPr>
          <a:lstStyle/>
          <a:p>
            <a:r>
              <a:rPr lang="en-US" sz="3600" b="1" dirty="0"/>
              <a:t>Provider Disputes Requirements</a:t>
            </a:r>
            <a:endParaRPr lang="en-US" sz="3600" dirty="0">
              <a:cs typeface="Calibri Light"/>
            </a:endParaRP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271058" y="1617784"/>
            <a:ext cx="8644342" cy="4867422"/>
          </a:xfrm>
        </p:spPr>
        <p:txBody>
          <a:bodyPr vert="horz" lIns="91440" tIns="45720" rIns="91440" bIns="45720" rtlCol="0" anchor="t">
            <a:normAutofit/>
          </a:bodyPr>
          <a:lstStyle/>
          <a:p>
            <a:pPr>
              <a:buClr>
                <a:srgbClr val="0070C0"/>
              </a:buClr>
            </a:pPr>
            <a:r>
              <a:rPr lang="en-US" sz="1900" dirty="0">
                <a:solidFill>
                  <a:srgbClr val="000000"/>
                </a:solidFill>
                <a:effectLst/>
                <a:ea typeface="Calibri" panose="020F0502020204030204" pitchFamily="34" charset="0"/>
                <a:cs typeface="Times New Roman" panose="02020603050405020304" pitchFamily="18" charset="0"/>
              </a:rPr>
              <a:t>Providers must first use the MCO internal dispute/appeals process to attempt to resolve a complaint. This means providers must first follow and exhaust </a:t>
            </a:r>
            <a:r>
              <a:rPr lang="en-US" sz="1900" b="1" dirty="0">
                <a:solidFill>
                  <a:srgbClr val="000000"/>
                </a:solidFill>
                <a:effectLst/>
                <a:ea typeface="Calibri" panose="020F0502020204030204" pitchFamily="34" charset="0"/>
                <a:cs typeface="Times New Roman" panose="02020603050405020304" pitchFamily="18" charset="0"/>
              </a:rPr>
              <a:t>ALL</a:t>
            </a:r>
            <a:r>
              <a:rPr lang="en-US" sz="1900" dirty="0">
                <a:solidFill>
                  <a:srgbClr val="000000"/>
                </a:solidFill>
                <a:effectLst/>
                <a:ea typeface="Calibri" panose="020F0502020204030204" pitchFamily="34" charset="0"/>
                <a:cs typeface="Times New Roman" panose="02020603050405020304" pitchFamily="18" charset="0"/>
              </a:rPr>
              <a:t> processes provided by MCOs to resolve a dispute, including peer-to-peer before submitting a complaint through the portal. </a:t>
            </a:r>
            <a:r>
              <a:rPr lang="en-US" sz="1900" dirty="0">
                <a:ea typeface="+mn-lt"/>
                <a:cs typeface="+mn-lt"/>
              </a:rPr>
              <a:t>Providers and MCOs are expected to actively communicate on the status of a dispute during the dispute resolution process and prior to submitting a ticket into the resolution portal. </a:t>
            </a:r>
          </a:p>
          <a:p>
            <a:pPr marL="0" indent="0">
              <a:buClr>
                <a:srgbClr val="0070C0"/>
              </a:buClr>
              <a:buNone/>
            </a:pPr>
            <a:endParaRPr lang="en-US" sz="1200" dirty="0">
              <a:ea typeface="+mn-lt"/>
              <a:cs typeface="+mn-lt"/>
            </a:endParaRPr>
          </a:p>
          <a:p>
            <a:pPr>
              <a:buClr>
                <a:srgbClr val="0070C0"/>
              </a:buClr>
            </a:pPr>
            <a:r>
              <a:rPr lang="en-US" sz="1900" dirty="0">
                <a:ea typeface="+mn-lt"/>
                <a:cs typeface="+mn-lt"/>
              </a:rPr>
              <a:t>Disputes submitted to the MCO internal dispute resolution process may be submitted to the new HFS Complaint Resolution Portal: </a:t>
            </a:r>
          </a:p>
          <a:p>
            <a:pPr lvl="1">
              <a:buClr>
                <a:srgbClr val="0070C0"/>
              </a:buClr>
              <a:buFont typeface="Courier New" panose="020B0604020202020204" pitchFamily="34" charset="0"/>
              <a:buChar char="o"/>
            </a:pPr>
            <a:r>
              <a:rPr lang="en-US" sz="1900" dirty="0">
                <a:ea typeface="+mn-lt"/>
                <a:cs typeface="+mn-lt"/>
              </a:rPr>
              <a:t>No sooner than 30 calendar days after submitting to the MCO's internal process; and, </a:t>
            </a:r>
          </a:p>
          <a:p>
            <a:pPr lvl="1">
              <a:buClr>
                <a:srgbClr val="0070C0"/>
              </a:buClr>
              <a:buFont typeface="Courier New" panose="020B0604020202020204" pitchFamily="34" charset="0"/>
              <a:buChar char="o"/>
            </a:pPr>
            <a:r>
              <a:rPr lang="en-US" sz="1900" dirty="0">
                <a:ea typeface="+mn-lt"/>
                <a:cs typeface="+mn-lt"/>
              </a:rPr>
              <a:t>No later than 60 calendar days after submitting to the MCO’s internal process. </a:t>
            </a:r>
          </a:p>
          <a:p>
            <a:pPr marL="457200" lvl="1" indent="0">
              <a:buClr>
                <a:srgbClr val="0070C0"/>
              </a:buClr>
              <a:buNone/>
            </a:pPr>
            <a:endParaRPr lang="en-US" sz="1200" dirty="0">
              <a:ea typeface="+mn-lt"/>
              <a:cs typeface="+mn-lt"/>
            </a:endParaRPr>
          </a:p>
          <a:p>
            <a:pPr>
              <a:buClr>
                <a:srgbClr val="0070C0"/>
              </a:buClr>
            </a:pPr>
            <a:r>
              <a:rPr lang="en-US" sz="1900" dirty="0">
                <a:ea typeface="+mn-lt"/>
                <a:cs typeface="+mn-lt"/>
              </a:rPr>
              <a:t>If it is determined that a complaint was submitted sooner than 30 calendar days or later than 60 calendar days after submitting the dispute to the MCO’s internal process, </a:t>
            </a:r>
            <a:r>
              <a:rPr lang="en-US" sz="1900" b="1" dirty="0">
                <a:ea typeface="+mn-lt"/>
                <a:cs typeface="+mn-lt"/>
              </a:rPr>
              <a:t>the complaint will be immediately closed</a:t>
            </a:r>
            <a:r>
              <a:rPr lang="en-US" sz="1900" dirty="0">
                <a:ea typeface="+mn-lt"/>
                <a:cs typeface="+mn-lt"/>
              </a:rPr>
              <a:t>.</a:t>
            </a:r>
            <a:endParaRPr lang="en-US" sz="1900" dirty="0">
              <a:cs typeface="Calibri" panose="020F0502020204030204"/>
            </a:endParaRPr>
          </a:p>
          <a:p>
            <a:pPr marL="342900" indent="-342900"/>
            <a:endParaRPr lang="en-US" dirty="0">
              <a:ea typeface="+mn-lt"/>
              <a:cs typeface="+mn-lt"/>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6338B41-10B6-4933-BB1C-0405D62B5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15169"/>
            <a:ext cx="1462088" cy="427661"/>
          </a:xfrm>
          <a:prstGeom prst="rect">
            <a:avLst/>
          </a:prstGeom>
        </p:spPr>
      </p:pic>
      <p:sp>
        <p:nvSpPr>
          <p:cNvPr id="5" name="object 2">
            <a:extLst>
              <a:ext uri="{FF2B5EF4-FFF2-40B4-BE49-F238E27FC236}">
                <a16:creationId xmlns:a16="http://schemas.microsoft.com/office/drawing/2014/main" id="{BF2DE5BF-DAC9-4225-90C6-2B047FBF8F0D}"/>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42076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618938" y="669476"/>
            <a:ext cx="8844114" cy="1325563"/>
          </a:xfrm>
        </p:spPr>
        <p:txBody>
          <a:bodyPr>
            <a:normAutofit/>
          </a:bodyPr>
          <a:lstStyle/>
          <a:p>
            <a:r>
              <a:rPr lang="en-US" sz="3600" b="1" dirty="0"/>
              <a:t>Provider Resolution Portal: Complaint Types</a:t>
            </a:r>
            <a:endParaRPr lang="en-US" dirty="0"/>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952122" y="1766177"/>
            <a:ext cx="7885101" cy="4348455"/>
          </a:xfrm>
        </p:spPr>
        <p:txBody>
          <a:bodyPr vert="horz" lIns="91440" tIns="45720" rIns="91440" bIns="45720" rtlCol="0" anchor="t">
            <a:noAutofit/>
          </a:bodyPr>
          <a:lstStyle/>
          <a:p>
            <a:pPr>
              <a:buClr>
                <a:srgbClr val="0070C0"/>
              </a:buClr>
            </a:pPr>
            <a:r>
              <a:rPr lang="en-US" sz="2000" dirty="0"/>
              <a:t>The Provider Resolution Portal can be used for various disputes between providers and MCOs that cannot be resolved using the existing MCOs internal process.  </a:t>
            </a:r>
          </a:p>
          <a:p>
            <a:pPr>
              <a:buClr>
                <a:srgbClr val="0070C0"/>
              </a:buClr>
            </a:pPr>
            <a:r>
              <a:rPr lang="en-US" sz="2000" dirty="0"/>
              <a:t>Portal Complaint Types:</a:t>
            </a:r>
          </a:p>
          <a:p>
            <a:pPr lvl="1">
              <a:buFont typeface="Wingdings" panose="05000000000000000000" pitchFamily="2" charset="2"/>
              <a:buChar char="ü"/>
            </a:pPr>
            <a:r>
              <a:rPr lang="en-US" sz="2000" dirty="0"/>
              <a:t>Claims/Payment</a:t>
            </a:r>
          </a:p>
          <a:p>
            <a:pPr lvl="1">
              <a:buFont typeface="Wingdings" panose="05000000000000000000" pitchFamily="2" charset="2"/>
              <a:buChar char="ü"/>
            </a:pPr>
            <a:r>
              <a:rPr lang="en-US" sz="2000" dirty="0"/>
              <a:t>Communications</a:t>
            </a:r>
          </a:p>
          <a:p>
            <a:pPr lvl="1">
              <a:buFont typeface="Wingdings" panose="05000000000000000000" pitchFamily="2" charset="2"/>
              <a:buChar char="ü"/>
            </a:pPr>
            <a:r>
              <a:rPr lang="en-US" sz="2000" dirty="0"/>
              <a:t>Contracting</a:t>
            </a:r>
          </a:p>
          <a:p>
            <a:pPr lvl="1">
              <a:buFont typeface="Wingdings" panose="05000000000000000000" pitchFamily="2" charset="2"/>
              <a:buChar char="ü"/>
            </a:pPr>
            <a:r>
              <a:rPr lang="en-US" sz="2000" dirty="0"/>
              <a:t>Coverage/Service Denials</a:t>
            </a:r>
          </a:p>
          <a:p>
            <a:pPr lvl="1">
              <a:buFont typeface="Wingdings" panose="05000000000000000000" pitchFamily="2" charset="2"/>
              <a:buChar char="ü"/>
            </a:pPr>
            <a:r>
              <a:rPr lang="en-US" sz="2000" dirty="0"/>
              <a:t>Eligibility</a:t>
            </a:r>
          </a:p>
          <a:p>
            <a:pPr lvl="1">
              <a:buFont typeface="Wingdings" panose="05000000000000000000" pitchFamily="2" charset="2"/>
              <a:buChar char="ü"/>
            </a:pPr>
            <a:r>
              <a:rPr lang="en-US" sz="2000" dirty="0"/>
              <a:t>Prior Authorizations</a:t>
            </a:r>
          </a:p>
          <a:p>
            <a:pPr lvl="1">
              <a:buFont typeface="Wingdings" panose="05000000000000000000" pitchFamily="2" charset="2"/>
              <a:buChar char="ü"/>
            </a:pPr>
            <a:r>
              <a:rPr lang="en-US" sz="2000" dirty="0"/>
              <a:t>Provider Enrollment</a:t>
            </a:r>
          </a:p>
          <a:p>
            <a:pPr lvl="1">
              <a:buFont typeface="Wingdings" panose="05000000000000000000" pitchFamily="2" charset="2"/>
              <a:buChar char="ü"/>
            </a:pPr>
            <a:r>
              <a:rPr lang="en-US" sz="2000" dirty="0"/>
              <a:t>Roster</a:t>
            </a:r>
          </a:p>
          <a:p>
            <a:pPr lvl="1">
              <a:buFont typeface="Wingdings" panose="05000000000000000000" pitchFamily="2" charset="2"/>
              <a:buChar char="ü"/>
            </a:pPr>
            <a:r>
              <a:rPr lang="en-US" sz="2000" dirty="0"/>
              <a:t>System Issue</a:t>
            </a:r>
          </a:p>
          <a:p>
            <a:pPr lvl="1">
              <a:buFont typeface="Wingdings" panose="05000000000000000000" pitchFamily="2" charset="2"/>
              <a:buChar char="ü"/>
            </a:pPr>
            <a:r>
              <a:rPr lang="en-US" sz="2000" dirty="0"/>
              <a:t>Other</a:t>
            </a:r>
          </a:p>
          <a:p>
            <a:pPr marL="0" indent="0">
              <a:buNone/>
            </a:pPr>
            <a:endParaRPr lang="en-US" sz="2000" dirty="0"/>
          </a:p>
          <a:p>
            <a:pPr marL="457200" lvl="1" indent="0">
              <a:buNone/>
            </a:pPr>
            <a:endParaRPr lang="en-US" sz="1800" dirty="0"/>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6338B41-10B6-4933-BB1C-0405D62B5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15169"/>
            <a:ext cx="1462088" cy="427661"/>
          </a:xfrm>
          <a:prstGeom prst="rect">
            <a:avLst/>
          </a:prstGeom>
        </p:spPr>
      </p:pic>
      <p:sp>
        <p:nvSpPr>
          <p:cNvPr id="5" name="object 2">
            <a:extLst>
              <a:ext uri="{FF2B5EF4-FFF2-40B4-BE49-F238E27FC236}">
                <a16:creationId xmlns:a16="http://schemas.microsoft.com/office/drawing/2014/main" id="{12150987-1817-4419-A6B0-3F96CA84E765}"/>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34672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631189" y="342688"/>
            <a:ext cx="8738097" cy="666368"/>
          </a:xfrm>
        </p:spPr>
        <p:txBody>
          <a:bodyPr>
            <a:normAutofit/>
          </a:bodyPr>
          <a:lstStyle/>
          <a:p>
            <a:r>
              <a:rPr lang="en-US" sz="3600" b="1" dirty="0">
                <a:cs typeface="Calibri Light"/>
              </a:rPr>
              <a:t>Summary of New Features for Claims Disputes</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631189" y="1009056"/>
            <a:ext cx="8284211" cy="5659030"/>
          </a:xfrm>
          <a:ln>
            <a:noFill/>
            <a:prstDash val="dash"/>
          </a:ln>
        </p:spPr>
        <p:txBody>
          <a:bodyPr vert="horz" lIns="91440" tIns="45720" rIns="91440" bIns="45720" rtlCol="0" anchor="ctr">
            <a:noAutofit/>
          </a:bodyPr>
          <a:lstStyle/>
          <a:p>
            <a:pPr>
              <a:buClr>
                <a:srgbClr val="0070C0"/>
              </a:buClr>
            </a:pPr>
            <a:r>
              <a:rPr lang="en-US" sz="1800" dirty="0">
                <a:ea typeface="+mn-lt"/>
                <a:cs typeface="+mn-lt"/>
              </a:rPr>
              <a:t>All MCOs are required to assign the provider a tracking number for each complaint submitted through the MCO internal dispute process </a:t>
            </a:r>
          </a:p>
          <a:p>
            <a:pPr lvl="1">
              <a:buClr>
                <a:srgbClr val="0070C0"/>
              </a:buClr>
            </a:pPr>
            <a:r>
              <a:rPr lang="en-US" sz="1400" dirty="0">
                <a:ea typeface="+mn-lt"/>
                <a:cs typeface="+mn-lt"/>
              </a:rPr>
              <a:t>Providers must enter this MCO-assigned tracking number in the HFS Provider Resolution portal when completing the complaint ticket.</a:t>
            </a:r>
          </a:p>
          <a:p>
            <a:pPr lvl="1">
              <a:buClr>
                <a:srgbClr val="0070C0"/>
              </a:buClr>
            </a:pPr>
            <a:r>
              <a:rPr lang="en-US" sz="1400" dirty="0">
                <a:cs typeface="Calibri" panose="020F0502020204030204"/>
              </a:rPr>
              <a:t>If providers did not receive a tracking number from their MCO for disputes submitted to the MCOs internal dispute process,</a:t>
            </a:r>
            <a:r>
              <a:rPr lang="en-US" sz="1400" b="1" dirty="0">
                <a:cs typeface="Calibri" panose="020F0502020204030204"/>
              </a:rPr>
              <a:t> providers must contact the MCO to receive a tracking number.</a:t>
            </a:r>
          </a:p>
          <a:p>
            <a:pPr>
              <a:buClr>
                <a:srgbClr val="0070C0"/>
              </a:buClr>
            </a:pPr>
            <a:r>
              <a:rPr lang="en-US" sz="1800" dirty="0">
                <a:ea typeface="+mn-lt"/>
                <a:cs typeface="+mn-lt"/>
              </a:rPr>
              <a:t>When a MCO requests additional information, the provider </a:t>
            </a:r>
            <a:r>
              <a:rPr lang="en-US" sz="1800" b="1" dirty="0">
                <a:ea typeface="+mn-lt"/>
                <a:cs typeface="+mn-lt"/>
              </a:rPr>
              <a:t>must provide the additional information within 5 business days </a:t>
            </a:r>
            <a:r>
              <a:rPr lang="en-US" sz="1800" dirty="0">
                <a:ea typeface="+mn-lt"/>
                <a:cs typeface="+mn-lt"/>
              </a:rPr>
              <a:t>or demonstrate that this information was already provided to the MCO.</a:t>
            </a:r>
          </a:p>
          <a:p>
            <a:pPr lvl="1">
              <a:buClr>
                <a:srgbClr val="0070C0"/>
              </a:buClr>
            </a:pPr>
            <a:r>
              <a:rPr lang="en-US" sz="1400" dirty="0">
                <a:ea typeface="+mn-lt"/>
                <a:cs typeface="+mn-lt"/>
              </a:rPr>
              <a:t>Incomplete responses or lack of response will cause the complaint to be closed.</a:t>
            </a:r>
            <a:endParaRPr lang="en-US" sz="1400" dirty="0">
              <a:cs typeface="Calibri" panose="020F0502020204030204"/>
            </a:endParaRPr>
          </a:p>
          <a:p>
            <a:pPr>
              <a:buClr>
                <a:srgbClr val="0070C0"/>
              </a:buClr>
            </a:pPr>
            <a:r>
              <a:rPr lang="en-US" sz="1800" dirty="0">
                <a:ea typeface="+mn-lt"/>
                <a:cs typeface="+mn-lt"/>
              </a:rPr>
              <a:t>MCOs must respond to the provider with a response to the complaint and when applicable, a plan to address the complaint; the plan must include a time period in which the complaint will be resolved. The MCO will also include the name and contact information of a provider service representative for follow-up.</a:t>
            </a:r>
          </a:p>
          <a:p>
            <a:pPr>
              <a:buClr>
                <a:srgbClr val="0070C0"/>
              </a:buClr>
            </a:pPr>
            <a:r>
              <a:rPr lang="en-US" sz="1800" dirty="0">
                <a:ea typeface="+mn-lt"/>
                <a:cs typeface="+mn-lt"/>
              </a:rPr>
              <a:t>Only </a:t>
            </a:r>
            <a:r>
              <a:rPr lang="en-US" sz="1800" b="1" dirty="0">
                <a:ea typeface="+mn-lt"/>
                <a:cs typeface="+mn-lt"/>
              </a:rPr>
              <a:t>one (1) 30-day extension is possible </a:t>
            </a:r>
            <a:r>
              <a:rPr lang="en-US" sz="1800" dirty="0">
                <a:ea typeface="+mn-lt"/>
                <a:cs typeface="+mn-lt"/>
              </a:rPr>
              <a:t>in extenuating circumstances to either the provider or the MCO, but not both (as approved by HFS). </a:t>
            </a:r>
            <a:endParaRPr lang="en-US" sz="1800" dirty="0">
              <a:cs typeface="Calibri" panose="020F0502020204030204"/>
            </a:endParaRPr>
          </a:p>
          <a:p>
            <a:pPr>
              <a:buClr>
                <a:srgbClr val="0070C0"/>
              </a:buClr>
            </a:pPr>
            <a:r>
              <a:rPr lang="en-US" sz="1800" dirty="0">
                <a:ea typeface="+mn-lt"/>
                <a:cs typeface="+mn-lt"/>
              </a:rPr>
              <a:t>If complaints cannot be resolved, a provider can request HFS review. HFS will make a final decision. </a:t>
            </a:r>
            <a:r>
              <a:rPr lang="en-US" sz="1800" b="1" dirty="0">
                <a:ea typeface="+mn-lt"/>
                <a:cs typeface="+mn-lt"/>
              </a:rPr>
              <a:t>The HFS decision on all disputes shall be final.</a:t>
            </a: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6338B41-10B6-4933-BB1C-0405D62B5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15169"/>
            <a:ext cx="1462088" cy="427661"/>
          </a:xfrm>
          <a:prstGeom prst="rect">
            <a:avLst/>
          </a:prstGeom>
        </p:spPr>
      </p:pic>
      <p:sp>
        <p:nvSpPr>
          <p:cNvPr id="5" name="object 2">
            <a:extLst>
              <a:ext uri="{FF2B5EF4-FFF2-40B4-BE49-F238E27FC236}">
                <a16:creationId xmlns:a16="http://schemas.microsoft.com/office/drawing/2014/main" id="{12150987-1817-4419-A6B0-3F96CA84E765}"/>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224325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a:xfrm>
            <a:off x="631190" y="514506"/>
            <a:ext cx="7474172" cy="1325563"/>
          </a:xfrm>
        </p:spPr>
        <p:txBody>
          <a:bodyPr>
            <a:normAutofit/>
          </a:bodyPr>
          <a:lstStyle/>
          <a:p>
            <a:r>
              <a:rPr lang="en-US" sz="3600" b="1" dirty="0"/>
              <a:t>Standard Complaint Template</a:t>
            </a:r>
            <a:endParaRPr lang="en-US" dirty="0"/>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1"/>
          </p:nvPr>
        </p:nvSpPr>
        <p:spPr>
          <a:xfrm>
            <a:off x="913584" y="1709886"/>
            <a:ext cx="7010057" cy="4633608"/>
          </a:xfrm>
        </p:spPr>
        <p:txBody>
          <a:bodyPr vert="horz" lIns="91440" tIns="45720" rIns="91440" bIns="45720" rtlCol="0" anchor="t">
            <a:noAutofit/>
          </a:bodyPr>
          <a:lstStyle/>
          <a:p>
            <a:pPr marL="342900" indent="-342900">
              <a:buClr>
                <a:srgbClr val="0070C0"/>
              </a:buClr>
            </a:pPr>
            <a:r>
              <a:rPr lang="en-US" sz="1800" dirty="0">
                <a:ea typeface="+mn-lt"/>
                <a:cs typeface="+mn-lt"/>
              </a:rPr>
              <a:t>Providers must use the new standard Complaints/Claims-Issue template when submitting two (2) or more of the same or similar complaints with the same MCO: </a:t>
            </a:r>
          </a:p>
          <a:p>
            <a:pPr lvl="1">
              <a:buClr>
                <a:srgbClr val="0070C0"/>
              </a:buClr>
              <a:buFont typeface="Courier New" panose="02070309020205020404" pitchFamily="49" charset="0"/>
              <a:buChar char="o"/>
            </a:pPr>
            <a:r>
              <a:rPr lang="en-US" sz="1800" dirty="0">
                <a:ea typeface="+mn-lt"/>
                <a:cs typeface="+mn-lt"/>
              </a:rPr>
              <a:t>Providers are limited to a maximum of 100 similar complaints/claims on a template.</a:t>
            </a:r>
          </a:p>
          <a:p>
            <a:pPr lvl="1">
              <a:buClr>
                <a:srgbClr val="0070C0"/>
              </a:buClr>
              <a:buFont typeface="Courier New" panose="02070309020205020404" pitchFamily="49" charset="0"/>
              <a:buChar char="o"/>
            </a:pPr>
            <a:r>
              <a:rPr lang="en-US" sz="1800" dirty="0">
                <a:ea typeface="+mn-lt"/>
                <a:cs typeface="+mn-lt"/>
              </a:rPr>
              <a:t>For 2 or more same or similar complaints via the Claim-Issue template, the tracking number should be assigned to the template (not individual complaint). Providers shall include the tracking number(s) provided by the MCO for each claim included on the template. </a:t>
            </a:r>
          </a:p>
          <a:p>
            <a:pPr lvl="1">
              <a:buClr>
                <a:srgbClr val="0070C0"/>
              </a:buClr>
              <a:buFont typeface="Courier New" panose="02070309020205020404" pitchFamily="49" charset="0"/>
              <a:buChar char="o"/>
            </a:pPr>
            <a:r>
              <a:rPr lang="en-US" sz="1800" dirty="0">
                <a:ea typeface="+mn-lt"/>
                <a:cs typeface="+mn-lt"/>
              </a:rPr>
              <a:t>Complaints that are submitted for multiple complaints, and do not include a completed complaint template, will be closed. </a:t>
            </a:r>
          </a:p>
          <a:p>
            <a:pPr marL="342900" indent="-342900">
              <a:buClr>
                <a:srgbClr val="0070C0"/>
              </a:buClr>
            </a:pPr>
            <a:r>
              <a:rPr lang="en-US" sz="1800" dirty="0">
                <a:ea typeface="+mn-lt"/>
                <a:cs typeface="+mn-lt"/>
              </a:rPr>
              <a:t>Providers should not mix complaints/claims from different MCOs or different providers/facilities.</a:t>
            </a:r>
          </a:p>
          <a:p>
            <a:pPr lvl="1">
              <a:buClr>
                <a:srgbClr val="0070C0"/>
              </a:buClr>
              <a:buFont typeface="Courier New" panose="02070309020205020404" pitchFamily="49" charset="0"/>
              <a:buChar char="o"/>
            </a:pPr>
            <a:r>
              <a:rPr lang="en-US" sz="1800" dirty="0">
                <a:ea typeface="+mn-lt"/>
                <a:cs typeface="+mn-lt"/>
              </a:rPr>
              <a:t>Separate complaints/claims should be filed, with separate templates for each unique provider/facility (by Medicaid Tax ID and location address).</a:t>
            </a:r>
            <a:endParaRPr lang="en-US" sz="1800" dirty="0">
              <a:cs typeface="Calibri" panose="020F0502020204030204"/>
            </a:endParaRPr>
          </a:p>
        </p:txBody>
      </p:sp>
      <p:sp>
        <p:nvSpPr>
          <p:cNvPr id="20"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A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47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6338B41-10B6-4933-BB1C-0405D62B5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42" y="3215169"/>
            <a:ext cx="1462088" cy="427661"/>
          </a:xfrm>
          <a:prstGeom prst="rect">
            <a:avLst/>
          </a:prstGeom>
        </p:spPr>
      </p:pic>
      <p:sp>
        <p:nvSpPr>
          <p:cNvPr id="5" name="object 2">
            <a:extLst>
              <a:ext uri="{FF2B5EF4-FFF2-40B4-BE49-F238E27FC236}">
                <a16:creationId xmlns:a16="http://schemas.microsoft.com/office/drawing/2014/main" id="{12150987-1817-4419-A6B0-3F96CA84E765}"/>
              </a:ext>
            </a:extLst>
          </p:cNvPr>
          <p:cNvSpPr/>
          <p:nvPr/>
        </p:nvSpPr>
        <p:spPr>
          <a:xfrm>
            <a:off x="0" y="27"/>
            <a:ext cx="10088218" cy="152773"/>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56076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FAD7-BC1C-486A-8157-74D9222FD9BD}"/>
              </a:ext>
            </a:extLst>
          </p:cNvPr>
          <p:cNvSpPr>
            <a:spLocks noGrp="1"/>
          </p:cNvSpPr>
          <p:nvPr>
            <p:ph type="title"/>
          </p:nvPr>
        </p:nvSpPr>
        <p:spPr/>
        <p:txBody>
          <a:bodyPr>
            <a:normAutofit/>
          </a:bodyPr>
          <a:lstStyle/>
          <a:p>
            <a:r>
              <a:rPr lang="en-US" sz="3600" b="1" dirty="0"/>
              <a:t>Provider Registration</a:t>
            </a:r>
            <a:r>
              <a:rPr lang="en-US" b="1" dirty="0"/>
              <a:t> </a:t>
            </a:r>
            <a:br>
              <a:rPr lang="en-US" b="1" dirty="0"/>
            </a:br>
            <a:r>
              <a:rPr lang="en-US" sz="1800" dirty="0">
                <a:ea typeface="+mj-lt"/>
                <a:cs typeface="+mj-lt"/>
              </a:rPr>
              <a:t>Portal registration instructions with screenshots</a:t>
            </a:r>
          </a:p>
        </p:txBody>
      </p:sp>
      <p:sp>
        <p:nvSpPr>
          <p:cNvPr id="3" name="Content Placeholder 2">
            <a:extLst>
              <a:ext uri="{FF2B5EF4-FFF2-40B4-BE49-F238E27FC236}">
                <a16:creationId xmlns:a16="http://schemas.microsoft.com/office/drawing/2014/main" id="{AB06C57F-CD1F-4A67-AB98-EF9BEEBECB6F}"/>
              </a:ext>
            </a:extLst>
          </p:cNvPr>
          <p:cNvSpPr>
            <a:spLocks noGrp="1"/>
          </p:cNvSpPr>
          <p:nvPr>
            <p:ph idx="4294967295"/>
          </p:nvPr>
        </p:nvSpPr>
        <p:spPr>
          <a:xfrm>
            <a:off x="790880" y="1717337"/>
            <a:ext cx="5387359" cy="4584989"/>
          </a:xfrm>
        </p:spPr>
        <p:txBody>
          <a:bodyPr vert="horz" lIns="91440" tIns="45720" rIns="91440" bIns="45720" rtlCol="0" anchor="t">
            <a:normAutofit/>
          </a:bodyPr>
          <a:lstStyle/>
          <a:p>
            <a:pPr marL="342900" indent="-342900">
              <a:buClr>
                <a:srgbClr val="0070C0"/>
              </a:buClr>
            </a:pPr>
            <a:r>
              <a:rPr lang="en-US" sz="1800" dirty="0">
                <a:ea typeface="+mj-lt"/>
                <a:cs typeface="+mj-lt"/>
              </a:rPr>
              <a:t>Providers or designated billing staff must first register with the portal in order to access and submit disputes.</a:t>
            </a:r>
            <a:endParaRPr lang="en-US" sz="1800" dirty="0">
              <a:ea typeface="+mn-lt"/>
              <a:cs typeface="+mn-lt"/>
            </a:endParaRPr>
          </a:p>
          <a:p>
            <a:pPr marL="342900" indent="-342900">
              <a:buClr>
                <a:srgbClr val="0070C0"/>
              </a:buClr>
            </a:pPr>
            <a:r>
              <a:rPr lang="en-US" sz="1800" dirty="0">
                <a:ea typeface="+mn-lt"/>
                <a:cs typeface="+mn-lt"/>
              </a:rPr>
              <a:t>Registration will occur through the HFS Managed Care Provider Resolution Webpage at the following </a:t>
            </a:r>
            <a:r>
              <a:rPr lang="en-US" sz="1800" dirty="0">
                <a:ea typeface="+mn-lt"/>
                <a:cs typeface="+mn-lt"/>
                <a:hlinkClick r:id="rId2"/>
              </a:rPr>
              <a:t>link</a:t>
            </a:r>
            <a:endParaRPr lang="en-US" sz="1800" dirty="0">
              <a:ea typeface="+mn-lt"/>
              <a:cs typeface="+mn-lt"/>
            </a:endParaRPr>
          </a:p>
          <a:p>
            <a:pPr marL="800100" lvl="1" indent="-342900">
              <a:buClr>
                <a:srgbClr val="0070C0"/>
              </a:buClr>
            </a:pPr>
            <a:r>
              <a:rPr lang="en-US" sz="1400" dirty="0">
                <a:ea typeface="+mn-lt"/>
                <a:cs typeface="+mn-lt"/>
              </a:rPr>
              <a:t>Click login from the webpage to access the portal</a:t>
            </a:r>
          </a:p>
          <a:p>
            <a:pPr marL="800100" lvl="1" indent="-342900">
              <a:buClr>
                <a:srgbClr val="0070C0"/>
              </a:buClr>
            </a:pPr>
            <a:r>
              <a:rPr lang="en-US" sz="1400" dirty="0">
                <a:ea typeface="+mn-lt"/>
                <a:cs typeface="+mn-lt"/>
              </a:rPr>
              <a:t>Complete steps 1-3 in the illustration </a:t>
            </a:r>
          </a:p>
          <a:p>
            <a:pPr marL="342900" indent="-342900">
              <a:buClr>
                <a:srgbClr val="0070C0"/>
              </a:buClr>
            </a:pPr>
            <a:r>
              <a:rPr lang="en-US" sz="1800" b="1" dirty="0">
                <a:ea typeface="+mn-lt"/>
                <a:cs typeface="+mn-lt"/>
              </a:rPr>
              <a:t>Fill out all fields completely on the registration form</a:t>
            </a:r>
            <a:r>
              <a:rPr lang="en-US" sz="1800" dirty="0">
                <a:ea typeface="+mn-lt"/>
                <a:cs typeface="+mn-lt"/>
              </a:rPr>
              <a:t>.</a:t>
            </a:r>
            <a:r>
              <a:rPr lang="en-US" sz="1800" b="1" dirty="0">
                <a:ea typeface="+mn-lt"/>
                <a:cs typeface="+mn-lt"/>
              </a:rPr>
              <a:t> </a:t>
            </a:r>
            <a:r>
              <a:rPr lang="en-US" sz="1800" dirty="0">
                <a:ea typeface="+mn-lt"/>
                <a:cs typeface="+mn-lt"/>
              </a:rPr>
              <a:t>Missing information will cause delays in the registration process.</a:t>
            </a:r>
          </a:p>
          <a:p>
            <a:pPr marL="342900" indent="-342900">
              <a:buClr>
                <a:srgbClr val="0070C0"/>
              </a:buClr>
            </a:pPr>
            <a:r>
              <a:rPr lang="en-US" sz="1800" dirty="0">
                <a:ea typeface="+mn-lt"/>
                <a:cs typeface="+mn-lt"/>
              </a:rPr>
              <a:t>It may take up to 48 hours for your registration to be confirmed.</a:t>
            </a:r>
          </a:p>
          <a:p>
            <a:pPr marL="342900" indent="-342900">
              <a:buClr>
                <a:srgbClr val="0070C0"/>
              </a:buClr>
            </a:pPr>
            <a:r>
              <a:rPr lang="en-US" sz="1800" dirty="0">
                <a:ea typeface="+mn-lt"/>
                <a:cs typeface="+mn-lt"/>
              </a:rPr>
              <a:t>Submit questions about registration on the portal to: </a:t>
            </a:r>
            <a:r>
              <a:rPr lang="en-US" sz="1800" dirty="0">
                <a:ea typeface="+mn-lt"/>
                <a:cs typeface="+mn-lt"/>
                <a:hlinkClick r:id="rId3"/>
              </a:rPr>
              <a:t>HFS.PortalInquiries@Illinois.gov</a:t>
            </a:r>
            <a:r>
              <a:rPr lang="en-US" sz="1800" dirty="0">
                <a:ea typeface="+mn-lt"/>
                <a:cs typeface="+mn-lt"/>
              </a:rPr>
              <a:t> </a:t>
            </a:r>
          </a:p>
          <a:p>
            <a:pPr marL="342900" indent="-342900">
              <a:buClr>
                <a:srgbClr val="0070C0"/>
              </a:buClr>
            </a:pPr>
            <a:endParaRPr lang="en-US" sz="1800" dirty="0">
              <a:ea typeface="+mn-lt"/>
              <a:cs typeface="+mn-lt"/>
            </a:endParaRPr>
          </a:p>
          <a:p>
            <a:pPr marL="342900" indent="-342900">
              <a:buClr>
                <a:srgbClr val="0070C0"/>
              </a:buClr>
            </a:pPr>
            <a:endParaRPr lang="en-US" sz="1800" dirty="0">
              <a:ea typeface="+mn-lt"/>
              <a:cs typeface="+mn-lt"/>
            </a:endParaRPr>
          </a:p>
          <a:p>
            <a:pPr marL="342900" indent="-342900"/>
            <a:endParaRPr lang="en-US" dirty="0">
              <a:ea typeface="+mn-lt"/>
              <a:cs typeface="+mn-lt"/>
            </a:endParaRPr>
          </a:p>
        </p:txBody>
      </p:sp>
      <p:sp>
        <p:nvSpPr>
          <p:cNvPr id="5" name="object 2">
            <a:extLst>
              <a:ext uri="{FF2B5EF4-FFF2-40B4-BE49-F238E27FC236}">
                <a16:creationId xmlns:a16="http://schemas.microsoft.com/office/drawing/2014/main" id="{2F9B7301-087B-4A6F-BBCE-392B246F142A}"/>
              </a:ext>
            </a:extLst>
          </p:cNvPr>
          <p:cNvSpPr/>
          <p:nvPr/>
        </p:nvSpPr>
        <p:spPr>
          <a:xfrm>
            <a:off x="0" y="27"/>
            <a:ext cx="12192000" cy="165017"/>
          </a:xfrm>
          <a:prstGeom prst="rect">
            <a:avLst/>
          </a:prstGeom>
          <a:blipFill>
            <a:blip r:embed="rId4" cstate="print"/>
            <a:stretch>
              <a:fillRect/>
            </a:stretch>
          </a:blipFill>
        </p:spPr>
        <p:txBody>
          <a:bodyPr wrap="square" lIns="0" tIns="0" rIns="0" bIns="0" rtlCol="0" anchor="t"/>
          <a:lstStyle/>
          <a:p>
            <a:endParaRPr dirty="0"/>
          </a:p>
        </p:txBody>
      </p:sp>
      <p:pic>
        <p:nvPicPr>
          <p:cNvPr id="7" name="Picture 6">
            <a:extLst>
              <a:ext uri="{FF2B5EF4-FFF2-40B4-BE49-F238E27FC236}">
                <a16:creationId xmlns:a16="http://schemas.microsoft.com/office/drawing/2014/main" id="{0203225F-3E63-4C98-9D6C-F78DD75E443E}"/>
              </a:ext>
            </a:extLst>
          </p:cNvPr>
          <p:cNvPicPr>
            <a:picLocks noChangeAspect="1"/>
          </p:cNvPicPr>
          <p:nvPr/>
        </p:nvPicPr>
        <p:blipFill rotWithShape="1">
          <a:blip r:embed="rId5"/>
          <a:srcRect l="4682" b="14586"/>
          <a:stretch/>
        </p:blipFill>
        <p:spPr>
          <a:xfrm>
            <a:off x="6401363" y="4159164"/>
            <a:ext cx="5157363" cy="2499504"/>
          </a:xfrm>
          <a:prstGeom prst="rect">
            <a:avLst/>
          </a:prstGeom>
        </p:spPr>
      </p:pic>
      <p:pic>
        <p:nvPicPr>
          <p:cNvPr id="9" name="Picture 8">
            <a:extLst>
              <a:ext uri="{FF2B5EF4-FFF2-40B4-BE49-F238E27FC236}">
                <a16:creationId xmlns:a16="http://schemas.microsoft.com/office/drawing/2014/main" id="{14F74088-FDD3-40AD-81E7-1900D4EA4CA6}"/>
              </a:ext>
            </a:extLst>
          </p:cNvPr>
          <p:cNvPicPr>
            <a:picLocks noChangeAspect="1"/>
          </p:cNvPicPr>
          <p:nvPr/>
        </p:nvPicPr>
        <p:blipFill rotWithShape="1">
          <a:blip r:embed="rId6"/>
          <a:srcRect l="5077" t="1" b="22985"/>
          <a:stretch/>
        </p:blipFill>
        <p:spPr>
          <a:xfrm>
            <a:off x="6401363" y="1046699"/>
            <a:ext cx="5077464" cy="2506256"/>
          </a:xfrm>
          <a:prstGeom prst="rect">
            <a:avLst/>
          </a:prstGeom>
        </p:spPr>
      </p:pic>
      <p:cxnSp>
        <p:nvCxnSpPr>
          <p:cNvPr id="11" name="Straight Arrow Connector 10">
            <a:extLst>
              <a:ext uri="{FF2B5EF4-FFF2-40B4-BE49-F238E27FC236}">
                <a16:creationId xmlns:a16="http://schemas.microsoft.com/office/drawing/2014/main" id="{E3A243D3-16DC-45DD-BC8C-706174D258DF}"/>
              </a:ext>
            </a:extLst>
          </p:cNvPr>
          <p:cNvCxnSpPr>
            <a:cxnSpLocks/>
          </p:cNvCxnSpPr>
          <p:nvPr/>
        </p:nvCxnSpPr>
        <p:spPr>
          <a:xfrm flipH="1">
            <a:off x="11177387" y="749811"/>
            <a:ext cx="1" cy="4189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C919AED-DC17-451F-9E9B-914ECA8357A8}"/>
              </a:ext>
            </a:extLst>
          </p:cNvPr>
          <p:cNvSpPr txBox="1"/>
          <p:nvPr/>
        </p:nvSpPr>
        <p:spPr>
          <a:xfrm>
            <a:off x="8898430" y="485702"/>
            <a:ext cx="3091521" cy="276999"/>
          </a:xfrm>
          <a:prstGeom prst="rect">
            <a:avLst/>
          </a:prstGeom>
          <a:solidFill>
            <a:schemeClr val="bg1">
              <a:lumMod val="85000"/>
            </a:schemeClr>
          </a:solidFill>
          <a:ln>
            <a:solidFill>
              <a:schemeClr val="tx1"/>
            </a:solidFill>
            <a:prstDash val="solid"/>
          </a:ln>
        </p:spPr>
        <p:txBody>
          <a:bodyPr wrap="square" rtlCol="0">
            <a:spAutoFit/>
          </a:bodyPr>
          <a:lstStyle/>
          <a:p>
            <a:r>
              <a:rPr lang="en-US" sz="1200" b="1" dirty="0">
                <a:solidFill>
                  <a:srgbClr val="FF0000"/>
                </a:solidFill>
              </a:rPr>
              <a:t>1.  </a:t>
            </a:r>
            <a:r>
              <a:rPr lang="en-US" sz="1100" dirty="0"/>
              <a:t>Click “sign in” to begin the registration process. </a:t>
            </a:r>
          </a:p>
        </p:txBody>
      </p:sp>
      <p:cxnSp>
        <p:nvCxnSpPr>
          <p:cNvPr id="24" name="Straight Arrow Connector 23">
            <a:extLst>
              <a:ext uri="{FF2B5EF4-FFF2-40B4-BE49-F238E27FC236}">
                <a16:creationId xmlns:a16="http://schemas.microsoft.com/office/drawing/2014/main" id="{9D0BFDBC-BF4C-449E-99E2-15A67A0ECB0B}"/>
              </a:ext>
            </a:extLst>
          </p:cNvPr>
          <p:cNvCxnSpPr>
            <a:cxnSpLocks/>
          </p:cNvCxnSpPr>
          <p:nvPr/>
        </p:nvCxnSpPr>
        <p:spPr>
          <a:xfrm flipH="1">
            <a:off x="8081932" y="4140055"/>
            <a:ext cx="833468" cy="5213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E53A19E-467A-44D4-9210-01F424B96136}"/>
              </a:ext>
            </a:extLst>
          </p:cNvPr>
          <p:cNvSpPr txBox="1"/>
          <p:nvPr/>
        </p:nvSpPr>
        <p:spPr>
          <a:xfrm>
            <a:off x="8898430" y="3705631"/>
            <a:ext cx="3091521" cy="646331"/>
          </a:xfrm>
          <a:prstGeom prst="rect">
            <a:avLst/>
          </a:prstGeom>
          <a:solidFill>
            <a:schemeClr val="bg1">
              <a:lumMod val="85000"/>
            </a:schemeClr>
          </a:solidFill>
          <a:ln>
            <a:solidFill>
              <a:schemeClr val="tx1"/>
            </a:solidFill>
            <a:prstDash val="solid"/>
          </a:ln>
        </p:spPr>
        <p:txBody>
          <a:bodyPr wrap="square" rtlCol="0">
            <a:spAutoFit/>
          </a:bodyPr>
          <a:lstStyle/>
          <a:p>
            <a:r>
              <a:rPr lang="en-US" sz="1200" b="1" dirty="0">
                <a:solidFill>
                  <a:srgbClr val="FF0000"/>
                </a:solidFill>
              </a:rPr>
              <a:t>2. </a:t>
            </a:r>
            <a:r>
              <a:rPr lang="en-US" sz="1100" dirty="0"/>
              <a:t>Click “register”</a:t>
            </a:r>
          </a:p>
          <a:p>
            <a:r>
              <a:rPr lang="en-US" sz="1200" b="1" dirty="0">
                <a:solidFill>
                  <a:srgbClr val="FF0000"/>
                </a:solidFill>
              </a:rPr>
              <a:t>3. </a:t>
            </a:r>
            <a:r>
              <a:rPr lang="en-US" sz="1100" dirty="0"/>
              <a:t>Enter your email, choose a username and password, and click register.  </a:t>
            </a:r>
            <a:endParaRPr lang="en-US" sz="1200" dirty="0"/>
          </a:p>
        </p:txBody>
      </p:sp>
      <p:sp>
        <p:nvSpPr>
          <p:cNvPr id="12" name="TextBox 11">
            <a:extLst>
              <a:ext uri="{FF2B5EF4-FFF2-40B4-BE49-F238E27FC236}">
                <a16:creationId xmlns:a16="http://schemas.microsoft.com/office/drawing/2014/main" id="{D5789885-1127-47D2-B69D-13164F9097A2}"/>
              </a:ext>
            </a:extLst>
          </p:cNvPr>
          <p:cNvSpPr txBox="1"/>
          <p:nvPr/>
        </p:nvSpPr>
        <p:spPr>
          <a:xfrm>
            <a:off x="6249145" y="857367"/>
            <a:ext cx="2921487" cy="246221"/>
          </a:xfrm>
          <a:prstGeom prst="rect">
            <a:avLst/>
          </a:prstGeom>
          <a:noFill/>
        </p:spPr>
        <p:txBody>
          <a:bodyPr wrap="square" rtlCol="0">
            <a:spAutoFit/>
          </a:bodyPr>
          <a:lstStyle/>
          <a:p>
            <a:r>
              <a:rPr lang="en-US" sz="1000" i="1" dirty="0"/>
              <a:t>Screenshot of new Provider Portal</a:t>
            </a:r>
          </a:p>
        </p:txBody>
      </p:sp>
    </p:spTree>
    <p:extLst>
      <p:ext uri="{BB962C8B-B14F-4D97-AF65-F5344CB8AC3E}">
        <p14:creationId xmlns:p14="http://schemas.microsoft.com/office/powerpoint/2010/main" val="3617615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4D18D1-DCC7-4099-AEF0-5FDEF5FE6FDB}"/>
              </a:ext>
            </a:extLst>
          </p:cNvPr>
          <p:cNvSpPr txBox="1"/>
          <p:nvPr/>
        </p:nvSpPr>
        <p:spPr>
          <a:xfrm>
            <a:off x="3120921" y="3087956"/>
            <a:ext cx="61911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t>Provider Portal Timeline</a:t>
            </a:r>
            <a:endParaRPr lang="en-US" sz="3600" b="1" dirty="0">
              <a:cs typeface="Calibri"/>
            </a:endParaRPr>
          </a:p>
        </p:txBody>
      </p:sp>
      <p:pic>
        <p:nvPicPr>
          <p:cNvPr id="4" name="Picture 3">
            <a:extLst>
              <a:ext uri="{FF2B5EF4-FFF2-40B4-BE49-F238E27FC236}">
                <a16:creationId xmlns:a16="http://schemas.microsoft.com/office/drawing/2014/main" id="{5A4898DD-AE75-43D5-8567-7FAC5A9BBC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9411" y="5824442"/>
            <a:ext cx="1816149" cy="666269"/>
          </a:xfrm>
          <a:prstGeom prst="rect">
            <a:avLst/>
          </a:prstGeom>
        </p:spPr>
      </p:pic>
      <p:sp>
        <p:nvSpPr>
          <p:cNvPr id="3" name="object 2">
            <a:extLst>
              <a:ext uri="{FF2B5EF4-FFF2-40B4-BE49-F238E27FC236}">
                <a16:creationId xmlns:a16="http://schemas.microsoft.com/office/drawing/2014/main" id="{67B71E8D-1F81-4C23-A236-F391AE4E738C}"/>
              </a:ext>
            </a:extLst>
          </p:cNvPr>
          <p:cNvSpPr/>
          <p:nvPr/>
        </p:nvSpPr>
        <p:spPr>
          <a:xfrm>
            <a:off x="0" y="27"/>
            <a:ext cx="12200283" cy="202468"/>
          </a:xfrm>
          <a:prstGeom prst="rect">
            <a:avLst/>
          </a:prstGeom>
          <a:blipFill>
            <a:blip r:embed="rId3" cstate="print"/>
            <a:stretch>
              <a:fillRect/>
            </a:stretch>
          </a:blipFill>
        </p:spPr>
        <p:txBody>
          <a:bodyPr wrap="square" lIns="0" tIns="0" rIns="0" bIns="0" rtlCol="0" anchor="t"/>
          <a:lstStyle/>
          <a:p>
            <a:endParaRPr dirty="0"/>
          </a:p>
        </p:txBody>
      </p:sp>
    </p:spTree>
    <p:extLst>
      <p:ext uri="{BB962C8B-B14F-4D97-AF65-F5344CB8AC3E}">
        <p14:creationId xmlns:p14="http://schemas.microsoft.com/office/powerpoint/2010/main" val="1034897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66A85E11E30F4E991D0A89AF3E1058" ma:contentTypeVersion="21" ma:contentTypeDescription="Create a new document." ma:contentTypeScope="" ma:versionID="e9e714bb0801ac8b7362f47fe2f2be00">
  <xsd:schema xmlns:xsd="http://www.w3.org/2001/XMLSchema" xmlns:xs="http://www.w3.org/2001/XMLSchema" xmlns:p="http://schemas.microsoft.com/office/2006/metadata/properties" xmlns:ns1="http://schemas.microsoft.com/sharepoint/v3" targetNamespace="http://schemas.microsoft.com/office/2006/metadata/properties" ma:root="true" ma:fieldsID="ad2c4303766fcadb54f511e1f5a2aa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0835E70-B007-4A2C-939C-9837D4438307}"/>
</file>

<file path=customXml/itemProps2.xml><?xml version="1.0" encoding="utf-8"?>
<ds:datastoreItem xmlns:ds="http://schemas.openxmlformats.org/officeDocument/2006/customXml" ds:itemID="{7725EDEF-A3B1-49CA-9C8D-4FF0F0D89521}"/>
</file>

<file path=customXml/itemProps3.xml><?xml version="1.0" encoding="utf-8"?>
<ds:datastoreItem xmlns:ds="http://schemas.openxmlformats.org/officeDocument/2006/customXml" ds:itemID="{0DF38232-EC91-4EB2-AE0B-CBD046C40647}"/>
</file>

<file path=docProps/app.xml><?xml version="1.0" encoding="utf-8"?>
<Properties xmlns="http://schemas.openxmlformats.org/officeDocument/2006/extended-properties" xmlns:vt="http://schemas.openxmlformats.org/officeDocument/2006/docPropsVTypes">
  <TotalTime>1498</TotalTime>
  <Words>1912</Words>
  <Application>Microsoft Office PowerPoint</Application>
  <PresentationFormat>Widescreen</PresentationFormat>
  <Paragraphs>114</Paragraphs>
  <Slides>16</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Courier New</vt:lpstr>
      <vt:lpstr>Wingdings</vt:lpstr>
      <vt:lpstr>Office Theme</vt:lpstr>
      <vt:lpstr>Custom Design</vt:lpstr>
      <vt:lpstr>     Provider Resolution Portal Overview February 2021 </vt:lpstr>
      <vt:lpstr>Background Landscape</vt:lpstr>
      <vt:lpstr>New Provider Resolution Portal</vt:lpstr>
      <vt:lpstr>Provider Disputes Requirements</vt:lpstr>
      <vt:lpstr>Provider Resolution Portal: Complaint Types</vt:lpstr>
      <vt:lpstr>Summary of New Features for Claims Disputes</vt:lpstr>
      <vt:lpstr>Standard Complaint Template</vt:lpstr>
      <vt:lpstr>Provider Registration  Portal registration instructions with screenshots</vt:lpstr>
      <vt:lpstr>PowerPoint Presentation</vt:lpstr>
      <vt:lpstr>Provider Portal Timeline Overview </vt:lpstr>
      <vt:lpstr>Portal Timeline Complaint Submission Process</vt:lpstr>
      <vt:lpstr>Portal Timeline MCO Written Response/Proposal</vt:lpstr>
      <vt:lpstr>Portal Timeline MCO Written Response/Proposal</vt:lpstr>
      <vt:lpstr>Portal Timeline Provider Response</vt:lpstr>
      <vt:lpstr>Portal Timeline HFS Decision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Health Homes  Illinois Primary Health Care Association Annual Leadership Conference    October 17, 2019 Kelly Cunningham, Deputy Medicaid Administrator Healthcare and Family Services</dc:title>
  <dc:creator>Cunningham, Kelly</dc:creator>
  <cp:lastModifiedBy>Dye, Duane</cp:lastModifiedBy>
  <cp:revision>582</cp:revision>
  <cp:lastPrinted>2020-02-05T16:44:41Z</cp:lastPrinted>
  <dcterms:created xsi:type="dcterms:W3CDTF">2019-10-12T18:40:54Z</dcterms:created>
  <dcterms:modified xsi:type="dcterms:W3CDTF">2021-03-02T19:42:42Z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0x0101000766A85E11E30F4E991D0A89AF3E1058</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