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32"/>
  </p:notesMasterIdLst>
  <p:sldIdLst>
    <p:sldId id="256" r:id="rId5"/>
    <p:sldId id="269" r:id="rId6"/>
    <p:sldId id="278" r:id="rId7"/>
    <p:sldId id="280" r:id="rId8"/>
    <p:sldId id="282" r:id="rId9"/>
    <p:sldId id="257" r:id="rId10"/>
    <p:sldId id="258" r:id="rId11"/>
    <p:sldId id="259" r:id="rId12"/>
    <p:sldId id="260" r:id="rId13"/>
    <p:sldId id="261" r:id="rId14"/>
    <p:sldId id="262" r:id="rId15"/>
    <p:sldId id="263" r:id="rId16"/>
    <p:sldId id="277" r:id="rId17"/>
    <p:sldId id="283" r:id="rId18"/>
    <p:sldId id="287" r:id="rId19"/>
    <p:sldId id="285" r:id="rId20"/>
    <p:sldId id="284" r:id="rId21"/>
    <p:sldId id="265" r:id="rId22"/>
    <p:sldId id="266" r:id="rId23"/>
    <p:sldId id="267" r:id="rId24"/>
    <p:sldId id="281" r:id="rId25"/>
    <p:sldId id="268" r:id="rId26"/>
    <p:sldId id="270" r:id="rId27"/>
    <p:sldId id="271" r:id="rId28"/>
    <p:sldId id="272" r:id="rId29"/>
    <p:sldId id="273" r:id="rId30"/>
    <p:sldId id="274"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695" autoAdjust="0"/>
    <p:restoredTop sz="93792" autoAdjust="0"/>
  </p:normalViewPr>
  <p:slideViewPr>
    <p:cSldViewPr snapToGrid="0">
      <p:cViewPr varScale="1">
        <p:scale>
          <a:sx n="63" d="100"/>
          <a:sy n="63" d="100"/>
        </p:scale>
        <p:origin x="1108" y="5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1" d="100"/>
          <a:sy n="51" d="100"/>
        </p:scale>
        <p:origin x="2692" y="2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AD11EF-219D-4A3E-B47B-7EAB6FBB4B9C}" type="datetimeFigureOut">
              <a:rPr lang="en-US" smtClean="0"/>
              <a:t>10/10/2025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A5B9E1-EB96-439D-A9E1-244282A7E923}" type="slidenum">
              <a:rPr lang="en-US" smtClean="0"/>
              <a:t>‹#›</a:t>
            </a:fld>
            <a:endParaRPr lang="en-US"/>
          </a:p>
        </p:txBody>
      </p:sp>
    </p:spTree>
    <p:extLst>
      <p:ext uri="{BB962C8B-B14F-4D97-AF65-F5344CB8AC3E}">
        <p14:creationId xmlns:p14="http://schemas.microsoft.com/office/powerpoint/2010/main" val="10114897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4A5B9E1-EB96-439D-A9E1-244282A7E923}" type="slidenum">
              <a:rPr lang="en-US" smtClean="0"/>
              <a:t>1</a:t>
            </a:fld>
            <a:endParaRPr lang="en-US"/>
          </a:p>
        </p:txBody>
      </p:sp>
    </p:spTree>
    <p:extLst>
      <p:ext uri="{BB962C8B-B14F-4D97-AF65-F5344CB8AC3E}">
        <p14:creationId xmlns:p14="http://schemas.microsoft.com/office/powerpoint/2010/main" val="163330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10/10/2025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10/10/2025</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mailto:HFS.Portalinquiries@Illinois.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hfs.illinois.gov/medicalproviders/cc/managedcarecomplaints.html"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hfs.illinois.gov/medicalproviders.html" TargetMode="External"/><Relationship Id="rId2" Type="http://schemas.openxmlformats.org/officeDocument/2006/relationships/hyperlink" Target="https://hfs.illinois.gov/medicalproviders/cc/managedcarecomplaints.html" TargetMode="Externa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DCB64DE-FB3A-4D83-9241-A0D26824BE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91418BE-A287-4BF9-8D24-FF10A8834035}"/>
              </a:ext>
            </a:extLst>
          </p:cNvPr>
          <p:cNvSpPr>
            <a:spLocks noGrp="1"/>
          </p:cNvSpPr>
          <p:nvPr>
            <p:ph type="ctrTitle"/>
          </p:nvPr>
        </p:nvSpPr>
        <p:spPr>
          <a:xfrm>
            <a:off x="665640" y="4414687"/>
            <a:ext cx="10250013" cy="1233251"/>
          </a:xfrm>
        </p:spPr>
        <p:txBody>
          <a:bodyPr>
            <a:normAutofit fontScale="90000"/>
          </a:bodyPr>
          <a:lstStyle/>
          <a:p>
            <a:pPr algn="ctr">
              <a:lnSpc>
                <a:spcPct val="90000"/>
              </a:lnSpc>
            </a:pPr>
            <a:r>
              <a:rPr lang="en-US" sz="1200" dirty="0">
                <a:solidFill>
                  <a:srgbClr val="FFFFFF"/>
                </a:solidFill>
              </a:rPr>
              <a:t>      </a:t>
            </a:r>
            <a:br>
              <a:rPr lang="en-US" sz="1200" dirty="0">
                <a:solidFill>
                  <a:srgbClr val="FFFFFF"/>
                </a:solidFill>
              </a:rPr>
            </a:br>
            <a:br>
              <a:rPr lang="en-US" sz="1200" dirty="0">
                <a:solidFill>
                  <a:srgbClr val="FFFFFF"/>
                </a:solidFill>
              </a:rPr>
            </a:br>
            <a:r>
              <a:rPr lang="en-US" sz="1200" dirty="0">
                <a:solidFill>
                  <a:srgbClr val="FFFFFF"/>
                </a:solidFill>
              </a:rPr>
              <a:t> </a:t>
            </a:r>
            <a:br>
              <a:rPr lang="en-US" sz="1200" dirty="0">
                <a:solidFill>
                  <a:srgbClr val="FFFFFF"/>
                </a:solidFill>
              </a:rPr>
            </a:br>
            <a:br>
              <a:rPr lang="en-US" sz="1200" dirty="0">
                <a:solidFill>
                  <a:srgbClr val="FFFFFF"/>
                </a:solidFill>
              </a:rPr>
            </a:br>
            <a:br>
              <a:rPr lang="en-US" sz="1200" dirty="0">
                <a:solidFill>
                  <a:srgbClr val="FFFFFF"/>
                </a:solidFill>
              </a:rPr>
            </a:br>
            <a:br>
              <a:rPr lang="en-US" sz="3100" dirty="0">
                <a:solidFill>
                  <a:srgbClr val="FFFFFF"/>
                </a:solidFill>
              </a:rPr>
            </a:br>
            <a:r>
              <a:rPr lang="en-US" sz="4400" b="1" dirty="0">
                <a:solidFill>
                  <a:schemeClr val="bg1"/>
                </a:solidFill>
              </a:rPr>
              <a:t>Provider ResolutioN Portal Tutorial </a:t>
            </a:r>
            <a:br>
              <a:rPr lang="en-US" sz="4400" b="1" dirty="0">
                <a:solidFill>
                  <a:schemeClr val="bg1"/>
                </a:solidFill>
              </a:rPr>
            </a:br>
            <a:r>
              <a:rPr lang="en-US" sz="4400" b="1" dirty="0">
                <a:solidFill>
                  <a:schemeClr val="bg1"/>
                </a:solidFill>
              </a:rPr>
              <a:t>OCT 2025</a:t>
            </a:r>
            <a:br>
              <a:rPr lang="en-US" sz="1200" dirty="0">
                <a:solidFill>
                  <a:srgbClr val="FFFFFF"/>
                </a:solidFill>
              </a:rPr>
            </a:br>
            <a:endParaRPr lang="en-US" sz="1200" dirty="0">
              <a:solidFill>
                <a:srgbClr val="FFFFFF"/>
              </a:solidFill>
            </a:endParaRPr>
          </a:p>
        </p:txBody>
      </p:sp>
      <p:sp>
        <p:nvSpPr>
          <p:cNvPr id="3" name="Subtitle 2">
            <a:extLst>
              <a:ext uri="{FF2B5EF4-FFF2-40B4-BE49-F238E27FC236}">
                <a16:creationId xmlns:a16="http://schemas.microsoft.com/office/drawing/2014/main" id="{9459EFC8-FC1C-41FD-BF30-253CF6506CC8}"/>
              </a:ext>
            </a:extLst>
          </p:cNvPr>
          <p:cNvSpPr>
            <a:spLocks noGrp="1"/>
          </p:cNvSpPr>
          <p:nvPr>
            <p:ph type="subTitle" idx="1"/>
          </p:nvPr>
        </p:nvSpPr>
        <p:spPr>
          <a:xfrm>
            <a:off x="668815" y="5627137"/>
            <a:ext cx="10250011" cy="462967"/>
          </a:xfrm>
        </p:spPr>
        <p:txBody>
          <a:bodyPr>
            <a:normAutofit fontScale="47500" lnSpcReduction="20000"/>
          </a:bodyPr>
          <a:lstStyle/>
          <a:p>
            <a:pPr>
              <a:lnSpc>
                <a:spcPct val="90000"/>
              </a:lnSpc>
            </a:pPr>
            <a:endParaRPr lang="en-US" sz="500" dirty="0">
              <a:solidFill>
                <a:srgbClr val="0F496F"/>
              </a:solidFill>
            </a:endParaRPr>
          </a:p>
          <a:p>
            <a:pPr>
              <a:lnSpc>
                <a:spcPct val="90000"/>
              </a:lnSpc>
            </a:pPr>
            <a:endParaRPr lang="en-US" sz="500" dirty="0">
              <a:solidFill>
                <a:srgbClr val="0F496F"/>
              </a:solidFill>
            </a:endParaRPr>
          </a:p>
          <a:p>
            <a:pPr>
              <a:lnSpc>
                <a:spcPct val="90000"/>
              </a:lnSpc>
            </a:pPr>
            <a:r>
              <a:rPr lang="en-US" sz="500" dirty="0">
                <a:solidFill>
                  <a:srgbClr val="0F496F"/>
                </a:solidFill>
              </a:rPr>
              <a:t>												</a:t>
            </a:r>
            <a:r>
              <a:rPr lang="en-US" sz="500" dirty="0">
                <a:solidFill>
                  <a:srgbClr val="0F496F"/>
                </a:solidFill>
                <a:highlight>
                  <a:srgbClr val="FFFF00"/>
                </a:highlight>
              </a:rPr>
              <a:t>													</a:t>
            </a:r>
            <a:r>
              <a:rPr lang="en-US" sz="500" dirty="0">
                <a:solidFill>
                  <a:srgbClr val="0F496F"/>
                </a:solidFill>
              </a:rPr>
              <a:t>																																																																																											</a:t>
            </a:r>
          </a:p>
        </p:txBody>
      </p:sp>
      <p:sp useBgFill="1">
        <p:nvSpPr>
          <p:cNvPr id="11" name="Snip Diagonal Corner Rectangle 6">
            <a:extLst>
              <a:ext uri="{FF2B5EF4-FFF2-40B4-BE49-F238E27FC236}">
                <a16:creationId xmlns:a16="http://schemas.microsoft.com/office/drawing/2014/main" id="{5E94C64B-831C-45FA-B484-591F4D577C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5702" y="606367"/>
            <a:ext cx="10948124" cy="3546637"/>
          </a:xfrm>
          <a:prstGeom prst="snip2DiagRect">
            <a:avLst>
              <a:gd name="adj1" fmla="val 13628"/>
              <a:gd name="adj2" fmla="val 0"/>
            </a:avLst>
          </a:prstGeom>
          <a:ln>
            <a:noFill/>
          </a:ln>
          <a:effectLst>
            <a:innerShdw blurRad="57150" dist="38100" dir="14460000">
              <a:prstClr val="black">
                <a:alpha val="7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a:extLst>
              <a:ext uri="{FF2B5EF4-FFF2-40B4-BE49-F238E27FC236}">
                <a16:creationId xmlns:a16="http://schemas.microsoft.com/office/drawing/2014/main" id="{014CB995-69A3-4E1C-8683-EC3F7636C5A2}"/>
              </a:ext>
            </a:extLst>
          </p:cNvPr>
          <p:cNvPicPr>
            <a:picLocks noChangeAspect="1"/>
          </p:cNvPicPr>
          <p:nvPr/>
        </p:nvPicPr>
        <p:blipFill>
          <a:blip r:embed="rId3"/>
          <a:stretch>
            <a:fillRect/>
          </a:stretch>
        </p:blipFill>
        <p:spPr>
          <a:xfrm>
            <a:off x="1295763" y="1105355"/>
            <a:ext cx="9569049" cy="2559720"/>
          </a:xfrm>
          <a:prstGeom prst="rect">
            <a:avLst/>
          </a:prstGeom>
        </p:spPr>
      </p:pic>
      <p:grpSp>
        <p:nvGrpSpPr>
          <p:cNvPr id="13" name="Group 12">
            <a:extLst>
              <a:ext uri="{FF2B5EF4-FFF2-40B4-BE49-F238E27FC236}">
                <a16:creationId xmlns:a16="http://schemas.microsoft.com/office/drawing/2014/main" id="{AC96E397-7705-43C9-AC81-FA8EF1951DD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9206969" y="2963333"/>
            <a:ext cx="2981858" cy="3208867"/>
            <a:chOff x="9206969" y="2963333"/>
            <a:chExt cx="2981858" cy="3208867"/>
          </a:xfrm>
        </p:grpSpPr>
        <p:cxnSp>
          <p:nvCxnSpPr>
            <p:cNvPr id="14" name="Straight Connector 13">
              <a:extLst>
                <a:ext uri="{FF2B5EF4-FFF2-40B4-BE49-F238E27FC236}">
                  <a16:creationId xmlns:a16="http://schemas.microsoft.com/office/drawing/2014/main" id="{F3610BCA-0EBE-4357-AAC0-13841E7C54F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1276012" y="2963333"/>
              <a:ext cx="912814" cy="912812"/>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B60E1E24-3D98-4A53-A3AD-CBD84D94FA2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9206969" y="3190344"/>
              <a:ext cx="2981857" cy="2981856"/>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367E51D9-454B-4095-9718-C6B1CDED973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292292" y="3285067"/>
              <a:ext cx="1896534" cy="1896533"/>
            </a:xfrm>
            <a:prstGeom prst="line">
              <a:avLst/>
            </a:prstGeom>
            <a:ln w="952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4A8E8BDB-294C-4025-A6C1-2FFDDA36F86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443103" y="3131080"/>
              <a:ext cx="1745722" cy="1745720"/>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cxnSp>
          <p:nvCxnSpPr>
            <p:cNvPr id="18" name="Straight Connector 17">
              <a:extLst>
                <a:ext uri="{FF2B5EF4-FFF2-40B4-BE49-F238E27FC236}">
                  <a16:creationId xmlns:a16="http://schemas.microsoft.com/office/drawing/2014/main" id="{A0D27BDE-F887-4341-B91A-3145A6142EC7}"/>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10918826" y="3683001"/>
              <a:ext cx="1270001" cy="1269999"/>
            </a:xfrm>
            <a:prstGeom prst="line">
              <a:avLst/>
            </a:prstGeom>
            <a:ln w="28575">
              <a:solidFill>
                <a:srgbClr val="FFFFFF"/>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2051498483"/>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512171-A502-4F91-9D93-B8D2F1685CF7}"/>
              </a:ext>
            </a:extLst>
          </p:cNvPr>
          <p:cNvSpPr>
            <a:spLocks noGrp="1"/>
          </p:cNvSpPr>
          <p:nvPr>
            <p:ph idx="1"/>
          </p:nvPr>
        </p:nvSpPr>
        <p:spPr>
          <a:xfrm>
            <a:off x="434897" y="175873"/>
            <a:ext cx="11578911" cy="2890884"/>
          </a:xfrm>
        </p:spPr>
        <p:txBody>
          <a:bodyPr>
            <a:normAutofit lnSpcReduction="10000"/>
          </a:bodyPr>
          <a:lstStyle/>
          <a:p>
            <a:pPr>
              <a:buFont typeface="Courier New" panose="02070309020205020404" pitchFamily="49" charset="0"/>
              <a:buChar char="o"/>
            </a:pPr>
            <a:r>
              <a:rPr lang="en-US" dirty="0">
                <a:solidFill>
                  <a:schemeClr val="tx1"/>
                </a:solidFill>
              </a:rPr>
              <a:t>Once registration is completed the provider will receive an email notification stating their ILHFS Partner Portal Registration has been completed successfully. </a:t>
            </a:r>
          </a:p>
          <a:p>
            <a:pPr>
              <a:buFont typeface="Courier New" panose="02070309020205020404" pitchFamily="49" charset="0"/>
              <a:buChar char="o"/>
            </a:pPr>
            <a:r>
              <a:rPr lang="en-US" b="1" u="sng" dirty="0">
                <a:solidFill>
                  <a:schemeClr val="tx1"/>
                </a:solidFill>
              </a:rPr>
              <a:t>A provider cannot enter a ticket into the Portal until they have received the email registration notification</a:t>
            </a:r>
            <a:r>
              <a:rPr lang="en-US" b="1" dirty="0">
                <a:solidFill>
                  <a:schemeClr val="tx1"/>
                </a:solidFill>
              </a:rPr>
              <a:t>.</a:t>
            </a:r>
            <a:r>
              <a:rPr lang="en-US" dirty="0">
                <a:solidFill>
                  <a:schemeClr val="tx1"/>
                </a:solidFill>
              </a:rPr>
              <a:t> A provider should check their spam folder if they do not receive an email notification.</a:t>
            </a:r>
          </a:p>
          <a:p>
            <a:pPr>
              <a:buFont typeface="Courier New" panose="02070309020205020404" pitchFamily="49" charset="0"/>
              <a:buChar char="o"/>
            </a:pPr>
            <a:r>
              <a:rPr lang="en-US" dirty="0">
                <a:solidFill>
                  <a:schemeClr val="tx1"/>
                </a:solidFill>
              </a:rPr>
              <a:t>Upon receipt of the email registration notification, the provider shall follow the instructions included in the notice to access the main Portal page, and click “Login”. Then click on the “Sign in” tab; enter the username and password and click on the “Sign in” button (in blue).</a:t>
            </a:r>
          </a:p>
        </p:txBody>
      </p:sp>
      <p:pic>
        <p:nvPicPr>
          <p:cNvPr id="4" name="Picture 3">
            <a:extLst>
              <a:ext uri="{FF2B5EF4-FFF2-40B4-BE49-F238E27FC236}">
                <a16:creationId xmlns:a16="http://schemas.microsoft.com/office/drawing/2014/main" id="{9375A5F5-48E3-4480-85EB-D53846622295}"/>
              </a:ext>
            </a:extLst>
          </p:cNvPr>
          <p:cNvPicPr>
            <a:picLocks noChangeAspect="1"/>
          </p:cNvPicPr>
          <p:nvPr/>
        </p:nvPicPr>
        <p:blipFill>
          <a:blip r:embed="rId2"/>
          <a:stretch>
            <a:fillRect/>
          </a:stretch>
        </p:blipFill>
        <p:spPr>
          <a:xfrm>
            <a:off x="2671012" y="3066757"/>
            <a:ext cx="6366862" cy="3485857"/>
          </a:xfrm>
          <a:prstGeom prst="rect">
            <a:avLst/>
          </a:prstGeom>
        </p:spPr>
      </p:pic>
    </p:spTree>
    <p:extLst>
      <p:ext uri="{BB962C8B-B14F-4D97-AF65-F5344CB8AC3E}">
        <p14:creationId xmlns:p14="http://schemas.microsoft.com/office/powerpoint/2010/main" val="27453381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83D87B-8F72-4F01-986A-AA059EB597AA}"/>
              </a:ext>
            </a:extLst>
          </p:cNvPr>
          <p:cNvSpPr>
            <a:spLocks noGrp="1"/>
          </p:cNvSpPr>
          <p:nvPr>
            <p:ph idx="1"/>
          </p:nvPr>
        </p:nvSpPr>
        <p:spPr>
          <a:xfrm>
            <a:off x="684210" y="104776"/>
            <a:ext cx="10717215" cy="6372224"/>
          </a:xfrm>
        </p:spPr>
        <p:txBody>
          <a:bodyPr>
            <a:normAutofit/>
          </a:bodyPr>
          <a:lstStyle/>
          <a:p>
            <a:pPr>
              <a:buFont typeface="Courier New" panose="02070309020205020404" pitchFamily="49" charset="0"/>
              <a:buChar char="o"/>
            </a:pPr>
            <a:r>
              <a:rPr lang="en-US" sz="3200" dirty="0">
                <a:solidFill>
                  <a:schemeClr val="tx1"/>
                </a:solidFill>
              </a:rPr>
              <a:t>Once logged in, the provider will be directed to the Portal home page and can begin the process of entering a complaint ticket.   </a:t>
            </a:r>
          </a:p>
          <a:p>
            <a:pPr>
              <a:buFont typeface="Courier New" panose="02070309020205020404" pitchFamily="49" charset="0"/>
              <a:buChar char="o"/>
            </a:pPr>
            <a:r>
              <a:rPr lang="en-US" sz="3200" dirty="0">
                <a:solidFill>
                  <a:schemeClr val="tx1"/>
                </a:solidFill>
              </a:rPr>
              <a:t>All Portal users should review the information on the home page BEFORE submitting a complaint ticket.</a:t>
            </a:r>
          </a:p>
          <a:p>
            <a:pPr marL="0" indent="0">
              <a:buNone/>
            </a:pPr>
            <a:endParaRPr lang="en-US" dirty="0">
              <a:solidFill>
                <a:schemeClr val="tx1"/>
              </a:solidFill>
            </a:endParaRPr>
          </a:p>
        </p:txBody>
      </p:sp>
    </p:spTree>
    <p:extLst>
      <p:ext uri="{BB962C8B-B14F-4D97-AF65-F5344CB8AC3E}">
        <p14:creationId xmlns:p14="http://schemas.microsoft.com/office/powerpoint/2010/main" val="182460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B8BEC4-CCF1-41D6-82EB-97F8F04E3313}"/>
              </a:ext>
            </a:extLst>
          </p:cNvPr>
          <p:cNvSpPr>
            <a:spLocks noGrp="1"/>
          </p:cNvSpPr>
          <p:nvPr>
            <p:ph idx="1"/>
          </p:nvPr>
        </p:nvSpPr>
        <p:spPr>
          <a:xfrm>
            <a:off x="494373" y="189571"/>
            <a:ext cx="11203256" cy="1973766"/>
          </a:xfrm>
        </p:spPr>
        <p:txBody>
          <a:bodyPr/>
          <a:lstStyle/>
          <a:p>
            <a:pPr>
              <a:buFont typeface="Courier New" panose="02070309020205020404" pitchFamily="49" charset="0"/>
              <a:buChar char="o"/>
            </a:pPr>
            <a:endParaRPr lang="en-US" sz="1900" dirty="0">
              <a:solidFill>
                <a:schemeClr val="tx1"/>
              </a:solidFill>
            </a:endParaRPr>
          </a:p>
          <a:p>
            <a:pPr>
              <a:buFont typeface="Courier New" panose="02070309020205020404" pitchFamily="49" charset="0"/>
              <a:buChar char="o"/>
            </a:pPr>
            <a:r>
              <a:rPr lang="en-US" sz="1900" dirty="0">
                <a:solidFill>
                  <a:schemeClr val="tx1"/>
                </a:solidFill>
              </a:rPr>
              <a:t>In order to ensure that a ticket is processed timely, all required fields must be completed.  </a:t>
            </a:r>
          </a:p>
          <a:p>
            <a:pPr>
              <a:buFont typeface="Courier New" panose="02070309020205020404" pitchFamily="49" charset="0"/>
              <a:buChar char="o"/>
            </a:pPr>
            <a:r>
              <a:rPr lang="en-US" sz="1900" dirty="0">
                <a:solidFill>
                  <a:schemeClr val="tx1"/>
                </a:solidFill>
              </a:rPr>
              <a:t>Missing information will result in the ticket being delayed or closed. If a ticket is closed, the provider will be required to enter a new ticket for review. Closed tickets will not be re-opened or re-started. </a:t>
            </a:r>
          </a:p>
          <a:p>
            <a:pPr marL="0" indent="0">
              <a:buNone/>
            </a:pPr>
            <a:endParaRPr lang="en-US" dirty="0">
              <a:solidFill>
                <a:schemeClr val="tx1"/>
              </a:solidFill>
            </a:endParaRPr>
          </a:p>
          <a:p>
            <a:pPr marL="0" indent="0">
              <a:buNone/>
            </a:pPr>
            <a:endParaRPr lang="en-US" dirty="0"/>
          </a:p>
        </p:txBody>
      </p:sp>
      <p:pic>
        <p:nvPicPr>
          <p:cNvPr id="4" name="Picture 3">
            <a:extLst>
              <a:ext uri="{FF2B5EF4-FFF2-40B4-BE49-F238E27FC236}">
                <a16:creationId xmlns:a16="http://schemas.microsoft.com/office/drawing/2014/main" id="{9233D790-4355-4055-AA6D-AB1790C446A3}"/>
              </a:ext>
            </a:extLst>
          </p:cNvPr>
          <p:cNvPicPr>
            <a:picLocks noChangeAspect="1"/>
          </p:cNvPicPr>
          <p:nvPr/>
        </p:nvPicPr>
        <p:blipFill>
          <a:blip r:embed="rId2"/>
          <a:stretch>
            <a:fillRect/>
          </a:stretch>
        </p:blipFill>
        <p:spPr>
          <a:xfrm>
            <a:off x="494372" y="1689557"/>
            <a:ext cx="11203256" cy="4912197"/>
          </a:xfrm>
          <a:prstGeom prst="rect">
            <a:avLst/>
          </a:prstGeom>
        </p:spPr>
      </p:pic>
    </p:spTree>
    <p:extLst>
      <p:ext uri="{BB962C8B-B14F-4D97-AF65-F5344CB8AC3E}">
        <p14:creationId xmlns:p14="http://schemas.microsoft.com/office/powerpoint/2010/main" val="36135105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DD825F-B467-4EC6-BBF7-899319F022C9}"/>
              </a:ext>
            </a:extLst>
          </p:cNvPr>
          <p:cNvSpPr>
            <a:spLocks noGrp="1"/>
          </p:cNvSpPr>
          <p:nvPr>
            <p:ph idx="4294967295"/>
          </p:nvPr>
        </p:nvSpPr>
        <p:spPr>
          <a:xfrm>
            <a:off x="-1" y="257176"/>
            <a:ext cx="11439525" cy="6470796"/>
          </a:xfrm>
        </p:spPr>
        <p:txBody>
          <a:bodyPr>
            <a:normAutofit/>
          </a:bodyPr>
          <a:lstStyle/>
          <a:p>
            <a:pPr>
              <a:buFont typeface="Courier New" panose="02070309020205020404" pitchFamily="49" charset="0"/>
              <a:buChar char="o"/>
            </a:pPr>
            <a:r>
              <a:rPr lang="en-US" sz="2400" u="sng" dirty="0">
                <a:solidFill>
                  <a:schemeClr val="tx1"/>
                </a:solidFill>
              </a:rPr>
              <a:t>MCO Name </a:t>
            </a:r>
            <a:r>
              <a:rPr lang="en-US" sz="2400" dirty="0">
                <a:solidFill>
                  <a:schemeClr val="tx1"/>
                </a:solidFill>
              </a:rPr>
              <a:t>– A provider can only submit a complaint ticket for one MCO at a time.  The Portal does not allow for the submission of one ticket for multiple MCOs. </a:t>
            </a:r>
          </a:p>
          <a:p>
            <a:pPr>
              <a:buFont typeface="Courier New" panose="02070309020205020404" pitchFamily="49" charset="0"/>
              <a:buChar char="o"/>
            </a:pPr>
            <a:r>
              <a:rPr lang="en-US" sz="2400" u="sng" dirty="0">
                <a:solidFill>
                  <a:schemeClr val="tx1"/>
                </a:solidFill>
              </a:rPr>
              <a:t>MCO Contract Type </a:t>
            </a:r>
            <a:r>
              <a:rPr lang="en-US" sz="2400" dirty="0">
                <a:solidFill>
                  <a:schemeClr val="tx1"/>
                </a:solidFill>
              </a:rPr>
              <a:t>- Select the correct managed care program from the dropdown list: HCI (HealthChoice Illinois), MMAI (Medicare-Medicaid Alignment Initiative), </a:t>
            </a:r>
            <a:r>
              <a:rPr lang="en-US" sz="2400" dirty="0" err="1">
                <a:solidFill>
                  <a:schemeClr val="tx1"/>
                </a:solidFill>
              </a:rPr>
              <a:t>YouthCare</a:t>
            </a:r>
            <a:r>
              <a:rPr lang="en-US" sz="2400" dirty="0">
                <a:solidFill>
                  <a:schemeClr val="tx1"/>
                </a:solidFill>
              </a:rPr>
              <a:t>, or Fully Integrated Dual Eligible Special Needs Plan (FIDE SNP or D-SNP).</a:t>
            </a:r>
          </a:p>
          <a:p>
            <a:pPr>
              <a:buFont typeface="Courier New" panose="02070309020205020404" pitchFamily="49" charset="0"/>
              <a:buChar char="o"/>
            </a:pPr>
            <a:r>
              <a:rPr lang="en-US" sz="2400" u="sng" dirty="0">
                <a:solidFill>
                  <a:schemeClr val="tx1"/>
                </a:solidFill>
              </a:rPr>
              <a:t>MCO Complaint Date </a:t>
            </a:r>
            <a:r>
              <a:rPr lang="en-US" sz="2400" dirty="0">
                <a:solidFill>
                  <a:schemeClr val="tx1"/>
                </a:solidFill>
              </a:rPr>
              <a:t>- Enter the date that the dispute was submitted to the MCO internal dispute process. The date must fall within the 30-60 calendar day timely filing guidelines. If the date is outside of these guidelines, the ticket cannot be entered in the Portal. </a:t>
            </a:r>
          </a:p>
          <a:p>
            <a:pPr lvl="1">
              <a:buFont typeface="Courier New" panose="02070309020205020404" pitchFamily="49" charset="0"/>
              <a:buChar char="o"/>
            </a:pPr>
            <a:r>
              <a:rPr lang="en-US" sz="2400" dirty="0">
                <a:solidFill>
                  <a:schemeClr val="tx1"/>
                </a:solidFill>
              </a:rPr>
              <a:t>If the MCO has not provided a response within 30 calendar days of submitting the issue to the MCOs internal dispute process, the provider can proceed with entering the complaint into the Portal. </a:t>
            </a:r>
          </a:p>
          <a:p>
            <a:pPr marL="0" indent="0">
              <a:buNone/>
            </a:pPr>
            <a:endParaRPr lang="en-US" dirty="0"/>
          </a:p>
        </p:txBody>
      </p:sp>
    </p:spTree>
    <p:extLst>
      <p:ext uri="{BB962C8B-B14F-4D97-AF65-F5344CB8AC3E}">
        <p14:creationId xmlns:p14="http://schemas.microsoft.com/office/powerpoint/2010/main" val="40721286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DD825F-B467-4EC6-BBF7-899319F022C9}"/>
              </a:ext>
            </a:extLst>
          </p:cNvPr>
          <p:cNvSpPr>
            <a:spLocks noGrp="1"/>
          </p:cNvSpPr>
          <p:nvPr>
            <p:ph idx="4294967295"/>
          </p:nvPr>
        </p:nvSpPr>
        <p:spPr>
          <a:xfrm>
            <a:off x="-1" y="257176"/>
            <a:ext cx="11439525" cy="6470796"/>
          </a:xfrm>
        </p:spPr>
        <p:txBody>
          <a:bodyPr>
            <a:normAutofit/>
          </a:bodyPr>
          <a:lstStyle/>
          <a:p>
            <a:pPr>
              <a:buFont typeface="Courier New" panose="02070309020205020404" pitchFamily="49" charset="0"/>
              <a:buChar char="o"/>
            </a:pPr>
            <a:r>
              <a:rPr lang="en-US" sz="2400" u="sng" dirty="0">
                <a:solidFill>
                  <a:schemeClr val="tx1"/>
                </a:solidFill>
              </a:rPr>
              <a:t>MCO Tracking Number </a:t>
            </a:r>
            <a:r>
              <a:rPr lang="en-US" sz="2400" dirty="0">
                <a:solidFill>
                  <a:schemeClr val="tx1"/>
                </a:solidFill>
              </a:rPr>
              <a:t>– Enter the tracking number provided by the MCO.  </a:t>
            </a:r>
          </a:p>
          <a:p>
            <a:pPr lvl="1">
              <a:buFont typeface="Courier New" panose="02070309020205020404" pitchFamily="49" charset="0"/>
              <a:buChar char="o"/>
            </a:pPr>
            <a:r>
              <a:rPr lang="en-US" sz="2400" dirty="0">
                <a:solidFill>
                  <a:schemeClr val="tx1"/>
                </a:solidFill>
              </a:rPr>
              <a:t>Incomplete or incorrect tracking numbers will cause the ticket to be closed. </a:t>
            </a:r>
          </a:p>
          <a:p>
            <a:pPr>
              <a:buFont typeface="Courier New" panose="02070309020205020404" pitchFamily="49" charset="0"/>
              <a:buChar char="o"/>
            </a:pPr>
            <a:r>
              <a:rPr lang="en-US" sz="2400" dirty="0">
                <a:solidFill>
                  <a:schemeClr val="tx1"/>
                </a:solidFill>
              </a:rPr>
              <a:t>When entering 2 or more same or similar issues for the same MCO, providers </a:t>
            </a:r>
            <a:r>
              <a:rPr lang="en-US" sz="2400" b="1" dirty="0">
                <a:solidFill>
                  <a:schemeClr val="tx1"/>
                </a:solidFill>
              </a:rPr>
              <a:t>must use </a:t>
            </a:r>
            <a:r>
              <a:rPr lang="en-US" sz="2400" dirty="0">
                <a:solidFill>
                  <a:schemeClr val="tx1"/>
                </a:solidFill>
              </a:rPr>
              <a:t>the Complaints/Claims Issues Template and enter 1 ticket. A provider should not enter individual tickets for multiple issues that are the same or similar.  </a:t>
            </a:r>
          </a:p>
          <a:p>
            <a:pPr lvl="1">
              <a:buFont typeface="Courier New" panose="02070309020205020404" pitchFamily="49" charset="0"/>
              <a:buChar char="o"/>
            </a:pPr>
            <a:r>
              <a:rPr lang="en-US" sz="2400" dirty="0">
                <a:solidFill>
                  <a:schemeClr val="tx1"/>
                </a:solidFill>
              </a:rPr>
              <a:t>The link to the template is provided on the Portal Home Page. </a:t>
            </a:r>
          </a:p>
          <a:p>
            <a:pPr lvl="1">
              <a:buFont typeface="Courier New" panose="02070309020205020404" pitchFamily="49" charset="0"/>
              <a:buChar char="o"/>
            </a:pPr>
            <a:r>
              <a:rPr lang="en-US" sz="2400" dirty="0">
                <a:solidFill>
                  <a:schemeClr val="tx1"/>
                </a:solidFill>
              </a:rPr>
              <a:t>The template shall include the tracking number(s) for each claim listed. </a:t>
            </a:r>
          </a:p>
          <a:p>
            <a:endParaRPr lang="en-US" dirty="0"/>
          </a:p>
        </p:txBody>
      </p:sp>
    </p:spTree>
    <p:extLst>
      <p:ext uri="{BB962C8B-B14F-4D97-AF65-F5344CB8AC3E}">
        <p14:creationId xmlns:p14="http://schemas.microsoft.com/office/powerpoint/2010/main" val="3488587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220365E-D5E0-4FA2-8432-72A265E2DA74}"/>
              </a:ext>
            </a:extLst>
          </p:cNvPr>
          <p:cNvSpPr/>
          <p:nvPr/>
        </p:nvSpPr>
        <p:spPr>
          <a:xfrm>
            <a:off x="410547" y="401216"/>
            <a:ext cx="11439331" cy="6278642"/>
          </a:xfrm>
          <a:prstGeom prst="rect">
            <a:avLst/>
          </a:prstGeom>
        </p:spPr>
        <p:txBody>
          <a:bodyPr wrap="square">
            <a:spAutoFit/>
          </a:bodyPr>
          <a:lstStyle/>
          <a:p>
            <a:pPr marL="285750" indent="-285750">
              <a:buFont typeface="Courier New" panose="02070309020205020404" pitchFamily="49" charset="0"/>
              <a:buChar char="o"/>
            </a:pPr>
            <a:endParaRPr lang="en-US" sz="2400" dirty="0"/>
          </a:p>
          <a:p>
            <a:pPr marL="285750" indent="-285750">
              <a:buFont typeface="Courier New" panose="02070309020205020404" pitchFamily="49" charset="0"/>
              <a:buChar char="o"/>
            </a:pPr>
            <a:r>
              <a:rPr lang="en-US" sz="2400" dirty="0"/>
              <a:t>Complaint Details Information:</a:t>
            </a:r>
          </a:p>
          <a:p>
            <a:pPr marL="742950" lvl="1" indent="-285750">
              <a:buFont typeface="Courier New" panose="02070309020205020404" pitchFamily="49" charset="0"/>
              <a:buChar char="o"/>
            </a:pPr>
            <a:r>
              <a:rPr lang="en-US" sz="2400" dirty="0"/>
              <a:t>Complaint Types -  </a:t>
            </a:r>
            <a:r>
              <a:rPr lang="en-US" sz="2000" dirty="0"/>
              <a:t>Select the appropriate complaint reason code:</a:t>
            </a:r>
          </a:p>
          <a:p>
            <a:pPr marL="1200150" lvl="2" indent="-285750">
              <a:buFont typeface="Courier New" panose="02070309020205020404" pitchFamily="49" charset="0"/>
              <a:buChar char="o"/>
            </a:pPr>
            <a:r>
              <a:rPr lang="en-US" sz="2400" dirty="0"/>
              <a:t>Claims/Payment</a:t>
            </a:r>
          </a:p>
          <a:p>
            <a:pPr marL="1200150" lvl="2" indent="-285750">
              <a:buFont typeface="Courier New" panose="02070309020205020404" pitchFamily="49" charset="0"/>
              <a:buChar char="o"/>
            </a:pPr>
            <a:r>
              <a:rPr lang="en-US" sz="2400" dirty="0"/>
              <a:t>Communications</a:t>
            </a:r>
          </a:p>
          <a:p>
            <a:pPr marL="1200150" lvl="2" indent="-285750">
              <a:buFont typeface="Courier New" panose="02070309020205020404" pitchFamily="49" charset="0"/>
              <a:buChar char="o"/>
            </a:pPr>
            <a:r>
              <a:rPr lang="en-US" sz="2400" dirty="0"/>
              <a:t>Contracting</a:t>
            </a:r>
          </a:p>
          <a:p>
            <a:pPr marL="1200150" lvl="2" indent="-285750">
              <a:buFont typeface="Courier New" panose="02070309020205020404" pitchFamily="49" charset="0"/>
              <a:buChar char="o"/>
            </a:pPr>
            <a:r>
              <a:rPr lang="en-US" sz="2400" dirty="0"/>
              <a:t>Coverage/Service Denials</a:t>
            </a:r>
          </a:p>
          <a:p>
            <a:pPr marL="1200150" lvl="2" indent="-285750">
              <a:buFont typeface="Courier New" panose="02070309020205020404" pitchFamily="49" charset="0"/>
              <a:buChar char="o"/>
            </a:pPr>
            <a:r>
              <a:rPr lang="en-US" sz="2400" dirty="0"/>
              <a:t>Eligibility</a:t>
            </a:r>
          </a:p>
          <a:p>
            <a:pPr marL="1200150" lvl="2" indent="-285750">
              <a:buFont typeface="Courier New" panose="02070309020205020404" pitchFamily="49" charset="0"/>
              <a:buChar char="o"/>
            </a:pPr>
            <a:r>
              <a:rPr lang="en-US" sz="2400" dirty="0"/>
              <a:t>Patient Credit File (PCF)</a:t>
            </a:r>
          </a:p>
          <a:p>
            <a:pPr marL="1200150" lvl="2" indent="-285750">
              <a:buFont typeface="Courier New" panose="02070309020205020404" pitchFamily="49" charset="0"/>
              <a:buChar char="o"/>
            </a:pPr>
            <a:r>
              <a:rPr lang="en-US" sz="2400" dirty="0"/>
              <a:t>Prior Authorizations (PAs)</a:t>
            </a:r>
          </a:p>
          <a:p>
            <a:pPr marL="1200150" lvl="2" indent="-285750">
              <a:buFont typeface="Courier New" panose="02070309020205020404" pitchFamily="49" charset="0"/>
              <a:buChar char="o"/>
            </a:pPr>
            <a:r>
              <a:rPr lang="en-US" sz="2400" dirty="0"/>
              <a:t>Provider Enrollment</a:t>
            </a:r>
          </a:p>
          <a:p>
            <a:pPr marL="1200150" lvl="2" indent="-285750">
              <a:buFont typeface="Courier New" panose="02070309020205020404" pitchFamily="49" charset="0"/>
              <a:buChar char="o"/>
            </a:pPr>
            <a:r>
              <a:rPr lang="en-US" sz="2400" dirty="0"/>
              <a:t>Roster</a:t>
            </a:r>
          </a:p>
          <a:p>
            <a:pPr marL="1200150" lvl="2" indent="-285750">
              <a:buFont typeface="Courier New" panose="02070309020205020404" pitchFamily="49" charset="0"/>
              <a:buChar char="o"/>
            </a:pPr>
            <a:r>
              <a:rPr lang="en-US" sz="2400" dirty="0"/>
              <a:t>System Issue</a:t>
            </a:r>
          </a:p>
          <a:p>
            <a:pPr marL="1200150" lvl="2" indent="-285750">
              <a:buFont typeface="Courier New" panose="02070309020205020404" pitchFamily="49" charset="0"/>
              <a:buChar char="o"/>
            </a:pPr>
            <a:r>
              <a:rPr lang="en-US" sz="2400" dirty="0"/>
              <a:t>Other   -  </a:t>
            </a:r>
            <a:r>
              <a:rPr lang="en-US" sz="2000" dirty="0"/>
              <a:t>If “Other” is selected the provider must include information to explain the complaint type in the “Complaint Type Other” box.</a:t>
            </a:r>
          </a:p>
          <a:p>
            <a:pPr marL="1714500" lvl="3" indent="-342900">
              <a:buFont typeface="Arial" panose="020B0604020202020204" pitchFamily="34" charset="0"/>
              <a:buChar char="•"/>
            </a:pPr>
            <a:r>
              <a:rPr lang="en-US" sz="1600" dirty="0"/>
              <a:t>“Other” complaints require a tracking number from the MCO. These issues are not exempt from this requirement. </a:t>
            </a:r>
          </a:p>
          <a:p>
            <a:pPr lvl="2"/>
            <a:endParaRPr lang="en-US" sz="1400" dirty="0"/>
          </a:p>
        </p:txBody>
      </p:sp>
    </p:spTree>
    <p:extLst>
      <p:ext uri="{BB962C8B-B14F-4D97-AF65-F5344CB8AC3E}">
        <p14:creationId xmlns:p14="http://schemas.microsoft.com/office/powerpoint/2010/main" val="145264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372FF72-20A3-44FB-8344-70641C5B2934}"/>
              </a:ext>
            </a:extLst>
          </p:cNvPr>
          <p:cNvSpPr txBox="1"/>
          <p:nvPr/>
        </p:nvSpPr>
        <p:spPr>
          <a:xfrm>
            <a:off x="543339" y="291548"/>
            <a:ext cx="9780104" cy="6647974"/>
          </a:xfrm>
          <a:prstGeom prst="rect">
            <a:avLst/>
          </a:prstGeom>
          <a:noFill/>
        </p:spPr>
        <p:txBody>
          <a:bodyPr wrap="square">
            <a:spAutoFit/>
          </a:bodyPr>
          <a:lstStyle/>
          <a:p>
            <a:pPr marL="285750" indent="-285750">
              <a:buFont typeface="Courier New" panose="02070309020205020404" pitchFamily="49" charset="0"/>
              <a:buChar char="o"/>
            </a:pPr>
            <a:r>
              <a:rPr lang="en-US" sz="2600" u="sng" dirty="0"/>
              <a:t>Complaint Summary </a:t>
            </a:r>
            <a:r>
              <a:rPr lang="en-US" sz="2600" dirty="0"/>
              <a:t>– Provide a detailed summary to support the reason for your complaint.  Please be thorough in the detail provided.  </a:t>
            </a:r>
          </a:p>
          <a:p>
            <a:pPr marL="285750" indent="-285750">
              <a:buFont typeface="Courier New" panose="02070309020205020404" pitchFamily="49" charset="0"/>
              <a:buChar char="o"/>
            </a:pPr>
            <a:endParaRPr lang="en-US" sz="2600" dirty="0"/>
          </a:p>
          <a:p>
            <a:pPr marL="285750" indent="-285750">
              <a:buFont typeface="Courier New" panose="02070309020205020404" pitchFamily="49" charset="0"/>
              <a:buChar char="o"/>
            </a:pPr>
            <a:r>
              <a:rPr lang="en-US" sz="2600" u="sng" dirty="0"/>
              <a:t>Attach a File </a:t>
            </a:r>
            <a:r>
              <a:rPr lang="en-US" sz="2600" dirty="0"/>
              <a:t>- Documents, </a:t>
            </a:r>
            <a:r>
              <a:rPr lang="en-US" sz="2600" b="1" dirty="0"/>
              <a:t>spreadsheets </a:t>
            </a:r>
            <a:r>
              <a:rPr lang="en-US" sz="2600" dirty="0"/>
              <a:t>or other materials that you want to share as part of the complaint submission must be uploaded in the “Complaint Details” section of the Portal.  </a:t>
            </a:r>
            <a:r>
              <a:rPr lang="en-US" sz="2600" b="1" dirty="0"/>
              <a:t>Multiple documents can be attached to the ticket in the Portal</a:t>
            </a:r>
            <a:r>
              <a:rPr lang="en-US" sz="2600" dirty="0"/>
              <a:t>. </a:t>
            </a:r>
          </a:p>
          <a:p>
            <a:pPr marL="285750" indent="-285750">
              <a:buFont typeface="Courier New" panose="02070309020205020404" pitchFamily="49" charset="0"/>
              <a:buChar char="o"/>
            </a:pPr>
            <a:endParaRPr lang="en-US" sz="2600" dirty="0"/>
          </a:p>
          <a:p>
            <a:pPr marL="285750" indent="-285750">
              <a:buFont typeface="Courier New" panose="02070309020205020404" pitchFamily="49" charset="0"/>
              <a:buChar char="o"/>
            </a:pPr>
            <a:r>
              <a:rPr lang="en-US" sz="2600" dirty="0"/>
              <a:t>When you have entered all information and attached any relevant supporting documentation and you are ready to submit the ticket, click the “Submit” button.  This action will advance the complaint ticket onto the Portal staff for review.  </a:t>
            </a:r>
          </a:p>
          <a:p>
            <a:pPr marL="285750" indent="-285750">
              <a:buFont typeface="Courier New" panose="02070309020205020404" pitchFamily="49" charset="0"/>
              <a:buChar char="o"/>
            </a:pPr>
            <a:endParaRPr lang="en-US" dirty="0"/>
          </a:p>
          <a:p>
            <a:pPr marL="285750" indent="-285750">
              <a:buFont typeface="Courier New" panose="02070309020205020404" pitchFamily="49" charset="0"/>
              <a:buChar char="o"/>
            </a:pPr>
            <a:endParaRPr lang="en-US" dirty="0"/>
          </a:p>
        </p:txBody>
      </p:sp>
    </p:spTree>
    <p:extLst>
      <p:ext uri="{BB962C8B-B14F-4D97-AF65-F5344CB8AC3E}">
        <p14:creationId xmlns:p14="http://schemas.microsoft.com/office/powerpoint/2010/main" val="3348440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539216-55EC-4052-8D55-F94D9AC6C976}"/>
              </a:ext>
            </a:extLst>
          </p:cNvPr>
          <p:cNvPicPr>
            <a:picLocks noChangeAspect="1"/>
          </p:cNvPicPr>
          <p:nvPr/>
        </p:nvPicPr>
        <p:blipFill>
          <a:blip r:embed="rId2"/>
          <a:stretch>
            <a:fillRect/>
          </a:stretch>
        </p:blipFill>
        <p:spPr>
          <a:xfrm>
            <a:off x="562008" y="1171343"/>
            <a:ext cx="11239433" cy="4248614"/>
          </a:xfrm>
          <a:prstGeom prst="rect">
            <a:avLst/>
          </a:prstGeom>
        </p:spPr>
      </p:pic>
    </p:spTree>
    <p:extLst>
      <p:ext uri="{BB962C8B-B14F-4D97-AF65-F5344CB8AC3E}">
        <p14:creationId xmlns:p14="http://schemas.microsoft.com/office/powerpoint/2010/main" val="1419697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31618C-8C95-4730-81A4-852487ABC3F7}"/>
              </a:ext>
            </a:extLst>
          </p:cNvPr>
          <p:cNvSpPr>
            <a:spLocks noGrp="1"/>
          </p:cNvSpPr>
          <p:nvPr>
            <p:ph idx="1"/>
          </p:nvPr>
        </p:nvSpPr>
        <p:spPr>
          <a:xfrm>
            <a:off x="684211" y="209550"/>
            <a:ext cx="10935359" cy="3124200"/>
          </a:xfrm>
        </p:spPr>
        <p:txBody>
          <a:bodyPr>
            <a:normAutofit fontScale="92500"/>
          </a:bodyPr>
          <a:lstStyle/>
          <a:p>
            <a:pPr marL="0" indent="0">
              <a:buNone/>
            </a:pPr>
            <a:endParaRPr lang="en-US" sz="2400" dirty="0">
              <a:solidFill>
                <a:schemeClr val="tx1"/>
              </a:solidFill>
            </a:endParaRPr>
          </a:p>
          <a:p>
            <a:pPr>
              <a:buFont typeface="Courier New" panose="02070309020205020404" pitchFamily="49" charset="0"/>
              <a:buChar char="o"/>
            </a:pPr>
            <a:r>
              <a:rPr lang="en-US" sz="2200" dirty="0">
                <a:solidFill>
                  <a:schemeClr val="tx1"/>
                </a:solidFill>
              </a:rPr>
              <a:t>Once a ticket has been submitted, the provider will receive an automated email notification confirming receipt of the ticket in the Portal and the HFS tracking number that has been assigned.  Below is a sample of an automated email notification. Check your spam folder if you do not receive an automated email notification. </a:t>
            </a:r>
          </a:p>
          <a:p>
            <a:pPr>
              <a:buFont typeface="Courier New" panose="02070309020205020404" pitchFamily="49" charset="0"/>
              <a:buChar char="o"/>
            </a:pPr>
            <a:r>
              <a:rPr lang="en-US" sz="2200" dirty="0">
                <a:solidFill>
                  <a:schemeClr val="tx1"/>
                </a:solidFill>
              </a:rPr>
              <a:t>The Portal staff have 10 business days to review and advance complete tickets onto the MCO. Incomplete tickets will be closed. Closed tickets will not be re-started or re-opened, providers will be required to enter a new ticket.</a:t>
            </a:r>
          </a:p>
          <a:p>
            <a:pPr marL="0" indent="0">
              <a:buNone/>
            </a:pPr>
            <a:endParaRPr lang="en-US" sz="2400" dirty="0">
              <a:solidFill>
                <a:schemeClr val="tx1"/>
              </a:solidFill>
            </a:endParaRPr>
          </a:p>
        </p:txBody>
      </p:sp>
      <p:pic>
        <p:nvPicPr>
          <p:cNvPr id="2" name="Picture 1">
            <a:extLst>
              <a:ext uri="{FF2B5EF4-FFF2-40B4-BE49-F238E27FC236}">
                <a16:creationId xmlns:a16="http://schemas.microsoft.com/office/drawing/2014/main" id="{BD68E1C8-9826-46DD-A560-B10C29ED30B7}"/>
              </a:ext>
            </a:extLst>
          </p:cNvPr>
          <p:cNvPicPr>
            <a:picLocks noChangeAspect="1"/>
          </p:cNvPicPr>
          <p:nvPr/>
        </p:nvPicPr>
        <p:blipFill>
          <a:blip r:embed="rId2"/>
          <a:stretch>
            <a:fillRect/>
          </a:stretch>
        </p:blipFill>
        <p:spPr>
          <a:xfrm>
            <a:off x="1195211" y="3228975"/>
            <a:ext cx="8864639" cy="3012368"/>
          </a:xfrm>
          <a:prstGeom prst="rect">
            <a:avLst/>
          </a:prstGeom>
        </p:spPr>
      </p:pic>
    </p:spTree>
    <p:extLst>
      <p:ext uri="{BB962C8B-B14F-4D97-AF65-F5344CB8AC3E}">
        <p14:creationId xmlns:p14="http://schemas.microsoft.com/office/powerpoint/2010/main" val="2003793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F300D6-ACDA-4EB8-B1A1-BF5892238E8D}"/>
              </a:ext>
            </a:extLst>
          </p:cNvPr>
          <p:cNvSpPr>
            <a:spLocks noGrp="1"/>
          </p:cNvSpPr>
          <p:nvPr>
            <p:ph idx="4294967295"/>
          </p:nvPr>
        </p:nvSpPr>
        <p:spPr>
          <a:xfrm>
            <a:off x="295422" y="267286"/>
            <a:ext cx="11392994" cy="3801131"/>
          </a:xfrm>
        </p:spPr>
        <p:txBody>
          <a:bodyPr>
            <a:normAutofit fontScale="92500" lnSpcReduction="20000"/>
          </a:bodyPr>
          <a:lstStyle/>
          <a:p>
            <a:pPr>
              <a:buFont typeface="Courier New" panose="02070309020205020404" pitchFamily="49" charset="0"/>
              <a:buChar char="o"/>
            </a:pPr>
            <a:r>
              <a:rPr lang="en-US" sz="1900" dirty="0">
                <a:solidFill>
                  <a:schemeClr val="tx1"/>
                </a:solidFill>
              </a:rPr>
              <a:t>The MCO’s have thirty (30) calendar days to resolve a complaint. During this resolution period, they MO may need to ask for more information – within five (5) business days of receiving the complaint in the Portal. When this happens the ticket status will change and the provider will receive an automated email notification. This notification will let the provider know there is an action or request that requires their attention. Below is a sample of an action request email.</a:t>
            </a:r>
          </a:p>
          <a:p>
            <a:pPr>
              <a:buFont typeface="Courier New" panose="02070309020205020404" pitchFamily="49" charset="0"/>
              <a:buChar char="o"/>
            </a:pPr>
            <a:r>
              <a:rPr lang="en-US" sz="1900" dirty="0">
                <a:solidFill>
                  <a:schemeClr val="tx1"/>
                </a:solidFill>
              </a:rPr>
              <a:t>Providers have </a:t>
            </a:r>
            <a:r>
              <a:rPr lang="en-US" sz="1900" b="1" dirty="0">
                <a:solidFill>
                  <a:schemeClr val="tx1"/>
                </a:solidFill>
              </a:rPr>
              <a:t>5 business days </a:t>
            </a:r>
            <a:r>
              <a:rPr lang="en-US" sz="1900" dirty="0">
                <a:solidFill>
                  <a:schemeClr val="tx1"/>
                </a:solidFill>
              </a:rPr>
              <a:t>to respond to the action request or demonstrate (provide evidence) that the requested information has already been submitted to the MCO. The requested information will be submitted in the Portal. If the provider does not respond within the 5 business days, or the information submitted is incomplete, the entire ticket will be closed. Providers are encouraged to read and respond to Portal email notifications upon receipt in order to not miss the 5 business day timeframe for responding. Closed tickets will not be re-opened or re-started. The provider will need to submit a new ticket with all information included.</a:t>
            </a:r>
          </a:p>
          <a:p>
            <a:pPr>
              <a:buFont typeface="Courier New" panose="02070309020205020404" pitchFamily="49" charset="0"/>
              <a:buChar char="o"/>
            </a:pPr>
            <a:r>
              <a:rPr lang="en-US" sz="1900" dirty="0">
                <a:solidFill>
                  <a:schemeClr val="tx1"/>
                </a:solidFill>
              </a:rPr>
              <a:t>MCOs may also attempt to directly contact the provider to discuss the ticket in more detail during this 30 calendar day resolution period. </a:t>
            </a:r>
            <a:r>
              <a:rPr lang="en-US" sz="1900" b="1" dirty="0">
                <a:solidFill>
                  <a:schemeClr val="tx1"/>
                </a:solidFill>
              </a:rPr>
              <a:t>Providers and MCOs are encouraged to work together</a:t>
            </a:r>
            <a:r>
              <a:rPr lang="en-US" sz="1900" dirty="0">
                <a:solidFill>
                  <a:schemeClr val="tx1"/>
                </a:solidFill>
              </a:rPr>
              <a:t>.</a:t>
            </a:r>
            <a:endParaRPr lang="en-US" dirty="0">
              <a:solidFill>
                <a:schemeClr val="tx1"/>
              </a:solidFill>
            </a:endParaRPr>
          </a:p>
          <a:p>
            <a:pPr>
              <a:buFont typeface="Courier New" panose="02070309020205020404" pitchFamily="49" charset="0"/>
              <a:buChar char="o"/>
            </a:pPr>
            <a:endParaRPr lang="en-US" dirty="0">
              <a:solidFill>
                <a:schemeClr val="tx1"/>
              </a:solidFill>
            </a:endParaRPr>
          </a:p>
        </p:txBody>
      </p:sp>
      <p:pic>
        <p:nvPicPr>
          <p:cNvPr id="5" name="Picture 4">
            <a:extLst>
              <a:ext uri="{FF2B5EF4-FFF2-40B4-BE49-F238E27FC236}">
                <a16:creationId xmlns:a16="http://schemas.microsoft.com/office/drawing/2014/main" id="{810D7688-339F-4B3D-A919-B8A0F7C1026C}"/>
              </a:ext>
            </a:extLst>
          </p:cNvPr>
          <p:cNvPicPr>
            <a:picLocks noChangeAspect="1"/>
          </p:cNvPicPr>
          <p:nvPr/>
        </p:nvPicPr>
        <p:blipFill>
          <a:blip r:embed="rId2"/>
          <a:stretch>
            <a:fillRect/>
          </a:stretch>
        </p:blipFill>
        <p:spPr>
          <a:xfrm>
            <a:off x="1796497" y="3768002"/>
            <a:ext cx="8918713" cy="2822712"/>
          </a:xfrm>
          <a:prstGeom prst="rect">
            <a:avLst/>
          </a:prstGeom>
        </p:spPr>
      </p:pic>
    </p:spTree>
    <p:extLst>
      <p:ext uri="{BB962C8B-B14F-4D97-AF65-F5344CB8AC3E}">
        <p14:creationId xmlns:p14="http://schemas.microsoft.com/office/powerpoint/2010/main" val="4025735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EF1487-6C69-4CFD-A142-D90527685048}"/>
              </a:ext>
            </a:extLst>
          </p:cNvPr>
          <p:cNvSpPr>
            <a:spLocks noGrp="1"/>
          </p:cNvSpPr>
          <p:nvPr>
            <p:ph idx="1"/>
          </p:nvPr>
        </p:nvSpPr>
        <p:spPr>
          <a:xfrm>
            <a:off x="557560" y="152400"/>
            <a:ext cx="10448693" cy="6273567"/>
          </a:xfrm>
        </p:spPr>
        <p:txBody>
          <a:bodyPr>
            <a:normAutofit/>
          </a:bodyPr>
          <a:lstStyle/>
          <a:p>
            <a:pPr>
              <a:buFont typeface="Courier New" panose="02070309020205020404" pitchFamily="49" charset="0"/>
              <a:buChar char="o"/>
            </a:pPr>
            <a:r>
              <a:rPr lang="en-US" sz="2800" dirty="0">
                <a:solidFill>
                  <a:schemeClr val="tx1"/>
                </a:solidFill>
              </a:rPr>
              <a:t>Providers and MCOs </a:t>
            </a:r>
            <a:r>
              <a:rPr lang="en-US" sz="2800" b="1" dirty="0">
                <a:solidFill>
                  <a:schemeClr val="tx1"/>
                </a:solidFill>
              </a:rPr>
              <a:t>must</a:t>
            </a:r>
            <a:r>
              <a:rPr lang="en-US" sz="2800" dirty="0">
                <a:solidFill>
                  <a:schemeClr val="tx1"/>
                </a:solidFill>
              </a:rPr>
              <a:t> actively work together to attempt to resolve a dispute in accordance with each MCOs internal dispute process a minimum of </a:t>
            </a:r>
            <a:r>
              <a:rPr lang="en-US" sz="2800" b="1" dirty="0">
                <a:solidFill>
                  <a:schemeClr val="tx1"/>
                </a:solidFill>
              </a:rPr>
              <a:t>30 calendar days</a:t>
            </a:r>
            <a:r>
              <a:rPr lang="en-US" sz="2800" dirty="0">
                <a:solidFill>
                  <a:schemeClr val="tx1"/>
                </a:solidFill>
              </a:rPr>
              <a:t> before entering a Portal complaint ticket. </a:t>
            </a:r>
          </a:p>
          <a:p>
            <a:pPr>
              <a:buFont typeface="Courier New" panose="02070309020205020404" pitchFamily="49" charset="0"/>
              <a:buChar char="o"/>
            </a:pPr>
            <a:r>
              <a:rPr lang="en-US" sz="2800" dirty="0">
                <a:solidFill>
                  <a:schemeClr val="tx1"/>
                </a:solidFill>
              </a:rPr>
              <a:t>This means providers must first follow and exhaust </a:t>
            </a:r>
            <a:r>
              <a:rPr lang="en-US" sz="2800" b="1" dirty="0">
                <a:solidFill>
                  <a:schemeClr val="tx1"/>
                </a:solidFill>
              </a:rPr>
              <a:t>ALL</a:t>
            </a:r>
            <a:r>
              <a:rPr lang="en-US" sz="2800" dirty="0">
                <a:solidFill>
                  <a:schemeClr val="tx1"/>
                </a:solidFill>
              </a:rPr>
              <a:t> processes provided by MCOs to resolve a dispute.</a:t>
            </a:r>
          </a:p>
          <a:p>
            <a:pPr>
              <a:buFont typeface="Courier New" panose="02070309020205020404" pitchFamily="49" charset="0"/>
              <a:buChar char="o"/>
            </a:pPr>
            <a:r>
              <a:rPr lang="en-US" sz="2800" dirty="0">
                <a:solidFill>
                  <a:schemeClr val="tx1"/>
                </a:solidFill>
              </a:rPr>
              <a:t>Communication between a provider and MCO during the initial dispute resolution period is encouraged.</a:t>
            </a:r>
            <a:r>
              <a:rPr lang="en-US" sz="2800" dirty="0">
                <a:effectLst/>
                <a:ea typeface="Calibri" panose="020F0502020204030204" pitchFamily="34" charset="0"/>
                <a:cs typeface="Times New Roman" panose="02020603050405020304" pitchFamily="18" charset="0"/>
              </a:rPr>
              <a:t> </a:t>
            </a:r>
            <a:endParaRPr lang="en-US" sz="2800" dirty="0">
              <a:solidFill>
                <a:schemeClr val="tx1"/>
              </a:solidFill>
            </a:endParaRPr>
          </a:p>
          <a:p>
            <a:pPr>
              <a:buFont typeface="Courier New" panose="02070309020205020404" pitchFamily="49" charset="0"/>
              <a:buChar char="o"/>
            </a:pPr>
            <a:r>
              <a:rPr lang="en-US" sz="2800" dirty="0">
                <a:solidFill>
                  <a:schemeClr val="tx1"/>
                </a:solidFill>
              </a:rPr>
              <a:t>Providers and MCOs are expected to follow the Health Insurance Portability and Accountability Act of 1996 (HIPAA) and Personal Health Information (PHI) confidentiality procedures when submitting and sharing data via the Portal. </a:t>
            </a:r>
          </a:p>
        </p:txBody>
      </p:sp>
    </p:spTree>
    <p:extLst>
      <p:ext uri="{BB962C8B-B14F-4D97-AF65-F5344CB8AC3E}">
        <p14:creationId xmlns:p14="http://schemas.microsoft.com/office/powerpoint/2010/main" val="33966128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EB824B-868C-4A2B-BFCE-B1ADD67C0D13}"/>
              </a:ext>
            </a:extLst>
          </p:cNvPr>
          <p:cNvSpPr>
            <a:spLocks noGrp="1"/>
          </p:cNvSpPr>
          <p:nvPr>
            <p:ph idx="4294967295"/>
          </p:nvPr>
        </p:nvSpPr>
        <p:spPr>
          <a:xfrm>
            <a:off x="300848" y="368299"/>
            <a:ext cx="11014075" cy="3684315"/>
          </a:xfrm>
        </p:spPr>
        <p:txBody>
          <a:bodyPr>
            <a:normAutofit/>
          </a:bodyPr>
          <a:lstStyle/>
          <a:p>
            <a:pPr>
              <a:buFont typeface="Courier New" panose="02070309020205020404" pitchFamily="49" charset="0"/>
              <a:buChar char="o"/>
            </a:pPr>
            <a:r>
              <a:rPr lang="en-US" dirty="0">
                <a:solidFill>
                  <a:schemeClr val="tx1"/>
                </a:solidFill>
              </a:rPr>
              <a:t>The MCO will enter their response/proposed resolution directly into the Portal. </a:t>
            </a:r>
          </a:p>
          <a:p>
            <a:pPr lvl="1">
              <a:buFont typeface="Courier New" panose="02070309020205020404" pitchFamily="49" charset="0"/>
              <a:buChar char="o"/>
            </a:pPr>
            <a:r>
              <a:rPr lang="en-US" dirty="0">
                <a:solidFill>
                  <a:schemeClr val="tx1"/>
                </a:solidFill>
              </a:rPr>
              <a:t>MCO resolutions will include the MCOs response; proposed timeframes for completing resolution actions as applicable, and a designated MCO provider representative contact name and contact information. </a:t>
            </a:r>
          </a:p>
          <a:p>
            <a:pPr lvl="2">
              <a:buFont typeface="Courier New" panose="02070309020205020404" pitchFamily="49" charset="0"/>
              <a:buChar char="o"/>
            </a:pPr>
            <a:r>
              <a:rPr lang="en-US" dirty="0">
                <a:solidFill>
                  <a:schemeClr val="tx1"/>
                </a:solidFill>
              </a:rPr>
              <a:t>If the provider has questions about the MCO resolution, the provider shall contact the MCO provider representative listed in the resolution. </a:t>
            </a:r>
          </a:p>
          <a:p>
            <a:pPr>
              <a:buFont typeface="Courier New" panose="02070309020205020404" pitchFamily="49" charset="0"/>
              <a:buChar char="o"/>
            </a:pPr>
            <a:r>
              <a:rPr lang="en-US" dirty="0">
                <a:solidFill>
                  <a:schemeClr val="tx1"/>
                </a:solidFill>
              </a:rPr>
              <a:t>When the MCO enters their resolution response, the ticket status will change, and the provider will receive an automated email notification – MCO Proposal has been submitted.  A sample notification is provided blow. </a:t>
            </a:r>
          </a:p>
        </p:txBody>
      </p:sp>
      <p:pic>
        <p:nvPicPr>
          <p:cNvPr id="2" name="Picture 1">
            <a:extLst>
              <a:ext uri="{FF2B5EF4-FFF2-40B4-BE49-F238E27FC236}">
                <a16:creationId xmlns:a16="http://schemas.microsoft.com/office/drawing/2014/main" id="{C709A297-398E-45FA-BB3E-2532F2BD1638}"/>
              </a:ext>
            </a:extLst>
          </p:cNvPr>
          <p:cNvPicPr>
            <a:picLocks noChangeAspect="1"/>
          </p:cNvPicPr>
          <p:nvPr/>
        </p:nvPicPr>
        <p:blipFill>
          <a:blip r:embed="rId2"/>
          <a:stretch>
            <a:fillRect/>
          </a:stretch>
        </p:blipFill>
        <p:spPr>
          <a:xfrm>
            <a:off x="1852983" y="4052615"/>
            <a:ext cx="8656250" cy="2437085"/>
          </a:xfrm>
          <a:prstGeom prst="rect">
            <a:avLst/>
          </a:prstGeom>
        </p:spPr>
      </p:pic>
    </p:spTree>
    <p:extLst>
      <p:ext uri="{BB962C8B-B14F-4D97-AF65-F5344CB8AC3E}">
        <p14:creationId xmlns:p14="http://schemas.microsoft.com/office/powerpoint/2010/main" val="2709917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C08F08-87F4-4EC5-A818-71C3821C9E02}"/>
              </a:ext>
            </a:extLst>
          </p:cNvPr>
          <p:cNvSpPr txBox="1"/>
          <p:nvPr/>
        </p:nvSpPr>
        <p:spPr>
          <a:xfrm>
            <a:off x="247650" y="819151"/>
            <a:ext cx="10868025" cy="5170646"/>
          </a:xfrm>
          <a:prstGeom prst="rect">
            <a:avLst/>
          </a:prstGeom>
          <a:noFill/>
        </p:spPr>
        <p:txBody>
          <a:bodyPr wrap="square">
            <a:spAutoFit/>
          </a:bodyPr>
          <a:lstStyle/>
          <a:p>
            <a:pPr marL="285750" indent="-285750">
              <a:buFont typeface="Courier New" panose="02070309020205020404" pitchFamily="49" charset="0"/>
              <a:buChar char="o"/>
            </a:pPr>
            <a:r>
              <a:rPr lang="en-US" sz="2200" dirty="0"/>
              <a:t>The provider must access the Portal to review the MCO response/proposed resolution. </a:t>
            </a:r>
          </a:p>
          <a:p>
            <a:pPr marL="742950" lvl="1" indent="-285750">
              <a:buFont typeface="Courier New" panose="02070309020205020404" pitchFamily="49" charset="0"/>
              <a:buChar char="o"/>
            </a:pPr>
            <a:r>
              <a:rPr lang="en-US" sz="2200" dirty="0"/>
              <a:t>If a provider accepts the MCO response or does not contest the response within 5 business days, the ticket will be closed. </a:t>
            </a:r>
          </a:p>
          <a:p>
            <a:pPr marL="742950" lvl="1" indent="-285750">
              <a:buFont typeface="Courier New" panose="02070309020205020404" pitchFamily="49" charset="0"/>
              <a:buChar char="o"/>
            </a:pPr>
            <a:r>
              <a:rPr lang="en-US" sz="2200" dirty="0"/>
              <a:t>If upon review of the MCO resolution, the provider does not agree with the MCO response, the provider must </a:t>
            </a:r>
            <a:r>
              <a:rPr lang="en-US" sz="2200" b="1" dirty="0"/>
              <a:t>first</a:t>
            </a:r>
            <a:r>
              <a:rPr lang="en-US" sz="2200" dirty="0"/>
              <a:t> contact the MCO provider rep identified in the resolution.  MCOs are required to include a provider rep contact name and contact information with each response entered into the Portal. </a:t>
            </a:r>
          </a:p>
          <a:p>
            <a:pPr marL="1200150" lvl="2" indent="-285750">
              <a:buFont typeface="Courier New" panose="02070309020205020404" pitchFamily="49" charset="0"/>
              <a:buChar char="o"/>
            </a:pPr>
            <a:r>
              <a:rPr lang="en-US" sz="2200" dirty="0"/>
              <a:t>If after discussion with the MCO provider rep, the provider still does not agree to the resolution, the provider may request HFS review and final determination within the ticket.   </a:t>
            </a:r>
          </a:p>
          <a:p>
            <a:pPr marL="285750" indent="-285750">
              <a:buFont typeface="Courier New" panose="02070309020205020404" pitchFamily="49" charset="0"/>
              <a:buChar char="o"/>
            </a:pPr>
            <a:r>
              <a:rPr lang="en-US" sz="2200" dirty="0"/>
              <a:t>If the MCO does not fully complete the proposed resolution as provided in their ticket resolution response, the provider shall notify the Portal team. </a:t>
            </a:r>
          </a:p>
          <a:p>
            <a:pPr marL="742950" lvl="1" indent="-285750">
              <a:buFont typeface="Courier New" panose="02070309020205020404" pitchFamily="49" charset="0"/>
              <a:buChar char="o"/>
            </a:pPr>
            <a:r>
              <a:rPr lang="en-US" sz="2200" dirty="0"/>
              <a:t>HFS will investigate the issue and make a determination. </a:t>
            </a:r>
          </a:p>
        </p:txBody>
      </p:sp>
    </p:spTree>
    <p:extLst>
      <p:ext uri="{BB962C8B-B14F-4D97-AF65-F5344CB8AC3E}">
        <p14:creationId xmlns:p14="http://schemas.microsoft.com/office/powerpoint/2010/main" val="13270152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3FC477-8E9F-49D3-BAFE-EDD144E15254}"/>
              </a:ext>
            </a:extLst>
          </p:cNvPr>
          <p:cNvSpPr>
            <a:spLocks noGrp="1"/>
          </p:cNvSpPr>
          <p:nvPr>
            <p:ph idx="4294967295"/>
          </p:nvPr>
        </p:nvSpPr>
        <p:spPr>
          <a:xfrm>
            <a:off x="422030" y="223821"/>
            <a:ext cx="9966569" cy="3116432"/>
          </a:xfrm>
        </p:spPr>
        <p:txBody>
          <a:bodyPr/>
          <a:lstStyle/>
          <a:p>
            <a:pPr marL="0" indent="0">
              <a:buNone/>
            </a:pPr>
            <a:r>
              <a:rPr lang="en-US" b="1" dirty="0">
                <a:solidFill>
                  <a:schemeClr val="tx1"/>
                </a:solidFill>
              </a:rPr>
              <a:t>System Details:</a:t>
            </a:r>
          </a:p>
          <a:p>
            <a:pPr>
              <a:buFont typeface="Courier New" panose="02070309020205020404" pitchFamily="49" charset="0"/>
              <a:buChar char="o"/>
            </a:pPr>
            <a:r>
              <a:rPr lang="en-US" dirty="0">
                <a:solidFill>
                  <a:schemeClr val="tx1"/>
                </a:solidFill>
              </a:rPr>
              <a:t>A provider will respond to an MCOs request for additional information or review an MCO response/proposed resolution, or take other actions requested via an automated email notification by signing into the Portal, and clicking on the corresponding ticket number listed under “HFS Tracking Number” (all tickets a provider has submitted will be listed on this page). </a:t>
            </a:r>
          </a:p>
        </p:txBody>
      </p:sp>
      <p:pic>
        <p:nvPicPr>
          <p:cNvPr id="2" name="Picture 1">
            <a:extLst>
              <a:ext uri="{FF2B5EF4-FFF2-40B4-BE49-F238E27FC236}">
                <a16:creationId xmlns:a16="http://schemas.microsoft.com/office/drawing/2014/main" id="{1E656146-136C-4859-B8F8-E97E2BA50AC6}"/>
              </a:ext>
            </a:extLst>
          </p:cNvPr>
          <p:cNvPicPr>
            <a:picLocks noChangeAspect="1"/>
          </p:cNvPicPr>
          <p:nvPr/>
        </p:nvPicPr>
        <p:blipFill>
          <a:blip r:embed="rId2"/>
          <a:stretch>
            <a:fillRect/>
          </a:stretch>
        </p:blipFill>
        <p:spPr>
          <a:xfrm>
            <a:off x="1296501" y="3023225"/>
            <a:ext cx="8460096" cy="3116432"/>
          </a:xfrm>
          <a:prstGeom prst="rect">
            <a:avLst/>
          </a:prstGeom>
        </p:spPr>
      </p:pic>
    </p:spTree>
    <p:extLst>
      <p:ext uri="{BB962C8B-B14F-4D97-AF65-F5344CB8AC3E}">
        <p14:creationId xmlns:p14="http://schemas.microsoft.com/office/powerpoint/2010/main" val="10221938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5F7E64-C1F5-4432-B3CC-951DA01BCFB6}"/>
              </a:ext>
            </a:extLst>
          </p:cNvPr>
          <p:cNvSpPr>
            <a:spLocks noGrp="1"/>
          </p:cNvSpPr>
          <p:nvPr>
            <p:ph idx="1"/>
          </p:nvPr>
        </p:nvSpPr>
        <p:spPr>
          <a:xfrm>
            <a:off x="555521" y="674396"/>
            <a:ext cx="9881606" cy="2428875"/>
          </a:xfrm>
        </p:spPr>
        <p:txBody>
          <a:bodyPr>
            <a:normAutofit/>
          </a:bodyPr>
          <a:lstStyle/>
          <a:p>
            <a:pPr>
              <a:buFont typeface="Courier New" panose="02070309020205020404" pitchFamily="49" charset="0"/>
              <a:buChar char="o"/>
            </a:pPr>
            <a:r>
              <a:rPr lang="en-US" dirty="0">
                <a:solidFill>
                  <a:schemeClr val="tx1"/>
                </a:solidFill>
              </a:rPr>
              <a:t>Clicking on the corresponding HFS ticket number will direct the provider to the “MCO Complaint Web Edit” page. On this page the provider will be able to view their ticket information, interact with the MCO, respond to information requests, and review the MCO response/proposed resolution.</a:t>
            </a:r>
          </a:p>
          <a:p>
            <a:pPr>
              <a:buFont typeface="Courier New" panose="02070309020205020404" pitchFamily="49" charset="0"/>
              <a:buChar char="o"/>
            </a:pPr>
            <a:r>
              <a:rPr lang="en-US" dirty="0">
                <a:solidFill>
                  <a:schemeClr val="tx1"/>
                </a:solidFill>
              </a:rPr>
              <a:t>On this page, a provider can access and review the MCOs response/proposed resolution under the section called “Resolution Info”. </a:t>
            </a:r>
          </a:p>
        </p:txBody>
      </p:sp>
      <p:pic>
        <p:nvPicPr>
          <p:cNvPr id="8" name="Picture 7">
            <a:extLst>
              <a:ext uri="{FF2B5EF4-FFF2-40B4-BE49-F238E27FC236}">
                <a16:creationId xmlns:a16="http://schemas.microsoft.com/office/drawing/2014/main" id="{FE270225-BBB8-4B71-A661-C35FC385947F}"/>
              </a:ext>
            </a:extLst>
          </p:cNvPr>
          <p:cNvPicPr>
            <a:picLocks noChangeAspect="1"/>
          </p:cNvPicPr>
          <p:nvPr/>
        </p:nvPicPr>
        <p:blipFill>
          <a:blip r:embed="rId2"/>
          <a:stretch>
            <a:fillRect/>
          </a:stretch>
        </p:blipFill>
        <p:spPr>
          <a:xfrm>
            <a:off x="847776" y="3429000"/>
            <a:ext cx="8758596" cy="2971800"/>
          </a:xfrm>
          <a:prstGeom prst="rect">
            <a:avLst/>
          </a:prstGeom>
        </p:spPr>
      </p:pic>
    </p:spTree>
    <p:extLst>
      <p:ext uri="{BB962C8B-B14F-4D97-AF65-F5344CB8AC3E}">
        <p14:creationId xmlns:p14="http://schemas.microsoft.com/office/powerpoint/2010/main" val="2626719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90103F-0492-4A79-80CC-3C0400F568B5}"/>
              </a:ext>
            </a:extLst>
          </p:cNvPr>
          <p:cNvSpPr>
            <a:spLocks noGrp="1"/>
          </p:cNvSpPr>
          <p:nvPr>
            <p:ph idx="1"/>
          </p:nvPr>
        </p:nvSpPr>
        <p:spPr>
          <a:xfrm>
            <a:off x="684210" y="457201"/>
            <a:ext cx="9496109" cy="3698240"/>
          </a:xfrm>
        </p:spPr>
        <p:txBody>
          <a:bodyPr/>
          <a:lstStyle/>
          <a:p>
            <a:pPr>
              <a:buFont typeface="Courier New" panose="02070309020205020404" pitchFamily="49" charset="0"/>
              <a:buChar char="o"/>
            </a:pPr>
            <a:r>
              <a:rPr lang="en-US" dirty="0">
                <a:solidFill>
                  <a:schemeClr val="tx1"/>
                </a:solidFill>
              </a:rPr>
              <a:t>Under the Resolution Info section there is a section titled “Provider/MCO Actions”. The LEFT side is for providers. </a:t>
            </a: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buFont typeface="Courier New" panose="02070309020205020404" pitchFamily="49" charset="0"/>
              <a:buChar char="o"/>
            </a:pPr>
            <a:endParaRPr lang="en-US" dirty="0"/>
          </a:p>
          <a:p>
            <a:pPr>
              <a:buFont typeface="Courier New" panose="02070309020205020404" pitchFamily="49" charset="0"/>
              <a:buChar char="o"/>
            </a:pPr>
            <a:endParaRPr lang="en-US" dirty="0"/>
          </a:p>
          <a:p>
            <a:pPr>
              <a:buFont typeface="Courier New" panose="02070309020205020404" pitchFamily="49" charset="0"/>
              <a:buChar char="o"/>
            </a:pPr>
            <a:endParaRPr lang="en-US" dirty="0"/>
          </a:p>
          <a:p>
            <a:pPr>
              <a:buFont typeface="Courier New" panose="02070309020205020404" pitchFamily="49" charset="0"/>
              <a:buChar char="o"/>
            </a:pPr>
            <a:endParaRPr lang="en-US" dirty="0"/>
          </a:p>
        </p:txBody>
      </p:sp>
      <p:pic>
        <p:nvPicPr>
          <p:cNvPr id="4" name="Picture 3">
            <a:extLst>
              <a:ext uri="{FF2B5EF4-FFF2-40B4-BE49-F238E27FC236}">
                <a16:creationId xmlns:a16="http://schemas.microsoft.com/office/drawing/2014/main" id="{8D98AF59-567B-4DCA-B16B-E752DB48C9AC}"/>
              </a:ext>
            </a:extLst>
          </p:cNvPr>
          <p:cNvPicPr>
            <a:picLocks noChangeAspect="1"/>
          </p:cNvPicPr>
          <p:nvPr/>
        </p:nvPicPr>
        <p:blipFill>
          <a:blip r:embed="rId2"/>
          <a:stretch>
            <a:fillRect/>
          </a:stretch>
        </p:blipFill>
        <p:spPr>
          <a:xfrm>
            <a:off x="352425" y="866775"/>
            <a:ext cx="7591425" cy="5705475"/>
          </a:xfrm>
          <a:prstGeom prst="rect">
            <a:avLst/>
          </a:prstGeom>
        </p:spPr>
      </p:pic>
      <p:sp>
        <p:nvSpPr>
          <p:cNvPr id="5" name="TextBox 4">
            <a:extLst>
              <a:ext uri="{FF2B5EF4-FFF2-40B4-BE49-F238E27FC236}">
                <a16:creationId xmlns:a16="http://schemas.microsoft.com/office/drawing/2014/main" id="{DC64B955-E0AA-45A3-8F7D-074B131A4D71}"/>
              </a:ext>
            </a:extLst>
          </p:cNvPr>
          <p:cNvSpPr txBox="1"/>
          <p:nvPr/>
        </p:nvSpPr>
        <p:spPr>
          <a:xfrm>
            <a:off x="8124663" y="1104900"/>
            <a:ext cx="3714912" cy="1323439"/>
          </a:xfrm>
          <a:prstGeom prst="rect">
            <a:avLst/>
          </a:prstGeom>
          <a:noFill/>
        </p:spPr>
        <p:txBody>
          <a:bodyPr wrap="square" rtlCol="0">
            <a:spAutoFit/>
          </a:bodyPr>
          <a:lstStyle/>
          <a:p>
            <a:r>
              <a:rPr lang="en-US" sz="2000" dirty="0"/>
              <a:t>In this section a provider will enter their response to an MCO question along with the date of the response.</a:t>
            </a:r>
          </a:p>
        </p:txBody>
      </p:sp>
      <p:sp>
        <p:nvSpPr>
          <p:cNvPr id="6" name="TextBox 5">
            <a:extLst>
              <a:ext uri="{FF2B5EF4-FFF2-40B4-BE49-F238E27FC236}">
                <a16:creationId xmlns:a16="http://schemas.microsoft.com/office/drawing/2014/main" id="{024DEB83-5881-41E7-B80E-6FBA6594CC5E}"/>
              </a:ext>
            </a:extLst>
          </p:cNvPr>
          <p:cNvSpPr txBox="1"/>
          <p:nvPr/>
        </p:nvSpPr>
        <p:spPr>
          <a:xfrm>
            <a:off x="8124664" y="2856448"/>
            <a:ext cx="3840480" cy="2246769"/>
          </a:xfrm>
          <a:prstGeom prst="rect">
            <a:avLst/>
          </a:prstGeom>
          <a:noFill/>
        </p:spPr>
        <p:txBody>
          <a:bodyPr wrap="square" rtlCol="0">
            <a:spAutoFit/>
          </a:bodyPr>
          <a:lstStyle/>
          <a:p>
            <a:r>
              <a:rPr lang="en-US" sz="2000" dirty="0"/>
              <a:t>In this section a provider will  request an extension (this is for extenuating circumstances and is approved/denied by HFS), the date of the request and the reason.</a:t>
            </a:r>
            <a:endParaRPr lang="en-US" dirty="0"/>
          </a:p>
        </p:txBody>
      </p:sp>
      <p:sp>
        <p:nvSpPr>
          <p:cNvPr id="7" name="TextBox 6">
            <a:extLst>
              <a:ext uri="{FF2B5EF4-FFF2-40B4-BE49-F238E27FC236}">
                <a16:creationId xmlns:a16="http://schemas.microsoft.com/office/drawing/2014/main" id="{7A819F85-8AD1-42B5-BB04-5394686B65A1}"/>
              </a:ext>
            </a:extLst>
          </p:cNvPr>
          <p:cNvSpPr txBox="1"/>
          <p:nvPr/>
        </p:nvSpPr>
        <p:spPr>
          <a:xfrm>
            <a:off x="8168638" y="5229225"/>
            <a:ext cx="3840481" cy="1313914"/>
          </a:xfrm>
          <a:prstGeom prst="rect">
            <a:avLst/>
          </a:prstGeom>
          <a:noFill/>
        </p:spPr>
        <p:txBody>
          <a:bodyPr wrap="square" rtlCol="0">
            <a:spAutoFit/>
          </a:bodyPr>
          <a:lstStyle/>
          <a:p>
            <a:r>
              <a:rPr lang="en-US" sz="2000" dirty="0"/>
              <a:t>In this section a provider will request a medical necessity review, the date of the request and the reason.</a:t>
            </a:r>
          </a:p>
        </p:txBody>
      </p:sp>
    </p:spTree>
    <p:extLst>
      <p:ext uri="{BB962C8B-B14F-4D97-AF65-F5344CB8AC3E}">
        <p14:creationId xmlns:p14="http://schemas.microsoft.com/office/powerpoint/2010/main" val="21204186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DED040-E259-488C-8F2F-FAB720C23501}"/>
              </a:ext>
            </a:extLst>
          </p:cNvPr>
          <p:cNvSpPr>
            <a:spLocks noGrp="1"/>
          </p:cNvSpPr>
          <p:nvPr>
            <p:ph idx="1"/>
          </p:nvPr>
        </p:nvSpPr>
        <p:spPr>
          <a:xfrm>
            <a:off x="817562" y="685800"/>
            <a:ext cx="8534400" cy="2743200"/>
          </a:xfrm>
        </p:spPr>
        <p:txBody>
          <a:bodyPr/>
          <a:lstStyle/>
          <a:p>
            <a:pPr marL="0" indent="0">
              <a:buNone/>
            </a:pPr>
            <a:endParaRPr lang="en-US" dirty="0"/>
          </a:p>
          <a:p>
            <a:pPr marL="0" indent="0">
              <a:buNone/>
            </a:pPr>
            <a:endParaRPr lang="en-US" dirty="0"/>
          </a:p>
          <a:p>
            <a:pPr>
              <a:buFont typeface="Courier New" panose="02070309020205020404" pitchFamily="49" charset="0"/>
              <a:buChar char="o"/>
            </a:pPr>
            <a:r>
              <a:rPr lang="en-US" dirty="0">
                <a:solidFill>
                  <a:schemeClr val="tx1"/>
                </a:solidFill>
              </a:rPr>
              <a:t>Continuing down the page, a provider will see more ticket  “action” options.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pic>
        <p:nvPicPr>
          <p:cNvPr id="4" name="Picture 3" descr="Graphical user interface, text, application, email&#10;&#10;Description automatically generated">
            <a:extLst>
              <a:ext uri="{FF2B5EF4-FFF2-40B4-BE49-F238E27FC236}">
                <a16:creationId xmlns:a16="http://schemas.microsoft.com/office/drawing/2014/main" id="{758EFE18-80A8-4D48-BDAB-C1B9962F29A2}"/>
              </a:ext>
            </a:extLst>
          </p:cNvPr>
          <p:cNvPicPr>
            <a:picLocks noChangeAspect="1"/>
          </p:cNvPicPr>
          <p:nvPr/>
        </p:nvPicPr>
        <p:blipFill>
          <a:blip r:embed="rId2"/>
          <a:stretch>
            <a:fillRect/>
          </a:stretch>
        </p:blipFill>
        <p:spPr>
          <a:xfrm>
            <a:off x="923926" y="1135764"/>
            <a:ext cx="6944358" cy="5678234"/>
          </a:xfrm>
          <a:prstGeom prst="rect">
            <a:avLst/>
          </a:prstGeom>
        </p:spPr>
      </p:pic>
      <p:sp>
        <p:nvSpPr>
          <p:cNvPr id="2" name="TextBox 1">
            <a:extLst>
              <a:ext uri="{FF2B5EF4-FFF2-40B4-BE49-F238E27FC236}">
                <a16:creationId xmlns:a16="http://schemas.microsoft.com/office/drawing/2014/main" id="{B2D43602-CABF-4904-B9DB-3BB4CE0FFFEE}"/>
              </a:ext>
            </a:extLst>
          </p:cNvPr>
          <p:cNvSpPr txBox="1"/>
          <p:nvPr/>
        </p:nvSpPr>
        <p:spPr>
          <a:xfrm>
            <a:off x="8029576" y="3253338"/>
            <a:ext cx="3743324" cy="1631216"/>
          </a:xfrm>
          <a:prstGeom prst="rect">
            <a:avLst/>
          </a:prstGeom>
          <a:noFill/>
        </p:spPr>
        <p:txBody>
          <a:bodyPr wrap="square" rtlCol="0">
            <a:spAutoFit/>
          </a:bodyPr>
          <a:lstStyle/>
          <a:p>
            <a:r>
              <a:rPr lang="en-US" sz="2000" dirty="0"/>
              <a:t>This is where an HFS Review can be requested. Click yes, enter the date of the request and the reason for the request</a:t>
            </a:r>
            <a:r>
              <a:rPr lang="en-US" dirty="0"/>
              <a:t>.</a:t>
            </a:r>
          </a:p>
        </p:txBody>
      </p:sp>
      <p:sp>
        <p:nvSpPr>
          <p:cNvPr id="5" name="TextBox 4">
            <a:extLst>
              <a:ext uri="{FF2B5EF4-FFF2-40B4-BE49-F238E27FC236}">
                <a16:creationId xmlns:a16="http://schemas.microsoft.com/office/drawing/2014/main" id="{502691B3-1E81-4639-A52F-04D57A496859}"/>
              </a:ext>
            </a:extLst>
          </p:cNvPr>
          <p:cNvSpPr txBox="1"/>
          <p:nvPr/>
        </p:nvSpPr>
        <p:spPr>
          <a:xfrm>
            <a:off x="8029576" y="1241792"/>
            <a:ext cx="3857624" cy="1631216"/>
          </a:xfrm>
          <a:prstGeom prst="rect">
            <a:avLst/>
          </a:prstGeom>
          <a:noFill/>
        </p:spPr>
        <p:txBody>
          <a:bodyPr wrap="square" rtlCol="0">
            <a:spAutoFit/>
          </a:bodyPr>
          <a:lstStyle/>
          <a:p>
            <a:r>
              <a:rPr lang="en-US" sz="2000" dirty="0"/>
              <a:t>This is where you will indicate yes/no regarding the MCO’s resolution and the date. Please note, if you select no, you must give the reason.</a:t>
            </a:r>
          </a:p>
        </p:txBody>
      </p:sp>
      <p:sp>
        <p:nvSpPr>
          <p:cNvPr id="7" name="TextBox 6">
            <a:extLst>
              <a:ext uri="{FF2B5EF4-FFF2-40B4-BE49-F238E27FC236}">
                <a16:creationId xmlns:a16="http://schemas.microsoft.com/office/drawing/2014/main" id="{C38EB44F-109A-41E5-9EA1-FB55AFBD3881}"/>
              </a:ext>
            </a:extLst>
          </p:cNvPr>
          <p:cNvSpPr txBox="1"/>
          <p:nvPr/>
        </p:nvSpPr>
        <p:spPr>
          <a:xfrm>
            <a:off x="8086726" y="5226784"/>
            <a:ext cx="4000499" cy="1631216"/>
          </a:xfrm>
          <a:prstGeom prst="rect">
            <a:avLst/>
          </a:prstGeom>
          <a:noFill/>
        </p:spPr>
        <p:txBody>
          <a:bodyPr wrap="square" rtlCol="0">
            <a:spAutoFit/>
          </a:bodyPr>
          <a:lstStyle/>
          <a:p>
            <a:r>
              <a:rPr lang="en-US" sz="2000" dirty="0"/>
              <a:t>This is where you go to request a program/policy review. Click yes, the date of the request and what you are wanting reviewed.</a:t>
            </a:r>
          </a:p>
        </p:txBody>
      </p:sp>
    </p:spTree>
    <p:extLst>
      <p:ext uri="{BB962C8B-B14F-4D97-AF65-F5344CB8AC3E}">
        <p14:creationId xmlns:p14="http://schemas.microsoft.com/office/powerpoint/2010/main" val="8416331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7770EA-207C-40D1-B353-90E9B78ADAC8}"/>
              </a:ext>
            </a:extLst>
          </p:cNvPr>
          <p:cNvSpPr>
            <a:spLocks noGrp="1"/>
          </p:cNvSpPr>
          <p:nvPr>
            <p:ph idx="1"/>
          </p:nvPr>
        </p:nvSpPr>
        <p:spPr>
          <a:xfrm>
            <a:off x="684212" y="685800"/>
            <a:ext cx="8534400" cy="2324686"/>
          </a:xfrm>
        </p:spPr>
        <p:txBody>
          <a:bodyPr>
            <a:normAutofit/>
          </a:bodyPr>
          <a:lstStyle/>
          <a:p>
            <a:pPr marL="0" indent="0">
              <a:buNone/>
            </a:pPr>
            <a:r>
              <a:rPr lang="en-US" sz="2800" b="1" dirty="0">
                <a:solidFill>
                  <a:schemeClr val="tx1"/>
                </a:solidFill>
              </a:rPr>
              <a:t>Submitting Attachments/Documents/Forms</a:t>
            </a:r>
          </a:p>
          <a:p>
            <a:pPr>
              <a:buFont typeface="Courier New" panose="02070309020205020404" pitchFamily="49" charset="0"/>
              <a:buChar char="o"/>
            </a:pPr>
            <a:r>
              <a:rPr lang="en-US" dirty="0">
                <a:solidFill>
                  <a:schemeClr val="tx1"/>
                </a:solidFill>
              </a:rPr>
              <a:t>At the bottom of the Provider/MCO actions page there is a  section titled “File Attachments Provider/MCO”. This is where providers or MCOs will upload any documents, forms or materials that have been requested during the MCO 30 calendar day review period.  </a:t>
            </a:r>
          </a:p>
          <a:p>
            <a:pPr marL="0" indent="0">
              <a:buNone/>
            </a:pPr>
            <a:endParaRPr lang="en-US" dirty="0">
              <a:solidFill>
                <a:schemeClr val="tx1"/>
              </a:solidFill>
            </a:endParaRPr>
          </a:p>
        </p:txBody>
      </p:sp>
      <p:pic>
        <p:nvPicPr>
          <p:cNvPr id="4" name="Picture 3">
            <a:extLst>
              <a:ext uri="{FF2B5EF4-FFF2-40B4-BE49-F238E27FC236}">
                <a16:creationId xmlns:a16="http://schemas.microsoft.com/office/drawing/2014/main" id="{9F4133D3-41FA-4C29-9300-84FEB2AFD65E}"/>
              </a:ext>
            </a:extLst>
          </p:cNvPr>
          <p:cNvPicPr>
            <a:picLocks noChangeAspect="1"/>
          </p:cNvPicPr>
          <p:nvPr/>
        </p:nvPicPr>
        <p:blipFill>
          <a:blip r:embed="rId2"/>
          <a:stretch>
            <a:fillRect/>
          </a:stretch>
        </p:blipFill>
        <p:spPr>
          <a:xfrm>
            <a:off x="993702" y="3304406"/>
            <a:ext cx="8632535" cy="3165263"/>
          </a:xfrm>
          <a:prstGeom prst="rect">
            <a:avLst/>
          </a:prstGeom>
        </p:spPr>
      </p:pic>
    </p:spTree>
    <p:extLst>
      <p:ext uri="{BB962C8B-B14F-4D97-AF65-F5344CB8AC3E}">
        <p14:creationId xmlns:p14="http://schemas.microsoft.com/office/powerpoint/2010/main" val="416787952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FC21D8-61D6-4175-AC29-EE1709E8F07F}"/>
              </a:ext>
            </a:extLst>
          </p:cNvPr>
          <p:cNvSpPr>
            <a:spLocks noGrp="1"/>
          </p:cNvSpPr>
          <p:nvPr>
            <p:ph idx="1"/>
          </p:nvPr>
        </p:nvSpPr>
        <p:spPr>
          <a:xfrm>
            <a:off x="684211" y="747132"/>
            <a:ext cx="9050803" cy="5758443"/>
          </a:xfrm>
        </p:spPr>
        <p:txBody>
          <a:bodyPr>
            <a:normAutofit fontScale="40000" lnSpcReduction="20000"/>
          </a:bodyPr>
          <a:lstStyle/>
          <a:p>
            <a:pPr marL="0" indent="0">
              <a:spcBef>
                <a:spcPts val="0"/>
              </a:spcBef>
              <a:spcAft>
                <a:spcPts val="0"/>
              </a:spcAft>
              <a:buNone/>
            </a:pPr>
            <a:r>
              <a:rPr lang="en-US" sz="5000" b="1" dirty="0">
                <a:solidFill>
                  <a:schemeClr val="tx1"/>
                </a:solidFill>
              </a:rPr>
              <a:t>Reminder:</a:t>
            </a:r>
          </a:p>
          <a:p>
            <a:pPr>
              <a:spcBef>
                <a:spcPts val="0"/>
              </a:spcBef>
              <a:spcAft>
                <a:spcPts val="0"/>
              </a:spcAft>
              <a:buFont typeface="Courier New" panose="02070309020205020404" pitchFamily="49" charset="0"/>
              <a:buChar char="o"/>
            </a:pPr>
            <a:r>
              <a:rPr lang="en-US" sz="5000" dirty="0">
                <a:solidFill>
                  <a:schemeClr val="tx1"/>
                </a:solidFill>
              </a:rPr>
              <a:t>The Portal is for </a:t>
            </a:r>
            <a:r>
              <a:rPr lang="en-US" sz="5000" b="1" dirty="0">
                <a:solidFill>
                  <a:schemeClr val="tx1"/>
                </a:solidFill>
              </a:rPr>
              <a:t>unresolved </a:t>
            </a:r>
            <a:r>
              <a:rPr lang="en-US" sz="5000" dirty="0">
                <a:solidFill>
                  <a:schemeClr val="tx1"/>
                </a:solidFill>
              </a:rPr>
              <a:t>complaints only. Providers should not use the Portal for complaints that have been resolved by the MCO through the MCO’s Internal Dispute Process or through other means.  </a:t>
            </a:r>
          </a:p>
          <a:p>
            <a:pPr lvl="1">
              <a:spcBef>
                <a:spcPts val="0"/>
              </a:spcBef>
              <a:spcAft>
                <a:spcPts val="0"/>
              </a:spcAft>
              <a:buFont typeface="Courier New" panose="02070309020205020404" pitchFamily="49" charset="0"/>
              <a:buChar char="o"/>
            </a:pPr>
            <a:r>
              <a:rPr lang="en-US" sz="5000" dirty="0">
                <a:solidFill>
                  <a:schemeClr val="tx1"/>
                </a:solidFill>
              </a:rPr>
              <a:t>Before entering a ticket into the Portal, Providers </a:t>
            </a:r>
            <a:r>
              <a:rPr lang="en-US" sz="5000" b="1" dirty="0">
                <a:solidFill>
                  <a:schemeClr val="tx1"/>
                </a:solidFill>
              </a:rPr>
              <a:t>must</a:t>
            </a:r>
            <a:r>
              <a:rPr lang="en-US" sz="5000" dirty="0">
                <a:solidFill>
                  <a:schemeClr val="tx1"/>
                </a:solidFill>
              </a:rPr>
              <a:t> confirm that the MCO has not resolved the complaint. For example, a Provider should not enter a ticket into the Portal if the MCO has paid claims that were submitted to the MCO’s dispute process and are no longer “unresolved”.</a:t>
            </a:r>
          </a:p>
          <a:p>
            <a:pPr marL="457200" lvl="1" indent="0">
              <a:spcBef>
                <a:spcPts val="0"/>
              </a:spcBef>
              <a:spcAft>
                <a:spcPts val="0"/>
              </a:spcAft>
              <a:buNone/>
            </a:pPr>
            <a:r>
              <a:rPr lang="en-US" sz="5000" dirty="0">
                <a:solidFill>
                  <a:schemeClr val="tx1"/>
                </a:solidFill>
              </a:rPr>
              <a:t>  </a:t>
            </a:r>
            <a:endParaRPr lang="en-US" sz="5000" b="1" dirty="0">
              <a:solidFill>
                <a:schemeClr val="tx1"/>
              </a:solidFill>
            </a:endParaRPr>
          </a:p>
          <a:p>
            <a:pPr marL="0" indent="0">
              <a:buNone/>
            </a:pPr>
            <a:r>
              <a:rPr lang="en-US" sz="5000" b="1" dirty="0">
                <a:solidFill>
                  <a:schemeClr val="tx1"/>
                </a:solidFill>
              </a:rPr>
              <a:t>Questions: </a:t>
            </a:r>
          </a:p>
          <a:p>
            <a:pPr>
              <a:buFont typeface="Courier New" panose="02070309020205020404" pitchFamily="49" charset="0"/>
              <a:buChar char="o"/>
            </a:pPr>
            <a:r>
              <a:rPr lang="en-US" sz="5000" dirty="0">
                <a:solidFill>
                  <a:schemeClr val="tx1"/>
                </a:solidFill>
              </a:rPr>
              <a:t>Email </a:t>
            </a:r>
            <a:r>
              <a:rPr lang="en-US" sz="5000" dirty="0">
                <a:solidFill>
                  <a:schemeClr val="tx1"/>
                </a:solidFill>
                <a:hlinkClick r:id="rId2"/>
              </a:rPr>
              <a:t>HFS.Portalinquiries@Illinois.gov</a:t>
            </a:r>
            <a:r>
              <a:rPr lang="en-US" sz="5000" dirty="0">
                <a:solidFill>
                  <a:schemeClr val="tx1"/>
                </a:solidFill>
              </a:rPr>
              <a:t> for assistance with the Portal or to report an issue. </a:t>
            </a:r>
          </a:p>
          <a:p>
            <a:pPr>
              <a:buFont typeface="Courier New" panose="02070309020205020404" pitchFamily="49" charset="0"/>
              <a:buChar char="o"/>
            </a:pPr>
            <a:r>
              <a:rPr lang="en-US" sz="5000" dirty="0">
                <a:solidFill>
                  <a:schemeClr val="tx1"/>
                </a:solidFill>
              </a:rPr>
              <a:t>Portal staff will respond to the inquiry. </a:t>
            </a:r>
          </a:p>
          <a:p>
            <a:pPr lvl="1">
              <a:buFont typeface="Courier New" panose="02070309020205020404" pitchFamily="49" charset="0"/>
              <a:buChar char="o"/>
            </a:pPr>
            <a:r>
              <a:rPr lang="en-US" sz="5000" dirty="0">
                <a:solidFill>
                  <a:schemeClr val="tx1"/>
                </a:solidFill>
              </a:rPr>
              <a:t>The Portal staff are working diligently to review and respond as quickly as possible, so please allow time for staff to respond. </a:t>
            </a:r>
          </a:p>
          <a:p>
            <a:pPr>
              <a:buFont typeface="Courier New" panose="02070309020205020404" pitchFamily="49" charset="0"/>
              <a:buChar char="o"/>
            </a:pPr>
            <a:r>
              <a:rPr lang="en-US" sz="5000" dirty="0">
                <a:solidFill>
                  <a:schemeClr val="tx1"/>
                </a:solidFill>
              </a:rPr>
              <a:t>When submitting an email, please provided </a:t>
            </a:r>
            <a:r>
              <a:rPr lang="en-US" sz="5000" b="1" dirty="0">
                <a:solidFill>
                  <a:schemeClr val="tx1"/>
                </a:solidFill>
              </a:rPr>
              <a:t>detailed</a:t>
            </a:r>
            <a:r>
              <a:rPr lang="en-US" sz="5000" dirty="0">
                <a:solidFill>
                  <a:schemeClr val="tx1"/>
                </a:solidFill>
              </a:rPr>
              <a:t> information regarding the questions or issue(s) you are experiencing in the Portal; including screenshots of issues as applicable and a good contact phone number and email address.</a:t>
            </a:r>
          </a:p>
          <a:p>
            <a:pPr marL="0" indent="0">
              <a:buNone/>
            </a:pPr>
            <a:endParaRPr lang="en-US" dirty="0">
              <a:solidFill>
                <a:schemeClr val="tx1"/>
              </a:solidFill>
            </a:endParaRPr>
          </a:p>
        </p:txBody>
      </p:sp>
    </p:spTree>
    <p:extLst>
      <p:ext uri="{BB962C8B-B14F-4D97-AF65-F5344CB8AC3E}">
        <p14:creationId xmlns:p14="http://schemas.microsoft.com/office/powerpoint/2010/main" val="321878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6C54D-0688-4042-A6A3-F5EA8DDCB39C}"/>
              </a:ext>
            </a:extLst>
          </p:cNvPr>
          <p:cNvSpPr>
            <a:spLocks noGrp="1"/>
          </p:cNvSpPr>
          <p:nvPr>
            <p:ph type="title"/>
          </p:nvPr>
        </p:nvSpPr>
        <p:spPr>
          <a:xfrm>
            <a:off x="684212" y="5870713"/>
            <a:ext cx="8534400" cy="123686"/>
          </a:xfrm>
        </p:spPr>
        <p:txBody>
          <a:bodyPr>
            <a:normAutofit fontScale="90000"/>
          </a:bodyPr>
          <a:lstStyle/>
          <a:p>
            <a:r>
              <a:rPr lang="en-US" dirty="0"/>
              <a:t>           </a:t>
            </a:r>
          </a:p>
        </p:txBody>
      </p:sp>
      <p:sp>
        <p:nvSpPr>
          <p:cNvPr id="3" name="Content Placeholder 2">
            <a:extLst>
              <a:ext uri="{FF2B5EF4-FFF2-40B4-BE49-F238E27FC236}">
                <a16:creationId xmlns:a16="http://schemas.microsoft.com/office/drawing/2014/main" id="{2B6B4FBE-B671-4195-AC78-3343B50DCE2E}"/>
              </a:ext>
            </a:extLst>
          </p:cNvPr>
          <p:cNvSpPr>
            <a:spLocks noGrp="1"/>
          </p:cNvSpPr>
          <p:nvPr>
            <p:ph idx="1"/>
          </p:nvPr>
        </p:nvSpPr>
        <p:spPr>
          <a:xfrm>
            <a:off x="655636" y="304800"/>
            <a:ext cx="9231313" cy="6391275"/>
          </a:xfrm>
        </p:spPr>
        <p:txBody>
          <a:bodyPr>
            <a:normAutofit lnSpcReduction="10000"/>
          </a:bodyPr>
          <a:lstStyle/>
          <a:p>
            <a:pPr>
              <a:lnSpc>
                <a:spcPct val="110000"/>
              </a:lnSpc>
              <a:spcBef>
                <a:spcPts val="0"/>
              </a:spcBef>
              <a:spcAft>
                <a:spcPts val="0"/>
              </a:spcAft>
              <a:buFont typeface="Courier New" panose="02070309020205020404" pitchFamily="49" charset="0"/>
              <a:buChar char="o"/>
            </a:pPr>
            <a:endParaRPr lang="en-US" sz="3000" dirty="0">
              <a:solidFill>
                <a:schemeClr val="tx1"/>
              </a:solidFill>
            </a:endParaRPr>
          </a:p>
          <a:p>
            <a:pPr>
              <a:lnSpc>
                <a:spcPct val="110000"/>
              </a:lnSpc>
              <a:spcBef>
                <a:spcPts val="0"/>
              </a:spcBef>
              <a:spcAft>
                <a:spcPts val="0"/>
              </a:spcAft>
              <a:buFont typeface="Courier New" panose="02070309020205020404" pitchFamily="49" charset="0"/>
              <a:buChar char="o"/>
            </a:pPr>
            <a:r>
              <a:rPr lang="en-US" sz="3000" dirty="0">
                <a:solidFill>
                  <a:schemeClr val="tx1"/>
                </a:solidFill>
              </a:rPr>
              <a:t>Disputes submitted to the MCO internal dispute process may be submitted in the Portal:</a:t>
            </a:r>
          </a:p>
          <a:p>
            <a:pPr lvl="2">
              <a:lnSpc>
                <a:spcPct val="110000"/>
              </a:lnSpc>
              <a:spcBef>
                <a:spcPts val="0"/>
              </a:spcBef>
              <a:spcAft>
                <a:spcPts val="0"/>
              </a:spcAft>
              <a:buFont typeface="Courier New" panose="02070309020205020404" pitchFamily="49" charset="0"/>
              <a:buChar char="o"/>
            </a:pPr>
            <a:r>
              <a:rPr lang="en-US" sz="3000" dirty="0">
                <a:solidFill>
                  <a:schemeClr val="tx1"/>
                </a:solidFill>
              </a:rPr>
              <a:t>No sooner than 30 calendar days after submitting to the MCO’s internal process; and, </a:t>
            </a:r>
          </a:p>
          <a:p>
            <a:pPr lvl="2">
              <a:lnSpc>
                <a:spcPct val="110000"/>
              </a:lnSpc>
              <a:spcBef>
                <a:spcPts val="0"/>
              </a:spcBef>
              <a:spcAft>
                <a:spcPts val="0"/>
              </a:spcAft>
              <a:buFont typeface="Courier New" panose="02070309020205020404" pitchFamily="49" charset="0"/>
              <a:buChar char="o"/>
            </a:pPr>
            <a:r>
              <a:rPr lang="en-US" sz="3000" dirty="0">
                <a:solidFill>
                  <a:schemeClr val="tx1"/>
                </a:solidFill>
              </a:rPr>
              <a:t>No later than 60 calendar days after submitting to the MCO’s internal process.</a:t>
            </a:r>
          </a:p>
          <a:p>
            <a:pPr lvl="2">
              <a:lnSpc>
                <a:spcPct val="110000"/>
              </a:lnSpc>
              <a:spcBef>
                <a:spcPts val="0"/>
              </a:spcBef>
              <a:spcAft>
                <a:spcPts val="0"/>
              </a:spcAft>
              <a:buFont typeface="Courier New" panose="02070309020205020404" pitchFamily="49" charset="0"/>
              <a:buChar char="o"/>
            </a:pPr>
            <a:r>
              <a:rPr lang="en-US" sz="3000" dirty="0">
                <a:solidFill>
                  <a:schemeClr val="tx1"/>
                </a:solidFill>
              </a:rPr>
              <a:t>If the MCO has not provided a response within 30 calendar days of submitting the issue to the MCOs internal dispute process, the provider can proceed with entering the complaint into the Portal. </a:t>
            </a:r>
          </a:p>
          <a:p>
            <a:pPr marL="0" indent="0">
              <a:lnSpc>
                <a:spcPct val="110000"/>
              </a:lnSpc>
              <a:spcBef>
                <a:spcPts val="0"/>
              </a:spcBef>
              <a:spcAft>
                <a:spcPts val="0"/>
              </a:spcAft>
              <a:buNone/>
            </a:pPr>
            <a:endParaRPr lang="en-US" sz="2800" dirty="0">
              <a:solidFill>
                <a:schemeClr val="tx1"/>
              </a:solidFill>
            </a:endParaRPr>
          </a:p>
          <a:p>
            <a:endParaRPr lang="en-US" dirty="0"/>
          </a:p>
        </p:txBody>
      </p:sp>
    </p:spTree>
    <p:extLst>
      <p:ext uri="{BB962C8B-B14F-4D97-AF65-F5344CB8AC3E}">
        <p14:creationId xmlns:p14="http://schemas.microsoft.com/office/powerpoint/2010/main" val="1440564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4441ADC6-D1BA-4AC0-A61E-16D2E78DE5D2}"/>
              </a:ext>
            </a:extLst>
          </p:cNvPr>
          <p:cNvSpPr txBox="1"/>
          <p:nvPr/>
        </p:nvSpPr>
        <p:spPr>
          <a:xfrm>
            <a:off x="438150" y="197346"/>
            <a:ext cx="10220325" cy="5601533"/>
          </a:xfrm>
          <a:prstGeom prst="rect">
            <a:avLst/>
          </a:prstGeom>
          <a:noFill/>
        </p:spPr>
        <p:txBody>
          <a:bodyPr wrap="square">
            <a:spAutoFit/>
          </a:bodyPr>
          <a:lstStyle/>
          <a:p>
            <a:pPr marL="285750" indent="-285750">
              <a:buFont typeface="Courier New" panose="02070309020205020404" pitchFamily="49" charset="0"/>
              <a:buChar char="o"/>
            </a:pPr>
            <a:endParaRPr lang="en-US" sz="2200" dirty="0"/>
          </a:p>
          <a:p>
            <a:pPr marL="285750" indent="-285750">
              <a:buFont typeface="Courier New" panose="02070309020205020404" pitchFamily="49" charset="0"/>
              <a:buChar char="o"/>
            </a:pPr>
            <a:endParaRPr lang="en-US" sz="2400" dirty="0"/>
          </a:p>
          <a:p>
            <a:pPr marL="285750" indent="-285750">
              <a:buFont typeface="Courier New" panose="02070309020205020404" pitchFamily="49" charset="0"/>
              <a:buChar char="o"/>
            </a:pPr>
            <a:r>
              <a:rPr lang="en-US" sz="2400" dirty="0"/>
              <a:t>MCOs are required to give providers complaint tracking numbers for disputes submitted via the MCOs internal dispute process. This complaint tracking number is required when a provider enters a ticket into the Portal. </a:t>
            </a:r>
          </a:p>
          <a:p>
            <a:pPr marL="742950" lvl="1" indent="-285750">
              <a:buFont typeface="Courier New" panose="02070309020205020404" pitchFamily="49" charset="0"/>
              <a:buChar char="o"/>
            </a:pPr>
            <a:r>
              <a:rPr lang="en-US" sz="2400" dirty="0"/>
              <a:t>If a Provider has worked with a MCO, but has been denied a tracking number, the provider shall notify HFS of this issue at the following email address: HFS.Portalinquiries@illinois.gov. </a:t>
            </a:r>
          </a:p>
          <a:p>
            <a:pPr marL="742950" lvl="1" indent="-285750">
              <a:buFont typeface="Courier New" panose="02070309020205020404" pitchFamily="49" charset="0"/>
              <a:buChar char="o"/>
            </a:pPr>
            <a:r>
              <a:rPr lang="en-US" sz="2400" dirty="0"/>
              <a:t>In order for the issue to be investigated by HFS, the provider must provide the dates and times outreach was attempted to the MCO, the name of the MCO staff the provider spoke with, and if applicable, the reason identified by the MCO for why a tracking number was not provided for the providers use in the Portal.   </a:t>
            </a:r>
          </a:p>
        </p:txBody>
      </p:sp>
    </p:spTree>
    <p:extLst>
      <p:ext uri="{BB962C8B-B14F-4D97-AF65-F5344CB8AC3E}">
        <p14:creationId xmlns:p14="http://schemas.microsoft.com/office/powerpoint/2010/main" val="1858139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93CC4D-EA7E-41A2-A7C5-4AE921D70FF6}"/>
              </a:ext>
            </a:extLst>
          </p:cNvPr>
          <p:cNvSpPr txBox="1"/>
          <p:nvPr/>
        </p:nvSpPr>
        <p:spPr>
          <a:xfrm>
            <a:off x="638175" y="927438"/>
            <a:ext cx="10325100" cy="5386090"/>
          </a:xfrm>
          <a:prstGeom prst="rect">
            <a:avLst/>
          </a:prstGeom>
          <a:noFill/>
        </p:spPr>
        <p:txBody>
          <a:bodyPr wrap="square">
            <a:spAutoFit/>
          </a:bodyPr>
          <a:lstStyle/>
          <a:p>
            <a:pPr marL="285750" indent="-285750">
              <a:buFont typeface="Courier New" panose="02070309020205020404" pitchFamily="49" charset="0"/>
              <a:buChar char="o"/>
            </a:pPr>
            <a:r>
              <a:rPr lang="en-US" sz="2400" dirty="0"/>
              <a:t>Failure to include a MCO ticket number will result in the immediate closure of the complaint ticket.  Incomplete ticket submissions will also be closed immediately.</a:t>
            </a:r>
          </a:p>
          <a:p>
            <a:pPr marL="285750" indent="-285750">
              <a:buFont typeface="Courier New" panose="02070309020205020404" pitchFamily="49" charset="0"/>
              <a:buChar char="o"/>
            </a:pPr>
            <a:r>
              <a:rPr lang="en-US" sz="2400" dirty="0"/>
              <a:t>If a ticket is closed in the Portal system, the ticket will not be re-opened or re-started. The provider </a:t>
            </a:r>
            <a:r>
              <a:rPr lang="en-US" sz="2400"/>
              <a:t>must submit a </a:t>
            </a:r>
            <a:r>
              <a:rPr lang="en-US" sz="2400" dirty="0"/>
              <a:t>new ticket.  </a:t>
            </a:r>
          </a:p>
          <a:p>
            <a:endParaRPr lang="en-US" sz="2800" dirty="0"/>
          </a:p>
          <a:p>
            <a:r>
              <a:rPr lang="en-US" sz="2800" b="1" dirty="0"/>
              <a:t>MCO Internal Dispute Process and Tracking Number Links</a:t>
            </a:r>
          </a:p>
          <a:p>
            <a:pPr marL="457200" indent="-457200">
              <a:buFont typeface="Arial" panose="020B0604020202020204" pitchFamily="34" charset="0"/>
              <a:buChar char="•"/>
            </a:pPr>
            <a:endParaRPr lang="en-US" sz="2800" b="1" dirty="0"/>
          </a:p>
          <a:p>
            <a:pPr marL="457200" indent="-457200">
              <a:buFont typeface="Arial" panose="020B0604020202020204" pitchFamily="34" charset="0"/>
              <a:buChar char="•"/>
            </a:pPr>
            <a:r>
              <a:rPr lang="en-US" sz="2800" b="1" dirty="0"/>
              <a:t>For more information about each MCOs Internal Dispute Process and Tracking Numbers, please visit: </a:t>
            </a:r>
          </a:p>
          <a:p>
            <a:endParaRPr lang="en-US" sz="2800" b="1" dirty="0"/>
          </a:p>
          <a:p>
            <a:pPr marL="742950" lvl="1" indent="-285750">
              <a:buFont typeface="Arial" panose="020B0604020202020204" pitchFamily="34" charset="0"/>
              <a:buChar char="•"/>
            </a:pPr>
            <a:r>
              <a:rPr lang="en-US" sz="2800" dirty="0">
                <a:hlinkClick r:id="rId2"/>
              </a:rPr>
              <a:t>Managed Care Provider Resolution Portal | HFS (illinois.gov)</a:t>
            </a:r>
            <a:endParaRPr lang="en-US" dirty="0"/>
          </a:p>
        </p:txBody>
      </p:sp>
    </p:spTree>
    <p:extLst>
      <p:ext uri="{BB962C8B-B14F-4D97-AF65-F5344CB8AC3E}">
        <p14:creationId xmlns:p14="http://schemas.microsoft.com/office/powerpoint/2010/main" val="9296586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24A41A4-FC6C-43E0-B250-06DEC11FD058}"/>
              </a:ext>
            </a:extLst>
          </p:cNvPr>
          <p:cNvSpPr>
            <a:spLocks noGrp="1"/>
          </p:cNvSpPr>
          <p:nvPr>
            <p:ph idx="1"/>
          </p:nvPr>
        </p:nvSpPr>
        <p:spPr>
          <a:xfrm>
            <a:off x="390525" y="228600"/>
            <a:ext cx="11658600" cy="6776720"/>
          </a:xfrm>
        </p:spPr>
        <p:txBody>
          <a:bodyPr>
            <a:normAutofit/>
          </a:bodyPr>
          <a:lstStyle/>
          <a:p>
            <a:pPr marL="0" indent="0">
              <a:buNone/>
            </a:pPr>
            <a:r>
              <a:rPr lang="en-US" b="1" dirty="0">
                <a:solidFill>
                  <a:schemeClr val="tx1"/>
                </a:solidFill>
              </a:rPr>
              <a:t>Accessing the Provider Resolution Portal: </a:t>
            </a:r>
          </a:p>
          <a:p>
            <a:pPr marL="0" indent="0">
              <a:buNone/>
            </a:pPr>
            <a:r>
              <a:rPr lang="en-US" sz="1800" dirty="0">
                <a:solidFill>
                  <a:schemeClr val="tx1"/>
                </a:solidFill>
              </a:rPr>
              <a:t>Go to the Portal directly via: </a:t>
            </a:r>
            <a:r>
              <a:rPr lang="en-US" dirty="0">
                <a:hlinkClick r:id="rId2"/>
              </a:rPr>
              <a:t>Managed Care Provider Resolution Portal | HFS (illinois.gov)</a:t>
            </a:r>
            <a:endParaRPr lang="en-US" dirty="0">
              <a:solidFill>
                <a:schemeClr val="tx1"/>
              </a:solidFill>
            </a:endParaRPr>
          </a:p>
          <a:p>
            <a:pPr marL="0" indent="0" algn="ctr">
              <a:buNone/>
            </a:pPr>
            <a:r>
              <a:rPr lang="en-US" sz="1800" b="1" dirty="0">
                <a:solidFill>
                  <a:schemeClr val="tx1"/>
                </a:solidFill>
              </a:rPr>
              <a:t>OR</a:t>
            </a:r>
          </a:p>
          <a:p>
            <a:pPr marL="0" indent="0">
              <a:buNone/>
            </a:pPr>
            <a:r>
              <a:rPr lang="en-US" sz="1800" dirty="0">
                <a:solidFill>
                  <a:schemeClr val="tx1"/>
                </a:solidFill>
              </a:rPr>
              <a:t>From the HFS home page, click on “Medical Providers”</a:t>
            </a:r>
          </a:p>
          <a:p>
            <a:pPr>
              <a:buFont typeface="Arial" panose="020B0604020202020204" pitchFamily="34" charset="0"/>
              <a:buChar char="•"/>
            </a:pPr>
            <a:r>
              <a:rPr lang="en-US" dirty="0">
                <a:hlinkClick r:id="rId3"/>
              </a:rPr>
              <a:t>Medical Providers (illinois.gov)</a:t>
            </a:r>
            <a:endParaRPr lang="en-US" dirty="0"/>
          </a:p>
          <a:p>
            <a:pPr marL="0" indent="0">
              <a:buNone/>
            </a:pPr>
            <a:endParaRPr lang="en-US" sz="2000" u="sng" dirty="0">
              <a:solidFill>
                <a:schemeClr val="tx1"/>
              </a:solidFill>
            </a:endParaRPr>
          </a:p>
          <a:p>
            <a:pPr marL="0" indent="0">
              <a:buNone/>
            </a:pPr>
            <a:r>
              <a:rPr lang="en-US" sz="1800" dirty="0">
                <a:solidFill>
                  <a:schemeClr val="tx1"/>
                </a:solidFill>
              </a:rPr>
              <a:t> At the bottom of this page, you will see "Resources for Providers”, click on “Managed Care  Provider Complaint Portal”.</a:t>
            </a:r>
          </a:p>
          <a:p>
            <a:endParaRPr lang="en-US" dirty="0"/>
          </a:p>
          <a:p>
            <a:endParaRPr lang="en-US" dirty="0"/>
          </a:p>
          <a:p>
            <a:endParaRPr lang="en-US" dirty="0"/>
          </a:p>
          <a:p>
            <a:pPr marL="0" indent="0">
              <a:buNone/>
            </a:pPr>
            <a:r>
              <a:rPr lang="en-US" dirty="0"/>
              <a:t> </a:t>
            </a:r>
          </a:p>
        </p:txBody>
      </p:sp>
      <p:pic>
        <p:nvPicPr>
          <p:cNvPr id="6" name="Picture 5">
            <a:extLst>
              <a:ext uri="{FF2B5EF4-FFF2-40B4-BE49-F238E27FC236}">
                <a16:creationId xmlns:a16="http://schemas.microsoft.com/office/drawing/2014/main" id="{3BD39DB3-2E7F-4188-8690-52144E73C617}"/>
              </a:ext>
            </a:extLst>
          </p:cNvPr>
          <p:cNvPicPr>
            <a:picLocks noChangeAspect="1"/>
          </p:cNvPicPr>
          <p:nvPr/>
        </p:nvPicPr>
        <p:blipFill>
          <a:blip r:embed="rId4"/>
          <a:stretch>
            <a:fillRect/>
          </a:stretch>
        </p:blipFill>
        <p:spPr>
          <a:xfrm>
            <a:off x="3017520" y="4219575"/>
            <a:ext cx="6370320" cy="2409825"/>
          </a:xfrm>
          <a:prstGeom prst="rect">
            <a:avLst/>
          </a:prstGeom>
        </p:spPr>
      </p:pic>
    </p:spTree>
    <p:extLst>
      <p:ext uri="{BB962C8B-B14F-4D97-AF65-F5344CB8AC3E}">
        <p14:creationId xmlns:p14="http://schemas.microsoft.com/office/powerpoint/2010/main" val="2583678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D82D785-5C6F-41E2-9469-054B039914A9}"/>
              </a:ext>
            </a:extLst>
          </p:cNvPr>
          <p:cNvSpPr>
            <a:spLocks noGrp="1"/>
          </p:cNvSpPr>
          <p:nvPr>
            <p:ph idx="1"/>
          </p:nvPr>
        </p:nvSpPr>
        <p:spPr>
          <a:xfrm>
            <a:off x="670352" y="295275"/>
            <a:ext cx="10851296" cy="6381750"/>
          </a:xfrm>
        </p:spPr>
        <p:txBody>
          <a:bodyPr>
            <a:normAutofit fontScale="92500" lnSpcReduction="20000"/>
          </a:bodyPr>
          <a:lstStyle/>
          <a:p>
            <a:pPr marL="0" indent="0">
              <a:buNone/>
            </a:pPr>
            <a:endParaRPr lang="en-US" dirty="0">
              <a:solidFill>
                <a:schemeClr val="tx1"/>
              </a:solidFill>
            </a:endParaRPr>
          </a:p>
          <a:p>
            <a:pPr>
              <a:buFont typeface="Courier New" panose="02070309020205020404" pitchFamily="49" charset="0"/>
              <a:buChar char="o"/>
            </a:pPr>
            <a:endParaRPr lang="en-US" dirty="0">
              <a:solidFill>
                <a:schemeClr val="tx1"/>
              </a:solidFill>
            </a:endParaRPr>
          </a:p>
          <a:p>
            <a:pPr>
              <a:spcBef>
                <a:spcPts val="0"/>
              </a:spcBef>
              <a:spcAft>
                <a:spcPts val="0"/>
              </a:spcAft>
              <a:buFont typeface="Courier New" panose="02070309020205020404" pitchFamily="49" charset="0"/>
              <a:buChar char="o"/>
            </a:pPr>
            <a:endParaRPr lang="en-US" b="1" dirty="0">
              <a:solidFill>
                <a:schemeClr val="tx1"/>
              </a:solidFill>
            </a:endParaRPr>
          </a:p>
          <a:p>
            <a:pPr>
              <a:spcBef>
                <a:spcPts val="0"/>
              </a:spcBef>
              <a:spcAft>
                <a:spcPts val="0"/>
              </a:spcAft>
              <a:buFont typeface="Courier New" panose="02070309020205020404" pitchFamily="49" charset="0"/>
              <a:buChar char="o"/>
            </a:pPr>
            <a:r>
              <a:rPr lang="en-US" dirty="0">
                <a:solidFill>
                  <a:schemeClr val="tx1"/>
                </a:solidFill>
              </a:rPr>
              <a:t>Once on the Portal page, a provider or its representative MUST register to submit a complaint ticket. </a:t>
            </a:r>
          </a:p>
          <a:p>
            <a:pPr lvl="1">
              <a:spcBef>
                <a:spcPts val="0"/>
              </a:spcBef>
              <a:spcAft>
                <a:spcPts val="0"/>
              </a:spcAft>
              <a:buFont typeface="Courier New" panose="02070309020205020404" pitchFamily="49" charset="0"/>
              <a:buChar char="o"/>
            </a:pPr>
            <a:r>
              <a:rPr lang="en-US" sz="2000" dirty="0">
                <a:solidFill>
                  <a:schemeClr val="tx1"/>
                </a:solidFill>
              </a:rPr>
              <a:t>If a provider is not registered to use the Portal, the provider will not be able to enter a ticket. </a:t>
            </a:r>
          </a:p>
          <a:p>
            <a:pPr lvl="1">
              <a:spcBef>
                <a:spcPts val="0"/>
              </a:spcBef>
              <a:spcAft>
                <a:spcPts val="0"/>
              </a:spcAft>
              <a:buFont typeface="Courier New" panose="02070309020205020404" pitchFamily="49" charset="0"/>
              <a:buChar char="o"/>
            </a:pPr>
            <a:r>
              <a:rPr lang="en-US" sz="2000" dirty="0">
                <a:solidFill>
                  <a:schemeClr val="tx1"/>
                </a:solidFill>
              </a:rPr>
              <a:t>Registration Requests that are complete (all required fields completed – no missing information) will be processed.  </a:t>
            </a:r>
          </a:p>
          <a:p>
            <a:pPr lvl="1">
              <a:spcBef>
                <a:spcPts val="0"/>
              </a:spcBef>
              <a:spcAft>
                <a:spcPts val="0"/>
              </a:spcAft>
              <a:buFont typeface="Courier New" panose="02070309020205020404" pitchFamily="49" charset="0"/>
              <a:buChar char="o"/>
            </a:pPr>
            <a:r>
              <a:rPr lang="en-US" sz="2000" dirty="0">
                <a:solidFill>
                  <a:schemeClr val="tx1"/>
                </a:solidFill>
              </a:rPr>
              <a:t>Please allow a minimum of 2 business days for the registration process to be completed. Do not attempt to enter a ticket into the Portal before receiving confirmation that your registration request has been completed. </a:t>
            </a:r>
          </a:p>
          <a:p>
            <a:pPr lvl="1">
              <a:spcBef>
                <a:spcPts val="0"/>
              </a:spcBef>
              <a:spcAft>
                <a:spcPts val="0"/>
              </a:spcAft>
              <a:buFont typeface="Courier New" panose="02070309020205020404" pitchFamily="49" charset="0"/>
              <a:buChar char="o"/>
            </a:pPr>
            <a:r>
              <a:rPr lang="en-US" sz="2000" dirty="0">
                <a:solidFill>
                  <a:schemeClr val="tx1"/>
                </a:solidFill>
              </a:rPr>
              <a:t>Incomplete registration requests will be denied and the provider will not be able to enter a ticket until the missing or incomplete information has been provided. Incomplete requests will delay the providers ability to enter a ticket into the Portal. </a:t>
            </a:r>
          </a:p>
          <a:p>
            <a:pPr marL="457200" lvl="1" indent="0">
              <a:spcBef>
                <a:spcPts val="0"/>
              </a:spcBef>
              <a:spcAft>
                <a:spcPts val="0"/>
              </a:spcAft>
              <a:buNone/>
            </a:pPr>
            <a:endParaRPr lang="en-US" sz="2200" dirty="0">
              <a:solidFill>
                <a:schemeClr val="tx1"/>
              </a:solidFill>
            </a:endParaRPr>
          </a:p>
          <a:p>
            <a:pPr>
              <a:spcBef>
                <a:spcPts val="0"/>
              </a:spcBef>
              <a:spcAft>
                <a:spcPts val="0"/>
              </a:spcAft>
              <a:buFont typeface="Courier New" panose="02070309020205020404" pitchFamily="49" charset="0"/>
              <a:buChar char="o"/>
            </a:pPr>
            <a:r>
              <a:rPr lang="en-US" sz="2200" dirty="0">
                <a:solidFill>
                  <a:schemeClr val="tx1"/>
                </a:solidFill>
              </a:rPr>
              <a:t>If a provider or representative is  registering for multiple providers or facilities, they must use the multiple registration template provided on the Portal homepage.  </a:t>
            </a:r>
          </a:p>
          <a:p>
            <a:pPr marL="742950" lvl="1" indent="-285750" algn="l" fontAlgn="base">
              <a:buFont typeface="Arial" panose="020B0604020202020204" pitchFamily="34" charset="0"/>
              <a:buChar char="•"/>
            </a:pPr>
            <a:r>
              <a:rPr lang="en-US" sz="2200" i="0" dirty="0">
                <a:solidFill>
                  <a:schemeClr val="tx1"/>
                </a:solidFill>
                <a:effectLst/>
              </a:rPr>
              <a:t>Registration requests for 10 or more individuals will result in extended processing timeframes – up to an additional 3 weeks. </a:t>
            </a:r>
          </a:p>
          <a:p>
            <a:pPr algn="l" fontAlgn="base">
              <a:buFont typeface="Courier New" panose="02070309020205020404" pitchFamily="49" charset="0"/>
              <a:buChar char="o"/>
            </a:pPr>
            <a:r>
              <a:rPr lang="en-US" sz="2200" i="0" dirty="0">
                <a:solidFill>
                  <a:schemeClr val="tx1"/>
                </a:solidFill>
                <a:effectLst/>
              </a:rPr>
              <a:t>Portal registration materials and instructions for individual and multiple facility sites are available on the portal home page.</a:t>
            </a:r>
          </a:p>
          <a:p>
            <a:pPr marL="0" indent="0">
              <a:buNone/>
            </a:pPr>
            <a:endParaRPr lang="en-US" sz="2200"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spTree>
    <p:extLst>
      <p:ext uri="{BB962C8B-B14F-4D97-AF65-F5344CB8AC3E}">
        <p14:creationId xmlns:p14="http://schemas.microsoft.com/office/powerpoint/2010/main" val="1821555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E6BBB3-2834-4C90-84E8-30A7340E201D}"/>
              </a:ext>
            </a:extLst>
          </p:cNvPr>
          <p:cNvSpPr>
            <a:spLocks noGrp="1"/>
          </p:cNvSpPr>
          <p:nvPr>
            <p:ph idx="1"/>
          </p:nvPr>
        </p:nvSpPr>
        <p:spPr>
          <a:xfrm>
            <a:off x="323851" y="266699"/>
            <a:ext cx="10353674" cy="6011437"/>
          </a:xfrm>
        </p:spPr>
        <p:txBody>
          <a:bodyPr/>
          <a:lstStyle/>
          <a:p>
            <a:pPr marL="0" indent="0">
              <a:buNone/>
            </a:pPr>
            <a:endParaRPr lang="en-US" dirty="0">
              <a:solidFill>
                <a:schemeClr val="tx1"/>
              </a:solidFill>
            </a:endParaRPr>
          </a:p>
          <a:p>
            <a:pPr>
              <a:buFont typeface="Courier New" panose="02070309020205020404" pitchFamily="49" charset="0"/>
              <a:buChar char="o"/>
            </a:pPr>
            <a:r>
              <a:rPr lang="en-US" dirty="0">
                <a:solidFill>
                  <a:schemeClr val="tx1"/>
                </a:solidFill>
              </a:rPr>
              <a:t>After clicking “Login”, the provider will be directed to the “Sign in” tab. </a:t>
            </a:r>
          </a:p>
          <a:p>
            <a:pPr>
              <a:buFont typeface="Courier New" panose="02070309020205020404" pitchFamily="49" charset="0"/>
              <a:buChar char="o"/>
            </a:pPr>
            <a:r>
              <a:rPr lang="en-US" dirty="0">
                <a:solidFill>
                  <a:schemeClr val="tx1"/>
                </a:solidFill>
              </a:rPr>
              <a:t>Click on “Sign In” (upper right corner), to advance to the screen below. </a:t>
            </a:r>
          </a:p>
          <a:p>
            <a:pPr>
              <a:buFont typeface="Courier New" panose="02070309020205020404" pitchFamily="49" charset="0"/>
              <a:buChar char="o"/>
            </a:pPr>
            <a:r>
              <a:rPr lang="en-US" dirty="0">
                <a:solidFill>
                  <a:schemeClr val="tx1"/>
                </a:solidFill>
              </a:rPr>
              <a:t>Click on the “Register” tab, complete the fields and click on the “Register” button in blue.</a:t>
            </a:r>
          </a:p>
          <a:p>
            <a:pPr marL="0" indent="0">
              <a:buNone/>
            </a:pPr>
            <a:endParaRPr lang="en-US" dirty="0">
              <a:solidFill>
                <a:schemeClr val="tx1"/>
              </a:solidFill>
            </a:endParaRPr>
          </a:p>
          <a:p>
            <a:pPr marL="0" indent="0">
              <a:buNone/>
            </a:pPr>
            <a:endParaRPr lang="en-US" dirty="0"/>
          </a:p>
          <a:p>
            <a:endParaRPr lang="en-US" dirty="0"/>
          </a:p>
          <a:p>
            <a:pPr marL="0" indent="0">
              <a:buNone/>
            </a:pPr>
            <a:endParaRPr lang="en-US" dirty="0"/>
          </a:p>
          <a:p>
            <a:pPr marL="0" indent="0">
              <a:buNone/>
            </a:pPr>
            <a:endParaRPr lang="en-US" dirty="0"/>
          </a:p>
          <a:p>
            <a:endParaRPr lang="en-US" dirty="0"/>
          </a:p>
          <a:p>
            <a:pPr marL="0" indent="0">
              <a:buNone/>
            </a:pPr>
            <a:endParaRPr lang="en-US" dirty="0"/>
          </a:p>
          <a:p>
            <a:endParaRPr lang="en-US" dirty="0"/>
          </a:p>
          <a:p>
            <a:pPr marL="0" indent="0">
              <a:buNone/>
            </a:pPr>
            <a:endParaRPr lang="en-US" dirty="0"/>
          </a:p>
          <a:p>
            <a:endParaRPr lang="en-US" dirty="0"/>
          </a:p>
        </p:txBody>
      </p:sp>
      <p:pic>
        <p:nvPicPr>
          <p:cNvPr id="5" name="Picture 4">
            <a:extLst>
              <a:ext uri="{FF2B5EF4-FFF2-40B4-BE49-F238E27FC236}">
                <a16:creationId xmlns:a16="http://schemas.microsoft.com/office/drawing/2014/main" id="{D4BBBBC4-CDA2-42F4-B837-4C8A7FBFD9BD}"/>
              </a:ext>
            </a:extLst>
          </p:cNvPr>
          <p:cNvPicPr>
            <a:picLocks noChangeAspect="1"/>
          </p:cNvPicPr>
          <p:nvPr/>
        </p:nvPicPr>
        <p:blipFill>
          <a:blip r:embed="rId2"/>
          <a:stretch>
            <a:fillRect/>
          </a:stretch>
        </p:blipFill>
        <p:spPr>
          <a:xfrm>
            <a:off x="2281851" y="2385646"/>
            <a:ext cx="6437673" cy="3557954"/>
          </a:xfrm>
          <a:prstGeom prst="rect">
            <a:avLst/>
          </a:prstGeom>
        </p:spPr>
      </p:pic>
    </p:spTree>
    <p:extLst>
      <p:ext uri="{BB962C8B-B14F-4D97-AF65-F5344CB8AC3E}">
        <p14:creationId xmlns:p14="http://schemas.microsoft.com/office/powerpoint/2010/main" val="21862955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873E36-5786-453E-B097-4D838CD532A8}"/>
              </a:ext>
            </a:extLst>
          </p:cNvPr>
          <p:cNvSpPr>
            <a:spLocks noGrp="1"/>
          </p:cNvSpPr>
          <p:nvPr>
            <p:ph idx="1"/>
          </p:nvPr>
        </p:nvSpPr>
        <p:spPr>
          <a:xfrm>
            <a:off x="831039" y="1137424"/>
            <a:ext cx="11190391" cy="5720576"/>
          </a:xfrm>
        </p:spPr>
        <p:txBody>
          <a:bodyPr/>
          <a:lstStyle/>
          <a:p>
            <a:pPr>
              <a:buFont typeface="Courier New" panose="02070309020205020404" pitchFamily="49" charset="0"/>
              <a:buChar char="o"/>
            </a:pPr>
            <a:endParaRPr lang="en-US" sz="1700" dirty="0">
              <a:solidFill>
                <a:schemeClr val="tx1"/>
              </a:solidFill>
            </a:endParaRPr>
          </a:p>
          <a:p>
            <a:pPr>
              <a:buFont typeface="Courier New" panose="02070309020205020404" pitchFamily="49" charset="0"/>
              <a:buChar char="o"/>
            </a:pPr>
            <a:r>
              <a:rPr lang="en-US" sz="1650" dirty="0">
                <a:solidFill>
                  <a:schemeClr val="tx1"/>
                </a:solidFill>
              </a:rPr>
              <a:t>After clicking the “Register” button, a provider will be directed to the “Profile” page. ALL fields must be completed, including providing the Medicaid ID, and then the provider shall click the “Update” button (in blue).  This action submits the providers registration request in the system.  </a:t>
            </a:r>
          </a:p>
          <a:p>
            <a:pPr>
              <a:buFont typeface="Courier New" panose="02070309020205020404" pitchFamily="49" charset="0"/>
              <a:buChar char="o"/>
            </a:pPr>
            <a:r>
              <a:rPr lang="en-US" sz="1650" dirty="0">
                <a:solidFill>
                  <a:schemeClr val="tx1"/>
                </a:solidFill>
              </a:rPr>
              <a:t>Reminder - the registration review and approval process is a manual process.  Providers shall allow sufficient time for the review and approval process to be completed – minimum of 2 business days.  Providers will receive notice if more information is needed to complete the request, or if the registration was denied.  </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p:txBody>
      </p:sp>
      <p:pic>
        <p:nvPicPr>
          <p:cNvPr id="4" name="Picture 3">
            <a:extLst>
              <a:ext uri="{FF2B5EF4-FFF2-40B4-BE49-F238E27FC236}">
                <a16:creationId xmlns:a16="http://schemas.microsoft.com/office/drawing/2014/main" id="{974C59F8-9953-476F-9E2D-8EFD32A8B8A7}"/>
              </a:ext>
            </a:extLst>
          </p:cNvPr>
          <p:cNvPicPr>
            <a:picLocks noChangeAspect="1"/>
          </p:cNvPicPr>
          <p:nvPr/>
        </p:nvPicPr>
        <p:blipFill>
          <a:blip r:embed="rId2"/>
          <a:stretch>
            <a:fillRect/>
          </a:stretch>
        </p:blipFill>
        <p:spPr>
          <a:xfrm>
            <a:off x="2575413" y="2368292"/>
            <a:ext cx="6568587" cy="4299207"/>
          </a:xfrm>
          <a:prstGeom prst="rect">
            <a:avLst/>
          </a:prstGeom>
        </p:spPr>
      </p:pic>
    </p:spTree>
    <p:extLst>
      <p:ext uri="{BB962C8B-B14F-4D97-AF65-F5344CB8AC3E}">
        <p14:creationId xmlns:p14="http://schemas.microsoft.com/office/powerpoint/2010/main" val="2051343992"/>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766A85E11E30F4E991D0A89AF3E1058" ma:contentTypeVersion="21" ma:contentTypeDescription="Create a new document." ma:contentTypeScope="" ma:versionID="e9e714bb0801ac8b7362f47fe2f2be00">
  <xsd:schema xmlns:xsd="http://www.w3.org/2001/XMLSchema" xmlns:xs="http://www.w3.org/2001/XMLSchema" xmlns:p="http://schemas.microsoft.com/office/2006/metadata/properties" xmlns:ns1="http://schemas.microsoft.com/sharepoint/v3" targetNamespace="http://schemas.microsoft.com/office/2006/metadata/properties" ma:root="true" ma:fieldsID="ad2c4303766fcadb54f511e1f5a2aad0"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hidden="true" ma:internalName="PublishingStartDate" ma:readOnly="false">
      <xsd:simpleType>
        <xsd:restriction base="dms:Unknown"/>
      </xsd:simpleType>
    </xsd:element>
    <xsd:element name="PublishingExpirationDate" ma:index="9" nillable="true" ma:displayName="Scheduling End Date" ma:hidden="true" ma:internalName="PublishingExpirationDate"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1E9EBE9-B392-4B67-9EB1-99AF8497BE10}">
  <ds:schemaRefs>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DBA2A256-C68A-4C4A-B3FB-E38E3B839BE7}">
  <ds:schemaRefs>
    <ds:schemaRef ds:uri="http://schemas.microsoft.com/sharepoint/v3/contenttype/forms"/>
  </ds:schemaRefs>
</ds:datastoreItem>
</file>

<file path=customXml/itemProps3.xml><?xml version="1.0" encoding="utf-8"?>
<ds:datastoreItem xmlns:ds="http://schemas.openxmlformats.org/officeDocument/2006/customXml" ds:itemID="{FB13E6F7-E5CA-42BC-86D5-13752E290E2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1593</TotalTime>
  <Words>2846</Words>
  <Application>Microsoft Office PowerPoint</Application>
  <PresentationFormat>Widescreen</PresentationFormat>
  <Paragraphs>171</Paragraphs>
  <Slides>27</Slides>
  <Notes>1</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Slice</vt:lpstr>
      <vt:lpstr>             Provider ResolutioN Portal Tutorial  OCT 2025 </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Provider Portal Tutorial</dc:title>
  <dc:creator>Derochea, Erica</dc:creator>
  <cp:lastModifiedBy>Roberts, Amy</cp:lastModifiedBy>
  <cp:revision>132</cp:revision>
  <dcterms:created xsi:type="dcterms:W3CDTF">2020-03-24T15:36:45Z</dcterms:created>
  <dcterms:modified xsi:type="dcterms:W3CDTF">2025-10-10T18:55:31Z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0x0101000766A85E11E30F4E991D0A89AF3E1058</vt:lpwstr>
  </property>
  <property fmtid="{D5CDD505-2E9C-101B-9397-08002B2CF9AE}" pid="3" name="TaxKeyword">
    <vt:lpwstr/>
  </property>
  <property fmtid="{D5CDD505-2E9C-101B-9397-08002B2CF9AE}" pid="4" name="TaxCatchAll">
    <vt:lpwstr/>
  </property>
  <property fmtid="{D5CDD505-2E9C-101B-9397-08002B2CF9AE}" pid="5" name="TaxKeywordTaxHTField">
    <vt:lpwstr/>
  </property>
</Properties>
</file>