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6" r:id="rId5"/>
    <p:sldId id="257" r:id="rId6"/>
    <p:sldId id="299" r:id="rId7"/>
    <p:sldId id="321" r:id="rId8"/>
    <p:sldId id="377" r:id="rId9"/>
    <p:sldId id="320" r:id="rId10"/>
    <p:sldId id="262" r:id="rId11"/>
    <p:sldId id="260" r:id="rId12"/>
    <p:sldId id="376" r:id="rId13"/>
    <p:sldId id="322" r:id="rId14"/>
    <p:sldId id="335" r:id="rId15"/>
    <p:sldId id="360" r:id="rId16"/>
    <p:sldId id="361" r:id="rId17"/>
    <p:sldId id="325" r:id="rId18"/>
    <p:sldId id="326" r:id="rId19"/>
    <p:sldId id="336" r:id="rId20"/>
    <p:sldId id="363" r:id="rId21"/>
    <p:sldId id="362" r:id="rId22"/>
    <p:sldId id="364" r:id="rId23"/>
    <p:sldId id="365" r:id="rId24"/>
    <p:sldId id="328" r:id="rId25"/>
    <p:sldId id="329" r:id="rId26"/>
    <p:sldId id="330" r:id="rId27"/>
    <p:sldId id="331" r:id="rId28"/>
    <p:sldId id="366" r:id="rId29"/>
    <p:sldId id="337" r:id="rId30"/>
    <p:sldId id="338" r:id="rId31"/>
    <p:sldId id="339" r:id="rId32"/>
    <p:sldId id="340" r:id="rId33"/>
    <p:sldId id="341" r:id="rId34"/>
    <p:sldId id="374" r:id="rId35"/>
    <p:sldId id="342" r:id="rId36"/>
    <p:sldId id="347" r:id="rId37"/>
    <p:sldId id="348" r:id="rId38"/>
    <p:sldId id="346" r:id="rId39"/>
    <p:sldId id="349" r:id="rId40"/>
    <p:sldId id="350" r:id="rId41"/>
    <p:sldId id="351" r:id="rId42"/>
    <p:sldId id="352" r:id="rId43"/>
    <p:sldId id="353" r:id="rId44"/>
    <p:sldId id="369" r:id="rId45"/>
    <p:sldId id="371" r:id="rId46"/>
    <p:sldId id="372" r:id="rId47"/>
    <p:sldId id="368" r:id="rId48"/>
    <p:sldId id="358" r:id="rId49"/>
    <p:sldId id="359" r:id="rId50"/>
    <p:sldId id="375" r:id="rId51"/>
    <p:sldId id="367" r:id="rId52"/>
    <p:sldId id="373" r:id="rId53"/>
    <p:sldId id="298" r:id="rId54"/>
    <p:sldId id="30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ki, Kerri" initials="K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12" autoAdjust="0"/>
  </p:normalViewPr>
  <p:slideViewPr>
    <p:cSldViewPr>
      <p:cViewPr>
        <p:scale>
          <a:sx n="81" d="100"/>
          <a:sy n="81" d="100"/>
        </p:scale>
        <p:origin x="-836" y="8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7T09:48:39.063" idx="8">
    <p:pos x="10" y="10"/>
    <p:text>Consider removing - Duplicate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17T09:48:39.063" idx="8">
    <p:pos x="10" y="10"/>
    <p:text>Consider removing - Duplicate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3F77A-0396-4D41-9B2A-807000477B5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C88B54D-AF3E-4159-B738-6E2746C68EC9}">
      <dgm:prSet phldrT="[Text]"/>
      <dgm:spPr/>
      <dgm:t>
        <a:bodyPr/>
        <a:lstStyle/>
        <a:p>
          <a:r>
            <a:rPr lang="en-US" dirty="0"/>
            <a:t>Request PA via Provider Portal</a:t>
          </a:r>
        </a:p>
      </dgm:t>
    </dgm:pt>
    <dgm:pt modelId="{B523767C-3B36-4D35-9C28-A38F7CA6D8F5}" type="parTrans" cxnId="{4DF54434-79F2-4791-9967-B62B5F0D4870}">
      <dgm:prSet/>
      <dgm:spPr/>
      <dgm:t>
        <a:bodyPr/>
        <a:lstStyle/>
        <a:p>
          <a:endParaRPr lang="en-US"/>
        </a:p>
      </dgm:t>
    </dgm:pt>
    <dgm:pt modelId="{5F60633A-AAD0-4A7E-9C25-F2A6FDC79F4B}" type="sibTrans" cxnId="{4DF54434-79F2-4791-9967-B62B5F0D4870}">
      <dgm:prSet/>
      <dgm:spPr/>
      <dgm:t>
        <a:bodyPr/>
        <a:lstStyle/>
        <a:p>
          <a:endParaRPr lang="en-US"/>
        </a:p>
      </dgm:t>
    </dgm:pt>
    <dgm:pt modelId="{AE8BA7F1-199A-47E0-BE72-EB6E56692BDC}">
      <dgm:prSet phldrT="[Text]"/>
      <dgm:spPr/>
      <dgm:t>
        <a:bodyPr/>
        <a:lstStyle/>
        <a:p>
          <a:r>
            <a:rPr lang="en-US" dirty="0"/>
            <a:t>HFS Adjudicates/ Determines PA</a:t>
          </a:r>
        </a:p>
      </dgm:t>
    </dgm:pt>
    <dgm:pt modelId="{70448205-F80A-466C-BEA0-1D3B60EBB612}" type="parTrans" cxnId="{E53DF498-D19A-488D-A363-299C9C7A6BC4}">
      <dgm:prSet/>
      <dgm:spPr/>
      <dgm:t>
        <a:bodyPr/>
        <a:lstStyle/>
        <a:p>
          <a:endParaRPr lang="en-US"/>
        </a:p>
      </dgm:t>
    </dgm:pt>
    <dgm:pt modelId="{1A7D62F3-7E90-4549-9C5F-886965F4A5B8}" type="sibTrans" cxnId="{E53DF498-D19A-488D-A363-299C9C7A6BC4}">
      <dgm:prSet/>
      <dgm:spPr/>
      <dgm:t>
        <a:bodyPr/>
        <a:lstStyle/>
        <a:p>
          <a:endParaRPr lang="en-US"/>
        </a:p>
      </dgm:t>
    </dgm:pt>
    <dgm:pt modelId="{C664D82C-E726-4E64-987D-01CF480F1FAF}">
      <dgm:prSet phldrT="[Text]"/>
      <dgm:spPr/>
      <dgm:t>
        <a:bodyPr/>
        <a:lstStyle/>
        <a:p>
          <a:r>
            <a:rPr lang="en-US" dirty="0"/>
            <a:t>Response Letter Mailed to Participants/Faxed to Prescribers</a:t>
          </a:r>
        </a:p>
      </dgm:t>
    </dgm:pt>
    <dgm:pt modelId="{16D0F09A-0A5D-4BFA-A2B3-BF46EA0C530A}" type="parTrans" cxnId="{BAD492EE-F6F5-45B6-8A44-41E4F00022BD}">
      <dgm:prSet/>
      <dgm:spPr/>
      <dgm:t>
        <a:bodyPr/>
        <a:lstStyle/>
        <a:p>
          <a:endParaRPr lang="en-US"/>
        </a:p>
      </dgm:t>
    </dgm:pt>
    <dgm:pt modelId="{6F9F223B-4DA0-4AC2-9BCD-81357CC6D664}" type="sibTrans" cxnId="{BAD492EE-F6F5-45B6-8A44-41E4F00022BD}">
      <dgm:prSet/>
      <dgm:spPr/>
      <dgm:t>
        <a:bodyPr/>
        <a:lstStyle/>
        <a:p>
          <a:endParaRPr lang="en-US"/>
        </a:p>
      </dgm:t>
    </dgm:pt>
    <dgm:pt modelId="{DC796012-496A-4E60-AA41-56A019BC83F0}">
      <dgm:prSet/>
      <dgm:spPr/>
      <dgm:t>
        <a:bodyPr/>
        <a:lstStyle/>
        <a:p>
          <a:r>
            <a:rPr lang="en-US" dirty="0"/>
            <a:t>Status of PAs and Determination Letter Available on Dashboard 	</a:t>
          </a:r>
        </a:p>
      </dgm:t>
    </dgm:pt>
    <dgm:pt modelId="{6FA5885A-D78B-4FC7-BA73-326E5C019B28}" type="parTrans" cxnId="{B08B2666-F4CB-4635-A5ED-D709010DAD1B}">
      <dgm:prSet/>
      <dgm:spPr/>
      <dgm:t>
        <a:bodyPr/>
        <a:lstStyle/>
        <a:p>
          <a:endParaRPr lang="en-US"/>
        </a:p>
      </dgm:t>
    </dgm:pt>
    <dgm:pt modelId="{704DA25A-8E37-405B-951A-4129EA3B7C7E}" type="sibTrans" cxnId="{B08B2666-F4CB-4635-A5ED-D709010DAD1B}">
      <dgm:prSet/>
      <dgm:spPr/>
      <dgm:t>
        <a:bodyPr/>
        <a:lstStyle/>
        <a:p>
          <a:endParaRPr lang="en-US"/>
        </a:p>
      </dgm:t>
    </dgm:pt>
    <dgm:pt modelId="{93D74427-528C-4EEE-924D-99779486DD41}" type="pres">
      <dgm:prSet presAssocID="{2CC3F77A-0396-4D41-9B2A-807000477B5A}" presName="Name0" presStyleCnt="0">
        <dgm:presLayoutVars>
          <dgm:dir/>
          <dgm:resizeHandles val="exact"/>
        </dgm:presLayoutVars>
      </dgm:prSet>
      <dgm:spPr/>
      <dgm:t>
        <a:bodyPr/>
        <a:lstStyle/>
        <a:p>
          <a:endParaRPr lang="en-US"/>
        </a:p>
      </dgm:t>
    </dgm:pt>
    <dgm:pt modelId="{41C80200-2B08-4298-B33F-F06072557F5B}" type="pres">
      <dgm:prSet presAssocID="{7C88B54D-AF3E-4159-B738-6E2746C68EC9}" presName="node" presStyleLbl="node1" presStyleIdx="0" presStyleCnt="4">
        <dgm:presLayoutVars>
          <dgm:bulletEnabled val="1"/>
        </dgm:presLayoutVars>
      </dgm:prSet>
      <dgm:spPr/>
      <dgm:t>
        <a:bodyPr/>
        <a:lstStyle/>
        <a:p>
          <a:endParaRPr lang="en-US"/>
        </a:p>
      </dgm:t>
    </dgm:pt>
    <dgm:pt modelId="{8E8221CC-5977-4B06-A479-9FF489426431}" type="pres">
      <dgm:prSet presAssocID="{5F60633A-AAD0-4A7E-9C25-F2A6FDC79F4B}" presName="sibTrans" presStyleLbl="sibTrans2D1" presStyleIdx="0" presStyleCnt="3"/>
      <dgm:spPr/>
      <dgm:t>
        <a:bodyPr/>
        <a:lstStyle/>
        <a:p>
          <a:endParaRPr lang="en-US"/>
        </a:p>
      </dgm:t>
    </dgm:pt>
    <dgm:pt modelId="{E85B6D05-CBF6-4B9D-8EC7-57E610D99C2A}" type="pres">
      <dgm:prSet presAssocID="{5F60633A-AAD0-4A7E-9C25-F2A6FDC79F4B}" presName="connectorText" presStyleLbl="sibTrans2D1" presStyleIdx="0" presStyleCnt="3"/>
      <dgm:spPr/>
      <dgm:t>
        <a:bodyPr/>
        <a:lstStyle/>
        <a:p>
          <a:endParaRPr lang="en-US"/>
        </a:p>
      </dgm:t>
    </dgm:pt>
    <dgm:pt modelId="{8306913A-732D-48AE-AA66-A0391DF4F29F}" type="pres">
      <dgm:prSet presAssocID="{AE8BA7F1-199A-47E0-BE72-EB6E56692BDC}" presName="node" presStyleLbl="node1" presStyleIdx="1" presStyleCnt="4">
        <dgm:presLayoutVars>
          <dgm:bulletEnabled val="1"/>
        </dgm:presLayoutVars>
      </dgm:prSet>
      <dgm:spPr/>
      <dgm:t>
        <a:bodyPr/>
        <a:lstStyle/>
        <a:p>
          <a:endParaRPr lang="en-US"/>
        </a:p>
      </dgm:t>
    </dgm:pt>
    <dgm:pt modelId="{D2C012FD-A175-4CA9-AB18-5B01815CA89A}" type="pres">
      <dgm:prSet presAssocID="{1A7D62F3-7E90-4549-9C5F-886965F4A5B8}" presName="sibTrans" presStyleLbl="sibTrans2D1" presStyleIdx="1" presStyleCnt="3"/>
      <dgm:spPr/>
      <dgm:t>
        <a:bodyPr/>
        <a:lstStyle/>
        <a:p>
          <a:endParaRPr lang="en-US"/>
        </a:p>
      </dgm:t>
    </dgm:pt>
    <dgm:pt modelId="{B7329C09-34A7-4738-ACB2-E71792A82999}" type="pres">
      <dgm:prSet presAssocID="{1A7D62F3-7E90-4549-9C5F-886965F4A5B8}" presName="connectorText" presStyleLbl="sibTrans2D1" presStyleIdx="1" presStyleCnt="3"/>
      <dgm:spPr/>
      <dgm:t>
        <a:bodyPr/>
        <a:lstStyle/>
        <a:p>
          <a:endParaRPr lang="en-US"/>
        </a:p>
      </dgm:t>
    </dgm:pt>
    <dgm:pt modelId="{AB678E4F-7F26-4D5A-9205-B5303545DF82}" type="pres">
      <dgm:prSet presAssocID="{C664D82C-E726-4E64-987D-01CF480F1FAF}" presName="node" presStyleLbl="node1" presStyleIdx="2" presStyleCnt="4">
        <dgm:presLayoutVars>
          <dgm:bulletEnabled val="1"/>
        </dgm:presLayoutVars>
      </dgm:prSet>
      <dgm:spPr/>
      <dgm:t>
        <a:bodyPr/>
        <a:lstStyle/>
        <a:p>
          <a:endParaRPr lang="en-US"/>
        </a:p>
      </dgm:t>
    </dgm:pt>
    <dgm:pt modelId="{F752F2DA-AF79-446E-89D4-588F4ADA45FE}" type="pres">
      <dgm:prSet presAssocID="{6F9F223B-4DA0-4AC2-9BCD-81357CC6D664}" presName="sibTrans" presStyleLbl="sibTrans2D1" presStyleIdx="2" presStyleCnt="3"/>
      <dgm:spPr/>
      <dgm:t>
        <a:bodyPr/>
        <a:lstStyle/>
        <a:p>
          <a:endParaRPr lang="en-US"/>
        </a:p>
      </dgm:t>
    </dgm:pt>
    <dgm:pt modelId="{F0F944A9-1461-4CB4-B4E2-9C9A9FAE345B}" type="pres">
      <dgm:prSet presAssocID="{6F9F223B-4DA0-4AC2-9BCD-81357CC6D664}" presName="connectorText" presStyleLbl="sibTrans2D1" presStyleIdx="2" presStyleCnt="3"/>
      <dgm:spPr/>
      <dgm:t>
        <a:bodyPr/>
        <a:lstStyle/>
        <a:p>
          <a:endParaRPr lang="en-US"/>
        </a:p>
      </dgm:t>
    </dgm:pt>
    <dgm:pt modelId="{E4E2DC33-00C1-40F7-955B-659EE5670507}" type="pres">
      <dgm:prSet presAssocID="{DC796012-496A-4E60-AA41-56A019BC83F0}" presName="node" presStyleLbl="node1" presStyleIdx="3" presStyleCnt="4">
        <dgm:presLayoutVars>
          <dgm:bulletEnabled val="1"/>
        </dgm:presLayoutVars>
      </dgm:prSet>
      <dgm:spPr/>
      <dgm:t>
        <a:bodyPr/>
        <a:lstStyle/>
        <a:p>
          <a:endParaRPr lang="en-US"/>
        </a:p>
      </dgm:t>
    </dgm:pt>
  </dgm:ptLst>
  <dgm:cxnLst>
    <dgm:cxn modelId="{6AA32ECD-11E0-489D-9F5C-5C2E8E6448F9}" type="presOf" srcId="{AE8BA7F1-199A-47E0-BE72-EB6E56692BDC}" destId="{8306913A-732D-48AE-AA66-A0391DF4F29F}" srcOrd="0" destOrd="0" presId="urn:microsoft.com/office/officeart/2005/8/layout/process1"/>
    <dgm:cxn modelId="{B9F0A3A4-21D0-4638-9F8B-C1D687C837E0}" type="presOf" srcId="{2CC3F77A-0396-4D41-9B2A-807000477B5A}" destId="{93D74427-528C-4EEE-924D-99779486DD41}" srcOrd="0" destOrd="0" presId="urn:microsoft.com/office/officeart/2005/8/layout/process1"/>
    <dgm:cxn modelId="{A7BB7768-5994-456A-8C22-6994EB3A537B}" type="presOf" srcId="{C664D82C-E726-4E64-987D-01CF480F1FAF}" destId="{AB678E4F-7F26-4D5A-9205-B5303545DF82}" srcOrd="0" destOrd="0" presId="urn:microsoft.com/office/officeart/2005/8/layout/process1"/>
    <dgm:cxn modelId="{FF5E4A91-35CD-49F4-911D-32A8BDAFF6B2}" type="presOf" srcId="{7C88B54D-AF3E-4159-B738-6E2746C68EC9}" destId="{41C80200-2B08-4298-B33F-F06072557F5B}" srcOrd="0" destOrd="0" presId="urn:microsoft.com/office/officeart/2005/8/layout/process1"/>
    <dgm:cxn modelId="{E53DF498-D19A-488D-A363-299C9C7A6BC4}" srcId="{2CC3F77A-0396-4D41-9B2A-807000477B5A}" destId="{AE8BA7F1-199A-47E0-BE72-EB6E56692BDC}" srcOrd="1" destOrd="0" parTransId="{70448205-F80A-466C-BEA0-1D3B60EBB612}" sibTransId="{1A7D62F3-7E90-4549-9C5F-886965F4A5B8}"/>
    <dgm:cxn modelId="{89894D23-3ED4-4A55-80A8-57154C757402}" type="presOf" srcId="{6F9F223B-4DA0-4AC2-9BCD-81357CC6D664}" destId="{F0F944A9-1461-4CB4-B4E2-9C9A9FAE345B}" srcOrd="1" destOrd="0" presId="urn:microsoft.com/office/officeart/2005/8/layout/process1"/>
    <dgm:cxn modelId="{0917083C-E8AF-480A-AF47-AD299346BEC2}" type="presOf" srcId="{5F60633A-AAD0-4A7E-9C25-F2A6FDC79F4B}" destId="{8E8221CC-5977-4B06-A479-9FF489426431}" srcOrd="0" destOrd="0" presId="urn:microsoft.com/office/officeart/2005/8/layout/process1"/>
    <dgm:cxn modelId="{B70A3F99-3BB1-48AD-824A-CB5E6CE610A6}" type="presOf" srcId="{DC796012-496A-4E60-AA41-56A019BC83F0}" destId="{E4E2DC33-00C1-40F7-955B-659EE5670507}" srcOrd="0" destOrd="0" presId="urn:microsoft.com/office/officeart/2005/8/layout/process1"/>
    <dgm:cxn modelId="{4DF54434-79F2-4791-9967-B62B5F0D4870}" srcId="{2CC3F77A-0396-4D41-9B2A-807000477B5A}" destId="{7C88B54D-AF3E-4159-B738-6E2746C68EC9}" srcOrd="0" destOrd="0" parTransId="{B523767C-3B36-4D35-9C28-A38F7CA6D8F5}" sibTransId="{5F60633A-AAD0-4A7E-9C25-F2A6FDC79F4B}"/>
    <dgm:cxn modelId="{45202A94-C9BB-4A1F-827F-E358C6C3CB08}" type="presOf" srcId="{5F60633A-AAD0-4A7E-9C25-F2A6FDC79F4B}" destId="{E85B6D05-CBF6-4B9D-8EC7-57E610D99C2A}" srcOrd="1" destOrd="0" presId="urn:microsoft.com/office/officeart/2005/8/layout/process1"/>
    <dgm:cxn modelId="{59B0A011-ED84-464C-A7EF-DEBE97D49C5B}" type="presOf" srcId="{6F9F223B-4DA0-4AC2-9BCD-81357CC6D664}" destId="{F752F2DA-AF79-446E-89D4-588F4ADA45FE}" srcOrd="0" destOrd="0" presId="urn:microsoft.com/office/officeart/2005/8/layout/process1"/>
    <dgm:cxn modelId="{B08B2666-F4CB-4635-A5ED-D709010DAD1B}" srcId="{2CC3F77A-0396-4D41-9B2A-807000477B5A}" destId="{DC796012-496A-4E60-AA41-56A019BC83F0}" srcOrd="3" destOrd="0" parTransId="{6FA5885A-D78B-4FC7-BA73-326E5C019B28}" sibTransId="{704DA25A-8E37-405B-951A-4129EA3B7C7E}"/>
    <dgm:cxn modelId="{31B53D54-88EF-416F-BF2A-FDB2B276E7AB}" type="presOf" srcId="{1A7D62F3-7E90-4549-9C5F-886965F4A5B8}" destId="{D2C012FD-A175-4CA9-AB18-5B01815CA89A}" srcOrd="0" destOrd="0" presId="urn:microsoft.com/office/officeart/2005/8/layout/process1"/>
    <dgm:cxn modelId="{BAD492EE-F6F5-45B6-8A44-41E4F00022BD}" srcId="{2CC3F77A-0396-4D41-9B2A-807000477B5A}" destId="{C664D82C-E726-4E64-987D-01CF480F1FAF}" srcOrd="2" destOrd="0" parTransId="{16D0F09A-0A5D-4BFA-A2B3-BF46EA0C530A}" sibTransId="{6F9F223B-4DA0-4AC2-9BCD-81357CC6D664}"/>
    <dgm:cxn modelId="{A228F5F6-12E5-432B-8789-B99DE92B6D5E}" type="presOf" srcId="{1A7D62F3-7E90-4549-9C5F-886965F4A5B8}" destId="{B7329C09-34A7-4738-ACB2-E71792A82999}" srcOrd="1" destOrd="0" presId="urn:microsoft.com/office/officeart/2005/8/layout/process1"/>
    <dgm:cxn modelId="{B9067D7B-0997-4E1C-9993-6FAE5FEB9645}" type="presParOf" srcId="{93D74427-528C-4EEE-924D-99779486DD41}" destId="{41C80200-2B08-4298-B33F-F06072557F5B}" srcOrd="0" destOrd="0" presId="urn:microsoft.com/office/officeart/2005/8/layout/process1"/>
    <dgm:cxn modelId="{5411B414-171C-4277-AC0B-11B466731930}" type="presParOf" srcId="{93D74427-528C-4EEE-924D-99779486DD41}" destId="{8E8221CC-5977-4B06-A479-9FF489426431}" srcOrd="1" destOrd="0" presId="urn:microsoft.com/office/officeart/2005/8/layout/process1"/>
    <dgm:cxn modelId="{90BF53E6-0CD3-4F68-93BF-1B7254593A63}" type="presParOf" srcId="{8E8221CC-5977-4B06-A479-9FF489426431}" destId="{E85B6D05-CBF6-4B9D-8EC7-57E610D99C2A}" srcOrd="0" destOrd="0" presId="urn:microsoft.com/office/officeart/2005/8/layout/process1"/>
    <dgm:cxn modelId="{9E874F0B-142F-4416-BFFC-789E70DF7959}" type="presParOf" srcId="{93D74427-528C-4EEE-924D-99779486DD41}" destId="{8306913A-732D-48AE-AA66-A0391DF4F29F}" srcOrd="2" destOrd="0" presId="urn:microsoft.com/office/officeart/2005/8/layout/process1"/>
    <dgm:cxn modelId="{337BB289-F6F7-42F7-86D6-35C75D14E86B}" type="presParOf" srcId="{93D74427-528C-4EEE-924D-99779486DD41}" destId="{D2C012FD-A175-4CA9-AB18-5B01815CA89A}" srcOrd="3" destOrd="0" presId="urn:microsoft.com/office/officeart/2005/8/layout/process1"/>
    <dgm:cxn modelId="{89790288-0E1E-4CF3-A4F5-9C56F9BA7884}" type="presParOf" srcId="{D2C012FD-A175-4CA9-AB18-5B01815CA89A}" destId="{B7329C09-34A7-4738-ACB2-E71792A82999}" srcOrd="0" destOrd="0" presId="urn:microsoft.com/office/officeart/2005/8/layout/process1"/>
    <dgm:cxn modelId="{2418A19D-6B39-4440-BDA8-FC66C8FDA22C}" type="presParOf" srcId="{93D74427-528C-4EEE-924D-99779486DD41}" destId="{AB678E4F-7F26-4D5A-9205-B5303545DF82}" srcOrd="4" destOrd="0" presId="urn:microsoft.com/office/officeart/2005/8/layout/process1"/>
    <dgm:cxn modelId="{3D209992-6EBA-4267-8603-E796CEF6A569}" type="presParOf" srcId="{93D74427-528C-4EEE-924D-99779486DD41}" destId="{F752F2DA-AF79-446E-89D4-588F4ADA45FE}" srcOrd="5" destOrd="0" presId="urn:microsoft.com/office/officeart/2005/8/layout/process1"/>
    <dgm:cxn modelId="{3E71FB95-BD5C-4CD2-B9CA-B8DD0EA925B5}" type="presParOf" srcId="{F752F2DA-AF79-446E-89D4-588F4ADA45FE}" destId="{F0F944A9-1461-4CB4-B4E2-9C9A9FAE345B}" srcOrd="0" destOrd="0" presId="urn:microsoft.com/office/officeart/2005/8/layout/process1"/>
    <dgm:cxn modelId="{2A68C270-B7FD-4EBE-AD5F-3D2D45F79465}" type="presParOf" srcId="{93D74427-528C-4EEE-924D-99779486DD41}" destId="{E4E2DC33-00C1-40F7-955B-659EE567050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3A38DB-EF30-4E43-9907-931F86AB6569}" type="datetimeFigureOut">
              <a:rPr lang="en-US" smtClean="0"/>
              <a:t>11/13/2017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6A1F00-97F6-4ED0-B95A-3BD73103836E}" type="slidenum">
              <a:rPr lang="en-US" smtClean="0"/>
              <a:t>‹#›</a:t>
            </a:fld>
            <a:endParaRPr lang="en-US"/>
          </a:p>
        </p:txBody>
      </p:sp>
    </p:spTree>
    <p:extLst>
      <p:ext uri="{BB962C8B-B14F-4D97-AF65-F5344CB8AC3E}">
        <p14:creationId xmlns:p14="http://schemas.microsoft.com/office/powerpoint/2010/main" val="29947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FABC7-5756-4985-855E-D82892D426DF}" type="datetimeFigureOut">
              <a:rPr lang="en-US" smtClean="0"/>
              <a:t>11/13/2017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AD16C-E537-4D1B-AD1A-EFD31D953FDB}" type="slidenum">
              <a:rPr lang="en-US" smtClean="0"/>
              <a:t>‹#›</a:t>
            </a:fld>
            <a:endParaRPr lang="en-US" dirty="0"/>
          </a:p>
        </p:txBody>
      </p:sp>
    </p:spTree>
    <p:extLst>
      <p:ext uri="{BB962C8B-B14F-4D97-AF65-F5344CB8AC3E}">
        <p14:creationId xmlns:p14="http://schemas.microsoft.com/office/powerpoint/2010/main" val="279843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Welcome to the Illinois Provider Portal Prescriber webinar. In today’s webinar, you will learn how </a:t>
            </a:r>
            <a:r>
              <a:rPr lang="en-US" baseline="0" dirty="0"/>
              <a:t>to define and explain the purpose and benefits of the Provider Portal, enroll, login, and change your password in the Provider Portal, and how to navigate the Provider Portal and perform Prescriber functions. </a:t>
            </a: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a:t>
            </a:fld>
            <a:endParaRPr lang="en-US" dirty="0"/>
          </a:p>
        </p:txBody>
      </p:sp>
    </p:spTree>
    <p:extLst>
      <p:ext uri="{BB962C8B-B14F-4D97-AF65-F5344CB8AC3E}">
        <p14:creationId xmlns:p14="http://schemas.microsoft.com/office/powerpoint/2010/main" val="58645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Dashboard is the landing page upon logging in to the Illinois Provider Portal. You will have the ability to see the status of all Prior Authorizations (PAs) submitted in the last 45 days. This includes all PAs faxed </a:t>
            </a:r>
            <a:r>
              <a:rPr lang="en-US" sz="1200" dirty="0">
                <a:solidFill>
                  <a:srgbClr val="FF0000"/>
                </a:solidFill>
              </a:rPr>
              <a:t>or</a:t>
            </a:r>
            <a:r>
              <a:rPr lang="en-US" sz="1200" dirty="0"/>
              <a:t> submitted via the Illinois Provider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Every PA request will receive a unique Ticket ID number. Only those PAs that have been approved will receive an actual PA number (PA Statuses – </a:t>
            </a:r>
            <a:r>
              <a:rPr lang="en-US" sz="1100" dirty="0" err="1"/>
              <a:t>Inprocess</a:t>
            </a:r>
            <a:r>
              <a:rPr lang="en-US" sz="1100" dirty="0"/>
              <a:t>, Approved, </a:t>
            </a:r>
            <a:r>
              <a:rPr lang="en-US" sz="1100" dirty="0">
                <a:solidFill>
                  <a:srgbClr val="FF0000"/>
                </a:solidFill>
              </a:rPr>
              <a:t>Deferred</a:t>
            </a:r>
            <a:r>
              <a:rPr lang="en-US" sz="1100" dirty="0"/>
              <a:t>, Denied, Abandoned</a:t>
            </a:r>
            <a:r>
              <a:rPr lang="en-US" sz="1100" dirty="0">
                <a:solidFill>
                  <a:srgbClr val="FF0000"/>
                </a:solidFill>
              </a:rPr>
              <a:t>, </a:t>
            </a:r>
            <a:r>
              <a:rPr lang="en-US" sz="1100" dirty="0" err="1">
                <a:solidFill>
                  <a:srgbClr val="FF0000"/>
                </a:solidFill>
              </a:rPr>
              <a:t>etc</a:t>
            </a:r>
            <a:r>
              <a:rPr lang="en-US" sz="1100" dirty="0"/>
              <a:t>). Using the Ticket ID is a very useful way to correspond back and forth for any request. </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12</a:t>
            </a:fld>
            <a:endParaRPr lang="en-US" dirty="0"/>
          </a:p>
        </p:txBody>
      </p:sp>
    </p:spTree>
    <p:extLst>
      <p:ext uri="{BB962C8B-B14F-4D97-AF65-F5344CB8AC3E}">
        <p14:creationId xmlns:p14="http://schemas.microsoft.com/office/powerpoint/2010/main" val="87755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Clicking the </a:t>
            </a:r>
            <a:r>
              <a:rPr lang="en-US" sz="1200" i="1" dirty="0"/>
              <a:t>Participant Name </a:t>
            </a:r>
            <a:r>
              <a:rPr lang="en-US" sz="1200" dirty="0"/>
              <a:t>hyperlink takes you to the participant’s profile, which includes:</a:t>
            </a:r>
          </a:p>
          <a:p>
            <a:pPr algn="ctr"/>
            <a:r>
              <a:rPr lang="en-US" sz="1200" dirty="0"/>
              <a:t>Demographic Information, Eligibility (Medicaid/Medicare), Provider Restrictions, Managed Care Organization (MCO) </a:t>
            </a:r>
          </a:p>
          <a:p>
            <a:pPr algn="ctr"/>
            <a:r>
              <a:rPr lang="en-US" sz="1200" dirty="0"/>
              <a:t>From this screen you can view the participant’s demographic information, including Medicaid and Medicare eligibility, Provider Restrictions, Manage Care Organization (MCO) and Third Party Liability (TPL) Information. Additionally, you can view the participant’s claim history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sz="1200" kern="1200" dirty="0">
              <a:solidFill>
                <a:schemeClr val="tx1"/>
              </a:solidFill>
              <a:effectLst/>
              <a:latin typeface="+mn-lt"/>
              <a:ea typeface="+mn-ea"/>
              <a:cs typeface="+mn-cs"/>
            </a:endParaRPr>
          </a:p>
          <a:p>
            <a:r>
              <a:rPr lang="en-US" dirty="0"/>
              <a:t>Kerri – HFS wants you to show Participants with Provider</a:t>
            </a:r>
            <a:r>
              <a:rPr lang="en-US" baseline="0" dirty="0"/>
              <a:t> Restrictions, MCO, and TPL. </a:t>
            </a:r>
          </a:p>
          <a:p>
            <a:endParaRPr lang="en-US" baseline="0" dirty="0"/>
          </a:p>
          <a:p>
            <a:r>
              <a:rPr lang="en-US" u="sng" baseline="0" dirty="0"/>
              <a:t>T</a:t>
            </a:r>
            <a:r>
              <a:rPr lang="en-US" u="sng" dirty="0"/>
              <a:t>he following Sample Participants have additional eligibility information:</a:t>
            </a:r>
          </a:p>
          <a:p>
            <a:r>
              <a:rPr lang="en-US" dirty="0"/>
              <a:t>ID: 000000003 (Marge</a:t>
            </a:r>
            <a:r>
              <a:rPr lang="en-US" baseline="0" dirty="0"/>
              <a:t> Simpson) – MCO </a:t>
            </a:r>
          </a:p>
          <a:p>
            <a:r>
              <a:rPr lang="en-US" baseline="0" dirty="0"/>
              <a:t>ID: 000000007 (Selma </a:t>
            </a:r>
            <a:r>
              <a:rPr lang="en-US" baseline="0" dirty="0" err="1"/>
              <a:t>Bouvier</a:t>
            </a:r>
            <a:r>
              <a:rPr lang="en-US" baseline="0" dirty="0"/>
              <a:t> – Provider Restrictions</a:t>
            </a:r>
          </a:p>
          <a:p>
            <a:r>
              <a:rPr lang="en-US" baseline="0" dirty="0"/>
              <a:t>ID: 000000009 (Moe </a:t>
            </a:r>
            <a:r>
              <a:rPr lang="en-US" baseline="0" dirty="0" err="1"/>
              <a:t>Szyslak</a:t>
            </a:r>
            <a:r>
              <a:rPr lang="en-US" baseline="0" dirty="0"/>
              <a:t> - TPL</a:t>
            </a:r>
            <a:endParaRPr lang="en-US"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13</a:t>
            </a:fld>
            <a:endParaRPr lang="en-US" dirty="0"/>
          </a:p>
        </p:txBody>
      </p:sp>
    </p:spTree>
    <p:extLst>
      <p:ext uri="{BB962C8B-B14F-4D97-AF65-F5344CB8AC3E}">
        <p14:creationId xmlns:p14="http://schemas.microsoft.com/office/powerpoint/2010/main" val="138565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14</a:t>
            </a:fld>
            <a:endParaRPr lang="en-US" dirty="0"/>
          </a:p>
        </p:txBody>
      </p:sp>
    </p:spTree>
    <p:extLst>
      <p:ext uri="{BB962C8B-B14F-4D97-AF65-F5344CB8AC3E}">
        <p14:creationId xmlns:p14="http://schemas.microsoft.com/office/powerpoint/2010/main" val="185451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15</a:t>
            </a:fld>
            <a:endParaRPr lang="en-US" dirty="0"/>
          </a:p>
        </p:txBody>
      </p:sp>
    </p:spTree>
    <p:extLst>
      <p:ext uri="{BB962C8B-B14F-4D97-AF65-F5344CB8AC3E}">
        <p14:creationId xmlns:p14="http://schemas.microsoft.com/office/powerpoint/2010/main" val="31669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16</a:t>
            </a:fld>
            <a:endParaRPr lang="en-US" dirty="0"/>
          </a:p>
        </p:txBody>
      </p:sp>
    </p:spTree>
    <p:extLst>
      <p:ext uri="{BB962C8B-B14F-4D97-AF65-F5344CB8AC3E}">
        <p14:creationId xmlns:p14="http://schemas.microsoft.com/office/powerpoint/2010/main" val="2608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17</a:t>
            </a:fld>
            <a:endParaRPr lang="en-US" dirty="0"/>
          </a:p>
        </p:txBody>
      </p:sp>
    </p:spTree>
    <p:extLst>
      <p:ext uri="{BB962C8B-B14F-4D97-AF65-F5344CB8AC3E}">
        <p14:creationId xmlns:p14="http://schemas.microsoft.com/office/powerpoint/2010/main" val="168556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19</a:t>
            </a:fld>
            <a:endParaRPr lang="en-US" dirty="0"/>
          </a:p>
        </p:txBody>
      </p:sp>
    </p:spTree>
    <p:extLst>
      <p:ext uri="{BB962C8B-B14F-4D97-AF65-F5344CB8AC3E}">
        <p14:creationId xmlns:p14="http://schemas.microsoft.com/office/powerpoint/2010/main" val="58156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20</a:t>
            </a:fld>
            <a:endParaRPr lang="en-US" dirty="0"/>
          </a:p>
        </p:txBody>
      </p:sp>
    </p:spTree>
    <p:extLst>
      <p:ext uri="{BB962C8B-B14F-4D97-AF65-F5344CB8AC3E}">
        <p14:creationId xmlns:p14="http://schemas.microsoft.com/office/powerpoint/2010/main" val="245368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21</a:t>
            </a:fld>
            <a:endParaRPr lang="en-US" dirty="0"/>
          </a:p>
        </p:txBody>
      </p:sp>
    </p:spTree>
    <p:extLst>
      <p:ext uri="{BB962C8B-B14F-4D97-AF65-F5344CB8AC3E}">
        <p14:creationId xmlns:p14="http://schemas.microsoft.com/office/powerpoint/2010/main" val="11375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22</a:t>
            </a:fld>
            <a:endParaRPr lang="en-US" dirty="0"/>
          </a:p>
        </p:txBody>
      </p:sp>
    </p:spTree>
    <p:extLst>
      <p:ext uri="{BB962C8B-B14F-4D97-AF65-F5344CB8AC3E}">
        <p14:creationId xmlns:p14="http://schemas.microsoft.com/office/powerpoint/2010/main" val="182682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248400" cy="4114800"/>
          </a:xfrm>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a:t>
            </a:fld>
            <a:endParaRPr lang="en-US" dirty="0"/>
          </a:p>
        </p:txBody>
      </p:sp>
    </p:spTree>
    <p:extLst>
      <p:ext uri="{BB962C8B-B14F-4D97-AF65-F5344CB8AC3E}">
        <p14:creationId xmlns:p14="http://schemas.microsoft.com/office/powerpoint/2010/main" val="418224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23</a:t>
            </a:fld>
            <a:endParaRPr lang="en-US" dirty="0"/>
          </a:p>
        </p:txBody>
      </p:sp>
    </p:spTree>
    <p:extLst>
      <p:ext uri="{BB962C8B-B14F-4D97-AF65-F5344CB8AC3E}">
        <p14:creationId xmlns:p14="http://schemas.microsoft.com/office/powerpoint/2010/main" val="174887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24</a:t>
            </a:fld>
            <a:endParaRPr lang="en-US" dirty="0"/>
          </a:p>
        </p:txBody>
      </p:sp>
    </p:spTree>
    <p:extLst>
      <p:ext uri="{BB962C8B-B14F-4D97-AF65-F5344CB8AC3E}">
        <p14:creationId xmlns:p14="http://schemas.microsoft.com/office/powerpoint/2010/main" val="43684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25</a:t>
            </a:fld>
            <a:endParaRPr lang="en-US" dirty="0"/>
          </a:p>
        </p:txBody>
      </p:sp>
    </p:spTree>
    <p:extLst>
      <p:ext uri="{BB962C8B-B14F-4D97-AF65-F5344CB8AC3E}">
        <p14:creationId xmlns:p14="http://schemas.microsoft.com/office/powerpoint/2010/main" val="82594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26</a:t>
            </a:fld>
            <a:endParaRPr lang="en-US" dirty="0"/>
          </a:p>
        </p:txBody>
      </p:sp>
    </p:spTree>
    <p:extLst>
      <p:ext uri="{BB962C8B-B14F-4D97-AF65-F5344CB8AC3E}">
        <p14:creationId xmlns:p14="http://schemas.microsoft.com/office/powerpoint/2010/main" val="3137113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27</a:t>
            </a:fld>
            <a:endParaRPr lang="en-US" dirty="0"/>
          </a:p>
        </p:txBody>
      </p:sp>
    </p:spTree>
    <p:extLst>
      <p:ext uri="{BB962C8B-B14F-4D97-AF65-F5344CB8AC3E}">
        <p14:creationId xmlns:p14="http://schemas.microsoft.com/office/powerpoint/2010/main" val="9402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28</a:t>
            </a:fld>
            <a:endParaRPr lang="en-US" dirty="0"/>
          </a:p>
        </p:txBody>
      </p:sp>
    </p:spTree>
    <p:extLst>
      <p:ext uri="{BB962C8B-B14F-4D97-AF65-F5344CB8AC3E}">
        <p14:creationId xmlns:p14="http://schemas.microsoft.com/office/powerpoint/2010/main" val="2308870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29</a:t>
            </a:fld>
            <a:endParaRPr lang="en-US" dirty="0"/>
          </a:p>
        </p:txBody>
      </p:sp>
    </p:spTree>
    <p:extLst>
      <p:ext uri="{BB962C8B-B14F-4D97-AF65-F5344CB8AC3E}">
        <p14:creationId xmlns:p14="http://schemas.microsoft.com/office/powerpoint/2010/main" val="382173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30</a:t>
            </a:fld>
            <a:endParaRPr lang="en-US" dirty="0"/>
          </a:p>
        </p:txBody>
      </p:sp>
    </p:spTree>
    <p:extLst>
      <p:ext uri="{BB962C8B-B14F-4D97-AF65-F5344CB8AC3E}">
        <p14:creationId xmlns:p14="http://schemas.microsoft.com/office/powerpoint/2010/main" val="215354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31</a:t>
            </a:fld>
            <a:endParaRPr lang="en-US" dirty="0"/>
          </a:p>
        </p:txBody>
      </p:sp>
    </p:spTree>
    <p:extLst>
      <p:ext uri="{BB962C8B-B14F-4D97-AF65-F5344CB8AC3E}">
        <p14:creationId xmlns:p14="http://schemas.microsoft.com/office/powerpoint/2010/main" val="1201287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32</a:t>
            </a:fld>
            <a:endParaRPr lang="en-US" dirty="0"/>
          </a:p>
        </p:txBody>
      </p:sp>
    </p:spTree>
    <p:extLst>
      <p:ext uri="{BB962C8B-B14F-4D97-AF65-F5344CB8AC3E}">
        <p14:creationId xmlns:p14="http://schemas.microsoft.com/office/powerpoint/2010/main" val="285223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3</a:t>
            </a:fld>
            <a:endParaRPr lang="en-US" dirty="0"/>
          </a:p>
        </p:txBody>
      </p:sp>
    </p:spTree>
    <p:extLst>
      <p:ext uri="{BB962C8B-B14F-4D97-AF65-F5344CB8AC3E}">
        <p14:creationId xmlns:p14="http://schemas.microsoft.com/office/powerpoint/2010/main" val="2685277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33</a:t>
            </a:fld>
            <a:endParaRPr lang="en-US" dirty="0"/>
          </a:p>
        </p:txBody>
      </p:sp>
    </p:spTree>
    <p:extLst>
      <p:ext uri="{BB962C8B-B14F-4D97-AF65-F5344CB8AC3E}">
        <p14:creationId xmlns:p14="http://schemas.microsoft.com/office/powerpoint/2010/main" val="345188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34</a:t>
            </a:fld>
            <a:endParaRPr lang="en-US" dirty="0"/>
          </a:p>
        </p:txBody>
      </p:sp>
    </p:spTree>
    <p:extLst>
      <p:ext uri="{BB962C8B-B14F-4D97-AF65-F5344CB8AC3E}">
        <p14:creationId xmlns:p14="http://schemas.microsoft.com/office/powerpoint/2010/main" val="180035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35</a:t>
            </a:fld>
            <a:endParaRPr lang="en-US" dirty="0"/>
          </a:p>
        </p:txBody>
      </p:sp>
    </p:spTree>
    <p:extLst>
      <p:ext uri="{BB962C8B-B14F-4D97-AF65-F5344CB8AC3E}">
        <p14:creationId xmlns:p14="http://schemas.microsoft.com/office/powerpoint/2010/main" val="778700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36</a:t>
            </a:fld>
            <a:endParaRPr lang="en-US" dirty="0"/>
          </a:p>
        </p:txBody>
      </p:sp>
    </p:spTree>
    <p:extLst>
      <p:ext uri="{BB962C8B-B14F-4D97-AF65-F5344CB8AC3E}">
        <p14:creationId xmlns:p14="http://schemas.microsoft.com/office/powerpoint/2010/main" val="27993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37</a:t>
            </a:fld>
            <a:endParaRPr lang="en-US" dirty="0"/>
          </a:p>
        </p:txBody>
      </p:sp>
    </p:spTree>
    <p:extLst>
      <p:ext uri="{BB962C8B-B14F-4D97-AF65-F5344CB8AC3E}">
        <p14:creationId xmlns:p14="http://schemas.microsoft.com/office/powerpoint/2010/main" val="1045670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38</a:t>
            </a:fld>
            <a:endParaRPr lang="en-US" dirty="0"/>
          </a:p>
        </p:txBody>
      </p:sp>
    </p:spTree>
    <p:extLst>
      <p:ext uri="{BB962C8B-B14F-4D97-AF65-F5344CB8AC3E}">
        <p14:creationId xmlns:p14="http://schemas.microsoft.com/office/powerpoint/2010/main" val="3410037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39</a:t>
            </a:fld>
            <a:endParaRPr lang="en-US" dirty="0"/>
          </a:p>
        </p:txBody>
      </p:sp>
    </p:spTree>
    <p:extLst>
      <p:ext uri="{BB962C8B-B14F-4D97-AF65-F5344CB8AC3E}">
        <p14:creationId xmlns:p14="http://schemas.microsoft.com/office/powerpoint/2010/main" val="4255418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40</a:t>
            </a:fld>
            <a:endParaRPr lang="en-US" dirty="0"/>
          </a:p>
        </p:txBody>
      </p:sp>
    </p:spTree>
    <p:extLst>
      <p:ext uri="{BB962C8B-B14F-4D97-AF65-F5344CB8AC3E}">
        <p14:creationId xmlns:p14="http://schemas.microsoft.com/office/powerpoint/2010/main" val="1276624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41</a:t>
            </a:fld>
            <a:endParaRPr lang="en-US" dirty="0"/>
          </a:p>
        </p:txBody>
      </p:sp>
    </p:spTree>
    <p:extLst>
      <p:ext uri="{BB962C8B-B14F-4D97-AF65-F5344CB8AC3E}">
        <p14:creationId xmlns:p14="http://schemas.microsoft.com/office/powerpoint/2010/main" val="1586956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42</a:t>
            </a:fld>
            <a:endParaRPr lang="en-US" dirty="0"/>
          </a:p>
        </p:txBody>
      </p:sp>
    </p:spTree>
    <p:extLst>
      <p:ext uri="{BB962C8B-B14F-4D97-AF65-F5344CB8AC3E}">
        <p14:creationId xmlns:p14="http://schemas.microsoft.com/office/powerpoint/2010/main" val="397765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4</a:t>
            </a:fld>
            <a:endParaRPr lang="en-US" dirty="0"/>
          </a:p>
        </p:txBody>
      </p:sp>
    </p:spTree>
    <p:extLst>
      <p:ext uri="{BB962C8B-B14F-4D97-AF65-F5344CB8AC3E}">
        <p14:creationId xmlns:p14="http://schemas.microsoft.com/office/powerpoint/2010/main" val="2798403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43</a:t>
            </a:fld>
            <a:endParaRPr lang="en-US" dirty="0"/>
          </a:p>
        </p:txBody>
      </p:sp>
    </p:spTree>
    <p:extLst>
      <p:ext uri="{BB962C8B-B14F-4D97-AF65-F5344CB8AC3E}">
        <p14:creationId xmlns:p14="http://schemas.microsoft.com/office/powerpoint/2010/main" val="395990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44</a:t>
            </a:fld>
            <a:endParaRPr lang="en-US" dirty="0"/>
          </a:p>
        </p:txBody>
      </p:sp>
    </p:spTree>
    <p:extLst>
      <p:ext uri="{BB962C8B-B14F-4D97-AF65-F5344CB8AC3E}">
        <p14:creationId xmlns:p14="http://schemas.microsoft.com/office/powerpoint/2010/main" val="3165013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45</a:t>
            </a:fld>
            <a:endParaRPr lang="en-US" dirty="0"/>
          </a:p>
        </p:txBody>
      </p:sp>
    </p:spTree>
    <p:extLst>
      <p:ext uri="{BB962C8B-B14F-4D97-AF65-F5344CB8AC3E}">
        <p14:creationId xmlns:p14="http://schemas.microsoft.com/office/powerpoint/2010/main" val="2099049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46</a:t>
            </a:fld>
            <a:endParaRPr lang="en-US" dirty="0"/>
          </a:p>
        </p:txBody>
      </p:sp>
    </p:spTree>
    <p:extLst>
      <p:ext uri="{BB962C8B-B14F-4D97-AF65-F5344CB8AC3E}">
        <p14:creationId xmlns:p14="http://schemas.microsoft.com/office/powerpoint/2010/main" val="2306426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47</a:t>
            </a:fld>
            <a:endParaRPr lang="en-US" dirty="0"/>
          </a:p>
        </p:txBody>
      </p:sp>
    </p:spTree>
    <p:extLst>
      <p:ext uri="{BB962C8B-B14F-4D97-AF65-F5344CB8AC3E}">
        <p14:creationId xmlns:p14="http://schemas.microsoft.com/office/powerpoint/2010/main" val="2468263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48</a:t>
            </a:fld>
            <a:endParaRPr lang="en-US" dirty="0"/>
          </a:p>
        </p:txBody>
      </p:sp>
    </p:spTree>
    <p:extLst>
      <p:ext uri="{BB962C8B-B14F-4D97-AF65-F5344CB8AC3E}">
        <p14:creationId xmlns:p14="http://schemas.microsoft.com/office/powerpoint/2010/main" val="658297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49</a:t>
            </a:fld>
            <a:endParaRPr lang="en-US" dirty="0"/>
          </a:p>
        </p:txBody>
      </p:sp>
    </p:spTree>
    <p:extLst>
      <p:ext uri="{BB962C8B-B14F-4D97-AF65-F5344CB8AC3E}">
        <p14:creationId xmlns:p14="http://schemas.microsoft.com/office/powerpoint/2010/main" val="900933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50</a:t>
            </a:fld>
            <a:endParaRPr lang="en-US" dirty="0"/>
          </a:p>
        </p:txBody>
      </p:sp>
    </p:spTree>
    <p:extLst>
      <p:ext uri="{BB962C8B-B14F-4D97-AF65-F5344CB8AC3E}">
        <p14:creationId xmlns:p14="http://schemas.microsoft.com/office/powerpoint/2010/main" val="367131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51</a:t>
            </a:fld>
            <a:endParaRPr lang="en-US" dirty="0"/>
          </a:p>
        </p:txBody>
      </p:sp>
    </p:spTree>
    <p:extLst>
      <p:ext uri="{BB962C8B-B14F-4D97-AF65-F5344CB8AC3E}">
        <p14:creationId xmlns:p14="http://schemas.microsoft.com/office/powerpoint/2010/main" val="69808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6</a:t>
            </a:fld>
            <a:endParaRPr lang="en-US" dirty="0"/>
          </a:p>
        </p:txBody>
      </p:sp>
    </p:spTree>
    <p:extLst>
      <p:ext uri="{BB962C8B-B14F-4D97-AF65-F5344CB8AC3E}">
        <p14:creationId xmlns:p14="http://schemas.microsoft.com/office/powerpoint/2010/main" val="2872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7</a:t>
            </a:fld>
            <a:endParaRPr lang="en-US" dirty="0"/>
          </a:p>
        </p:txBody>
      </p:sp>
    </p:spTree>
    <p:extLst>
      <p:ext uri="{BB962C8B-B14F-4D97-AF65-F5344CB8AC3E}">
        <p14:creationId xmlns:p14="http://schemas.microsoft.com/office/powerpoint/2010/main" val="371925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8</a:t>
            </a:fld>
            <a:endParaRPr lang="en-US" dirty="0"/>
          </a:p>
        </p:txBody>
      </p:sp>
    </p:spTree>
    <p:extLst>
      <p:ext uri="{BB962C8B-B14F-4D97-AF65-F5344CB8AC3E}">
        <p14:creationId xmlns:p14="http://schemas.microsoft.com/office/powerpoint/2010/main" val="247078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10</a:t>
            </a:fld>
            <a:endParaRPr lang="en-US" dirty="0"/>
          </a:p>
        </p:txBody>
      </p:sp>
    </p:spTree>
    <p:extLst>
      <p:ext uri="{BB962C8B-B14F-4D97-AF65-F5344CB8AC3E}">
        <p14:creationId xmlns:p14="http://schemas.microsoft.com/office/powerpoint/2010/main" val="24652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11</a:t>
            </a:fld>
            <a:endParaRPr lang="en-US" dirty="0"/>
          </a:p>
        </p:txBody>
      </p:sp>
    </p:spTree>
    <p:extLst>
      <p:ext uri="{BB962C8B-B14F-4D97-AF65-F5344CB8AC3E}">
        <p14:creationId xmlns:p14="http://schemas.microsoft.com/office/powerpoint/2010/main" val="118183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rot="5400000">
            <a:off x="2721293" y="-2721290"/>
            <a:ext cx="3701417"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1500" y="685800"/>
            <a:ext cx="8001000" cy="2133600"/>
          </a:xfrm>
        </p:spPr>
        <p:txBody>
          <a:bodyPr>
            <a:normAutofit/>
          </a:bodyPr>
          <a:lstStyle>
            <a:lvl1pPr algn="ctr">
              <a:defRPr sz="40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09600" y="4184176"/>
            <a:ext cx="4533900" cy="1981200"/>
          </a:xfrm>
        </p:spPr>
        <p:txBody>
          <a:bodyPr anchor="ct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p:nvPr userDrawn="1"/>
        </p:nvPicPr>
        <p:blipFill>
          <a:blip r:embed="rId2" cstate="print"/>
          <a:srcRect/>
          <a:stretch>
            <a:fillRect/>
          </a:stretch>
        </p:blipFill>
        <p:spPr bwMode="auto">
          <a:xfrm>
            <a:off x="5638799" y="4807424"/>
            <a:ext cx="3226311" cy="762000"/>
          </a:xfrm>
          <a:prstGeom prst="rect">
            <a:avLst/>
          </a:prstGeom>
          <a:noFill/>
          <a:ln w="9525">
            <a:noFill/>
            <a:miter lim="800000"/>
            <a:headEnd/>
            <a:tailEnd/>
          </a:ln>
        </p:spPr>
      </p:pic>
    </p:spTree>
    <p:extLst>
      <p:ext uri="{BB962C8B-B14F-4D97-AF65-F5344CB8AC3E}">
        <p14:creationId xmlns:p14="http://schemas.microsoft.com/office/powerpoint/2010/main" val="403667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chemeClr val="accent1">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172E70-E3A1-484D-8A24-BF93AF59C2BF}"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57001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6B5A1-16A4-495F-8044-6FAD258DF485}"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86719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rot="10800000">
            <a:off x="6629400" y="304800"/>
            <a:ext cx="2057398"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4D4B6-4359-4998-9CD4-ECEEB330E0E7}"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277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rot="5400000">
            <a:off x="4544591" y="1703809"/>
            <a:ext cx="5481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lgn="ctr">
              <a:defRPr sz="4000" b="1">
                <a:solidFill>
                  <a:schemeClr val="bg1"/>
                </a:solidFill>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70C0"/>
              </a:buClr>
              <a:buFont typeface="Wingdings" panose="05000000000000000000" pitchFamily="2" charset="2"/>
              <a:buChar char="§"/>
              <a:defRPr>
                <a:solidFill>
                  <a:srgbClr val="4D4D4D"/>
                </a:solidFill>
              </a:defRPr>
            </a:lvl1pPr>
            <a:lvl2pPr>
              <a:buClr>
                <a:srgbClr val="0070C0"/>
              </a:buClr>
              <a:defRPr>
                <a:solidFill>
                  <a:srgbClr val="4D4D4D"/>
                </a:solidFill>
              </a:defRPr>
            </a:lvl2pPr>
            <a:lvl3pPr>
              <a:buClr>
                <a:srgbClr val="0070C0"/>
              </a:buClr>
              <a:defRPr>
                <a:solidFill>
                  <a:srgbClr val="4D4D4D"/>
                </a:solidFill>
              </a:defRPr>
            </a:lvl3pPr>
            <a:lvl4pPr>
              <a:buClr>
                <a:srgbClr val="0070C0"/>
              </a:buClr>
              <a:defRPr>
                <a:solidFill>
                  <a:srgbClr val="4D4D4D"/>
                </a:solidFill>
              </a:defRPr>
            </a:lvl4pPr>
            <a:lvl5pPr>
              <a:buClr>
                <a:srgbClr val="0070C0"/>
              </a:buCl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4613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2"/>
          <p:cNvSpPr/>
          <p:nvPr userDrawn="1"/>
        </p:nvSpPr>
        <p:spPr>
          <a:xfrm rot="5400000">
            <a:off x="1143003" y="-1142999"/>
            <a:ext cx="685799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81000" y="457200"/>
            <a:ext cx="8458200" cy="582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57200"/>
            <a:ext cx="8229600" cy="990600"/>
          </a:xfrm>
        </p:spPr>
        <p:txBody>
          <a:bodyPr>
            <a:normAutofit/>
          </a:bodyPr>
          <a:lstStyle>
            <a:lvl1pPr algn="ctr">
              <a:defRPr sz="4000" b="1">
                <a:solidFill>
                  <a:schemeClr val="accent1">
                    <a:lumMod val="75000"/>
                  </a:schemeClr>
                </a:solidFill>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70C0"/>
              </a:buClr>
              <a:buFont typeface="Wingdings" panose="05000000000000000000" pitchFamily="2" charset="2"/>
              <a:buChar char="§"/>
              <a:defRPr>
                <a:solidFill>
                  <a:srgbClr val="4D4D4D"/>
                </a:solidFill>
              </a:defRPr>
            </a:lvl1pPr>
            <a:lvl2pPr>
              <a:buClr>
                <a:srgbClr val="0070C0"/>
              </a:buClr>
              <a:defRPr>
                <a:solidFill>
                  <a:srgbClr val="4D4D4D"/>
                </a:solidFill>
              </a:defRPr>
            </a:lvl2pPr>
            <a:lvl3pPr>
              <a:buClr>
                <a:srgbClr val="0070C0"/>
              </a:buClr>
              <a:defRPr>
                <a:solidFill>
                  <a:srgbClr val="4D4D4D"/>
                </a:solidFill>
              </a:defRPr>
            </a:lvl3pPr>
            <a:lvl4pPr>
              <a:buClr>
                <a:srgbClr val="0070C0"/>
              </a:buClr>
              <a:defRPr>
                <a:solidFill>
                  <a:srgbClr val="4D4D4D"/>
                </a:solidFill>
              </a:defRPr>
            </a:lvl4pPr>
            <a:lvl5pPr>
              <a:buClr>
                <a:srgbClr val="0070C0"/>
              </a:buCl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6FAD077-1A96-4C2C-97F5-A1FA3076E0EF}" type="datetime1">
              <a:rPr lang="en-US" smtClean="0"/>
              <a:t>11/13/2017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AF33E4-7202-452E-BDC4-D0AB71EE0B72}" type="slidenum">
              <a:rPr lang="en-US" smtClean="0"/>
              <a:pPr/>
              <a:t>‹#›</a:t>
            </a:fld>
            <a:endParaRPr lang="en-US" dirty="0"/>
          </a:p>
        </p:txBody>
      </p:sp>
      <p:sp>
        <p:nvSpPr>
          <p:cNvPr id="14" name="Rectangle 13"/>
          <p:cNvSpPr/>
          <p:nvPr userDrawn="1"/>
        </p:nvSpPr>
        <p:spPr>
          <a:xfrm rot="5400000">
            <a:off x="4544591" y="-3096791"/>
            <a:ext cx="5481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15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rot="5400000">
            <a:off x="2367886" y="-2367882"/>
            <a:ext cx="4408232"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p:spPr>
        <p:txBody>
          <a:bodyPr anchor="t"/>
          <a:lstStyle>
            <a:lvl1pPr algn="ctr">
              <a:defRPr sz="4000" b="1" cap="all">
                <a:solidFill>
                  <a:srgbClr val="4D4D4D"/>
                </a:solidFill>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1A4D1C-46DC-4910-A4C7-3E1FA780CDD3}"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53368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95454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9F375-B1F3-42B7-BCB3-D8DFB8807346}" type="datetime1">
              <a:rPr lang="en-US" smtClean="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253624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2962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97ED-52B7-40B7-87FD-FB23EBE8AC1E}" type="datetime1">
              <a:rPr lang="en-US" smtClean="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86896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802F02-67E0-40F8-AC4E-DE96E6967E4E}"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25932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D4D4D"/>
                </a:solidFill>
                <a:latin typeface="Arial" panose="020B0604020202020204" pitchFamily="34" charset="0"/>
                <a:cs typeface="Arial" panose="020B0604020202020204" pitchFamily="34" charset="0"/>
              </a:defRPr>
            </a:lvl1pPr>
          </a:lstStyle>
          <a:p>
            <a:fld id="{058554F9-7DF8-4A33-AE33-0AC8C9381CAD}" type="datetime1">
              <a:rPr lang="en-US" smtClean="0"/>
              <a:pPr/>
              <a:t>11/13/2017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D4D4D"/>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D4D4D"/>
                </a:solidFill>
                <a:latin typeface="Arial" panose="020B0604020202020204" pitchFamily="34" charset="0"/>
                <a:cs typeface="Arial" panose="020B0604020202020204" pitchFamily="34" charset="0"/>
              </a:defRPr>
            </a:lvl1pPr>
          </a:lstStyle>
          <a:p>
            <a:fld id="{C0AF33E4-7202-452E-BDC4-D0AB71EE0B72}" type="slidenum">
              <a:rPr lang="en-US" smtClean="0"/>
              <a:pPr/>
              <a:t>‹#›</a:t>
            </a:fld>
            <a:endParaRPr lang="en-US" dirty="0"/>
          </a:p>
        </p:txBody>
      </p:sp>
    </p:spTree>
    <p:extLst>
      <p:ext uri="{BB962C8B-B14F-4D97-AF65-F5344CB8AC3E}">
        <p14:creationId xmlns:p14="http://schemas.microsoft.com/office/powerpoint/2010/main" val="97630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rgbClr val="4D4D4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illinois.gov/hfs/impact/Pages/default.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IMPACT.Login@Illinois.gov" TargetMode="External"/><Relationship Id="rId5" Type="http://schemas.openxmlformats.org/officeDocument/2006/relationships/hyperlink" Target="mailto:IMPACT.help@Illinois.gov" TargetMode="External"/><Relationship Id="rId4" Type="http://schemas.openxmlformats.org/officeDocument/2006/relationships/image" Target="cid:image003.jpg@01D27E39.52D56C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ILRx.PortalHelp@Illinois.gov" TargetMode="External"/><Relationship Id="rId5" Type="http://schemas.openxmlformats.org/officeDocument/2006/relationships/image" Target="../media/image7.png"/><Relationship Id="rId4" Type="http://schemas.openxmlformats.org/officeDocument/2006/relationships/hyperlink" Target="https://ilrxportal.illinoi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Illinois Provider Portal</a:t>
            </a:r>
          </a:p>
        </p:txBody>
      </p:sp>
      <p:sp>
        <p:nvSpPr>
          <p:cNvPr id="3" name="Subtitle 2"/>
          <p:cNvSpPr>
            <a:spLocks noGrp="1"/>
          </p:cNvSpPr>
          <p:nvPr>
            <p:ph type="subTitle" idx="1"/>
          </p:nvPr>
        </p:nvSpPr>
        <p:spPr/>
        <p:txBody>
          <a:bodyPr/>
          <a:lstStyle/>
          <a:p>
            <a:r>
              <a:rPr lang="en-US" dirty="0"/>
              <a:t>Prescriber Webinar</a:t>
            </a:r>
          </a:p>
        </p:txBody>
      </p:sp>
    </p:spTree>
    <p:extLst>
      <p:ext uri="{BB962C8B-B14F-4D97-AF65-F5344CB8AC3E}">
        <p14:creationId xmlns:p14="http://schemas.microsoft.com/office/powerpoint/2010/main" val="196882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Password</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10</a:t>
            </a:fld>
            <a:endParaRPr lang="en-US" dirty="0"/>
          </a:p>
        </p:txBody>
      </p:sp>
      <p:pic>
        <p:nvPicPr>
          <p:cNvPr id="10" name="Picture 9"/>
          <p:cNvPicPr>
            <a:picLocks noChangeAspect="1"/>
          </p:cNvPicPr>
          <p:nvPr/>
        </p:nvPicPr>
        <p:blipFill rotWithShape="1">
          <a:blip r:embed="rId3"/>
          <a:srcRect l="505" r="1347"/>
          <a:stretch/>
        </p:blipFill>
        <p:spPr>
          <a:xfrm>
            <a:off x="457200" y="3352800"/>
            <a:ext cx="8229600" cy="2570198"/>
          </a:xfrm>
          <a:prstGeom prst="rect">
            <a:avLst/>
          </a:prstGeom>
          <a:ln>
            <a:solidFill>
              <a:sysClr val="windowText" lastClr="000000"/>
            </a:solidFill>
          </a:ln>
        </p:spPr>
      </p:pic>
      <p:sp>
        <p:nvSpPr>
          <p:cNvPr id="12" name="TextBox 11"/>
          <p:cNvSpPr txBox="1"/>
          <p:nvPr/>
        </p:nvSpPr>
        <p:spPr>
          <a:xfrm>
            <a:off x="5638800" y="1676400"/>
            <a:ext cx="3200400" cy="1384995"/>
          </a:xfrm>
          <a:prstGeom prst="rect">
            <a:avLst/>
          </a:prstGeom>
          <a:noFill/>
        </p:spPr>
        <p:txBody>
          <a:bodyPr wrap="square" rtlCol="0">
            <a:spAutoFit/>
          </a:bodyPr>
          <a:lstStyle/>
          <a:p>
            <a:r>
              <a:rPr lang="en-US" sz="1400" dirty="0"/>
              <a:t>You can reset your password by clicking on the menu item titled </a:t>
            </a:r>
            <a:r>
              <a:rPr lang="en-US" sz="1400" i="1" dirty="0"/>
              <a:t>User Preferences. </a:t>
            </a:r>
          </a:p>
          <a:p>
            <a:r>
              <a:rPr lang="en-US" sz="1400" dirty="0"/>
              <a:t>Under </a:t>
            </a:r>
            <a:r>
              <a:rPr lang="en-US" sz="1400" i="1" dirty="0"/>
              <a:t>User Preferences</a:t>
            </a:r>
            <a:r>
              <a:rPr lang="en-US" sz="1400" dirty="0"/>
              <a:t>, click </a:t>
            </a:r>
            <a:r>
              <a:rPr lang="en-US" sz="1400" i="1" dirty="0"/>
              <a:t>Change Password. </a:t>
            </a:r>
            <a:r>
              <a:rPr lang="en-US" sz="1400" dirty="0"/>
              <a:t>Enter your new Password, verify Password (e.g., enter new Password again), and click </a:t>
            </a:r>
            <a:r>
              <a:rPr lang="en-US" sz="1400" b="1" dirty="0"/>
              <a:t>Save</a:t>
            </a:r>
            <a:r>
              <a:rPr lang="en-US" sz="1400" i="1" dirty="0"/>
              <a:t>.</a:t>
            </a:r>
            <a:endParaRPr lang="en-US" sz="1400" dirty="0"/>
          </a:p>
        </p:txBody>
      </p:sp>
      <p:pic>
        <p:nvPicPr>
          <p:cNvPr id="7" name="Picture 6">
            <a:extLst>
              <a:ext uri="{FF2B5EF4-FFF2-40B4-BE49-F238E27FC236}">
                <a16:creationId xmlns="" xmlns:a16="http://schemas.microsoft.com/office/drawing/2014/main" id="{F42C4A76-A49E-46C6-8674-8F508F738DD6}"/>
              </a:ext>
            </a:extLst>
          </p:cNvPr>
          <p:cNvPicPr>
            <a:picLocks noChangeAspect="1"/>
          </p:cNvPicPr>
          <p:nvPr/>
        </p:nvPicPr>
        <p:blipFill>
          <a:blip r:embed="rId4"/>
          <a:stretch>
            <a:fillRect/>
          </a:stretch>
        </p:blipFill>
        <p:spPr>
          <a:xfrm>
            <a:off x="482600" y="1832085"/>
            <a:ext cx="4927600" cy="987315"/>
          </a:xfrm>
          <a:prstGeom prst="rect">
            <a:avLst/>
          </a:prstGeom>
          <a:ln>
            <a:solidFill>
              <a:schemeClr val="tx1"/>
            </a:solidFill>
          </a:ln>
        </p:spPr>
      </p:pic>
    </p:spTree>
    <p:extLst>
      <p:ext uri="{BB962C8B-B14F-4D97-AF65-F5344CB8AC3E}">
        <p14:creationId xmlns:p14="http://schemas.microsoft.com/office/powerpoint/2010/main" val="57410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 – Menu Bar</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11</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276533356"/>
              </p:ext>
            </p:extLst>
          </p:nvPr>
        </p:nvGraphicFramePr>
        <p:xfrm>
          <a:off x="2057400" y="3794760"/>
          <a:ext cx="5038027" cy="1463040"/>
        </p:xfrm>
        <a:graphic>
          <a:graphicData uri="http://schemas.openxmlformats.org/drawingml/2006/table">
            <a:tbl>
              <a:tblPr firstRow="1" firstCol="1" bandRow="1"/>
              <a:tblGrid>
                <a:gridCol w="2590800">
                  <a:extLst>
                    <a:ext uri="{9D8B030D-6E8A-4147-A177-3AD203B41FA5}">
                      <a16:colId xmlns="" xmlns:a16="http://schemas.microsoft.com/office/drawing/2014/main" val="3002782611"/>
                    </a:ext>
                  </a:extLst>
                </a:gridCol>
                <a:gridCol w="2447227">
                  <a:extLst>
                    <a:ext uri="{9D8B030D-6E8A-4147-A177-3AD203B41FA5}">
                      <a16:colId xmlns="" xmlns:a16="http://schemas.microsoft.com/office/drawing/2014/main" val="1621911881"/>
                    </a:ext>
                  </a:extLst>
                </a:gridCol>
              </a:tblGrid>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Dashboard</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Participant</a:t>
                      </a:r>
                    </a:p>
                  </a:txBody>
                  <a:tcPr marL="68580" marR="68580" marT="0" marB="0">
                    <a:lnL>
                      <a:noFill/>
                    </a:lnL>
                    <a:lnR>
                      <a:noFill/>
                    </a:lnR>
                    <a:lnT>
                      <a:noFill/>
                    </a:lnT>
                    <a:lnB>
                      <a:noFill/>
                    </a:lnB>
                  </a:tcPr>
                </a:tc>
                <a:extLst>
                  <a:ext uri="{0D108BD9-81ED-4DB2-BD59-A6C34878D82A}">
                    <a16:rowId xmlns="" xmlns:a16="http://schemas.microsoft.com/office/drawing/2014/main" val="633214679"/>
                  </a:ext>
                </a:extLst>
              </a:tr>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Create PA</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Prescriber</a:t>
                      </a:r>
                    </a:p>
                  </a:txBody>
                  <a:tcPr marL="68580" marR="68580" marT="0" marB="0">
                    <a:lnL>
                      <a:noFill/>
                    </a:lnL>
                    <a:lnR>
                      <a:noFill/>
                    </a:lnR>
                    <a:lnT>
                      <a:noFill/>
                    </a:lnT>
                    <a:lnB>
                      <a:noFill/>
                    </a:lnB>
                  </a:tcPr>
                </a:tc>
                <a:extLst>
                  <a:ext uri="{0D108BD9-81ED-4DB2-BD59-A6C34878D82A}">
                    <a16:rowId xmlns="" xmlns:a16="http://schemas.microsoft.com/office/drawing/2014/main" val="1264662797"/>
                  </a:ext>
                </a:extLst>
              </a:tr>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User Preferences</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Worker Management</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Help</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Formulary</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Diagnosis</a:t>
                      </a:r>
                    </a:p>
                  </a:txBody>
                  <a:tcPr marL="68580" marR="68580" marT="0" marB="0">
                    <a:lnL>
                      <a:noFill/>
                    </a:lnL>
                    <a:lnR>
                      <a:noFill/>
                    </a:lnR>
                    <a:lnT>
                      <a:noFill/>
                    </a:lnT>
                    <a:lnB>
                      <a:noFill/>
                    </a:lnB>
                  </a:tcPr>
                </a:tc>
                <a:extLst>
                  <a:ext uri="{0D108BD9-81ED-4DB2-BD59-A6C34878D82A}">
                    <a16:rowId xmlns="" xmlns:a16="http://schemas.microsoft.com/office/drawing/2014/main" val="3094039270"/>
                  </a:ext>
                </a:extLst>
              </a:tr>
              <a:tr h="228600">
                <a:tc>
                  <a:txBody>
                    <a:bodyPr/>
                    <a:lstStyle/>
                    <a:p>
                      <a:pPr marL="0" marR="0" lvl="0" indent="0">
                        <a:spcBef>
                          <a:spcPts val="0"/>
                        </a:spcBef>
                        <a:spcAft>
                          <a:spcPts val="0"/>
                        </a:spcAft>
                        <a:buClr>
                          <a:srgbClr val="0070C0"/>
                        </a:buClr>
                        <a:buFont typeface="Symbol" panose="05050102010706020507" pitchFamily="18" charset="2"/>
                        <a:buNone/>
                      </a:pPr>
                      <a:endParaRPr lang="en-US" sz="1600" b="0" dirty="0">
                        <a:solidFill>
                          <a:srgbClr val="4D4D4D"/>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endParaRPr lang="en-US" sz="1600" b="0" dirty="0">
                        <a:solidFill>
                          <a:srgbClr val="4D4D4D"/>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 xmlns:a16="http://schemas.microsoft.com/office/drawing/2014/main" val="375417937"/>
                  </a:ext>
                </a:extLst>
              </a:tr>
            </a:tbl>
          </a:graphicData>
        </a:graphic>
      </p:graphicFrame>
      <p:sp>
        <p:nvSpPr>
          <p:cNvPr id="14" name="TextBox 13"/>
          <p:cNvSpPr txBox="1"/>
          <p:nvPr/>
        </p:nvSpPr>
        <p:spPr>
          <a:xfrm>
            <a:off x="1143000" y="2950905"/>
            <a:ext cx="7162800" cy="584775"/>
          </a:xfrm>
          <a:prstGeom prst="rect">
            <a:avLst/>
          </a:prstGeom>
          <a:noFill/>
        </p:spPr>
        <p:txBody>
          <a:bodyPr wrap="square" rtlCol="0">
            <a:spAutoFit/>
          </a:bodyPr>
          <a:lstStyle/>
          <a:p>
            <a:r>
              <a:rPr lang="en-US" sz="1600" dirty="0"/>
              <a:t>Once logged into the Illinois Provider Portal, you will see the </a:t>
            </a:r>
            <a:r>
              <a:rPr lang="en-US" sz="1600" i="1" dirty="0"/>
              <a:t>Dashboard </a:t>
            </a:r>
            <a:r>
              <a:rPr lang="en-US" sz="1600" dirty="0"/>
              <a:t>screen. At the top of the </a:t>
            </a:r>
            <a:r>
              <a:rPr lang="en-US" sz="1600" i="1" dirty="0"/>
              <a:t>Dashboard</a:t>
            </a:r>
            <a:r>
              <a:rPr lang="en-US" sz="1600" dirty="0"/>
              <a:t> screen you will find access to the following menu items:</a:t>
            </a:r>
          </a:p>
        </p:txBody>
      </p:sp>
      <p:pic>
        <p:nvPicPr>
          <p:cNvPr id="3" name="Picture 2">
            <a:extLst>
              <a:ext uri="{FF2B5EF4-FFF2-40B4-BE49-F238E27FC236}">
                <a16:creationId xmlns="" xmlns:a16="http://schemas.microsoft.com/office/drawing/2014/main" id="{9ECE46A4-148C-4791-98DD-B8BDBEB51DF2}"/>
              </a:ext>
            </a:extLst>
          </p:cNvPr>
          <p:cNvPicPr>
            <a:picLocks noChangeAspect="1"/>
          </p:cNvPicPr>
          <p:nvPr/>
        </p:nvPicPr>
        <p:blipFill>
          <a:blip r:embed="rId3"/>
          <a:stretch>
            <a:fillRect/>
          </a:stretch>
        </p:blipFill>
        <p:spPr>
          <a:xfrm>
            <a:off x="1271145" y="1852355"/>
            <a:ext cx="6806055" cy="818546"/>
          </a:xfrm>
          <a:prstGeom prst="rect">
            <a:avLst/>
          </a:prstGeom>
          <a:ln>
            <a:solidFill>
              <a:schemeClr val="tx1"/>
            </a:solidFill>
          </a:ln>
        </p:spPr>
      </p:pic>
    </p:spTree>
    <p:extLst>
      <p:ext uri="{BB962C8B-B14F-4D97-AF65-F5344CB8AC3E}">
        <p14:creationId xmlns:p14="http://schemas.microsoft.com/office/powerpoint/2010/main" val="142505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12</a:t>
            </a:fld>
            <a:endParaRPr lang="en-US" dirty="0"/>
          </a:p>
        </p:txBody>
      </p:sp>
      <p:sp>
        <p:nvSpPr>
          <p:cNvPr id="11" name="TextBox 10"/>
          <p:cNvSpPr txBox="1"/>
          <p:nvPr/>
        </p:nvSpPr>
        <p:spPr>
          <a:xfrm>
            <a:off x="1447799" y="5156021"/>
            <a:ext cx="6269667" cy="1384995"/>
          </a:xfrm>
          <a:prstGeom prst="rect">
            <a:avLst/>
          </a:prstGeom>
          <a:noFill/>
        </p:spPr>
        <p:txBody>
          <a:bodyPr wrap="square" rtlCol="0">
            <a:spAutoFit/>
          </a:bodyPr>
          <a:lstStyle/>
          <a:p>
            <a:r>
              <a:rPr lang="en-US" sz="1400" dirty="0"/>
              <a:t>Ability to View Status of All PAs Submitted in Last 45 Days</a:t>
            </a:r>
          </a:p>
          <a:p>
            <a:pPr marL="285750" indent="-285750">
              <a:buFont typeface="Arial" panose="020B0604020202020204" pitchFamily="34" charset="0"/>
              <a:buChar char="•"/>
            </a:pPr>
            <a:r>
              <a:rPr lang="en-US" sz="1400" dirty="0"/>
              <a:t>Includes Faxed or Electronic</a:t>
            </a:r>
          </a:p>
          <a:p>
            <a:pPr marL="285750" indent="-285750">
              <a:buFont typeface="Arial" panose="020B0604020202020204" pitchFamily="34" charset="0"/>
              <a:buChar char="•"/>
            </a:pPr>
            <a:r>
              <a:rPr lang="en-US" sz="1400" dirty="0"/>
              <a:t>Status – Pending, Approved, Denied, Deferred and Abandoned</a:t>
            </a:r>
          </a:p>
          <a:p>
            <a:pPr lvl="1"/>
            <a:endParaRPr lang="en-US" sz="1400" dirty="0"/>
          </a:p>
          <a:p>
            <a:r>
              <a:rPr lang="en-US" sz="1400" dirty="0"/>
              <a:t>Unique Ticket ID for Every PA Request</a:t>
            </a:r>
          </a:p>
          <a:p>
            <a:pPr marL="285750" indent="-285750">
              <a:buFont typeface="Arial" panose="020B0604020202020204" pitchFamily="34" charset="0"/>
              <a:buChar char="•"/>
            </a:pPr>
            <a:r>
              <a:rPr lang="en-US" sz="1400" dirty="0"/>
              <a:t>Use for Correspondence/Follow-Up on Request</a:t>
            </a:r>
          </a:p>
        </p:txBody>
      </p:sp>
      <p:pic>
        <p:nvPicPr>
          <p:cNvPr id="7" name="Picture 6"/>
          <p:cNvPicPr>
            <a:picLocks noChangeAspect="1"/>
          </p:cNvPicPr>
          <p:nvPr/>
        </p:nvPicPr>
        <p:blipFill>
          <a:blip r:embed="rId3"/>
          <a:stretch>
            <a:fillRect/>
          </a:stretch>
        </p:blipFill>
        <p:spPr>
          <a:xfrm>
            <a:off x="1447799" y="1600200"/>
            <a:ext cx="6269665" cy="3347497"/>
          </a:xfrm>
          <a:prstGeom prst="rect">
            <a:avLst/>
          </a:prstGeom>
          <a:ln>
            <a:solidFill>
              <a:schemeClr val="tx1"/>
            </a:solidFill>
          </a:ln>
        </p:spPr>
      </p:pic>
    </p:spTree>
    <p:extLst>
      <p:ext uri="{BB962C8B-B14F-4D97-AF65-F5344CB8AC3E}">
        <p14:creationId xmlns:p14="http://schemas.microsoft.com/office/powerpoint/2010/main" val="95170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 - </a:t>
            </a:r>
            <a:r>
              <a:rPr lang="en-US" i="1" dirty="0"/>
              <a:t>Participant Name</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13</a:t>
            </a:fld>
            <a:endParaRPr lang="en-US" dirty="0"/>
          </a:p>
        </p:txBody>
      </p:sp>
      <p:sp>
        <p:nvSpPr>
          <p:cNvPr id="8" name="TextBox 7"/>
          <p:cNvSpPr txBox="1"/>
          <p:nvPr/>
        </p:nvSpPr>
        <p:spPr>
          <a:xfrm>
            <a:off x="609600" y="6076890"/>
            <a:ext cx="7924800" cy="400110"/>
          </a:xfrm>
          <a:prstGeom prst="rect">
            <a:avLst/>
          </a:prstGeom>
          <a:noFill/>
        </p:spPr>
        <p:txBody>
          <a:bodyPr wrap="square" rtlCol="0">
            <a:spAutoFit/>
          </a:bodyPr>
          <a:lstStyle/>
          <a:p>
            <a:pPr algn="ctr"/>
            <a:r>
              <a:rPr lang="en-US" sz="1000" i="1" dirty="0"/>
              <a:t>Note: </a:t>
            </a:r>
            <a:r>
              <a:rPr lang="en-US" sz="1000" dirty="0"/>
              <a:t>You can also retrieve a participant’s information by clicking on the </a:t>
            </a:r>
            <a:r>
              <a:rPr lang="en-US" sz="1000" i="1" dirty="0"/>
              <a:t>Participant </a:t>
            </a:r>
            <a:r>
              <a:rPr lang="en-US" sz="1000" dirty="0"/>
              <a:t>menu option. You can search by Illinois Medicaid ID number, Social Security Number (SSN), or a combination of last name, first name, and date of birth (DOB).</a:t>
            </a:r>
            <a:endParaRPr lang="en-US" sz="1000" i="1" dirty="0"/>
          </a:p>
        </p:txBody>
      </p:sp>
      <p:sp>
        <p:nvSpPr>
          <p:cNvPr id="7" name="TextBox 6"/>
          <p:cNvSpPr txBox="1"/>
          <p:nvPr/>
        </p:nvSpPr>
        <p:spPr>
          <a:xfrm>
            <a:off x="457200" y="2590800"/>
            <a:ext cx="8229600" cy="307777"/>
          </a:xfrm>
          <a:prstGeom prst="rect">
            <a:avLst/>
          </a:prstGeom>
          <a:noFill/>
        </p:spPr>
        <p:txBody>
          <a:bodyPr wrap="square" rtlCol="0">
            <a:spAutoFit/>
          </a:bodyPr>
          <a:lstStyle/>
          <a:p>
            <a:pPr algn="ctr"/>
            <a:r>
              <a:rPr lang="en-US" sz="1400" dirty="0"/>
              <a:t>Participant’s Name hyperlink, allows you to view the participant’s profile, which includes:</a:t>
            </a:r>
          </a:p>
        </p:txBody>
      </p:sp>
      <p:graphicFrame>
        <p:nvGraphicFramePr>
          <p:cNvPr id="11" name="Table 10"/>
          <p:cNvGraphicFramePr>
            <a:graphicFrameLocks noGrp="1"/>
          </p:cNvGraphicFramePr>
          <p:nvPr>
            <p:extLst>
              <p:ext uri="{D42A27DB-BD31-4B8C-83A1-F6EECF244321}">
                <p14:modId xmlns:p14="http://schemas.microsoft.com/office/powerpoint/2010/main" val="209346459"/>
              </p:ext>
            </p:extLst>
          </p:nvPr>
        </p:nvGraphicFramePr>
        <p:xfrm>
          <a:off x="1560328" y="2971800"/>
          <a:ext cx="6288777" cy="1220970"/>
        </p:xfrm>
        <a:graphic>
          <a:graphicData uri="http://schemas.openxmlformats.org/drawingml/2006/table">
            <a:tbl>
              <a:tblPr firstRow="1" bandRow="1">
                <a:tableStyleId>{2D5ABB26-0587-4C30-8999-92F81FD0307C}</a:tableStyleId>
              </a:tblPr>
              <a:tblGrid>
                <a:gridCol w="2978712">
                  <a:extLst>
                    <a:ext uri="{9D8B030D-6E8A-4147-A177-3AD203B41FA5}">
                      <a16:colId xmlns="" xmlns:a16="http://schemas.microsoft.com/office/drawing/2014/main" val="3073478533"/>
                    </a:ext>
                  </a:extLst>
                </a:gridCol>
                <a:gridCol w="3310065">
                  <a:extLst>
                    <a:ext uri="{9D8B030D-6E8A-4147-A177-3AD203B41FA5}">
                      <a16:colId xmlns="" xmlns:a16="http://schemas.microsoft.com/office/drawing/2014/main" val="2768655605"/>
                    </a:ext>
                  </a:extLst>
                </a:gridCol>
              </a:tblGrid>
              <a:tr h="299619">
                <a:tc>
                  <a:txBody>
                    <a:bodyPr/>
                    <a:lstStyle/>
                    <a:p>
                      <a:r>
                        <a:rPr lang="en-US" sz="1400" b="0" dirty="0">
                          <a:solidFill>
                            <a:schemeClr val="tx1"/>
                          </a:solidFill>
                        </a:rPr>
                        <a:t>Demographics</a:t>
                      </a:r>
                    </a:p>
                  </a:txBody>
                  <a:tcPr/>
                </a:tc>
                <a:tc>
                  <a:txBody>
                    <a:bodyPr/>
                    <a:lstStyle/>
                    <a:p>
                      <a:r>
                        <a:rPr lang="en-US" sz="1400" b="0" dirty="0">
                          <a:solidFill>
                            <a:schemeClr val="tx1"/>
                          </a:solidFill>
                        </a:rPr>
                        <a:t>Third Party Liability (TPL)</a:t>
                      </a:r>
                    </a:p>
                  </a:txBody>
                  <a:tcPr/>
                </a:tc>
                <a:extLst>
                  <a:ext uri="{0D108BD9-81ED-4DB2-BD59-A6C34878D82A}">
                    <a16:rowId xmlns="" xmlns:a16="http://schemas.microsoft.com/office/drawing/2014/main" val="557480785"/>
                  </a:ext>
                </a:extLst>
              </a:tr>
              <a:tr h="299619">
                <a:tc>
                  <a:txBody>
                    <a:bodyPr/>
                    <a:lstStyle/>
                    <a:p>
                      <a:r>
                        <a:rPr lang="en-US" sz="1400" b="0" dirty="0">
                          <a:solidFill>
                            <a:schemeClr val="tx1"/>
                          </a:solidFill>
                        </a:rPr>
                        <a:t>Eligibility (Medicaid/Medicare)</a:t>
                      </a:r>
                    </a:p>
                  </a:txBody>
                  <a:tcPr/>
                </a:tc>
                <a:tc>
                  <a:txBody>
                    <a:bodyPr/>
                    <a:lstStyle/>
                    <a:p>
                      <a:r>
                        <a:rPr lang="en-US" sz="1400" b="0" dirty="0">
                          <a:solidFill>
                            <a:schemeClr val="tx1"/>
                          </a:solidFill>
                        </a:rPr>
                        <a:t>Claim History (Drug Profile Hyperlink)</a:t>
                      </a:r>
                    </a:p>
                  </a:txBody>
                  <a:tcPr/>
                </a:tc>
                <a:extLst>
                  <a:ext uri="{0D108BD9-81ED-4DB2-BD59-A6C34878D82A}">
                    <a16:rowId xmlns="" xmlns:a16="http://schemas.microsoft.com/office/drawing/2014/main" val="3206776354"/>
                  </a:ext>
                </a:extLst>
              </a:tr>
              <a:tr h="306570">
                <a:tc>
                  <a:txBody>
                    <a:bodyPr/>
                    <a:lstStyle/>
                    <a:p>
                      <a:r>
                        <a:rPr lang="en-US" sz="1400" b="0" dirty="0">
                          <a:solidFill>
                            <a:schemeClr val="tx1"/>
                          </a:solidFill>
                        </a:rPr>
                        <a:t>Provider Restrictions</a:t>
                      </a:r>
                    </a:p>
                  </a:txBody>
                  <a:tcPr/>
                </a:tc>
                <a:tc>
                  <a:txBody>
                    <a:bodyPr/>
                    <a:lstStyle/>
                    <a:p>
                      <a:r>
                        <a:rPr lang="en-US" sz="1400" b="0" dirty="0">
                          <a:solidFill>
                            <a:schemeClr val="tx1"/>
                          </a:solidFill>
                        </a:rPr>
                        <a:t>Approved</a:t>
                      </a:r>
                      <a:r>
                        <a:rPr lang="en-US" sz="1400" b="0" baseline="0" dirty="0">
                          <a:solidFill>
                            <a:schemeClr val="tx1"/>
                          </a:solidFill>
                        </a:rPr>
                        <a:t> PA History (PA Profile Hyperlink)</a:t>
                      </a:r>
                      <a:endParaRPr lang="en-US" sz="1400" b="0" dirty="0">
                        <a:solidFill>
                          <a:schemeClr val="tx1"/>
                        </a:solidFill>
                      </a:endParaRPr>
                    </a:p>
                  </a:txBody>
                  <a:tcPr/>
                </a:tc>
                <a:extLst>
                  <a:ext uri="{0D108BD9-81ED-4DB2-BD59-A6C34878D82A}">
                    <a16:rowId xmlns="" xmlns:a16="http://schemas.microsoft.com/office/drawing/2014/main" val="551875748"/>
                  </a:ext>
                </a:extLst>
              </a:tr>
              <a:tr h="299619">
                <a:tc>
                  <a:txBody>
                    <a:bodyPr/>
                    <a:lstStyle/>
                    <a:p>
                      <a:r>
                        <a:rPr lang="en-US" sz="1400" b="0" dirty="0">
                          <a:solidFill>
                            <a:schemeClr val="tx1"/>
                          </a:solidFill>
                        </a:rPr>
                        <a:t>Managed Care Organization (MCO)</a:t>
                      </a:r>
                    </a:p>
                  </a:txBody>
                  <a:tcPr/>
                </a:tc>
                <a:tc>
                  <a:txBody>
                    <a:bodyPr/>
                    <a:lstStyle/>
                    <a:p>
                      <a:endParaRPr lang="en-US" sz="1400" b="0" dirty="0">
                        <a:solidFill>
                          <a:schemeClr val="tx1"/>
                        </a:solidFill>
                      </a:endParaRPr>
                    </a:p>
                  </a:txBody>
                  <a:tcPr/>
                </a:tc>
                <a:extLst>
                  <a:ext uri="{0D108BD9-81ED-4DB2-BD59-A6C34878D82A}">
                    <a16:rowId xmlns="" xmlns:a16="http://schemas.microsoft.com/office/drawing/2014/main" val="969206604"/>
                  </a:ext>
                </a:extLst>
              </a:tr>
            </a:tbl>
          </a:graphicData>
        </a:graphic>
      </p:graphicFrame>
      <p:pic>
        <p:nvPicPr>
          <p:cNvPr id="10" name="Picture 9"/>
          <p:cNvPicPr>
            <a:picLocks noChangeAspect="1"/>
          </p:cNvPicPr>
          <p:nvPr/>
        </p:nvPicPr>
        <p:blipFill>
          <a:blip r:embed="rId3"/>
          <a:stretch>
            <a:fillRect/>
          </a:stretch>
        </p:blipFill>
        <p:spPr>
          <a:xfrm>
            <a:off x="914400" y="1566040"/>
            <a:ext cx="7315200" cy="880024"/>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2057400" y="4309589"/>
            <a:ext cx="5029200" cy="1555192"/>
          </a:xfrm>
          <a:prstGeom prst="rect">
            <a:avLst/>
          </a:prstGeom>
          <a:ln>
            <a:solidFill>
              <a:schemeClr val="tx1"/>
            </a:solidFill>
          </a:ln>
        </p:spPr>
      </p:pic>
    </p:spTree>
    <p:extLst>
      <p:ext uri="{BB962C8B-B14F-4D97-AF65-F5344CB8AC3E}">
        <p14:creationId xmlns:p14="http://schemas.microsoft.com/office/powerpoint/2010/main" val="37131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 - View </a:t>
            </a:r>
            <a:r>
              <a:rPr lang="en-US" i="1" dirty="0"/>
              <a:t>PA Details</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14</a:t>
            </a:fld>
            <a:endParaRPr lang="en-US" dirty="0"/>
          </a:p>
        </p:txBody>
      </p:sp>
      <p:sp>
        <p:nvSpPr>
          <p:cNvPr id="9" name="TextBox 8"/>
          <p:cNvSpPr txBox="1"/>
          <p:nvPr/>
        </p:nvSpPr>
        <p:spPr>
          <a:xfrm>
            <a:off x="609600" y="3352800"/>
            <a:ext cx="7924800" cy="1323439"/>
          </a:xfrm>
          <a:prstGeom prst="rect">
            <a:avLst/>
          </a:prstGeom>
          <a:noFill/>
        </p:spPr>
        <p:txBody>
          <a:bodyPr wrap="square" rtlCol="0">
            <a:spAutoFit/>
          </a:bodyPr>
          <a:lstStyle/>
          <a:p>
            <a:pPr algn="ctr"/>
            <a:r>
              <a:rPr lang="en-US" sz="1600" dirty="0"/>
              <a:t>Clicking the </a:t>
            </a:r>
            <a:r>
              <a:rPr lang="en-US" sz="1600" i="1" dirty="0"/>
              <a:t>View </a:t>
            </a:r>
            <a:r>
              <a:rPr lang="en-US" sz="1600" dirty="0"/>
              <a:t>(magnifying glass) hyperlink takes you to the </a:t>
            </a:r>
            <a:r>
              <a:rPr lang="en-US" sz="1600" i="1" dirty="0"/>
              <a:t>PA Details </a:t>
            </a:r>
            <a:r>
              <a:rPr lang="en-US" sz="1600" dirty="0"/>
              <a:t>screen.</a:t>
            </a:r>
          </a:p>
          <a:p>
            <a:pPr algn="ctr"/>
            <a:endParaRPr lang="en-US" sz="1600" dirty="0"/>
          </a:p>
          <a:p>
            <a:pPr algn="ctr"/>
            <a:r>
              <a:rPr lang="en-US" sz="1600" i="1" dirty="0"/>
              <a:t>Note: </a:t>
            </a:r>
            <a:r>
              <a:rPr lang="en-US" sz="1600" dirty="0"/>
              <a:t>Prescribers are notified by fax when a PA request is approved, denied, deferred, or abandoned. The system uses the fax number associated with your account in IMPACT. Make sure your fax number is correct so you receive notifications in a timely manner.</a:t>
            </a:r>
            <a:endParaRPr lang="en-US" sz="1400" dirty="0"/>
          </a:p>
        </p:txBody>
      </p:sp>
      <p:pic>
        <p:nvPicPr>
          <p:cNvPr id="3" name="Picture 2"/>
          <p:cNvPicPr>
            <a:picLocks noChangeAspect="1"/>
          </p:cNvPicPr>
          <p:nvPr/>
        </p:nvPicPr>
        <p:blipFill>
          <a:blip r:embed="rId3"/>
          <a:stretch>
            <a:fillRect/>
          </a:stretch>
        </p:blipFill>
        <p:spPr>
          <a:xfrm>
            <a:off x="6629400" y="2772508"/>
            <a:ext cx="457200" cy="351692"/>
          </a:xfrm>
          <a:prstGeom prst="rect">
            <a:avLst/>
          </a:prstGeom>
        </p:spPr>
      </p:pic>
      <p:sp>
        <p:nvSpPr>
          <p:cNvPr id="7" name="Bent-Up Arrow 6"/>
          <p:cNvSpPr/>
          <p:nvPr/>
        </p:nvSpPr>
        <p:spPr>
          <a:xfrm>
            <a:off x="7086600" y="2654122"/>
            <a:ext cx="762000" cy="393878"/>
          </a:xfrm>
          <a:prstGeom prst="bentUpArrow">
            <a:avLst>
              <a:gd name="adj1" fmla="val 16995"/>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14400" y="1774098"/>
            <a:ext cx="7315200" cy="880024"/>
          </a:xfrm>
          <a:prstGeom prst="rect">
            <a:avLst/>
          </a:prstGeom>
          <a:ln>
            <a:solidFill>
              <a:schemeClr val="tx1"/>
            </a:solidFill>
          </a:ln>
        </p:spPr>
      </p:pic>
    </p:spTree>
    <p:extLst>
      <p:ext uri="{BB962C8B-B14F-4D97-AF65-F5344CB8AC3E}">
        <p14:creationId xmlns:p14="http://schemas.microsoft.com/office/powerpoint/2010/main" val="119108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1547707"/>
            <a:ext cx="4572000" cy="4828374"/>
          </a:xfrm>
          <a:prstGeom prst="rect">
            <a:avLst/>
          </a:prstGeom>
        </p:spPr>
      </p:pic>
      <p:sp>
        <p:nvSpPr>
          <p:cNvPr id="2" name="Title 1"/>
          <p:cNvSpPr>
            <a:spLocks noGrp="1"/>
          </p:cNvSpPr>
          <p:nvPr>
            <p:ph type="title"/>
          </p:nvPr>
        </p:nvSpPr>
        <p:spPr/>
        <p:txBody>
          <a:bodyPr>
            <a:normAutofit fontScale="90000"/>
          </a:bodyPr>
          <a:lstStyle/>
          <a:p>
            <a:r>
              <a:rPr lang="en-US" dirty="0"/>
              <a:t>Dashboard - View </a:t>
            </a:r>
            <a:r>
              <a:rPr lang="en-US" i="1" dirty="0"/>
              <a:t>PA Details</a:t>
            </a:r>
            <a:r>
              <a:rPr lang="en-US" dirty="0"/>
              <a:t> Screen</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15</a:t>
            </a:fld>
            <a:endParaRPr lang="en-US" dirty="0"/>
          </a:p>
        </p:txBody>
      </p:sp>
      <p:sp>
        <p:nvSpPr>
          <p:cNvPr id="9" name="TextBox 8"/>
          <p:cNvSpPr txBox="1"/>
          <p:nvPr/>
        </p:nvSpPr>
        <p:spPr>
          <a:xfrm>
            <a:off x="5410200" y="2438400"/>
            <a:ext cx="3276600" cy="3046988"/>
          </a:xfrm>
          <a:prstGeom prst="rect">
            <a:avLst/>
          </a:prstGeom>
          <a:noFill/>
        </p:spPr>
        <p:txBody>
          <a:bodyPr wrap="square" rtlCol="0">
            <a:spAutoFit/>
          </a:bodyPr>
          <a:lstStyle/>
          <a:p>
            <a:r>
              <a:rPr lang="en-US" sz="1600" dirty="0"/>
              <a:t>The </a:t>
            </a:r>
            <a:r>
              <a:rPr lang="en-US" sz="1600" i="1" dirty="0"/>
              <a:t>PA Details </a:t>
            </a:r>
            <a:r>
              <a:rPr lang="en-US" sz="1600" dirty="0"/>
              <a:t>screen provides the PA Tracking number and an image of the PA submitted </a:t>
            </a:r>
            <a:r>
              <a:rPr lang="en-US" sz="1600" i="1" dirty="0"/>
              <a:t>(Web PA</a:t>
            </a:r>
            <a:r>
              <a:rPr lang="en-US" sz="1600" dirty="0"/>
              <a:t>). </a:t>
            </a:r>
          </a:p>
          <a:p>
            <a:endParaRPr lang="en-US" sz="1600" i="1" dirty="0"/>
          </a:p>
          <a:p>
            <a:r>
              <a:rPr lang="en-US" sz="1600" i="1" dirty="0"/>
              <a:t>Note: </a:t>
            </a:r>
            <a:r>
              <a:rPr lang="en-US" sz="1600" dirty="0"/>
              <a:t>To view the entire PA, click the </a:t>
            </a:r>
            <a:r>
              <a:rPr lang="en-US" sz="1600" b="1" dirty="0"/>
              <a:t>View PA as Image </a:t>
            </a:r>
            <a:r>
              <a:rPr lang="en-US" sz="1600" dirty="0"/>
              <a:t>button or  </a:t>
            </a:r>
            <a:r>
              <a:rPr lang="en-US" sz="1600" u="sng" dirty="0">
                <a:solidFill>
                  <a:schemeClr val="accent1"/>
                </a:solidFill>
              </a:rPr>
              <a:t>Open in new window </a:t>
            </a:r>
            <a:r>
              <a:rPr lang="en-US" sz="1600" dirty="0"/>
              <a:t>hyperlink.</a:t>
            </a:r>
          </a:p>
          <a:p>
            <a:endParaRPr lang="en-US" sz="1600" dirty="0"/>
          </a:p>
          <a:p>
            <a:r>
              <a:rPr lang="en-US" sz="1600" dirty="0"/>
              <a:t>You can also view </a:t>
            </a:r>
            <a:r>
              <a:rPr lang="en-US" sz="1600" i="1" dirty="0"/>
              <a:t>PA Info</a:t>
            </a:r>
            <a:r>
              <a:rPr lang="en-US" sz="1600" dirty="0"/>
              <a:t>, documents that have been submitted (uploaded) and review the </a:t>
            </a:r>
            <a:r>
              <a:rPr lang="en-US" sz="1600" i="1" dirty="0"/>
              <a:t>Most Recent Determination Letter Sent</a:t>
            </a:r>
            <a:r>
              <a:rPr lang="en-US" sz="1600" dirty="0"/>
              <a:t>.</a:t>
            </a:r>
          </a:p>
        </p:txBody>
      </p:sp>
      <p:sp>
        <p:nvSpPr>
          <p:cNvPr id="12" name="Curved Up Arrow 11"/>
          <p:cNvSpPr/>
          <p:nvPr/>
        </p:nvSpPr>
        <p:spPr>
          <a:xfrm rot="10800000">
            <a:off x="2971800" y="1524000"/>
            <a:ext cx="2743200" cy="914400"/>
          </a:xfrm>
          <a:prstGeom prst="curvedUpArrow">
            <a:avLst>
              <a:gd name="adj1" fmla="val 25000"/>
              <a:gd name="adj2" fmla="val 50000"/>
              <a:gd name="adj3" fmla="val 287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0800000">
            <a:off x="4914900" y="5410200"/>
            <a:ext cx="1028700" cy="382012"/>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067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 – Determination Letter</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16</a:t>
            </a:fld>
            <a:endParaRPr lang="en-US" dirty="0"/>
          </a:p>
        </p:txBody>
      </p:sp>
      <p:sp>
        <p:nvSpPr>
          <p:cNvPr id="9" name="TextBox 8"/>
          <p:cNvSpPr txBox="1"/>
          <p:nvPr/>
        </p:nvSpPr>
        <p:spPr>
          <a:xfrm>
            <a:off x="5410200" y="2438400"/>
            <a:ext cx="3276600" cy="3539430"/>
          </a:xfrm>
          <a:prstGeom prst="rect">
            <a:avLst/>
          </a:prstGeom>
          <a:noFill/>
        </p:spPr>
        <p:txBody>
          <a:bodyPr wrap="square" rtlCol="0">
            <a:spAutoFit/>
          </a:bodyPr>
          <a:lstStyle/>
          <a:p>
            <a:r>
              <a:rPr lang="en-US" sz="1600" dirty="0"/>
              <a:t>Clicking the </a:t>
            </a:r>
            <a:r>
              <a:rPr lang="en-US" sz="1600" i="1" dirty="0"/>
              <a:t>View </a:t>
            </a:r>
            <a:r>
              <a:rPr lang="en-US" sz="1600" dirty="0"/>
              <a:t>(magnifying glass) hyperlink opens the most recent determination letter. </a:t>
            </a:r>
          </a:p>
          <a:p>
            <a:endParaRPr lang="en-US" sz="1600" dirty="0"/>
          </a:p>
          <a:p>
            <a:r>
              <a:rPr lang="en-US" sz="1600" dirty="0"/>
              <a:t>Prescribers are notified by fax when a PA request is pending, approved, denied, deferred, or abandoned. The system uses the fax number associated with your account in IMPACT. </a:t>
            </a:r>
          </a:p>
          <a:p>
            <a:endParaRPr lang="en-US" sz="1600" dirty="0"/>
          </a:p>
          <a:p>
            <a:r>
              <a:rPr lang="en-US" sz="1600" dirty="0"/>
              <a:t>Make sure your fax number is correct so you receive notifications in a timely manner.</a:t>
            </a:r>
          </a:p>
        </p:txBody>
      </p:sp>
      <p:pic>
        <p:nvPicPr>
          <p:cNvPr id="4" name="Picture 3"/>
          <p:cNvPicPr>
            <a:picLocks noChangeAspect="1"/>
          </p:cNvPicPr>
          <p:nvPr/>
        </p:nvPicPr>
        <p:blipFill rotWithShape="1">
          <a:blip r:embed="rId3"/>
          <a:srcRect b="20293"/>
          <a:stretch/>
        </p:blipFill>
        <p:spPr>
          <a:xfrm>
            <a:off x="304800" y="1905000"/>
            <a:ext cx="4572000" cy="4086917"/>
          </a:xfrm>
          <a:prstGeom prst="rect">
            <a:avLst/>
          </a:prstGeom>
          <a:ln>
            <a:solidFill>
              <a:schemeClr val="tx1"/>
            </a:solidFill>
          </a:ln>
        </p:spPr>
      </p:pic>
      <p:sp>
        <p:nvSpPr>
          <p:cNvPr id="12" name="Curved Up Arrow 11"/>
          <p:cNvSpPr/>
          <p:nvPr/>
        </p:nvSpPr>
        <p:spPr>
          <a:xfrm rot="10800000">
            <a:off x="2971800" y="1524000"/>
            <a:ext cx="2743200" cy="914400"/>
          </a:xfrm>
          <a:prstGeom prst="curvedUpArrow">
            <a:avLst>
              <a:gd name="adj1" fmla="val 25000"/>
              <a:gd name="adj2" fmla="val 50000"/>
              <a:gd name="adj3" fmla="val 2876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4214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17</a:t>
            </a:fld>
            <a:endParaRPr lang="en-US" dirty="0"/>
          </a:p>
        </p:txBody>
      </p:sp>
      <p:sp>
        <p:nvSpPr>
          <p:cNvPr id="9" name="TextBox 8"/>
          <p:cNvSpPr txBox="1"/>
          <p:nvPr/>
        </p:nvSpPr>
        <p:spPr>
          <a:xfrm>
            <a:off x="914400" y="2326278"/>
            <a:ext cx="5486400" cy="523220"/>
          </a:xfrm>
          <a:prstGeom prst="rect">
            <a:avLst/>
          </a:prstGeom>
          <a:noFill/>
        </p:spPr>
        <p:txBody>
          <a:bodyPr wrap="square" rtlCol="0">
            <a:spAutoFit/>
          </a:bodyPr>
          <a:lstStyle/>
          <a:p>
            <a:r>
              <a:rPr lang="en-US" sz="1400" b="1" dirty="0"/>
              <a:t>Step 1. </a:t>
            </a:r>
            <a:r>
              <a:rPr lang="en-US" sz="1400" dirty="0"/>
              <a:t>Identify the PA request and click the </a:t>
            </a:r>
            <a:r>
              <a:rPr lang="en-US" sz="1400" b="1" dirty="0"/>
              <a:t>magnifying glass </a:t>
            </a:r>
            <a:r>
              <a:rPr lang="en-US" sz="1400" dirty="0"/>
              <a:t>or </a:t>
            </a:r>
            <a:r>
              <a:rPr lang="en-US" sz="1400" b="1" dirty="0"/>
              <a:t>upload reference info</a:t>
            </a:r>
            <a:r>
              <a:rPr lang="en-US" sz="1400" dirty="0"/>
              <a:t> action button.</a:t>
            </a:r>
            <a:endParaRPr lang="en-US" sz="1100" dirty="0"/>
          </a:p>
        </p:txBody>
      </p:sp>
      <p:pic>
        <p:nvPicPr>
          <p:cNvPr id="3" name="Picture 2"/>
          <p:cNvPicPr>
            <a:picLocks noChangeAspect="1"/>
          </p:cNvPicPr>
          <p:nvPr/>
        </p:nvPicPr>
        <p:blipFill>
          <a:blip r:embed="rId3"/>
          <a:stretch>
            <a:fillRect/>
          </a:stretch>
        </p:blipFill>
        <p:spPr>
          <a:xfrm>
            <a:off x="838200" y="4758990"/>
            <a:ext cx="3487160" cy="1420005"/>
          </a:xfrm>
          <a:prstGeom prst="rect">
            <a:avLst/>
          </a:prstGeom>
          <a:ln>
            <a:solidFill>
              <a:schemeClr val="tx1"/>
            </a:solidFill>
          </a:ln>
        </p:spPr>
      </p:pic>
      <p:sp>
        <p:nvSpPr>
          <p:cNvPr id="11" name="Curved Right Arrow 10"/>
          <p:cNvSpPr/>
          <p:nvPr/>
        </p:nvSpPr>
        <p:spPr>
          <a:xfrm>
            <a:off x="397329" y="4129276"/>
            <a:ext cx="440871" cy="9501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3200400" y="2873709"/>
            <a:ext cx="3352800" cy="1514311"/>
          </a:xfrm>
          <a:prstGeom prst="rect">
            <a:avLst/>
          </a:prstGeom>
          <a:ln>
            <a:solidFill>
              <a:schemeClr val="tx1"/>
            </a:solidFill>
          </a:ln>
        </p:spPr>
      </p:pic>
      <p:sp>
        <p:nvSpPr>
          <p:cNvPr id="14" name="TextBox 13"/>
          <p:cNvSpPr txBox="1"/>
          <p:nvPr/>
        </p:nvSpPr>
        <p:spPr>
          <a:xfrm>
            <a:off x="914400" y="1534180"/>
            <a:ext cx="7315200" cy="523220"/>
          </a:xfrm>
          <a:prstGeom prst="rect">
            <a:avLst/>
          </a:prstGeom>
          <a:noFill/>
        </p:spPr>
        <p:txBody>
          <a:bodyPr wrap="square" rtlCol="0">
            <a:spAutoFit/>
          </a:bodyPr>
          <a:lstStyle/>
          <a:p>
            <a:r>
              <a:rPr lang="en-US" sz="1400" dirty="0"/>
              <a:t>Once the PA has been created, you can upload reference information to support the PA request (i.e., lab results, chart notes, or other documentation requested from the </a:t>
            </a:r>
            <a:r>
              <a:rPr lang="en-US" sz="1400" i="1" dirty="0"/>
              <a:t>Dashboard</a:t>
            </a:r>
            <a:r>
              <a:rPr lang="en-US" sz="1400" dirty="0"/>
              <a:t>). </a:t>
            </a:r>
          </a:p>
        </p:txBody>
      </p:sp>
      <p:sp>
        <p:nvSpPr>
          <p:cNvPr id="15" name="TextBox 14"/>
          <p:cNvSpPr txBox="1"/>
          <p:nvPr/>
        </p:nvSpPr>
        <p:spPr>
          <a:xfrm>
            <a:off x="6819900" y="2819400"/>
            <a:ext cx="1600200" cy="1815882"/>
          </a:xfrm>
          <a:prstGeom prst="rect">
            <a:avLst/>
          </a:prstGeom>
          <a:noFill/>
        </p:spPr>
        <p:txBody>
          <a:bodyPr wrap="square" rtlCol="0">
            <a:spAutoFit/>
          </a:bodyPr>
          <a:lstStyle/>
          <a:p>
            <a:r>
              <a:rPr lang="en-US" sz="1400" b="1" dirty="0"/>
              <a:t>Step 2. </a:t>
            </a:r>
            <a:r>
              <a:rPr lang="en-US" sz="1400" dirty="0"/>
              <a:t>Click the </a:t>
            </a:r>
            <a:r>
              <a:rPr lang="en-US" sz="1400" b="1" dirty="0"/>
              <a:t>Upload Reference Info </a:t>
            </a:r>
            <a:r>
              <a:rPr lang="en-US" sz="1400" dirty="0"/>
              <a:t>button. </a:t>
            </a:r>
          </a:p>
          <a:p>
            <a:r>
              <a:rPr lang="en-US" sz="1400" i="1" dirty="0"/>
              <a:t>Note: </a:t>
            </a:r>
            <a:r>
              <a:rPr lang="en-US" sz="1400" dirty="0"/>
              <a:t>This step skipped if selecting </a:t>
            </a:r>
            <a:r>
              <a:rPr lang="en-US" sz="1400" b="1" dirty="0"/>
              <a:t>upload reference info </a:t>
            </a:r>
            <a:r>
              <a:rPr lang="en-US" sz="1400" dirty="0"/>
              <a:t>action button from Dashboard.</a:t>
            </a:r>
            <a:endParaRPr lang="en-US" sz="1400" b="1" dirty="0"/>
          </a:p>
        </p:txBody>
      </p:sp>
      <p:sp>
        <p:nvSpPr>
          <p:cNvPr id="17" name="TextBox 16"/>
          <p:cNvSpPr txBox="1"/>
          <p:nvPr/>
        </p:nvSpPr>
        <p:spPr>
          <a:xfrm>
            <a:off x="799070" y="4000212"/>
            <a:ext cx="2325130" cy="738664"/>
          </a:xfrm>
          <a:prstGeom prst="rect">
            <a:avLst/>
          </a:prstGeom>
          <a:noFill/>
        </p:spPr>
        <p:txBody>
          <a:bodyPr wrap="square" rtlCol="0">
            <a:spAutoFit/>
          </a:bodyPr>
          <a:lstStyle/>
          <a:p>
            <a:r>
              <a:rPr lang="en-US" sz="1400" b="1" dirty="0"/>
              <a:t>Step 3. </a:t>
            </a:r>
            <a:r>
              <a:rPr lang="en-US" sz="1400" dirty="0"/>
              <a:t>Select the ref info from your files, and click the </a:t>
            </a:r>
            <a:r>
              <a:rPr lang="en-US" sz="1400" b="1" dirty="0"/>
              <a:t>Upload</a:t>
            </a:r>
            <a:r>
              <a:rPr lang="en-US" sz="1400" dirty="0"/>
              <a:t> button.</a:t>
            </a:r>
            <a:endParaRPr lang="en-US" sz="1400" b="1" dirty="0"/>
          </a:p>
        </p:txBody>
      </p:sp>
      <p:sp>
        <p:nvSpPr>
          <p:cNvPr id="19" name="Right Arrow 18"/>
          <p:cNvSpPr/>
          <p:nvPr/>
        </p:nvSpPr>
        <p:spPr>
          <a:xfrm rot="10800000">
            <a:off x="5105400" y="2873709"/>
            <a:ext cx="1752600" cy="2032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5"/>
          <a:srcRect l="802" t="49515" r="915" b="3167"/>
          <a:stretch/>
        </p:blipFill>
        <p:spPr bwMode="auto">
          <a:xfrm>
            <a:off x="4648200" y="4758990"/>
            <a:ext cx="3657600" cy="427502"/>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23" name="TextBox 22"/>
          <p:cNvSpPr txBox="1"/>
          <p:nvPr/>
        </p:nvSpPr>
        <p:spPr>
          <a:xfrm>
            <a:off x="4724400" y="5257800"/>
            <a:ext cx="3657600" cy="738664"/>
          </a:xfrm>
          <a:prstGeom prst="rect">
            <a:avLst/>
          </a:prstGeom>
          <a:noFill/>
        </p:spPr>
        <p:txBody>
          <a:bodyPr wrap="square" rtlCol="0">
            <a:spAutoFit/>
          </a:bodyPr>
          <a:lstStyle/>
          <a:p>
            <a:pPr algn="r"/>
            <a:r>
              <a:rPr lang="en-US" sz="1400" b="1" dirty="0"/>
              <a:t>Confirmation:  </a:t>
            </a:r>
            <a:r>
              <a:rPr lang="en-US" sz="1400" dirty="0"/>
              <a:t>After the reference information has been uploaded, a message regarding the status appears on the screen.</a:t>
            </a:r>
          </a:p>
        </p:txBody>
      </p:sp>
      <p:sp>
        <p:nvSpPr>
          <p:cNvPr id="24" name="Curved Up Arrow 23"/>
          <p:cNvSpPr/>
          <p:nvPr/>
        </p:nvSpPr>
        <p:spPr>
          <a:xfrm rot="15849142">
            <a:off x="8276720" y="5090500"/>
            <a:ext cx="381000" cy="28550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1600200" y="6248400"/>
            <a:ext cx="6477000" cy="307777"/>
          </a:xfrm>
          <a:prstGeom prst="rect">
            <a:avLst/>
          </a:prstGeom>
          <a:noFill/>
        </p:spPr>
        <p:txBody>
          <a:bodyPr wrap="square" rtlCol="0">
            <a:spAutoFit/>
          </a:bodyPr>
          <a:lstStyle/>
          <a:p>
            <a:pPr algn="ctr"/>
            <a:r>
              <a:rPr lang="en-US" sz="1400" i="1" dirty="0"/>
              <a:t>Note: </a:t>
            </a:r>
            <a:r>
              <a:rPr lang="en-US" sz="1400" dirty="0"/>
              <a:t>Files size cannot exceed 1 MB.</a:t>
            </a:r>
          </a:p>
        </p:txBody>
      </p:sp>
      <p:pic>
        <p:nvPicPr>
          <p:cNvPr id="4" name="Picture 3"/>
          <p:cNvPicPr>
            <a:picLocks noChangeAspect="1"/>
          </p:cNvPicPr>
          <p:nvPr/>
        </p:nvPicPr>
        <p:blipFill>
          <a:blip r:embed="rId6"/>
          <a:stretch>
            <a:fillRect/>
          </a:stretch>
        </p:blipFill>
        <p:spPr>
          <a:xfrm>
            <a:off x="838200" y="2095023"/>
            <a:ext cx="7391400" cy="184785"/>
          </a:xfrm>
          <a:prstGeom prst="rect">
            <a:avLst/>
          </a:prstGeom>
          <a:ln>
            <a:solidFill>
              <a:schemeClr val="tx1"/>
            </a:solidFill>
          </a:ln>
        </p:spPr>
      </p:pic>
      <p:sp>
        <p:nvSpPr>
          <p:cNvPr id="13" name="Curved Left Arrow 12"/>
          <p:cNvSpPr/>
          <p:nvPr/>
        </p:nvSpPr>
        <p:spPr>
          <a:xfrm>
            <a:off x="8118389" y="2119173"/>
            <a:ext cx="533400" cy="98698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280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Authorization Workflow</a:t>
            </a:r>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18</a:t>
            </a:fld>
            <a:endParaRPr lang="en-US" dirty="0"/>
          </a:p>
        </p:txBody>
      </p:sp>
      <p:graphicFrame>
        <p:nvGraphicFramePr>
          <p:cNvPr id="13" name="Diagram 12"/>
          <p:cNvGraphicFramePr/>
          <p:nvPr>
            <p:extLst>
              <p:ext uri="{D42A27DB-BD31-4B8C-83A1-F6EECF244321}">
                <p14:modId xmlns:p14="http://schemas.microsoft.com/office/powerpoint/2010/main" val="2523737526"/>
              </p:ext>
            </p:extLst>
          </p:nvPr>
        </p:nvGraphicFramePr>
        <p:xfrm>
          <a:off x="342900" y="609600"/>
          <a:ext cx="8458200"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Down Arrow 14"/>
          <p:cNvSpPr/>
          <p:nvPr/>
        </p:nvSpPr>
        <p:spPr>
          <a:xfrm>
            <a:off x="3200400" y="3621088"/>
            <a:ext cx="381000" cy="3810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607067" y="4114800"/>
            <a:ext cx="1600200" cy="1066800"/>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Approved PA Available for Claim Adjudication</a:t>
            </a:r>
          </a:p>
        </p:txBody>
      </p:sp>
    </p:spTree>
    <p:extLst>
      <p:ext uri="{BB962C8B-B14F-4D97-AF65-F5344CB8AC3E}">
        <p14:creationId xmlns:p14="http://schemas.microsoft.com/office/powerpoint/2010/main" val="213980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a:t>Creating a New PA (</a:t>
            </a:r>
            <a:r>
              <a:rPr lang="en-US" i="1" dirty="0"/>
              <a:t>Create PA</a:t>
            </a:r>
            <a:r>
              <a:rPr lang="en-US" dirty="0"/>
              <a:t>)</a:t>
            </a:r>
            <a:r>
              <a:rPr lang="en-US" cap="all" dirty="0"/>
              <a:t/>
            </a:r>
            <a:br>
              <a:rPr lang="en-US" cap="all" dirty="0"/>
            </a:br>
            <a:r>
              <a:rPr lang="en-US" sz="3600" cap="all" dirty="0"/>
              <a:t>Step 1. Getting Started, P. 1</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19</a:t>
            </a:fld>
            <a:endParaRPr lang="en-US" dirty="0"/>
          </a:p>
        </p:txBody>
      </p:sp>
      <p:sp>
        <p:nvSpPr>
          <p:cNvPr id="7" name="TextBox 6"/>
          <p:cNvSpPr txBox="1"/>
          <p:nvPr/>
        </p:nvSpPr>
        <p:spPr>
          <a:xfrm>
            <a:off x="4267200" y="2209800"/>
            <a:ext cx="3871466" cy="3062377"/>
          </a:xfrm>
          <a:prstGeom prst="rect">
            <a:avLst/>
          </a:prstGeom>
          <a:noFill/>
        </p:spPr>
        <p:txBody>
          <a:bodyPr wrap="square" rtlCol="0">
            <a:spAutoFit/>
          </a:bodyPr>
          <a:lstStyle/>
          <a:p>
            <a:pPr marL="285750" indent="-285750">
              <a:buFont typeface="Arial" panose="020B0604020202020204" pitchFamily="34" charset="0"/>
              <a:buChar char="•"/>
            </a:pPr>
            <a:r>
              <a:rPr lang="en-US" sz="1400" dirty="0"/>
              <a:t>Click on the </a:t>
            </a:r>
            <a:r>
              <a:rPr lang="en-US" sz="1400" i="1" dirty="0"/>
              <a:t>Create PA </a:t>
            </a:r>
            <a:r>
              <a:rPr lang="en-US" sz="1400" dirty="0"/>
              <a:t>tab to begin a new prior authorization request. </a:t>
            </a:r>
          </a:p>
          <a:p>
            <a:pPr algn="ctr"/>
            <a:endParaRPr lang="en-US" sz="1400" dirty="0"/>
          </a:p>
          <a:p>
            <a:pPr marL="285750" indent="-285750">
              <a:buFont typeface="Arial" panose="020B0604020202020204" pitchFamily="34" charset="0"/>
              <a:buChar char="•"/>
            </a:pPr>
            <a:r>
              <a:rPr lang="en-US" sz="1400" dirty="0"/>
              <a:t>Use the </a:t>
            </a:r>
            <a:r>
              <a:rPr lang="en-US" sz="1400" b="1" dirty="0"/>
              <a:t>Lookup </a:t>
            </a:r>
            <a:r>
              <a:rPr lang="en-US" sz="1400" dirty="0"/>
              <a:t>toggle buttons to search for:</a:t>
            </a:r>
          </a:p>
          <a:p>
            <a:pPr marL="742950" lvl="1" indent="-285750">
              <a:buFont typeface="Arial" panose="020B0604020202020204" pitchFamily="34" charset="0"/>
              <a:buChar char="•"/>
            </a:pPr>
            <a:r>
              <a:rPr lang="en-US" sz="1400" b="1" dirty="0"/>
              <a:t>Lookup Drug</a:t>
            </a:r>
          </a:p>
          <a:p>
            <a:pPr marL="742950" lvl="1" indent="-285750">
              <a:buFont typeface="Arial" panose="020B0604020202020204" pitchFamily="34" charset="0"/>
              <a:buChar char="•"/>
            </a:pPr>
            <a:r>
              <a:rPr lang="en-US" sz="1400" b="1" dirty="0"/>
              <a:t>Lookup Participant</a:t>
            </a:r>
          </a:p>
          <a:p>
            <a:pPr marL="742950" lvl="1" indent="-285750">
              <a:buFont typeface="Arial" panose="020B0604020202020204" pitchFamily="34" charset="0"/>
              <a:buChar char="•"/>
            </a:pPr>
            <a:r>
              <a:rPr lang="en-US" sz="1400" b="1" dirty="0"/>
              <a:t>Lookup Pharmacy (Optional)</a:t>
            </a:r>
          </a:p>
          <a:p>
            <a:pPr marL="742950" lvl="1" indent="-285750">
              <a:buFont typeface="Arial" panose="020B0604020202020204" pitchFamily="34" charset="0"/>
              <a:buChar char="•"/>
            </a:pPr>
            <a:r>
              <a:rPr lang="en-US" sz="1400" b="1" dirty="0"/>
              <a:t>Lookup Diagnosis</a:t>
            </a:r>
          </a:p>
          <a:p>
            <a:pPr lvl="1"/>
            <a:endParaRPr lang="en-US" sz="1400" dirty="0"/>
          </a:p>
          <a:p>
            <a:pPr marL="285750" indent="-285750">
              <a:buFont typeface="Arial" panose="020B0604020202020204" pitchFamily="34" charset="0"/>
              <a:buChar char="•"/>
            </a:pPr>
            <a:r>
              <a:rPr lang="en-US" sz="1400" dirty="0"/>
              <a:t>The Prescriber section of the PA form will be auto-populated.</a:t>
            </a:r>
          </a:p>
          <a:p>
            <a:endParaRPr lang="en-US" sz="1100" dirty="0"/>
          </a:p>
          <a:p>
            <a:pPr algn="ctr"/>
            <a:r>
              <a:rPr lang="en-US" sz="1400" i="1" dirty="0"/>
              <a:t>Note: </a:t>
            </a:r>
            <a:r>
              <a:rPr lang="en-US" sz="1400" dirty="0"/>
              <a:t>Throughout PA form, blank fields can not be typed in where a </a:t>
            </a:r>
            <a:r>
              <a:rPr lang="en-US" sz="1400" b="1" dirty="0"/>
              <a:t>Lookup</a:t>
            </a:r>
            <a:r>
              <a:rPr lang="en-US" sz="1400" dirty="0"/>
              <a:t> toggle button is present.</a:t>
            </a:r>
          </a:p>
        </p:txBody>
      </p:sp>
      <p:sp>
        <p:nvSpPr>
          <p:cNvPr id="9" name="Curved Right Arrow 8"/>
          <p:cNvSpPr/>
          <p:nvPr/>
        </p:nvSpPr>
        <p:spPr>
          <a:xfrm>
            <a:off x="152400" y="1752600"/>
            <a:ext cx="652938" cy="914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a:stretch>
            <a:fillRect/>
          </a:stretch>
        </p:blipFill>
        <p:spPr>
          <a:xfrm>
            <a:off x="819624" y="1621733"/>
            <a:ext cx="7580952" cy="438095"/>
          </a:xfrm>
          <a:prstGeom prst="rect">
            <a:avLst/>
          </a:prstGeom>
        </p:spPr>
      </p:pic>
      <p:pic>
        <p:nvPicPr>
          <p:cNvPr id="10" name="Picture 9"/>
          <p:cNvPicPr>
            <a:picLocks noChangeAspect="1"/>
          </p:cNvPicPr>
          <p:nvPr/>
        </p:nvPicPr>
        <p:blipFill>
          <a:blip r:embed="rId4"/>
          <a:stretch>
            <a:fillRect/>
          </a:stretch>
        </p:blipFill>
        <p:spPr>
          <a:xfrm>
            <a:off x="819624" y="2242751"/>
            <a:ext cx="3200400" cy="3777049"/>
          </a:xfrm>
          <a:prstGeom prst="rect">
            <a:avLst/>
          </a:prstGeom>
          <a:ln>
            <a:solidFill>
              <a:schemeClr val="tx1"/>
            </a:solidFill>
          </a:ln>
        </p:spPr>
      </p:pic>
    </p:spTree>
    <p:extLst>
      <p:ext uri="{BB962C8B-B14F-4D97-AF65-F5344CB8AC3E}">
        <p14:creationId xmlns:p14="http://schemas.microsoft.com/office/powerpoint/2010/main" val="262964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dirty="0"/>
              <a:t>What is the Provider Portal?</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a:t>
            </a:fld>
            <a:endParaRPr lang="en-US" dirty="0"/>
          </a:p>
        </p:txBody>
      </p:sp>
      <p:sp>
        <p:nvSpPr>
          <p:cNvPr id="6" name="TextBox 5"/>
          <p:cNvSpPr txBox="1"/>
          <p:nvPr/>
        </p:nvSpPr>
        <p:spPr>
          <a:xfrm>
            <a:off x="457200" y="5848290"/>
            <a:ext cx="8229600" cy="400110"/>
          </a:xfrm>
          <a:prstGeom prst="rect">
            <a:avLst/>
          </a:prstGeom>
          <a:noFill/>
        </p:spPr>
        <p:txBody>
          <a:bodyPr wrap="square" rtlCol="0">
            <a:spAutoFit/>
          </a:bodyPr>
          <a:lstStyle/>
          <a:p>
            <a:pPr algn="ctr"/>
            <a:r>
              <a:rPr lang="en-US" sz="1000" i="1" dirty="0"/>
              <a:t>Note: </a:t>
            </a:r>
            <a:r>
              <a:rPr lang="en-US" sz="1000" dirty="0"/>
              <a:t>The Illinois Provider Portal is compliant with federal and state accessibility requirements, including </a:t>
            </a:r>
          </a:p>
          <a:p>
            <a:pPr algn="ctr"/>
            <a:r>
              <a:rPr lang="en-US" sz="1000" dirty="0"/>
              <a:t>the Illinois Technology Accessibility Act (ITAA) and the Americans with Disabilities Act (ADA).</a:t>
            </a:r>
            <a:endParaRPr lang="en-US" sz="1000" i="1" dirty="0"/>
          </a:p>
        </p:txBody>
      </p:sp>
      <p:sp>
        <p:nvSpPr>
          <p:cNvPr id="8" name="Content Placeholder 2"/>
          <p:cNvSpPr>
            <a:spLocks noGrp="1"/>
          </p:cNvSpPr>
          <p:nvPr>
            <p:ph idx="1"/>
          </p:nvPr>
        </p:nvSpPr>
        <p:spPr>
          <a:xfrm>
            <a:off x="1371600" y="1600200"/>
            <a:ext cx="7772400" cy="4525963"/>
          </a:xfrm>
        </p:spPr>
        <p:txBody>
          <a:bodyPr>
            <a:normAutofit fontScale="92500" lnSpcReduction="20000"/>
          </a:bodyPr>
          <a:lstStyle/>
          <a:p>
            <a:r>
              <a:rPr lang="en-US" sz="2400" dirty="0">
                <a:solidFill>
                  <a:schemeClr val="tx1"/>
                </a:solidFill>
              </a:rPr>
              <a:t>Secure, Web-based Portal </a:t>
            </a:r>
            <a:r>
              <a:rPr lang="en-US" sz="2400">
                <a:solidFill>
                  <a:schemeClr val="tx1"/>
                </a:solidFill>
              </a:rPr>
              <a:t>for Prescribers </a:t>
            </a:r>
            <a:r>
              <a:rPr lang="en-US" sz="2400" dirty="0">
                <a:solidFill>
                  <a:schemeClr val="tx1"/>
                </a:solidFill>
              </a:rPr>
              <a:t>to:</a:t>
            </a:r>
            <a:br>
              <a:rPr lang="en-US" sz="2400" dirty="0">
                <a:solidFill>
                  <a:schemeClr val="tx1"/>
                </a:solidFill>
              </a:rPr>
            </a:br>
            <a:endParaRPr lang="en-US" sz="2400" dirty="0">
              <a:solidFill>
                <a:schemeClr val="tx1"/>
              </a:solidFill>
            </a:endParaRPr>
          </a:p>
          <a:p>
            <a:pPr lvl="1"/>
            <a:r>
              <a:rPr lang="en-US" sz="2000" dirty="0">
                <a:solidFill>
                  <a:schemeClr val="tx1"/>
                </a:solidFill>
              </a:rPr>
              <a:t>View Participant’s Eligibility</a:t>
            </a:r>
          </a:p>
          <a:p>
            <a:pPr marL="457200" lvl="1" indent="0">
              <a:buNone/>
            </a:pPr>
            <a:endParaRPr lang="en-US" sz="2000" dirty="0">
              <a:solidFill>
                <a:schemeClr val="tx1"/>
              </a:solidFill>
            </a:endParaRPr>
          </a:p>
          <a:p>
            <a:pPr lvl="1"/>
            <a:r>
              <a:rPr lang="en-US" sz="2000" dirty="0">
                <a:solidFill>
                  <a:schemeClr val="tx1"/>
                </a:solidFill>
              </a:rPr>
              <a:t>View Participant’s Profile</a:t>
            </a:r>
          </a:p>
          <a:p>
            <a:pPr lvl="2"/>
            <a:r>
              <a:rPr lang="en-US" sz="1600" dirty="0">
                <a:solidFill>
                  <a:schemeClr val="tx1"/>
                </a:solidFill>
              </a:rPr>
              <a:t>Approved Prior Authorizations</a:t>
            </a:r>
          </a:p>
          <a:p>
            <a:pPr lvl="2"/>
            <a:r>
              <a:rPr lang="en-US" sz="1600" dirty="0">
                <a:solidFill>
                  <a:schemeClr val="tx1"/>
                </a:solidFill>
              </a:rPr>
              <a:t>Medication Profile (Illinois Medicaid)</a:t>
            </a:r>
          </a:p>
          <a:p>
            <a:pPr marL="914400" lvl="2" indent="0">
              <a:buNone/>
            </a:pPr>
            <a:endParaRPr lang="en-US" sz="1600" dirty="0">
              <a:solidFill>
                <a:schemeClr val="tx1"/>
              </a:solidFill>
            </a:endParaRPr>
          </a:p>
          <a:p>
            <a:pPr lvl="1"/>
            <a:r>
              <a:rPr lang="en-US" sz="2000" dirty="0">
                <a:solidFill>
                  <a:schemeClr val="tx1"/>
                </a:solidFill>
              </a:rPr>
              <a:t>View Illinois Medicaid's Formulary</a:t>
            </a:r>
            <a:endParaRPr lang="en-US" sz="1600" dirty="0">
              <a:solidFill>
                <a:schemeClr val="tx1"/>
              </a:solidFill>
            </a:endParaRPr>
          </a:p>
          <a:p>
            <a:pPr lvl="2"/>
            <a:r>
              <a:rPr lang="en-US" sz="1600" dirty="0">
                <a:solidFill>
                  <a:schemeClr val="tx1"/>
                </a:solidFill>
              </a:rPr>
              <a:t>View Preferred Drug List (PDL) </a:t>
            </a:r>
          </a:p>
          <a:p>
            <a:pPr lvl="2"/>
            <a:r>
              <a:rPr lang="en-US" sz="1600" dirty="0">
                <a:solidFill>
                  <a:schemeClr val="tx1"/>
                </a:solidFill>
              </a:rPr>
              <a:t>Preferred/Non-Preferred Status, Including Potential Alternatives</a:t>
            </a:r>
          </a:p>
          <a:p>
            <a:pPr lvl="2"/>
            <a:r>
              <a:rPr lang="en-US" sz="1600" dirty="0">
                <a:solidFill>
                  <a:schemeClr val="tx1"/>
                </a:solidFill>
              </a:rPr>
              <a:t>Four Prescription Policy Inclusion/Exclusion</a:t>
            </a:r>
          </a:p>
          <a:p>
            <a:pPr marL="914400" lvl="2" indent="0">
              <a:buNone/>
            </a:pPr>
            <a:endParaRPr lang="en-US" sz="1600" dirty="0">
              <a:solidFill>
                <a:schemeClr val="tx1"/>
              </a:solidFill>
            </a:endParaRPr>
          </a:p>
          <a:p>
            <a:pPr lvl="1"/>
            <a:r>
              <a:rPr lang="en-US" sz="2000" dirty="0">
                <a:solidFill>
                  <a:schemeClr val="tx1"/>
                </a:solidFill>
              </a:rPr>
              <a:t>Submit Prior Authorization (PA) Requests Electronically</a:t>
            </a:r>
          </a:p>
          <a:p>
            <a:pPr lvl="2"/>
            <a:r>
              <a:rPr lang="en-US" sz="1600" dirty="0">
                <a:solidFill>
                  <a:schemeClr val="tx1"/>
                </a:solidFill>
              </a:rPr>
              <a:t>Upload Supporting Documents </a:t>
            </a:r>
          </a:p>
          <a:p>
            <a:pPr lvl="2"/>
            <a:r>
              <a:rPr lang="en-US" sz="1600" dirty="0">
                <a:solidFill>
                  <a:schemeClr val="tx1"/>
                </a:solidFill>
              </a:rPr>
              <a:t>View Real-Time Status of Prior Authorization Requests</a:t>
            </a:r>
          </a:p>
        </p:txBody>
      </p:sp>
    </p:spTree>
    <p:extLst>
      <p:ext uri="{BB962C8B-B14F-4D97-AF65-F5344CB8AC3E}">
        <p14:creationId xmlns:p14="http://schemas.microsoft.com/office/powerpoint/2010/main" val="167323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a:t>Creating a New PA (</a:t>
            </a:r>
            <a:r>
              <a:rPr lang="en-US" i="1" dirty="0"/>
              <a:t>Create PA</a:t>
            </a:r>
            <a:r>
              <a:rPr lang="en-US" dirty="0"/>
              <a:t>)</a:t>
            </a:r>
            <a:r>
              <a:rPr lang="en-US" cap="all" dirty="0"/>
              <a:t/>
            </a:r>
            <a:br>
              <a:rPr lang="en-US" cap="all" dirty="0"/>
            </a:br>
            <a:r>
              <a:rPr lang="en-US" sz="3600" cap="all" dirty="0"/>
              <a:t>Step 1. Getting Started, P. 2</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20</a:t>
            </a:fld>
            <a:endParaRPr lang="en-US" dirty="0"/>
          </a:p>
        </p:txBody>
      </p:sp>
      <p:sp>
        <p:nvSpPr>
          <p:cNvPr id="7" name="TextBox 6"/>
          <p:cNvSpPr txBox="1"/>
          <p:nvPr/>
        </p:nvSpPr>
        <p:spPr>
          <a:xfrm>
            <a:off x="4267200" y="1676400"/>
            <a:ext cx="3871466" cy="4185761"/>
          </a:xfrm>
          <a:prstGeom prst="rect">
            <a:avLst/>
          </a:prstGeom>
          <a:noFill/>
        </p:spPr>
        <p:txBody>
          <a:bodyPr wrap="square" rtlCol="0">
            <a:spAutoFit/>
          </a:bodyPr>
          <a:lstStyle/>
          <a:p>
            <a:r>
              <a:rPr lang="en-US" sz="1400" b="1" dirty="0"/>
              <a:t>Required Fields</a:t>
            </a:r>
          </a:p>
          <a:p>
            <a:endParaRPr lang="en-US" sz="1400" dirty="0"/>
          </a:p>
          <a:p>
            <a:pPr marL="285750" indent="-285750">
              <a:buFont typeface="Arial" panose="020B0604020202020204" pitchFamily="34" charset="0"/>
              <a:buChar char="•"/>
            </a:pPr>
            <a:r>
              <a:rPr lang="en-US" sz="1400" dirty="0"/>
              <a:t>Required fields include Drug, Participant, Prescriber, Pharmacy (optional if prescriber is completing; required from pharmacy); Contact Info (Contact Name and Contact Number); and Quantity/Days Supply (not – fill # is defaulted).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Most required fields on a PA form have an asterisk (*) next to them (not all fields though are marked – such as Contact Info and Contact Number).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a required field is not completed, upon submitting a PA, you will receive an error. Fields containing an error will have a hyperlink that will direct you to the field that needs to be completed (Example provided in Step 2. Drug Info Populated in PA slide).</a:t>
            </a:r>
          </a:p>
        </p:txBody>
      </p:sp>
      <p:pic>
        <p:nvPicPr>
          <p:cNvPr id="3" name="Picture 2"/>
          <p:cNvPicPr>
            <a:picLocks noChangeAspect="1"/>
          </p:cNvPicPr>
          <p:nvPr/>
        </p:nvPicPr>
        <p:blipFill>
          <a:blip r:embed="rId3"/>
          <a:stretch>
            <a:fillRect/>
          </a:stretch>
        </p:blipFill>
        <p:spPr>
          <a:xfrm>
            <a:off x="457200" y="1703173"/>
            <a:ext cx="3657600" cy="4395020"/>
          </a:xfrm>
          <a:prstGeom prst="rect">
            <a:avLst/>
          </a:prstGeom>
          <a:ln>
            <a:solidFill>
              <a:schemeClr val="tx1"/>
            </a:solidFill>
          </a:ln>
        </p:spPr>
      </p:pic>
    </p:spTree>
    <p:extLst>
      <p:ext uri="{BB962C8B-B14F-4D97-AF65-F5344CB8AC3E}">
        <p14:creationId xmlns:p14="http://schemas.microsoft.com/office/powerpoint/2010/main" val="314445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Lookup Drug</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21</a:t>
            </a:fld>
            <a:endParaRPr lang="en-US" dirty="0"/>
          </a:p>
        </p:txBody>
      </p:sp>
      <p:sp>
        <p:nvSpPr>
          <p:cNvPr id="7" name="TextBox 6"/>
          <p:cNvSpPr txBox="1"/>
          <p:nvPr/>
        </p:nvSpPr>
        <p:spPr>
          <a:xfrm>
            <a:off x="1005333" y="5410200"/>
            <a:ext cx="7133333" cy="523220"/>
          </a:xfrm>
          <a:prstGeom prst="rect">
            <a:avLst/>
          </a:prstGeom>
          <a:noFill/>
        </p:spPr>
        <p:txBody>
          <a:bodyPr wrap="square" rtlCol="0">
            <a:spAutoFit/>
          </a:bodyPr>
          <a:lstStyle/>
          <a:p>
            <a:pPr algn="ctr"/>
            <a:r>
              <a:rPr lang="en-US" sz="1400" dirty="0"/>
              <a:t>Enter the National Drug Code (NDC) number or at least the first three characters of a brand name or generic drug and click the </a:t>
            </a:r>
            <a:r>
              <a:rPr lang="en-US" sz="1400" b="1" dirty="0"/>
              <a:t>Search</a:t>
            </a:r>
            <a:r>
              <a:rPr lang="en-US" sz="1400" dirty="0"/>
              <a:t> button. </a:t>
            </a:r>
          </a:p>
        </p:txBody>
      </p:sp>
      <p:pic>
        <p:nvPicPr>
          <p:cNvPr id="8" name="Picture 7"/>
          <p:cNvPicPr>
            <a:picLocks noChangeAspect="1"/>
          </p:cNvPicPr>
          <p:nvPr/>
        </p:nvPicPr>
        <p:blipFill>
          <a:blip r:embed="rId3"/>
          <a:stretch>
            <a:fillRect/>
          </a:stretch>
        </p:blipFill>
        <p:spPr>
          <a:xfrm>
            <a:off x="1005333" y="1828800"/>
            <a:ext cx="7142857" cy="1485714"/>
          </a:xfrm>
          <a:prstGeom prst="rect">
            <a:avLst/>
          </a:prstGeom>
          <a:ln>
            <a:solidFill>
              <a:schemeClr val="tx1"/>
            </a:solidFill>
          </a:ln>
        </p:spPr>
      </p:pic>
      <p:sp>
        <p:nvSpPr>
          <p:cNvPr id="10" name="TextBox 9"/>
          <p:cNvSpPr txBox="1"/>
          <p:nvPr/>
        </p:nvSpPr>
        <p:spPr>
          <a:xfrm>
            <a:off x="1005333" y="3352800"/>
            <a:ext cx="7133333" cy="307777"/>
          </a:xfrm>
          <a:prstGeom prst="rect">
            <a:avLst/>
          </a:prstGeom>
          <a:noFill/>
        </p:spPr>
        <p:txBody>
          <a:bodyPr wrap="square" rtlCol="0">
            <a:spAutoFit/>
          </a:bodyPr>
          <a:lstStyle/>
          <a:p>
            <a:pPr algn="ctr"/>
            <a:r>
              <a:rPr lang="en-US" sz="1400" dirty="0"/>
              <a:t>Click the </a:t>
            </a:r>
            <a:r>
              <a:rPr lang="en-US" sz="1400" b="1" dirty="0"/>
              <a:t>Lookup Drug </a:t>
            </a:r>
            <a:r>
              <a:rPr lang="en-US" sz="1400" dirty="0"/>
              <a:t>toggle button to get to the </a:t>
            </a:r>
            <a:r>
              <a:rPr lang="en-US" sz="1400" i="1" dirty="0"/>
              <a:t>Formulary Search</a:t>
            </a:r>
            <a:r>
              <a:rPr lang="en-US" sz="1400" dirty="0"/>
              <a:t> screen.</a:t>
            </a:r>
          </a:p>
        </p:txBody>
      </p:sp>
      <p:pic>
        <p:nvPicPr>
          <p:cNvPr id="9" name="Picture 8"/>
          <p:cNvPicPr>
            <a:picLocks noChangeAspect="1"/>
          </p:cNvPicPr>
          <p:nvPr/>
        </p:nvPicPr>
        <p:blipFill>
          <a:blip r:embed="rId4"/>
          <a:stretch>
            <a:fillRect/>
          </a:stretch>
        </p:blipFill>
        <p:spPr>
          <a:xfrm>
            <a:off x="1005333" y="4038600"/>
            <a:ext cx="7142857" cy="1390476"/>
          </a:xfrm>
          <a:prstGeom prst="rect">
            <a:avLst/>
          </a:prstGeom>
          <a:ln>
            <a:solidFill>
              <a:schemeClr val="tx1"/>
            </a:solidFill>
          </a:ln>
        </p:spPr>
      </p:pic>
    </p:spTree>
    <p:extLst>
      <p:ext uri="{BB962C8B-B14F-4D97-AF65-F5344CB8AC3E}">
        <p14:creationId xmlns:p14="http://schemas.microsoft.com/office/powerpoint/2010/main" val="180571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Formulary Search Results, p.1</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22</a:t>
            </a:fld>
            <a:endParaRPr lang="en-US" dirty="0"/>
          </a:p>
        </p:txBody>
      </p:sp>
      <p:sp>
        <p:nvSpPr>
          <p:cNvPr id="6" name="TextBox 5"/>
          <p:cNvSpPr txBox="1"/>
          <p:nvPr/>
        </p:nvSpPr>
        <p:spPr>
          <a:xfrm>
            <a:off x="5181600" y="1600200"/>
            <a:ext cx="3505200" cy="4185761"/>
          </a:xfrm>
          <a:prstGeom prst="rect">
            <a:avLst/>
          </a:prstGeom>
          <a:noFill/>
        </p:spPr>
        <p:txBody>
          <a:bodyPr wrap="square" rtlCol="0">
            <a:spAutoFit/>
          </a:bodyPr>
          <a:lstStyle/>
          <a:p>
            <a:r>
              <a:rPr lang="en-US" sz="1400" dirty="0"/>
              <a:t>Two lists display. The top list contains drugs that meet the entered search criteria and outlines the drugs by Name, Description, Route (of Administration), Over-The-Counter (OTC) Code, Brand/Generic (BG) Code, Packaging type, Preferred Drug List (PDL) Status, 4 RX (Prescription) and the option to Request PA. </a:t>
            </a:r>
          </a:p>
          <a:p>
            <a:endParaRPr lang="en-US" sz="1400" dirty="0"/>
          </a:p>
          <a:p>
            <a:r>
              <a:rPr lang="en-US" sz="1400" dirty="0"/>
              <a:t>*PDL Status identifies whether the drug is Preferred/Non-Preferred, including those preferred requiring a PA.</a:t>
            </a:r>
          </a:p>
          <a:p>
            <a:endParaRPr lang="en-US" sz="1400" dirty="0"/>
          </a:p>
          <a:p>
            <a:r>
              <a:rPr lang="en-US" sz="1400" dirty="0"/>
              <a:t>*4 RX will identify whether the drug is included (reject or not reject) or excluded from the 4 RX Policy.</a:t>
            </a:r>
          </a:p>
          <a:p>
            <a:endParaRPr lang="en-US" sz="1400" dirty="0"/>
          </a:p>
          <a:p>
            <a:r>
              <a:rPr lang="en-US" sz="1400" b="1" dirty="0"/>
              <a:t>Click on the drug name to display the clinical criteria about the drug.</a:t>
            </a:r>
          </a:p>
        </p:txBody>
      </p:sp>
      <p:pic>
        <p:nvPicPr>
          <p:cNvPr id="12" name="Picture 11"/>
          <p:cNvPicPr>
            <a:picLocks noChangeAspect="1"/>
          </p:cNvPicPr>
          <p:nvPr/>
        </p:nvPicPr>
        <p:blipFill>
          <a:blip r:embed="rId3"/>
          <a:stretch>
            <a:fillRect/>
          </a:stretch>
        </p:blipFill>
        <p:spPr>
          <a:xfrm>
            <a:off x="457200" y="1627676"/>
            <a:ext cx="4572000" cy="3960771"/>
          </a:xfrm>
          <a:prstGeom prst="rect">
            <a:avLst/>
          </a:prstGeom>
          <a:ln>
            <a:solidFill>
              <a:schemeClr val="tx1"/>
            </a:solidFill>
          </a:ln>
        </p:spPr>
      </p:pic>
    </p:spTree>
    <p:extLst>
      <p:ext uri="{BB962C8B-B14F-4D97-AF65-F5344CB8AC3E}">
        <p14:creationId xmlns:p14="http://schemas.microsoft.com/office/powerpoint/2010/main" val="33852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Formulary Search Results, p.2</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23</a:t>
            </a:fld>
            <a:endParaRPr lang="en-US" dirty="0"/>
          </a:p>
        </p:txBody>
      </p:sp>
      <p:sp>
        <p:nvSpPr>
          <p:cNvPr id="6" name="TextBox 5"/>
          <p:cNvSpPr txBox="1"/>
          <p:nvPr/>
        </p:nvSpPr>
        <p:spPr>
          <a:xfrm>
            <a:off x="1371600" y="5141893"/>
            <a:ext cx="6400800" cy="307777"/>
          </a:xfrm>
          <a:prstGeom prst="rect">
            <a:avLst/>
          </a:prstGeom>
          <a:noFill/>
        </p:spPr>
        <p:txBody>
          <a:bodyPr wrap="square" rtlCol="0">
            <a:spAutoFit/>
          </a:bodyPr>
          <a:lstStyle/>
          <a:p>
            <a:pPr algn="ctr"/>
            <a:r>
              <a:rPr lang="en-US" sz="1400" dirty="0"/>
              <a:t>The lower list displays other formulary drug alternatives.</a:t>
            </a:r>
          </a:p>
        </p:txBody>
      </p:sp>
      <p:pic>
        <p:nvPicPr>
          <p:cNvPr id="3" name="Picture 2"/>
          <p:cNvPicPr>
            <a:picLocks noChangeAspect="1"/>
          </p:cNvPicPr>
          <p:nvPr/>
        </p:nvPicPr>
        <p:blipFill>
          <a:blip r:embed="rId3"/>
          <a:stretch>
            <a:fillRect/>
          </a:stretch>
        </p:blipFill>
        <p:spPr>
          <a:xfrm>
            <a:off x="1371600" y="1714143"/>
            <a:ext cx="6400800" cy="3238857"/>
          </a:xfrm>
          <a:prstGeom prst="rect">
            <a:avLst/>
          </a:prstGeom>
          <a:ln>
            <a:solidFill>
              <a:schemeClr val="tx1"/>
            </a:solidFill>
          </a:ln>
        </p:spPr>
      </p:pic>
    </p:spTree>
    <p:extLst>
      <p:ext uri="{BB962C8B-B14F-4D97-AF65-F5344CB8AC3E}">
        <p14:creationId xmlns:p14="http://schemas.microsoft.com/office/powerpoint/2010/main" val="2979313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Select Drug/Request PA</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24</a:t>
            </a:fld>
            <a:endParaRPr lang="en-US" dirty="0"/>
          </a:p>
        </p:txBody>
      </p:sp>
      <p:sp>
        <p:nvSpPr>
          <p:cNvPr id="6" name="TextBox 5"/>
          <p:cNvSpPr txBox="1"/>
          <p:nvPr/>
        </p:nvSpPr>
        <p:spPr>
          <a:xfrm>
            <a:off x="5334000" y="1677988"/>
            <a:ext cx="3429000" cy="2893100"/>
          </a:xfrm>
          <a:prstGeom prst="rect">
            <a:avLst/>
          </a:prstGeom>
          <a:noFill/>
        </p:spPr>
        <p:txBody>
          <a:bodyPr wrap="square" rtlCol="0">
            <a:spAutoFit/>
          </a:bodyPr>
          <a:lstStyle/>
          <a:p>
            <a:r>
              <a:rPr lang="en-US" sz="1400" b="1" dirty="0"/>
              <a:t>Select Drug: </a:t>
            </a:r>
            <a:r>
              <a:rPr lang="en-US" sz="1400" dirty="0"/>
              <a:t>From either the </a:t>
            </a:r>
            <a:r>
              <a:rPr lang="en-US" sz="1400" i="1" dirty="0"/>
              <a:t>Formulary Search</a:t>
            </a:r>
            <a:r>
              <a:rPr lang="en-US" sz="1400" dirty="0"/>
              <a:t> or </a:t>
            </a:r>
            <a:r>
              <a:rPr lang="en-US" sz="1400" i="1" dirty="0"/>
              <a:t>Drug Information</a:t>
            </a:r>
            <a:r>
              <a:rPr lang="en-US" sz="1400" dirty="0"/>
              <a:t> screen, you can select the drug by clicking on the </a:t>
            </a:r>
            <a:r>
              <a:rPr lang="en-US" sz="1400" b="1" dirty="0"/>
              <a:t>Request PA  </a:t>
            </a:r>
            <a:r>
              <a:rPr lang="en-US" sz="1400" dirty="0"/>
              <a:t>button. </a:t>
            </a:r>
          </a:p>
          <a:p>
            <a:endParaRPr lang="en-US" sz="1400" dirty="0"/>
          </a:p>
          <a:p>
            <a:endParaRPr lang="en-US" sz="1400" dirty="0"/>
          </a:p>
          <a:p>
            <a:endParaRPr lang="en-US" sz="1400" dirty="0"/>
          </a:p>
          <a:p>
            <a:endParaRPr lang="en-US" sz="1400" dirty="0"/>
          </a:p>
          <a:p>
            <a:r>
              <a:rPr lang="en-US" sz="1400" b="1" dirty="0"/>
              <a:t>Select PA Form: </a:t>
            </a:r>
            <a:r>
              <a:rPr lang="en-US" sz="1400" dirty="0"/>
              <a:t>Based on the drug and type of request, you may have multiple forms to choose from (see </a:t>
            </a:r>
            <a:r>
              <a:rPr lang="en-US" sz="1400" i="1" dirty="0"/>
              <a:t>PA Form Selection</a:t>
            </a:r>
            <a:r>
              <a:rPr lang="en-US" sz="1400" dirty="0"/>
              <a:t>). From the drop-down box, choose the appropriate PA and click the </a:t>
            </a:r>
            <a:r>
              <a:rPr lang="en-US" sz="1400" b="1" dirty="0"/>
              <a:t>Select Form </a:t>
            </a:r>
            <a:r>
              <a:rPr lang="en-US" sz="1400" dirty="0"/>
              <a:t>button.</a:t>
            </a:r>
          </a:p>
        </p:txBody>
      </p:sp>
      <p:pic>
        <p:nvPicPr>
          <p:cNvPr id="7" name="Picture 6"/>
          <p:cNvPicPr>
            <a:picLocks noChangeAspect="1"/>
          </p:cNvPicPr>
          <p:nvPr/>
        </p:nvPicPr>
        <p:blipFill rotWithShape="1">
          <a:blip r:embed="rId3"/>
          <a:srcRect t="10577"/>
          <a:stretch/>
        </p:blipFill>
        <p:spPr>
          <a:xfrm>
            <a:off x="304800" y="1760809"/>
            <a:ext cx="4877934" cy="273499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3683452" y="4737964"/>
            <a:ext cx="5113707" cy="1281836"/>
          </a:xfrm>
          <a:prstGeom prst="rect">
            <a:avLst/>
          </a:prstGeom>
          <a:ln>
            <a:solidFill>
              <a:schemeClr val="tx1"/>
            </a:solidFill>
          </a:ln>
        </p:spPr>
      </p:pic>
    </p:spTree>
    <p:extLst>
      <p:ext uri="{BB962C8B-B14F-4D97-AF65-F5344CB8AC3E}">
        <p14:creationId xmlns:p14="http://schemas.microsoft.com/office/powerpoint/2010/main" val="385060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Drug Info Populated in PA</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25</a:t>
            </a:fld>
            <a:endParaRPr lang="en-US" dirty="0"/>
          </a:p>
        </p:txBody>
      </p:sp>
      <p:sp>
        <p:nvSpPr>
          <p:cNvPr id="6" name="TextBox 5"/>
          <p:cNvSpPr txBox="1"/>
          <p:nvPr/>
        </p:nvSpPr>
        <p:spPr>
          <a:xfrm>
            <a:off x="553108" y="3276600"/>
            <a:ext cx="3866492" cy="2031325"/>
          </a:xfrm>
          <a:prstGeom prst="rect">
            <a:avLst/>
          </a:prstGeom>
          <a:noFill/>
        </p:spPr>
        <p:txBody>
          <a:bodyPr wrap="square" rtlCol="0">
            <a:spAutoFit/>
          </a:bodyPr>
          <a:lstStyle/>
          <a:p>
            <a:r>
              <a:rPr lang="en-US" sz="1400" dirty="0"/>
              <a:t>Once the appropriate drug and PA form have been selected, the Drug Name, Strength, and Package fields are auto populated in the PA request. </a:t>
            </a:r>
          </a:p>
          <a:p>
            <a:endParaRPr lang="en-US" sz="1050" dirty="0"/>
          </a:p>
          <a:p>
            <a:r>
              <a:rPr lang="en-US" sz="1400" b="1" dirty="0"/>
              <a:t>Required Fields</a:t>
            </a:r>
          </a:p>
          <a:p>
            <a:pPr marL="285750" indent="-285750">
              <a:buFont typeface="Arial" panose="020B0604020202020204" pitchFamily="34" charset="0"/>
              <a:buChar char="•"/>
            </a:pPr>
            <a:r>
              <a:rPr lang="en-US" sz="1400" dirty="0"/>
              <a:t>Quantity</a:t>
            </a:r>
          </a:p>
          <a:p>
            <a:pPr marL="285750" indent="-285750">
              <a:buFont typeface="Arial" panose="020B0604020202020204" pitchFamily="34" charset="0"/>
              <a:buChar char="•"/>
            </a:pPr>
            <a:r>
              <a:rPr lang="en-US" sz="1400" dirty="0"/>
              <a:t>Days Supply</a:t>
            </a:r>
          </a:p>
          <a:p>
            <a:endParaRPr lang="en-US" sz="1400" i="1" dirty="0"/>
          </a:p>
          <a:p>
            <a:r>
              <a:rPr lang="en-US" sz="1400" i="1" dirty="0"/>
              <a:t>Note: </a:t>
            </a:r>
            <a:r>
              <a:rPr lang="en-US" sz="1400" dirty="0"/>
              <a:t>Entering Dosage Instructions is optional. </a:t>
            </a:r>
            <a:endParaRPr lang="en-US" sz="1400" i="1" dirty="0"/>
          </a:p>
        </p:txBody>
      </p:sp>
      <p:pic>
        <p:nvPicPr>
          <p:cNvPr id="10" name="Picture 9"/>
          <p:cNvPicPr>
            <a:picLocks noChangeAspect="1"/>
          </p:cNvPicPr>
          <p:nvPr/>
        </p:nvPicPr>
        <p:blipFill rotWithShape="1">
          <a:blip r:embed="rId3"/>
          <a:srcRect t="39197"/>
          <a:stretch/>
        </p:blipFill>
        <p:spPr>
          <a:xfrm>
            <a:off x="4800600" y="5271195"/>
            <a:ext cx="3966828" cy="44589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553107" y="2438400"/>
            <a:ext cx="5029200" cy="66261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53107" y="1666960"/>
            <a:ext cx="5029200" cy="655983"/>
          </a:xfrm>
          <a:prstGeom prst="rect">
            <a:avLst/>
          </a:prstGeom>
          <a:ln>
            <a:solidFill>
              <a:schemeClr val="tx1"/>
            </a:solidFill>
          </a:ln>
        </p:spPr>
      </p:pic>
      <p:sp>
        <p:nvSpPr>
          <p:cNvPr id="8" name="Curved Down Arrow 7"/>
          <p:cNvSpPr/>
          <p:nvPr/>
        </p:nvSpPr>
        <p:spPr>
          <a:xfrm rot="16200000">
            <a:off x="-227362" y="2668238"/>
            <a:ext cx="1143002" cy="37852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800600" y="4025205"/>
            <a:ext cx="3966828" cy="1384995"/>
          </a:xfrm>
          <a:prstGeom prst="rect">
            <a:avLst/>
          </a:prstGeom>
          <a:noFill/>
        </p:spPr>
        <p:txBody>
          <a:bodyPr wrap="square" rtlCol="0">
            <a:spAutoFit/>
          </a:bodyPr>
          <a:lstStyle/>
          <a:p>
            <a:r>
              <a:rPr lang="en-US" sz="1400" b="1" dirty="0"/>
              <a:t>Error: </a:t>
            </a:r>
            <a:r>
              <a:rPr lang="en-US" sz="1400" dirty="0"/>
              <a:t>If Quantity or Days Supply is not populated, upon submitting the PA, you will receive an error. Fields containing an error will have a hyperlink that will direct you to the field that needs to be completed.</a:t>
            </a:r>
            <a:endParaRPr lang="en-US" sz="1400" i="1" dirty="0"/>
          </a:p>
          <a:p>
            <a:endParaRPr lang="en-US" sz="1400" dirty="0"/>
          </a:p>
        </p:txBody>
      </p:sp>
      <p:sp>
        <p:nvSpPr>
          <p:cNvPr id="9" name="Arrow: Bent 8">
            <a:extLst>
              <a:ext uri="{FF2B5EF4-FFF2-40B4-BE49-F238E27FC236}">
                <a16:creationId xmlns="" xmlns:a16="http://schemas.microsoft.com/office/drawing/2014/main" id="{C486929C-7D75-4FF7-B345-10ADD8F2C855}"/>
              </a:ext>
            </a:extLst>
          </p:cNvPr>
          <p:cNvSpPr/>
          <p:nvPr/>
        </p:nvSpPr>
        <p:spPr>
          <a:xfrm flipH="1">
            <a:off x="5638800" y="2747558"/>
            <a:ext cx="685800" cy="1277647"/>
          </a:xfrm>
          <a:prstGeom prst="bentArrow">
            <a:avLst>
              <a:gd name="adj1" fmla="val 22373"/>
              <a:gd name="adj2" fmla="val 21396"/>
              <a:gd name="adj3" fmla="val 25000"/>
              <a:gd name="adj4" fmla="val 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501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Lookup Participant</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26</a:t>
            </a:fld>
            <a:endParaRPr lang="en-US" dirty="0"/>
          </a:p>
        </p:txBody>
      </p:sp>
      <p:sp>
        <p:nvSpPr>
          <p:cNvPr id="7" name="TextBox 6"/>
          <p:cNvSpPr txBox="1"/>
          <p:nvPr/>
        </p:nvSpPr>
        <p:spPr>
          <a:xfrm>
            <a:off x="1005333" y="5144869"/>
            <a:ext cx="7133333" cy="646331"/>
          </a:xfrm>
          <a:prstGeom prst="rect">
            <a:avLst/>
          </a:prstGeom>
          <a:noFill/>
        </p:spPr>
        <p:txBody>
          <a:bodyPr wrap="square" rtlCol="0">
            <a:spAutoFit/>
          </a:bodyPr>
          <a:lstStyle/>
          <a:p>
            <a:pPr algn="ctr"/>
            <a:r>
              <a:rPr lang="en-US" sz="1200" dirty="0"/>
              <a:t>Your search criteria needs to be specific enough that only the one participant you are looking for appears in the search results. You can search by Illinois Participant ID number, Social Security Number (SSN), or a combination of last name, first name, and date of birth (DOB).</a:t>
            </a:r>
          </a:p>
        </p:txBody>
      </p:sp>
      <p:sp>
        <p:nvSpPr>
          <p:cNvPr id="10" name="TextBox 9"/>
          <p:cNvSpPr txBox="1"/>
          <p:nvPr/>
        </p:nvSpPr>
        <p:spPr>
          <a:xfrm>
            <a:off x="1005333" y="3048000"/>
            <a:ext cx="7133333" cy="307777"/>
          </a:xfrm>
          <a:prstGeom prst="rect">
            <a:avLst/>
          </a:prstGeom>
          <a:noFill/>
        </p:spPr>
        <p:txBody>
          <a:bodyPr wrap="square" rtlCol="0">
            <a:spAutoFit/>
          </a:bodyPr>
          <a:lstStyle/>
          <a:p>
            <a:pPr algn="ctr"/>
            <a:r>
              <a:rPr lang="en-US" sz="1400" dirty="0"/>
              <a:t>Click the </a:t>
            </a:r>
            <a:r>
              <a:rPr lang="en-US" sz="1400" b="1" dirty="0"/>
              <a:t>Lookup Participant </a:t>
            </a:r>
            <a:r>
              <a:rPr lang="en-US" sz="1400" dirty="0"/>
              <a:t>in the Web PA form (Required Field).</a:t>
            </a:r>
          </a:p>
        </p:txBody>
      </p:sp>
      <p:pic>
        <p:nvPicPr>
          <p:cNvPr id="3" name="Picture 2"/>
          <p:cNvPicPr>
            <a:picLocks noChangeAspect="1"/>
          </p:cNvPicPr>
          <p:nvPr/>
        </p:nvPicPr>
        <p:blipFill>
          <a:blip r:embed="rId3"/>
          <a:stretch>
            <a:fillRect/>
          </a:stretch>
        </p:blipFill>
        <p:spPr>
          <a:xfrm>
            <a:off x="1371599" y="1645801"/>
            <a:ext cx="6400800" cy="1369060"/>
          </a:xfrm>
          <a:prstGeom prst="rect">
            <a:avLst/>
          </a:prstGeom>
          <a:ln>
            <a:solidFill>
              <a:schemeClr val="tx1"/>
            </a:solidFill>
          </a:ln>
        </p:spPr>
      </p:pic>
      <p:sp>
        <p:nvSpPr>
          <p:cNvPr id="13" name="TextBox 12"/>
          <p:cNvSpPr txBox="1"/>
          <p:nvPr/>
        </p:nvSpPr>
        <p:spPr>
          <a:xfrm>
            <a:off x="1371599" y="5920264"/>
            <a:ext cx="7086601" cy="253916"/>
          </a:xfrm>
          <a:prstGeom prst="rect">
            <a:avLst/>
          </a:prstGeom>
          <a:noFill/>
        </p:spPr>
        <p:txBody>
          <a:bodyPr wrap="square" rtlCol="0">
            <a:spAutoFit/>
          </a:bodyPr>
          <a:lstStyle/>
          <a:p>
            <a:r>
              <a:rPr lang="en-US" sz="1050" i="1" dirty="0"/>
              <a:t>Note: </a:t>
            </a:r>
            <a:r>
              <a:rPr lang="en-US" sz="1050" dirty="0"/>
              <a:t>As you choose the participant, pharmacy, and diagnosis, you will can see the Currently Selected above the menu bar.</a:t>
            </a:r>
            <a:endParaRPr lang="en-US" sz="1050" i="1" dirty="0"/>
          </a:p>
        </p:txBody>
      </p:sp>
      <p:pic>
        <p:nvPicPr>
          <p:cNvPr id="6" name="Picture 5"/>
          <p:cNvPicPr>
            <a:picLocks noChangeAspect="1"/>
          </p:cNvPicPr>
          <p:nvPr/>
        </p:nvPicPr>
        <p:blipFill>
          <a:blip r:embed="rId4"/>
          <a:stretch>
            <a:fillRect/>
          </a:stretch>
        </p:blipFill>
        <p:spPr>
          <a:xfrm>
            <a:off x="1371599" y="3538838"/>
            <a:ext cx="6400800" cy="1566562"/>
          </a:xfrm>
          <a:prstGeom prst="rect">
            <a:avLst/>
          </a:prstGeom>
          <a:ln>
            <a:solidFill>
              <a:schemeClr val="tx1"/>
            </a:solidFill>
          </a:ln>
        </p:spPr>
      </p:pic>
      <p:sp>
        <p:nvSpPr>
          <p:cNvPr id="14" name="Curved Down Arrow 13"/>
          <p:cNvSpPr/>
          <p:nvPr/>
        </p:nvSpPr>
        <p:spPr>
          <a:xfrm rot="16200000">
            <a:off x="-533399" y="4193977"/>
            <a:ext cx="2819400" cy="1143000"/>
          </a:xfrm>
          <a:prstGeom prst="curvedDownArrow">
            <a:avLst>
              <a:gd name="adj1" fmla="val 25000"/>
              <a:gd name="adj2" fmla="val 42735"/>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4893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371599" y="4158916"/>
            <a:ext cx="6400800" cy="1251284"/>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Lookup Participant - Error</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27</a:t>
            </a:fld>
            <a:endParaRPr lang="en-US" dirty="0"/>
          </a:p>
        </p:txBody>
      </p:sp>
      <p:sp>
        <p:nvSpPr>
          <p:cNvPr id="10" name="TextBox 9"/>
          <p:cNvSpPr txBox="1"/>
          <p:nvPr/>
        </p:nvSpPr>
        <p:spPr>
          <a:xfrm>
            <a:off x="1371600" y="3276600"/>
            <a:ext cx="6400800" cy="307777"/>
          </a:xfrm>
          <a:prstGeom prst="rect">
            <a:avLst/>
          </a:prstGeom>
          <a:noFill/>
        </p:spPr>
        <p:txBody>
          <a:bodyPr wrap="square" rtlCol="0">
            <a:spAutoFit/>
          </a:bodyPr>
          <a:lstStyle/>
          <a:p>
            <a:r>
              <a:rPr lang="en-US" sz="1400" dirty="0"/>
              <a:t>If you put in only the participant’s, you will receive an error message (see below). </a:t>
            </a:r>
          </a:p>
        </p:txBody>
      </p:sp>
      <p:pic>
        <p:nvPicPr>
          <p:cNvPr id="6" name="Picture 5"/>
          <p:cNvPicPr>
            <a:picLocks noChangeAspect="1"/>
          </p:cNvPicPr>
          <p:nvPr/>
        </p:nvPicPr>
        <p:blipFill rotWithShape="1">
          <a:blip r:embed="rId4"/>
          <a:srcRect t="27649"/>
          <a:stretch/>
        </p:blipFill>
        <p:spPr>
          <a:xfrm>
            <a:off x="1371599" y="2057400"/>
            <a:ext cx="6400800" cy="1066800"/>
          </a:xfrm>
          <a:prstGeom prst="rect">
            <a:avLst/>
          </a:prstGeom>
          <a:ln>
            <a:solidFill>
              <a:schemeClr val="tx1"/>
            </a:solidFill>
          </a:ln>
        </p:spPr>
      </p:pic>
      <p:sp>
        <p:nvSpPr>
          <p:cNvPr id="9" name="Curved Right Arrow 8"/>
          <p:cNvSpPr/>
          <p:nvPr/>
        </p:nvSpPr>
        <p:spPr>
          <a:xfrm>
            <a:off x="533400" y="3342620"/>
            <a:ext cx="838199" cy="1153180"/>
          </a:xfrm>
          <a:prstGeom prst="curvedRightArrow">
            <a:avLst>
              <a:gd name="adj1" fmla="val 25000"/>
              <a:gd name="adj2" fmla="val 48425"/>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90600" y="5476220"/>
            <a:ext cx="7133333" cy="523220"/>
          </a:xfrm>
          <a:prstGeom prst="rect">
            <a:avLst/>
          </a:prstGeom>
          <a:noFill/>
        </p:spPr>
        <p:txBody>
          <a:bodyPr wrap="square" rtlCol="0">
            <a:spAutoFit/>
          </a:bodyPr>
          <a:lstStyle/>
          <a:p>
            <a:pPr algn="ctr"/>
            <a:r>
              <a:rPr lang="en-US" sz="1400" dirty="0"/>
              <a:t>The Illinois Provider Portal will display a maximum of one participant record </a:t>
            </a:r>
          </a:p>
          <a:p>
            <a:pPr algn="ctr"/>
            <a:r>
              <a:rPr lang="en-US" sz="1400" dirty="0"/>
              <a:t>in response to a Participant Search. </a:t>
            </a:r>
          </a:p>
        </p:txBody>
      </p:sp>
    </p:spTree>
    <p:extLst>
      <p:ext uri="{BB962C8B-B14F-4D97-AF65-F5344CB8AC3E}">
        <p14:creationId xmlns:p14="http://schemas.microsoft.com/office/powerpoint/2010/main" val="157751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7293" b="1"/>
          <a:stretch/>
        </p:blipFill>
        <p:spPr>
          <a:xfrm>
            <a:off x="457200" y="1675139"/>
            <a:ext cx="5114658" cy="167165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28</a:t>
            </a:fld>
            <a:endParaRPr lang="en-US" dirty="0"/>
          </a:p>
        </p:txBody>
      </p:sp>
      <p:pic>
        <p:nvPicPr>
          <p:cNvPr id="11" name="Picture 10"/>
          <p:cNvPicPr>
            <a:picLocks noChangeAspect="1"/>
          </p:cNvPicPr>
          <p:nvPr/>
        </p:nvPicPr>
        <p:blipFill>
          <a:blip r:embed="rId4"/>
          <a:stretch>
            <a:fillRect/>
          </a:stretch>
        </p:blipFill>
        <p:spPr>
          <a:xfrm>
            <a:off x="1600200" y="3692504"/>
            <a:ext cx="6400800" cy="2403496"/>
          </a:xfrm>
          <a:prstGeom prst="rect">
            <a:avLst/>
          </a:prstGeom>
          <a:ln>
            <a:solidFill>
              <a:schemeClr val="tx1"/>
            </a:solidFill>
          </a:ln>
        </p:spPr>
      </p:pic>
      <p:sp>
        <p:nvSpPr>
          <p:cNvPr id="14" name="TextBox 13"/>
          <p:cNvSpPr txBox="1"/>
          <p:nvPr/>
        </p:nvSpPr>
        <p:spPr>
          <a:xfrm>
            <a:off x="5486399" y="1549728"/>
            <a:ext cx="2895601" cy="738664"/>
          </a:xfrm>
          <a:prstGeom prst="rect">
            <a:avLst/>
          </a:prstGeom>
          <a:noFill/>
        </p:spPr>
        <p:txBody>
          <a:bodyPr wrap="square" rtlCol="0">
            <a:spAutoFit/>
          </a:bodyPr>
          <a:lstStyle/>
          <a:p>
            <a:pPr algn="ctr"/>
            <a:r>
              <a:rPr lang="en-US" sz="1400" dirty="0"/>
              <a:t>Clicking the </a:t>
            </a:r>
            <a:r>
              <a:rPr lang="en-US" sz="1400" i="1" dirty="0"/>
              <a:t>Illinois Participant ID </a:t>
            </a:r>
            <a:r>
              <a:rPr lang="en-US" sz="1400" dirty="0"/>
              <a:t>hyperlink or the </a:t>
            </a:r>
            <a:r>
              <a:rPr lang="en-US" sz="1400" b="1" dirty="0"/>
              <a:t>Select</a:t>
            </a:r>
            <a:r>
              <a:rPr lang="en-US" sz="1400" dirty="0"/>
              <a:t> button to go to the participant’s profile. </a:t>
            </a:r>
            <a:endParaRPr lang="en-US" sz="1200" dirty="0"/>
          </a:p>
        </p:txBody>
      </p:sp>
      <p:sp>
        <p:nvSpPr>
          <p:cNvPr id="17" name="Bent Arrow 16"/>
          <p:cNvSpPr/>
          <p:nvPr/>
        </p:nvSpPr>
        <p:spPr>
          <a:xfrm rot="10800000" flipH="1">
            <a:off x="990600" y="3276600"/>
            <a:ext cx="762000" cy="1219200"/>
          </a:xfrm>
          <a:prstGeom prst="bentArrow">
            <a:avLst>
              <a:gd name="adj1" fmla="val 25000"/>
              <a:gd name="adj2" fmla="val 21757"/>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2">
            <a:extLst>
              <a:ext uri="{FF2B5EF4-FFF2-40B4-BE49-F238E27FC236}">
                <a16:creationId xmlns="" xmlns:a16="http://schemas.microsoft.com/office/drawing/2014/main" id="{24509430-8675-42E9-871D-E2614AD7B6C6}"/>
              </a:ext>
            </a:extLst>
          </p:cNvPr>
          <p:cNvSpPr/>
          <p:nvPr/>
        </p:nvSpPr>
        <p:spPr>
          <a:xfrm rot="10800000">
            <a:off x="5486400" y="2286001"/>
            <a:ext cx="914400" cy="1153180"/>
          </a:xfrm>
          <a:prstGeom prst="bentArrow">
            <a:avLst>
              <a:gd name="adj1" fmla="val 25000"/>
              <a:gd name="adj2" fmla="val 25000"/>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205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Profiles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29</a:t>
            </a:fld>
            <a:endParaRPr lang="en-US" dirty="0"/>
          </a:p>
        </p:txBody>
      </p:sp>
      <p:sp>
        <p:nvSpPr>
          <p:cNvPr id="14" name="TextBox 13"/>
          <p:cNvSpPr txBox="1"/>
          <p:nvPr/>
        </p:nvSpPr>
        <p:spPr>
          <a:xfrm>
            <a:off x="5486399" y="1549728"/>
            <a:ext cx="3276601" cy="2462213"/>
          </a:xfrm>
          <a:prstGeom prst="rect">
            <a:avLst/>
          </a:prstGeom>
          <a:noFill/>
        </p:spPr>
        <p:txBody>
          <a:bodyPr wrap="square" rtlCol="0">
            <a:spAutoFit/>
          </a:bodyPr>
          <a:lstStyle/>
          <a:p>
            <a:pPr algn="ctr"/>
            <a:r>
              <a:rPr lang="en-US" sz="1400" dirty="0"/>
              <a:t>Click on the </a:t>
            </a:r>
            <a:r>
              <a:rPr lang="en-US" sz="1400" b="1" dirty="0"/>
              <a:t>PA Profile </a:t>
            </a:r>
            <a:r>
              <a:rPr lang="en-US" sz="1400" dirty="0"/>
              <a:t>to view the participant’s prior authorization history. </a:t>
            </a:r>
          </a:p>
          <a:p>
            <a:pPr algn="ctr"/>
            <a:endParaRPr lang="en-US" sz="1400" dirty="0"/>
          </a:p>
          <a:p>
            <a:pPr algn="ctr"/>
            <a:r>
              <a:rPr lang="en-US" sz="1400" dirty="0"/>
              <a:t>Click on the </a:t>
            </a:r>
            <a:r>
              <a:rPr lang="en-US" sz="1400" b="1" dirty="0"/>
              <a:t>Drug Profile </a:t>
            </a:r>
            <a:r>
              <a:rPr lang="en-US" sz="1400" dirty="0"/>
              <a:t>to view the participant’s RX history. </a:t>
            </a:r>
          </a:p>
          <a:p>
            <a:pPr algn="ctr"/>
            <a:endParaRPr lang="en-US" sz="1400" dirty="0"/>
          </a:p>
          <a:p>
            <a:pPr algn="ctr"/>
            <a:r>
              <a:rPr lang="en-US" sz="1400" dirty="0"/>
              <a:t>Click the </a:t>
            </a:r>
            <a:r>
              <a:rPr lang="en-US" sz="1400" u="sng" dirty="0">
                <a:solidFill>
                  <a:schemeClr val="accent1"/>
                </a:solidFill>
              </a:rPr>
              <a:t>Return to Participant Profile</a:t>
            </a:r>
            <a:r>
              <a:rPr lang="en-US" sz="1400" dirty="0">
                <a:solidFill>
                  <a:schemeClr val="accent1"/>
                </a:solidFill>
              </a:rPr>
              <a:t> </a:t>
            </a:r>
            <a:r>
              <a:rPr lang="en-US" sz="1400" dirty="0"/>
              <a:t>to return to the participant profile screen. </a:t>
            </a:r>
          </a:p>
          <a:p>
            <a:pPr algn="ctr"/>
            <a:endParaRPr lang="en-US" sz="1400" dirty="0"/>
          </a:p>
          <a:p>
            <a:pPr algn="ctr"/>
            <a:r>
              <a:rPr lang="en-US" sz="1400" dirty="0"/>
              <a:t>Click </a:t>
            </a:r>
            <a:r>
              <a:rPr lang="en-US" sz="1400" b="1" dirty="0"/>
              <a:t>Select</a:t>
            </a:r>
            <a:r>
              <a:rPr lang="en-US" sz="1400" dirty="0"/>
              <a:t> to populate the participant’s information into the PA form.</a:t>
            </a:r>
            <a:endParaRPr lang="en-US" sz="1200" dirty="0"/>
          </a:p>
        </p:txBody>
      </p:sp>
      <p:pic>
        <p:nvPicPr>
          <p:cNvPr id="6" name="Picture 5"/>
          <p:cNvPicPr>
            <a:picLocks noChangeAspect="1"/>
          </p:cNvPicPr>
          <p:nvPr/>
        </p:nvPicPr>
        <p:blipFill>
          <a:blip r:embed="rId3"/>
          <a:stretch>
            <a:fillRect/>
          </a:stretch>
        </p:blipFill>
        <p:spPr>
          <a:xfrm>
            <a:off x="228600" y="2438400"/>
            <a:ext cx="5029200" cy="2025091"/>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28600" y="1549728"/>
            <a:ext cx="2019300" cy="468567"/>
          </a:xfrm>
          <a:prstGeom prst="rect">
            <a:avLst/>
          </a:prstGeom>
        </p:spPr>
      </p:pic>
      <p:pic>
        <p:nvPicPr>
          <p:cNvPr id="8" name="Picture 7"/>
          <p:cNvPicPr>
            <a:picLocks noChangeAspect="1"/>
          </p:cNvPicPr>
          <p:nvPr/>
        </p:nvPicPr>
        <p:blipFill>
          <a:blip r:embed="rId5"/>
          <a:stretch>
            <a:fillRect/>
          </a:stretch>
        </p:blipFill>
        <p:spPr>
          <a:xfrm>
            <a:off x="3733800" y="4105931"/>
            <a:ext cx="5029200" cy="2018386"/>
          </a:xfrm>
          <a:prstGeom prst="rect">
            <a:avLst/>
          </a:prstGeom>
          <a:ln>
            <a:solidFill>
              <a:schemeClr val="tx1"/>
            </a:solidFill>
          </a:ln>
        </p:spPr>
      </p:pic>
    </p:spTree>
    <p:extLst>
      <p:ext uri="{BB962C8B-B14F-4D97-AF65-F5344CB8AC3E}">
        <p14:creationId xmlns:p14="http://schemas.microsoft.com/office/powerpoint/2010/main" val="302828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3</a:t>
            </a:fld>
            <a:endParaRPr lang="en-US" dirty="0"/>
          </a:p>
        </p:txBody>
      </p:sp>
      <p:pic>
        <p:nvPicPr>
          <p:cNvPr id="5" name="Picture 4"/>
          <p:cNvPicPr>
            <a:picLocks noChangeAspect="1"/>
          </p:cNvPicPr>
          <p:nvPr/>
        </p:nvPicPr>
        <p:blipFill>
          <a:blip r:embed="rId3"/>
          <a:stretch>
            <a:fillRect/>
          </a:stretch>
        </p:blipFill>
        <p:spPr>
          <a:xfrm>
            <a:off x="457200" y="1676400"/>
            <a:ext cx="5428177" cy="3686339"/>
          </a:xfrm>
          <a:prstGeom prst="rect">
            <a:avLst/>
          </a:prstGeom>
          <a:ln w="28575">
            <a:solidFill>
              <a:schemeClr val="accent1"/>
            </a:solidFill>
          </a:ln>
        </p:spPr>
      </p:pic>
      <p:sp>
        <p:nvSpPr>
          <p:cNvPr id="8" name="TextBox 7"/>
          <p:cNvSpPr txBox="1"/>
          <p:nvPr/>
        </p:nvSpPr>
        <p:spPr>
          <a:xfrm>
            <a:off x="367415" y="5562600"/>
            <a:ext cx="5576185" cy="523220"/>
          </a:xfrm>
          <a:prstGeom prst="rect">
            <a:avLst/>
          </a:prstGeom>
          <a:noFill/>
        </p:spPr>
        <p:txBody>
          <a:bodyPr wrap="square" rtlCol="0">
            <a:spAutoFit/>
          </a:bodyPr>
          <a:lstStyle/>
          <a:p>
            <a:r>
              <a:rPr lang="en-US" sz="1400" b="1" dirty="0"/>
              <a:t>IMPACT Home: </a:t>
            </a:r>
            <a:r>
              <a:rPr lang="en-US" sz="1400" u="sng" dirty="0">
                <a:hlinkClick r:id="rId4"/>
              </a:rPr>
              <a:t>http://www.illinois.gov/hfs/impact/Pages/default.aspx</a:t>
            </a:r>
            <a:endParaRPr lang="en-US" sz="1400" dirty="0"/>
          </a:p>
          <a:p>
            <a:endParaRPr lang="en-US" sz="1400" dirty="0"/>
          </a:p>
        </p:txBody>
      </p:sp>
      <p:sp>
        <p:nvSpPr>
          <p:cNvPr id="10" name="TextBox 9"/>
          <p:cNvSpPr txBox="1"/>
          <p:nvPr/>
        </p:nvSpPr>
        <p:spPr>
          <a:xfrm>
            <a:off x="6019800" y="1600200"/>
            <a:ext cx="2743200" cy="2677656"/>
          </a:xfrm>
          <a:prstGeom prst="rect">
            <a:avLst/>
          </a:prstGeom>
          <a:noFill/>
        </p:spPr>
        <p:txBody>
          <a:bodyPr wrap="square" rtlCol="0">
            <a:spAutoFit/>
          </a:bodyPr>
          <a:lstStyle/>
          <a:p>
            <a:r>
              <a:rPr lang="en-US" sz="1400" dirty="0"/>
              <a:t>All providers currently registered with IMPACT will receive an email with enrollment instructions. </a:t>
            </a:r>
          </a:p>
          <a:p>
            <a:endParaRPr lang="en-US" sz="1400" dirty="0"/>
          </a:p>
          <a:p>
            <a:r>
              <a:rPr lang="en-US" sz="1400" dirty="0"/>
              <a:t>If you have not registered for IMPACT, you need to do so. </a:t>
            </a:r>
          </a:p>
          <a:p>
            <a:endParaRPr lang="en-US" sz="1400" dirty="0"/>
          </a:p>
          <a:p>
            <a:r>
              <a:rPr lang="en-US" sz="1400" i="1" dirty="0"/>
              <a:t>Note: </a:t>
            </a:r>
            <a:r>
              <a:rPr lang="en-US" sz="1400" dirty="0"/>
              <a:t>Access to the Illinois Provider Portal is limited to authorized pharmacists and prescribers.</a:t>
            </a:r>
          </a:p>
          <a:p>
            <a:endParaRPr lang="en-US" sz="1400" dirty="0"/>
          </a:p>
          <a:p>
            <a:endParaRPr lang="en-US" sz="1400" dirty="0"/>
          </a:p>
        </p:txBody>
      </p:sp>
    </p:spTree>
    <p:extLst>
      <p:ext uri="{BB962C8B-B14F-4D97-AF65-F5344CB8AC3E}">
        <p14:creationId xmlns:p14="http://schemas.microsoft.com/office/powerpoint/2010/main" val="342560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30</a:t>
            </a:fld>
            <a:endParaRPr lang="en-US" dirty="0"/>
          </a:p>
        </p:txBody>
      </p:sp>
      <p:sp>
        <p:nvSpPr>
          <p:cNvPr id="14" name="TextBox 13"/>
          <p:cNvSpPr txBox="1"/>
          <p:nvPr/>
        </p:nvSpPr>
        <p:spPr>
          <a:xfrm>
            <a:off x="1010095" y="4724400"/>
            <a:ext cx="7123809" cy="738664"/>
          </a:xfrm>
          <a:prstGeom prst="rect">
            <a:avLst/>
          </a:prstGeom>
          <a:noFill/>
        </p:spPr>
        <p:txBody>
          <a:bodyPr wrap="square" rtlCol="0">
            <a:spAutoFit/>
          </a:bodyPr>
          <a:lstStyle/>
          <a:p>
            <a:pPr algn="ctr"/>
            <a:r>
              <a:rPr lang="en-US" sz="1400" dirty="0"/>
              <a:t>Once the participant is selected, their information populates in the PA form. </a:t>
            </a:r>
            <a:r>
              <a:rPr lang="en-US" sz="1400" i="1" dirty="0"/>
              <a:t>Note: </a:t>
            </a:r>
            <a:r>
              <a:rPr lang="en-US" sz="1400" dirty="0"/>
              <a:t>To deselect a participant, click the </a:t>
            </a:r>
            <a:r>
              <a:rPr lang="en-US" sz="1400" b="1" dirty="0"/>
              <a:t>Clear</a:t>
            </a:r>
            <a:r>
              <a:rPr lang="en-US" sz="1400" dirty="0"/>
              <a:t> button on the Participant Profile screen. *The Clear function is a common feature for Participant, Pharmacy, Formulary, and Diagnosis.</a:t>
            </a:r>
          </a:p>
        </p:txBody>
      </p:sp>
      <p:pic>
        <p:nvPicPr>
          <p:cNvPr id="7" name="Picture 6"/>
          <p:cNvPicPr>
            <a:picLocks noChangeAspect="1"/>
          </p:cNvPicPr>
          <p:nvPr/>
        </p:nvPicPr>
        <p:blipFill>
          <a:blip r:embed="rId3"/>
          <a:stretch>
            <a:fillRect/>
          </a:stretch>
        </p:blipFill>
        <p:spPr>
          <a:xfrm>
            <a:off x="1371599" y="1865527"/>
            <a:ext cx="6400800" cy="2710249"/>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638800" y="5543619"/>
            <a:ext cx="2257143" cy="552381"/>
          </a:xfrm>
          <a:prstGeom prst="rect">
            <a:avLst/>
          </a:prstGeom>
          <a:ln>
            <a:solidFill>
              <a:schemeClr val="tx1"/>
            </a:solidFill>
          </a:ln>
        </p:spPr>
      </p:pic>
      <p:sp>
        <p:nvSpPr>
          <p:cNvPr id="9" name="Curved Right Arrow 8"/>
          <p:cNvSpPr/>
          <p:nvPr/>
        </p:nvSpPr>
        <p:spPr>
          <a:xfrm flipH="1">
            <a:off x="7924353" y="5043964"/>
            <a:ext cx="419102" cy="8382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07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dirty="0"/>
              <a:t>Creating a New PA</a:t>
            </a:r>
            <a:r>
              <a:rPr lang="en-US" cap="all" dirty="0"/>
              <a:t/>
            </a:r>
            <a:br>
              <a:rPr lang="en-US" cap="all" dirty="0"/>
            </a:br>
            <a:r>
              <a:rPr lang="en-US" sz="3600" cap="all" dirty="0"/>
              <a:t>Step 4. Change Provider</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31</a:t>
            </a:fld>
            <a:endParaRPr lang="en-US" dirty="0"/>
          </a:p>
        </p:txBody>
      </p:sp>
      <p:sp>
        <p:nvSpPr>
          <p:cNvPr id="7" name="TextBox 6"/>
          <p:cNvSpPr txBox="1"/>
          <p:nvPr/>
        </p:nvSpPr>
        <p:spPr>
          <a:xfrm>
            <a:off x="1419224" y="5486400"/>
            <a:ext cx="6400800" cy="738664"/>
          </a:xfrm>
          <a:prstGeom prst="rect">
            <a:avLst/>
          </a:prstGeom>
          <a:noFill/>
        </p:spPr>
        <p:txBody>
          <a:bodyPr wrap="square" rtlCol="0">
            <a:spAutoFit/>
          </a:bodyPr>
          <a:lstStyle/>
          <a:p>
            <a:pPr algn="ctr">
              <a:defRPr/>
            </a:pPr>
            <a:r>
              <a:rPr lang="en-US" sz="1400" dirty="0"/>
              <a:t>If your staff works for more than one physician (Office Manager/Office Worker) they can click the </a:t>
            </a:r>
            <a:r>
              <a:rPr lang="en-US" sz="1400" i="1" dirty="0"/>
              <a:t>Change Provider </a:t>
            </a:r>
            <a:r>
              <a:rPr lang="en-US" sz="1400" dirty="0"/>
              <a:t>button to select the correct location in Provider Management</a:t>
            </a:r>
          </a:p>
        </p:txBody>
      </p:sp>
      <p:sp>
        <p:nvSpPr>
          <p:cNvPr id="10" name="TextBox 9"/>
          <p:cNvSpPr txBox="1"/>
          <p:nvPr/>
        </p:nvSpPr>
        <p:spPr>
          <a:xfrm>
            <a:off x="1371600" y="3048000"/>
            <a:ext cx="6400800" cy="307777"/>
          </a:xfrm>
          <a:prstGeom prst="rect">
            <a:avLst/>
          </a:prstGeom>
          <a:noFill/>
        </p:spPr>
        <p:txBody>
          <a:bodyPr wrap="square" rtlCol="0">
            <a:spAutoFit/>
          </a:bodyPr>
          <a:lstStyle/>
          <a:p>
            <a:r>
              <a:rPr lang="en-US" sz="1400" dirty="0"/>
              <a:t>As the Prescriber, your information should auto-populate into the PA form fields.</a:t>
            </a:r>
          </a:p>
        </p:txBody>
      </p:sp>
      <p:sp>
        <p:nvSpPr>
          <p:cNvPr id="14" name="Curved Down Arrow 13"/>
          <p:cNvSpPr/>
          <p:nvPr/>
        </p:nvSpPr>
        <p:spPr>
          <a:xfrm rot="16200000">
            <a:off x="224933" y="2185293"/>
            <a:ext cx="1222578" cy="1118389"/>
          </a:xfrm>
          <a:prstGeom prst="curvedDownArrow">
            <a:avLst>
              <a:gd name="adj1" fmla="val 25000"/>
              <a:gd name="adj2" fmla="val 50000"/>
              <a:gd name="adj3" fmla="val 220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6200000">
            <a:off x="6317687" y="3193484"/>
            <a:ext cx="4176254" cy="1171576"/>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3"/>
          <a:stretch>
            <a:fillRect/>
          </a:stretch>
        </p:blipFill>
        <p:spPr>
          <a:xfrm>
            <a:off x="1395413" y="1698689"/>
            <a:ext cx="6400800" cy="129871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419224" y="3886200"/>
            <a:ext cx="6400800" cy="1547234"/>
          </a:xfrm>
          <a:prstGeom prst="rect">
            <a:avLst/>
          </a:prstGeom>
          <a:ln>
            <a:solidFill>
              <a:schemeClr val="tx1"/>
            </a:solidFill>
          </a:ln>
        </p:spPr>
      </p:pic>
    </p:spTree>
    <p:extLst>
      <p:ext uri="{BB962C8B-B14F-4D97-AF65-F5344CB8AC3E}">
        <p14:creationId xmlns:p14="http://schemas.microsoft.com/office/powerpoint/2010/main" val="872195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71599" y="3411440"/>
            <a:ext cx="6400800" cy="164839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5. Lookup Pharmacy</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32</a:t>
            </a:fld>
            <a:endParaRPr lang="en-US" dirty="0"/>
          </a:p>
        </p:txBody>
      </p:sp>
      <p:sp>
        <p:nvSpPr>
          <p:cNvPr id="7" name="TextBox 6"/>
          <p:cNvSpPr txBox="1"/>
          <p:nvPr/>
        </p:nvSpPr>
        <p:spPr>
          <a:xfrm>
            <a:off x="1005333" y="5181600"/>
            <a:ext cx="7133333" cy="954107"/>
          </a:xfrm>
          <a:prstGeom prst="rect">
            <a:avLst/>
          </a:prstGeom>
          <a:noFill/>
        </p:spPr>
        <p:txBody>
          <a:bodyPr wrap="square" rtlCol="0">
            <a:spAutoFit/>
          </a:bodyPr>
          <a:lstStyle/>
          <a:p>
            <a:pPr algn="ctr">
              <a:defRPr/>
            </a:pPr>
            <a:r>
              <a:rPr lang="en-US" sz="1400" dirty="0"/>
              <a:t>To locate a pharmacy, enter: The National Provider Identifier (NPI) number, or at least </a:t>
            </a:r>
          </a:p>
          <a:p>
            <a:pPr algn="ctr">
              <a:defRPr/>
            </a:pPr>
            <a:r>
              <a:rPr lang="en-US" sz="1400" dirty="0"/>
              <a:t>the first three characters of a pharmacy name, or a City and State combination. Click the</a:t>
            </a:r>
            <a:r>
              <a:rPr lang="en-US" sz="1400" b="1" dirty="0"/>
              <a:t> </a:t>
            </a:r>
          </a:p>
          <a:p>
            <a:pPr algn="ctr">
              <a:defRPr/>
            </a:pPr>
            <a:r>
              <a:rPr lang="en-US" sz="1400" b="1" dirty="0"/>
              <a:t>Search </a:t>
            </a:r>
            <a:r>
              <a:rPr lang="en-US" sz="1400" dirty="0"/>
              <a:t>button. Depending on the search criteria, a single pharmacy or a list of </a:t>
            </a:r>
          </a:p>
          <a:p>
            <a:pPr algn="ctr">
              <a:defRPr/>
            </a:pPr>
            <a:r>
              <a:rPr lang="en-US" sz="1400" dirty="0"/>
              <a:t>pharmacies will display, with addresses and phone numbers, will display.</a:t>
            </a:r>
          </a:p>
        </p:txBody>
      </p:sp>
      <p:sp>
        <p:nvSpPr>
          <p:cNvPr id="10" name="TextBox 9"/>
          <p:cNvSpPr txBox="1"/>
          <p:nvPr/>
        </p:nvSpPr>
        <p:spPr>
          <a:xfrm>
            <a:off x="1005333" y="2895600"/>
            <a:ext cx="7133333" cy="307777"/>
          </a:xfrm>
          <a:prstGeom prst="rect">
            <a:avLst/>
          </a:prstGeom>
          <a:noFill/>
        </p:spPr>
        <p:txBody>
          <a:bodyPr wrap="square" rtlCol="0">
            <a:spAutoFit/>
          </a:bodyPr>
          <a:lstStyle/>
          <a:p>
            <a:pPr algn="ctr"/>
            <a:r>
              <a:rPr lang="en-US" sz="1400" dirty="0"/>
              <a:t>Click the </a:t>
            </a:r>
            <a:r>
              <a:rPr lang="en-US" sz="1400" b="1" dirty="0"/>
              <a:t>Lookup Pharmacy</a:t>
            </a:r>
            <a:r>
              <a:rPr lang="en-US" sz="1400" i="1" dirty="0"/>
              <a:t> </a:t>
            </a:r>
            <a:r>
              <a:rPr lang="en-US" sz="1400" dirty="0"/>
              <a:t>button in the Web PA form (Not Required).</a:t>
            </a:r>
          </a:p>
        </p:txBody>
      </p:sp>
      <p:sp>
        <p:nvSpPr>
          <p:cNvPr id="14" name="Curved Down Arrow 13"/>
          <p:cNvSpPr/>
          <p:nvPr/>
        </p:nvSpPr>
        <p:spPr>
          <a:xfrm rot="16200000">
            <a:off x="208759" y="4323559"/>
            <a:ext cx="1219200" cy="11064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1371599" y="1614919"/>
            <a:ext cx="6400800" cy="1316957"/>
          </a:xfrm>
          <a:prstGeom prst="rect">
            <a:avLst/>
          </a:prstGeom>
          <a:ln>
            <a:solidFill>
              <a:schemeClr val="tx1"/>
            </a:solidFill>
          </a:ln>
        </p:spPr>
      </p:pic>
    </p:spTree>
    <p:extLst>
      <p:ext uri="{BB962C8B-B14F-4D97-AF65-F5344CB8AC3E}">
        <p14:creationId xmlns:p14="http://schemas.microsoft.com/office/powerpoint/2010/main" val="85602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7200" y="1605073"/>
            <a:ext cx="5029200" cy="1825354"/>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981200" y="4114800"/>
            <a:ext cx="6323809" cy="1714286"/>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5. Pharmacy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33</a:t>
            </a:fld>
            <a:endParaRPr lang="en-US" dirty="0"/>
          </a:p>
        </p:txBody>
      </p:sp>
      <p:sp>
        <p:nvSpPr>
          <p:cNvPr id="14" name="TextBox 13"/>
          <p:cNvSpPr txBox="1"/>
          <p:nvPr/>
        </p:nvSpPr>
        <p:spPr>
          <a:xfrm>
            <a:off x="5486399" y="1549728"/>
            <a:ext cx="2895601" cy="738664"/>
          </a:xfrm>
          <a:prstGeom prst="rect">
            <a:avLst/>
          </a:prstGeom>
          <a:noFill/>
        </p:spPr>
        <p:txBody>
          <a:bodyPr wrap="square" rtlCol="0">
            <a:spAutoFit/>
          </a:bodyPr>
          <a:lstStyle/>
          <a:p>
            <a:pPr algn="ctr"/>
            <a:r>
              <a:rPr lang="en-US" sz="1400" dirty="0"/>
              <a:t>Clicking the </a:t>
            </a:r>
            <a:r>
              <a:rPr lang="en-US" sz="1400" i="1" dirty="0"/>
              <a:t>Pharmacy Name </a:t>
            </a:r>
            <a:r>
              <a:rPr lang="en-US" sz="1400" dirty="0"/>
              <a:t>hyperlink or the </a:t>
            </a:r>
            <a:r>
              <a:rPr lang="en-US" sz="1400" b="1" dirty="0"/>
              <a:t>Select</a:t>
            </a:r>
            <a:r>
              <a:rPr lang="en-US" sz="1400" dirty="0"/>
              <a:t> button to go to the pharmacy’s profile. </a:t>
            </a:r>
            <a:endParaRPr lang="en-US" sz="1200" dirty="0"/>
          </a:p>
        </p:txBody>
      </p:sp>
      <p:sp>
        <p:nvSpPr>
          <p:cNvPr id="13" name="Bent Arrow 12"/>
          <p:cNvSpPr/>
          <p:nvPr/>
        </p:nvSpPr>
        <p:spPr>
          <a:xfrm rot="10800000">
            <a:off x="5410200" y="2288392"/>
            <a:ext cx="914400" cy="1064408"/>
          </a:xfrm>
          <a:prstGeom prst="bentArrow">
            <a:avLst>
              <a:gd name="adj1" fmla="val 25000"/>
              <a:gd name="adj2" fmla="val 25000"/>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914400" y="3430427"/>
            <a:ext cx="1066800" cy="1141573"/>
          </a:xfrm>
          <a:prstGeom prst="bentArrow">
            <a:avLst>
              <a:gd name="adj1" fmla="val 25000"/>
              <a:gd name="adj2" fmla="val 24375"/>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57200" y="4771484"/>
            <a:ext cx="1524000" cy="738664"/>
          </a:xfrm>
          <a:prstGeom prst="rect">
            <a:avLst/>
          </a:prstGeom>
          <a:noFill/>
        </p:spPr>
        <p:txBody>
          <a:bodyPr wrap="square" rtlCol="0">
            <a:spAutoFit/>
          </a:bodyPr>
          <a:lstStyle/>
          <a:p>
            <a:pPr algn="ctr"/>
            <a:r>
              <a:rPr lang="en-US" sz="1400" dirty="0"/>
              <a:t>Clicking the </a:t>
            </a:r>
            <a:r>
              <a:rPr lang="en-US" sz="1400" b="1" dirty="0"/>
              <a:t>Select</a:t>
            </a:r>
            <a:r>
              <a:rPr lang="en-US" sz="1400" dirty="0"/>
              <a:t> button to select the pharmacy.</a:t>
            </a:r>
            <a:endParaRPr lang="en-US" sz="1200" dirty="0"/>
          </a:p>
        </p:txBody>
      </p:sp>
    </p:spTree>
    <p:extLst>
      <p:ext uri="{BB962C8B-B14F-4D97-AF65-F5344CB8AC3E}">
        <p14:creationId xmlns:p14="http://schemas.microsoft.com/office/powerpoint/2010/main" val="52197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0" y="1611968"/>
            <a:ext cx="4754880" cy="391115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5. Pharmacy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34</a:t>
            </a:fld>
            <a:endParaRPr lang="en-US" dirty="0"/>
          </a:p>
        </p:txBody>
      </p:sp>
      <p:sp>
        <p:nvSpPr>
          <p:cNvPr id="14" name="TextBox 13"/>
          <p:cNvSpPr txBox="1"/>
          <p:nvPr/>
        </p:nvSpPr>
        <p:spPr>
          <a:xfrm>
            <a:off x="1600200" y="5638800"/>
            <a:ext cx="5943600" cy="523220"/>
          </a:xfrm>
          <a:prstGeom prst="rect">
            <a:avLst/>
          </a:prstGeom>
          <a:noFill/>
          <a:ln>
            <a:noFill/>
          </a:ln>
        </p:spPr>
        <p:txBody>
          <a:bodyPr wrap="square" rtlCol="0">
            <a:spAutoFit/>
          </a:bodyPr>
          <a:lstStyle/>
          <a:p>
            <a:pPr algn="ctr"/>
            <a:r>
              <a:rPr lang="en-US" sz="1400" dirty="0"/>
              <a:t>Once the Pharmacy is selected, their information populates in the </a:t>
            </a:r>
          </a:p>
          <a:p>
            <a:pPr algn="ctr"/>
            <a:r>
              <a:rPr lang="en-US" sz="1400" dirty="0"/>
              <a:t>PA form and above the menu bar.</a:t>
            </a:r>
          </a:p>
        </p:txBody>
      </p:sp>
      <p:sp>
        <p:nvSpPr>
          <p:cNvPr id="9" name="Curved Down Arrow 8"/>
          <p:cNvSpPr/>
          <p:nvPr/>
        </p:nvSpPr>
        <p:spPr>
          <a:xfrm rot="16200000">
            <a:off x="-717386" y="3049424"/>
            <a:ext cx="4482772" cy="1219200"/>
          </a:xfrm>
          <a:prstGeom prst="curvedDownArrow">
            <a:avLst>
              <a:gd name="adj1" fmla="val 25000"/>
              <a:gd name="adj2" fmla="val 50000"/>
              <a:gd name="adj3" fmla="val 226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16200000">
            <a:off x="7010400" y="4895698"/>
            <a:ext cx="990600" cy="9906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2648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Lookup Diagnosis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35</a:t>
            </a:fld>
            <a:endParaRPr lang="en-US" dirty="0"/>
          </a:p>
        </p:txBody>
      </p:sp>
      <p:sp>
        <p:nvSpPr>
          <p:cNvPr id="7" name="TextBox 6"/>
          <p:cNvSpPr txBox="1"/>
          <p:nvPr/>
        </p:nvSpPr>
        <p:spPr>
          <a:xfrm>
            <a:off x="1371599" y="4876800"/>
            <a:ext cx="6477001" cy="954107"/>
          </a:xfrm>
          <a:prstGeom prst="rect">
            <a:avLst/>
          </a:prstGeom>
          <a:noFill/>
        </p:spPr>
        <p:txBody>
          <a:bodyPr wrap="square" rtlCol="0">
            <a:spAutoFit/>
          </a:bodyPr>
          <a:lstStyle/>
          <a:p>
            <a:pPr algn="ctr"/>
            <a:r>
              <a:rPr lang="en-US" sz="1400" dirty="0"/>
              <a:t>Enter the ICD-10 code, ICD-9 code (if the date of service is prior to October 1, 2015), or at least three characters of a diagnosis description and click the </a:t>
            </a:r>
            <a:r>
              <a:rPr lang="en-US" sz="1400" b="1" dirty="0"/>
              <a:t>Search</a:t>
            </a:r>
            <a:r>
              <a:rPr lang="en-US" sz="1400" dirty="0"/>
              <a:t> button. The results list displays, containing the ICD-10 or ICD-9 code, a diagnosis description, </a:t>
            </a:r>
          </a:p>
          <a:p>
            <a:pPr algn="ctr"/>
            <a:r>
              <a:rPr lang="en-US" sz="1400" dirty="0"/>
              <a:t>and an option to select the Diagnosis to appear on the PA form. </a:t>
            </a:r>
          </a:p>
        </p:txBody>
      </p:sp>
      <p:sp>
        <p:nvSpPr>
          <p:cNvPr id="10" name="TextBox 9"/>
          <p:cNvSpPr txBox="1"/>
          <p:nvPr/>
        </p:nvSpPr>
        <p:spPr>
          <a:xfrm>
            <a:off x="1005333" y="3045023"/>
            <a:ext cx="7133333" cy="307777"/>
          </a:xfrm>
          <a:prstGeom prst="rect">
            <a:avLst/>
          </a:prstGeom>
          <a:noFill/>
        </p:spPr>
        <p:txBody>
          <a:bodyPr wrap="square" rtlCol="0">
            <a:spAutoFit/>
          </a:bodyPr>
          <a:lstStyle/>
          <a:p>
            <a:pPr algn="ctr"/>
            <a:r>
              <a:rPr lang="en-US" sz="1400" dirty="0"/>
              <a:t>Click the </a:t>
            </a:r>
            <a:r>
              <a:rPr lang="en-US" sz="1400" i="1" dirty="0"/>
              <a:t>Lookup Diagnosis </a:t>
            </a:r>
            <a:r>
              <a:rPr lang="en-US" sz="1400" dirty="0"/>
              <a:t>in the Web PA form (Not Required).</a:t>
            </a:r>
          </a:p>
        </p:txBody>
      </p:sp>
      <p:sp>
        <p:nvSpPr>
          <p:cNvPr id="14" name="Curved Down Arrow 13"/>
          <p:cNvSpPr/>
          <p:nvPr/>
        </p:nvSpPr>
        <p:spPr>
          <a:xfrm rot="16200000">
            <a:off x="94458" y="3936109"/>
            <a:ext cx="1447800" cy="11064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1371599" y="1872241"/>
            <a:ext cx="6400800" cy="794759"/>
          </a:xfrm>
          <a:prstGeom prst="rect">
            <a:avLst/>
          </a:prstGeom>
          <a:ln>
            <a:solidFill>
              <a:schemeClr val="tx1"/>
            </a:solidFill>
          </a:ln>
        </p:spPr>
      </p:pic>
      <p:pic>
        <p:nvPicPr>
          <p:cNvPr id="9" name="Picture 8"/>
          <p:cNvPicPr>
            <a:picLocks noChangeAspect="1"/>
          </p:cNvPicPr>
          <p:nvPr/>
        </p:nvPicPr>
        <p:blipFill rotWithShape="1">
          <a:blip r:embed="rId4"/>
          <a:srcRect t="32812"/>
          <a:stretch/>
        </p:blipFill>
        <p:spPr>
          <a:xfrm>
            <a:off x="1371599" y="3733700"/>
            <a:ext cx="6400800" cy="838300"/>
          </a:xfrm>
          <a:prstGeom prst="rect">
            <a:avLst/>
          </a:prstGeom>
          <a:ln>
            <a:solidFill>
              <a:schemeClr val="tx1"/>
            </a:solidFill>
          </a:ln>
        </p:spPr>
      </p:pic>
    </p:spTree>
    <p:extLst>
      <p:ext uri="{BB962C8B-B14F-4D97-AF65-F5344CB8AC3E}">
        <p14:creationId xmlns:p14="http://schemas.microsoft.com/office/powerpoint/2010/main" val="176828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Diagnosis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36</a:t>
            </a:fld>
            <a:endParaRPr lang="en-US" dirty="0"/>
          </a:p>
        </p:txBody>
      </p:sp>
      <p:sp>
        <p:nvSpPr>
          <p:cNvPr id="14" name="TextBox 13"/>
          <p:cNvSpPr txBox="1"/>
          <p:nvPr/>
        </p:nvSpPr>
        <p:spPr>
          <a:xfrm>
            <a:off x="5791200" y="1549728"/>
            <a:ext cx="2590800" cy="738664"/>
          </a:xfrm>
          <a:prstGeom prst="rect">
            <a:avLst/>
          </a:prstGeom>
          <a:noFill/>
        </p:spPr>
        <p:txBody>
          <a:bodyPr wrap="square" rtlCol="0">
            <a:spAutoFit/>
          </a:bodyPr>
          <a:lstStyle/>
          <a:p>
            <a:pPr algn="ctr"/>
            <a:r>
              <a:rPr lang="en-US" sz="1400" dirty="0"/>
              <a:t>Clicking the </a:t>
            </a:r>
            <a:r>
              <a:rPr lang="en-US" sz="1400" i="1" dirty="0"/>
              <a:t>Code </a:t>
            </a:r>
            <a:r>
              <a:rPr lang="en-US" sz="1400" dirty="0"/>
              <a:t>hyperlink or the </a:t>
            </a:r>
            <a:r>
              <a:rPr lang="en-US" sz="1400" b="1" dirty="0"/>
              <a:t>Select </a:t>
            </a:r>
            <a:r>
              <a:rPr lang="en-US" sz="1400" dirty="0"/>
              <a:t>button to go to view Diagnosis information. </a:t>
            </a:r>
            <a:endParaRPr lang="en-US" sz="1200" dirty="0"/>
          </a:p>
        </p:txBody>
      </p:sp>
      <p:sp>
        <p:nvSpPr>
          <p:cNvPr id="17" name="Bent Arrow 16"/>
          <p:cNvSpPr/>
          <p:nvPr/>
        </p:nvSpPr>
        <p:spPr>
          <a:xfrm rot="10800000" flipH="1">
            <a:off x="609600" y="4117192"/>
            <a:ext cx="2209800" cy="979794"/>
          </a:xfrm>
          <a:prstGeom prst="bentArrow">
            <a:avLst>
              <a:gd name="adj1" fmla="val 25000"/>
              <a:gd name="adj2" fmla="val 25269"/>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57200" y="5105400"/>
            <a:ext cx="2057400" cy="738664"/>
          </a:xfrm>
          <a:prstGeom prst="rect">
            <a:avLst/>
          </a:prstGeom>
          <a:noFill/>
        </p:spPr>
        <p:txBody>
          <a:bodyPr wrap="square" rtlCol="0">
            <a:spAutoFit/>
          </a:bodyPr>
          <a:lstStyle/>
          <a:p>
            <a:pPr algn="ctr"/>
            <a:r>
              <a:rPr lang="en-US" sz="1400" dirty="0"/>
              <a:t>Clicking the </a:t>
            </a:r>
            <a:r>
              <a:rPr lang="en-US" sz="1400" b="1" dirty="0"/>
              <a:t>Select</a:t>
            </a:r>
            <a:r>
              <a:rPr lang="en-US" sz="1400" dirty="0"/>
              <a:t> button to select the </a:t>
            </a:r>
          </a:p>
          <a:p>
            <a:pPr algn="ctr"/>
            <a:r>
              <a:rPr lang="en-US" sz="1400" dirty="0"/>
              <a:t>Diagnosis code.</a:t>
            </a:r>
            <a:endParaRPr lang="en-US" sz="1200" dirty="0"/>
          </a:p>
        </p:txBody>
      </p:sp>
      <p:pic>
        <p:nvPicPr>
          <p:cNvPr id="6" name="Picture 5"/>
          <p:cNvPicPr>
            <a:picLocks noChangeAspect="1"/>
          </p:cNvPicPr>
          <p:nvPr/>
        </p:nvPicPr>
        <p:blipFill>
          <a:blip r:embed="rId3"/>
          <a:stretch>
            <a:fillRect/>
          </a:stretch>
        </p:blipFill>
        <p:spPr>
          <a:xfrm>
            <a:off x="457200" y="1651234"/>
            <a:ext cx="5029200" cy="2437383"/>
          </a:xfrm>
          <a:prstGeom prst="rect">
            <a:avLst/>
          </a:prstGeom>
          <a:ln>
            <a:solidFill>
              <a:schemeClr val="accent1">
                <a:shade val="50000"/>
              </a:schemeClr>
            </a:solidFill>
          </a:ln>
        </p:spPr>
      </p:pic>
      <p:pic>
        <p:nvPicPr>
          <p:cNvPr id="8" name="Picture 7"/>
          <p:cNvPicPr>
            <a:picLocks noChangeAspect="1"/>
          </p:cNvPicPr>
          <p:nvPr/>
        </p:nvPicPr>
        <p:blipFill rotWithShape="1">
          <a:blip r:embed="rId4"/>
          <a:srcRect t="22153"/>
          <a:stretch/>
        </p:blipFill>
        <p:spPr>
          <a:xfrm>
            <a:off x="2895600" y="4572000"/>
            <a:ext cx="5486400" cy="1179389"/>
          </a:xfrm>
          <a:prstGeom prst="rect">
            <a:avLst/>
          </a:prstGeom>
          <a:ln>
            <a:solidFill>
              <a:schemeClr val="accent1">
                <a:shade val="50000"/>
              </a:schemeClr>
            </a:solidFill>
          </a:ln>
        </p:spPr>
      </p:pic>
      <p:sp>
        <p:nvSpPr>
          <p:cNvPr id="13" name="Bent Arrow 12"/>
          <p:cNvSpPr/>
          <p:nvPr/>
        </p:nvSpPr>
        <p:spPr>
          <a:xfrm rot="10800000">
            <a:off x="5486400" y="2288392"/>
            <a:ext cx="1219200" cy="1064408"/>
          </a:xfrm>
          <a:prstGeom prst="bentArrow">
            <a:avLst>
              <a:gd name="adj1" fmla="val 23452"/>
              <a:gd name="adj2" fmla="val 23839"/>
              <a:gd name="adj3" fmla="val 25000"/>
              <a:gd name="adj4" fmla="val 19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568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6279" y="1530678"/>
            <a:ext cx="4770121" cy="4444892"/>
          </a:xfrm>
          <a:prstGeom prst="rect">
            <a:avLst/>
          </a:prstGeom>
          <a:ln>
            <a:solidFill>
              <a:schemeClr val="accent1">
                <a:shade val="50000"/>
              </a:schemeClr>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Diagnosis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37</a:t>
            </a:fld>
            <a:endParaRPr lang="en-US" dirty="0"/>
          </a:p>
        </p:txBody>
      </p:sp>
      <p:sp>
        <p:nvSpPr>
          <p:cNvPr id="14" name="TextBox 13"/>
          <p:cNvSpPr txBox="1"/>
          <p:nvPr/>
        </p:nvSpPr>
        <p:spPr>
          <a:xfrm>
            <a:off x="5791200" y="1921498"/>
            <a:ext cx="2133600" cy="1169551"/>
          </a:xfrm>
          <a:prstGeom prst="rect">
            <a:avLst/>
          </a:prstGeom>
          <a:noFill/>
        </p:spPr>
        <p:txBody>
          <a:bodyPr wrap="square" rtlCol="0">
            <a:spAutoFit/>
          </a:bodyPr>
          <a:lstStyle/>
          <a:p>
            <a:r>
              <a:rPr lang="en-US" sz="1400" dirty="0"/>
              <a:t>Once the Diagnosis code is selected, the information populates in the PA form </a:t>
            </a:r>
          </a:p>
          <a:p>
            <a:r>
              <a:rPr lang="en-US" sz="1400" dirty="0"/>
              <a:t>and displays at the top of the screen.</a:t>
            </a:r>
          </a:p>
        </p:txBody>
      </p:sp>
      <p:sp>
        <p:nvSpPr>
          <p:cNvPr id="13" name="Bent Arrow 12"/>
          <p:cNvSpPr/>
          <p:nvPr/>
        </p:nvSpPr>
        <p:spPr>
          <a:xfrm rot="10800000">
            <a:off x="5257801" y="3091048"/>
            <a:ext cx="838200" cy="2776347"/>
          </a:xfrm>
          <a:prstGeom prst="bentArrow">
            <a:avLst>
              <a:gd name="adj1" fmla="val 17708"/>
              <a:gd name="adj2" fmla="val 25000"/>
              <a:gd name="adj3" fmla="val 25000"/>
              <a:gd name="adj4" fmla="val 62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Up Arrow 7"/>
          <p:cNvSpPr/>
          <p:nvPr/>
        </p:nvSpPr>
        <p:spPr>
          <a:xfrm rot="16200000">
            <a:off x="5078380" y="948101"/>
            <a:ext cx="282646" cy="1447800"/>
          </a:xfrm>
          <a:prstGeom prst="bentUpArrow">
            <a:avLst>
              <a:gd name="adj1" fmla="val 27914"/>
              <a:gd name="adj2" fmla="val 2403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346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7. Contact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38</a:t>
            </a:fld>
            <a:endParaRPr lang="en-US" dirty="0"/>
          </a:p>
        </p:txBody>
      </p:sp>
      <p:sp>
        <p:nvSpPr>
          <p:cNvPr id="10" name="TextBox 9"/>
          <p:cNvSpPr txBox="1"/>
          <p:nvPr/>
        </p:nvSpPr>
        <p:spPr>
          <a:xfrm>
            <a:off x="1371598" y="2853248"/>
            <a:ext cx="6400801" cy="738664"/>
          </a:xfrm>
          <a:prstGeom prst="rect">
            <a:avLst/>
          </a:prstGeom>
          <a:noFill/>
        </p:spPr>
        <p:txBody>
          <a:bodyPr wrap="square" rtlCol="0">
            <a:spAutoFit/>
          </a:bodyPr>
          <a:lstStyle/>
          <a:p>
            <a:r>
              <a:rPr lang="en-US" sz="1400" dirty="0"/>
              <a:t>While not marked with an asterisks (*), you must verify that you Contact Name and Contact Number are entered (Required). If one or the other is missing, you will receive an error message upon submitting.</a:t>
            </a:r>
          </a:p>
        </p:txBody>
      </p:sp>
      <p:pic>
        <p:nvPicPr>
          <p:cNvPr id="6" name="Picture 5"/>
          <p:cNvPicPr>
            <a:picLocks noChangeAspect="1"/>
          </p:cNvPicPr>
          <p:nvPr/>
        </p:nvPicPr>
        <p:blipFill>
          <a:blip r:embed="rId3"/>
          <a:stretch>
            <a:fillRect/>
          </a:stretch>
        </p:blipFill>
        <p:spPr>
          <a:xfrm>
            <a:off x="1371599" y="3843848"/>
            <a:ext cx="6400800" cy="728152"/>
          </a:xfrm>
          <a:prstGeom prst="rect">
            <a:avLst/>
          </a:prstGeom>
          <a:ln>
            <a:solidFill>
              <a:schemeClr val="tx1"/>
            </a:solidFill>
          </a:ln>
        </p:spPr>
      </p:pic>
      <p:sp>
        <p:nvSpPr>
          <p:cNvPr id="9" name="Curved Right Arrow 8"/>
          <p:cNvSpPr/>
          <p:nvPr/>
        </p:nvSpPr>
        <p:spPr>
          <a:xfrm>
            <a:off x="685798" y="3005648"/>
            <a:ext cx="685800" cy="128373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4"/>
          <a:stretch>
            <a:fillRect/>
          </a:stretch>
        </p:blipFill>
        <p:spPr>
          <a:xfrm>
            <a:off x="1371599" y="1934904"/>
            <a:ext cx="6400800" cy="598206"/>
          </a:xfrm>
          <a:prstGeom prst="rect">
            <a:avLst/>
          </a:prstGeom>
          <a:ln>
            <a:solidFill>
              <a:schemeClr val="tx1"/>
            </a:solidFill>
          </a:ln>
        </p:spPr>
      </p:pic>
    </p:spTree>
    <p:extLst>
      <p:ext uri="{BB962C8B-B14F-4D97-AF65-F5344CB8AC3E}">
        <p14:creationId xmlns:p14="http://schemas.microsoft.com/office/powerpoint/2010/main" val="114645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447800" y="4275157"/>
            <a:ext cx="6400800" cy="754043"/>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8. Drug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39</a:t>
            </a:fld>
            <a:endParaRPr lang="en-US" dirty="0"/>
          </a:p>
        </p:txBody>
      </p:sp>
      <p:sp>
        <p:nvSpPr>
          <p:cNvPr id="10" name="TextBox 9"/>
          <p:cNvSpPr txBox="1"/>
          <p:nvPr/>
        </p:nvSpPr>
        <p:spPr>
          <a:xfrm>
            <a:off x="1371600" y="2960896"/>
            <a:ext cx="6781800" cy="954107"/>
          </a:xfrm>
          <a:prstGeom prst="rect">
            <a:avLst/>
          </a:prstGeom>
          <a:noFill/>
        </p:spPr>
        <p:txBody>
          <a:bodyPr wrap="square" rtlCol="0">
            <a:spAutoFit/>
          </a:bodyPr>
          <a:lstStyle/>
          <a:p>
            <a:pPr algn="ctr"/>
            <a:r>
              <a:rPr lang="en-US" sz="1400" dirty="0"/>
              <a:t>If you did not use the </a:t>
            </a:r>
            <a:r>
              <a:rPr lang="en-US" sz="1400" b="1" dirty="0"/>
              <a:t>Lookup Drug</a:t>
            </a:r>
            <a:r>
              <a:rPr lang="en-US" sz="1400" dirty="0"/>
              <a:t> button at the start of the Create PA process, click the </a:t>
            </a:r>
          </a:p>
          <a:p>
            <a:pPr algn="ctr"/>
            <a:r>
              <a:rPr lang="en-US" sz="1400" b="1" dirty="0"/>
              <a:t>Lookup</a:t>
            </a:r>
            <a:r>
              <a:rPr lang="en-US" sz="1400" dirty="0"/>
              <a:t> button to find drug information (previously covered in Creating a New PA - Step 1). </a:t>
            </a:r>
          </a:p>
          <a:p>
            <a:pPr algn="ctr"/>
            <a:endParaRPr lang="en-US" sz="1400" dirty="0"/>
          </a:p>
          <a:p>
            <a:pPr algn="ctr"/>
            <a:r>
              <a:rPr lang="en-US" sz="1400" dirty="0"/>
              <a:t>To complete the Drug Information section, enter the Quantity and Days Supply (Required)</a:t>
            </a:r>
            <a:endParaRPr lang="en-US" sz="1400" i="1" dirty="0"/>
          </a:p>
        </p:txBody>
      </p:sp>
      <p:sp>
        <p:nvSpPr>
          <p:cNvPr id="9" name="Curved Right Arrow 8"/>
          <p:cNvSpPr/>
          <p:nvPr/>
        </p:nvSpPr>
        <p:spPr>
          <a:xfrm>
            <a:off x="762000" y="3698072"/>
            <a:ext cx="685800" cy="101278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1371598" y="1970296"/>
            <a:ext cx="6400800" cy="754043"/>
          </a:xfrm>
          <a:prstGeom prst="rect">
            <a:avLst/>
          </a:prstGeom>
          <a:ln>
            <a:solidFill>
              <a:schemeClr val="tx1"/>
            </a:solidFill>
          </a:ln>
        </p:spPr>
      </p:pic>
    </p:spTree>
    <p:extLst>
      <p:ext uri="{BB962C8B-B14F-4D97-AF65-F5344CB8AC3E}">
        <p14:creationId xmlns:p14="http://schemas.microsoft.com/office/powerpoint/2010/main" val="85457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4</a:t>
            </a:fld>
            <a:endParaRPr lang="en-US" dirty="0"/>
          </a:p>
        </p:txBody>
      </p:sp>
      <p:sp>
        <p:nvSpPr>
          <p:cNvPr id="5" name="TextBox 4"/>
          <p:cNvSpPr txBox="1"/>
          <p:nvPr/>
        </p:nvSpPr>
        <p:spPr>
          <a:xfrm>
            <a:off x="609600" y="4114800"/>
            <a:ext cx="5486400" cy="1815882"/>
          </a:xfrm>
          <a:prstGeom prst="rect">
            <a:avLst/>
          </a:prstGeom>
          <a:noFill/>
        </p:spPr>
        <p:txBody>
          <a:bodyPr wrap="square" rtlCol="0">
            <a:spAutoFit/>
          </a:bodyPr>
          <a:lstStyle/>
          <a:p>
            <a:r>
              <a:rPr lang="en-US" sz="1400" dirty="0"/>
              <a:t>Once your registration for the new system has been processed, you will receive an email to Finish Registration. This will take approximately ten (10) days.</a:t>
            </a:r>
          </a:p>
          <a:p>
            <a:endParaRPr lang="en-US" sz="1400" dirty="0"/>
          </a:p>
          <a:p>
            <a:r>
              <a:rPr lang="en-US" sz="1400" i="1" dirty="0"/>
              <a:t>Note: </a:t>
            </a:r>
            <a:r>
              <a:rPr lang="en-US" sz="1400" dirty="0"/>
              <a:t>Office Workers must be registered in IMPACT and be associated with a Prescriber. After the initial registration for the primary user, all other users will receive an email when their administrator grants them access to the Provider Portal.</a:t>
            </a:r>
            <a:endParaRPr lang="en-US" sz="1400" i="1" dirty="0"/>
          </a:p>
        </p:txBody>
      </p:sp>
      <p:pic>
        <p:nvPicPr>
          <p:cNvPr id="9" name="Picture 8"/>
          <p:cNvPicPr>
            <a:picLocks noChangeAspect="1"/>
          </p:cNvPicPr>
          <p:nvPr/>
        </p:nvPicPr>
        <p:blipFill>
          <a:blip r:embed="rId3" cstate="print"/>
          <a:srcRect/>
          <a:stretch>
            <a:fillRect/>
          </a:stretch>
        </p:blipFill>
        <p:spPr bwMode="auto">
          <a:xfrm>
            <a:off x="6477000" y="1752595"/>
            <a:ext cx="2286000" cy="539918"/>
          </a:xfrm>
          <a:prstGeom prst="rect">
            <a:avLst/>
          </a:prstGeom>
          <a:noFill/>
          <a:ln w="9525">
            <a:noFill/>
            <a:miter lim="800000"/>
            <a:headEnd/>
            <a:tailEnd/>
          </a:ln>
        </p:spPr>
      </p:pic>
      <p:pic>
        <p:nvPicPr>
          <p:cNvPr id="6" name="Picture 5">
            <a:extLst>
              <a:ext uri="{FF2B5EF4-FFF2-40B4-BE49-F238E27FC236}">
                <a16:creationId xmlns="" xmlns:a16="http://schemas.microsoft.com/office/drawing/2014/main" id="{4A21979B-A7EF-40D1-928B-30FB3E645910}"/>
              </a:ext>
            </a:extLst>
          </p:cNvPr>
          <p:cNvPicPr>
            <a:picLocks noChangeAspect="1"/>
          </p:cNvPicPr>
          <p:nvPr/>
        </p:nvPicPr>
        <p:blipFill>
          <a:blip r:embed="rId4"/>
          <a:stretch>
            <a:fillRect/>
          </a:stretch>
        </p:blipFill>
        <p:spPr>
          <a:xfrm>
            <a:off x="609600" y="1752595"/>
            <a:ext cx="5589832" cy="2057405"/>
          </a:xfrm>
          <a:prstGeom prst="rect">
            <a:avLst/>
          </a:prstGeom>
          <a:ln>
            <a:solidFill>
              <a:schemeClr val="tx1"/>
            </a:solidFill>
          </a:ln>
        </p:spPr>
      </p:pic>
    </p:spTree>
    <p:extLst>
      <p:ext uri="{BB962C8B-B14F-4D97-AF65-F5344CB8AC3E}">
        <p14:creationId xmlns:p14="http://schemas.microsoft.com/office/powerpoint/2010/main" val="578495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9. Clinical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40</a:t>
            </a:fld>
            <a:endParaRPr lang="en-US" dirty="0"/>
          </a:p>
        </p:txBody>
      </p:sp>
      <p:sp>
        <p:nvSpPr>
          <p:cNvPr id="10" name="TextBox 9"/>
          <p:cNvSpPr txBox="1"/>
          <p:nvPr/>
        </p:nvSpPr>
        <p:spPr>
          <a:xfrm>
            <a:off x="5029200" y="1676400"/>
            <a:ext cx="3657600" cy="3323987"/>
          </a:xfrm>
          <a:prstGeom prst="rect">
            <a:avLst/>
          </a:prstGeom>
          <a:noFill/>
        </p:spPr>
        <p:txBody>
          <a:bodyPr wrap="square" rtlCol="0">
            <a:spAutoFit/>
          </a:bodyPr>
          <a:lstStyle/>
          <a:p>
            <a:pPr algn="ctr"/>
            <a:r>
              <a:rPr lang="en-US" sz="1400" dirty="0"/>
              <a:t>Depending on which PA form is in use, the lower section requires various types of information. You may be required to provide clinical information (medical necessity) to justify the PA request. These are text fields where you can type in related information that will assist the clinical pharmacist in making a determination on the PA. </a:t>
            </a:r>
            <a:r>
              <a:rPr lang="en-US" sz="1400" i="1" dirty="0"/>
              <a:t>Note: </a:t>
            </a:r>
            <a:r>
              <a:rPr lang="en-US" sz="1400" dirty="0"/>
              <a:t>Based on the form chosen (i.e., General PA Form), the override selection is optional. </a:t>
            </a:r>
          </a:p>
          <a:p>
            <a:pPr algn="ctr"/>
            <a:endParaRPr lang="en-US" sz="1400" dirty="0"/>
          </a:p>
          <a:p>
            <a:pPr algn="ctr"/>
            <a:r>
              <a:rPr lang="en-US" sz="1400" dirty="0"/>
              <a:t>Once the PA form has been completed, click the </a:t>
            </a:r>
            <a:r>
              <a:rPr lang="en-US" sz="1400" b="1" dirty="0"/>
              <a:t>Submit</a:t>
            </a:r>
            <a:r>
              <a:rPr lang="en-US" sz="1400" i="1" dirty="0"/>
              <a:t> </a:t>
            </a:r>
            <a:r>
              <a:rPr lang="en-US" sz="1400" dirty="0"/>
              <a:t>button. If there were no errors, you will receive a notification that it has been submitted.</a:t>
            </a:r>
          </a:p>
        </p:txBody>
      </p:sp>
      <p:pic>
        <p:nvPicPr>
          <p:cNvPr id="6" name="Picture 5"/>
          <p:cNvPicPr>
            <a:picLocks noChangeAspect="1"/>
          </p:cNvPicPr>
          <p:nvPr/>
        </p:nvPicPr>
        <p:blipFill>
          <a:blip r:embed="rId3"/>
          <a:stretch>
            <a:fillRect/>
          </a:stretch>
        </p:blipFill>
        <p:spPr>
          <a:xfrm>
            <a:off x="609598" y="1676400"/>
            <a:ext cx="4202498" cy="448056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383280" y="5024423"/>
            <a:ext cx="5303520" cy="766777"/>
          </a:xfrm>
          <a:prstGeom prst="rect">
            <a:avLst/>
          </a:prstGeom>
          <a:ln>
            <a:solidFill>
              <a:schemeClr val="tx1"/>
            </a:solidFill>
          </a:ln>
        </p:spPr>
      </p:pic>
    </p:spTree>
    <p:extLst>
      <p:ext uri="{BB962C8B-B14F-4D97-AF65-F5344CB8AC3E}">
        <p14:creationId xmlns:p14="http://schemas.microsoft.com/office/powerpoint/2010/main" val="1032029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10. Submitted PA - Dashboard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41</a:t>
            </a:fld>
            <a:endParaRPr lang="en-US" dirty="0"/>
          </a:p>
        </p:txBody>
      </p:sp>
      <p:sp>
        <p:nvSpPr>
          <p:cNvPr id="10" name="TextBox 9"/>
          <p:cNvSpPr txBox="1"/>
          <p:nvPr/>
        </p:nvSpPr>
        <p:spPr>
          <a:xfrm>
            <a:off x="1219200" y="3428762"/>
            <a:ext cx="3048000" cy="2031325"/>
          </a:xfrm>
          <a:prstGeom prst="rect">
            <a:avLst/>
          </a:prstGeom>
          <a:noFill/>
        </p:spPr>
        <p:txBody>
          <a:bodyPr wrap="square" rtlCol="0">
            <a:spAutoFit/>
          </a:bodyPr>
          <a:lstStyle/>
          <a:p>
            <a:pPr algn="ctr"/>
            <a:r>
              <a:rPr lang="en-US" sz="1400" dirty="0"/>
              <a:t>Your PA will be submitted to the HFS prior authorization team to adjudicate and determine your PA request. Within a few minutes of submitting the PA form, the status of the PA request will appear on your Dashboard. You can refresh the page to monitor the status or log out/log back in to check on your request.</a:t>
            </a:r>
          </a:p>
        </p:txBody>
      </p:sp>
      <p:pic>
        <p:nvPicPr>
          <p:cNvPr id="6" name="Picture 5"/>
          <p:cNvPicPr>
            <a:picLocks noChangeAspect="1"/>
          </p:cNvPicPr>
          <p:nvPr/>
        </p:nvPicPr>
        <p:blipFill rotWithShape="1">
          <a:blip r:embed="rId3"/>
          <a:srcRect t="17630" b="14866"/>
          <a:stretch/>
        </p:blipFill>
        <p:spPr>
          <a:xfrm>
            <a:off x="1371600" y="1905000"/>
            <a:ext cx="6400800" cy="1272442"/>
          </a:xfrm>
          <a:prstGeom prst="rect">
            <a:avLst/>
          </a:prstGeom>
          <a:pattFill prst="pct5">
            <a:fgClr>
              <a:schemeClr val="accent1"/>
            </a:fgClr>
            <a:bgClr>
              <a:schemeClr val="bg1"/>
            </a:bgClr>
          </a:pattFill>
          <a:ln>
            <a:solidFill>
              <a:schemeClr val="tx1"/>
            </a:solidFill>
          </a:ln>
        </p:spPr>
      </p:pic>
      <p:sp>
        <p:nvSpPr>
          <p:cNvPr id="9" name="Curved Left Arrow 8"/>
          <p:cNvSpPr/>
          <p:nvPr/>
        </p:nvSpPr>
        <p:spPr>
          <a:xfrm rot="10800000">
            <a:off x="838200" y="2895600"/>
            <a:ext cx="533400" cy="762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419600" y="3429000"/>
            <a:ext cx="4419600" cy="2523768"/>
          </a:xfrm>
          <a:prstGeom prst="rect">
            <a:avLst/>
          </a:prstGeom>
          <a:noFill/>
        </p:spPr>
        <p:txBody>
          <a:bodyPr wrap="square" rtlCol="0">
            <a:spAutoFit/>
          </a:bodyPr>
          <a:lstStyle/>
          <a:p>
            <a:r>
              <a:rPr lang="en-US" sz="1400" b="1" dirty="0"/>
              <a:t>Status Types: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Pending: </a:t>
            </a:r>
            <a:r>
              <a:rPr lang="en-US" sz="1200" dirty="0"/>
              <a:t>PA request is in process.</a:t>
            </a:r>
          </a:p>
          <a:p>
            <a:endParaRPr lang="en-US" sz="1200" dirty="0"/>
          </a:p>
          <a:p>
            <a:pPr marL="285750" indent="-285750">
              <a:buFont typeface="Arial" panose="020B0604020202020204" pitchFamily="34" charset="0"/>
              <a:buChar char="•"/>
            </a:pPr>
            <a:r>
              <a:rPr lang="en-US" sz="1200" b="1" dirty="0"/>
              <a:t>Approved: </a:t>
            </a:r>
            <a:r>
              <a:rPr lang="en-US" sz="1200" dirty="0"/>
              <a:t>A request has been approved, PA number assigned.</a:t>
            </a:r>
          </a:p>
          <a:p>
            <a:endParaRPr lang="en-US" sz="1200" dirty="0"/>
          </a:p>
          <a:p>
            <a:pPr marL="285750" indent="-285750">
              <a:buFont typeface="Arial" panose="020B0604020202020204" pitchFamily="34" charset="0"/>
              <a:buChar char="•"/>
            </a:pPr>
            <a:r>
              <a:rPr lang="en-US" sz="1200" b="1" dirty="0"/>
              <a:t>Denied: </a:t>
            </a:r>
            <a:r>
              <a:rPr lang="en-US" sz="1200" dirty="0"/>
              <a:t>PA request has been denied.</a:t>
            </a:r>
          </a:p>
          <a:p>
            <a:endParaRPr lang="en-US" sz="1200" dirty="0"/>
          </a:p>
          <a:p>
            <a:pPr marL="285750" indent="-285750">
              <a:buFont typeface="Arial" panose="020B0604020202020204" pitchFamily="34" charset="0"/>
              <a:buChar char="•"/>
            </a:pPr>
            <a:r>
              <a:rPr lang="en-US" sz="1200" b="1" dirty="0"/>
              <a:t>Deferred: </a:t>
            </a:r>
            <a:r>
              <a:rPr lang="en-US" sz="1200" dirty="0"/>
              <a:t>PA request is waiting on additional information from the provider before determination.</a:t>
            </a:r>
          </a:p>
          <a:p>
            <a:endParaRPr lang="en-US" sz="1200" dirty="0"/>
          </a:p>
          <a:p>
            <a:pPr marL="285750" indent="-285750">
              <a:buFont typeface="Arial" panose="020B0604020202020204" pitchFamily="34" charset="0"/>
              <a:buChar char="•"/>
            </a:pPr>
            <a:r>
              <a:rPr lang="en-US" sz="1200" b="1" dirty="0"/>
              <a:t>Abandoned: </a:t>
            </a:r>
            <a:r>
              <a:rPr lang="en-US" sz="1200" dirty="0"/>
              <a:t>Deferred PAs that receive no additional information from the provider are closed after 20 days.</a:t>
            </a:r>
            <a:endParaRPr lang="en-US" sz="1200" b="1" dirty="0"/>
          </a:p>
        </p:txBody>
      </p:sp>
    </p:spTree>
    <p:extLst>
      <p:ext uri="{BB962C8B-B14F-4D97-AF65-F5344CB8AC3E}">
        <p14:creationId xmlns:p14="http://schemas.microsoft.com/office/powerpoint/2010/main" val="606802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t="13158"/>
          <a:stretch/>
        </p:blipFill>
        <p:spPr>
          <a:xfrm>
            <a:off x="838200" y="4786635"/>
            <a:ext cx="3487160" cy="1233165"/>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42</a:t>
            </a:fld>
            <a:endParaRPr lang="en-US" dirty="0"/>
          </a:p>
        </p:txBody>
      </p:sp>
      <p:sp>
        <p:nvSpPr>
          <p:cNvPr id="9" name="TextBox 8"/>
          <p:cNvSpPr txBox="1"/>
          <p:nvPr/>
        </p:nvSpPr>
        <p:spPr>
          <a:xfrm>
            <a:off x="914400" y="2326278"/>
            <a:ext cx="5486400" cy="523220"/>
          </a:xfrm>
          <a:prstGeom prst="rect">
            <a:avLst/>
          </a:prstGeom>
          <a:noFill/>
        </p:spPr>
        <p:txBody>
          <a:bodyPr wrap="square" rtlCol="0">
            <a:spAutoFit/>
          </a:bodyPr>
          <a:lstStyle/>
          <a:p>
            <a:r>
              <a:rPr lang="en-US" sz="1400" b="1" dirty="0"/>
              <a:t>Step 1. </a:t>
            </a:r>
            <a:r>
              <a:rPr lang="en-US" sz="1400" dirty="0"/>
              <a:t>Identify the PA request and click the </a:t>
            </a:r>
            <a:r>
              <a:rPr lang="en-US" sz="1400" b="1" dirty="0"/>
              <a:t>magnifying glass </a:t>
            </a:r>
            <a:r>
              <a:rPr lang="en-US" sz="1400" dirty="0"/>
              <a:t>or </a:t>
            </a:r>
            <a:r>
              <a:rPr lang="en-US" sz="1400" b="1" dirty="0"/>
              <a:t>upload reference info</a:t>
            </a:r>
            <a:r>
              <a:rPr lang="en-US" sz="1400" dirty="0"/>
              <a:t> action button.</a:t>
            </a:r>
            <a:endParaRPr lang="en-US" sz="1100" dirty="0"/>
          </a:p>
        </p:txBody>
      </p:sp>
      <p:sp>
        <p:nvSpPr>
          <p:cNvPr id="11" name="Curved Right Arrow 10"/>
          <p:cNvSpPr/>
          <p:nvPr/>
        </p:nvSpPr>
        <p:spPr>
          <a:xfrm>
            <a:off x="397329" y="4129276"/>
            <a:ext cx="440871" cy="9501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3200400" y="2873709"/>
            <a:ext cx="3352800" cy="1514311"/>
          </a:xfrm>
          <a:prstGeom prst="rect">
            <a:avLst/>
          </a:prstGeom>
          <a:ln>
            <a:solidFill>
              <a:schemeClr val="tx1"/>
            </a:solidFill>
          </a:ln>
        </p:spPr>
      </p:pic>
      <p:sp>
        <p:nvSpPr>
          <p:cNvPr id="13" name="Curved Left Arrow 12"/>
          <p:cNvSpPr/>
          <p:nvPr/>
        </p:nvSpPr>
        <p:spPr>
          <a:xfrm>
            <a:off x="8111181" y="2130013"/>
            <a:ext cx="465190" cy="104248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914400" y="1534180"/>
            <a:ext cx="7315200" cy="523220"/>
          </a:xfrm>
          <a:prstGeom prst="rect">
            <a:avLst/>
          </a:prstGeom>
          <a:noFill/>
        </p:spPr>
        <p:txBody>
          <a:bodyPr wrap="square" rtlCol="0">
            <a:spAutoFit/>
          </a:bodyPr>
          <a:lstStyle/>
          <a:p>
            <a:r>
              <a:rPr lang="en-US" sz="1400" dirty="0"/>
              <a:t>Once the PA has been created, you can upload reference information to support the PA request (i.e., lab results, chart notes, or other documentation requested from the </a:t>
            </a:r>
            <a:r>
              <a:rPr lang="en-US" sz="1400" i="1" dirty="0"/>
              <a:t>Dashboard</a:t>
            </a:r>
            <a:r>
              <a:rPr lang="en-US" sz="1400" dirty="0"/>
              <a:t>). </a:t>
            </a:r>
          </a:p>
        </p:txBody>
      </p:sp>
      <p:sp>
        <p:nvSpPr>
          <p:cNvPr id="15" name="TextBox 14"/>
          <p:cNvSpPr txBox="1"/>
          <p:nvPr/>
        </p:nvSpPr>
        <p:spPr>
          <a:xfrm>
            <a:off x="6819900" y="2819400"/>
            <a:ext cx="1600200" cy="1815882"/>
          </a:xfrm>
          <a:prstGeom prst="rect">
            <a:avLst/>
          </a:prstGeom>
          <a:noFill/>
        </p:spPr>
        <p:txBody>
          <a:bodyPr wrap="square" rtlCol="0">
            <a:spAutoFit/>
          </a:bodyPr>
          <a:lstStyle/>
          <a:p>
            <a:r>
              <a:rPr lang="en-US" sz="1400" b="1" dirty="0"/>
              <a:t>Step 2. </a:t>
            </a:r>
            <a:r>
              <a:rPr lang="en-US" sz="1400" dirty="0"/>
              <a:t>Click the </a:t>
            </a:r>
            <a:r>
              <a:rPr lang="en-US" sz="1400" b="1" dirty="0"/>
              <a:t>Upload Reference Info </a:t>
            </a:r>
            <a:r>
              <a:rPr lang="en-US" sz="1400" dirty="0"/>
              <a:t>button. </a:t>
            </a:r>
          </a:p>
          <a:p>
            <a:r>
              <a:rPr lang="en-US" sz="1400" i="1" dirty="0"/>
              <a:t>Note: </a:t>
            </a:r>
            <a:r>
              <a:rPr lang="en-US" sz="1400" dirty="0"/>
              <a:t>This step skipped if selecting </a:t>
            </a:r>
            <a:r>
              <a:rPr lang="en-US" sz="1400" b="1" dirty="0"/>
              <a:t>upload reference info </a:t>
            </a:r>
            <a:r>
              <a:rPr lang="en-US" sz="1400" dirty="0"/>
              <a:t>action button from Dashboard.</a:t>
            </a:r>
            <a:endParaRPr lang="en-US" sz="1400" b="1" dirty="0"/>
          </a:p>
        </p:txBody>
      </p:sp>
      <p:sp>
        <p:nvSpPr>
          <p:cNvPr id="17" name="TextBox 16"/>
          <p:cNvSpPr txBox="1"/>
          <p:nvPr/>
        </p:nvSpPr>
        <p:spPr>
          <a:xfrm>
            <a:off x="799070" y="4000212"/>
            <a:ext cx="2325130" cy="738664"/>
          </a:xfrm>
          <a:prstGeom prst="rect">
            <a:avLst/>
          </a:prstGeom>
          <a:noFill/>
        </p:spPr>
        <p:txBody>
          <a:bodyPr wrap="square" rtlCol="0">
            <a:spAutoFit/>
          </a:bodyPr>
          <a:lstStyle/>
          <a:p>
            <a:r>
              <a:rPr lang="en-US" sz="1400" b="1" dirty="0"/>
              <a:t>Step 3. </a:t>
            </a:r>
            <a:r>
              <a:rPr lang="en-US" sz="1400" dirty="0"/>
              <a:t>Select the ref info from your files, and click the </a:t>
            </a:r>
            <a:r>
              <a:rPr lang="en-US" sz="1400" b="1" dirty="0"/>
              <a:t>Upload</a:t>
            </a:r>
            <a:r>
              <a:rPr lang="en-US" sz="1400" dirty="0"/>
              <a:t> button.</a:t>
            </a:r>
            <a:endParaRPr lang="en-US" sz="1400" b="1" dirty="0"/>
          </a:p>
        </p:txBody>
      </p:sp>
      <p:sp>
        <p:nvSpPr>
          <p:cNvPr id="19" name="Right Arrow 18"/>
          <p:cNvSpPr/>
          <p:nvPr/>
        </p:nvSpPr>
        <p:spPr>
          <a:xfrm rot="10800000">
            <a:off x="5105400" y="2873709"/>
            <a:ext cx="1752600" cy="2032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5"/>
          <a:srcRect l="802" t="49515" r="915" b="3167"/>
          <a:stretch/>
        </p:blipFill>
        <p:spPr bwMode="auto">
          <a:xfrm>
            <a:off x="4648200" y="4758990"/>
            <a:ext cx="3657600" cy="427502"/>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23" name="TextBox 22"/>
          <p:cNvSpPr txBox="1"/>
          <p:nvPr/>
        </p:nvSpPr>
        <p:spPr>
          <a:xfrm>
            <a:off x="4724400" y="5257800"/>
            <a:ext cx="3657600" cy="738664"/>
          </a:xfrm>
          <a:prstGeom prst="rect">
            <a:avLst/>
          </a:prstGeom>
          <a:noFill/>
        </p:spPr>
        <p:txBody>
          <a:bodyPr wrap="square" rtlCol="0">
            <a:spAutoFit/>
          </a:bodyPr>
          <a:lstStyle/>
          <a:p>
            <a:pPr algn="r"/>
            <a:r>
              <a:rPr lang="en-US" sz="1400" b="1" dirty="0"/>
              <a:t>Confirmation:  </a:t>
            </a:r>
            <a:r>
              <a:rPr lang="en-US" sz="1400" dirty="0"/>
              <a:t>After the reference information has been uploaded, a message regarding the status appears on the screen.</a:t>
            </a:r>
          </a:p>
        </p:txBody>
      </p:sp>
      <p:sp>
        <p:nvSpPr>
          <p:cNvPr id="24" name="Curved Up Arrow 23"/>
          <p:cNvSpPr/>
          <p:nvPr/>
        </p:nvSpPr>
        <p:spPr>
          <a:xfrm rot="15849142">
            <a:off x="8276720" y="5090500"/>
            <a:ext cx="381000" cy="28550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1600200" y="6248400"/>
            <a:ext cx="6477000" cy="307777"/>
          </a:xfrm>
          <a:prstGeom prst="rect">
            <a:avLst/>
          </a:prstGeom>
          <a:noFill/>
        </p:spPr>
        <p:txBody>
          <a:bodyPr wrap="square" rtlCol="0">
            <a:spAutoFit/>
          </a:bodyPr>
          <a:lstStyle/>
          <a:p>
            <a:pPr algn="ctr"/>
            <a:r>
              <a:rPr lang="en-US" sz="1400" i="1" dirty="0"/>
              <a:t>Note: </a:t>
            </a:r>
            <a:r>
              <a:rPr lang="en-US" sz="1400" dirty="0"/>
              <a:t>Files size cannot exceed 1 MB.</a:t>
            </a:r>
          </a:p>
        </p:txBody>
      </p:sp>
      <p:pic>
        <p:nvPicPr>
          <p:cNvPr id="4" name="Picture 3"/>
          <p:cNvPicPr>
            <a:picLocks noChangeAspect="1"/>
          </p:cNvPicPr>
          <p:nvPr/>
        </p:nvPicPr>
        <p:blipFill>
          <a:blip r:embed="rId6"/>
          <a:stretch>
            <a:fillRect/>
          </a:stretch>
        </p:blipFill>
        <p:spPr>
          <a:xfrm>
            <a:off x="1634181" y="2112208"/>
            <a:ext cx="6400800" cy="165863"/>
          </a:xfrm>
          <a:prstGeom prst="rect">
            <a:avLst/>
          </a:prstGeom>
          <a:ln>
            <a:solidFill>
              <a:schemeClr val="tx1"/>
            </a:solidFill>
          </a:ln>
        </p:spPr>
      </p:pic>
    </p:spTree>
    <p:extLst>
      <p:ext uri="{BB962C8B-B14F-4D97-AF65-F5344CB8AC3E}">
        <p14:creationId xmlns:p14="http://schemas.microsoft.com/office/powerpoint/2010/main" val="273450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 MIME Types</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43</a:t>
            </a:fld>
            <a:endParaRPr lang="en-US" dirty="0"/>
          </a:p>
        </p:txBody>
      </p:sp>
      <p:pic>
        <p:nvPicPr>
          <p:cNvPr id="4" name="Picture 3"/>
          <p:cNvPicPr>
            <a:picLocks noChangeAspect="1"/>
          </p:cNvPicPr>
          <p:nvPr/>
        </p:nvPicPr>
        <p:blipFill>
          <a:blip r:embed="rId3"/>
          <a:stretch>
            <a:fillRect/>
          </a:stretch>
        </p:blipFill>
        <p:spPr>
          <a:xfrm>
            <a:off x="533400" y="1760602"/>
            <a:ext cx="4210437" cy="3954398"/>
          </a:xfrm>
          <a:prstGeom prst="rect">
            <a:avLst/>
          </a:prstGeom>
          <a:ln>
            <a:solidFill>
              <a:schemeClr val="tx1"/>
            </a:solidFill>
          </a:ln>
        </p:spPr>
      </p:pic>
      <p:sp>
        <p:nvSpPr>
          <p:cNvPr id="7" name="TextBox 6"/>
          <p:cNvSpPr txBox="1"/>
          <p:nvPr/>
        </p:nvSpPr>
        <p:spPr>
          <a:xfrm>
            <a:off x="4876800" y="1760602"/>
            <a:ext cx="3581400" cy="3508653"/>
          </a:xfrm>
          <a:prstGeom prst="rect">
            <a:avLst/>
          </a:prstGeom>
          <a:noFill/>
        </p:spPr>
        <p:txBody>
          <a:bodyPr wrap="square" rtlCol="0">
            <a:spAutoFit/>
          </a:bodyPr>
          <a:lstStyle/>
          <a:p>
            <a:r>
              <a:rPr lang="en-US" sz="1400" dirty="0"/>
              <a:t>The main file types allowed are listed below:</a:t>
            </a:r>
          </a:p>
          <a:p>
            <a:pPr lvl="0"/>
            <a:endParaRPr lang="en-US" sz="1400" dirty="0"/>
          </a:p>
          <a:p>
            <a:pPr marL="285750" lvl="0" indent="-285750">
              <a:buFont typeface="Arial" panose="020B0604020202020204" pitchFamily="34" charset="0"/>
              <a:buChar char="•"/>
            </a:pPr>
            <a:r>
              <a:rPr lang="en-US" sz="1400" dirty="0"/>
              <a:t>Microsoft Excel Files (.</a:t>
            </a:r>
            <a:r>
              <a:rPr lang="en-US" sz="1400" dirty="0" err="1"/>
              <a:t>xsl</a:t>
            </a:r>
            <a:r>
              <a:rPr lang="en-US" sz="1400" dirty="0"/>
              <a:t>, .</a:t>
            </a:r>
            <a:r>
              <a:rPr lang="en-US" sz="1400" dirty="0" err="1"/>
              <a:t>xslx</a:t>
            </a:r>
            <a:r>
              <a:rPr lang="en-US" sz="1400" dirty="0"/>
              <a:t>)</a:t>
            </a:r>
          </a:p>
          <a:p>
            <a:pPr marL="285750" lvl="0" indent="-285750">
              <a:buFont typeface="Arial" panose="020B0604020202020204" pitchFamily="34" charset="0"/>
              <a:buChar char="•"/>
            </a:pPr>
            <a:r>
              <a:rPr lang="en-US" sz="1400" dirty="0"/>
              <a:t>Microsoft Word (.doc, .</a:t>
            </a:r>
            <a:r>
              <a:rPr lang="en-US" sz="1400" dirty="0" err="1"/>
              <a:t>docx</a:t>
            </a:r>
            <a:r>
              <a:rPr lang="en-US" sz="1400" dirty="0"/>
              <a:t>)</a:t>
            </a:r>
          </a:p>
          <a:p>
            <a:pPr marL="285750" lvl="0" indent="-285750">
              <a:buFont typeface="Arial" panose="020B0604020202020204" pitchFamily="34" charset="0"/>
              <a:buChar char="•"/>
            </a:pPr>
            <a:r>
              <a:rPr lang="en-US" sz="1400" dirty="0"/>
              <a:t>Rich Text format (.rtf, .</a:t>
            </a:r>
            <a:r>
              <a:rPr lang="en-US" sz="1400" dirty="0" err="1"/>
              <a:t>rtfx</a:t>
            </a:r>
            <a:r>
              <a:rPr lang="en-US" sz="1400" dirty="0"/>
              <a:t>)</a:t>
            </a:r>
          </a:p>
          <a:p>
            <a:pPr marL="285750" lvl="0" indent="-285750">
              <a:buFont typeface="Arial" panose="020B0604020202020204" pitchFamily="34" charset="0"/>
              <a:buChar char="•"/>
            </a:pPr>
            <a:r>
              <a:rPr lang="en-US" sz="1400" dirty="0"/>
              <a:t>Text files, such as from notepad (.txt)</a:t>
            </a:r>
          </a:p>
          <a:p>
            <a:pPr marL="285750" lvl="0" indent="-285750">
              <a:buFont typeface="Arial" panose="020B0604020202020204" pitchFamily="34" charset="0"/>
              <a:buChar char="•"/>
            </a:pPr>
            <a:r>
              <a:rPr lang="en-US" sz="1400" dirty="0"/>
              <a:t>Graphics files such as the following:</a:t>
            </a:r>
          </a:p>
          <a:p>
            <a:pPr marL="742950" lvl="1" indent="-285750">
              <a:buFont typeface="Arial" panose="020B0604020202020204" pitchFamily="34" charset="0"/>
              <a:buChar char="•"/>
            </a:pPr>
            <a:r>
              <a:rPr lang="en-US" sz="1400" dirty="0"/>
              <a:t>Bitmaps (.bmp)</a:t>
            </a:r>
          </a:p>
          <a:p>
            <a:pPr marL="742950" lvl="1" indent="-285750">
              <a:buFont typeface="Arial" panose="020B0604020202020204" pitchFamily="34" charset="0"/>
              <a:buChar char="•"/>
            </a:pPr>
            <a:r>
              <a:rPr lang="en-US" sz="1400" dirty="0"/>
              <a:t>.Jpeg</a:t>
            </a:r>
          </a:p>
          <a:p>
            <a:pPr marL="742950" lvl="1" indent="-285750">
              <a:buFont typeface="Arial" panose="020B0604020202020204" pitchFamily="34" charset="0"/>
              <a:buChar char="•"/>
            </a:pPr>
            <a:r>
              <a:rPr lang="en-US" sz="1400" dirty="0"/>
              <a:t>.</a:t>
            </a:r>
            <a:r>
              <a:rPr lang="en-US" sz="1400" dirty="0" err="1"/>
              <a:t>Pjpeg</a:t>
            </a:r>
            <a:endParaRPr lang="en-US" sz="1400" dirty="0"/>
          </a:p>
          <a:p>
            <a:pPr marL="742950" lvl="1" indent="-285750">
              <a:buFont typeface="Arial" panose="020B0604020202020204" pitchFamily="34" charset="0"/>
              <a:buChar char="•"/>
            </a:pPr>
            <a:r>
              <a:rPr lang="en-US" sz="1400" dirty="0"/>
              <a:t>.Tiff, .x-tiff</a:t>
            </a:r>
          </a:p>
          <a:p>
            <a:pPr marL="742950" lvl="1" indent="-285750">
              <a:buFont typeface="Arial" panose="020B0604020202020204" pitchFamily="34" charset="0"/>
              <a:buChar char="•"/>
            </a:pPr>
            <a:r>
              <a:rPr lang="en-US" sz="1400" dirty="0"/>
              <a:t>.</a:t>
            </a:r>
            <a:r>
              <a:rPr lang="en-US" sz="1400" dirty="0" err="1"/>
              <a:t>png</a:t>
            </a:r>
            <a:endParaRPr lang="en-US" sz="1400" dirty="0"/>
          </a:p>
          <a:p>
            <a:pPr marL="285750" lvl="0" indent="-285750">
              <a:buFont typeface="Arial" panose="020B0604020202020204" pitchFamily="34" charset="0"/>
              <a:buChar char="•"/>
            </a:pPr>
            <a:r>
              <a:rPr lang="en-US" sz="1400" dirty="0"/>
              <a:t>Internet Explorer files (.html)</a:t>
            </a:r>
          </a:p>
          <a:p>
            <a:pPr marL="285750" lvl="0" indent="-285750">
              <a:buFont typeface="Arial" panose="020B0604020202020204" pitchFamily="34" charset="0"/>
              <a:buChar char="•"/>
            </a:pPr>
            <a:r>
              <a:rPr lang="en-US" sz="1400" dirty="0"/>
              <a:t>Adobe Acrobat files (.pdf)</a:t>
            </a:r>
          </a:p>
          <a:p>
            <a:pPr marL="285750" lvl="0" indent="-285750">
              <a:buFont typeface="Arial" panose="020B0604020202020204" pitchFamily="34" charset="0"/>
              <a:buChar char="•"/>
            </a:pPr>
            <a:r>
              <a:rPr lang="en-US" sz="1400" dirty="0"/>
              <a:t>Open Office formats (.xml)</a:t>
            </a:r>
          </a:p>
          <a:p>
            <a:endParaRPr lang="en-US" sz="1200" dirty="0"/>
          </a:p>
        </p:txBody>
      </p:sp>
    </p:spTree>
    <p:extLst>
      <p:ext uri="{BB962C8B-B14F-4D97-AF65-F5344CB8AC3E}">
        <p14:creationId xmlns:p14="http://schemas.microsoft.com/office/powerpoint/2010/main" val="146074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44</a:t>
            </a:fld>
            <a:endParaRPr lang="en-US" dirty="0"/>
          </a:p>
        </p:txBody>
      </p:sp>
      <p:sp>
        <p:nvSpPr>
          <p:cNvPr id="8" name="TextBox 7"/>
          <p:cNvSpPr txBox="1"/>
          <p:nvPr/>
        </p:nvSpPr>
        <p:spPr>
          <a:xfrm>
            <a:off x="762000" y="3581400"/>
            <a:ext cx="7619999" cy="2677656"/>
          </a:xfrm>
          <a:prstGeom prst="rect">
            <a:avLst/>
          </a:prstGeom>
          <a:noFill/>
        </p:spPr>
        <p:txBody>
          <a:bodyPr wrap="square" rtlCol="0">
            <a:spAutoFit/>
          </a:bodyPr>
          <a:lstStyle/>
          <a:p>
            <a:r>
              <a:rPr lang="en-US" sz="1400" dirty="0"/>
              <a:t>The User Preferences tab enables you to:</a:t>
            </a:r>
          </a:p>
          <a:p>
            <a:pPr algn="ctr"/>
            <a:endParaRPr lang="en-US" sz="1400" dirty="0"/>
          </a:p>
          <a:p>
            <a:pPr marL="285750" indent="-285750">
              <a:buFont typeface="Arial" panose="020B0604020202020204" pitchFamily="34" charset="0"/>
              <a:buChar char="•"/>
            </a:pPr>
            <a:r>
              <a:rPr lang="en-US" sz="1400" b="1" dirty="0"/>
              <a:t>Address Preference: </a:t>
            </a:r>
            <a:r>
              <a:rPr lang="en-US" sz="1400" dirty="0"/>
              <a:t>Prescribers often practice in multiple locations. The </a:t>
            </a:r>
            <a:r>
              <a:rPr lang="en-US" sz="1400" b="1" dirty="0"/>
              <a:t>Address Preference</a:t>
            </a:r>
            <a:r>
              <a:rPr lang="en-US" sz="1400" dirty="0"/>
              <a:t> option gives prescribers the option to select a specific location to be used as the default location. The selected location auto-populates the PA form.</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Change Password: </a:t>
            </a:r>
            <a:r>
              <a:rPr lang="en-US" sz="1400" dirty="0"/>
              <a:t>The Change Password button on the </a:t>
            </a:r>
            <a:r>
              <a:rPr lang="en-US" sz="1400" i="1" dirty="0"/>
              <a:t>User Preferences </a:t>
            </a:r>
            <a:r>
              <a:rPr lang="en-US" sz="1400" dirty="0"/>
              <a:t>screen provides the ability to change the login password. Changes take effect immediately.</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Update Security Questions: </a:t>
            </a:r>
            <a:r>
              <a:rPr lang="en-US" sz="1400" dirty="0"/>
              <a:t>The Update Security Questions button on the </a:t>
            </a:r>
            <a:r>
              <a:rPr lang="en-US" sz="1400" i="1" dirty="0"/>
              <a:t>User Preferences </a:t>
            </a:r>
            <a:r>
              <a:rPr lang="en-US" sz="1400" dirty="0"/>
              <a:t>screen provides the ability to edit unique identifiers to confirm your identity as the account owner and prevent others from compromising your account. </a:t>
            </a:r>
          </a:p>
        </p:txBody>
      </p:sp>
      <p:pic>
        <p:nvPicPr>
          <p:cNvPr id="6" name="Picture 5">
            <a:extLst>
              <a:ext uri="{FF2B5EF4-FFF2-40B4-BE49-F238E27FC236}">
                <a16:creationId xmlns="" xmlns:a16="http://schemas.microsoft.com/office/drawing/2014/main" id="{FB33ADEB-8647-45DE-8AD7-058925C9A1E1}"/>
              </a:ext>
            </a:extLst>
          </p:cNvPr>
          <p:cNvPicPr>
            <a:picLocks noChangeAspect="1"/>
          </p:cNvPicPr>
          <p:nvPr/>
        </p:nvPicPr>
        <p:blipFill>
          <a:blip r:embed="rId3"/>
          <a:stretch>
            <a:fillRect/>
          </a:stretch>
        </p:blipFill>
        <p:spPr>
          <a:xfrm>
            <a:off x="762000" y="1981200"/>
            <a:ext cx="7620000" cy="1526776"/>
          </a:xfrm>
          <a:prstGeom prst="rect">
            <a:avLst/>
          </a:prstGeom>
          <a:ln>
            <a:solidFill>
              <a:schemeClr val="tx1"/>
            </a:solidFill>
          </a:ln>
        </p:spPr>
      </p:pic>
    </p:spTree>
    <p:extLst>
      <p:ext uri="{BB962C8B-B14F-4D97-AF65-F5344CB8AC3E}">
        <p14:creationId xmlns:p14="http://schemas.microsoft.com/office/powerpoint/2010/main" val="2764204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Preference</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45</a:t>
            </a:fld>
            <a:endParaRPr lang="en-US" dirty="0"/>
          </a:p>
        </p:txBody>
      </p:sp>
      <p:sp>
        <p:nvSpPr>
          <p:cNvPr id="8" name="TextBox 7"/>
          <p:cNvSpPr txBox="1"/>
          <p:nvPr/>
        </p:nvSpPr>
        <p:spPr>
          <a:xfrm>
            <a:off x="1371600" y="4191000"/>
            <a:ext cx="6400800" cy="738664"/>
          </a:xfrm>
          <a:prstGeom prst="rect">
            <a:avLst/>
          </a:prstGeom>
          <a:noFill/>
        </p:spPr>
        <p:txBody>
          <a:bodyPr wrap="square" rtlCol="0">
            <a:spAutoFit/>
          </a:bodyPr>
          <a:lstStyle/>
          <a:p>
            <a:pPr algn="ctr"/>
            <a:r>
              <a:rPr lang="en-US" sz="1400" dirty="0"/>
              <a:t>Prescribers often practice in multiple locations. The </a:t>
            </a:r>
            <a:r>
              <a:rPr lang="en-US" sz="1400" b="1" dirty="0"/>
              <a:t>Address Preference</a:t>
            </a:r>
            <a:r>
              <a:rPr lang="en-US" sz="1400" dirty="0"/>
              <a:t> option gives prescribers the option to select a specific location to be used as the default location. The selected location auto-populates the PA form.</a:t>
            </a:r>
          </a:p>
        </p:txBody>
      </p:sp>
      <p:pic>
        <p:nvPicPr>
          <p:cNvPr id="7" name="Picture 6"/>
          <p:cNvPicPr>
            <a:picLocks noChangeAspect="1"/>
          </p:cNvPicPr>
          <p:nvPr/>
        </p:nvPicPr>
        <p:blipFill>
          <a:blip r:embed="rId3"/>
          <a:stretch>
            <a:fillRect/>
          </a:stretch>
        </p:blipFill>
        <p:spPr>
          <a:xfrm>
            <a:off x="914400" y="2024844"/>
            <a:ext cx="7315200" cy="1779373"/>
          </a:xfrm>
          <a:prstGeom prst="rect">
            <a:avLst/>
          </a:prstGeom>
          <a:ln>
            <a:solidFill>
              <a:schemeClr val="tx1"/>
            </a:solidFill>
          </a:ln>
        </p:spPr>
      </p:pic>
    </p:spTree>
    <p:extLst>
      <p:ext uri="{BB962C8B-B14F-4D97-AF65-F5344CB8AC3E}">
        <p14:creationId xmlns:p14="http://schemas.microsoft.com/office/powerpoint/2010/main" val="2073597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Password</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46</a:t>
            </a:fld>
            <a:endParaRPr lang="en-US" dirty="0"/>
          </a:p>
        </p:txBody>
      </p:sp>
      <p:sp>
        <p:nvSpPr>
          <p:cNvPr id="8" name="TextBox 7"/>
          <p:cNvSpPr txBox="1"/>
          <p:nvPr/>
        </p:nvSpPr>
        <p:spPr>
          <a:xfrm>
            <a:off x="1371600" y="4886980"/>
            <a:ext cx="6400800" cy="523220"/>
          </a:xfrm>
          <a:prstGeom prst="rect">
            <a:avLst/>
          </a:prstGeom>
          <a:noFill/>
        </p:spPr>
        <p:txBody>
          <a:bodyPr wrap="square" rtlCol="0">
            <a:spAutoFit/>
          </a:bodyPr>
          <a:lstStyle/>
          <a:p>
            <a:pPr algn="ctr">
              <a:defRPr/>
            </a:pPr>
            <a:r>
              <a:rPr lang="en-US" sz="1400" dirty="0"/>
              <a:t>The </a:t>
            </a:r>
            <a:r>
              <a:rPr lang="en-US" sz="1400" b="1" dirty="0"/>
              <a:t>Change Password</a:t>
            </a:r>
            <a:r>
              <a:rPr lang="en-US" sz="1400" dirty="0"/>
              <a:t> button on the </a:t>
            </a:r>
            <a:r>
              <a:rPr lang="en-US" sz="1400" i="1" dirty="0"/>
              <a:t>User Preferences </a:t>
            </a:r>
            <a:r>
              <a:rPr lang="en-US" sz="1400" dirty="0"/>
              <a:t>screen provides the ability to change the login password. Changes take effect immediately.</a:t>
            </a:r>
          </a:p>
        </p:txBody>
      </p:sp>
      <p:pic>
        <p:nvPicPr>
          <p:cNvPr id="9" name="Picture 8"/>
          <p:cNvPicPr>
            <a:picLocks noChangeAspect="1"/>
          </p:cNvPicPr>
          <p:nvPr/>
        </p:nvPicPr>
        <p:blipFill>
          <a:blip r:embed="rId3"/>
          <a:stretch>
            <a:fillRect/>
          </a:stretch>
        </p:blipFill>
        <p:spPr>
          <a:xfrm>
            <a:off x="914400" y="1900475"/>
            <a:ext cx="7315200" cy="2673074"/>
          </a:xfrm>
          <a:prstGeom prst="rect">
            <a:avLst/>
          </a:prstGeom>
          <a:ln>
            <a:solidFill>
              <a:schemeClr val="tx1"/>
            </a:solidFill>
          </a:ln>
        </p:spPr>
      </p:pic>
    </p:spTree>
    <p:extLst>
      <p:ext uri="{BB962C8B-B14F-4D97-AF65-F5344CB8AC3E}">
        <p14:creationId xmlns:p14="http://schemas.microsoft.com/office/powerpoint/2010/main" val="1228131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Security Questions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47</a:t>
            </a:fld>
            <a:endParaRPr lang="en-US" dirty="0"/>
          </a:p>
        </p:txBody>
      </p:sp>
      <p:sp>
        <p:nvSpPr>
          <p:cNvPr id="8" name="TextBox 7"/>
          <p:cNvSpPr txBox="1"/>
          <p:nvPr/>
        </p:nvSpPr>
        <p:spPr>
          <a:xfrm>
            <a:off x="729133" y="4648200"/>
            <a:ext cx="4528667" cy="954107"/>
          </a:xfrm>
          <a:prstGeom prst="rect">
            <a:avLst/>
          </a:prstGeom>
          <a:noFill/>
        </p:spPr>
        <p:txBody>
          <a:bodyPr wrap="square" rtlCol="0">
            <a:spAutoFit/>
          </a:bodyPr>
          <a:lstStyle/>
          <a:p>
            <a:pPr>
              <a:defRPr/>
            </a:pPr>
            <a:r>
              <a:rPr lang="en-US" sz="1400" dirty="0"/>
              <a:t>The </a:t>
            </a:r>
            <a:r>
              <a:rPr lang="en-US" sz="1400" b="1" dirty="0"/>
              <a:t>Update Security Questions </a:t>
            </a:r>
            <a:r>
              <a:rPr lang="en-US" sz="1400" dirty="0"/>
              <a:t>button on the </a:t>
            </a:r>
            <a:r>
              <a:rPr lang="en-US" sz="1400" i="1" dirty="0"/>
              <a:t>User Preferences </a:t>
            </a:r>
            <a:r>
              <a:rPr lang="en-US" sz="1400" dirty="0"/>
              <a:t>screen provides the ability to edit unique identifiers to confirm your identity as the account owner and prevent others from compromising your account. </a:t>
            </a:r>
          </a:p>
        </p:txBody>
      </p:sp>
      <p:pic>
        <p:nvPicPr>
          <p:cNvPr id="6" name="Picture 5">
            <a:extLst>
              <a:ext uri="{FF2B5EF4-FFF2-40B4-BE49-F238E27FC236}">
                <a16:creationId xmlns="" xmlns:a16="http://schemas.microsoft.com/office/drawing/2014/main" id="{3AD2DB77-F854-43A9-883D-F8B01688807D}"/>
              </a:ext>
            </a:extLst>
          </p:cNvPr>
          <p:cNvPicPr>
            <a:picLocks noChangeAspect="1"/>
          </p:cNvPicPr>
          <p:nvPr/>
        </p:nvPicPr>
        <p:blipFill>
          <a:blip r:embed="rId3"/>
          <a:stretch>
            <a:fillRect/>
          </a:stretch>
        </p:blipFill>
        <p:spPr>
          <a:xfrm>
            <a:off x="729133" y="1762399"/>
            <a:ext cx="4528667" cy="2765292"/>
          </a:xfrm>
          <a:prstGeom prst="rect">
            <a:avLst/>
          </a:prstGeom>
          <a:ln>
            <a:solidFill>
              <a:schemeClr val="tx1"/>
            </a:solidFill>
          </a:ln>
        </p:spPr>
      </p:pic>
      <p:pic>
        <p:nvPicPr>
          <p:cNvPr id="7" name="Picture 6">
            <a:extLst>
              <a:ext uri="{FF2B5EF4-FFF2-40B4-BE49-F238E27FC236}">
                <a16:creationId xmlns="" xmlns:a16="http://schemas.microsoft.com/office/drawing/2014/main" id="{56C77EE6-6A9F-42B0-9D04-F9B91188AB00}"/>
              </a:ext>
            </a:extLst>
          </p:cNvPr>
          <p:cNvPicPr>
            <a:picLocks noChangeAspect="1"/>
          </p:cNvPicPr>
          <p:nvPr/>
        </p:nvPicPr>
        <p:blipFill>
          <a:blip r:embed="rId4"/>
          <a:stretch>
            <a:fillRect/>
          </a:stretch>
        </p:blipFill>
        <p:spPr>
          <a:xfrm>
            <a:off x="5562600" y="1762399"/>
            <a:ext cx="2914320" cy="2765292"/>
          </a:xfrm>
          <a:prstGeom prst="rect">
            <a:avLst/>
          </a:prstGeom>
          <a:ln>
            <a:solidFill>
              <a:schemeClr val="tx1"/>
            </a:solidFill>
          </a:ln>
        </p:spPr>
      </p:pic>
      <p:sp>
        <p:nvSpPr>
          <p:cNvPr id="10" name="TextBox 9">
            <a:extLst>
              <a:ext uri="{FF2B5EF4-FFF2-40B4-BE49-F238E27FC236}">
                <a16:creationId xmlns="" xmlns:a16="http://schemas.microsoft.com/office/drawing/2014/main" id="{8C080341-AEFE-406F-B76D-FE8CCB1381FA}"/>
              </a:ext>
            </a:extLst>
          </p:cNvPr>
          <p:cNvSpPr txBox="1"/>
          <p:nvPr/>
        </p:nvSpPr>
        <p:spPr>
          <a:xfrm>
            <a:off x="5562600" y="4648199"/>
            <a:ext cx="2895600" cy="307777"/>
          </a:xfrm>
          <a:prstGeom prst="rect">
            <a:avLst/>
          </a:prstGeom>
          <a:noFill/>
        </p:spPr>
        <p:txBody>
          <a:bodyPr wrap="square" rtlCol="0">
            <a:spAutoFit/>
          </a:bodyPr>
          <a:lstStyle/>
          <a:p>
            <a:pPr algn="ctr">
              <a:defRPr/>
            </a:pPr>
            <a:r>
              <a:rPr lang="en-US" sz="1400" dirty="0"/>
              <a:t>Examples of Security Questions</a:t>
            </a:r>
          </a:p>
        </p:txBody>
      </p:sp>
    </p:spTree>
    <p:extLst>
      <p:ext uri="{BB962C8B-B14F-4D97-AF65-F5344CB8AC3E}">
        <p14:creationId xmlns:p14="http://schemas.microsoft.com/office/powerpoint/2010/main" val="167867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Management</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48</a:t>
            </a:fld>
            <a:endParaRPr lang="en-US" dirty="0"/>
          </a:p>
        </p:txBody>
      </p:sp>
      <p:sp>
        <p:nvSpPr>
          <p:cNvPr id="8" name="TextBox 7"/>
          <p:cNvSpPr txBox="1"/>
          <p:nvPr/>
        </p:nvSpPr>
        <p:spPr>
          <a:xfrm>
            <a:off x="1371600" y="4191000"/>
            <a:ext cx="6781800" cy="2031325"/>
          </a:xfrm>
          <a:prstGeom prst="rect">
            <a:avLst/>
          </a:prstGeom>
          <a:noFill/>
        </p:spPr>
        <p:txBody>
          <a:bodyPr wrap="square" rtlCol="0">
            <a:spAutoFit/>
          </a:bodyPr>
          <a:lstStyle/>
          <a:p>
            <a:r>
              <a:rPr lang="en-US" sz="1400" dirty="0"/>
              <a:t>The Worker Management tab gives prescribers a way to grant permission to office workers to submit PA requests on their behalf. </a:t>
            </a:r>
          </a:p>
          <a:p>
            <a:endParaRPr lang="en-US" sz="1400" dirty="0"/>
          </a:p>
          <a:p>
            <a:pPr marL="285750" indent="-285750">
              <a:buFont typeface="Arial" panose="020B0604020202020204" pitchFamily="34" charset="0"/>
              <a:buChar char="•"/>
            </a:pPr>
            <a:r>
              <a:rPr lang="en-US" sz="1400" dirty="0"/>
              <a:t>Click the </a:t>
            </a:r>
            <a:r>
              <a:rPr lang="en-US" sz="1400" b="1" dirty="0"/>
              <a:t>User </a:t>
            </a:r>
            <a:r>
              <a:rPr lang="en-US" sz="1400" dirty="0"/>
              <a:t>button to change the user from Office Worker to Office Manager.</a:t>
            </a:r>
          </a:p>
          <a:p>
            <a:pPr marL="285750" indent="-285750">
              <a:buFont typeface="Arial" panose="020B0604020202020204" pitchFamily="34" charset="0"/>
              <a:buChar char="•"/>
            </a:pPr>
            <a:r>
              <a:rPr lang="en-US" sz="1400" dirty="0"/>
              <a:t>Click the Change User icon to move the user from Office Manager to Office Worker. </a:t>
            </a:r>
          </a:p>
          <a:p>
            <a:pPr marL="285750" indent="-285750">
              <a:buFont typeface="Arial" panose="020B0604020202020204" pitchFamily="34" charset="0"/>
              <a:buChar char="•"/>
            </a:pPr>
            <a:r>
              <a:rPr lang="en-US" sz="1400" dirty="0"/>
              <a:t>Click the red “X” to delete the office worker. </a:t>
            </a:r>
          </a:p>
          <a:p>
            <a:pPr marL="285750" indent="-285750">
              <a:buFont typeface="Arial" panose="020B0604020202020204" pitchFamily="34" charset="0"/>
              <a:buChar char="•"/>
            </a:pPr>
            <a:endParaRPr lang="en-US" sz="1400" dirty="0"/>
          </a:p>
          <a:p>
            <a:r>
              <a:rPr lang="en-US" sz="1400" i="1" dirty="0"/>
              <a:t>Note: </a:t>
            </a:r>
            <a:r>
              <a:rPr lang="en-US" sz="1400" dirty="0"/>
              <a:t>Once you have removed an Office Worker from all associated providers, he or she no longer has access to the Illinois Provider Portal.</a:t>
            </a:r>
          </a:p>
        </p:txBody>
      </p:sp>
      <p:pic>
        <p:nvPicPr>
          <p:cNvPr id="6" name="Picture 5"/>
          <p:cNvPicPr>
            <a:picLocks noChangeAspect="1"/>
          </p:cNvPicPr>
          <p:nvPr/>
        </p:nvPicPr>
        <p:blipFill>
          <a:blip r:embed="rId3"/>
          <a:stretch>
            <a:fillRect/>
          </a:stretch>
        </p:blipFill>
        <p:spPr>
          <a:xfrm>
            <a:off x="1371600" y="1752600"/>
            <a:ext cx="6400800" cy="2397624"/>
          </a:xfrm>
          <a:prstGeom prst="rect">
            <a:avLst/>
          </a:prstGeom>
          <a:ln>
            <a:solidFill>
              <a:srgbClr val="000000"/>
            </a:solidFill>
          </a:ln>
        </p:spPr>
      </p:pic>
    </p:spTree>
    <p:extLst>
      <p:ext uri="{BB962C8B-B14F-4D97-AF65-F5344CB8AC3E}">
        <p14:creationId xmlns:p14="http://schemas.microsoft.com/office/powerpoint/2010/main" val="2042463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Management – </a:t>
            </a:r>
            <a:br>
              <a:rPr lang="en-US" dirty="0"/>
            </a:br>
            <a:r>
              <a:rPr lang="en-US" dirty="0"/>
              <a:t>Office Manager/Worker Tool</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49</a:t>
            </a:fld>
            <a:endParaRPr lang="en-US" dirty="0"/>
          </a:p>
        </p:txBody>
      </p:sp>
      <p:sp>
        <p:nvSpPr>
          <p:cNvPr id="7" name="TextBox 6"/>
          <p:cNvSpPr txBox="1"/>
          <p:nvPr/>
        </p:nvSpPr>
        <p:spPr>
          <a:xfrm>
            <a:off x="1438666" y="3922693"/>
            <a:ext cx="6333734" cy="954107"/>
          </a:xfrm>
          <a:prstGeom prst="rect">
            <a:avLst/>
          </a:prstGeom>
          <a:noFill/>
        </p:spPr>
        <p:txBody>
          <a:bodyPr wrap="square" rtlCol="0">
            <a:spAutoFit/>
          </a:bodyPr>
          <a:lstStyle/>
          <a:p>
            <a:r>
              <a:rPr lang="en-US" sz="1400" dirty="0"/>
              <a:t>The Provider Management button gives Office Workers who are associated with multiple prescribers the option to enter PA requests for each prescriber. </a:t>
            </a:r>
          </a:p>
          <a:p>
            <a:endParaRPr lang="en-US" sz="1400" dirty="0"/>
          </a:p>
          <a:p>
            <a:r>
              <a:rPr lang="en-US" sz="1400" dirty="0"/>
              <a:t>Note: Each worker must be enrolled in IMPACT and associated with each prescriber.</a:t>
            </a:r>
            <a:endParaRPr lang="en-US" dirty="0"/>
          </a:p>
        </p:txBody>
      </p:sp>
      <p:pic>
        <p:nvPicPr>
          <p:cNvPr id="6" name="Picture 5"/>
          <p:cNvPicPr>
            <a:picLocks noChangeAspect="1"/>
          </p:cNvPicPr>
          <p:nvPr/>
        </p:nvPicPr>
        <p:blipFill>
          <a:blip r:embed="rId3"/>
          <a:stretch>
            <a:fillRect/>
          </a:stretch>
        </p:blipFill>
        <p:spPr>
          <a:xfrm>
            <a:off x="1371600" y="2044176"/>
            <a:ext cx="6400800" cy="1547234"/>
          </a:xfrm>
          <a:prstGeom prst="rect">
            <a:avLst/>
          </a:prstGeom>
          <a:ln>
            <a:solidFill>
              <a:schemeClr val="tx1"/>
            </a:solidFill>
          </a:ln>
        </p:spPr>
      </p:pic>
    </p:spTree>
    <p:extLst>
      <p:ext uri="{BB962C8B-B14F-4D97-AF65-F5344CB8AC3E}">
        <p14:creationId xmlns:p14="http://schemas.microsoft.com/office/powerpoint/2010/main" val="138542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D884C-AFC8-4CA0-B99B-48407EDF2478}"/>
              </a:ext>
            </a:extLst>
          </p:cNvPr>
          <p:cNvSpPr>
            <a:spLocks noGrp="1"/>
          </p:cNvSpPr>
          <p:nvPr>
            <p:ph type="title"/>
          </p:nvPr>
        </p:nvSpPr>
        <p:spPr/>
        <p:txBody>
          <a:bodyPr/>
          <a:lstStyle/>
          <a:p>
            <a:r>
              <a:rPr lang="en-US" dirty="0"/>
              <a:t>Registration – Finish Registration</a:t>
            </a:r>
          </a:p>
        </p:txBody>
      </p:sp>
      <p:sp>
        <p:nvSpPr>
          <p:cNvPr id="3" name="Date Placeholder 2">
            <a:extLst>
              <a:ext uri="{FF2B5EF4-FFF2-40B4-BE49-F238E27FC236}">
                <a16:creationId xmlns="" xmlns:a16="http://schemas.microsoft.com/office/drawing/2014/main" id="{345B0ACD-34BD-4E4F-9A6A-E2E10B6946C3}"/>
              </a:ext>
            </a:extLst>
          </p:cNvPr>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a:extLst>
              <a:ext uri="{FF2B5EF4-FFF2-40B4-BE49-F238E27FC236}">
                <a16:creationId xmlns="" xmlns:a16="http://schemas.microsoft.com/office/drawing/2014/main" id="{4D351D64-F0DE-4A77-ADC5-0C8A8D379430}"/>
              </a:ext>
            </a:extLst>
          </p:cNvPr>
          <p:cNvSpPr>
            <a:spLocks noGrp="1"/>
          </p:cNvSpPr>
          <p:nvPr>
            <p:ph type="sldNum" sz="quarter" idx="12"/>
          </p:nvPr>
        </p:nvSpPr>
        <p:spPr/>
        <p:txBody>
          <a:bodyPr/>
          <a:lstStyle/>
          <a:p>
            <a:fld id="{C0AF33E4-7202-452E-BDC4-D0AB71EE0B72}" type="slidenum">
              <a:rPr lang="en-US" smtClean="0"/>
              <a:t>5</a:t>
            </a:fld>
            <a:endParaRPr lang="en-US" dirty="0"/>
          </a:p>
        </p:txBody>
      </p:sp>
      <p:sp>
        <p:nvSpPr>
          <p:cNvPr id="8" name="TextBox 7">
            <a:extLst>
              <a:ext uri="{FF2B5EF4-FFF2-40B4-BE49-F238E27FC236}">
                <a16:creationId xmlns="" xmlns:a16="http://schemas.microsoft.com/office/drawing/2014/main" id="{A82A3C0D-A58E-4756-9229-42B7FA05737E}"/>
              </a:ext>
            </a:extLst>
          </p:cNvPr>
          <p:cNvSpPr txBox="1"/>
          <p:nvPr/>
        </p:nvSpPr>
        <p:spPr>
          <a:xfrm>
            <a:off x="609600" y="5216604"/>
            <a:ext cx="7848600" cy="1323439"/>
          </a:xfrm>
          <a:prstGeom prst="rect">
            <a:avLst/>
          </a:prstGeom>
          <a:noFill/>
        </p:spPr>
        <p:txBody>
          <a:bodyPr wrap="square" rtlCol="0">
            <a:spAutoFit/>
          </a:bodyPr>
          <a:lstStyle/>
          <a:p>
            <a:pPr algn="ctr"/>
            <a:r>
              <a:rPr lang="en-US" sz="1400" dirty="0"/>
              <a:t>After clicking the Finish Registration link in the email, you will be directed to the Finish Registration screen. Enter the required information: IMPACT ID; New Password; Verify Password; Select a Security Question (drop down box); Enter Answer to security question; and Click Submit.</a:t>
            </a:r>
          </a:p>
          <a:p>
            <a:pPr marL="285750" indent="-285750" algn="ctr">
              <a:buFont typeface="Arial" panose="020B0604020202020204" pitchFamily="34" charset="0"/>
              <a:buChar char="•"/>
            </a:pPr>
            <a:endParaRPr lang="en-US" sz="1400" dirty="0"/>
          </a:p>
          <a:p>
            <a:pPr algn="ctr"/>
            <a:r>
              <a:rPr lang="en-US" sz="1200" i="1" dirty="0"/>
              <a:t>Note</a:t>
            </a:r>
            <a:r>
              <a:rPr lang="en-US" sz="1200" i="1" baseline="30000" dirty="0"/>
              <a:t>1</a:t>
            </a:r>
            <a:r>
              <a:rPr lang="en-US" sz="1200" i="1" dirty="0"/>
              <a:t>: Security question Answers are not case sensitive.</a:t>
            </a:r>
          </a:p>
          <a:p>
            <a:pPr algn="ctr"/>
            <a:r>
              <a:rPr lang="en-US" sz="1200" i="1" dirty="0"/>
              <a:t>Note</a:t>
            </a:r>
            <a:r>
              <a:rPr lang="en-US" sz="1200" i="1" baseline="30000" dirty="0"/>
              <a:t>2</a:t>
            </a:r>
            <a:r>
              <a:rPr lang="en-US" sz="1200" i="1" dirty="0"/>
              <a:t>: Total number of Security Questions may vary. You cannot select duplicate Security Questions.</a:t>
            </a:r>
          </a:p>
        </p:txBody>
      </p:sp>
      <p:pic>
        <p:nvPicPr>
          <p:cNvPr id="10" name="Picture 9">
            <a:extLst>
              <a:ext uri="{FF2B5EF4-FFF2-40B4-BE49-F238E27FC236}">
                <a16:creationId xmlns="" xmlns:a16="http://schemas.microsoft.com/office/drawing/2014/main" id="{254E14D9-FE6E-4697-98CE-651FF1F52FB8}"/>
              </a:ext>
            </a:extLst>
          </p:cNvPr>
          <p:cNvPicPr>
            <a:picLocks noChangeAspect="1"/>
          </p:cNvPicPr>
          <p:nvPr/>
        </p:nvPicPr>
        <p:blipFill>
          <a:blip r:embed="rId2"/>
          <a:stretch>
            <a:fillRect/>
          </a:stretch>
        </p:blipFill>
        <p:spPr>
          <a:xfrm>
            <a:off x="1168126" y="1676400"/>
            <a:ext cx="6807747" cy="3416221"/>
          </a:xfrm>
          <a:prstGeom prst="rect">
            <a:avLst/>
          </a:prstGeom>
          <a:ln>
            <a:solidFill>
              <a:schemeClr val="tx1"/>
            </a:solidFill>
          </a:ln>
        </p:spPr>
      </p:pic>
    </p:spTree>
    <p:extLst>
      <p:ext uri="{BB962C8B-B14F-4D97-AF65-F5344CB8AC3E}">
        <p14:creationId xmlns:p14="http://schemas.microsoft.com/office/powerpoint/2010/main" val="3008942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44236"/>
            <a:ext cx="8229600" cy="990600"/>
          </a:xfrm>
        </p:spPr>
        <p:txBody>
          <a:bodyPr>
            <a:normAutofit fontScale="90000"/>
          </a:bodyPr>
          <a:lstStyle/>
          <a:p>
            <a:r>
              <a:rPr lang="en-US"/>
              <a:t>Help</a:t>
            </a:r>
            <a:r>
              <a:rPr lang="en-US" cap="all"/>
              <a:t/>
            </a:r>
            <a:br>
              <a:rPr lang="en-US" cap="all"/>
            </a:br>
            <a:endParaRPr lang="en-US" cap="all" dirty="0"/>
          </a:p>
        </p:txBody>
      </p:sp>
      <p:sp>
        <p:nvSpPr>
          <p:cNvPr id="2" name="Date Placeholder 1"/>
          <p:cNvSpPr>
            <a:spLocks noGrp="1"/>
          </p:cNvSpPr>
          <p:nvPr>
            <p:ph type="dt" sz="half" idx="10"/>
          </p:nvPr>
        </p:nvSpPr>
        <p:spPr>
          <a:xfrm>
            <a:off x="457200" y="6356350"/>
            <a:ext cx="2133600" cy="365125"/>
          </a:xfrm>
        </p:spPr>
        <p:txBody>
          <a:bodyPr/>
          <a:lstStyle/>
          <a:p>
            <a:fld id="{4239C0CE-787D-4A1C-8537-A25C58E2D1F0}" type="datetime1">
              <a:rPr lang="en-US" smtClean="0"/>
              <a:t>11/13/2017</a:t>
            </a:fld>
            <a:endParaRPr lang="en-US" dirty="0"/>
          </a:p>
        </p:txBody>
      </p:sp>
      <p:sp>
        <p:nvSpPr>
          <p:cNvPr id="3" name="Slide Number Placeholder 2"/>
          <p:cNvSpPr>
            <a:spLocks noGrp="1"/>
          </p:cNvSpPr>
          <p:nvPr>
            <p:ph type="sldNum" sz="quarter" idx="12"/>
          </p:nvPr>
        </p:nvSpPr>
        <p:spPr>
          <a:xfrm>
            <a:off x="6553200" y="6356350"/>
            <a:ext cx="2133600" cy="365125"/>
          </a:xfrm>
        </p:spPr>
        <p:txBody>
          <a:bodyPr/>
          <a:lstStyle/>
          <a:p>
            <a:fld id="{C0AF33E4-7202-452E-BDC4-D0AB71EE0B72}" type="slidenum">
              <a:rPr lang="en-US" smtClean="0"/>
              <a:pPr/>
              <a:t>50</a:t>
            </a:fld>
            <a:endParaRPr lang="en-US" dirty="0"/>
          </a:p>
        </p:txBody>
      </p:sp>
      <p:sp>
        <p:nvSpPr>
          <p:cNvPr id="8" name="TextBox 7"/>
          <p:cNvSpPr txBox="1"/>
          <p:nvPr/>
        </p:nvSpPr>
        <p:spPr>
          <a:xfrm>
            <a:off x="914400" y="4876800"/>
            <a:ext cx="7315200" cy="523220"/>
          </a:xfrm>
          <a:prstGeom prst="rect">
            <a:avLst/>
          </a:prstGeom>
          <a:noFill/>
        </p:spPr>
        <p:txBody>
          <a:bodyPr wrap="square" rtlCol="0">
            <a:spAutoFit/>
          </a:bodyPr>
          <a:lstStyle/>
          <a:p>
            <a:pPr algn="ctr"/>
            <a:r>
              <a:rPr lang="en-US" sz="1400"/>
              <a:t>The Help tab contains information about the Illinois Provider Portal and provides you with a hyperlink to the User Guide, User Tutorials, and important contact information.</a:t>
            </a:r>
            <a:endParaRPr lang="en-US" sz="1400" dirty="0"/>
          </a:p>
        </p:txBody>
      </p:sp>
      <p:pic>
        <p:nvPicPr>
          <p:cNvPr id="5" name="Picture 4">
            <a:extLst>
              <a:ext uri="{FF2B5EF4-FFF2-40B4-BE49-F238E27FC236}">
                <a16:creationId xmlns="" xmlns:a16="http://schemas.microsoft.com/office/drawing/2014/main" id="{B7C4868E-0644-4609-B2CD-19D1377D71E8}"/>
              </a:ext>
            </a:extLst>
          </p:cNvPr>
          <p:cNvPicPr>
            <a:picLocks noChangeAspect="1"/>
          </p:cNvPicPr>
          <p:nvPr/>
        </p:nvPicPr>
        <p:blipFill>
          <a:blip r:embed="rId3"/>
          <a:stretch>
            <a:fillRect/>
          </a:stretch>
        </p:blipFill>
        <p:spPr>
          <a:xfrm>
            <a:off x="745781" y="1818770"/>
            <a:ext cx="7652437" cy="2579865"/>
          </a:xfrm>
          <a:prstGeom prst="rect">
            <a:avLst/>
          </a:prstGeom>
          <a:ln>
            <a:solidFill>
              <a:schemeClr val="tx1"/>
            </a:solidFill>
          </a:ln>
        </p:spPr>
      </p:pic>
    </p:spTree>
    <p:extLst>
      <p:ext uri="{BB962C8B-B14F-4D97-AF65-F5344CB8AC3E}">
        <p14:creationId xmlns:p14="http://schemas.microsoft.com/office/powerpoint/2010/main" val="2803961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0" indent="0" algn="ctr">
              <a:buNone/>
            </a:pPr>
            <a:r>
              <a:rPr lang="en-US" dirty="0">
                <a:solidFill>
                  <a:schemeClr val="tx1"/>
                </a:solidFill>
              </a:rPr>
              <a:t>You have completed the Provider Portal webinar.</a:t>
            </a:r>
          </a:p>
          <a:p>
            <a:pPr marL="0" indent="0" algn="ctr">
              <a:buNone/>
            </a:pPr>
            <a:endParaRPr lang="en-US" dirty="0"/>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51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048000"/>
            <a:ext cx="2793812" cy="2753175"/>
          </a:xfrm>
          <a:prstGeom prst="rect">
            <a:avLst/>
          </a:prstGeom>
        </p:spPr>
      </p:pic>
    </p:spTree>
    <p:extLst>
      <p:ext uri="{BB962C8B-B14F-4D97-AF65-F5344CB8AC3E}">
        <p14:creationId xmlns:p14="http://schemas.microsoft.com/office/powerpoint/2010/main" val="154128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6</a:t>
            </a:fld>
            <a:endParaRPr lang="en-US" dirty="0"/>
          </a:p>
        </p:txBody>
      </p:sp>
      <p:pic>
        <p:nvPicPr>
          <p:cNvPr id="7" name="Picture 6" descr="cid:image003.jpg@01D27E39.52D56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2064" y="1752600"/>
            <a:ext cx="5355336" cy="3862781"/>
          </a:xfrm>
          <a:prstGeom prst="rect">
            <a:avLst/>
          </a:prstGeom>
          <a:solidFill>
            <a:schemeClr val="tx2"/>
          </a:solidFill>
          <a:ln w="25400" cmpd="sng">
            <a:solidFill>
              <a:srgbClr val="0070C0"/>
            </a:solidFill>
          </a:ln>
        </p:spPr>
      </p:pic>
      <p:sp>
        <p:nvSpPr>
          <p:cNvPr id="8" name="TextBox 7"/>
          <p:cNvSpPr txBox="1"/>
          <p:nvPr/>
        </p:nvSpPr>
        <p:spPr>
          <a:xfrm>
            <a:off x="435864" y="5715000"/>
            <a:ext cx="8403336" cy="861774"/>
          </a:xfrm>
          <a:prstGeom prst="rect">
            <a:avLst/>
          </a:prstGeom>
          <a:noFill/>
        </p:spPr>
        <p:txBody>
          <a:bodyPr wrap="square" rtlCol="0">
            <a:spAutoFit/>
          </a:bodyPr>
          <a:lstStyle/>
          <a:p>
            <a:r>
              <a:rPr lang="en-US" sz="1200" dirty="0"/>
              <a:t>Please contact the IMPACT project team with any questions or comments regarding provider enrollment. If the IMPACT team cannot directly address your question, the project team will coordinate with staff from HFS, </a:t>
            </a:r>
            <a:r>
              <a:rPr lang="en-US" sz="1200" dirty="0" err="1"/>
              <a:t>IDoA</a:t>
            </a:r>
            <a:r>
              <a:rPr lang="en-US" sz="1200" dirty="0"/>
              <a:t>, DCFA and the UIC DSCC to ensure you receive the information you need.</a:t>
            </a:r>
          </a:p>
          <a:p>
            <a:endParaRPr lang="en-US" sz="1400" dirty="0"/>
          </a:p>
        </p:txBody>
      </p:sp>
      <p:sp>
        <p:nvSpPr>
          <p:cNvPr id="9" name="TextBox 8"/>
          <p:cNvSpPr txBox="1"/>
          <p:nvPr/>
        </p:nvSpPr>
        <p:spPr>
          <a:xfrm>
            <a:off x="5943600" y="1676400"/>
            <a:ext cx="3048000" cy="2862322"/>
          </a:xfrm>
          <a:prstGeom prst="rect">
            <a:avLst/>
          </a:prstGeom>
          <a:noFill/>
        </p:spPr>
        <p:txBody>
          <a:bodyPr wrap="square" rtlCol="0">
            <a:spAutoFit/>
          </a:bodyPr>
          <a:lstStyle/>
          <a:p>
            <a:r>
              <a:rPr lang="en-US" sz="1400" b="1" dirty="0"/>
              <a:t>General Questions: </a:t>
            </a:r>
            <a:r>
              <a:rPr lang="en-US" sz="1400" dirty="0"/>
              <a:t>Providers with </a:t>
            </a:r>
            <a:r>
              <a:rPr lang="en-US" sz="1400" b="1" i="1" dirty="0"/>
              <a:t>general questions about IMPACT or provider enrollment </a:t>
            </a:r>
            <a:r>
              <a:rPr lang="en-US" sz="1400" dirty="0"/>
              <a:t>should contact:</a:t>
            </a:r>
          </a:p>
          <a:p>
            <a:endParaRPr lang="en-US" sz="1200" b="1" dirty="0"/>
          </a:p>
          <a:p>
            <a:r>
              <a:rPr lang="en-US" sz="1200" b="1" dirty="0"/>
              <a:t>Email: </a:t>
            </a:r>
            <a:r>
              <a:rPr lang="en-US" sz="1200" dirty="0">
                <a:hlinkClick r:id="rId5"/>
              </a:rPr>
              <a:t>IMPACT.help@Illinois.gov</a:t>
            </a:r>
            <a:r>
              <a:rPr lang="en-US" sz="1200" dirty="0"/>
              <a:t> </a:t>
            </a:r>
          </a:p>
          <a:p>
            <a:r>
              <a:rPr lang="en-US" sz="1200" b="1" dirty="0"/>
              <a:t>Phone: </a:t>
            </a:r>
            <a:r>
              <a:rPr lang="en-US" sz="1200" dirty="0"/>
              <a:t>1–877–782 -5655 (select option #1)</a:t>
            </a:r>
          </a:p>
          <a:p>
            <a:endParaRPr lang="en-US" sz="1200" b="1" dirty="0"/>
          </a:p>
          <a:p>
            <a:r>
              <a:rPr lang="en-US" sz="1400" b="1" dirty="0"/>
              <a:t>Login Issues: </a:t>
            </a:r>
            <a:r>
              <a:rPr lang="en-US" sz="1400" dirty="0"/>
              <a:t>Providers that are </a:t>
            </a:r>
            <a:r>
              <a:rPr lang="en-US" sz="1400" b="1" i="1" dirty="0"/>
              <a:t>having trouble logging in </a:t>
            </a:r>
            <a:r>
              <a:rPr lang="en-US" sz="1400" dirty="0"/>
              <a:t>to the IMPACT system should contact:</a:t>
            </a:r>
          </a:p>
          <a:p>
            <a:endParaRPr lang="en-US" sz="1200" dirty="0"/>
          </a:p>
          <a:p>
            <a:r>
              <a:rPr lang="en-US" sz="1200" b="1" dirty="0"/>
              <a:t>Email: </a:t>
            </a:r>
            <a:r>
              <a:rPr lang="en-US" sz="1200" dirty="0">
                <a:hlinkClick r:id="rId6"/>
              </a:rPr>
              <a:t>IMPACT.Login@Illinois.gov</a:t>
            </a:r>
            <a:endParaRPr lang="en-US" sz="1200" dirty="0"/>
          </a:p>
          <a:p>
            <a:r>
              <a:rPr lang="en-US" sz="1200" b="1" dirty="0"/>
              <a:t>Phone: </a:t>
            </a:r>
            <a:r>
              <a:rPr lang="en-US" sz="1200" dirty="0"/>
              <a:t>1-888-618-8078</a:t>
            </a:r>
            <a:endParaRPr lang="en-US" sz="1200" b="1" dirty="0"/>
          </a:p>
          <a:p>
            <a:endParaRPr lang="en-US" sz="1200" b="1" dirty="0"/>
          </a:p>
        </p:txBody>
      </p:sp>
    </p:spTree>
    <p:extLst>
      <p:ext uri="{BB962C8B-B14F-4D97-AF65-F5344CB8AC3E}">
        <p14:creationId xmlns:p14="http://schemas.microsoft.com/office/powerpoint/2010/main" val="60604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09DCFC9C-BB2D-4459-9134-AEF025AC2A67}"/>
              </a:ext>
            </a:extLst>
          </p:cNvPr>
          <p:cNvPicPr>
            <a:picLocks noChangeAspect="1"/>
          </p:cNvPicPr>
          <p:nvPr/>
        </p:nvPicPr>
        <p:blipFill>
          <a:blip r:embed="rId3"/>
          <a:stretch>
            <a:fillRect/>
          </a:stretch>
        </p:blipFill>
        <p:spPr>
          <a:xfrm>
            <a:off x="838200" y="1775222"/>
            <a:ext cx="4495800" cy="2149183"/>
          </a:xfrm>
          <a:prstGeom prst="rect">
            <a:avLst/>
          </a:prstGeom>
          <a:ln>
            <a:solidFill>
              <a:schemeClr val="tx1"/>
            </a:solidFill>
          </a:ln>
        </p:spPr>
      </p:pic>
      <p:sp>
        <p:nvSpPr>
          <p:cNvPr id="4" name="Title 3"/>
          <p:cNvSpPr>
            <a:spLocks noGrp="1"/>
          </p:cNvSpPr>
          <p:nvPr>
            <p:ph type="title"/>
          </p:nvPr>
        </p:nvSpPr>
        <p:spPr>
          <a:xfrm>
            <a:off x="457200" y="644236"/>
            <a:ext cx="8229600" cy="990600"/>
          </a:xfrm>
        </p:spPr>
        <p:txBody>
          <a:bodyPr>
            <a:normAutofit fontScale="90000"/>
          </a:bodyPr>
          <a:lstStyle/>
          <a:p>
            <a:r>
              <a:rPr lang="en-US" dirty="0"/>
              <a:t>Logging In</a:t>
            </a:r>
            <a:r>
              <a:rPr lang="en-US" cap="all" dirty="0"/>
              <a:t/>
            </a:r>
            <a:br>
              <a:rPr lang="en-US" cap="all" dirty="0"/>
            </a:br>
            <a:endParaRPr lang="en-US" dirty="0"/>
          </a:p>
        </p:txBody>
      </p:sp>
      <p:sp>
        <p:nvSpPr>
          <p:cNvPr id="2" name="Date Placeholder 1"/>
          <p:cNvSpPr>
            <a:spLocks noGrp="1"/>
          </p:cNvSpPr>
          <p:nvPr>
            <p:ph type="dt" sz="half" idx="10"/>
          </p:nvPr>
        </p:nvSpPr>
        <p:spPr/>
        <p:txBody>
          <a:bodyPr/>
          <a:lstStyle/>
          <a:p>
            <a:fld id="{4239C0CE-787D-4A1C-8537-A25C58E2D1F0}" type="datetime1">
              <a:rPr lang="en-US" smtClean="0"/>
              <a:t>11/13/2017</a:t>
            </a:fld>
            <a:endParaRPr lang="en-US" dirty="0"/>
          </a:p>
        </p:txBody>
      </p:sp>
      <p:sp>
        <p:nvSpPr>
          <p:cNvPr id="3" name="Slide Number Placeholder 2"/>
          <p:cNvSpPr>
            <a:spLocks noGrp="1"/>
          </p:cNvSpPr>
          <p:nvPr>
            <p:ph type="sldNum" sz="quarter" idx="12"/>
          </p:nvPr>
        </p:nvSpPr>
        <p:spPr/>
        <p:txBody>
          <a:bodyPr/>
          <a:lstStyle/>
          <a:p>
            <a:fld id="{C0AF33E4-7202-452E-BDC4-D0AB71EE0B72}" type="slidenum">
              <a:rPr lang="en-US" smtClean="0"/>
              <a:pPr/>
              <a:t>7</a:t>
            </a:fld>
            <a:endParaRPr lang="en-US" dirty="0"/>
          </a:p>
        </p:txBody>
      </p:sp>
      <p:sp>
        <p:nvSpPr>
          <p:cNvPr id="16" name="TextBox 15"/>
          <p:cNvSpPr txBox="1"/>
          <p:nvPr/>
        </p:nvSpPr>
        <p:spPr>
          <a:xfrm>
            <a:off x="5486400" y="1676400"/>
            <a:ext cx="3124200" cy="2923877"/>
          </a:xfrm>
          <a:prstGeom prst="rect">
            <a:avLst/>
          </a:prstGeom>
          <a:noFill/>
        </p:spPr>
        <p:txBody>
          <a:bodyPr wrap="square" rtlCol="0">
            <a:spAutoFit/>
          </a:bodyPr>
          <a:lstStyle/>
          <a:p>
            <a:r>
              <a:rPr lang="en-US" sz="1400" dirty="0"/>
              <a:t>To Login to the Illinois Provider Portal, go to:</a:t>
            </a:r>
          </a:p>
          <a:p>
            <a:endParaRPr lang="en-US" sz="1200" b="1" dirty="0"/>
          </a:p>
          <a:p>
            <a:r>
              <a:rPr lang="en-US" i="1" u="sng" dirty="0">
                <a:hlinkClick r:id="rId4"/>
              </a:rPr>
              <a:t>https://ilrxportal.illinois.gov</a:t>
            </a:r>
            <a:endParaRPr lang="en-US" sz="1400" dirty="0">
              <a:solidFill>
                <a:srgbClr val="FF0000"/>
              </a:solidFill>
            </a:endParaRPr>
          </a:p>
          <a:p>
            <a:endParaRPr lang="en-US" sz="1400" dirty="0"/>
          </a:p>
          <a:p>
            <a:r>
              <a:rPr lang="en-US" sz="1400" dirty="0"/>
              <a:t>From the </a:t>
            </a:r>
            <a:r>
              <a:rPr lang="en-US" sz="1400" i="1" dirty="0"/>
              <a:t>Login</a:t>
            </a:r>
            <a:r>
              <a:rPr lang="en-US" sz="1400" dirty="0"/>
              <a:t> screen, enter your </a:t>
            </a:r>
            <a:r>
              <a:rPr lang="en-US" sz="1400" b="1" dirty="0"/>
              <a:t>IMPACT ID </a:t>
            </a:r>
            <a:r>
              <a:rPr lang="en-US" sz="1400" dirty="0"/>
              <a:t>and </a:t>
            </a:r>
            <a:r>
              <a:rPr lang="en-US" sz="1400" b="1" dirty="0"/>
              <a:t>Password</a:t>
            </a:r>
            <a:r>
              <a:rPr lang="en-US" sz="1400" dirty="0"/>
              <a:t>. Read the Terms and Condition, and click to add a checkmark to accept the terms. </a:t>
            </a:r>
          </a:p>
          <a:p>
            <a:endParaRPr lang="en-US" sz="1400" dirty="0"/>
          </a:p>
          <a:p>
            <a:endParaRPr lang="en-US" sz="1400" dirty="0"/>
          </a:p>
          <a:p>
            <a:r>
              <a:rPr lang="en-US" sz="1400" dirty="0"/>
              <a:t>Scroll to the bottom of the page and click the </a:t>
            </a:r>
            <a:r>
              <a:rPr lang="en-US" sz="1400" b="1" dirty="0"/>
              <a:t>Login</a:t>
            </a:r>
            <a:r>
              <a:rPr lang="en-US" sz="1400" dirty="0"/>
              <a:t> button. </a:t>
            </a:r>
          </a:p>
        </p:txBody>
      </p:sp>
      <p:pic>
        <p:nvPicPr>
          <p:cNvPr id="14" name="Picture 13"/>
          <p:cNvPicPr>
            <a:picLocks noChangeAspect="1"/>
          </p:cNvPicPr>
          <p:nvPr/>
        </p:nvPicPr>
        <p:blipFill>
          <a:blip r:embed="rId5"/>
          <a:stretch>
            <a:fillRect/>
          </a:stretch>
        </p:blipFill>
        <p:spPr>
          <a:xfrm>
            <a:off x="4343400" y="4740663"/>
            <a:ext cx="4343400" cy="669537"/>
          </a:xfrm>
          <a:prstGeom prst="rect">
            <a:avLst/>
          </a:prstGeom>
          <a:ln>
            <a:solidFill>
              <a:schemeClr val="tx1"/>
            </a:solidFill>
          </a:ln>
        </p:spPr>
      </p:pic>
      <p:sp>
        <p:nvSpPr>
          <p:cNvPr id="17" name="TextBox 16"/>
          <p:cNvSpPr txBox="1"/>
          <p:nvPr/>
        </p:nvSpPr>
        <p:spPr>
          <a:xfrm>
            <a:off x="762000" y="4763869"/>
            <a:ext cx="3505200" cy="646331"/>
          </a:xfrm>
          <a:prstGeom prst="rect">
            <a:avLst/>
          </a:prstGeom>
          <a:noFill/>
        </p:spPr>
        <p:txBody>
          <a:bodyPr wrap="square" rtlCol="0">
            <a:spAutoFit/>
          </a:bodyPr>
          <a:lstStyle/>
          <a:p>
            <a:r>
              <a:rPr lang="en-US" sz="1200" i="1" dirty="0"/>
              <a:t>Note: </a:t>
            </a:r>
            <a:r>
              <a:rPr lang="en-US" sz="1200" dirty="0"/>
              <a:t>The application is set to lock out after five failed login attempts. If this happens, please contact HFS - Email: </a:t>
            </a:r>
            <a:r>
              <a:rPr lang="en-US" sz="1200" dirty="0">
                <a:hlinkClick r:id="rId6"/>
              </a:rPr>
              <a:t>ILRx.PortalHelp@Illinois.gov</a:t>
            </a:r>
            <a:r>
              <a:rPr lang="en-US" sz="1200" dirty="0"/>
              <a:t> </a:t>
            </a:r>
          </a:p>
        </p:txBody>
      </p:sp>
      <p:cxnSp>
        <p:nvCxnSpPr>
          <p:cNvPr id="8" name="Straight Arrow Connector 7">
            <a:extLst>
              <a:ext uri="{FF2B5EF4-FFF2-40B4-BE49-F238E27FC236}">
                <a16:creationId xmlns="" xmlns:a16="http://schemas.microsoft.com/office/drawing/2014/main" id="{CC105FC9-94AE-4A2B-AB47-CC842EB9928D}"/>
              </a:ext>
            </a:extLst>
          </p:cNvPr>
          <p:cNvCxnSpPr>
            <a:cxnSpLocks/>
          </p:cNvCxnSpPr>
          <p:nvPr/>
        </p:nvCxnSpPr>
        <p:spPr>
          <a:xfrm flipH="1">
            <a:off x="3429000" y="3124201"/>
            <a:ext cx="2133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9A82663F-BE45-4AE0-99A6-551F5D2AFDDA}"/>
              </a:ext>
            </a:extLst>
          </p:cNvPr>
          <p:cNvCxnSpPr>
            <a:cxnSpLocks/>
          </p:cNvCxnSpPr>
          <p:nvPr/>
        </p:nvCxnSpPr>
        <p:spPr>
          <a:xfrm>
            <a:off x="6248400" y="4524077"/>
            <a:ext cx="0" cy="4289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99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Forgot Password</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8</a:t>
            </a:fld>
            <a:endParaRPr lang="en-US" dirty="0"/>
          </a:p>
        </p:txBody>
      </p:sp>
      <p:pic>
        <p:nvPicPr>
          <p:cNvPr id="3" name="Picture 2"/>
          <p:cNvPicPr>
            <a:picLocks noChangeAspect="1"/>
          </p:cNvPicPr>
          <p:nvPr/>
        </p:nvPicPr>
        <p:blipFill>
          <a:blip r:embed="rId3"/>
          <a:stretch>
            <a:fillRect/>
          </a:stretch>
        </p:blipFill>
        <p:spPr>
          <a:xfrm>
            <a:off x="486103" y="1728047"/>
            <a:ext cx="2743200" cy="1078113"/>
          </a:xfrm>
          <a:prstGeom prst="rect">
            <a:avLst/>
          </a:prstGeom>
          <a:ln>
            <a:solidFill>
              <a:sysClr val="windowText" lastClr="000000"/>
            </a:solidFill>
          </a:ln>
        </p:spPr>
      </p:pic>
      <p:sp>
        <p:nvSpPr>
          <p:cNvPr id="8" name="TextBox 7"/>
          <p:cNvSpPr txBox="1"/>
          <p:nvPr/>
        </p:nvSpPr>
        <p:spPr>
          <a:xfrm>
            <a:off x="3581400" y="1728047"/>
            <a:ext cx="5292436" cy="1200329"/>
          </a:xfrm>
          <a:prstGeom prst="rect">
            <a:avLst/>
          </a:prstGeom>
          <a:noFill/>
        </p:spPr>
        <p:txBody>
          <a:bodyPr wrap="square" rtlCol="0">
            <a:spAutoFit/>
          </a:bodyPr>
          <a:lstStyle/>
          <a:p>
            <a:r>
              <a:rPr lang="en-US" sz="1400" dirty="0"/>
              <a:t>If you forgot your password, select the </a:t>
            </a:r>
            <a:r>
              <a:rPr lang="en-US" sz="1400" i="1" dirty="0"/>
              <a:t>Forgot Password </a:t>
            </a:r>
            <a:r>
              <a:rPr lang="en-US" sz="1400" dirty="0"/>
              <a:t>hyperlink from the </a:t>
            </a:r>
            <a:r>
              <a:rPr lang="en-US" sz="1400" i="1" dirty="0"/>
              <a:t>Login </a:t>
            </a:r>
            <a:r>
              <a:rPr lang="en-US" sz="1400" dirty="0"/>
              <a:t>screen (bottom of page). Enter your </a:t>
            </a:r>
            <a:r>
              <a:rPr lang="en-US" sz="1400" b="1" dirty="0"/>
              <a:t>IMPACT ID </a:t>
            </a:r>
            <a:r>
              <a:rPr lang="en-US" sz="1400" dirty="0"/>
              <a:t>and click </a:t>
            </a:r>
            <a:r>
              <a:rPr lang="en-US" sz="1400" b="1" dirty="0"/>
              <a:t>Submit</a:t>
            </a:r>
            <a:r>
              <a:rPr lang="en-US" sz="1400" dirty="0"/>
              <a:t>.</a:t>
            </a:r>
            <a:r>
              <a:rPr lang="en-US" sz="1400" b="1" dirty="0"/>
              <a:t> </a:t>
            </a:r>
            <a:r>
              <a:rPr lang="en-US" sz="1400" dirty="0"/>
              <a:t>You will receive an email with a hyperlink to reset the password. </a:t>
            </a:r>
          </a:p>
          <a:p>
            <a:endParaRPr lang="en-US" sz="1600" i="1" dirty="0"/>
          </a:p>
        </p:txBody>
      </p:sp>
      <p:pic>
        <p:nvPicPr>
          <p:cNvPr id="6" name="Picture 5">
            <a:extLst>
              <a:ext uri="{FF2B5EF4-FFF2-40B4-BE49-F238E27FC236}">
                <a16:creationId xmlns="" xmlns:a16="http://schemas.microsoft.com/office/drawing/2014/main" id="{D5BD7105-1850-474F-B983-B378E9F354D5}"/>
              </a:ext>
            </a:extLst>
          </p:cNvPr>
          <p:cNvPicPr>
            <a:picLocks noChangeAspect="1"/>
          </p:cNvPicPr>
          <p:nvPr/>
        </p:nvPicPr>
        <p:blipFill>
          <a:blip r:embed="rId4"/>
          <a:stretch>
            <a:fillRect/>
          </a:stretch>
        </p:blipFill>
        <p:spPr>
          <a:xfrm>
            <a:off x="381524" y="3210248"/>
            <a:ext cx="8380952" cy="2580952"/>
          </a:xfrm>
          <a:prstGeom prst="rect">
            <a:avLst/>
          </a:prstGeom>
          <a:ln>
            <a:solidFill>
              <a:sysClr val="windowText" lastClr="000000"/>
            </a:solidFill>
          </a:ln>
        </p:spPr>
      </p:pic>
    </p:spTree>
    <p:extLst>
      <p:ext uri="{BB962C8B-B14F-4D97-AF65-F5344CB8AC3E}">
        <p14:creationId xmlns:p14="http://schemas.microsoft.com/office/powerpoint/2010/main" val="95588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1AF6A-7482-4C2C-A607-5C0CB87F77F4}"/>
              </a:ext>
            </a:extLst>
          </p:cNvPr>
          <p:cNvSpPr>
            <a:spLocks noGrp="1"/>
          </p:cNvSpPr>
          <p:nvPr>
            <p:ph type="title"/>
          </p:nvPr>
        </p:nvSpPr>
        <p:spPr>
          <a:xfrm>
            <a:off x="457200" y="274638"/>
            <a:ext cx="8229600" cy="1143000"/>
          </a:xfrm>
        </p:spPr>
        <p:txBody>
          <a:bodyPr/>
          <a:lstStyle/>
          <a:p>
            <a:r>
              <a:rPr lang="en-US" dirty="0"/>
              <a:t>Password Reset</a:t>
            </a:r>
          </a:p>
        </p:txBody>
      </p:sp>
      <p:sp>
        <p:nvSpPr>
          <p:cNvPr id="4" name="Date Placeholder 3">
            <a:extLst>
              <a:ext uri="{FF2B5EF4-FFF2-40B4-BE49-F238E27FC236}">
                <a16:creationId xmlns="" xmlns:a16="http://schemas.microsoft.com/office/drawing/2014/main" id="{98DB732C-8C3B-4E54-A08D-132F1D6E6F66}"/>
              </a:ext>
            </a:extLst>
          </p:cNvPr>
          <p:cNvSpPr>
            <a:spLocks noGrp="1"/>
          </p:cNvSpPr>
          <p:nvPr>
            <p:ph type="dt" sz="half" idx="10"/>
          </p:nvPr>
        </p:nvSpPr>
        <p:spPr>
          <a:xfrm>
            <a:off x="457200" y="6356350"/>
            <a:ext cx="2133600" cy="365125"/>
          </a:xfrm>
        </p:spPr>
        <p:txBody>
          <a:bodyPr/>
          <a:lstStyle/>
          <a:p>
            <a:fld id="{41DDEC70-AC0B-4F4E-BA66-D9A1A8E77B5F}" type="datetime1">
              <a:rPr lang="en-US" smtClean="0"/>
              <a:t>11/13/2017</a:t>
            </a:fld>
            <a:endParaRPr lang="en-US" dirty="0"/>
          </a:p>
        </p:txBody>
      </p:sp>
      <p:sp>
        <p:nvSpPr>
          <p:cNvPr id="5" name="Slide Number Placeholder 4">
            <a:extLst>
              <a:ext uri="{FF2B5EF4-FFF2-40B4-BE49-F238E27FC236}">
                <a16:creationId xmlns="" xmlns:a16="http://schemas.microsoft.com/office/drawing/2014/main" id="{F4581465-D7E4-4327-9C4D-5B02E129E2F0}"/>
              </a:ext>
            </a:extLst>
          </p:cNvPr>
          <p:cNvSpPr>
            <a:spLocks noGrp="1"/>
          </p:cNvSpPr>
          <p:nvPr>
            <p:ph type="sldNum" sz="quarter" idx="12"/>
          </p:nvPr>
        </p:nvSpPr>
        <p:spPr>
          <a:xfrm>
            <a:off x="6553200" y="6356350"/>
            <a:ext cx="2133600" cy="365125"/>
          </a:xfrm>
        </p:spPr>
        <p:txBody>
          <a:bodyPr/>
          <a:lstStyle/>
          <a:p>
            <a:fld id="{C0AF33E4-7202-452E-BDC4-D0AB71EE0B72}" type="slidenum">
              <a:rPr lang="en-US" smtClean="0"/>
              <a:t>9</a:t>
            </a:fld>
            <a:endParaRPr lang="en-US" dirty="0"/>
          </a:p>
        </p:txBody>
      </p:sp>
      <p:pic>
        <p:nvPicPr>
          <p:cNvPr id="6" name="Picture 5">
            <a:extLst>
              <a:ext uri="{FF2B5EF4-FFF2-40B4-BE49-F238E27FC236}">
                <a16:creationId xmlns="" xmlns:a16="http://schemas.microsoft.com/office/drawing/2014/main" id="{AE04B305-4924-4780-8EFB-54A3A1D6EBB3}"/>
              </a:ext>
            </a:extLst>
          </p:cNvPr>
          <p:cNvPicPr>
            <a:picLocks noChangeAspect="1"/>
          </p:cNvPicPr>
          <p:nvPr/>
        </p:nvPicPr>
        <p:blipFill>
          <a:blip r:embed="rId2"/>
          <a:stretch>
            <a:fillRect/>
          </a:stretch>
        </p:blipFill>
        <p:spPr>
          <a:xfrm>
            <a:off x="3173291" y="3488211"/>
            <a:ext cx="5513510" cy="2531589"/>
          </a:xfrm>
          <a:prstGeom prst="rect">
            <a:avLst/>
          </a:prstGeom>
          <a:ln>
            <a:solidFill>
              <a:schemeClr val="tx1"/>
            </a:solidFill>
          </a:ln>
        </p:spPr>
      </p:pic>
      <p:pic>
        <p:nvPicPr>
          <p:cNvPr id="7" name="Picture 6">
            <a:extLst>
              <a:ext uri="{FF2B5EF4-FFF2-40B4-BE49-F238E27FC236}">
                <a16:creationId xmlns="" xmlns:a16="http://schemas.microsoft.com/office/drawing/2014/main" id="{069B3910-34AB-433E-ACD6-04A3CFC7DCFC}"/>
              </a:ext>
            </a:extLst>
          </p:cNvPr>
          <p:cNvPicPr>
            <a:picLocks noChangeAspect="1"/>
          </p:cNvPicPr>
          <p:nvPr/>
        </p:nvPicPr>
        <p:blipFill>
          <a:blip r:embed="rId3"/>
          <a:stretch>
            <a:fillRect/>
          </a:stretch>
        </p:blipFill>
        <p:spPr>
          <a:xfrm>
            <a:off x="457199" y="1750589"/>
            <a:ext cx="5105401" cy="1571317"/>
          </a:xfrm>
          <a:prstGeom prst="rect">
            <a:avLst/>
          </a:prstGeom>
          <a:ln>
            <a:solidFill>
              <a:schemeClr val="tx1"/>
            </a:solidFill>
          </a:ln>
        </p:spPr>
      </p:pic>
      <p:sp>
        <p:nvSpPr>
          <p:cNvPr id="8" name="TextBox 7">
            <a:extLst>
              <a:ext uri="{FF2B5EF4-FFF2-40B4-BE49-F238E27FC236}">
                <a16:creationId xmlns="" xmlns:a16="http://schemas.microsoft.com/office/drawing/2014/main" id="{9B4D9CEA-FCA7-4008-9C95-4FF254B64A3E}"/>
              </a:ext>
            </a:extLst>
          </p:cNvPr>
          <p:cNvSpPr txBox="1"/>
          <p:nvPr/>
        </p:nvSpPr>
        <p:spPr>
          <a:xfrm>
            <a:off x="5638800" y="1676400"/>
            <a:ext cx="3200400" cy="1169551"/>
          </a:xfrm>
          <a:prstGeom prst="rect">
            <a:avLst/>
          </a:prstGeom>
          <a:noFill/>
        </p:spPr>
        <p:txBody>
          <a:bodyPr wrap="square" rtlCol="0">
            <a:spAutoFit/>
          </a:bodyPr>
          <a:lstStyle/>
          <a:p>
            <a:r>
              <a:rPr lang="en-US" sz="1400" dirty="0"/>
              <a:t>Click the Reset Password link in the email to continue.</a:t>
            </a:r>
          </a:p>
          <a:p>
            <a:endParaRPr lang="en-US" sz="1400" dirty="0"/>
          </a:p>
          <a:p>
            <a:r>
              <a:rPr lang="en-US" sz="1400" i="1" dirty="0"/>
              <a:t>Note: </a:t>
            </a:r>
            <a:r>
              <a:rPr lang="en-US" sz="1400" dirty="0"/>
              <a:t>The reset hyperlink is valid for only 15 minutes.</a:t>
            </a:r>
            <a:endParaRPr lang="en-US" sz="1400" i="1" dirty="0"/>
          </a:p>
        </p:txBody>
      </p:sp>
      <p:sp>
        <p:nvSpPr>
          <p:cNvPr id="11" name="TextBox 10">
            <a:extLst>
              <a:ext uri="{FF2B5EF4-FFF2-40B4-BE49-F238E27FC236}">
                <a16:creationId xmlns="" xmlns:a16="http://schemas.microsoft.com/office/drawing/2014/main" id="{D75E16F2-670F-450C-9510-E3D976E6B7E0}"/>
              </a:ext>
            </a:extLst>
          </p:cNvPr>
          <p:cNvSpPr txBox="1"/>
          <p:nvPr/>
        </p:nvSpPr>
        <p:spPr>
          <a:xfrm>
            <a:off x="457198" y="3429000"/>
            <a:ext cx="2590801" cy="2431435"/>
          </a:xfrm>
          <a:prstGeom prst="rect">
            <a:avLst/>
          </a:prstGeom>
          <a:noFill/>
        </p:spPr>
        <p:txBody>
          <a:bodyPr wrap="square" rtlCol="0">
            <a:spAutoFit/>
          </a:bodyPr>
          <a:lstStyle/>
          <a:p>
            <a:r>
              <a:rPr lang="en-US" sz="1400" dirty="0"/>
              <a:t>Enter the required information:</a:t>
            </a:r>
          </a:p>
          <a:p>
            <a:r>
              <a:rPr lang="en-US" sz="1400" dirty="0"/>
              <a:t> </a:t>
            </a:r>
          </a:p>
          <a:p>
            <a:pPr marL="285750" indent="-285750">
              <a:buFont typeface="Arial" panose="020B0604020202020204" pitchFamily="34" charset="0"/>
              <a:buChar char="•"/>
            </a:pPr>
            <a:r>
              <a:rPr lang="en-US" sz="1200" dirty="0"/>
              <a:t>IMPACT ID </a:t>
            </a:r>
          </a:p>
          <a:p>
            <a:pPr marL="285750" indent="-285750">
              <a:buFont typeface="Arial" panose="020B0604020202020204" pitchFamily="34" charset="0"/>
              <a:buChar char="•"/>
            </a:pPr>
            <a:r>
              <a:rPr lang="en-US" sz="1200" dirty="0"/>
              <a:t>New Password</a:t>
            </a:r>
          </a:p>
          <a:p>
            <a:pPr marL="285750" indent="-285750">
              <a:buFont typeface="Arial" panose="020B0604020202020204" pitchFamily="34" charset="0"/>
              <a:buChar char="•"/>
            </a:pPr>
            <a:r>
              <a:rPr lang="en-US" sz="1200" dirty="0"/>
              <a:t>Verify Password</a:t>
            </a:r>
          </a:p>
          <a:p>
            <a:pPr marL="285750" indent="-285750">
              <a:buFont typeface="Arial" panose="020B0604020202020204" pitchFamily="34" charset="0"/>
              <a:buChar char="•"/>
            </a:pPr>
            <a:r>
              <a:rPr lang="en-US" sz="1200" dirty="0"/>
              <a:t>Select a Security Question </a:t>
            </a:r>
          </a:p>
          <a:p>
            <a:r>
              <a:rPr lang="en-US" sz="1200" dirty="0"/>
              <a:t>        (drop down box)</a:t>
            </a:r>
          </a:p>
          <a:p>
            <a:pPr marL="285750" indent="-285750">
              <a:buFont typeface="Arial" panose="020B0604020202020204" pitchFamily="34" charset="0"/>
              <a:buChar char="•"/>
            </a:pPr>
            <a:r>
              <a:rPr lang="en-US" sz="1200" dirty="0"/>
              <a:t>Enter Security Question Answer </a:t>
            </a:r>
          </a:p>
          <a:p>
            <a:pPr marL="285750" indent="-285750">
              <a:buFont typeface="Arial" panose="020B0604020202020204" pitchFamily="34" charset="0"/>
              <a:buChar char="•"/>
            </a:pPr>
            <a:r>
              <a:rPr lang="en-US" sz="1200" dirty="0"/>
              <a:t>Click Submit</a:t>
            </a:r>
          </a:p>
          <a:p>
            <a:endParaRPr lang="en-US" sz="1200" dirty="0"/>
          </a:p>
          <a:p>
            <a:r>
              <a:rPr lang="en-US" sz="1400" i="1" dirty="0"/>
              <a:t>Note: Security Question answers are not case sensitive.</a:t>
            </a:r>
          </a:p>
        </p:txBody>
      </p:sp>
    </p:spTree>
    <p:extLst>
      <p:ext uri="{BB962C8B-B14F-4D97-AF65-F5344CB8AC3E}">
        <p14:creationId xmlns:p14="http://schemas.microsoft.com/office/powerpoint/2010/main" val="97252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3D5CD-E799-4C9F-9795-FD0559C0F662}"/>
</file>

<file path=customXml/itemProps2.xml><?xml version="1.0" encoding="utf-8"?>
<ds:datastoreItem xmlns:ds="http://schemas.openxmlformats.org/officeDocument/2006/customXml" ds:itemID="{625578FF-5A16-4DB4-A079-A8FFB2849209}"/>
</file>

<file path=customXml/itemProps3.xml><?xml version="1.0" encoding="utf-8"?>
<ds:datastoreItem xmlns:ds="http://schemas.openxmlformats.org/officeDocument/2006/customXml" ds:itemID="{4C3F9269-3FC5-4698-9CF2-D88880958F7C}"/>
</file>

<file path=docProps/app.xml><?xml version="1.0" encoding="utf-8"?>
<Properties xmlns="http://schemas.openxmlformats.org/officeDocument/2006/extended-properties" xmlns:vt="http://schemas.openxmlformats.org/officeDocument/2006/docPropsVTypes">
  <Template>IL HFS PowerPoint Template</Template>
  <TotalTime>3558</TotalTime>
  <Words>3692</Words>
  <Application>Microsoft Office PowerPoint</Application>
  <PresentationFormat>On-screen Show (4:3)</PresentationFormat>
  <Paragraphs>480</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Illinois Provider Portal</vt:lpstr>
      <vt:lpstr>What is the Provider Portal?</vt:lpstr>
      <vt:lpstr>Registration</vt:lpstr>
      <vt:lpstr>Registration</vt:lpstr>
      <vt:lpstr>Registration – Finish Registration</vt:lpstr>
      <vt:lpstr>Registration</vt:lpstr>
      <vt:lpstr>Logging In </vt:lpstr>
      <vt:lpstr>Forgot Password</vt:lpstr>
      <vt:lpstr>Password Reset</vt:lpstr>
      <vt:lpstr>Change Password</vt:lpstr>
      <vt:lpstr>Dashboard – Menu Bar</vt:lpstr>
      <vt:lpstr>Dashboard</vt:lpstr>
      <vt:lpstr>Dashboard - Participant Name</vt:lpstr>
      <vt:lpstr>Dashboard - View PA Details</vt:lpstr>
      <vt:lpstr>Dashboard - View PA Details Screen</vt:lpstr>
      <vt:lpstr>Dashboard – Determination Letter</vt:lpstr>
      <vt:lpstr>Dashboard  Upload Reference Info</vt:lpstr>
      <vt:lpstr>Prior Authorization Workflow</vt:lpstr>
      <vt:lpstr>Creating a New PA (Create PA) Step 1. Getting Started, P. 1</vt:lpstr>
      <vt:lpstr>Creating a New PA (Create PA) Step 1. Getting Started, P. 2</vt:lpstr>
      <vt:lpstr>Creating a New PA Step 2. Lookup Drug</vt:lpstr>
      <vt:lpstr>Creating a New PA Step 2. Formulary Search Results, p.1</vt:lpstr>
      <vt:lpstr>Creating a New PA Step 2. Formulary Search Results, p.2</vt:lpstr>
      <vt:lpstr>Creating a New PA Step 2. Select Drug/Request PA</vt:lpstr>
      <vt:lpstr>Creating a New PA Step 2. Drug Info Populated in PA</vt:lpstr>
      <vt:lpstr>Creating a New PA Step 3. Lookup Participant</vt:lpstr>
      <vt:lpstr>Creating a New PA Step 3. Lookup Participant - Error</vt:lpstr>
      <vt:lpstr>Creating a New PA Step 3. Participant – Search Results</vt:lpstr>
      <vt:lpstr>Creating a New PA Step 3. Participant – Profiles</vt:lpstr>
      <vt:lpstr>Creating a New PA Step 3. Participant – Selected</vt:lpstr>
      <vt:lpstr>Creating a New PA Step 4. Change Provider</vt:lpstr>
      <vt:lpstr>Creating a New PA Step 5. Lookup Pharmacy</vt:lpstr>
      <vt:lpstr>Creating a New PA Step 5. Pharmacy – Search Results</vt:lpstr>
      <vt:lpstr>Creating a New PA Step 5. Pharmacy – Selected</vt:lpstr>
      <vt:lpstr>Creating a New PA Step 6. Lookup Diagnosis</vt:lpstr>
      <vt:lpstr>Creating a New PA Step 6. Diagnosis – Search Results</vt:lpstr>
      <vt:lpstr>Creating a New PA Step 6. Diagnosis – Selected</vt:lpstr>
      <vt:lpstr>Creating a New PA Step 7. Contact Information</vt:lpstr>
      <vt:lpstr>Creating a New PA Step 8. Drug Information</vt:lpstr>
      <vt:lpstr>Creating a New PA Step 9. Clinical Information</vt:lpstr>
      <vt:lpstr>Creating a New PA Step 10. Submitted PA - Dashboard</vt:lpstr>
      <vt:lpstr>Dashboard  Upload Reference Info</vt:lpstr>
      <vt:lpstr>Dashboard  Upload Reference Info, MIME Types</vt:lpstr>
      <vt:lpstr>User Preferences</vt:lpstr>
      <vt:lpstr>Address Preference</vt:lpstr>
      <vt:lpstr>Change Password</vt:lpstr>
      <vt:lpstr>Update Security Questions</vt:lpstr>
      <vt:lpstr>Worker Management</vt:lpstr>
      <vt:lpstr>Provider Management –  Office Manager/Worker Tool</vt:lpstr>
      <vt:lpstr>Help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Prescriber Provider Portal Webinar v19 PowerPoint Presentation</dc:title>
  <dc:creator>Rachel Kovacs</dc:creator>
  <cp:lastModifiedBy>Duane.Dye</cp:lastModifiedBy>
  <cp:revision>269</cp:revision>
  <dcterms:created xsi:type="dcterms:W3CDTF">2016-06-07T13:34:17Z</dcterms:created>
  <dcterms:modified xsi:type="dcterms:W3CDTF">2017-11-13T16:43:42Z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