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2.xml" ContentType="application/vnd.openxmlformats-officedocument.presentationml.slideLayout+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257" r:id="rId5"/>
    <p:sldId id="262" r:id="rId6"/>
    <p:sldId id="261" r:id="rId7"/>
    <p:sldId id="263" r:id="rId8"/>
    <p:sldId id="267" r:id="rId9"/>
    <p:sldId id="268" r:id="rId10"/>
    <p:sldId id="258" r:id="rId11"/>
    <p:sldId id="259" r:id="rId12"/>
    <p:sldId id="260" r:id="rId13"/>
    <p:sldId id="264" r:id="rId14"/>
    <p:sldId id="301" r:id="rId15"/>
    <p:sldId id="265" r:id="rId16"/>
    <p:sldId id="300" r:id="rId17"/>
    <p:sldId id="302" r:id="rId18"/>
    <p:sldId id="298" r:id="rId19"/>
    <p:sldId id="332" r:id="rId20"/>
    <p:sldId id="299" r:id="rId21"/>
    <p:sldId id="297" r:id="rId22"/>
    <p:sldId id="272" r:id="rId23"/>
    <p:sldId id="303" r:id="rId24"/>
    <p:sldId id="306" r:id="rId25"/>
    <p:sldId id="307" r:id="rId26"/>
    <p:sldId id="309" r:id="rId27"/>
    <p:sldId id="308" r:id="rId28"/>
    <p:sldId id="310" r:id="rId29"/>
    <p:sldId id="305" r:id="rId30"/>
    <p:sldId id="320" r:id="rId31"/>
    <p:sldId id="273" r:id="rId32"/>
    <p:sldId id="278" r:id="rId33"/>
    <p:sldId id="280" r:id="rId34"/>
    <p:sldId id="294" r:id="rId35"/>
    <p:sldId id="311" r:id="rId36"/>
    <p:sldId id="312" r:id="rId37"/>
    <p:sldId id="321" r:id="rId38"/>
    <p:sldId id="337" r:id="rId39"/>
    <p:sldId id="314" r:id="rId40"/>
    <p:sldId id="313" r:id="rId41"/>
    <p:sldId id="316" r:id="rId42"/>
    <p:sldId id="317" r:id="rId43"/>
    <p:sldId id="319" r:id="rId44"/>
    <p:sldId id="315" r:id="rId45"/>
    <p:sldId id="336" r:id="rId46"/>
    <p:sldId id="326" r:id="rId47"/>
    <p:sldId id="327" r:id="rId48"/>
    <p:sldId id="328" r:id="rId49"/>
    <p:sldId id="329" r:id="rId50"/>
    <p:sldId id="322" r:id="rId51"/>
    <p:sldId id="323" r:id="rId52"/>
    <p:sldId id="324" r:id="rId53"/>
    <p:sldId id="334" r:id="rId54"/>
    <p:sldId id="325" r:id="rId55"/>
    <p:sldId id="330" r:id="rId56"/>
    <p:sldId id="331" r:id="rId57"/>
    <p:sldId id="333" r:id="rId58"/>
    <p:sldId id="338" r:id="rId59"/>
    <p:sldId id="335"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87126" autoAdjust="0"/>
  </p:normalViewPr>
  <p:slideViewPr>
    <p:cSldViewPr>
      <p:cViewPr varScale="1">
        <p:scale>
          <a:sx n="70" d="100"/>
          <a:sy n="70" d="100"/>
        </p:scale>
        <p:origin x="16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248AF0-7C27-4450-A079-F271E4019742}" type="datetimeFigureOut">
              <a:rPr lang="en-US" smtClean="0"/>
              <a:pPr/>
              <a:t>4/10/2020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93D205-4F6E-4F15-9BC3-26929A629214}" type="slidenum">
              <a:rPr lang="en-US" smtClean="0"/>
              <a:pPr/>
              <a:t>‹#›</a:t>
            </a:fld>
            <a:endParaRPr lang="en-US"/>
          </a:p>
        </p:txBody>
      </p:sp>
    </p:spTree>
    <p:extLst>
      <p:ext uri="{BB962C8B-B14F-4D97-AF65-F5344CB8AC3E}">
        <p14:creationId xmlns:p14="http://schemas.microsoft.com/office/powerpoint/2010/main" val="77414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1</a:t>
            </a:fld>
            <a:endParaRPr lang="en-US" dirty="0"/>
          </a:p>
        </p:txBody>
      </p:sp>
      <p:sp>
        <p:nvSpPr>
          <p:cNvPr id="5" name="Date Placeholder 4"/>
          <p:cNvSpPr>
            <a:spLocks noGrp="1"/>
          </p:cNvSpPr>
          <p:nvPr>
            <p:ph type="dt" idx="11"/>
          </p:nvPr>
        </p:nvSpPr>
        <p:spPr/>
        <p:txBody>
          <a:bodyPr/>
          <a:lstStyle/>
          <a:p>
            <a:fld id="{06005B3F-058A-40ED-9F50-C4A890B5043F}" type="datetime1">
              <a:rPr lang="en-US" smtClean="0"/>
              <a:pPr/>
              <a:t>4/10/2020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 Diagnoses and Procedure tab is not required for LTC providers.</a:t>
            </a:r>
          </a:p>
        </p:txBody>
      </p:sp>
      <p:sp>
        <p:nvSpPr>
          <p:cNvPr id="4" name="Slide Number Placeholder 3"/>
          <p:cNvSpPr>
            <a:spLocks noGrp="1"/>
          </p:cNvSpPr>
          <p:nvPr>
            <p:ph type="sldNum" sz="quarter" idx="10"/>
          </p:nvPr>
        </p:nvSpPr>
        <p:spPr/>
        <p:txBody>
          <a:bodyPr/>
          <a:lstStyle/>
          <a:p>
            <a:fld id="{F993D205-4F6E-4F15-9BC3-26929A629214}"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ABK = Principal Diagnosis (ICD-10)</a:t>
            </a:r>
          </a:p>
          <a:p>
            <a:r>
              <a:rPr lang="en-US" dirty="0"/>
              <a:t>ABJ = Admitting Diagnosis (ICD-10)</a:t>
            </a:r>
          </a:p>
          <a:p>
            <a:endParaRPr lang="en-US" dirty="0"/>
          </a:p>
          <a:p>
            <a:r>
              <a:rPr lang="en-US" dirty="0"/>
              <a:t>Only valid ICD-10 Diagnoses Codes will be accepted.  </a:t>
            </a:r>
          </a:p>
          <a:p>
            <a:r>
              <a:rPr lang="en-US" dirty="0"/>
              <a:t>We do not anticipate LTC providers to give procedure codes on claim but if they are given they must be valid ICD-10 procedure codes. </a:t>
            </a:r>
          </a:p>
        </p:txBody>
      </p:sp>
      <p:sp>
        <p:nvSpPr>
          <p:cNvPr id="4" name="Slide Number Placeholder 3"/>
          <p:cNvSpPr>
            <a:spLocks noGrp="1"/>
          </p:cNvSpPr>
          <p:nvPr>
            <p:ph type="sldNum" sz="quarter" idx="10"/>
          </p:nvPr>
        </p:nvSpPr>
        <p:spPr/>
        <p:txBody>
          <a:bodyPr/>
          <a:lstStyle/>
          <a:p>
            <a:fld id="{F993D205-4F6E-4F15-9BC3-26929A629214}"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   = Occurrence Span Code *NOTE* Leave of Absent Dates are all reported as a non covered Occurrence Span Code “74” , even if days may be payable.</a:t>
            </a:r>
          </a:p>
          <a:p>
            <a:r>
              <a:rPr lang="en-US" dirty="0"/>
              <a:t>BH  = Occurrence Code  *NOTE* A2 – Effective Date of Medicaid, A3 – Benefits Exhausted,  22 - Date Active Treatment Ended, 25 – Benefits Terminated by Primary Payer,  50 – Assessment Date.  </a:t>
            </a:r>
          </a:p>
          <a:p>
            <a:pPr>
              <a:buFont typeface="Wingdings" pitchFamily="2" charset="2"/>
              <a:buChar char="§"/>
            </a:pPr>
            <a:endParaRPr lang="en-US" dirty="0"/>
          </a:p>
          <a:p>
            <a:pPr>
              <a:buFont typeface="Wingdings" pitchFamily="2" charset="2"/>
              <a:buChar char="§"/>
            </a:pPr>
            <a:r>
              <a:rPr lang="en-US" dirty="0"/>
              <a:t>Occurrence Span Code 74, ‘Non-Covered Days’ and a Value Code of 81, ‘Non-covered Days’ even though some bed hold days may be priced as payable.  The pricing of bed hold days will be based on provider and bed hold type coverage rules. </a:t>
            </a:r>
          </a:p>
          <a:p>
            <a:pPr lvl="0">
              <a:buFont typeface="Wingdings" pitchFamily="2" charset="2"/>
              <a:buChar char="§"/>
            </a:pPr>
            <a:r>
              <a:rPr lang="en-US" dirty="0"/>
              <a:t>The Date Span of non-covered Leave of Absence days will also be required to be reported with Occurrence Span Code 74, ‘Non-Covered Days.’  </a:t>
            </a:r>
          </a:p>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  = Value Code           *NOTE* 80- Covered Days, 81 Non Covered Days, 82 Co Insurance Day </a:t>
            </a:r>
          </a:p>
          <a:p>
            <a:r>
              <a:rPr lang="en-US" dirty="0"/>
              <a:t>BG  = Condition Code  </a:t>
            </a:r>
          </a:p>
          <a:p>
            <a:r>
              <a:rPr lang="en-US" b="1" dirty="0"/>
              <a:t>  * There are more Heath Care Codes.  Listed here are only those on this example claim.</a:t>
            </a:r>
          </a:p>
          <a:p>
            <a:r>
              <a:rPr lang="en-US" dirty="0"/>
              <a:t>  </a:t>
            </a:r>
          </a:p>
          <a:p>
            <a:pPr lvl="0">
              <a:buFont typeface="Wingdings" pitchFamily="2" charset="2"/>
              <a:buChar char="§"/>
            </a:pPr>
            <a:r>
              <a:rPr lang="en-US" dirty="0"/>
              <a:t>The total number of days associated with ‘Leave of Absence’ Revenue Codes must match the number of non-covered days listed with a Value Code 81. </a:t>
            </a:r>
          </a:p>
          <a:p>
            <a:pPr lvl="0">
              <a:buFont typeface="Wingdings" pitchFamily="2" charset="2"/>
              <a:buChar char="§"/>
            </a:pPr>
            <a:r>
              <a:rPr lang="en-US" dirty="0"/>
              <a:t>The number of days listed with Value Code 81 (non-covered days) plus the number of days listed with Value Code 80 (covered days) must add up to the total number of days calculated based on the reported ‘Statement’ dates for each claim.</a:t>
            </a:r>
          </a:p>
          <a:p>
            <a:pPr lvl="0">
              <a:buFont typeface="Wingdings" pitchFamily="2" charset="2"/>
              <a:buChar char="§"/>
            </a:pPr>
            <a:endParaRPr lang="en-US" dirty="0"/>
          </a:p>
          <a:p>
            <a:pPr lvl="0">
              <a:buFont typeface="Wingdings"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using the Other Subscriber and Payer loops on claim it is important to make sure that your claim is balanced. </a:t>
            </a:r>
          </a:p>
          <a:p>
            <a:r>
              <a:rPr lang="en-US" dirty="0"/>
              <a:t> </a:t>
            </a:r>
          </a:p>
        </p:txBody>
      </p:sp>
      <p:sp>
        <p:nvSpPr>
          <p:cNvPr id="4" name="Slide Number Placeholder 3"/>
          <p:cNvSpPr>
            <a:spLocks noGrp="1"/>
          </p:cNvSpPr>
          <p:nvPr>
            <p:ph type="sldNum" sz="quarter" idx="10"/>
          </p:nvPr>
        </p:nvSpPr>
        <p:spPr/>
        <p:txBody>
          <a:bodyPr/>
          <a:lstStyle/>
          <a:p>
            <a:fld id="{F993D205-4F6E-4F15-9BC3-26929A629214}"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40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and the following 3 slides are an example of result screen form a submitted claim.</a:t>
            </a:r>
          </a:p>
        </p:txBody>
      </p:sp>
      <p:sp>
        <p:nvSpPr>
          <p:cNvPr id="4" name="Slide Number Placeholder 3"/>
          <p:cNvSpPr>
            <a:spLocks noGrp="1"/>
          </p:cNvSpPr>
          <p:nvPr>
            <p:ph type="sldNum" sz="quarter" idx="10"/>
          </p:nvPr>
        </p:nvSpPr>
        <p:spPr/>
        <p:txBody>
          <a:bodyPr/>
          <a:lstStyle/>
          <a:p>
            <a:fld id="{F993D205-4F6E-4F15-9BC3-26929A629214}"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49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BHT03 Reference Identification/Originator Application Transaction Identifier is the number assigned by the originator to identify the transaction within the originator’s business application system. </a:t>
            </a:r>
          </a:p>
        </p:txBody>
      </p:sp>
      <p:sp>
        <p:nvSpPr>
          <p:cNvPr id="4" name="Slide Number Placeholder 3"/>
          <p:cNvSpPr>
            <a:spLocks noGrp="1"/>
          </p:cNvSpPr>
          <p:nvPr>
            <p:ph type="sldNum" sz="quarter" idx="10"/>
          </p:nvPr>
        </p:nvSpPr>
        <p:spPr/>
        <p:txBody>
          <a:bodyPr/>
          <a:lstStyle/>
          <a:p>
            <a:fld id="{086496C3-FAEF-4395-A338-F3FEDDA981E9}" type="slidenum">
              <a:rPr lang="en-US" smtClean="0"/>
              <a:pPr/>
              <a:t>52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8</a:t>
            </a:fld>
            <a:endParaRPr lang="en-US" dirty="0"/>
          </a:p>
        </p:txBody>
      </p:sp>
      <p:sp>
        <p:nvSpPr>
          <p:cNvPr id="5" name="Date Placeholder 4"/>
          <p:cNvSpPr>
            <a:spLocks noGrp="1"/>
          </p:cNvSpPr>
          <p:nvPr>
            <p:ph type="dt" idx="11"/>
          </p:nvPr>
        </p:nvSpPr>
        <p:spPr/>
        <p:txBody>
          <a:bodyPr/>
          <a:lstStyle/>
          <a:p>
            <a:fld id="{D96F9C10-C482-461E-A0A4-B8103A506775}" type="datetime1">
              <a:rPr lang="en-US" smtClean="0"/>
              <a:pPr/>
              <a:t>4/10/2020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Links in the upper left</a:t>
            </a:r>
          </a:p>
        </p:txBody>
      </p:sp>
      <p:sp>
        <p:nvSpPr>
          <p:cNvPr id="4" name="Slide Number Placeholder 3"/>
          <p:cNvSpPr>
            <a:spLocks noGrp="1"/>
          </p:cNvSpPr>
          <p:nvPr>
            <p:ph type="sldNum" sz="quarter" idx="10"/>
          </p:nvPr>
        </p:nvSpPr>
        <p:spPr/>
        <p:txBody>
          <a:bodyPr/>
          <a:lstStyle/>
          <a:p>
            <a:fld id="{086496C3-FAEF-4395-A338-F3FEDDA981E9}" type="slidenum">
              <a:rPr lang="en-US" smtClean="0"/>
              <a:pPr/>
              <a:t>9</a:t>
            </a:fld>
            <a:endParaRPr lang="en-US" dirty="0"/>
          </a:p>
        </p:txBody>
      </p:sp>
      <p:sp>
        <p:nvSpPr>
          <p:cNvPr id="5" name="Date Placeholder 4"/>
          <p:cNvSpPr>
            <a:spLocks noGrp="1"/>
          </p:cNvSpPr>
          <p:nvPr>
            <p:ph type="dt" idx="11"/>
          </p:nvPr>
        </p:nvSpPr>
        <p:spPr/>
        <p:txBody>
          <a:bodyPr/>
          <a:lstStyle/>
          <a:p>
            <a:fld id="{2A2172C7-3E13-4941-BAA8-C26B7E950454}" type="datetime1">
              <a:rPr lang="en-US" smtClean="0"/>
              <a:pPr/>
              <a:t>4/10/2020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Red = Static Data</a:t>
            </a:r>
          </a:p>
          <a:p>
            <a:r>
              <a:rPr lang="en-US" dirty="0"/>
              <a:t>Green = Assigned by Submitter </a:t>
            </a:r>
          </a:p>
          <a:p>
            <a:r>
              <a:rPr lang="en-US" dirty="0"/>
              <a:t>Black = Chosen Code Value or Date</a:t>
            </a:r>
          </a:p>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93D205-4F6E-4F15-9BC3-26929A629214}"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a:t>05/04/16</a:t>
            </a: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7F4E9C-6F08-4CD1-8108-009EBC09EC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05/04/16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F4E9C-6F08-4CD1-8108-009EBC09EC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05/04/16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F4E9C-6F08-4CD1-8108-009EBC09EC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05/04/16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F4E9C-6F08-4CD1-8108-009EBC09EC3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05/04/16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F4E9C-6F08-4CD1-8108-009EBC09EC3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05/04/16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F4E9C-6F08-4CD1-8108-009EBC09EC36}"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05/04/16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F4E9C-6F08-4CD1-8108-009EBC09EC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05/04/16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F4E9C-6F08-4CD1-8108-009EBC09EC36}"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05/04/16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F4E9C-6F08-4CD1-8108-009EBC09EC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a:t>05/04/16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F4E9C-6F08-4CD1-8108-009EBC09EC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05/04/16</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7F4E9C-6F08-4CD1-8108-009EBC09EC3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a:t>05/04/16</a:t>
            </a: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7F4E9C-6F08-4CD1-8108-009EBC09EC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pc-edi.com/reference/codelists/healthcare/claim-adjustment-reason-cod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llinois.gov/hfs/SiteCollectionDocuments/837i.pdf"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www.illinois.gov/hfs/SiteCollectionDocuments/061711edic.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illinois.gov/hfs/SiteCollectionDocuments/061711edic.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illinois.gov/hfs/MedicalProviders/ltss/Pages/LongTermCareDirectBilling.aspx" TargetMode="External"/><Relationship Id="rId2" Type="http://schemas.openxmlformats.org/officeDocument/2006/relationships/hyperlink" Target="mailto:HFS.LTC@illinoi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normAutofit/>
          </a:bodyPr>
          <a:lstStyle/>
          <a:p>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b="1" dirty="0"/>
              <a:t>Electronic Claims Submission of </a:t>
            </a:r>
          </a:p>
          <a:p>
            <a:r>
              <a:rPr lang="en-US" b="1" dirty="0"/>
              <a:t>Long Term Care Service Claims as</a:t>
            </a:r>
          </a:p>
          <a:p>
            <a:r>
              <a:rPr lang="en-US" b="1" dirty="0"/>
              <a:t>Direct Data Entry and Uploaded File</a:t>
            </a:r>
          </a:p>
          <a:p>
            <a:r>
              <a:rPr lang="en-US" b="1" dirty="0">
                <a:solidFill>
                  <a:srgbClr val="FF0000"/>
                </a:solidFill>
              </a:rPr>
              <a:t>Revised: 03/17/20</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15593E69-2512-4E87-9D87-69A4856C545C}" type="slidenum">
              <a:rPr lang="en-US" smtClean="0"/>
              <a:pPr/>
              <a:t>1</a:t>
            </a:fld>
            <a:endParaRPr lang="en-US" dirty="0"/>
          </a:p>
        </p:txBody>
      </p:sp>
      <p:graphicFrame>
        <p:nvGraphicFramePr>
          <p:cNvPr id="1026" name="Object 2"/>
          <p:cNvGraphicFramePr>
            <a:graphicFrameLocks noChangeAspect="1"/>
          </p:cNvGraphicFramePr>
          <p:nvPr/>
        </p:nvGraphicFramePr>
        <p:xfrm>
          <a:off x="1447800" y="1219200"/>
          <a:ext cx="6553200" cy="1972028"/>
        </p:xfrm>
        <a:graphic>
          <a:graphicData uri="http://schemas.openxmlformats.org/presentationml/2006/ole">
            <mc:AlternateContent xmlns:mc="http://schemas.openxmlformats.org/markup-compatibility/2006">
              <mc:Choice xmlns:v="urn:schemas-microsoft-com:vml" Requires="v">
                <p:oleObj spid="_x0000_s1051" r:id="rId4" imgW="8609524" imgH="1980952" progId="">
                  <p:embed/>
                </p:oleObj>
              </mc:Choice>
              <mc:Fallback>
                <p:oleObj r:id="rId4" imgW="8609524" imgH="198095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19200"/>
                        <a:ext cx="6553200" cy="1972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10</a:t>
            </a:fld>
            <a:endParaRPr lang="en-US"/>
          </a:p>
        </p:txBody>
      </p:sp>
      <p:sp>
        <p:nvSpPr>
          <p:cNvPr id="5" name="Title 4"/>
          <p:cNvSpPr>
            <a:spLocks noGrp="1"/>
          </p:cNvSpPr>
          <p:nvPr>
            <p:ph type="title"/>
          </p:nvPr>
        </p:nvSpPr>
        <p:spPr>
          <a:xfrm>
            <a:off x="457200" y="274638"/>
            <a:ext cx="8229600" cy="715962"/>
          </a:xfrm>
        </p:spPr>
        <p:txBody>
          <a:bodyPr>
            <a:normAutofit fontScale="90000"/>
          </a:bodyPr>
          <a:lstStyle/>
          <a:p>
            <a:r>
              <a:rPr lang="en-US" dirty="0"/>
              <a:t>Patient/Subscriber </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1143000"/>
            <a:ext cx="8610599" cy="533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1" y="1752600"/>
          <a:ext cx="8610599" cy="30429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3428999">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Definition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Validation Rules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Recipient ID Number (RIN)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Medicaid ID number for the individual receiving medical service. Use no punctuation or spaces. Do not use the Case Identification Number.</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60 (A-C) Insured’s Unique Identifier. </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Must be numeric and exactly nine digits.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dirty="0">
                          <a:latin typeface="Times New Roman"/>
                          <a:ea typeface="Times New Roman"/>
                          <a:cs typeface="Times New Roman"/>
                        </a:rPr>
                        <a:t>First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The first name of the recipient.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58 (A-C) Insured’s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dirty="0">
                          <a:latin typeface="Times New Roman"/>
                          <a:ea typeface="Times New Roman"/>
                          <a:cs typeface="Times New Roman"/>
                        </a:rPr>
                        <a:t>Middle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The middle name of the recipient.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58 (A-C) Insured’s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spcBef>
                          <a:spcPts val="0"/>
                        </a:spcBef>
                        <a:spcAft>
                          <a:spcPts val="1000"/>
                        </a:spcAft>
                      </a:pPr>
                      <a:r>
                        <a:rPr lang="en-US" sz="1200" dirty="0">
                          <a:latin typeface="Times New Roman"/>
                          <a:ea typeface="Times New Roman"/>
                          <a:cs typeface="Times New Roman"/>
                        </a:rPr>
                        <a:t>Last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The last name of the recipient.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58 (A-C) Insured’s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11</a:t>
            </a:fld>
            <a:endParaRPr lang="en-US"/>
          </a:p>
        </p:txBody>
      </p:sp>
      <p:sp>
        <p:nvSpPr>
          <p:cNvPr id="5" name="Title 4"/>
          <p:cNvSpPr>
            <a:spLocks noGrp="1"/>
          </p:cNvSpPr>
          <p:nvPr>
            <p:ph type="title"/>
          </p:nvPr>
        </p:nvSpPr>
        <p:spPr>
          <a:xfrm>
            <a:off x="457200" y="274638"/>
            <a:ext cx="8229600" cy="1401762"/>
          </a:xfrm>
        </p:spPr>
        <p:txBody>
          <a:bodyPr>
            <a:normAutofit/>
          </a:bodyPr>
          <a:lstStyle/>
          <a:p>
            <a:r>
              <a:rPr lang="en-US" sz="2800" dirty="0"/>
              <a:t>Subscriber Help Screen Information</a:t>
            </a:r>
            <a:br>
              <a:rPr lang="en-US" sz="2800" dirty="0"/>
            </a:br>
            <a:r>
              <a:rPr lang="en-US" sz="1300" dirty="0">
                <a:solidFill>
                  <a:srgbClr val="FF0000"/>
                </a:solidFill>
              </a:rPr>
              <a:t>Data field definitions can be obtained by using the help button located in the upper right corner of any tab of the DDE .  The definition includes the UB-04 reference information. </a:t>
            </a:r>
            <a:br>
              <a:rPr lang="en-US" sz="1300" dirty="0">
                <a:solidFill>
                  <a:srgbClr val="FF0000"/>
                </a:solidFill>
              </a:rPr>
            </a:br>
            <a:r>
              <a:rPr lang="en-US" sz="1400" dirty="0">
                <a:solidFill>
                  <a:srgbClr val="FF0000"/>
                </a:solidFill>
              </a:rPr>
              <a:t>Note:</a:t>
            </a:r>
            <a:r>
              <a:rPr lang="en-US" sz="1300" b="0" dirty="0">
                <a:solidFill>
                  <a:srgbClr val="FF0000"/>
                </a:solidFill>
              </a:rPr>
              <a:t> </a:t>
            </a:r>
            <a:r>
              <a:rPr lang="en-US" sz="1300" dirty="0">
                <a:solidFill>
                  <a:srgbClr val="FF0000"/>
                </a:solidFill>
              </a:rPr>
              <a:t>that references to the UB-04 are for coding information only, as no paper LTC claims will be accepted. </a:t>
            </a:r>
            <a:endParaRPr lang="en-US" sz="2800" dirty="0"/>
          </a:p>
        </p:txBody>
      </p:sp>
      <p:sp>
        <p:nvSpPr>
          <p:cNvPr id="7" name="Oval 6"/>
          <p:cNvSpPr/>
          <p:nvPr/>
        </p:nvSpPr>
        <p:spPr>
          <a:xfrm>
            <a:off x="457200" y="4953000"/>
            <a:ext cx="8305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related to Subscriber is also located in the Subscriber Name and Address Loop 2010BA in the 837I Implementation Guide.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12</a:t>
            </a:fld>
            <a:endParaRPr lang="en-US"/>
          </a:p>
        </p:txBody>
      </p:sp>
      <p:sp>
        <p:nvSpPr>
          <p:cNvPr id="5" name="Title 4"/>
          <p:cNvSpPr>
            <a:spLocks noGrp="1"/>
          </p:cNvSpPr>
          <p:nvPr>
            <p:ph type="title"/>
          </p:nvPr>
        </p:nvSpPr>
        <p:spPr/>
        <p:txBody>
          <a:bodyPr/>
          <a:lstStyle/>
          <a:p>
            <a:r>
              <a:rPr lang="en-US" sz="4400" dirty="0"/>
              <a:t>X12 Claim Breakdown</a:t>
            </a:r>
            <a:endParaRPr lang="en-US" dirty="0"/>
          </a:p>
        </p:txBody>
      </p:sp>
      <p:sp>
        <p:nvSpPr>
          <p:cNvPr id="7" name="Content Placeholder 6"/>
          <p:cNvSpPr>
            <a:spLocks noGrp="1"/>
          </p:cNvSpPr>
          <p:nvPr>
            <p:ph idx="1"/>
          </p:nvPr>
        </p:nvSpPr>
        <p:spPr/>
        <p:txBody>
          <a:bodyPr>
            <a:normAutofit fontScale="92500" lnSpcReduction="10000"/>
          </a:bodyPr>
          <a:lstStyle/>
          <a:p>
            <a:pPr>
              <a:buNone/>
            </a:pPr>
            <a:r>
              <a:rPr lang="en-US" sz="3000" b="1" dirty="0"/>
              <a:t>Subscriber Detail</a:t>
            </a:r>
          </a:p>
          <a:p>
            <a:pPr>
              <a:buNone/>
            </a:pPr>
            <a:endParaRPr lang="en-US" sz="2100" b="1" dirty="0"/>
          </a:p>
          <a:p>
            <a:pPr>
              <a:buNone/>
            </a:pPr>
            <a:r>
              <a:rPr lang="en-US" sz="2100" b="1" dirty="0"/>
              <a:t>Subscriber Detail Loop 2000B</a:t>
            </a:r>
          </a:p>
          <a:p>
            <a:pPr>
              <a:buNone/>
            </a:pPr>
            <a:r>
              <a:rPr lang="en-US" sz="2100" dirty="0"/>
              <a:t>HL*</a:t>
            </a:r>
            <a:r>
              <a:rPr lang="en-US" sz="2100" dirty="0">
                <a:solidFill>
                  <a:srgbClr val="00B050"/>
                </a:solidFill>
              </a:rPr>
              <a:t>2</a:t>
            </a:r>
            <a:r>
              <a:rPr lang="en-US" sz="2100" dirty="0"/>
              <a:t>*</a:t>
            </a:r>
            <a:r>
              <a:rPr lang="en-US" sz="2100" dirty="0">
                <a:solidFill>
                  <a:srgbClr val="00B050"/>
                </a:solidFill>
              </a:rPr>
              <a:t>1</a:t>
            </a:r>
            <a:r>
              <a:rPr lang="en-US" sz="2100" dirty="0"/>
              <a:t>*</a:t>
            </a:r>
            <a:r>
              <a:rPr lang="en-US" sz="2100" dirty="0">
                <a:solidFill>
                  <a:srgbClr val="FF0000"/>
                </a:solidFill>
              </a:rPr>
              <a:t>22</a:t>
            </a:r>
            <a:r>
              <a:rPr lang="en-US" sz="2100" dirty="0"/>
              <a:t>*0~</a:t>
            </a:r>
          </a:p>
          <a:p>
            <a:pPr>
              <a:buNone/>
            </a:pPr>
            <a:r>
              <a:rPr lang="en-US" sz="2100" dirty="0"/>
              <a:t>SBR*U*</a:t>
            </a:r>
            <a:r>
              <a:rPr lang="en-US" sz="2100" dirty="0">
                <a:solidFill>
                  <a:srgbClr val="FF0000"/>
                </a:solidFill>
              </a:rPr>
              <a:t>18</a:t>
            </a:r>
            <a:r>
              <a:rPr lang="en-US" sz="2100" dirty="0"/>
              <a:t>*******MC~</a:t>
            </a:r>
          </a:p>
          <a:p>
            <a:pPr>
              <a:buNone/>
            </a:pPr>
            <a:endParaRPr lang="en-US" sz="2100" b="1" dirty="0">
              <a:cs typeface="Arial" pitchFamily="34" charset="0"/>
            </a:endParaRPr>
          </a:p>
          <a:p>
            <a:pPr>
              <a:buNone/>
            </a:pPr>
            <a:r>
              <a:rPr lang="en-US" sz="2100" b="1" dirty="0">
                <a:cs typeface="Arial" pitchFamily="34" charset="0"/>
              </a:rPr>
              <a:t>Subscriber Name Loop 2010BA</a:t>
            </a:r>
            <a:endParaRPr lang="en-US" sz="2100" dirty="0">
              <a:cs typeface="Arial" pitchFamily="34" charset="0"/>
            </a:endParaRPr>
          </a:p>
          <a:p>
            <a:pPr>
              <a:buNone/>
            </a:pPr>
            <a:r>
              <a:rPr lang="en-US" sz="2100" dirty="0">
                <a:cs typeface="Arial" pitchFamily="34" charset="0"/>
              </a:rPr>
              <a:t>NM1*</a:t>
            </a:r>
            <a:r>
              <a:rPr lang="en-US" sz="2100" dirty="0">
                <a:solidFill>
                  <a:srgbClr val="FF0000"/>
                </a:solidFill>
                <a:cs typeface="Arial" pitchFamily="34" charset="0"/>
              </a:rPr>
              <a:t>IL</a:t>
            </a:r>
            <a:r>
              <a:rPr lang="en-US" sz="2100" dirty="0">
                <a:cs typeface="Arial" pitchFamily="34" charset="0"/>
              </a:rPr>
              <a:t>*</a:t>
            </a:r>
            <a:r>
              <a:rPr lang="en-US" sz="2100" dirty="0">
                <a:solidFill>
                  <a:srgbClr val="FF0000"/>
                </a:solidFill>
                <a:cs typeface="Arial" pitchFamily="34" charset="0"/>
              </a:rPr>
              <a:t>1</a:t>
            </a:r>
            <a:r>
              <a:rPr lang="en-US" sz="2100" dirty="0">
                <a:cs typeface="Arial" pitchFamily="34" charset="0"/>
              </a:rPr>
              <a:t>*</a:t>
            </a:r>
            <a:r>
              <a:rPr lang="en-US" sz="2100" dirty="0">
                <a:solidFill>
                  <a:srgbClr val="00B050"/>
                </a:solidFill>
                <a:cs typeface="Arial" pitchFamily="34" charset="0"/>
              </a:rPr>
              <a:t>LAST</a:t>
            </a:r>
            <a:r>
              <a:rPr lang="en-US" sz="2100" dirty="0">
                <a:cs typeface="Arial" pitchFamily="34" charset="0"/>
              </a:rPr>
              <a:t> </a:t>
            </a:r>
            <a:r>
              <a:rPr lang="en-US" sz="2100" dirty="0">
                <a:solidFill>
                  <a:srgbClr val="00B050"/>
                </a:solidFill>
                <a:cs typeface="Arial" pitchFamily="34" charset="0"/>
              </a:rPr>
              <a:t>NAME</a:t>
            </a:r>
            <a:r>
              <a:rPr lang="en-US" sz="2100" dirty="0">
                <a:cs typeface="Arial" pitchFamily="34" charset="0"/>
              </a:rPr>
              <a:t>*</a:t>
            </a:r>
            <a:r>
              <a:rPr lang="en-US" sz="2100" dirty="0">
                <a:solidFill>
                  <a:srgbClr val="00B050"/>
                </a:solidFill>
                <a:cs typeface="Arial" pitchFamily="34" charset="0"/>
              </a:rPr>
              <a:t>FIRST</a:t>
            </a:r>
            <a:r>
              <a:rPr lang="en-US" sz="2100" dirty="0">
                <a:cs typeface="Arial" pitchFamily="34" charset="0"/>
              </a:rPr>
              <a:t> </a:t>
            </a:r>
            <a:r>
              <a:rPr lang="en-US" sz="2100" dirty="0">
                <a:solidFill>
                  <a:srgbClr val="00B050"/>
                </a:solidFill>
                <a:cs typeface="Arial" pitchFamily="34" charset="0"/>
              </a:rPr>
              <a:t>NAME</a:t>
            </a:r>
            <a:r>
              <a:rPr lang="en-US" sz="2100" dirty="0">
                <a:cs typeface="Arial" pitchFamily="34" charset="0"/>
              </a:rPr>
              <a:t>*</a:t>
            </a:r>
            <a:r>
              <a:rPr lang="en-US" sz="2100" dirty="0">
                <a:solidFill>
                  <a:srgbClr val="00B050"/>
                </a:solidFill>
                <a:cs typeface="Arial" pitchFamily="34" charset="0"/>
              </a:rPr>
              <a:t>MIDDLE</a:t>
            </a:r>
            <a:r>
              <a:rPr lang="en-US" sz="2100" dirty="0">
                <a:cs typeface="Arial" pitchFamily="34" charset="0"/>
              </a:rPr>
              <a:t>***</a:t>
            </a:r>
            <a:r>
              <a:rPr lang="en-US" sz="2100" dirty="0">
                <a:solidFill>
                  <a:srgbClr val="FF0000"/>
                </a:solidFill>
                <a:cs typeface="Arial" pitchFamily="34" charset="0"/>
              </a:rPr>
              <a:t>MI</a:t>
            </a:r>
            <a:r>
              <a:rPr lang="en-US" sz="2100" dirty="0">
                <a:cs typeface="Arial" pitchFamily="34" charset="0"/>
              </a:rPr>
              <a:t>*</a:t>
            </a:r>
            <a:r>
              <a:rPr lang="en-US" sz="2100" dirty="0">
                <a:solidFill>
                  <a:srgbClr val="00B050"/>
                </a:solidFill>
                <a:cs typeface="Arial" pitchFamily="34" charset="0"/>
              </a:rPr>
              <a:t>MEDICAID</a:t>
            </a:r>
            <a:r>
              <a:rPr lang="en-US" sz="2100" dirty="0">
                <a:cs typeface="Arial" pitchFamily="34" charset="0"/>
              </a:rPr>
              <a:t> </a:t>
            </a:r>
            <a:r>
              <a:rPr lang="en-US" sz="2100" dirty="0">
                <a:solidFill>
                  <a:srgbClr val="00B050"/>
                </a:solidFill>
                <a:cs typeface="Arial" pitchFamily="34" charset="0"/>
              </a:rPr>
              <a:t>RIN</a:t>
            </a:r>
            <a:r>
              <a:rPr lang="en-US" sz="2100" dirty="0">
                <a:cs typeface="Arial" pitchFamily="34" charset="0"/>
              </a:rPr>
              <a:t>~</a:t>
            </a:r>
          </a:p>
          <a:p>
            <a:pPr>
              <a:buNone/>
            </a:pPr>
            <a:endParaRPr lang="en-US" sz="2100" b="1" dirty="0">
              <a:cs typeface="Arial" pitchFamily="34" charset="0"/>
            </a:endParaRPr>
          </a:p>
          <a:p>
            <a:pPr>
              <a:buNone/>
            </a:pPr>
            <a:r>
              <a:rPr lang="en-US" sz="2100" b="1" dirty="0">
                <a:cs typeface="Arial" pitchFamily="34" charset="0"/>
              </a:rPr>
              <a:t>Subscriber Address Loop 2010BA</a:t>
            </a:r>
            <a:endParaRPr lang="en-US" sz="2100" dirty="0">
              <a:cs typeface="Arial" pitchFamily="34" charset="0"/>
            </a:endParaRPr>
          </a:p>
          <a:p>
            <a:pPr>
              <a:buNone/>
            </a:pPr>
            <a:r>
              <a:rPr lang="en-US" sz="2100" dirty="0">
                <a:cs typeface="Arial" pitchFamily="34" charset="0"/>
              </a:rPr>
              <a:t>N3*</a:t>
            </a:r>
            <a:r>
              <a:rPr lang="en-US" sz="2100" dirty="0">
                <a:solidFill>
                  <a:srgbClr val="00B050"/>
                </a:solidFill>
                <a:cs typeface="Arial" pitchFamily="34" charset="0"/>
              </a:rPr>
              <a:t>SUBSCRIBER STREET ADDRESS</a:t>
            </a:r>
            <a:r>
              <a:rPr lang="en-US" sz="2100" dirty="0">
                <a:cs typeface="Arial" pitchFamily="34" charset="0"/>
              </a:rPr>
              <a:t>~</a:t>
            </a:r>
          </a:p>
          <a:p>
            <a:pPr>
              <a:buNone/>
            </a:pPr>
            <a:r>
              <a:rPr lang="en-US" sz="2100" dirty="0">
                <a:cs typeface="Arial" pitchFamily="34" charset="0"/>
              </a:rPr>
              <a:t>N4*</a:t>
            </a:r>
            <a:r>
              <a:rPr lang="en-US" sz="2100" dirty="0">
                <a:solidFill>
                  <a:srgbClr val="00B050"/>
                </a:solidFill>
                <a:cs typeface="Arial" pitchFamily="34" charset="0"/>
              </a:rPr>
              <a:t>CITY</a:t>
            </a:r>
            <a:r>
              <a:rPr lang="en-US" sz="2100" dirty="0">
                <a:cs typeface="Arial" pitchFamily="34" charset="0"/>
              </a:rPr>
              <a:t>*</a:t>
            </a:r>
            <a:r>
              <a:rPr lang="en-US" sz="2100" dirty="0">
                <a:solidFill>
                  <a:srgbClr val="00B050"/>
                </a:solidFill>
                <a:cs typeface="Arial" pitchFamily="34" charset="0"/>
              </a:rPr>
              <a:t>IL</a:t>
            </a:r>
            <a:r>
              <a:rPr lang="en-US" sz="2100" dirty="0">
                <a:cs typeface="Arial" pitchFamily="34" charset="0"/>
              </a:rPr>
              <a:t>*</a:t>
            </a:r>
            <a:r>
              <a:rPr lang="en-US" sz="2100" dirty="0">
                <a:solidFill>
                  <a:srgbClr val="00B050"/>
                </a:solidFill>
                <a:cs typeface="Arial" pitchFamily="34" charset="0"/>
              </a:rPr>
              <a:t>ZIPCODE+4</a:t>
            </a:r>
            <a:r>
              <a:rPr lang="en-US" sz="2100" dirty="0">
                <a:cs typeface="Arial" pitchFamily="34" charset="0"/>
              </a:rPr>
              <a:t>~</a:t>
            </a:r>
          </a:p>
          <a:p>
            <a:pPr>
              <a:buNone/>
            </a:pPr>
            <a:r>
              <a:rPr lang="en-US" sz="2100" dirty="0">
                <a:cs typeface="Arial" pitchFamily="34" charset="0"/>
              </a:rPr>
              <a:t>DMG*</a:t>
            </a:r>
            <a:r>
              <a:rPr lang="en-US" sz="2100" dirty="0">
                <a:solidFill>
                  <a:srgbClr val="FF0000"/>
                </a:solidFill>
                <a:cs typeface="Arial" pitchFamily="34" charset="0"/>
              </a:rPr>
              <a:t>D8</a:t>
            </a:r>
            <a:r>
              <a:rPr lang="en-US" sz="2100" dirty="0">
                <a:cs typeface="Arial" pitchFamily="34" charset="0"/>
              </a:rPr>
              <a:t>*</a:t>
            </a:r>
            <a:r>
              <a:rPr lang="en-US" sz="2100" dirty="0">
                <a:solidFill>
                  <a:srgbClr val="00B050"/>
                </a:solidFill>
                <a:cs typeface="Arial" pitchFamily="34" charset="0"/>
              </a:rPr>
              <a:t>RECIPIENT</a:t>
            </a:r>
            <a:r>
              <a:rPr lang="en-US" sz="2100" dirty="0">
                <a:cs typeface="Arial" pitchFamily="34" charset="0"/>
              </a:rPr>
              <a:t> </a:t>
            </a:r>
            <a:r>
              <a:rPr lang="en-US" sz="2100" dirty="0">
                <a:solidFill>
                  <a:srgbClr val="00B050"/>
                </a:solidFill>
                <a:cs typeface="Arial" pitchFamily="34" charset="0"/>
              </a:rPr>
              <a:t>DATE OF BIRTH</a:t>
            </a:r>
            <a:r>
              <a:rPr lang="en-US" sz="2100" dirty="0">
                <a:cs typeface="Arial" pitchFamily="34" charset="0"/>
              </a:rPr>
              <a:t>*M~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87F4E9C-6F08-4CD1-8108-009EBC09EC36}" type="slidenum">
              <a:rPr lang="en-US" smtClean="0"/>
              <a:pPr/>
              <a:t>13</a:t>
            </a:fld>
            <a:endParaRPr lang="en-US"/>
          </a:p>
        </p:txBody>
      </p:sp>
      <p:sp>
        <p:nvSpPr>
          <p:cNvPr id="5" name="Title 4"/>
          <p:cNvSpPr>
            <a:spLocks noGrp="1"/>
          </p:cNvSpPr>
          <p:nvPr>
            <p:ph type="title"/>
          </p:nvPr>
        </p:nvSpPr>
        <p:spPr>
          <a:xfrm>
            <a:off x="457200" y="274638"/>
            <a:ext cx="8229600" cy="563562"/>
          </a:xfrm>
        </p:spPr>
        <p:txBody>
          <a:bodyPr>
            <a:normAutofit fontScale="90000"/>
          </a:bodyPr>
          <a:lstStyle/>
          <a:p>
            <a:r>
              <a:rPr lang="en-US" dirty="0"/>
              <a:t>Provider</a:t>
            </a:r>
          </a:p>
        </p:txBody>
      </p:sp>
      <p:pic>
        <p:nvPicPr>
          <p:cNvPr id="60418" name="Picture 2"/>
          <p:cNvPicPr>
            <a:picLocks noChangeAspect="1" noChangeArrowheads="1"/>
          </p:cNvPicPr>
          <p:nvPr/>
        </p:nvPicPr>
        <p:blipFill>
          <a:blip r:embed="rId2" cstate="print"/>
          <a:srcRect/>
          <a:stretch>
            <a:fillRect/>
          </a:stretch>
        </p:blipFill>
        <p:spPr bwMode="auto">
          <a:xfrm>
            <a:off x="228600" y="914400"/>
            <a:ext cx="8763000" cy="5547360"/>
          </a:xfrm>
          <a:prstGeom prst="rect">
            <a:avLst/>
          </a:prstGeom>
          <a:noFill/>
          <a:ln w="9525">
            <a:noFill/>
            <a:miter lim="800000"/>
            <a:headEnd/>
            <a:tailEnd/>
          </a:ln>
        </p:spPr>
      </p:pic>
      <p:sp>
        <p:nvSpPr>
          <p:cNvPr id="7" name="Rounded Rectangle 6"/>
          <p:cNvSpPr/>
          <p:nvPr/>
        </p:nvSpPr>
        <p:spPr>
          <a:xfrm>
            <a:off x="3505200" y="2286000"/>
            <a:ext cx="4572000" cy="609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 list of providers, for which the logged in user is registered to submit transactions, will appear in a drop down box.</a:t>
            </a:r>
          </a:p>
        </p:txBody>
      </p:sp>
      <p:cxnSp>
        <p:nvCxnSpPr>
          <p:cNvPr id="9" name="Straight Arrow Connector 8"/>
          <p:cNvCxnSpPr/>
          <p:nvPr/>
        </p:nvCxnSpPr>
        <p:spPr>
          <a:xfrm flipH="1" flipV="1">
            <a:off x="1905000" y="2514600"/>
            <a:ext cx="1600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1752600" y="2590800"/>
            <a:ext cx="1752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399" y="1143000"/>
          <a:ext cx="8763001" cy="2512060"/>
        </p:xfrm>
        <a:graphic>
          <a:graphicData uri="http://schemas.openxmlformats.org/drawingml/2006/table">
            <a:tbl>
              <a:tblPr firstRow="1" bandRow="1">
                <a:tableStyleId>{5C22544A-7EE6-4342-B048-85BDC9FD1C3A}</a:tableStyleId>
              </a:tblPr>
              <a:tblGrid>
                <a:gridCol w="1785056">
                  <a:extLst>
                    <a:ext uri="{9D8B030D-6E8A-4147-A177-3AD203B41FA5}">
                      <a16:colId xmlns:a16="http://schemas.microsoft.com/office/drawing/2014/main" val="20000"/>
                    </a:ext>
                  </a:extLst>
                </a:gridCol>
                <a:gridCol w="3732389">
                  <a:extLst>
                    <a:ext uri="{9D8B030D-6E8A-4147-A177-3AD203B41FA5}">
                      <a16:colId xmlns:a16="http://schemas.microsoft.com/office/drawing/2014/main" val="20001"/>
                    </a:ext>
                  </a:extLst>
                </a:gridCol>
                <a:gridCol w="1416756">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Definition</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Validation Rules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Field Type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Billing Provider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The Billing Provider Name and HFS Billing Provider Number</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50 Payer Name and FL 57 Other (Billing) Provider Identifier.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Dropdown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a:latin typeface="Times New Roman"/>
                          <a:ea typeface="Times New Roman"/>
                          <a:cs typeface="Times New Roman"/>
                        </a:rPr>
                        <a:t>Billing Provider NPI</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Billing Provider NPI</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56 National Provider Identifier – Billing Provider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Dropdown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a:latin typeface="Times New Roman"/>
                          <a:ea typeface="Times New Roman"/>
                          <a:cs typeface="Times New Roman"/>
                        </a:rPr>
                        <a:t>Provider Taxonomy Code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The Taxonomy code of the Provider.</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UB-04 Reference:  FL 81 Code-Code Field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 Should be 10 bytes.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14</a:t>
            </a:fld>
            <a:endParaRPr lang="en-US"/>
          </a:p>
        </p:txBody>
      </p:sp>
      <p:sp>
        <p:nvSpPr>
          <p:cNvPr id="5" name="Title 4"/>
          <p:cNvSpPr>
            <a:spLocks noGrp="1"/>
          </p:cNvSpPr>
          <p:nvPr>
            <p:ph type="title"/>
          </p:nvPr>
        </p:nvSpPr>
        <p:spPr>
          <a:xfrm>
            <a:off x="457200" y="274638"/>
            <a:ext cx="8229600" cy="868362"/>
          </a:xfrm>
        </p:spPr>
        <p:txBody>
          <a:bodyPr>
            <a:noAutofit/>
          </a:bodyPr>
          <a:lstStyle/>
          <a:p>
            <a:r>
              <a:rPr lang="en-US" sz="2800" dirty="0"/>
              <a:t>Provider Help Screen Information</a:t>
            </a:r>
            <a:endParaRPr lang="en-US" sz="1400" dirty="0"/>
          </a:p>
        </p:txBody>
      </p:sp>
      <p:sp>
        <p:nvSpPr>
          <p:cNvPr id="7" name="Oval 6"/>
          <p:cNvSpPr/>
          <p:nvPr/>
        </p:nvSpPr>
        <p:spPr>
          <a:xfrm>
            <a:off x="381000" y="4800600"/>
            <a:ext cx="8382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related to Billing Provider is also located in the Billing Provider Loops 2000A &amp; 2010AA of the 837I Implementation Guide.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b="1" dirty="0"/>
              <a:t>X12 Claim Breakdown</a:t>
            </a:r>
          </a:p>
        </p:txBody>
      </p:sp>
      <p:sp>
        <p:nvSpPr>
          <p:cNvPr id="3" name="Content Placeholder 2"/>
          <p:cNvSpPr>
            <a:spLocks noGrp="1"/>
          </p:cNvSpPr>
          <p:nvPr>
            <p:ph idx="1"/>
          </p:nvPr>
        </p:nvSpPr>
        <p:spPr>
          <a:xfrm>
            <a:off x="457200" y="990600"/>
            <a:ext cx="8229600" cy="5135563"/>
          </a:xfrm>
        </p:spPr>
        <p:txBody>
          <a:bodyPr>
            <a:normAutofit/>
          </a:bodyPr>
          <a:lstStyle/>
          <a:p>
            <a:pPr>
              <a:buNone/>
            </a:pPr>
            <a:r>
              <a:rPr lang="en-US" b="1" dirty="0"/>
              <a:t>Billing Provider Detail</a:t>
            </a:r>
          </a:p>
          <a:p>
            <a:pPr>
              <a:buNone/>
            </a:pPr>
            <a:endParaRPr lang="en-US" sz="1800" b="1" dirty="0"/>
          </a:p>
          <a:p>
            <a:pPr>
              <a:buNone/>
            </a:pPr>
            <a:r>
              <a:rPr lang="en-US" sz="1800" b="1" dirty="0"/>
              <a:t>Billing Provider Loop 2000A-Billing Provider Hierarchical Level </a:t>
            </a:r>
            <a:endParaRPr lang="en-US" sz="1800" dirty="0"/>
          </a:p>
          <a:p>
            <a:pPr>
              <a:buNone/>
            </a:pPr>
            <a:r>
              <a:rPr lang="en-US" sz="1800" dirty="0"/>
              <a:t>HL*</a:t>
            </a:r>
            <a:r>
              <a:rPr lang="en-US" sz="1800" dirty="0">
                <a:solidFill>
                  <a:srgbClr val="00B050"/>
                </a:solidFill>
              </a:rPr>
              <a:t>1</a:t>
            </a:r>
            <a:r>
              <a:rPr lang="en-US" sz="1800" dirty="0"/>
              <a:t>**</a:t>
            </a:r>
            <a:r>
              <a:rPr lang="en-US" sz="1800" dirty="0">
                <a:solidFill>
                  <a:srgbClr val="FF0000"/>
                </a:solidFill>
              </a:rPr>
              <a:t>20</a:t>
            </a:r>
            <a:r>
              <a:rPr lang="en-US" sz="1800" dirty="0"/>
              <a:t>*1~</a:t>
            </a:r>
          </a:p>
          <a:p>
            <a:pPr>
              <a:buNone/>
            </a:pPr>
            <a:r>
              <a:rPr lang="en-US" sz="1800" dirty="0"/>
              <a:t>PRV*</a:t>
            </a:r>
            <a:r>
              <a:rPr lang="en-US" sz="1800" dirty="0">
                <a:solidFill>
                  <a:srgbClr val="FF0000"/>
                </a:solidFill>
              </a:rPr>
              <a:t>BI</a:t>
            </a:r>
            <a:r>
              <a:rPr lang="en-US" sz="1800" dirty="0"/>
              <a:t>*</a:t>
            </a:r>
            <a:r>
              <a:rPr lang="en-US" sz="1800" dirty="0">
                <a:solidFill>
                  <a:srgbClr val="FF0000"/>
                </a:solidFill>
              </a:rPr>
              <a:t>PXC</a:t>
            </a:r>
            <a:r>
              <a:rPr lang="en-US" sz="1800" dirty="0"/>
              <a:t>*~</a:t>
            </a:r>
            <a:r>
              <a:rPr lang="en-US" sz="1800" dirty="0">
                <a:solidFill>
                  <a:srgbClr val="00B050"/>
                </a:solidFill>
              </a:rPr>
              <a:t>TAXONOMY CODE</a:t>
            </a:r>
            <a:r>
              <a:rPr lang="en-US" sz="1800" dirty="0"/>
              <a:t>~</a:t>
            </a:r>
          </a:p>
          <a:p>
            <a:pPr>
              <a:buNone/>
            </a:pPr>
            <a:endParaRPr lang="en-US" sz="1800" b="1" dirty="0"/>
          </a:p>
          <a:p>
            <a:pPr>
              <a:buNone/>
            </a:pPr>
            <a:r>
              <a:rPr lang="en-US" sz="1800" b="1" dirty="0"/>
              <a:t>Billing Provider Name Loop 2010AA </a:t>
            </a:r>
            <a:endParaRPr lang="en-US" sz="1800" dirty="0"/>
          </a:p>
          <a:p>
            <a:pPr>
              <a:buNone/>
            </a:pPr>
            <a:r>
              <a:rPr lang="en-US" sz="1800" dirty="0"/>
              <a:t>NM1*</a:t>
            </a:r>
            <a:r>
              <a:rPr lang="en-US" sz="1800" dirty="0">
                <a:solidFill>
                  <a:srgbClr val="FF0000"/>
                </a:solidFill>
              </a:rPr>
              <a:t>85</a:t>
            </a:r>
            <a:r>
              <a:rPr lang="en-US" sz="1800" dirty="0"/>
              <a:t>*</a:t>
            </a:r>
            <a:r>
              <a:rPr lang="en-US" sz="1800" dirty="0">
                <a:solidFill>
                  <a:srgbClr val="FF0000"/>
                </a:solidFill>
              </a:rPr>
              <a:t>2</a:t>
            </a:r>
            <a:r>
              <a:rPr lang="en-US" sz="1800" dirty="0"/>
              <a:t>*</a:t>
            </a:r>
            <a:r>
              <a:rPr lang="en-US" sz="1800" dirty="0">
                <a:solidFill>
                  <a:srgbClr val="00B050"/>
                </a:solidFill>
              </a:rPr>
              <a:t>BILLING PROVIDER NAME</a:t>
            </a:r>
            <a:r>
              <a:rPr lang="en-US" sz="1800" dirty="0"/>
              <a:t>*****</a:t>
            </a:r>
            <a:r>
              <a:rPr lang="en-US" sz="1800" dirty="0">
                <a:solidFill>
                  <a:srgbClr val="FF0000"/>
                </a:solidFill>
              </a:rPr>
              <a:t>XX</a:t>
            </a:r>
            <a:r>
              <a:rPr lang="en-US" sz="1800" dirty="0"/>
              <a:t>*</a:t>
            </a:r>
            <a:r>
              <a:rPr lang="en-US" sz="1800" dirty="0">
                <a:solidFill>
                  <a:srgbClr val="00B050"/>
                </a:solidFill>
              </a:rPr>
              <a:t>BILLING</a:t>
            </a:r>
            <a:r>
              <a:rPr lang="en-US" sz="1800" dirty="0"/>
              <a:t> </a:t>
            </a:r>
            <a:r>
              <a:rPr lang="en-US" sz="1800" dirty="0">
                <a:solidFill>
                  <a:srgbClr val="00B050"/>
                </a:solidFill>
              </a:rPr>
              <a:t>PROVIDER’S</a:t>
            </a:r>
            <a:r>
              <a:rPr lang="en-US" sz="1800" dirty="0"/>
              <a:t> </a:t>
            </a:r>
            <a:r>
              <a:rPr lang="en-US" sz="1800" dirty="0">
                <a:solidFill>
                  <a:srgbClr val="00B050"/>
                </a:solidFill>
              </a:rPr>
              <a:t>NPI</a:t>
            </a:r>
            <a:r>
              <a:rPr lang="en-US" sz="1800" dirty="0"/>
              <a:t>~</a:t>
            </a:r>
          </a:p>
          <a:p>
            <a:pPr>
              <a:buNone/>
            </a:pPr>
            <a:r>
              <a:rPr lang="en-US" sz="1800" dirty="0"/>
              <a:t>N3*</a:t>
            </a:r>
            <a:r>
              <a:rPr lang="en-US" sz="1800" dirty="0">
                <a:solidFill>
                  <a:srgbClr val="00B050"/>
                </a:solidFill>
              </a:rPr>
              <a:t>BILLING PROVIDER STREET ADDRESS</a:t>
            </a:r>
            <a:r>
              <a:rPr lang="en-US" sz="1800" dirty="0"/>
              <a:t>~</a:t>
            </a:r>
          </a:p>
          <a:p>
            <a:pPr>
              <a:buNone/>
            </a:pPr>
            <a:r>
              <a:rPr lang="en-US" sz="1800" dirty="0"/>
              <a:t>N4*</a:t>
            </a:r>
            <a:r>
              <a:rPr lang="en-US" sz="1800" dirty="0">
                <a:solidFill>
                  <a:srgbClr val="00B050"/>
                </a:solidFill>
              </a:rPr>
              <a:t>CITY</a:t>
            </a:r>
            <a:r>
              <a:rPr lang="en-US" sz="1800" dirty="0"/>
              <a:t>*</a:t>
            </a:r>
            <a:r>
              <a:rPr lang="en-US" sz="1800" dirty="0">
                <a:solidFill>
                  <a:srgbClr val="00B050"/>
                </a:solidFill>
              </a:rPr>
              <a:t>IL</a:t>
            </a:r>
            <a:r>
              <a:rPr lang="en-US" sz="1800" dirty="0"/>
              <a:t>*</a:t>
            </a:r>
            <a:r>
              <a:rPr lang="en-US" sz="1800" dirty="0">
                <a:solidFill>
                  <a:srgbClr val="00B050"/>
                </a:solidFill>
              </a:rPr>
              <a:t>ZIPCODE+4</a:t>
            </a:r>
            <a:r>
              <a:rPr lang="en-US" sz="1800" dirty="0"/>
              <a:t>~</a:t>
            </a:r>
          </a:p>
          <a:p>
            <a:pPr>
              <a:buNone/>
            </a:pPr>
            <a:r>
              <a:rPr lang="en-US" sz="1800" dirty="0"/>
              <a:t>REF*</a:t>
            </a:r>
            <a:r>
              <a:rPr lang="en-US" sz="1800" dirty="0">
                <a:solidFill>
                  <a:srgbClr val="FF0000"/>
                </a:solidFill>
              </a:rPr>
              <a:t>EI</a:t>
            </a:r>
            <a:r>
              <a:rPr lang="en-US" sz="1800" dirty="0"/>
              <a:t>*</a:t>
            </a:r>
            <a:r>
              <a:rPr lang="en-US" sz="1800" dirty="0">
                <a:solidFill>
                  <a:srgbClr val="00B050"/>
                </a:solidFill>
              </a:rPr>
              <a:t>BILLING PROVIDER ID NUMBER</a:t>
            </a:r>
            <a:r>
              <a:rPr lang="en-US" sz="1800" dirty="0"/>
              <a:t>~</a:t>
            </a:r>
          </a:p>
          <a:p>
            <a:pPr>
              <a:buNone/>
            </a:pPr>
            <a:endParaRPr lang="en-US" sz="1800" b="1" dirty="0"/>
          </a:p>
          <a:p>
            <a:pPr>
              <a:buNone/>
            </a:pPr>
            <a:endParaRPr lang="en-US" b="1" dirty="0"/>
          </a:p>
          <a:p>
            <a:pPr>
              <a:buNone/>
            </a:pPr>
            <a:endParaRPr lang="en-US" b="1"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52400" y="1371600"/>
          <a:ext cx="8686798" cy="3301365"/>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1126066">
                  <a:extLst>
                    <a:ext uri="{9D8B030D-6E8A-4147-A177-3AD203B41FA5}">
                      <a16:colId xmlns:a16="http://schemas.microsoft.com/office/drawing/2014/main" val="20001"/>
                    </a:ext>
                  </a:extLst>
                </a:gridCol>
                <a:gridCol w="1274233">
                  <a:extLst>
                    <a:ext uri="{9D8B030D-6E8A-4147-A177-3AD203B41FA5}">
                      <a16:colId xmlns:a16="http://schemas.microsoft.com/office/drawing/2014/main" val="20002"/>
                    </a:ext>
                  </a:extLst>
                </a:gridCol>
                <a:gridCol w="4114799">
                  <a:extLst>
                    <a:ext uri="{9D8B030D-6E8A-4147-A177-3AD203B41FA5}">
                      <a16:colId xmlns:a16="http://schemas.microsoft.com/office/drawing/2014/main" val="20003"/>
                    </a:ext>
                  </a:extLst>
                </a:gridCol>
              </a:tblGrid>
              <a:tr h="370840">
                <a:tc>
                  <a:txBody>
                    <a:bodyPr/>
                    <a:lstStyle/>
                    <a:p>
                      <a:r>
                        <a:rPr lang="en-US" sz="1200" dirty="0"/>
                        <a:t>PROVIDER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PROVIDER TYPE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TAXONOMY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TAXONOMY 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0062">
                <a:tc>
                  <a:txBody>
                    <a:bodyPr/>
                    <a:lstStyle/>
                    <a:p>
                      <a:pPr marL="0" algn="l" rtl="0" eaLnBrk="1" latinLnBrk="0" hangingPunct="1"/>
                      <a:r>
                        <a:rPr kumimoji="0" lang="en-US" sz="1200" kern="1200" dirty="0">
                          <a:solidFill>
                            <a:schemeClr val="dk1"/>
                          </a:solidFill>
                          <a:latin typeface="+mn-lt"/>
                          <a:ea typeface="+mn-ea"/>
                          <a:cs typeface="+mn-cs"/>
                        </a:rPr>
                        <a:t>Supportive Living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n-US" sz="1200" kern="1200" dirty="0">
                          <a:solidFill>
                            <a:schemeClr val="dk1"/>
                          </a:solidFill>
                          <a:latin typeface="+mn-lt"/>
                          <a:ea typeface="+mn-ea"/>
                          <a:cs typeface="+mn-cs"/>
                        </a:rPr>
                        <a:t>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t" latinLnBrk="0" hangingPunct="1"/>
                      <a:r>
                        <a:rPr kumimoji="0" lang="en-US" sz="1200" kern="1200" dirty="0">
                          <a:solidFill>
                            <a:schemeClr val="dk1"/>
                          </a:solidFill>
                          <a:latin typeface="+mn-lt"/>
                          <a:ea typeface="+mn-ea"/>
                          <a:cs typeface="+mn-cs"/>
                        </a:rPr>
                        <a:t>311500000X</a:t>
                      </a:r>
                    </a:p>
                    <a:p>
                      <a:pPr marL="0" algn="ctr" rtl="0" eaLnBrk="1" fontAlgn="t" latinLnBrk="0" hangingPunct="1"/>
                      <a:r>
                        <a:rPr kumimoji="0" lang="en-US" sz="1200" kern="1200" dirty="0">
                          <a:solidFill>
                            <a:schemeClr val="dk1"/>
                          </a:solidFill>
                          <a:latin typeface="+mn-lt"/>
                          <a:ea typeface="+mn-ea"/>
                          <a:cs typeface="+mn-cs"/>
                        </a:rPr>
                        <a:t>310400000X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t" latinLnBrk="0" hangingPunct="1"/>
                      <a:r>
                        <a:rPr kumimoji="0" lang="en-US" sz="1200" kern="1200" dirty="0">
                          <a:solidFill>
                            <a:schemeClr val="dk1"/>
                          </a:solidFill>
                          <a:latin typeface="+mn-lt"/>
                          <a:ea typeface="+mn-ea"/>
                          <a:cs typeface="+mn-cs"/>
                        </a:rPr>
                        <a:t>  ALZHEIMER/DEMENTIA CENTER</a:t>
                      </a:r>
                    </a:p>
                    <a:p>
                      <a:pPr marL="0" algn="l" rtl="0" eaLnBrk="1" fontAlgn="t" latinLnBrk="0" hangingPunct="1"/>
                      <a:r>
                        <a:rPr kumimoji="0" lang="en-US" sz="1200" kern="1200" dirty="0">
                          <a:solidFill>
                            <a:schemeClr val="dk1"/>
                          </a:solidFill>
                          <a:latin typeface="+mn-lt"/>
                          <a:ea typeface="+mn-ea"/>
                          <a:cs typeface="+mn-cs"/>
                        </a:rPr>
                        <a:t>  ASSISTED LIVING FACILITY</a:t>
                      </a:r>
                    </a:p>
                    <a:p>
                      <a:pPr marL="0" algn="l" rtl="0" eaLnBrk="1" fontAlgn="t" latinLnBrk="0" hangingPunct="1"/>
                      <a:endParaRPr kumimoji="0" lang="en-US" sz="1200" kern="1200" dirty="0">
                        <a:solidFill>
                          <a:schemeClr val="dk1"/>
                        </a:solidFill>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lgn="l" rtl="0" eaLnBrk="1" latinLnBrk="0" hangingPunct="1"/>
                      <a:r>
                        <a:rPr kumimoji="0" lang="en-US" sz="1200" kern="1200" dirty="0">
                          <a:solidFill>
                            <a:schemeClr val="dk1"/>
                          </a:solidFill>
                          <a:latin typeface="+mn-lt"/>
                          <a:ea typeface="+mn-ea"/>
                          <a:cs typeface="+mn-cs"/>
                        </a:rPr>
                        <a:t>Intermediate Care Facility for the Intellectually Disabled (IID)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n-US" sz="1200" kern="1200" dirty="0">
                          <a:solidFill>
                            <a:schemeClr val="dk1"/>
                          </a:solidFill>
                          <a:latin typeface="+mn-lt"/>
                          <a:ea typeface="+mn-ea"/>
                          <a:cs typeface="+mn-cs"/>
                        </a:rPr>
                        <a:t>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r>
                        <a:rPr kumimoji="0" lang="en-US" sz="1200" kern="1200" dirty="0">
                          <a:solidFill>
                            <a:schemeClr val="dk1"/>
                          </a:solidFill>
                          <a:latin typeface="+mn-lt"/>
                          <a:ea typeface="+mn-ea"/>
                          <a:cs typeface="+mn-cs"/>
                        </a:rPr>
                        <a:t>315P00000X</a:t>
                      </a:r>
                    </a:p>
                    <a:p>
                      <a:pPr marL="0" algn="ctr" rtl="0" eaLnBrk="1" latinLnBrk="0" hangingPunct="1"/>
                      <a:r>
                        <a:rPr kumimoji="0" lang="en-US" sz="1200" kern="1200" dirty="0">
                          <a:solidFill>
                            <a:schemeClr val="dk1"/>
                          </a:solidFill>
                          <a:latin typeface="+mn-lt"/>
                          <a:ea typeface="+mn-ea"/>
                          <a:cs typeface="+mn-cs"/>
                        </a:rPr>
                        <a:t>3140N1450X</a:t>
                      </a:r>
                    </a:p>
                    <a:p>
                      <a:pPr marL="0" algn="ctr" rtl="0" eaLnBrk="1" latinLnBrk="0" hangingPunct="1"/>
                      <a:r>
                        <a:rPr kumimoji="0" lang="en-US" sz="1200" kern="1200" dirty="0">
                          <a:solidFill>
                            <a:schemeClr val="dk1"/>
                          </a:solidFill>
                          <a:latin typeface="+mn-lt"/>
                          <a:ea typeface="+mn-ea"/>
                          <a:cs typeface="+mn-cs"/>
                        </a:rPr>
                        <a:t>320600000X</a:t>
                      </a:r>
                    </a:p>
                    <a:p>
                      <a:pPr marL="0" algn="ctr" rtl="0" eaLnBrk="1" latinLnBrk="0" hangingPunct="1"/>
                      <a:endParaRPr kumimoji="0"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n-US" sz="1200" kern="1200" dirty="0">
                          <a:solidFill>
                            <a:schemeClr val="dk1"/>
                          </a:solidFill>
                          <a:latin typeface="+mn-lt"/>
                          <a:ea typeface="+mn-ea"/>
                          <a:cs typeface="+mn-cs"/>
                        </a:rPr>
                        <a:t>ICF MENTALLY RETARDED</a:t>
                      </a:r>
                    </a:p>
                    <a:p>
                      <a:pPr marL="0" algn="l" rtl="0" eaLnBrk="1" latinLnBrk="0" hangingPunct="1"/>
                      <a:r>
                        <a:rPr kumimoji="0" lang="en-US" sz="1200" kern="1200" dirty="0">
                          <a:solidFill>
                            <a:schemeClr val="dk1"/>
                          </a:solidFill>
                          <a:latin typeface="+mn-lt"/>
                          <a:ea typeface="+mn-ea"/>
                          <a:cs typeface="+mn-cs"/>
                        </a:rPr>
                        <a:t>NURSING CARE, PEDIATRIC</a:t>
                      </a:r>
                    </a:p>
                    <a:p>
                      <a:pPr marL="0" algn="l" rtl="0" eaLnBrk="1" latinLnBrk="0" hangingPunct="1"/>
                      <a:r>
                        <a:rPr kumimoji="0" lang="en-US" sz="1200" kern="1200" dirty="0">
                          <a:solidFill>
                            <a:schemeClr val="dk1"/>
                          </a:solidFill>
                          <a:latin typeface="+mn-lt"/>
                          <a:ea typeface="+mn-ea"/>
                          <a:cs typeface="+mn-cs"/>
                        </a:rPr>
                        <a:t>RESIDENTIAL TREATMENT FACILITY, MENTAL RETARDATION AND/OR DEVELOPMENTAL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kumimoji="0" lang="en-US" sz="1200" b="0" kern="1200" dirty="0">
                          <a:solidFill>
                            <a:schemeClr val="dk1"/>
                          </a:solidFill>
                          <a:latin typeface="+mn-lt"/>
                          <a:ea typeface="+mn-ea"/>
                          <a:cs typeface="+mn-cs"/>
                        </a:rPr>
                        <a:t>Nursing Facilities (NF)</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0" kern="1200" dirty="0">
                          <a:solidFill>
                            <a:schemeClr val="dk1"/>
                          </a:solidFill>
                          <a:latin typeface="+mn-lt"/>
                          <a:ea typeface="+mn-ea"/>
                          <a:cs typeface="+mn-cs"/>
                        </a:rPr>
                        <a:t>314000000X</a:t>
                      </a:r>
                    </a:p>
                    <a:p>
                      <a:r>
                        <a:rPr kumimoji="0" lang="en-US" sz="1200" b="0" kern="1200" dirty="0">
                          <a:solidFill>
                            <a:schemeClr val="dk1"/>
                          </a:solidFill>
                          <a:latin typeface="+mn-lt"/>
                          <a:ea typeface="+mn-ea"/>
                          <a:cs typeface="+mn-cs"/>
                        </a:rPr>
                        <a:t>313M00000X282N00000X</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0" kern="1200" dirty="0">
                          <a:solidFill>
                            <a:schemeClr val="dk1"/>
                          </a:solidFill>
                          <a:latin typeface="+mn-lt"/>
                          <a:ea typeface="+mn-ea"/>
                          <a:cs typeface="+mn-cs"/>
                        </a:rPr>
                        <a:t>Skilled Nursing Facility</a:t>
                      </a:r>
                    </a:p>
                    <a:p>
                      <a:r>
                        <a:rPr kumimoji="0" lang="en-US" sz="1200" b="0" kern="1200" dirty="0">
                          <a:solidFill>
                            <a:schemeClr val="dk1"/>
                          </a:solidFill>
                          <a:latin typeface="+mn-lt"/>
                          <a:ea typeface="+mn-ea"/>
                          <a:cs typeface="+mn-cs"/>
                        </a:rPr>
                        <a:t>Nursing Facility/Intermediate Care Facility</a:t>
                      </a:r>
                    </a:p>
                    <a:p>
                      <a:r>
                        <a:rPr kumimoji="0" lang="en-US" sz="1200" b="0" kern="1200" dirty="0">
                          <a:solidFill>
                            <a:schemeClr val="dk1"/>
                          </a:solidFill>
                          <a:latin typeface="+mn-lt"/>
                          <a:ea typeface="+mn-ea"/>
                          <a:cs typeface="+mn-cs"/>
                        </a:rPr>
                        <a:t>General Acute Care Hospital (LTC Wing)</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kumimoji="0" lang="en-US" sz="1200" b="0" kern="1200" dirty="0">
                          <a:solidFill>
                            <a:schemeClr val="dk1"/>
                          </a:solidFill>
                          <a:latin typeface="+mn-lt"/>
                          <a:ea typeface="+mn-ea"/>
                          <a:cs typeface="+mn-cs"/>
                        </a:rPr>
                        <a:t>Specialized Mental Health Rehabilitation Facility (SMRHF)</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t>038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0" kern="1200" dirty="0">
                          <a:solidFill>
                            <a:schemeClr val="dk1"/>
                          </a:solidFill>
                          <a:latin typeface="+mn-lt"/>
                          <a:ea typeface="+mn-ea"/>
                          <a:cs typeface="+mn-cs"/>
                        </a:rPr>
                        <a:t>310500000X</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0" kern="1200" dirty="0">
                          <a:solidFill>
                            <a:schemeClr val="dk1"/>
                          </a:solidFill>
                          <a:latin typeface="+mn-lt"/>
                          <a:ea typeface="+mn-ea"/>
                          <a:cs typeface="+mn-cs"/>
                        </a:rPr>
                        <a:t>Intermediate Care Facility, Mental Illness</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16</a:t>
            </a:fld>
            <a:endParaRPr lang="en-US"/>
          </a:p>
        </p:txBody>
      </p:sp>
      <p:sp>
        <p:nvSpPr>
          <p:cNvPr id="5" name="Title 4"/>
          <p:cNvSpPr>
            <a:spLocks noGrp="1"/>
          </p:cNvSpPr>
          <p:nvPr>
            <p:ph type="title"/>
          </p:nvPr>
        </p:nvSpPr>
        <p:spPr/>
        <p:txBody>
          <a:bodyPr/>
          <a:lstStyle/>
          <a:p>
            <a:r>
              <a:rPr lang="en-US" dirty="0"/>
              <a:t>LTC Accepted Taxonomy Codes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87F4E9C-6F08-4CD1-8108-009EBC09EC36}" type="slidenum">
              <a:rPr lang="en-US" smtClean="0"/>
              <a:pPr/>
              <a:t>17</a:t>
            </a:fld>
            <a:endParaRPr lang="en-US"/>
          </a:p>
        </p:txBody>
      </p:sp>
      <p:sp>
        <p:nvSpPr>
          <p:cNvPr id="5" name="Title 4"/>
          <p:cNvSpPr>
            <a:spLocks noGrp="1"/>
          </p:cNvSpPr>
          <p:nvPr>
            <p:ph type="title"/>
          </p:nvPr>
        </p:nvSpPr>
        <p:spPr>
          <a:xfrm>
            <a:off x="457200" y="274638"/>
            <a:ext cx="8229600" cy="563562"/>
          </a:xfrm>
        </p:spPr>
        <p:txBody>
          <a:bodyPr>
            <a:normAutofit fontScale="90000"/>
          </a:bodyPr>
          <a:lstStyle/>
          <a:p>
            <a:r>
              <a:rPr lang="en-US" dirty="0"/>
              <a:t>Claim Information</a:t>
            </a:r>
          </a:p>
        </p:txBody>
      </p:sp>
      <p:pic>
        <p:nvPicPr>
          <p:cNvPr id="49153" name="Picture 1"/>
          <p:cNvPicPr>
            <a:picLocks noChangeAspect="1" noChangeArrowheads="1"/>
          </p:cNvPicPr>
          <p:nvPr/>
        </p:nvPicPr>
        <p:blipFill>
          <a:blip r:embed="rId2" cstate="print"/>
          <a:srcRect/>
          <a:stretch>
            <a:fillRect/>
          </a:stretch>
        </p:blipFill>
        <p:spPr bwMode="auto">
          <a:xfrm>
            <a:off x="152400" y="762000"/>
            <a:ext cx="8686800" cy="58216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8600" y="914400"/>
          <a:ext cx="8686800" cy="3304540"/>
        </p:xfrm>
        <a:graphic>
          <a:graphicData uri="http://schemas.openxmlformats.org/drawingml/2006/table">
            <a:tbl>
              <a:tblPr firstRow="1" bandRow="1">
                <a:tableStyleId>{5C22544A-7EE6-4342-B048-85BDC9FD1C3A}</a:tableStyleId>
              </a:tblPr>
              <a:tblGrid>
                <a:gridCol w="1872155">
                  <a:extLst>
                    <a:ext uri="{9D8B030D-6E8A-4147-A177-3AD203B41FA5}">
                      <a16:colId xmlns:a16="http://schemas.microsoft.com/office/drawing/2014/main" val="20000"/>
                    </a:ext>
                  </a:extLst>
                </a:gridCol>
                <a:gridCol w="3819197">
                  <a:extLst>
                    <a:ext uri="{9D8B030D-6E8A-4147-A177-3AD203B41FA5}">
                      <a16:colId xmlns:a16="http://schemas.microsoft.com/office/drawing/2014/main" val="20001"/>
                    </a:ext>
                  </a:extLst>
                </a:gridCol>
                <a:gridCol w="1198179">
                  <a:extLst>
                    <a:ext uri="{9D8B030D-6E8A-4147-A177-3AD203B41FA5}">
                      <a16:colId xmlns:a16="http://schemas.microsoft.com/office/drawing/2014/main" val="20002"/>
                    </a:ext>
                  </a:extLst>
                </a:gridCol>
                <a:gridCol w="1797269">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Definition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Validation Rules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Field Type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Patient Account Number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claim submitter's identifier. Also known as Patient Control Number.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03a Patient Control Number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a:latin typeface="Times New Roman"/>
                          <a:ea typeface="Times New Roman"/>
                          <a:cs typeface="Times New Roman"/>
                        </a:rPr>
                        <a:t>Type of Bill Frequency Code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specifying the frequency of the claim.  Do not include the leading zero on electronic claims.  Excluding the leading zero, this is the third position of the UB-04 Type of Bill.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04 Type of Bill</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Dropdown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dirty="0">
                          <a:latin typeface="Times New Roman"/>
                          <a:ea typeface="Times New Roman"/>
                          <a:cs typeface="Times New Roman"/>
                        </a:rPr>
                        <a:t>Type of Bill Facility Code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identifying the type of facility where services were performed.  Do not include the leading zero on electronic claims.  Excluding the leading zero, this is the first and second positions of the UB-04 Type of Bill. UB-04 Reference:  FL 04 Type of Bill</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Dropdown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spcBef>
                          <a:spcPts val="0"/>
                        </a:spcBef>
                        <a:spcAft>
                          <a:spcPts val="1000"/>
                        </a:spcAft>
                      </a:pPr>
                      <a:r>
                        <a:rPr lang="en-US" sz="1200" dirty="0">
                          <a:latin typeface="Times New Roman"/>
                          <a:ea typeface="Times New Roman"/>
                          <a:cs typeface="Times New Roman"/>
                        </a:rPr>
                        <a:t>Was this an EPSDT Service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If Yes, answer additional questions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Radio Button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18</a:t>
            </a:fld>
            <a:endParaRPr lang="en-US"/>
          </a:p>
        </p:txBody>
      </p:sp>
      <p:sp>
        <p:nvSpPr>
          <p:cNvPr id="5" name="Title 4"/>
          <p:cNvSpPr>
            <a:spLocks noGrp="1"/>
          </p:cNvSpPr>
          <p:nvPr>
            <p:ph type="title"/>
          </p:nvPr>
        </p:nvSpPr>
        <p:spPr>
          <a:xfrm>
            <a:off x="457200" y="274638"/>
            <a:ext cx="8229600" cy="639762"/>
          </a:xfrm>
        </p:spPr>
        <p:txBody>
          <a:bodyPr>
            <a:normAutofit/>
          </a:bodyPr>
          <a:lstStyle/>
          <a:p>
            <a:r>
              <a:rPr lang="en-US" sz="2800" dirty="0"/>
              <a:t>Claim Help Screen Information</a:t>
            </a:r>
          </a:p>
        </p:txBody>
      </p:sp>
      <p:sp>
        <p:nvSpPr>
          <p:cNvPr id="8" name="Oval 7"/>
          <p:cNvSpPr/>
          <p:nvPr/>
        </p:nvSpPr>
        <p:spPr>
          <a:xfrm>
            <a:off x="304800" y="4572000"/>
            <a:ext cx="853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 Information is also located in Loop 2300 of the 837I Implementation Guide.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LTC Allowed Claim Codes </a:t>
            </a:r>
          </a:p>
        </p:txBody>
      </p:sp>
      <p:sp>
        <p:nvSpPr>
          <p:cNvPr id="8" name="Text Placeholder 7"/>
          <p:cNvSpPr>
            <a:spLocks noGrp="1"/>
          </p:cNvSpPr>
          <p:nvPr>
            <p:ph type="body" idx="1"/>
          </p:nvPr>
        </p:nvSpPr>
        <p:spPr>
          <a:xfrm>
            <a:off x="457200" y="3733800"/>
            <a:ext cx="4040188" cy="2438400"/>
          </a:xfrm>
        </p:spPr>
        <p:txBody>
          <a:bodyPr>
            <a:noAutofit/>
          </a:bodyPr>
          <a:lstStyle/>
          <a:p>
            <a:r>
              <a:rPr lang="en-US" sz="1600" dirty="0"/>
              <a:t>Bill Type Facility Codes listed above are the only codes LTC providers should use to bill for LTC services.</a:t>
            </a:r>
          </a:p>
        </p:txBody>
      </p:sp>
      <p:sp>
        <p:nvSpPr>
          <p:cNvPr id="9" name="Text Placeholder 8"/>
          <p:cNvSpPr>
            <a:spLocks noGrp="1"/>
          </p:cNvSpPr>
          <p:nvPr>
            <p:ph type="body" sz="half" idx="3"/>
          </p:nvPr>
        </p:nvSpPr>
        <p:spPr>
          <a:xfrm>
            <a:off x="4645026" y="3733800"/>
            <a:ext cx="4041775" cy="2438400"/>
          </a:xfrm>
        </p:spPr>
        <p:txBody>
          <a:bodyPr>
            <a:noAutofit/>
          </a:bodyPr>
          <a:lstStyle/>
          <a:p>
            <a:r>
              <a:rPr lang="en-US" sz="1600" dirty="0"/>
              <a:t>Type of Bill Frequency Codes 7 &amp; 8 will </a:t>
            </a:r>
            <a:r>
              <a:rPr lang="en-US" sz="1600" u="sng" dirty="0"/>
              <a:t>not</a:t>
            </a:r>
            <a:r>
              <a:rPr lang="en-US" sz="1600" dirty="0"/>
              <a:t> be available for LTC provider use at time of implementation. </a:t>
            </a:r>
          </a:p>
        </p:txBody>
      </p:sp>
      <p:graphicFrame>
        <p:nvGraphicFramePr>
          <p:cNvPr id="7" name="Content Placeholder 6"/>
          <p:cNvGraphicFramePr>
            <a:graphicFrameLocks noGrp="1"/>
          </p:cNvGraphicFramePr>
          <p:nvPr>
            <p:ph sz="quarter" idx="2"/>
          </p:nvPr>
        </p:nvGraphicFramePr>
        <p:xfrm>
          <a:off x="457200" y="1444625"/>
          <a:ext cx="4040188" cy="1894840"/>
        </p:xfrm>
        <a:graphic>
          <a:graphicData uri="http://schemas.openxmlformats.org/drawingml/2006/table">
            <a:tbl>
              <a:tblPr firstRow="1" bandRow="1">
                <a:tableStyleId>{5C22544A-7EE6-4342-B048-85BDC9FD1C3A}</a:tableStyleId>
              </a:tblPr>
              <a:tblGrid>
                <a:gridCol w="734580">
                  <a:extLst>
                    <a:ext uri="{9D8B030D-6E8A-4147-A177-3AD203B41FA5}">
                      <a16:colId xmlns:a16="http://schemas.microsoft.com/office/drawing/2014/main" val="20000"/>
                    </a:ext>
                  </a:extLst>
                </a:gridCol>
                <a:gridCol w="3305608">
                  <a:extLst>
                    <a:ext uri="{9D8B030D-6E8A-4147-A177-3AD203B41FA5}">
                      <a16:colId xmlns:a16="http://schemas.microsoft.com/office/drawing/2014/main" val="20001"/>
                    </a:ext>
                  </a:extLst>
                </a:gridCol>
              </a:tblGrid>
              <a:tr h="271462">
                <a:tc gridSpan="2">
                  <a:txBody>
                    <a:bodyPr/>
                    <a:lstStyle/>
                    <a:p>
                      <a:pPr algn="ctr" fontAlgn="b"/>
                      <a:r>
                        <a:rPr lang="en-US" sz="1200" b="1" i="0" u="none" strike="noStrike" dirty="0">
                          <a:solidFill>
                            <a:srgbClr val="000000"/>
                          </a:solidFill>
                          <a:latin typeface="Arial Black" pitchFamily="34" charset="0"/>
                        </a:rPr>
                        <a:t>Bill Type Facility Code</a:t>
                      </a:r>
                    </a:p>
                  </a:txBody>
                  <a:tcPr marL="9182" marR="918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lgn="ctr" fontAlgn="b"/>
                      <a:r>
                        <a:rPr lang="en-US" sz="1100" b="0" i="0" u="none" strike="noStrike" dirty="0">
                          <a:solidFill>
                            <a:srgbClr val="1F497D"/>
                          </a:solidFill>
                          <a:latin typeface="Calibri"/>
                        </a:rPr>
                        <a:t>21</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1F497D"/>
                          </a:solidFill>
                          <a:latin typeface="Calibri"/>
                        </a:rPr>
                        <a:t>Skilled Nursing (including Medicare Part A)</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1778">
                <a:tc>
                  <a:txBody>
                    <a:bodyPr/>
                    <a:lstStyle/>
                    <a:p>
                      <a:pPr algn="ctr" fontAlgn="b"/>
                      <a:r>
                        <a:rPr lang="en-US" sz="1100" b="0" i="0" u="none" strike="noStrike" dirty="0">
                          <a:solidFill>
                            <a:srgbClr val="1F497D"/>
                          </a:solidFill>
                          <a:latin typeface="Calibri"/>
                        </a:rPr>
                        <a:t>22</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1F497D"/>
                          </a:solidFill>
                          <a:latin typeface="Calibri"/>
                        </a:rPr>
                        <a:t>Skilled Nursing Facilities (including Medicare Part B)</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ctr" fontAlgn="b"/>
                      <a:r>
                        <a:rPr lang="en-US" sz="1100" b="0" i="0" u="none" strike="noStrike" dirty="0">
                          <a:solidFill>
                            <a:srgbClr val="1F497D"/>
                          </a:solidFill>
                          <a:latin typeface="Calibri"/>
                        </a:rPr>
                        <a:t>65</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1F497D"/>
                          </a:solidFill>
                          <a:latin typeface="Calibri"/>
                        </a:rPr>
                        <a:t>Intermediate Care – Nursing Facility or SMHRF</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algn="ctr" fontAlgn="b"/>
                      <a:r>
                        <a:rPr lang="en-US" sz="1100" b="0" i="0" u="none" strike="noStrike" dirty="0">
                          <a:solidFill>
                            <a:srgbClr val="1F497D"/>
                          </a:solidFill>
                          <a:latin typeface="Calibri"/>
                        </a:rPr>
                        <a:t>66</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1F497D"/>
                          </a:solidFill>
                          <a:latin typeface="Calibri"/>
                        </a:rPr>
                        <a:t>Intermediate Care – Institution for Intellectual Disabilities</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algn="ctr" fontAlgn="b"/>
                      <a:r>
                        <a:rPr lang="en-US" sz="1100" b="0" i="0" u="none" strike="noStrike" dirty="0">
                          <a:solidFill>
                            <a:srgbClr val="1F497D"/>
                          </a:solidFill>
                          <a:latin typeface="Calibri"/>
                        </a:rPr>
                        <a:t>79</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1F497D"/>
                          </a:solidFill>
                          <a:latin typeface="Calibri"/>
                        </a:rPr>
                        <a:t>Developmental Training</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algn="ctr" fontAlgn="b"/>
                      <a:r>
                        <a:rPr lang="en-US" sz="1100" b="0" i="0" u="none" strike="noStrike" dirty="0">
                          <a:solidFill>
                            <a:srgbClr val="1F497D"/>
                          </a:solidFill>
                          <a:latin typeface="Calibri"/>
                        </a:rPr>
                        <a:t>86</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1F497D"/>
                          </a:solidFill>
                          <a:latin typeface="Calibri"/>
                        </a:rPr>
                        <a:t>State Operated Facility</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8600">
                <a:tc>
                  <a:txBody>
                    <a:bodyPr/>
                    <a:lstStyle/>
                    <a:p>
                      <a:pPr algn="ctr" fontAlgn="b"/>
                      <a:r>
                        <a:rPr lang="en-US" sz="1100" b="0" i="0" u="none" strike="noStrike" dirty="0">
                          <a:solidFill>
                            <a:srgbClr val="1F497D"/>
                          </a:solidFill>
                          <a:latin typeface="Calibri"/>
                        </a:rPr>
                        <a:t>89</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1F497D"/>
                          </a:solidFill>
                          <a:latin typeface="Calibri"/>
                        </a:rPr>
                        <a:t> Supportive Living</a:t>
                      </a:r>
                    </a:p>
                  </a:txBody>
                  <a:tcPr marL="9182" marR="9182"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2" name="Content Placeholder 11"/>
          <p:cNvGraphicFramePr>
            <a:graphicFrameLocks noGrp="1"/>
          </p:cNvGraphicFramePr>
          <p:nvPr>
            <p:ph sz="quarter" idx="4"/>
          </p:nvPr>
        </p:nvGraphicFramePr>
        <p:xfrm>
          <a:off x="4645025" y="1432561"/>
          <a:ext cx="4041776" cy="1569720"/>
        </p:xfrm>
        <a:graphic>
          <a:graphicData uri="http://schemas.openxmlformats.org/drawingml/2006/table">
            <a:tbl>
              <a:tblPr firstRow="1" bandRow="1">
                <a:tableStyleId>{5C22544A-7EE6-4342-B048-85BDC9FD1C3A}</a:tableStyleId>
              </a:tblPr>
              <a:tblGrid>
                <a:gridCol w="536575">
                  <a:extLst>
                    <a:ext uri="{9D8B030D-6E8A-4147-A177-3AD203B41FA5}">
                      <a16:colId xmlns:a16="http://schemas.microsoft.com/office/drawing/2014/main" val="20000"/>
                    </a:ext>
                  </a:extLst>
                </a:gridCol>
                <a:gridCol w="3505201">
                  <a:extLst>
                    <a:ext uri="{9D8B030D-6E8A-4147-A177-3AD203B41FA5}">
                      <a16:colId xmlns:a16="http://schemas.microsoft.com/office/drawing/2014/main" val="20001"/>
                    </a:ext>
                  </a:extLst>
                </a:gridCol>
              </a:tblGrid>
              <a:tr h="231775">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dirty="0">
                          <a:solidFill>
                            <a:srgbClr val="000000"/>
                          </a:solidFill>
                          <a:latin typeface="Arial Black" pitchFamily="34" charset="0"/>
                          <a:ea typeface="+mn-ea"/>
                          <a:cs typeface="+mn-cs"/>
                        </a:rPr>
                        <a:t>Type of Bill Frequency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228600">
                <a:tc>
                  <a:txBody>
                    <a:bodyPr/>
                    <a:lstStyle/>
                    <a:p>
                      <a:pPr marL="0" algn="ctr" rtl="0" eaLnBrk="1" fontAlgn="b" latinLnBrk="0" hangingPunct="1"/>
                      <a:r>
                        <a:rPr kumimoji="0" lang="en-US" sz="1100" b="0" i="0" u="none" strike="noStrike" kern="1200" dirty="0">
                          <a:solidFill>
                            <a:srgbClr val="1F497D"/>
                          </a:solidFill>
                          <a:latin typeface="Calibri"/>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b" latinLnBrk="0" hangingPunct="1"/>
                      <a:r>
                        <a:rPr kumimoji="0" lang="en-US" sz="1100" b="0" i="0" u="none" strike="noStrike" kern="1200" dirty="0">
                          <a:solidFill>
                            <a:srgbClr val="1F497D"/>
                          </a:solidFill>
                          <a:latin typeface="Calibri"/>
                          <a:ea typeface="+mn-ea"/>
                          <a:cs typeface="+mn-cs"/>
                        </a:rPr>
                        <a:t>Admit through Discharge Claim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1775">
                <a:tc>
                  <a:txBody>
                    <a:bodyPr/>
                    <a:lstStyle/>
                    <a:p>
                      <a:pPr marL="0" algn="ctr" rtl="0" eaLnBrk="1" fontAlgn="b" latinLnBrk="0" hangingPunct="1"/>
                      <a:r>
                        <a:rPr kumimoji="0" lang="en-US" sz="1100" b="0" i="0" u="none" strike="noStrike" kern="1200" dirty="0">
                          <a:solidFill>
                            <a:srgbClr val="1F497D"/>
                          </a:solidFill>
                          <a:latin typeface="Calibri"/>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b" latinLnBrk="0" hangingPunct="1"/>
                      <a:r>
                        <a:rPr kumimoji="0" lang="en-US" sz="1100" b="0" i="0" u="none" strike="noStrike" kern="1200" dirty="0">
                          <a:solidFill>
                            <a:srgbClr val="1F497D"/>
                          </a:solidFill>
                          <a:latin typeface="Calibri"/>
                          <a:ea typeface="+mn-ea"/>
                          <a:cs typeface="+mn-cs"/>
                        </a:rPr>
                        <a:t>Interim-First Claim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1295">
                <a:tc>
                  <a:txBody>
                    <a:bodyPr/>
                    <a:lstStyle/>
                    <a:p>
                      <a:pPr marL="0" algn="ctr" rtl="0" eaLnBrk="1" fontAlgn="b" latinLnBrk="0" hangingPunct="1"/>
                      <a:r>
                        <a:rPr kumimoji="0" lang="en-US" sz="1100" b="0" i="0" u="none" strike="noStrike" kern="1200" dirty="0">
                          <a:solidFill>
                            <a:srgbClr val="1F497D"/>
                          </a:solidFill>
                          <a:latin typeface="Calibri"/>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b" latinLnBrk="0" hangingPunct="1"/>
                      <a:r>
                        <a:rPr kumimoji="0" lang="en-US" sz="1100" b="0" i="0" u="none" strike="noStrike" kern="1200" dirty="0">
                          <a:solidFill>
                            <a:srgbClr val="1F497D"/>
                          </a:solidFill>
                          <a:latin typeface="Calibri"/>
                          <a:ea typeface="+mn-ea"/>
                          <a:cs typeface="+mn-cs"/>
                        </a:rPr>
                        <a:t>Interim – Continuing Claim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1295">
                <a:tc>
                  <a:txBody>
                    <a:bodyPr/>
                    <a:lstStyle/>
                    <a:p>
                      <a:pPr marL="0" algn="ctr" rtl="0" eaLnBrk="1" fontAlgn="b" latinLnBrk="0" hangingPunct="1"/>
                      <a:r>
                        <a:rPr kumimoji="0" lang="en-US" sz="1100" b="0" i="0" u="none" strike="noStrike" kern="1200" dirty="0">
                          <a:solidFill>
                            <a:srgbClr val="1F497D"/>
                          </a:solidFill>
                          <a:latin typeface="Calibri"/>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b" latinLnBrk="0" hangingPunct="1"/>
                      <a:r>
                        <a:rPr kumimoji="0" lang="en-US" sz="1100" b="0" i="0" u="none" strike="noStrike" kern="1200" dirty="0">
                          <a:solidFill>
                            <a:srgbClr val="1F497D"/>
                          </a:solidFill>
                          <a:latin typeface="Calibri"/>
                          <a:ea typeface="+mn-ea"/>
                          <a:cs typeface="+mn-cs"/>
                        </a:rPr>
                        <a:t>Interim –Last Claim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7015">
                <a:tc>
                  <a:txBody>
                    <a:bodyPr/>
                    <a:lstStyle/>
                    <a:p>
                      <a:pPr marL="0" algn="ctr" rtl="0" eaLnBrk="1" fontAlgn="b" latinLnBrk="0" hangingPunct="1"/>
                      <a:r>
                        <a:rPr kumimoji="0" lang="en-US" sz="1100" b="0" i="0" u="none" strike="noStrike" kern="1200" dirty="0">
                          <a:solidFill>
                            <a:srgbClr val="1F497D"/>
                          </a:solidFill>
                          <a:latin typeface="Calibri"/>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fontAlgn="b" latinLnBrk="0" hangingPunct="1"/>
                      <a:r>
                        <a:rPr kumimoji="0" lang="en-US" sz="1100" b="0" i="0" u="none" strike="noStrike" kern="1200" dirty="0">
                          <a:solidFill>
                            <a:srgbClr val="1F497D"/>
                          </a:solidFill>
                          <a:latin typeface="Calibri"/>
                          <a:ea typeface="+mn-ea"/>
                          <a:cs typeface="+mn-cs"/>
                        </a:rPr>
                        <a:t>Late Charge (s)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To provide some general navigational instructions for the HFS Internet Electronic Claim (IEC) system. </a:t>
            </a:r>
          </a:p>
          <a:p>
            <a:endParaRPr lang="en-US" dirty="0"/>
          </a:p>
          <a:p>
            <a:r>
              <a:rPr lang="en-US" dirty="0"/>
              <a:t>To give examples of how to enter a claim as a direct data entry (DDE).</a:t>
            </a:r>
          </a:p>
          <a:p>
            <a:endParaRPr lang="en-US" dirty="0"/>
          </a:p>
          <a:p>
            <a:r>
              <a:rPr lang="en-US" dirty="0"/>
              <a:t>To give information on how to submit a claim file. </a:t>
            </a:r>
          </a:p>
          <a:p>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2</a:t>
            </a:fld>
            <a:endParaRPr lang="en-US"/>
          </a:p>
        </p:txBody>
      </p:sp>
      <p:sp>
        <p:nvSpPr>
          <p:cNvPr id="5" name="Title 4"/>
          <p:cNvSpPr>
            <a:spLocks noGrp="1"/>
          </p:cNvSpPr>
          <p:nvPr>
            <p:ph type="title"/>
          </p:nvPr>
        </p:nvSpPr>
        <p:spPr/>
        <p:txBody>
          <a:bodyPr>
            <a:normAutofit fontScale="90000"/>
          </a:bodyPr>
          <a:lstStyle/>
          <a:p>
            <a:r>
              <a:rPr lang="en-US" dirty="0"/>
              <a:t>Overview and Objectives of This Presentation: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20</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Principle Diagnoses &amp; Procedure </a:t>
            </a:r>
          </a:p>
        </p:txBody>
      </p:sp>
      <p:pic>
        <p:nvPicPr>
          <p:cNvPr id="61442" name="Picture 2"/>
          <p:cNvPicPr>
            <a:picLocks noGrp="1" noChangeAspect="1" noChangeArrowheads="1"/>
          </p:cNvPicPr>
          <p:nvPr>
            <p:ph idx="1"/>
          </p:nvPr>
        </p:nvPicPr>
        <p:blipFill>
          <a:blip r:embed="rId3" cstate="print"/>
          <a:srcRect/>
          <a:stretch>
            <a:fillRect/>
          </a:stretch>
        </p:blipFill>
        <p:spPr bwMode="auto">
          <a:xfrm>
            <a:off x="228600" y="914400"/>
            <a:ext cx="8686799" cy="548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305800" cy="1981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Definition</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Validation Rules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Field Type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Principal Diagnosis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indicating a code from a specific industry code list.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67 Principal Diagnosis Code and Present on Admission Indicator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a:latin typeface="Times New Roman"/>
                          <a:ea typeface="Times New Roman"/>
                          <a:cs typeface="Times New Roman"/>
                        </a:rPr>
                        <a:t>POA Indicator</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POA Indicator for above Diagnosis</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67 Principal Diagnosis Code and Present on Admission Indicator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21</a:t>
            </a:fld>
            <a:endParaRPr lang="en-US"/>
          </a:p>
        </p:txBody>
      </p:sp>
      <p:sp>
        <p:nvSpPr>
          <p:cNvPr id="5" name="Title 4"/>
          <p:cNvSpPr>
            <a:spLocks noGrp="1"/>
          </p:cNvSpPr>
          <p:nvPr>
            <p:ph type="title"/>
          </p:nvPr>
        </p:nvSpPr>
        <p:spPr/>
        <p:txBody>
          <a:bodyPr>
            <a:normAutofit/>
          </a:bodyPr>
          <a:lstStyle/>
          <a:p>
            <a:r>
              <a:rPr lang="en-US" sz="2800" dirty="0"/>
              <a:t>Principle Diagnoses &amp; Procedure Help Screen Information  </a:t>
            </a:r>
          </a:p>
        </p:txBody>
      </p:sp>
      <p:sp>
        <p:nvSpPr>
          <p:cNvPr id="7" name="Oval 6"/>
          <p:cNvSpPr/>
          <p:nvPr/>
        </p:nvSpPr>
        <p:spPr>
          <a:xfrm>
            <a:off x="533400" y="4648200"/>
            <a:ext cx="8077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 Information related to Health Care Code Information (HI) is also located in Loop 2300 of the 837I Implementation Guide.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22</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Value, Condition and Occurrence Code Tab</a:t>
            </a:r>
          </a:p>
        </p:txBody>
      </p:sp>
      <p:pic>
        <p:nvPicPr>
          <p:cNvPr id="62467" name="Picture 3"/>
          <p:cNvPicPr>
            <a:picLocks noGrp="1" noChangeAspect="1" noChangeArrowheads="1"/>
          </p:cNvPicPr>
          <p:nvPr>
            <p:ph idx="1"/>
          </p:nvPr>
        </p:nvPicPr>
        <p:blipFill>
          <a:blip r:embed="rId3" cstate="print"/>
          <a:srcRect/>
          <a:stretch>
            <a:fillRect/>
          </a:stretch>
        </p:blipFill>
        <p:spPr bwMode="auto">
          <a:xfrm>
            <a:off x="381000" y="990600"/>
            <a:ext cx="8305799" cy="5562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990600"/>
          <a:ext cx="8458200" cy="26771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Definition</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Validation Rules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Field Type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Occurrence Span Code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indicating a code from a specific industry code list.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35-36, Occurrence Span Code and Dates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a:latin typeface="Times New Roman"/>
                          <a:ea typeface="Times New Roman"/>
                          <a:cs typeface="Times New Roman"/>
                        </a:rPr>
                        <a:t>Occurrence From/To Date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Occurrence Span Code associated with from and through dates.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35-36Occurrence Span Code and Dates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a:latin typeface="Times New Roman"/>
                          <a:ea typeface="Times New Roman"/>
                          <a:cs typeface="Times New Roman"/>
                        </a:rPr>
                        <a:t>Occurrence Code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indicating a code from a specific industry code list.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31-34Occurrence Codes and Dates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N/A</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spcBef>
                          <a:spcPts val="0"/>
                        </a:spcBef>
                        <a:spcAft>
                          <a:spcPts val="1000"/>
                        </a:spcAft>
                      </a:pPr>
                      <a:r>
                        <a:rPr lang="en-US" sz="1200" dirty="0">
                          <a:latin typeface="Times New Roman"/>
                          <a:ea typeface="Times New Roman"/>
                          <a:cs typeface="Times New Roman"/>
                        </a:rPr>
                        <a:t>Occurrence Date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Occurrence Date. </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UB-04 Reference:  FL 31-34 Occurrence Codes and Dates </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N/A</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23</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Occurrence Code Help Screen Information</a:t>
            </a:r>
          </a:p>
        </p:txBody>
      </p:sp>
      <p:sp>
        <p:nvSpPr>
          <p:cNvPr id="7" name="Oval 6"/>
          <p:cNvSpPr/>
          <p:nvPr/>
        </p:nvSpPr>
        <p:spPr>
          <a:xfrm>
            <a:off x="685800" y="4343400"/>
            <a:ext cx="762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 Information related to Health Care Code Information (HI) is also located in Loop 2300 of the 837I Implementation Guide.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24</a:t>
            </a:fld>
            <a:endParaRPr lang="en-US"/>
          </a:p>
        </p:txBody>
      </p:sp>
      <p:sp>
        <p:nvSpPr>
          <p:cNvPr id="5" name="Title 4"/>
          <p:cNvSpPr>
            <a:spLocks noGrp="1"/>
          </p:cNvSpPr>
          <p:nvPr>
            <p:ph type="title"/>
          </p:nvPr>
        </p:nvSpPr>
        <p:spPr>
          <a:xfrm>
            <a:off x="228600" y="152400"/>
            <a:ext cx="8763000" cy="533400"/>
          </a:xfrm>
        </p:spPr>
        <p:txBody>
          <a:bodyPr>
            <a:noAutofit/>
          </a:bodyPr>
          <a:lstStyle/>
          <a:p>
            <a:r>
              <a:rPr lang="en-US" sz="2400" dirty="0"/>
              <a:t>Value, Condition and Occurrence Code Tab cont.</a:t>
            </a:r>
          </a:p>
        </p:txBody>
      </p:sp>
      <p:pic>
        <p:nvPicPr>
          <p:cNvPr id="19458" name="Picture 2"/>
          <p:cNvPicPr>
            <a:picLocks noGrp="1" noChangeAspect="1" noChangeArrowheads="1"/>
          </p:cNvPicPr>
          <p:nvPr>
            <p:ph idx="1"/>
          </p:nvPr>
        </p:nvPicPr>
        <p:blipFill>
          <a:blip r:embed="rId3" cstate="print"/>
          <a:srcRect/>
          <a:stretch>
            <a:fillRect/>
          </a:stretch>
        </p:blipFill>
        <p:spPr bwMode="auto">
          <a:xfrm>
            <a:off x="152400" y="685800"/>
            <a:ext cx="8839199" cy="5791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19634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Definition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Validation Rules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Field Type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Value Code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indicating a code from a specific industry code list.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39 (a-d) -  41 (a-d) Value Codes and Amounts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a:latin typeface="Times New Roman"/>
                          <a:ea typeface="Times New Roman"/>
                          <a:cs typeface="Times New Roman"/>
                        </a:rPr>
                        <a:t>Associated Amount</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value code associated amount.</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39 (a-d) – 41 (a-d)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a:latin typeface="Times New Roman"/>
                          <a:ea typeface="Times New Roman"/>
                          <a:cs typeface="Times New Roman"/>
                        </a:rPr>
                        <a:t>Condition Codes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indicating a code from a specific industry code list.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18 through 28 Condition Codes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N/A</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25</a:t>
            </a:fld>
            <a:endParaRPr lang="en-US"/>
          </a:p>
        </p:txBody>
      </p:sp>
      <p:sp>
        <p:nvSpPr>
          <p:cNvPr id="5" name="Title 4"/>
          <p:cNvSpPr>
            <a:spLocks noGrp="1"/>
          </p:cNvSpPr>
          <p:nvPr>
            <p:ph type="title"/>
          </p:nvPr>
        </p:nvSpPr>
        <p:spPr>
          <a:xfrm>
            <a:off x="457200" y="274638"/>
            <a:ext cx="8229600" cy="1020762"/>
          </a:xfrm>
        </p:spPr>
        <p:txBody>
          <a:bodyPr>
            <a:normAutofit/>
          </a:bodyPr>
          <a:lstStyle/>
          <a:p>
            <a:r>
              <a:rPr lang="en-US" sz="2800" dirty="0"/>
              <a:t>Value and Condition Code Help Screen Information</a:t>
            </a:r>
          </a:p>
        </p:txBody>
      </p:sp>
      <p:sp>
        <p:nvSpPr>
          <p:cNvPr id="7" name="Oval 6"/>
          <p:cNvSpPr/>
          <p:nvPr/>
        </p:nvSpPr>
        <p:spPr>
          <a:xfrm>
            <a:off x="533400" y="4191000"/>
            <a:ext cx="7924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 Information related to Health Care Code Information (HI) is also located in Loop 2300 of the 837I Implementation Guide.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X12 Claim Breakdown</a:t>
            </a:r>
          </a:p>
        </p:txBody>
      </p:sp>
      <p:sp>
        <p:nvSpPr>
          <p:cNvPr id="3" name="Content Placeholder 2"/>
          <p:cNvSpPr>
            <a:spLocks noGrp="1"/>
          </p:cNvSpPr>
          <p:nvPr>
            <p:ph idx="1"/>
          </p:nvPr>
        </p:nvSpPr>
        <p:spPr>
          <a:xfrm>
            <a:off x="457200" y="1600200"/>
            <a:ext cx="8534400" cy="4525963"/>
          </a:xfrm>
        </p:spPr>
        <p:txBody>
          <a:bodyPr>
            <a:normAutofit fontScale="47500" lnSpcReduction="20000"/>
          </a:bodyPr>
          <a:lstStyle/>
          <a:p>
            <a:pPr>
              <a:buNone/>
            </a:pPr>
            <a:r>
              <a:rPr lang="en-US" sz="6700" b="1" dirty="0"/>
              <a:t>Claim Information</a:t>
            </a:r>
          </a:p>
          <a:p>
            <a:pPr>
              <a:buNone/>
            </a:pPr>
            <a:endParaRPr lang="en-US" b="1" dirty="0"/>
          </a:p>
          <a:p>
            <a:pPr>
              <a:buNone/>
            </a:pPr>
            <a:r>
              <a:rPr lang="en-US" b="1" dirty="0"/>
              <a:t>Claim Information Loop 2300</a:t>
            </a:r>
            <a:endParaRPr lang="en-US" dirty="0"/>
          </a:p>
          <a:p>
            <a:pPr>
              <a:buNone/>
            </a:pPr>
            <a:r>
              <a:rPr lang="en-US" dirty="0"/>
              <a:t>CLM*</a:t>
            </a:r>
            <a:r>
              <a:rPr lang="en-US" dirty="0">
                <a:solidFill>
                  <a:srgbClr val="00B050"/>
                </a:solidFill>
              </a:rPr>
              <a:t>PATIENT</a:t>
            </a:r>
            <a:r>
              <a:rPr lang="en-US" dirty="0"/>
              <a:t> </a:t>
            </a:r>
            <a:r>
              <a:rPr lang="en-US" dirty="0">
                <a:solidFill>
                  <a:srgbClr val="00B050"/>
                </a:solidFill>
              </a:rPr>
              <a:t>CONTROL</a:t>
            </a:r>
            <a:r>
              <a:rPr lang="en-US" dirty="0"/>
              <a:t> </a:t>
            </a:r>
            <a:r>
              <a:rPr lang="en-US" dirty="0">
                <a:solidFill>
                  <a:srgbClr val="00B050"/>
                </a:solidFill>
              </a:rPr>
              <a:t>NUMBER</a:t>
            </a:r>
            <a:r>
              <a:rPr lang="en-US" dirty="0"/>
              <a:t>*</a:t>
            </a:r>
            <a:r>
              <a:rPr lang="en-US" dirty="0">
                <a:solidFill>
                  <a:srgbClr val="00B050"/>
                </a:solidFill>
              </a:rPr>
              <a:t>TOTAL CLAIM CHARGE AMOUNT</a:t>
            </a:r>
            <a:r>
              <a:rPr lang="en-US" dirty="0"/>
              <a:t>***</a:t>
            </a:r>
            <a:r>
              <a:rPr lang="en-US" dirty="0">
                <a:solidFill>
                  <a:srgbClr val="00B050"/>
                </a:solidFill>
              </a:rPr>
              <a:t>BILL</a:t>
            </a:r>
            <a:r>
              <a:rPr lang="en-US" dirty="0"/>
              <a:t> </a:t>
            </a:r>
            <a:r>
              <a:rPr lang="en-US" dirty="0">
                <a:solidFill>
                  <a:srgbClr val="00B050"/>
                </a:solidFill>
              </a:rPr>
              <a:t>TYPE</a:t>
            </a:r>
            <a:r>
              <a:rPr lang="en-US" dirty="0"/>
              <a:t>:</a:t>
            </a:r>
            <a:r>
              <a:rPr lang="en-US" dirty="0">
                <a:solidFill>
                  <a:srgbClr val="FF0000"/>
                </a:solidFill>
              </a:rPr>
              <a:t>A</a:t>
            </a:r>
            <a:r>
              <a:rPr lang="en-US" dirty="0">
                <a:solidFill>
                  <a:srgbClr val="00B050"/>
                </a:solidFill>
              </a:rPr>
              <a:t>:BILL FREQUENCY </a:t>
            </a:r>
            <a:r>
              <a:rPr lang="en-US" dirty="0"/>
              <a:t>**A*Y*Y~</a:t>
            </a:r>
          </a:p>
          <a:p>
            <a:pPr>
              <a:buNone/>
            </a:pPr>
            <a:r>
              <a:rPr lang="en-US" dirty="0"/>
              <a:t>DTP*</a:t>
            </a:r>
            <a:r>
              <a:rPr lang="en-US" dirty="0">
                <a:solidFill>
                  <a:srgbClr val="FF0000"/>
                </a:solidFill>
              </a:rPr>
              <a:t>434</a:t>
            </a:r>
            <a:r>
              <a:rPr lang="en-US" dirty="0"/>
              <a:t>*RD8*</a:t>
            </a:r>
            <a:r>
              <a:rPr lang="en-US" dirty="0">
                <a:solidFill>
                  <a:srgbClr val="00B050"/>
                </a:solidFill>
              </a:rPr>
              <a:t>STATMENT</a:t>
            </a:r>
            <a:r>
              <a:rPr lang="en-US" dirty="0"/>
              <a:t> </a:t>
            </a:r>
            <a:r>
              <a:rPr lang="en-US" dirty="0">
                <a:solidFill>
                  <a:srgbClr val="00B050"/>
                </a:solidFill>
              </a:rPr>
              <a:t>FROM</a:t>
            </a:r>
            <a:r>
              <a:rPr lang="en-US" dirty="0"/>
              <a:t>-</a:t>
            </a:r>
            <a:r>
              <a:rPr lang="en-US" dirty="0">
                <a:solidFill>
                  <a:srgbClr val="00B050"/>
                </a:solidFill>
              </a:rPr>
              <a:t>STATEMENT</a:t>
            </a:r>
            <a:r>
              <a:rPr lang="en-US" dirty="0"/>
              <a:t> </a:t>
            </a:r>
            <a:r>
              <a:rPr lang="en-US" dirty="0">
                <a:solidFill>
                  <a:srgbClr val="00B050"/>
                </a:solidFill>
              </a:rPr>
              <a:t>TO</a:t>
            </a:r>
            <a:r>
              <a:rPr lang="en-US" dirty="0"/>
              <a:t> </a:t>
            </a:r>
            <a:r>
              <a:rPr lang="en-US" dirty="0">
                <a:solidFill>
                  <a:srgbClr val="00B050"/>
                </a:solidFill>
              </a:rPr>
              <a:t>DATE</a:t>
            </a:r>
            <a:r>
              <a:rPr lang="en-US" dirty="0"/>
              <a:t>~</a:t>
            </a:r>
          </a:p>
          <a:p>
            <a:pPr>
              <a:buNone/>
            </a:pPr>
            <a:r>
              <a:rPr lang="en-US" dirty="0"/>
              <a:t>DTP*</a:t>
            </a:r>
            <a:r>
              <a:rPr lang="en-US" dirty="0">
                <a:solidFill>
                  <a:srgbClr val="FF0000"/>
                </a:solidFill>
              </a:rPr>
              <a:t>435</a:t>
            </a:r>
            <a:r>
              <a:rPr lang="en-US" dirty="0"/>
              <a:t>*D8*</a:t>
            </a:r>
            <a:r>
              <a:rPr lang="en-US" dirty="0">
                <a:solidFill>
                  <a:srgbClr val="00B050"/>
                </a:solidFill>
              </a:rPr>
              <a:t>ADMISSION DATE</a:t>
            </a:r>
            <a:r>
              <a:rPr lang="en-US" dirty="0"/>
              <a:t>~</a:t>
            </a:r>
          </a:p>
          <a:p>
            <a:pPr>
              <a:buNone/>
            </a:pPr>
            <a:r>
              <a:rPr lang="en-US" dirty="0"/>
              <a:t>CL1*2*4*30~</a:t>
            </a:r>
          </a:p>
          <a:p>
            <a:pPr>
              <a:buNone/>
            </a:pPr>
            <a:r>
              <a:rPr lang="en-US" dirty="0"/>
              <a:t>HI*ABK:L02213~ </a:t>
            </a:r>
          </a:p>
          <a:p>
            <a:pPr>
              <a:buNone/>
            </a:pPr>
            <a:r>
              <a:rPr lang="en-US" dirty="0"/>
              <a:t>HI*ABJ:L02213~</a:t>
            </a:r>
          </a:p>
          <a:p>
            <a:pPr>
              <a:buNone/>
            </a:pPr>
            <a:r>
              <a:rPr lang="en-US" dirty="0"/>
              <a:t>HI*ABF:A4902~</a:t>
            </a:r>
          </a:p>
          <a:p>
            <a:pPr>
              <a:buNone/>
            </a:pPr>
            <a:r>
              <a:rPr lang="en-US" dirty="0"/>
              <a:t>HI*BI:</a:t>
            </a:r>
            <a:r>
              <a:rPr lang="en-US" b="1" dirty="0"/>
              <a:t>74</a:t>
            </a:r>
            <a:r>
              <a:rPr lang="en-US" dirty="0"/>
              <a:t>:RD8:20161218-20161218~</a:t>
            </a:r>
          </a:p>
          <a:p>
            <a:pPr>
              <a:buNone/>
            </a:pPr>
            <a:r>
              <a:rPr lang="en-US" dirty="0"/>
              <a:t>HI*BH:22:D8:20161226*BH:</a:t>
            </a:r>
            <a:r>
              <a:rPr lang="en-US" b="1" dirty="0"/>
              <a:t>50</a:t>
            </a:r>
            <a:r>
              <a:rPr lang="en-US" dirty="0"/>
              <a:t>:D8:20161220~</a:t>
            </a:r>
          </a:p>
          <a:p>
            <a:pPr>
              <a:buNone/>
            </a:pPr>
            <a:r>
              <a:rPr lang="en-US" dirty="0"/>
              <a:t>HI*BE:80:::13*BE:81:::1*BE:82:::13~</a:t>
            </a:r>
          </a:p>
          <a:p>
            <a:pPr>
              <a:buNone/>
            </a:pPr>
            <a:r>
              <a:rPr lang="en-US" dirty="0"/>
              <a:t>HI*BG:57~</a:t>
            </a:r>
          </a:p>
          <a:p>
            <a:pPr>
              <a:buNone/>
            </a:pPr>
            <a:r>
              <a:rPr lang="en-US" b="1" dirty="0"/>
              <a:t> </a:t>
            </a:r>
            <a:endParaRPr lang="en-US" dirty="0"/>
          </a:p>
          <a:p>
            <a:pPr>
              <a:buNone/>
            </a:pPr>
            <a:r>
              <a:rPr lang="en-US" dirty="0"/>
              <a:t>     Health Care Code Information (HI) claim lines is where the Diagnosis, Procedure, Occurrence, Value, Condition and Treatment information is reported.  The code value in HI01-1 defines the code submitted.  </a:t>
            </a:r>
          </a:p>
        </p:txBody>
      </p:sp>
      <p:sp>
        <p:nvSpPr>
          <p:cNvPr id="4" name="Slide Number Placeholder 3"/>
          <p:cNvSpPr>
            <a:spLocks noGrp="1"/>
          </p:cNvSpPr>
          <p:nvPr>
            <p:ph type="sldNum" sz="quarter" idx="12"/>
          </p:nvPr>
        </p:nvSpPr>
        <p:spPr/>
        <p:txBody>
          <a:bodyPr/>
          <a:lstStyle/>
          <a:p>
            <a:fld id="{087F4E9C-6F08-4CD1-8108-009EBC09EC36}"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Autofit/>
          </a:bodyPr>
          <a:lstStyle/>
          <a:p>
            <a:r>
              <a:rPr lang="en-US" sz="1000" b="1" dirty="0"/>
              <a:t>ABK </a:t>
            </a:r>
            <a:r>
              <a:rPr lang="en-US" sz="1000" dirty="0"/>
              <a:t>= Principal Diagnosis (ICD-10)</a:t>
            </a:r>
          </a:p>
          <a:p>
            <a:r>
              <a:rPr lang="en-US" sz="1000" b="1" dirty="0"/>
              <a:t>ABJ </a:t>
            </a:r>
            <a:r>
              <a:rPr lang="en-US" sz="1000" dirty="0"/>
              <a:t>= Admitting Diagnosis (ICD-10)</a:t>
            </a:r>
          </a:p>
          <a:p>
            <a:r>
              <a:rPr lang="en-US" sz="1000" b="1" dirty="0"/>
              <a:t>ABF</a:t>
            </a:r>
            <a:r>
              <a:rPr lang="en-US" sz="1000" dirty="0"/>
              <a:t> = Other Diagnosis</a:t>
            </a:r>
          </a:p>
          <a:p>
            <a:r>
              <a:rPr lang="en-US" sz="1000" b="1" dirty="0"/>
              <a:t>BI</a:t>
            </a:r>
            <a:r>
              <a:rPr lang="en-US" sz="1000" dirty="0"/>
              <a:t>    = Occurrence Span</a:t>
            </a:r>
          </a:p>
          <a:p>
            <a:pPr lvl="1"/>
            <a:r>
              <a:rPr lang="en-US" sz="1000" dirty="0"/>
              <a:t>74 Non-Covered Days (Leave of Absence Dates) </a:t>
            </a:r>
          </a:p>
          <a:p>
            <a:r>
              <a:rPr lang="en-US" sz="1000" b="1" dirty="0"/>
              <a:t>BH </a:t>
            </a:r>
            <a:r>
              <a:rPr lang="en-US" sz="1000" dirty="0"/>
              <a:t> = Occurrence Code</a:t>
            </a:r>
          </a:p>
          <a:p>
            <a:pPr lvl="1"/>
            <a:r>
              <a:rPr lang="en-US" sz="1000" dirty="0"/>
              <a:t>A2 – Effective Date of Medicaid </a:t>
            </a:r>
          </a:p>
          <a:p>
            <a:pPr lvl="1"/>
            <a:r>
              <a:rPr lang="en-US" sz="1000" dirty="0"/>
              <a:t>A3 – Benefits Exhausted</a:t>
            </a:r>
          </a:p>
          <a:p>
            <a:pPr lvl="1"/>
            <a:r>
              <a:rPr lang="en-US" sz="1000" dirty="0"/>
              <a:t>22 - Date Active Treatment Ended</a:t>
            </a:r>
          </a:p>
          <a:p>
            <a:pPr lvl="1"/>
            <a:r>
              <a:rPr lang="en-US" sz="1000" dirty="0"/>
              <a:t>25 – Date Benefits Terminated by Primary Payer</a:t>
            </a:r>
          </a:p>
          <a:p>
            <a:pPr lvl="1"/>
            <a:r>
              <a:rPr lang="en-US" sz="1000" dirty="0"/>
              <a:t>50 – Assessment Date  </a:t>
            </a:r>
          </a:p>
          <a:p>
            <a:r>
              <a:rPr lang="en-US" sz="1000" b="1" dirty="0"/>
              <a:t>BE</a:t>
            </a:r>
            <a:r>
              <a:rPr lang="en-US" sz="1000" dirty="0"/>
              <a:t>  = Value Code</a:t>
            </a:r>
          </a:p>
          <a:p>
            <a:pPr lvl="1"/>
            <a:r>
              <a:rPr lang="en-US" sz="1000" dirty="0"/>
              <a:t>80- Covered Days</a:t>
            </a:r>
          </a:p>
          <a:p>
            <a:pPr lvl="1"/>
            <a:r>
              <a:rPr lang="en-US" sz="1000" dirty="0"/>
              <a:t>81 - Non Covered Days</a:t>
            </a:r>
          </a:p>
          <a:p>
            <a:pPr lvl="1"/>
            <a:r>
              <a:rPr lang="en-US" sz="1000" dirty="0"/>
              <a:t>82 - Co Insurance Days </a:t>
            </a:r>
          </a:p>
          <a:p>
            <a:pPr lvl="1"/>
            <a:r>
              <a:rPr lang="en-US" sz="1000" dirty="0"/>
              <a:t>23 – Recurring Monthly Income (Patient Credit Amount) </a:t>
            </a:r>
          </a:p>
          <a:p>
            <a:pPr lvl="1"/>
            <a:r>
              <a:rPr lang="en-US" sz="1000" dirty="0"/>
              <a:t>24- Medicaid Rate Code (Developmental Training Agency Code)</a:t>
            </a:r>
          </a:p>
          <a:p>
            <a:r>
              <a:rPr lang="en-US" sz="1000" b="1" dirty="0"/>
              <a:t>BG</a:t>
            </a:r>
            <a:r>
              <a:rPr lang="en-US" sz="1000" dirty="0"/>
              <a:t>  = Condition Code  </a:t>
            </a:r>
          </a:p>
          <a:p>
            <a:endParaRPr lang="en-US" sz="1000" dirty="0"/>
          </a:p>
          <a:p>
            <a:pPr>
              <a:buFont typeface="Wingdings" pitchFamily="2" charset="2"/>
              <a:buChar char="v"/>
            </a:pPr>
            <a:r>
              <a:rPr lang="en-US" sz="1000" dirty="0"/>
              <a:t> Leave of Absence Dates must be reported as a non covered Occurrence Span Code “74”  with the date span. </a:t>
            </a:r>
          </a:p>
          <a:p>
            <a:pPr>
              <a:buFont typeface="Wingdings" pitchFamily="2" charset="2"/>
              <a:buChar char="v"/>
            </a:pPr>
            <a:r>
              <a:rPr lang="en-US" sz="1000" dirty="0"/>
              <a:t>The pricing of bed hold days will be based on coverage rules for provider type.   </a:t>
            </a:r>
          </a:p>
          <a:p>
            <a:pPr lvl="0">
              <a:buFont typeface="Wingdings" pitchFamily="2" charset="2"/>
              <a:buChar char="v"/>
            </a:pPr>
            <a:r>
              <a:rPr lang="en-US" sz="1000" dirty="0"/>
              <a:t>The total number of days associated with ‘Leave of Absence’ Revenue Codes must also match the number of non-covered days listed with a Value Code 81.</a:t>
            </a:r>
          </a:p>
          <a:p>
            <a:pPr lvl="0">
              <a:buFont typeface="Wingdings" pitchFamily="2" charset="2"/>
              <a:buChar char="v"/>
            </a:pPr>
            <a:r>
              <a:rPr lang="en-US" sz="1000" dirty="0"/>
              <a:t> The number of days listed with Value Code 81 (non-covered days) plus the number of days listed with Value Code 80 (covered days) must add up to the total number of days calculated based on the reported ‘Statement’ dates for each claim.</a:t>
            </a:r>
          </a:p>
          <a:p>
            <a:pPr lvl="0">
              <a:buFont typeface="Wingdings" pitchFamily="2" charset="2"/>
              <a:buChar char="§"/>
            </a:pPr>
            <a:endParaRPr lang="en-US" sz="1000" dirty="0"/>
          </a:p>
          <a:p>
            <a:pPr lvl="0">
              <a:buNone/>
            </a:pPr>
            <a:r>
              <a:rPr lang="en-US" sz="1000" b="1" dirty="0"/>
              <a:t>                                    * There are more Heath Care Codes.   Listed here are only those used in  the example claim.</a:t>
            </a:r>
            <a:endParaRPr lang="en-US" sz="1000"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27</a:t>
            </a:fld>
            <a:endParaRPr lang="en-US"/>
          </a:p>
        </p:txBody>
      </p:sp>
      <p:sp>
        <p:nvSpPr>
          <p:cNvPr id="5" name="Title 4"/>
          <p:cNvSpPr>
            <a:spLocks noGrp="1"/>
          </p:cNvSpPr>
          <p:nvPr>
            <p:ph type="title"/>
          </p:nvPr>
        </p:nvSpPr>
        <p:spPr>
          <a:xfrm>
            <a:off x="457200" y="274638"/>
            <a:ext cx="8229600" cy="715962"/>
          </a:xfrm>
        </p:spPr>
        <p:txBody>
          <a:bodyPr>
            <a:normAutofit fontScale="90000"/>
          </a:bodyPr>
          <a:lstStyle/>
          <a:p>
            <a:r>
              <a:rPr lang="en-US" sz="2400" dirty="0"/>
              <a:t>Code Guidelines for Health Care Code Information (HI) Claim Lines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28</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Physician Information</a:t>
            </a:r>
          </a:p>
        </p:txBody>
      </p:sp>
      <p:pic>
        <p:nvPicPr>
          <p:cNvPr id="20481" name="Picture 1"/>
          <p:cNvPicPr>
            <a:picLocks noGrp="1" noChangeAspect="1" noChangeArrowheads="1"/>
          </p:cNvPicPr>
          <p:nvPr>
            <p:ph idx="1"/>
          </p:nvPr>
        </p:nvPicPr>
        <p:blipFill>
          <a:blip r:embed="rId2" cstate="print"/>
          <a:srcRect/>
          <a:stretch>
            <a:fillRect/>
          </a:stretch>
        </p:blipFill>
        <p:spPr bwMode="auto">
          <a:xfrm>
            <a:off x="304800" y="762000"/>
            <a:ext cx="8381999" cy="5562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1066800"/>
          <a:ext cx="8229600" cy="3225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Definition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Validation Rules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Field Type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Attending Physician First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Attending Physician First Name.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76, Attending Provider Name and Identifiers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a:latin typeface="Times New Roman"/>
                          <a:ea typeface="Times New Roman"/>
                          <a:cs typeface="Times New Roman"/>
                        </a:rPr>
                        <a:t>Attending Physician Middle Name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attending physician middle name</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76 Attending Provider Name and Identifiers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N/A</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dirty="0">
                          <a:latin typeface="Times New Roman"/>
                          <a:ea typeface="Times New Roman"/>
                          <a:cs typeface="Times New Roman"/>
                        </a:rPr>
                        <a:t>Attending Physician Last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Indicates the Attending Physician Last Name. </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UB-04 Reference:  FL 76, Attending Provider Name and Identifiers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N/A</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spcBef>
                          <a:spcPts val="0"/>
                        </a:spcBef>
                        <a:spcAft>
                          <a:spcPts val="1000"/>
                        </a:spcAft>
                      </a:pPr>
                      <a:r>
                        <a:rPr lang="en-US" sz="1200" dirty="0">
                          <a:latin typeface="Times New Roman"/>
                          <a:ea typeface="Times New Roman"/>
                          <a:cs typeface="Times New Roman"/>
                        </a:rPr>
                        <a:t>Attending Physician NPI</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attending Physician NPI</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76 Attending Provider Name and Identifiers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29</a:t>
            </a:fld>
            <a:endParaRPr lang="en-US"/>
          </a:p>
        </p:txBody>
      </p:sp>
      <p:sp>
        <p:nvSpPr>
          <p:cNvPr id="5" name="Title 4"/>
          <p:cNvSpPr>
            <a:spLocks noGrp="1"/>
          </p:cNvSpPr>
          <p:nvPr>
            <p:ph type="title"/>
          </p:nvPr>
        </p:nvSpPr>
        <p:spPr>
          <a:xfrm>
            <a:off x="304800" y="381000"/>
            <a:ext cx="8229600" cy="685800"/>
          </a:xfrm>
        </p:spPr>
        <p:txBody>
          <a:bodyPr>
            <a:normAutofit/>
          </a:bodyPr>
          <a:lstStyle/>
          <a:p>
            <a:r>
              <a:rPr lang="en-US" sz="2800" dirty="0"/>
              <a:t>Physician Help Screen Information</a:t>
            </a:r>
          </a:p>
        </p:txBody>
      </p:sp>
      <p:sp>
        <p:nvSpPr>
          <p:cNvPr id="7" name="Oval 6"/>
          <p:cNvSpPr/>
          <p:nvPr/>
        </p:nvSpPr>
        <p:spPr>
          <a:xfrm>
            <a:off x="609600" y="4648200"/>
            <a:ext cx="7924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Attending Physician Information is also located in Loop 2310A of the 837I Implementation Guide.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a:t>Providers will be able to submit claims for consideration through the HFS Internet Electronic Claim (IEC) system that is accessible through the Medical Electronic Data Interchange (MEDI) system.  </a:t>
            </a:r>
          </a:p>
          <a:p>
            <a:pPr marL="0" indent="0">
              <a:buNone/>
            </a:pPr>
            <a:r>
              <a:rPr lang="en-US" dirty="0"/>
              <a:t>The IEC link allows authorized providers/payees to submit Institutional Claim (837I) transactions as an X12 file or as a DDE claim.  Registered users are only allowed access to providers and functions for which they are an authorized user.  </a:t>
            </a:r>
          </a:p>
          <a:p>
            <a:pPr marL="0" indent="0">
              <a:buNone/>
            </a:pPr>
            <a:endParaRPr lang="en-US" dirty="0"/>
          </a:p>
          <a:p>
            <a:pPr marL="0" indent="0">
              <a:buNone/>
            </a:pPr>
            <a:r>
              <a:rPr lang="en-US" dirty="0"/>
              <a:t>To gain access to the IEC links, providers must complete the payee information during registration.  For help registering please contact:</a:t>
            </a:r>
          </a:p>
          <a:p>
            <a:pPr marL="0" indent="0">
              <a:buNone/>
            </a:pPr>
            <a:endParaRPr lang="en-US" dirty="0"/>
          </a:p>
          <a:p>
            <a:pPr lvl="0"/>
            <a:r>
              <a:rPr lang="en-US" dirty="0"/>
              <a:t>The MEDI Help Desk at (312) 814-3648, option 1, then option 2</a:t>
            </a:r>
          </a:p>
          <a:p>
            <a:r>
              <a:rPr lang="en-US" dirty="0"/>
              <a:t>Bureau of Long Term Care at (217) 782-0545</a:t>
            </a:r>
          </a:p>
          <a:p>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3</a:t>
            </a:fld>
            <a:endParaRPr lang="en-US"/>
          </a:p>
        </p:txBody>
      </p:sp>
      <p:sp>
        <p:nvSpPr>
          <p:cNvPr id="5" name="Title 4"/>
          <p:cNvSpPr>
            <a:spLocks noGrp="1"/>
          </p:cNvSpPr>
          <p:nvPr>
            <p:ph type="title"/>
          </p:nvPr>
        </p:nvSpPr>
        <p:spPr/>
        <p:txBody>
          <a:bodyPr>
            <a:normAutofit fontScale="90000"/>
          </a:bodyPr>
          <a:lstStyle/>
          <a:p>
            <a:r>
              <a:rPr lang="en-US" dirty="0"/>
              <a:t>Where to go to enter a claim or to submit a claim file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600" b="1" dirty="0"/>
              <a:t>Attending Provider Name Loop 2310A</a:t>
            </a:r>
            <a:endParaRPr lang="en-US" sz="1600" dirty="0"/>
          </a:p>
          <a:p>
            <a:pPr>
              <a:buNone/>
            </a:pPr>
            <a:r>
              <a:rPr lang="en-US" sz="1600" dirty="0"/>
              <a:t>NM1*</a:t>
            </a:r>
            <a:r>
              <a:rPr lang="en-US" sz="1600" dirty="0">
                <a:solidFill>
                  <a:srgbClr val="FF0000"/>
                </a:solidFill>
              </a:rPr>
              <a:t>71</a:t>
            </a:r>
            <a:r>
              <a:rPr lang="en-US" sz="1600" dirty="0"/>
              <a:t>*</a:t>
            </a:r>
            <a:r>
              <a:rPr lang="en-US" sz="1600" dirty="0">
                <a:solidFill>
                  <a:srgbClr val="FF0000"/>
                </a:solidFill>
              </a:rPr>
              <a:t>1</a:t>
            </a:r>
            <a:r>
              <a:rPr lang="en-US" sz="1600" dirty="0"/>
              <a:t>*</a:t>
            </a:r>
            <a:r>
              <a:rPr lang="en-US" sz="1600" dirty="0">
                <a:solidFill>
                  <a:srgbClr val="00B050"/>
                </a:solidFill>
              </a:rPr>
              <a:t>LAST NAME</a:t>
            </a:r>
            <a:r>
              <a:rPr lang="en-US" sz="1600" dirty="0"/>
              <a:t>*</a:t>
            </a:r>
            <a:r>
              <a:rPr lang="en-US" sz="1600" dirty="0">
                <a:solidFill>
                  <a:srgbClr val="00B050"/>
                </a:solidFill>
              </a:rPr>
              <a:t>M</a:t>
            </a:r>
            <a:r>
              <a:rPr lang="en-US" sz="1600" dirty="0"/>
              <a:t>*</a:t>
            </a:r>
            <a:r>
              <a:rPr lang="en-US" sz="1600" dirty="0">
                <a:solidFill>
                  <a:srgbClr val="00B050"/>
                </a:solidFill>
              </a:rPr>
              <a:t>FIRST NAME </a:t>
            </a:r>
            <a:r>
              <a:rPr lang="en-US" sz="1600" dirty="0"/>
              <a:t>**</a:t>
            </a:r>
            <a:r>
              <a:rPr lang="en-US" sz="1600" dirty="0">
                <a:solidFill>
                  <a:srgbClr val="00B050"/>
                </a:solidFill>
              </a:rPr>
              <a:t>MD</a:t>
            </a:r>
            <a:r>
              <a:rPr lang="en-US" sz="1600" dirty="0"/>
              <a:t>*</a:t>
            </a:r>
            <a:r>
              <a:rPr lang="en-US" sz="1600" dirty="0">
                <a:solidFill>
                  <a:srgbClr val="FF0000"/>
                </a:solidFill>
              </a:rPr>
              <a:t>XX</a:t>
            </a:r>
            <a:r>
              <a:rPr lang="en-US" sz="1600" dirty="0"/>
              <a:t>*</a:t>
            </a:r>
            <a:r>
              <a:rPr lang="en-US" sz="1600" dirty="0">
                <a:solidFill>
                  <a:srgbClr val="00B050"/>
                </a:solidFill>
              </a:rPr>
              <a:t>ATTENDING PHYSICIAN’S NPI</a:t>
            </a:r>
            <a:r>
              <a:rPr lang="en-US" sz="1600" dirty="0"/>
              <a:t>~</a:t>
            </a:r>
          </a:p>
          <a:p>
            <a:pPr>
              <a:buNone/>
            </a:pPr>
            <a:r>
              <a:rPr lang="en-US" sz="1600" dirty="0"/>
              <a:t>PRV*</a:t>
            </a:r>
            <a:r>
              <a:rPr lang="en-US" sz="1600" dirty="0">
                <a:solidFill>
                  <a:srgbClr val="FF0000"/>
                </a:solidFill>
              </a:rPr>
              <a:t>AT</a:t>
            </a:r>
            <a:r>
              <a:rPr lang="en-US" sz="1600" dirty="0"/>
              <a:t>*</a:t>
            </a:r>
            <a:r>
              <a:rPr lang="en-US" sz="1600" dirty="0">
                <a:solidFill>
                  <a:srgbClr val="FF0000"/>
                </a:solidFill>
              </a:rPr>
              <a:t>PXC</a:t>
            </a:r>
            <a:r>
              <a:rPr lang="en-US" sz="1600" dirty="0"/>
              <a:t>*</a:t>
            </a:r>
            <a:r>
              <a:rPr lang="en-US" sz="1600" dirty="0">
                <a:solidFill>
                  <a:srgbClr val="00B050"/>
                </a:solidFill>
              </a:rPr>
              <a:t>PHYSICIAN’S TAXONOMY CODE</a:t>
            </a:r>
            <a:r>
              <a:rPr lang="en-US" sz="1600" dirty="0"/>
              <a:t>~</a:t>
            </a:r>
          </a:p>
          <a:p>
            <a:pPr>
              <a:buNone/>
            </a:pPr>
            <a:endParaRPr lang="en-US" sz="2800" b="1" dirty="0"/>
          </a:p>
          <a:p>
            <a:r>
              <a:rPr lang="en-US" sz="1800" dirty="0"/>
              <a:t>The Attending Physician is required when submitting a claim for LTC services. </a:t>
            </a:r>
          </a:p>
        </p:txBody>
      </p:sp>
      <p:sp>
        <p:nvSpPr>
          <p:cNvPr id="4" name="Slide Number Placeholder 3"/>
          <p:cNvSpPr>
            <a:spLocks noGrp="1"/>
          </p:cNvSpPr>
          <p:nvPr>
            <p:ph type="sldNum" sz="quarter" idx="12"/>
          </p:nvPr>
        </p:nvSpPr>
        <p:spPr/>
        <p:txBody>
          <a:bodyPr/>
          <a:lstStyle/>
          <a:p>
            <a:fld id="{087F4E9C-6F08-4CD1-8108-009EBC09EC36}" type="slidenum">
              <a:rPr lang="en-US" smtClean="0"/>
              <a:pPr/>
              <a:t>30</a:t>
            </a:fld>
            <a:endParaRPr lang="en-US"/>
          </a:p>
        </p:txBody>
      </p:sp>
      <p:sp>
        <p:nvSpPr>
          <p:cNvPr id="5" name="Title 4"/>
          <p:cNvSpPr>
            <a:spLocks noGrp="1"/>
          </p:cNvSpPr>
          <p:nvPr>
            <p:ph type="title"/>
          </p:nvPr>
        </p:nvSpPr>
        <p:spPr/>
        <p:txBody>
          <a:bodyPr/>
          <a:lstStyle/>
          <a:p>
            <a:r>
              <a:rPr lang="en-US" sz="4400" dirty="0"/>
              <a:t>X12 Claim Breakdown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31</a:t>
            </a:fld>
            <a:endParaRPr lang="en-US"/>
          </a:p>
        </p:txBody>
      </p:sp>
      <p:sp>
        <p:nvSpPr>
          <p:cNvPr id="5" name="Title 4"/>
          <p:cNvSpPr>
            <a:spLocks noGrp="1"/>
          </p:cNvSpPr>
          <p:nvPr>
            <p:ph type="title"/>
          </p:nvPr>
        </p:nvSpPr>
        <p:spPr>
          <a:xfrm>
            <a:off x="457200" y="274638"/>
            <a:ext cx="8229600" cy="563562"/>
          </a:xfrm>
        </p:spPr>
        <p:txBody>
          <a:bodyPr>
            <a:normAutofit fontScale="90000"/>
          </a:bodyPr>
          <a:lstStyle/>
          <a:p>
            <a:r>
              <a:rPr lang="en-US" dirty="0"/>
              <a:t>Claim TPL</a:t>
            </a:r>
          </a:p>
        </p:txBody>
      </p:sp>
      <p:pic>
        <p:nvPicPr>
          <p:cNvPr id="59393" name="Picture 1"/>
          <p:cNvPicPr>
            <a:picLocks noGrp="1" noChangeAspect="1" noChangeArrowheads="1"/>
          </p:cNvPicPr>
          <p:nvPr>
            <p:ph idx="1"/>
          </p:nvPr>
        </p:nvPicPr>
        <p:blipFill>
          <a:blip r:embed="rId3" cstate="print"/>
          <a:srcRect/>
          <a:stretch>
            <a:fillRect/>
          </a:stretch>
        </p:blipFill>
        <p:spPr bwMode="auto">
          <a:xfrm>
            <a:off x="152400" y="762000"/>
            <a:ext cx="8839200" cy="5715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1" y="1066800"/>
          <a:ext cx="8686800" cy="5239811"/>
        </p:xfrm>
        <a:graphic>
          <a:graphicData uri="http://schemas.openxmlformats.org/drawingml/2006/table">
            <a:tbl>
              <a:tblPr firstRow="1" bandRow="1">
                <a:tableStyleId>{5C22544A-7EE6-4342-B048-85BDC9FD1C3A}</a:tableStyleId>
              </a:tblPr>
              <a:tblGrid>
                <a:gridCol w="1447799">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990601">
                  <a:extLst>
                    <a:ext uri="{9D8B030D-6E8A-4147-A177-3AD203B41FA5}">
                      <a16:colId xmlns:a16="http://schemas.microsoft.com/office/drawing/2014/main" val="20003"/>
                    </a:ext>
                  </a:extLst>
                </a:gridCol>
              </a:tblGrid>
              <a:tr h="324135">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Definition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Validation Rules</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a:latin typeface="Times New Roman"/>
                          <a:ea typeface="Times New Roman"/>
                          <a:cs typeface="Times New Roman"/>
                        </a:rPr>
                        <a:t>Field Type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4001">
                <a:tc>
                  <a:txBody>
                    <a:bodyPr/>
                    <a:lstStyle/>
                    <a:p>
                      <a:pPr marL="0" marR="0">
                        <a:spcBef>
                          <a:spcPts val="0"/>
                        </a:spcBef>
                        <a:spcAft>
                          <a:spcPts val="1000"/>
                        </a:spcAft>
                      </a:pPr>
                      <a:r>
                        <a:rPr lang="en-US" sz="1200" dirty="0">
                          <a:latin typeface="Times New Roman"/>
                          <a:ea typeface="Times New Roman"/>
                          <a:cs typeface="Times New Roman"/>
                        </a:rPr>
                        <a:t>First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Other Insured First Name.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58 (A-C) Insured’s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when Claim TPL is entered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4001">
                <a:tc>
                  <a:txBody>
                    <a:bodyPr/>
                    <a:lstStyle/>
                    <a:p>
                      <a:pPr marL="0" marR="0">
                        <a:spcBef>
                          <a:spcPts val="0"/>
                        </a:spcBef>
                        <a:spcAft>
                          <a:spcPts val="1000"/>
                        </a:spcAft>
                      </a:pPr>
                      <a:r>
                        <a:rPr lang="en-US" sz="1200">
                          <a:latin typeface="Times New Roman"/>
                          <a:ea typeface="Times New Roman"/>
                          <a:cs typeface="Times New Roman"/>
                        </a:rPr>
                        <a:t>Middle Name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the Other Insured Middle Name.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58 (A-C) Insured’s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4001">
                <a:tc>
                  <a:txBody>
                    <a:bodyPr/>
                    <a:lstStyle/>
                    <a:p>
                      <a:pPr marL="0" marR="0">
                        <a:spcBef>
                          <a:spcPts val="0"/>
                        </a:spcBef>
                        <a:spcAft>
                          <a:spcPts val="1000"/>
                        </a:spcAft>
                      </a:pPr>
                      <a:r>
                        <a:rPr lang="en-US" sz="1200">
                          <a:latin typeface="Times New Roman"/>
                          <a:ea typeface="Times New Roman"/>
                          <a:cs typeface="Times New Roman"/>
                        </a:rPr>
                        <a:t>Last Name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Other Insured Last Name.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58 (A-C) Insured’s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when Claim TPL is entered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3849">
                <a:tc>
                  <a:txBody>
                    <a:bodyPr/>
                    <a:lstStyle/>
                    <a:p>
                      <a:pPr marL="0" marR="0">
                        <a:spcBef>
                          <a:spcPts val="0"/>
                        </a:spcBef>
                        <a:spcAft>
                          <a:spcPts val="1000"/>
                        </a:spcAft>
                      </a:pPr>
                      <a:r>
                        <a:rPr lang="en-US" sz="1200">
                          <a:latin typeface="Times New Roman"/>
                          <a:ea typeface="Times New Roman"/>
                          <a:cs typeface="Times New Roman"/>
                        </a:rPr>
                        <a:t>ID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Other Insured Identifier.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60 (A-C) [Insured’s Unique Identifier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when Claim TPL is entered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4135">
                <a:tc>
                  <a:txBody>
                    <a:bodyPr/>
                    <a:lstStyle/>
                    <a:p>
                      <a:pPr marL="0" marR="0">
                        <a:spcBef>
                          <a:spcPts val="0"/>
                        </a:spcBef>
                        <a:spcAft>
                          <a:spcPts val="1000"/>
                        </a:spcAft>
                      </a:pPr>
                      <a:r>
                        <a:rPr lang="en-US" sz="1200">
                          <a:latin typeface="Times New Roman"/>
                          <a:ea typeface="Times New Roman"/>
                          <a:cs typeface="Times New Roman"/>
                        </a:rPr>
                        <a:t>Claim Filing Code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Code indicating type of claim</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Dropdown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2996">
                <a:tc>
                  <a:txBody>
                    <a:bodyPr/>
                    <a:lstStyle/>
                    <a:p>
                      <a:pPr marL="0" marR="0">
                        <a:spcBef>
                          <a:spcPts val="0"/>
                        </a:spcBef>
                        <a:spcAft>
                          <a:spcPts val="1000"/>
                        </a:spcAft>
                      </a:pPr>
                      <a:r>
                        <a:rPr lang="en-US" sz="1200">
                          <a:latin typeface="Times New Roman"/>
                          <a:ea typeface="Times New Roman"/>
                          <a:cs typeface="Times New Roman"/>
                        </a:rPr>
                        <a:t>Other Payer Name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Other Payer  Name. UB-04 Reference: FL 50 (A-C) Payer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when Claim TPL is entered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2996">
                <a:tc>
                  <a:txBody>
                    <a:bodyPr/>
                    <a:lstStyle/>
                    <a:p>
                      <a:pPr marL="0" marR="0">
                        <a:spcBef>
                          <a:spcPts val="0"/>
                        </a:spcBef>
                        <a:spcAft>
                          <a:spcPts val="1000"/>
                        </a:spcAft>
                      </a:pPr>
                      <a:r>
                        <a:rPr lang="en-US" sz="1200">
                          <a:latin typeface="Times New Roman"/>
                          <a:ea typeface="Times New Roman"/>
                          <a:cs typeface="Times New Roman"/>
                        </a:rPr>
                        <a:t>Other Payer Identifier</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Other Payer Identifier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when Claim TPL is entered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83696">
                <a:tc>
                  <a:txBody>
                    <a:bodyPr/>
                    <a:lstStyle/>
                    <a:p>
                      <a:pPr marL="0" marR="0">
                        <a:spcBef>
                          <a:spcPts val="0"/>
                        </a:spcBef>
                        <a:spcAft>
                          <a:spcPts val="1000"/>
                        </a:spcAft>
                      </a:pPr>
                      <a:r>
                        <a:rPr lang="en-US" sz="1200">
                          <a:latin typeface="Times New Roman"/>
                          <a:ea typeface="Times New Roman"/>
                          <a:cs typeface="Times New Roman"/>
                        </a:rPr>
                        <a:t>TPL Code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Other Payer Secondary Identifier.  Must be the three digit TPL Code assigned by HFS to other payers.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51 (A-C) Health Plan Identification Number.</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 when Claim TPL is entered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783696">
                <a:tc>
                  <a:txBody>
                    <a:bodyPr/>
                    <a:lstStyle/>
                    <a:p>
                      <a:pPr marL="0" marR="0">
                        <a:spcBef>
                          <a:spcPts val="0"/>
                        </a:spcBef>
                        <a:spcAft>
                          <a:spcPts val="1000"/>
                        </a:spcAft>
                      </a:pPr>
                      <a:r>
                        <a:rPr lang="en-US" sz="1200">
                          <a:latin typeface="Times New Roman"/>
                          <a:ea typeface="Times New Roman"/>
                          <a:cs typeface="Times New Roman"/>
                        </a:rPr>
                        <a:t>TPL Status Code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Indicates Other Payer Secondary Identifier.  Enter the two digit TPL Status Code assigned by HFS.</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UB-04 Reference:  FL 51 (A-C) Health Plan Identification Number</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Required when Claim TPL is entered</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Dropdown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32</a:t>
            </a:fld>
            <a:endParaRPr lang="en-US"/>
          </a:p>
        </p:txBody>
      </p:sp>
      <p:sp>
        <p:nvSpPr>
          <p:cNvPr id="5" name="Title 4"/>
          <p:cNvSpPr>
            <a:spLocks noGrp="1"/>
          </p:cNvSpPr>
          <p:nvPr>
            <p:ph type="title"/>
          </p:nvPr>
        </p:nvSpPr>
        <p:spPr>
          <a:xfrm>
            <a:off x="457200" y="274638"/>
            <a:ext cx="8229600" cy="715962"/>
          </a:xfrm>
        </p:spPr>
        <p:txBody>
          <a:bodyPr>
            <a:normAutofit/>
          </a:bodyPr>
          <a:lstStyle/>
          <a:p>
            <a:r>
              <a:rPr lang="en-US" sz="2800" dirty="0"/>
              <a:t>Claim TPL Help Screen Information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914400"/>
          <a:ext cx="8763000" cy="46151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Definition</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Validation Rules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b="1" dirty="0">
                          <a:latin typeface="Times New Roman"/>
                          <a:ea typeface="Times New Roman"/>
                          <a:cs typeface="Times New Roman"/>
                        </a:rPr>
                        <a:t>Field Type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dirty="0">
                          <a:latin typeface="Times New Roman"/>
                          <a:ea typeface="Times New Roman"/>
                          <a:cs typeface="Times New Roman"/>
                        </a:rPr>
                        <a:t>Payer Paid Amount/TPL Amount</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Other Payer  Paid Amount.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54 (A-C) Prior Payments - Payers</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when Claim TPL is entered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spcBef>
                          <a:spcPts val="0"/>
                        </a:spcBef>
                        <a:spcAft>
                          <a:spcPts val="1000"/>
                        </a:spcAft>
                        <a:tabLst>
                          <a:tab pos="1699895" algn="r"/>
                        </a:tabLst>
                      </a:pPr>
                      <a:r>
                        <a:rPr lang="en-US" sz="1200">
                          <a:latin typeface="Times New Roman"/>
                          <a:ea typeface="Times New Roman"/>
                          <a:cs typeface="Times New Roman"/>
                        </a:rPr>
                        <a:t>Deductible Amount	</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Deductible Amount</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39-41 Value Codes and Amounts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Note:  (For 837I reported in Loop 2320, CAS segment, Claim Adjustment Group Code “Patient Responsibility” (PR) with the appropriate Reason Code.) </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N/A</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a:latin typeface="Times New Roman"/>
                          <a:ea typeface="Times New Roman"/>
                          <a:cs typeface="Times New Roman"/>
                        </a:rPr>
                        <a:t>Coinsurance Amount</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Indicates Coinsurance Amount</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39-41 Value Codes and Amounts </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Note:  (For 837I reported in Loop 2320, CAS segment, Claim Adjustment Group Code “Patient Responsibility” (PR) with the appropriate Reason Code.)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N/A</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spcBef>
                          <a:spcPts val="0"/>
                        </a:spcBef>
                        <a:spcAft>
                          <a:spcPts val="1000"/>
                        </a:spcAft>
                      </a:pPr>
                      <a:r>
                        <a:rPr lang="en-US" sz="1200" dirty="0">
                          <a:latin typeface="Times New Roman"/>
                          <a:ea typeface="Times New Roman"/>
                          <a:cs typeface="Times New Roman"/>
                        </a:rPr>
                        <a:t>Copayment </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Indicates Copayment Amount</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 UB-04 Reference:  FL 39-41 Value Codes and Amounts </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Note:  (For 837I reported in Loop 2320, CAS segment, Claim Adjustment Group Code “Patient Responsibility” (PR) with the appropriate Reason Code.)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N/A</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a:spcBef>
                          <a:spcPts val="0"/>
                        </a:spcBef>
                        <a:spcAft>
                          <a:spcPts val="1000"/>
                        </a:spcAft>
                      </a:pPr>
                      <a:r>
                        <a:rPr lang="en-US" sz="1200" dirty="0">
                          <a:latin typeface="Times New Roman"/>
                          <a:ea typeface="Times New Roman"/>
                          <a:cs typeface="Times New Roman"/>
                        </a:rPr>
                        <a:t>Adjudication or Payment Date</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Indicates Adjudication or Payment Date</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a:latin typeface="Times New Roman"/>
                          <a:ea typeface="Times New Roman"/>
                          <a:cs typeface="Times New Roman"/>
                        </a:rPr>
                        <a:t>Required when Claim TPL is entered</a:t>
                      </a:r>
                      <a:endParaRPr lang="en-US" sz="110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33</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Claim TPL Help Screen Information Cont.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8382000" cy="3645091"/>
          </a:xfrm>
        </p:spPr>
        <p:txBody>
          <a:bodyPr>
            <a:normAutofit fontScale="92500" lnSpcReduction="20000"/>
          </a:bodyPr>
          <a:lstStyle/>
          <a:p>
            <a:r>
              <a:rPr lang="en-US" sz="1900" dirty="0"/>
              <a:t>For HFS a secondary identification number (REF02 of the 2330 Loop) is always required when loop 2320 is used.</a:t>
            </a:r>
          </a:p>
          <a:p>
            <a:endParaRPr lang="en-US" sz="1900" dirty="0"/>
          </a:p>
          <a:p>
            <a:r>
              <a:rPr lang="en-US" sz="1900" dirty="0"/>
              <a:t>The REF02 must be the 3-digit TPL Code followed by the 2- digit Status Code assigned by HFS to other payers. For example:</a:t>
            </a:r>
          </a:p>
          <a:p>
            <a:endParaRPr lang="en-US" sz="1900" dirty="0"/>
          </a:p>
          <a:p>
            <a:r>
              <a:rPr lang="en-US" sz="1900" dirty="0"/>
              <a:t>REF*2U*90901~</a:t>
            </a:r>
          </a:p>
          <a:p>
            <a:endParaRPr lang="en-US" sz="1900" dirty="0"/>
          </a:p>
          <a:p>
            <a:r>
              <a:rPr lang="en-US" sz="1900" dirty="0"/>
              <a:t>TPL Code “909”  = Medicare Part A</a:t>
            </a:r>
          </a:p>
          <a:p>
            <a:r>
              <a:rPr lang="en-US" sz="1900" dirty="0"/>
              <a:t>Status Code “01” = </a:t>
            </a:r>
            <a:r>
              <a:rPr lang="en-US" sz="1800" dirty="0"/>
              <a:t>TPL Adjudicated – total payment shown </a:t>
            </a:r>
            <a:endParaRPr lang="en-US" sz="1900" dirty="0"/>
          </a:p>
          <a:p>
            <a:endParaRPr lang="en-US" sz="1900" dirty="0"/>
          </a:p>
          <a:p>
            <a:r>
              <a:rPr lang="en-US" sz="1900" dirty="0"/>
              <a:t>Prior payment amounts should be reported as claim level adjustments in loop 2320. Do not send any line level adjustment segments in loop 2430. </a:t>
            </a:r>
          </a:p>
          <a:p>
            <a:pPr>
              <a:buNone/>
            </a:pPr>
            <a:endParaRPr lang="en-US" sz="1900"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34</a:t>
            </a:fld>
            <a:endParaRPr lang="en-US"/>
          </a:p>
        </p:txBody>
      </p:sp>
      <p:sp>
        <p:nvSpPr>
          <p:cNvPr id="5" name="Title 4"/>
          <p:cNvSpPr>
            <a:spLocks noGrp="1"/>
          </p:cNvSpPr>
          <p:nvPr>
            <p:ph type="title"/>
          </p:nvPr>
        </p:nvSpPr>
        <p:spPr>
          <a:xfrm>
            <a:off x="457200" y="274638"/>
            <a:ext cx="8229600" cy="2011362"/>
          </a:xfrm>
        </p:spPr>
        <p:txBody>
          <a:bodyPr/>
          <a:lstStyle/>
          <a:p>
            <a:endParaRPr lang="en-US" dirty="0"/>
          </a:p>
        </p:txBody>
      </p:sp>
      <p:sp>
        <p:nvSpPr>
          <p:cNvPr id="6" name="Oval 5"/>
          <p:cNvSpPr/>
          <p:nvPr/>
        </p:nvSpPr>
        <p:spPr>
          <a:xfrm>
            <a:off x="533400" y="457200"/>
            <a:ext cx="8077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TPL Information is also located in Loops 2320</a:t>
            </a:r>
          </a:p>
          <a:p>
            <a:pPr algn="ctr"/>
            <a:r>
              <a:rPr lang="en-US" dirty="0"/>
              <a:t> Other Subscriber Information,  2330 Other Subscriber Name and 2330B Other Payer Name of the 837I Implementation Guide.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763000" cy="5791200"/>
          </a:xfrm>
        </p:spPr>
        <p:txBody>
          <a:bodyPr>
            <a:normAutofit fontScale="55000" lnSpcReduction="20000"/>
          </a:bodyPr>
          <a:lstStyle/>
          <a:p>
            <a:pPr>
              <a:buNone/>
            </a:pPr>
            <a:r>
              <a:rPr lang="en-US" b="1" dirty="0"/>
              <a:t>	01 – TPL Adjudicated – total payment shown:</a:t>
            </a:r>
            <a:r>
              <a:rPr lang="en-US" dirty="0"/>
              <a:t> TPL Status Code 01 is to be entered when payment has been received from the patient’s third party resource. The amount of payment received must be entered in the TPL amount box.</a:t>
            </a:r>
          </a:p>
          <a:p>
            <a:pPr marL="365125" indent="-22225">
              <a:buNone/>
            </a:pPr>
            <a:r>
              <a:rPr lang="en-US" b="1" dirty="0"/>
              <a:t>02 – TPL Adjudicated – patient not covered:</a:t>
            </a:r>
            <a:r>
              <a:rPr lang="en-US" dirty="0"/>
              <a:t> TPL Status Code 02 is to be entered when the provider is advised by the third party resource that the patient was not insured at the time services were provided.</a:t>
            </a:r>
          </a:p>
          <a:p>
            <a:pPr>
              <a:buNone/>
            </a:pPr>
            <a:r>
              <a:rPr lang="en-US" dirty="0"/>
              <a:t>	</a:t>
            </a:r>
            <a:r>
              <a:rPr lang="en-US" b="1" dirty="0"/>
              <a:t>03 – TPL Adjudicated – services not covered:</a:t>
            </a:r>
            <a:r>
              <a:rPr lang="en-US" dirty="0"/>
              <a:t> TPL Status Code 03 is to be entered when the provider is advised by the third party resource that services provided are not covered.</a:t>
            </a:r>
          </a:p>
          <a:p>
            <a:pPr>
              <a:buNone/>
            </a:pPr>
            <a:r>
              <a:rPr lang="en-US" dirty="0"/>
              <a:t>	</a:t>
            </a:r>
            <a:r>
              <a:rPr lang="en-US" b="1" dirty="0"/>
              <a:t>05 – Patient not covered:</a:t>
            </a:r>
            <a:r>
              <a:rPr lang="en-US" dirty="0"/>
              <a:t> TPL Status Code 05 is to be entered when a patient informs the provider that the third party resource identified on the </a:t>
            </a:r>
            <a:r>
              <a:rPr lang="en-US" dirty="0" err="1"/>
              <a:t>MediPlan</a:t>
            </a:r>
            <a:r>
              <a:rPr lang="en-US" dirty="0"/>
              <a:t> Card is not in force.</a:t>
            </a:r>
          </a:p>
          <a:p>
            <a:pPr>
              <a:buNone/>
            </a:pPr>
            <a:r>
              <a:rPr lang="en-US" dirty="0"/>
              <a:t>	</a:t>
            </a:r>
            <a:r>
              <a:rPr lang="en-US" b="1" dirty="0"/>
              <a:t>06 – Services not covered:</a:t>
            </a:r>
            <a:r>
              <a:rPr lang="en-US" dirty="0"/>
              <a:t> TPL Status Code 06 is to be entered when the provider determines that the identified resource is not applicable to the service provided.</a:t>
            </a:r>
          </a:p>
          <a:p>
            <a:pPr>
              <a:buNone/>
            </a:pPr>
            <a:r>
              <a:rPr lang="en-US" dirty="0"/>
              <a:t>	</a:t>
            </a:r>
            <a:r>
              <a:rPr lang="en-US" b="1" dirty="0"/>
              <a:t>07 – Third Party Adjudication Pending:</a:t>
            </a:r>
            <a:r>
              <a:rPr lang="en-US" dirty="0"/>
              <a:t> TPL Status Code 07 may be entered when a claim has been submitted to the third party, thirty (30) days have elapsed since the third party was billed, and reasonable follow-up efforts to obtain payment have failed. </a:t>
            </a:r>
          </a:p>
          <a:p>
            <a:pPr>
              <a:buNone/>
            </a:pPr>
            <a:r>
              <a:rPr lang="en-US" b="1" i="1" dirty="0"/>
              <a:t>	</a:t>
            </a:r>
            <a:r>
              <a:rPr lang="en-US" b="1" dirty="0"/>
              <a:t>08 – Estimated Payment:</a:t>
            </a:r>
            <a:r>
              <a:rPr lang="en-US" dirty="0"/>
              <a:t> TPL Status Code 08 may be entered if the provider has billed the third party, contact was made with the third party, and payment is forthcoming but not yet received. The provider must indicate the amount of the payment estimated by the third party. The provider is responsible for any adjustment, if required, after the actual receipt of the payment from the third party.	 </a:t>
            </a:r>
          </a:p>
          <a:p>
            <a:pPr>
              <a:buNone/>
            </a:pPr>
            <a:r>
              <a:rPr lang="en-US" dirty="0"/>
              <a:t>	</a:t>
            </a:r>
            <a:r>
              <a:rPr lang="en-US" b="1" dirty="0"/>
              <a:t>10</a:t>
            </a:r>
            <a:r>
              <a:rPr lang="en-US" dirty="0"/>
              <a:t> </a:t>
            </a:r>
            <a:r>
              <a:rPr lang="en-US" b="1" dirty="0"/>
              <a:t>– Deductible Not Met:</a:t>
            </a:r>
            <a:r>
              <a:rPr lang="en-US" dirty="0"/>
              <a:t> TPL Status Code 10 is to be entered when the provider has been informed by the third party resource that non-payment of the service was because the deductible was not met.</a:t>
            </a:r>
          </a:p>
          <a:p>
            <a:pPr marL="365125" indent="-22225">
              <a:buNone/>
            </a:pPr>
            <a:r>
              <a:rPr lang="en-US" b="1" dirty="0"/>
              <a:t>99 – Zero or Negative Payment: </a:t>
            </a:r>
            <a:r>
              <a:rPr lang="en-US" dirty="0"/>
              <a:t>TPL</a:t>
            </a:r>
            <a:r>
              <a:rPr lang="en-US" b="1" dirty="0"/>
              <a:t> </a:t>
            </a:r>
            <a:r>
              <a:rPr lang="en-US" dirty="0"/>
              <a:t>Status Code 99 identifies a zero</a:t>
            </a:r>
            <a:r>
              <a:rPr lang="en-US" b="1" dirty="0"/>
              <a:t> </a:t>
            </a:r>
            <a:r>
              <a:rPr lang="en-US" dirty="0"/>
              <a:t>or negative payment by Medicare on a crossover claim.</a:t>
            </a:r>
            <a:r>
              <a:rPr lang="en-US" b="1" dirty="0"/>
              <a:t> </a:t>
            </a:r>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35</a:t>
            </a:fld>
            <a:endParaRPr lang="en-US"/>
          </a:p>
        </p:txBody>
      </p:sp>
      <p:sp>
        <p:nvSpPr>
          <p:cNvPr id="5" name="Title 4"/>
          <p:cNvSpPr>
            <a:spLocks noGrp="1"/>
          </p:cNvSpPr>
          <p:nvPr>
            <p:ph type="title"/>
          </p:nvPr>
        </p:nvSpPr>
        <p:spPr>
          <a:xfrm>
            <a:off x="457200" y="274638"/>
            <a:ext cx="8229600" cy="715962"/>
          </a:xfrm>
        </p:spPr>
        <p:txBody>
          <a:bodyPr>
            <a:normAutofit/>
          </a:bodyPr>
          <a:lstStyle/>
          <a:p>
            <a:r>
              <a:rPr lang="en-US" sz="2400" dirty="0"/>
              <a:t>TPL Status Codes: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55000" lnSpcReduction="20000"/>
          </a:bodyPr>
          <a:lstStyle/>
          <a:p>
            <a:r>
              <a:rPr lang="en-US" dirty="0"/>
              <a:t>Third Party Liability (TPL) payments will be allowed as a reduction from payable charges submitted on the LTC claim as “Other Payer”. </a:t>
            </a:r>
          </a:p>
          <a:p>
            <a:endParaRPr lang="en-US" dirty="0"/>
          </a:p>
          <a:p>
            <a:r>
              <a:rPr lang="en-US" dirty="0"/>
              <a:t>Providers may refer to the “Source Code” field found in the TPL section of the MEDI eligibility verification for a recipient’s three-digit TPL code.</a:t>
            </a:r>
          </a:p>
          <a:p>
            <a:pPr>
              <a:buNone/>
            </a:pPr>
            <a:r>
              <a:rPr lang="en-US" dirty="0"/>
              <a:t>  </a:t>
            </a:r>
          </a:p>
          <a:p>
            <a:r>
              <a:rPr lang="en-US" dirty="0"/>
              <a:t>If the recipient has Hospital Insurance Benefits (HIB) or is a Qualified Medicare Beneficiary (QMB), the submitted claim must reflect Medicare as the primary payer; or if there is no applicable benefit, the claim must contain an occurrence code identifying the date the benefit exhausted/ended or date Medicaid became the primary payer.  Medicaid only claims using intermediate care Bill Type 65X do not need the additional occurrence code.</a:t>
            </a:r>
          </a:p>
          <a:p>
            <a:pPr>
              <a:buNone/>
            </a:pPr>
            <a:r>
              <a:rPr lang="en-US" dirty="0"/>
              <a:t> </a:t>
            </a:r>
          </a:p>
          <a:p>
            <a:r>
              <a:rPr lang="en-US" dirty="0"/>
              <a:t>If the recipient has a TPL such as Blue Cross Blue Shield or any other commercial payer and TPL is not reported on the submitted claim, the claim will </a:t>
            </a:r>
            <a:r>
              <a:rPr lang="en-US" u="sng" dirty="0"/>
              <a:t>not</a:t>
            </a:r>
            <a:r>
              <a:rPr lang="en-US" dirty="0"/>
              <a:t> be rejected.  HFS will continue to seek collection of non reported TPL payments through the current collection process.    </a:t>
            </a:r>
          </a:p>
          <a:p>
            <a:pPr>
              <a:buNone/>
            </a:pPr>
            <a:r>
              <a:rPr lang="en-US" dirty="0"/>
              <a:t> </a:t>
            </a:r>
          </a:p>
          <a:p>
            <a:r>
              <a:rPr lang="en-US" dirty="0"/>
              <a:t>If the claim is Medicaid only or has a TPL other than Medicare, use Value Code 80 for the covered days and Value Code 81 for non-covered days. </a:t>
            </a:r>
          </a:p>
        </p:txBody>
      </p:sp>
      <p:sp>
        <p:nvSpPr>
          <p:cNvPr id="4" name="Slide Number Placeholder 3"/>
          <p:cNvSpPr>
            <a:spLocks noGrp="1"/>
          </p:cNvSpPr>
          <p:nvPr>
            <p:ph type="sldNum" sz="quarter" idx="12"/>
          </p:nvPr>
        </p:nvSpPr>
        <p:spPr/>
        <p:txBody>
          <a:bodyPr/>
          <a:lstStyle/>
          <a:p>
            <a:fld id="{087F4E9C-6F08-4CD1-8108-009EBC09EC36}" type="slidenum">
              <a:rPr lang="en-US" smtClean="0"/>
              <a:pPr/>
              <a:t>36</a:t>
            </a:fld>
            <a:endParaRPr lang="en-US"/>
          </a:p>
        </p:txBody>
      </p:sp>
      <p:sp>
        <p:nvSpPr>
          <p:cNvPr id="5" name="Title 4"/>
          <p:cNvSpPr>
            <a:spLocks noGrp="1"/>
          </p:cNvSpPr>
          <p:nvPr>
            <p:ph type="title"/>
          </p:nvPr>
        </p:nvSpPr>
        <p:spPr>
          <a:xfrm>
            <a:off x="457200" y="274638"/>
            <a:ext cx="8229600" cy="792162"/>
          </a:xfrm>
        </p:spPr>
        <p:txBody>
          <a:bodyPr/>
          <a:lstStyle/>
          <a:p>
            <a:r>
              <a:rPr lang="en-US" dirty="0"/>
              <a:t>TPL Guidelines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70000" lnSpcReduction="20000"/>
          </a:bodyPr>
          <a:lstStyle/>
          <a:p>
            <a:pPr>
              <a:buNone/>
            </a:pPr>
            <a:r>
              <a:rPr lang="en-US" sz="1800" b="1" dirty="0"/>
              <a:t>Other Subscriber Information Loop 2320</a:t>
            </a:r>
            <a:endParaRPr lang="en-US" sz="1800" dirty="0"/>
          </a:p>
          <a:p>
            <a:pPr>
              <a:buNone/>
            </a:pPr>
            <a:r>
              <a:rPr lang="en-US" sz="1800" dirty="0"/>
              <a:t>SBR*P*18*******16~</a:t>
            </a:r>
          </a:p>
          <a:p>
            <a:pPr>
              <a:buNone/>
            </a:pPr>
            <a:r>
              <a:rPr lang="en-US" sz="1900" dirty="0"/>
              <a:t>CAS*CO</a:t>
            </a:r>
            <a:r>
              <a:rPr lang="en-US" sz="1800" dirty="0"/>
              <a:t>*</a:t>
            </a:r>
            <a:r>
              <a:rPr lang="en-US" sz="1800" dirty="0">
                <a:solidFill>
                  <a:schemeClr val="accent3"/>
                </a:solidFill>
              </a:rPr>
              <a:t>45</a:t>
            </a:r>
            <a:r>
              <a:rPr lang="en-US" sz="1800" dirty="0"/>
              <a:t>*</a:t>
            </a:r>
            <a:r>
              <a:rPr lang="en-US" sz="1800" dirty="0">
                <a:solidFill>
                  <a:srgbClr val="00B050"/>
                </a:solidFill>
              </a:rPr>
              <a:t>3703.15</a:t>
            </a:r>
            <a:r>
              <a:rPr lang="en-US" sz="1800" dirty="0"/>
              <a:t>**</a:t>
            </a:r>
            <a:r>
              <a:rPr lang="en-US" sz="1800" dirty="0">
                <a:solidFill>
                  <a:schemeClr val="accent3"/>
                </a:solidFill>
              </a:rPr>
              <a:t>253</a:t>
            </a:r>
            <a:r>
              <a:rPr lang="en-US" sz="1800" dirty="0"/>
              <a:t>*</a:t>
            </a:r>
            <a:r>
              <a:rPr lang="en-US" sz="1800" dirty="0">
                <a:solidFill>
                  <a:srgbClr val="00B050"/>
                </a:solidFill>
              </a:rPr>
              <a:t>154.36</a:t>
            </a:r>
            <a:r>
              <a:rPr lang="en-US" sz="1800" dirty="0"/>
              <a:t>~</a:t>
            </a:r>
          </a:p>
          <a:p>
            <a:pPr>
              <a:buNone/>
            </a:pPr>
            <a:r>
              <a:rPr lang="en-US" sz="1800" dirty="0"/>
              <a:t>CAS*PR*</a:t>
            </a:r>
            <a:r>
              <a:rPr lang="en-US" sz="1800" dirty="0">
                <a:solidFill>
                  <a:schemeClr val="accent3"/>
                </a:solidFill>
              </a:rPr>
              <a:t>2</a:t>
            </a:r>
            <a:r>
              <a:rPr lang="en-US" sz="1800" dirty="0"/>
              <a:t>*</a:t>
            </a:r>
            <a:r>
              <a:rPr lang="en-US" sz="1800" dirty="0">
                <a:solidFill>
                  <a:srgbClr val="00B050"/>
                </a:solidFill>
              </a:rPr>
              <a:t>1102.5</a:t>
            </a:r>
            <a:r>
              <a:rPr lang="en-US" sz="1800" dirty="0"/>
              <a:t>~</a:t>
            </a:r>
          </a:p>
          <a:p>
            <a:pPr>
              <a:buNone/>
            </a:pPr>
            <a:r>
              <a:rPr lang="en-US" sz="1800" dirty="0"/>
              <a:t>AMT*D*</a:t>
            </a:r>
            <a:r>
              <a:rPr lang="en-US" sz="1800" dirty="0">
                <a:solidFill>
                  <a:srgbClr val="00B050"/>
                </a:solidFill>
              </a:rPr>
              <a:t>7563.62</a:t>
            </a:r>
            <a:r>
              <a:rPr lang="en-US" sz="1800" dirty="0"/>
              <a:t>~</a:t>
            </a:r>
          </a:p>
          <a:p>
            <a:pPr>
              <a:buNone/>
            </a:pPr>
            <a:r>
              <a:rPr lang="en-US" sz="1800" dirty="0"/>
              <a:t>OI***Y***Y~</a:t>
            </a:r>
          </a:p>
          <a:p>
            <a:pPr>
              <a:buNone/>
            </a:pPr>
            <a:endParaRPr lang="en-US" sz="1800" dirty="0"/>
          </a:p>
          <a:p>
            <a:pPr marL="400050" indent="0">
              <a:buNone/>
            </a:pPr>
            <a:r>
              <a:rPr lang="en-US" sz="1800" dirty="0"/>
              <a:t>The Claim Adjustment Reason Code required in CAS02 must be an adjustment code published in Washington Publishing Company website.  </a:t>
            </a:r>
          </a:p>
          <a:p>
            <a:pPr marL="400050" indent="0">
              <a:buNone/>
            </a:pPr>
            <a:r>
              <a:rPr lang="en-US" sz="1800" dirty="0">
                <a:hlinkClick r:id="rId3"/>
              </a:rPr>
              <a:t>WPC Claim Adjustment Reason Code List</a:t>
            </a:r>
            <a:endParaRPr lang="en-US" sz="1800" dirty="0"/>
          </a:p>
          <a:p>
            <a:pPr>
              <a:buNone/>
            </a:pPr>
            <a:endParaRPr lang="en-US" sz="1800" dirty="0"/>
          </a:p>
          <a:p>
            <a:pPr>
              <a:buNone/>
            </a:pPr>
            <a:r>
              <a:rPr lang="en-US" sz="1800" b="1" dirty="0"/>
              <a:t>Other Subscriber Name Loop 2330A</a:t>
            </a:r>
          </a:p>
          <a:p>
            <a:pPr>
              <a:buNone/>
            </a:pPr>
            <a:r>
              <a:rPr lang="en-US" sz="1800" dirty="0"/>
              <a:t>NM1*IL*1*</a:t>
            </a:r>
            <a:r>
              <a:rPr lang="en-US" sz="1800" dirty="0">
                <a:solidFill>
                  <a:srgbClr val="00B050"/>
                </a:solidFill>
              </a:rPr>
              <a:t>LAST NAME </a:t>
            </a:r>
            <a:r>
              <a:rPr lang="en-US" sz="1800" dirty="0"/>
              <a:t>*</a:t>
            </a:r>
            <a:r>
              <a:rPr lang="en-US" sz="1800" dirty="0">
                <a:solidFill>
                  <a:srgbClr val="00B050"/>
                </a:solidFill>
              </a:rPr>
              <a:t>FIRST NAME</a:t>
            </a:r>
            <a:r>
              <a:rPr lang="en-US" sz="1800" dirty="0"/>
              <a:t>****</a:t>
            </a:r>
            <a:r>
              <a:rPr lang="en-US" sz="1800" dirty="0">
                <a:solidFill>
                  <a:srgbClr val="FF0000"/>
                </a:solidFill>
              </a:rPr>
              <a:t>MI</a:t>
            </a:r>
            <a:r>
              <a:rPr lang="en-US" sz="1800" dirty="0"/>
              <a:t>*</a:t>
            </a:r>
            <a:r>
              <a:rPr lang="en-US" sz="1800" dirty="0">
                <a:solidFill>
                  <a:srgbClr val="00B050"/>
                </a:solidFill>
              </a:rPr>
              <a:t>MEDICAID RIN</a:t>
            </a:r>
            <a:r>
              <a:rPr lang="en-US" sz="1800" dirty="0"/>
              <a:t>~</a:t>
            </a:r>
          </a:p>
          <a:p>
            <a:pPr>
              <a:buNone/>
            </a:pPr>
            <a:r>
              <a:rPr lang="en-US" sz="1800" dirty="0">
                <a:cs typeface="Arial" pitchFamily="34" charset="0"/>
              </a:rPr>
              <a:t>N3*</a:t>
            </a:r>
            <a:r>
              <a:rPr lang="en-US" sz="1800" dirty="0">
                <a:solidFill>
                  <a:srgbClr val="00B050"/>
                </a:solidFill>
                <a:cs typeface="Arial" pitchFamily="34" charset="0"/>
              </a:rPr>
              <a:t>SUBSCRIBER STREET ADDRESS</a:t>
            </a:r>
            <a:r>
              <a:rPr lang="en-US" sz="1800" dirty="0">
                <a:cs typeface="Arial" pitchFamily="34" charset="0"/>
              </a:rPr>
              <a:t>~</a:t>
            </a:r>
          </a:p>
          <a:p>
            <a:pPr>
              <a:buNone/>
            </a:pPr>
            <a:r>
              <a:rPr lang="en-US" sz="1800" dirty="0">
                <a:cs typeface="Arial" pitchFamily="34" charset="0"/>
              </a:rPr>
              <a:t>N4*</a:t>
            </a:r>
            <a:r>
              <a:rPr lang="en-US" sz="1800" dirty="0">
                <a:solidFill>
                  <a:srgbClr val="00B050"/>
                </a:solidFill>
                <a:cs typeface="Arial" pitchFamily="34" charset="0"/>
              </a:rPr>
              <a:t>CITY</a:t>
            </a:r>
            <a:r>
              <a:rPr lang="en-US" sz="1800" dirty="0">
                <a:cs typeface="Arial" pitchFamily="34" charset="0"/>
              </a:rPr>
              <a:t>*</a:t>
            </a:r>
            <a:r>
              <a:rPr lang="en-US" sz="1800" dirty="0">
                <a:solidFill>
                  <a:srgbClr val="00B050"/>
                </a:solidFill>
                <a:cs typeface="Arial" pitchFamily="34" charset="0"/>
              </a:rPr>
              <a:t>IL</a:t>
            </a:r>
            <a:r>
              <a:rPr lang="en-US" sz="1800" dirty="0">
                <a:cs typeface="Arial" pitchFamily="34" charset="0"/>
              </a:rPr>
              <a:t>*</a:t>
            </a:r>
            <a:r>
              <a:rPr lang="en-US" sz="1800" dirty="0">
                <a:solidFill>
                  <a:srgbClr val="00B050"/>
                </a:solidFill>
                <a:cs typeface="Arial" pitchFamily="34" charset="0"/>
              </a:rPr>
              <a:t>ZIPCODE+4</a:t>
            </a:r>
            <a:r>
              <a:rPr lang="en-US" sz="1800" dirty="0">
                <a:cs typeface="Arial" pitchFamily="34" charset="0"/>
              </a:rPr>
              <a:t>~</a:t>
            </a:r>
          </a:p>
          <a:p>
            <a:pPr>
              <a:buNone/>
            </a:pPr>
            <a:endParaRPr lang="en-US" sz="1800" b="1" dirty="0"/>
          </a:p>
          <a:p>
            <a:pPr>
              <a:buNone/>
            </a:pPr>
            <a:r>
              <a:rPr lang="en-US" sz="1800" b="1" dirty="0"/>
              <a:t>Other Payer Name Loop 2320B</a:t>
            </a:r>
            <a:endParaRPr lang="en-US" sz="1800" dirty="0"/>
          </a:p>
          <a:p>
            <a:pPr>
              <a:buNone/>
            </a:pPr>
            <a:r>
              <a:rPr lang="en-US" sz="1800" dirty="0"/>
              <a:t>NM1*</a:t>
            </a:r>
            <a:r>
              <a:rPr lang="en-US" sz="1800" dirty="0">
                <a:solidFill>
                  <a:srgbClr val="FF0000"/>
                </a:solidFill>
              </a:rPr>
              <a:t>PR</a:t>
            </a:r>
            <a:r>
              <a:rPr lang="en-US" sz="1800" dirty="0"/>
              <a:t>*</a:t>
            </a:r>
            <a:r>
              <a:rPr lang="en-US" sz="1800" dirty="0">
                <a:solidFill>
                  <a:srgbClr val="FF0000"/>
                </a:solidFill>
              </a:rPr>
              <a:t>2</a:t>
            </a:r>
            <a:r>
              <a:rPr lang="en-US" sz="1800" dirty="0"/>
              <a:t>*</a:t>
            </a:r>
            <a:r>
              <a:rPr lang="en-US" sz="1800" dirty="0">
                <a:solidFill>
                  <a:srgbClr val="00B050"/>
                </a:solidFill>
              </a:rPr>
              <a:t>TPL NAME</a:t>
            </a:r>
            <a:r>
              <a:rPr lang="en-US" sz="1800" dirty="0"/>
              <a:t>*****PI*</a:t>
            </a:r>
            <a:r>
              <a:rPr lang="en-US" sz="1800" dirty="0">
                <a:solidFill>
                  <a:srgbClr val="00B050"/>
                </a:solidFill>
              </a:rPr>
              <a:t>TPL</a:t>
            </a:r>
            <a:r>
              <a:rPr lang="en-US" sz="1800" dirty="0"/>
              <a:t> </a:t>
            </a:r>
            <a:r>
              <a:rPr lang="en-US" sz="1800" dirty="0">
                <a:solidFill>
                  <a:srgbClr val="00B050"/>
                </a:solidFill>
              </a:rPr>
              <a:t>CODE</a:t>
            </a:r>
            <a:r>
              <a:rPr lang="en-US" sz="1800" dirty="0"/>
              <a:t> ~</a:t>
            </a:r>
          </a:p>
          <a:p>
            <a:pPr>
              <a:buNone/>
            </a:pPr>
            <a:r>
              <a:rPr lang="en-US" sz="1800" dirty="0"/>
              <a:t>DTP*</a:t>
            </a:r>
            <a:r>
              <a:rPr lang="en-US" sz="1800" dirty="0">
                <a:solidFill>
                  <a:srgbClr val="FF0000"/>
                </a:solidFill>
              </a:rPr>
              <a:t>573</a:t>
            </a:r>
            <a:r>
              <a:rPr lang="en-US" sz="1800" dirty="0"/>
              <a:t>*</a:t>
            </a:r>
            <a:r>
              <a:rPr lang="en-US" sz="1800" dirty="0">
                <a:solidFill>
                  <a:srgbClr val="FF0000"/>
                </a:solidFill>
              </a:rPr>
              <a:t>D8</a:t>
            </a:r>
            <a:r>
              <a:rPr lang="en-US" sz="1800" dirty="0"/>
              <a:t>*</a:t>
            </a:r>
            <a:r>
              <a:rPr lang="en-US" sz="1800" dirty="0">
                <a:solidFill>
                  <a:srgbClr val="00B050"/>
                </a:solidFill>
              </a:rPr>
              <a:t>ADJUDICATION OR PAYMENT DATE</a:t>
            </a:r>
            <a:r>
              <a:rPr lang="en-US" sz="1800" dirty="0"/>
              <a:t>~</a:t>
            </a:r>
          </a:p>
          <a:p>
            <a:pPr>
              <a:buNone/>
            </a:pPr>
            <a:r>
              <a:rPr lang="en-US" sz="1800" dirty="0"/>
              <a:t>REF*</a:t>
            </a:r>
            <a:r>
              <a:rPr lang="en-US" sz="1800" dirty="0">
                <a:solidFill>
                  <a:srgbClr val="FF0000"/>
                </a:solidFill>
              </a:rPr>
              <a:t>2U</a:t>
            </a:r>
            <a:r>
              <a:rPr lang="en-US" sz="1800" dirty="0"/>
              <a:t>*</a:t>
            </a:r>
            <a:r>
              <a:rPr lang="en-US" sz="1800" dirty="0">
                <a:solidFill>
                  <a:srgbClr val="00B050"/>
                </a:solidFill>
              </a:rPr>
              <a:t>TPL CODE01</a:t>
            </a:r>
            <a:r>
              <a:rPr lang="en-US" sz="1800" dirty="0"/>
              <a:t>~</a:t>
            </a:r>
          </a:p>
          <a:p>
            <a:pPr>
              <a:buNone/>
            </a:pPr>
            <a:r>
              <a:rPr lang="en-US" sz="1800" dirty="0"/>
              <a:t>REF*F8*</a:t>
            </a:r>
            <a:r>
              <a:rPr lang="en-US" sz="1800" dirty="0">
                <a:solidFill>
                  <a:srgbClr val="00B050"/>
                </a:solidFill>
              </a:rPr>
              <a:t>OTHER PAYER’S CLAIM CONTROL NUMBER</a:t>
            </a:r>
            <a:r>
              <a:rPr lang="en-US" sz="1800" dirty="0"/>
              <a:t>~</a:t>
            </a:r>
          </a:p>
          <a:p>
            <a:pPr>
              <a:buNone/>
            </a:pPr>
            <a:r>
              <a:rPr lang="en-US" sz="1800" dirty="0"/>
              <a:t>REF*T4*Y~</a:t>
            </a:r>
          </a:p>
          <a:p>
            <a:pPr>
              <a:buNone/>
            </a:pPr>
            <a:endParaRPr lang="en-US" sz="1800"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37</a:t>
            </a:fld>
            <a:endParaRPr lang="en-US"/>
          </a:p>
        </p:txBody>
      </p:sp>
      <p:sp>
        <p:nvSpPr>
          <p:cNvPr id="5" name="Title 4"/>
          <p:cNvSpPr>
            <a:spLocks noGrp="1"/>
          </p:cNvSpPr>
          <p:nvPr>
            <p:ph type="title"/>
          </p:nvPr>
        </p:nvSpPr>
        <p:spPr/>
        <p:txBody>
          <a:bodyPr/>
          <a:lstStyle/>
          <a:p>
            <a:r>
              <a:rPr lang="en-US" sz="4400" dirty="0"/>
              <a:t>X12 Claim Breakdown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38</a:t>
            </a:fld>
            <a:endParaRPr lang="en-US"/>
          </a:p>
        </p:txBody>
      </p:sp>
      <p:sp>
        <p:nvSpPr>
          <p:cNvPr id="5" name="Title 4"/>
          <p:cNvSpPr>
            <a:spLocks noGrp="1"/>
          </p:cNvSpPr>
          <p:nvPr>
            <p:ph type="title"/>
          </p:nvPr>
        </p:nvSpPr>
        <p:spPr>
          <a:xfrm>
            <a:off x="457200" y="274638"/>
            <a:ext cx="8229600" cy="487362"/>
          </a:xfrm>
        </p:spPr>
        <p:txBody>
          <a:bodyPr>
            <a:normAutofit fontScale="90000"/>
          </a:bodyPr>
          <a:lstStyle/>
          <a:p>
            <a:r>
              <a:rPr lang="en-US" sz="2800" dirty="0"/>
              <a:t>Service Line</a:t>
            </a:r>
          </a:p>
        </p:txBody>
      </p:sp>
      <p:pic>
        <p:nvPicPr>
          <p:cNvPr id="64515" name="Picture 3"/>
          <p:cNvPicPr>
            <a:picLocks noGrp="1" noChangeAspect="1" noChangeArrowheads="1"/>
          </p:cNvPicPr>
          <p:nvPr>
            <p:ph idx="1"/>
          </p:nvPr>
        </p:nvPicPr>
        <p:blipFill>
          <a:blip r:embed="rId2" cstate="print"/>
          <a:srcRect/>
          <a:stretch>
            <a:fillRect/>
          </a:stretch>
        </p:blipFill>
        <p:spPr bwMode="auto">
          <a:xfrm>
            <a:off x="228600" y="762000"/>
            <a:ext cx="8610599" cy="5715000"/>
          </a:xfrm>
          <a:prstGeom prst="rect">
            <a:avLst/>
          </a:prstGeom>
          <a:noFill/>
          <a:ln w="9525">
            <a:noFill/>
            <a:miter lim="800000"/>
            <a:headEnd/>
            <a:tailEnd/>
          </a:ln>
        </p:spPr>
      </p:pic>
      <p:sp>
        <p:nvSpPr>
          <p:cNvPr id="6" name="Rectangle 5"/>
          <p:cNvSpPr/>
          <p:nvPr/>
        </p:nvSpPr>
        <p:spPr>
          <a:xfrm>
            <a:off x="3886200" y="3810000"/>
            <a:ext cx="3810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More than one service line can be added by clicking on the “save service line” button.  Service lines can also be edited or removed prior to submission of claim.</a:t>
            </a:r>
            <a:r>
              <a:rPr lang="en-US" dirty="0"/>
              <a:t> </a:t>
            </a:r>
          </a:p>
        </p:txBody>
      </p:sp>
      <p:cxnSp>
        <p:nvCxnSpPr>
          <p:cNvPr id="8" name="Straight Arrow Connector 7"/>
          <p:cNvCxnSpPr/>
          <p:nvPr/>
        </p:nvCxnSpPr>
        <p:spPr>
          <a:xfrm>
            <a:off x="5791200" y="4724400"/>
            <a:ext cx="1371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0" y="838200"/>
          <a:ext cx="8686799" cy="35915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609599">
                  <a:extLst>
                    <a:ext uri="{9D8B030D-6E8A-4147-A177-3AD203B41FA5}">
                      <a16:colId xmlns:a16="http://schemas.microsoft.com/office/drawing/2014/main" val="20003"/>
                    </a:ext>
                  </a:extLst>
                </a:gridCol>
              </a:tblGrid>
              <a:tr h="370840">
                <a:tc>
                  <a:txBody>
                    <a:bodyPr/>
                    <a:lstStyle/>
                    <a:p>
                      <a:pPr marL="0" marR="0">
                        <a:spcBef>
                          <a:spcPts val="0"/>
                        </a:spcBef>
                        <a:spcAft>
                          <a:spcPts val="1000"/>
                        </a:spcAft>
                      </a:pPr>
                      <a:r>
                        <a:rPr lang="en-US" sz="1200" b="1" dirty="0">
                          <a:latin typeface="Times New Roman"/>
                          <a:ea typeface="Times New Roman"/>
                          <a:cs typeface="Times New Roman"/>
                        </a:rPr>
                        <a:t>Field Name</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b="1" dirty="0">
                          <a:latin typeface="Times New Roman"/>
                          <a:ea typeface="Times New Roman"/>
                          <a:cs typeface="Times New Roman"/>
                        </a:rPr>
                        <a:t>Definition</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b="1" dirty="0">
                          <a:latin typeface="Times New Roman"/>
                          <a:ea typeface="Times New Roman"/>
                          <a:cs typeface="Times New Roman"/>
                        </a:rPr>
                        <a:t>Validation Rules</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b="1">
                          <a:latin typeface="Times New Roman"/>
                          <a:ea typeface="Times New Roman"/>
                          <a:cs typeface="Times New Roman"/>
                        </a:rPr>
                        <a:t>Field Type</a:t>
                      </a:r>
                      <a:endParaRPr lang="en-US" sz="1100">
                        <a:latin typeface="Calibri"/>
                        <a:ea typeface="Calibri"/>
                        <a:cs typeface="Times New Roman"/>
                      </a:endParaRPr>
                    </a:p>
                  </a:txBody>
                  <a:tcPr marL="19050" marR="19050" marT="19050" marB="19050"/>
                </a:tc>
                <a:extLst>
                  <a:ext uri="{0D108BD9-81ED-4DB2-BD59-A6C34878D82A}">
                    <a16:rowId xmlns:a16="http://schemas.microsoft.com/office/drawing/2014/main" val="10000"/>
                  </a:ext>
                </a:extLst>
              </a:tr>
              <a:tr h="370840">
                <a:tc>
                  <a:txBody>
                    <a:bodyPr/>
                    <a:lstStyle/>
                    <a:p>
                      <a:pPr marL="0" marR="0">
                        <a:spcBef>
                          <a:spcPts val="0"/>
                        </a:spcBef>
                        <a:spcAft>
                          <a:spcPts val="1000"/>
                        </a:spcAft>
                      </a:pPr>
                      <a:r>
                        <a:rPr lang="en-US" sz="1200">
                          <a:latin typeface="Times New Roman"/>
                          <a:ea typeface="Times New Roman"/>
                          <a:cs typeface="Times New Roman"/>
                        </a:rPr>
                        <a:t>Revenue Code</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Indicates the Revenue Code </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UB-04 Reference:  FL 42 Revenue Codes</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Required when Service Line is entered</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tc>
                <a:extLst>
                  <a:ext uri="{0D108BD9-81ED-4DB2-BD59-A6C34878D82A}">
                    <a16:rowId xmlns:a16="http://schemas.microsoft.com/office/drawing/2014/main" val="10001"/>
                  </a:ext>
                </a:extLst>
              </a:tr>
              <a:tr h="370840">
                <a:tc>
                  <a:txBody>
                    <a:bodyPr/>
                    <a:lstStyle/>
                    <a:p>
                      <a:pPr marL="0" marR="0">
                        <a:spcBef>
                          <a:spcPts val="0"/>
                        </a:spcBef>
                        <a:spcAft>
                          <a:spcPts val="1000"/>
                        </a:spcAft>
                      </a:pPr>
                      <a:r>
                        <a:rPr lang="en-US" sz="1200" dirty="0">
                          <a:latin typeface="Times New Roman"/>
                          <a:ea typeface="Times New Roman"/>
                          <a:cs typeface="Times New Roman"/>
                        </a:rPr>
                        <a:t>Unit Code</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A code describing the units in which a value is being expressed.</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Required</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Dropdown Box</a:t>
                      </a:r>
                      <a:endParaRPr lang="en-US" sz="1100">
                        <a:latin typeface="Calibri"/>
                        <a:ea typeface="Calibri"/>
                        <a:cs typeface="Times New Roman"/>
                      </a:endParaRPr>
                    </a:p>
                  </a:txBody>
                  <a:tcPr marL="19050" marR="19050" marT="19050" marB="19050"/>
                </a:tc>
                <a:extLst>
                  <a:ext uri="{0D108BD9-81ED-4DB2-BD59-A6C34878D82A}">
                    <a16:rowId xmlns:a16="http://schemas.microsoft.com/office/drawing/2014/main" val="10002"/>
                  </a:ext>
                </a:extLst>
              </a:tr>
              <a:tr h="370840">
                <a:tc>
                  <a:txBody>
                    <a:bodyPr/>
                    <a:lstStyle/>
                    <a:p>
                      <a:pPr marL="0" marR="0">
                        <a:spcBef>
                          <a:spcPts val="0"/>
                        </a:spcBef>
                        <a:spcAft>
                          <a:spcPts val="1000"/>
                        </a:spcAft>
                      </a:pPr>
                      <a:r>
                        <a:rPr lang="en-US" sz="1200">
                          <a:latin typeface="Times New Roman"/>
                          <a:ea typeface="Times New Roman"/>
                          <a:cs typeface="Times New Roman"/>
                        </a:rPr>
                        <a:t>Unit Count</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The Quantity, Units or Minutes as described by the Unit Code.</a:t>
                      </a:r>
                      <a:endParaRPr lang="en-US" sz="1100">
                        <a:latin typeface="Calibri"/>
                        <a:ea typeface="Calibri"/>
                        <a:cs typeface="Times New Roman"/>
                      </a:endParaRPr>
                    </a:p>
                    <a:p>
                      <a:pPr marL="0" marR="0">
                        <a:spcBef>
                          <a:spcPts val="0"/>
                        </a:spcBef>
                        <a:spcAft>
                          <a:spcPts val="1000"/>
                        </a:spcAft>
                      </a:pPr>
                      <a:r>
                        <a:rPr lang="en-US" sz="1200">
                          <a:latin typeface="Times New Roman"/>
                          <a:ea typeface="Times New Roman"/>
                          <a:cs typeface="Times New Roman"/>
                        </a:rPr>
                        <a:t>UB-04 Reference:  FL 46 Service Units</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dirty="0">
                          <a:latin typeface="Times New Roman"/>
                          <a:ea typeface="Times New Roman"/>
                          <a:cs typeface="Times New Roman"/>
                        </a:rPr>
                        <a:t>Required</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Text Box</a:t>
                      </a:r>
                      <a:endParaRPr lang="en-US" sz="1100">
                        <a:latin typeface="Calibri"/>
                        <a:ea typeface="Calibri"/>
                        <a:cs typeface="Times New Roman"/>
                      </a:endParaRPr>
                    </a:p>
                  </a:txBody>
                  <a:tcPr marL="19050" marR="19050" marT="19050" marB="19050"/>
                </a:tc>
                <a:extLst>
                  <a:ext uri="{0D108BD9-81ED-4DB2-BD59-A6C34878D82A}">
                    <a16:rowId xmlns:a16="http://schemas.microsoft.com/office/drawing/2014/main" val="10003"/>
                  </a:ext>
                </a:extLst>
              </a:tr>
              <a:tr h="370840">
                <a:tc>
                  <a:txBody>
                    <a:bodyPr/>
                    <a:lstStyle/>
                    <a:p>
                      <a:pPr marL="0" marR="0">
                        <a:spcBef>
                          <a:spcPts val="0"/>
                        </a:spcBef>
                        <a:spcAft>
                          <a:spcPts val="1000"/>
                        </a:spcAft>
                      </a:pPr>
                      <a:r>
                        <a:rPr lang="en-US" sz="1200">
                          <a:latin typeface="Times New Roman"/>
                          <a:ea typeface="Times New Roman"/>
                          <a:cs typeface="Times New Roman"/>
                        </a:rPr>
                        <a:t>Line Item Charge Amount</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dirty="0">
                          <a:latin typeface="Times New Roman"/>
                          <a:ea typeface="Times New Roman"/>
                          <a:cs typeface="Times New Roman"/>
                        </a:rPr>
                        <a:t>Indicates the amount charged for the service line.</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47 Total Charges</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a:latin typeface="Times New Roman"/>
                          <a:ea typeface="Times New Roman"/>
                          <a:cs typeface="Times New Roman"/>
                        </a:rPr>
                        <a:t>Required. Amounts that are whole numbers (dollars only with no cents) can be entered with or without the decimal places. For example, $50 can be entered as 50 or 50.00. The dollar sign is not needed and is not valid.</a:t>
                      </a:r>
                      <a:endParaRPr lang="en-US" sz="110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tc>
                <a:extLst>
                  <a:ext uri="{0D108BD9-81ED-4DB2-BD59-A6C34878D82A}">
                    <a16:rowId xmlns:a16="http://schemas.microsoft.com/office/drawing/2014/main" val="10004"/>
                  </a:ext>
                </a:extLst>
              </a:tr>
              <a:tr h="370840">
                <a:tc>
                  <a:txBody>
                    <a:bodyPr/>
                    <a:lstStyle/>
                    <a:p>
                      <a:pPr marL="0" marR="0">
                        <a:spcBef>
                          <a:spcPts val="0"/>
                        </a:spcBef>
                        <a:spcAft>
                          <a:spcPts val="1000"/>
                        </a:spcAft>
                      </a:pPr>
                      <a:r>
                        <a:rPr lang="en-US" sz="1200" dirty="0">
                          <a:latin typeface="Times New Roman"/>
                          <a:ea typeface="Times New Roman"/>
                          <a:cs typeface="Times New Roman"/>
                        </a:rPr>
                        <a:t>Service From Date</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dirty="0">
                          <a:latin typeface="Times New Roman"/>
                          <a:ea typeface="Times New Roman"/>
                          <a:cs typeface="Times New Roman"/>
                        </a:rPr>
                        <a:t>The starting date for the claim service period.</a:t>
                      </a:r>
                      <a:endParaRPr lang="en-US" sz="1100" dirty="0">
                        <a:latin typeface="Calibri"/>
                        <a:ea typeface="Calibri"/>
                        <a:cs typeface="Times New Roman"/>
                      </a:endParaRPr>
                    </a:p>
                    <a:p>
                      <a:pPr marL="0" marR="0">
                        <a:spcBef>
                          <a:spcPts val="0"/>
                        </a:spcBef>
                        <a:spcAft>
                          <a:spcPts val="1000"/>
                        </a:spcAft>
                      </a:pPr>
                      <a:r>
                        <a:rPr lang="en-US" sz="1200" dirty="0">
                          <a:latin typeface="Times New Roman"/>
                          <a:ea typeface="Times New Roman"/>
                          <a:cs typeface="Times New Roman"/>
                        </a:rPr>
                        <a:t>UB-04 Reference:  FL 45 Service Date</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dirty="0">
                          <a:latin typeface="Times New Roman"/>
                          <a:ea typeface="Times New Roman"/>
                          <a:cs typeface="Times New Roman"/>
                        </a:rPr>
                        <a:t>Required. The Service From Date Month must be numeric and must be on or before the current date. The month can be entered as M or MM (May be entered as 5 or 05).</a:t>
                      </a:r>
                      <a:endParaRPr lang="en-US" sz="1100" dirty="0">
                        <a:latin typeface="Calibri"/>
                        <a:ea typeface="Calibri"/>
                        <a:cs typeface="Times New Roman"/>
                      </a:endParaRPr>
                    </a:p>
                  </a:txBody>
                  <a:tcPr marL="19050" marR="19050" marT="19050" marB="19050"/>
                </a:tc>
                <a:tc>
                  <a:txBody>
                    <a:bodyPr/>
                    <a:lstStyle/>
                    <a:p>
                      <a:pPr marL="0" marR="0">
                        <a:spcBef>
                          <a:spcPts val="0"/>
                        </a:spcBef>
                        <a:spcAft>
                          <a:spcPts val="1000"/>
                        </a:spcAft>
                      </a:pPr>
                      <a:r>
                        <a:rPr lang="en-US" sz="1200" dirty="0">
                          <a:latin typeface="Times New Roman"/>
                          <a:ea typeface="Times New Roman"/>
                          <a:cs typeface="Times New Roman"/>
                        </a:rPr>
                        <a:t>Text Box</a:t>
                      </a:r>
                      <a:endParaRPr lang="en-US" sz="1100" dirty="0">
                        <a:latin typeface="Calibri"/>
                        <a:ea typeface="Calibri"/>
                        <a:cs typeface="Times New Roman"/>
                      </a:endParaRPr>
                    </a:p>
                  </a:txBody>
                  <a:tcPr marL="19050" marR="19050" marT="19050" marB="1905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39</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Service Line Help Screen Information</a:t>
            </a:r>
          </a:p>
        </p:txBody>
      </p:sp>
      <p:sp>
        <p:nvSpPr>
          <p:cNvPr id="7" name="Oval 6"/>
          <p:cNvSpPr/>
          <p:nvPr/>
        </p:nvSpPr>
        <p:spPr>
          <a:xfrm>
            <a:off x="381000" y="4572000"/>
            <a:ext cx="8305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Line Information is also located in Loop 2400 of the 837I Implementation Guide.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a:t>
            </a:fld>
            <a:endParaRPr lang="en-US"/>
          </a:p>
        </p:txBody>
      </p:sp>
      <p:sp>
        <p:nvSpPr>
          <p:cNvPr id="5" name="Title 4"/>
          <p:cNvSpPr>
            <a:spLocks noGrp="1"/>
          </p:cNvSpPr>
          <p:nvPr>
            <p:ph type="title"/>
          </p:nvPr>
        </p:nvSpPr>
        <p:spPr/>
        <p:txBody>
          <a:bodyPr>
            <a:normAutofit fontScale="90000"/>
          </a:bodyPr>
          <a:lstStyle/>
          <a:p>
            <a:r>
              <a:rPr lang="en-US" dirty="0"/>
              <a:t>HFS Website </a:t>
            </a:r>
            <a:br>
              <a:rPr lang="en-US" dirty="0"/>
            </a:br>
            <a:r>
              <a:rPr lang="en-US" dirty="0"/>
              <a:t>Medical Providers Link  </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1481138"/>
            <a:ext cx="8686800" cy="5072062"/>
          </a:xfrm>
          <a:prstGeom prst="rect">
            <a:avLst/>
          </a:prstGeom>
          <a:noFill/>
          <a:ln w="9525">
            <a:noFill/>
            <a:miter lim="800000"/>
            <a:headEnd/>
            <a:tailEnd/>
          </a:ln>
        </p:spPr>
      </p:pic>
      <p:sp>
        <p:nvSpPr>
          <p:cNvPr id="7" name="Right Arrow 6"/>
          <p:cNvSpPr/>
          <p:nvPr/>
        </p:nvSpPr>
        <p:spPr>
          <a:xfrm>
            <a:off x="1524000" y="5105400"/>
            <a:ext cx="762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a:t>X12 Claim Breakdown</a:t>
            </a:r>
          </a:p>
        </p:txBody>
      </p:sp>
      <p:sp>
        <p:nvSpPr>
          <p:cNvPr id="3" name="Content Placeholder 2"/>
          <p:cNvSpPr>
            <a:spLocks noGrp="1"/>
          </p:cNvSpPr>
          <p:nvPr>
            <p:ph idx="1"/>
          </p:nvPr>
        </p:nvSpPr>
        <p:spPr>
          <a:xfrm>
            <a:off x="457200" y="990600"/>
            <a:ext cx="8305800" cy="5668963"/>
          </a:xfrm>
        </p:spPr>
        <p:txBody>
          <a:bodyPr>
            <a:normAutofit fontScale="62500" lnSpcReduction="20000"/>
          </a:bodyPr>
          <a:lstStyle/>
          <a:p>
            <a:pPr>
              <a:buNone/>
            </a:pPr>
            <a:r>
              <a:rPr lang="en-US" sz="2500" b="1" dirty="0"/>
              <a:t>Service Line Number Loop 2400</a:t>
            </a:r>
            <a:endParaRPr lang="en-US" sz="2500" dirty="0"/>
          </a:p>
          <a:p>
            <a:pPr>
              <a:buNone/>
            </a:pPr>
            <a:r>
              <a:rPr lang="en-US" sz="2500" dirty="0"/>
              <a:t>LX*1~</a:t>
            </a:r>
          </a:p>
          <a:p>
            <a:pPr>
              <a:buNone/>
            </a:pPr>
            <a:r>
              <a:rPr lang="en-US" sz="2500" dirty="0"/>
              <a:t>SV2*</a:t>
            </a:r>
            <a:r>
              <a:rPr lang="en-US" sz="2500" dirty="0">
                <a:solidFill>
                  <a:srgbClr val="00B050"/>
                </a:solidFill>
              </a:rPr>
              <a:t>0022</a:t>
            </a:r>
            <a:r>
              <a:rPr lang="en-US" sz="2500" dirty="0"/>
              <a:t>*HP:</a:t>
            </a:r>
            <a:r>
              <a:rPr lang="en-US" sz="2500" dirty="0">
                <a:solidFill>
                  <a:srgbClr val="00B050"/>
                </a:solidFill>
              </a:rPr>
              <a:t>RUG</a:t>
            </a:r>
            <a:r>
              <a:rPr lang="en-US" sz="2500" dirty="0"/>
              <a:t> </a:t>
            </a:r>
            <a:r>
              <a:rPr lang="en-US" sz="2500" dirty="0">
                <a:solidFill>
                  <a:srgbClr val="00B050"/>
                </a:solidFill>
              </a:rPr>
              <a:t>SCORE</a:t>
            </a:r>
            <a:r>
              <a:rPr lang="en-US" sz="2500" dirty="0"/>
              <a:t>*0*DA*</a:t>
            </a:r>
            <a:r>
              <a:rPr lang="en-US" sz="2500" dirty="0">
                <a:solidFill>
                  <a:srgbClr val="00B050"/>
                </a:solidFill>
              </a:rPr>
              <a:t>14</a:t>
            </a:r>
            <a:r>
              <a:rPr lang="en-US" sz="2500" dirty="0"/>
              <a:t>~</a:t>
            </a:r>
          </a:p>
          <a:p>
            <a:pPr>
              <a:buNone/>
            </a:pPr>
            <a:r>
              <a:rPr lang="en-US" sz="2500" dirty="0"/>
              <a:t>REF*6R*</a:t>
            </a:r>
            <a:r>
              <a:rPr lang="en-US" sz="2500" dirty="0">
                <a:solidFill>
                  <a:srgbClr val="00B050"/>
                </a:solidFill>
              </a:rPr>
              <a:t>1510310190010010MCA</a:t>
            </a:r>
            <a:r>
              <a:rPr lang="en-US" sz="2500" dirty="0"/>
              <a:t>~</a:t>
            </a:r>
          </a:p>
          <a:p>
            <a:pPr>
              <a:buNone/>
            </a:pPr>
            <a:r>
              <a:rPr lang="en-US" sz="2500" dirty="0"/>
              <a:t>LX*2~</a:t>
            </a:r>
          </a:p>
          <a:p>
            <a:pPr>
              <a:buNone/>
            </a:pPr>
            <a:r>
              <a:rPr lang="en-US" sz="2500" dirty="0"/>
              <a:t>SV2*</a:t>
            </a:r>
            <a:r>
              <a:rPr lang="en-US" sz="2500" dirty="0">
                <a:solidFill>
                  <a:srgbClr val="00B050"/>
                </a:solidFill>
              </a:rPr>
              <a:t>0120</a:t>
            </a:r>
            <a:r>
              <a:rPr lang="en-US" sz="2500" dirty="0"/>
              <a:t>**3900*DA*</a:t>
            </a:r>
            <a:r>
              <a:rPr lang="en-US" sz="2500" dirty="0">
                <a:solidFill>
                  <a:srgbClr val="00B050"/>
                </a:solidFill>
              </a:rPr>
              <a:t>13</a:t>
            </a:r>
            <a:r>
              <a:rPr lang="en-US" sz="2500" dirty="0"/>
              <a:t>~</a:t>
            </a:r>
          </a:p>
          <a:p>
            <a:pPr>
              <a:buNone/>
            </a:pPr>
            <a:r>
              <a:rPr lang="en-US" sz="2500" dirty="0"/>
              <a:t>REF*6R*</a:t>
            </a:r>
            <a:r>
              <a:rPr lang="en-US" sz="2500" dirty="0">
                <a:solidFill>
                  <a:srgbClr val="00B050"/>
                </a:solidFill>
              </a:rPr>
              <a:t>1510310190010020MCA</a:t>
            </a:r>
            <a:r>
              <a:rPr lang="en-US" sz="2500" dirty="0"/>
              <a:t>~</a:t>
            </a:r>
          </a:p>
          <a:p>
            <a:pPr>
              <a:buNone/>
            </a:pPr>
            <a:r>
              <a:rPr lang="en-US" sz="2500" dirty="0"/>
              <a:t>LX*3~</a:t>
            </a:r>
          </a:p>
          <a:p>
            <a:pPr>
              <a:buNone/>
            </a:pPr>
            <a:r>
              <a:rPr lang="en-US" sz="2500" dirty="0"/>
              <a:t>SV2*</a:t>
            </a:r>
            <a:r>
              <a:rPr lang="en-US" sz="2500" dirty="0">
                <a:solidFill>
                  <a:srgbClr val="00B050"/>
                </a:solidFill>
              </a:rPr>
              <a:t>0182</a:t>
            </a:r>
            <a:r>
              <a:rPr lang="en-US" sz="2500" dirty="0"/>
              <a:t>**</a:t>
            </a:r>
            <a:r>
              <a:rPr lang="en-US" sz="2500" dirty="0">
                <a:solidFill>
                  <a:srgbClr val="00B050"/>
                </a:solidFill>
              </a:rPr>
              <a:t>1203.44</a:t>
            </a:r>
            <a:r>
              <a:rPr lang="en-US" sz="2500" dirty="0"/>
              <a:t>*DA*</a:t>
            </a:r>
            <a:r>
              <a:rPr lang="en-US" sz="2500" dirty="0">
                <a:solidFill>
                  <a:srgbClr val="00B050"/>
                </a:solidFill>
              </a:rPr>
              <a:t>1</a:t>
            </a:r>
            <a:r>
              <a:rPr lang="en-US" sz="2500" dirty="0"/>
              <a:t>~</a:t>
            </a:r>
          </a:p>
          <a:p>
            <a:pPr>
              <a:buNone/>
            </a:pPr>
            <a:r>
              <a:rPr lang="en-US" sz="2500" dirty="0"/>
              <a:t>REF*6R*</a:t>
            </a:r>
            <a:r>
              <a:rPr lang="en-US" sz="2500" dirty="0">
                <a:solidFill>
                  <a:srgbClr val="00B050"/>
                </a:solidFill>
              </a:rPr>
              <a:t>1510310190010030MCA</a:t>
            </a:r>
            <a:r>
              <a:rPr lang="en-US" sz="2500" dirty="0"/>
              <a:t>~</a:t>
            </a:r>
          </a:p>
          <a:p>
            <a:pPr>
              <a:buNone/>
            </a:pPr>
            <a:r>
              <a:rPr lang="en-US" sz="2500" dirty="0"/>
              <a:t>LX*4~</a:t>
            </a:r>
          </a:p>
          <a:p>
            <a:pPr>
              <a:buNone/>
            </a:pPr>
            <a:r>
              <a:rPr lang="en-US" sz="2500" dirty="0"/>
              <a:t>SV2*</a:t>
            </a:r>
            <a:r>
              <a:rPr lang="en-US" sz="2500" dirty="0">
                <a:solidFill>
                  <a:srgbClr val="00B050"/>
                </a:solidFill>
              </a:rPr>
              <a:t>0270</a:t>
            </a:r>
            <a:r>
              <a:rPr lang="en-US" sz="2500" dirty="0"/>
              <a:t>**20*UN*</a:t>
            </a:r>
            <a:r>
              <a:rPr lang="en-US" sz="2500" dirty="0">
                <a:solidFill>
                  <a:srgbClr val="00B050"/>
                </a:solidFill>
              </a:rPr>
              <a:t>1</a:t>
            </a:r>
            <a:r>
              <a:rPr lang="en-US" sz="2500" dirty="0"/>
              <a:t>~</a:t>
            </a:r>
          </a:p>
          <a:p>
            <a:pPr>
              <a:buNone/>
            </a:pPr>
            <a:r>
              <a:rPr lang="en-US" sz="2500" dirty="0"/>
              <a:t>REF*6R*</a:t>
            </a:r>
            <a:r>
              <a:rPr lang="en-US" sz="2500" dirty="0">
                <a:solidFill>
                  <a:srgbClr val="00B050"/>
                </a:solidFill>
              </a:rPr>
              <a:t>1510310190010040MCA</a:t>
            </a:r>
            <a:r>
              <a:rPr lang="en-US" sz="2500" dirty="0"/>
              <a:t>~</a:t>
            </a:r>
          </a:p>
          <a:p>
            <a:pPr>
              <a:buNone/>
            </a:pPr>
            <a:r>
              <a:rPr lang="en-US" sz="2500" dirty="0"/>
              <a:t>LX*5~</a:t>
            </a:r>
          </a:p>
          <a:p>
            <a:pPr>
              <a:buNone/>
            </a:pPr>
            <a:r>
              <a:rPr lang="en-US" sz="2500" dirty="0"/>
              <a:t>SV2*</a:t>
            </a:r>
            <a:r>
              <a:rPr lang="en-US" sz="2500" dirty="0">
                <a:solidFill>
                  <a:srgbClr val="00B050"/>
                </a:solidFill>
              </a:rPr>
              <a:t>0300</a:t>
            </a:r>
            <a:r>
              <a:rPr lang="en-US" sz="2500" dirty="0"/>
              <a:t>**</a:t>
            </a:r>
            <a:r>
              <a:rPr lang="en-US" sz="2500" dirty="0">
                <a:solidFill>
                  <a:srgbClr val="00B050"/>
                </a:solidFill>
              </a:rPr>
              <a:t>1183.67</a:t>
            </a:r>
            <a:r>
              <a:rPr lang="en-US" sz="2500" dirty="0"/>
              <a:t>*UN*</a:t>
            </a:r>
            <a:r>
              <a:rPr lang="en-US" sz="2500" dirty="0">
                <a:solidFill>
                  <a:srgbClr val="00B050"/>
                </a:solidFill>
              </a:rPr>
              <a:t>1</a:t>
            </a:r>
            <a:r>
              <a:rPr lang="en-US" sz="2500" dirty="0"/>
              <a:t>~</a:t>
            </a:r>
          </a:p>
          <a:p>
            <a:pPr>
              <a:buNone/>
            </a:pPr>
            <a:r>
              <a:rPr lang="en-US" sz="2500" dirty="0"/>
              <a:t>REF*6R*</a:t>
            </a:r>
            <a:r>
              <a:rPr lang="en-US" sz="2500" dirty="0">
                <a:solidFill>
                  <a:srgbClr val="00B050"/>
                </a:solidFill>
              </a:rPr>
              <a:t>1510310190010050MCA</a:t>
            </a:r>
            <a:r>
              <a:rPr lang="en-US" sz="2500" dirty="0"/>
              <a:t>~</a:t>
            </a:r>
          </a:p>
          <a:p>
            <a:pPr>
              <a:buNone/>
            </a:pPr>
            <a:endParaRPr lang="en-US" sz="2500" b="1" dirty="0"/>
          </a:p>
          <a:p>
            <a:pPr>
              <a:buNone/>
            </a:pPr>
            <a:r>
              <a:rPr lang="en-US" dirty="0"/>
              <a:t>*Most revenue codes can be sent on a LTC claim but only a few will be priced.   </a:t>
            </a:r>
          </a:p>
          <a:p>
            <a:pPr>
              <a:buNone/>
            </a:pPr>
            <a:r>
              <a:rPr lang="en-US" dirty="0"/>
              <a:t>     </a:t>
            </a:r>
          </a:p>
          <a:p>
            <a:pPr>
              <a:buNone/>
            </a:pPr>
            <a:r>
              <a:rPr lang="en-US" dirty="0"/>
              <a:t> </a:t>
            </a:r>
          </a:p>
          <a:p>
            <a:pPr>
              <a:buNone/>
            </a:pPr>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10755709"/>
              </p:ext>
            </p:extLst>
          </p:nvPr>
        </p:nvGraphicFramePr>
        <p:xfrm>
          <a:off x="228600" y="914399"/>
          <a:ext cx="8610600" cy="5638802"/>
        </p:xfrm>
        <a:graphic>
          <a:graphicData uri="http://schemas.openxmlformats.org/drawingml/2006/table">
            <a:tbl>
              <a:tblPr firstRow="1" bandRow="1">
                <a:tableStyleId>{5C22544A-7EE6-4342-B048-85BDC9FD1C3A}</a:tableStyleId>
              </a:tblPr>
              <a:tblGrid>
                <a:gridCol w="4070465">
                  <a:extLst>
                    <a:ext uri="{9D8B030D-6E8A-4147-A177-3AD203B41FA5}">
                      <a16:colId xmlns:a16="http://schemas.microsoft.com/office/drawing/2014/main" val="20000"/>
                    </a:ext>
                  </a:extLst>
                </a:gridCol>
                <a:gridCol w="1252451">
                  <a:extLst>
                    <a:ext uri="{9D8B030D-6E8A-4147-A177-3AD203B41FA5}">
                      <a16:colId xmlns:a16="http://schemas.microsoft.com/office/drawing/2014/main" val="20001"/>
                    </a:ext>
                  </a:extLst>
                </a:gridCol>
                <a:gridCol w="3287684">
                  <a:extLst>
                    <a:ext uri="{9D8B030D-6E8A-4147-A177-3AD203B41FA5}">
                      <a16:colId xmlns:a16="http://schemas.microsoft.com/office/drawing/2014/main" val="20002"/>
                    </a:ext>
                  </a:extLst>
                </a:gridCol>
              </a:tblGrid>
              <a:tr h="319493">
                <a:tc>
                  <a:txBody>
                    <a:bodyPr/>
                    <a:lstStyle/>
                    <a:p>
                      <a:r>
                        <a:rPr lang="en-US" sz="1000" dirty="0"/>
                        <a:t>Provider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Revenue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Revenue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8028">
                <a:tc>
                  <a:txBody>
                    <a:bodyPr/>
                    <a:lstStyle/>
                    <a:p>
                      <a:r>
                        <a:rPr lang="en-US" sz="1000" dirty="0"/>
                        <a:t>Supportive Living Program (028)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0240</a:t>
                      </a:r>
                    </a:p>
                    <a:p>
                      <a:r>
                        <a:rPr lang="en-US" sz="1000" dirty="0"/>
                        <a:t>0182</a:t>
                      </a:r>
                    </a:p>
                    <a:p>
                      <a:r>
                        <a:rPr lang="en-US" sz="1000" dirty="0"/>
                        <a:t>0183</a:t>
                      </a:r>
                    </a:p>
                    <a:p>
                      <a:r>
                        <a:rPr lang="en-US" sz="1000" dirty="0"/>
                        <a:t>0185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All Inclusive Ancillary/General</a:t>
                      </a:r>
                    </a:p>
                    <a:p>
                      <a:r>
                        <a:rPr lang="en-US" sz="1000" dirty="0"/>
                        <a:t>Patient Convenience (Therapeutic)</a:t>
                      </a:r>
                    </a:p>
                    <a:p>
                      <a:r>
                        <a:rPr lang="en-US" sz="1000" dirty="0"/>
                        <a:t>Therapeutic Leave</a:t>
                      </a:r>
                    </a:p>
                    <a:p>
                      <a:r>
                        <a:rPr lang="en-US" sz="1000" dirty="0"/>
                        <a:t>Hospitalization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4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Intermediate Care Facilities for Individuals with Intellectual Disabilities (ICF/IID) (029) </a:t>
                      </a:r>
                    </a:p>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0110 - 0160</a:t>
                      </a:r>
                    </a:p>
                    <a:p>
                      <a:r>
                        <a:rPr lang="en-US" sz="1000" dirty="0"/>
                        <a:t>0182</a:t>
                      </a:r>
                    </a:p>
                    <a:p>
                      <a:r>
                        <a:rPr lang="en-US" sz="1000" dirty="0"/>
                        <a:t>0183</a:t>
                      </a:r>
                    </a:p>
                    <a:p>
                      <a:r>
                        <a:rPr lang="en-US" sz="1000" dirty="0"/>
                        <a:t>0185</a:t>
                      </a:r>
                    </a:p>
                    <a:p>
                      <a:r>
                        <a:rPr lang="en-US" sz="1000" dirty="0"/>
                        <a:t>0190 - 0193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General Room &amp; Board Values</a:t>
                      </a:r>
                    </a:p>
                    <a:p>
                      <a:r>
                        <a:rPr lang="en-US" sz="1000" dirty="0"/>
                        <a:t>Patient Convenience (Therapeutic)</a:t>
                      </a:r>
                    </a:p>
                    <a:p>
                      <a:r>
                        <a:rPr lang="en-US" sz="1000" dirty="0"/>
                        <a:t>Therapeutic Leave</a:t>
                      </a:r>
                    </a:p>
                    <a:p>
                      <a:r>
                        <a:rPr lang="en-US" sz="1000" dirty="0"/>
                        <a:t>Hospitalization</a:t>
                      </a:r>
                    </a:p>
                    <a:p>
                      <a:r>
                        <a:rPr lang="en-US" sz="1000" dirty="0"/>
                        <a:t>Subacute Care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48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Intermediate Care Facilities for Individuals with Intellectual Disabilities (ICF/IID) (029)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*Claims for Developmental Training Services must be billed     separately from residential claim.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0942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Education and Training (Dev. Training)</a:t>
                      </a:r>
                    </a:p>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12941">
                <a:tc>
                  <a:txBody>
                    <a:bodyPr/>
                    <a:lstStyle/>
                    <a:p>
                      <a:r>
                        <a:rPr lang="en-US" sz="1000" dirty="0"/>
                        <a:t>Nursing Facility (033)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0110 - 0160</a:t>
                      </a:r>
                    </a:p>
                    <a:p>
                      <a:r>
                        <a:rPr lang="en-US" sz="1000" dirty="0"/>
                        <a:t>0182</a:t>
                      </a:r>
                    </a:p>
                    <a:p>
                      <a:r>
                        <a:rPr lang="en-US" sz="1000" dirty="0"/>
                        <a:t>0183</a:t>
                      </a:r>
                    </a:p>
                    <a:p>
                      <a:r>
                        <a:rPr lang="en-US" sz="1000" dirty="0"/>
                        <a:t>0185</a:t>
                      </a:r>
                    </a:p>
                    <a:p>
                      <a:r>
                        <a:rPr lang="en-US" sz="1000" dirty="0"/>
                        <a:t>0191</a:t>
                      </a:r>
                    </a:p>
                    <a:p>
                      <a:r>
                        <a:rPr lang="en-US" sz="1000" dirty="0"/>
                        <a:t>0192</a:t>
                      </a:r>
                    </a:p>
                    <a:p>
                      <a:r>
                        <a:rPr lang="en-US" sz="1000" dirty="0"/>
                        <a:t>0193</a:t>
                      </a:r>
                    </a:p>
                    <a:p>
                      <a:r>
                        <a:rPr lang="en-US" sz="1000" dirty="0"/>
                        <a:t>0194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General Room &amp; Board Values</a:t>
                      </a:r>
                    </a:p>
                    <a:p>
                      <a:r>
                        <a:rPr lang="en-US" sz="1000" dirty="0"/>
                        <a:t>Patient Convenience (Therapeutic)</a:t>
                      </a:r>
                    </a:p>
                    <a:p>
                      <a:r>
                        <a:rPr lang="en-US" sz="1000" dirty="0"/>
                        <a:t>Therapeutic Leave</a:t>
                      </a:r>
                    </a:p>
                    <a:p>
                      <a:r>
                        <a:rPr lang="en-US" sz="1000" dirty="0"/>
                        <a:t>Hospitalization</a:t>
                      </a:r>
                    </a:p>
                    <a:p>
                      <a:r>
                        <a:rPr lang="en-US" sz="1000" dirty="0" err="1"/>
                        <a:t>Subacute</a:t>
                      </a:r>
                      <a:r>
                        <a:rPr lang="en-US" sz="1000" dirty="0"/>
                        <a:t> Care – Level I – TBI Level I</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Subacute</a:t>
                      </a:r>
                      <a:r>
                        <a:rPr lang="en-US" sz="1000" dirty="0"/>
                        <a:t> Care – Level II – TBI Level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Subacute</a:t>
                      </a:r>
                      <a:r>
                        <a:rPr lang="en-US" sz="1000" dirty="0"/>
                        <a:t> Care – Level III – TBI Level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Subacute</a:t>
                      </a:r>
                      <a:r>
                        <a:rPr lang="en-US" sz="1000" dirty="0"/>
                        <a:t> Care – Level IV – Ventilator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48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Nursing Facility (033)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*Claims for Developmental Training Services must be billed separately from residential claim. </a:t>
                      </a:r>
                    </a:p>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0942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Education and Training (Dev.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48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Nursing Facilities Eligible to be Licensed as Specialized Mental Health Rehabilitation Facilities (SMHRF) (038)</a:t>
                      </a:r>
                    </a:p>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0110 - 0160</a:t>
                      </a:r>
                    </a:p>
                    <a:p>
                      <a:r>
                        <a:rPr lang="en-US" sz="1000" dirty="0"/>
                        <a:t>0182</a:t>
                      </a:r>
                    </a:p>
                    <a:p>
                      <a:r>
                        <a:rPr lang="en-US" sz="1000" dirty="0"/>
                        <a:t>0183</a:t>
                      </a:r>
                    </a:p>
                    <a:p>
                      <a:r>
                        <a:rPr lang="en-US" sz="1000" dirty="0"/>
                        <a:t>0185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General Room &amp; Board Values</a:t>
                      </a:r>
                    </a:p>
                    <a:p>
                      <a:r>
                        <a:rPr lang="en-US" sz="1000" dirty="0"/>
                        <a:t>Patient Convenience (Therapeutic)</a:t>
                      </a:r>
                    </a:p>
                    <a:p>
                      <a:r>
                        <a:rPr lang="en-US" sz="1000" dirty="0"/>
                        <a:t>Therapeutic Leave</a:t>
                      </a:r>
                    </a:p>
                    <a:p>
                      <a:r>
                        <a:rPr lang="en-US" sz="1000" dirty="0"/>
                        <a:t>Hospitalization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087F4E9C-6F08-4CD1-8108-009EBC09EC36}" type="slidenum">
              <a:rPr lang="en-US" smtClean="0"/>
              <a:pPr/>
              <a:t>41</a:t>
            </a:fld>
            <a:endParaRPr lang="en-US"/>
          </a:p>
        </p:txBody>
      </p:sp>
      <p:sp>
        <p:nvSpPr>
          <p:cNvPr id="5" name="Title 4"/>
          <p:cNvSpPr>
            <a:spLocks noGrp="1"/>
          </p:cNvSpPr>
          <p:nvPr>
            <p:ph type="title"/>
          </p:nvPr>
        </p:nvSpPr>
        <p:spPr>
          <a:xfrm>
            <a:off x="228600" y="274638"/>
            <a:ext cx="8610600" cy="639762"/>
          </a:xfrm>
        </p:spPr>
        <p:txBody>
          <a:bodyPr>
            <a:normAutofit/>
          </a:bodyPr>
          <a:lstStyle/>
          <a:p>
            <a:r>
              <a:rPr lang="en-US" sz="2800" dirty="0"/>
              <a:t>Revenue Codes for Pricing By LTC Provider Type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42</a:t>
            </a:fld>
            <a:endParaRPr lang="en-US"/>
          </a:p>
        </p:txBody>
      </p:sp>
      <p:sp>
        <p:nvSpPr>
          <p:cNvPr id="5" name="Title 4"/>
          <p:cNvSpPr>
            <a:spLocks noGrp="1"/>
          </p:cNvSpPr>
          <p:nvPr>
            <p:ph type="title" idx="4294967295"/>
          </p:nvPr>
        </p:nvSpPr>
        <p:spPr>
          <a:xfrm>
            <a:off x="381000" y="273050"/>
            <a:ext cx="8458200" cy="1143000"/>
          </a:xfrm>
        </p:spPr>
        <p:txBody>
          <a:bodyPr>
            <a:normAutofit fontScale="90000"/>
          </a:bodyPr>
          <a:lstStyle/>
          <a:p>
            <a:r>
              <a:rPr lang="en-US" sz="2400" dirty="0"/>
              <a:t>Medical Provider Manuals: Chapter 300 is Illinois’ Companion Guide to the HIPAA 5010 Implementation Guide.</a:t>
            </a:r>
          </a:p>
        </p:txBody>
      </p:sp>
      <p:pic>
        <p:nvPicPr>
          <p:cNvPr id="15363" name="Picture 3"/>
          <p:cNvPicPr>
            <a:picLocks noGrp="1" noChangeAspect="1" noChangeArrowheads="1"/>
          </p:cNvPicPr>
          <p:nvPr>
            <p:ph sz="quarter" idx="4294967295"/>
          </p:nvPr>
        </p:nvPicPr>
        <p:blipFill>
          <a:blip r:embed="rId2" cstate="print"/>
          <a:stretch>
            <a:fillRect/>
          </a:stretch>
        </p:blipFill>
        <p:spPr bwMode="auto">
          <a:xfrm>
            <a:off x="381000" y="1447800"/>
            <a:ext cx="3886200" cy="4495800"/>
          </a:xfrm>
          <a:prstGeom prst="rect">
            <a:avLst/>
          </a:prstGeom>
          <a:noFill/>
          <a:ln w="9525">
            <a:noFill/>
            <a:miter lim="800000"/>
            <a:headEnd/>
            <a:tailEnd/>
          </a:ln>
        </p:spPr>
      </p:pic>
      <p:sp>
        <p:nvSpPr>
          <p:cNvPr id="12" name="Oval 11"/>
          <p:cNvSpPr/>
          <p:nvPr/>
        </p:nvSpPr>
        <p:spPr>
          <a:xfrm>
            <a:off x="4495800" y="2209800"/>
            <a:ext cx="4495800" cy="16002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a:t>
            </a:r>
            <a:r>
              <a:rPr lang="en-US" sz="1400" dirty="0">
                <a:solidFill>
                  <a:schemeClr val="tx1"/>
                </a:solidFill>
                <a:hlinkClick r:id="rId3"/>
              </a:rPr>
              <a:t>837I Standard Companion Guide </a:t>
            </a:r>
            <a:r>
              <a:rPr lang="en-US" sz="1400" dirty="0">
                <a:solidFill>
                  <a:schemeClr val="tx1"/>
                </a:solidFill>
              </a:rPr>
              <a:t> gives claim coding clarifications and the </a:t>
            </a:r>
            <a:r>
              <a:rPr lang="en-US" sz="1400" dirty="0">
                <a:solidFill>
                  <a:schemeClr val="tx1"/>
                </a:solidFill>
                <a:hlinkClick r:id="rId4"/>
              </a:rPr>
              <a:t>EDI Control</a:t>
            </a:r>
            <a:r>
              <a:rPr lang="en-US" sz="1400" dirty="0">
                <a:solidFill>
                  <a:schemeClr val="tx1"/>
                </a:solidFill>
              </a:rPr>
              <a:t>  link gives information specific to file submission</a:t>
            </a:r>
            <a:r>
              <a:rPr lang="en-US" sz="1200" dirty="0"/>
              <a:t>. </a:t>
            </a:r>
          </a:p>
        </p:txBody>
      </p:sp>
      <p:cxnSp>
        <p:nvCxnSpPr>
          <p:cNvPr id="14" name="Straight Arrow Connector 13"/>
          <p:cNvCxnSpPr>
            <a:stCxn id="12" idx="2"/>
          </p:cNvCxnSpPr>
          <p:nvPr/>
        </p:nvCxnSpPr>
        <p:spPr>
          <a:xfrm flipH="1">
            <a:off x="1371600" y="3009900"/>
            <a:ext cx="31242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p:cNvCxnSpPr>
          <p:nvPr/>
        </p:nvCxnSpPr>
        <p:spPr>
          <a:xfrm flipH="1">
            <a:off x="2286000" y="3009900"/>
            <a:ext cx="2209800"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43</a:t>
            </a:fld>
            <a:endParaRPr lang="en-US"/>
          </a:p>
        </p:txBody>
      </p:sp>
      <p:sp>
        <p:nvSpPr>
          <p:cNvPr id="5" name="Title 4"/>
          <p:cNvSpPr>
            <a:spLocks noGrp="1"/>
          </p:cNvSpPr>
          <p:nvPr>
            <p:ph type="title"/>
          </p:nvPr>
        </p:nvSpPr>
        <p:spPr>
          <a:xfrm>
            <a:off x="457200" y="274638"/>
            <a:ext cx="8229600" cy="487362"/>
          </a:xfrm>
        </p:spPr>
        <p:txBody>
          <a:bodyPr>
            <a:noAutofit/>
          </a:bodyPr>
          <a:lstStyle/>
          <a:p>
            <a:r>
              <a:rPr lang="en-US" sz="2800" dirty="0"/>
              <a:t>Submitted Claim Example</a:t>
            </a:r>
          </a:p>
        </p:txBody>
      </p:sp>
      <p:pic>
        <p:nvPicPr>
          <p:cNvPr id="15362" name="Picture 2"/>
          <p:cNvPicPr>
            <a:picLocks noGrp="1" noChangeAspect="1" noChangeArrowheads="1"/>
          </p:cNvPicPr>
          <p:nvPr>
            <p:ph idx="1"/>
          </p:nvPr>
        </p:nvPicPr>
        <p:blipFill>
          <a:blip r:embed="rId3" cstate="print"/>
          <a:srcRect/>
          <a:stretch>
            <a:fillRect/>
          </a:stretch>
        </p:blipFill>
        <p:spPr bwMode="auto">
          <a:xfrm>
            <a:off x="152400" y="685800"/>
            <a:ext cx="8839199" cy="5638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44</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Submitted Claim Example Cont.</a:t>
            </a:r>
          </a:p>
        </p:txBody>
      </p:sp>
      <p:pic>
        <p:nvPicPr>
          <p:cNvPr id="16387" name="Picture 3"/>
          <p:cNvPicPr>
            <a:picLocks noGrp="1" noChangeAspect="1" noChangeArrowheads="1"/>
          </p:cNvPicPr>
          <p:nvPr>
            <p:ph idx="1"/>
          </p:nvPr>
        </p:nvPicPr>
        <p:blipFill>
          <a:blip r:embed="rId2" cstate="print"/>
          <a:srcRect/>
          <a:stretch>
            <a:fillRect/>
          </a:stretch>
        </p:blipFill>
        <p:spPr bwMode="auto">
          <a:xfrm>
            <a:off x="152400" y="914400"/>
            <a:ext cx="8839200" cy="5638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45</a:t>
            </a:fld>
            <a:endParaRPr lang="en-US"/>
          </a:p>
        </p:txBody>
      </p:sp>
      <p:sp>
        <p:nvSpPr>
          <p:cNvPr id="5" name="Title 4"/>
          <p:cNvSpPr>
            <a:spLocks noGrp="1"/>
          </p:cNvSpPr>
          <p:nvPr>
            <p:ph type="title"/>
          </p:nvPr>
        </p:nvSpPr>
        <p:spPr>
          <a:xfrm>
            <a:off x="457200" y="274638"/>
            <a:ext cx="8229600" cy="411162"/>
          </a:xfrm>
        </p:spPr>
        <p:txBody>
          <a:bodyPr>
            <a:noAutofit/>
          </a:bodyPr>
          <a:lstStyle/>
          <a:p>
            <a:r>
              <a:rPr lang="en-US" sz="2800" dirty="0"/>
              <a:t>Submitted Claim Example Cont.</a:t>
            </a:r>
          </a:p>
        </p:txBody>
      </p:sp>
      <p:pic>
        <p:nvPicPr>
          <p:cNvPr id="17410" name="Picture 2"/>
          <p:cNvPicPr>
            <a:picLocks noGrp="1" noChangeAspect="1" noChangeArrowheads="1"/>
          </p:cNvPicPr>
          <p:nvPr>
            <p:ph idx="1"/>
          </p:nvPr>
        </p:nvPicPr>
        <p:blipFill>
          <a:blip r:embed="rId2" cstate="print"/>
          <a:srcRect/>
          <a:stretch>
            <a:fillRect/>
          </a:stretch>
        </p:blipFill>
        <p:spPr bwMode="auto">
          <a:xfrm>
            <a:off x="152400" y="685800"/>
            <a:ext cx="8762999" cy="5867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46</a:t>
            </a:fld>
            <a:endParaRPr lang="en-US"/>
          </a:p>
        </p:txBody>
      </p:sp>
      <p:sp>
        <p:nvSpPr>
          <p:cNvPr id="5" name="Title 4"/>
          <p:cNvSpPr>
            <a:spLocks noGrp="1"/>
          </p:cNvSpPr>
          <p:nvPr>
            <p:ph type="title"/>
          </p:nvPr>
        </p:nvSpPr>
        <p:spPr>
          <a:xfrm>
            <a:off x="457200" y="274638"/>
            <a:ext cx="8229600" cy="487362"/>
          </a:xfrm>
        </p:spPr>
        <p:txBody>
          <a:bodyPr>
            <a:noAutofit/>
          </a:bodyPr>
          <a:lstStyle/>
          <a:p>
            <a:r>
              <a:rPr lang="en-US" sz="2800" dirty="0"/>
              <a:t>Submitted Claim Example Cont.</a:t>
            </a:r>
          </a:p>
        </p:txBody>
      </p:sp>
      <p:pic>
        <p:nvPicPr>
          <p:cNvPr id="18434" name="Picture 2"/>
          <p:cNvPicPr>
            <a:picLocks noGrp="1" noChangeAspect="1" noChangeArrowheads="1"/>
          </p:cNvPicPr>
          <p:nvPr>
            <p:ph idx="1"/>
          </p:nvPr>
        </p:nvPicPr>
        <p:blipFill>
          <a:blip r:embed="rId2" cstate="print"/>
          <a:srcRect/>
          <a:stretch>
            <a:fillRect/>
          </a:stretch>
        </p:blipFill>
        <p:spPr bwMode="auto">
          <a:xfrm>
            <a:off x="152400" y="838200"/>
            <a:ext cx="8839200" cy="5715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47</a:t>
            </a:fld>
            <a:endParaRPr lang="en-US"/>
          </a:p>
        </p:txBody>
      </p:sp>
      <p:sp>
        <p:nvSpPr>
          <p:cNvPr id="5" name="Title 4"/>
          <p:cNvSpPr>
            <a:spLocks noGrp="1"/>
          </p:cNvSpPr>
          <p:nvPr>
            <p:ph type="title"/>
          </p:nvPr>
        </p:nvSpPr>
        <p:spPr>
          <a:xfrm>
            <a:off x="457200" y="274638"/>
            <a:ext cx="8229600" cy="563562"/>
          </a:xfrm>
        </p:spPr>
        <p:txBody>
          <a:bodyPr>
            <a:normAutofit/>
          </a:bodyPr>
          <a:lstStyle/>
          <a:p>
            <a:r>
              <a:rPr lang="en-US" sz="2800" dirty="0"/>
              <a:t>Claim File Upload</a:t>
            </a:r>
          </a:p>
        </p:txBody>
      </p:sp>
      <p:pic>
        <p:nvPicPr>
          <p:cNvPr id="15363" name="Picture 3"/>
          <p:cNvPicPr>
            <a:picLocks noGrp="1" noChangeAspect="1" noChangeArrowheads="1"/>
          </p:cNvPicPr>
          <p:nvPr>
            <p:ph idx="1"/>
          </p:nvPr>
        </p:nvPicPr>
        <p:blipFill>
          <a:blip r:embed="rId2" cstate="print"/>
          <a:srcRect/>
          <a:stretch>
            <a:fillRect/>
          </a:stretch>
        </p:blipFill>
        <p:spPr bwMode="auto">
          <a:xfrm>
            <a:off x="304799" y="838200"/>
            <a:ext cx="8534401" cy="5638800"/>
          </a:xfrm>
          <a:prstGeom prst="rect">
            <a:avLst/>
          </a:prstGeom>
          <a:noFill/>
          <a:ln w="9525">
            <a:noFill/>
            <a:miter lim="800000"/>
            <a:headEnd/>
            <a:tailEnd/>
          </a:ln>
        </p:spPr>
      </p:pic>
      <p:sp>
        <p:nvSpPr>
          <p:cNvPr id="9" name="Rectangle 8"/>
          <p:cNvSpPr/>
          <p:nvPr/>
        </p:nvSpPr>
        <p:spPr>
          <a:xfrm>
            <a:off x="3581400" y="3429000"/>
            <a:ext cx="434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upload an X12 claim file provider should select the “Upload X12 file” link on the left.</a:t>
            </a:r>
          </a:p>
        </p:txBody>
      </p:sp>
      <p:cxnSp>
        <p:nvCxnSpPr>
          <p:cNvPr id="11" name="Straight Arrow Connector 10"/>
          <p:cNvCxnSpPr>
            <a:stCxn id="9" idx="1"/>
          </p:cNvCxnSpPr>
          <p:nvPr/>
        </p:nvCxnSpPr>
        <p:spPr>
          <a:xfrm flipH="1" flipV="1">
            <a:off x="838200" y="2286000"/>
            <a:ext cx="27432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48</a:t>
            </a:fld>
            <a:endParaRPr lang="en-US"/>
          </a:p>
        </p:txBody>
      </p:sp>
      <p:sp>
        <p:nvSpPr>
          <p:cNvPr id="5" name="Title 4"/>
          <p:cNvSpPr>
            <a:spLocks noGrp="1"/>
          </p:cNvSpPr>
          <p:nvPr>
            <p:ph type="title"/>
          </p:nvPr>
        </p:nvSpPr>
        <p:spPr>
          <a:xfrm>
            <a:off x="457200" y="274638"/>
            <a:ext cx="8229600" cy="411162"/>
          </a:xfrm>
        </p:spPr>
        <p:txBody>
          <a:bodyPr>
            <a:noAutofit/>
          </a:bodyPr>
          <a:lstStyle/>
          <a:p>
            <a:r>
              <a:rPr lang="en-US" sz="2800" dirty="0"/>
              <a:t>Upload File Home Page</a:t>
            </a:r>
          </a:p>
        </p:txBody>
      </p:sp>
      <p:pic>
        <p:nvPicPr>
          <p:cNvPr id="6" name="Picture 2"/>
          <p:cNvPicPr>
            <a:picLocks noGrp="1" noChangeAspect="1" noChangeArrowheads="1"/>
          </p:cNvPicPr>
          <p:nvPr>
            <p:ph idx="1"/>
          </p:nvPr>
        </p:nvPicPr>
        <p:blipFill>
          <a:blip r:embed="rId2" cstate="print"/>
          <a:srcRect/>
          <a:stretch>
            <a:fillRect/>
          </a:stretch>
        </p:blipFill>
        <p:spPr bwMode="auto">
          <a:xfrm>
            <a:off x="304800" y="939960"/>
            <a:ext cx="8458200" cy="5613240"/>
          </a:xfrm>
          <a:prstGeom prst="rect">
            <a:avLst/>
          </a:prstGeom>
          <a:noFill/>
          <a:ln w="9525">
            <a:noFill/>
            <a:miter lim="800000"/>
            <a:headEnd/>
            <a:tailEnd/>
          </a:ln>
        </p:spPr>
      </p:pic>
      <p:sp>
        <p:nvSpPr>
          <p:cNvPr id="7" name="Rectangle 6"/>
          <p:cNvSpPr/>
          <p:nvPr/>
        </p:nvSpPr>
        <p:spPr>
          <a:xfrm>
            <a:off x="1752600" y="4572000"/>
            <a:ext cx="617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 button on the upper right provides important information about Submission Guidelines, which are also provided on the next slide.</a:t>
            </a:r>
          </a:p>
        </p:txBody>
      </p:sp>
      <p:cxnSp>
        <p:nvCxnSpPr>
          <p:cNvPr id="9" name="Straight Arrow Connector 8"/>
          <p:cNvCxnSpPr>
            <a:stCxn id="7" idx="0"/>
          </p:cNvCxnSpPr>
          <p:nvPr/>
        </p:nvCxnSpPr>
        <p:spPr>
          <a:xfrm flipV="1">
            <a:off x="4838700" y="2133600"/>
            <a:ext cx="28575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0" y="2438400"/>
            <a:ext cx="60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7600" y="2438400"/>
            <a:ext cx="45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5400" y="2438400"/>
            <a:ext cx="304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fontScale="47500" lnSpcReduction="20000"/>
          </a:bodyPr>
          <a:lstStyle/>
          <a:p>
            <a:pPr>
              <a:buNone/>
            </a:pPr>
            <a:r>
              <a:rPr lang="en-US" dirty="0"/>
              <a:t>1. Any file to be uploaded needs to have a .txt or .</a:t>
            </a:r>
            <a:r>
              <a:rPr lang="en-US" dirty="0" err="1"/>
              <a:t>dat</a:t>
            </a:r>
            <a:r>
              <a:rPr lang="en-US" dirty="0"/>
              <a:t> file extension.</a:t>
            </a:r>
          </a:p>
          <a:p>
            <a:pPr>
              <a:buNone/>
            </a:pPr>
            <a:endParaRPr lang="en-US" dirty="0"/>
          </a:p>
          <a:p>
            <a:pPr>
              <a:buNone/>
            </a:pPr>
            <a:r>
              <a:rPr lang="en-US" dirty="0"/>
              <a:t>2. Data being uploaded must be in X12 format.</a:t>
            </a:r>
          </a:p>
          <a:p>
            <a:pPr>
              <a:buNone/>
            </a:pPr>
            <a:endParaRPr lang="en-US" dirty="0"/>
          </a:p>
          <a:p>
            <a:pPr>
              <a:buNone/>
            </a:pPr>
            <a:r>
              <a:rPr lang="en-US" dirty="0"/>
              <a:t>3. To send a file to HFS, use the Upload function.</a:t>
            </a:r>
          </a:p>
          <a:p>
            <a:pPr>
              <a:buNone/>
            </a:pPr>
            <a:endParaRPr lang="en-US" dirty="0"/>
          </a:p>
          <a:p>
            <a:pPr>
              <a:buNone/>
            </a:pPr>
            <a:r>
              <a:rPr lang="en-US" dirty="0"/>
              <a:t>4. To receive a file from HFS, use the Download function.</a:t>
            </a:r>
          </a:p>
          <a:p>
            <a:pPr>
              <a:buNone/>
            </a:pPr>
            <a:endParaRPr lang="en-US" dirty="0"/>
          </a:p>
          <a:p>
            <a:pPr>
              <a:buNone/>
            </a:pPr>
            <a:r>
              <a:rPr lang="en-US" dirty="0"/>
              <a:t>5. If the submitter is not authorized, an 824 acknowledgement will be generated and will be available on the Download page within 24 hours.</a:t>
            </a:r>
          </a:p>
          <a:p>
            <a:pPr>
              <a:buNone/>
            </a:pPr>
            <a:endParaRPr lang="en-US" dirty="0"/>
          </a:p>
          <a:p>
            <a:pPr>
              <a:buNone/>
            </a:pPr>
            <a:r>
              <a:rPr lang="en-US" dirty="0"/>
              <a:t>6. If an uploaded file is not compliant, a 997 or 824 acknowledgement will be generated and will be available on the Download page.</a:t>
            </a:r>
          </a:p>
          <a:p>
            <a:pPr>
              <a:buNone/>
            </a:pPr>
            <a:endParaRPr lang="en-US" dirty="0"/>
          </a:p>
          <a:p>
            <a:pPr>
              <a:buNone/>
            </a:pPr>
            <a:r>
              <a:rPr lang="en-US" dirty="0"/>
              <a:t>7. In order to successfully submit an X12 transmission to HFS, the sender and receiver ID must be populated correctly in the ISA (Interchange Control Header) segment of the transmission.</a:t>
            </a:r>
          </a:p>
          <a:p>
            <a:pPr>
              <a:buNone/>
            </a:pPr>
            <a:endParaRPr lang="en-US" dirty="0"/>
          </a:p>
          <a:p>
            <a:pPr>
              <a:buNone/>
            </a:pPr>
            <a:r>
              <a:rPr lang="en-US"/>
              <a:t>    To </a:t>
            </a:r>
            <a:r>
              <a:rPr lang="en-US" dirty="0"/>
              <a:t>find the sender ID associated with a given entity, access the MEDI system. Once you have successfully entered MEDI, click on the 'Manage My Account' link from the left side menu bar. This will open the Manage MEDI Account page. Select the Business Association that you would like to submit transactions for, and click the 'Display' button. This will open up a page that displays more detailed information about the Business Association. Under the heading 'HIPAA - IEC System' there is information about the values you will need to use to populate the ISA segment in any X12 transmissions you would like to send to HFS. Values for both inbound and outbound transmissions are included.</a:t>
            </a:r>
          </a:p>
        </p:txBody>
      </p:sp>
      <p:sp>
        <p:nvSpPr>
          <p:cNvPr id="4" name="Slide Number Placeholder 3"/>
          <p:cNvSpPr>
            <a:spLocks noGrp="1"/>
          </p:cNvSpPr>
          <p:nvPr>
            <p:ph type="sldNum" sz="quarter" idx="12"/>
          </p:nvPr>
        </p:nvSpPr>
        <p:spPr/>
        <p:txBody>
          <a:bodyPr/>
          <a:lstStyle/>
          <a:p>
            <a:fld id="{087F4E9C-6F08-4CD1-8108-009EBC09EC36}" type="slidenum">
              <a:rPr lang="en-US" smtClean="0"/>
              <a:pPr/>
              <a:t>49</a:t>
            </a:fld>
            <a:endParaRPr lang="en-US"/>
          </a:p>
        </p:txBody>
      </p:sp>
      <p:sp>
        <p:nvSpPr>
          <p:cNvPr id="5" name="Title 4"/>
          <p:cNvSpPr>
            <a:spLocks noGrp="1"/>
          </p:cNvSpPr>
          <p:nvPr>
            <p:ph type="title"/>
          </p:nvPr>
        </p:nvSpPr>
        <p:spPr>
          <a:xfrm>
            <a:off x="533400" y="304800"/>
            <a:ext cx="8229600" cy="639762"/>
          </a:xfrm>
        </p:spPr>
        <p:txBody>
          <a:bodyPr>
            <a:normAutofit/>
          </a:bodyPr>
          <a:lstStyle/>
          <a:p>
            <a:r>
              <a:rPr lang="en-US" sz="3100" dirty="0"/>
              <a:t>Help Screen - Submission Guidelines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87F4E9C-6F08-4CD1-8108-009EBC09EC36}" type="slidenum">
              <a:rPr lang="en-US" smtClean="0"/>
              <a:pPr/>
              <a:t>5</a:t>
            </a:fld>
            <a:endParaRPr lang="en-US"/>
          </a:p>
        </p:txBody>
      </p:sp>
      <p:sp>
        <p:nvSpPr>
          <p:cNvPr id="5" name="Title 4"/>
          <p:cNvSpPr>
            <a:spLocks noGrp="1"/>
          </p:cNvSpPr>
          <p:nvPr>
            <p:ph type="title"/>
          </p:nvPr>
        </p:nvSpPr>
        <p:spPr>
          <a:xfrm>
            <a:off x="457200" y="274638"/>
            <a:ext cx="8229600" cy="563562"/>
          </a:xfrm>
        </p:spPr>
        <p:txBody>
          <a:bodyPr>
            <a:normAutofit fontScale="90000"/>
          </a:bodyPr>
          <a:lstStyle/>
          <a:p>
            <a:r>
              <a:rPr lang="en-US" dirty="0" err="1"/>
              <a:t>MyHFS</a:t>
            </a:r>
            <a:r>
              <a:rPr lang="en-US" dirty="0"/>
              <a:t> – MEDI System Login Link</a:t>
            </a:r>
          </a:p>
        </p:txBody>
      </p:sp>
      <p:pic>
        <p:nvPicPr>
          <p:cNvPr id="15362" name="Picture 2"/>
          <p:cNvPicPr>
            <a:picLocks noChangeAspect="1" noChangeArrowheads="1"/>
          </p:cNvPicPr>
          <p:nvPr/>
        </p:nvPicPr>
        <p:blipFill>
          <a:blip r:embed="rId2" cstate="print"/>
          <a:srcRect/>
          <a:stretch>
            <a:fillRect/>
          </a:stretch>
        </p:blipFill>
        <p:spPr bwMode="auto">
          <a:xfrm>
            <a:off x="304800" y="914400"/>
            <a:ext cx="8610600" cy="5516880"/>
          </a:xfrm>
          <a:prstGeom prst="rect">
            <a:avLst/>
          </a:prstGeom>
          <a:noFill/>
          <a:ln w="9525">
            <a:noFill/>
            <a:miter lim="800000"/>
            <a:headEnd/>
            <a:tailEnd/>
          </a:ln>
        </p:spPr>
      </p:pic>
      <p:sp>
        <p:nvSpPr>
          <p:cNvPr id="7" name="Right Arrow 6"/>
          <p:cNvSpPr/>
          <p:nvPr/>
        </p:nvSpPr>
        <p:spPr>
          <a:xfrm>
            <a:off x="3657600" y="4267200"/>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14400"/>
            <a:ext cx="8610600" cy="5092891"/>
          </a:xfrm>
        </p:spPr>
        <p:txBody>
          <a:bodyPr>
            <a:normAutofit fontScale="47500" lnSpcReduction="20000"/>
          </a:bodyPr>
          <a:lstStyle/>
          <a:p>
            <a:pPr>
              <a:buNone/>
            </a:pPr>
            <a:r>
              <a:rPr lang="en-US" dirty="0"/>
              <a:t>1. Click on the </a:t>
            </a:r>
            <a:r>
              <a:rPr lang="en-US" b="1" dirty="0"/>
              <a:t>Upload File(s)</a:t>
            </a:r>
            <a:r>
              <a:rPr lang="en-US" dirty="0"/>
              <a:t> link from the IEC menu bar on the left hand side of the page.</a:t>
            </a:r>
          </a:p>
          <a:p>
            <a:pPr>
              <a:buNone/>
            </a:pPr>
            <a:endParaRPr lang="en-US" dirty="0"/>
          </a:p>
          <a:p>
            <a:pPr>
              <a:buNone/>
            </a:pPr>
            <a:r>
              <a:rPr lang="en-US" dirty="0"/>
              <a:t>2. You are required to choose which Entity you are submitting for through the "Entity" drop down box. This box displays only those Entities for which the IEC user is authorized to submit a transaction.</a:t>
            </a:r>
          </a:p>
          <a:p>
            <a:pPr>
              <a:buNone/>
            </a:pPr>
            <a:endParaRPr lang="en-US" dirty="0"/>
          </a:p>
          <a:p>
            <a:pPr>
              <a:buNone/>
            </a:pPr>
            <a:r>
              <a:rPr lang="en-US" dirty="0"/>
              <a:t>3. Once you have selected an Entity, you will be able to select files to upload using the "</a:t>
            </a:r>
            <a:r>
              <a:rPr lang="en-US" b="1" dirty="0"/>
              <a:t>Browse</a:t>
            </a:r>
            <a:r>
              <a:rPr lang="en-US" dirty="0"/>
              <a:t>" and "</a:t>
            </a:r>
            <a:r>
              <a:rPr lang="en-US" b="1" dirty="0"/>
              <a:t>Add File</a:t>
            </a:r>
            <a:r>
              <a:rPr lang="en-US" dirty="0"/>
              <a:t>" buttons. Clicking the "</a:t>
            </a:r>
            <a:r>
              <a:rPr lang="en-US" b="1" dirty="0"/>
              <a:t>Browse</a:t>
            </a:r>
            <a:r>
              <a:rPr lang="en-US" dirty="0"/>
              <a:t>" button will produce a "pop-up" window that will display the entire file directory structure on your workstation.</a:t>
            </a:r>
          </a:p>
          <a:p>
            <a:pPr>
              <a:buNone/>
            </a:pPr>
            <a:endParaRPr lang="en-US" dirty="0"/>
          </a:p>
          <a:p>
            <a:pPr>
              <a:buNone/>
            </a:pPr>
            <a:r>
              <a:rPr lang="en-US" dirty="0"/>
              <a:t>4. Then select which file you want to upload, click "Open", and you will see the file that was selected displayed in the text box next to the "</a:t>
            </a:r>
            <a:r>
              <a:rPr lang="en-US" b="1" dirty="0"/>
              <a:t>Browse</a:t>
            </a:r>
            <a:r>
              <a:rPr lang="en-US" dirty="0"/>
              <a:t>" button. Click on the "</a:t>
            </a:r>
            <a:r>
              <a:rPr lang="en-US" b="1" dirty="0"/>
              <a:t>Add File</a:t>
            </a:r>
            <a:r>
              <a:rPr lang="en-US" dirty="0"/>
              <a:t>" button. You will see the selected file in the "Files to be Uploaded" display box.</a:t>
            </a:r>
          </a:p>
          <a:p>
            <a:pPr>
              <a:buNone/>
            </a:pPr>
            <a:endParaRPr lang="en-US" dirty="0"/>
          </a:p>
          <a:p>
            <a:pPr>
              <a:buNone/>
            </a:pPr>
            <a:r>
              <a:rPr lang="en-US" dirty="0"/>
              <a:t>5. You can also delete any files displayed in the "Files to be Uploaded" display area. To do this, click the check box next to the unwanted file(s) and click on the "</a:t>
            </a:r>
            <a:r>
              <a:rPr lang="en-US" b="1" dirty="0"/>
              <a:t>Remove File(s)</a:t>
            </a:r>
            <a:r>
              <a:rPr lang="en-US" dirty="0"/>
              <a:t>" button located next to the "</a:t>
            </a:r>
            <a:r>
              <a:rPr lang="en-US" b="1" dirty="0"/>
              <a:t>Add File</a:t>
            </a:r>
            <a:r>
              <a:rPr lang="en-US" dirty="0"/>
              <a:t>" button.</a:t>
            </a:r>
          </a:p>
          <a:p>
            <a:pPr>
              <a:buNone/>
            </a:pPr>
            <a:endParaRPr lang="en-US" dirty="0"/>
          </a:p>
          <a:p>
            <a:pPr>
              <a:buNone/>
            </a:pPr>
            <a:r>
              <a:rPr lang="en-US" dirty="0"/>
              <a:t>6. After selecting files, click on the "</a:t>
            </a:r>
            <a:r>
              <a:rPr lang="en-US" b="1" dirty="0"/>
              <a:t>Upload Files</a:t>
            </a:r>
            <a:r>
              <a:rPr lang="en-US" dirty="0"/>
              <a:t>" button to begin the upload process.</a:t>
            </a:r>
          </a:p>
          <a:p>
            <a:pPr>
              <a:buNone/>
            </a:pPr>
            <a:endParaRPr lang="en-US" dirty="0"/>
          </a:p>
          <a:p>
            <a:pPr>
              <a:buNone/>
            </a:pPr>
            <a:r>
              <a:rPr lang="en-US" dirty="0"/>
              <a:t>7. Once the upload is completed, notification that your files were submitted successfully will be displayed on the Upload Confirmation page. Confirmation for those files submitted will include: Date, Time, Status, IEC Audit Number and File Name(s). You can repeat the process to upload additional files by clicking on the "</a:t>
            </a:r>
            <a:r>
              <a:rPr lang="en-US" b="1" dirty="0"/>
              <a:t>Upload More File(s)</a:t>
            </a:r>
            <a:r>
              <a:rPr lang="en-US" dirty="0"/>
              <a:t>" button located at the bottom of the confirmation page. In addition to the immediate notification, an X12 997 will be available within a 5-minute period and any negative X12 824 will be made available within a 24-hour period.</a:t>
            </a:r>
          </a:p>
          <a:p>
            <a:pPr>
              <a:buNone/>
            </a:pPr>
            <a:r>
              <a:rPr lang="en-US" dirty="0"/>
              <a:t>  </a:t>
            </a:r>
          </a:p>
          <a:p>
            <a:endParaRPr lang="en-US" dirty="0"/>
          </a:p>
        </p:txBody>
      </p:sp>
      <p:sp>
        <p:nvSpPr>
          <p:cNvPr id="3" name="Slide Number Placeholder 2"/>
          <p:cNvSpPr>
            <a:spLocks noGrp="1"/>
          </p:cNvSpPr>
          <p:nvPr>
            <p:ph type="sldNum" sz="quarter" idx="12"/>
          </p:nvPr>
        </p:nvSpPr>
        <p:spPr/>
        <p:txBody>
          <a:bodyPr/>
          <a:lstStyle/>
          <a:p>
            <a:fld id="{087F4E9C-6F08-4CD1-8108-009EBC09EC36}" type="slidenum">
              <a:rPr lang="en-US" smtClean="0"/>
              <a:pPr/>
              <a:t>50</a:t>
            </a:fld>
            <a:endParaRPr lang="en-US"/>
          </a:p>
        </p:txBody>
      </p:sp>
      <p:sp>
        <p:nvSpPr>
          <p:cNvPr id="5" name="Title 4"/>
          <p:cNvSpPr>
            <a:spLocks noGrp="1"/>
          </p:cNvSpPr>
          <p:nvPr>
            <p:ph type="title"/>
          </p:nvPr>
        </p:nvSpPr>
        <p:spPr/>
        <p:txBody>
          <a:bodyPr>
            <a:normAutofit fontScale="90000"/>
          </a:bodyPr>
          <a:lstStyle/>
          <a:p>
            <a:r>
              <a:rPr lang="en-US" dirty="0"/>
              <a:t>How do I upload documents?</a:t>
            </a:r>
            <a:br>
              <a:rPr lang="en-US" dirty="0"/>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4763">
              <a:buFont typeface="Wingdings" pitchFamily="2" charset="2"/>
              <a:buChar char="§"/>
            </a:pPr>
            <a:r>
              <a:rPr lang="en-US" sz="1800" dirty="0"/>
              <a:t>File must contain both a Transaction Set Header and a Trailer.</a:t>
            </a:r>
          </a:p>
          <a:p>
            <a:pPr marL="114300" indent="-4763">
              <a:buNone/>
            </a:pPr>
            <a:r>
              <a:rPr lang="en-US" sz="1800" dirty="0"/>
              <a:t>	</a:t>
            </a:r>
          </a:p>
          <a:p>
            <a:pPr marL="114300" indent="-4763">
              <a:buFont typeface="Wingdings" pitchFamily="2" charset="2"/>
              <a:buChar char="§"/>
            </a:pPr>
            <a:r>
              <a:rPr lang="en-US" sz="1800" dirty="0"/>
              <a:t>The Transaction set Header contains information related to the submitter and indicates the beginning of the transaction set. </a:t>
            </a:r>
          </a:p>
          <a:p>
            <a:pPr marL="114300" indent="-4763">
              <a:buFont typeface="Wingdings" pitchFamily="2" charset="2"/>
              <a:buChar char="§"/>
            </a:pPr>
            <a:endParaRPr lang="en-US" sz="1800" dirty="0"/>
          </a:p>
          <a:p>
            <a:pPr marL="114300" indent="-4763">
              <a:buFont typeface="Wingdings" pitchFamily="2" charset="2"/>
              <a:buChar char="§"/>
            </a:pPr>
            <a:r>
              <a:rPr lang="en-US" sz="1800" dirty="0"/>
              <a:t>The Transaction set Trailer signifies the end of the transaction set and includes the segment count.</a:t>
            </a:r>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marL="114300" indent="-4763">
              <a:buFont typeface="Wingdings" pitchFamily="2" charset="2"/>
              <a:buChar char="§"/>
            </a:pPr>
            <a:endParaRPr lang="en-US" dirty="0"/>
          </a:p>
          <a:p>
            <a:pP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51</a:t>
            </a:fld>
            <a:endParaRPr lang="en-US"/>
          </a:p>
        </p:txBody>
      </p:sp>
      <p:sp>
        <p:nvSpPr>
          <p:cNvPr id="5" name="Title 4"/>
          <p:cNvSpPr>
            <a:spLocks noGrp="1"/>
          </p:cNvSpPr>
          <p:nvPr>
            <p:ph type="title"/>
          </p:nvPr>
        </p:nvSpPr>
        <p:spPr>
          <a:xfrm>
            <a:off x="457200" y="274638"/>
            <a:ext cx="8229600" cy="715962"/>
          </a:xfrm>
        </p:spPr>
        <p:txBody>
          <a:bodyPr>
            <a:normAutofit/>
          </a:bodyPr>
          <a:lstStyle/>
          <a:p>
            <a:r>
              <a:rPr lang="en-US" sz="2800" dirty="0"/>
              <a:t>File Transaction Set Header and Trailer</a:t>
            </a:r>
          </a:p>
        </p:txBody>
      </p:sp>
      <p:sp>
        <p:nvSpPr>
          <p:cNvPr id="8" name="Oval 7"/>
          <p:cNvSpPr/>
          <p:nvPr/>
        </p:nvSpPr>
        <p:spPr>
          <a:xfrm>
            <a:off x="762000" y="4191000"/>
            <a:ext cx="7620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Transaction Set Header and Trailer information is also located  in the  837I Implementation Guide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a:t>X12 Claim Breakdown</a:t>
            </a:r>
          </a:p>
        </p:txBody>
      </p:sp>
      <p:sp>
        <p:nvSpPr>
          <p:cNvPr id="3" name="Content Placeholder 2"/>
          <p:cNvSpPr>
            <a:spLocks noGrp="1"/>
          </p:cNvSpPr>
          <p:nvPr>
            <p:ph idx="1"/>
          </p:nvPr>
        </p:nvSpPr>
        <p:spPr>
          <a:xfrm>
            <a:off x="228600" y="1143000"/>
            <a:ext cx="8915400" cy="4983163"/>
          </a:xfrm>
        </p:spPr>
        <p:txBody>
          <a:bodyPr>
            <a:normAutofit fontScale="85000" lnSpcReduction="20000"/>
          </a:bodyPr>
          <a:lstStyle/>
          <a:p>
            <a:pPr>
              <a:buNone/>
            </a:pPr>
            <a:r>
              <a:rPr lang="en-US" b="1" dirty="0"/>
              <a:t>HEADER</a:t>
            </a:r>
          </a:p>
          <a:p>
            <a:endParaRPr lang="en-US" dirty="0"/>
          </a:p>
          <a:p>
            <a:pPr>
              <a:buNone/>
            </a:pPr>
            <a:r>
              <a:rPr lang="en-US" sz="1800" b="1" dirty="0"/>
              <a:t>Transaction Set Header</a:t>
            </a:r>
          </a:p>
          <a:p>
            <a:pPr>
              <a:buNone/>
            </a:pPr>
            <a:r>
              <a:rPr lang="en-US" sz="1800" dirty="0"/>
              <a:t>ST*</a:t>
            </a:r>
            <a:r>
              <a:rPr lang="en-US" sz="1800" dirty="0">
                <a:solidFill>
                  <a:srgbClr val="FF0000"/>
                </a:solidFill>
              </a:rPr>
              <a:t>837</a:t>
            </a:r>
            <a:r>
              <a:rPr lang="en-US" sz="1800" dirty="0"/>
              <a:t>*</a:t>
            </a:r>
            <a:r>
              <a:rPr lang="en-US" sz="1800" dirty="0">
                <a:solidFill>
                  <a:srgbClr val="00B050"/>
                </a:solidFill>
              </a:rPr>
              <a:t>0010</a:t>
            </a:r>
            <a:r>
              <a:rPr lang="en-US" sz="1800" dirty="0"/>
              <a:t>*</a:t>
            </a:r>
            <a:r>
              <a:rPr lang="en-US" sz="1800" dirty="0">
                <a:solidFill>
                  <a:srgbClr val="FF0000"/>
                </a:solidFill>
              </a:rPr>
              <a:t>005010X223A2</a:t>
            </a:r>
            <a:r>
              <a:rPr lang="en-US" sz="1800" dirty="0"/>
              <a:t>~</a:t>
            </a:r>
          </a:p>
          <a:p>
            <a:pPr>
              <a:buNone/>
            </a:pPr>
            <a:r>
              <a:rPr lang="en-US" sz="1800" dirty="0"/>
              <a:t>BHT*</a:t>
            </a:r>
            <a:r>
              <a:rPr lang="en-US" sz="1800" dirty="0">
                <a:solidFill>
                  <a:srgbClr val="FF0000"/>
                </a:solidFill>
              </a:rPr>
              <a:t>0019</a:t>
            </a:r>
            <a:r>
              <a:rPr lang="en-US" sz="1800" dirty="0"/>
              <a:t>*00*</a:t>
            </a:r>
            <a:r>
              <a:rPr lang="en-US" sz="1800" dirty="0">
                <a:solidFill>
                  <a:srgbClr val="00B050"/>
                </a:solidFill>
              </a:rPr>
              <a:t>ORGINATOR APPLICATION IDENTIFIER</a:t>
            </a:r>
            <a:r>
              <a:rPr lang="en-US" sz="1800" dirty="0"/>
              <a:t>*20160222*083756*CH~</a:t>
            </a:r>
          </a:p>
          <a:p>
            <a:pPr>
              <a:buNone/>
            </a:pPr>
            <a:endParaRPr lang="en-US" sz="1800" b="1" dirty="0"/>
          </a:p>
          <a:p>
            <a:pPr>
              <a:buNone/>
            </a:pPr>
            <a:r>
              <a:rPr lang="en-US" sz="1800" b="1" dirty="0"/>
              <a:t>Header Loop 1000A - Submitter </a:t>
            </a:r>
            <a:endParaRPr lang="en-US" sz="1800" dirty="0"/>
          </a:p>
          <a:p>
            <a:pPr>
              <a:buNone/>
            </a:pPr>
            <a:r>
              <a:rPr lang="en-US" sz="1800" dirty="0"/>
              <a:t>NM1*</a:t>
            </a:r>
            <a:r>
              <a:rPr lang="en-US" sz="1800" dirty="0">
                <a:solidFill>
                  <a:srgbClr val="FF0000"/>
                </a:solidFill>
              </a:rPr>
              <a:t>41</a:t>
            </a:r>
            <a:r>
              <a:rPr lang="en-US" sz="1800" dirty="0"/>
              <a:t>*</a:t>
            </a:r>
            <a:r>
              <a:rPr lang="en-US" sz="1800" dirty="0">
                <a:solidFill>
                  <a:srgbClr val="FF0000"/>
                </a:solidFill>
              </a:rPr>
              <a:t>2</a:t>
            </a:r>
            <a:r>
              <a:rPr lang="en-US" sz="1800" dirty="0"/>
              <a:t>*</a:t>
            </a:r>
            <a:r>
              <a:rPr lang="en-US" sz="1800" dirty="0">
                <a:solidFill>
                  <a:srgbClr val="00B050"/>
                </a:solidFill>
              </a:rPr>
              <a:t>SUBMITTER NAME</a:t>
            </a:r>
            <a:r>
              <a:rPr lang="en-US" sz="1800" dirty="0"/>
              <a:t>*****</a:t>
            </a:r>
            <a:r>
              <a:rPr lang="en-US" sz="1800" dirty="0">
                <a:solidFill>
                  <a:srgbClr val="00B050"/>
                </a:solidFill>
              </a:rPr>
              <a:t>46</a:t>
            </a:r>
            <a:r>
              <a:rPr lang="en-US" sz="1800" dirty="0"/>
              <a:t>*</a:t>
            </a:r>
            <a:r>
              <a:rPr lang="en-US" sz="1800" dirty="0">
                <a:solidFill>
                  <a:srgbClr val="00B050"/>
                </a:solidFill>
              </a:rPr>
              <a:t>SUBMITTERS TAX ID NUMBER</a:t>
            </a:r>
            <a:r>
              <a:rPr lang="en-US" sz="1800" dirty="0"/>
              <a:t>~</a:t>
            </a:r>
          </a:p>
          <a:p>
            <a:pPr>
              <a:buNone/>
            </a:pPr>
            <a:r>
              <a:rPr lang="en-US" sz="1800" dirty="0"/>
              <a:t>PER*IC*</a:t>
            </a:r>
            <a:r>
              <a:rPr lang="en-US" sz="1800" dirty="0">
                <a:solidFill>
                  <a:srgbClr val="00B050"/>
                </a:solidFill>
              </a:rPr>
              <a:t>CONTACT</a:t>
            </a:r>
            <a:r>
              <a:rPr lang="en-US" sz="1800" dirty="0"/>
              <a:t> </a:t>
            </a:r>
            <a:r>
              <a:rPr lang="en-US" sz="1800" dirty="0">
                <a:solidFill>
                  <a:srgbClr val="00B050"/>
                </a:solidFill>
              </a:rPr>
              <a:t>NAME</a:t>
            </a:r>
            <a:r>
              <a:rPr lang="en-US" sz="1800" dirty="0"/>
              <a:t>*TE*</a:t>
            </a:r>
            <a:r>
              <a:rPr lang="en-US" sz="1800" dirty="0">
                <a:solidFill>
                  <a:srgbClr val="00B050"/>
                </a:solidFill>
              </a:rPr>
              <a:t>2177822222</a:t>
            </a:r>
            <a:r>
              <a:rPr lang="en-US" sz="1800" dirty="0"/>
              <a:t>*EM*</a:t>
            </a:r>
            <a:r>
              <a:rPr lang="en-US" sz="1800" dirty="0">
                <a:solidFill>
                  <a:srgbClr val="00B050"/>
                </a:solidFill>
              </a:rPr>
              <a:t>ACMECORP@GMAIL.ORG</a:t>
            </a:r>
            <a:r>
              <a:rPr lang="en-US" sz="1800" dirty="0"/>
              <a:t>* ~ </a:t>
            </a:r>
          </a:p>
          <a:p>
            <a:pPr>
              <a:buNone/>
            </a:pPr>
            <a:endParaRPr lang="en-US" sz="1800" b="1" dirty="0"/>
          </a:p>
          <a:p>
            <a:pPr>
              <a:buNone/>
            </a:pPr>
            <a:r>
              <a:rPr lang="en-US" sz="1800" b="1" dirty="0"/>
              <a:t>Header Loop 1000B-Receiver</a:t>
            </a:r>
            <a:endParaRPr lang="en-US" sz="1800" dirty="0"/>
          </a:p>
          <a:p>
            <a:pPr>
              <a:buNone/>
            </a:pPr>
            <a:r>
              <a:rPr lang="en-US" sz="1800" dirty="0"/>
              <a:t>NM1*</a:t>
            </a:r>
            <a:r>
              <a:rPr lang="en-US" sz="1800" dirty="0">
                <a:solidFill>
                  <a:srgbClr val="FF0000"/>
                </a:solidFill>
              </a:rPr>
              <a:t>40</a:t>
            </a:r>
            <a:r>
              <a:rPr lang="en-US" sz="1800" dirty="0"/>
              <a:t>*</a:t>
            </a:r>
            <a:r>
              <a:rPr lang="en-US" sz="1800" dirty="0">
                <a:solidFill>
                  <a:srgbClr val="FF0000"/>
                </a:solidFill>
              </a:rPr>
              <a:t>2</a:t>
            </a:r>
            <a:r>
              <a:rPr lang="en-US" sz="1800" dirty="0"/>
              <a:t>*</a:t>
            </a:r>
            <a:r>
              <a:rPr lang="en-US" sz="1800" dirty="0">
                <a:solidFill>
                  <a:srgbClr val="FF0000"/>
                </a:solidFill>
              </a:rPr>
              <a:t>ILLINOIS</a:t>
            </a:r>
            <a:r>
              <a:rPr lang="en-US" sz="1800" dirty="0"/>
              <a:t> </a:t>
            </a:r>
            <a:r>
              <a:rPr lang="en-US" sz="1800" dirty="0">
                <a:solidFill>
                  <a:srgbClr val="FF0000"/>
                </a:solidFill>
              </a:rPr>
              <a:t>MEDICAID</a:t>
            </a:r>
            <a:r>
              <a:rPr lang="en-US" sz="1800" dirty="0"/>
              <a:t>*****</a:t>
            </a:r>
            <a:r>
              <a:rPr lang="en-US" sz="1800" dirty="0">
                <a:solidFill>
                  <a:srgbClr val="FF0000"/>
                </a:solidFill>
              </a:rPr>
              <a:t>46</a:t>
            </a:r>
            <a:r>
              <a:rPr lang="en-US" sz="1800" dirty="0"/>
              <a:t>*</a:t>
            </a:r>
            <a:r>
              <a:rPr lang="en-US" sz="1800" dirty="0">
                <a:solidFill>
                  <a:srgbClr val="FF0000"/>
                </a:solidFill>
              </a:rPr>
              <a:t>37-1320188</a:t>
            </a:r>
            <a:r>
              <a:rPr lang="en-US" sz="1800" dirty="0"/>
              <a:t>~</a:t>
            </a:r>
          </a:p>
          <a:p>
            <a:pPr>
              <a:buNone/>
            </a:pPr>
            <a:endParaRPr lang="en-US" sz="1800" dirty="0"/>
          </a:p>
          <a:p>
            <a:pPr>
              <a:buNone/>
            </a:pPr>
            <a:r>
              <a:rPr lang="en-US" sz="1800" dirty="0"/>
              <a:t>---------------------------------------------------------------------------</a:t>
            </a:r>
          </a:p>
          <a:p>
            <a:pPr>
              <a:buNone/>
            </a:pPr>
            <a:endParaRPr lang="en-US" sz="1800" dirty="0"/>
          </a:p>
          <a:p>
            <a:pPr>
              <a:buNone/>
            </a:pPr>
            <a:r>
              <a:rPr lang="en-US" sz="1800" b="1" dirty="0"/>
              <a:t>Transaction Set Trailer</a:t>
            </a:r>
            <a:endParaRPr lang="en-US" sz="1800" dirty="0"/>
          </a:p>
          <a:p>
            <a:pPr>
              <a:buNone/>
            </a:pPr>
            <a:r>
              <a:rPr lang="en-US" sz="1800" dirty="0"/>
              <a:t>SE*</a:t>
            </a:r>
            <a:r>
              <a:rPr lang="en-US" sz="1800" dirty="0">
                <a:solidFill>
                  <a:srgbClr val="00B050"/>
                </a:solidFill>
              </a:rPr>
              <a:t>66</a:t>
            </a:r>
            <a:r>
              <a:rPr lang="en-US" sz="1800" dirty="0"/>
              <a:t>*</a:t>
            </a:r>
            <a:r>
              <a:rPr lang="en-US" sz="1800" dirty="0">
                <a:solidFill>
                  <a:srgbClr val="00B050"/>
                </a:solidFill>
              </a:rPr>
              <a:t>0010</a:t>
            </a:r>
            <a:r>
              <a:rPr lang="en-US" sz="1800" dirty="0"/>
              <a:t>~</a:t>
            </a:r>
          </a:p>
          <a:p>
            <a:pPr>
              <a:buNone/>
            </a:pPr>
            <a:endParaRPr lang="en-US" sz="1800" dirty="0"/>
          </a:p>
          <a:p>
            <a:pPr>
              <a:buNone/>
            </a:pPr>
            <a:r>
              <a:rPr lang="en-US" sz="1800" b="1" dirty="0"/>
              <a:t> </a:t>
            </a:r>
            <a:endParaRPr lang="en-US" sz="1800" dirty="0"/>
          </a:p>
          <a:p>
            <a:pPr>
              <a:buNone/>
            </a:pPr>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645091"/>
          </a:xfrm>
        </p:spPr>
        <p:txBody>
          <a:bodyPr/>
          <a:lstStyle/>
          <a:p>
            <a:pPr>
              <a:buNone/>
            </a:pPr>
            <a:r>
              <a:rPr lang="en-US" sz="1800" b="1" dirty="0"/>
              <a:t>Payer Name Loop 2010BB</a:t>
            </a:r>
            <a:endParaRPr lang="en-US" sz="1800" dirty="0"/>
          </a:p>
          <a:p>
            <a:pPr>
              <a:buNone/>
            </a:pPr>
            <a:r>
              <a:rPr lang="en-US" sz="1800" dirty="0"/>
              <a:t>NM1*</a:t>
            </a:r>
            <a:r>
              <a:rPr lang="en-US" sz="1800" dirty="0">
                <a:solidFill>
                  <a:srgbClr val="FF0000"/>
                </a:solidFill>
              </a:rPr>
              <a:t>PR</a:t>
            </a:r>
            <a:r>
              <a:rPr lang="en-US" sz="1800" dirty="0"/>
              <a:t>*</a:t>
            </a:r>
            <a:r>
              <a:rPr lang="en-US" sz="1800" dirty="0">
                <a:solidFill>
                  <a:srgbClr val="FF0000"/>
                </a:solidFill>
              </a:rPr>
              <a:t>2</a:t>
            </a:r>
            <a:r>
              <a:rPr lang="en-US" sz="1800" dirty="0"/>
              <a:t>*</a:t>
            </a:r>
            <a:r>
              <a:rPr lang="en-US" sz="1800" dirty="0">
                <a:solidFill>
                  <a:srgbClr val="FF0000"/>
                </a:solidFill>
              </a:rPr>
              <a:t>ILLINOIS MEDICAID</a:t>
            </a:r>
            <a:r>
              <a:rPr lang="en-US" sz="1800" dirty="0"/>
              <a:t>*****</a:t>
            </a:r>
            <a:r>
              <a:rPr lang="en-US" sz="1800" dirty="0">
                <a:solidFill>
                  <a:srgbClr val="FF0000"/>
                </a:solidFill>
              </a:rPr>
              <a:t>PI</a:t>
            </a:r>
            <a:r>
              <a:rPr lang="en-US" sz="1800" dirty="0"/>
              <a:t>*</a:t>
            </a:r>
            <a:r>
              <a:rPr lang="en-US" sz="1800" dirty="0">
                <a:solidFill>
                  <a:srgbClr val="FF0000"/>
                </a:solidFill>
              </a:rPr>
              <a:t>37-1320188</a:t>
            </a:r>
            <a:r>
              <a:rPr lang="en-US" sz="1800" dirty="0"/>
              <a:t>~</a:t>
            </a:r>
          </a:p>
          <a:p>
            <a:pPr>
              <a:buNone/>
            </a:pPr>
            <a:r>
              <a:rPr lang="en-US" sz="1800" dirty="0"/>
              <a:t>N3*</a:t>
            </a:r>
            <a:r>
              <a:rPr lang="en-US" sz="1800" dirty="0">
                <a:solidFill>
                  <a:srgbClr val="FF0000"/>
                </a:solidFill>
              </a:rPr>
              <a:t>201 S. GRAND AVENUE, E.</a:t>
            </a:r>
            <a:r>
              <a:rPr lang="en-US" sz="1800" dirty="0"/>
              <a:t>~</a:t>
            </a:r>
          </a:p>
          <a:p>
            <a:pPr>
              <a:buNone/>
            </a:pPr>
            <a:r>
              <a:rPr lang="en-US" sz="1800" dirty="0"/>
              <a:t>N4*</a:t>
            </a:r>
            <a:r>
              <a:rPr lang="en-US" sz="1800" dirty="0">
                <a:solidFill>
                  <a:srgbClr val="FF0000"/>
                </a:solidFill>
              </a:rPr>
              <a:t>SPRINGFIELD</a:t>
            </a:r>
            <a:r>
              <a:rPr lang="en-US" sz="1800" dirty="0"/>
              <a:t>*</a:t>
            </a:r>
            <a:r>
              <a:rPr lang="en-US" sz="1800" dirty="0">
                <a:solidFill>
                  <a:srgbClr val="FF0000"/>
                </a:solidFill>
              </a:rPr>
              <a:t>IL</a:t>
            </a:r>
            <a:r>
              <a:rPr lang="en-US" sz="1800" dirty="0"/>
              <a:t>*</a:t>
            </a:r>
            <a:r>
              <a:rPr lang="en-US" sz="1800" dirty="0">
                <a:solidFill>
                  <a:srgbClr val="FF0000"/>
                </a:solidFill>
              </a:rPr>
              <a:t>62763</a:t>
            </a:r>
            <a:r>
              <a:rPr lang="en-US" sz="1800" dirty="0"/>
              <a:t>~</a:t>
            </a:r>
          </a:p>
          <a:p>
            <a:pPr>
              <a:buNone/>
            </a:pPr>
            <a:endParaRPr lang="en-US" sz="1800" dirty="0"/>
          </a:p>
          <a:p>
            <a:pPr>
              <a:buNone/>
            </a:pPr>
            <a:r>
              <a:rPr lang="en-US" sz="1800" dirty="0"/>
              <a:t>Note: Payer Identification number for Illinois Medicaid is 37-1320188 </a:t>
            </a:r>
          </a:p>
          <a:p>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53</a:t>
            </a:fld>
            <a:endParaRPr lang="en-US"/>
          </a:p>
        </p:txBody>
      </p:sp>
      <p:sp>
        <p:nvSpPr>
          <p:cNvPr id="5" name="Title 4"/>
          <p:cNvSpPr>
            <a:spLocks noGrp="1"/>
          </p:cNvSpPr>
          <p:nvPr>
            <p:ph type="title"/>
          </p:nvPr>
        </p:nvSpPr>
        <p:spPr>
          <a:xfrm>
            <a:off x="457200" y="274638"/>
            <a:ext cx="8229600" cy="2163762"/>
          </a:xfrm>
        </p:spPr>
        <p:txBody>
          <a:bodyPr>
            <a:normAutofit/>
          </a:bodyPr>
          <a:lstStyle/>
          <a:p>
            <a:r>
              <a:rPr lang="en-US" sz="2400" dirty="0"/>
              <a:t>Claims submitted for payment by Medicaid will indicate Illinois Medicaid as the Payer in Loop 2010BB</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The link below is to the EDI Control (packaging/Enveloping of transmissions).   Information regarding Interchange Control Header and Financial Group Header are provided in this link.</a:t>
            </a:r>
          </a:p>
          <a:p>
            <a:pPr>
              <a:buNone/>
            </a:pPr>
            <a:r>
              <a:rPr lang="en-US" sz="1600" dirty="0"/>
              <a:t>  </a:t>
            </a:r>
            <a:endParaRPr lang="en-US" sz="1600" dirty="0">
              <a:hlinkClick r:id="rId2"/>
            </a:endParaRPr>
          </a:p>
          <a:p>
            <a:r>
              <a:rPr lang="en-US" dirty="0">
                <a:hlinkClick r:id="rId2"/>
              </a:rPr>
              <a:t>EDI CONTROL PACKAGING/ENVELOPING OF TRANSMISSIONS</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087F4E9C-6F08-4CD1-8108-009EBC09EC36}" type="slidenum">
              <a:rPr lang="en-US" smtClean="0"/>
              <a:pPr/>
              <a:t>54</a:t>
            </a:fld>
            <a:endParaRPr lang="en-US"/>
          </a:p>
        </p:txBody>
      </p:sp>
      <p:sp>
        <p:nvSpPr>
          <p:cNvPr id="5" name="Title 4"/>
          <p:cNvSpPr>
            <a:spLocks noGrp="1"/>
          </p:cNvSpPr>
          <p:nvPr>
            <p:ph type="title"/>
          </p:nvPr>
        </p:nvSpPr>
        <p:spPr/>
        <p:txBody>
          <a:bodyPr>
            <a:normAutofit fontScale="90000"/>
          </a:bodyPr>
          <a:lstStyle/>
          <a:p>
            <a:r>
              <a:rPr lang="en-US" dirty="0"/>
              <a:t>Electronic Data Interchange (EDI)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lstStyle/>
          <a:p>
            <a:pPr>
              <a:buNone/>
            </a:pPr>
            <a:r>
              <a:rPr lang="en-US" sz="2400" b="1" dirty="0"/>
              <a:t>Interchange Control Header</a:t>
            </a:r>
          </a:p>
          <a:p>
            <a:pPr>
              <a:buNone/>
            </a:pPr>
            <a:r>
              <a:rPr lang="en-US" sz="1600" dirty="0"/>
              <a:t>ISA*00*   *00*   *ZZ*</a:t>
            </a:r>
            <a:r>
              <a:rPr lang="en-US" sz="1600" dirty="0">
                <a:solidFill>
                  <a:srgbClr val="00B050"/>
                </a:solidFill>
              </a:rPr>
              <a:t>INTERCHANGE SENDER ID</a:t>
            </a:r>
            <a:r>
              <a:rPr lang="en-US" sz="1600" dirty="0"/>
              <a:t>*</a:t>
            </a:r>
            <a:r>
              <a:rPr lang="en-US" sz="1600" dirty="0">
                <a:solidFill>
                  <a:srgbClr val="FF0000"/>
                </a:solidFill>
              </a:rPr>
              <a:t>ZZ</a:t>
            </a:r>
            <a:r>
              <a:rPr lang="en-US" sz="1600" dirty="0"/>
              <a:t>*</a:t>
            </a:r>
            <a:r>
              <a:rPr lang="en-US" sz="1600" dirty="0">
                <a:solidFill>
                  <a:srgbClr val="FF0000"/>
                </a:solidFill>
              </a:rPr>
              <a:t>37-1320188INT</a:t>
            </a:r>
            <a:r>
              <a:rPr lang="en-US" sz="1600" dirty="0"/>
              <a:t>*161225*</a:t>
            </a:r>
          </a:p>
          <a:p>
            <a:pPr>
              <a:buNone/>
            </a:pPr>
            <a:r>
              <a:rPr lang="en-US" sz="1600" dirty="0"/>
              <a:t>1635**00501*</a:t>
            </a:r>
            <a:r>
              <a:rPr lang="en-US" sz="1600" dirty="0">
                <a:solidFill>
                  <a:srgbClr val="0070C0"/>
                </a:solidFill>
              </a:rPr>
              <a:t>000525985</a:t>
            </a:r>
            <a:r>
              <a:rPr lang="en-US" sz="1600" dirty="0"/>
              <a:t>*0*T*~</a:t>
            </a:r>
          </a:p>
          <a:p>
            <a:pPr>
              <a:buNone/>
            </a:pPr>
            <a:endParaRPr lang="en-US" sz="2400" b="1" dirty="0"/>
          </a:p>
          <a:p>
            <a:pPr>
              <a:buNone/>
            </a:pPr>
            <a:r>
              <a:rPr lang="en-US" sz="2400" b="1" dirty="0"/>
              <a:t>Interchange Control Trailer</a:t>
            </a:r>
          </a:p>
          <a:p>
            <a:pPr>
              <a:buNone/>
            </a:pPr>
            <a:r>
              <a:rPr lang="en-US" sz="1600" dirty="0"/>
              <a:t>IEA*1*</a:t>
            </a:r>
            <a:r>
              <a:rPr lang="en-US" sz="1600" dirty="0">
                <a:solidFill>
                  <a:srgbClr val="0070C0"/>
                </a:solidFill>
              </a:rPr>
              <a:t>000525985</a:t>
            </a:r>
            <a:r>
              <a:rPr lang="en-US" sz="1600" dirty="0"/>
              <a:t>~</a:t>
            </a:r>
          </a:p>
          <a:p>
            <a:endParaRPr lang="en-US" sz="1600" dirty="0"/>
          </a:p>
          <a:p>
            <a:r>
              <a:rPr lang="en-US" sz="1600" dirty="0"/>
              <a:t>Interchange Sender ID, ISA06 is assigned by HFS during the MEDI registration process. </a:t>
            </a:r>
          </a:p>
          <a:p>
            <a:r>
              <a:rPr lang="en-US" sz="1600" dirty="0"/>
              <a:t>Interchange Control Number, ISA13 must be the same as the Group Control Number (IEA02). </a:t>
            </a:r>
          </a:p>
        </p:txBody>
      </p:sp>
      <p:sp>
        <p:nvSpPr>
          <p:cNvPr id="4" name="Slide Number Placeholder 3"/>
          <p:cNvSpPr>
            <a:spLocks noGrp="1"/>
          </p:cNvSpPr>
          <p:nvPr>
            <p:ph type="sldNum" sz="quarter" idx="12"/>
          </p:nvPr>
        </p:nvSpPr>
        <p:spPr/>
        <p:txBody>
          <a:bodyPr/>
          <a:lstStyle/>
          <a:p>
            <a:fld id="{087F4E9C-6F08-4CD1-8108-009EBC09EC36}" type="slidenum">
              <a:rPr lang="en-US" smtClean="0"/>
              <a:pPr/>
              <a:t>55</a:t>
            </a:fld>
            <a:endParaRPr lang="en-US"/>
          </a:p>
        </p:txBody>
      </p:sp>
      <p:sp>
        <p:nvSpPr>
          <p:cNvPr id="5" name="Title 4"/>
          <p:cNvSpPr>
            <a:spLocks noGrp="1"/>
          </p:cNvSpPr>
          <p:nvPr>
            <p:ph type="title"/>
          </p:nvPr>
        </p:nvSpPr>
        <p:spPr/>
        <p:txBody>
          <a:bodyPr/>
          <a:lstStyle/>
          <a:p>
            <a:r>
              <a:rPr lang="en-US" sz="4400" dirty="0"/>
              <a:t>X12 Claim Breakdown</a:t>
            </a:r>
            <a:endParaRPr lang="en-US" dirty="0"/>
          </a:p>
        </p:txBody>
      </p:sp>
    </p:spTree>
    <p:extLst>
      <p:ext uri="{BB962C8B-B14F-4D97-AF65-F5344CB8AC3E}">
        <p14:creationId xmlns:p14="http://schemas.microsoft.com/office/powerpoint/2010/main" val="751599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a:t>Questions regarding the new electronic billing for Long Term Care services should be submitted to the Bureau of Long Term Care at </a:t>
            </a:r>
            <a:r>
              <a:rPr lang="en-US" dirty="0">
                <a:hlinkClick r:id="rId2" tooltip="HFS.LTC@illinois.gov"/>
              </a:rPr>
              <a:t>HFS.LTC@illinois.gov</a:t>
            </a:r>
            <a:r>
              <a:rPr lang="en-US" dirty="0"/>
              <a:t> with the Subject line: Monthly Billing Process.  </a:t>
            </a:r>
          </a:p>
          <a:p>
            <a:r>
              <a:rPr lang="en-US" dirty="0"/>
              <a:t>Your questions and answers will be posted in a Frequently Asked Questions document that will be routinely updated and will be accessible on the </a:t>
            </a:r>
            <a:r>
              <a:rPr lang="en-US" dirty="0">
                <a:hlinkClick r:id="rId3" tooltip="HFS Home Page Medical Providers"/>
              </a:rPr>
              <a:t>HFS LTC </a:t>
            </a:r>
            <a:r>
              <a:rPr lang="en-US" dirty="0" err="1">
                <a:hlinkClick r:id="rId3" tooltip="HFS Home Page Medical Providers"/>
              </a:rPr>
              <a:t>Dirct</a:t>
            </a:r>
            <a:r>
              <a:rPr lang="en-US" dirty="0">
                <a:hlinkClick r:id="rId3" tooltip="HFS Home Page Medical Providers"/>
              </a:rPr>
              <a:t> Billing Page</a:t>
            </a:r>
            <a:r>
              <a:rPr lang="en-US" dirty="0"/>
              <a:t>.  </a:t>
            </a:r>
          </a:p>
          <a:p>
            <a:r>
              <a:rPr lang="en-US" dirty="0"/>
              <a:t>The website will also provide information regarding future trainings, webinars, and additional ongoing support.</a:t>
            </a:r>
          </a:p>
        </p:txBody>
      </p:sp>
      <p:sp>
        <p:nvSpPr>
          <p:cNvPr id="3" name="Slide Number Placeholder 2"/>
          <p:cNvSpPr>
            <a:spLocks noGrp="1"/>
          </p:cNvSpPr>
          <p:nvPr>
            <p:ph type="sldNum" sz="quarter" idx="12"/>
          </p:nvPr>
        </p:nvSpPr>
        <p:spPr/>
        <p:txBody>
          <a:bodyPr/>
          <a:lstStyle/>
          <a:p>
            <a:fld id="{087F4E9C-6F08-4CD1-8108-009EBC09EC36}" type="slidenum">
              <a:rPr lang="en-US" smtClean="0"/>
              <a:pPr/>
              <a:t>56</a:t>
            </a:fld>
            <a:endParaRPr lang="en-US"/>
          </a:p>
        </p:txBody>
      </p:sp>
      <p:sp>
        <p:nvSpPr>
          <p:cNvPr id="4" name="Title 3"/>
          <p:cNvSpPr>
            <a:spLocks noGrp="1"/>
          </p:cNvSpPr>
          <p:nvPr>
            <p:ph type="title"/>
          </p:nvPr>
        </p:nvSpPr>
        <p:spPr/>
        <p:txBody>
          <a:bodyPr>
            <a:normAutofit/>
          </a:bodyPr>
          <a:lstStyle/>
          <a:p>
            <a:r>
              <a:rPr lang="en-US" sz="3200" dirty="0"/>
              <a:t>Please continue to submit your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7F4E9C-6F08-4CD1-8108-009EBC09EC36}" type="slidenum">
              <a:rPr lang="en-US" smtClean="0"/>
              <a:pPr/>
              <a:t>6</a:t>
            </a:fld>
            <a:endParaRPr lang="en-US"/>
          </a:p>
        </p:txBody>
      </p:sp>
      <p:sp>
        <p:nvSpPr>
          <p:cNvPr id="5" name="Title 4"/>
          <p:cNvSpPr>
            <a:spLocks noGrp="1"/>
          </p:cNvSpPr>
          <p:nvPr>
            <p:ph type="title"/>
          </p:nvPr>
        </p:nvSpPr>
        <p:spPr>
          <a:xfrm>
            <a:off x="457200" y="274638"/>
            <a:ext cx="8229600" cy="639762"/>
          </a:xfrm>
        </p:spPr>
        <p:txBody>
          <a:bodyPr>
            <a:normAutofit fontScale="90000"/>
          </a:bodyPr>
          <a:lstStyle/>
          <a:p>
            <a:r>
              <a:rPr lang="en-US" dirty="0"/>
              <a:t>New Users Getting Started Link</a:t>
            </a:r>
          </a:p>
        </p:txBody>
      </p:sp>
      <p:pic>
        <p:nvPicPr>
          <p:cNvPr id="16386" name="Picture 2"/>
          <p:cNvPicPr>
            <a:picLocks noGrp="1" noChangeAspect="1" noChangeArrowheads="1"/>
          </p:cNvPicPr>
          <p:nvPr>
            <p:ph idx="1"/>
          </p:nvPr>
        </p:nvPicPr>
        <p:blipFill>
          <a:blip r:embed="rId2" cstate="print"/>
          <a:srcRect/>
          <a:stretch>
            <a:fillRect/>
          </a:stretch>
        </p:blipFill>
        <p:spPr bwMode="auto">
          <a:xfrm>
            <a:off x="228600" y="902710"/>
            <a:ext cx="8686800" cy="568840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stretch>
            <a:fillRect/>
          </a:stretch>
        </p:blipFill>
        <p:spPr bwMode="auto">
          <a:xfrm>
            <a:off x="152400" y="762000"/>
            <a:ext cx="8839199" cy="5791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5593E69-2512-4E87-9D87-69A4856C545C}" type="slidenum">
              <a:rPr lang="en-US" smtClean="0"/>
              <a:pPr/>
              <a:t>7</a:t>
            </a:fld>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dirty="0"/>
              <a:t>MEDI HOME PAGE</a:t>
            </a:r>
          </a:p>
        </p:txBody>
      </p:sp>
      <p:sp>
        <p:nvSpPr>
          <p:cNvPr id="11" name="Left Arrow 10"/>
          <p:cNvSpPr/>
          <p:nvPr/>
        </p:nvSpPr>
        <p:spPr>
          <a:xfrm>
            <a:off x="2743200" y="2362200"/>
            <a:ext cx="10668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tretch>
            <a:fillRect/>
          </a:stretch>
        </p:blipFill>
        <p:spPr bwMode="auto">
          <a:xfrm>
            <a:off x="152400" y="762000"/>
            <a:ext cx="8839199" cy="5791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15593E69-2512-4E87-9D87-69A4856C545C}" type="slidenum">
              <a:rPr lang="en-US" smtClean="0"/>
              <a:pPr/>
              <a:t>8</a:t>
            </a:fld>
            <a:endParaRPr lang="en-US" dirty="0"/>
          </a:p>
        </p:txBody>
      </p:sp>
      <p:sp>
        <p:nvSpPr>
          <p:cNvPr id="2" name="Title 1"/>
          <p:cNvSpPr>
            <a:spLocks noGrp="1"/>
          </p:cNvSpPr>
          <p:nvPr>
            <p:ph type="title"/>
          </p:nvPr>
        </p:nvSpPr>
        <p:spPr>
          <a:xfrm>
            <a:off x="457200" y="274638"/>
            <a:ext cx="8229600" cy="639762"/>
          </a:xfrm>
        </p:spPr>
        <p:txBody>
          <a:bodyPr>
            <a:normAutofit fontScale="90000"/>
          </a:bodyPr>
          <a:lstStyle/>
          <a:p>
            <a:pPr algn="ctr"/>
            <a:r>
              <a:rPr lang="en-US" dirty="0"/>
              <a:t>IEC HOME PAGE</a:t>
            </a:r>
          </a:p>
        </p:txBody>
      </p:sp>
      <p:sp>
        <p:nvSpPr>
          <p:cNvPr id="5" name="Right Brace 4"/>
          <p:cNvSpPr/>
          <p:nvPr/>
        </p:nvSpPr>
        <p:spPr>
          <a:xfrm>
            <a:off x="2590800" y="3429000"/>
            <a:ext cx="1295400" cy="2743200"/>
          </a:xfrm>
          <a:prstGeom prst="rightBrace">
            <a:avLst>
              <a:gd name="adj1" fmla="val 8333"/>
              <a:gd name="adj2" fmla="val 26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Oval 5"/>
          <p:cNvSpPr/>
          <p:nvPr/>
        </p:nvSpPr>
        <p:spPr>
          <a:xfrm>
            <a:off x="3886200" y="3505200"/>
            <a:ext cx="4114800" cy="1295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Take advantage of the information in the overviews and manuals.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Grp="1" noChangeAspect="1" noChangeArrowheads="1"/>
          </p:cNvPicPr>
          <p:nvPr>
            <p:ph idx="1"/>
          </p:nvPr>
        </p:nvPicPr>
        <p:blipFill>
          <a:blip r:embed="rId3" cstate="print"/>
          <a:stretch>
            <a:fillRect/>
          </a:stretch>
        </p:blipFill>
        <p:spPr bwMode="auto">
          <a:xfrm>
            <a:off x="152400" y="914400"/>
            <a:ext cx="8762999" cy="5562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5593E69-2512-4E87-9D87-69A4856C545C}" type="slidenum">
              <a:rPr lang="en-US" smtClean="0"/>
              <a:pPr/>
              <a:t>9</a:t>
            </a:fld>
            <a:endParaRPr lang="en-US" dirty="0"/>
          </a:p>
        </p:txBody>
      </p:sp>
      <p:sp>
        <p:nvSpPr>
          <p:cNvPr id="2" name="Title 1"/>
          <p:cNvSpPr>
            <a:spLocks noGrp="1"/>
          </p:cNvSpPr>
          <p:nvPr>
            <p:ph type="title"/>
          </p:nvPr>
        </p:nvSpPr>
        <p:spPr>
          <a:xfrm>
            <a:off x="457200" y="274638"/>
            <a:ext cx="8229600" cy="715962"/>
          </a:xfrm>
        </p:spPr>
        <p:txBody>
          <a:bodyPr>
            <a:normAutofit fontScale="90000"/>
          </a:bodyPr>
          <a:lstStyle/>
          <a:p>
            <a:r>
              <a:rPr lang="en-US" dirty="0"/>
              <a:t>Where to Directly Enter a Claim</a:t>
            </a:r>
          </a:p>
        </p:txBody>
      </p:sp>
      <p:sp>
        <p:nvSpPr>
          <p:cNvPr id="8" name="Left Arrow 7"/>
          <p:cNvSpPr/>
          <p:nvPr/>
        </p:nvSpPr>
        <p:spPr>
          <a:xfrm>
            <a:off x="2667000" y="4191000"/>
            <a:ext cx="990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Brace 10"/>
          <p:cNvSpPr/>
          <p:nvPr/>
        </p:nvSpPr>
        <p:spPr>
          <a:xfrm>
            <a:off x="990600" y="2286000"/>
            <a:ext cx="304800" cy="685800"/>
          </a:xfrm>
          <a:prstGeom prst="rightBrace">
            <a:avLst>
              <a:gd name="adj1" fmla="val 0"/>
              <a:gd name="adj2" fmla="val 39899"/>
            </a:avLst>
          </a:prstGeom>
          <a:ln w="15875">
            <a:solidFill>
              <a:srgbClr val="FF0000">
                <a:alpha val="5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93BFA2-AC87-405D-B1F5-0E3032F96CD1}"/>
</file>

<file path=customXml/itemProps2.xml><?xml version="1.0" encoding="utf-8"?>
<ds:datastoreItem xmlns:ds="http://schemas.openxmlformats.org/officeDocument/2006/customXml" ds:itemID="{E32B1213-7D00-472A-B342-0CD306CAB1D4}"/>
</file>

<file path=customXml/itemProps3.xml><?xml version="1.0" encoding="utf-8"?>
<ds:datastoreItem xmlns:ds="http://schemas.openxmlformats.org/officeDocument/2006/customXml" ds:itemID="{7668F2AE-9054-4DAE-A3FA-4F440AB37D1A}"/>
</file>

<file path=docProps/app.xml><?xml version="1.0" encoding="utf-8"?>
<Properties xmlns="http://schemas.openxmlformats.org/officeDocument/2006/extended-properties" xmlns:vt="http://schemas.openxmlformats.org/officeDocument/2006/docPropsVTypes">
  <Template/>
  <TotalTime>4227</TotalTime>
  <Words>5031</Words>
  <Application>Microsoft Office PowerPoint</Application>
  <PresentationFormat>On-screen Show (4:3)</PresentationFormat>
  <Paragraphs>781</Paragraphs>
  <Slides>56</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56</vt:i4>
      </vt:variant>
    </vt:vector>
  </HeadingPairs>
  <TitlesOfParts>
    <vt:vector size="65" baseType="lpstr">
      <vt:lpstr>Arial Black</vt:lpstr>
      <vt:lpstr>Calibri</vt:lpstr>
      <vt:lpstr>Lucida Sans Unicode</vt:lpstr>
      <vt:lpstr>Times New Roman</vt:lpstr>
      <vt:lpstr>Verdana</vt:lpstr>
      <vt:lpstr>Wingdings</vt:lpstr>
      <vt:lpstr>Wingdings 2</vt:lpstr>
      <vt:lpstr>Wingdings 3</vt:lpstr>
      <vt:lpstr>Concourse</vt:lpstr>
      <vt:lpstr> </vt:lpstr>
      <vt:lpstr>Overview and Objectives of This Presentation: </vt:lpstr>
      <vt:lpstr>Where to go to enter a claim or to submit a claim file</vt:lpstr>
      <vt:lpstr>HFS Website  Medical Providers Link  </vt:lpstr>
      <vt:lpstr>MyHFS – MEDI System Login Link</vt:lpstr>
      <vt:lpstr>New Users Getting Started Link</vt:lpstr>
      <vt:lpstr>MEDI HOME PAGE</vt:lpstr>
      <vt:lpstr>IEC HOME PAGE</vt:lpstr>
      <vt:lpstr>Where to Directly Enter a Claim</vt:lpstr>
      <vt:lpstr>Patient/Subscriber </vt:lpstr>
      <vt:lpstr>Subscriber Help Screen Information Data field definitions can be obtained by using the help button located in the upper right corner of any tab of the DDE .  The definition includes the UB-04 reference information.  Note: that references to the UB-04 are for coding information only, as no paper LTC claims will be accepted. </vt:lpstr>
      <vt:lpstr>X12 Claim Breakdown</vt:lpstr>
      <vt:lpstr>Provider</vt:lpstr>
      <vt:lpstr>Provider Help Screen Information</vt:lpstr>
      <vt:lpstr>X12 Claim Breakdown</vt:lpstr>
      <vt:lpstr>LTC Accepted Taxonomy Codes </vt:lpstr>
      <vt:lpstr>Claim Information</vt:lpstr>
      <vt:lpstr>Claim Help Screen Information</vt:lpstr>
      <vt:lpstr>LTC Allowed Claim Codes </vt:lpstr>
      <vt:lpstr>Principle Diagnoses &amp; Procedure </vt:lpstr>
      <vt:lpstr>Principle Diagnoses &amp; Procedure Help Screen Information  </vt:lpstr>
      <vt:lpstr>Value, Condition and Occurrence Code Tab</vt:lpstr>
      <vt:lpstr>Occurrence Code Help Screen Information</vt:lpstr>
      <vt:lpstr>Value, Condition and Occurrence Code Tab cont.</vt:lpstr>
      <vt:lpstr>Value and Condition Code Help Screen Information</vt:lpstr>
      <vt:lpstr>X12 Claim Breakdown</vt:lpstr>
      <vt:lpstr>Code Guidelines for Health Care Code Information (HI) Claim Lines </vt:lpstr>
      <vt:lpstr>Physician Information</vt:lpstr>
      <vt:lpstr>Physician Help Screen Information</vt:lpstr>
      <vt:lpstr>X12 Claim Breakdown</vt:lpstr>
      <vt:lpstr>Claim TPL</vt:lpstr>
      <vt:lpstr>Claim TPL Help Screen Information</vt:lpstr>
      <vt:lpstr>Claim TPL Help Screen Information Cont.</vt:lpstr>
      <vt:lpstr>PowerPoint Presentation</vt:lpstr>
      <vt:lpstr>TPL Status Codes:</vt:lpstr>
      <vt:lpstr>TPL Guidelines  </vt:lpstr>
      <vt:lpstr>X12 Claim Breakdown</vt:lpstr>
      <vt:lpstr>Service Line</vt:lpstr>
      <vt:lpstr>Service Line Help Screen Information</vt:lpstr>
      <vt:lpstr>X12 Claim Breakdown</vt:lpstr>
      <vt:lpstr>Revenue Codes for Pricing By LTC Provider Type</vt:lpstr>
      <vt:lpstr>Medical Provider Manuals: Chapter 300 is Illinois’ Companion Guide to the HIPAA 5010 Implementation Guide.</vt:lpstr>
      <vt:lpstr>Submitted Claim Example</vt:lpstr>
      <vt:lpstr>Submitted Claim Example Cont.</vt:lpstr>
      <vt:lpstr>Submitted Claim Example Cont.</vt:lpstr>
      <vt:lpstr>Submitted Claim Example Cont.</vt:lpstr>
      <vt:lpstr>Claim File Upload</vt:lpstr>
      <vt:lpstr>Upload File Home Page</vt:lpstr>
      <vt:lpstr>Help Screen - Submission Guidelines</vt:lpstr>
      <vt:lpstr>How do I upload documents? </vt:lpstr>
      <vt:lpstr>File Transaction Set Header and Trailer</vt:lpstr>
      <vt:lpstr>X12 Claim Breakdown</vt:lpstr>
      <vt:lpstr>Claims submitted for payment by Medicaid will indicate Illinois Medicaid as the Payer in Loop 2010BB</vt:lpstr>
      <vt:lpstr>Electronic Data Interchange (EDI)</vt:lpstr>
      <vt:lpstr>X12 Claim Breakdown</vt:lpstr>
      <vt:lpstr>Please continue to submit your questions.</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LTC Electronic Claim Submittal</dc:title>
  <dc:creator>Sarah.Rickard</dc:creator>
  <cp:lastModifiedBy>Dye, Duane</cp:lastModifiedBy>
  <cp:revision>310</cp:revision>
  <dcterms:created xsi:type="dcterms:W3CDTF">2016-04-27T20:32:01Z</dcterms:created>
  <dcterms:modified xsi:type="dcterms:W3CDTF">2020-04-10T18:21:48Z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0x0101000766A85E11E30F4E991D0A89AF3E1058</vt:lpwstr>
  </property>
  <property fmtid="{D5CDD505-2E9C-101B-9397-08002B2CF9AE}" pid="4" name="TaxCatchAll">
    <vt:lpwstr/>
  </property>
  <property fmtid="{D5CDD505-2E9C-101B-9397-08002B2CF9AE}" pid="5" name="TaxKeywordTaxHTField">
    <vt:lpwstr/>
  </property>
</Properties>
</file>