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notesSlides/notesSlide3.xml" ContentType="application/vnd.openxmlformats-officedocument.presentationml.notesSlide+xml"/>
  <Override PartName="/ppt/notesSlides/notesSlide1.xml" ContentType="application/vnd.openxmlformats-officedocument.presentationml.notesSlide+xml"/>
  <Override PartName="/ppt/slideLayouts/slideLayout2.xml" ContentType="application/vnd.openxmlformats-officedocument.presentationml.slideLayout+xml"/>
  <Override PartName="/ppt/notesSlides/notesSlide2.xml" ContentType="application/vnd.openxmlformats-officedocument.presentationml.notesSlid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customXml/itemProps2.xml" ContentType="application/vnd.openxmlformats-officedocument.customXmlProperties+xml"/>
  <Override PartName="/customXml/itemProps1.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39"/>
  </p:notesMasterIdLst>
  <p:sldIdLst>
    <p:sldId id="258" r:id="rId5"/>
    <p:sldId id="256" r:id="rId6"/>
    <p:sldId id="261" r:id="rId7"/>
    <p:sldId id="257" r:id="rId8"/>
    <p:sldId id="259" r:id="rId9"/>
    <p:sldId id="260" r:id="rId10"/>
    <p:sldId id="262" r:id="rId11"/>
    <p:sldId id="263" r:id="rId12"/>
    <p:sldId id="264" r:id="rId13"/>
    <p:sldId id="298" r:id="rId14"/>
    <p:sldId id="299" r:id="rId15"/>
    <p:sldId id="301" r:id="rId16"/>
    <p:sldId id="300" r:id="rId17"/>
    <p:sldId id="265" r:id="rId18"/>
    <p:sldId id="266" r:id="rId19"/>
    <p:sldId id="267" r:id="rId20"/>
    <p:sldId id="268" r:id="rId21"/>
    <p:sldId id="282" r:id="rId22"/>
    <p:sldId id="269" r:id="rId23"/>
    <p:sldId id="272" r:id="rId24"/>
    <p:sldId id="273" r:id="rId25"/>
    <p:sldId id="274" r:id="rId26"/>
    <p:sldId id="275" r:id="rId27"/>
    <p:sldId id="294" r:id="rId28"/>
    <p:sldId id="271" r:id="rId29"/>
    <p:sldId id="285" r:id="rId30"/>
    <p:sldId id="283" r:id="rId31"/>
    <p:sldId id="284" r:id="rId32"/>
    <p:sldId id="287" r:id="rId33"/>
    <p:sldId id="288" r:id="rId34"/>
    <p:sldId id="291" r:id="rId35"/>
    <p:sldId id="292" r:id="rId36"/>
    <p:sldId id="296" r:id="rId37"/>
    <p:sldId id="297" r:id="rId38"/>
  </p:sldIdLst>
  <p:sldSz cx="6858000" cy="9144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2D200454-40CA-4A62-9FC3-DE9A4176ACB9}">
      <p15:notesGuideLst xmlns:p15="http://schemas.microsoft.com/office/powerpoint/2012/main">
        <p15:guide id="1" orient="horz" pos="2933" userDrawn="1">
          <p15:clr>
            <a:srgbClr val="A4A3A4"/>
          </p15:clr>
        </p15:guide>
        <p15:guide id="2" pos="221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8" d="100"/>
          <a:sy n="58" d="100"/>
        </p:scale>
        <p:origin x="2154" y="72"/>
      </p:cViewPr>
      <p:guideLst>
        <p:guide orient="horz" pos="2880"/>
        <p:guide pos="2160"/>
      </p:guideLst>
    </p:cSldViewPr>
  </p:slideViewPr>
  <p:outlineViewPr>
    <p:cViewPr>
      <p:scale>
        <a:sx n="33" d="100"/>
        <a:sy n="33" d="100"/>
      </p:scale>
      <p:origin x="0" y="36010"/>
    </p:cViewPr>
  </p:outlineViewPr>
  <p:notesTextViewPr>
    <p:cViewPr>
      <p:scale>
        <a:sx n="100" d="100"/>
        <a:sy n="100" d="100"/>
      </p:scale>
      <p:origin x="0" y="0"/>
    </p:cViewPr>
  </p:notesTextViewPr>
  <p:notesViewPr>
    <p:cSldViewPr>
      <p:cViewPr varScale="1">
        <p:scale>
          <a:sx n="64" d="100"/>
          <a:sy n="64" d="100"/>
        </p:scale>
        <p:origin x="-3096" y="-77"/>
      </p:cViewPr>
      <p:guideLst>
        <p:guide orient="horz" pos="2933"/>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02" tIns="46652" rIns="93302" bIns="46652" rtlCol="0"/>
          <a:lstStyle>
            <a:lvl1pPr algn="l">
              <a:defRPr sz="1200"/>
            </a:lvl1pPr>
          </a:lstStyle>
          <a:p>
            <a:endParaRPr lang="en-US"/>
          </a:p>
        </p:txBody>
      </p:sp>
      <p:sp>
        <p:nvSpPr>
          <p:cNvPr id="3" name="Date Placeholder 2"/>
          <p:cNvSpPr>
            <a:spLocks noGrp="1"/>
          </p:cNvSpPr>
          <p:nvPr>
            <p:ph type="dt" idx="1"/>
          </p:nvPr>
        </p:nvSpPr>
        <p:spPr>
          <a:xfrm>
            <a:off x="3978133" y="0"/>
            <a:ext cx="3043343" cy="465455"/>
          </a:xfrm>
          <a:prstGeom prst="rect">
            <a:avLst/>
          </a:prstGeom>
        </p:spPr>
        <p:txBody>
          <a:bodyPr vert="horz" lIns="93302" tIns="46652" rIns="93302" bIns="46652" rtlCol="0"/>
          <a:lstStyle>
            <a:lvl1pPr algn="r">
              <a:defRPr sz="1200"/>
            </a:lvl1pPr>
          </a:lstStyle>
          <a:p>
            <a:fld id="{9D1A42DB-A576-4B2D-84B4-3F01BD9938DA}" type="datetimeFigureOut">
              <a:rPr lang="en-US" smtClean="0"/>
              <a:pPr/>
              <a:t>2/5/2021</a:t>
            </a:fld>
            <a:endParaRPr lang="en-US"/>
          </a:p>
        </p:txBody>
      </p:sp>
      <p:sp>
        <p:nvSpPr>
          <p:cNvPr id="4" name="Slide Image Placeholder 3"/>
          <p:cNvSpPr>
            <a:spLocks noGrp="1" noRot="1" noChangeAspect="1"/>
          </p:cNvSpPr>
          <p:nvPr>
            <p:ph type="sldImg" idx="2"/>
          </p:nvPr>
        </p:nvSpPr>
        <p:spPr>
          <a:xfrm>
            <a:off x="2201863" y="696913"/>
            <a:ext cx="2619375" cy="3492500"/>
          </a:xfrm>
          <a:prstGeom prst="rect">
            <a:avLst/>
          </a:prstGeom>
          <a:noFill/>
          <a:ln w="12700">
            <a:solidFill>
              <a:prstClr val="black"/>
            </a:solidFill>
          </a:ln>
        </p:spPr>
        <p:txBody>
          <a:bodyPr vert="horz" lIns="93302" tIns="46652" rIns="93302" bIns="46652" rtlCol="0" anchor="ctr"/>
          <a:lstStyle/>
          <a:p>
            <a:endParaRPr lang="en-US"/>
          </a:p>
        </p:txBody>
      </p:sp>
      <p:sp>
        <p:nvSpPr>
          <p:cNvPr id="5" name="Notes Placeholder 4"/>
          <p:cNvSpPr>
            <a:spLocks noGrp="1"/>
          </p:cNvSpPr>
          <p:nvPr>
            <p:ph type="body" sz="quarter" idx="3"/>
          </p:nvPr>
        </p:nvSpPr>
        <p:spPr>
          <a:xfrm>
            <a:off x="702310" y="4421824"/>
            <a:ext cx="5618480" cy="4189095"/>
          </a:xfrm>
          <a:prstGeom prst="rect">
            <a:avLst/>
          </a:prstGeom>
        </p:spPr>
        <p:txBody>
          <a:bodyPr vert="horz" lIns="93302" tIns="46652" rIns="93302" bIns="4665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1"/>
            <a:ext cx="3043343" cy="465455"/>
          </a:xfrm>
          <a:prstGeom prst="rect">
            <a:avLst/>
          </a:prstGeom>
        </p:spPr>
        <p:txBody>
          <a:bodyPr vert="horz" lIns="93302" tIns="46652" rIns="93302" bIns="46652" rtlCol="0" anchor="b"/>
          <a:lstStyle>
            <a:lvl1pPr algn="l">
              <a:defRPr sz="1200"/>
            </a:lvl1pPr>
          </a:lstStyle>
          <a:p>
            <a:endParaRPr lang="en-US"/>
          </a:p>
        </p:txBody>
      </p:sp>
      <p:sp>
        <p:nvSpPr>
          <p:cNvPr id="7" name="Slide Number Placeholder 6"/>
          <p:cNvSpPr>
            <a:spLocks noGrp="1"/>
          </p:cNvSpPr>
          <p:nvPr>
            <p:ph type="sldNum" sz="quarter" idx="5"/>
          </p:nvPr>
        </p:nvSpPr>
        <p:spPr>
          <a:xfrm>
            <a:off x="3978133" y="8842031"/>
            <a:ext cx="3043343" cy="465455"/>
          </a:xfrm>
          <a:prstGeom prst="rect">
            <a:avLst/>
          </a:prstGeom>
        </p:spPr>
        <p:txBody>
          <a:bodyPr vert="horz" lIns="93302" tIns="46652" rIns="93302" bIns="46652" rtlCol="0" anchor="b"/>
          <a:lstStyle>
            <a:lvl1pPr algn="r">
              <a:defRPr sz="1200"/>
            </a:lvl1pPr>
          </a:lstStyle>
          <a:p>
            <a:fld id="{289B26BB-13F2-46B8-9749-CB18B217A92A}" type="slidenum">
              <a:rPr lang="en-US" smtClean="0"/>
              <a:pPr/>
              <a:t>‹#›</a:t>
            </a:fld>
            <a:endParaRPr lang="en-US"/>
          </a:p>
        </p:txBody>
      </p:sp>
    </p:spTree>
    <p:extLst>
      <p:ext uri="{BB962C8B-B14F-4D97-AF65-F5344CB8AC3E}">
        <p14:creationId xmlns:p14="http://schemas.microsoft.com/office/powerpoint/2010/main" val="42085953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01863" y="696913"/>
            <a:ext cx="2619375" cy="34925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86496C3-FAEF-4395-A338-F3FEDDA981E9}" type="slidenum">
              <a:rPr lang="en-US" smtClean="0"/>
              <a:pPr/>
              <a:t>1</a:t>
            </a:fld>
            <a:endParaRPr lang="en-US" dirty="0"/>
          </a:p>
        </p:txBody>
      </p:sp>
      <p:sp>
        <p:nvSpPr>
          <p:cNvPr id="5" name="Date Placeholder 4"/>
          <p:cNvSpPr>
            <a:spLocks noGrp="1"/>
          </p:cNvSpPr>
          <p:nvPr>
            <p:ph type="dt" idx="11"/>
          </p:nvPr>
        </p:nvSpPr>
        <p:spPr/>
        <p:txBody>
          <a:bodyPr/>
          <a:lstStyle/>
          <a:p>
            <a:fld id="{06005B3F-058A-40ED-9F50-C4A890B5043F}" type="datetime1">
              <a:rPr lang="en-US" smtClean="0"/>
              <a:pPr/>
              <a:t>2/5/2021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89B26BB-13F2-46B8-9749-CB18B217A92A}" type="slidenum">
              <a:rPr lang="en-US" smtClean="0"/>
              <a:pPr/>
              <a:t>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89B26BB-13F2-46B8-9749-CB18B217A92A}" type="slidenum">
              <a:rPr lang="en-US" smtClean="0"/>
              <a:pPr/>
              <a:t>18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1" y="6218863"/>
            <a:ext cx="6863317"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514350" y="2336802"/>
            <a:ext cx="5829300" cy="243968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514350" y="4815476"/>
            <a:ext cx="5829300" cy="1599605"/>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2824" y="6604000"/>
            <a:ext cx="6860824" cy="2549451"/>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60D847F5-E887-4A53-AC26-44F252098E7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342900" y="1975106"/>
            <a:ext cx="6172200" cy="584809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D847F5-E887-4A53-AC26-44F252098E7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133010" y="366187"/>
            <a:ext cx="1333103" cy="745701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42900" y="366188"/>
            <a:ext cx="4743450" cy="745701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D847F5-E887-4A53-AC26-44F252098E7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D847F5-E887-4A53-AC26-44F252098E7D}"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41782" y="1412949"/>
            <a:ext cx="5829300" cy="24384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2942035" y="3908949"/>
            <a:ext cx="3429000" cy="1939851"/>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D847F5-E887-4A53-AC26-44F252098E7D}" type="slidenum">
              <a:rPr lang="en-US" smtClean="0"/>
              <a:pPr/>
              <a:t>‹#›</a:t>
            </a:fld>
            <a:endParaRPr lang="en-US"/>
          </a:p>
        </p:txBody>
      </p:sp>
      <p:sp>
        <p:nvSpPr>
          <p:cNvPr id="7" name="Chevron 6"/>
          <p:cNvSpPr/>
          <p:nvPr/>
        </p:nvSpPr>
        <p:spPr>
          <a:xfrm>
            <a:off x="2727510" y="4007296"/>
            <a:ext cx="137160" cy="3048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2587698" y="4007296"/>
            <a:ext cx="137160" cy="3048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42900" y="1975105"/>
            <a:ext cx="3028950" cy="6034617"/>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486150" y="1975105"/>
            <a:ext cx="3028950" cy="6034617"/>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D847F5-E887-4A53-AC26-44F252098E7D}"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6172200" cy="1524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342900" y="7213600"/>
            <a:ext cx="3030141" cy="1016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483770" y="7213600"/>
            <a:ext cx="3031331" cy="1016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42900" y="1925726"/>
            <a:ext cx="3030141" cy="5255684"/>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483769" y="1925726"/>
            <a:ext cx="3031331" cy="5255684"/>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D847F5-E887-4A53-AC26-44F252098E7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D847F5-E887-4A53-AC26-44F252098E7D}"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D847F5-E887-4A53-AC26-44F252098E7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85800" y="6502400"/>
            <a:ext cx="5611332" cy="6096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3314700" y="7140136"/>
            <a:ext cx="2980944" cy="12192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685800" y="365760"/>
            <a:ext cx="5609844" cy="6096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5045274" y="8543925"/>
            <a:ext cx="1440180" cy="487680"/>
          </a:xfrm>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D847F5-E887-4A53-AC26-44F252098E7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855924" y="7257870"/>
            <a:ext cx="5372100" cy="864309"/>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171450" y="253291"/>
            <a:ext cx="6515100" cy="585216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endParaRPr lang="en-US"/>
          </a:p>
        </p:txBody>
      </p:sp>
      <p:sp>
        <p:nvSpPr>
          <p:cNvPr id="6" name="Footer Placeholder 5"/>
          <p:cNvSpPr>
            <a:spLocks noGrp="1"/>
          </p:cNvSpPr>
          <p:nvPr>
            <p:ph type="ftr" sz="quarter" idx="11"/>
          </p:nvPr>
        </p:nvSpPr>
        <p:spPr>
          <a:xfrm>
            <a:off x="3285054" y="8543926"/>
            <a:ext cx="1763011" cy="486833"/>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60D847F5-E887-4A53-AC26-44F252098E7D}" type="slidenum">
              <a:rPr lang="en-US" smtClean="0"/>
              <a:pPr/>
              <a:t>‹#›</a:t>
            </a:fld>
            <a:endParaRPr lang="en-US"/>
          </a:p>
        </p:txBody>
      </p:sp>
      <p:sp>
        <p:nvSpPr>
          <p:cNvPr id="2" name="Title 1"/>
          <p:cNvSpPr>
            <a:spLocks noGrp="1"/>
          </p:cNvSpPr>
          <p:nvPr>
            <p:ph type="title"/>
          </p:nvPr>
        </p:nvSpPr>
        <p:spPr>
          <a:xfrm>
            <a:off x="171450" y="6486830"/>
            <a:ext cx="6056574" cy="750229"/>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374455" y="7926582"/>
            <a:ext cx="3705468" cy="122810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364288" y="7918681"/>
            <a:ext cx="2767838" cy="12446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4532" y="7721671"/>
            <a:ext cx="2551736" cy="1441157"/>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6928" y="7716985"/>
            <a:ext cx="2554132" cy="1445844"/>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6498084" y="6651253"/>
            <a:ext cx="137160" cy="3048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6358272" y="6651253"/>
            <a:ext cx="137160" cy="3048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374455" y="7926582"/>
            <a:ext cx="3705468" cy="122810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364288" y="7918681"/>
            <a:ext cx="2767838" cy="12446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4532" y="7721671"/>
            <a:ext cx="2551736" cy="1441157"/>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6928" y="7716985"/>
            <a:ext cx="2554132" cy="1445844"/>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342900" y="366184"/>
            <a:ext cx="6172200" cy="1524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342900" y="1975105"/>
            <a:ext cx="6172200" cy="6034617"/>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5045274" y="8543925"/>
            <a:ext cx="1440180" cy="487680"/>
          </a:xfrm>
          <a:prstGeom prst="rect">
            <a:avLst/>
          </a:prstGeom>
        </p:spPr>
        <p:txBody>
          <a:bodyPr vert="horz" anchor="b"/>
          <a:lstStyle>
            <a:lvl1pPr algn="l" eaLnBrk="1" latinLnBrk="0" hangingPunct="1">
              <a:defRPr kumimoji="0" sz="1000">
                <a:solidFill>
                  <a:schemeClr val="tx1"/>
                </a:solidFill>
              </a:defRPr>
            </a:lvl1pPr>
            <a:extLst/>
          </a:lstStyle>
          <a:p>
            <a:endParaRPr lang="en-US"/>
          </a:p>
        </p:txBody>
      </p:sp>
      <p:sp>
        <p:nvSpPr>
          <p:cNvPr id="22" name="Footer Placeholder 21"/>
          <p:cNvSpPr>
            <a:spLocks noGrp="1"/>
          </p:cNvSpPr>
          <p:nvPr>
            <p:ph type="ftr" sz="quarter" idx="3"/>
          </p:nvPr>
        </p:nvSpPr>
        <p:spPr>
          <a:xfrm>
            <a:off x="3285054" y="8543926"/>
            <a:ext cx="1763011" cy="486833"/>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6485454" y="8543926"/>
            <a:ext cx="274320" cy="486833"/>
          </a:xfrm>
          <a:prstGeom prst="rect">
            <a:avLst/>
          </a:prstGeom>
        </p:spPr>
        <p:txBody>
          <a:bodyPr vert="horz" anchor="b"/>
          <a:lstStyle>
            <a:lvl1pPr algn="r" eaLnBrk="1" latinLnBrk="0" hangingPunct="1">
              <a:defRPr kumimoji="0" sz="1000" b="0">
                <a:solidFill>
                  <a:schemeClr val="tx1"/>
                </a:solidFill>
              </a:defRPr>
            </a:lvl1pPr>
            <a:extLst/>
          </a:lstStyle>
          <a:p>
            <a:fld id="{60D847F5-E887-4A53-AC26-44F252098E7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2.png"/><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br>
              <a:rPr lang="en-US"/>
            </a:br>
            <a:endParaRPr lang="en-US" dirty="0"/>
          </a:p>
        </p:txBody>
      </p:sp>
      <p:sp>
        <p:nvSpPr>
          <p:cNvPr id="3" name="Subtitle 2"/>
          <p:cNvSpPr>
            <a:spLocks noGrp="1"/>
          </p:cNvSpPr>
          <p:nvPr>
            <p:ph type="subTitle" idx="1"/>
          </p:nvPr>
        </p:nvSpPr>
        <p:spPr/>
        <p:txBody>
          <a:bodyPr/>
          <a:lstStyle/>
          <a:p>
            <a:r>
              <a:rPr lang="en-US" dirty="0"/>
              <a:t>Long Term Care Service Billing Requirements and Coding</a:t>
            </a:r>
          </a:p>
          <a:p>
            <a:r>
              <a:rPr lang="en-US" dirty="0">
                <a:solidFill>
                  <a:srgbClr val="FF0000"/>
                </a:solidFill>
              </a:rPr>
              <a:t>Revised</a:t>
            </a:r>
            <a:r>
              <a:rPr lang="en-US">
                <a:solidFill>
                  <a:srgbClr val="FF0000"/>
                </a:solidFill>
              </a:rPr>
              <a:t>: 02/01/21 </a:t>
            </a:r>
            <a:endParaRPr lang="en-US" dirty="0">
              <a:solidFill>
                <a:srgbClr val="FF0000"/>
              </a:solidFill>
            </a:endParaRPr>
          </a:p>
        </p:txBody>
      </p:sp>
      <p:sp>
        <p:nvSpPr>
          <p:cNvPr id="9" name="Footer Placeholder 8"/>
          <p:cNvSpPr>
            <a:spLocks noGrp="1"/>
          </p:cNvSpPr>
          <p:nvPr>
            <p:ph type="ftr" sz="quarter" idx="11"/>
          </p:nvPr>
        </p:nvSpPr>
        <p:spPr/>
        <p:txBody>
          <a:bodyPr/>
          <a:lstStyle/>
          <a:p>
            <a:endParaRPr lang="en-US"/>
          </a:p>
        </p:txBody>
      </p:sp>
      <p:sp>
        <p:nvSpPr>
          <p:cNvPr id="8" name="Slide Number Placeholder 7"/>
          <p:cNvSpPr>
            <a:spLocks noGrp="1"/>
          </p:cNvSpPr>
          <p:nvPr>
            <p:ph type="sldNum" sz="quarter" idx="12"/>
          </p:nvPr>
        </p:nvSpPr>
        <p:spPr/>
        <p:txBody>
          <a:bodyPr/>
          <a:lstStyle/>
          <a:p>
            <a:fld id="{60D847F5-E887-4A53-AC26-44F252098E7D}" type="slidenum">
              <a:rPr lang="en-US" smtClean="0"/>
              <a:pPr/>
              <a:t>1</a:t>
            </a:fld>
            <a:endParaRPr lang="en-US"/>
          </a:p>
        </p:txBody>
      </p:sp>
      <p:graphicFrame>
        <p:nvGraphicFramePr>
          <p:cNvPr id="1026" name="Object 2"/>
          <p:cNvGraphicFramePr>
            <a:graphicFrameLocks noChangeAspect="1"/>
          </p:cNvGraphicFramePr>
          <p:nvPr/>
        </p:nvGraphicFramePr>
        <p:xfrm>
          <a:off x="1085850" y="1625600"/>
          <a:ext cx="4914900" cy="2629371"/>
        </p:xfrm>
        <a:graphic>
          <a:graphicData uri="http://schemas.openxmlformats.org/presentationml/2006/ole">
            <mc:AlternateContent xmlns:mc="http://schemas.openxmlformats.org/markup-compatibility/2006">
              <mc:Choice xmlns:v="urn:schemas-microsoft-com:vml" Requires="v">
                <p:oleObj spid="_x0000_s1084" r:id="rId4" imgW="8609524" imgH="1980952" progId="">
                  <p:embed/>
                </p:oleObj>
              </mc:Choice>
              <mc:Fallback>
                <p:oleObj r:id="rId4" imgW="8609524" imgH="1980952" progId="">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85850" y="1625600"/>
                        <a:ext cx="4914900" cy="262937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pull dir="rd"/>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B318DBA2-EC09-406E-B3E1-5C25341CC00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C12E167-1EC9-4446-9757-287DCF6401A2}"/>
              </a:ext>
            </a:extLst>
          </p:cNvPr>
          <p:cNvSpPr>
            <a:spLocks noGrp="1"/>
          </p:cNvSpPr>
          <p:nvPr>
            <p:ph type="sldNum" sz="quarter" idx="12"/>
          </p:nvPr>
        </p:nvSpPr>
        <p:spPr/>
        <p:txBody>
          <a:bodyPr/>
          <a:lstStyle/>
          <a:p>
            <a:fld id="{60D847F5-E887-4A53-AC26-44F252098E7D}" type="slidenum">
              <a:rPr lang="en-US" smtClean="0"/>
              <a:pPr/>
              <a:t>10</a:t>
            </a:fld>
            <a:endParaRPr lang="en-US"/>
          </a:p>
        </p:txBody>
      </p:sp>
      <p:sp>
        <p:nvSpPr>
          <p:cNvPr id="6" name="Content Placeholder 1">
            <a:extLst>
              <a:ext uri="{FF2B5EF4-FFF2-40B4-BE49-F238E27FC236}">
                <a16:creationId xmlns:a16="http://schemas.microsoft.com/office/drawing/2014/main" id="{B11EC0CC-3C86-4E46-99FC-8BB24CBFFE9B}"/>
              </a:ext>
            </a:extLst>
          </p:cNvPr>
          <p:cNvSpPr>
            <a:spLocks noGrp="1"/>
          </p:cNvSpPr>
          <p:nvPr>
            <p:ph idx="1"/>
          </p:nvPr>
        </p:nvSpPr>
        <p:spPr>
          <a:xfrm>
            <a:off x="342900" y="1974850"/>
            <a:ext cx="6172200" cy="6034088"/>
          </a:xfrm>
        </p:spPr>
        <p:txBody>
          <a:bodyPr>
            <a:noAutofit/>
          </a:bodyPr>
          <a:lstStyle/>
          <a:p>
            <a:pPr>
              <a:buNone/>
            </a:pPr>
            <a:r>
              <a:rPr lang="en-US" sz="1100" b="1" dirty="0"/>
              <a:t>This information applies only to dates of service between 12/01/2016 and 03/31/2019.  See pages 12-13 for information regarding dates of service 04/01/2019 and after.</a:t>
            </a:r>
          </a:p>
          <a:p>
            <a:pPr>
              <a:buNone/>
            </a:pPr>
            <a:endParaRPr lang="en-US" sz="900" b="1" u="sng" dirty="0"/>
          </a:p>
          <a:p>
            <a:pPr>
              <a:buNone/>
            </a:pPr>
            <a:r>
              <a:rPr lang="en-US" sz="900" b="1" u="sng" dirty="0"/>
              <a:t>Type of Bill</a:t>
            </a:r>
            <a:endParaRPr lang="en-US" sz="900" dirty="0"/>
          </a:p>
          <a:p>
            <a:pPr>
              <a:spcBef>
                <a:spcPts val="0"/>
              </a:spcBef>
              <a:buNone/>
            </a:pPr>
            <a:r>
              <a:rPr lang="en-US" sz="900" dirty="0"/>
              <a:t>066X Intermediate Care</a:t>
            </a:r>
          </a:p>
          <a:p>
            <a:pPr>
              <a:spcBef>
                <a:spcPts val="0"/>
              </a:spcBef>
              <a:buNone/>
            </a:pPr>
            <a:r>
              <a:rPr lang="en-US" sz="900" dirty="0"/>
              <a:t>079X Clinic - Other (Developmental Training) - Outpatient Claim </a:t>
            </a:r>
          </a:p>
          <a:p>
            <a:pPr>
              <a:buNone/>
            </a:pPr>
            <a:r>
              <a:rPr lang="en-US" sz="900" b="1" u="sng" dirty="0"/>
              <a:t>Type of Bill Frequency Code:</a:t>
            </a:r>
          </a:p>
          <a:p>
            <a:pPr>
              <a:spcBef>
                <a:spcPts val="0"/>
              </a:spcBef>
              <a:buNone/>
            </a:pPr>
            <a:r>
              <a:rPr lang="en-US" sz="900" dirty="0"/>
              <a:t>1 - Admit Through Discharge</a:t>
            </a:r>
          </a:p>
          <a:p>
            <a:pPr>
              <a:spcBef>
                <a:spcPts val="0"/>
              </a:spcBef>
              <a:buNone/>
            </a:pPr>
            <a:r>
              <a:rPr lang="en-US" sz="900" dirty="0"/>
              <a:t>2 – Interim – First Claim</a:t>
            </a:r>
            <a:r>
              <a:rPr lang="en-US" sz="900" b="1" dirty="0"/>
              <a:t>* </a:t>
            </a:r>
          </a:p>
          <a:p>
            <a:pPr>
              <a:spcBef>
                <a:spcPts val="0"/>
              </a:spcBef>
              <a:buNone/>
            </a:pPr>
            <a:r>
              <a:rPr lang="en-US" sz="900" dirty="0"/>
              <a:t>3 – Interim – Continuing Claim (Claim Admit Date must be prior to Statement From Date)</a:t>
            </a:r>
          </a:p>
          <a:p>
            <a:pPr>
              <a:spcBef>
                <a:spcPts val="0"/>
              </a:spcBef>
              <a:buNone/>
            </a:pPr>
            <a:r>
              <a:rPr lang="en-US" sz="900" dirty="0"/>
              <a:t>4 - Interim – Last Claim</a:t>
            </a:r>
          </a:p>
          <a:p>
            <a:pPr>
              <a:spcBef>
                <a:spcPts val="0"/>
              </a:spcBef>
              <a:buNone/>
            </a:pPr>
            <a:r>
              <a:rPr lang="en-US" sz="900" dirty="0"/>
              <a:t>5 – Late Charge(s) Only (Informational)</a:t>
            </a:r>
          </a:p>
          <a:p>
            <a:pPr>
              <a:spcBef>
                <a:spcPts val="0"/>
              </a:spcBef>
              <a:buNone/>
            </a:pPr>
            <a:r>
              <a:rPr lang="en-US" sz="900" dirty="0"/>
              <a:t> 	</a:t>
            </a:r>
            <a:r>
              <a:rPr lang="en-US" sz="900" b="1" dirty="0"/>
              <a:t>* </a:t>
            </a:r>
            <a:r>
              <a:rPr lang="en-US" sz="900" dirty="0"/>
              <a:t>Type of Bill Frequency Code 2-First Claim, should only be used for a claim submitted with an statement begin date equal to the admission date on the HFS system.  Do not use for claims submitted for service period after a re-admission from a LOA. </a:t>
            </a:r>
          </a:p>
          <a:p>
            <a:pPr>
              <a:spcBef>
                <a:spcPts val="0"/>
              </a:spcBef>
              <a:buNone/>
            </a:pPr>
            <a:endParaRPr lang="en-US" sz="900" dirty="0"/>
          </a:p>
          <a:p>
            <a:pPr>
              <a:spcBef>
                <a:spcPts val="0"/>
              </a:spcBef>
              <a:buNone/>
            </a:pPr>
            <a:r>
              <a:rPr lang="en-US" sz="900" b="1" u="sng" dirty="0"/>
              <a:t>Taxonomy Codes: </a:t>
            </a:r>
            <a:endParaRPr lang="en-US" sz="900" dirty="0"/>
          </a:p>
          <a:p>
            <a:pPr>
              <a:spcBef>
                <a:spcPts val="0"/>
              </a:spcBef>
              <a:buNone/>
            </a:pPr>
            <a:r>
              <a:rPr lang="en-US" sz="900" b="1" dirty="0"/>
              <a:t>315P00000X – ICF Mentally Retarded with Bill Type 066X </a:t>
            </a:r>
            <a:endParaRPr lang="en-US" sz="900" dirty="0"/>
          </a:p>
          <a:p>
            <a:pPr>
              <a:spcBef>
                <a:spcPts val="0"/>
              </a:spcBef>
              <a:buNone/>
            </a:pPr>
            <a:r>
              <a:rPr lang="en-US" sz="900" dirty="0"/>
              <a:t>Legacy COS 073  </a:t>
            </a:r>
          </a:p>
          <a:p>
            <a:pPr>
              <a:spcBef>
                <a:spcPts val="0"/>
              </a:spcBef>
              <a:buNone/>
            </a:pPr>
            <a:r>
              <a:rPr lang="en-US" sz="900" dirty="0"/>
              <a:t>Legacy COS 038  - (Revenue code 0190 and approved Exceptional Care coverage)</a:t>
            </a:r>
          </a:p>
          <a:p>
            <a:pPr>
              <a:spcBef>
                <a:spcPts val="0"/>
              </a:spcBef>
              <a:buNone/>
            </a:pPr>
            <a:r>
              <a:rPr lang="en-US" sz="900" b="1" dirty="0"/>
              <a:t>315P00000X – ICF Mentally Retarded with Bill Type 079X</a:t>
            </a:r>
            <a:endParaRPr lang="en-US" sz="900" dirty="0"/>
          </a:p>
          <a:p>
            <a:pPr>
              <a:spcBef>
                <a:spcPts val="0"/>
              </a:spcBef>
              <a:buNone/>
            </a:pPr>
            <a:r>
              <a:rPr lang="en-US" sz="900" dirty="0"/>
              <a:t>Legacy COS 082  - (Revenue Code 0942 and approved DT enrollment) </a:t>
            </a:r>
          </a:p>
          <a:p>
            <a:pPr>
              <a:spcBef>
                <a:spcPts val="0"/>
              </a:spcBef>
              <a:buNone/>
            </a:pPr>
            <a:r>
              <a:rPr lang="en-US" sz="900" b="1" dirty="0"/>
              <a:t>3140N1450X – Nursing Care - Pediatric with Bill Type 066X</a:t>
            </a:r>
            <a:endParaRPr lang="en-US" sz="900" dirty="0"/>
          </a:p>
          <a:p>
            <a:pPr>
              <a:spcBef>
                <a:spcPts val="0"/>
              </a:spcBef>
              <a:buNone/>
            </a:pPr>
            <a:r>
              <a:rPr lang="en-US" sz="900" dirty="0"/>
              <a:t>Legacy COS 074</a:t>
            </a:r>
          </a:p>
          <a:p>
            <a:pPr>
              <a:spcBef>
                <a:spcPts val="0"/>
              </a:spcBef>
              <a:buNone/>
            </a:pPr>
            <a:r>
              <a:rPr lang="en-US" sz="900" dirty="0"/>
              <a:t>Legacy COS 038 – (Revenue code 0190 and approved Exceptional Care coverage)</a:t>
            </a:r>
          </a:p>
          <a:p>
            <a:pPr>
              <a:spcBef>
                <a:spcPts val="0"/>
              </a:spcBef>
              <a:buNone/>
            </a:pPr>
            <a:r>
              <a:rPr lang="en-US" sz="900" b="1" dirty="0"/>
              <a:t>3140N1450X – Nursing Care - Pediatric with Bill Type 079X</a:t>
            </a:r>
            <a:endParaRPr lang="en-US" sz="900" dirty="0"/>
          </a:p>
          <a:p>
            <a:pPr>
              <a:spcBef>
                <a:spcPts val="0"/>
              </a:spcBef>
              <a:buNone/>
            </a:pPr>
            <a:r>
              <a:rPr lang="en-US" sz="900" dirty="0"/>
              <a:t>Legacy COS 082 – (Revenue Code 0942 and approved DT enrollment) </a:t>
            </a:r>
          </a:p>
          <a:p>
            <a:pPr>
              <a:spcBef>
                <a:spcPts val="0"/>
              </a:spcBef>
              <a:buNone/>
            </a:pPr>
            <a:r>
              <a:rPr lang="en-US" sz="900" dirty="0"/>
              <a:t> </a:t>
            </a:r>
          </a:p>
          <a:p>
            <a:pPr>
              <a:spcBef>
                <a:spcPts val="0"/>
              </a:spcBef>
              <a:buNone/>
            </a:pPr>
            <a:r>
              <a:rPr lang="en-US" sz="900" b="1" u="sng" dirty="0"/>
              <a:t>Revenue Codes:</a:t>
            </a:r>
            <a:endParaRPr lang="en-US" sz="900" dirty="0"/>
          </a:p>
          <a:p>
            <a:pPr>
              <a:spcBef>
                <a:spcPts val="0"/>
              </a:spcBef>
              <a:buNone/>
            </a:pPr>
            <a:r>
              <a:rPr lang="en-US" sz="900" dirty="0"/>
              <a:t>0110 - 0160 – Priced as General Room &amp; Board = Legacy COS 073 or 074 based on Taxonomy code</a:t>
            </a:r>
          </a:p>
          <a:p>
            <a:pPr>
              <a:spcBef>
                <a:spcPts val="0"/>
              </a:spcBef>
              <a:buNone/>
            </a:pPr>
            <a:r>
              <a:rPr lang="en-US" sz="900" dirty="0"/>
              <a:t>0182 – Leave of Absence Days, Patient Convenience = Legacy BR codes 21, 22 &amp; 24</a:t>
            </a:r>
          </a:p>
          <a:p>
            <a:pPr>
              <a:spcBef>
                <a:spcPts val="0"/>
              </a:spcBef>
              <a:buNone/>
            </a:pPr>
            <a:r>
              <a:rPr lang="en-US" sz="900" dirty="0"/>
              <a:t>0183 – Leave of Absence Days, Therapeutic = Legacy BR codes 21, 22 &amp; 24</a:t>
            </a:r>
          </a:p>
          <a:p>
            <a:pPr>
              <a:spcBef>
                <a:spcPts val="0"/>
              </a:spcBef>
              <a:buNone/>
            </a:pPr>
            <a:r>
              <a:rPr lang="en-US" sz="900" dirty="0"/>
              <a:t>0185 – Leave of Absence Days, Hospitalization = Legacy BR codes 12, 13, 14 &amp; 16</a:t>
            </a:r>
          </a:p>
          <a:p>
            <a:pPr>
              <a:spcBef>
                <a:spcPts val="0"/>
              </a:spcBef>
              <a:buNone/>
            </a:pPr>
            <a:r>
              <a:rPr lang="en-US" sz="900" dirty="0"/>
              <a:t>0190 – Sub acute Care – General Classification = Legacy COS 038</a:t>
            </a:r>
          </a:p>
          <a:p>
            <a:pPr>
              <a:spcBef>
                <a:spcPts val="0"/>
              </a:spcBef>
              <a:buNone/>
            </a:pPr>
            <a:r>
              <a:rPr lang="en-US" sz="900" dirty="0"/>
              <a:t>0942 – Education/Training = Legacy COS 082</a:t>
            </a:r>
          </a:p>
          <a:p>
            <a:pPr>
              <a:spcBef>
                <a:spcPts val="0"/>
              </a:spcBef>
              <a:buNone/>
            </a:pPr>
            <a:endParaRPr lang="en-US" sz="900" dirty="0"/>
          </a:p>
          <a:p>
            <a:pPr>
              <a:spcBef>
                <a:spcPts val="0"/>
              </a:spcBef>
              <a:buNone/>
            </a:pPr>
            <a:endParaRPr lang="en-US" sz="900" dirty="0"/>
          </a:p>
          <a:p>
            <a:pPr>
              <a:spcBef>
                <a:spcPts val="0"/>
              </a:spcBef>
              <a:buNone/>
            </a:pPr>
            <a:r>
              <a:rPr lang="en-US" sz="900" dirty="0"/>
              <a:t> </a:t>
            </a:r>
          </a:p>
        </p:txBody>
      </p:sp>
      <p:sp>
        <p:nvSpPr>
          <p:cNvPr id="7" name="Title 2">
            <a:extLst>
              <a:ext uri="{FF2B5EF4-FFF2-40B4-BE49-F238E27FC236}">
                <a16:creationId xmlns:a16="http://schemas.microsoft.com/office/drawing/2014/main" id="{444E1C39-D630-4885-BEB7-A771446B9DF2}"/>
              </a:ext>
            </a:extLst>
          </p:cNvPr>
          <p:cNvSpPr>
            <a:spLocks noGrp="1"/>
          </p:cNvSpPr>
          <p:nvPr>
            <p:ph type="title"/>
          </p:nvPr>
        </p:nvSpPr>
        <p:spPr>
          <a:xfrm>
            <a:off x="342900" y="366713"/>
            <a:ext cx="6172200" cy="1524000"/>
          </a:xfrm>
        </p:spPr>
        <p:style>
          <a:lnRef idx="2">
            <a:schemeClr val="accent4"/>
          </a:lnRef>
          <a:fillRef idx="1">
            <a:schemeClr val="lt1"/>
          </a:fillRef>
          <a:effectRef idx="0">
            <a:schemeClr val="accent4"/>
          </a:effectRef>
          <a:fontRef idx="minor">
            <a:schemeClr val="dk1"/>
          </a:fontRef>
        </p:style>
        <p:txBody>
          <a:bodyPr>
            <a:noAutofit/>
          </a:bodyPr>
          <a:lstStyle/>
          <a:p>
            <a:r>
              <a:rPr lang="en-US" sz="2400" dirty="0"/>
              <a:t>Medically Complex for the Developmentally Disabled (MC/DD) Facilities – Provider Type 029</a:t>
            </a:r>
          </a:p>
        </p:txBody>
      </p:sp>
    </p:spTree>
    <p:extLst>
      <p:ext uri="{BB962C8B-B14F-4D97-AF65-F5344CB8AC3E}">
        <p14:creationId xmlns:p14="http://schemas.microsoft.com/office/powerpoint/2010/main" val="42485470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EA47D12D-6087-4D22-B530-9F9A90EFCC3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3229870-5FE7-4A00-B9C2-F42FADA379FC}"/>
              </a:ext>
            </a:extLst>
          </p:cNvPr>
          <p:cNvSpPr>
            <a:spLocks noGrp="1"/>
          </p:cNvSpPr>
          <p:nvPr>
            <p:ph type="sldNum" sz="quarter" idx="12"/>
          </p:nvPr>
        </p:nvSpPr>
        <p:spPr/>
        <p:txBody>
          <a:bodyPr/>
          <a:lstStyle/>
          <a:p>
            <a:fld id="{60D847F5-E887-4A53-AC26-44F252098E7D}" type="slidenum">
              <a:rPr lang="en-US" smtClean="0"/>
              <a:pPr/>
              <a:t>11</a:t>
            </a:fld>
            <a:endParaRPr lang="en-US"/>
          </a:p>
        </p:txBody>
      </p:sp>
      <p:sp>
        <p:nvSpPr>
          <p:cNvPr id="7" name="Content Placeholder 1">
            <a:extLst>
              <a:ext uri="{FF2B5EF4-FFF2-40B4-BE49-F238E27FC236}">
                <a16:creationId xmlns:a16="http://schemas.microsoft.com/office/drawing/2014/main" id="{A513392F-E65A-4E29-BE04-659EE62890C6}"/>
              </a:ext>
            </a:extLst>
          </p:cNvPr>
          <p:cNvSpPr>
            <a:spLocks noGrp="1"/>
          </p:cNvSpPr>
          <p:nvPr>
            <p:ph idx="1"/>
          </p:nvPr>
        </p:nvSpPr>
        <p:spPr>
          <a:xfrm>
            <a:off x="342900" y="1974850"/>
            <a:ext cx="6172200" cy="6034088"/>
          </a:xfrm>
        </p:spPr>
        <p:txBody>
          <a:bodyPr>
            <a:normAutofit fontScale="32500" lnSpcReduction="20000"/>
          </a:bodyPr>
          <a:lstStyle/>
          <a:p>
            <a:pPr>
              <a:buNone/>
            </a:pPr>
            <a:r>
              <a:rPr lang="en-US" sz="3400" b="1" dirty="0"/>
              <a:t>This information applies only to dates of service between 12/01/2016 and 03/31/2019.  See pages 12-13 for information regarding dates of service 04/01/2019 and after.</a:t>
            </a:r>
          </a:p>
          <a:p>
            <a:pPr>
              <a:buNone/>
            </a:pPr>
            <a:endParaRPr lang="en-US" b="1" u="sng" dirty="0"/>
          </a:p>
          <a:p>
            <a:pPr>
              <a:buNone/>
            </a:pPr>
            <a:r>
              <a:rPr lang="en-US" b="1" u="sng" dirty="0"/>
              <a:t>Occurrence Span Codes and Dates: </a:t>
            </a:r>
            <a:endParaRPr lang="en-US" dirty="0"/>
          </a:p>
          <a:p>
            <a:pPr>
              <a:buNone/>
            </a:pPr>
            <a:r>
              <a:rPr lang="en-US" dirty="0"/>
              <a:t>74 – Non-Covered Level of Care/Leave of Absence Dates </a:t>
            </a:r>
          </a:p>
          <a:p>
            <a:pPr>
              <a:buNone/>
            </a:pPr>
            <a:r>
              <a:rPr lang="en-US" dirty="0"/>
              <a:t> </a:t>
            </a:r>
          </a:p>
          <a:p>
            <a:pPr>
              <a:buNone/>
            </a:pPr>
            <a:r>
              <a:rPr lang="en-US" b="1" u="sng" dirty="0"/>
              <a:t>Value Codes:</a:t>
            </a:r>
            <a:endParaRPr lang="en-US" dirty="0"/>
          </a:p>
          <a:p>
            <a:pPr>
              <a:buNone/>
            </a:pPr>
            <a:r>
              <a:rPr lang="en-US" dirty="0"/>
              <a:t>80 – Covered Days</a:t>
            </a:r>
          </a:p>
          <a:p>
            <a:pPr>
              <a:buNone/>
            </a:pPr>
            <a:r>
              <a:rPr lang="en-US" dirty="0"/>
              <a:t>81 – Non-Covered Days</a:t>
            </a:r>
          </a:p>
          <a:p>
            <a:pPr>
              <a:buNone/>
            </a:pPr>
            <a:r>
              <a:rPr lang="en-US" dirty="0"/>
              <a:t>23 – Recurring Monthly Income(Patient Credit)</a:t>
            </a:r>
          </a:p>
          <a:p>
            <a:pPr>
              <a:buNone/>
            </a:pPr>
            <a:r>
              <a:rPr lang="en-US" dirty="0"/>
              <a:t>24 – Medicaid Rate Code (DT Agency Code)</a:t>
            </a:r>
          </a:p>
          <a:p>
            <a:pPr>
              <a:buNone/>
            </a:pPr>
            <a:r>
              <a:rPr lang="en-US" dirty="0"/>
              <a:t> </a:t>
            </a:r>
          </a:p>
          <a:p>
            <a:pPr>
              <a:buNone/>
            </a:pPr>
            <a:r>
              <a:rPr lang="en-US" b="1" dirty="0"/>
              <a:t>Leave of Absence Days (LOA) or Bed Reserve (BR) Days:</a:t>
            </a:r>
            <a:endParaRPr lang="en-US" dirty="0"/>
          </a:p>
          <a:p>
            <a:pPr marL="114300" indent="-4763">
              <a:buNone/>
            </a:pPr>
            <a:r>
              <a:rPr lang="en-US" dirty="0"/>
              <a:t>LOA days will be reported with LOA Revenue Codes and must have a corresponding non-covered occurrence span code 74 with the appropriate LOA dates even though some bed reserve days may be payable.   The total of “non-covered” days must also be reflected with value code 81.</a:t>
            </a:r>
          </a:p>
          <a:p>
            <a:pPr>
              <a:buNone/>
            </a:pPr>
            <a:r>
              <a:rPr lang="en-US" dirty="0"/>
              <a:t> </a:t>
            </a:r>
          </a:p>
          <a:p>
            <a:pPr marL="114300" indent="-4763">
              <a:buNone/>
            </a:pPr>
            <a:r>
              <a:rPr lang="en-US" u="sng" dirty="0"/>
              <a:t>LOA reported as Revenue Codes 0182 and 0183 will be considered Therapeutic bed reserve days.</a:t>
            </a:r>
            <a:endParaRPr lang="en-US" dirty="0"/>
          </a:p>
          <a:p>
            <a:pPr>
              <a:buNone/>
            </a:pPr>
            <a:r>
              <a:rPr lang="en-US" dirty="0"/>
              <a:t>Days 1 – 10 in FY - Payable at 100% of facility daily Per Diem or Exceptional Care rate if applicable (Legacy BR code 22)</a:t>
            </a:r>
          </a:p>
          <a:p>
            <a:pPr marL="2057400" indent="-1947863">
              <a:buNone/>
            </a:pPr>
            <a:r>
              <a:rPr lang="en-US" dirty="0"/>
              <a:t>Days exceeding 10 in a FY – Payable at 75% of facility daily Per Diem or Exceptional Care rate if applicable (Legacy BR code 24)</a:t>
            </a:r>
          </a:p>
          <a:p>
            <a:pPr>
              <a:buNone/>
            </a:pPr>
            <a:r>
              <a:rPr lang="en-US" dirty="0"/>
              <a:t> </a:t>
            </a:r>
          </a:p>
          <a:p>
            <a:pPr marL="114300" indent="-4763">
              <a:buNone/>
            </a:pPr>
            <a:r>
              <a:rPr lang="en-US" u="sng" dirty="0"/>
              <a:t>LOA reported as Revenue Code 0185 will be considered Hospitalization bed reserve days.</a:t>
            </a:r>
            <a:endParaRPr lang="en-US" dirty="0"/>
          </a:p>
          <a:p>
            <a:pPr>
              <a:buNone/>
            </a:pPr>
            <a:r>
              <a:rPr lang="en-US" dirty="0"/>
              <a:t>For recipients under 21 years of age </a:t>
            </a:r>
          </a:p>
          <a:p>
            <a:pPr marL="3200400" indent="-3090863">
              <a:buNone/>
            </a:pPr>
            <a:r>
              <a:rPr lang="en-US" dirty="0"/>
              <a:t>Days   1 – 10 of a consecutive Hospital stay – Payable at 100% of facility daily Per Diem or Exceptional Care rate if applicable (Legacy BR code 12)</a:t>
            </a:r>
          </a:p>
          <a:p>
            <a:pPr marL="3200400" indent="-3090863">
              <a:buNone/>
            </a:pPr>
            <a:r>
              <a:rPr lang="en-US" dirty="0"/>
              <a:t>Days 11 – 30 of a consecutive Hospital stay – Payable at   75% of facility daily Per Diem or Exceptional Care rate if applicable (Legacy BR code 14)</a:t>
            </a:r>
          </a:p>
          <a:p>
            <a:pPr marL="3200400" indent="-3090863">
              <a:buNone/>
            </a:pPr>
            <a:r>
              <a:rPr lang="en-US" dirty="0"/>
              <a:t>Days 31 – 45 of a consecutive Hospital stay – Payable at   50% of facility daily Per Diem or Exceptional Care rate if applicable (Legacy BR code 16)</a:t>
            </a:r>
          </a:p>
          <a:p>
            <a:pPr>
              <a:buNone/>
            </a:pPr>
            <a:r>
              <a:rPr lang="en-US" dirty="0"/>
              <a:t>Days 46 – on of a consecutive Hospital stay – Non-Payable (Legacy BR code 13)</a:t>
            </a:r>
          </a:p>
          <a:p>
            <a:pPr>
              <a:buNone/>
            </a:pPr>
            <a:endParaRPr lang="en-US" dirty="0"/>
          </a:p>
          <a:p>
            <a:pPr>
              <a:buNone/>
            </a:pPr>
            <a:r>
              <a:rPr lang="en-US" b="1" dirty="0"/>
              <a:t>Claims including a hospital leave of absence on the statement from date of the claim billed as an Interim – Continuing Claim (bill frequency 3) or as an Interim – Last Claim (bill frequency 4) received out of sequence will not be rejected but cannot be priced until the preceding month’s claim has been processed.  Prior claim information related to hospital leave of absences will be reviewed for proper pricing of current claim. </a:t>
            </a:r>
          </a:p>
          <a:p>
            <a:pPr>
              <a:buNone/>
            </a:pPr>
            <a:endParaRPr lang="en-US" dirty="0"/>
          </a:p>
          <a:p>
            <a:endParaRPr lang="en-US" dirty="0"/>
          </a:p>
        </p:txBody>
      </p:sp>
      <p:sp>
        <p:nvSpPr>
          <p:cNvPr id="8" name="Title 2">
            <a:extLst>
              <a:ext uri="{FF2B5EF4-FFF2-40B4-BE49-F238E27FC236}">
                <a16:creationId xmlns:a16="http://schemas.microsoft.com/office/drawing/2014/main" id="{9DB761DF-2AC5-4BF2-BAC8-55EF59798F59}"/>
              </a:ext>
            </a:extLst>
          </p:cNvPr>
          <p:cNvSpPr>
            <a:spLocks noGrp="1"/>
          </p:cNvSpPr>
          <p:nvPr>
            <p:ph type="title"/>
          </p:nvPr>
        </p:nvSpPr>
        <p:spPr>
          <a:xfrm>
            <a:off x="342900" y="366713"/>
            <a:ext cx="6172200" cy="1524000"/>
          </a:xfrm>
        </p:spPr>
        <p:style>
          <a:lnRef idx="2">
            <a:schemeClr val="accent4"/>
          </a:lnRef>
          <a:fillRef idx="1">
            <a:schemeClr val="lt1"/>
          </a:fillRef>
          <a:effectRef idx="0">
            <a:schemeClr val="accent4"/>
          </a:effectRef>
          <a:fontRef idx="minor">
            <a:schemeClr val="dk1"/>
          </a:fontRef>
        </p:style>
        <p:txBody>
          <a:bodyPr>
            <a:noAutofit/>
          </a:bodyPr>
          <a:lstStyle/>
          <a:p>
            <a:r>
              <a:rPr lang="en-US" sz="2400" dirty="0"/>
              <a:t>Medically Complex for the Developmentally Disabled (MC/DD) Facilities – Provider Type 029</a:t>
            </a:r>
          </a:p>
        </p:txBody>
      </p:sp>
    </p:spTree>
    <p:extLst>
      <p:ext uri="{BB962C8B-B14F-4D97-AF65-F5344CB8AC3E}">
        <p14:creationId xmlns:p14="http://schemas.microsoft.com/office/powerpoint/2010/main" val="29306781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B23EE291-A182-43DB-8840-6A1F1B9EB98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052A81E-D4D9-4FC9-9128-261F73A2C2F9}"/>
              </a:ext>
            </a:extLst>
          </p:cNvPr>
          <p:cNvSpPr>
            <a:spLocks noGrp="1"/>
          </p:cNvSpPr>
          <p:nvPr>
            <p:ph type="sldNum" sz="quarter" idx="12"/>
          </p:nvPr>
        </p:nvSpPr>
        <p:spPr/>
        <p:txBody>
          <a:bodyPr/>
          <a:lstStyle/>
          <a:p>
            <a:fld id="{60D847F5-E887-4A53-AC26-44F252098E7D}" type="slidenum">
              <a:rPr lang="en-US" smtClean="0"/>
              <a:pPr/>
              <a:t>12</a:t>
            </a:fld>
            <a:endParaRPr lang="en-US"/>
          </a:p>
        </p:txBody>
      </p:sp>
      <p:sp>
        <p:nvSpPr>
          <p:cNvPr id="6" name="Title 2">
            <a:extLst>
              <a:ext uri="{FF2B5EF4-FFF2-40B4-BE49-F238E27FC236}">
                <a16:creationId xmlns:a16="http://schemas.microsoft.com/office/drawing/2014/main" id="{BE36D2B3-8DD2-4584-AE16-1D6E3B62144C}"/>
              </a:ext>
            </a:extLst>
          </p:cNvPr>
          <p:cNvSpPr>
            <a:spLocks noGrp="1"/>
          </p:cNvSpPr>
          <p:nvPr>
            <p:ph type="title"/>
          </p:nvPr>
        </p:nvSpPr>
        <p:spPr>
          <a:xfrm>
            <a:off x="342900" y="366713"/>
            <a:ext cx="6172200" cy="1524000"/>
          </a:xfrm>
        </p:spPr>
        <p:style>
          <a:lnRef idx="2">
            <a:schemeClr val="accent4"/>
          </a:lnRef>
          <a:fillRef idx="1">
            <a:schemeClr val="lt1"/>
          </a:fillRef>
          <a:effectRef idx="0">
            <a:schemeClr val="accent4"/>
          </a:effectRef>
          <a:fontRef idx="minor">
            <a:schemeClr val="dk1"/>
          </a:fontRef>
        </p:style>
        <p:txBody>
          <a:bodyPr>
            <a:noAutofit/>
          </a:bodyPr>
          <a:lstStyle/>
          <a:p>
            <a:r>
              <a:rPr lang="en-US" sz="2400" dirty="0"/>
              <a:t>Medically Complex for the Developmentally Disabled (MC/DD) Facilities – Provider Type 029</a:t>
            </a:r>
          </a:p>
        </p:txBody>
      </p:sp>
      <p:sp>
        <p:nvSpPr>
          <p:cNvPr id="7" name="Content Placeholder 1">
            <a:extLst>
              <a:ext uri="{FF2B5EF4-FFF2-40B4-BE49-F238E27FC236}">
                <a16:creationId xmlns:a16="http://schemas.microsoft.com/office/drawing/2014/main" id="{F4FA95AF-CB29-4A6E-91FF-74B540983E68}"/>
              </a:ext>
            </a:extLst>
          </p:cNvPr>
          <p:cNvSpPr>
            <a:spLocks noGrp="1"/>
          </p:cNvSpPr>
          <p:nvPr>
            <p:ph idx="1"/>
          </p:nvPr>
        </p:nvSpPr>
        <p:spPr>
          <a:xfrm>
            <a:off x="342900" y="1974850"/>
            <a:ext cx="6172200" cy="6034088"/>
          </a:xfrm>
        </p:spPr>
        <p:txBody>
          <a:bodyPr>
            <a:noAutofit/>
          </a:bodyPr>
          <a:lstStyle/>
          <a:p>
            <a:pPr>
              <a:buNone/>
            </a:pPr>
            <a:r>
              <a:rPr lang="en-US" sz="1100" b="1" dirty="0"/>
              <a:t>This information applies only to dates of service 04/01/2019 and after.  See pages 10-11 for information regarding dates of service between 12/01/2016 and 03/31/2019.</a:t>
            </a:r>
          </a:p>
          <a:p>
            <a:pPr>
              <a:buNone/>
            </a:pPr>
            <a:endParaRPr lang="en-US" sz="900" b="1" u="sng" dirty="0"/>
          </a:p>
          <a:p>
            <a:pPr>
              <a:buNone/>
            </a:pPr>
            <a:r>
              <a:rPr lang="en-US" sz="900" b="1" u="sng" dirty="0"/>
              <a:t>Type of Bill</a:t>
            </a:r>
            <a:endParaRPr lang="en-US" sz="900" dirty="0"/>
          </a:p>
          <a:p>
            <a:pPr>
              <a:spcBef>
                <a:spcPts val="0"/>
              </a:spcBef>
              <a:buNone/>
            </a:pPr>
            <a:r>
              <a:rPr lang="en-US" sz="900" dirty="0"/>
              <a:t>066X Intermediate Care</a:t>
            </a:r>
          </a:p>
          <a:p>
            <a:pPr>
              <a:spcBef>
                <a:spcPts val="0"/>
              </a:spcBef>
              <a:buNone/>
            </a:pPr>
            <a:r>
              <a:rPr lang="en-US" sz="900" dirty="0"/>
              <a:t>079X Clinic - Other (Developmental Training) - Outpatient Claim </a:t>
            </a:r>
          </a:p>
          <a:p>
            <a:pPr>
              <a:buNone/>
            </a:pPr>
            <a:r>
              <a:rPr lang="en-US" sz="900" b="1" u="sng" dirty="0"/>
              <a:t>Type of Bill Frequency Code:</a:t>
            </a:r>
          </a:p>
          <a:p>
            <a:pPr>
              <a:spcBef>
                <a:spcPts val="0"/>
              </a:spcBef>
              <a:buNone/>
            </a:pPr>
            <a:r>
              <a:rPr lang="en-US" sz="900" dirty="0"/>
              <a:t>1 - Admit Through Discharge</a:t>
            </a:r>
          </a:p>
          <a:p>
            <a:pPr>
              <a:spcBef>
                <a:spcPts val="0"/>
              </a:spcBef>
              <a:buNone/>
            </a:pPr>
            <a:r>
              <a:rPr lang="en-US" sz="900" dirty="0"/>
              <a:t>2 – Interim – First Claim</a:t>
            </a:r>
            <a:r>
              <a:rPr lang="en-US" sz="900" b="1" dirty="0"/>
              <a:t>* </a:t>
            </a:r>
          </a:p>
          <a:p>
            <a:pPr>
              <a:spcBef>
                <a:spcPts val="0"/>
              </a:spcBef>
              <a:buNone/>
            </a:pPr>
            <a:r>
              <a:rPr lang="en-US" sz="900" dirty="0"/>
              <a:t>3 – Interim – Continuing Claim (Claim Admit Date must be prior to Statement From Date)</a:t>
            </a:r>
          </a:p>
          <a:p>
            <a:pPr>
              <a:spcBef>
                <a:spcPts val="0"/>
              </a:spcBef>
              <a:buNone/>
            </a:pPr>
            <a:r>
              <a:rPr lang="en-US" sz="900" dirty="0"/>
              <a:t>4 - Interim – Last Claim</a:t>
            </a:r>
          </a:p>
          <a:p>
            <a:pPr>
              <a:spcBef>
                <a:spcPts val="0"/>
              </a:spcBef>
              <a:buNone/>
            </a:pPr>
            <a:r>
              <a:rPr lang="en-US" sz="900" dirty="0"/>
              <a:t>5 – Late Charge(s) Only (Informational)</a:t>
            </a:r>
          </a:p>
          <a:p>
            <a:pPr>
              <a:spcBef>
                <a:spcPts val="0"/>
              </a:spcBef>
              <a:buNone/>
            </a:pPr>
            <a:r>
              <a:rPr lang="en-US" sz="900" dirty="0"/>
              <a:t> 	</a:t>
            </a:r>
            <a:r>
              <a:rPr lang="en-US" sz="900" b="1" dirty="0"/>
              <a:t>* </a:t>
            </a:r>
            <a:r>
              <a:rPr lang="en-US" sz="900" dirty="0"/>
              <a:t>Type of Bill Frequency Code 2-First Claim, should only be used for a claim submitted with an statement begin date equal to the admission date on the HFS system.  Do not use for claims submitted for service period after a re-admission from a LOA. </a:t>
            </a:r>
          </a:p>
          <a:p>
            <a:pPr>
              <a:spcBef>
                <a:spcPts val="0"/>
              </a:spcBef>
              <a:buNone/>
            </a:pPr>
            <a:endParaRPr lang="en-US" sz="900" dirty="0"/>
          </a:p>
          <a:p>
            <a:pPr>
              <a:spcBef>
                <a:spcPts val="0"/>
              </a:spcBef>
              <a:buNone/>
            </a:pPr>
            <a:r>
              <a:rPr lang="en-US" sz="900" b="1" u="sng" dirty="0"/>
              <a:t>Taxonomy Codes: </a:t>
            </a:r>
            <a:endParaRPr lang="en-US" sz="900" dirty="0"/>
          </a:p>
          <a:p>
            <a:pPr>
              <a:spcBef>
                <a:spcPts val="0"/>
              </a:spcBef>
              <a:buNone/>
            </a:pPr>
            <a:r>
              <a:rPr lang="en-US" sz="900" b="1" dirty="0"/>
              <a:t>3140N1450X – Nursing Care - Pediatric with Bill Type 066X</a:t>
            </a:r>
            <a:endParaRPr lang="en-US" sz="900" dirty="0"/>
          </a:p>
          <a:p>
            <a:pPr>
              <a:spcBef>
                <a:spcPts val="0"/>
              </a:spcBef>
              <a:buNone/>
            </a:pPr>
            <a:r>
              <a:rPr lang="en-US" sz="900" dirty="0"/>
              <a:t>Legacy COS 074</a:t>
            </a:r>
          </a:p>
          <a:p>
            <a:pPr>
              <a:spcBef>
                <a:spcPts val="0"/>
              </a:spcBef>
              <a:buNone/>
            </a:pPr>
            <a:r>
              <a:rPr lang="en-US" sz="900" dirty="0"/>
              <a:t>Legacy COS 038 – (Revenue code 0191, 0192, or 0193)</a:t>
            </a:r>
          </a:p>
          <a:p>
            <a:pPr>
              <a:spcBef>
                <a:spcPts val="0"/>
              </a:spcBef>
              <a:buNone/>
            </a:pPr>
            <a:r>
              <a:rPr lang="en-US" sz="900" b="1" dirty="0"/>
              <a:t>3140N1450X – Nursing Care - Pediatric with Bill Type 079X</a:t>
            </a:r>
            <a:endParaRPr lang="en-US" sz="900" dirty="0"/>
          </a:p>
          <a:p>
            <a:pPr>
              <a:spcBef>
                <a:spcPts val="0"/>
              </a:spcBef>
              <a:buNone/>
            </a:pPr>
            <a:r>
              <a:rPr lang="en-US" sz="900" dirty="0"/>
              <a:t>Legacy COS 082 – (Revenue Code 0942 and approved DT enrollment) </a:t>
            </a:r>
          </a:p>
          <a:p>
            <a:pPr>
              <a:spcBef>
                <a:spcPts val="0"/>
              </a:spcBef>
              <a:buNone/>
            </a:pPr>
            <a:r>
              <a:rPr lang="en-US" sz="900" dirty="0"/>
              <a:t> </a:t>
            </a:r>
          </a:p>
          <a:p>
            <a:pPr>
              <a:spcBef>
                <a:spcPts val="0"/>
              </a:spcBef>
              <a:buNone/>
            </a:pPr>
            <a:r>
              <a:rPr lang="en-US" sz="900" b="1" u="sng" dirty="0"/>
              <a:t>Revenue Codes:</a:t>
            </a:r>
            <a:endParaRPr lang="en-US" sz="900" dirty="0"/>
          </a:p>
          <a:p>
            <a:pPr>
              <a:spcBef>
                <a:spcPts val="0"/>
              </a:spcBef>
              <a:buNone/>
            </a:pPr>
            <a:r>
              <a:rPr lang="en-US" sz="900" dirty="0"/>
              <a:t>0110 - 0160 – Priced as General Room &amp; Board = Legacy COS 073 or 074 based on Taxonomy code</a:t>
            </a:r>
          </a:p>
          <a:p>
            <a:pPr>
              <a:spcBef>
                <a:spcPts val="0"/>
              </a:spcBef>
              <a:buNone/>
            </a:pPr>
            <a:r>
              <a:rPr lang="en-US" sz="900" dirty="0"/>
              <a:t>0182 – Leave of Absence Days, Patient Convenience = Legacy BR codes 21, 22 &amp; 24</a:t>
            </a:r>
          </a:p>
          <a:p>
            <a:pPr>
              <a:spcBef>
                <a:spcPts val="0"/>
              </a:spcBef>
              <a:buNone/>
            </a:pPr>
            <a:r>
              <a:rPr lang="en-US" sz="900" dirty="0"/>
              <a:t>0183 – Leave of Absence Days, Therapeutic = Legacy BR codes 21, 22 &amp; 24</a:t>
            </a:r>
          </a:p>
          <a:p>
            <a:pPr>
              <a:spcBef>
                <a:spcPts val="0"/>
              </a:spcBef>
              <a:buNone/>
            </a:pPr>
            <a:r>
              <a:rPr lang="en-US" sz="900" dirty="0"/>
              <a:t>0185 – Leave of Absence Days, Hospitalization = Legacy BR codes 12, 13, 14 &amp; 16</a:t>
            </a:r>
          </a:p>
          <a:p>
            <a:pPr>
              <a:spcBef>
                <a:spcPts val="0"/>
              </a:spcBef>
              <a:buNone/>
            </a:pPr>
            <a:r>
              <a:rPr lang="en-US" sz="900" dirty="0"/>
              <a:t>0191 – Sub acute Care Level I = Legacy COS 038 (Tier 1)</a:t>
            </a:r>
          </a:p>
          <a:p>
            <a:pPr>
              <a:buNone/>
            </a:pPr>
            <a:r>
              <a:rPr lang="en-US" sz="900" dirty="0"/>
              <a:t>0192 – Sub acute Care Level II = Legacy COS 038 (Tier 2)</a:t>
            </a:r>
          </a:p>
          <a:p>
            <a:pPr>
              <a:buNone/>
            </a:pPr>
            <a:r>
              <a:rPr lang="en-US" sz="900" dirty="0"/>
              <a:t>0193 – Sub acute Care Level III = Legacy COS 038 (Tier 3)</a:t>
            </a:r>
          </a:p>
          <a:p>
            <a:pPr>
              <a:spcBef>
                <a:spcPts val="0"/>
              </a:spcBef>
              <a:buNone/>
            </a:pPr>
            <a:r>
              <a:rPr lang="en-US" sz="900" dirty="0"/>
              <a:t>0942 – Education/Training = Legacy COS 082</a:t>
            </a:r>
          </a:p>
          <a:p>
            <a:pPr>
              <a:spcBef>
                <a:spcPts val="0"/>
              </a:spcBef>
              <a:buNone/>
            </a:pPr>
            <a:endParaRPr lang="en-US" sz="900" dirty="0"/>
          </a:p>
          <a:p>
            <a:pPr>
              <a:spcBef>
                <a:spcPts val="0"/>
              </a:spcBef>
              <a:buNone/>
            </a:pPr>
            <a:endParaRPr lang="en-US" sz="900" dirty="0"/>
          </a:p>
          <a:p>
            <a:pPr>
              <a:spcBef>
                <a:spcPts val="0"/>
              </a:spcBef>
              <a:buNone/>
            </a:pPr>
            <a:r>
              <a:rPr lang="en-US" sz="900" dirty="0"/>
              <a:t> </a:t>
            </a:r>
          </a:p>
        </p:txBody>
      </p:sp>
    </p:spTree>
    <p:extLst>
      <p:ext uri="{BB962C8B-B14F-4D97-AF65-F5344CB8AC3E}">
        <p14:creationId xmlns:p14="http://schemas.microsoft.com/office/powerpoint/2010/main" val="9009853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E1152632-D140-4CB7-93D9-B1F23EC65C8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7C271B5-271F-45CC-81C2-39E2CF610A9A}"/>
              </a:ext>
            </a:extLst>
          </p:cNvPr>
          <p:cNvSpPr>
            <a:spLocks noGrp="1"/>
          </p:cNvSpPr>
          <p:nvPr>
            <p:ph type="sldNum" sz="quarter" idx="12"/>
          </p:nvPr>
        </p:nvSpPr>
        <p:spPr/>
        <p:txBody>
          <a:bodyPr/>
          <a:lstStyle/>
          <a:p>
            <a:fld id="{60D847F5-E887-4A53-AC26-44F252098E7D}" type="slidenum">
              <a:rPr lang="en-US" smtClean="0"/>
              <a:pPr/>
              <a:t>13</a:t>
            </a:fld>
            <a:endParaRPr lang="en-US"/>
          </a:p>
        </p:txBody>
      </p:sp>
      <p:sp>
        <p:nvSpPr>
          <p:cNvPr id="6" name="Title 2">
            <a:extLst>
              <a:ext uri="{FF2B5EF4-FFF2-40B4-BE49-F238E27FC236}">
                <a16:creationId xmlns:a16="http://schemas.microsoft.com/office/drawing/2014/main" id="{969DEBD5-8D9B-4AD2-8BBD-D9292D15E804}"/>
              </a:ext>
            </a:extLst>
          </p:cNvPr>
          <p:cNvSpPr>
            <a:spLocks noGrp="1"/>
          </p:cNvSpPr>
          <p:nvPr>
            <p:ph type="title"/>
          </p:nvPr>
        </p:nvSpPr>
        <p:spPr>
          <a:xfrm>
            <a:off x="342900" y="366713"/>
            <a:ext cx="6172200" cy="1524000"/>
          </a:xfrm>
        </p:spPr>
        <p:style>
          <a:lnRef idx="2">
            <a:schemeClr val="accent4"/>
          </a:lnRef>
          <a:fillRef idx="1">
            <a:schemeClr val="lt1"/>
          </a:fillRef>
          <a:effectRef idx="0">
            <a:schemeClr val="accent4"/>
          </a:effectRef>
          <a:fontRef idx="minor">
            <a:schemeClr val="dk1"/>
          </a:fontRef>
        </p:style>
        <p:txBody>
          <a:bodyPr>
            <a:noAutofit/>
          </a:bodyPr>
          <a:lstStyle/>
          <a:p>
            <a:r>
              <a:rPr lang="en-US" sz="2400" dirty="0"/>
              <a:t>Medically Complex for the Developmentally Disabled (MC/DD) Facilities – Provider Type 029</a:t>
            </a:r>
          </a:p>
        </p:txBody>
      </p:sp>
      <p:sp>
        <p:nvSpPr>
          <p:cNvPr id="7" name="Content Placeholder 1">
            <a:extLst>
              <a:ext uri="{FF2B5EF4-FFF2-40B4-BE49-F238E27FC236}">
                <a16:creationId xmlns:a16="http://schemas.microsoft.com/office/drawing/2014/main" id="{7A904311-3D9A-48C3-A469-01E40AF259A7}"/>
              </a:ext>
            </a:extLst>
          </p:cNvPr>
          <p:cNvSpPr>
            <a:spLocks noGrp="1"/>
          </p:cNvSpPr>
          <p:nvPr>
            <p:ph idx="1"/>
          </p:nvPr>
        </p:nvSpPr>
        <p:spPr>
          <a:xfrm>
            <a:off x="342900" y="1974850"/>
            <a:ext cx="6172200" cy="6034088"/>
          </a:xfrm>
        </p:spPr>
        <p:txBody>
          <a:bodyPr>
            <a:normAutofit fontScale="32500" lnSpcReduction="20000"/>
          </a:bodyPr>
          <a:lstStyle/>
          <a:p>
            <a:pPr>
              <a:buNone/>
            </a:pPr>
            <a:r>
              <a:rPr lang="en-US" sz="3400" b="1" dirty="0"/>
              <a:t>This information applies only to dates of service 04/01/2019 and after.  See pages 10-11 for information regarding dates of service between 12/01/2016 and 03/31/2019.</a:t>
            </a:r>
          </a:p>
          <a:p>
            <a:pPr>
              <a:buNone/>
            </a:pPr>
            <a:endParaRPr lang="en-US" sz="3400" b="1" u="sng" dirty="0"/>
          </a:p>
          <a:p>
            <a:pPr>
              <a:buNone/>
            </a:pPr>
            <a:r>
              <a:rPr lang="en-US" b="1" u="sng" dirty="0"/>
              <a:t>Occurrence Span Codes and Dates: </a:t>
            </a:r>
            <a:endParaRPr lang="en-US" dirty="0"/>
          </a:p>
          <a:p>
            <a:pPr>
              <a:buNone/>
            </a:pPr>
            <a:r>
              <a:rPr lang="en-US" dirty="0"/>
              <a:t>74 – Non-Covered Level of Care/Leave of Absence Dates </a:t>
            </a:r>
          </a:p>
          <a:p>
            <a:pPr>
              <a:buNone/>
            </a:pPr>
            <a:r>
              <a:rPr lang="en-US" dirty="0"/>
              <a:t> </a:t>
            </a:r>
          </a:p>
          <a:p>
            <a:pPr>
              <a:buNone/>
            </a:pPr>
            <a:r>
              <a:rPr lang="en-US" b="1" u="sng" dirty="0"/>
              <a:t>Value Codes:</a:t>
            </a:r>
            <a:endParaRPr lang="en-US" dirty="0"/>
          </a:p>
          <a:p>
            <a:pPr>
              <a:buNone/>
            </a:pPr>
            <a:r>
              <a:rPr lang="en-US" dirty="0"/>
              <a:t>80 – Covered Days</a:t>
            </a:r>
          </a:p>
          <a:p>
            <a:pPr>
              <a:buNone/>
            </a:pPr>
            <a:r>
              <a:rPr lang="en-US" dirty="0"/>
              <a:t>81 – Non-Covered Days</a:t>
            </a:r>
          </a:p>
          <a:p>
            <a:pPr>
              <a:buNone/>
            </a:pPr>
            <a:r>
              <a:rPr lang="en-US" dirty="0"/>
              <a:t>23 – Recurring Monthly Income(Patient Credit)</a:t>
            </a:r>
          </a:p>
          <a:p>
            <a:pPr>
              <a:buNone/>
            </a:pPr>
            <a:r>
              <a:rPr lang="en-US" dirty="0"/>
              <a:t>24 – Medicaid Rate Code (DT Agency Code)</a:t>
            </a:r>
          </a:p>
          <a:p>
            <a:pPr>
              <a:buNone/>
            </a:pPr>
            <a:r>
              <a:rPr lang="en-US" dirty="0"/>
              <a:t> </a:t>
            </a:r>
          </a:p>
          <a:p>
            <a:pPr>
              <a:buNone/>
            </a:pPr>
            <a:r>
              <a:rPr lang="en-US" b="1" dirty="0"/>
              <a:t>Leave of Absence Days (LOA) or Bed Reserve (BR) Days:</a:t>
            </a:r>
            <a:endParaRPr lang="en-US" dirty="0"/>
          </a:p>
          <a:p>
            <a:pPr marL="114300" indent="-4763">
              <a:buNone/>
            </a:pPr>
            <a:r>
              <a:rPr lang="en-US" dirty="0"/>
              <a:t>LOA days will be reported with LOA Revenue Codes and must have a corresponding non-covered occurrence span code 74 with the appropriate LOA dates even though some bed reserve days may be payable.   The total of “non-covered” days must also be reflected with value code 81.</a:t>
            </a:r>
          </a:p>
          <a:p>
            <a:pPr>
              <a:buNone/>
            </a:pPr>
            <a:r>
              <a:rPr lang="en-US" dirty="0"/>
              <a:t> </a:t>
            </a:r>
          </a:p>
          <a:p>
            <a:pPr marL="114300" indent="-4763">
              <a:buNone/>
            </a:pPr>
            <a:r>
              <a:rPr lang="en-US" u="sng" dirty="0"/>
              <a:t>LOA reported as Revenue Codes 0182 and 0183 will be considered Therapeutic bed reserve days.</a:t>
            </a:r>
            <a:endParaRPr lang="en-US" dirty="0"/>
          </a:p>
          <a:p>
            <a:pPr>
              <a:buNone/>
            </a:pPr>
            <a:r>
              <a:rPr lang="en-US" dirty="0"/>
              <a:t>Days 1 – 10 in FY - Payable at 100% of facility daily Per Diem (Legacy BR code 22)</a:t>
            </a:r>
          </a:p>
          <a:p>
            <a:pPr marL="2057400" indent="-1947863">
              <a:buNone/>
            </a:pPr>
            <a:r>
              <a:rPr lang="en-US" dirty="0"/>
              <a:t>Days exceeding 10 in a FY – Payable at 75% of facility daily Per Diem (Legacy BR code 24)</a:t>
            </a:r>
          </a:p>
          <a:p>
            <a:pPr>
              <a:buNone/>
            </a:pPr>
            <a:r>
              <a:rPr lang="en-US" dirty="0"/>
              <a:t> </a:t>
            </a:r>
          </a:p>
          <a:p>
            <a:pPr marL="114300" indent="-4763">
              <a:buNone/>
            </a:pPr>
            <a:r>
              <a:rPr lang="en-US" u="sng" dirty="0"/>
              <a:t>LOA reported as Revenue Code 0185 will be considered Hospitalization bed reserve days.</a:t>
            </a:r>
            <a:endParaRPr lang="en-US" dirty="0"/>
          </a:p>
          <a:p>
            <a:pPr>
              <a:buNone/>
            </a:pPr>
            <a:r>
              <a:rPr lang="en-US" dirty="0"/>
              <a:t>For recipients under 21 years of age </a:t>
            </a:r>
          </a:p>
          <a:p>
            <a:pPr marL="3200400" indent="-3090863">
              <a:buNone/>
            </a:pPr>
            <a:r>
              <a:rPr lang="en-US" dirty="0"/>
              <a:t>Days   1 – 10 of a consecutive Hospital stay – Payable at 100% of facility daily Per Diem (Legacy BR code 12)</a:t>
            </a:r>
          </a:p>
          <a:p>
            <a:pPr marL="3200400" indent="-3090863">
              <a:buNone/>
            </a:pPr>
            <a:r>
              <a:rPr lang="en-US" dirty="0"/>
              <a:t>Days 11 – 30 of a consecutive Hospital stay – Payable at   75% of facility daily Per Diem (Legacy BR code 14)</a:t>
            </a:r>
          </a:p>
          <a:p>
            <a:pPr marL="3200400" indent="-3090863">
              <a:buNone/>
            </a:pPr>
            <a:r>
              <a:rPr lang="en-US" dirty="0"/>
              <a:t>Days 31 – 45 of a consecutive Hospital stay – Payable at   50% of facility daily Per Diem (Legacy BR code 16)</a:t>
            </a:r>
          </a:p>
          <a:p>
            <a:pPr>
              <a:buNone/>
            </a:pPr>
            <a:r>
              <a:rPr lang="en-US" dirty="0"/>
              <a:t>Days 46 – on of a consecutive Hospital stay – Non-Payable (Legacy BR code 13)</a:t>
            </a:r>
          </a:p>
          <a:p>
            <a:pPr>
              <a:buNone/>
            </a:pPr>
            <a:endParaRPr lang="en-US" dirty="0"/>
          </a:p>
          <a:p>
            <a:pPr>
              <a:buNone/>
            </a:pPr>
            <a:r>
              <a:rPr lang="en-US" b="1" dirty="0"/>
              <a:t>Claims including a hospital leave of absence on the statement from date of the claim billed as an Interim – Continuing Claim (bill frequency 3) or as an Interim – Last Claim (bill frequency 4) received out of sequence will not be rejected but cannot be priced until the preceding month’s claim has been processed.  Prior claim information related to hospital leave of absences will be reviewed for proper pricing of current claim. </a:t>
            </a:r>
          </a:p>
          <a:p>
            <a:pPr>
              <a:buNone/>
            </a:pPr>
            <a:endParaRPr lang="en-US" dirty="0"/>
          </a:p>
          <a:p>
            <a:endParaRPr lang="en-US" dirty="0"/>
          </a:p>
        </p:txBody>
      </p:sp>
    </p:spTree>
    <p:extLst>
      <p:ext uri="{BB962C8B-B14F-4D97-AF65-F5344CB8AC3E}">
        <p14:creationId xmlns:p14="http://schemas.microsoft.com/office/powerpoint/2010/main" val="8616617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2900" y="1320801"/>
            <a:ext cx="6172200" cy="7442199"/>
          </a:xfrm>
        </p:spPr>
        <p:txBody>
          <a:bodyPr>
            <a:noAutofit/>
          </a:bodyPr>
          <a:lstStyle/>
          <a:p>
            <a:pPr>
              <a:buNone/>
            </a:pPr>
            <a:r>
              <a:rPr lang="en-US" sz="1000" b="1" u="sng" dirty="0"/>
              <a:t>Type of Bill</a:t>
            </a:r>
            <a:endParaRPr lang="en-US" sz="1000" dirty="0"/>
          </a:p>
          <a:p>
            <a:pPr>
              <a:buNone/>
            </a:pPr>
            <a:r>
              <a:rPr lang="en-US" sz="1000" dirty="0"/>
              <a:t>021X Skilled Nursing Inpatient (Including Medicare Part A)  </a:t>
            </a:r>
          </a:p>
          <a:p>
            <a:pPr>
              <a:buNone/>
            </a:pPr>
            <a:r>
              <a:rPr lang="en-US" sz="1000" dirty="0"/>
              <a:t>022X Skilled Nursing Facilities (Including Medicare Part B)</a:t>
            </a:r>
          </a:p>
          <a:p>
            <a:pPr>
              <a:buNone/>
            </a:pPr>
            <a:r>
              <a:rPr lang="en-US" sz="1000" dirty="0"/>
              <a:t>065X Intermediate Care</a:t>
            </a:r>
          </a:p>
          <a:p>
            <a:pPr>
              <a:buNone/>
            </a:pPr>
            <a:r>
              <a:rPr lang="en-US" sz="1000" dirty="0"/>
              <a:t>079X Clinic-Other (Developmental Training) - Outpatient Claim</a:t>
            </a:r>
          </a:p>
          <a:p>
            <a:pPr>
              <a:buNone/>
            </a:pPr>
            <a:r>
              <a:rPr lang="en-US" sz="1000" dirty="0"/>
              <a:t> </a:t>
            </a:r>
          </a:p>
          <a:p>
            <a:pPr>
              <a:buNone/>
            </a:pPr>
            <a:r>
              <a:rPr lang="en-US" sz="1000" b="1" u="sng" dirty="0"/>
              <a:t>Type of Bill Frequency Code:</a:t>
            </a:r>
          </a:p>
          <a:p>
            <a:pPr>
              <a:spcBef>
                <a:spcPts val="0"/>
              </a:spcBef>
              <a:buNone/>
            </a:pPr>
            <a:r>
              <a:rPr lang="en-US" sz="1000" dirty="0"/>
              <a:t>1 - Admit Through Discharge</a:t>
            </a:r>
          </a:p>
          <a:p>
            <a:pPr>
              <a:spcBef>
                <a:spcPts val="0"/>
              </a:spcBef>
              <a:buNone/>
            </a:pPr>
            <a:r>
              <a:rPr lang="en-US" sz="1000" dirty="0"/>
              <a:t>2 – Interim – First Claim</a:t>
            </a:r>
          </a:p>
          <a:p>
            <a:pPr>
              <a:spcBef>
                <a:spcPts val="0"/>
              </a:spcBef>
              <a:buNone/>
            </a:pPr>
            <a:r>
              <a:rPr lang="en-US" sz="1000" dirty="0"/>
              <a:t>3 – Interim – Continuing Claim (Claim Admit Date must be prior to Statement From Date)</a:t>
            </a:r>
          </a:p>
          <a:p>
            <a:pPr>
              <a:spcBef>
                <a:spcPts val="0"/>
              </a:spcBef>
              <a:buNone/>
            </a:pPr>
            <a:r>
              <a:rPr lang="en-US" sz="1000" dirty="0"/>
              <a:t>4 - Interim – Last Claim</a:t>
            </a:r>
          </a:p>
          <a:p>
            <a:pPr>
              <a:spcBef>
                <a:spcPts val="0"/>
              </a:spcBef>
              <a:buNone/>
            </a:pPr>
            <a:r>
              <a:rPr lang="en-US" sz="1000" dirty="0"/>
              <a:t>5 – Late Charge(s) Only (Informational)</a:t>
            </a:r>
          </a:p>
          <a:p>
            <a:endParaRPr lang="en-US" sz="1000" b="1" u="sng" dirty="0"/>
          </a:p>
          <a:p>
            <a:pPr>
              <a:buNone/>
            </a:pPr>
            <a:r>
              <a:rPr lang="en-US" sz="1000" b="1" u="sng" dirty="0"/>
              <a:t>Revenue Codes:</a:t>
            </a:r>
            <a:endParaRPr lang="en-US" sz="1000" dirty="0"/>
          </a:p>
          <a:p>
            <a:pPr>
              <a:buNone/>
            </a:pPr>
            <a:r>
              <a:rPr lang="en-US" sz="1000" dirty="0"/>
              <a:t>0110 - 0160 – Priced as General Room &amp; Board = Legacy COS 065, 070, 071 or 072 based on Taxonomy Code &amp; Bill Type</a:t>
            </a:r>
          </a:p>
          <a:p>
            <a:pPr>
              <a:buNone/>
            </a:pPr>
            <a:r>
              <a:rPr lang="en-US" sz="1000" dirty="0"/>
              <a:t>0182 – Leave of Absence Days, Patient Convenience = Legacy BR code 21</a:t>
            </a:r>
          </a:p>
          <a:p>
            <a:pPr>
              <a:buNone/>
            </a:pPr>
            <a:r>
              <a:rPr lang="en-US" sz="1000" dirty="0"/>
              <a:t>0183 – Leave of Absence Days, Therapeutic = Legacy BR code 21</a:t>
            </a:r>
          </a:p>
          <a:p>
            <a:pPr>
              <a:buNone/>
            </a:pPr>
            <a:r>
              <a:rPr lang="en-US" sz="1000" dirty="0"/>
              <a:t>0185 – Leave of Absence Days, Hospitalization = Legacy BR code 11</a:t>
            </a:r>
          </a:p>
          <a:p>
            <a:pPr>
              <a:buNone/>
            </a:pPr>
            <a:r>
              <a:rPr lang="en-US" sz="1000" dirty="0"/>
              <a:t>0191 – Sub acute Care Level I = Legacy COS 038 (TBI I )</a:t>
            </a:r>
          </a:p>
          <a:p>
            <a:pPr>
              <a:buNone/>
            </a:pPr>
            <a:r>
              <a:rPr lang="en-US" sz="1000" dirty="0"/>
              <a:t>0192 – Sub acute Care Level II = Legacy COS 038 (TBI II)</a:t>
            </a:r>
          </a:p>
          <a:p>
            <a:pPr>
              <a:buNone/>
            </a:pPr>
            <a:r>
              <a:rPr lang="en-US" sz="1000" dirty="0"/>
              <a:t>0193 – Sub acute Care Level III = Legacy COS 038 (TBI III)</a:t>
            </a:r>
          </a:p>
          <a:p>
            <a:pPr>
              <a:buNone/>
            </a:pPr>
            <a:r>
              <a:rPr lang="en-US" sz="1000" dirty="0"/>
              <a:t>0194 – Sub acute Care Level IV = Legacy COS 038 (Vent )</a:t>
            </a:r>
          </a:p>
          <a:p>
            <a:pPr>
              <a:buNone/>
            </a:pPr>
            <a:r>
              <a:rPr lang="en-US" sz="1000" dirty="0"/>
              <a:t>0942 – Education/Training = Legacy COS 082</a:t>
            </a:r>
          </a:p>
          <a:p>
            <a:pPr>
              <a:buNone/>
            </a:pPr>
            <a:r>
              <a:rPr lang="en-US" sz="1000" dirty="0"/>
              <a:t>0022 – Skilled Nursing Facility – PPS (RUG)  </a:t>
            </a:r>
          </a:p>
          <a:p>
            <a:pPr>
              <a:buNone/>
            </a:pPr>
            <a:endParaRPr lang="en-US" sz="1000" dirty="0"/>
          </a:p>
          <a:p>
            <a:pPr marL="0">
              <a:buNone/>
            </a:pPr>
            <a:r>
              <a:rPr lang="en-US" sz="1000" b="1" dirty="0">
                <a:solidFill>
                  <a:srgbClr val="FF0000"/>
                </a:solidFill>
              </a:rPr>
              <a:t>NOTE: </a:t>
            </a:r>
            <a:r>
              <a:rPr lang="en-US" sz="1000" dirty="0"/>
              <a:t>A RUG Score is </a:t>
            </a:r>
            <a:r>
              <a:rPr lang="en-US" sz="1000" b="1" dirty="0"/>
              <a:t>not required</a:t>
            </a:r>
            <a:r>
              <a:rPr lang="en-US" sz="1000" dirty="0"/>
              <a:t> to be reported on a claim, but will be accepted as a</a:t>
            </a:r>
          </a:p>
          <a:p>
            <a:pPr marL="0">
              <a:buNone/>
            </a:pPr>
            <a:r>
              <a:rPr lang="en-US" sz="1000" dirty="0"/>
              <a:t>           Revenue Code 0022 with a 5 digit RUG Score in Procedure Code field, the total</a:t>
            </a:r>
          </a:p>
          <a:p>
            <a:pPr marL="0">
              <a:buNone/>
            </a:pPr>
            <a:r>
              <a:rPr lang="en-US" sz="1000" dirty="0"/>
              <a:t>           number of days and a zero charge.  If a Rug Score is sent the associated assessment date </a:t>
            </a:r>
          </a:p>
          <a:p>
            <a:pPr marL="0">
              <a:buNone/>
            </a:pPr>
            <a:r>
              <a:rPr lang="en-US" sz="1000" dirty="0"/>
              <a:t>           should be sent as a Occurrence Code 50.  </a:t>
            </a:r>
          </a:p>
          <a:p>
            <a:pPr marL="0">
              <a:buNone/>
            </a:pPr>
            <a:endParaRPr lang="en-US" sz="1000" dirty="0"/>
          </a:p>
          <a:p>
            <a:pPr>
              <a:buNone/>
            </a:pPr>
            <a:r>
              <a:rPr lang="en-US" sz="1000" dirty="0"/>
              <a:t> </a:t>
            </a:r>
          </a:p>
          <a:p>
            <a:pPr>
              <a:buNone/>
            </a:pPr>
            <a:endParaRPr lang="en-US" sz="900" dirty="0"/>
          </a:p>
        </p:txBody>
      </p:sp>
      <p:sp>
        <p:nvSpPr>
          <p:cNvPr id="3" name="Title 2"/>
          <p:cNvSpPr>
            <a:spLocks noGrp="1"/>
          </p:cNvSpPr>
          <p:nvPr>
            <p:ph type="title"/>
          </p:nvPr>
        </p:nvSpPr>
        <p:spPr>
          <a:xfrm>
            <a:off x="342900" y="366184"/>
            <a:ext cx="6172200" cy="751416"/>
          </a:xfrm>
        </p:spPr>
        <p:style>
          <a:lnRef idx="2">
            <a:schemeClr val="accent4"/>
          </a:lnRef>
          <a:fillRef idx="1">
            <a:schemeClr val="lt1"/>
          </a:fillRef>
          <a:effectRef idx="0">
            <a:schemeClr val="accent4"/>
          </a:effectRef>
          <a:fontRef idx="minor">
            <a:schemeClr val="dk1"/>
          </a:fontRef>
        </p:style>
        <p:txBody>
          <a:bodyPr>
            <a:normAutofit fontScale="90000"/>
          </a:bodyPr>
          <a:lstStyle/>
          <a:p>
            <a:r>
              <a:rPr lang="en-US" sz="2400" dirty="0"/>
              <a:t>Nursing Facilities (NF) – Provider Type 033</a:t>
            </a:r>
          </a:p>
        </p:txBody>
      </p:sp>
      <p:sp>
        <p:nvSpPr>
          <p:cNvPr id="7" name="Slide Number Placeholder 6"/>
          <p:cNvSpPr>
            <a:spLocks noGrp="1"/>
          </p:cNvSpPr>
          <p:nvPr>
            <p:ph type="sldNum" sz="quarter" idx="12"/>
          </p:nvPr>
        </p:nvSpPr>
        <p:spPr>
          <a:xfrm>
            <a:off x="6400800" y="8543926"/>
            <a:ext cx="358974" cy="486833"/>
          </a:xfrm>
        </p:spPr>
        <p:txBody>
          <a:bodyPr/>
          <a:lstStyle/>
          <a:p>
            <a:fld id="{60D847F5-E887-4A53-AC26-44F252098E7D}" type="slidenum">
              <a:rPr lang="en-US" smtClean="0"/>
              <a:pPr/>
              <a:t>14</a:t>
            </a:fld>
            <a:endParaRPr lang="en-US" dirty="0"/>
          </a:p>
        </p:txBody>
      </p:sp>
      <p:sp>
        <p:nvSpPr>
          <p:cNvPr id="8" name="Footer Placeholder 7"/>
          <p:cNvSpPr>
            <a:spLocks noGrp="1"/>
          </p:cNvSpPr>
          <p:nvPr>
            <p:ph type="ftr" sz="quarter" idx="11"/>
          </p:nvPr>
        </p:nvSpPr>
        <p:spPr/>
        <p:txBody>
          <a:bodyPr/>
          <a:lstStyle/>
          <a:p>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2900" y="1320800"/>
            <a:ext cx="6400800" cy="7010400"/>
          </a:xfrm>
        </p:spPr>
        <p:txBody>
          <a:bodyPr anchor="t">
            <a:noAutofit/>
          </a:bodyPr>
          <a:lstStyle/>
          <a:p>
            <a:pPr>
              <a:spcBef>
                <a:spcPts val="0"/>
              </a:spcBef>
              <a:buNone/>
            </a:pPr>
            <a:r>
              <a:rPr lang="en-US" sz="1000" b="1" u="sng" dirty="0"/>
              <a:t>Taxonomy Codes: </a:t>
            </a:r>
            <a:endParaRPr lang="en-US" sz="1000" dirty="0"/>
          </a:p>
          <a:p>
            <a:pPr>
              <a:spcBef>
                <a:spcPts val="0"/>
              </a:spcBef>
              <a:buNone/>
            </a:pPr>
            <a:r>
              <a:rPr lang="en-US" sz="1000" b="1" dirty="0"/>
              <a:t>314000000X – Skilled Nursing Facility with Bill Types 021X</a:t>
            </a:r>
            <a:endParaRPr lang="en-US" sz="1000" dirty="0"/>
          </a:p>
          <a:p>
            <a:pPr>
              <a:spcBef>
                <a:spcPts val="0"/>
              </a:spcBef>
              <a:buNone/>
            </a:pPr>
            <a:r>
              <a:rPr lang="en-US" sz="1000" dirty="0"/>
              <a:t>Legacy COS 065 – Priced as zero when crossover shows full Medicare coverage</a:t>
            </a:r>
          </a:p>
          <a:p>
            <a:pPr>
              <a:spcBef>
                <a:spcPts val="0"/>
              </a:spcBef>
              <a:buNone/>
            </a:pPr>
            <a:r>
              <a:rPr lang="en-US" sz="1000" dirty="0"/>
              <a:t>Legacy COS 072 – Medicaid Payable over Medicare Payable amount</a:t>
            </a:r>
          </a:p>
          <a:p>
            <a:pPr>
              <a:spcBef>
                <a:spcPts val="0"/>
              </a:spcBef>
              <a:buNone/>
            </a:pPr>
            <a:r>
              <a:rPr lang="en-US" sz="1000" b="1" dirty="0"/>
              <a:t>314000000X – Skilled Nursing Facility with Bill Types 021X or 022X</a:t>
            </a:r>
            <a:r>
              <a:rPr lang="en-US" sz="1000" dirty="0"/>
              <a:t> </a:t>
            </a:r>
            <a:r>
              <a:rPr lang="en-US" sz="1000" b="1" dirty="0"/>
              <a:t>Showing Medicare Benefit Exhaust/End/Denied</a:t>
            </a:r>
          </a:p>
          <a:p>
            <a:pPr>
              <a:spcBef>
                <a:spcPts val="0"/>
              </a:spcBef>
              <a:buNone/>
            </a:pPr>
            <a:r>
              <a:rPr lang="en-US" sz="1000" dirty="0"/>
              <a:t>Legacy COS 070</a:t>
            </a:r>
          </a:p>
          <a:p>
            <a:pPr>
              <a:spcBef>
                <a:spcPts val="0"/>
              </a:spcBef>
              <a:buNone/>
            </a:pPr>
            <a:r>
              <a:rPr lang="en-US" sz="1000" dirty="0"/>
              <a:t>Legacy COS 038 – (Revenue code 0191 – 0194 and approved Exceptional Care coverage)</a:t>
            </a:r>
          </a:p>
          <a:p>
            <a:pPr>
              <a:spcBef>
                <a:spcPts val="0"/>
              </a:spcBef>
              <a:buNone/>
            </a:pPr>
            <a:r>
              <a:rPr lang="en-US" sz="1000" b="1" dirty="0"/>
              <a:t>314000000X – Skilled Nursing Facility with Bill Types 065X</a:t>
            </a:r>
            <a:endParaRPr lang="en-US" sz="1000" dirty="0"/>
          </a:p>
          <a:p>
            <a:pPr>
              <a:spcBef>
                <a:spcPts val="0"/>
              </a:spcBef>
              <a:buNone/>
            </a:pPr>
            <a:r>
              <a:rPr lang="en-US" sz="1000" dirty="0"/>
              <a:t>Legacy COS 071</a:t>
            </a:r>
          </a:p>
          <a:p>
            <a:pPr>
              <a:spcBef>
                <a:spcPts val="0"/>
              </a:spcBef>
              <a:buNone/>
            </a:pPr>
            <a:r>
              <a:rPr lang="en-US" sz="1000" dirty="0"/>
              <a:t>Legacy COS 038 – (Revenue code 0191 – 0194 and approved Exceptional Care coverage)</a:t>
            </a:r>
          </a:p>
          <a:p>
            <a:pPr>
              <a:spcBef>
                <a:spcPts val="0"/>
              </a:spcBef>
              <a:buNone/>
            </a:pPr>
            <a:endParaRPr lang="en-US" sz="1000" b="1" dirty="0"/>
          </a:p>
          <a:p>
            <a:pPr>
              <a:spcBef>
                <a:spcPts val="0"/>
              </a:spcBef>
              <a:buNone/>
            </a:pPr>
            <a:r>
              <a:rPr lang="en-US" sz="1000" b="1" dirty="0"/>
              <a:t>313M00000X – Nursing Facility/Intermediate Care Facility with Bill Types</a:t>
            </a:r>
            <a:r>
              <a:rPr lang="en-US" sz="1000" dirty="0"/>
              <a:t> </a:t>
            </a:r>
            <a:r>
              <a:rPr lang="en-US" sz="1000" b="1" dirty="0"/>
              <a:t>065X</a:t>
            </a:r>
            <a:endParaRPr lang="en-US" sz="1000" dirty="0"/>
          </a:p>
          <a:p>
            <a:pPr>
              <a:spcBef>
                <a:spcPts val="0"/>
              </a:spcBef>
              <a:buNone/>
            </a:pPr>
            <a:r>
              <a:rPr lang="en-US" sz="1000" dirty="0"/>
              <a:t>Legacy COS 071 </a:t>
            </a:r>
          </a:p>
          <a:p>
            <a:pPr>
              <a:spcBef>
                <a:spcPts val="0"/>
              </a:spcBef>
              <a:buNone/>
            </a:pPr>
            <a:r>
              <a:rPr lang="en-US" sz="1000" dirty="0"/>
              <a:t>Legacy COS 038 – (Revenue code 0191 – 0194 and approved Exceptional Care coverage)</a:t>
            </a:r>
          </a:p>
          <a:p>
            <a:pPr>
              <a:spcBef>
                <a:spcPts val="0"/>
              </a:spcBef>
              <a:buNone/>
            </a:pPr>
            <a:r>
              <a:rPr lang="en-US" sz="1000" b="1" dirty="0"/>
              <a:t>313M00000X – Nursing Facility/Intermediate Care Facility with Bill Type 079X</a:t>
            </a:r>
            <a:endParaRPr lang="en-US" sz="1000" dirty="0"/>
          </a:p>
          <a:p>
            <a:pPr>
              <a:spcBef>
                <a:spcPts val="0"/>
              </a:spcBef>
              <a:buNone/>
            </a:pPr>
            <a:r>
              <a:rPr lang="en-US" sz="1000" dirty="0"/>
              <a:t>Legacy COS 083 – (Revenue Code 0942 and approved DT enrollment) </a:t>
            </a:r>
          </a:p>
          <a:p>
            <a:pPr>
              <a:spcBef>
                <a:spcPts val="0"/>
              </a:spcBef>
              <a:buNone/>
            </a:pPr>
            <a:endParaRPr lang="en-US" sz="1000" b="1" dirty="0"/>
          </a:p>
          <a:p>
            <a:pPr>
              <a:spcBef>
                <a:spcPts val="0"/>
              </a:spcBef>
              <a:buNone/>
            </a:pPr>
            <a:r>
              <a:rPr lang="en-US" sz="1000" b="1" dirty="0"/>
              <a:t>282N00000X – General Acute Care Hospital (LTC Wing) with Bill Types 21X</a:t>
            </a:r>
          </a:p>
          <a:p>
            <a:pPr>
              <a:spcBef>
                <a:spcPts val="0"/>
              </a:spcBef>
              <a:buNone/>
            </a:pPr>
            <a:r>
              <a:rPr lang="en-US" sz="1000" dirty="0"/>
              <a:t>Legacy COS 065 – Priced as zero when crossover shows full Medicare coverage</a:t>
            </a:r>
          </a:p>
          <a:p>
            <a:pPr>
              <a:spcBef>
                <a:spcPts val="0"/>
              </a:spcBef>
              <a:buNone/>
            </a:pPr>
            <a:r>
              <a:rPr lang="en-US" sz="1000" dirty="0"/>
              <a:t>Legacy COS 072 – Medicaid Payable over Medicare Payable amount</a:t>
            </a:r>
          </a:p>
          <a:p>
            <a:pPr>
              <a:spcBef>
                <a:spcPts val="0"/>
              </a:spcBef>
              <a:buNone/>
            </a:pPr>
            <a:r>
              <a:rPr lang="en-US" sz="1000" b="1" dirty="0"/>
              <a:t>282N00000X – General Acute Care Hospital (LTC Wing) with Bill Types 021X or 022X showing Medicare Benefit Exhaust/End/Denied</a:t>
            </a:r>
            <a:endParaRPr lang="en-US" sz="1000" dirty="0"/>
          </a:p>
          <a:p>
            <a:pPr>
              <a:spcBef>
                <a:spcPts val="0"/>
              </a:spcBef>
              <a:buNone/>
            </a:pPr>
            <a:r>
              <a:rPr lang="en-US" sz="1000" dirty="0"/>
              <a:t>Legacy COS 070</a:t>
            </a:r>
          </a:p>
          <a:p>
            <a:pPr>
              <a:spcBef>
                <a:spcPts val="0"/>
              </a:spcBef>
              <a:buNone/>
            </a:pPr>
            <a:r>
              <a:rPr lang="en-US" sz="1000" dirty="0"/>
              <a:t>Legacy COS 038 – (Revenue code 0191 – 0194 and approved Exceptional Care coverage)</a:t>
            </a:r>
          </a:p>
          <a:p>
            <a:pPr>
              <a:spcBef>
                <a:spcPts val="0"/>
              </a:spcBef>
              <a:buNone/>
            </a:pPr>
            <a:r>
              <a:rPr lang="en-US" sz="1000" b="1" dirty="0"/>
              <a:t>282N00000X – General Acute Care Hospital (LTC Wing) with Bill Types 065X</a:t>
            </a:r>
            <a:endParaRPr lang="en-US" sz="1000" dirty="0"/>
          </a:p>
          <a:p>
            <a:pPr>
              <a:spcBef>
                <a:spcPts val="0"/>
              </a:spcBef>
              <a:buNone/>
            </a:pPr>
            <a:r>
              <a:rPr lang="en-US" sz="1000" dirty="0"/>
              <a:t>Legacy COS 071</a:t>
            </a:r>
          </a:p>
          <a:p>
            <a:pPr>
              <a:spcBef>
                <a:spcPts val="0"/>
              </a:spcBef>
              <a:buNone/>
            </a:pPr>
            <a:r>
              <a:rPr lang="en-US" sz="1000" dirty="0"/>
              <a:t>Legacy COS 038 – (Revenue code 0191 – 0194 and approved Exceptional Care coverage)</a:t>
            </a:r>
          </a:p>
        </p:txBody>
      </p:sp>
      <p:sp>
        <p:nvSpPr>
          <p:cNvPr id="3" name="Title 2"/>
          <p:cNvSpPr>
            <a:spLocks noGrp="1"/>
          </p:cNvSpPr>
          <p:nvPr>
            <p:ph type="title"/>
          </p:nvPr>
        </p:nvSpPr>
        <p:spPr>
          <a:xfrm>
            <a:off x="342900" y="366184"/>
            <a:ext cx="6172200" cy="751416"/>
          </a:xfrm>
        </p:spPr>
        <p:style>
          <a:lnRef idx="2">
            <a:schemeClr val="accent4"/>
          </a:lnRef>
          <a:fillRef idx="1">
            <a:schemeClr val="lt1"/>
          </a:fillRef>
          <a:effectRef idx="0">
            <a:schemeClr val="accent4"/>
          </a:effectRef>
          <a:fontRef idx="minor">
            <a:schemeClr val="dk1"/>
          </a:fontRef>
        </p:style>
        <p:txBody>
          <a:bodyPr>
            <a:normAutofit fontScale="90000"/>
          </a:bodyPr>
          <a:lstStyle/>
          <a:p>
            <a:r>
              <a:rPr lang="en-US" sz="2400" dirty="0"/>
              <a:t>Nursing Facilities (NF) – Provider Type 033</a:t>
            </a:r>
          </a:p>
        </p:txBody>
      </p:sp>
      <p:sp>
        <p:nvSpPr>
          <p:cNvPr id="7" name="Slide Number Placeholder 6"/>
          <p:cNvSpPr>
            <a:spLocks noGrp="1"/>
          </p:cNvSpPr>
          <p:nvPr>
            <p:ph type="sldNum" sz="quarter" idx="12"/>
          </p:nvPr>
        </p:nvSpPr>
        <p:spPr>
          <a:xfrm>
            <a:off x="6096000" y="8543926"/>
            <a:ext cx="663774" cy="486833"/>
          </a:xfrm>
        </p:spPr>
        <p:txBody>
          <a:bodyPr/>
          <a:lstStyle/>
          <a:p>
            <a:fld id="{60D847F5-E887-4A53-AC26-44F252098E7D}" type="slidenum">
              <a:rPr lang="en-US" smtClean="0"/>
              <a:pPr/>
              <a:t>15</a:t>
            </a:fld>
            <a:endParaRPr lang="en-US" dirty="0"/>
          </a:p>
        </p:txBody>
      </p:sp>
      <p:sp>
        <p:nvSpPr>
          <p:cNvPr id="8" name="Footer Placeholder 7"/>
          <p:cNvSpPr>
            <a:spLocks noGrp="1"/>
          </p:cNvSpPr>
          <p:nvPr>
            <p:ph type="ftr" sz="quarter" idx="11"/>
          </p:nvPr>
        </p:nvSpPr>
        <p:spPr/>
        <p:txBody>
          <a:bodyPr/>
          <a:lstStyle/>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2900" y="1625601"/>
            <a:ext cx="6172200" cy="6384121"/>
          </a:xfrm>
        </p:spPr>
        <p:txBody>
          <a:bodyPr>
            <a:normAutofit fontScale="40000" lnSpcReduction="20000"/>
          </a:bodyPr>
          <a:lstStyle/>
          <a:p>
            <a:pPr>
              <a:buNone/>
            </a:pPr>
            <a:r>
              <a:rPr lang="en-US" b="1" u="sng" dirty="0"/>
              <a:t>Occurrence Code</a:t>
            </a:r>
            <a:endParaRPr lang="en-US" dirty="0"/>
          </a:p>
          <a:p>
            <a:pPr>
              <a:buNone/>
            </a:pPr>
            <a:r>
              <a:rPr lang="en-US" dirty="0"/>
              <a:t>A2 – Effective Date of Policy (First Day of Medicaid)</a:t>
            </a:r>
          </a:p>
          <a:p>
            <a:pPr>
              <a:buNone/>
            </a:pPr>
            <a:r>
              <a:rPr lang="en-US" dirty="0"/>
              <a:t>A3 – Benefits Exhausted (Last Day of Medicare)</a:t>
            </a:r>
          </a:p>
          <a:p>
            <a:pPr>
              <a:buNone/>
            </a:pPr>
            <a:r>
              <a:rPr lang="en-US" dirty="0"/>
              <a:t>B3 – Benefits Exhausted – Payer B (Last Day of Medicare) </a:t>
            </a:r>
          </a:p>
          <a:p>
            <a:pPr>
              <a:buNone/>
            </a:pPr>
            <a:r>
              <a:rPr lang="en-US" dirty="0"/>
              <a:t>22 – Date Active Care Ended (Last Day of Medicare)</a:t>
            </a:r>
          </a:p>
          <a:p>
            <a:pPr>
              <a:buNone/>
            </a:pPr>
            <a:r>
              <a:rPr lang="en-US" dirty="0"/>
              <a:t>25 – Date Benefits Terminated by Primary Payer (First Day of Medicaid) </a:t>
            </a:r>
          </a:p>
          <a:p>
            <a:pPr>
              <a:buNone/>
            </a:pPr>
            <a:r>
              <a:rPr lang="en-US" dirty="0"/>
              <a:t>50 – Assessment Date</a:t>
            </a:r>
          </a:p>
          <a:p>
            <a:pPr>
              <a:buNone/>
            </a:pPr>
            <a:endParaRPr lang="en-US" b="1" u="sng" dirty="0"/>
          </a:p>
          <a:p>
            <a:pPr>
              <a:buNone/>
            </a:pPr>
            <a:r>
              <a:rPr lang="en-US" b="1" u="sng" dirty="0"/>
              <a:t>Occurrence Span Codes and Dates: </a:t>
            </a:r>
            <a:endParaRPr lang="en-US" dirty="0"/>
          </a:p>
          <a:p>
            <a:pPr>
              <a:buNone/>
            </a:pPr>
            <a:r>
              <a:rPr lang="en-US" dirty="0"/>
              <a:t>70 – Qualifying Stay Dates for SNF</a:t>
            </a:r>
          </a:p>
          <a:p>
            <a:pPr>
              <a:buNone/>
            </a:pPr>
            <a:r>
              <a:rPr lang="en-US" dirty="0"/>
              <a:t>74 – Non-Covered Level of Care/Leave of Absence Dates </a:t>
            </a:r>
          </a:p>
          <a:p>
            <a:pPr>
              <a:buNone/>
            </a:pPr>
            <a:endParaRPr lang="en-US" dirty="0"/>
          </a:p>
          <a:p>
            <a:pPr>
              <a:buNone/>
            </a:pPr>
            <a:r>
              <a:rPr lang="en-US" b="1" u="sng" dirty="0"/>
              <a:t>Value Codes:</a:t>
            </a:r>
            <a:endParaRPr lang="en-US" dirty="0"/>
          </a:p>
          <a:p>
            <a:pPr>
              <a:buNone/>
            </a:pPr>
            <a:r>
              <a:rPr lang="en-US" dirty="0"/>
              <a:t>80 – Covered Days</a:t>
            </a:r>
          </a:p>
          <a:p>
            <a:pPr>
              <a:buNone/>
            </a:pPr>
            <a:r>
              <a:rPr lang="en-US" dirty="0"/>
              <a:t>81 – Non-Covered Days</a:t>
            </a:r>
          </a:p>
          <a:p>
            <a:pPr>
              <a:buNone/>
            </a:pPr>
            <a:r>
              <a:rPr lang="en-US" dirty="0"/>
              <a:t>82 – Coinsurance Days</a:t>
            </a:r>
          </a:p>
          <a:p>
            <a:pPr>
              <a:buNone/>
            </a:pPr>
            <a:r>
              <a:rPr lang="en-US" dirty="0"/>
              <a:t>23 – Recurring Monthly Income (Patient Credit Amount)</a:t>
            </a:r>
          </a:p>
          <a:p>
            <a:pPr>
              <a:buNone/>
            </a:pPr>
            <a:r>
              <a:rPr lang="en-US" dirty="0"/>
              <a:t>24 – Medicaid Rate Code (DT Agency Code)</a:t>
            </a:r>
          </a:p>
          <a:p>
            <a:pPr>
              <a:buNone/>
            </a:pPr>
            <a:r>
              <a:rPr lang="en-US" dirty="0"/>
              <a:t> </a:t>
            </a:r>
          </a:p>
          <a:p>
            <a:pPr>
              <a:buNone/>
            </a:pPr>
            <a:r>
              <a:rPr lang="en-US" b="1" dirty="0"/>
              <a:t>Leave of Absence Days (LOA) or Bed Reserve (BR) Days:</a:t>
            </a:r>
            <a:endParaRPr lang="en-US" dirty="0"/>
          </a:p>
          <a:p>
            <a:pPr marL="114300" indent="-4763">
              <a:buNone/>
            </a:pPr>
            <a:r>
              <a:rPr lang="en-US" dirty="0"/>
              <a:t>LOA days will be reported with LOA Revenue Codes and must have a corresponding non-covered occurrence span code 74 with the appropriate LOA dates.  The total of “non-covered” days must also be reflected with value code 81.</a:t>
            </a:r>
          </a:p>
          <a:p>
            <a:pPr>
              <a:buNone/>
            </a:pPr>
            <a:r>
              <a:rPr lang="en-US" dirty="0"/>
              <a:t> </a:t>
            </a:r>
          </a:p>
          <a:p>
            <a:pPr marL="114300" indent="-4763">
              <a:buNone/>
            </a:pPr>
            <a:r>
              <a:rPr lang="en-US" u="sng" dirty="0"/>
              <a:t>LOA reported as Revenue Codes 0182 and 0183 will be considered Therapeutic bed reserve days.</a:t>
            </a:r>
            <a:endParaRPr lang="en-US" dirty="0"/>
          </a:p>
          <a:p>
            <a:pPr>
              <a:buNone/>
            </a:pPr>
            <a:r>
              <a:rPr lang="en-US" dirty="0"/>
              <a:t>All are non-payable (Legacy BR code 21)</a:t>
            </a:r>
          </a:p>
          <a:p>
            <a:pPr>
              <a:buNone/>
            </a:pPr>
            <a:r>
              <a:rPr lang="en-US" dirty="0"/>
              <a:t> </a:t>
            </a:r>
          </a:p>
          <a:p>
            <a:pPr marL="114300" indent="-4763">
              <a:buNone/>
            </a:pPr>
            <a:r>
              <a:rPr lang="en-US" u="sng" dirty="0"/>
              <a:t>LOA reported as Revenue Code 0185 will be considered Hospitalization bed reserve days.</a:t>
            </a:r>
            <a:endParaRPr lang="en-US" dirty="0"/>
          </a:p>
          <a:p>
            <a:pPr>
              <a:buNone/>
            </a:pPr>
            <a:r>
              <a:rPr lang="en-US" dirty="0"/>
              <a:t>All are non-payable (Legacy BR code 11)</a:t>
            </a:r>
          </a:p>
        </p:txBody>
      </p:sp>
      <p:sp>
        <p:nvSpPr>
          <p:cNvPr id="3" name="Title 2"/>
          <p:cNvSpPr>
            <a:spLocks noGrp="1"/>
          </p:cNvSpPr>
          <p:nvPr>
            <p:ph type="title"/>
          </p:nvPr>
        </p:nvSpPr>
        <p:spPr>
          <a:xfrm>
            <a:off x="342900" y="366184"/>
            <a:ext cx="6172200" cy="751416"/>
          </a:xfrm>
        </p:spPr>
        <p:style>
          <a:lnRef idx="2">
            <a:schemeClr val="accent4"/>
          </a:lnRef>
          <a:fillRef idx="1">
            <a:schemeClr val="lt1"/>
          </a:fillRef>
          <a:effectRef idx="0">
            <a:schemeClr val="accent4"/>
          </a:effectRef>
          <a:fontRef idx="minor">
            <a:schemeClr val="dk1"/>
          </a:fontRef>
        </p:style>
        <p:txBody>
          <a:bodyPr>
            <a:normAutofit fontScale="90000"/>
          </a:bodyPr>
          <a:lstStyle/>
          <a:p>
            <a:r>
              <a:rPr lang="en-US" sz="2400" dirty="0"/>
              <a:t>Nursing Facilities (NF) – Provider Type 033</a:t>
            </a:r>
          </a:p>
        </p:txBody>
      </p:sp>
      <p:sp>
        <p:nvSpPr>
          <p:cNvPr id="7" name="Slide Number Placeholder 6"/>
          <p:cNvSpPr>
            <a:spLocks noGrp="1"/>
          </p:cNvSpPr>
          <p:nvPr>
            <p:ph type="sldNum" sz="quarter" idx="12"/>
          </p:nvPr>
        </p:nvSpPr>
        <p:spPr>
          <a:xfrm>
            <a:off x="6400800" y="8543926"/>
            <a:ext cx="358974" cy="486833"/>
          </a:xfrm>
        </p:spPr>
        <p:txBody>
          <a:bodyPr/>
          <a:lstStyle/>
          <a:p>
            <a:fld id="{60D847F5-E887-4A53-AC26-44F252098E7D}" type="slidenum">
              <a:rPr lang="en-US" smtClean="0"/>
              <a:pPr/>
              <a:t>16</a:t>
            </a:fld>
            <a:endParaRPr lang="en-US" dirty="0"/>
          </a:p>
        </p:txBody>
      </p:sp>
      <p:sp>
        <p:nvSpPr>
          <p:cNvPr id="8" name="Footer Placeholder 7"/>
          <p:cNvSpPr>
            <a:spLocks noGrp="1"/>
          </p:cNvSpPr>
          <p:nvPr>
            <p:ph type="ftr" sz="quarter" idx="11"/>
          </p:nvPr>
        </p:nvSpPr>
        <p:spPr/>
        <p:txBody>
          <a:bodyPr/>
          <a:lstStyle/>
          <a:p>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990600"/>
            <a:ext cx="6286500" cy="7340600"/>
          </a:xfrm>
        </p:spPr>
        <p:txBody>
          <a:bodyPr>
            <a:normAutofit/>
          </a:bodyPr>
          <a:lstStyle/>
          <a:p>
            <a:pPr>
              <a:buNone/>
            </a:pPr>
            <a:endParaRPr lang="en-US" sz="1400" b="1" dirty="0"/>
          </a:p>
          <a:p>
            <a:pPr>
              <a:buNone/>
            </a:pPr>
            <a:r>
              <a:rPr lang="en-US" sz="3300" b="1" dirty="0"/>
              <a:t>Medicare Crossover Claims</a:t>
            </a:r>
          </a:p>
          <a:p>
            <a:pPr marL="114300" indent="-4763">
              <a:buNone/>
            </a:pPr>
            <a:endParaRPr lang="en-US" sz="1400" dirty="0"/>
          </a:p>
          <a:p>
            <a:pPr marL="114300" indent="-4763">
              <a:buNone/>
            </a:pPr>
            <a:r>
              <a:rPr lang="en-US" sz="1700" dirty="0"/>
              <a:t>Recipients with Medicare Part A coverage must be billed to Medicare for any covered service prior to billing Medicaid.  Claims submitted to Medicare will crossover to Medicaid through a fiscal intermediary.  To assure proper pricing of Medicare crossover claims, LTC providers should submit LTC claims for a single calendar month of service to Medicare for dually eligible recipients and include the appropriate taxonomy code on the claim.  </a:t>
            </a:r>
          </a:p>
          <a:p>
            <a:pPr marL="114300" indent="-4763">
              <a:buNone/>
            </a:pPr>
            <a:endParaRPr lang="en-US" sz="1700" dirty="0"/>
          </a:p>
          <a:p>
            <a:pPr marL="114300" indent="-4763">
              <a:buNone/>
            </a:pPr>
            <a:r>
              <a:rPr lang="en-US" sz="1700" dirty="0"/>
              <a:t>The Department’s policy regarding payment for Medicare Coinsurance days for Medicaid eligible persons is not changing. Medicare coinsurance paid by the Department, if any, will still be based on the amount that Medicare paid for the specific resident’s care.  Medicare Coinsurance days payable by Medicaid will be derived from received crossover claims information by using Value Codes and accommodation days.</a:t>
            </a:r>
            <a:r>
              <a:rPr lang="en-US" sz="1700" b="1" dirty="0"/>
              <a:t> </a:t>
            </a:r>
          </a:p>
          <a:p>
            <a:pPr marL="114300" indent="-4763">
              <a:buNone/>
            </a:pPr>
            <a:endParaRPr lang="en-US" sz="1700" b="1" dirty="0"/>
          </a:p>
          <a:p>
            <a:pPr marL="114300" indent="-4763">
              <a:buNone/>
            </a:pPr>
            <a:r>
              <a:rPr lang="en-US" sz="1700" dirty="0"/>
              <a:t>In the event that a Medicare claim does not successfully crossover for Medicaid pricing the provider may submit a claim with Medicare coverage directly to Illinois Medicaid for payment consideration.</a:t>
            </a:r>
          </a:p>
          <a:p>
            <a:pPr marL="114300" indent="-4763">
              <a:buNone/>
            </a:pPr>
            <a:endParaRPr lang="en-US" sz="2200" dirty="0"/>
          </a:p>
          <a:p>
            <a:pPr marL="114300" indent="-4763">
              <a:buNone/>
            </a:pPr>
            <a:endParaRPr lang="en-US" sz="2200" dirty="0"/>
          </a:p>
          <a:p>
            <a:pPr marL="114300" indent="-4763">
              <a:buNone/>
            </a:pPr>
            <a:endParaRPr lang="en-US" sz="4000" dirty="0"/>
          </a:p>
          <a:p>
            <a:pPr marL="114300" lvl="1" indent="0">
              <a:buNone/>
            </a:pPr>
            <a:endParaRPr lang="en-US" sz="4000" dirty="0"/>
          </a:p>
        </p:txBody>
      </p:sp>
      <p:sp>
        <p:nvSpPr>
          <p:cNvPr id="3" name="Title 2"/>
          <p:cNvSpPr>
            <a:spLocks noGrp="1"/>
          </p:cNvSpPr>
          <p:nvPr>
            <p:ph type="title"/>
          </p:nvPr>
        </p:nvSpPr>
        <p:spPr>
          <a:xfrm>
            <a:off x="342900" y="304800"/>
            <a:ext cx="6172200" cy="533400"/>
          </a:xfrm>
        </p:spPr>
        <p:style>
          <a:lnRef idx="2">
            <a:schemeClr val="accent4"/>
          </a:lnRef>
          <a:fillRef idx="1">
            <a:schemeClr val="lt1"/>
          </a:fillRef>
          <a:effectRef idx="0">
            <a:schemeClr val="accent4"/>
          </a:effectRef>
          <a:fontRef idx="minor">
            <a:schemeClr val="dk1"/>
          </a:fontRef>
        </p:style>
        <p:txBody>
          <a:bodyPr>
            <a:noAutofit/>
          </a:bodyPr>
          <a:lstStyle/>
          <a:p>
            <a:r>
              <a:rPr lang="en-US" sz="2000" dirty="0"/>
              <a:t>Nursing Facilities (NF) – Provider Type 033</a:t>
            </a:r>
          </a:p>
        </p:txBody>
      </p:sp>
      <p:sp>
        <p:nvSpPr>
          <p:cNvPr id="7" name="Slide Number Placeholder 6"/>
          <p:cNvSpPr>
            <a:spLocks noGrp="1"/>
          </p:cNvSpPr>
          <p:nvPr>
            <p:ph type="sldNum" sz="quarter" idx="12"/>
          </p:nvPr>
        </p:nvSpPr>
        <p:spPr>
          <a:xfrm>
            <a:off x="6400800" y="8543926"/>
            <a:ext cx="358974" cy="486833"/>
          </a:xfrm>
        </p:spPr>
        <p:txBody>
          <a:bodyPr/>
          <a:lstStyle/>
          <a:p>
            <a:fld id="{60D847F5-E887-4A53-AC26-44F252098E7D}" type="slidenum">
              <a:rPr lang="en-US" smtClean="0"/>
              <a:pPr/>
              <a:t>17</a:t>
            </a:fld>
            <a:endParaRPr lang="en-US" dirty="0"/>
          </a:p>
        </p:txBody>
      </p:sp>
      <p:sp>
        <p:nvSpPr>
          <p:cNvPr id="8" name="Footer Placeholder 7"/>
          <p:cNvSpPr>
            <a:spLocks noGrp="1"/>
          </p:cNvSpPr>
          <p:nvPr>
            <p:ph type="ftr" sz="quarter" idx="11"/>
          </p:nvPr>
        </p:nvSpPr>
        <p:spPr/>
        <p:txBody>
          <a:bodyPr/>
          <a:lstStyle/>
          <a:p>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762000"/>
            <a:ext cx="6477000" cy="7620000"/>
          </a:xfrm>
        </p:spPr>
        <p:txBody>
          <a:bodyPr>
            <a:normAutofit fontScale="25000" lnSpcReduction="20000"/>
          </a:bodyPr>
          <a:lstStyle/>
          <a:p>
            <a:pPr marL="114300" indent="-4763">
              <a:buNone/>
            </a:pPr>
            <a:r>
              <a:rPr lang="en-US" sz="5600" b="1" dirty="0"/>
              <a:t>Claims With Medicare Coverage Submitted Directly to Illinois Medicaid</a:t>
            </a:r>
          </a:p>
          <a:p>
            <a:pPr marL="114300" indent="-4763">
              <a:buNone/>
            </a:pPr>
            <a:r>
              <a:rPr lang="en-US" sz="3800" dirty="0">
                <a:latin typeface="+mj-lt"/>
                <a:cs typeface="Arial" panose="020B0604020202020204" pitchFamily="34" charset="0"/>
              </a:rPr>
              <a:t>Claims submitted to Medicare for reporting purposes only or for a benefit exhaust period are not sent to Medicaid through the fiscal intermediary.  In addition claims sent to Medicare may not successfully crossover.  These claims will be rejected back to the provider. Some of the reasons a crossover claim may reject are: </a:t>
            </a:r>
          </a:p>
          <a:p>
            <a:pPr marL="457200" indent="-119063">
              <a:buFont typeface="Arial" pitchFamily="34" charset="0"/>
              <a:buChar char="•"/>
            </a:pPr>
            <a:r>
              <a:rPr lang="en-US" sz="3800" dirty="0">
                <a:latin typeface="+mj-lt"/>
                <a:cs typeface="Arial" panose="020B0604020202020204" pitchFamily="34" charset="0"/>
              </a:rPr>
              <a:t>Medicaid system does not have a LTC admission for recipient, provider or date of service.</a:t>
            </a:r>
          </a:p>
          <a:p>
            <a:pPr marL="457200" indent="-119063">
              <a:buFont typeface="Arial" pitchFamily="34" charset="0"/>
              <a:buChar char="•"/>
            </a:pPr>
            <a:r>
              <a:rPr lang="en-US" sz="3800" dirty="0">
                <a:latin typeface="+mj-lt"/>
                <a:cs typeface="Arial" panose="020B0604020202020204" pitchFamily="34" charset="0"/>
              </a:rPr>
              <a:t>Medicaid system does not have Medicaid eligibility for the recipient or the date of service.</a:t>
            </a:r>
          </a:p>
          <a:p>
            <a:pPr marL="457200" indent="-119063">
              <a:buFont typeface="Arial" pitchFamily="34" charset="0"/>
              <a:buChar char="•"/>
            </a:pPr>
            <a:r>
              <a:rPr lang="en-US" sz="3800" dirty="0">
                <a:latin typeface="+mj-lt"/>
                <a:cs typeface="Arial" panose="020B0604020202020204" pitchFamily="34" charset="0"/>
              </a:rPr>
              <a:t>Medicare claim received has a statement period that crosses calendar months; </a:t>
            </a:r>
          </a:p>
          <a:p>
            <a:pPr marL="713232" lvl="1" indent="-119063">
              <a:buFont typeface="Arial" pitchFamily="34" charset="0"/>
              <a:buChar char="•"/>
            </a:pPr>
            <a:r>
              <a:rPr lang="en-US" sz="3800" dirty="0">
                <a:latin typeface="+mj-lt"/>
                <a:cs typeface="Arial" panose="020B0604020202020204" pitchFamily="34" charset="0"/>
              </a:rPr>
              <a:t>i.e. 12/05/16 – 01/19/17</a:t>
            </a:r>
          </a:p>
          <a:p>
            <a:pPr marL="114300" indent="-4763">
              <a:buNone/>
            </a:pPr>
            <a:r>
              <a:rPr lang="en-US" sz="3800" dirty="0">
                <a:latin typeface="+mj-lt"/>
                <a:cs typeface="Arial" panose="020B0604020202020204" pitchFamily="34" charset="0"/>
              </a:rPr>
              <a:t>Claims for Medicare covered service periods that do not crossover to Illinois Medicaid may be sent directly to Medicaid for payment consideration.  Claims with Medicare coverage billed directly to Medicaid </a:t>
            </a:r>
            <a:r>
              <a:rPr lang="en-US" sz="3800" b="1" dirty="0">
                <a:latin typeface="+mj-lt"/>
                <a:cs typeface="Arial" panose="020B0604020202020204" pitchFamily="34" charset="0"/>
              </a:rPr>
              <a:t>must show Medicare as primary payer and Medicare Coinsurance days as Value code 82 with a TPL payment amount using the Medicare TPL code 909</a:t>
            </a:r>
            <a:r>
              <a:rPr lang="en-US" sz="3800" dirty="0">
                <a:latin typeface="+mj-lt"/>
                <a:cs typeface="Arial" panose="020B0604020202020204" pitchFamily="34" charset="0"/>
              </a:rPr>
              <a:t>.   The Medicare days payable by Medicaid will be derived from received claim information by using Value Codes and accommodation days as follows: </a:t>
            </a:r>
          </a:p>
          <a:p>
            <a:pPr marL="342900" lvl="1">
              <a:buFont typeface="Wingdings" pitchFamily="2" charset="2"/>
              <a:buChar char="Ø"/>
            </a:pPr>
            <a:r>
              <a:rPr lang="en-US" sz="3800" dirty="0">
                <a:latin typeface="+mj-lt"/>
                <a:cs typeface="Arial" panose="020B0604020202020204" pitchFamily="34" charset="0"/>
              </a:rPr>
              <a:t>Calculation of accommodation days:</a:t>
            </a:r>
          </a:p>
          <a:p>
            <a:pPr marL="628650" lvl="2" indent="1588">
              <a:buNone/>
            </a:pPr>
            <a:r>
              <a:rPr lang="en-US" sz="3800" dirty="0">
                <a:latin typeface="+mj-lt"/>
                <a:cs typeface="Arial" panose="020B0604020202020204" pitchFamily="34" charset="0"/>
              </a:rPr>
              <a:t>The total accommodation days will be based on service from, service through dates and Type of Bill Frequency.</a:t>
            </a:r>
          </a:p>
          <a:p>
            <a:pPr marL="857250" lvl="3"/>
            <a:r>
              <a:rPr lang="en-US" sz="3800" dirty="0">
                <a:latin typeface="+mj-lt"/>
                <a:cs typeface="Arial" panose="020B0604020202020204" pitchFamily="34" charset="0"/>
              </a:rPr>
              <a:t>If Type of Bill Frequency Code is 2 or 3 will include service through date.</a:t>
            </a:r>
          </a:p>
          <a:p>
            <a:pPr marL="857250" lvl="3"/>
            <a:r>
              <a:rPr lang="en-US" sz="3800" dirty="0">
                <a:latin typeface="+mj-lt"/>
                <a:cs typeface="Arial" panose="020B0604020202020204" pitchFamily="34" charset="0"/>
              </a:rPr>
              <a:t>If Type of Bill Frequency Code is 1 or 4 will not include the date of discharge unless the patient discharge status is 20.</a:t>
            </a:r>
          </a:p>
          <a:p>
            <a:pPr marL="342900" lvl="1">
              <a:buFont typeface="Wingdings" pitchFamily="2" charset="2"/>
              <a:buChar char="Ø"/>
            </a:pPr>
            <a:r>
              <a:rPr lang="en-US" sz="3800" dirty="0">
                <a:latin typeface="+mj-lt"/>
                <a:cs typeface="Arial" panose="020B0604020202020204" pitchFamily="34" charset="0"/>
              </a:rPr>
              <a:t>Calculation of Medicaid Covered Days and Medicare Covered Days for Legacy COS Coding and Pricing: </a:t>
            </a:r>
          </a:p>
          <a:p>
            <a:pPr lvl="1"/>
            <a:r>
              <a:rPr lang="en-US" sz="3800" dirty="0">
                <a:latin typeface="+mj-lt"/>
                <a:cs typeface="Arial" panose="020B0604020202020204" pitchFamily="34" charset="0"/>
              </a:rPr>
              <a:t>Value Code 80 – Covered Days = Full and Coinsurance Medicare Covered days</a:t>
            </a:r>
          </a:p>
          <a:p>
            <a:pPr lvl="1"/>
            <a:r>
              <a:rPr lang="en-US" sz="3800" dirty="0">
                <a:latin typeface="+mj-lt"/>
                <a:cs typeface="Arial" panose="020B0604020202020204" pitchFamily="34" charset="0"/>
              </a:rPr>
              <a:t>Value Code 81 – Non-Covered Days = Medicaid days and LOA days </a:t>
            </a:r>
          </a:p>
          <a:p>
            <a:pPr lvl="1"/>
            <a:r>
              <a:rPr lang="en-US" sz="3800" dirty="0">
                <a:latin typeface="+mj-lt"/>
                <a:cs typeface="Arial" panose="020B0604020202020204" pitchFamily="34" charset="0"/>
              </a:rPr>
              <a:t>Value Code 82 - Coinsurance Medicare Covered </a:t>
            </a:r>
          </a:p>
          <a:p>
            <a:pPr lvl="1"/>
            <a:endParaRPr lang="en-US" sz="3800" dirty="0">
              <a:latin typeface="+mj-lt"/>
              <a:cs typeface="Arial" panose="020B0604020202020204" pitchFamily="34" charset="0"/>
            </a:endParaRPr>
          </a:p>
          <a:p>
            <a:pPr marL="857250" lvl="1">
              <a:buFont typeface="Wingdings" pitchFamily="2" charset="2"/>
              <a:buChar char="§"/>
            </a:pPr>
            <a:r>
              <a:rPr lang="en-US" sz="3800" dirty="0">
                <a:latin typeface="+mj-lt"/>
                <a:cs typeface="Arial" panose="020B0604020202020204" pitchFamily="34" charset="0"/>
              </a:rPr>
              <a:t>If Value Code 80 = Value Code 82, then the days are all Coinsurance days (COS 072).</a:t>
            </a:r>
          </a:p>
          <a:p>
            <a:pPr marL="857250" lvl="1">
              <a:buFont typeface="Wingdings" pitchFamily="2" charset="2"/>
              <a:buChar char="§"/>
            </a:pPr>
            <a:r>
              <a:rPr lang="en-US" sz="3800" dirty="0">
                <a:latin typeface="+mj-lt"/>
                <a:cs typeface="Arial" panose="020B0604020202020204" pitchFamily="34" charset="0"/>
              </a:rPr>
              <a:t>If Value Code 80 &gt; Value Code 82 and no Medicare Coverage end date is given HFS will assume full Medicare coverage service beginning with Service From Date and will apply Coinsurance days to the end of statement period. </a:t>
            </a:r>
          </a:p>
          <a:p>
            <a:pPr marL="1437894" lvl="2" indent="-571500">
              <a:buFont typeface="Arial" panose="020B0604020202020204" pitchFamily="34" charset="0"/>
              <a:buChar char="•"/>
            </a:pPr>
            <a:r>
              <a:rPr lang="en-US" sz="3800" dirty="0">
                <a:latin typeface="+mj-lt"/>
                <a:cs typeface="Arial" panose="020B0604020202020204" pitchFamily="34" charset="0"/>
              </a:rPr>
              <a:t>Value Code 80 amount – Value Code 82 amount = Full Covered Medicare Days (COS 065) starting from Statement From Date.</a:t>
            </a:r>
          </a:p>
          <a:p>
            <a:pPr marL="857250" lvl="1">
              <a:buFont typeface="Wingdings" pitchFamily="2" charset="2"/>
              <a:buChar char="§"/>
            </a:pPr>
            <a:r>
              <a:rPr lang="en-US" sz="3800" dirty="0">
                <a:latin typeface="+mj-lt"/>
                <a:cs typeface="Arial" panose="020B0604020202020204" pitchFamily="34" charset="0"/>
              </a:rPr>
              <a:t>If Value Code 80 &gt; Value Code 82 and the date Medicare coverage ended is present on the claim HFS will identify and price the coverage as follows:  </a:t>
            </a:r>
          </a:p>
          <a:p>
            <a:pPr marL="1437894" lvl="2" indent="-571500">
              <a:buFont typeface="Arial" panose="020B0604020202020204" pitchFamily="34" charset="0"/>
              <a:buChar char="•"/>
            </a:pPr>
            <a:r>
              <a:rPr lang="en-US" sz="3800" dirty="0">
                <a:latin typeface="+mj-lt"/>
                <a:cs typeface="Arial" panose="020B0604020202020204" pitchFamily="34" charset="0"/>
              </a:rPr>
              <a:t>The Statement From Date through the Medicare coverage end date will be identified as Medicare Covered Days.</a:t>
            </a:r>
          </a:p>
          <a:p>
            <a:pPr marL="1437894" lvl="2" indent="-571500">
              <a:buFont typeface="Arial" panose="020B0604020202020204" pitchFamily="34" charset="0"/>
              <a:buChar char="•"/>
            </a:pPr>
            <a:r>
              <a:rPr lang="en-US" sz="3800" dirty="0">
                <a:latin typeface="+mj-lt"/>
                <a:cs typeface="Arial" panose="020B0604020202020204" pitchFamily="34" charset="0"/>
              </a:rPr>
              <a:t>The Medicare Covered Day – Coinsurance Days (Value Code 82) = Full Covered Medicare Days (COS 065) starting from Statement From Date.</a:t>
            </a:r>
          </a:p>
          <a:p>
            <a:pPr marL="1437894" lvl="2" indent="-571500">
              <a:buFont typeface="Arial" panose="020B0604020202020204" pitchFamily="34" charset="0"/>
              <a:buChar char="•"/>
            </a:pPr>
            <a:r>
              <a:rPr lang="en-US" sz="3800" dirty="0">
                <a:latin typeface="+mj-lt"/>
                <a:cs typeface="Arial" panose="020B0604020202020204" pitchFamily="34" charset="0"/>
              </a:rPr>
              <a:t>The Days reported as Coinsurance (Value Code 82) (COS 072) will be applied beginning with the first date not determined to be Medicare Full Coverage.    </a:t>
            </a:r>
          </a:p>
          <a:p>
            <a:pPr marL="1437894" lvl="2" indent="-571500">
              <a:buFont typeface="Arial" panose="020B0604020202020204" pitchFamily="34" charset="0"/>
              <a:buChar char="•"/>
            </a:pPr>
            <a:r>
              <a:rPr lang="en-US" sz="3800" dirty="0">
                <a:latin typeface="+mj-lt"/>
                <a:cs typeface="Arial" panose="020B0604020202020204" pitchFamily="34" charset="0"/>
              </a:rPr>
              <a:t>If there are Leave of Absence days reported for date(s) within the Medicare Covered period they should be included in non-covered days reported in Value Code 81 and will be coded as non-payable bed reserves.</a:t>
            </a:r>
          </a:p>
          <a:p>
            <a:pPr marL="857250" lvl="2">
              <a:buClr>
                <a:schemeClr val="accent1"/>
              </a:buClr>
              <a:buFont typeface="Wingdings" panose="05000000000000000000" pitchFamily="2" charset="2"/>
              <a:buChar char="§"/>
              <a:tabLst>
                <a:tab pos="857250" algn="l"/>
              </a:tabLst>
            </a:pPr>
            <a:r>
              <a:rPr lang="en-US" sz="3800" dirty="0">
                <a:latin typeface="+mj-lt"/>
                <a:cs typeface="Arial" panose="020B0604020202020204" pitchFamily="34" charset="0"/>
              </a:rPr>
              <a:t>If Value Code 81 is reported and there are no Leave of Absence days all days after the Medicare Coverage End date will be considered Medicaid covered days (COS 070)</a:t>
            </a:r>
          </a:p>
          <a:p>
            <a:pPr marL="857250" lvl="2">
              <a:buClr>
                <a:schemeClr val="accent1"/>
              </a:buClr>
              <a:buFont typeface="Wingdings" panose="05000000000000000000" pitchFamily="2" charset="2"/>
              <a:buChar char="§"/>
              <a:tabLst>
                <a:tab pos="857250" algn="l"/>
              </a:tabLst>
            </a:pPr>
            <a:r>
              <a:rPr lang="en-US" sz="3800" dirty="0">
                <a:latin typeface="+mj-lt"/>
                <a:cs typeface="Arial" panose="020B0604020202020204" pitchFamily="34" charset="0"/>
              </a:rPr>
              <a:t>If Value Code 81 &gt; or = the Total Leave of Absence all days reported in the Occurrence Span 74 date(s) will be coded as non-payable bed reserve days. All other days after the Medicare Coverage End date will be considered Medicaid covered days (COS 070).</a:t>
            </a:r>
          </a:p>
          <a:p>
            <a:pPr marL="628650" lvl="1" indent="0">
              <a:buNone/>
            </a:pPr>
            <a:r>
              <a:rPr lang="en-US" sz="4800" b="1" dirty="0">
                <a:solidFill>
                  <a:srgbClr val="FF0000"/>
                </a:solidFill>
              </a:rPr>
              <a:t>                                                                        </a:t>
            </a:r>
            <a:endParaRPr lang="en-US" sz="4000" dirty="0"/>
          </a:p>
          <a:p>
            <a:pPr marL="857250" lvl="1">
              <a:buFont typeface="Wingdings" pitchFamily="2" charset="2"/>
              <a:buChar char="§"/>
            </a:pPr>
            <a:endParaRPr lang="en-US" sz="4000" dirty="0"/>
          </a:p>
          <a:p>
            <a:pPr marL="857250" lvl="1">
              <a:buFont typeface="Wingdings" pitchFamily="2" charset="2"/>
              <a:buChar char="§"/>
            </a:pPr>
            <a:endParaRPr lang="en-US" sz="4000" dirty="0"/>
          </a:p>
          <a:p>
            <a:pPr marL="857250" lvl="1">
              <a:buFont typeface="Wingdings" pitchFamily="2" charset="2"/>
              <a:buChar char="§"/>
            </a:pPr>
            <a:endParaRPr lang="en-US" sz="4000" dirty="0"/>
          </a:p>
        </p:txBody>
      </p:sp>
      <p:sp>
        <p:nvSpPr>
          <p:cNvPr id="3" name="Title 2"/>
          <p:cNvSpPr>
            <a:spLocks noGrp="1"/>
          </p:cNvSpPr>
          <p:nvPr>
            <p:ph type="title"/>
          </p:nvPr>
        </p:nvSpPr>
        <p:spPr>
          <a:xfrm>
            <a:off x="381000" y="152400"/>
            <a:ext cx="6172200" cy="548216"/>
          </a:xfrm>
        </p:spPr>
        <p:style>
          <a:lnRef idx="2">
            <a:schemeClr val="accent4"/>
          </a:lnRef>
          <a:fillRef idx="1">
            <a:schemeClr val="lt1"/>
          </a:fillRef>
          <a:effectRef idx="0">
            <a:schemeClr val="accent4"/>
          </a:effectRef>
          <a:fontRef idx="minor">
            <a:schemeClr val="dk1"/>
          </a:fontRef>
        </p:style>
        <p:txBody>
          <a:bodyPr>
            <a:normAutofit fontScale="90000"/>
          </a:bodyPr>
          <a:lstStyle/>
          <a:p>
            <a:r>
              <a:rPr lang="en-US" sz="2400" dirty="0"/>
              <a:t>Nursing Facilities (NF) – Provider Type 033</a:t>
            </a:r>
          </a:p>
        </p:txBody>
      </p:sp>
      <p:sp>
        <p:nvSpPr>
          <p:cNvPr id="7" name="Slide Number Placeholder 6"/>
          <p:cNvSpPr>
            <a:spLocks noGrp="1"/>
          </p:cNvSpPr>
          <p:nvPr>
            <p:ph type="sldNum" sz="quarter" idx="12"/>
          </p:nvPr>
        </p:nvSpPr>
        <p:spPr>
          <a:xfrm>
            <a:off x="6400800" y="8543926"/>
            <a:ext cx="358974" cy="486833"/>
          </a:xfrm>
        </p:spPr>
        <p:txBody>
          <a:bodyPr/>
          <a:lstStyle/>
          <a:p>
            <a:fld id="{60D847F5-E887-4A53-AC26-44F252098E7D}" type="slidenum">
              <a:rPr lang="en-US" smtClean="0"/>
              <a:pPr/>
              <a:t>18</a:t>
            </a:fld>
            <a:endParaRPr lang="en-US" dirty="0"/>
          </a:p>
        </p:txBody>
      </p:sp>
      <p:sp>
        <p:nvSpPr>
          <p:cNvPr id="8" name="Footer Placeholder 7"/>
          <p:cNvSpPr>
            <a:spLocks noGrp="1"/>
          </p:cNvSpPr>
          <p:nvPr>
            <p:ph type="ftr" sz="quarter" idx="11"/>
          </p:nvPr>
        </p:nvSpPr>
        <p:spPr/>
        <p:txBody>
          <a:bodyPr/>
          <a:lstStyle/>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2900" y="1438276"/>
            <a:ext cx="6172200" cy="6943725"/>
          </a:xfrm>
        </p:spPr>
        <p:txBody>
          <a:bodyPr>
            <a:noAutofit/>
          </a:bodyPr>
          <a:lstStyle/>
          <a:p>
            <a:pPr marL="0">
              <a:spcBef>
                <a:spcPts val="0"/>
              </a:spcBef>
              <a:buNone/>
            </a:pPr>
            <a:r>
              <a:rPr lang="en-US" sz="900" b="1" u="sng" dirty="0"/>
              <a:t>Type of Bill</a:t>
            </a:r>
            <a:endParaRPr lang="en-US" sz="900" dirty="0"/>
          </a:p>
          <a:p>
            <a:pPr marL="0">
              <a:spcBef>
                <a:spcPts val="0"/>
              </a:spcBef>
              <a:buNone/>
            </a:pPr>
            <a:r>
              <a:rPr lang="en-US" sz="900" dirty="0"/>
              <a:t>065X Intermediate Care</a:t>
            </a:r>
          </a:p>
          <a:p>
            <a:pPr marL="0">
              <a:buNone/>
            </a:pPr>
            <a:r>
              <a:rPr lang="en-US" sz="900" b="1" dirty="0"/>
              <a:t> </a:t>
            </a:r>
            <a:r>
              <a:rPr lang="en-US" sz="900" b="1" u="sng" dirty="0"/>
              <a:t>Type of Bill Frequency Code:</a:t>
            </a:r>
          </a:p>
          <a:p>
            <a:pPr marL="0">
              <a:spcBef>
                <a:spcPts val="0"/>
              </a:spcBef>
              <a:buNone/>
            </a:pPr>
            <a:r>
              <a:rPr lang="en-US" sz="900" dirty="0"/>
              <a:t>1-  Admit Through Discharge</a:t>
            </a:r>
          </a:p>
          <a:p>
            <a:pPr marL="0">
              <a:spcBef>
                <a:spcPts val="0"/>
              </a:spcBef>
              <a:buNone/>
            </a:pPr>
            <a:r>
              <a:rPr lang="en-US" sz="900" dirty="0"/>
              <a:t>2 – Interim – First Claim</a:t>
            </a:r>
          </a:p>
          <a:p>
            <a:pPr marL="0">
              <a:spcBef>
                <a:spcPts val="0"/>
              </a:spcBef>
              <a:buNone/>
            </a:pPr>
            <a:r>
              <a:rPr lang="en-US" sz="900" dirty="0"/>
              <a:t>3 – Interim – Continuing Claim (Claim Admit Date must be prior to Statement From Date)</a:t>
            </a:r>
          </a:p>
          <a:p>
            <a:pPr marL="0">
              <a:spcBef>
                <a:spcPts val="0"/>
              </a:spcBef>
              <a:buNone/>
            </a:pPr>
            <a:r>
              <a:rPr lang="en-US" sz="900" dirty="0"/>
              <a:t>4 - Interim – Last Claim</a:t>
            </a:r>
          </a:p>
          <a:p>
            <a:pPr marL="0">
              <a:spcBef>
                <a:spcPts val="0"/>
              </a:spcBef>
              <a:buNone/>
            </a:pPr>
            <a:r>
              <a:rPr lang="en-US" sz="900" dirty="0"/>
              <a:t>5 – Late Charge(s) Only (Informational)</a:t>
            </a:r>
          </a:p>
          <a:p>
            <a:pPr marL="0">
              <a:spcBef>
                <a:spcPts val="0"/>
              </a:spcBef>
              <a:buNone/>
            </a:pPr>
            <a:endParaRPr lang="en-US" sz="900" dirty="0"/>
          </a:p>
          <a:p>
            <a:pPr marL="0">
              <a:spcBef>
                <a:spcPts val="0"/>
              </a:spcBef>
              <a:buNone/>
            </a:pPr>
            <a:r>
              <a:rPr lang="en-US" sz="900" b="1" u="sng" dirty="0"/>
              <a:t>Taxonomy Code:</a:t>
            </a:r>
            <a:endParaRPr lang="en-US" sz="900" dirty="0"/>
          </a:p>
          <a:p>
            <a:pPr marL="0">
              <a:spcBef>
                <a:spcPts val="0"/>
              </a:spcBef>
              <a:buNone/>
            </a:pPr>
            <a:r>
              <a:rPr lang="en-US" sz="900" b="1" dirty="0"/>
              <a:t>310500000X – Intermediate Care Facility, Mental Illness with Bill Types 065X </a:t>
            </a:r>
            <a:endParaRPr lang="en-US" sz="900" dirty="0"/>
          </a:p>
          <a:p>
            <a:pPr marL="0">
              <a:spcBef>
                <a:spcPts val="0"/>
              </a:spcBef>
              <a:buNone/>
            </a:pPr>
            <a:r>
              <a:rPr lang="en-US" sz="900" dirty="0"/>
              <a:t>Legacy COS 071</a:t>
            </a:r>
          </a:p>
          <a:p>
            <a:pPr marL="0">
              <a:spcBef>
                <a:spcPts val="0"/>
              </a:spcBef>
              <a:buNone/>
            </a:pPr>
            <a:endParaRPr lang="en-US" sz="900" dirty="0"/>
          </a:p>
          <a:p>
            <a:pPr marL="0">
              <a:spcBef>
                <a:spcPts val="0"/>
              </a:spcBef>
              <a:buNone/>
            </a:pPr>
            <a:r>
              <a:rPr lang="en-US" sz="900" b="1" u="sng" dirty="0"/>
              <a:t>Revenue Codes:</a:t>
            </a:r>
            <a:endParaRPr lang="en-US" sz="900" dirty="0"/>
          </a:p>
          <a:p>
            <a:pPr marL="0">
              <a:spcBef>
                <a:spcPts val="0"/>
              </a:spcBef>
              <a:buNone/>
            </a:pPr>
            <a:r>
              <a:rPr lang="en-US" sz="900" dirty="0"/>
              <a:t>0110 - 0160 – Priced as General Room &amp; Board = Legacy COS 071</a:t>
            </a:r>
          </a:p>
          <a:p>
            <a:pPr marL="0">
              <a:spcBef>
                <a:spcPts val="0"/>
              </a:spcBef>
              <a:buNone/>
            </a:pPr>
            <a:r>
              <a:rPr lang="en-US" sz="900" dirty="0"/>
              <a:t>0182 – Leave of Absence Days, Patient Convenience = Legacy BR code 21</a:t>
            </a:r>
          </a:p>
          <a:p>
            <a:pPr marL="0">
              <a:spcBef>
                <a:spcPts val="0"/>
              </a:spcBef>
              <a:buNone/>
            </a:pPr>
            <a:r>
              <a:rPr lang="en-US" sz="900" dirty="0"/>
              <a:t>0183 – Leave of Absence Days Therapeutic = Legacy BR code 20 or 21</a:t>
            </a:r>
          </a:p>
          <a:p>
            <a:pPr marL="0">
              <a:spcBef>
                <a:spcPts val="0"/>
              </a:spcBef>
              <a:buNone/>
            </a:pPr>
            <a:r>
              <a:rPr lang="en-US" sz="900" dirty="0"/>
              <a:t>0185 – Leave of Absence Days Hospitalization = Legacy BR code 11</a:t>
            </a:r>
          </a:p>
          <a:p>
            <a:pPr marL="0">
              <a:spcBef>
                <a:spcPts val="0"/>
              </a:spcBef>
              <a:buNone/>
            </a:pPr>
            <a:endParaRPr lang="en-US" sz="900" dirty="0"/>
          </a:p>
          <a:p>
            <a:pPr marL="0">
              <a:spcBef>
                <a:spcPts val="0"/>
              </a:spcBef>
              <a:buNone/>
            </a:pPr>
            <a:r>
              <a:rPr lang="en-US" sz="900" dirty="0"/>
              <a:t>Please note:  Claims with dates of service 07/01/19 and after will include a quality-of-life enhancement add-on payment of $10 per day for days billed using revenue code 0110. </a:t>
            </a:r>
          </a:p>
          <a:p>
            <a:pPr marL="0">
              <a:spcBef>
                <a:spcPts val="0"/>
              </a:spcBef>
              <a:buNone/>
            </a:pPr>
            <a:r>
              <a:rPr lang="en-US" sz="900" b="1" dirty="0"/>
              <a:t> </a:t>
            </a:r>
            <a:endParaRPr lang="en-US" sz="900" dirty="0"/>
          </a:p>
          <a:p>
            <a:pPr marL="0">
              <a:spcBef>
                <a:spcPts val="0"/>
              </a:spcBef>
              <a:buNone/>
            </a:pPr>
            <a:r>
              <a:rPr lang="en-US" sz="900" b="1" u="sng" dirty="0"/>
              <a:t>Occurrence Span Codes and Dates: </a:t>
            </a:r>
            <a:endParaRPr lang="en-US" sz="900" dirty="0"/>
          </a:p>
          <a:p>
            <a:pPr marL="0">
              <a:spcBef>
                <a:spcPts val="0"/>
              </a:spcBef>
              <a:buNone/>
            </a:pPr>
            <a:r>
              <a:rPr lang="en-US" sz="900" dirty="0"/>
              <a:t>74 – Non-covered Level of Care/Leave of Absence Dates </a:t>
            </a:r>
          </a:p>
          <a:p>
            <a:pPr marL="0">
              <a:spcBef>
                <a:spcPts val="0"/>
              </a:spcBef>
              <a:buNone/>
            </a:pPr>
            <a:r>
              <a:rPr lang="en-US" sz="900" dirty="0"/>
              <a:t> </a:t>
            </a:r>
          </a:p>
          <a:p>
            <a:pPr marL="0">
              <a:spcBef>
                <a:spcPts val="0"/>
              </a:spcBef>
              <a:buNone/>
            </a:pPr>
            <a:r>
              <a:rPr lang="en-US" sz="900" b="1" u="sng" dirty="0"/>
              <a:t>Value Codes:</a:t>
            </a:r>
            <a:endParaRPr lang="en-US" sz="900" dirty="0"/>
          </a:p>
          <a:p>
            <a:pPr marL="0">
              <a:spcBef>
                <a:spcPts val="0"/>
              </a:spcBef>
              <a:buNone/>
            </a:pPr>
            <a:r>
              <a:rPr lang="en-US" sz="900" dirty="0"/>
              <a:t>80 – Covered Days</a:t>
            </a:r>
          </a:p>
          <a:p>
            <a:pPr marL="0">
              <a:spcBef>
                <a:spcPts val="0"/>
              </a:spcBef>
              <a:buNone/>
            </a:pPr>
            <a:r>
              <a:rPr lang="en-US" sz="900" dirty="0"/>
              <a:t>81 – Non-covered Days</a:t>
            </a:r>
          </a:p>
          <a:p>
            <a:pPr marL="0">
              <a:spcBef>
                <a:spcPts val="0"/>
              </a:spcBef>
              <a:buNone/>
            </a:pPr>
            <a:r>
              <a:rPr lang="en-US" sz="900" dirty="0"/>
              <a:t>23 – Recurring Monthly Income (Patient Credit Amount)</a:t>
            </a:r>
          </a:p>
          <a:p>
            <a:pPr marL="0">
              <a:spcBef>
                <a:spcPts val="0"/>
              </a:spcBef>
              <a:buNone/>
            </a:pPr>
            <a:r>
              <a:rPr lang="en-US" sz="900" dirty="0"/>
              <a:t>24 – Medicaid Rate Code (DT Agency Code)</a:t>
            </a:r>
          </a:p>
          <a:p>
            <a:pPr marL="0">
              <a:spcBef>
                <a:spcPts val="0"/>
              </a:spcBef>
              <a:buNone/>
            </a:pPr>
            <a:r>
              <a:rPr lang="en-US" sz="900" dirty="0"/>
              <a:t> </a:t>
            </a:r>
          </a:p>
          <a:p>
            <a:pPr marL="0">
              <a:spcBef>
                <a:spcPts val="0"/>
              </a:spcBef>
              <a:buNone/>
            </a:pPr>
            <a:r>
              <a:rPr lang="en-US" sz="900" b="1" dirty="0"/>
              <a:t>Leave of Absence Days (LOA) or Bed Reserve (BR) Days:</a:t>
            </a:r>
            <a:endParaRPr lang="en-US" sz="900" dirty="0"/>
          </a:p>
          <a:p>
            <a:pPr marL="0">
              <a:spcBef>
                <a:spcPts val="0"/>
              </a:spcBef>
              <a:buNone/>
            </a:pPr>
            <a:r>
              <a:rPr lang="en-US" sz="900" dirty="0"/>
              <a:t>LOA days will be reported with LOA Revenue Codes and must have a corresponding non-covered occurrence span code 74 with the appropriate LOA dates.  The total of “non-covered” days must also be reflected with a value code of 81.</a:t>
            </a:r>
          </a:p>
          <a:p>
            <a:pPr marL="0">
              <a:spcBef>
                <a:spcPts val="0"/>
              </a:spcBef>
              <a:buNone/>
            </a:pPr>
            <a:endParaRPr lang="en-US" sz="900" dirty="0"/>
          </a:p>
          <a:p>
            <a:pPr marL="0">
              <a:spcBef>
                <a:spcPts val="0"/>
              </a:spcBef>
              <a:buNone/>
            </a:pPr>
            <a:r>
              <a:rPr lang="en-US" sz="900" b="1" dirty="0"/>
              <a:t>Effective for Dates of Service 06/01/2018 and after</a:t>
            </a:r>
          </a:p>
          <a:p>
            <a:pPr marL="114300" indent="-4763">
              <a:buNone/>
            </a:pPr>
            <a:r>
              <a:rPr lang="en-US" sz="900" u="sng" dirty="0"/>
              <a:t>LOA reported as Revenue Code 0183 will be considered therapeutically beneficial bed reserve days.</a:t>
            </a:r>
            <a:endParaRPr lang="en-US" sz="900" dirty="0"/>
          </a:p>
          <a:p>
            <a:pPr>
              <a:buNone/>
            </a:pPr>
            <a:r>
              <a:rPr lang="en-US" sz="900" dirty="0"/>
              <a:t>Therapeutically beneficial leave of absence days billed using revenue code 0183 - Payable at 75% of facility daily Per Diem for 20 days per FY not to exceed 10 days consecutively (Legacy BR code 20)</a:t>
            </a:r>
          </a:p>
          <a:p>
            <a:pPr marL="2057400" indent="-1947863">
              <a:buNone/>
            </a:pPr>
            <a:r>
              <a:rPr lang="en-US" sz="900" dirty="0"/>
              <a:t>Days exceeding 20 per FY or consecutive days exceeding 10 in a FY – Non-Payable (Legacy BR code 21)</a:t>
            </a:r>
          </a:p>
          <a:p>
            <a:pPr marL="109537" lvl="0" indent="0">
              <a:buClr>
                <a:srgbClr val="2DA2BF"/>
              </a:buClr>
              <a:buNone/>
            </a:pPr>
            <a:r>
              <a:rPr lang="en-US" sz="900" b="1" dirty="0">
                <a:solidFill>
                  <a:prstClr val="black"/>
                </a:solidFill>
              </a:rPr>
              <a:t>Claims including a therapeutic leave of absence with revenue code 0183 on the statement from date of the claim billed as an Interim – Continuing Claim (bill frequency 3) or as an Interim – Last Claim (bill frequency 4) received out of sequence will not be rejected but cannot be priced until the preceding month’s claim has been processed.  Prior claim information related to therapeutic leave of absences will be reviewed for proper pricing of current claim.</a:t>
            </a:r>
          </a:p>
          <a:p>
            <a:pPr marL="2057400" indent="-1947863">
              <a:buNone/>
            </a:pPr>
            <a:endParaRPr lang="en-US" sz="900" dirty="0"/>
          </a:p>
          <a:p>
            <a:pPr marL="2057400" indent="-1947863">
              <a:buNone/>
            </a:pPr>
            <a:endParaRPr lang="en-US" sz="900" dirty="0"/>
          </a:p>
          <a:p>
            <a:pPr marL="2057400" indent="-1947863">
              <a:buNone/>
            </a:pPr>
            <a:endParaRPr lang="en-US" sz="900" dirty="0"/>
          </a:p>
          <a:p>
            <a:pPr marL="0">
              <a:spcBef>
                <a:spcPts val="0"/>
              </a:spcBef>
              <a:buNone/>
            </a:pPr>
            <a:endParaRPr lang="en-US" sz="900" dirty="0"/>
          </a:p>
        </p:txBody>
      </p:sp>
      <p:sp>
        <p:nvSpPr>
          <p:cNvPr id="3" name="Title 2"/>
          <p:cNvSpPr>
            <a:spLocks noGrp="1"/>
          </p:cNvSpPr>
          <p:nvPr>
            <p:ph type="title"/>
          </p:nvPr>
        </p:nvSpPr>
        <p:spPr>
          <a:xfrm>
            <a:off x="342900" y="152400"/>
            <a:ext cx="6172200" cy="1285876"/>
          </a:xfrm>
        </p:spPr>
        <p:style>
          <a:lnRef idx="2">
            <a:schemeClr val="accent4"/>
          </a:lnRef>
          <a:fillRef idx="1">
            <a:schemeClr val="lt1"/>
          </a:fillRef>
          <a:effectRef idx="0">
            <a:schemeClr val="accent4"/>
          </a:effectRef>
          <a:fontRef idx="minor">
            <a:schemeClr val="dk1"/>
          </a:fontRef>
        </p:style>
        <p:txBody>
          <a:bodyPr>
            <a:noAutofit/>
          </a:bodyPr>
          <a:lstStyle/>
          <a:p>
            <a:r>
              <a:rPr lang="en-US" sz="2100" dirty="0"/>
              <a:t>Nursing Facilities eligible to be licensed as Specialized Mental Health Rehabilitation Facilities (SMHRFs) – </a:t>
            </a:r>
            <a:br>
              <a:rPr lang="en-US" sz="2100" dirty="0"/>
            </a:br>
            <a:r>
              <a:rPr lang="en-US" sz="2100" dirty="0"/>
              <a:t>Provider Type 038</a:t>
            </a:r>
          </a:p>
        </p:txBody>
      </p:sp>
      <p:sp>
        <p:nvSpPr>
          <p:cNvPr id="7" name="Slide Number Placeholder 6"/>
          <p:cNvSpPr>
            <a:spLocks noGrp="1"/>
          </p:cNvSpPr>
          <p:nvPr>
            <p:ph type="sldNum" sz="quarter" idx="12"/>
          </p:nvPr>
        </p:nvSpPr>
        <p:spPr>
          <a:xfrm>
            <a:off x="6400800" y="8543926"/>
            <a:ext cx="358974" cy="486833"/>
          </a:xfrm>
        </p:spPr>
        <p:txBody>
          <a:bodyPr/>
          <a:lstStyle/>
          <a:p>
            <a:fld id="{60D847F5-E887-4A53-AC26-44F252098E7D}" type="slidenum">
              <a:rPr lang="en-US" smtClean="0"/>
              <a:pPr/>
              <a:t>19</a:t>
            </a:fld>
            <a:endParaRPr lang="en-US" dirty="0"/>
          </a:p>
        </p:txBody>
      </p:sp>
      <p:sp>
        <p:nvSpPr>
          <p:cNvPr id="8" name="Footer Placeholder 7"/>
          <p:cNvSpPr>
            <a:spLocks noGrp="1"/>
          </p:cNvSpPr>
          <p:nvPr>
            <p:ph type="ftr" sz="quarter" idx="1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Overview and Objectives of This Presentation: </a:t>
            </a:r>
          </a:p>
        </p:txBody>
      </p:sp>
      <p:sp>
        <p:nvSpPr>
          <p:cNvPr id="5" name="Content Placeholder 4"/>
          <p:cNvSpPr>
            <a:spLocks noGrp="1"/>
          </p:cNvSpPr>
          <p:nvPr>
            <p:ph idx="1"/>
          </p:nvPr>
        </p:nvSpPr>
        <p:spPr/>
        <p:txBody>
          <a:bodyPr/>
          <a:lstStyle/>
          <a:p>
            <a:r>
              <a:rPr lang="en-US" dirty="0"/>
              <a:t>To provide an overview of basic billing rules </a:t>
            </a:r>
          </a:p>
          <a:p>
            <a:endParaRPr lang="en-US" dirty="0"/>
          </a:p>
          <a:p>
            <a:r>
              <a:rPr lang="en-US" dirty="0"/>
              <a:t>To provide billing requirements and claim coding specifications for each provider type so submitted claims can be accepted and priced correctly.</a:t>
            </a:r>
          </a:p>
          <a:p>
            <a:endParaRPr lang="en-US" dirty="0"/>
          </a:p>
          <a:p>
            <a:r>
              <a:rPr lang="en-US" dirty="0"/>
              <a:t>To provide coding examples for common billing scenarios.  </a:t>
            </a:r>
          </a:p>
          <a:p>
            <a:endParaRPr lang="en-US" dirty="0"/>
          </a:p>
          <a:p>
            <a:endParaRPr lang="en-US" dirty="0"/>
          </a:p>
        </p:txBody>
      </p:sp>
      <p:sp>
        <p:nvSpPr>
          <p:cNvPr id="9" name="Slide Number Placeholder 8"/>
          <p:cNvSpPr>
            <a:spLocks noGrp="1"/>
          </p:cNvSpPr>
          <p:nvPr>
            <p:ph type="sldNum" sz="quarter" idx="12"/>
          </p:nvPr>
        </p:nvSpPr>
        <p:spPr/>
        <p:txBody>
          <a:bodyPr/>
          <a:lstStyle/>
          <a:p>
            <a:fld id="{60D847F5-E887-4A53-AC26-44F252098E7D}" type="slidenum">
              <a:rPr lang="en-US" smtClean="0"/>
              <a:pPr/>
              <a:t>2</a:t>
            </a:fld>
            <a:endParaRPr lang="en-US"/>
          </a:p>
        </p:txBody>
      </p:sp>
      <p:sp>
        <p:nvSpPr>
          <p:cNvPr id="10" name="Footer Placeholder 9"/>
          <p:cNvSpPr>
            <a:spLocks noGrp="1"/>
          </p:cNvSpPr>
          <p:nvPr>
            <p:ph type="ftr" sz="quarter" idx="11"/>
          </p:nvPr>
        </p:nvSpPr>
        <p:spPr/>
        <p:txBody>
          <a:bodyPr/>
          <a:lstStyle/>
          <a:p>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2900" y="1524001"/>
            <a:ext cx="6172200" cy="6485721"/>
          </a:xfrm>
        </p:spPr>
        <p:txBody>
          <a:bodyPr>
            <a:normAutofit fontScale="70000" lnSpcReduction="20000"/>
          </a:bodyPr>
          <a:lstStyle/>
          <a:p>
            <a:r>
              <a:rPr lang="en-US" dirty="0"/>
              <a:t>Providers will continue to submit income changes and review patient credit amounts electronically through the EDI LTC links.</a:t>
            </a:r>
          </a:p>
          <a:p>
            <a:endParaRPr lang="en-US" dirty="0"/>
          </a:p>
          <a:p>
            <a:r>
              <a:rPr lang="en-US" dirty="0"/>
              <a:t>The amount of patient credit applied to a claim will be based on the amount of patient credit entered into the LTC patient credit segments by the Department of Human Services (DHS) caseworker. </a:t>
            </a:r>
          </a:p>
          <a:p>
            <a:endParaRPr lang="en-US" dirty="0"/>
          </a:p>
          <a:p>
            <a:r>
              <a:rPr lang="en-US" dirty="0"/>
              <a:t>Patient credit amounts should be reported as a Value Code 23 – Recurring Monthly Income on submitted claim.  </a:t>
            </a:r>
          </a:p>
          <a:p>
            <a:endParaRPr lang="en-US" dirty="0"/>
          </a:p>
          <a:p>
            <a:r>
              <a:rPr lang="en-US" dirty="0"/>
              <a:t>Upon implementation of the new LTC billing process, the application of the monthly patient credit amount applied to the fee-for-service LTC or Hospice claims will be processed on a first-come first-serve basis until the entire patient credit amount has been applied for the month.  If a portion of the patient credit is used on the first claim received (either hospice or LTC) the remaining balance will be applied to the second claim.  </a:t>
            </a:r>
          </a:p>
          <a:p>
            <a:endParaRPr lang="en-US" dirty="0"/>
          </a:p>
          <a:p>
            <a:endParaRPr lang="en-US" dirty="0"/>
          </a:p>
        </p:txBody>
      </p:sp>
      <p:sp>
        <p:nvSpPr>
          <p:cNvPr id="3" name="Title 2"/>
          <p:cNvSpPr>
            <a:spLocks noGrp="1"/>
          </p:cNvSpPr>
          <p:nvPr>
            <p:ph type="title"/>
          </p:nvPr>
        </p:nvSpPr>
        <p:spPr>
          <a:xfrm>
            <a:off x="342900" y="366184"/>
            <a:ext cx="6172200" cy="751416"/>
          </a:xfrm>
        </p:spPr>
        <p:txBody>
          <a:bodyPr>
            <a:normAutofit/>
          </a:bodyPr>
          <a:lstStyle/>
          <a:p>
            <a:pPr algn="ctr"/>
            <a:r>
              <a:rPr lang="en-US" sz="2800" dirty="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rPr>
              <a:t>Patient Credit</a:t>
            </a:r>
          </a:p>
        </p:txBody>
      </p:sp>
      <p:sp>
        <p:nvSpPr>
          <p:cNvPr id="7" name="Slide Number Placeholder 6"/>
          <p:cNvSpPr>
            <a:spLocks noGrp="1"/>
          </p:cNvSpPr>
          <p:nvPr>
            <p:ph type="sldNum" sz="quarter" idx="12"/>
          </p:nvPr>
        </p:nvSpPr>
        <p:spPr>
          <a:xfrm>
            <a:off x="6400800" y="8543926"/>
            <a:ext cx="358974" cy="486833"/>
          </a:xfrm>
        </p:spPr>
        <p:txBody>
          <a:bodyPr/>
          <a:lstStyle/>
          <a:p>
            <a:fld id="{60D847F5-E887-4A53-AC26-44F252098E7D}" type="slidenum">
              <a:rPr lang="en-US" smtClean="0"/>
              <a:pPr/>
              <a:t>20</a:t>
            </a:fld>
            <a:endParaRPr lang="en-US" dirty="0"/>
          </a:p>
        </p:txBody>
      </p:sp>
      <p:sp>
        <p:nvSpPr>
          <p:cNvPr id="8" name="Footer Placeholder 7"/>
          <p:cNvSpPr>
            <a:spLocks noGrp="1"/>
          </p:cNvSpPr>
          <p:nvPr>
            <p:ph type="ftr" sz="quarter" idx="11"/>
          </p:nvPr>
        </p:nvSpPr>
        <p:spPr/>
        <p:txBody>
          <a:bodyPr/>
          <a:lstStyle/>
          <a:p>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751416"/>
          </a:xfrm>
        </p:spPr>
        <p:txBody>
          <a:bodyPr>
            <a:normAutofit/>
          </a:bodyPr>
          <a:lstStyle/>
          <a:p>
            <a:pPr algn="ctr"/>
            <a:r>
              <a:rPr lang="en-US" sz="2800" dirty="0"/>
              <a:t>Third Party Liability (TPL)</a:t>
            </a:r>
          </a:p>
        </p:txBody>
      </p:sp>
      <p:sp>
        <p:nvSpPr>
          <p:cNvPr id="3" name="Content Placeholder 2"/>
          <p:cNvSpPr>
            <a:spLocks noGrp="1"/>
          </p:cNvSpPr>
          <p:nvPr>
            <p:ph idx="1"/>
          </p:nvPr>
        </p:nvSpPr>
        <p:spPr>
          <a:xfrm>
            <a:off x="342900" y="1422401"/>
            <a:ext cx="6172200" cy="6587321"/>
          </a:xfrm>
        </p:spPr>
        <p:txBody>
          <a:bodyPr>
            <a:normAutofit fontScale="47500" lnSpcReduction="20000"/>
          </a:bodyPr>
          <a:lstStyle/>
          <a:p>
            <a:r>
              <a:rPr lang="en-US" dirty="0"/>
              <a:t>Third Party Liability (TPL) payments will be allowed as a reduction from payable charges submitted on the LTC claim as “Other Payer”. Providers may refer to the “Source Code” field found in the TPL section of the MEDI eligibility verification for a recipient’s three-digit TPL code.  </a:t>
            </a:r>
          </a:p>
          <a:p>
            <a:endParaRPr lang="en-US" dirty="0"/>
          </a:p>
          <a:p>
            <a:r>
              <a:rPr lang="en-US" dirty="0"/>
              <a:t>If the recipient has a TPL such as Blue Cross Blue Shield or any other commercial payer and TPL is not reported on the submitted claim, the claim will </a:t>
            </a:r>
            <a:r>
              <a:rPr lang="en-US" u="sng" dirty="0"/>
              <a:t>not</a:t>
            </a:r>
            <a:r>
              <a:rPr lang="en-US" dirty="0"/>
              <a:t> be rejected.  The Department will continue to seek recovery through the current collection process.</a:t>
            </a:r>
          </a:p>
          <a:p>
            <a:pPr marL="109728" indent="0">
              <a:buNone/>
            </a:pPr>
            <a:r>
              <a:rPr lang="en-US" dirty="0"/>
              <a:t> </a:t>
            </a:r>
          </a:p>
          <a:p>
            <a:r>
              <a:rPr lang="en-US" dirty="0"/>
              <a:t>If billing skilled nursing (Type of Bill 21X) for a non Medicare covered service, an Occurrence Code and associated date indicating the when Medicare coverage ended or when Medicaid coverage begin must be reported on claim.  Non-Medicare claims using an intermediate care Type of Bill 65X do not need the occurrence code.</a:t>
            </a:r>
          </a:p>
          <a:p>
            <a:pPr marL="109728" indent="0">
              <a:buNone/>
            </a:pPr>
            <a:endParaRPr lang="en-US" dirty="0"/>
          </a:p>
          <a:p>
            <a:r>
              <a:rPr lang="en-US" dirty="0"/>
              <a:t>For recipients participating in the LTSS program, claims submitted directly to HFS should be for Medicare covered service periods only and must show the Medicare as the primary payer.  The TPL code of </a:t>
            </a:r>
            <a:r>
              <a:rPr lang="en-US" b="1" dirty="0"/>
              <a:t>909</a:t>
            </a:r>
            <a:r>
              <a:rPr lang="en-US" dirty="0"/>
              <a:t> must be reported in the REF02 segment, in claim loop 2330, followed by the 2- digit TPL Status Code.  The amount paid by Medicare or the Medicare Advantage Plan should be reported as claim level adjustment in claim loop 2320. </a:t>
            </a:r>
          </a:p>
          <a:p>
            <a:endParaRPr lang="en-US" dirty="0"/>
          </a:p>
          <a:p>
            <a:r>
              <a:rPr lang="en-US" dirty="0"/>
              <a:t>If the claim is Medicaid only or has a TPL other than Medicare, use Value Code 80 for the covered days and Value Code 81 for non-covered days.  Covered days must equal the covered accommodation days on the claim.</a:t>
            </a:r>
          </a:p>
          <a:p>
            <a:endParaRPr lang="en-US" dirty="0"/>
          </a:p>
          <a:p>
            <a:r>
              <a:rPr lang="en-US" sz="2800" dirty="0"/>
              <a:t>Prior payment amounts should be reported as claim level adjustments. Do not send any line level adjustment segments. </a:t>
            </a:r>
          </a:p>
          <a:p>
            <a:endParaRPr lang="en-US" dirty="0"/>
          </a:p>
        </p:txBody>
      </p:sp>
      <p:sp>
        <p:nvSpPr>
          <p:cNvPr id="7" name="Slide Number Placeholder 6"/>
          <p:cNvSpPr>
            <a:spLocks noGrp="1"/>
          </p:cNvSpPr>
          <p:nvPr>
            <p:ph type="sldNum" sz="quarter" idx="12"/>
          </p:nvPr>
        </p:nvSpPr>
        <p:spPr>
          <a:xfrm>
            <a:off x="6400800" y="8543926"/>
            <a:ext cx="358974" cy="486833"/>
          </a:xfrm>
        </p:spPr>
        <p:txBody>
          <a:bodyPr/>
          <a:lstStyle/>
          <a:p>
            <a:fld id="{60D847F5-E887-4A53-AC26-44F252098E7D}" type="slidenum">
              <a:rPr lang="en-US" smtClean="0"/>
              <a:pPr/>
              <a:t>21</a:t>
            </a:fld>
            <a:endParaRPr lang="en-US" dirty="0"/>
          </a:p>
        </p:txBody>
      </p:sp>
      <p:sp>
        <p:nvSpPr>
          <p:cNvPr id="8" name="Footer Placeholder 7"/>
          <p:cNvSpPr>
            <a:spLocks noGrp="1"/>
          </p:cNvSpPr>
          <p:nvPr>
            <p:ph type="ftr" sz="quarter" idx="11"/>
          </p:nvPr>
        </p:nvSpPr>
        <p:spPr/>
        <p:txBody>
          <a:bodyPr/>
          <a:lstStyle/>
          <a:p>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2900" y="1219201"/>
            <a:ext cx="6172200" cy="6790521"/>
          </a:xfrm>
        </p:spPr>
        <p:txBody>
          <a:bodyPr>
            <a:normAutofit fontScale="62500" lnSpcReduction="20000"/>
          </a:bodyPr>
          <a:lstStyle/>
          <a:p>
            <a:pPr marL="114300" indent="-4763">
              <a:buNone/>
            </a:pPr>
            <a:r>
              <a:rPr lang="en-US" b="1" dirty="0"/>
              <a:t>NOTE: </a:t>
            </a:r>
            <a:r>
              <a:rPr lang="en-US" dirty="0"/>
              <a:t>The following requirements are not applicable to Supportive Living Program providers. </a:t>
            </a:r>
          </a:p>
          <a:p>
            <a:endParaRPr lang="en-US" dirty="0"/>
          </a:p>
          <a:p>
            <a:r>
              <a:rPr lang="en-US" dirty="0"/>
              <a:t>Recipients who have elected hospice services and are receiving the hospice services in the facility should be reported as Type of Bill Frequency 1 or 4 showing the patient is discharged with a discharge status code of 51 – Discharged to Hospice Medical Facility (Certified) providing Hospice Level of Care. </a:t>
            </a:r>
            <a:r>
              <a:rPr lang="en-US" b="1" dirty="0"/>
              <a:t>Note:</a:t>
            </a:r>
            <a:r>
              <a:rPr lang="en-US" dirty="0"/>
              <a:t> The Statement Through date should equal the first day of hospice </a:t>
            </a:r>
            <a:r>
              <a:rPr lang="en-US"/>
              <a:t>coverage.</a:t>
            </a:r>
            <a:endParaRPr lang="en-US" dirty="0"/>
          </a:p>
          <a:p>
            <a:endParaRPr lang="en-US" dirty="0"/>
          </a:p>
          <a:p>
            <a:r>
              <a:rPr lang="en-US" dirty="0"/>
              <a:t>Providers should not submit a discharge transaction through the EDI LTC links unless the resident is discharged into a community based hospice program, then a full discharge from the facility should be sent by submitting a discharge transaction through the EDI LTC links.  Claims with a bill frequency of “1” or “4” should show a discharge status code of 50 – Hospice Home or discharge status code of 01.</a:t>
            </a:r>
          </a:p>
          <a:p>
            <a:endParaRPr lang="en-US" dirty="0"/>
          </a:p>
          <a:p>
            <a:r>
              <a:rPr lang="en-US" dirty="0"/>
              <a:t>If hospice election ends and recipient is still a resident of the facility the LTC facility may resume billing for services.  The first claim submitted after a hospice covered period should be billed as an Interim-First Claim, Type of Bill Frequency 2.  Note that the statement from date and the admit date of the claim must match and be the first day not covered by hospice election. </a:t>
            </a:r>
          </a:p>
          <a:p>
            <a:endParaRPr lang="en-US" dirty="0"/>
          </a:p>
        </p:txBody>
      </p:sp>
      <p:sp>
        <p:nvSpPr>
          <p:cNvPr id="3" name="Title 2"/>
          <p:cNvSpPr>
            <a:spLocks noGrp="1"/>
          </p:cNvSpPr>
          <p:nvPr>
            <p:ph type="title"/>
          </p:nvPr>
        </p:nvSpPr>
        <p:spPr>
          <a:xfrm>
            <a:off x="342900" y="366184"/>
            <a:ext cx="6172200" cy="853016"/>
          </a:xfrm>
        </p:spPr>
        <p:txBody>
          <a:bodyPr>
            <a:normAutofit/>
          </a:bodyPr>
          <a:lstStyle/>
          <a:p>
            <a:pPr algn="ctr"/>
            <a:r>
              <a:rPr lang="en-US" sz="2800" dirty="0"/>
              <a:t>Hospice Services</a:t>
            </a:r>
          </a:p>
        </p:txBody>
      </p:sp>
      <p:sp>
        <p:nvSpPr>
          <p:cNvPr id="7" name="Slide Number Placeholder 6"/>
          <p:cNvSpPr>
            <a:spLocks noGrp="1"/>
          </p:cNvSpPr>
          <p:nvPr>
            <p:ph type="sldNum" sz="quarter" idx="12"/>
          </p:nvPr>
        </p:nvSpPr>
        <p:spPr>
          <a:xfrm>
            <a:off x="6400800" y="8543926"/>
            <a:ext cx="358974" cy="486833"/>
          </a:xfrm>
        </p:spPr>
        <p:txBody>
          <a:bodyPr/>
          <a:lstStyle/>
          <a:p>
            <a:fld id="{60D847F5-E887-4A53-AC26-44F252098E7D}" type="slidenum">
              <a:rPr lang="en-US" smtClean="0"/>
              <a:pPr/>
              <a:t>22</a:t>
            </a:fld>
            <a:endParaRPr lang="en-US" dirty="0"/>
          </a:p>
        </p:txBody>
      </p:sp>
      <p:sp>
        <p:nvSpPr>
          <p:cNvPr id="8" name="Footer Placeholder 7"/>
          <p:cNvSpPr>
            <a:spLocks noGrp="1"/>
          </p:cNvSpPr>
          <p:nvPr>
            <p:ph type="ftr" sz="quarter" idx="11"/>
          </p:nvPr>
        </p:nvSpPr>
        <p:spPr/>
        <p:txBody>
          <a:bodyPr/>
          <a:lstStyle/>
          <a:p>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2900" y="1219201"/>
            <a:ext cx="6172200" cy="6790521"/>
          </a:xfrm>
        </p:spPr>
        <p:txBody>
          <a:bodyPr>
            <a:normAutofit fontScale="70000" lnSpcReduction="20000"/>
          </a:bodyPr>
          <a:lstStyle/>
          <a:p>
            <a:pPr marL="114300" indent="-4763">
              <a:buNone/>
            </a:pPr>
            <a:endParaRPr lang="en-US" dirty="0"/>
          </a:p>
          <a:p>
            <a:pPr marL="114300" indent="-4763">
              <a:buNone/>
            </a:pPr>
            <a:r>
              <a:rPr lang="en-US" b="1" dirty="0">
                <a:solidFill>
                  <a:srgbClr val="FF0000"/>
                </a:solidFill>
              </a:rPr>
              <a:t>NOTE: </a:t>
            </a:r>
            <a:r>
              <a:rPr lang="en-US" dirty="0"/>
              <a:t>Providers are still required to report discharges to HFS by submitting a discharge transaction through the EDI LTC links.</a:t>
            </a:r>
          </a:p>
          <a:p>
            <a:endParaRPr lang="en-US" dirty="0"/>
          </a:p>
          <a:p>
            <a:r>
              <a:rPr lang="en-US" dirty="0"/>
              <a:t>Discharge Status or Patient Status must also be reported on each claim, even if recipient is still a resident.   A complete list of Patient Discharge Status Codes are available in the NUBC UB-04 Official Data Specifications Manual.  </a:t>
            </a:r>
          </a:p>
          <a:p>
            <a:pPr marL="114300" indent="-4763">
              <a:buNone/>
            </a:pPr>
            <a:endParaRPr lang="en-US" dirty="0"/>
          </a:p>
          <a:p>
            <a:r>
              <a:rPr lang="en-US" dirty="0"/>
              <a:t>HFS will continue to make payment to the facility for a resident’s date of death only when the individual is considered a resident of the facility on the date of death.  For a payment for date of death the claim must reflect a Discharge Status Code of 20.  </a:t>
            </a:r>
          </a:p>
          <a:p>
            <a:endParaRPr lang="en-US" dirty="0"/>
          </a:p>
          <a:p>
            <a:r>
              <a:rPr lang="en-US" dirty="0"/>
              <a:t>Claims submitted with Type of Bill Frequency Codes 1 or 4 should show the discharge date as the Statement Trough Date.  The number of Days reported in Value Codes, Revenue Codes and Occurrence Spans should only include the discharge date if discharge was due to death.  </a:t>
            </a:r>
          </a:p>
          <a:p>
            <a:endParaRPr lang="en-US" dirty="0"/>
          </a:p>
          <a:p>
            <a:pPr marL="114300" indent="-4763">
              <a:buNone/>
            </a:pPr>
            <a:endParaRPr lang="en-US" dirty="0"/>
          </a:p>
        </p:txBody>
      </p:sp>
      <p:sp>
        <p:nvSpPr>
          <p:cNvPr id="3" name="Title 2"/>
          <p:cNvSpPr>
            <a:spLocks noGrp="1"/>
          </p:cNvSpPr>
          <p:nvPr>
            <p:ph type="title"/>
          </p:nvPr>
        </p:nvSpPr>
        <p:spPr>
          <a:xfrm>
            <a:off x="342900" y="366184"/>
            <a:ext cx="6172200" cy="853016"/>
          </a:xfrm>
        </p:spPr>
        <p:txBody>
          <a:bodyPr>
            <a:normAutofit/>
          </a:bodyPr>
          <a:lstStyle/>
          <a:p>
            <a:pPr algn="ctr"/>
            <a:r>
              <a:rPr lang="en-US" sz="2800" dirty="0"/>
              <a:t>Discharge</a:t>
            </a:r>
          </a:p>
        </p:txBody>
      </p:sp>
      <p:sp>
        <p:nvSpPr>
          <p:cNvPr id="7" name="Slide Number Placeholder 6"/>
          <p:cNvSpPr>
            <a:spLocks noGrp="1"/>
          </p:cNvSpPr>
          <p:nvPr>
            <p:ph type="sldNum" sz="quarter" idx="12"/>
          </p:nvPr>
        </p:nvSpPr>
        <p:spPr>
          <a:xfrm>
            <a:off x="6400800" y="8543926"/>
            <a:ext cx="358974" cy="486833"/>
          </a:xfrm>
        </p:spPr>
        <p:txBody>
          <a:bodyPr/>
          <a:lstStyle/>
          <a:p>
            <a:fld id="{60D847F5-E887-4A53-AC26-44F252098E7D}" type="slidenum">
              <a:rPr lang="en-US" smtClean="0"/>
              <a:pPr/>
              <a:t>23</a:t>
            </a:fld>
            <a:endParaRPr lang="en-US" dirty="0"/>
          </a:p>
        </p:txBody>
      </p:sp>
      <p:sp>
        <p:nvSpPr>
          <p:cNvPr id="8" name="Footer Placeholder 7"/>
          <p:cNvSpPr>
            <a:spLocks noGrp="1"/>
          </p:cNvSpPr>
          <p:nvPr>
            <p:ph type="ftr" sz="quarter" idx="11"/>
          </p:nvPr>
        </p:nvSpPr>
        <p:spPr/>
        <p:txBody>
          <a:bodyPr/>
          <a:lstStyle/>
          <a:p>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a:xfrm>
            <a:off x="342900" y="609600"/>
            <a:ext cx="6172200" cy="7924799"/>
          </a:xfrm>
        </p:spPr>
        <p:txBody>
          <a:bodyPr>
            <a:normAutofit fontScale="92500" lnSpcReduction="20000"/>
          </a:bodyPr>
          <a:lstStyle/>
          <a:p>
            <a:pPr marL="114300" indent="-4763">
              <a:buNone/>
            </a:pPr>
            <a:r>
              <a:rPr lang="en-US" sz="1200" dirty="0"/>
              <a:t>Currently HFS creates DT claims based off the recipient and provider eligibility as well as the DT enrollment information.  Beginning with December 1, 2016 services, LTC providers will also have to submit 837I claims for payment of their contracted DT services.  The current processes related to DT claim creation, payment and adjustments will continue for dates of service prior to December 1, 2016. </a:t>
            </a:r>
          </a:p>
          <a:p>
            <a:pPr marL="114300" indent="-4763">
              <a:buNone/>
            </a:pPr>
            <a:r>
              <a:rPr lang="en-US" sz="1200" dirty="0"/>
              <a:t> </a:t>
            </a:r>
          </a:p>
          <a:p>
            <a:pPr marL="114300" indent="-4763">
              <a:buNone/>
            </a:pPr>
            <a:r>
              <a:rPr lang="en-US" sz="1200" dirty="0"/>
              <a:t>No changes are being made to program requirements or the process by which a LTC provider reports a recipient’s enrollment into or discharge from a DT agency to Medicaid.  LTC providers will still be required to submit this information to DHS on an Enrollment/Disenrollment Form (IL 444-2768).</a:t>
            </a:r>
          </a:p>
          <a:p>
            <a:pPr marL="285750" indent="-176213">
              <a:buNone/>
            </a:pPr>
            <a:endParaRPr lang="en-US" sz="1200" dirty="0"/>
          </a:p>
          <a:p>
            <a:pPr marL="285750" indent="-176213" algn="ctr">
              <a:buNone/>
            </a:pPr>
            <a:r>
              <a:rPr lang="en-US" sz="1500" b="1" dirty="0"/>
              <a:t>Billing Requirements for DT Services Beginning December 1, 2016</a:t>
            </a:r>
          </a:p>
          <a:p>
            <a:pPr marL="285750" indent="-176213" algn="ctr">
              <a:buNone/>
            </a:pPr>
            <a:r>
              <a:rPr lang="en-US" sz="1200" b="1" dirty="0"/>
              <a:t> </a:t>
            </a:r>
          </a:p>
          <a:p>
            <a:pPr marL="285750" indent="-176213">
              <a:buFont typeface="Wingdings" pitchFamily="2" charset="2"/>
              <a:buChar char="Ø"/>
            </a:pPr>
            <a:r>
              <a:rPr lang="en-US" sz="1200" dirty="0"/>
              <a:t>DT services beginning December 1, 2016 will be billed by the LTC facility on a claim </a:t>
            </a:r>
            <a:r>
              <a:rPr lang="en-US" sz="1200" u="sng" dirty="0"/>
              <a:t>separate</a:t>
            </a:r>
            <a:r>
              <a:rPr lang="en-US" sz="1200" dirty="0"/>
              <a:t> from their claim for room and board using Type of Bill 079X with a Revenue Code of 0942.  </a:t>
            </a:r>
          </a:p>
          <a:p>
            <a:pPr marL="285750" indent="-176213">
              <a:buFont typeface="Wingdings" pitchFamily="2" charset="2"/>
              <a:buChar char="Ø"/>
            </a:pPr>
            <a:endParaRPr lang="en-US" sz="1200" dirty="0"/>
          </a:p>
          <a:p>
            <a:pPr marL="285750" indent="-176213">
              <a:buFont typeface="Wingdings" pitchFamily="2" charset="2"/>
              <a:buChar char="Ø"/>
            </a:pPr>
            <a:r>
              <a:rPr lang="en-US" sz="1200" dirty="0"/>
              <a:t>Claims submitted for DT services should be a monthly claim and will not be allowed to cross calendar months. </a:t>
            </a:r>
          </a:p>
          <a:p>
            <a:pPr marL="285750" indent="-176213">
              <a:buFont typeface="Wingdings" pitchFamily="2" charset="2"/>
              <a:buChar char="Ø"/>
            </a:pPr>
            <a:endParaRPr lang="en-US" sz="1200" dirty="0"/>
          </a:p>
          <a:p>
            <a:pPr marL="285750" indent="-176213">
              <a:buFont typeface="Wingdings" pitchFamily="2" charset="2"/>
              <a:buChar char="Ø"/>
            </a:pPr>
            <a:r>
              <a:rPr lang="en-US" sz="1200" dirty="0"/>
              <a:t>Only one DT agency can be billed per claim.</a:t>
            </a:r>
          </a:p>
          <a:p>
            <a:pPr marL="285750" indent="-176213">
              <a:buFont typeface="Wingdings" pitchFamily="2" charset="2"/>
              <a:buChar char="Ø"/>
            </a:pPr>
            <a:endParaRPr lang="en-US" sz="1200" dirty="0"/>
          </a:p>
          <a:p>
            <a:pPr marL="285750" indent="-176213">
              <a:buFont typeface="Wingdings" pitchFamily="2" charset="2"/>
              <a:buChar char="Ø"/>
            </a:pPr>
            <a:r>
              <a:rPr lang="en-US" sz="1200" dirty="0"/>
              <a:t>Claims submitted for DT services will contain the Department assigned four (4) digit DT agency code indicating which DT agency provided the DT services to the recipient as a Value Code 24.  The actual DT agency code will be reported in the dollar field of the Value Amount data element.  Although, the DDE results screen will display all Associated Amounts for Value Codes as monetary amounts the internal programming will recognize the amount as an agency code when Value Code 24 is used. </a:t>
            </a:r>
          </a:p>
          <a:p>
            <a:pPr marL="541782" lvl="1" indent="-176213">
              <a:buFont typeface="Wingdings" pitchFamily="2" charset="2"/>
              <a:buChar char="Ø"/>
            </a:pPr>
            <a:r>
              <a:rPr lang="en-US" sz="1200" b="1" dirty="0"/>
              <a:t>Example: </a:t>
            </a:r>
            <a:r>
              <a:rPr lang="en-US" sz="1200" dirty="0"/>
              <a:t>DT Agency Code 0555 should be reported is Value Code 24 with Value Amount of 555.  </a:t>
            </a:r>
          </a:p>
          <a:p>
            <a:pPr marL="779526" lvl="2" indent="-176213">
              <a:buFont typeface="Wingdings" pitchFamily="2" charset="2"/>
              <a:buChar char="Ø"/>
            </a:pPr>
            <a:r>
              <a:rPr lang="en-US" sz="1000" b="1" dirty="0"/>
              <a:t>Note: </a:t>
            </a:r>
            <a:r>
              <a:rPr lang="en-US" sz="1000" dirty="0"/>
              <a:t>When submitting an X12 file do </a:t>
            </a:r>
            <a:r>
              <a:rPr lang="en-US" sz="1000" b="1" dirty="0"/>
              <a:t>not</a:t>
            </a:r>
            <a:r>
              <a:rPr lang="en-US" sz="1000" dirty="0"/>
              <a:t> submit a decimal point when sending non currency values, such as DT agency code or covered days. </a:t>
            </a:r>
          </a:p>
          <a:p>
            <a:pPr marL="285750" indent="-176213">
              <a:buFont typeface="Wingdings" pitchFamily="2" charset="2"/>
              <a:buChar char="Ø"/>
            </a:pPr>
            <a:r>
              <a:rPr lang="en-US" sz="1200" dirty="0"/>
              <a:t>Received claims for DT services will be interrogated against recipient and provider eligibility, as well as, the DT enrollment information segments on the RDB for payment determination. If the received claim is for a service period not completely covered by a corresponding DT enrollment segment for the provider and recipient combination, the claim will be rejected back to the provider.  If claim is not for a full month of service the following criteria should be met based on Bill Frequency Code or claim will be rejected back to provider.</a:t>
            </a:r>
          </a:p>
          <a:p>
            <a:pPr marL="541782" lvl="1" indent="-176213">
              <a:buFont typeface="Courier New" pitchFamily="49" charset="0"/>
              <a:buChar char="o"/>
            </a:pPr>
            <a:r>
              <a:rPr lang="en-US" sz="1200" dirty="0"/>
              <a:t>Bill Frequency Code 1 - The claim begin date should correspond to the enrollment segment begin date and end date should equal the enrollment segment end date.</a:t>
            </a:r>
          </a:p>
          <a:p>
            <a:pPr marL="541782" lvl="1" indent="-176213">
              <a:buFont typeface="Courier New" pitchFamily="49" charset="0"/>
              <a:buChar char="o"/>
            </a:pPr>
            <a:r>
              <a:rPr lang="en-US" sz="1200" dirty="0"/>
              <a:t>Bill Frequency Code 2 - The claim begin date should correspond to the enrollment segment begin date or the first day of the month. </a:t>
            </a:r>
          </a:p>
          <a:p>
            <a:pPr marL="541782" lvl="1" indent="-176213">
              <a:buFont typeface="Courier New" pitchFamily="49" charset="0"/>
              <a:buChar char="o"/>
            </a:pPr>
            <a:r>
              <a:rPr lang="en-US" sz="1200" dirty="0"/>
              <a:t>Bill Frequency Code 3 – The claim begin and end date must fall within the enrollment segment begin and end dates.</a:t>
            </a:r>
          </a:p>
          <a:p>
            <a:pPr marL="541782" lvl="1" indent="-176213">
              <a:buFont typeface="Courier New" pitchFamily="49" charset="0"/>
              <a:buChar char="o"/>
            </a:pPr>
            <a:r>
              <a:rPr lang="en-US" sz="1200" dirty="0"/>
              <a:t>Bill Frequency Code 4 – The claim end date should correspond to the enrollment segment end date.</a:t>
            </a:r>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6400800" y="8543926"/>
            <a:ext cx="358974" cy="486833"/>
          </a:xfrm>
        </p:spPr>
        <p:txBody>
          <a:bodyPr/>
          <a:lstStyle/>
          <a:p>
            <a:fld id="{60D847F5-E887-4A53-AC26-44F252098E7D}" type="slidenum">
              <a:rPr lang="en-US" smtClean="0"/>
              <a:pPr/>
              <a:t>24</a:t>
            </a:fld>
            <a:endParaRPr lang="en-US" dirty="0"/>
          </a:p>
        </p:txBody>
      </p:sp>
      <p:sp>
        <p:nvSpPr>
          <p:cNvPr id="7" name="Title 6"/>
          <p:cNvSpPr>
            <a:spLocks noGrp="1"/>
          </p:cNvSpPr>
          <p:nvPr>
            <p:ph type="title"/>
          </p:nvPr>
        </p:nvSpPr>
        <p:spPr>
          <a:xfrm>
            <a:off x="342900" y="152400"/>
            <a:ext cx="6172200" cy="533400"/>
          </a:xfrm>
        </p:spPr>
        <p:txBody>
          <a:bodyPr>
            <a:normAutofit fontScale="90000"/>
          </a:bodyPr>
          <a:lstStyle/>
          <a:p>
            <a:r>
              <a:rPr lang="en-US" sz="2800" dirty="0"/>
              <a:t>Developmental Training (DT) Services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342900" y="1117600"/>
            <a:ext cx="6172200" cy="6604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a:solidFill>
                  <a:schemeClr val="accent1">
                    <a:lumMod val="75000"/>
                  </a:schemeClr>
                </a:solidFill>
                <a:latin typeface="Aharoni" pitchFamily="2" charset="-79"/>
                <a:cs typeface="Aharoni" pitchFamily="2" charset="-79"/>
              </a:rPr>
              <a:t>Ready for some claim Examples?</a:t>
            </a:r>
          </a:p>
          <a:p>
            <a:pPr algn="ctr"/>
            <a:endParaRPr lang="en-US" sz="5400" dirty="0">
              <a:solidFill>
                <a:schemeClr val="accent1">
                  <a:lumMod val="75000"/>
                </a:schemeClr>
              </a:solidFill>
              <a:latin typeface="Aharoni" pitchFamily="2" charset="-79"/>
              <a:cs typeface="Aharoni" pitchFamily="2" charset="-79"/>
            </a:endParaRPr>
          </a:p>
          <a:p>
            <a:pPr algn="ctr"/>
            <a:endParaRPr lang="en-US" sz="5400" dirty="0">
              <a:solidFill>
                <a:schemeClr val="accent1">
                  <a:lumMod val="75000"/>
                </a:schemeClr>
              </a:solidFill>
              <a:latin typeface="Aharoni" pitchFamily="2" charset="-79"/>
              <a:cs typeface="Aharoni" pitchFamily="2" charset="-79"/>
            </a:endParaRPr>
          </a:p>
        </p:txBody>
      </p:sp>
      <p:pic>
        <p:nvPicPr>
          <p:cNvPr id="5" name="Picture 6" descr="http://www.plantcitygov.com/images/pages/N875/fireworks-animated.gif"/>
          <p:cNvPicPr>
            <a:picLocks noChangeAspect="1" noChangeArrowheads="1" noCrop="1"/>
          </p:cNvPicPr>
          <p:nvPr/>
        </p:nvPicPr>
        <p:blipFill>
          <a:blip r:embed="rId2" cstate="print"/>
          <a:srcRect/>
          <a:stretch>
            <a:fillRect/>
          </a:stretch>
        </p:blipFill>
        <p:spPr bwMode="auto">
          <a:xfrm>
            <a:off x="1981200" y="5029200"/>
            <a:ext cx="2819400" cy="2146301"/>
          </a:xfrm>
          <a:prstGeom prst="rect">
            <a:avLst/>
          </a:prstGeom>
          <a:noFill/>
        </p:spPr>
      </p:pic>
      <p:sp>
        <p:nvSpPr>
          <p:cNvPr id="9" name="Slide Number Placeholder 8"/>
          <p:cNvSpPr>
            <a:spLocks noGrp="1"/>
          </p:cNvSpPr>
          <p:nvPr>
            <p:ph type="sldNum" sz="quarter" idx="12"/>
          </p:nvPr>
        </p:nvSpPr>
        <p:spPr>
          <a:xfrm>
            <a:off x="6400800" y="8543926"/>
            <a:ext cx="358974" cy="486833"/>
          </a:xfrm>
        </p:spPr>
        <p:txBody>
          <a:bodyPr/>
          <a:lstStyle/>
          <a:p>
            <a:fld id="{60D847F5-E887-4A53-AC26-44F252098E7D}" type="slidenum">
              <a:rPr lang="en-US" smtClean="0"/>
              <a:pPr/>
              <a:t>25</a:t>
            </a:fld>
            <a:endParaRPr lang="en-US" dirty="0"/>
          </a:p>
        </p:txBody>
      </p:sp>
      <p:sp>
        <p:nvSpPr>
          <p:cNvPr id="10" name="Footer Placeholder 9"/>
          <p:cNvSpPr>
            <a:spLocks noGrp="1"/>
          </p:cNvSpPr>
          <p:nvPr>
            <p:ph type="ftr" sz="quarter" idx="11"/>
          </p:nvPr>
        </p:nvSpPr>
        <p:spPr/>
        <p:txBody>
          <a:bodyPr/>
          <a:lstStyle/>
          <a:p>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6200" y="914400"/>
            <a:ext cx="6629400" cy="7620000"/>
          </a:xfrm>
        </p:spPr>
        <p:txBody>
          <a:bodyPr>
            <a:normAutofit fontScale="70000" lnSpcReduction="20000"/>
          </a:bodyPr>
          <a:lstStyle/>
          <a:p>
            <a:pPr>
              <a:buNone/>
            </a:pPr>
            <a:r>
              <a:rPr lang="en-US" sz="1100" b="1" dirty="0"/>
              <a:t>The Claim has been submitted. Date:  </a:t>
            </a:r>
            <a:r>
              <a:rPr lang="en-US" sz="1100" dirty="0"/>
              <a:t>01/01/2017 </a:t>
            </a:r>
            <a:r>
              <a:rPr lang="en-US" sz="1100" b="1" dirty="0"/>
              <a:t>Time:  </a:t>
            </a:r>
            <a:r>
              <a:rPr lang="en-US" sz="1100" dirty="0"/>
              <a:t>15:27  </a:t>
            </a:r>
            <a:r>
              <a:rPr lang="en-US" sz="1100" b="1" dirty="0"/>
              <a:t>Confirmation Number: </a:t>
            </a:r>
            <a:r>
              <a:rPr lang="en-US" sz="1100" dirty="0"/>
              <a:t>000041680 </a:t>
            </a:r>
          </a:p>
          <a:p>
            <a:pPr>
              <a:buNone/>
            </a:pPr>
            <a:r>
              <a:rPr lang="en-US" sz="1100" b="1" dirty="0"/>
              <a:t>Submitter Tax Id:</a:t>
            </a:r>
            <a:r>
              <a:rPr lang="en-US" sz="1100" dirty="0"/>
              <a:t>  123456789003   </a:t>
            </a:r>
            <a:r>
              <a:rPr lang="en-US" sz="1100" b="1" dirty="0"/>
              <a:t>Submitter Name: </a:t>
            </a:r>
            <a:r>
              <a:rPr lang="en-US" sz="1100" dirty="0"/>
              <a:t> ACME LTC TEST   </a:t>
            </a:r>
          </a:p>
          <a:p>
            <a:pPr>
              <a:buNone/>
            </a:pPr>
            <a:r>
              <a:rPr lang="en-US" sz="1100" b="1" dirty="0"/>
              <a:t>Submitter Contact Name:</a:t>
            </a:r>
            <a:r>
              <a:rPr lang="en-US" sz="1100" dirty="0"/>
              <a:t>  JANE DOE </a:t>
            </a:r>
          </a:p>
          <a:p>
            <a:pPr>
              <a:buNone/>
            </a:pPr>
            <a:r>
              <a:rPr lang="en-US" sz="1100" b="1" dirty="0"/>
              <a:t>Submitter Contact E-mail Address: </a:t>
            </a:r>
            <a:r>
              <a:rPr lang="en-US" sz="1100" dirty="0"/>
              <a:t>JANED@GMAIL.COM </a:t>
            </a:r>
          </a:p>
          <a:p>
            <a:pPr>
              <a:buNone/>
            </a:pPr>
            <a:r>
              <a:rPr lang="en-US" sz="1100" b="1" dirty="0"/>
              <a:t>Total Net Amount Billed:</a:t>
            </a:r>
            <a:r>
              <a:rPr lang="en-US" sz="1100" dirty="0"/>
              <a:t>    3100.00   </a:t>
            </a:r>
            <a:r>
              <a:rPr lang="en-US" sz="1100" b="1" dirty="0"/>
              <a:t>Total TPL Payments:</a:t>
            </a:r>
            <a:r>
              <a:rPr lang="en-US" sz="1100" dirty="0"/>
              <a:t>  0.00   </a:t>
            </a:r>
          </a:p>
          <a:p>
            <a:pPr>
              <a:buNone/>
            </a:pPr>
            <a:r>
              <a:rPr lang="en-US" sz="1100" b="1" u="sng" dirty="0"/>
              <a:t>Patient/Subscriber Information </a:t>
            </a:r>
          </a:p>
          <a:p>
            <a:pPr>
              <a:buNone/>
            </a:pPr>
            <a:r>
              <a:rPr lang="en-US" sz="1100" b="1" dirty="0"/>
              <a:t>Recipient ID Number (RIN): </a:t>
            </a:r>
            <a:r>
              <a:rPr lang="en-US" sz="1100" dirty="0"/>
              <a:t> 015574619  </a:t>
            </a:r>
            <a:r>
              <a:rPr lang="en-US" sz="1100" b="1" dirty="0"/>
              <a:t> Recipient Name:</a:t>
            </a:r>
            <a:r>
              <a:rPr lang="en-US" sz="1100" dirty="0"/>
              <a:t>  TEST    THIRTYFIVE </a:t>
            </a:r>
            <a:r>
              <a:rPr lang="en-US" sz="1100" b="1" dirty="0"/>
              <a:t>  Date of  Birth:  </a:t>
            </a:r>
            <a:r>
              <a:rPr lang="en-US" sz="1100" dirty="0"/>
              <a:t>11/08/1921 </a:t>
            </a:r>
            <a:r>
              <a:rPr lang="en-US" sz="1100" b="1" dirty="0"/>
              <a:t>Gender:  </a:t>
            </a:r>
            <a:r>
              <a:rPr lang="en-US" sz="1100" dirty="0"/>
              <a:t> Female   </a:t>
            </a:r>
          </a:p>
          <a:p>
            <a:pPr>
              <a:buNone/>
            </a:pPr>
            <a:r>
              <a:rPr lang="en-US" sz="1100" b="1" dirty="0"/>
              <a:t>Recipient Address:  </a:t>
            </a:r>
          </a:p>
          <a:p>
            <a:pPr>
              <a:buNone/>
            </a:pPr>
            <a:r>
              <a:rPr lang="en-US" sz="1100" dirty="0"/>
              <a:t>Address Line 1:  201 S GRAND   </a:t>
            </a:r>
            <a:r>
              <a:rPr lang="en-US" sz="1100" b="1" dirty="0"/>
              <a:t>Address Line 2: </a:t>
            </a:r>
            <a:r>
              <a:rPr lang="en-US" sz="1100" dirty="0"/>
              <a:t>   </a:t>
            </a:r>
            <a:r>
              <a:rPr lang="en-US" sz="1100" b="1" dirty="0"/>
              <a:t>City: </a:t>
            </a:r>
            <a:r>
              <a:rPr lang="en-US" sz="1100" dirty="0"/>
              <a:t> SPRINGFIELD </a:t>
            </a:r>
            <a:r>
              <a:rPr lang="en-US" sz="1100" b="1" dirty="0"/>
              <a:t>State: </a:t>
            </a:r>
            <a:r>
              <a:rPr lang="en-US" sz="1100" dirty="0"/>
              <a:t> IL  </a:t>
            </a:r>
            <a:r>
              <a:rPr lang="en-US" sz="1100" b="1" dirty="0"/>
              <a:t>Zip Code:</a:t>
            </a:r>
            <a:r>
              <a:rPr lang="en-US" sz="1100" dirty="0"/>
              <a:t>  62763  </a:t>
            </a:r>
          </a:p>
          <a:p>
            <a:pPr>
              <a:buNone/>
            </a:pPr>
            <a:r>
              <a:rPr lang="en-US" sz="1100" b="1" u="sng" dirty="0"/>
              <a:t>(Billing) Provider Information </a:t>
            </a:r>
          </a:p>
          <a:p>
            <a:pPr>
              <a:buNone/>
            </a:pPr>
            <a:r>
              <a:rPr lang="en-US" sz="1100" b="1" dirty="0"/>
              <a:t>Provider: </a:t>
            </a:r>
            <a:r>
              <a:rPr lang="en-US" sz="1100" dirty="0"/>
              <a:t>123456789003 </a:t>
            </a:r>
            <a:r>
              <a:rPr lang="en-US" sz="1100" b="1" dirty="0"/>
              <a:t>NPI: </a:t>
            </a:r>
            <a:r>
              <a:rPr lang="en-US" sz="1100" dirty="0"/>
              <a:t>1234567893 </a:t>
            </a:r>
            <a:r>
              <a:rPr lang="en-US" sz="1100" b="1" dirty="0"/>
              <a:t>Provider Taxonomy Code</a:t>
            </a:r>
            <a:r>
              <a:rPr lang="en-US" sz="1100" dirty="0"/>
              <a:t>: </a:t>
            </a:r>
            <a:r>
              <a:rPr lang="en-US" sz="1100" dirty="0">
                <a:solidFill>
                  <a:srgbClr val="FF0000"/>
                </a:solidFill>
              </a:rPr>
              <a:t>310400000X </a:t>
            </a:r>
          </a:p>
          <a:p>
            <a:pPr>
              <a:buNone/>
            </a:pPr>
            <a:r>
              <a:rPr lang="en-US" sz="1100" b="1" u="sng" dirty="0"/>
              <a:t>Claim Information</a:t>
            </a:r>
          </a:p>
          <a:p>
            <a:pPr>
              <a:buNone/>
            </a:pPr>
            <a:r>
              <a:rPr lang="en-US" sz="1100" b="1" dirty="0"/>
              <a:t>Patient Account Number: </a:t>
            </a:r>
            <a:r>
              <a:rPr lang="en-US" sz="1100" dirty="0"/>
              <a:t>   12121212121212121  </a:t>
            </a:r>
            <a:r>
              <a:rPr lang="en-US" sz="1100" b="1" dirty="0"/>
              <a:t>  Type of Bill Frequency Code</a:t>
            </a:r>
            <a:r>
              <a:rPr lang="en-US" sz="1100" dirty="0"/>
              <a:t>:  2 - Interim First Claim   </a:t>
            </a:r>
            <a:r>
              <a:rPr lang="en-US" sz="1100" b="1" dirty="0"/>
              <a:t>Delay Reason Code:  </a:t>
            </a:r>
          </a:p>
          <a:p>
            <a:pPr>
              <a:buNone/>
            </a:pPr>
            <a:r>
              <a:rPr lang="en-US" sz="1100" b="1" dirty="0"/>
              <a:t>Total Claim Charge Amount: </a:t>
            </a:r>
            <a:r>
              <a:rPr lang="en-US" sz="1100" dirty="0"/>
              <a:t> $3100.00 </a:t>
            </a:r>
            <a:r>
              <a:rPr lang="en-US" sz="1100" b="1" dirty="0"/>
              <a:t>Type of Bill Facility Code:</a:t>
            </a:r>
            <a:r>
              <a:rPr lang="en-US" sz="1100" dirty="0"/>
              <a:t>  89 Supportive Living Priority </a:t>
            </a:r>
          </a:p>
          <a:p>
            <a:pPr>
              <a:buNone/>
            </a:pPr>
            <a:r>
              <a:rPr lang="en-US" sz="1100" b="1" dirty="0"/>
              <a:t>(Type) of Admission or Visit:</a:t>
            </a:r>
            <a:r>
              <a:rPr lang="en-US" sz="1100" dirty="0"/>
              <a:t>  3 - Elective </a:t>
            </a:r>
            <a:r>
              <a:rPr lang="en-US" sz="1100" b="1" dirty="0"/>
              <a:t>Point of Origin for Admission or Visit: </a:t>
            </a:r>
            <a:r>
              <a:rPr lang="en-US" sz="1100" dirty="0"/>
              <a:t> 9 - Info Not Avail </a:t>
            </a:r>
          </a:p>
          <a:p>
            <a:pPr>
              <a:buNone/>
            </a:pPr>
            <a:r>
              <a:rPr lang="en-US" sz="1100" b="1" dirty="0"/>
              <a:t>Patient Discharge Status: </a:t>
            </a:r>
            <a:r>
              <a:rPr lang="en-US" sz="1100" dirty="0"/>
              <a:t> 30 </a:t>
            </a:r>
            <a:r>
              <a:rPr lang="en-US" sz="1100" b="1" dirty="0"/>
              <a:t>Prior Authorization Number:  </a:t>
            </a:r>
            <a:r>
              <a:rPr lang="en-US" sz="1100" dirty="0"/>
              <a:t> </a:t>
            </a:r>
            <a:r>
              <a:rPr lang="en-US" sz="1100" b="1" dirty="0"/>
              <a:t> Original DCN:</a:t>
            </a:r>
            <a:r>
              <a:rPr lang="en-US" sz="1100" dirty="0"/>
              <a:t>    </a:t>
            </a:r>
            <a:r>
              <a:rPr lang="en-US" sz="1100" b="1" dirty="0"/>
              <a:t>  Medical Record Number:</a:t>
            </a:r>
            <a:r>
              <a:rPr lang="en-US" sz="1100" dirty="0"/>
              <a:t> </a:t>
            </a:r>
          </a:p>
          <a:p>
            <a:pPr>
              <a:buNone/>
            </a:pPr>
            <a:r>
              <a:rPr lang="en-US" sz="1100" b="1" dirty="0"/>
              <a:t>Admission/Start of Care Date: </a:t>
            </a:r>
            <a:r>
              <a:rPr lang="en-US" sz="1100" dirty="0"/>
              <a:t>  </a:t>
            </a:r>
            <a:r>
              <a:rPr lang="en-US" sz="1100" b="1" dirty="0"/>
              <a:t> Admission Hour:  </a:t>
            </a:r>
            <a:r>
              <a:rPr lang="en-US" sz="1100" dirty="0"/>
              <a:t>    </a:t>
            </a:r>
            <a:r>
              <a:rPr lang="en-US" sz="1100" b="1" dirty="0"/>
              <a:t>Discharge Hour:  </a:t>
            </a:r>
          </a:p>
          <a:p>
            <a:pPr>
              <a:buNone/>
            </a:pPr>
            <a:r>
              <a:rPr lang="en-US" sz="1100" b="1" dirty="0"/>
              <a:t>Statement From Date:</a:t>
            </a:r>
            <a:r>
              <a:rPr lang="en-US" sz="1100" dirty="0"/>
              <a:t>  12/01/2016  </a:t>
            </a:r>
            <a:r>
              <a:rPr lang="en-US" sz="1100" b="1" dirty="0"/>
              <a:t> Statement Through Date: </a:t>
            </a:r>
            <a:r>
              <a:rPr lang="en-US" sz="1100" dirty="0"/>
              <a:t> 12/31/2016   </a:t>
            </a:r>
          </a:p>
          <a:p>
            <a:pPr>
              <a:buNone/>
            </a:pPr>
            <a:r>
              <a:rPr lang="en-US" sz="1100" b="1" u="sng" dirty="0"/>
              <a:t>EPSDT Screening </a:t>
            </a:r>
          </a:p>
          <a:p>
            <a:pPr>
              <a:buNone/>
            </a:pPr>
            <a:r>
              <a:rPr lang="en-US" sz="1100" b="1" dirty="0"/>
              <a:t>Was this patient referred for services as a result of an EPSDT screening?  </a:t>
            </a:r>
            <a:r>
              <a:rPr lang="en-US" sz="1100" dirty="0"/>
              <a:t> No </a:t>
            </a:r>
          </a:p>
          <a:p>
            <a:pPr>
              <a:buNone/>
            </a:pPr>
            <a:r>
              <a:rPr lang="en-US" sz="1100" b="1" u="sng" dirty="0"/>
              <a:t>Attachment Information </a:t>
            </a:r>
          </a:p>
          <a:p>
            <a:pPr>
              <a:buNone/>
            </a:pPr>
            <a:r>
              <a:rPr lang="en-US" sz="1100" b="1" dirty="0"/>
              <a:t>Type of Attachment: </a:t>
            </a:r>
            <a:r>
              <a:rPr lang="en-US" sz="1100" dirty="0"/>
              <a:t>   </a:t>
            </a:r>
            <a:r>
              <a:rPr lang="en-US" sz="1100" b="1" dirty="0"/>
              <a:t>Attachment Control Number: </a:t>
            </a:r>
            <a:r>
              <a:rPr lang="en-US" sz="1100" dirty="0"/>
              <a:t>    </a:t>
            </a:r>
          </a:p>
          <a:p>
            <a:pPr>
              <a:buNone/>
            </a:pPr>
            <a:r>
              <a:rPr lang="en-US" sz="1100" b="1" u="sng" dirty="0"/>
              <a:t>Principal Diagnosis and Procedure Codes</a:t>
            </a:r>
          </a:p>
          <a:p>
            <a:pPr>
              <a:buNone/>
            </a:pPr>
            <a:r>
              <a:rPr lang="en-US" sz="1100" b="1" dirty="0"/>
              <a:t>Principal Diagnosis:</a:t>
            </a:r>
            <a:r>
              <a:rPr lang="en-US" sz="1100" dirty="0"/>
              <a:t>  Z789  </a:t>
            </a:r>
            <a:r>
              <a:rPr lang="en-US" sz="1100" b="1" dirty="0"/>
              <a:t> POA Indicator:</a:t>
            </a:r>
            <a:r>
              <a:rPr lang="en-US" sz="1100" dirty="0"/>
              <a:t>    </a:t>
            </a:r>
            <a:r>
              <a:rPr lang="en-US" sz="1100" b="1" dirty="0"/>
              <a:t>Admitting Diagnosis:</a:t>
            </a:r>
            <a:r>
              <a:rPr lang="en-US" sz="1100" dirty="0"/>
              <a:t>   </a:t>
            </a:r>
            <a:r>
              <a:rPr lang="en-US" sz="1100" b="1" dirty="0"/>
              <a:t> E Diagnosis: </a:t>
            </a:r>
            <a:r>
              <a:rPr lang="en-US" sz="1100" dirty="0"/>
              <a:t>  </a:t>
            </a:r>
            <a:r>
              <a:rPr lang="en-US" sz="1100" b="1" dirty="0"/>
              <a:t> POA Indicator: </a:t>
            </a:r>
            <a:r>
              <a:rPr lang="en-US" sz="1100" dirty="0"/>
              <a:t> Y     </a:t>
            </a:r>
          </a:p>
          <a:p>
            <a:pPr>
              <a:buNone/>
            </a:pPr>
            <a:r>
              <a:rPr lang="en-US" sz="1100" b="1" u="sng" dirty="0"/>
              <a:t>Value, Condition, and Occurrence Code Information</a:t>
            </a:r>
          </a:p>
          <a:p>
            <a:pPr>
              <a:buNone/>
            </a:pPr>
            <a:r>
              <a:rPr lang="en-US" sz="1100" b="1" dirty="0"/>
              <a:t>Accident State:  </a:t>
            </a:r>
            <a:r>
              <a:rPr lang="en-US" sz="1100" dirty="0"/>
              <a:t> </a:t>
            </a:r>
          </a:p>
          <a:p>
            <a:pPr>
              <a:buNone/>
            </a:pPr>
            <a:r>
              <a:rPr lang="en-US" sz="1100" b="1" dirty="0"/>
              <a:t>Occurrence Span Code: </a:t>
            </a:r>
            <a:r>
              <a:rPr lang="en-US" sz="1100" dirty="0"/>
              <a:t>  </a:t>
            </a:r>
            <a:r>
              <a:rPr lang="en-US" sz="1100" b="1" dirty="0"/>
              <a:t> From Date: </a:t>
            </a:r>
            <a:r>
              <a:rPr lang="en-US" sz="1100" dirty="0"/>
              <a:t>   </a:t>
            </a:r>
            <a:r>
              <a:rPr lang="en-US" sz="1100" b="1" dirty="0"/>
              <a:t>To Date: </a:t>
            </a:r>
            <a:r>
              <a:rPr lang="en-US" sz="1100" dirty="0"/>
              <a:t>                 </a:t>
            </a:r>
            <a:r>
              <a:rPr lang="en-US" sz="1100" dirty="0">
                <a:solidFill>
                  <a:srgbClr val="FF0000"/>
                </a:solidFill>
              </a:rPr>
              <a:t>Value is the Number of Days when Value Code 80, 81, 82 are used</a:t>
            </a:r>
          </a:p>
          <a:p>
            <a:pPr>
              <a:buNone/>
            </a:pPr>
            <a:r>
              <a:rPr lang="en-US" sz="1100" b="1" dirty="0"/>
              <a:t>Occurrence Code:  </a:t>
            </a:r>
            <a:r>
              <a:rPr lang="en-US" sz="1100" dirty="0"/>
              <a:t>  </a:t>
            </a:r>
            <a:r>
              <a:rPr lang="en-US" sz="1100" b="1" dirty="0"/>
              <a:t>Occurrence Date:    </a:t>
            </a:r>
          </a:p>
          <a:p>
            <a:pPr>
              <a:buNone/>
            </a:pPr>
            <a:r>
              <a:rPr lang="en-US" sz="1100" b="1" dirty="0"/>
              <a:t>Value Code:</a:t>
            </a:r>
            <a:r>
              <a:rPr lang="en-US" sz="1100" dirty="0"/>
              <a:t>  80  </a:t>
            </a:r>
            <a:r>
              <a:rPr lang="en-US" sz="1100" b="1" dirty="0"/>
              <a:t>Associated Amount:</a:t>
            </a:r>
            <a:r>
              <a:rPr lang="en-US" sz="1100" dirty="0"/>
              <a:t> </a:t>
            </a:r>
            <a:r>
              <a:rPr lang="en-US" sz="1100" dirty="0">
                <a:solidFill>
                  <a:srgbClr val="FF0000"/>
                </a:solidFill>
              </a:rPr>
              <a:t>      $31.00 </a:t>
            </a:r>
          </a:p>
          <a:p>
            <a:pPr>
              <a:buNone/>
            </a:pPr>
            <a:r>
              <a:rPr lang="en-US" sz="1100" dirty="0"/>
              <a:t>                     23  </a:t>
            </a:r>
            <a:r>
              <a:rPr lang="en-US" sz="1100" b="1" dirty="0"/>
              <a:t>Associated Amount     </a:t>
            </a:r>
            <a:r>
              <a:rPr lang="en-US" sz="1100" dirty="0">
                <a:solidFill>
                  <a:srgbClr val="00B050"/>
                </a:solidFill>
              </a:rPr>
              <a:t>$500.00                   Provider Reported Patient Credit when Value Code 23 is used</a:t>
            </a:r>
          </a:p>
          <a:p>
            <a:pPr>
              <a:buNone/>
            </a:pPr>
            <a:r>
              <a:rPr lang="en-US" sz="1100" b="1" dirty="0"/>
              <a:t>Condition Codes:  </a:t>
            </a:r>
            <a:r>
              <a:rPr lang="en-US" sz="1100" dirty="0"/>
              <a:t>      </a:t>
            </a:r>
          </a:p>
          <a:p>
            <a:pPr>
              <a:buNone/>
            </a:pPr>
            <a:r>
              <a:rPr lang="en-US" sz="1100" b="1" u="sng" dirty="0"/>
              <a:t>Physician Information Attending Physician Information</a:t>
            </a:r>
          </a:p>
          <a:p>
            <a:pPr>
              <a:buNone/>
            </a:pPr>
            <a:r>
              <a:rPr lang="en-US" sz="1100" b="1" dirty="0"/>
              <a:t>Attending Provider Name:</a:t>
            </a:r>
            <a:r>
              <a:rPr lang="en-US" sz="1100" dirty="0"/>
              <a:t>  John  Smith        </a:t>
            </a:r>
            <a:r>
              <a:rPr lang="en-US" sz="1100" b="1" dirty="0"/>
              <a:t> Attending Provider</a:t>
            </a:r>
            <a:r>
              <a:rPr lang="en-US" sz="1100" dirty="0"/>
              <a:t> NPI:  1316099999   </a:t>
            </a:r>
          </a:p>
          <a:p>
            <a:pPr>
              <a:buNone/>
            </a:pPr>
            <a:r>
              <a:rPr lang="en-US" sz="1100" b="1" u="sng" dirty="0"/>
              <a:t>Claim TPL Information </a:t>
            </a:r>
          </a:p>
          <a:p>
            <a:pPr>
              <a:buNone/>
            </a:pPr>
            <a:r>
              <a:rPr lang="en-US" sz="1100" b="1" dirty="0"/>
              <a:t>Claim TPL Line 0</a:t>
            </a:r>
          </a:p>
          <a:p>
            <a:pPr>
              <a:buNone/>
            </a:pPr>
            <a:r>
              <a:rPr lang="en-US" sz="1100" b="1" dirty="0"/>
              <a:t>Other Insured Information </a:t>
            </a:r>
          </a:p>
          <a:p>
            <a:pPr>
              <a:buNone/>
            </a:pPr>
            <a:r>
              <a:rPr lang="en-US" sz="1100" b="1" dirty="0"/>
              <a:t>Other Insured Name: </a:t>
            </a:r>
            <a:r>
              <a:rPr lang="en-US" sz="1100" dirty="0"/>
              <a:t>    </a:t>
            </a:r>
            <a:r>
              <a:rPr lang="en-US" sz="1100" b="1" dirty="0"/>
              <a:t> ID:   Claim Filing Code: </a:t>
            </a:r>
            <a:r>
              <a:rPr lang="en-US" sz="1100" dirty="0"/>
              <a:t>  </a:t>
            </a:r>
          </a:p>
          <a:p>
            <a:pPr>
              <a:buNone/>
            </a:pPr>
            <a:r>
              <a:rPr lang="en-US" sz="1100" b="1" dirty="0"/>
              <a:t>Other Payer Information </a:t>
            </a:r>
          </a:p>
          <a:p>
            <a:pPr>
              <a:buNone/>
            </a:pPr>
            <a:r>
              <a:rPr lang="en-US" sz="1100" b="1" dirty="0"/>
              <a:t>Other Payer Name:  </a:t>
            </a:r>
            <a:r>
              <a:rPr lang="en-US" sz="1100" dirty="0"/>
              <a:t>  </a:t>
            </a:r>
            <a:r>
              <a:rPr lang="en-US" sz="1100" b="1" dirty="0"/>
              <a:t>Other Payer Identifier: </a:t>
            </a:r>
            <a:r>
              <a:rPr lang="en-US" sz="1100" dirty="0"/>
              <a:t>   </a:t>
            </a:r>
          </a:p>
          <a:p>
            <a:pPr>
              <a:buNone/>
            </a:pPr>
            <a:r>
              <a:rPr lang="en-US" sz="1100" b="1" dirty="0"/>
              <a:t>TPL Code:   TPL Status Code:   Payer Paid Amount/ TPL Amount:       Deductible:   Coinsurance:   </a:t>
            </a:r>
            <a:r>
              <a:rPr lang="en-US" sz="1100" b="1" dirty="0" err="1"/>
              <a:t>CoPayment</a:t>
            </a:r>
            <a:r>
              <a:rPr lang="en-US" sz="1100" b="1" dirty="0"/>
              <a:t>:       </a:t>
            </a:r>
          </a:p>
          <a:p>
            <a:pPr>
              <a:buNone/>
            </a:pPr>
            <a:r>
              <a:rPr lang="en-US" sz="1100" b="1" dirty="0"/>
              <a:t>Adjudication or Payment Date:    </a:t>
            </a:r>
          </a:p>
          <a:p>
            <a:pPr>
              <a:buNone/>
            </a:pPr>
            <a:r>
              <a:rPr lang="en-US" sz="1100" b="1" u="sng" dirty="0"/>
              <a:t>Service Line Information </a:t>
            </a:r>
          </a:p>
          <a:p>
            <a:pPr>
              <a:buNone/>
            </a:pPr>
            <a:r>
              <a:rPr lang="en-US" sz="1100" b="1" dirty="0"/>
              <a:t>Service Line 1 </a:t>
            </a:r>
          </a:p>
          <a:p>
            <a:pPr>
              <a:buNone/>
            </a:pPr>
            <a:r>
              <a:rPr lang="en-US" sz="1100" b="1" dirty="0"/>
              <a:t>Revenue Code: </a:t>
            </a:r>
            <a:r>
              <a:rPr lang="en-US" sz="1100" dirty="0"/>
              <a:t>0240   </a:t>
            </a:r>
          </a:p>
          <a:p>
            <a:pPr>
              <a:buNone/>
            </a:pPr>
            <a:r>
              <a:rPr lang="en-US" sz="1100" b="1" dirty="0"/>
              <a:t>Unit Code: </a:t>
            </a:r>
            <a:r>
              <a:rPr lang="en-US" sz="1100" dirty="0"/>
              <a:t>DA-Days  </a:t>
            </a:r>
            <a:r>
              <a:rPr lang="en-US" sz="1100" b="1" dirty="0"/>
              <a:t>Unit Count:</a:t>
            </a:r>
            <a:r>
              <a:rPr lang="en-US" sz="1100" dirty="0"/>
              <a:t>  31</a:t>
            </a:r>
            <a:r>
              <a:rPr lang="en-US" sz="1100" b="1" dirty="0"/>
              <a:t> Line Item Charge Amount: </a:t>
            </a:r>
            <a:r>
              <a:rPr lang="en-US" sz="1100" dirty="0"/>
              <a:t>  $3100.00   </a:t>
            </a:r>
          </a:p>
          <a:p>
            <a:pPr>
              <a:buNone/>
            </a:pPr>
            <a:r>
              <a:rPr lang="en-US" sz="1100" b="1" dirty="0"/>
              <a:t>Denied or Non-Covered Charge Amount: </a:t>
            </a:r>
          </a:p>
          <a:p>
            <a:pPr>
              <a:buNone/>
            </a:pPr>
            <a:r>
              <a:rPr lang="en-US" sz="1100" b="1" dirty="0"/>
              <a:t>Service From Date: </a:t>
            </a:r>
            <a:r>
              <a:rPr lang="en-US" sz="1100" dirty="0"/>
              <a:t> 12/01/2016 	</a:t>
            </a:r>
          </a:p>
          <a:p>
            <a:pPr>
              <a:buNone/>
            </a:pPr>
            <a:endParaRPr lang="en-US" sz="1100" b="1" dirty="0"/>
          </a:p>
          <a:p>
            <a:pPr>
              <a:buNone/>
            </a:pPr>
            <a:r>
              <a:rPr lang="en-US" sz="1100" b="1" dirty="0"/>
              <a:t>	                    </a:t>
            </a:r>
            <a:r>
              <a:rPr lang="en-US" sz="1100" b="1" dirty="0">
                <a:solidFill>
                  <a:srgbClr val="FF0000"/>
                </a:solidFill>
              </a:rPr>
              <a:t>Note:  </a:t>
            </a:r>
            <a:r>
              <a:rPr lang="en-US" sz="1100" dirty="0">
                <a:solidFill>
                  <a:srgbClr val="FF0000"/>
                </a:solidFill>
              </a:rPr>
              <a:t>Reported Taxonomy and Revenue Code Drive the Legacy COS that will be used to price submitted claim</a:t>
            </a:r>
          </a:p>
          <a:p>
            <a:pPr>
              <a:buNone/>
            </a:pPr>
            <a:r>
              <a:rPr lang="en-US" sz="1100" dirty="0">
                <a:solidFill>
                  <a:srgbClr val="FF0000"/>
                </a:solidFill>
              </a:rPr>
              <a:t>		             and reported back to provider on paper remittance advice.                                                                </a:t>
            </a:r>
          </a:p>
          <a:p>
            <a:pPr>
              <a:buNone/>
            </a:pPr>
            <a:r>
              <a:rPr lang="en-US" sz="1100" b="1" dirty="0"/>
              <a:t>					</a:t>
            </a:r>
          </a:p>
          <a:p>
            <a:pPr lvl="5"/>
            <a:endParaRPr lang="en-US" sz="200" dirty="0"/>
          </a:p>
          <a:p>
            <a:endParaRPr lang="en-US" sz="1100" dirty="0"/>
          </a:p>
          <a:p>
            <a:endParaRPr lang="en-US" sz="1100" dirty="0"/>
          </a:p>
        </p:txBody>
      </p:sp>
      <p:sp>
        <p:nvSpPr>
          <p:cNvPr id="3" name="Title 2"/>
          <p:cNvSpPr>
            <a:spLocks noGrp="1"/>
          </p:cNvSpPr>
          <p:nvPr>
            <p:ph type="title"/>
          </p:nvPr>
        </p:nvSpPr>
        <p:spPr>
          <a:xfrm>
            <a:off x="342900" y="304800"/>
            <a:ext cx="6172200" cy="533400"/>
          </a:xfrm>
        </p:spPr>
        <p:style>
          <a:lnRef idx="2">
            <a:schemeClr val="accent4"/>
          </a:lnRef>
          <a:fillRef idx="1">
            <a:schemeClr val="lt1"/>
          </a:fillRef>
          <a:effectRef idx="0">
            <a:schemeClr val="accent4"/>
          </a:effectRef>
          <a:fontRef idx="minor">
            <a:schemeClr val="dk1"/>
          </a:fontRef>
        </p:style>
        <p:txBody>
          <a:bodyPr>
            <a:normAutofit/>
          </a:bodyPr>
          <a:lstStyle/>
          <a:p>
            <a:r>
              <a:rPr lang="en-US" sz="1200" dirty="0"/>
              <a:t>Supportive Living (SLF) – Provider Type 028		EXAMPLE: 1</a:t>
            </a:r>
            <a:br>
              <a:rPr lang="en-US" sz="1200" dirty="0"/>
            </a:br>
            <a:r>
              <a:rPr lang="en-US" sz="1200" dirty="0"/>
              <a:t>Assisted Living (COS 087) with No Leave of Absence Days</a:t>
            </a:r>
          </a:p>
        </p:txBody>
      </p:sp>
      <p:sp>
        <p:nvSpPr>
          <p:cNvPr id="7" name="Slide Number Placeholder 6"/>
          <p:cNvSpPr>
            <a:spLocks noGrp="1"/>
          </p:cNvSpPr>
          <p:nvPr>
            <p:ph type="sldNum" sz="quarter" idx="12"/>
          </p:nvPr>
        </p:nvSpPr>
        <p:spPr>
          <a:xfrm>
            <a:off x="6324600" y="8543926"/>
            <a:ext cx="435174" cy="486833"/>
          </a:xfrm>
        </p:spPr>
        <p:txBody>
          <a:bodyPr/>
          <a:lstStyle/>
          <a:p>
            <a:fld id="{60D847F5-E887-4A53-AC26-44F252098E7D}" type="slidenum">
              <a:rPr lang="en-US" smtClean="0"/>
              <a:pPr/>
              <a:t>26</a:t>
            </a:fld>
            <a:endParaRPr lang="en-US" dirty="0"/>
          </a:p>
        </p:txBody>
      </p:sp>
      <p:sp>
        <p:nvSpPr>
          <p:cNvPr id="8" name="Footer Placeholder 7"/>
          <p:cNvSpPr>
            <a:spLocks noGrp="1"/>
          </p:cNvSpPr>
          <p:nvPr>
            <p:ph type="ftr" sz="quarter" idx="11"/>
          </p:nvPr>
        </p:nvSpPr>
        <p:spPr/>
        <p:txBody>
          <a:bodyPr/>
          <a:lstStyle/>
          <a:p>
            <a:endParaRPr lang="en-US"/>
          </a:p>
        </p:txBody>
      </p:sp>
      <p:sp>
        <p:nvSpPr>
          <p:cNvPr id="12" name="Rounded Rectangle 11"/>
          <p:cNvSpPr/>
          <p:nvPr/>
        </p:nvSpPr>
        <p:spPr>
          <a:xfrm>
            <a:off x="3200400" y="5181600"/>
            <a:ext cx="3276600" cy="2286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Arrow Connector 13"/>
          <p:cNvCxnSpPr/>
          <p:nvPr/>
        </p:nvCxnSpPr>
        <p:spPr>
          <a:xfrm flipH="1" flipV="1">
            <a:off x="2667000" y="5334000"/>
            <a:ext cx="533400" cy="76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3124200" y="4724400"/>
            <a:ext cx="35052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Arrow Connector 19"/>
          <p:cNvCxnSpPr/>
          <p:nvPr/>
        </p:nvCxnSpPr>
        <p:spPr>
          <a:xfrm flipH="1">
            <a:off x="2667000" y="4800600"/>
            <a:ext cx="4572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838199"/>
            <a:ext cx="6362700" cy="7391401"/>
          </a:xfrm>
        </p:spPr>
        <p:txBody>
          <a:bodyPr>
            <a:normAutofit fontScale="25000" lnSpcReduction="20000"/>
          </a:bodyPr>
          <a:lstStyle/>
          <a:p>
            <a:pPr>
              <a:buNone/>
            </a:pPr>
            <a:endParaRPr lang="en-US" sz="1100" dirty="0"/>
          </a:p>
          <a:p>
            <a:pPr>
              <a:buNone/>
            </a:pPr>
            <a:r>
              <a:rPr lang="en-US" sz="3600" b="1" dirty="0">
                <a:effectLst>
                  <a:outerShdw blurRad="38100" dist="38100" dir="2700000" algn="tl">
                    <a:srgbClr val="000000">
                      <a:alpha val="43137"/>
                    </a:srgbClr>
                  </a:outerShdw>
                </a:effectLst>
              </a:rPr>
              <a:t>The Claim has been submitted. Date:  </a:t>
            </a:r>
            <a:r>
              <a:rPr lang="en-US" sz="3600" dirty="0">
                <a:effectLst>
                  <a:outerShdw blurRad="38100" dist="38100" dir="2700000" algn="tl">
                    <a:srgbClr val="000000">
                      <a:alpha val="43137"/>
                    </a:srgbClr>
                  </a:outerShdw>
                </a:effectLst>
              </a:rPr>
              <a:t>01/01/17 </a:t>
            </a:r>
            <a:r>
              <a:rPr lang="en-US" sz="3600" b="1" dirty="0">
                <a:effectLst>
                  <a:outerShdw blurRad="38100" dist="38100" dir="2700000" algn="tl">
                    <a:srgbClr val="000000">
                      <a:alpha val="43137"/>
                    </a:srgbClr>
                  </a:outerShdw>
                </a:effectLst>
              </a:rPr>
              <a:t> Time: </a:t>
            </a:r>
            <a:r>
              <a:rPr lang="en-US" sz="3600" dirty="0">
                <a:effectLst>
                  <a:outerShdw blurRad="38100" dist="38100" dir="2700000" algn="tl">
                    <a:srgbClr val="000000">
                      <a:alpha val="43137"/>
                    </a:srgbClr>
                  </a:outerShdw>
                </a:effectLst>
              </a:rPr>
              <a:t>18:24  </a:t>
            </a:r>
            <a:r>
              <a:rPr lang="en-US" sz="3600" b="1" dirty="0">
                <a:effectLst>
                  <a:outerShdw blurRad="38100" dist="38100" dir="2700000" algn="tl">
                    <a:srgbClr val="000000">
                      <a:alpha val="43137"/>
                    </a:srgbClr>
                  </a:outerShdw>
                </a:effectLst>
              </a:rPr>
              <a:t>Confirmation Number:  </a:t>
            </a:r>
            <a:r>
              <a:rPr lang="en-US" sz="3600" dirty="0">
                <a:effectLst>
                  <a:outerShdw blurRad="38100" dist="38100" dir="2700000" algn="tl">
                    <a:srgbClr val="000000">
                      <a:alpha val="43137"/>
                    </a:srgbClr>
                  </a:outerShdw>
                </a:effectLst>
              </a:rPr>
              <a:t>000041681 </a:t>
            </a:r>
          </a:p>
          <a:p>
            <a:pPr>
              <a:buNone/>
            </a:pPr>
            <a:r>
              <a:rPr lang="en-US" sz="3600" b="1" dirty="0">
                <a:effectLst>
                  <a:outerShdw blurRad="38100" dist="38100" dir="2700000" algn="tl">
                    <a:srgbClr val="000000">
                      <a:alpha val="43137"/>
                    </a:srgbClr>
                  </a:outerShdw>
                </a:effectLst>
              </a:rPr>
              <a:t>Submitter Tax Id:</a:t>
            </a:r>
            <a:r>
              <a:rPr lang="en-US" sz="3600" dirty="0">
                <a:effectLst>
                  <a:outerShdw blurRad="38100" dist="38100" dir="2700000" algn="tl">
                    <a:srgbClr val="000000">
                      <a:alpha val="43137"/>
                    </a:srgbClr>
                  </a:outerShdw>
                </a:effectLst>
              </a:rPr>
              <a:t>  123456789003   </a:t>
            </a:r>
            <a:r>
              <a:rPr lang="en-US" sz="3600" b="1" dirty="0">
                <a:effectLst>
                  <a:outerShdw blurRad="38100" dist="38100" dir="2700000" algn="tl">
                    <a:srgbClr val="000000">
                      <a:alpha val="43137"/>
                    </a:srgbClr>
                  </a:outerShdw>
                </a:effectLst>
              </a:rPr>
              <a:t>Submitter Name: </a:t>
            </a:r>
            <a:r>
              <a:rPr lang="en-US" sz="3600" dirty="0">
                <a:effectLst>
                  <a:outerShdw blurRad="38100" dist="38100" dir="2700000" algn="tl">
                    <a:srgbClr val="000000">
                      <a:alpha val="43137"/>
                    </a:srgbClr>
                  </a:outerShdw>
                </a:effectLst>
              </a:rPr>
              <a:t> ACME LTC TEST   </a:t>
            </a:r>
          </a:p>
          <a:p>
            <a:pPr>
              <a:buNone/>
            </a:pPr>
            <a:r>
              <a:rPr lang="en-US" sz="3600" b="1" dirty="0">
                <a:effectLst>
                  <a:outerShdw blurRad="38100" dist="38100" dir="2700000" algn="tl">
                    <a:srgbClr val="000000">
                      <a:alpha val="43137"/>
                    </a:srgbClr>
                  </a:outerShdw>
                </a:effectLst>
              </a:rPr>
              <a:t>Submitter Contact Name:</a:t>
            </a:r>
            <a:r>
              <a:rPr lang="en-US" sz="3600" dirty="0">
                <a:effectLst>
                  <a:outerShdw blurRad="38100" dist="38100" dir="2700000" algn="tl">
                    <a:srgbClr val="000000">
                      <a:alpha val="43137"/>
                    </a:srgbClr>
                  </a:outerShdw>
                </a:effectLst>
              </a:rPr>
              <a:t>  JANE DOE </a:t>
            </a:r>
          </a:p>
          <a:p>
            <a:pPr>
              <a:buNone/>
            </a:pPr>
            <a:r>
              <a:rPr lang="en-US" sz="3600" b="1" dirty="0">
                <a:effectLst>
                  <a:outerShdw blurRad="38100" dist="38100" dir="2700000" algn="tl">
                    <a:srgbClr val="000000">
                      <a:alpha val="43137"/>
                    </a:srgbClr>
                  </a:outerShdw>
                </a:effectLst>
              </a:rPr>
              <a:t>Submitter Contact E-mail Address: </a:t>
            </a:r>
            <a:r>
              <a:rPr lang="en-US" sz="3600" dirty="0">
                <a:effectLst>
                  <a:outerShdw blurRad="38100" dist="38100" dir="2700000" algn="tl">
                    <a:srgbClr val="000000">
                      <a:alpha val="43137"/>
                    </a:srgbClr>
                  </a:outerShdw>
                </a:effectLst>
              </a:rPr>
              <a:t>JANED@GMAIL.COM </a:t>
            </a:r>
          </a:p>
          <a:p>
            <a:pPr>
              <a:buNone/>
            </a:pPr>
            <a:r>
              <a:rPr lang="en-US" sz="3600" b="1" dirty="0">
                <a:effectLst>
                  <a:outerShdw blurRad="38100" dist="38100" dir="2700000" algn="tl">
                    <a:srgbClr val="000000">
                      <a:alpha val="43137"/>
                    </a:srgbClr>
                  </a:outerShdw>
                </a:effectLst>
              </a:rPr>
              <a:t>Total Net Amount Billed:</a:t>
            </a:r>
            <a:r>
              <a:rPr lang="en-US" sz="3600" dirty="0">
                <a:effectLst>
                  <a:outerShdw blurRad="38100" dist="38100" dir="2700000" algn="tl">
                    <a:srgbClr val="000000">
                      <a:alpha val="43137"/>
                    </a:srgbClr>
                  </a:outerShdw>
                </a:effectLst>
              </a:rPr>
              <a:t>    3100.00   </a:t>
            </a:r>
            <a:r>
              <a:rPr lang="en-US" sz="3600" b="1" dirty="0">
                <a:effectLst>
                  <a:outerShdw blurRad="38100" dist="38100" dir="2700000" algn="tl">
                    <a:srgbClr val="000000">
                      <a:alpha val="43137"/>
                    </a:srgbClr>
                  </a:outerShdw>
                </a:effectLst>
              </a:rPr>
              <a:t>Total TPL Payments:</a:t>
            </a:r>
            <a:r>
              <a:rPr lang="en-US" sz="3600" dirty="0">
                <a:effectLst>
                  <a:outerShdw blurRad="38100" dist="38100" dir="2700000" algn="tl">
                    <a:srgbClr val="000000">
                      <a:alpha val="43137"/>
                    </a:srgbClr>
                  </a:outerShdw>
                </a:effectLst>
              </a:rPr>
              <a:t>  0.00   </a:t>
            </a:r>
          </a:p>
          <a:p>
            <a:pPr>
              <a:buNone/>
            </a:pPr>
            <a:r>
              <a:rPr lang="en-US" sz="3600" b="1" u="sng" dirty="0">
                <a:effectLst>
                  <a:outerShdw blurRad="38100" dist="38100" dir="2700000" algn="tl">
                    <a:srgbClr val="000000">
                      <a:alpha val="43137"/>
                    </a:srgbClr>
                  </a:outerShdw>
                </a:effectLst>
              </a:rPr>
              <a:t>Patient/Subscriber Information </a:t>
            </a:r>
          </a:p>
          <a:p>
            <a:pPr>
              <a:buNone/>
            </a:pPr>
            <a:r>
              <a:rPr lang="en-US" sz="3600" b="1" dirty="0">
                <a:effectLst>
                  <a:outerShdw blurRad="38100" dist="38100" dir="2700000" algn="tl">
                    <a:srgbClr val="000000">
                      <a:alpha val="43137"/>
                    </a:srgbClr>
                  </a:outerShdw>
                </a:effectLst>
              </a:rPr>
              <a:t>Recipient ID Number (RIN): </a:t>
            </a:r>
            <a:r>
              <a:rPr lang="en-US" sz="3600" dirty="0">
                <a:effectLst>
                  <a:outerShdw blurRad="38100" dist="38100" dir="2700000" algn="tl">
                    <a:srgbClr val="000000">
                      <a:alpha val="43137"/>
                    </a:srgbClr>
                  </a:outerShdw>
                </a:effectLst>
              </a:rPr>
              <a:t> 015574619  </a:t>
            </a:r>
            <a:r>
              <a:rPr lang="en-US" sz="3600" b="1" dirty="0">
                <a:effectLst>
                  <a:outerShdw blurRad="38100" dist="38100" dir="2700000" algn="tl">
                    <a:srgbClr val="000000">
                      <a:alpha val="43137"/>
                    </a:srgbClr>
                  </a:outerShdw>
                </a:effectLst>
              </a:rPr>
              <a:t> Recipient Name:</a:t>
            </a:r>
            <a:r>
              <a:rPr lang="en-US" sz="3600" dirty="0">
                <a:effectLst>
                  <a:outerShdw blurRad="38100" dist="38100" dir="2700000" algn="tl">
                    <a:srgbClr val="000000">
                      <a:alpha val="43137"/>
                    </a:srgbClr>
                  </a:outerShdw>
                </a:effectLst>
              </a:rPr>
              <a:t>  TEST    THIRTYFIVE </a:t>
            </a:r>
            <a:r>
              <a:rPr lang="en-US" sz="3600" b="1" dirty="0">
                <a:effectLst>
                  <a:outerShdw blurRad="38100" dist="38100" dir="2700000" algn="tl">
                    <a:srgbClr val="000000">
                      <a:alpha val="43137"/>
                    </a:srgbClr>
                  </a:outerShdw>
                </a:effectLst>
              </a:rPr>
              <a:t>  Date of  Birth:  </a:t>
            </a:r>
            <a:r>
              <a:rPr lang="en-US" sz="3600" dirty="0">
                <a:effectLst>
                  <a:outerShdw blurRad="38100" dist="38100" dir="2700000" algn="tl">
                    <a:srgbClr val="000000">
                      <a:alpha val="43137"/>
                    </a:srgbClr>
                  </a:outerShdw>
                </a:effectLst>
              </a:rPr>
              <a:t>11/08/1921 </a:t>
            </a:r>
            <a:r>
              <a:rPr lang="en-US" sz="3600" b="1" dirty="0">
                <a:effectLst>
                  <a:outerShdw blurRad="38100" dist="38100" dir="2700000" algn="tl">
                    <a:srgbClr val="000000">
                      <a:alpha val="43137"/>
                    </a:srgbClr>
                  </a:outerShdw>
                </a:effectLst>
              </a:rPr>
              <a:t>Gender:  </a:t>
            </a:r>
            <a:r>
              <a:rPr lang="en-US" sz="3600" dirty="0">
                <a:effectLst>
                  <a:outerShdw blurRad="38100" dist="38100" dir="2700000" algn="tl">
                    <a:srgbClr val="000000">
                      <a:alpha val="43137"/>
                    </a:srgbClr>
                  </a:outerShdw>
                </a:effectLst>
              </a:rPr>
              <a:t> Female   </a:t>
            </a:r>
          </a:p>
          <a:p>
            <a:pPr>
              <a:buNone/>
            </a:pPr>
            <a:r>
              <a:rPr lang="en-US" sz="3600" b="1" dirty="0">
                <a:effectLst>
                  <a:outerShdw blurRad="38100" dist="38100" dir="2700000" algn="tl">
                    <a:srgbClr val="000000">
                      <a:alpha val="43137"/>
                    </a:srgbClr>
                  </a:outerShdw>
                </a:effectLst>
              </a:rPr>
              <a:t>Recipient Address:  </a:t>
            </a:r>
          </a:p>
          <a:p>
            <a:pPr>
              <a:buNone/>
            </a:pPr>
            <a:r>
              <a:rPr lang="en-US" sz="3600" dirty="0">
                <a:effectLst>
                  <a:outerShdw blurRad="38100" dist="38100" dir="2700000" algn="tl">
                    <a:srgbClr val="000000">
                      <a:alpha val="43137"/>
                    </a:srgbClr>
                  </a:outerShdw>
                </a:effectLst>
              </a:rPr>
              <a:t>Address Line 1:  201 S GRAND   </a:t>
            </a:r>
            <a:r>
              <a:rPr lang="en-US" sz="3600" b="1" dirty="0">
                <a:effectLst>
                  <a:outerShdw blurRad="38100" dist="38100" dir="2700000" algn="tl">
                    <a:srgbClr val="000000">
                      <a:alpha val="43137"/>
                    </a:srgbClr>
                  </a:outerShdw>
                </a:effectLst>
              </a:rPr>
              <a:t>Address Line 2: </a:t>
            </a:r>
            <a:r>
              <a:rPr lang="en-US" sz="3600"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City: </a:t>
            </a:r>
            <a:r>
              <a:rPr lang="en-US" sz="3600" dirty="0">
                <a:effectLst>
                  <a:outerShdw blurRad="38100" dist="38100" dir="2700000" algn="tl">
                    <a:srgbClr val="000000">
                      <a:alpha val="43137"/>
                    </a:srgbClr>
                  </a:outerShdw>
                </a:effectLst>
              </a:rPr>
              <a:t> SPRINGFIELD </a:t>
            </a:r>
            <a:r>
              <a:rPr lang="en-US" sz="3600" b="1" dirty="0">
                <a:effectLst>
                  <a:outerShdw blurRad="38100" dist="38100" dir="2700000" algn="tl">
                    <a:srgbClr val="000000">
                      <a:alpha val="43137"/>
                    </a:srgbClr>
                  </a:outerShdw>
                </a:effectLst>
              </a:rPr>
              <a:t>State: </a:t>
            </a:r>
            <a:r>
              <a:rPr lang="en-US" sz="3600" dirty="0">
                <a:effectLst>
                  <a:outerShdw blurRad="38100" dist="38100" dir="2700000" algn="tl">
                    <a:srgbClr val="000000">
                      <a:alpha val="43137"/>
                    </a:srgbClr>
                  </a:outerShdw>
                </a:effectLst>
              </a:rPr>
              <a:t> IL  </a:t>
            </a:r>
            <a:r>
              <a:rPr lang="en-US" sz="3600" b="1" dirty="0">
                <a:effectLst>
                  <a:outerShdw blurRad="38100" dist="38100" dir="2700000" algn="tl">
                    <a:srgbClr val="000000">
                      <a:alpha val="43137"/>
                    </a:srgbClr>
                  </a:outerShdw>
                </a:effectLst>
              </a:rPr>
              <a:t>Zip Code:</a:t>
            </a:r>
            <a:r>
              <a:rPr lang="en-US" sz="3600" dirty="0">
                <a:effectLst>
                  <a:outerShdw blurRad="38100" dist="38100" dir="2700000" algn="tl">
                    <a:srgbClr val="000000">
                      <a:alpha val="43137"/>
                    </a:srgbClr>
                  </a:outerShdw>
                </a:effectLst>
              </a:rPr>
              <a:t>  62763  </a:t>
            </a:r>
          </a:p>
          <a:p>
            <a:pPr>
              <a:buNone/>
            </a:pPr>
            <a:r>
              <a:rPr lang="en-US" sz="3600" b="1" u="sng" dirty="0">
                <a:effectLst>
                  <a:outerShdw blurRad="38100" dist="38100" dir="2700000" algn="tl">
                    <a:srgbClr val="000000">
                      <a:alpha val="43137"/>
                    </a:srgbClr>
                  </a:outerShdw>
                </a:effectLst>
              </a:rPr>
              <a:t>(Billing) Provider Information </a:t>
            </a:r>
          </a:p>
          <a:p>
            <a:pPr>
              <a:buNone/>
            </a:pPr>
            <a:r>
              <a:rPr lang="en-US" sz="3600" b="1" dirty="0">
                <a:effectLst>
                  <a:outerShdw blurRad="38100" dist="38100" dir="2700000" algn="tl">
                    <a:srgbClr val="000000">
                      <a:alpha val="43137"/>
                    </a:srgbClr>
                  </a:outerShdw>
                </a:effectLst>
              </a:rPr>
              <a:t>Provider: </a:t>
            </a:r>
            <a:r>
              <a:rPr lang="en-US" sz="3600" dirty="0">
                <a:effectLst>
                  <a:outerShdw blurRad="38100" dist="38100" dir="2700000" algn="tl">
                    <a:srgbClr val="000000">
                      <a:alpha val="43137"/>
                    </a:srgbClr>
                  </a:outerShdw>
                </a:effectLst>
              </a:rPr>
              <a:t>123456789003 </a:t>
            </a:r>
            <a:r>
              <a:rPr lang="en-US" sz="3600" b="1" dirty="0">
                <a:effectLst>
                  <a:outerShdw blurRad="38100" dist="38100" dir="2700000" algn="tl">
                    <a:srgbClr val="000000">
                      <a:alpha val="43137"/>
                    </a:srgbClr>
                  </a:outerShdw>
                </a:effectLst>
              </a:rPr>
              <a:t>NPI: </a:t>
            </a:r>
            <a:r>
              <a:rPr lang="en-US" sz="3600" dirty="0">
                <a:effectLst>
                  <a:outerShdw blurRad="38100" dist="38100" dir="2700000" algn="tl">
                    <a:srgbClr val="000000">
                      <a:alpha val="43137"/>
                    </a:srgbClr>
                  </a:outerShdw>
                </a:effectLst>
              </a:rPr>
              <a:t>1234567893 </a:t>
            </a:r>
            <a:r>
              <a:rPr lang="en-US" sz="3600" b="1" dirty="0">
                <a:effectLst>
                  <a:outerShdw blurRad="38100" dist="38100" dir="2700000" algn="tl">
                    <a:srgbClr val="000000">
                      <a:alpha val="43137"/>
                    </a:srgbClr>
                  </a:outerShdw>
                </a:effectLst>
              </a:rPr>
              <a:t>Provider Taxonomy Code</a:t>
            </a:r>
            <a:r>
              <a:rPr lang="en-US" sz="3600" dirty="0">
                <a:effectLst>
                  <a:outerShdw blurRad="38100" dist="38100" dir="2700000" algn="tl">
                    <a:srgbClr val="000000">
                      <a:alpha val="43137"/>
                    </a:srgbClr>
                  </a:outerShdw>
                </a:effectLst>
              </a:rPr>
              <a:t>: 310400000X </a:t>
            </a:r>
          </a:p>
          <a:p>
            <a:pPr>
              <a:buNone/>
            </a:pPr>
            <a:r>
              <a:rPr lang="en-US" sz="3600" b="1" u="sng" dirty="0">
                <a:effectLst>
                  <a:outerShdw blurRad="38100" dist="38100" dir="2700000" algn="tl">
                    <a:srgbClr val="000000">
                      <a:alpha val="43137"/>
                    </a:srgbClr>
                  </a:outerShdw>
                </a:effectLst>
              </a:rPr>
              <a:t>Claim Information</a:t>
            </a:r>
          </a:p>
          <a:p>
            <a:pPr>
              <a:buNone/>
            </a:pPr>
            <a:r>
              <a:rPr lang="en-US" sz="3600" b="1" dirty="0">
                <a:effectLst>
                  <a:outerShdw blurRad="38100" dist="38100" dir="2700000" algn="tl">
                    <a:srgbClr val="000000">
                      <a:alpha val="43137"/>
                    </a:srgbClr>
                  </a:outerShdw>
                </a:effectLst>
              </a:rPr>
              <a:t>Patient Account Number: </a:t>
            </a:r>
            <a:r>
              <a:rPr lang="en-US" sz="3600" dirty="0">
                <a:effectLst>
                  <a:outerShdw blurRad="38100" dist="38100" dir="2700000" algn="tl">
                    <a:srgbClr val="000000">
                      <a:alpha val="43137"/>
                    </a:srgbClr>
                  </a:outerShdw>
                </a:effectLst>
              </a:rPr>
              <a:t>   121212121212 T</a:t>
            </a:r>
            <a:r>
              <a:rPr lang="en-US" sz="3600" b="1" dirty="0">
                <a:effectLst>
                  <a:outerShdw blurRad="38100" dist="38100" dir="2700000" algn="tl">
                    <a:srgbClr val="000000">
                      <a:alpha val="43137"/>
                    </a:srgbClr>
                  </a:outerShdw>
                </a:effectLst>
              </a:rPr>
              <a:t>ype of Bill Frequency Code</a:t>
            </a:r>
            <a:r>
              <a:rPr lang="en-US" sz="3600" dirty="0">
                <a:effectLst>
                  <a:outerShdw blurRad="38100" dist="38100" dir="2700000" algn="tl">
                    <a:srgbClr val="000000">
                      <a:alpha val="43137"/>
                    </a:srgbClr>
                  </a:outerShdw>
                </a:effectLst>
              </a:rPr>
              <a:t>:  3 - Interim Continuing Claim   </a:t>
            </a:r>
          </a:p>
          <a:p>
            <a:pPr>
              <a:buNone/>
            </a:pPr>
            <a:r>
              <a:rPr lang="en-US" sz="3600" b="1" dirty="0">
                <a:effectLst>
                  <a:outerShdw blurRad="38100" dist="38100" dir="2700000" algn="tl">
                    <a:srgbClr val="000000">
                      <a:alpha val="43137"/>
                    </a:srgbClr>
                  </a:outerShdw>
                </a:effectLst>
              </a:rPr>
              <a:t>Delay Reason Code:  </a:t>
            </a:r>
          </a:p>
          <a:p>
            <a:pPr>
              <a:buNone/>
            </a:pPr>
            <a:r>
              <a:rPr lang="en-US" sz="3600" b="1" dirty="0">
                <a:effectLst>
                  <a:outerShdw blurRad="38100" dist="38100" dir="2700000" algn="tl">
                    <a:srgbClr val="000000">
                      <a:alpha val="43137"/>
                    </a:srgbClr>
                  </a:outerShdw>
                </a:effectLst>
              </a:rPr>
              <a:t>Total Claim Charge Amount: </a:t>
            </a:r>
            <a:r>
              <a:rPr lang="en-US" sz="3600" dirty="0">
                <a:effectLst>
                  <a:outerShdw blurRad="38100" dist="38100" dir="2700000" algn="tl">
                    <a:srgbClr val="000000">
                      <a:alpha val="43137"/>
                    </a:srgbClr>
                  </a:outerShdw>
                </a:effectLst>
              </a:rPr>
              <a:t> $3100.00 </a:t>
            </a:r>
            <a:r>
              <a:rPr lang="en-US" sz="3600" b="1" dirty="0">
                <a:effectLst>
                  <a:outerShdw blurRad="38100" dist="38100" dir="2700000" algn="tl">
                    <a:srgbClr val="000000">
                      <a:alpha val="43137"/>
                    </a:srgbClr>
                  </a:outerShdw>
                </a:effectLst>
              </a:rPr>
              <a:t>Type of Bill Facility Code:</a:t>
            </a:r>
            <a:r>
              <a:rPr lang="en-US" sz="3600" dirty="0">
                <a:effectLst>
                  <a:outerShdw blurRad="38100" dist="38100" dir="2700000" algn="tl">
                    <a:srgbClr val="000000">
                      <a:alpha val="43137"/>
                    </a:srgbClr>
                  </a:outerShdw>
                </a:effectLst>
              </a:rPr>
              <a:t>  89 Supportive Living Priority </a:t>
            </a:r>
          </a:p>
          <a:p>
            <a:pPr>
              <a:buNone/>
            </a:pPr>
            <a:r>
              <a:rPr lang="en-US" sz="3600" b="1" dirty="0">
                <a:effectLst>
                  <a:outerShdw blurRad="38100" dist="38100" dir="2700000" algn="tl">
                    <a:srgbClr val="000000">
                      <a:alpha val="43137"/>
                    </a:srgbClr>
                  </a:outerShdw>
                </a:effectLst>
              </a:rPr>
              <a:t>(Type) of Admission or Visit:</a:t>
            </a:r>
            <a:r>
              <a:rPr lang="en-US" sz="3600" dirty="0">
                <a:effectLst>
                  <a:outerShdw blurRad="38100" dist="38100" dir="2700000" algn="tl">
                    <a:srgbClr val="000000">
                      <a:alpha val="43137"/>
                    </a:srgbClr>
                  </a:outerShdw>
                </a:effectLst>
              </a:rPr>
              <a:t>  3 - Elective </a:t>
            </a:r>
            <a:r>
              <a:rPr lang="en-US" sz="3600" b="1" dirty="0">
                <a:effectLst>
                  <a:outerShdw blurRad="38100" dist="38100" dir="2700000" algn="tl">
                    <a:srgbClr val="000000">
                      <a:alpha val="43137"/>
                    </a:srgbClr>
                  </a:outerShdw>
                </a:effectLst>
              </a:rPr>
              <a:t>Point of Origin for Admission or Visit: </a:t>
            </a:r>
            <a:r>
              <a:rPr lang="en-US" sz="3600" dirty="0">
                <a:effectLst>
                  <a:outerShdw blurRad="38100" dist="38100" dir="2700000" algn="tl">
                    <a:srgbClr val="000000">
                      <a:alpha val="43137"/>
                    </a:srgbClr>
                  </a:outerShdw>
                </a:effectLst>
              </a:rPr>
              <a:t> 9 - Info Not Avail </a:t>
            </a:r>
          </a:p>
          <a:p>
            <a:pPr>
              <a:buNone/>
            </a:pPr>
            <a:r>
              <a:rPr lang="en-US" sz="3600" b="1" dirty="0">
                <a:effectLst>
                  <a:outerShdw blurRad="38100" dist="38100" dir="2700000" algn="tl">
                    <a:srgbClr val="000000">
                      <a:alpha val="43137"/>
                    </a:srgbClr>
                  </a:outerShdw>
                </a:effectLst>
              </a:rPr>
              <a:t>Patient Discharge Status: </a:t>
            </a:r>
            <a:r>
              <a:rPr lang="en-US" sz="3600" dirty="0">
                <a:effectLst>
                  <a:outerShdw blurRad="38100" dist="38100" dir="2700000" algn="tl">
                    <a:srgbClr val="000000">
                      <a:alpha val="43137"/>
                    </a:srgbClr>
                  </a:outerShdw>
                </a:effectLst>
              </a:rPr>
              <a:t> 30 </a:t>
            </a:r>
            <a:r>
              <a:rPr lang="en-US" sz="3600" b="1" dirty="0">
                <a:effectLst>
                  <a:outerShdw blurRad="38100" dist="38100" dir="2700000" algn="tl">
                    <a:srgbClr val="000000">
                      <a:alpha val="43137"/>
                    </a:srgbClr>
                  </a:outerShdw>
                </a:effectLst>
              </a:rPr>
              <a:t>Prior Authorization Number:  </a:t>
            </a:r>
            <a:r>
              <a:rPr lang="en-US" sz="3600"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 Original DCN:</a:t>
            </a:r>
            <a:r>
              <a:rPr lang="en-US" sz="3600"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  Medical Record Number:</a:t>
            </a:r>
            <a:r>
              <a:rPr lang="en-US" sz="3600" dirty="0">
                <a:effectLst>
                  <a:outerShdw blurRad="38100" dist="38100" dir="2700000" algn="tl">
                    <a:srgbClr val="000000">
                      <a:alpha val="43137"/>
                    </a:srgbClr>
                  </a:outerShdw>
                </a:effectLst>
              </a:rPr>
              <a:t> </a:t>
            </a:r>
          </a:p>
          <a:p>
            <a:pPr>
              <a:buNone/>
            </a:pPr>
            <a:r>
              <a:rPr lang="en-US" sz="3600" b="1" dirty="0">
                <a:effectLst>
                  <a:outerShdw blurRad="38100" dist="38100" dir="2700000" algn="tl">
                    <a:srgbClr val="000000">
                      <a:alpha val="43137"/>
                    </a:srgbClr>
                  </a:outerShdw>
                </a:effectLst>
              </a:rPr>
              <a:t>Admission/Start of Care Date: </a:t>
            </a:r>
            <a:r>
              <a:rPr lang="en-US" sz="3600"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 Admission Hour:  </a:t>
            </a:r>
            <a:r>
              <a:rPr lang="en-US" sz="3600"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Discharge Hour:  </a:t>
            </a:r>
          </a:p>
          <a:p>
            <a:pPr>
              <a:buNone/>
            </a:pPr>
            <a:r>
              <a:rPr lang="en-US" sz="3600" b="1" dirty="0">
                <a:effectLst>
                  <a:outerShdw blurRad="38100" dist="38100" dir="2700000" algn="tl">
                    <a:srgbClr val="000000">
                      <a:alpha val="43137"/>
                    </a:srgbClr>
                  </a:outerShdw>
                </a:effectLst>
              </a:rPr>
              <a:t>Statement From Date:</a:t>
            </a:r>
            <a:r>
              <a:rPr lang="en-US" sz="3600" dirty="0">
                <a:effectLst>
                  <a:outerShdw blurRad="38100" dist="38100" dir="2700000" algn="tl">
                    <a:srgbClr val="000000">
                      <a:alpha val="43137"/>
                    </a:srgbClr>
                  </a:outerShdw>
                </a:effectLst>
              </a:rPr>
              <a:t>  12/01/2016  </a:t>
            </a:r>
            <a:r>
              <a:rPr lang="en-US" sz="3600" b="1" dirty="0">
                <a:effectLst>
                  <a:outerShdw blurRad="38100" dist="38100" dir="2700000" algn="tl">
                    <a:srgbClr val="000000">
                      <a:alpha val="43137"/>
                    </a:srgbClr>
                  </a:outerShdw>
                </a:effectLst>
              </a:rPr>
              <a:t> Statement Through Date: </a:t>
            </a:r>
            <a:r>
              <a:rPr lang="en-US" sz="3600" dirty="0">
                <a:effectLst>
                  <a:outerShdw blurRad="38100" dist="38100" dir="2700000" algn="tl">
                    <a:srgbClr val="000000">
                      <a:alpha val="43137"/>
                    </a:srgbClr>
                  </a:outerShdw>
                </a:effectLst>
              </a:rPr>
              <a:t> 12/31/2016   </a:t>
            </a:r>
          </a:p>
          <a:p>
            <a:pPr>
              <a:buNone/>
            </a:pPr>
            <a:r>
              <a:rPr lang="en-US" sz="3600" b="1" u="sng" dirty="0">
                <a:effectLst>
                  <a:outerShdw blurRad="38100" dist="38100" dir="2700000" algn="tl">
                    <a:srgbClr val="000000">
                      <a:alpha val="43137"/>
                    </a:srgbClr>
                  </a:outerShdw>
                </a:effectLst>
              </a:rPr>
              <a:t>EPSDT Screening </a:t>
            </a:r>
          </a:p>
          <a:p>
            <a:pPr>
              <a:buNone/>
            </a:pPr>
            <a:r>
              <a:rPr lang="en-US" sz="3600" b="1" dirty="0">
                <a:effectLst>
                  <a:outerShdw blurRad="38100" dist="38100" dir="2700000" algn="tl">
                    <a:srgbClr val="000000">
                      <a:alpha val="43137"/>
                    </a:srgbClr>
                  </a:outerShdw>
                </a:effectLst>
              </a:rPr>
              <a:t>Was this patient referred for services as a result of an EPSDT screening?  </a:t>
            </a:r>
            <a:r>
              <a:rPr lang="en-US" sz="3600" dirty="0">
                <a:effectLst>
                  <a:outerShdw blurRad="38100" dist="38100" dir="2700000" algn="tl">
                    <a:srgbClr val="000000">
                      <a:alpha val="43137"/>
                    </a:srgbClr>
                  </a:outerShdw>
                </a:effectLst>
              </a:rPr>
              <a:t> No </a:t>
            </a:r>
          </a:p>
          <a:p>
            <a:pPr>
              <a:buNone/>
            </a:pPr>
            <a:r>
              <a:rPr lang="en-US" sz="3600" b="1" u="sng" dirty="0">
                <a:effectLst>
                  <a:outerShdw blurRad="38100" dist="38100" dir="2700000" algn="tl">
                    <a:srgbClr val="000000">
                      <a:alpha val="43137"/>
                    </a:srgbClr>
                  </a:outerShdw>
                </a:effectLst>
              </a:rPr>
              <a:t>Attachment Information </a:t>
            </a:r>
          </a:p>
          <a:p>
            <a:pPr>
              <a:buNone/>
            </a:pPr>
            <a:r>
              <a:rPr lang="en-US" sz="3600" b="1" dirty="0">
                <a:effectLst>
                  <a:outerShdw blurRad="38100" dist="38100" dir="2700000" algn="tl">
                    <a:srgbClr val="000000">
                      <a:alpha val="43137"/>
                    </a:srgbClr>
                  </a:outerShdw>
                </a:effectLst>
              </a:rPr>
              <a:t>Type of Attachment: </a:t>
            </a:r>
            <a:r>
              <a:rPr lang="en-US" sz="3600"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Attachment Control Number: </a:t>
            </a:r>
            <a:r>
              <a:rPr lang="en-US" sz="3600" dirty="0">
                <a:effectLst>
                  <a:outerShdw blurRad="38100" dist="38100" dir="2700000" algn="tl">
                    <a:srgbClr val="000000">
                      <a:alpha val="43137"/>
                    </a:srgbClr>
                  </a:outerShdw>
                </a:effectLst>
              </a:rPr>
              <a:t>    </a:t>
            </a:r>
          </a:p>
          <a:p>
            <a:pPr>
              <a:buNone/>
            </a:pPr>
            <a:r>
              <a:rPr lang="en-US" sz="3600" b="1" u="sng" dirty="0">
                <a:effectLst>
                  <a:outerShdw blurRad="38100" dist="38100" dir="2700000" algn="tl">
                    <a:srgbClr val="000000">
                      <a:alpha val="43137"/>
                    </a:srgbClr>
                  </a:outerShdw>
                </a:effectLst>
              </a:rPr>
              <a:t>Principal Diagnosis and Procedure Codes</a:t>
            </a:r>
          </a:p>
          <a:p>
            <a:pPr>
              <a:buNone/>
            </a:pPr>
            <a:r>
              <a:rPr lang="en-US" sz="3600" b="1" dirty="0">
                <a:effectLst>
                  <a:outerShdw blurRad="38100" dist="38100" dir="2700000" algn="tl">
                    <a:srgbClr val="000000">
                      <a:alpha val="43137"/>
                    </a:srgbClr>
                  </a:outerShdw>
                </a:effectLst>
              </a:rPr>
              <a:t>Principal Diagnosis:</a:t>
            </a:r>
            <a:r>
              <a:rPr lang="en-US" sz="3600" dirty="0">
                <a:effectLst>
                  <a:outerShdw blurRad="38100" dist="38100" dir="2700000" algn="tl">
                    <a:srgbClr val="000000">
                      <a:alpha val="43137"/>
                    </a:srgbClr>
                  </a:outerShdw>
                </a:effectLst>
              </a:rPr>
              <a:t>  Z789  </a:t>
            </a:r>
            <a:r>
              <a:rPr lang="en-US" sz="3600" b="1" dirty="0">
                <a:effectLst>
                  <a:outerShdw blurRad="38100" dist="38100" dir="2700000" algn="tl">
                    <a:srgbClr val="000000">
                      <a:alpha val="43137"/>
                    </a:srgbClr>
                  </a:outerShdw>
                </a:effectLst>
              </a:rPr>
              <a:t> POA Indicator:</a:t>
            </a:r>
            <a:r>
              <a:rPr lang="en-US" sz="3600"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Admitting Diagnosis:</a:t>
            </a:r>
            <a:r>
              <a:rPr lang="en-US" sz="3600"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 E Diagnosis: </a:t>
            </a:r>
            <a:r>
              <a:rPr lang="en-US" sz="3600"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 POA Indicator: </a:t>
            </a:r>
            <a:r>
              <a:rPr lang="en-US" sz="3600" dirty="0">
                <a:effectLst>
                  <a:outerShdw blurRad="38100" dist="38100" dir="2700000" algn="tl">
                    <a:srgbClr val="000000">
                      <a:alpha val="43137"/>
                    </a:srgbClr>
                  </a:outerShdw>
                </a:effectLst>
              </a:rPr>
              <a:t> Y     </a:t>
            </a:r>
          </a:p>
          <a:p>
            <a:pPr>
              <a:buNone/>
            </a:pPr>
            <a:r>
              <a:rPr lang="en-US" sz="3600" b="1" u="sng" dirty="0">
                <a:effectLst>
                  <a:outerShdw blurRad="38100" dist="38100" dir="2700000" algn="tl">
                    <a:srgbClr val="000000">
                      <a:alpha val="43137"/>
                    </a:srgbClr>
                  </a:outerShdw>
                </a:effectLst>
              </a:rPr>
              <a:t>Value, Condition, and Occurrence Code Information</a:t>
            </a:r>
          </a:p>
          <a:p>
            <a:pPr>
              <a:buNone/>
            </a:pPr>
            <a:r>
              <a:rPr lang="en-US" sz="3600" b="1" dirty="0">
                <a:effectLst>
                  <a:outerShdw blurRad="38100" dist="38100" dir="2700000" algn="tl">
                    <a:srgbClr val="000000">
                      <a:alpha val="43137"/>
                    </a:srgbClr>
                  </a:outerShdw>
                </a:effectLst>
              </a:rPr>
              <a:t>Accident State:  </a:t>
            </a:r>
            <a:r>
              <a:rPr lang="en-US" sz="3600" dirty="0">
                <a:effectLst>
                  <a:outerShdw blurRad="38100" dist="38100" dir="2700000" algn="tl">
                    <a:srgbClr val="000000">
                      <a:alpha val="43137"/>
                    </a:srgbClr>
                  </a:outerShdw>
                </a:effectLst>
              </a:rPr>
              <a:t> </a:t>
            </a:r>
          </a:p>
          <a:p>
            <a:pPr>
              <a:buNone/>
            </a:pPr>
            <a:r>
              <a:rPr lang="en-US" sz="3600" b="1" dirty="0">
                <a:effectLst>
                  <a:outerShdw blurRad="38100" dist="38100" dir="2700000" algn="tl">
                    <a:srgbClr val="000000">
                      <a:alpha val="43137"/>
                    </a:srgbClr>
                  </a:outerShdw>
                </a:effectLst>
              </a:rPr>
              <a:t>Occurrence Span Code: </a:t>
            </a:r>
            <a:r>
              <a:rPr lang="en-US" sz="3600" dirty="0">
                <a:effectLst>
                  <a:outerShdw blurRad="38100" dist="38100" dir="2700000" algn="tl">
                    <a:srgbClr val="000000">
                      <a:alpha val="43137"/>
                    </a:srgbClr>
                  </a:outerShdw>
                </a:effectLst>
              </a:rPr>
              <a:t>  74</a:t>
            </a:r>
            <a:r>
              <a:rPr lang="en-US" sz="3600" b="1" dirty="0">
                <a:effectLst>
                  <a:outerShdw blurRad="38100" dist="38100" dir="2700000" algn="tl">
                    <a:srgbClr val="000000">
                      <a:alpha val="43137"/>
                    </a:srgbClr>
                  </a:outerShdw>
                </a:effectLst>
              </a:rPr>
              <a:t> From Date: </a:t>
            </a:r>
            <a:r>
              <a:rPr lang="en-US" sz="3600" dirty="0">
                <a:effectLst>
                  <a:outerShdw blurRad="38100" dist="38100" dir="2700000" algn="tl">
                    <a:srgbClr val="000000">
                      <a:alpha val="43137"/>
                    </a:srgbClr>
                  </a:outerShdw>
                </a:effectLst>
              </a:rPr>
              <a:t> 12/01/16    </a:t>
            </a:r>
            <a:r>
              <a:rPr lang="en-US" sz="3600" b="1" dirty="0">
                <a:effectLst>
                  <a:outerShdw blurRad="38100" dist="38100" dir="2700000" algn="tl">
                    <a:srgbClr val="000000">
                      <a:alpha val="43137"/>
                    </a:srgbClr>
                  </a:outerShdw>
                </a:effectLst>
              </a:rPr>
              <a:t>To Date: </a:t>
            </a:r>
            <a:r>
              <a:rPr lang="en-US" sz="3600" dirty="0">
                <a:effectLst>
                  <a:outerShdw blurRad="38100" dist="38100" dir="2700000" algn="tl">
                    <a:srgbClr val="000000">
                      <a:alpha val="43137"/>
                    </a:srgbClr>
                  </a:outerShdw>
                </a:effectLst>
              </a:rPr>
              <a:t> 12/02/2016  </a:t>
            </a:r>
          </a:p>
          <a:p>
            <a:pPr>
              <a:buNone/>
            </a:pPr>
            <a:r>
              <a:rPr lang="en-US" sz="3600" dirty="0">
                <a:effectLst>
                  <a:outerShdw blurRad="38100" dist="38100" dir="2700000" algn="tl">
                    <a:srgbClr val="000000">
                      <a:alpha val="43137"/>
                    </a:srgbClr>
                  </a:outerShdw>
                </a:effectLst>
              </a:rPr>
              <a:t>                                      74</a:t>
            </a:r>
            <a:r>
              <a:rPr lang="en-US" sz="3600" b="1" dirty="0">
                <a:effectLst>
                  <a:outerShdw blurRad="38100" dist="38100" dir="2700000" algn="tl">
                    <a:srgbClr val="000000">
                      <a:alpha val="43137"/>
                    </a:srgbClr>
                  </a:outerShdw>
                </a:effectLst>
              </a:rPr>
              <a:t> From Date:  </a:t>
            </a:r>
            <a:r>
              <a:rPr lang="en-US" sz="3600" dirty="0">
                <a:effectLst>
                  <a:outerShdw blurRad="38100" dist="38100" dir="2700000" algn="tl">
                    <a:srgbClr val="000000">
                      <a:alpha val="43137"/>
                    </a:srgbClr>
                  </a:outerShdw>
                </a:effectLst>
              </a:rPr>
              <a:t>12/15/16    </a:t>
            </a:r>
            <a:r>
              <a:rPr lang="en-US" sz="3600" b="1" dirty="0">
                <a:effectLst>
                  <a:outerShdw blurRad="38100" dist="38100" dir="2700000" algn="tl">
                    <a:srgbClr val="000000">
                      <a:alpha val="43137"/>
                    </a:srgbClr>
                  </a:outerShdw>
                </a:effectLst>
              </a:rPr>
              <a:t>To Date: </a:t>
            </a:r>
            <a:r>
              <a:rPr lang="en-US" sz="3600" dirty="0">
                <a:effectLst>
                  <a:outerShdw blurRad="38100" dist="38100" dir="2700000" algn="tl">
                    <a:srgbClr val="000000">
                      <a:alpha val="43137"/>
                    </a:srgbClr>
                  </a:outerShdw>
                </a:effectLst>
              </a:rPr>
              <a:t> 12/15/2016  </a:t>
            </a:r>
          </a:p>
          <a:p>
            <a:pPr>
              <a:buNone/>
            </a:pPr>
            <a:r>
              <a:rPr lang="en-US" sz="3600" b="1" dirty="0">
                <a:effectLst>
                  <a:outerShdw blurRad="38100" dist="38100" dir="2700000" algn="tl">
                    <a:srgbClr val="000000">
                      <a:alpha val="43137"/>
                    </a:srgbClr>
                  </a:outerShdw>
                </a:effectLst>
              </a:rPr>
              <a:t>Occurrence Code:  </a:t>
            </a:r>
            <a:r>
              <a:rPr lang="en-US" sz="3600"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Occurrence Date:    </a:t>
            </a:r>
          </a:p>
          <a:p>
            <a:pPr>
              <a:buNone/>
            </a:pPr>
            <a:r>
              <a:rPr lang="en-US" sz="3600" b="1" dirty="0">
                <a:effectLst>
                  <a:outerShdw blurRad="38100" dist="38100" dir="2700000" algn="tl">
                    <a:srgbClr val="000000">
                      <a:alpha val="43137"/>
                    </a:srgbClr>
                  </a:outerShdw>
                </a:effectLst>
              </a:rPr>
              <a:t>Value Code:</a:t>
            </a:r>
            <a:r>
              <a:rPr lang="en-US" sz="3600" dirty="0">
                <a:effectLst>
                  <a:outerShdw blurRad="38100" dist="38100" dir="2700000" algn="tl">
                    <a:srgbClr val="000000">
                      <a:alpha val="43137"/>
                    </a:srgbClr>
                  </a:outerShdw>
                </a:effectLst>
              </a:rPr>
              <a:t>  80  </a:t>
            </a:r>
            <a:r>
              <a:rPr lang="en-US" sz="3600" b="1" dirty="0">
                <a:effectLst>
                  <a:outerShdw blurRad="38100" dist="38100" dir="2700000" algn="tl">
                    <a:srgbClr val="000000">
                      <a:alpha val="43137"/>
                    </a:srgbClr>
                  </a:outerShdw>
                </a:effectLst>
              </a:rPr>
              <a:t>Associated Amount:</a:t>
            </a:r>
            <a:r>
              <a:rPr lang="en-US" sz="3600" dirty="0">
                <a:effectLst>
                  <a:outerShdw blurRad="38100" dist="38100" dir="2700000" algn="tl">
                    <a:srgbClr val="000000">
                      <a:alpha val="43137"/>
                    </a:srgbClr>
                  </a:outerShdw>
                </a:effectLst>
              </a:rPr>
              <a:t>  $28.00</a:t>
            </a:r>
          </a:p>
          <a:p>
            <a:pPr marL="685800" indent="-576263">
              <a:buNone/>
            </a:pPr>
            <a:r>
              <a:rPr lang="en-US" sz="3600" dirty="0">
                <a:effectLst>
                  <a:outerShdw blurRad="38100" dist="38100" dir="2700000" algn="tl">
                    <a:srgbClr val="000000">
                      <a:alpha val="43137"/>
                    </a:srgbClr>
                  </a:outerShdw>
                </a:effectLst>
              </a:rPr>
              <a:t>                     81  </a:t>
            </a:r>
            <a:r>
              <a:rPr lang="en-US" sz="3600" b="1" dirty="0">
                <a:effectLst>
                  <a:outerShdw blurRad="38100" dist="38100" dir="2700000" algn="tl">
                    <a:srgbClr val="000000">
                      <a:alpha val="43137"/>
                    </a:srgbClr>
                  </a:outerShdw>
                </a:effectLst>
              </a:rPr>
              <a:t>Associated Amount</a:t>
            </a:r>
            <a:r>
              <a:rPr lang="en-US" sz="3600" b="1" dirty="0">
                <a:solidFill>
                  <a:srgbClr val="FF0000"/>
                </a:solidFill>
                <a:effectLst>
                  <a:outerShdw blurRad="38100" dist="38100" dir="2700000" algn="tl">
                    <a:srgbClr val="000000">
                      <a:alpha val="43137"/>
                    </a:srgbClr>
                  </a:outerShdw>
                </a:effectLst>
              </a:rPr>
              <a:t>:   </a:t>
            </a:r>
            <a:r>
              <a:rPr lang="en-US" sz="3600" dirty="0">
                <a:solidFill>
                  <a:srgbClr val="FF0000"/>
                </a:solidFill>
                <a:effectLst>
                  <a:outerShdw blurRad="38100" dist="38100" dir="2700000" algn="tl">
                    <a:srgbClr val="000000">
                      <a:alpha val="43137"/>
                    </a:srgbClr>
                  </a:outerShdw>
                </a:effectLst>
              </a:rPr>
              <a:t> $3.00  </a:t>
            </a:r>
          </a:p>
          <a:p>
            <a:pPr>
              <a:buNone/>
            </a:pPr>
            <a:r>
              <a:rPr lang="en-US" sz="3600" dirty="0">
                <a:effectLst>
                  <a:outerShdw blurRad="38100" dist="38100" dir="2700000" algn="tl">
                    <a:srgbClr val="000000">
                      <a:alpha val="43137"/>
                    </a:srgbClr>
                  </a:outerShdw>
                </a:effectLst>
              </a:rPr>
              <a:t>                     23  </a:t>
            </a:r>
            <a:r>
              <a:rPr lang="en-US" sz="3600" b="1" dirty="0">
                <a:effectLst>
                  <a:outerShdw blurRad="38100" dist="38100" dir="2700000" algn="tl">
                    <a:srgbClr val="000000">
                      <a:alpha val="43137"/>
                    </a:srgbClr>
                  </a:outerShdw>
                </a:effectLst>
              </a:rPr>
              <a:t>Associated Amount </a:t>
            </a:r>
            <a:r>
              <a:rPr lang="en-US" sz="3600" dirty="0">
                <a:effectLst>
                  <a:outerShdw blurRad="38100" dist="38100" dir="2700000" algn="tl">
                    <a:srgbClr val="000000">
                      <a:alpha val="43137"/>
                    </a:srgbClr>
                  </a:outerShdw>
                </a:effectLst>
              </a:rPr>
              <a:t>$500.00 </a:t>
            </a:r>
          </a:p>
          <a:p>
            <a:pPr>
              <a:buNone/>
            </a:pPr>
            <a:r>
              <a:rPr lang="en-US" sz="3600" b="1" dirty="0">
                <a:effectLst>
                  <a:outerShdw blurRad="38100" dist="38100" dir="2700000" algn="tl">
                    <a:srgbClr val="000000">
                      <a:alpha val="43137"/>
                    </a:srgbClr>
                  </a:outerShdw>
                </a:effectLst>
              </a:rPr>
              <a:t>Condition Codes:  </a:t>
            </a:r>
            <a:r>
              <a:rPr lang="en-US" sz="3600" dirty="0">
                <a:effectLst>
                  <a:outerShdw blurRad="38100" dist="38100" dir="2700000" algn="tl">
                    <a:srgbClr val="000000">
                      <a:alpha val="43137"/>
                    </a:srgbClr>
                  </a:outerShdw>
                </a:effectLst>
              </a:rPr>
              <a:t>      </a:t>
            </a:r>
          </a:p>
          <a:p>
            <a:pPr>
              <a:buNone/>
            </a:pPr>
            <a:r>
              <a:rPr lang="en-US" sz="3600" b="1" u="sng" dirty="0">
                <a:effectLst>
                  <a:outerShdw blurRad="38100" dist="38100" dir="2700000" algn="tl">
                    <a:srgbClr val="000000">
                      <a:alpha val="43137"/>
                    </a:srgbClr>
                  </a:outerShdw>
                </a:effectLst>
              </a:rPr>
              <a:t>Physician Information Attending Physician Information</a:t>
            </a:r>
          </a:p>
          <a:p>
            <a:pPr>
              <a:buNone/>
            </a:pPr>
            <a:r>
              <a:rPr lang="en-US" sz="3600" b="1" dirty="0">
                <a:effectLst>
                  <a:outerShdw blurRad="38100" dist="38100" dir="2700000" algn="tl">
                    <a:srgbClr val="000000">
                      <a:alpha val="43137"/>
                    </a:srgbClr>
                  </a:outerShdw>
                </a:effectLst>
              </a:rPr>
              <a:t>Attending Provider Name:</a:t>
            </a:r>
            <a:r>
              <a:rPr lang="en-US" sz="3600" dirty="0">
                <a:effectLst>
                  <a:outerShdw blurRad="38100" dist="38100" dir="2700000" algn="tl">
                    <a:srgbClr val="000000">
                      <a:alpha val="43137"/>
                    </a:srgbClr>
                  </a:outerShdw>
                </a:effectLst>
              </a:rPr>
              <a:t>  John  Smith        </a:t>
            </a:r>
            <a:r>
              <a:rPr lang="en-US" sz="3600" b="1" dirty="0">
                <a:effectLst>
                  <a:outerShdw blurRad="38100" dist="38100" dir="2700000" algn="tl">
                    <a:srgbClr val="000000">
                      <a:alpha val="43137"/>
                    </a:srgbClr>
                  </a:outerShdw>
                </a:effectLst>
              </a:rPr>
              <a:t> Attending Provider</a:t>
            </a:r>
            <a:r>
              <a:rPr lang="en-US" sz="3600" dirty="0">
                <a:effectLst>
                  <a:outerShdw blurRad="38100" dist="38100" dir="2700000" algn="tl">
                    <a:srgbClr val="000000">
                      <a:alpha val="43137"/>
                    </a:srgbClr>
                  </a:outerShdw>
                </a:effectLst>
              </a:rPr>
              <a:t> NPI:  13160999999   </a:t>
            </a:r>
          </a:p>
          <a:p>
            <a:pPr>
              <a:buNone/>
            </a:pPr>
            <a:r>
              <a:rPr lang="en-US" sz="3600" b="1" u="sng" dirty="0">
                <a:effectLst>
                  <a:outerShdw blurRad="38100" dist="38100" dir="2700000" algn="tl">
                    <a:srgbClr val="000000">
                      <a:alpha val="43137"/>
                    </a:srgbClr>
                  </a:outerShdw>
                </a:effectLst>
              </a:rPr>
              <a:t>Claim TPL Information </a:t>
            </a:r>
          </a:p>
          <a:p>
            <a:pPr>
              <a:buNone/>
            </a:pPr>
            <a:r>
              <a:rPr lang="en-US" sz="3600" b="1" dirty="0">
                <a:effectLst>
                  <a:outerShdw blurRad="38100" dist="38100" dir="2700000" algn="tl">
                    <a:srgbClr val="000000">
                      <a:alpha val="43137"/>
                    </a:srgbClr>
                  </a:outerShdw>
                </a:effectLst>
              </a:rPr>
              <a:t>Claim TPL Line 0</a:t>
            </a:r>
          </a:p>
          <a:p>
            <a:pPr>
              <a:buNone/>
            </a:pPr>
            <a:r>
              <a:rPr lang="en-US" sz="3600" b="1" dirty="0">
                <a:effectLst>
                  <a:outerShdw blurRad="38100" dist="38100" dir="2700000" algn="tl">
                    <a:srgbClr val="000000">
                      <a:alpha val="43137"/>
                    </a:srgbClr>
                  </a:outerShdw>
                </a:effectLst>
              </a:rPr>
              <a:t>Other Insured Information </a:t>
            </a:r>
          </a:p>
          <a:p>
            <a:pPr>
              <a:buNone/>
            </a:pPr>
            <a:r>
              <a:rPr lang="en-US" sz="3600" b="1" dirty="0">
                <a:effectLst>
                  <a:outerShdw blurRad="38100" dist="38100" dir="2700000" algn="tl">
                    <a:srgbClr val="000000">
                      <a:alpha val="43137"/>
                    </a:srgbClr>
                  </a:outerShdw>
                </a:effectLst>
              </a:rPr>
              <a:t>Other Insured Name: </a:t>
            </a:r>
            <a:r>
              <a:rPr lang="en-US" sz="3600"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 ID:   Claim Filing Code: </a:t>
            </a:r>
            <a:r>
              <a:rPr lang="en-US" sz="3600" dirty="0">
                <a:effectLst>
                  <a:outerShdw blurRad="38100" dist="38100" dir="2700000" algn="tl">
                    <a:srgbClr val="000000">
                      <a:alpha val="43137"/>
                    </a:srgbClr>
                  </a:outerShdw>
                </a:effectLst>
              </a:rPr>
              <a:t>  </a:t>
            </a:r>
          </a:p>
          <a:p>
            <a:pPr>
              <a:buNone/>
            </a:pPr>
            <a:r>
              <a:rPr lang="en-US" sz="3600" b="1" dirty="0">
                <a:effectLst>
                  <a:outerShdw blurRad="38100" dist="38100" dir="2700000" algn="tl">
                    <a:srgbClr val="000000">
                      <a:alpha val="43137"/>
                    </a:srgbClr>
                  </a:outerShdw>
                </a:effectLst>
              </a:rPr>
              <a:t>Other Payer Information </a:t>
            </a:r>
          </a:p>
          <a:p>
            <a:pPr>
              <a:buNone/>
            </a:pPr>
            <a:r>
              <a:rPr lang="en-US" sz="3600" b="1" dirty="0">
                <a:effectLst>
                  <a:outerShdw blurRad="38100" dist="38100" dir="2700000" algn="tl">
                    <a:srgbClr val="000000">
                      <a:alpha val="43137"/>
                    </a:srgbClr>
                  </a:outerShdw>
                </a:effectLst>
              </a:rPr>
              <a:t>Other Payer Name:  </a:t>
            </a:r>
            <a:r>
              <a:rPr lang="en-US" sz="3600"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Other Payer Identifier: </a:t>
            </a:r>
            <a:r>
              <a:rPr lang="en-US" sz="3600" dirty="0">
                <a:effectLst>
                  <a:outerShdw blurRad="38100" dist="38100" dir="2700000" algn="tl">
                    <a:srgbClr val="000000">
                      <a:alpha val="43137"/>
                    </a:srgbClr>
                  </a:outerShdw>
                </a:effectLst>
              </a:rPr>
              <a:t>   </a:t>
            </a:r>
          </a:p>
          <a:p>
            <a:pPr>
              <a:buNone/>
            </a:pPr>
            <a:r>
              <a:rPr lang="en-US" sz="3600" b="1" dirty="0">
                <a:effectLst>
                  <a:outerShdw blurRad="38100" dist="38100" dir="2700000" algn="tl">
                    <a:srgbClr val="000000">
                      <a:alpha val="43137"/>
                    </a:srgbClr>
                  </a:outerShdw>
                </a:effectLst>
              </a:rPr>
              <a:t>TPL Code:   TPL Status Code:   Payer Paid Amount/ TPL Amount:       Deductible:   Coinsurance:   </a:t>
            </a:r>
            <a:r>
              <a:rPr lang="en-US" sz="3600" b="1" dirty="0" err="1">
                <a:effectLst>
                  <a:outerShdw blurRad="38100" dist="38100" dir="2700000" algn="tl">
                    <a:srgbClr val="000000">
                      <a:alpha val="43137"/>
                    </a:srgbClr>
                  </a:outerShdw>
                </a:effectLst>
              </a:rPr>
              <a:t>CoPayment</a:t>
            </a:r>
            <a:r>
              <a:rPr lang="en-US" sz="3600" b="1" dirty="0">
                <a:effectLst>
                  <a:outerShdw blurRad="38100" dist="38100" dir="2700000" algn="tl">
                    <a:srgbClr val="000000">
                      <a:alpha val="43137"/>
                    </a:srgbClr>
                  </a:outerShdw>
                </a:effectLst>
              </a:rPr>
              <a:t>:       </a:t>
            </a:r>
          </a:p>
          <a:p>
            <a:pPr>
              <a:buNone/>
            </a:pPr>
            <a:r>
              <a:rPr lang="en-US" sz="3600" b="1" dirty="0">
                <a:effectLst>
                  <a:outerShdw blurRad="38100" dist="38100" dir="2700000" algn="tl">
                    <a:srgbClr val="000000">
                      <a:alpha val="43137"/>
                    </a:srgbClr>
                  </a:outerShdw>
                </a:effectLst>
              </a:rPr>
              <a:t>Adjudication or Payment Date:    </a:t>
            </a:r>
          </a:p>
          <a:p>
            <a:pPr>
              <a:buNone/>
            </a:pPr>
            <a:endParaRPr lang="en-US" sz="2800" b="1" dirty="0"/>
          </a:p>
          <a:p>
            <a:pPr>
              <a:buNone/>
            </a:pPr>
            <a:r>
              <a:rPr lang="en-US" sz="4400" b="1" dirty="0">
                <a:solidFill>
                  <a:srgbClr val="FF0000"/>
                </a:solidFill>
              </a:rPr>
              <a:t>										Claim Continued on Next Slide  </a:t>
            </a:r>
          </a:p>
        </p:txBody>
      </p:sp>
      <p:sp>
        <p:nvSpPr>
          <p:cNvPr id="3" name="Title 2"/>
          <p:cNvSpPr>
            <a:spLocks noGrp="1"/>
          </p:cNvSpPr>
          <p:nvPr>
            <p:ph type="title"/>
          </p:nvPr>
        </p:nvSpPr>
        <p:spPr>
          <a:xfrm>
            <a:off x="342900" y="228600"/>
            <a:ext cx="6172200" cy="457200"/>
          </a:xfrm>
        </p:spPr>
        <p:style>
          <a:lnRef idx="2">
            <a:schemeClr val="accent4"/>
          </a:lnRef>
          <a:fillRef idx="1">
            <a:schemeClr val="lt1"/>
          </a:fillRef>
          <a:effectRef idx="0">
            <a:schemeClr val="accent4"/>
          </a:effectRef>
          <a:fontRef idx="minor">
            <a:schemeClr val="dk1"/>
          </a:fontRef>
        </p:style>
        <p:txBody>
          <a:bodyPr>
            <a:normAutofit/>
          </a:bodyPr>
          <a:lstStyle/>
          <a:p>
            <a:r>
              <a:rPr lang="en-US" sz="1200" dirty="0"/>
              <a:t>Supportive Living (SLF) – Provider Type 028                            EXAMPLE: 2</a:t>
            </a:r>
            <a:br>
              <a:rPr lang="en-US" sz="1200" dirty="0"/>
            </a:br>
            <a:r>
              <a:rPr lang="en-US" sz="1200" dirty="0"/>
              <a:t>Assisted Living (COS 087) with Leave of Absence Days</a:t>
            </a:r>
          </a:p>
        </p:txBody>
      </p:sp>
      <p:sp>
        <p:nvSpPr>
          <p:cNvPr id="7" name="Slide Number Placeholder 6"/>
          <p:cNvSpPr>
            <a:spLocks noGrp="1"/>
          </p:cNvSpPr>
          <p:nvPr>
            <p:ph type="sldNum" sz="quarter" idx="12"/>
          </p:nvPr>
        </p:nvSpPr>
        <p:spPr>
          <a:xfrm>
            <a:off x="6248400" y="8543926"/>
            <a:ext cx="511374" cy="486833"/>
          </a:xfrm>
        </p:spPr>
        <p:txBody>
          <a:bodyPr/>
          <a:lstStyle/>
          <a:p>
            <a:fld id="{60D847F5-E887-4A53-AC26-44F252098E7D}" type="slidenum">
              <a:rPr lang="en-US" smtClean="0"/>
              <a:pPr/>
              <a:t>27</a:t>
            </a:fld>
            <a:endParaRPr lang="en-US" dirty="0"/>
          </a:p>
        </p:txBody>
      </p:sp>
      <p:sp>
        <p:nvSpPr>
          <p:cNvPr id="8" name="Footer Placeholder 7"/>
          <p:cNvSpPr>
            <a:spLocks noGrp="1"/>
          </p:cNvSpPr>
          <p:nvPr>
            <p:ph type="ftr" sz="quarter" idx="11"/>
          </p:nvPr>
        </p:nvSpPr>
        <p:spPr>
          <a:xfrm>
            <a:off x="3285054" y="8985040"/>
            <a:ext cx="1763011" cy="45719"/>
          </a:xfrm>
        </p:spPr>
        <p:txBody>
          <a:bodyPr/>
          <a:lstStyle/>
          <a:p>
            <a:endParaRPr lang="en-US" dirty="0"/>
          </a:p>
        </p:txBody>
      </p:sp>
      <p:sp>
        <p:nvSpPr>
          <p:cNvPr id="12" name="Chevron 11"/>
          <p:cNvSpPr/>
          <p:nvPr/>
        </p:nvSpPr>
        <p:spPr>
          <a:xfrm>
            <a:off x="5181600" y="8458200"/>
            <a:ext cx="304800" cy="103632"/>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2900" y="914401"/>
            <a:ext cx="6172200" cy="7095322"/>
          </a:xfrm>
        </p:spPr>
        <p:txBody>
          <a:bodyPr>
            <a:normAutofit/>
          </a:bodyPr>
          <a:lstStyle/>
          <a:p>
            <a:pPr>
              <a:buNone/>
            </a:pPr>
            <a:r>
              <a:rPr lang="en-US" sz="900" b="1" u="sng" dirty="0"/>
              <a:t>Service Line Information </a:t>
            </a:r>
          </a:p>
          <a:p>
            <a:pPr>
              <a:buNone/>
            </a:pPr>
            <a:r>
              <a:rPr lang="en-US" sz="900" b="1" dirty="0"/>
              <a:t>Service Line 1 </a:t>
            </a:r>
          </a:p>
          <a:p>
            <a:pPr>
              <a:buNone/>
            </a:pPr>
            <a:r>
              <a:rPr lang="en-US" sz="900" b="1" dirty="0"/>
              <a:t>Revenue Code: </a:t>
            </a:r>
            <a:r>
              <a:rPr lang="en-US" sz="900" dirty="0"/>
              <a:t>0182   </a:t>
            </a:r>
          </a:p>
          <a:p>
            <a:pPr>
              <a:buNone/>
            </a:pPr>
            <a:r>
              <a:rPr lang="en-US" sz="900" b="1" dirty="0"/>
              <a:t>Unit Code: </a:t>
            </a:r>
            <a:r>
              <a:rPr lang="en-US" sz="900" dirty="0"/>
              <a:t>DA-Days  </a:t>
            </a:r>
            <a:r>
              <a:rPr lang="en-US" sz="900" b="1" dirty="0"/>
              <a:t>Unit Count:</a:t>
            </a:r>
            <a:r>
              <a:rPr lang="en-US" sz="900" dirty="0"/>
              <a:t>  </a:t>
            </a:r>
            <a:r>
              <a:rPr lang="en-US" sz="900" dirty="0">
                <a:solidFill>
                  <a:srgbClr val="FF0000"/>
                </a:solidFill>
              </a:rPr>
              <a:t>2</a:t>
            </a:r>
            <a:r>
              <a:rPr lang="en-US" sz="900" dirty="0"/>
              <a:t> </a:t>
            </a:r>
            <a:r>
              <a:rPr lang="en-US" sz="900" b="1" dirty="0"/>
              <a:t> Line Item Charge Amount: </a:t>
            </a:r>
            <a:r>
              <a:rPr lang="en-US" sz="900" dirty="0"/>
              <a:t>  </a:t>
            </a:r>
            <a:r>
              <a:rPr lang="en-US" sz="900" dirty="0">
                <a:solidFill>
                  <a:srgbClr val="FF0000"/>
                </a:solidFill>
              </a:rPr>
              <a:t>$200.00   </a:t>
            </a:r>
          </a:p>
          <a:p>
            <a:pPr>
              <a:buNone/>
            </a:pPr>
            <a:r>
              <a:rPr lang="en-US" sz="900" b="1" dirty="0"/>
              <a:t>Denied or Non-Covered Charge Amount: </a:t>
            </a:r>
          </a:p>
          <a:p>
            <a:pPr>
              <a:buNone/>
            </a:pPr>
            <a:r>
              <a:rPr lang="en-US" sz="900" b="1" dirty="0"/>
              <a:t>Service From Date: </a:t>
            </a:r>
            <a:r>
              <a:rPr lang="en-US" sz="900" dirty="0"/>
              <a:t> 12/01/2016 </a:t>
            </a:r>
          </a:p>
          <a:p>
            <a:pPr>
              <a:buNone/>
            </a:pPr>
            <a:r>
              <a:rPr lang="en-US" sz="900" b="1" dirty="0"/>
              <a:t>Service Line 2</a:t>
            </a:r>
          </a:p>
          <a:p>
            <a:pPr>
              <a:buNone/>
            </a:pPr>
            <a:r>
              <a:rPr lang="en-US" sz="900" b="1" dirty="0"/>
              <a:t>Revenue Code: </a:t>
            </a:r>
            <a:r>
              <a:rPr lang="en-US" sz="900" dirty="0"/>
              <a:t>0185</a:t>
            </a:r>
            <a:r>
              <a:rPr lang="en-US" sz="900" b="1" dirty="0"/>
              <a:t>  </a:t>
            </a:r>
          </a:p>
          <a:p>
            <a:pPr>
              <a:buNone/>
            </a:pPr>
            <a:r>
              <a:rPr lang="en-US" sz="900" b="1" dirty="0"/>
              <a:t>Unit Code: </a:t>
            </a:r>
            <a:r>
              <a:rPr lang="en-US" sz="900" dirty="0"/>
              <a:t>DA-Days </a:t>
            </a:r>
            <a:r>
              <a:rPr lang="en-US" sz="900" b="1" dirty="0"/>
              <a:t> Unit Count:  </a:t>
            </a:r>
            <a:r>
              <a:rPr lang="en-US" sz="900" dirty="0">
                <a:solidFill>
                  <a:srgbClr val="FF0000"/>
                </a:solidFill>
              </a:rPr>
              <a:t>1</a:t>
            </a:r>
            <a:r>
              <a:rPr lang="en-US" sz="900" b="1" dirty="0"/>
              <a:t> Line Item Charge Amount:   </a:t>
            </a:r>
            <a:r>
              <a:rPr lang="en-US" sz="900" dirty="0">
                <a:solidFill>
                  <a:srgbClr val="FF0000"/>
                </a:solidFill>
              </a:rPr>
              <a:t>$100.00   </a:t>
            </a:r>
          </a:p>
          <a:p>
            <a:pPr>
              <a:buNone/>
            </a:pPr>
            <a:r>
              <a:rPr lang="en-US" sz="900" b="1" dirty="0"/>
              <a:t>Denied or Non-Covered Charge Amount: </a:t>
            </a:r>
          </a:p>
          <a:p>
            <a:pPr>
              <a:buNone/>
            </a:pPr>
            <a:r>
              <a:rPr lang="en-US" sz="900" b="1" dirty="0"/>
              <a:t>Service From Date:  </a:t>
            </a:r>
            <a:r>
              <a:rPr lang="en-US" sz="900" dirty="0"/>
              <a:t>12/15/2016</a:t>
            </a:r>
          </a:p>
          <a:p>
            <a:pPr>
              <a:buNone/>
            </a:pPr>
            <a:r>
              <a:rPr lang="en-US" sz="900" b="1" dirty="0"/>
              <a:t>Service Line 3 </a:t>
            </a:r>
          </a:p>
          <a:p>
            <a:pPr>
              <a:buNone/>
            </a:pPr>
            <a:r>
              <a:rPr lang="en-US" sz="900" b="1" dirty="0"/>
              <a:t>Revenue Code: </a:t>
            </a:r>
            <a:r>
              <a:rPr lang="en-US" sz="900" dirty="0"/>
              <a:t>0240   </a:t>
            </a:r>
          </a:p>
          <a:p>
            <a:pPr>
              <a:buNone/>
            </a:pPr>
            <a:r>
              <a:rPr lang="en-US" sz="900" b="1" dirty="0"/>
              <a:t>Unit Code: </a:t>
            </a:r>
            <a:r>
              <a:rPr lang="en-US" sz="900" dirty="0"/>
              <a:t>DA-Days </a:t>
            </a:r>
            <a:r>
              <a:rPr lang="en-US" sz="900" b="1" dirty="0"/>
              <a:t> Unit Count:  </a:t>
            </a:r>
            <a:r>
              <a:rPr lang="en-US" sz="900" dirty="0">
                <a:solidFill>
                  <a:srgbClr val="FF0000"/>
                </a:solidFill>
              </a:rPr>
              <a:t>28 </a:t>
            </a:r>
            <a:r>
              <a:rPr lang="en-US" sz="900" dirty="0"/>
              <a:t> </a:t>
            </a:r>
            <a:r>
              <a:rPr lang="en-US" sz="900" b="1" dirty="0"/>
              <a:t>Line Item Charge Amount: </a:t>
            </a:r>
            <a:r>
              <a:rPr lang="en-US" sz="900" dirty="0"/>
              <a:t>  </a:t>
            </a:r>
            <a:r>
              <a:rPr lang="en-US" sz="900" dirty="0">
                <a:solidFill>
                  <a:srgbClr val="FF0000"/>
                </a:solidFill>
              </a:rPr>
              <a:t>$2800.00   </a:t>
            </a:r>
          </a:p>
          <a:p>
            <a:pPr>
              <a:buNone/>
            </a:pPr>
            <a:r>
              <a:rPr lang="en-US" sz="900" b="1" dirty="0"/>
              <a:t>Denied or Non-Covered Charge Amount: </a:t>
            </a:r>
          </a:p>
          <a:p>
            <a:pPr>
              <a:buNone/>
            </a:pPr>
            <a:r>
              <a:rPr lang="en-US" sz="900" b="1" dirty="0"/>
              <a:t>Service From Date:  </a:t>
            </a:r>
            <a:r>
              <a:rPr lang="en-US" sz="900" dirty="0"/>
              <a:t>12/03/2016</a:t>
            </a:r>
            <a:r>
              <a:rPr lang="en-US" sz="900" b="1" dirty="0"/>
              <a:t> </a:t>
            </a:r>
          </a:p>
          <a:p>
            <a:pPr>
              <a:buNone/>
            </a:pPr>
            <a:endParaRPr lang="en-US" sz="2000" dirty="0"/>
          </a:p>
          <a:p>
            <a:pPr>
              <a:buNone/>
            </a:pPr>
            <a:r>
              <a:rPr lang="en-US" sz="2000" dirty="0">
                <a:solidFill>
                  <a:srgbClr val="FF0000"/>
                </a:solidFill>
              </a:rPr>
              <a:t>Note: </a:t>
            </a:r>
          </a:p>
          <a:p>
            <a:pPr marL="228600" indent="-119063">
              <a:buFont typeface="Wingdings" pitchFamily="2" charset="2"/>
              <a:buChar char="Ø"/>
            </a:pPr>
            <a:r>
              <a:rPr lang="en-US" sz="1200" dirty="0"/>
              <a:t>The Line Item Charge Amount entered should reflect facility’s charges even if the leave of absence days will be non-payable by HFS.  </a:t>
            </a:r>
          </a:p>
          <a:p>
            <a:pPr marL="228600" indent="-119063">
              <a:buFont typeface="Wingdings" pitchFamily="2" charset="2"/>
              <a:buChar char="Ø"/>
            </a:pPr>
            <a:endParaRPr lang="en-US" sz="1200" dirty="0"/>
          </a:p>
          <a:p>
            <a:pPr marL="228600" indent="-119063">
              <a:buFont typeface="Wingdings" pitchFamily="2" charset="2"/>
              <a:buChar char="Ø"/>
            </a:pPr>
            <a:r>
              <a:rPr lang="en-US" sz="1200" dirty="0"/>
              <a:t>Claims must balance so Charges minus TPL deductions should equal the Total Amount Billed.</a:t>
            </a:r>
          </a:p>
          <a:p>
            <a:pPr marL="228600" indent="-119063">
              <a:buFont typeface="Wingdings" pitchFamily="2" charset="2"/>
              <a:buChar char="Ø"/>
            </a:pPr>
            <a:endParaRPr lang="en-US" sz="1200" dirty="0"/>
          </a:p>
          <a:p>
            <a:pPr marL="228600" indent="-119063">
              <a:buFont typeface="Wingdings" pitchFamily="2" charset="2"/>
              <a:buChar char="Ø"/>
            </a:pPr>
            <a:r>
              <a:rPr lang="en-US" sz="1200" dirty="0"/>
              <a:t>The Unit Count should be reported in days.  The total number of days in Service Lines must equal the number of days in Statement From and Statement Through dates unless Bill Frequency 1 or 4 and discharge status code is not 20 (discharge due to death). </a:t>
            </a:r>
          </a:p>
          <a:p>
            <a:pPr marL="228600" indent="-119063">
              <a:buFont typeface="Wingdings" pitchFamily="2" charset="2"/>
              <a:buChar char="Ø"/>
            </a:pPr>
            <a:endParaRPr lang="en-US" sz="1200" dirty="0"/>
          </a:p>
          <a:p>
            <a:pPr marL="228600" indent="-119063">
              <a:buFont typeface="Wingdings" pitchFamily="2" charset="2"/>
              <a:buChar char="Ø"/>
            </a:pPr>
            <a:r>
              <a:rPr lang="en-US" sz="1200" dirty="0"/>
              <a:t>The total reported as Value Code 81 – Non-Covered should be the total amount reported as non-covered days in Service Lines.  </a:t>
            </a:r>
            <a:endParaRPr lang="en-US" dirty="0"/>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6324600" y="8543926"/>
            <a:ext cx="435174" cy="486833"/>
          </a:xfrm>
        </p:spPr>
        <p:txBody>
          <a:bodyPr/>
          <a:lstStyle/>
          <a:p>
            <a:fld id="{60D847F5-E887-4A53-AC26-44F252098E7D}" type="slidenum">
              <a:rPr lang="en-US" smtClean="0"/>
              <a:pPr/>
              <a:t>28</a:t>
            </a:fld>
            <a:endParaRPr lang="en-US" dirty="0"/>
          </a:p>
        </p:txBody>
      </p:sp>
      <p:sp>
        <p:nvSpPr>
          <p:cNvPr id="6" name="Title 5"/>
          <p:cNvSpPr>
            <a:spLocks noGrp="1"/>
          </p:cNvSpPr>
          <p:nvPr>
            <p:ph type="title"/>
          </p:nvPr>
        </p:nvSpPr>
        <p:spPr>
          <a:xfrm>
            <a:off x="342900" y="366184"/>
            <a:ext cx="6172200" cy="472016"/>
          </a:xfrm>
        </p:spPr>
        <p:style>
          <a:lnRef idx="2">
            <a:schemeClr val="accent4"/>
          </a:lnRef>
          <a:fillRef idx="1">
            <a:schemeClr val="lt1"/>
          </a:fillRef>
          <a:effectRef idx="0">
            <a:schemeClr val="accent4"/>
          </a:effectRef>
          <a:fontRef idx="minor">
            <a:schemeClr val="dk1"/>
          </a:fontRef>
        </p:style>
        <p:txBody>
          <a:bodyPr>
            <a:noAutofit/>
          </a:bodyPr>
          <a:lstStyle/>
          <a:p>
            <a:r>
              <a:rPr lang="en-US" sz="1200" dirty="0"/>
              <a:t>Supportive Living (SLF) – Provider Type 028                           EXAMPLE: 2 cont.</a:t>
            </a:r>
            <a:br>
              <a:rPr lang="en-US" sz="1200" dirty="0"/>
            </a:br>
            <a:r>
              <a:rPr lang="en-US" sz="1200" dirty="0"/>
              <a:t>Assisted Living (COS 087) with Leave of Absence Days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762001"/>
            <a:ext cx="6629400" cy="7467600"/>
          </a:xfrm>
        </p:spPr>
        <p:txBody>
          <a:bodyPr>
            <a:normAutofit fontScale="25000" lnSpcReduction="20000"/>
          </a:bodyPr>
          <a:lstStyle/>
          <a:p>
            <a:pPr>
              <a:buNone/>
            </a:pPr>
            <a:endParaRPr lang="en-US" sz="1100" dirty="0"/>
          </a:p>
          <a:p>
            <a:pPr>
              <a:buNone/>
            </a:pPr>
            <a:r>
              <a:rPr lang="en-US" sz="3600" b="1" dirty="0">
                <a:effectLst>
                  <a:outerShdw blurRad="38100" dist="38100" dir="2700000" algn="tl">
                    <a:srgbClr val="000000">
                      <a:alpha val="43137"/>
                    </a:srgbClr>
                  </a:outerShdw>
                </a:effectLst>
              </a:rPr>
              <a:t>The Claim has been submitted. Date:  </a:t>
            </a:r>
            <a:r>
              <a:rPr lang="en-US" sz="3600" dirty="0">
                <a:effectLst>
                  <a:outerShdw blurRad="38100" dist="38100" dir="2700000" algn="tl">
                    <a:srgbClr val="000000">
                      <a:alpha val="43137"/>
                    </a:srgbClr>
                  </a:outerShdw>
                </a:effectLst>
              </a:rPr>
              <a:t>01/01/17 </a:t>
            </a:r>
            <a:r>
              <a:rPr lang="en-US" sz="3600" b="1" dirty="0">
                <a:effectLst>
                  <a:outerShdw blurRad="38100" dist="38100" dir="2700000" algn="tl">
                    <a:srgbClr val="000000">
                      <a:alpha val="43137"/>
                    </a:srgbClr>
                  </a:outerShdw>
                </a:effectLst>
              </a:rPr>
              <a:t> Time: </a:t>
            </a:r>
            <a:r>
              <a:rPr lang="en-US" sz="3600" dirty="0">
                <a:effectLst>
                  <a:outerShdw blurRad="38100" dist="38100" dir="2700000" algn="tl">
                    <a:srgbClr val="000000">
                      <a:alpha val="43137"/>
                    </a:srgbClr>
                  </a:outerShdw>
                </a:effectLst>
              </a:rPr>
              <a:t>12:03  </a:t>
            </a:r>
            <a:r>
              <a:rPr lang="en-US" sz="3600" b="1" dirty="0">
                <a:effectLst>
                  <a:outerShdw blurRad="38100" dist="38100" dir="2700000" algn="tl">
                    <a:srgbClr val="000000">
                      <a:alpha val="43137"/>
                    </a:srgbClr>
                  </a:outerShdw>
                </a:effectLst>
              </a:rPr>
              <a:t>Confirmation Number:  </a:t>
            </a:r>
            <a:r>
              <a:rPr lang="en-US" sz="3600" dirty="0">
                <a:effectLst>
                  <a:outerShdw blurRad="38100" dist="38100" dir="2700000" algn="tl">
                    <a:srgbClr val="000000">
                      <a:alpha val="43137"/>
                    </a:srgbClr>
                  </a:outerShdw>
                </a:effectLst>
              </a:rPr>
              <a:t>000041701 </a:t>
            </a:r>
          </a:p>
          <a:p>
            <a:pPr>
              <a:buNone/>
            </a:pPr>
            <a:r>
              <a:rPr lang="en-US" sz="3600" b="1" dirty="0">
                <a:effectLst>
                  <a:outerShdw blurRad="38100" dist="38100" dir="2700000" algn="tl">
                    <a:srgbClr val="000000">
                      <a:alpha val="43137"/>
                    </a:srgbClr>
                  </a:outerShdw>
                </a:effectLst>
              </a:rPr>
              <a:t>Submitter Tax Id:</a:t>
            </a:r>
            <a:r>
              <a:rPr lang="en-US" sz="3600" dirty="0">
                <a:effectLst>
                  <a:outerShdw blurRad="38100" dist="38100" dir="2700000" algn="tl">
                    <a:srgbClr val="000000">
                      <a:alpha val="43137"/>
                    </a:srgbClr>
                  </a:outerShdw>
                </a:effectLst>
              </a:rPr>
              <a:t>  123456789003   </a:t>
            </a:r>
            <a:r>
              <a:rPr lang="en-US" sz="3600" b="1" dirty="0">
                <a:effectLst>
                  <a:outerShdw blurRad="38100" dist="38100" dir="2700000" algn="tl">
                    <a:srgbClr val="000000">
                      <a:alpha val="43137"/>
                    </a:srgbClr>
                  </a:outerShdw>
                </a:effectLst>
              </a:rPr>
              <a:t>Submitter Name: </a:t>
            </a:r>
            <a:r>
              <a:rPr lang="en-US" sz="3600" dirty="0">
                <a:effectLst>
                  <a:outerShdw blurRad="38100" dist="38100" dir="2700000" algn="tl">
                    <a:srgbClr val="000000">
                      <a:alpha val="43137"/>
                    </a:srgbClr>
                  </a:outerShdw>
                </a:effectLst>
              </a:rPr>
              <a:t> ACME LTC TEST   </a:t>
            </a:r>
          </a:p>
          <a:p>
            <a:pPr>
              <a:buNone/>
            </a:pPr>
            <a:r>
              <a:rPr lang="en-US" sz="3600" b="1" dirty="0">
                <a:effectLst>
                  <a:outerShdw blurRad="38100" dist="38100" dir="2700000" algn="tl">
                    <a:srgbClr val="000000">
                      <a:alpha val="43137"/>
                    </a:srgbClr>
                  </a:outerShdw>
                </a:effectLst>
              </a:rPr>
              <a:t>Submitter Contact Name:</a:t>
            </a:r>
            <a:r>
              <a:rPr lang="en-US" sz="3600" dirty="0">
                <a:effectLst>
                  <a:outerShdw blurRad="38100" dist="38100" dir="2700000" algn="tl">
                    <a:srgbClr val="000000">
                      <a:alpha val="43137"/>
                    </a:srgbClr>
                  </a:outerShdw>
                </a:effectLst>
              </a:rPr>
              <a:t>  JANE DOE </a:t>
            </a:r>
          </a:p>
          <a:p>
            <a:pPr>
              <a:buNone/>
            </a:pPr>
            <a:r>
              <a:rPr lang="en-US" sz="3600" b="1" dirty="0">
                <a:effectLst>
                  <a:outerShdw blurRad="38100" dist="38100" dir="2700000" algn="tl">
                    <a:srgbClr val="000000">
                      <a:alpha val="43137"/>
                    </a:srgbClr>
                  </a:outerShdw>
                </a:effectLst>
              </a:rPr>
              <a:t>Submitter Contact E-mail Address: </a:t>
            </a:r>
            <a:r>
              <a:rPr lang="en-US" sz="3600" dirty="0">
                <a:effectLst>
                  <a:outerShdw blurRad="38100" dist="38100" dir="2700000" algn="tl">
                    <a:srgbClr val="000000">
                      <a:alpha val="43137"/>
                    </a:srgbClr>
                  </a:outerShdw>
                </a:effectLst>
              </a:rPr>
              <a:t>JANED@GMAIL.COM </a:t>
            </a:r>
          </a:p>
          <a:p>
            <a:pPr>
              <a:buNone/>
            </a:pPr>
            <a:r>
              <a:rPr lang="en-US" sz="3600" b="1" dirty="0">
                <a:effectLst>
                  <a:outerShdw blurRad="38100" dist="38100" dir="2700000" algn="tl">
                    <a:srgbClr val="000000">
                      <a:alpha val="43137"/>
                    </a:srgbClr>
                  </a:outerShdw>
                </a:effectLst>
              </a:rPr>
              <a:t>Total Net Amount Billed:</a:t>
            </a:r>
            <a:r>
              <a:rPr lang="en-US" sz="3600" dirty="0">
                <a:effectLst>
                  <a:outerShdw blurRad="38100" dist="38100" dir="2700000" algn="tl">
                    <a:srgbClr val="000000">
                      <a:alpha val="43137"/>
                    </a:srgbClr>
                  </a:outerShdw>
                </a:effectLst>
              </a:rPr>
              <a:t>    2100.00   </a:t>
            </a:r>
            <a:r>
              <a:rPr lang="en-US" sz="3600" b="1" dirty="0">
                <a:effectLst>
                  <a:outerShdw blurRad="38100" dist="38100" dir="2700000" algn="tl">
                    <a:srgbClr val="000000">
                      <a:alpha val="43137"/>
                    </a:srgbClr>
                  </a:outerShdw>
                </a:effectLst>
              </a:rPr>
              <a:t>Total TPL Payments:</a:t>
            </a:r>
            <a:r>
              <a:rPr lang="en-US" sz="3600" dirty="0">
                <a:effectLst>
                  <a:outerShdw blurRad="38100" dist="38100" dir="2700000" algn="tl">
                    <a:srgbClr val="000000">
                      <a:alpha val="43137"/>
                    </a:srgbClr>
                  </a:outerShdw>
                </a:effectLst>
              </a:rPr>
              <a:t>  1000.00   </a:t>
            </a:r>
          </a:p>
          <a:p>
            <a:pPr>
              <a:buNone/>
            </a:pPr>
            <a:r>
              <a:rPr lang="en-US" sz="3600" b="1" u="sng" dirty="0">
                <a:effectLst>
                  <a:outerShdw blurRad="38100" dist="38100" dir="2700000" algn="tl">
                    <a:srgbClr val="000000">
                      <a:alpha val="43137"/>
                    </a:srgbClr>
                  </a:outerShdw>
                </a:effectLst>
              </a:rPr>
              <a:t>Patient/Subscriber Information </a:t>
            </a:r>
          </a:p>
          <a:p>
            <a:pPr>
              <a:buNone/>
            </a:pPr>
            <a:r>
              <a:rPr lang="en-US" sz="3600" b="1" dirty="0">
                <a:effectLst>
                  <a:outerShdw blurRad="38100" dist="38100" dir="2700000" algn="tl">
                    <a:srgbClr val="000000">
                      <a:alpha val="43137"/>
                    </a:srgbClr>
                  </a:outerShdw>
                </a:effectLst>
              </a:rPr>
              <a:t>Recipient ID Number (RIN): </a:t>
            </a:r>
            <a:r>
              <a:rPr lang="en-US" sz="3600" dirty="0">
                <a:effectLst>
                  <a:outerShdw blurRad="38100" dist="38100" dir="2700000" algn="tl">
                    <a:srgbClr val="000000">
                      <a:alpha val="43137"/>
                    </a:srgbClr>
                  </a:outerShdw>
                </a:effectLst>
              </a:rPr>
              <a:t> 015574619  </a:t>
            </a:r>
            <a:r>
              <a:rPr lang="en-US" sz="3600" b="1" dirty="0">
                <a:effectLst>
                  <a:outerShdw blurRad="38100" dist="38100" dir="2700000" algn="tl">
                    <a:srgbClr val="000000">
                      <a:alpha val="43137"/>
                    </a:srgbClr>
                  </a:outerShdw>
                </a:effectLst>
              </a:rPr>
              <a:t> Recipient Name:</a:t>
            </a:r>
            <a:r>
              <a:rPr lang="en-US" sz="3600" dirty="0">
                <a:effectLst>
                  <a:outerShdw blurRad="38100" dist="38100" dir="2700000" algn="tl">
                    <a:srgbClr val="000000">
                      <a:alpha val="43137"/>
                    </a:srgbClr>
                  </a:outerShdw>
                </a:effectLst>
              </a:rPr>
              <a:t>  TEST    THIRTYFIVE </a:t>
            </a:r>
            <a:r>
              <a:rPr lang="en-US" sz="3600" b="1" dirty="0">
                <a:effectLst>
                  <a:outerShdw blurRad="38100" dist="38100" dir="2700000" algn="tl">
                    <a:srgbClr val="000000">
                      <a:alpha val="43137"/>
                    </a:srgbClr>
                  </a:outerShdw>
                </a:effectLst>
              </a:rPr>
              <a:t>  Date of  Birth:  </a:t>
            </a:r>
            <a:r>
              <a:rPr lang="en-US" sz="3600" dirty="0">
                <a:effectLst>
                  <a:outerShdw blurRad="38100" dist="38100" dir="2700000" algn="tl">
                    <a:srgbClr val="000000">
                      <a:alpha val="43137"/>
                    </a:srgbClr>
                  </a:outerShdw>
                </a:effectLst>
              </a:rPr>
              <a:t>11/08/1921 </a:t>
            </a:r>
            <a:r>
              <a:rPr lang="en-US" sz="3600" b="1" dirty="0">
                <a:effectLst>
                  <a:outerShdw blurRad="38100" dist="38100" dir="2700000" algn="tl">
                    <a:srgbClr val="000000">
                      <a:alpha val="43137"/>
                    </a:srgbClr>
                  </a:outerShdw>
                </a:effectLst>
              </a:rPr>
              <a:t>Gender:  </a:t>
            </a:r>
            <a:r>
              <a:rPr lang="en-US" sz="3600" dirty="0">
                <a:effectLst>
                  <a:outerShdw blurRad="38100" dist="38100" dir="2700000" algn="tl">
                    <a:srgbClr val="000000">
                      <a:alpha val="43137"/>
                    </a:srgbClr>
                  </a:outerShdw>
                </a:effectLst>
              </a:rPr>
              <a:t> Female   </a:t>
            </a:r>
          </a:p>
          <a:p>
            <a:pPr>
              <a:buNone/>
            </a:pPr>
            <a:r>
              <a:rPr lang="en-US" sz="3600" b="1" dirty="0">
                <a:effectLst>
                  <a:outerShdw blurRad="38100" dist="38100" dir="2700000" algn="tl">
                    <a:srgbClr val="000000">
                      <a:alpha val="43137"/>
                    </a:srgbClr>
                  </a:outerShdw>
                </a:effectLst>
              </a:rPr>
              <a:t>Recipient Address:  </a:t>
            </a:r>
          </a:p>
          <a:p>
            <a:pPr>
              <a:buNone/>
            </a:pPr>
            <a:r>
              <a:rPr lang="en-US" sz="3600" dirty="0">
                <a:effectLst>
                  <a:outerShdw blurRad="38100" dist="38100" dir="2700000" algn="tl">
                    <a:srgbClr val="000000">
                      <a:alpha val="43137"/>
                    </a:srgbClr>
                  </a:outerShdw>
                </a:effectLst>
              </a:rPr>
              <a:t>Address Line 1:  201 S GRAND   </a:t>
            </a:r>
            <a:r>
              <a:rPr lang="en-US" sz="3600" b="1" dirty="0">
                <a:effectLst>
                  <a:outerShdw blurRad="38100" dist="38100" dir="2700000" algn="tl">
                    <a:srgbClr val="000000">
                      <a:alpha val="43137"/>
                    </a:srgbClr>
                  </a:outerShdw>
                </a:effectLst>
              </a:rPr>
              <a:t>Address Line 2: </a:t>
            </a:r>
            <a:r>
              <a:rPr lang="en-US" sz="3600"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City: </a:t>
            </a:r>
            <a:r>
              <a:rPr lang="en-US" sz="3600" dirty="0">
                <a:effectLst>
                  <a:outerShdw blurRad="38100" dist="38100" dir="2700000" algn="tl">
                    <a:srgbClr val="000000">
                      <a:alpha val="43137"/>
                    </a:srgbClr>
                  </a:outerShdw>
                </a:effectLst>
              </a:rPr>
              <a:t> SPRINGFIELD </a:t>
            </a:r>
            <a:r>
              <a:rPr lang="en-US" sz="3600" b="1" dirty="0">
                <a:effectLst>
                  <a:outerShdw blurRad="38100" dist="38100" dir="2700000" algn="tl">
                    <a:srgbClr val="000000">
                      <a:alpha val="43137"/>
                    </a:srgbClr>
                  </a:outerShdw>
                </a:effectLst>
              </a:rPr>
              <a:t>State: </a:t>
            </a:r>
            <a:r>
              <a:rPr lang="en-US" sz="3600" dirty="0">
                <a:effectLst>
                  <a:outerShdw blurRad="38100" dist="38100" dir="2700000" algn="tl">
                    <a:srgbClr val="000000">
                      <a:alpha val="43137"/>
                    </a:srgbClr>
                  </a:outerShdw>
                </a:effectLst>
              </a:rPr>
              <a:t> IL  </a:t>
            </a:r>
            <a:r>
              <a:rPr lang="en-US" sz="3600" b="1" dirty="0">
                <a:effectLst>
                  <a:outerShdw blurRad="38100" dist="38100" dir="2700000" algn="tl">
                    <a:srgbClr val="000000">
                      <a:alpha val="43137"/>
                    </a:srgbClr>
                  </a:outerShdw>
                </a:effectLst>
              </a:rPr>
              <a:t>Zip Code:</a:t>
            </a:r>
            <a:r>
              <a:rPr lang="en-US" sz="3600" dirty="0">
                <a:effectLst>
                  <a:outerShdw blurRad="38100" dist="38100" dir="2700000" algn="tl">
                    <a:srgbClr val="000000">
                      <a:alpha val="43137"/>
                    </a:srgbClr>
                  </a:outerShdw>
                </a:effectLst>
              </a:rPr>
              <a:t>  62763  </a:t>
            </a:r>
          </a:p>
          <a:p>
            <a:pPr>
              <a:buNone/>
            </a:pPr>
            <a:r>
              <a:rPr lang="en-US" sz="3600" b="1" u="sng" dirty="0">
                <a:effectLst>
                  <a:outerShdw blurRad="38100" dist="38100" dir="2700000" algn="tl">
                    <a:srgbClr val="000000">
                      <a:alpha val="43137"/>
                    </a:srgbClr>
                  </a:outerShdw>
                </a:effectLst>
              </a:rPr>
              <a:t>(Billing) Provider Information </a:t>
            </a:r>
          </a:p>
          <a:p>
            <a:pPr>
              <a:buNone/>
            </a:pPr>
            <a:r>
              <a:rPr lang="en-US" sz="3600" b="1" dirty="0">
                <a:effectLst>
                  <a:outerShdw blurRad="38100" dist="38100" dir="2700000" algn="tl">
                    <a:srgbClr val="000000">
                      <a:alpha val="43137"/>
                    </a:srgbClr>
                  </a:outerShdw>
                </a:effectLst>
              </a:rPr>
              <a:t>Provider: </a:t>
            </a:r>
            <a:r>
              <a:rPr lang="en-US" sz="3600" dirty="0">
                <a:effectLst>
                  <a:outerShdw blurRad="38100" dist="38100" dir="2700000" algn="tl">
                    <a:srgbClr val="000000">
                      <a:alpha val="43137"/>
                    </a:srgbClr>
                  </a:outerShdw>
                </a:effectLst>
              </a:rPr>
              <a:t>123456789003 </a:t>
            </a:r>
            <a:r>
              <a:rPr lang="en-US" sz="3600" b="1" dirty="0">
                <a:effectLst>
                  <a:outerShdw blurRad="38100" dist="38100" dir="2700000" algn="tl">
                    <a:srgbClr val="000000">
                      <a:alpha val="43137"/>
                    </a:srgbClr>
                  </a:outerShdw>
                </a:effectLst>
              </a:rPr>
              <a:t>NPI: </a:t>
            </a:r>
            <a:r>
              <a:rPr lang="en-US" sz="3600" dirty="0">
                <a:effectLst>
                  <a:outerShdw blurRad="38100" dist="38100" dir="2700000" algn="tl">
                    <a:srgbClr val="000000">
                      <a:alpha val="43137"/>
                    </a:srgbClr>
                  </a:outerShdw>
                </a:effectLst>
              </a:rPr>
              <a:t>1234567893 </a:t>
            </a:r>
            <a:r>
              <a:rPr lang="en-US" sz="3600" b="1" dirty="0">
                <a:effectLst>
                  <a:outerShdw blurRad="38100" dist="38100" dir="2700000" algn="tl">
                    <a:srgbClr val="000000">
                      <a:alpha val="43137"/>
                    </a:srgbClr>
                  </a:outerShdw>
                </a:effectLst>
              </a:rPr>
              <a:t>Provider Taxonomy Code</a:t>
            </a:r>
            <a:r>
              <a:rPr lang="en-US" sz="3600" dirty="0">
                <a:effectLst>
                  <a:outerShdw blurRad="38100" dist="38100" dir="2700000" algn="tl">
                    <a:srgbClr val="000000">
                      <a:alpha val="43137"/>
                    </a:srgbClr>
                  </a:outerShdw>
                </a:effectLst>
              </a:rPr>
              <a:t>: 315P00000X </a:t>
            </a:r>
          </a:p>
          <a:p>
            <a:pPr>
              <a:buNone/>
            </a:pPr>
            <a:r>
              <a:rPr lang="en-US" sz="3600" b="1" u="sng" dirty="0">
                <a:effectLst>
                  <a:outerShdw blurRad="38100" dist="38100" dir="2700000" algn="tl">
                    <a:srgbClr val="000000">
                      <a:alpha val="43137"/>
                    </a:srgbClr>
                  </a:outerShdw>
                </a:effectLst>
              </a:rPr>
              <a:t>Claim Information</a:t>
            </a:r>
          </a:p>
          <a:p>
            <a:pPr>
              <a:buNone/>
            </a:pPr>
            <a:r>
              <a:rPr lang="en-US" sz="3600" b="1" dirty="0">
                <a:effectLst>
                  <a:outerShdw blurRad="38100" dist="38100" dir="2700000" algn="tl">
                    <a:srgbClr val="000000">
                      <a:alpha val="43137"/>
                    </a:srgbClr>
                  </a:outerShdw>
                </a:effectLst>
              </a:rPr>
              <a:t>Patient Account Number: </a:t>
            </a:r>
            <a:r>
              <a:rPr lang="en-US" sz="3600" dirty="0">
                <a:effectLst>
                  <a:outerShdw blurRad="38100" dist="38100" dir="2700000" algn="tl">
                    <a:srgbClr val="000000">
                      <a:alpha val="43137"/>
                    </a:srgbClr>
                  </a:outerShdw>
                </a:effectLst>
              </a:rPr>
              <a:t>   121212121212 T</a:t>
            </a:r>
            <a:r>
              <a:rPr lang="en-US" sz="3600" b="1" dirty="0">
                <a:effectLst>
                  <a:outerShdw blurRad="38100" dist="38100" dir="2700000" algn="tl">
                    <a:srgbClr val="000000">
                      <a:alpha val="43137"/>
                    </a:srgbClr>
                  </a:outerShdw>
                </a:effectLst>
              </a:rPr>
              <a:t>ype of Bill Frequency Code</a:t>
            </a:r>
            <a:r>
              <a:rPr lang="en-US" sz="3600" dirty="0">
                <a:effectLst>
                  <a:outerShdw blurRad="38100" dist="38100" dir="2700000" algn="tl">
                    <a:srgbClr val="000000">
                      <a:alpha val="43137"/>
                    </a:srgbClr>
                  </a:outerShdw>
                </a:effectLst>
              </a:rPr>
              <a:t>:  3 - Interim Continuing Claim   </a:t>
            </a:r>
          </a:p>
          <a:p>
            <a:pPr>
              <a:buNone/>
            </a:pPr>
            <a:r>
              <a:rPr lang="en-US" sz="3600" b="1" dirty="0">
                <a:effectLst>
                  <a:outerShdw blurRad="38100" dist="38100" dir="2700000" algn="tl">
                    <a:srgbClr val="000000">
                      <a:alpha val="43137"/>
                    </a:srgbClr>
                  </a:outerShdw>
                </a:effectLst>
              </a:rPr>
              <a:t>Delay Reason Code:  </a:t>
            </a:r>
          </a:p>
          <a:p>
            <a:pPr>
              <a:buNone/>
            </a:pPr>
            <a:r>
              <a:rPr lang="en-US" sz="3600" b="1" dirty="0">
                <a:effectLst>
                  <a:outerShdw blurRad="38100" dist="38100" dir="2700000" algn="tl">
                    <a:srgbClr val="000000">
                      <a:alpha val="43137"/>
                    </a:srgbClr>
                  </a:outerShdw>
                </a:effectLst>
              </a:rPr>
              <a:t>Total Claim Charge Amount: </a:t>
            </a:r>
            <a:r>
              <a:rPr lang="en-US" sz="3600" dirty="0">
                <a:effectLst>
                  <a:outerShdw blurRad="38100" dist="38100" dir="2700000" algn="tl">
                    <a:srgbClr val="000000">
                      <a:alpha val="43137"/>
                    </a:srgbClr>
                  </a:outerShdw>
                </a:effectLst>
              </a:rPr>
              <a:t> $3100.00 </a:t>
            </a:r>
            <a:r>
              <a:rPr lang="en-US" sz="3600" b="1" dirty="0">
                <a:effectLst>
                  <a:outerShdw blurRad="38100" dist="38100" dir="2700000" algn="tl">
                    <a:srgbClr val="000000">
                      <a:alpha val="43137"/>
                    </a:srgbClr>
                  </a:outerShdw>
                </a:effectLst>
              </a:rPr>
              <a:t>Type of Bill Facility Code:</a:t>
            </a:r>
            <a:r>
              <a:rPr lang="en-US" sz="3600" dirty="0">
                <a:effectLst>
                  <a:outerShdw blurRad="38100" dist="38100" dir="2700000" algn="tl">
                    <a:srgbClr val="000000">
                      <a:alpha val="43137"/>
                    </a:srgbClr>
                  </a:outerShdw>
                </a:effectLst>
              </a:rPr>
              <a:t>  66  </a:t>
            </a:r>
            <a:r>
              <a:rPr lang="en-US" sz="3600" dirty="0"/>
              <a:t>Intermediate Care/Institution for </a:t>
            </a:r>
          </a:p>
          <a:p>
            <a:pPr>
              <a:buNone/>
            </a:pPr>
            <a:r>
              <a:rPr lang="en-US" sz="3600" dirty="0"/>
              <a:t>					           Intellectual Disabled </a:t>
            </a:r>
            <a:endParaRPr lang="en-US" sz="3600" dirty="0">
              <a:effectLst>
                <a:outerShdw blurRad="38100" dist="38100" dir="2700000" algn="tl">
                  <a:srgbClr val="000000">
                    <a:alpha val="43137"/>
                  </a:srgbClr>
                </a:outerShdw>
              </a:effectLst>
            </a:endParaRPr>
          </a:p>
          <a:p>
            <a:pPr>
              <a:buNone/>
            </a:pPr>
            <a:r>
              <a:rPr lang="en-US" sz="3600" b="1" dirty="0">
                <a:effectLst>
                  <a:outerShdw blurRad="38100" dist="38100" dir="2700000" algn="tl">
                    <a:srgbClr val="000000">
                      <a:alpha val="43137"/>
                    </a:srgbClr>
                  </a:outerShdw>
                </a:effectLst>
              </a:rPr>
              <a:t>(Type) of Admission or Visit:</a:t>
            </a:r>
            <a:r>
              <a:rPr lang="en-US" sz="3600" dirty="0">
                <a:effectLst>
                  <a:outerShdw blurRad="38100" dist="38100" dir="2700000" algn="tl">
                    <a:srgbClr val="000000">
                      <a:alpha val="43137"/>
                    </a:srgbClr>
                  </a:outerShdw>
                </a:effectLst>
              </a:rPr>
              <a:t>  3 - Elective </a:t>
            </a:r>
            <a:r>
              <a:rPr lang="en-US" sz="3600" b="1" dirty="0">
                <a:effectLst>
                  <a:outerShdw blurRad="38100" dist="38100" dir="2700000" algn="tl">
                    <a:srgbClr val="000000">
                      <a:alpha val="43137"/>
                    </a:srgbClr>
                  </a:outerShdw>
                </a:effectLst>
              </a:rPr>
              <a:t>Point of Origin for Admission or Visit: </a:t>
            </a:r>
            <a:r>
              <a:rPr lang="en-US" sz="3600" dirty="0">
                <a:effectLst>
                  <a:outerShdw blurRad="38100" dist="38100" dir="2700000" algn="tl">
                    <a:srgbClr val="000000">
                      <a:alpha val="43137"/>
                    </a:srgbClr>
                  </a:outerShdw>
                </a:effectLst>
              </a:rPr>
              <a:t> 9 - Info Not Avail </a:t>
            </a:r>
          </a:p>
          <a:p>
            <a:pPr>
              <a:buNone/>
            </a:pPr>
            <a:r>
              <a:rPr lang="en-US" sz="3600" b="1" dirty="0">
                <a:effectLst>
                  <a:outerShdw blurRad="38100" dist="38100" dir="2700000" algn="tl">
                    <a:srgbClr val="000000">
                      <a:alpha val="43137"/>
                    </a:srgbClr>
                  </a:outerShdw>
                </a:effectLst>
              </a:rPr>
              <a:t>Patient Discharge Status: </a:t>
            </a:r>
            <a:r>
              <a:rPr lang="en-US" sz="3600" dirty="0">
                <a:effectLst>
                  <a:outerShdw blurRad="38100" dist="38100" dir="2700000" algn="tl">
                    <a:srgbClr val="000000">
                      <a:alpha val="43137"/>
                    </a:srgbClr>
                  </a:outerShdw>
                </a:effectLst>
              </a:rPr>
              <a:t> 30 </a:t>
            </a:r>
            <a:r>
              <a:rPr lang="en-US" sz="3600" b="1" dirty="0">
                <a:effectLst>
                  <a:outerShdw blurRad="38100" dist="38100" dir="2700000" algn="tl">
                    <a:srgbClr val="000000">
                      <a:alpha val="43137"/>
                    </a:srgbClr>
                  </a:outerShdw>
                </a:effectLst>
              </a:rPr>
              <a:t>Prior Authorization Number:  </a:t>
            </a:r>
            <a:r>
              <a:rPr lang="en-US" sz="3600"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 Original DCN:</a:t>
            </a:r>
            <a:r>
              <a:rPr lang="en-US" sz="3600"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  Medical Record Number:</a:t>
            </a:r>
            <a:r>
              <a:rPr lang="en-US" sz="3600" dirty="0">
                <a:effectLst>
                  <a:outerShdw blurRad="38100" dist="38100" dir="2700000" algn="tl">
                    <a:srgbClr val="000000">
                      <a:alpha val="43137"/>
                    </a:srgbClr>
                  </a:outerShdw>
                </a:effectLst>
              </a:rPr>
              <a:t> </a:t>
            </a:r>
          </a:p>
          <a:p>
            <a:pPr>
              <a:buNone/>
            </a:pPr>
            <a:r>
              <a:rPr lang="en-US" sz="3600" b="1" dirty="0">
                <a:effectLst>
                  <a:outerShdw blurRad="38100" dist="38100" dir="2700000" algn="tl">
                    <a:srgbClr val="000000">
                      <a:alpha val="43137"/>
                    </a:srgbClr>
                  </a:outerShdw>
                </a:effectLst>
              </a:rPr>
              <a:t>Admission/Start of Care Date: </a:t>
            </a:r>
            <a:r>
              <a:rPr lang="en-US" sz="3600" dirty="0">
                <a:effectLst>
                  <a:outerShdw blurRad="38100" dist="38100" dir="2700000" algn="tl">
                    <a:srgbClr val="000000">
                      <a:alpha val="43137"/>
                    </a:srgbClr>
                  </a:outerShdw>
                </a:effectLst>
              </a:rPr>
              <a:t> 10/01/16 </a:t>
            </a:r>
            <a:r>
              <a:rPr lang="en-US" sz="3600" b="1" dirty="0">
                <a:effectLst>
                  <a:outerShdw blurRad="38100" dist="38100" dir="2700000" algn="tl">
                    <a:srgbClr val="000000">
                      <a:alpha val="43137"/>
                    </a:srgbClr>
                  </a:outerShdw>
                </a:effectLst>
              </a:rPr>
              <a:t> Admission Hour:  </a:t>
            </a:r>
            <a:r>
              <a:rPr lang="en-US" sz="3600" dirty="0">
                <a:effectLst>
                  <a:outerShdw blurRad="38100" dist="38100" dir="2700000" algn="tl">
                    <a:srgbClr val="000000">
                      <a:alpha val="43137"/>
                    </a:srgbClr>
                  </a:outerShdw>
                </a:effectLst>
              </a:rPr>
              <a:t>1300   </a:t>
            </a:r>
            <a:r>
              <a:rPr lang="en-US" sz="3600" b="1" dirty="0">
                <a:effectLst>
                  <a:outerShdw blurRad="38100" dist="38100" dir="2700000" algn="tl">
                    <a:srgbClr val="000000">
                      <a:alpha val="43137"/>
                    </a:srgbClr>
                  </a:outerShdw>
                </a:effectLst>
              </a:rPr>
              <a:t>Discharge Hour:  </a:t>
            </a:r>
          </a:p>
          <a:p>
            <a:pPr>
              <a:buNone/>
            </a:pPr>
            <a:r>
              <a:rPr lang="en-US" sz="3600" b="1" dirty="0">
                <a:effectLst>
                  <a:outerShdw blurRad="38100" dist="38100" dir="2700000" algn="tl">
                    <a:srgbClr val="000000">
                      <a:alpha val="43137"/>
                    </a:srgbClr>
                  </a:outerShdw>
                </a:effectLst>
              </a:rPr>
              <a:t>Statement From Date:</a:t>
            </a:r>
            <a:r>
              <a:rPr lang="en-US" sz="3600" dirty="0">
                <a:effectLst>
                  <a:outerShdw blurRad="38100" dist="38100" dir="2700000" algn="tl">
                    <a:srgbClr val="000000">
                      <a:alpha val="43137"/>
                    </a:srgbClr>
                  </a:outerShdw>
                </a:effectLst>
              </a:rPr>
              <a:t>  12/01/2016  </a:t>
            </a:r>
            <a:r>
              <a:rPr lang="en-US" sz="3600" b="1" dirty="0">
                <a:effectLst>
                  <a:outerShdw blurRad="38100" dist="38100" dir="2700000" algn="tl">
                    <a:srgbClr val="000000">
                      <a:alpha val="43137"/>
                    </a:srgbClr>
                  </a:outerShdw>
                </a:effectLst>
              </a:rPr>
              <a:t> Statement Through Date: </a:t>
            </a:r>
            <a:r>
              <a:rPr lang="en-US" sz="3600" dirty="0">
                <a:effectLst>
                  <a:outerShdw blurRad="38100" dist="38100" dir="2700000" algn="tl">
                    <a:srgbClr val="000000">
                      <a:alpha val="43137"/>
                    </a:srgbClr>
                  </a:outerShdw>
                </a:effectLst>
              </a:rPr>
              <a:t> 12/31/2016   </a:t>
            </a:r>
          </a:p>
          <a:p>
            <a:pPr>
              <a:buNone/>
            </a:pPr>
            <a:r>
              <a:rPr lang="en-US" sz="3600" b="1" u="sng" dirty="0">
                <a:effectLst>
                  <a:outerShdw blurRad="38100" dist="38100" dir="2700000" algn="tl">
                    <a:srgbClr val="000000">
                      <a:alpha val="43137"/>
                    </a:srgbClr>
                  </a:outerShdw>
                </a:effectLst>
              </a:rPr>
              <a:t>EPSDT Screening </a:t>
            </a:r>
          </a:p>
          <a:p>
            <a:pPr>
              <a:buNone/>
            </a:pPr>
            <a:r>
              <a:rPr lang="en-US" sz="3600" b="1" dirty="0">
                <a:effectLst>
                  <a:outerShdw blurRad="38100" dist="38100" dir="2700000" algn="tl">
                    <a:srgbClr val="000000">
                      <a:alpha val="43137"/>
                    </a:srgbClr>
                  </a:outerShdw>
                </a:effectLst>
              </a:rPr>
              <a:t>Was this patient referred for services as a result of an EPSDT screening?  </a:t>
            </a:r>
            <a:r>
              <a:rPr lang="en-US" sz="3600" dirty="0">
                <a:effectLst>
                  <a:outerShdw blurRad="38100" dist="38100" dir="2700000" algn="tl">
                    <a:srgbClr val="000000">
                      <a:alpha val="43137"/>
                    </a:srgbClr>
                  </a:outerShdw>
                </a:effectLst>
              </a:rPr>
              <a:t> No </a:t>
            </a:r>
          </a:p>
          <a:p>
            <a:pPr>
              <a:buNone/>
            </a:pPr>
            <a:r>
              <a:rPr lang="en-US" sz="3600" b="1" u="sng" dirty="0">
                <a:effectLst>
                  <a:outerShdw blurRad="38100" dist="38100" dir="2700000" algn="tl">
                    <a:srgbClr val="000000">
                      <a:alpha val="43137"/>
                    </a:srgbClr>
                  </a:outerShdw>
                </a:effectLst>
              </a:rPr>
              <a:t>Attachment Information </a:t>
            </a:r>
          </a:p>
          <a:p>
            <a:pPr>
              <a:buNone/>
            </a:pPr>
            <a:r>
              <a:rPr lang="en-US" sz="3600" b="1" dirty="0">
                <a:effectLst>
                  <a:outerShdw blurRad="38100" dist="38100" dir="2700000" algn="tl">
                    <a:srgbClr val="000000">
                      <a:alpha val="43137"/>
                    </a:srgbClr>
                  </a:outerShdw>
                </a:effectLst>
              </a:rPr>
              <a:t>Type of Attachment: </a:t>
            </a:r>
            <a:r>
              <a:rPr lang="en-US" sz="3600"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Attachment Control Number: </a:t>
            </a:r>
            <a:r>
              <a:rPr lang="en-US" sz="3600" dirty="0">
                <a:effectLst>
                  <a:outerShdw blurRad="38100" dist="38100" dir="2700000" algn="tl">
                    <a:srgbClr val="000000">
                      <a:alpha val="43137"/>
                    </a:srgbClr>
                  </a:outerShdw>
                </a:effectLst>
              </a:rPr>
              <a:t>    </a:t>
            </a:r>
          </a:p>
          <a:p>
            <a:pPr>
              <a:buNone/>
            </a:pPr>
            <a:r>
              <a:rPr lang="en-US" sz="3600" b="1" u="sng" dirty="0">
                <a:effectLst>
                  <a:outerShdw blurRad="38100" dist="38100" dir="2700000" algn="tl">
                    <a:srgbClr val="000000">
                      <a:alpha val="43137"/>
                    </a:srgbClr>
                  </a:outerShdw>
                </a:effectLst>
              </a:rPr>
              <a:t>Principal Diagnosis and Procedure Codes</a:t>
            </a:r>
          </a:p>
          <a:p>
            <a:pPr>
              <a:buNone/>
            </a:pPr>
            <a:r>
              <a:rPr lang="en-US" sz="3600" b="1" dirty="0">
                <a:effectLst>
                  <a:outerShdw blurRad="38100" dist="38100" dir="2700000" algn="tl">
                    <a:srgbClr val="000000">
                      <a:alpha val="43137"/>
                    </a:srgbClr>
                  </a:outerShdw>
                </a:effectLst>
              </a:rPr>
              <a:t>Principal Diagnosis:</a:t>
            </a:r>
            <a:r>
              <a:rPr lang="en-US" sz="3600" dirty="0">
                <a:effectLst>
                  <a:outerShdw blurRad="38100" dist="38100" dir="2700000" algn="tl">
                    <a:srgbClr val="000000">
                      <a:alpha val="43137"/>
                    </a:srgbClr>
                  </a:outerShdw>
                </a:effectLst>
              </a:rPr>
              <a:t>  Z789  </a:t>
            </a:r>
            <a:r>
              <a:rPr lang="en-US" sz="3600" b="1" dirty="0">
                <a:effectLst>
                  <a:outerShdw blurRad="38100" dist="38100" dir="2700000" algn="tl">
                    <a:srgbClr val="000000">
                      <a:alpha val="43137"/>
                    </a:srgbClr>
                  </a:outerShdw>
                </a:effectLst>
              </a:rPr>
              <a:t> POA Indicator:</a:t>
            </a:r>
            <a:r>
              <a:rPr lang="en-US" sz="3600"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Admitting Diagnosis:</a:t>
            </a:r>
            <a:r>
              <a:rPr lang="en-US" sz="3600" dirty="0">
                <a:effectLst>
                  <a:outerShdw blurRad="38100" dist="38100" dir="2700000" algn="tl">
                    <a:srgbClr val="000000">
                      <a:alpha val="43137"/>
                    </a:srgbClr>
                  </a:outerShdw>
                </a:effectLst>
              </a:rPr>
              <a:t> Z789  </a:t>
            </a:r>
            <a:r>
              <a:rPr lang="en-US" sz="3600" b="1" dirty="0">
                <a:effectLst>
                  <a:outerShdw blurRad="38100" dist="38100" dir="2700000" algn="tl">
                    <a:srgbClr val="000000">
                      <a:alpha val="43137"/>
                    </a:srgbClr>
                  </a:outerShdw>
                </a:effectLst>
              </a:rPr>
              <a:t> E Diagnosis: </a:t>
            </a:r>
            <a:r>
              <a:rPr lang="en-US" sz="3600"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 POA Indicator: </a:t>
            </a:r>
            <a:r>
              <a:rPr lang="en-US" sz="3600" dirty="0">
                <a:effectLst>
                  <a:outerShdw blurRad="38100" dist="38100" dir="2700000" algn="tl">
                    <a:srgbClr val="000000">
                      <a:alpha val="43137"/>
                    </a:srgbClr>
                  </a:outerShdw>
                </a:effectLst>
              </a:rPr>
              <a:t> Y     </a:t>
            </a:r>
          </a:p>
          <a:p>
            <a:pPr>
              <a:buNone/>
            </a:pPr>
            <a:r>
              <a:rPr lang="en-US" sz="3600" b="1" u="sng" dirty="0">
                <a:effectLst>
                  <a:outerShdw blurRad="38100" dist="38100" dir="2700000" algn="tl">
                    <a:srgbClr val="000000">
                      <a:alpha val="43137"/>
                    </a:srgbClr>
                  </a:outerShdw>
                </a:effectLst>
              </a:rPr>
              <a:t>Value, Condition, and Occurrence Code Information</a:t>
            </a:r>
          </a:p>
          <a:p>
            <a:pPr>
              <a:buNone/>
            </a:pPr>
            <a:r>
              <a:rPr lang="en-US" sz="3600" b="1" dirty="0">
                <a:effectLst>
                  <a:outerShdw blurRad="38100" dist="38100" dir="2700000" algn="tl">
                    <a:srgbClr val="000000">
                      <a:alpha val="43137"/>
                    </a:srgbClr>
                  </a:outerShdw>
                </a:effectLst>
              </a:rPr>
              <a:t>Accident State:  </a:t>
            </a:r>
            <a:r>
              <a:rPr lang="en-US" sz="3600" dirty="0">
                <a:effectLst>
                  <a:outerShdw blurRad="38100" dist="38100" dir="2700000" algn="tl">
                    <a:srgbClr val="000000">
                      <a:alpha val="43137"/>
                    </a:srgbClr>
                  </a:outerShdw>
                </a:effectLst>
              </a:rPr>
              <a:t> </a:t>
            </a:r>
          </a:p>
          <a:p>
            <a:pPr>
              <a:buNone/>
            </a:pPr>
            <a:r>
              <a:rPr lang="en-US" sz="3600" b="1" dirty="0">
                <a:effectLst>
                  <a:outerShdw blurRad="38100" dist="38100" dir="2700000" algn="tl">
                    <a:srgbClr val="000000">
                      <a:alpha val="43137"/>
                    </a:srgbClr>
                  </a:outerShdw>
                </a:effectLst>
              </a:rPr>
              <a:t>Occurrence Span Code: </a:t>
            </a:r>
            <a:r>
              <a:rPr lang="en-US" sz="3600"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From Date:  </a:t>
            </a:r>
            <a:r>
              <a:rPr lang="en-US" sz="3600"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To Date: </a:t>
            </a:r>
            <a:r>
              <a:rPr lang="en-US" sz="3600" dirty="0">
                <a:effectLst>
                  <a:outerShdw blurRad="38100" dist="38100" dir="2700000" algn="tl">
                    <a:srgbClr val="000000">
                      <a:alpha val="43137"/>
                    </a:srgbClr>
                  </a:outerShdw>
                </a:effectLst>
              </a:rPr>
              <a:t> </a:t>
            </a:r>
          </a:p>
          <a:p>
            <a:pPr>
              <a:buNone/>
            </a:pPr>
            <a:r>
              <a:rPr lang="en-US" sz="3600" b="1" dirty="0">
                <a:effectLst>
                  <a:outerShdw blurRad="38100" dist="38100" dir="2700000" algn="tl">
                    <a:srgbClr val="000000">
                      <a:alpha val="43137"/>
                    </a:srgbClr>
                  </a:outerShdw>
                </a:effectLst>
              </a:rPr>
              <a:t>Occurrence Code:  </a:t>
            </a:r>
            <a:r>
              <a:rPr lang="en-US" sz="3600"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Occurrence Date:    </a:t>
            </a:r>
          </a:p>
          <a:p>
            <a:pPr>
              <a:buNone/>
            </a:pPr>
            <a:r>
              <a:rPr lang="en-US" sz="3600" b="1" dirty="0">
                <a:effectLst>
                  <a:outerShdw blurRad="38100" dist="38100" dir="2700000" algn="tl">
                    <a:srgbClr val="000000">
                      <a:alpha val="43137"/>
                    </a:srgbClr>
                  </a:outerShdw>
                </a:effectLst>
              </a:rPr>
              <a:t>Value Code:</a:t>
            </a:r>
            <a:r>
              <a:rPr lang="en-US" sz="3600" dirty="0">
                <a:effectLst>
                  <a:outerShdw blurRad="38100" dist="38100" dir="2700000" algn="tl">
                    <a:srgbClr val="000000">
                      <a:alpha val="43137"/>
                    </a:srgbClr>
                  </a:outerShdw>
                </a:effectLst>
              </a:rPr>
              <a:t>  80  </a:t>
            </a:r>
            <a:r>
              <a:rPr lang="en-US" sz="3600" b="1" dirty="0">
                <a:effectLst>
                  <a:outerShdw blurRad="38100" dist="38100" dir="2700000" algn="tl">
                    <a:srgbClr val="000000">
                      <a:alpha val="43137"/>
                    </a:srgbClr>
                  </a:outerShdw>
                </a:effectLst>
              </a:rPr>
              <a:t>Associated Amount:</a:t>
            </a:r>
            <a:r>
              <a:rPr lang="en-US" sz="3600" dirty="0">
                <a:effectLst>
                  <a:outerShdw blurRad="38100" dist="38100" dir="2700000" algn="tl">
                    <a:srgbClr val="000000">
                      <a:alpha val="43137"/>
                    </a:srgbClr>
                  </a:outerShdw>
                </a:effectLst>
              </a:rPr>
              <a:t>  $31.00</a:t>
            </a:r>
          </a:p>
          <a:p>
            <a:pPr marL="685800" indent="-576263">
              <a:buNone/>
            </a:pPr>
            <a:r>
              <a:rPr lang="en-US" sz="3600" dirty="0">
                <a:effectLst>
                  <a:outerShdw blurRad="38100" dist="38100" dir="2700000" algn="tl">
                    <a:srgbClr val="000000">
                      <a:alpha val="43137"/>
                    </a:srgbClr>
                  </a:outerShdw>
                </a:effectLst>
              </a:rPr>
              <a:t>                     23  </a:t>
            </a:r>
            <a:r>
              <a:rPr lang="en-US" sz="3600" b="1" dirty="0">
                <a:effectLst>
                  <a:outerShdw blurRad="38100" dist="38100" dir="2700000" algn="tl">
                    <a:srgbClr val="000000">
                      <a:alpha val="43137"/>
                    </a:srgbClr>
                  </a:outerShdw>
                </a:effectLst>
              </a:rPr>
              <a:t>Associated Amount  </a:t>
            </a:r>
            <a:r>
              <a:rPr lang="en-US" sz="3600" dirty="0">
                <a:effectLst>
                  <a:outerShdw blurRad="38100" dist="38100" dir="2700000" algn="tl">
                    <a:srgbClr val="000000">
                      <a:alpha val="43137"/>
                    </a:srgbClr>
                  </a:outerShdw>
                </a:effectLst>
              </a:rPr>
              <a:t>$500.00 </a:t>
            </a:r>
          </a:p>
          <a:p>
            <a:pPr>
              <a:buNone/>
            </a:pPr>
            <a:r>
              <a:rPr lang="en-US" sz="3600" b="1" dirty="0">
                <a:effectLst>
                  <a:outerShdw blurRad="38100" dist="38100" dir="2700000" algn="tl">
                    <a:srgbClr val="000000">
                      <a:alpha val="43137"/>
                    </a:srgbClr>
                  </a:outerShdw>
                </a:effectLst>
              </a:rPr>
              <a:t>Condition Codes:  </a:t>
            </a:r>
            <a:r>
              <a:rPr lang="en-US" sz="3600" dirty="0">
                <a:effectLst>
                  <a:outerShdw blurRad="38100" dist="38100" dir="2700000" algn="tl">
                    <a:srgbClr val="000000">
                      <a:alpha val="43137"/>
                    </a:srgbClr>
                  </a:outerShdw>
                </a:effectLst>
              </a:rPr>
              <a:t>      </a:t>
            </a:r>
          </a:p>
          <a:p>
            <a:pPr>
              <a:buNone/>
            </a:pPr>
            <a:r>
              <a:rPr lang="en-US" sz="3600" b="1" u="sng" dirty="0">
                <a:effectLst>
                  <a:outerShdw blurRad="38100" dist="38100" dir="2700000" algn="tl">
                    <a:srgbClr val="000000">
                      <a:alpha val="43137"/>
                    </a:srgbClr>
                  </a:outerShdw>
                </a:effectLst>
              </a:rPr>
              <a:t>Physician Information Attending Physician Information</a:t>
            </a:r>
          </a:p>
          <a:p>
            <a:pPr>
              <a:buNone/>
            </a:pPr>
            <a:r>
              <a:rPr lang="en-US" sz="3600" b="1" dirty="0">
                <a:effectLst>
                  <a:outerShdw blurRad="38100" dist="38100" dir="2700000" algn="tl">
                    <a:srgbClr val="000000">
                      <a:alpha val="43137"/>
                    </a:srgbClr>
                  </a:outerShdw>
                </a:effectLst>
              </a:rPr>
              <a:t>Attending Provider Name:</a:t>
            </a:r>
            <a:r>
              <a:rPr lang="en-US" sz="3600" dirty="0">
                <a:effectLst>
                  <a:outerShdw blurRad="38100" dist="38100" dir="2700000" algn="tl">
                    <a:srgbClr val="000000">
                      <a:alpha val="43137"/>
                    </a:srgbClr>
                  </a:outerShdw>
                </a:effectLst>
              </a:rPr>
              <a:t>  John  Smith        </a:t>
            </a:r>
            <a:r>
              <a:rPr lang="en-US" sz="3600" b="1" dirty="0">
                <a:effectLst>
                  <a:outerShdw blurRad="38100" dist="38100" dir="2700000" algn="tl">
                    <a:srgbClr val="000000">
                      <a:alpha val="43137"/>
                    </a:srgbClr>
                  </a:outerShdw>
                </a:effectLst>
              </a:rPr>
              <a:t> Attending Provider</a:t>
            </a:r>
            <a:r>
              <a:rPr lang="en-US" sz="3600" dirty="0">
                <a:effectLst>
                  <a:outerShdw blurRad="38100" dist="38100" dir="2700000" algn="tl">
                    <a:srgbClr val="000000">
                      <a:alpha val="43137"/>
                    </a:srgbClr>
                  </a:outerShdw>
                </a:effectLst>
              </a:rPr>
              <a:t> NPI:  13160999999   </a:t>
            </a:r>
          </a:p>
          <a:p>
            <a:pPr>
              <a:buNone/>
            </a:pPr>
            <a:r>
              <a:rPr lang="en-US" sz="3600" b="1" u="sng" dirty="0">
                <a:effectLst>
                  <a:outerShdw blurRad="38100" dist="38100" dir="2700000" algn="tl">
                    <a:srgbClr val="000000">
                      <a:alpha val="43137"/>
                    </a:srgbClr>
                  </a:outerShdw>
                </a:effectLst>
              </a:rPr>
              <a:t>Claim TPL Information </a:t>
            </a:r>
          </a:p>
          <a:p>
            <a:pPr>
              <a:buNone/>
            </a:pPr>
            <a:r>
              <a:rPr lang="en-US" sz="3600" b="1" dirty="0">
                <a:effectLst>
                  <a:outerShdw blurRad="38100" dist="38100" dir="2700000" algn="tl">
                    <a:srgbClr val="000000">
                      <a:alpha val="43137"/>
                    </a:srgbClr>
                  </a:outerShdw>
                </a:effectLst>
              </a:rPr>
              <a:t>Claim TPL Line 1</a:t>
            </a:r>
          </a:p>
          <a:p>
            <a:pPr>
              <a:buNone/>
            </a:pPr>
            <a:r>
              <a:rPr lang="en-US" sz="3600" b="1" dirty="0">
                <a:effectLst>
                  <a:outerShdw blurRad="38100" dist="38100" dir="2700000" algn="tl">
                    <a:srgbClr val="000000">
                      <a:alpha val="43137"/>
                    </a:srgbClr>
                  </a:outerShdw>
                </a:effectLst>
              </a:rPr>
              <a:t>Other Insured Information </a:t>
            </a:r>
          </a:p>
          <a:p>
            <a:pPr>
              <a:buNone/>
            </a:pPr>
            <a:r>
              <a:rPr lang="en-US" sz="3600" b="1" dirty="0">
                <a:effectLst>
                  <a:outerShdw blurRad="38100" dist="38100" dir="2700000" algn="tl">
                    <a:srgbClr val="000000">
                      <a:alpha val="43137"/>
                    </a:srgbClr>
                  </a:outerShdw>
                </a:effectLst>
              </a:rPr>
              <a:t>Other Insured Name:  </a:t>
            </a:r>
            <a:r>
              <a:rPr lang="en-US" sz="3600" dirty="0">
                <a:effectLst>
                  <a:outerShdw blurRad="38100" dist="38100" dir="2700000" algn="tl">
                    <a:srgbClr val="000000">
                      <a:alpha val="43137"/>
                    </a:srgbClr>
                  </a:outerShdw>
                </a:effectLst>
              </a:rPr>
              <a:t>Test </a:t>
            </a:r>
            <a:r>
              <a:rPr lang="en-US" sz="3600" dirty="0" err="1">
                <a:effectLst>
                  <a:outerShdw blurRad="38100" dist="38100" dir="2700000" algn="tl">
                    <a:srgbClr val="000000">
                      <a:alpha val="43137"/>
                    </a:srgbClr>
                  </a:outerShdw>
                </a:effectLst>
              </a:rPr>
              <a:t>Thirtyfive</a:t>
            </a:r>
            <a:r>
              <a:rPr lang="en-US" sz="3600"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 ID:  DD222222  Claim Filing Code: </a:t>
            </a:r>
            <a:r>
              <a:rPr lang="en-US" sz="3600" dirty="0">
                <a:effectLst>
                  <a:outerShdw blurRad="38100" dist="38100" dir="2700000" algn="tl">
                    <a:srgbClr val="000000">
                      <a:alpha val="43137"/>
                    </a:srgbClr>
                  </a:outerShdw>
                </a:effectLst>
              </a:rPr>
              <a:t>  CI- Commercial Insurance</a:t>
            </a:r>
          </a:p>
          <a:p>
            <a:pPr>
              <a:buNone/>
            </a:pPr>
            <a:r>
              <a:rPr lang="en-US" sz="3600" b="1" dirty="0">
                <a:effectLst>
                  <a:outerShdw blurRad="38100" dist="38100" dir="2700000" algn="tl">
                    <a:srgbClr val="000000">
                      <a:alpha val="43137"/>
                    </a:srgbClr>
                  </a:outerShdw>
                </a:effectLst>
              </a:rPr>
              <a:t>Other Payer Information </a:t>
            </a:r>
          </a:p>
          <a:p>
            <a:pPr>
              <a:buNone/>
            </a:pPr>
            <a:r>
              <a:rPr lang="en-US" sz="3600" b="1" dirty="0">
                <a:effectLst>
                  <a:outerShdw blurRad="38100" dist="38100" dir="2700000" algn="tl">
                    <a:srgbClr val="000000">
                      <a:alpha val="43137"/>
                    </a:srgbClr>
                  </a:outerShdw>
                </a:effectLst>
              </a:rPr>
              <a:t>Other Payer Name:  </a:t>
            </a:r>
            <a:r>
              <a:rPr lang="en-US" sz="3600" dirty="0">
                <a:effectLst>
                  <a:outerShdw blurRad="38100" dist="38100" dir="2700000" algn="tl">
                    <a:srgbClr val="000000">
                      <a:alpha val="43137"/>
                    </a:srgbClr>
                  </a:outerShdw>
                </a:effectLst>
              </a:rPr>
              <a:t>ABC Insurance Co  </a:t>
            </a:r>
            <a:r>
              <a:rPr lang="en-US" sz="3600" b="1" dirty="0">
                <a:effectLst>
                  <a:outerShdw blurRad="38100" dist="38100" dir="2700000" algn="tl">
                    <a:srgbClr val="000000">
                      <a:alpha val="43137"/>
                    </a:srgbClr>
                  </a:outerShdw>
                </a:effectLst>
              </a:rPr>
              <a:t>Other Payer Identifier: </a:t>
            </a:r>
            <a:r>
              <a:rPr lang="en-US" sz="3600" dirty="0">
                <a:effectLst>
                  <a:outerShdw blurRad="38100" dist="38100" dir="2700000" algn="tl">
                    <a:srgbClr val="000000">
                      <a:alpha val="43137"/>
                    </a:srgbClr>
                  </a:outerShdw>
                </a:effectLst>
              </a:rPr>
              <a:t>   255655555</a:t>
            </a:r>
          </a:p>
          <a:p>
            <a:pPr>
              <a:buNone/>
            </a:pPr>
            <a:r>
              <a:rPr lang="en-US" sz="3600" b="1" dirty="0">
                <a:effectLst>
                  <a:outerShdw blurRad="38100" dist="38100" dir="2700000" algn="tl">
                    <a:srgbClr val="000000">
                      <a:alpha val="43137"/>
                    </a:srgbClr>
                  </a:outerShdw>
                </a:effectLst>
              </a:rPr>
              <a:t>TPL Code:  222  TPL Status Code:  </a:t>
            </a:r>
            <a:r>
              <a:rPr lang="en-US" sz="3600" dirty="0">
                <a:effectLst>
                  <a:outerShdw blurRad="38100" dist="38100" dir="2700000" algn="tl">
                    <a:srgbClr val="000000">
                      <a:alpha val="43137"/>
                    </a:srgbClr>
                  </a:outerShdw>
                </a:effectLst>
              </a:rPr>
              <a:t>01- TPL </a:t>
            </a:r>
            <a:r>
              <a:rPr lang="en-US" sz="3600" dirty="0" err="1">
                <a:effectLst>
                  <a:outerShdw blurRad="38100" dist="38100" dir="2700000" algn="tl">
                    <a:srgbClr val="000000">
                      <a:alpha val="43137"/>
                    </a:srgbClr>
                  </a:outerShdw>
                </a:effectLst>
              </a:rPr>
              <a:t>Adju</a:t>
            </a:r>
            <a:r>
              <a:rPr lang="en-US" sz="3600"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Payer Paid Amount/ TPL Amount:  $1000.00 </a:t>
            </a:r>
          </a:p>
          <a:p>
            <a:pPr>
              <a:buNone/>
            </a:pPr>
            <a:r>
              <a:rPr lang="en-US" sz="3600" b="1" dirty="0">
                <a:effectLst>
                  <a:outerShdw blurRad="38100" dist="38100" dir="2700000" algn="tl">
                    <a:srgbClr val="000000">
                      <a:alpha val="43137"/>
                    </a:srgbClr>
                  </a:outerShdw>
                </a:effectLst>
              </a:rPr>
              <a:t>                             Deductible: </a:t>
            </a:r>
            <a:r>
              <a:rPr lang="en-US" sz="3600" dirty="0">
                <a:effectLst>
                  <a:outerShdw blurRad="38100" dist="38100" dir="2700000" algn="tl">
                    <a:srgbClr val="000000">
                      <a:alpha val="43137"/>
                    </a:srgbClr>
                  </a:outerShdw>
                </a:effectLst>
              </a:rPr>
              <a:t>$0.00</a:t>
            </a:r>
            <a:r>
              <a:rPr lang="en-US" sz="3600" b="1" dirty="0">
                <a:effectLst>
                  <a:outerShdw blurRad="38100" dist="38100" dir="2700000" algn="tl">
                    <a:srgbClr val="000000">
                      <a:alpha val="43137"/>
                    </a:srgbClr>
                  </a:outerShdw>
                </a:effectLst>
              </a:rPr>
              <a:t>  Coinsurance:  </a:t>
            </a:r>
            <a:r>
              <a:rPr lang="en-US" sz="3600" dirty="0">
                <a:effectLst>
                  <a:outerShdw blurRad="38100" dist="38100" dir="2700000" algn="tl">
                    <a:srgbClr val="000000">
                      <a:alpha val="43137"/>
                    </a:srgbClr>
                  </a:outerShdw>
                </a:effectLst>
              </a:rPr>
              <a:t>$0.00  </a:t>
            </a:r>
            <a:r>
              <a:rPr lang="en-US" sz="3600" b="1" dirty="0" err="1">
                <a:effectLst>
                  <a:outerShdw blurRad="38100" dist="38100" dir="2700000" algn="tl">
                    <a:srgbClr val="000000">
                      <a:alpha val="43137"/>
                    </a:srgbClr>
                  </a:outerShdw>
                </a:effectLst>
              </a:rPr>
              <a:t>CoPayment</a:t>
            </a:r>
            <a:r>
              <a:rPr lang="en-US" sz="3600" b="1" dirty="0">
                <a:effectLst>
                  <a:outerShdw blurRad="38100" dist="38100" dir="2700000" algn="tl">
                    <a:srgbClr val="000000">
                      <a:alpha val="43137"/>
                    </a:srgbClr>
                  </a:outerShdw>
                </a:effectLst>
              </a:rPr>
              <a:t>:  </a:t>
            </a:r>
            <a:r>
              <a:rPr lang="en-US" sz="3600" dirty="0">
                <a:effectLst>
                  <a:outerShdw blurRad="38100" dist="38100" dir="2700000" algn="tl">
                    <a:srgbClr val="000000">
                      <a:alpha val="43137"/>
                    </a:srgbClr>
                  </a:outerShdw>
                </a:effectLst>
              </a:rPr>
              <a:t>$0.00 </a:t>
            </a:r>
            <a:r>
              <a:rPr lang="en-US" sz="3600" b="1" dirty="0">
                <a:effectLst>
                  <a:outerShdw blurRad="38100" dist="38100" dir="2700000" algn="tl">
                    <a:srgbClr val="000000">
                      <a:alpha val="43137"/>
                    </a:srgbClr>
                  </a:outerShdw>
                </a:effectLst>
              </a:rPr>
              <a:t>     </a:t>
            </a:r>
          </a:p>
          <a:p>
            <a:pPr>
              <a:buNone/>
            </a:pPr>
            <a:r>
              <a:rPr lang="en-US" sz="3600" b="1" dirty="0">
                <a:effectLst>
                  <a:outerShdw blurRad="38100" dist="38100" dir="2700000" algn="tl">
                    <a:srgbClr val="000000">
                      <a:alpha val="43137"/>
                    </a:srgbClr>
                  </a:outerShdw>
                </a:effectLst>
              </a:rPr>
              <a:t>Adjudication or Payment Date: </a:t>
            </a:r>
            <a:r>
              <a:rPr lang="en-US" sz="3600" dirty="0">
                <a:effectLst>
                  <a:outerShdw blurRad="38100" dist="38100" dir="2700000" algn="tl">
                    <a:srgbClr val="000000">
                      <a:alpha val="43137"/>
                    </a:srgbClr>
                  </a:outerShdw>
                </a:effectLst>
              </a:rPr>
              <a:t>   01/01/2017</a:t>
            </a:r>
          </a:p>
          <a:p>
            <a:pPr>
              <a:buNone/>
            </a:pPr>
            <a:endParaRPr lang="en-US" sz="2800" b="1" dirty="0"/>
          </a:p>
          <a:p>
            <a:pPr>
              <a:buNone/>
            </a:pPr>
            <a:r>
              <a:rPr lang="en-US" sz="4400" b="1" dirty="0">
                <a:solidFill>
                  <a:srgbClr val="FF0000"/>
                </a:solidFill>
              </a:rPr>
              <a:t>										Claim Continued on Next Slide  </a:t>
            </a:r>
          </a:p>
        </p:txBody>
      </p:sp>
      <p:sp>
        <p:nvSpPr>
          <p:cNvPr id="3" name="Title 2"/>
          <p:cNvSpPr>
            <a:spLocks noGrp="1"/>
          </p:cNvSpPr>
          <p:nvPr>
            <p:ph type="title"/>
          </p:nvPr>
        </p:nvSpPr>
        <p:spPr>
          <a:xfrm>
            <a:off x="342900" y="228600"/>
            <a:ext cx="6172200" cy="457200"/>
          </a:xfrm>
        </p:spPr>
        <p:style>
          <a:lnRef idx="2">
            <a:schemeClr val="accent4"/>
          </a:lnRef>
          <a:fillRef idx="1">
            <a:schemeClr val="lt1"/>
          </a:fillRef>
          <a:effectRef idx="0">
            <a:schemeClr val="accent4"/>
          </a:effectRef>
          <a:fontRef idx="minor">
            <a:schemeClr val="dk1"/>
          </a:fontRef>
        </p:style>
        <p:txBody>
          <a:bodyPr>
            <a:normAutofit/>
          </a:bodyPr>
          <a:lstStyle/>
          <a:p>
            <a:r>
              <a:rPr lang="en-US" sz="1200" dirty="0"/>
              <a:t>Intermediate Care Facility for the Intellectually Disabled (IID) – Provider Type 029 </a:t>
            </a:r>
            <a:br>
              <a:rPr lang="en-US" sz="1200" dirty="0"/>
            </a:br>
            <a:r>
              <a:rPr lang="en-US" sz="1200" dirty="0"/>
              <a:t>Intermediate Care (COS 073) with Commercial TPL 	EXAMPLE: 3</a:t>
            </a:r>
          </a:p>
        </p:txBody>
      </p:sp>
      <p:sp>
        <p:nvSpPr>
          <p:cNvPr id="7" name="Slide Number Placeholder 6"/>
          <p:cNvSpPr>
            <a:spLocks noGrp="1"/>
          </p:cNvSpPr>
          <p:nvPr>
            <p:ph type="sldNum" sz="quarter" idx="12"/>
          </p:nvPr>
        </p:nvSpPr>
        <p:spPr>
          <a:xfrm>
            <a:off x="6248400" y="8543926"/>
            <a:ext cx="511374" cy="486833"/>
          </a:xfrm>
        </p:spPr>
        <p:txBody>
          <a:bodyPr/>
          <a:lstStyle/>
          <a:p>
            <a:fld id="{60D847F5-E887-4A53-AC26-44F252098E7D}" type="slidenum">
              <a:rPr lang="en-US" smtClean="0"/>
              <a:pPr/>
              <a:t>29</a:t>
            </a:fld>
            <a:endParaRPr lang="en-US" dirty="0"/>
          </a:p>
        </p:txBody>
      </p:sp>
      <p:sp>
        <p:nvSpPr>
          <p:cNvPr id="8" name="Footer Placeholder 7"/>
          <p:cNvSpPr>
            <a:spLocks noGrp="1"/>
          </p:cNvSpPr>
          <p:nvPr>
            <p:ph type="ftr" sz="quarter" idx="11"/>
          </p:nvPr>
        </p:nvSpPr>
        <p:spPr>
          <a:xfrm>
            <a:off x="3285054" y="8985040"/>
            <a:ext cx="1763011" cy="45719"/>
          </a:xfrm>
        </p:spPr>
        <p:txBody>
          <a:bodyPr/>
          <a:lstStyle/>
          <a:p>
            <a:endParaRPr lang="en-US" dirty="0"/>
          </a:p>
        </p:txBody>
      </p:sp>
      <p:sp>
        <p:nvSpPr>
          <p:cNvPr id="12" name="Chevron 11"/>
          <p:cNvSpPr/>
          <p:nvPr/>
        </p:nvSpPr>
        <p:spPr>
          <a:xfrm>
            <a:off x="4419600" y="8305800"/>
            <a:ext cx="304800" cy="152400"/>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chor="ctr"/>
          <a:lstStyle/>
          <a:p>
            <a:pPr marL="114300" indent="-4763">
              <a:buNone/>
            </a:pPr>
            <a:r>
              <a:rPr lang="en-US" dirty="0"/>
              <a:t>The Department will accept claims in an American National Standard (ANS) X12 837I Health Care Claim (5010) file format or as a direct data entered (DDE) claim.</a:t>
            </a:r>
          </a:p>
          <a:p>
            <a:pPr algn="ctr"/>
            <a:endParaRPr lang="en-US" dirty="0"/>
          </a:p>
          <a:p>
            <a:endParaRPr lang="en-US" dirty="0"/>
          </a:p>
        </p:txBody>
      </p:sp>
      <p:sp>
        <p:nvSpPr>
          <p:cNvPr id="3" name="Title 2"/>
          <p:cNvSpPr>
            <a:spLocks noGrp="1"/>
          </p:cNvSpPr>
          <p:nvPr>
            <p:ph type="title"/>
          </p:nvPr>
        </p:nvSpPr>
        <p:spPr/>
        <p:txBody>
          <a:bodyPr>
            <a:normAutofit/>
          </a:bodyPr>
          <a:lstStyle/>
          <a:p>
            <a:r>
              <a:rPr lang="en-US" sz="3600" dirty="0"/>
              <a:t>Claim Acceptance by Department</a:t>
            </a:r>
          </a:p>
        </p:txBody>
      </p:sp>
      <p:sp>
        <p:nvSpPr>
          <p:cNvPr id="7" name="Slide Number Placeholder 6"/>
          <p:cNvSpPr>
            <a:spLocks noGrp="1"/>
          </p:cNvSpPr>
          <p:nvPr>
            <p:ph type="sldNum" sz="quarter" idx="12"/>
          </p:nvPr>
        </p:nvSpPr>
        <p:spPr/>
        <p:txBody>
          <a:bodyPr/>
          <a:lstStyle/>
          <a:p>
            <a:fld id="{60D847F5-E887-4A53-AC26-44F252098E7D}" type="slidenum">
              <a:rPr lang="en-US" smtClean="0"/>
              <a:pPr/>
              <a:t>3</a:t>
            </a:fld>
            <a:endParaRPr lang="en-US"/>
          </a:p>
        </p:txBody>
      </p:sp>
      <p:sp>
        <p:nvSpPr>
          <p:cNvPr id="8" name="Footer Placeholder 7"/>
          <p:cNvSpPr>
            <a:spLocks noGrp="1"/>
          </p:cNvSpPr>
          <p:nvPr>
            <p:ph type="ftr" sz="quarter" idx="11"/>
          </p:nvPr>
        </p:nvSpPr>
        <p:spPr/>
        <p:txBody>
          <a:bodyPr/>
          <a:lstStyle/>
          <a:p>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2900" y="914401"/>
            <a:ext cx="6172200" cy="7095322"/>
          </a:xfrm>
        </p:spPr>
        <p:txBody>
          <a:bodyPr>
            <a:normAutofit/>
          </a:bodyPr>
          <a:lstStyle/>
          <a:p>
            <a:pPr>
              <a:buNone/>
            </a:pPr>
            <a:r>
              <a:rPr lang="en-US" sz="1000" b="1" u="sng" dirty="0"/>
              <a:t>Service Line Information </a:t>
            </a:r>
          </a:p>
          <a:p>
            <a:pPr>
              <a:buNone/>
            </a:pPr>
            <a:r>
              <a:rPr lang="en-US" sz="1000" b="1" dirty="0"/>
              <a:t>Service Line 1 </a:t>
            </a:r>
          </a:p>
          <a:p>
            <a:pPr>
              <a:buNone/>
            </a:pPr>
            <a:r>
              <a:rPr lang="en-US" sz="1000" b="1" dirty="0"/>
              <a:t>Revenue Code: </a:t>
            </a:r>
            <a:r>
              <a:rPr lang="en-US" sz="1000" dirty="0"/>
              <a:t>0110   </a:t>
            </a:r>
          </a:p>
          <a:p>
            <a:pPr>
              <a:buNone/>
            </a:pPr>
            <a:r>
              <a:rPr lang="en-US" sz="1000" b="1" dirty="0"/>
              <a:t>Unit Code: </a:t>
            </a:r>
            <a:r>
              <a:rPr lang="en-US" sz="1000" dirty="0"/>
              <a:t>DA-Days  </a:t>
            </a:r>
            <a:r>
              <a:rPr lang="en-US" sz="1000" b="1" dirty="0"/>
              <a:t>Unit Count:</a:t>
            </a:r>
            <a:r>
              <a:rPr lang="en-US" sz="1000" dirty="0"/>
              <a:t>  31 </a:t>
            </a:r>
            <a:r>
              <a:rPr lang="en-US" sz="1000" b="1" dirty="0"/>
              <a:t> Line Item Charge Amount: </a:t>
            </a:r>
            <a:r>
              <a:rPr lang="en-US" sz="1000" dirty="0"/>
              <a:t>  $3100.00  </a:t>
            </a:r>
            <a:r>
              <a:rPr lang="en-US" sz="1000" dirty="0">
                <a:solidFill>
                  <a:srgbClr val="FF0000"/>
                </a:solidFill>
              </a:rPr>
              <a:t> </a:t>
            </a:r>
          </a:p>
          <a:p>
            <a:pPr>
              <a:buNone/>
            </a:pPr>
            <a:r>
              <a:rPr lang="en-US" sz="1000" b="1" dirty="0"/>
              <a:t>Denied or Non-Covered Charge Amount: </a:t>
            </a:r>
          </a:p>
          <a:p>
            <a:pPr>
              <a:buNone/>
            </a:pPr>
            <a:r>
              <a:rPr lang="en-US" sz="1000" b="1" dirty="0"/>
              <a:t>Service From Date: </a:t>
            </a:r>
            <a:r>
              <a:rPr lang="en-US" sz="1000" dirty="0"/>
              <a:t> 12/01/2016 </a:t>
            </a:r>
          </a:p>
          <a:p>
            <a:pPr>
              <a:buNone/>
            </a:pPr>
            <a:endParaRPr lang="en-US" sz="2000" dirty="0"/>
          </a:p>
          <a:p>
            <a:pPr>
              <a:buNone/>
            </a:pPr>
            <a:endParaRPr lang="en-US" sz="2000" dirty="0"/>
          </a:p>
          <a:p>
            <a:pPr>
              <a:buNone/>
            </a:pPr>
            <a:endParaRPr lang="en-US" sz="2000" dirty="0"/>
          </a:p>
          <a:p>
            <a:endParaRPr lang="en-US" dirty="0"/>
          </a:p>
          <a:p>
            <a:endParaRPr lang="en-US" dirty="0"/>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6400800" y="8543926"/>
            <a:ext cx="358974" cy="486833"/>
          </a:xfrm>
        </p:spPr>
        <p:txBody>
          <a:bodyPr/>
          <a:lstStyle/>
          <a:p>
            <a:fld id="{60D847F5-E887-4A53-AC26-44F252098E7D}" type="slidenum">
              <a:rPr lang="en-US" smtClean="0"/>
              <a:pPr/>
              <a:t>30</a:t>
            </a:fld>
            <a:endParaRPr lang="en-US" dirty="0"/>
          </a:p>
        </p:txBody>
      </p:sp>
      <p:sp>
        <p:nvSpPr>
          <p:cNvPr id="6" name="Title 5"/>
          <p:cNvSpPr>
            <a:spLocks noGrp="1"/>
          </p:cNvSpPr>
          <p:nvPr>
            <p:ph type="title"/>
          </p:nvPr>
        </p:nvSpPr>
        <p:spPr>
          <a:xfrm>
            <a:off x="342900" y="366184"/>
            <a:ext cx="6172200" cy="472016"/>
          </a:xfrm>
        </p:spPr>
        <p:style>
          <a:lnRef idx="2">
            <a:schemeClr val="accent4"/>
          </a:lnRef>
          <a:fillRef idx="1">
            <a:schemeClr val="lt1"/>
          </a:fillRef>
          <a:effectRef idx="0">
            <a:schemeClr val="accent4"/>
          </a:effectRef>
          <a:fontRef idx="minor">
            <a:schemeClr val="dk1"/>
          </a:fontRef>
        </p:style>
        <p:txBody>
          <a:bodyPr>
            <a:noAutofit/>
          </a:bodyPr>
          <a:lstStyle/>
          <a:p>
            <a:r>
              <a:rPr lang="en-US" sz="1200" dirty="0"/>
              <a:t>Intermediate Care Facility for the Intellectually Disabled (IID) – Provider Type 029 </a:t>
            </a:r>
            <a:br>
              <a:rPr lang="en-US" sz="1200" dirty="0"/>
            </a:br>
            <a:r>
              <a:rPr lang="en-US" sz="1200" dirty="0"/>
              <a:t>Intermediate Care (COS 073) with Commercial TPL 	EXAMPLE: 3 cont.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914400"/>
            <a:ext cx="6629400" cy="7315200"/>
          </a:xfrm>
        </p:spPr>
        <p:txBody>
          <a:bodyPr>
            <a:normAutofit fontScale="25000" lnSpcReduction="20000"/>
          </a:bodyPr>
          <a:lstStyle/>
          <a:p>
            <a:pPr>
              <a:buNone/>
            </a:pPr>
            <a:endParaRPr lang="en-US" sz="1100" dirty="0"/>
          </a:p>
          <a:p>
            <a:pPr>
              <a:buNone/>
            </a:pPr>
            <a:r>
              <a:rPr lang="en-US" sz="3600" b="1" dirty="0">
                <a:effectLst>
                  <a:outerShdw blurRad="38100" dist="38100" dir="2700000" algn="tl">
                    <a:srgbClr val="000000">
                      <a:alpha val="43137"/>
                    </a:srgbClr>
                  </a:outerShdw>
                </a:effectLst>
              </a:rPr>
              <a:t>The Claim has been submitted. Date:  </a:t>
            </a:r>
            <a:r>
              <a:rPr lang="en-US" sz="3600" dirty="0">
                <a:effectLst>
                  <a:outerShdw blurRad="38100" dist="38100" dir="2700000" algn="tl">
                    <a:srgbClr val="000000">
                      <a:alpha val="43137"/>
                    </a:srgbClr>
                  </a:outerShdw>
                </a:effectLst>
              </a:rPr>
              <a:t>01/18/17 </a:t>
            </a:r>
            <a:r>
              <a:rPr lang="en-US" sz="3600" b="1" dirty="0">
                <a:effectLst>
                  <a:outerShdw blurRad="38100" dist="38100" dir="2700000" algn="tl">
                    <a:srgbClr val="000000">
                      <a:alpha val="43137"/>
                    </a:srgbClr>
                  </a:outerShdw>
                </a:effectLst>
              </a:rPr>
              <a:t> Time: </a:t>
            </a:r>
            <a:r>
              <a:rPr lang="en-US" sz="3600" dirty="0">
                <a:effectLst>
                  <a:outerShdw blurRad="38100" dist="38100" dir="2700000" algn="tl">
                    <a:srgbClr val="000000">
                      <a:alpha val="43137"/>
                    </a:srgbClr>
                  </a:outerShdw>
                </a:effectLst>
              </a:rPr>
              <a:t>17:30  </a:t>
            </a:r>
            <a:r>
              <a:rPr lang="en-US" sz="3600" b="1" dirty="0">
                <a:effectLst>
                  <a:outerShdw blurRad="38100" dist="38100" dir="2700000" algn="tl">
                    <a:srgbClr val="000000">
                      <a:alpha val="43137"/>
                    </a:srgbClr>
                  </a:outerShdw>
                </a:effectLst>
              </a:rPr>
              <a:t>Confirmation Number:  </a:t>
            </a:r>
            <a:r>
              <a:rPr lang="en-US" sz="3600" dirty="0">
                <a:effectLst>
                  <a:outerShdw blurRad="38100" dist="38100" dir="2700000" algn="tl">
                    <a:srgbClr val="000000">
                      <a:alpha val="43137"/>
                    </a:srgbClr>
                  </a:outerShdw>
                </a:effectLst>
              </a:rPr>
              <a:t>201605201302 </a:t>
            </a:r>
          </a:p>
          <a:p>
            <a:pPr>
              <a:buNone/>
            </a:pPr>
            <a:r>
              <a:rPr lang="en-US" sz="3600" b="1" dirty="0">
                <a:effectLst>
                  <a:outerShdw blurRad="38100" dist="38100" dir="2700000" algn="tl">
                    <a:srgbClr val="000000">
                      <a:alpha val="43137"/>
                    </a:srgbClr>
                  </a:outerShdw>
                </a:effectLst>
              </a:rPr>
              <a:t>Submitter Tax Id:</a:t>
            </a:r>
            <a:r>
              <a:rPr lang="en-US" sz="3600" dirty="0">
                <a:effectLst>
                  <a:outerShdw blurRad="38100" dist="38100" dir="2700000" algn="tl">
                    <a:srgbClr val="000000">
                      <a:alpha val="43137"/>
                    </a:srgbClr>
                  </a:outerShdw>
                </a:effectLst>
              </a:rPr>
              <a:t>  123456789003   </a:t>
            </a:r>
            <a:r>
              <a:rPr lang="en-US" sz="3600" b="1" dirty="0">
                <a:effectLst>
                  <a:outerShdw blurRad="38100" dist="38100" dir="2700000" algn="tl">
                    <a:srgbClr val="000000">
                      <a:alpha val="43137"/>
                    </a:srgbClr>
                  </a:outerShdw>
                </a:effectLst>
              </a:rPr>
              <a:t>Submitter Name: </a:t>
            </a:r>
            <a:r>
              <a:rPr lang="en-US" sz="3600" dirty="0">
                <a:effectLst>
                  <a:outerShdw blurRad="38100" dist="38100" dir="2700000" algn="tl">
                    <a:srgbClr val="000000">
                      <a:alpha val="43137"/>
                    </a:srgbClr>
                  </a:outerShdw>
                </a:effectLst>
              </a:rPr>
              <a:t> ACME LTC TEST   </a:t>
            </a:r>
          </a:p>
          <a:p>
            <a:pPr>
              <a:buNone/>
            </a:pPr>
            <a:r>
              <a:rPr lang="en-US" sz="3600" b="1" dirty="0">
                <a:effectLst>
                  <a:outerShdw blurRad="38100" dist="38100" dir="2700000" algn="tl">
                    <a:srgbClr val="000000">
                      <a:alpha val="43137"/>
                    </a:srgbClr>
                  </a:outerShdw>
                </a:effectLst>
              </a:rPr>
              <a:t>Submitter Contact Name:</a:t>
            </a:r>
            <a:r>
              <a:rPr lang="en-US" sz="3600" dirty="0">
                <a:effectLst>
                  <a:outerShdw blurRad="38100" dist="38100" dir="2700000" algn="tl">
                    <a:srgbClr val="000000">
                      <a:alpha val="43137"/>
                    </a:srgbClr>
                  </a:outerShdw>
                </a:effectLst>
              </a:rPr>
              <a:t>  JANE DOE </a:t>
            </a:r>
          </a:p>
          <a:p>
            <a:pPr>
              <a:buNone/>
            </a:pPr>
            <a:r>
              <a:rPr lang="en-US" sz="3600" b="1" dirty="0">
                <a:effectLst>
                  <a:outerShdw blurRad="38100" dist="38100" dir="2700000" algn="tl">
                    <a:srgbClr val="000000">
                      <a:alpha val="43137"/>
                    </a:srgbClr>
                  </a:outerShdw>
                </a:effectLst>
              </a:rPr>
              <a:t>Submitter Contact E-mail Address: </a:t>
            </a:r>
            <a:r>
              <a:rPr lang="en-US" sz="3600" dirty="0">
                <a:effectLst>
                  <a:outerShdw blurRad="38100" dist="38100" dir="2700000" algn="tl">
                    <a:srgbClr val="000000">
                      <a:alpha val="43137"/>
                    </a:srgbClr>
                  </a:outerShdw>
                </a:effectLst>
              </a:rPr>
              <a:t>JANED@GMAIL.COM </a:t>
            </a:r>
          </a:p>
          <a:p>
            <a:pPr>
              <a:buNone/>
            </a:pPr>
            <a:r>
              <a:rPr lang="en-US" sz="3600" b="1" dirty="0">
                <a:effectLst>
                  <a:outerShdw blurRad="38100" dist="38100" dir="2700000" algn="tl">
                    <a:srgbClr val="000000">
                      <a:alpha val="43137"/>
                    </a:srgbClr>
                  </a:outerShdw>
                </a:effectLst>
              </a:rPr>
              <a:t>Total Net Amount Billed:</a:t>
            </a:r>
            <a:r>
              <a:rPr lang="en-US" sz="3600" dirty="0">
                <a:effectLst>
                  <a:outerShdw blurRad="38100" dist="38100" dir="2700000" algn="tl">
                    <a:srgbClr val="000000">
                      <a:alpha val="43137"/>
                    </a:srgbClr>
                  </a:outerShdw>
                </a:effectLst>
              </a:rPr>
              <a:t>    6100.00   </a:t>
            </a:r>
            <a:r>
              <a:rPr lang="en-US" sz="3600" b="1" dirty="0">
                <a:effectLst>
                  <a:outerShdw blurRad="38100" dist="38100" dir="2700000" algn="tl">
                    <a:srgbClr val="000000">
                      <a:alpha val="43137"/>
                    </a:srgbClr>
                  </a:outerShdw>
                </a:effectLst>
              </a:rPr>
              <a:t>Total TPL Payments:</a:t>
            </a:r>
            <a:r>
              <a:rPr lang="en-US" sz="3600" dirty="0">
                <a:effectLst>
                  <a:outerShdw blurRad="38100" dist="38100" dir="2700000" algn="tl">
                    <a:srgbClr val="000000">
                      <a:alpha val="43137"/>
                    </a:srgbClr>
                  </a:outerShdw>
                </a:effectLst>
              </a:rPr>
              <a:t>  3300.00   </a:t>
            </a:r>
          </a:p>
          <a:p>
            <a:pPr>
              <a:buNone/>
            </a:pPr>
            <a:r>
              <a:rPr lang="en-US" sz="3600" b="1" u="sng" dirty="0">
                <a:effectLst>
                  <a:outerShdw blurRad="38100" dist="38100" dir="2700000" algn="tl">
                    <a:srgbClr val="000000">
                      <a:alpha val="43137"/>
                    </a:srgbClr>
                  </a:outerShdw>
                </a:effectLst>
              </a:rPr>
              <a:t>Patient/Subscriber Information </a:t>
            </a:r>
          </a:p>
          <a:p>
            <a:pPr>
              <a:buNone/>
            </a:pPr>
            <a:r>
              <a:rPr lang="en-US" sz="3600" b="1" dirty="0">
                <a:effectLst>
                  <a:outerShdw blurRad="38100" dist="38100" dir="2700000" algn="tl">
                    <a:srgbClr val="000000">
                      <a:alpha val="43137"/>
                    </a:srgbClr>
                  </a:outerShdw>
                </a:effectLst>
              </a:rPr>
              <a:t>Recipient ID Number (RIN): </a:t>
            </a:r>
            <a:r>
              <a:rPr lang="en-US" sz="3600" dirty="0">
                <a:effectLst>
                  <a:outerShdw blurRad="38100" dist="38100" dir="2700000" algn="tl">
                    <a:srgbClr val="000000">
                      <a:alpha val="43137"/>
                    </a:srgbClr>
                  </a:outerShdw>
                </a:effectLst>
              </a:rPr>
              <a:t> 015574619  </a:t>
            </a:r>
            <a:r>
              <a:rPr lang="en-US" sz="3600" b="1" dirty="0">
                <a:effectLst>
                  <a:outerShdw blurRad="38100" dist="38100" dir="2700000" algn="tl">
                    <a:srgbClr val="000000">
                      <a:alpha val="43137"/>
                    </a:srgbClr>
                  </a:outerShdw>
                </a:effectLst>
              </a:rPr>
              <a:t> Recipient Name:</a:t>
            </a:r>
            <a:r>
              <a:rPr lang="en-US" sz="3600" dirty="0">
                <a:effectLst>
                  <a:outerShdw blurRad="38100" dist="38100" dir="2700000" algn="tl">
                    <a:srgbClr val="000000">
                      <a:alpha val="43137"/>
                    </a:srgbClr>
                  </a:outerShdw>
                </a:effectLst>
              </a:rPr>
              <a:t>  TEST    THIRTYFIVE </a:t>
            </a:r>
            <a:r>
              <a:rPr lang="en-US" sz="3600" b="1" dirty="0">
                <a:effectLst>
                  <a:outerShdw blurRad="38100" dist="38100" dir="2700000" algn="tl">
                    <a:srgbClr val="000000">
                      <a:alpha val="43137"/>
                    </a:srgbClr>
                  </a:outerShdw>
                </a:effectLst>
              </a:rPr>
              <a:t>  Date of  Birth:  </a:t>
            </a:r>
            <a:r>
              <a:rPr lang="en-US" sz="3600" dirty="0">
                <a:effectLst>
                  <a:outerShdw blurRad="38100" dist="38100" dir="2700000" algn="tl">
                    <a:srgbClr val="000000">
                      <a:alpha val="43137"/>
                    </a:srgbClr>
                  </a:outerShdw>
                </a:effectLst>
              </a:rPr>
              <a:t>11/08/1921 </a:t>
            </a:r>
            <a:r>
              <a:rPr lang="en-US" sz="3600" b="1" dirty="0">
                <a:effectLst>
                  <a:outerShdw blurRad="38100" dist="38100" dir="2700000" algn="tl">
                    <a:srgbClr val="000000">
                      <a:alpha val="43137"/>
                    </a:srgbClr>
                  </a:outerShdw>
                </a:effectLst>
              </a:rPr>
              <a:t>Gender:  </a:t>
            </a:r>
            <a:r>
              <a:rPr lang="en-US" sz="3600" dirty="0">
                <a:effectLst>
                  <a:outerShdw blurRad="38100" dist="38100" dir="2700000" algn="tl">
                    <a:srgbClr val="000000">
                      <a:alpha val="43137"/>
                    </a:srgbClr>
                  </a:outerShdw>
                </a:effectLst>
              </a:rPr>
              <a:t> Female   </a:t>
            </a:r>
          </a:p>
          <a:p>
            <a:pPr>
              <a:buNone/>
            </a:pPr>
            <a:r>
              <a:rPr lang="en-US" sz="3600" b="1" dirty="0">
                <a:effectLst>
                  <a:outerShdw blurRad="38100" dist="38100" dir="2700000" algn="tl">
                    <a:srgbClr val="000000">
                      <a:alpha val="43137"/>
                    </a:srgbClr>
                  </a:outerShdw>
                </a:effectLst>
              </a:rPr>
              <a:t>Recipient Address:  </a:t>
            </a:r>
          </a:p>
          <a:p>
            <a:pPr>
              <a:buNone/>
            </a:pPr>
            <a:r>
              <a:rPr lang="en-US" sz="3600" dirty="0">
                <a:effectLst>
                  <a:outerShdw blurRad="38100" dist="38100" dir="2700000" algn="tl">
                    <a:srgbClr val="000000">
                      <a:alpha val="43137"/>
                    </a:srgbClr>
                  </a:outerShdw>
                </a:effectLst>
              </a:rPr>
              <a:t>Address Line 1:  201 S GRAND   </a:t>
            </a:r>
            <a:r>
              <a:rPr lang="en-US" sz="3600" b="1" dirty="0">
                <a:effectLst>
                  <a:outerShdw blurRad="38100" dist="38100" dir="2700000" algn="tl">
                    <a:srgbClr val="000000">
                      <a:alpha val="43137"/>
                    </a:srgbClr>
                  </a:outerShdw>
                </a:effectLst>
              </a:rPr>
              <a:t>Address Line 2: </a:t>
            </a:r>
            <a:r>
              <a:rPr lang="en-US" sz="3600"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City: </a:t>
            </a:r>
            <a:r>
              <a:rPr lang="en-US" sz="3600" dirty="0">
                <a:effectLst>
                  <a:outerShdw blurRad="38100" dist="38100" dir="2700000" algn="tl">
                    <a:srgbClr val="000000">
                      <a:alpha val="43137"/>
                    </a:srgbClr>
                  </a:outerShdw>
                </a:effectLst>
              </a:rPr>
              <a:t> SPRINGFIELD </a:t>
            </a:r>
            <a:r>
              <a:rPr lang="en-US" sz="3600" b="1" dirty="0">
                <a:effectLst>
                  <a:outerShdw blurRad="38100" dist="38100" dir="2700000" algn="tl">
                    <a:srgbClr val="000000">
                      <a:alpha val="43137"/>
                    </a:srgbClr>
                  </a:outerShdw>
                </a:effectLst>
              </a:rPr>
              <a:t>State: </a:t>
            </a:r>
            <a:r>
              <a:rPr lang="en-US" sz="3600" dirty="0">
                <a:effectLst>
                  <a:outerShdw blurRad="38100" dist="38100" dir="2700000" algn="tl">
                    <a:srgbClr val="000000">
                      <a:alpha val="43137"/>
                    </a:srgbClr>
                  </a:outerShdw>
                </a:effectLst>
              </a:rPr>
              <a:t> IL  </a:t>
            </a:r>
            <a:r>
              <a:rPr lang="en-US" sz="3600" b="1" dirty="0">
                <a:effectLst>
                  <a:outerShdw blurRad="38100" dist="38100" dir="2700000" algn="tl">
                    <a:srgbClr val="000000">
                      <a:alpha val="43137"/>
                    </a:srgbClr>
                  </a:outerShdw>
                </a:effectLst>
              </a:rPr>
              <a:t>Zip Code:</a:t>
            </a:r>
            <a:r>
              <a:rPr lang="en-US" sz="3600" dirty="0">
                <a:effectLst>
                  <a:outerShdw blurRad="38100" dist="38100" dir="2700000" algn="tl">
                    <a:srgbClr val="000000">
                      <a:alpha val="43137"/>
                    </a:srgbClr>
                  </a:outerShdw>
                </a:effectLst>
              </a:rPr>
              <a:t>  62763  </a:t>
            </a:r>
          </a:p>
          <a:p>
            <a:pPr>
              <a:buNone/>
            </a:pPr>
            <a:r>
              <a:rPr lang="en-US" sz="3600" b="1" u="sng" dirty="0">
                <a:effectLst>
                  <a:outerShdw blurRad="38100" dist="38100" dir="2700000" algn="tl">
                    <a:srgbClr val="000000">
                      <a:alpha val="43137"/>
                    </a:srgbClr>
                  </a:outerShdw>
                </a:effectLst>
              </a:rPr>
              <a:t>(Billing) Provider Information </a:t>
            </a:r>
          </a:p>
          <a:p>
            <a:pPr>
              <a:buNone/>
            </a:pPr>
            <a:r>
              <a:rPr lang="en-US" sz="3600" b="1" dirty="0">
                <a:effectLst>
                  <a:outerShdw blurRad="38100" dist="38100" dir="2700000" algn="tl">
                    <a:srgbClr val="000000">
                      <a:alpha val="43137"/>
                    </a:srgbClr>
                  </a:outerShdw>
                </a:effectLst>
              </a:rPr>
              <a:t>Provider: </a:t>
            </a:r>
            <a:r>
              <a:rPr lang="en-US" sz="3600" dirty="0">
                <a:effectLst>
                  <a:outerShdw blurRad="38100" dist="38100" dir="2700000" algn="tl">
                    <a:srgbClr val="000000">
                      <a:alpha val="43137"/>
                    </a:srgbClr>
                  </a:outerShdw>
                </a:effectLst>
              </a:rPr>
              <a:t>123456789003 </a:t>
            </a:r>
            <a:r>
              <a:rPr lang="en-US" sz="3600" b="1" dirty="0">
                <a:effectLst>
                  <a:outerShdw blurRad="38100" dist="38100" dir="2700000" algn="tl">
                    <a:srgbClr val="000000">
                      <a:alpha val="43137"/>
                    </a:srgbClr>
                  </a:outerShdw>
                </a:effectLst>
              </a:rPr>
              <a:t>NPI: </a:t>
            </a:r>
            <a:r>
              <a:rPr lang="en-US" sz="3600" dirty="0">
                <a:effectLst>
                  <a:outerShdw blurRad="38100" dist="38100" dir="2700000" algn="tl">
                    <a:srgbClr val="000000">
                      <a:alpha val="43137"/>
                    </a:srgbClr>
                  </a:outerShdw>
                </a:effectLst>
              </a:rPr>
              <a:t>1234567893 </a:t>
            </a:r>
            <a:r>
              <a:rPr lang="en-US" sz="3600" b="1" dirty="0">
                <a:effectLst>
                  <a:outerShdw blurRad="38100" dist="38100" dir="2700000" algn="tl">
                    <a:srgbClr val="000000">
                      <a:alpha val="43137"/>
                    </a:srgbClr>
                  </a:outerShdw>
                </a:effectLst>
              </a:rPr>
              <a:t>Provider Taxonomy Code</a:t>
            </a:r>
            <a:r>
              <a:rPr lang="en-US" sz="3600" dirty="0">
                <a:effectLst>
                  <a:outerShdw blurRad="38100" dist="38100" dir="2700000" algn="tl">
                    <a:srgbClr val="000000">
                      <a:alpha val="43137"/>
                    </a:srgbClr>
                  </a:outerShdw>
                </a:effectLst>
              </a:rPr>
              <a:t>: 314000000X</a:t>
            </a:r>
          </a:p>
          <a:p>
            <a:pPr>
              <a:buNone/>
            </a:pPr>
            <a:r>
              <a:rPr lang="en-US" sz="3600" b="1" u="sng" dirty="0">
                <a:effectLst>
                  <a:outerShdw blurRad="38100" dist="38100" dir="2700000" algn="tl">
                    <a:srgbClr val="000000">
                      <a:alpha val="43137"/>
                    </a:srgbClr>
                  </a:outerShdw>
                </a:effectLst>
              </a:rPr>
              <a:t>Claim Information</a:t>
            </a:r>
          </a:p>
          <a:p>
            <a:pPr>
              <a:buNone/>
            </a:pPr>
            <a:r>
              <a:rPr lang="en-US" sz="3600" b="1" dirty="0">
                <a:effectLst>
                  <a:outerShdw blurRad="38100" dist="38100" dir="2700000" algn="tl">
                    <a:srgbClr val="000000">
                      <a:alpha val="43137"/>
                    </a:srgbClr>
                  </a:outerShdw>
                </a:effectLst>
              </a:rPr>
              <a:t>Patient Account Number: </a:t>
            </a:r>
            <a:r>
              <a:rPr lang="en-US" sz="3600" dirty="0">
                <a:effectLst>
                  <a:outerShdw blurRad="38100" dist="38100" dir="2700000" algn="tl">
                    <a:srgbClr val="000000">
                      <a:alpha val="43137"/>
                    </a:srgbClr>
                  </a:outerShdw>
                </a:effectLst>
              </a:rPr>
              <a:t>   121212121212 T</a:t>
            </a:r>
            <a:r>
              <a:rPr lang="en-US" sz="3600" b="1" dirty="0">
                <a:effectLst>
                  <a:outerShdw blurRad="38100" dist="38100" dir="2700000" algn="tl">
                    <a:srgbClr val="000000">
                      <a:alpha val="43137"/>
                    </a:srgbClr>
                  </a:outerShdw>
                </a:effectLst>
              </a:rPr>
              <a:t>ype of Bill Frequency Code</a:t>
            </a:r>
            <a:r>
              <a:rPr lang="en-US" sz="3600" dirty="0">
                <a:effectLst>
                  <a:outerShdw blurRad="38100" dist="38100" dir="2700000" algn="tl">
                    <a:srgbClr val="000000">
                      <a:alpha val="43137"/>
                    </a:srgbClr>
                  </a:outerShdw>
                </a:effectLst>
              </a:rPr>
              <a:t>:  3 - Interim Continuing Claim   </a:t>
            </a:r>
          </a:p>
          <a:p>
            <a:pPr>
              <a:buNone/>
            </a:pPr>
            <a:r>
              <a:rPr lang="en-US" sz="3600" b="1" dirty="0">
                <a:effectLst>
                  <a:outerShdw blurRad="38100" dist="38100" dir="2700000" algn="tl">
                    <a:srgbClr val="000000">
                      <a:alpha val="43137"/>
                    </a:srgbClr>
                  </a:outerShdw>
                </a:effectLst>
              </a:rPr>
              <a:t>Delay Reason Code:  </a:t>
            </a:r>
          </a:p>
          <a:p>
            <a:pPr>
              <a:buNone/>
            </a:pPr>
            <a:r>
              <a:rPr lang="en-US" sz="3600" b="1" dirty="0">
                <a:effectLst>
                  <a:outerShdw blurRad="38100" dist="38100" dir="2700000" algn="tl">
                    <a:srgbClr val="000000">
                      <a:alpha val="43137"/>
                    </a:srgbClr>
                  </a:outerShdw>
                </a:effectLst>
              </a:rPr>
              <a:t>Total Claim Charge Amount: </a:t>
            </a:r>
            <a:r>
              <a:rPr lang="en-US" sz="3600" dirty="0">
                <a:effectLst>
                  <a:outerShdw blurRad="38100" dist="38100" dir="2700000" algn="tl">
                    <a:srgbClr val="000000">
                      <a:alpha val="43137"/>
                    </a:srgbClr>
                  </a:outerShdw>
                </a:effectLst>
              </a:rPr>
              <a:t> $6100.00 </a:t>
            </a:r>
            <a:r>
              <a:rPr lang="en-US" sz="3600" b="1" dirty="0">
                <a:effectLst>
                  <a:outerShdw blurRad="38100" dist="38100" dir="2700000" algn="tl">
                    <a:srgbClr val="000000">
                      <a:alpha val="43137"/>
                    </a:srgbClr>
                  </a:outerShdw>
                </a:effectLst>
              </a:rPr>
              <a:t>Type of Bill Facility Code:</a:t>
            </a:r>
            <a:r>
              <a:rPr lang="en-US" sz="3600" dirty="0">
                <a:effectLst>
                  <a:outerShdw blurRad="38100" dist="38100" dir="2700000" algn="tl">
                    <a:srgbClr val="000000">
                      <a:alpha val="43137"/>
                    </a:srgbClr>
                  </a:outerShdw>
                </a:effectLst>
              </a:rPr>
              <a:t>  21  Skilled Nursing (including Medicare Part A</a:t>
            </a:r>
          </a:p>
          <a:p>
            <a:pPr>
              <a:buNone/>
            </a:pPr>
            <a:r>
              <a:rPr lang="en-US" sz="3600" b="1" dirty="0">
                <a:effectLst>
                  <a:outerShdw blurRad="38100" dist="38100" dir="2700000" algn="tl">
                    <a:srgbClr val="000000">
                      <a:alpha val="43137"/>
                    </a:srgbClr>
                  </a:outerShdw>
                </a:effectLst>
              </a:rPr>
              <a:t>(Type) of Admission or Visit:</a:t>
            </a:r>
            <a:r>
              <a:rPr lang="en-US" sz="3600" dirty="0">
                <a:effectLst>
                  <a:outerShdw blurRad="38100" dist="38100" dir="2700000" algn="tl">
                    <a:srgbClr val="000000">
                      <a:alpha val="43137"/>
                    </a:srgbClr>
                  </a:outerShdw>
                </a:effectLst>
              </a:rPr>
              <a:t>  3 - Elective </a:t>
            </a:r>
            <a:r>
              <a:rPr lang="en-US" sz="3600" b="1" dirty="0">
                <a:effectLst>
                  <a:outerShdw blurRad="38100" dist="38100" dir="2700000" algn="tl">
                    <a:srgbClr val="000000">
                      <a:alpha val="43137"/>
                    </a:srgbClr>
                  </a:outerShdw>
                </a:effectLst>
              </a:rPr>
              <a:t>Point of Origin for Admission or Visit: </a:t>
            </a:r>
            <a:r>
              <a:rPr lang="en-US" sz="3600" dirty="0">
                <a:effectLst>
                  <a:outerShdw blurRad="38100" dist="38100" dir="2700000" algn="tl">
                    <a:srgbClr val="000000">
                      <a:alpha val="43137"/>
                    </a:srgbClr>
                  </a:outerShdw>
                </a:effectLst>
              </a:rPr>
              <a:t> 9 - Info Not Avail </a:t>
            </a:r>
          </a:p>
          <a:p>
            <a:pPr>
              <a:buNone/>
            </a:pPr>
            <a:r>
              <a:rPr lang="en-US" sz="3600" b="1" dirty="0">
                <a:effectLst>
                  <a:outerShdw blurRad="38100" dist="38100" dir="2700000" algn="tl">
                    <a:srgbClr val="000000">
                      <a:alpha val="43137"/>
                    </a:srgbClr>
                  </a:outerShdw>
                </a:effectLst>
              </a:rPr>
              <a:t>Patient Discharge Status: </a:t>
            </a:r>
            <a:r>
              <a:rPr lang="en-US" sz="3600" dirty="0">
                <a:effectLst>
                  <a:outerShdw blurRad="38100" dist="38100" dir="2700000" algn="tl">
                    <a:srgbClr val="000000">
                      <a:alpha val="43137"/>
                    </a:srgbClr>
                  </a:outerShdw>
                </a:effectLst>
              </a:rPr>
              <a:t> 30 </a:t>
            </a:r>
            <a:r>
              <a:rPr lang="en-US" sz="3600" b="1" dirty="0">
                <a:effectLst>
                  <a:outerShdw blurRad="38100" dist="38100" dir="2700000" algn="tl">
                    <a:srgbClr val="000000">
                      <a:alpha val="43137"/>
                    </a:srgbClr>
                  </a:outerShdw>
                </a:effectLst>
              </a:rPr>
              <a:t>Prior Authorization Number:  </a:t>
            </a:r>
            <a:r>
              <a:rPr lang="en-US" sz="3600"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 Original DCN:</a:t>
            </a:r>
            <a:r>
              <a:rPr lang="en-US" sz="3600"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  Medical Record Number:</a:t>
            </a:r>
            <a:r>
              <a:rPr lang="en-US" sz="3600" dirty="0">
                <a:effectLst>
                  <a:outerShdw blurRad="38100" dist="38100" dir="2700000" algn="tl">
                    <a:srgbClr val="000000">
                      <a:alpha val="43137"/>
                    </a:srgbClr>
                  </a:outerShdw>
                </a:effectLst>
              </a:rPr>
              <a:t> </a:t>
            </a:r>
          </a:p>
          <a:p>
            <a:pPr>
              <a:buNone/>
            </a:pPr>
            <a:r>
              <a:rPr lang="en-US" sz="3600" b="1" dirty="0">
                <a:effectLst>
                  <a:outerShdw blurRad="38100" dist="38100" dir="2700000" algn="tl">
                    <a:srgbClr val="000000">
                      <a:alpha val="43137"/>
                    </a:srgbClr>
                  </a:outerShdw>
                </a:effectLst>
              </a:rPr>
              <a:t>Admission/Start of Care Date: </a:t>
            </a:r>
            <a:r>
              <a:rPr lang="en-US" sz="3600" dirty="0">
                <a:effectLst>
                  <a:outerShdw blurRad="38100" dist="38100" dir="2700000" algn="tl">
                    <a:srgbClr val="000000">
                      <a:alpha val="43137"/>
                    </a:srgbClr>
                  </a:outerShdw>
                </a:effectLst>
              </a:rPr>
              <a:t> 10/01/16 </a:t>
            </a:r>
            <a:r>
              <a:rPr lang="en-US" sz="3600" b="1" dirty="0">
                <a:effectLst>
                  <a:outerShdw blurRad="38100" dist="38100" dir="2700000" algn="tl">
                    <a:srgbClr val="000000">
                      <a:alpha val="43137"/>
                    </a:srgbClr>
                  </a:outerShdw>
                </a:effectLst>
              </a:rPr>
              <a:t> Admission Hour: 1300 </a:t>
            </a:r>
            <a:r>
              <a:rPr lang="en-US" sz="3600"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Discharge Hour:  </a:t>
            </a:r>
          </a:p>
          <a:p>
            <a:pPr>
              <a:buNone/>
            </a:pPr>
            <a:r>
              <a:rPr lang="en-US" sz="3600" b="1" dirty="0">
                <a:effectLst>
                  <a:outerShdw blurRad="38100" dist="38100" dir="2700000" algn="tl">
                    <a:srgbClr val="000000">
                      <a:alpha val="43137"/>
                    </a:srgbClr>
                  </a:outerShdw>
                </a:effectLst>
              </a:rPr>
              <a:t>Statement From Date:</a:t>
            </a:r>
            <a:r>
              <a:rPr lang="en-US" sz="3600" dirty="0">
                <a:effectLst>
                  <a:outerShdw blurRad="38100" dist="38100" dir="2700000" algn="tl">
                    <a:srgbClr val="000000">
                      <a:alpha val="43137"/>
                    </a:srgbClr>
                  </a:outerShdw>
                </a:effectLst>
              </a:rPr>
              <a:t>  12/01/2016  </a:t>
            </a:r>
            <a:r>
              <a:rPr lang="en-US" sz="3600" b="1" dirty="0">
                <a:effectLst>
                  <a:outerShdw blurRad="38100" dist="38100" dir="2700000" algn="tl">
                    <a:srgbClr val="000000">
                      <a:alpha val="43137"/>
                    </a:srgbClr>
                  </a:outerShdw>
                </a:effectLst>
              </a:rPr>
              <a:t> Statement Through Date: </a:t>
            </a:r>
            <a:r>
              <a:rPr lang="en-US" sz="3600" dirty="0">
                <a:effectLst>
                  <a:outerShdw blurRad="38100" dist="38100" dir="2700000" algn="tl">
                    <a:srgbClr val="000000">
                      <a:alpha val="43137"/>
                    </a:srgbClr>
                  </a:outerShdw>
                </a:effectLst>
              </a:rPr>
              <a:t> 12/31/2016   </a:t>
            </a:r>
          </a:p>
          <a:p>
            <a:pPr>
              <a:buNone/>
            </a:pPr>
            <a:r>
              <a:rPr lang="en-US" sz="3600" b="1" u="sng" dirty="0">
                <a:effectLst>
                  <a:outerShdw blurRad="38100" dist="38100" dir="2700000" algn="tl">
                    <a:srgbClr val="000000">
                      <a:alpha val="43137"/>
                    </a:srgbClr>
                  </a:outerShdw>
                </a:effectLst>
              </a:rPr>
              <a:t>EPSDT Screening </a:t>
            </a:r>
          </a:p>
          <a:p>
            <a:pPr>
              <a:buNone/>
            </a:pPr>
            <a:r>
              <a:rPr lang="en-US" sz="3600" b="1" dirty="0">
                <a:effectLst>
                  <a:outerShdw blurRad="38100" dist="38100" dir="2700000" algn="tl">
                    <a:srgbClr val="000000">
                      <a:alpha val="43137"/>
                    </a:srgbClr>
                  </a:outerShdw>
                </a:effectLst>
              </a:rPr>
              <a:t>Was this patient referred for services as a result of an EPSDT screening?  </a:t>
            </a:r>
            <a:r>
              <a:rPr lang="en-US" sz="3600" dirty="0">
                <a:effectLst>
                  <a:outerShdw blurRad="38100" dist="38100" dir="2700000" algn="tl">
                    <a:srgbClr val="000000">
                      <a:alpha val="43137"/>
                    </a:srgbClr>
                  </a:outerShdw>
                </a:effectLst>
              </a:rPr>
              <a:t> No </a:t>
            </a:r>
          </a:p>
          <a:p>
            <a:pPr>
              <a:buNone/>
            </a:pPr>
            <a:r>
              <a:rPr lang="en-US" sz="3600" b="1" u="sng" dirty="0">
                <a:effectLst>
                  <a:outerShdw blurRad="38100" dist="38100" dir="2700000" algn="tl">
                    <a:srgbClr val="000000">
                      <a:alpha val="43137"/>
                    </a:srgbClr>
                  </a:outerShdw>
                </a:effectLst>
              </a:rPr>
              <a:t>Attachment Information </a:t>
            </a:r>
          </a:p>
          <a:p>
            <a:pPr>
              <a:buNone/>
            </a:pPr>
            <a:r>
              <a:rPr lang="en-US" sz="3600" b="1" dirty="0">
                <a:effectLst>
                  <a:outerShdw blurRad="38100" dist="38100" dir="2700000" algn="tl">
                    <a:srgbClr val="000000">
                      <a:alpha val="43137"/>
                    </a:srgbClr>
                  </a:outerShdw>
                </a:effectLst>
              </a:rPr>
              <a:t>Type of Attachment: </a:t>
            </a:r>
            <a:r>
              <a:rPr lang="en-US" sz="3600"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Attachment Control Number: </a:t>
            </a:r>
            <a:r>
              <a:rPr lang="en-US" sz="3600" dirty="0">
                <a:effectLst>
                  <a:outerShdw blurRad="38100" dist="38100" dir="2700000" algn="tl">
                    <a:srgbClr val="000000">
                      <a:alpha val="43137"/>
                    </a:srgbClr>
                  </a:outerShdw>
                </a:effectLst>
              </a:rPr>
              <a:t>    </a:t>
            </a:r>
          </a:p>
          <a:p>
            <a:pPr>
              <a:buNone/>
            </a:pPr>
            <a:r>
              <a:rPr lang="en-US" sz="3600" b="1" u="sng" dirty="0">
                <a:effectLst>
                  <a:outerShdw blurRad="38100" dist="38100" dir="2700000" algn="tl">
                    <a:srgbClr val="000000">
                      <a:alpha val="43137"/>
                    </a:srgbClr>
                  </a:outerShdw>
                </a:effectLst>
              </a:rPr>
              <a:t>Principal Diagnosis and Procedure Codes</a:t>
            </a:r>
          </a:p>
          <a:p>
            <a:pPr>
              <a:buNone/>
            </a:pPr>
            <a:r>
              <a:rPr lang="en-US" sz="3600" b="1" dirty="0">
                <a:effectLst>
                  <a:outerShdw blurRad="38100" dist="38100" dir="2700000" algn="tl">
                    <a:srgbClr val="000000">
                      <a:alpha val="43137"/>
                    </a:srgbClr>
                  </a:outerShdw>
                </a:effectLst>
              </a:rPr>
              <a:t>Principal Diagnosis:</a:t>
            </a:r>
            <a:r>
              <a:rPr lang="en-US" sz="3600" dirty="0">
                <a:effectLst>
                  <a:outerShdw blurRad="38100" dist="38100" dir="2700000" algn="tl">
                    <a:srgbClr val="000000">
                      <a:alpha val="43137"/>
                    </a:srgbClr>
                  </a:outerShdw>
                </a:effectLst>
              </a:rPr>
              <a:t>  Z789  </a:t>
            </a:r>
            <a:r>
              <a:rPr lang="en-US" sz="3600" b="1" dirty="0">
                <a:effectLst>
                  <a:outerShdw blurRad="38100" dist="38100" dir="2700000" algn="tl">
                    <a:srgbClr val="000000">
                      <a:alpha val="43137"/>
                    </a:srgbClr>
                  </a:outerShdw>
                </a:effectLst>
              </a:rPr>
              <a:t> POA Indicator:</a:t>
            </a:r>
            <a:r>
              <a:rPr lang="en-US" sz="3600"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Admitting Diagnosis:</a:t>
            </a:r>
            <a:r>
              <a:rPr lang="en-US" sz="3600" dirty="0">
                <a:effectLst>
                  <a:outerShdw blurRad="38100" dist="38100" dir="2700000" algn="tl">
                    <a:srgbClr val="000000">
                      <a:alpha val="43137"/>
                    </a:srgbClr>
                  </a:outerShdw>
                </a:effectLst>
              </a:rPr>
              <a:t>  Z789 </a:t>
            </a:r>
            <a:r>
              <a:rPr lang="en-US" sz="3600" b="1" dirty="0">
                <a:effectLst>
                  <a:outerShdw blurRad="38100" dist="38100" dir="2700000" algn="tl">
                    <a:srgbClr val="000000">
                      <a:alpha val="43137"/>
                    </a:srgbClr>
                  </a:outerShdw>
                </a:effectLst>
              </a:rPr>
              <a:t> E Diagnosis: </a:t>
            </a:r>
            <a:r>
              <a:rPr lang="en-US" sz="3600"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 POA Indicator: </a:t>
            </a:r>
            <a:r>
              <a:rPr lang="en-US" sz="3600" dirty="0">
                <a:effectLst>
                  <a:outerShdw blurRad="38100" dist="38100" dir="2700000" algn="tl">
                    <a:srgbClr val="000000">
                      <a:alpha val="43137"/>
                    </a:srgbClr>
                  </a:outerShdw>
                </a:effectLst>
              </a:rPr>
              <a:t> Y     </a:t>
            </a:r>
          </a:p>
          <a:p>
            <a:pPr>
              <a:buNone/>
            </a:pPr>
            <a:r>
              <a:rPr lang="en-US" sz="3600" b="1" u="sng" dirty="0">
                <a:effectLst>
                  <a:outerShdw blurRad="38100" dist="38100" dir="2700000" algn="tl">
                    <a:srgbClr val="000000">
                      <a:alpha val="43137"/>
                    </a:srgbClr>
                  </a:outerShdw>
                </a:effectLst>
              </a:rPr>
              <a:t>Value, Condition, and Occurrence Code Information</a:t>
            </a:r>
          </a:p>
          <a:p>
            <a:pPr>
              <a:buNone/>
            </a:pPr>
            <a:r>
              <a:rPr lang="en-US" sz="3600" b="1" dirty="0">
                <a:effectLst>
                  <a:outerShdw blurRad="38100" dist="38100" dir="2700000" algn="tl">
                    <a:srgbClr val="000000">
                      <a:alpha val="43137"/>
                    </a:srgbClr>
                  </a:outerShdw>
                </a:effectLst>
              </a:rPr>
              <a:t>Accident State:  </a:t>
            </a:r>
            <a:r>
              <a:rPr lang="en-US" sz="3600" dirty="0">
                <a:effectLst>
                  <a:outerShdw blurRad="38100" dist="38100" dir="2700000" algn="tl">
                    <a:srgbClr val="000000">
                      <a:alpha val="43137"/>
                    </a:srgbClr>
                  </a:outerShdw>
                </a:effectLst>
              </a:rPr>
              <a:t> </a:t>
            </a:r>
          </a:p>
          <a:p>
            <a:pPr>
              <a:buNone/>
            </a:pPr>
            <a:r>
              <a:rPr lang="en-US" sz="3600" b="1" dirty="0">
                <a:effectLst>
                  <a:outerShdw blurRad="38100" dist="38100" dir="2700000" algn="tl">
                    <a:srgbClr val="000000">
                      <a:alpha val="43137"/>
                    </a:srgbClr>
                  </a:outerShdw>
                </a:effectLst>
              </a:rPr>
              <a:t>Occurrence Span Code: </a:t>
            </a:r>
            <a:r>
              <a:rPr lang="en-US" sz="3600"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From Date</a:t>
            </a:r>
            <a:r>
              <a:rPr lang="en-US" sz="3600"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To Date:                                      </a:t>
            </a:r>
            <a:endParaRPr lang="en-US" sz="3600" dirty="0">
              <a:effectLst>
                <a:outerShdw blurRad="38100" dist="38100" dir="2700000" algn="tl">
                  <a:srgbClr val="000000">
                    <a:alpha val="43137"/>
                  </a:srgbClr>
                </a:outerShdw>
              </a:effectLst>
            </a:endParaRPr>
          </a:p>
          <a:p>
            <a:pPr>
              <a:buNone/>
            </a:pPr>
            <a:r>
              <a:rPr lang="en-US" sz="3600" b="1" dirty="0">
                <a:effectLst>
                  <a:outerShdw blurRad="38100" dist="38100" dir="2700000" algn="tl">
                    <a:srgbClr val="000000">
                      <a:alpha val="43137"/>
                    </a:srgbClr>
                  </a:outerShdw>
                </a:effectLst>
              </a:rPr>
              <a:t>Occurrence Code: </a:t>
            </a:r>
            <a:r>
              <a:rPr lang="en-US" sz="3600" dirty="0">
                <a:effectLst>
                  <a:outerShdw blurRad="38100" dist="38100" dir="2700000" algn="tl">
                    <a:srgbClr val="000000">
                      <a:alpha val="43137"/>
                    </a:srgbClr>
                  </a:outerShdw>
                </a:effectLst>
              </a:rPr>
              <a:t>50 </a:t>
            </a:r>
            <a:r>
              <a:rPr lang="en-US" sz="3600" b="1" dirty="0">
                <a:effectLst>
                  <a:outerShdw blurRad="38100" dist="38100" dir="2700000" algn="tl">
                    <a:srgbClr val="000000">
                      <a:alpha val="43137"/>
                    </a:srgbClr>
                  </a:outerShdw>
                </a:effectLst>
              </a:rPr>
              <a:t>Occurrence Date</a:t>
            </a:r>
            <a:r>
              <a:rPr lang="en-US" sz="3600" dirty="0">
                <a:effectLst>
                  <a:outerShdw blurRad="38100" dist="38100" dir="2700000" algn="tl">
                    <a:srgbClr val="000000">
                      <a:alpha val="43137"/>
                    </a:srgbClr>
                  </a:outerShdw>
                </a:effectLst>
              </a:rPr>
              <a:t>:   06/01/16 </a:t>
            </a:r>
          </a:p>
          <a:p>
            <a:pPr>
              <a:buNone/>
            </a:pPr>
            <a:r>
              <a:rPr lang="en-US" sz="3600" b="1" dirty="0">
                <a:effectLst>
                  <a:outerShdw blurRad="38100" dist="38100" dir="2700000" algn="tl">
                    <a:srgbClr val="000000">
                      <a:alpha val="43137"/>
                    </a:srgbClr>
                  </a:outerShdw>
                </a:effectLst>
              </a:rPr>
              <a:t>Value Code:</a:t>
            </a:r>
            <a:r>
              <a:rPr lang="en-US" sz="3600" dirty="0">
                <a:effectLst>
                  <a:outerShdw blurRad="38100" dist="38100" dir="2700000" algn="tl">
                    <a:srgbClr val="000000">
                      <a:alpha val="43137"/>
                    </a:srgbClr>
                  </a:outerShdw>
                </a:effectLst>
              </a:rPr>
              <a:t>  80  </a:t>
            </a:r>
            <a:r>
              <a:rPr lang="en-US" sz="3600" b="1" dirty="0">
                <a:effectLst>
                  <a:outerShdw blurRad="38100" dist="38100" dir="2700000" algn="tl">
                    <a:srgbClr val="000000">
                      <a:alpha val="43137"/>
                    </a:srgbClr>
                  </a:outerShdw>
                </a:effectLst>
              </a:rPr>
              <a:t>Associated Amount:</a:t>
            </a:r>
            <a:r>
              <a:rPr lang="en-US" sz="3600" dirty="0">
                <a:effectLst>
                  <a:outerShdw blurRad="38100" dist="38100" dir="2700000" algn="tl">
                    <a:srgbClr val="000000">
                      <a:alpha val="43137"/>
                    </a:srgbClr>
                  </a:outerShdw>
                </a:effectLst>
              </a:rPr>
              <a:t>      $31.00</a:t>
            </a:r>
          </a:p>
          <a:p>
            <a:pPr>
              <a:buNone/>
            </a:pPr>
            <a:r>
              <a:rPr lang="en-US" sz="3600" dirty="0">
                <a:effectLst>
                  <a:outerShdw blurRad="38100" dist="38100" dir="2700000" algn="tl">
                    <a:srgbClr val="000000">
                      <a:alpha val="43137"/>
                    </a:srgbClr>
                  </a:outerShdw>
                </a:effectLst>
              </a:rPr>
              <a:t>                     82</a:t>
            </a:r>
            <a:r>
              <a:rPr lang="en-US" sz="3600" b="1" dirty="0">
                <a:effectLst>
                  <a:outerShdw blurRad="38100" dist="38100" dir="2700000" algn="tl">
                    <a:srgbClr val="000000">
                      <a:alpha val="43137"/>
                    </a:srgbClr>
                  </a:outerShdw>
                </a:effectLst>
              </a:rPr>
              <a:t>  Associated Amount:</a:t>
            </a:r>
            <a:r>
              <a:rPr lang="en-US" sz="3600" dirty="0">
                <a:effectLst>
                  <a:outerShdw blurRad="38100" dist="38100" dir="2700000" algn="tl">
                    <a:srgbClr val="000000">
                      <a:alpha val="43137"/>
                    </a:srgbClr>
                  </a:outerShdw>
                </a:effectLst>
              </a:rPr>
              <a:t>      $15.00</a:t>
            </a:r>
          </a:p>
          <a:p>
            <a:pPr>
              <a:buNone/>
            </a:pPr>
            <a:r>
              <a:rPr lang="en-US" sz="3600" dirty="0">
                <a:effectLst>
                  <a:outerShdw blurRad="38100" dist="38100" dir="2700000" algn="tl">
                    <a:srgbClr val="000000">
                      <a:alpha val="43137"/>
                    </a:srgbClr>
                  </a:outerShdw>
                </a:effectLst>
              </a:rPr>
              <a:t>                     23  </a:t>
            </a:r>
            <a:r>
              <a:rPr lang="en-US" sz="3600" b="1" dirty="0">
                <a:effectLst>
                  <a:outerShdw blurRad="38100" dist="38100" dir="2700000" algn="tl">
                    <a:srgbClr val="000000">
                      <a:alpha val="43137"/>
                    </a:srgbClr>
                  </a:outerShdw>
                </a:effectLst>
              </a:rPr>
              <a:t>Associated Amount    </a:t>
            </a:r>
            <a:r>
              <a:rPr lang="en-US" sz="3600" dirty="0">
                <a:effectLst>
                  <a:outerShdw blurRad="38100" dist="38100" dir="2700000" algn="tl">
                    <a:srgbClr val="000000">
                      <a:alpha val="43137"/>
                    </a:srgbClr>
                  </a:outerShdw>
                </a:effectLst>
              </a:rPr>
              <a:t>$500.00 </a:t>
            </a:r>
          </a:p>
          <a:p>
            <a:pPr>
              <a:buNone/>
            </a:pPr>
            <a:r>
              <a:rPr lang="en-US" sz="3600" b="1" dirty="0">
                <a:effectLst>
                  <a:outerShdw blurRad="38100" dist="38100" dir="2700000" algn="tl">
                    <a:srgbClr val="000000">
                      <a:alpha val="43137"/>
                    </a:srgbClr>
                  </a:outerShdw>
                </a:effectLst>
              </a:rPr>
              <a:t>Condition Codes:  </a:t>
            </a:r>
            <a:r>
              <a:rPr lang="en-US" sz="3600" dirty="0">
                <a:effectLst>
                  <a:outerShdw blurRad="38100" dist="38100" dir="2700000" algn="tl">
                    <a:srgbClr val="000000">
                      <a:alpha val="43137"/>
                    </a:srgbClr>
                  </a:outerShdw>
                </a:effectLst>
              </a:rPr>
              <a:t>      </a:t>
            </a:r>
          </a:p>
          <a:p>
            <a:pPr>
              <a:buNone/>
            </a:pPr>
            <a:r>
              <a:rPr lang="en-US" sz="3600" b="1" u="sng" dirty="0">
                <a:effectLst>
                  <a:outerShdw blurRad="38100" dist="38100" dir="2700000" algn="tl">
                    <a:srgbClr val="000000">
                      <a:alpha val="43137"/>
                    </a:srgbClr>
                  </a:outerShdw>
                </a:effectLst>
              </a:rPr>
              <a:t>Physician Information Attending Physician Information</a:t>
            </a:r>
          </a:p>
          <a:p>
            <a:pPr>
              <a:buNone/>
            </a:pPr>
            <a:r>
              <a:rPr lang="en-US" sz="3600" b="1" dirty="0">
                <a:effectLst>
                  <a:outerShdw blurRad="38100" dist="38100" dir="2700000" algn="tl">
                    <a:srgbClr val="000000">
                      <a:alpha val="43137"/>
                    </a:srgbClr>
                  </a:outerShdw>
                </a:effectLst>
              </a:rPr>
              <a:t>Attending Provider Name:</a:t>
            </a:r>
            <a:r>
              <a:rPr lang="en-US" sz="3600" dirty="0">
                <a:effectLst>
                  <a:outerShdw blurRad="38100" dist="38100" dir="2700000" algn="tl">
                    <a:srgbClr val="000000">
                      <a:alpha val="43137"/>
                    </a:srgbClr>
                  </a:outerShdw>
                </a:effectLst>
              </a:rPr>
              <a:t>  John  Smith        </a:t>
            </a:r>
            <a:r>
              <a:rPr lang="en-US" sz="3600" b="1" dirty="0">
                <a:effectLst>
                  <a:outerShdw blurRad="38100" dist="38100" dir="2700000" algn="tl">
                    <a:srgbClr val="000000">
                      <a:alpha val="43137"/>
                    </a:srgbClr>
                  </a:outerShdw>
                </a:effectLst>
              </a:rPr>
              <a:t> Attending Provider</a:t>
            </a:r>
            <a:r>
              <a:rPr lang="en-US" sz="3600" dirty="0">
                <a:effectLst>
                  <a:outerShdw blurRad="38100" dist="38100" dir="2700000" algn="tl">
                    <a:srgbClr val="000000">
                      <a:alpha val="43137"/>
                    </a:srgbClr>
                  </a:outerShdw>
                </a:effectLst>
              </a:rPr>
              <a:t> NPI:  13160999999   </a:t>
            </a:r>
          </a:p>
          <a:p>
            <a:pPr>
              <a:buNone/>
            </a:pPr>
            <a:endParaRPr lang="en-US" sz="2800" b="1" dirty="0"/>
          </a:p>
          <a:p>
            <a:pPr>
              <a:buNone/>
            </a:pPr>
            <a:r>
              <a:rPr lang="en-US" sz="4400" b="1" dirty="0">
                <a:solidFill>
                  <a:srgbClr val="FF0000"/>
                </a:solidFill>
              </a:rPr>
              <a:t>										                Claim Continued on Next Slide  </a:t>
            </a:r>
          </a:p>
        </p:txBody>
      </p:sp>
      <p:sp>
        <p:nvSpPr>
          <p:cNvPr id="3" name="Title 2"/>
          <p:cNvSpPr>
            <a:spLocks noGrp="1"/>
          </p:cNvSpPr>
          <p:nvPr>
            <p:ph type="title"/>
          </p:nvPr>
        </p:nvSpPr>
        <p:spPr>
          <a:xfrm>
            <a:off x="342900" y="228600"/>
            <a:ext cx="6172200" cy="533400"/>
          </a:xfrm>
        </p:spPr>
        <p:style>
          <a:lnRef idx="2">
            <a:schemeClr val="accent4"/>
          </a:lnRef>
          <a:fillRef idx="1">
            <a:schemeClr val="lt1"/>
          </a:fillRef>
          <a:effectRef idx="0">
            <a:schemeClr val="accent4"/>
          </a:effectRef>
          <a:fontRef idx="minor">
            <a:schemeClr val="dk1"/>
          </a:fontRef>
        </p:style>
        <p:txBody>
          <a:bodyPr>
            <a:normAutofit fontScale="90000"/>
          </a:bodyPr>
          <a:lstStyle/>
          <a:p>
            <a:r>
              <a:rPr lang="en-US" sz="1200" dirty="0"/>
              <a:t>Skilled Nursing Facility (NF) – Provider Type 033  - Direct Submission of Medicare Claim</a:t>
            </a:r>
            <a:br>
              <a:rPr lang="en-US" sz="1200" dirty="0"/>
            </a:br>
            <a:r>
              <a:rPr lang="en-US" sz="1200" dirty="0"/>
              <a:t>with Medicare Full Coverage (COS 65) and Medicare Coinsurance  (COS 072)                             					EXAMPLE: 4</a:t>
            </a:r>
          </a:p>
        </p:txBody>
      </p:sp>
      <p:sp>
        <p:nvSpPr>
          <p:cNvPr id="7" name="Slide Number Placeholder 6"/>
          <p:cNvSpPr>
            <a:spLocks noGrp="1"/>
          </p:cNvSpPr>
          <p:nvPr>
            <p:ph type="sldNum" sz="quarter" idx="12"/>
          </p:nvPr>
        </p:nvSpPr>
        <p:spPr>
          <a:xfrm>
            <a:off x="6248400" y="8543926"/>
            <a:ext cx="511374" cy="486833"/>
          </a:xfrm>
        </p:spPr>
        <p:txBody>
          <a:bodyPr/>
          <a:lstStyle/>
          <a:p>
            <a:fld id="{60D847F5-E887-4A53-AC26-44F252098E7D}" type="slidenum">
              <a:rPr lang="en-US" smtClean="0"/>
              <a:pPr/>
              <a:t>31</a:t>
            </a:fld>
            <a:endParaRPr lang="en-US" dirty="0"/>
          </a:p>
        </p:txBody>
      </p:sp>
      <p:sp>
        <p:nvSpPr>
          <p:cNvPr id="8" name="Footer Placeholder 7"/>
          <p:cNvSpPr>
            <a:spLocks noGrp="1"/>
          </p:cNvSpPr>
          <p:nvPr>
            <p:ph type="ftr" sz="quarter" idx="11"/>
          </p:nvPr>
        </p:nvSpPr>
        <p:spPr>
          <a:xfrm>
            <a:off x="3285054" y="8985040"/>
            <a:ext cx="1763011" cy="45719"/>
          </a:xfrm>
        </p:spPr>
        <p:txBody>
          <a:bodyPr/>
          <a:lstStyle/>
          <a:p>
            <a:endParaRPr lang="en-US" dirty="0"/>
          </a:p>
        </p:txBody>
      </p:sp>
      <p:sp>
        <p:nvSpPr>
          <p:cNvPr id="12" name="Chevron 11"/>
          <p:cNvSpPr/>
          <p:nvPr/>
        </p:nvSpPr>
        <p:spPr>
          <a:xfrm>
            <a:off x="5029200" y="7543800"/>
            <a:ext cx="304800" cy="103632"/>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2900" y="1219201"/>
            <a:ext cx="6438900" cy="6790522"/>
          </a:xfrm>
        </p:spPr>
        <p:txBody>
          <a:bodyPr>
            <a:normAutofit/>
          </a:bodyPr>
          <a:lstStyle/>
          <a:p>
            <a:pPr>
              <a:buNone/>
            </a:pPr>
            <a:r>
              <a:rPr lang="en-US" sz="900" b="1" u="sng" dirty="0"/>
              <a:t>Claim TPL Information </a:t>
            </a:r>
          </a:p>
          <a:p>
            <a:pPr>
              <a:buNone/>
            </a:pPr>
            <a:r>
              <a:rPr lang="en-US" sz="900" b="1" dirty="0"/>
              <a:t>Claim TPL Line 1</a:t>
            </a:r>
          </a:p>
          <a:p>
            <a:pPr>
              <a:buNone/>
            </a:pPr>
            <a:r>
              <a:rPr lang="en-US" sz="900" b="1" dirty="0"/>
              <a:t>Other Insured Information </a:t>
            </a:r>
          </a:p>
          <a:p>
            <a:pPr>
              <a:buNone/>
            </a:pPr>
            <a:r>
              <a:rPr lang="en-US" sz="900" b="1" dirty="0"/>
              <a:t>Other Insured Name</a:t>
            </a:r>
            <a:r>
              <a:rPr lang="en-US" sz="900" dirty="0"/>
              <a:t>:  Test </a:t>
            </a:r>
            <a:r>
              <a:rPr lang="en-US" sz="900" dirty="0" err="1"/>
              <a:t>Thirtyfive</a:t>
            </a:r>
            <a:r>
              <a:rPr lang="en-US" sz="900" b="1" dirty="0"/>
              <a:t>     ID:  </a:t>
            </a:r>
            <a:r>
              <a:rPr lang="en-US" sz="900" dirty="0"/>
              <a:t>015574619A </a:t>
            </a:r>
            <a:r>
              <a:rPr lang="en-US" sz="900" b="1" dirty="0"/>
              <a:t> Claim Filing Code:  </a:t>
            </a:r>
            <a:r>
              <a:rPr lang="en-US" sz="900" dirty="0"/>
              <a:t>MA – Medicare Part A</a:t>
            </a:r>
          </a:p>
          <a:p>
            <a:pPr>
              <a:buNone/>
            </a:pPr>
            <a:r>
              <a:rPr lang="en-US" sz="900" b="1" dirty="0"/>
              <a:t>Other Payer Information : </a:t>
            </a:r>
          </a:p>
          <a:p>
            <a:pPr>
              <a:buNone/>
            </a:pPr>
            <a:r>
              <a:rPr lang="en-US" sz="900" b="1" dirty="0"/>
              <a:t>Other Payer Name:  </a:t>
            </a:r>
            <a:r>
              <a:rPr lang="en-US" sz="900" dirty="0"/>
              <a:t>Medicare  </a:t>
            </a:r>
            <a:r>
              <a:rPr lang="en-US" sz="900" b="1" dirty="0"/>
              <a:t>Other Payer Identifier:    </a:t>
            </a:r>
            <a:r>
              <a:rPr lang="en-US" sz="900" dirty="0"/>
              <a:t>365252525252</a:t>
            </a:r>
          </a:p>
          <a:p>
            <a:pPr>
              <a:buNone/>
            </a:pPr>
            <a:r>
              <a:rPr lang="en-US" sz="900" b="1" dirty="0"/>
              <a:t>TPL Code:  </a:t>
            </a:r>
            <a:r>
              <a:rPr lang="en-US" sz="900" dirty="0"/>
              <a:t>909  </a:t>
            </a:r>
            <a:r>
              <a:rPr lang="en-US" sz="900" b="1" dirty="0"/>
              <a:t>TPL Status Code:  </a:t>
            </a:r>
            <a:r>
              <a:rPr lang="en-US" sz="900" dirty="0"/>
              <a:t>01- TPL </a:t>
            </a:r>
            <a:r>
              <a:rPr lang="en-US" sz="900" dirty="0" err="1"/>
              <a:t>Adju</a:t>
            </a:r>
            <a:r>
              <a:rPr lang="en-US" sz="900" dirty="0"/>
              <a:t>  </a:t>
            </a:r>
            <a:r>
              <a:rPr lang="en-US" sz="900" b="1" dirty="0"/>
              <a:t>Payer Paid Amount/ TPL Amount:  </a:t>
            </a:r>
            <a:r>
              <a:rPr lang="en-US" sz="900" dirty="0"/>
              <a:t>$3300.00 </a:t>
            </a:r>
          </a:p>
          <a:p>
            <a:pPr>
              <a:buNone/>
            </a:pPr>
            <a:r>
              <a:rPr lang="en-US" sz="900" b="1" dirty="0"/>
              <a:t>Deductible</a:t>
            </a:r>
            <a:r>
              <a:rPr lang="en-US" sz="900" dirty="0"/>
              <a:t>: $0.00</a:t>
            </a:r>
            <a:r>
              <a:rPr lang="en-US" sz="900" b="1" dirty="0"/>
              <a:t>  Coinsurance:  </a:t>
            </a:r>
            <a:r>
              <a:rPr lang="en-US" sz="900" dirty="0"/>
              <a:t>$4500.00  </a:t>
            </a:r>
            <a:r>
              <a:rPr lang="en-US" sz="900" b="1" dirty="0" err="1"/>
              <a:t>CoPayment</a:t>
            </a:r>
            <a:r>
              <a:rPr lang="en-US" sz="900" b="1" dirty="0"/>
              <a:t>:  </a:t>
            </a:r>
            <a:r>
              <a:rPr lang="en-US" sz="900" dirty="0"/>
              <a:t>$0.00  </a:t>
            </a:r>
            <a:r>
              <a:rPr lang="en-US" sz="900" b="1" dirty="0"/>
              <a:t>    </a:t>
            </a:r>
          </a:p>
          <a:p>
            <a:pPr>
              <a:buNone/>
            </a:pPr>
            <a:r>
              <a:rPr lang="en-US" sz="900" b="1" dirty="0"/>
              <a:t>Adjudication or Payment Date:    01/01/2017</a:t>
            </a:r>
          </a:p>
          <a:p>
            <a:pPr>
              <a:buNone/>
            </a:pPr>
            <a:r>
              <a:rPr lang="en-US" sz="900" b="1" u="sng" dirty="0"/>
              <a:t>Service Line Information </a:t>
            </a:r>
          </a:p>
          <a:p>
            <a:pPr>
              <a:buNone/>
            </a:pPr>
            <a:r>
              <a:rPr lang="en-US" sz="900" b="1" dirty="0"/>
              <a:t>Service Line 1 </a:t>
            </a:r>
          </a:p>
          <a:p>
            <a:pPr>
              <a:buNone/>
            </a:pPr>
            <a:r>
              <a:rPr lang="en-US" sz="900" b="1" dirty="0"/>
              <a:t>Revenue Code: </a:t>
            </a:r>
            <a:r>
              <a:rPr lang="en-US" sz="900" dirty="0"/>
              <a:t>0110   </a:t>
            </a:r>
          </a:p>
          <a:p>
            <a:pPr>
              <a:buNone/>
            </a:pPr>
            <a:r>
              <a:rPr lang="en-US" sz="900" b="1" dirty="0"/>
              <a:t>Unit Code: </a:t>
            </a:r>
            <a:r>
              <a:rPr lang="en-US" sz="900" dirty="0"/>
              <a:t>DA-Days  </a:t>
            </a:r>
            <a:r>
              <a:rPr lang="en-US" sz="900" b="1" dirty="0"/>
              <a:t>Unit Count:</a:t>
            </a:r>
            <a:r>
              <a:rPr lang="en-US" sz="900" dirty="0"/>
              <a:t>  31 </a:t>
            </a:r>
            <a:r>
              <a:rPr lang="en-US" sz="900" b="1" dirty="0"/>
              <a:t> Line Item Charge Amount: </a:t>
            </a:r>
            <a:r>
              <a:rPr lang="en-US" sz="900" dirty="0"/>
              <a:t>  $6100.00  </a:t>
            </a:r>
            <a:r>
              <a:rPr lang="en-US" sz="900" dirty="0">
                <a:solidFill>
                  <a:srgbClr val="FF0000"/>
                </a:solidFill>
              </a:rPr>
              <a:t> </a:t>
            </a:r>
          </a:p>
          <a:p>
            <a:pPr>
              <a:buNone/>
            </a:pPr>
            <a:r>
              <a:rPr lang="en-US" sz="900" b="1" dirty="0"/>
              <a:t>Denied or Non-Covered Charge Amount: </a:t>
            </a:r>
          </a:p>
          <a:p>
            <a:pPr>
              <a:buNone/>
            </a:pPr>
            <a:r>
              <a:rPr lang="en-US" sz="900" b="1" dirty="0"/>
              <a:t>Service From Date: </a:t>
            </a:r>
            <a:r>
              <a:rPr lang="en-US" sz="900" dirty="0"/>
              <a:t> 12/01/2016 </a:t>
            </a:r>
          </a:p>
          <a:p>
            <a:pPr>
              <a:buNone/>
            </a:pPr>
            <a:r>
              <a:rPr lang="en-US" sz="900" b="1" dirty="0"/>
              <a:t>Service Line 2 </a:t>
            </a:r>
          </a:p>
          <a:p>
            <a:pPr>
              <a:buNone/>
            </a:pPr>
            <a:r>
              <a:rPr lang="en-US" sz="900" b="1" dirty="0"/>
              <a:t>Revenue Code: </a:t>
            </a:r>
            <a:r>
              <a:rPr lang="en-US" sz="900" dirty="0"/>
              <a:t>0022 </a:t>
            </a:r>
          </a:p>
          <a:p>
            <a:pPr>
              <a:buNone/>
            </a:pPr>
            <a:r>
              <a:rPr lang="en-US" sz="900" b="1" dirty="0"/>
              <a:t>Procedure Code: </a:t>
            </a:r>
            <a:r>
              <a:rPr lang="en-US" sz="900" dirty="0"/>
              <a:t>BA160  </a:t>
            </a:r>
          </a:p>
          <a:p>
            <a:pPr>
              <a:buNone/>
            </a:pPr>
            <a:r>
              <a:rPr lang="en-US" sz="900" b="1" dirty="0"/>
              <a:t>Unit Code: </a:t>
            </a:r>
            <a:r>
              <a:rPr lang="en-US" sz="900" dirty="0"/>
              <a:t>DA-Days </a:t>
            </a:r>
            <a:r>
              <a:rPr lang="en-US" sz="900" b="1" dirty="0"/>
              <a:t> Unit Count:  1  Line Item Charge Amount:   </a:t>
            </a:r>
            <a:r>
              <a:rPr lang="en-US" sz="900" dirty="0"/>
              <a:t>$0.00   </a:t>
            </a:r>
          </a:p>
          <a:p>
            <a:pPr>
              <a:buNone/>
            </a:pPr>
            <a:r>
              <a:rPr lang="en-US" sz="900" b="1" dirty="0"/>
              <a:t>Denied or Non-Covered Charge Amount: </a:t>
            </a:r>
          </a:p>
          <a:p>
            <a:pPr>
              <a:buNone/>
            </a:pPr>
            <a:r>
              <a:rPr lang="en-US" sz="900" b="1" dirty="0"/>
              <a:t>Service From Date:  </a:t>
            </a:r>
            <a:r>
              <a:rPr lang="en-US" sz="900" dirty="0"/>
              <a:t>12/18/2016</a:t>
            </a:r>
          </a:p>
          <a:p>
            <a:pPr>
              <a:buNone/>
            </a:pPr>
            <a:endParaRPr lang="en-US" sz="900" dirty="0"/>
          </a:p>
          <a:p>
            <a:r>
              <a:rPr lang="en-US" sz="900" b="1" dirty="0"/>
              <a:t>Medicare Covered Day Determination: </a:t>
            </a:r>
          </a:p>
          <a:p>
            <a:pPr marL="342900" indent="-114300">
              <a:buFont typeface="Arial" pitchFamily="34" charset="0"/>
              <a:buChar char="•"/>
            </a:pPr>
            <a:r>
              <a:rPr lang="en-US" sz="900" dirty="0"/>
              <a:t>Statement From Date (12/01/16) through Statement Thru Date (12/31/16) = 31 Medicare Covered Days</a:t>
            </a:r>
          </a:p>
          <a:p>
            <a:pPr marL="342900" indent="-114300">
              <a:buFont typeface="Arial" pitchFamily="34" charset="0"/>
              <a:buChar char="•"/>
            </a:pPr>
            <a:r>
              <a:rPr lang="en-US" sz="900" dirty="0"/>
              <a:t>31 Medicare Covered Days – 15 Coinsurance Days (Value Code 82) = 16 Full Medicare Covered Days</a:t>
            </a:r>
          </a:p>
          <a:p>
            <a:pPr marL="342900" indent="-114300">
              <a:buFont typeface="Arial" pitchFamily="34" charset="0"/>
              <a:buChar char="•"/>
            </a:pPr>
            <a:r>
              <a:rPr lang="en-US" sz="900" dirty="0"/>
              <a:t>Statement From Date 12/01/16 + 16 Full Medicare Covered Days = Full Medicare End Date 12/16/16</a:t>
            </a:r>
          </a:p>
          <a:p>
            <a:pPr marL="342900" indent="-114300">
              <a:buFont typeface="Arial" pitchFamily="34" charset="0"/>
              <a:buChar char="•"/>
            </a:pPr>
            <a:r>
              <a:rPr lang="en-US" sz="900" dirty="0"/>
              <a:t>Coinsurance Begin Date 12/17/16 = 15 Coinsurance Days (Value Code 82) = 12/31/16 Coinsurance End Date   </a:t>
            </a:r>
          </a:p>
          <a:p>
            <a:endParaRPr lang="en-US" sz="900" dirty="0"/>
          </a:p>
          <a:p>
            <a:r>
              <a:rPr lang="en-US" sz="900" b="1" dirty="0"/>
              <a:t>HFS Paper Remit Coding</a:t>
            </a:r>
          </a:p>
          <a:p>
            <a:pPr lvl="1"/>
            <a:r>
              <a:rPr lang="en-US" sz="900" dirty="0"/>
              <a:t>12/01/16 – 12/16/16   16 days COS 65</a:t>
            </a:r>
          </a:p>
          <a:p>
            <a:pPr lvl="1"/>
            <a:r>
              <a:rPr lang="en-US" sz="900" dirty="0"/>
              <a:t>12/17/16 - 12/31/16   15 days COS 72</a:t>
            </a:r>
          </a:p>
          <a:p>
            <a:pPr lvl="1"/>
            <a:endParaRPr lang="en-US" sz="900" dirty="0"/>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6400800" y="8543926"/>
            <a:ext cx="358974" cy="486833"/>
          </a:xfrm>
        </p:spPr>
        <p:txBody>
          <a:bodyPr/>
          <a:lstStyle/>
          <a:p>
            <a:fld id="{60D847F5-E887-4A53-AC26-44F252098E7D}" type="slidenum">
              <a:rPr lang="en-US" smtClean="0"/>
              <a:pPr/>
              <a:t>32</a:t>
            </a:fld>
            <a:endParaRPr lang="en-US" dirty="0"/>
          </a:p>
        </p:txBody>
      </p:sp>
      <p:sp>
        <p:nvSpPr>
          <p:cNvPr id="6" name="Title 5"/>
          <p:cNvSpPr>
            <a:spLocks noGrp="1"/>
          </p:cNvSpPr>
          <p:nvPr>
            <p:ph type="title"/>
          </p:nvPr>
        </p:nvSpPr>
        <p:spPr>
          <a:xfrm>
            <a:off x="342900" y="366184"/>
            <a:ext cx="6172200" cy="624416"/>
          </a:xfrm>
        </p:spPr>
        <p:style>
          <a:lnRef idx="2">
            <a:schemeClr val="accent4"/>
          </a:lnRef>
          <a:fillRef idx="1">
            <a:schemeClr val="lt1"/>
          </a:fillRef>
          <a:effectRef idx="0">
            <a:schemeClr val="accent4"/>
          </a:effectRef>
          <a:fontRef idx="minor">
            <a:schemeClr val="dk1"/>
          </a:fontRef>
        </p:style>
        <p:txBody>
          <a:bodyPr>
            <a:normAutofit/>
          </a:bodyPr>
          <a:lstStyle/>
          <a:p>
            <a:r>
              <a:rPr lang="en-US" sz="1100" dirty="0"/>
              <a:t>Skilled Nursing Facility (NF) – Provider Type 033  - Direct Submission of Medicare Claim</a:t>
            </a:r>
            <a:br>
              <a:rPr lang="en-US" sz="1100" dirty="0"/>
            </a:br>
            <a:r>
              <a:rPr lang="en-US" sz="1100" dirty="0"/>
              <a:t>with Medicare Full Coverage (COS 65) and Medicare Coinsurance  (COS 072)                             					EXAMPLE: 4</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762001"/>
            <a:ext cx="6629400" cy="7467600"/>
          </a:xfrm>
        </p:spPr>
        <p:txBody>
          <a:bodyPr>
            <a:normAutofit fontScale="25000" lnSpcReduction="20000"/>
          </a:bodyPr>
          <a:lstStyle/>
          <a:p>
            <a:pPr>
              <a:buNone/>
            </a:pPr>
            <a:endParaRPr lang="en-US" sz="1100" dirty="0"/>
          </a:p>
          <a:p>
            <a:pPr>
              <a:buNone/>
            </a:pPr>
            <a:r>
              <a:rPr lang="en-US" sz="3600" b="1" dirty="0">
                <a:effectLst>
                  <a:outerShdw blurRad="38100" dist="38100" dir="2700000" algn="tl">
                    <a:srgbClr val="000000">
                      <a:alpha val="43137"/>
                    </a:srgbClr>
                  </a:outerShdw>
                </a:effectLst>
              </a:rPr>
              <a:t>The Claim has been submitted. Date:  </a:t>
            </a:r>
            <a:r>
              <a:rPr lang="en-US" sz="3600" dirty="0">
                <a:effectLst>
                  <a:outerShdw blurRad="38100" dist="38100" dir="2700000" algn="tl">
                    <a:srgbClr val="000000">
                      <a:alpha val="43137"/>
                    </a:srgbClr>
                  </a:outerShdw>
                </a:effectLst>
              </a:rPr>
              <a:t>01/18/17 </a:t>
            </a:r>
            <a:r>
              <a:rPr lang="en-US" sz="3600" b="1" dirty="0">
                <a:effectLst>
                  <a:outerShdw blurRad="38100" dist="38100" dir="2700000" algn="tl">
                    <a:srgbClr val="000000">
                      <a:alpha val="43137"/>
                    </a:srgbClr>
                  </a:outerShdw>
                </a:effectLst>
              </a:rPr>
              <a:t> Time: </a:t>
            </a:r>
            <a:r>
              <a:rPr lang="en-US" sz="3600" dirty="0">
                <a:effectLst>
                  <a:outerShdw blurRad="38100" dist="38100" dir="2700000" algn="tl">
                    <a:srgbClr val="000000">
                      <a:alpha val="43137"/>
                    </a:srgbClr>
                  </a:outerShdw>
                </a:effectLst>
              </a:rPr>
              <a:t>12:03  </a:t>
            </a:r>
            <a:r>
              <a:rPr lang="en-US" sz="3600" b="1" dirty="0">
                <a:effectLst>
                  <a:outerShdw blurRad="38100" dist="38100" dir="2700000" algn="tl">
                    <a:srgbClr val="000000">
                      <a:alpha val="43137"/>
                    </a:srgbClr>
                  </a:outerShdw>
                </a:effectLst>
              </a:rPr>
              <a:t>Confirmation Number:  000041714</a:t>
            </a:r>
            <a:r>
              <a:rPr lang="en-US" sz="3600" dirty="0">
                <a:effectLst>
                  <a:outerShdw blurRad="38100" dist="38100" dir="2700000" algn="tl">
                    <a:srgbClr val="000000">
                      <a:alpha val="43137"/>
                    </a:srgbClr>
                  </a:outerShdw>
                </a:effectLst>
              </a:rPr>
              <a:t> </a:t>
            </a:r>
          </a:p>
          <a:p>
            <a:pPr>
              <a:buNone/>
            </a:pPr>
            <a:r>
              <a:rPr lang="en-US" sz="3600" b="1" dirty="0">
                <a:effectLst>
                  <a:outerShdw blurRad="38100" dist="38100" dir="2700000" algn="tl">
                    <a:srgbClr val="000000">
                      <a:alpha val="43137"/>
                    </a:srgbClr>
                  </a:outerShdw>
                </a:effectLst>
              </a:rPr>
              <a:t>Submitter Tax Id:</a:t>
            </a:r>
            <a:r>
              <a:rPr lang="en-US" sz="3600" dirty="0">
                <a:effectLst>
                  <a:outerShdw blurRad="38100" dist="38100" dir="2700000" algn="tl">
                    <a:srgbClr val="000000">
                      <a:alpha val="43137"/>
                    </a:srgbClr>
                  </a:outerShdw>
                </a:effectLst>
              </a:rPr>
              <a:t>  123456789003   </a:t>
            </a:r>
            <a:r>
              <a:rPr lang="en-US" sz="3600" b="1" dirty="0">
                <a:effectLst>
                  <a:outerShdw blurRad="38100" dist="38100" dir="2700000" algn="tl">
                    <a:srgbClr val="000000">
                      <a:alpha val="43137"/>
                    </a:srgbClr>
                  </a:outerShdw>
                </a:effectLst>
              </a:rPr>
              <a:t>Submitter Name: </a:t>
            </a:r>
            <a:r>
              <a:rPr lang="en-US" sz="3600" dirty="0">
                <a:effectLst>
                  <a:outerShdw blurRad="38100" dist="38100" dir="2700000" algn="tl">
                    <a:srgbClr val="000000">
                      <a:alpha val="43137"/>
                    </a:srgbClr>
                  </a:outerShdw>
                </a:effectLst>
              </a:rPr>
              <a:t> ACME LTC TEST   </a:t>
            </a:r>
          </a:p>
          <a:p>
            <a:pPr>
              <a:buNone/>
            </a:pPr>
            <a:r>
              <a:rPr lang="en-US" sz="3600" b="1" dirty="0">
                <a:effectLst>
                  <a:outerShdw blurRad="38100" dist="38100" dir="2700000" algn="tl">
                    <a:srgbClr val="000000">
                      <a:alpha val="43137"/>
                    </a:srgbClr>
                  </a:outerShdw>
                </a:effectLst>
              </a:rPr>
              <a:t>Submitter Contact Name:</a:t>
            </a:r>
            <a:r>
              <a:rPr lang="en-US" sz="3600" dirty="0">
                <a:effectLst>
                  <a:outerShdw blurRad="38100" dist="38100" dir="2700000" algn="tl">
                    <a:srgbClr val="000000">
                      <a:alpha val="43137"/>
                    </a:srgbClr>
                  </a:outerShdw>
                </a:effectLst>
              </a:rPr>
              <a:t>  JANE DOE </a:t>
            </a:r>
          </a:p>
          <a:p>
            <a:pPr>
              <a:buNone/>
            </a:pPr>
            <a:r>
              <a:rPr lang="en-US" sz="3600" b="1" dirty="0">
                <a:effectLst>
                  <a:outerShdw blurRad="38100" dist="38100" dir="2700000" algn="tl">
                    <a:srgbClr val="000000">
                      <a:alpha val="43137"/>
                    </a:srgbClr>
                  </a:outerShdw>
                </a:effectLst>
              </a:rPr>
              <a:t>Submitter Contact E-mail Address: </a:t>
            </a:r>
            <a:r>
              <a:rPr lang="en-US" sz="3600" dirty="0">
                <a:effectLst>
                  <a:outerShdw blurRad="38100" dist="38100" dir="2700000" algn="tl">
                    <a:srgbClr val="000000">
                      <a:alpha val="43137"/>
                    </a:srgbClr>
                  </a:outerShdw>
                </a:effectLst>
              </a:rPr>
              <a:t>JANED@GMAIL.COM </a:t>
            </a:r>
          </a:p>
          <a:p>
            <a:pPr>
              <a:buNone/>
            </a:pPr>
            <a:r>
              <a:rPr lang="en-US" sz="3600" b="1" dirty="0">
                <a:effectLst>
                  <a:outerShdw blurRad="38100" dist="38100" dir="2700000" algn="tl">
                    <a:srgbClr val="000000">
                      <a:alpha val="43137"/>
                    </a:srgbClr>
                  </a:outerShdw>
                </a:effectLst>
              </a:rPr>
              <a:t>Total Net Amount Billed:</a:t>
            </a:r>
            <a:r>
              <a:rPr lang="en-US" sz="3600" dirty="0">
                <a:effectLst>
                  <a:outerShdw blurRad="38100" dist="38100" dir="2700000" algn="tl">
                    <a:srgbClr val="000000">
                      <a:alpha val="43137"/>
                    </a:srgbClr>
                  </a:outerShdw>
                </a:effectLst>
              </a:rPr>
              <a:t>    1500.00   </a:t>
            </a:r>
            <a:r>
              <a:rPr lang="en-US" sz="3600" b="1" dirty="0">
                <a:effectLst>
                  <a:outerShdw blurRad="38100" dist="38100" dir="2700000" algn="tl">
                    <a:srgbClr val="000000">
                      <a:alpha val="43137"/>
                    </a:srgbClr>
                  </a:outerShdw>
                </a:effectLst>
              </a:rPr>
              <a:t>Total TPL Payments:</a:t>
            </a:r>
            <a:r>
              <a:rPr lang="en-US" sz="3600" dirty="0">
                <a:effectLst>
                  <a:outerShdw blurRad="38100" dist="38100" dir="2700000" algn="tl">
                    <a:srgbClr val="000000">
                      <a:alpha val="43137"/>
                    </a:srgbClr>
                  </a:outerShdw>
                </a:effectLst>
              </a:rPr>
              <a:t>  0.00   </a:t>
            </a:r>
          </a:p>
          <a:p>
            <a:pPr>
              <a:buNone/>
            </a:pPr>
            <a:r>
              <a:rPr lang="en-US" sz="3600" b="1" u="sng" dirty="0">
                <a:effectLst>
                  <a:outerShdw blurRad="38100" dist="38100" dir="2700000" algn="tl">
                    <a:srgbClr val="000000">
                      <a:alpha val="43137"/>
                    </a:srgbClr>
                  </a:outerShdw>
                </a:effectLst>
              </a:rPr>
              <a:t>Patient/Subscriber Information </a:t>
            </a:r>
          </a:p>
          <a:p>
            <a:pPr>
              <a:buNone/>
            </a:pPr>
            <a:r>
              <a:rPr lang="en-US" sz="3600" b="1" dirty="0">
                <a:effectLst>
                  <a:outerShdw blurRad="38100" dist="38100" dir="2700000" algn="tl">
                    <a:srgbClr val="000000">
                      <a:alpha val="43137"/>
                    </a:srgbClr>
                  </a:outerShdw>
                </a:effectLst>
              </a:rPr>
              <a:t>Recipient ID Number (RIN): </a:t>
            </a:r>
            <a:r>
              <a:rPr lang="en-US" sz="3600" dirty="0">
                <a:effectLst>
                  <a:outerShdw blurRad="38100" dist="38100" dir="2700000" algn="tl">
                    <a:srgbClr val="000000">
                      <a:alpha val="43137"/>
                    </a:srgbClr>
                  </a:outerShdw>
                </a:effectLst>
              </a:rPr>
              <a:t> 015574619  </a:t>
            </a:r>
            <a:r>
              <a:rPr lang="en-US" sz="3600" b="1" dirty="0">
                <a:effectLst>
                  <a:outerShdw blurRad="38100" dist="38100" dir="2700000" algn="tl">
                    <a:srgbClr val="000000">
                      <a:alpha val="43137"/>
                    </a:srgbClr>
                  </a:outerShdw>
                </a:effectLst>
              </a:rPr>
              <a:t> Recipient Name:</a:t>
            </a:r>
            <a:r>
              <a:rPr lang="en-US" sz="3600" dirty="0">
                <a:effectLst>
                  <a:outerShdw blurRad="38100" dist="38100" dir="2700000" algn="tl">
                    <a:srgbClr val="000000">
                      <a:alpha val="43137"/>
                    </a:srgbClr>
                  </a:outerShdw>
                </a:effectLst>
              </a:rPr>
              <a:t>  TEST    THIRTYFIVE </a:t>
            </a:r>
            <a:r>
              <a:rPr lang="en-US" sz="3600" b="1" dirty="0">
                <a:effectLst>
                  <a:outerShdw blurRad="38100" dist="38100" dir="2700000" algn="tl">
                    <a:srgbClr val="000000">
                      <a:alpha val="43137"/>
                    </a:srgbClr>
                  </a:outerShdw>
                </a:effectLst>
              </a:rPr>
              <a:t>  Date of  Birth:  </a:t>
            </a:r>
            <a:r>
              <a:rPr lang="en-US" sz="3600" dirty="0">
                <a:effectLst>
                  <a:outerShdw blurRad="38100" dist="38100" dir="2700000" algn="tl">
                    <a:srgbClr val="000000">
                      <a:alpha val="43137"/>
                    </a:srgbClr>
                  </a:outerShdw>
                </a:effectLst>
              </a:rPr>
              <a:t>11/08/1921 </a:t>
            </a:r>
            <a:r>
              <a:rPr lang="en-US" sz="3600" b="1" dirty="0">
                <a:effectLst>
                  <a:outerShdw blurRad="38100" dist="38100" dir="2700000" algn="tl">
                    <a:srgbClr val="000000">
                      <a:alpha val="43137"/>
                    </a:srgbClr>
                  </a:outerShdw>
                </a:effectLst>
              </a:rPr>
              <a:t>Gender:  </a:t>
            </a:r>
            <a:r>
              <a:rPr lang="en-US" sz="3600" dirty="0">
                <a:effectLst>
                  <a:outerShdw blurRad="38100" dist="38100" dir="2700000" algn="tl">
                    <a:srgbClr val="000000">
                      <a:alpha val="43137"/>
                    </a:srgbClr>
                  </a:outerShdw>
                </a:effectLst>
              </a:rPr>
              <a:t> Female   </a:t>
            </a:r>
          </a:p>
          <a:p>
            <a:pPr>
              <a:buNone/>
            </a:pPr>
            <a:r>
              <a:rPr lang="en-US" sz="3600" b="1" dirty="0">
                <a:effectLst>
                  <a:outerShdw blurRad="38100" dist="38100" dir="2700000" algn="tl">
                    <a:srgbClr val="000000">
                      <a:alpha val="43137"/>
                    </a:srgbClr>
                  </a:outerShdw>
                </a:effectLst>
              </a:rPr>
              <a:t>Recipient Address:  </a:t>
            </a:r>
          </a:p>
          <a:p>
            <a:pPr>
              <a:buNone/>
            </a:pPr>
            <a:r>
              <a:rPr lang="en-US" sz="3600" dirty="0">
                <a:effectLst>
                  <a:outerShdw blurRad="38100" dist="38100" dir="2700000" algn="tl">
                    <a:srgbClr val="000000">
                      <a:alpha val="43137"/>
                    </a:srgbClr>
                  </a:outerShdw>
                </a:effectLst>
              </a:rPr>
              <a:t>Address Line 1:  201 S GRAND   </a:t>
            </a:r>
            <a:r>
              <a:rPr lang="en-US" sz="3600" b="1" dirty="0">
                <a:effectLst>
                  <a:outerShdw blurRad="38100" dist="38100" dir="2700000" algn="tl">
                    <a:srgbClr val="000000">
                      <a:alpha val="43137"/>
                    </a:srgbClr>
                  </a:outerShdw>
                </a:effectLst>
              </a:rPr>
              <a:t>Address Line 2: </a:t>
            </a:r>
            <a:r>
              <a:rPr lang="en-US" sz="3600"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City: </a:t>
            </a:r>
            <a:r>
              <a:rPr lang="en-US" sz="3600" dirty="0">
                <a:effectLst>
                  <a:outerShdw blurRad="38100" dist="38100" dir="2700000" algn="tl">
                    <a:srgbClr val="000000">
                      <a:alpha val="43137"/>
                    </a:srgbClr>
                  </a:outerShdw>
                </a:effectLst>
              </a:rPr>
              <a:t> SPRINGFIELD </a:t>
            </a:r>
            <a:r>
              <a:rPr lang="en-US" sz="3600" b="1" dirty="0">
                <a:effectLst>
                  <a:outerShdw blurRad="38100" dist="38100" dir="2700000" algn="tl">
                    <a:srgbClr val="000000">
                      <a:alpha val="43137"/>
                    </a:srgbClr>
                  </a:outerShdw>
                </a:effectLst>
              </a:rPr>
              <a:t>State: </a:t>
            </a:r>
            <a:r>
              <a:rPr lang="en-US" sz="3600" dirty="0">
                <a:effectLst>
                  <a:outerShdw blurRad="38100" dist="38100" dir="2700000" algn="tl">
                    <a:srgbClr val="000000">
                      <a:alpha val="43137"/>
                    </a:srgbClr>
                  </a:outerShdw>
                </a:effectLst>
              </a:rPr>
              <a:t> IL  </a:t>
            </a:r>
            <a:r>
              <a:rPr lang="en-US" sz="3600" b="1" dirty="0">
                <a:effectLst>
                  <a:outerShdw blurRad="38100" dist="38100" dir="2700000" algn="tl">
                    <a:srgbClr val="000000">
                      <a:alpha val="43137"/>
                    </a:srgbClr>
                  </a:outerShdw>
                </a:effectLst>
              </a:rPr>
              <a:t>Zip Code:</a:t>
            </a:r>
            <a:r>
              <a:rPr lang="en-US" sz="3600" dirty="0">
                <a:effectLst>
                  <a:outerShdw blurRad="38100" dist="38100" dir="2700000" algn="tl">
                    <a:srgbClr val="000000">
                      <a:alpha val="43137"/>
                    </a:srgbClr>
                  </a:outerShdw>
                </a:effectLst>
              </a:rPr>
              <a:t>  62763  </a:t>
            </a:r>
          </a:p>
          <a:p>
            <a:pPr>
              <a:buNone/>
            </a:pPr>
            <a:r>
              <a:rPr lang="en-US" sz="3600" b="1" u="sng" dirty="0">
                <a:effectLst>
                  <a:outerShdw blurRad="38100" dist="38100" dir="2700000" algn="tl">
                    <a:srgbClr val="000000">
                      <a:alpha val="43137"/>
                    </a:srgbClr>
                  </a:outerShdw>
                </a:effectLst>
              </a:rPr>
              <a:t>(Billing) Provider Information </a:t>
            </a:r>
          </a:p>
          <a:p>
            <a:pPr>
              <a:buNone/>
            </a:pPr>
            <a:r>
              <a:rPr lang="en-US" sz="3600" b="1" dirty="0">
                <a:effectLst>
                  <a:outerShdw blurRad="38100" dist="38100" dir="2700000" algn="tl">
                    <a:srgbClr val="000000">
                      <a:alpha val="43137"/>
                    </a:srgbClr>
                  </a:outerShdw>
                </a:effectLst>
              </a:rPr>
              <a:t>Provider: </a:t>
            </a:r>
            <a:r>
              <a:rPr lang="en-US" sz="3600" dirty="0">
                <a:effectLst>
                  <a:outerShdw blurRad="38100" dist="38100" dir="2700000" algn="tl">
                    <a:srgbClr val="000000">
                      <a:alpha val="43137"/>
                    </a:srgbClr>
                  </a:outerShdw>
                </a:effectLst>
              </a:rPr>
              <a:t>123456789003 </a:t>
            </a:r>
            <a:r>
              <a:rPr lang="en-US" sz="3600" b="1" dirty="0">
                <a:effectLst>
                  <a:outerShdw blurRad="38100" dist="38100" dir="2700000" algn="tl">
                    <a:srgbClr val="000000">
                      <a:alpha val="43137"/>
                    </a:srgbClr>
                  </a:outerShdw>
                </a:effectLst>
              </a:rPr>
              <a:t>NPI: </a:t>
            </a:r>
            <a:r>
              <a:rPr lang="en-US" sz="3600" dirty="0">
                <a:effectLst>
                  <a:outerShdw blurRad="38100" dist="38100" dir="2700000" algn="tl">
                    <a:srgbClr val="000000">
                      <a:alpha val="43137"/>
                    </a:srgbClr>
                  </a:outerShdw>
                </a:effectLst>
              </a:rPr>
              <a:t>1234567893 </a:t>
            </a:r>
            <a:r>
              <a:rPr lang="en-US" sz="3600" b="1" dirty="0">
                <a:effectLst>
                  <a:outerShdw blurRad="38100" dist="38100" dir="2700000" algn="tl">
                    <a:srgbClr val="000000">
                      <a:alpha val="43137"/>
                    </a:srgbClr>
                  </a:outerShdw>
                </a:effectLst>
              </a:rPr>
              <a:t>Provider Taxonomy Code</a:t>
            </a:r>
            <a:r>
              <a:rPr lang="en-US" sz="3600" dirty="0">
                <a:effectLst>
                  <a:outerShdw blurRad="38100" dist="38100" dir="2700000" algn="tl">
                    <a:srgbClr val="000000">
                      <a:alpha val="43137"/>
                    </a:srgbClr>
                  </a:outerShdw>
                </a:effectLst>
              </a:rPr>
              <a:t>: 315P00000X </a:t>
            </a:r>
          </a:p>
          <a:p>
            <a:pPr>
              <a:buNone/>
            </a:pPr>
            <a:r>
              <a:rPr lang="en-US" sz="3600" b="1" u="sng" dirty="0">
                <a:effectLst>
                  <a:outerShdw blurRad="38100" dist="38100" dir="2700000" algn="tl">
                    <a:srgbClr val="000000">
                      <a:alpha val="43137"/>
                    </a:srgbClr>
                  </a:outerShdw>
                </a:effectLst>
              </a:rPr>
              <a:t>Claim Information</a:t>
            </a:r>
          </a:p>
          <a:p>
            <a:pPr>
              <a:buNone/>
            </a:pPr>
            <a:r>
              <a:rPr lang="en-US" sz="3600" b="1" dirty="0">
                <a:effectLst>
                  <a:outerShdw blurRad="38100" dist="38100" dir="2700000" algn="tl">
                    <a:srgbClr val="000000">
                      <a:alpha val="43137"/>
                    </a:srgbClr>
                  </a:outerShdw>
                </a:effectLst>
              </a:rPr>
              <a:t>Patient Account Number: </a:t>
            </a:r>
            <a:r>
              <a:rPr lang="en-US" sz="3600" dirty="0">
                <a:effectLst>
                  <a:outerShdw blurRad="38100" dist="38100" dir="2700000" algn="tl">
                    <a:srgbClr val="000000">
                      <a:alpha val="43137"/>
                    </a:srgbClr>
                  </a:outerShdw>
                </a:effectLst>
              </a:rPr>
              <a:t>   121212121212 T</a:t>
            </a:r>
            <a:r>
              <a:rPr lang="en-US" sz="3600" b="1" dirty="0">
                <a:effectLst>
                  <a:outerShdw blurRad="38100" dist="38100" dir="2700000" algn="tl">
                    <a:srgbClr val="000000">
                      <a:alpha val="43137"/>
                    </a:srgbClr>
                  </a:outerShdw>
                </a:effectLst>
              </a:rPr>
              <a:t>ype of Bill Frequency Code</a:t>
            </a:r>
            <a:r>
              <a:rPr lang="en-US" sz="3600" dirty="0">
                <a:effectLst>
                  <a:outerShdw blurRad="38100" dist="38100" dir="2700000" algn="tl">
                    <a:srgbClr val="000000">
                      <a:alpha val="43137"/>
                    </a:srgbClr>
                  </a:outerShdw>
                </a:effectLst>
              </a:rPr>
              <a:t>:  3 - Interim Continuing Claim   </a:t>
            </a:r>
          </a:p>
          <a:p>
            <a:pPr>
              <a:buNone/>
            </a:pPr>
            <a:r>
              <a:rPr lang="en-US" sz="3600" b="1" dirty="0">
                <a:effectLst>
                  <a:outerShdw blurRad="38100" dist="38100" dir="2700000" algn="tl">
                    <a:srgbClr val="000000">
                      <a:alpha val="43137"/>
                    </a:srgbClr>
                  </a:outerShdw>
                </a:effectLst>
              </a:rPr>
              <a:t>Delay Reason Code:  </a:t>
            </a:r>
          </a:p>
          <a:p>
            <a:pPr>
              <a:buNone/>
            </a:pPr>
            <a:r>
              <a:rPr lang="en-US" sz="3600" b="1" dirty="0">
                <a:effectLst>
                  <a:outerShdw blurRad="38100" dist="38100" dir="2700000" algn="tl">
                    <a:srgbClr val="000000">
                      <a:alpha val="43137"/>
                    </a:srgbClr>
                  </a:outerShdw>
                </a:effectLst>
              </a:rPr>
              <a:t>Total Claim Charge Amount: </a:t>
            </a:r>
            <a:r>
              <a:rPr lang="en-US" sz="3600" dirty="0">
                <a:effectLst>
                  <a:outerShdw blurRad="38100" dist="38100" dir="2700000" algn="tl">
                    <a:srgbClr val="000000">
                      <a:alpha val="43137"/>
                    </a:srgbClr>
                  </a:outerShdw>
                </a:effectLst>
              </a:rPr>
              <a:t> $1500.00 </a:t>
            </a:r>
            <a:r>
              <a:rPr lang="en-US" sz="3600" b="1" dirty="0">
                <a:effectLst>
                  <a:outerShdw blurRad="38100" dist="38100" dir="2700000" algn="tl">
                    <a:srgbClr val="000000">
                      <a:alpha val="43137"/>
                    </a:srgbClr>
                  </a:outerShdw>
                </a:effectLst>
              </a:rPr>
              <a:t>Type of Bill Facility Code:</a:t>
            </a:r>
            <a:r>
              <a:rPr lang="en-US" sz="3600" dirty="0">
                <a:effectLst>
                  <a:outerShdw blurRad="38100" dist="38100" dir="2700000" algn="tl">
                    <a:srgbClr val="000000">
                      <a:alpha val="43137"/>
                    </a:srgbClr>
                  </a:outerShdw>
                </a:effectLst>
              </a:rPr>
              <a:t>  79  - Developmental Training</a:t>
            </a:r>
          </a:p>
          <a:p>
            <a:pPr>
              <a:buNone/>
            </a:pPr>
            <a:r>
              <a:rPr lang="en-US" sz="3600" b="1" dirty="0">
                <a:effectLst>
                  <a:outerShdw blurRad="38100" dist="38100" dir="2700000" algn="tl">
                    <a:srgbClr val="000000">
                      <a:alpha val="43137"/>
                    </a:srgbClr>
                  </a:outerShdw>
                </a:effectLst>
              </a:rPr>
              <a:t>(Type) of Admission or Visit:</a:t>
            </a:r>
            <a:r>
              <a:rPr lang="en-US" sz="3600" dirty="0">
                <a:effectLst>
                  <a:outerShdw blurRad="38100" dist="38100" dir="2700000" algn="tl">
                    <a:srgbClr val="000000">
                      <a:alpha val="43137"/>
                    </a:srgbClr>
                  </a:outerShdw>
                </a:effectLst>
              </a:rPr>
              <a:t>  3 - Elective </a:t>
            </a:r>
            <a:r>
              <a:rPr lang="en-US" sz="3600" b="1" dirty="0">
                <a:effectLst>
                  <a:outerShdw blurRad="38100" dist="38100" dir="2700000" algn="tl">
                    <a:srgbClr val="000000">
                      <a:alpha val="43137"/>
                    </a:srgbClr>
                  </a:outerShdw>
                </a:effectLst>
              </a:rPr>
              <a:t>Point of Origin for Admission or Visit: </a:t>
            </a:r>
            <a:r>
              <a:rPr lang="en-US" sz="3600" dirty="0">
                <a:effectLst>
                  <a:outerShdw blurRad="38100" dist="38100" dir="2700000" algn="tl">
                    <a:srgbClr val="000000">
                      <a:alpha val="43137"/>
                    </a:srgbClr>
                  </a:outerShdw>
                </a:effectLst>
              </a:rPr>
              <a:t> 9 - Info Not Avail </a:t>
            </a:r>
          </a:p>
          <a:p>
            <a:pPr>
              <a:buNone/>
            </a:pPr>
            <a:r>
              <a:rPr lang="en-US" sz="3600" b="1" dirty="0">
                <a:effectLst>
                  <a:outerShdw blurRad="38100" dist="38100" dir="2700000" algn="tl">
                    <a:srgbClr val="000000">
                      <a:alpha val="43137"/>
                    </a:srgbClr>
                  </a:outerShdw>
                </a:effectLst>
              </a:rPr>
              <a:t>Patient Discharge Status: </a:t>
            </a:r>
            <a:r>
              <a:rPr lang="en-US" sz="3600" dirty="0">
                <a:effectLst>
                  <a:outerShdw blurRad="38100" dist="38100" dir="2700000" algn="tl">
                    <a:srgbClr val="000000">
                      <a:alpha val="43137"/>
                    </a:srgbClr>
                  </a:outerShdw>
                </a:effectLst>
              </a:rPr>
              <a:t> 30 </a:t>
            </a:r>
            <a:r>
              <a:rPr lang="en-US" sz="3600" b="1" dirty="0">
                <a:effectLst>
                  <a:outerShdw blurRad="38100" dist="38100" dir="2700000" algn="tl">
                    <a:srgbClr val="000000">
                      <a:alpha val="43137"/>
                    </a:srgbClr>
                  </a:outerShdw>
                </a:effectLst>
              </a:rPr>
              <a:t>Prior Authorization Number:  </a:t>
            </a:r>
            <a:r>
              <a:rPr lang="en-US" sz="3600"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 Original DCN:</a:t>
            </a:r>
            <a:r>
              <a:rPr lang="en-US" sz="3600"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  Medical Record Number:</a:t>
            </a:r>
            <a:r>
              <a:rPr lang="en-US" sz="3600" dirty="0">
                <a:effectLst>
                  <a:outerShdw blurRad="38100" dist="38100" dir="2700000" algn="tl">
                    <a:srgbClr val="000000">
                      <a:alpha val="43137"/>
                    </a:srgbClr>
                  </a:outerShdw>
                </a:effectLst>
              </a:rPr>
              <a:t> </a:t>
            </a:r>
          </a:p>
          <a:p>
            <a:pPr>
              <a:buNone/>
            </a:pPr>
            <a:r>
              <a:rPr lang="en-US" sz="3600" b="1" dirty="0">
                <a:effectLst>
                  <a:outerShdw blurRad="38100" dist="38100" dir="2700000" algn="tl">
                    <a:srgbClr val="000000">
                      <a:alpha val="43137"/>
                    </a:srgbClr>
                  </a:outerShdw>
                </a:effectLst>
              </a:rPr>
              <a:t>Admission/Start of Care Date: </a:t>
            </a:r>
            <a:r>
              <a:rPr lang="en-US" sz="3600" dirty="0">
                <a:effectLst>
                  <a:outerShdw blurRad="38100" dist="38100" dir="2700000" algn="tl">
                    <a:srgbClr val="000000">
                      <a:alpha val="43137"/>
                    </a:srgbClr>
                  </a:outerShdw>
                </a:effectLst>
              </a:rPr>
              <a:t>  10/01/16</a:t>
            </a:r>
            <a:r>
              <a:rPr lang="en-US" sz="3600" b="1" dirty="0">
                <a:effectLst>
                  <a:outerShdw blurRad="38100" dist="38100" dir="2700000" algn="tl">
                    <a:srgbClr val="000000">
                      <a:alpha val="43137"/>
                    </a:srgbClr>
                  </a:outerShdw>
                </a:effectLst>
              </a:rPr>
              <a:t> Admission Hour: </a:t>
            </a:r>
            <a:r>
              <a:rPr lang="en-US" sz="3600" dirty="0">
                <a:effectLst>
                  <a:outerShdw blurRad="38100" dist="38100" dir="2700000" algn="tl">
                    <a:srgbClr val="000000">
                      <a:alpha val="43137"/>
                    </a:srgbClr>
                  </a:outerShdw>
                </a:effectLst>
              </a:rPr>
              <a:t>1300     </a:t>
            </a:r>
            <a:r>
              <a:rPr lang="en-US" sz="3600" b="1" dirty="0">
                <a:effectLst>
                  <a:outerShdw blurRad="38100" dist="38100" dir="2700000" algn="tl">
                    <a:srgbClr val="000000">
                      <a:alpha val="43137"/>
                    </a:srgbClr>
                  </a:outerShdw>
                </a:effectLst>
              </a:rPr>
              <a:t>Discharge Hour:  </a:t>
            </a:r>
          </a:p>
          <a:p>
            <a:pPr>
              <a:buNone/>
            </a:pPr>
            <a:r>
              <a:rPr lang="en-US" sz="3600" b="1" dirty="0">
                <a:effectLst>
                  <a:outerShdw blurRad="38100" dist="38100" dir="2700000" algn="tl">
                    <a:srgbClr val="000000">
                      <a:alpha val="43137"/>
                    </a:srgbClr>
                  </a:outerShdw>
                </a:effectLst>
              </a:rPr>
              <a:t>Statement From Date:</a:t>
            </a:r>
            <a:r>
              <a:rPr lang="en-US" sz="3600" dirty="0">
                <a:effectLst>
                  <a:outerShdw blurRad="38100" dist="38100" dir="2700000" algn="tl">
                    <a:srgbClr val="000000">
                      <a:alpha val="43137"/>
                    </a:srgbClr>
                  </a:outerShdw>
                </a:effectLst>
              </a:rPr>
              <a:t>  12/01/2016  </a:t>
            </a:r>
            <a:r>
              <a:rPr lang="en-US" sz="3600" b="1" dirty="0">
                <a:effectLst>
                  <a:outerShdw blurRad="38100" dist="38100" dir="2700000" algn="tl">
                    <a:srgbClr val="000000">
                      <a:alpha val="43137"/>
                    </a:srgbClr>
                  </a:outerShdw>
                </a:effectLst>
              </a:rPr>
              <a:t> Statement Through Date: </a:t>
            </a:r>
            <a:r>
              <a:rPr lang="en-US" sz="3600" dirty="0">
                <a:effectLst>
                  <a:outerShdw blurRad="38100" dist="38100" dir="2700000" algn="tl">
                    <a:srgbClr val="000000">
                      <a:alpha val="43137"/>
                    </a:srgbClr>
                  </a:outerShdw>
                </a:effectLst>
              </a:rPr>
              <a:t> 12/31/2016   </a:t>
            </a:r>
          </a:p>
          <a:p>
            <a:pPr>
              <a:buNone/>
            </a:pPr>
            <a:r>
              <a:rPr lang="en-US" sz="3600" b="1" u="sng" dirty="0">
                <a:effectLst>
                  <a:outerShdw blurRad="38100" dist="38100" dir="2700000" algn="tl">
                    <a:srgbClr val="000000">
                      <a:alpha val="43137"/>
                    </a:srgbClr>
                  </a:outerShdw>
                </a:effectLst>
              </a:rPr>
              <a:t>EPSDT Screening </a:t>
            </a:r>
          </a:p>
          <a:p>
            <a:pPr>
              <a:buNone/>
            </a:pPr>
            <a:r>
              <a:rPr lang="en-US" sz="3600" b="1" dirty="0">
                <a:effectLst>
                  <a:outerShdw blurRad="38100" dist="38100" dir="2700000" algn="tl">
                    <a:srgbClr val="000000">
                      <a:alpha val="43137"/>
                    </a:srgbClr>
                  </a:outerShdw>
                </a:effectLst>
              </a:rPr>
              <a:t>Was this patient referred for services as a result of an EPSDT screening?  </a:t>
            </a:r>
            <a:r>
              <a:rPr lang="en-US" sz="3600" dirty="0">
                <a:effectLst>
                  <a:outerShdw blurRad="38100" dist="38100" dir="2700000" algn="tl">
                    <a:srgbClr val="000000">
                      <a:alpha val="43137"/>
                    </a:srgbClr>
                  </a:outerShdw>
                </a:effectLst>
              </a:rPr>
              <a:t> No </a:t>
            </a:r>
          </a:p>
          <a:p>
            <a:pPr>
              <a:buNone/>
            </a:pPr>
            <a:r>
              <a:rPr lang="en-US" sz="3600" b="1" u="sng" dirty="0">
                <a:effectLst>
                  <a:outerShdw blurRad="38100" dist="38100" dir="2700000" algn="tl">
                    <a:srgbClr val="000000">
                      <a:alpha val="43137"/>
                    </a:srgbClr>
                  </a:outerShdw>
                </a:effectLst>
              </a:rPr>
              <a:t>Attachment Information </a:t>
            </a:r>
          </a:p>
          <a:p>
            <a:pPr>
              <a:buNone/>
            </a:pPr>
            <a:r>
              <a:rPr lang="en-US" sz="3600" b="1" dirty="0">
                <a:effectLst>
                  <a:outerShdw blurRad="38100" dist="38100" dir="2700000" algn="tl">
                    <a:srgbClr val="000000">
                      <a:alpha val="43137"/>
                    </a:srgbClr>
                  </a:outerShdw>
                </a:effectLst>
              </a:rPr>
              <a:t>Type of Attachment: </a:t>
            </a:r>
            <a:r>
              <a:rPr lang="en-US" sz="3600"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Attachment Control Number: </a:t>
            </a:r>
            <a:r>
              <a:rPr lang="en-US" sz="3600" dirty="0">
                <a:effectLst>
                  <a:outerShdw blurRad="38100" dist="38100" dir="2700000" algn="tl">
                    <a:srgbClr val="000000">
                      <a:alpha val="43137"/>
                    </a:srgbClr>
                  </a:outerShdw>
                </a:effectLst>
              </a:rPr>
              <a:t>    </a:t>
            </a:r>
          </a:p>
          <a:p>
            <a:pPr>
              <a:buNone/>
            </a:pPr>
            <a:r>
              <a:rPr lang="en-US" sz="3600" b="1" u="sng" dirty="0">
                <a:effectLst>
                  <a:outerShdw blurRad="38100" dist="38100" dir="2700000" algn="tl">
                    <a:srgbClr val="000000">
                      <a:alpha val="43137"/>
                    </a:srgbClr>
                  </a:outerShdw>
                </a:effectLst>
              </a:rPr>
              <a:t>Principal Diagnosis and Procedure Codes</a:t>
            </a:r>
          </a:p>
          <a:p>
            <a:pPr>
              <a:buNone/>
            </a:pPr>
            <a:r>
              <a:rPr lang="en-US" sz="3600" b="1" dirty="0">
                <a:effectLst>
                  <a:outerShdw blurRad="38100" dist="38100" dir="2700000" algn="tl">
                    <a:srgbClr val="000000">
                      <a:alpha val="43137"/>
                    </a:srgbClr>
                  </a:outerShdw>
                </a:effectLst>
              </a:rPr>
              <a:t>Principal Diagnosis:</a:t>
            </a:r>
            <a:r>
              <a:rPr lang="en-US" sz="3600" dirty="0">
                <a:effectLst>
                  <a:outerShdw blurRad="38100" dist="38100" dir="2700000" algn="tl">
                    <a:srgbClr val="000000">
                      <a:alpha val="43137"/>
                    </a:srgbClr>
                  </a:outerShdw>
                </a:effectLst>
              </a:rPr>
              <a:t>  Z789  </a:t>
            </a:r>
            <a:r>
              <a:rPr lang="en-US" sz="3600" b="1" dirty="0">
                <a:effectLst>
                  <a:outerShdw blurRad="38100" dist="38100" dir="2700000" algn="tl">
                    <a:srgbClr val="000000">
                      <a:alpha val="43137"/>
                    </a:srgbClr>
                  </a:outerShdw>
                </a:effectLst>
              </a:rPr>
              <a:t> POA Indicator:</a:t>
            </a:r>
            <a:r>
              <a:rPr lang="en-US" sz="3600"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Admitting Diagnosis:</a:t>
            </a:r>
            <a:r>
              <a:rPr lang="en-US" sz="3600" dirty="0">
                <a:effectLst>
                  <a:outerShdw blurRad="38100" dist="38100" dir="2700000" algn="tl">
                    <a:srgbClr val="000000">
                      <a:alpha val="43137"/>
                    </a:srgbClr>
                  </a:outerShdw>
                </a:effectLst>
              </a:rPr>
              <a:t>  Z789 </a:t>
            </a:r>
            <a:r>
              <a:rPr lang="en-US" sz="3600" b="1" dirty="0">
                <a:effectLst>
                  <a:outerShdw blurRad="38100" dist="38100" dir="2700000" algn="tl">
                    <a:srgbClr val="000000">
                      <a:alpha val="43137"/>
                    </a:srgbClr>
                  </a:outerShdw>
                </a:effectLst>
              </a:rPr>
              <a:t> E Diagnosis: </a:t>
            </a:r>
            <a:r>
              <a:rPr lang="en-US" sz="3600"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 POA Indicator: </a:t>
            </a:r>
            <a:r>
              <a:rPr lang="en-US" sz="3600" dirty="0">
                <a:effectLst>
                  <a:outerShdw blurRad="38100" dist="38100" dir="2700000" algn="tl">
                    <a:srgbClr val="000000">
                      <a:alpha val="43137"/>
                    </a:srgbClr>
                  </a:outerShdw>
                </a:effectLst>
              </a:rPr>
              <a:t> Y     </a:t>
            </a:r>
          </a:p>
          <a:p>
            <a:pPr>
              <a:buNone/>
            </a:pPr>
            <a:r>
              <a:rPr lang="en-US" sz="3600" b="1" u="sng" dirty="0">
                <a:effectLst>
                  <a:outerShdw blurRad="38100" dist="38100" dir="2700000" algn="tl">
                    <a:srgbClr val="000000">
                      <a:alpha val="43137"/>
                    </a:srgbClr>
                  </a:outerShdw>
                </a:effectLst>
              </a:rPr>
              <a:t>Value, Condition, and Occurrence Code Information</a:t>
            </a:r>
          </a:p>
          <a:p>
            <a:pPr>
              <a:buNone/>
            </a:pPr>
            <a:r>
              <a:rPr lang="en-US" sz="3600" b="1" dirty="0">
                <a:effectLst>
                  <a:outerShdw blurRad="38100" dist="38100" dir="2700000" algn="tl">
                    <a:srgbClr val="000000">
                      <a:alpha val="43137"/>
                    </a:srgbClr>
                  </a:outerShdw>
                </a:effectLst>
              </a:rPr>
              <a:t>Accident State:  </a:t>
            </a:r>
            <a:r>
              <a:rPr lang="en-US" sz="3600" dirty="0">
                <a:effectLst>
                  <a:outerShdw blurRad="38100" dist="38100" dir="2700000" algn="tl">
                    <a:srgbClr val="000000">
                      <a:alpha val="43137"/>
                    </a:srgbClr>
                  </a:outerShdw>
                </a:effectLst>
              </a:rPr>
              <a:t> </a:t>
            </a:r>
          </a:p>
          <a:p>
            <a:pPr>
              <a:buNone/>
            </a:pPr>
            <a:r>
              <a:rPr lang="en-US" sz="3600" b="1" dirty="0">
                <a:effectLst>
                  <a:outerShdw blurRad="38100" dist="38100" dir="2700000" algn="tl">
                    <a:srgbClr val="000000">
                      <a:alpha val="43137"/>
                    </a:srgbClr>
                  </a:outerShdw>
                </a:effectLst>
              </a:rPr>
              <a:t>Occurrence Span Code: </a:t>
            </a:r>
            <a:r>
              <a:rPr lang="en-US" sz="3600"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From Date:  </a:t>
            </a:r>
            <a:r>
              <a:rPr lang="en-US" sz="3600"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To Date: </a:t>
            </a:r>
            <a:r>
              <a:rPr lang="en-US" sz="3600" dirty="0">
                <a:effectLst>
                  <a:outerShdw blurRad="38100" dist="38100" dir="2700000" algn="tl">
                    <a:srgbClr val="000000">
                      <a:alpha val="43137"/>
                    </a:srgbClr>
                  </a:outerShdw>
                </a:effectLst>
              </a:rPr>
              <a:t> </a:t>
            </a:r>
          </a:p>
          <a:p>
            <a:pPr>
              <a:buNone/>
            </a:pPr>
            <a:r>
              <a:rPr lang="en-US" sz="3600" b="1" dirty="0">
                <a:effectLst>
                  <a:outerShdw blurRad="38100" dist="38100" dir="2700000" algn="tl">
                    <a:srgbClr val="000000">
                      <a:alpha val="43137"/>
                    </a:srgbClr>
                  </a:outerShdw>
                </a:effectLst>
              </a:rPr>
              <a:t>Occurrence Code:  </a:t>
            </a:r>
            <a:r>
              <a:rPr lang="en-US" sz="3600"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Occurrence Date:    </a:t>
            </a:r>
          </a:p>
          <a:p>
            <a:pPr>
              <a:buNone/>
            </a:pPr>
            <a:r>
              <a:rPr lang="en-US" sz="3600" b="1" dirty="0">
                <a:effectLst>
                  <a:outerShdw blurRad="38100" dist="38100" dir="2700000" algn="tl">
                    <a:srgbClr val="000000">
                      <a:alpha val="43137"/>
                    </a:srgbClr>
                  </a:outerShdw>
                </a:effectLst>
              </a:rPr>
              <a:t>Value Code:</a:t>
            </a:r>
            <a:r>
              <a:rPr lang="en-US" sz="3600" dirty="0">
                <a:effectLst>
                  <a:outerShdw blurRad="38100" dist="38100" dir="2700000" algn="tl">
                    <a:srgbClr val="000000">
                      <a:alpha val="43137"/>
                    </a:srgbClr>
                  </a:outerShdw>
                </a:effectLst>
              </a:rPr>
              <a:t>  80  </a:t>
            </a:r>
            <a:r>
              <a:rPr lang="en-US" sz="3600" b="1" dirty="0">
                <a:effectLst>
                  <a:outerShdw blurRad="38100" dist="38100" dir="2700000" algn="tl">
                    <a:srgbClr val="000000">
                      <a:alpha val="43137"/>
                    </a:srgbClr>
                  </a:outerShdw>
                </a:effectLst>
              </a:rPr>
              <a:t>Associated Amount:</a:t>
            </a:r>
            <a:r>
              <a:rPr lang="en-US" sz="3600" dirty="0">
                <a:effectLst>
                  <a:outerShdw blurRad="38100" dist="38100" dir="2700000" algn="tl">
                    <a:srgbClr val="000000">
                      <a:alpha val="43137"/>
                    </a:srgbClr>
                  </a:outerShdw>
                </a:effectLst>
              </a:rPr>
              <a:t>  $31.00</a:t>
            </a:r>
          </a:p>
          <a:p>
            <a:pPr>
              <a:buNone/>
            </a:pPr>
            <a:r>
              <a:rPr lang="en-US" sz="3600" b="1" dirty="0">
                <a:effectLst>
                  <a:outerShdw blurRad="38100" dist="38100" dir="2700000" algn="tl">
                    <a:srgbClr val="000000">
                      <a:alpha val="43137"/>
                    </a:srgbClr>
                  </a:outerShdw>
                </a:effectLst>
              </a:rPr>
              <a:t>Value Code:</a:t>
            </a:r>
            <a:r>
              <a:rPr lang="en-US" sz="3600" dirty="0">
                <a:effectLst>
                  <a:outerShdw blurRad="38100" dist="38100" dir="2700000" algn="tl">
                    <a:srgbClr val="000000">
                      <a:alpha val="43137"/>
                    </a:srgbClr>
                  </a:outerShdw>
                </a:effectLst>
              </a:rPr>
              <a:t>  </a:t>
            </a:r>
            <a:r>
              <a:rPr lang="en-US" sz="3600" dirty="0">
                <a:solidFill>
                  <a:srgbClr val="FF0000"/>
                </a:solidFill>
                <a:effectLst>
                  <a:outerShdw blurRad="38100" dist="38100" dir="2700000" algn="tl">
                    <a:srgbClr val="000000">
                      <a:alpha val="43137"/>
                    </a:srgbClr>
                  </a:outerShdw>
                </a:effectLst>
              </a:rPr>
              <a:t>24</a:t>
            </a:r>
            <a:r>
              <a:rPr lang="en-US" sz="3600"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Associated Amount:</a:t>
            </a:r>
            <a:r>
              <a:rPr lang="en-US" sz="3600" dirty="0">
                <a:effectLst>
                  <a:outerShdw blurRad="38100" dist="38100" dir="2700000" algn="tl">
                    <a:srgbClr val="000000">
                      <a:alpha val="43137"/>
                    </a:srgbClr>
                  </a:outerShdw>
                </a:effectLst>
              </a:rPr>
              <a:t> </a:t>
            </a:r>
            <a:r>
              <a:rPr lang="en-US" sz="3600" dirty="0">
                <a:solidFill>
                  <a:srgbClr val="FF0000"/>
                </a:solidFill>
                <a:effectLst>
                  <a:outerShdw blurRad="38100" dist="38100" dir="2700000" algn="tl">
                    <a:srgbClr val="000000">
                      <a:alpha val="43137"/>
                    </a:srgbClr>
                  </a:outerShdw>
                </a:effectLst>
              </a:rPr>
              <a:t> $555.00</a:t>
            </a:r>
            <a:r>
              <a:rPr lang="en-US" sz="3600" dirty="0">
                <a:effectLst>
                  <a:outerShdw blurRad="38100" dist="38100" dir="2700000" algn="tl">
                    <a:srgbClr val="000000">
                      <a:alpha val="43137"/>
                    </a:srgbClr>
                  </a:outerShdw>
                </a:effectLst>
              </a:rPr>
              <a:t>        DT Agency Code</a:t>
            </a:r>
          </a:p>
          <a:p>
            <a:pPr>
              <a:buNone/>
            </a:pPr>
            <a:r>
              <a:rPr lang="en-US" sz="3600" b="1" dirty="0">
                <a:effectLst>
                  <a:outerShdw blurRad="38100" dist="38100" dir="2700000" algn="tl">
                    <a:srgbClr val="000000">
                      <a:alpha val="43137"/>
                    </a:srgbClr>
                  </a:outerShdw>
                </a:effectLst>
              </a:rPr>
              <a:t>Condition Codes:  </a:t>
            </a:r>
            <a:r>
              <a:rPr lang="en-US" sz="3600" dirty="0">
                <a:effectLst>
                  <a:outerShdw blurRad="38100" dist="38100" dir="2700000" algn="tl">
                    <a:srgbClr val="000000">
                      <a:alpha val="43137"/>
                    </a:srgbClr>
                  </a:outerShdw>
                </a:effectLst>
              </a:rPr>
              <a:t>      </a:t>
            </a:r>
          </a:p>
          <a:p>
            <a:pPr>
              <a:buNone/>
            </a:pPr>
            <a:r>
              <a:rPr lang="en-US" sz="3600" b="1" u="sng" dirty="0">
                <a:effectLst>
                  <a:outerShdw blurRad="38100" dist="38100" dir="2700000" algn="tl">
                    <a:srgbClr val="000000">
                      <a:alpha val="43137"/>
                    </a:srgbClr>
                  </a:outerShdw>
                </a:effectLst>
              </a:rPr>
              <a:t>Physician Information Attending Physician Information</a:t>
            </a:r>
          </a:p>
          <a:p>
            <a:pPr>
              <a:buNone/>
            </a:pPr>
            <a:r>
              <a:rPr lang="en-US" sz="3600" b="1" dirty="0">
                <a:effectLst>
                  <a:outerShdw blurRad="38100" dist="38100" dir="2700000" algn="tl">
                    <a:srgbClr val="000000">
                      <a:alpha val="43137"/>
                    </a:srgbClr>
                  </a:outerShdw>
                </a:effectLst>
              </a:rPr>
              <a:t>Attending Provider Name:</a:t>
            </a:r>
            <a:r>
              <a:rPr lang="en-US" sz="3600" dirty="0">
                <a:effectLst>
                  <a:outerShdw blurRad="38100" dist="38100" dir="2700000" algn="tl">
                    <a:srgbClr val="000000">
                      <a:alpha val="43137"/>
                    </a:srgbClr>
                  </a:outerShdw>
                </a:effectLst>
              </a:rPr>
              <a:t>  John  Smith        </a:t>
            </a:r>
            <a:r>
              <a:rPr lang="en-US" sz="3600" b="1" dirty="0">
                <a:effectLst>
                  <a:outerShdw blurRad="38100" dist="38100" dir="2700000" algn="tl">
                    <a:srgbClr val="000000">
                      <a:alpha val="43137"/>
                    </a:srgbClr>
                  </a:outerShdw>
                </a:effectLst>
              </a:rPr>
              <a:t> Attending Provider</a:t>
            </a:r>
            <a:r>
              <a:rPr lang="en-US" sz="3600" dirty="0">
                <a:effectLst>
                  <a:outerShdw blurRad="38100" dist="38100" dir="2700000" algn="tl">
                    <a:srgbClr val="000000">
                      <a:alpha val="43137"/>
                    </a:srgbClr>
                  </a:outerShdw>
                </a:effectLst>
              </a:rPr>
              <a:t> NPI:  13160999999   </a:t>
            </a:r>
          </a:p>
          <a:p>
            <a:pPr>
              <a:buNone/>
            </a:pPr>
            <a:r>
              <a:rPr lang="en-US" sz="3600" b="1" u="sng" dirty="0">
                <a:effectLst>
                  <a:outerShdw blurRad="38100" dist="38100" dir="2700000" algn="tl">
                    <a:srgbClr val="000000">
                      <a:alpha val="43137"/>
                    </a:srgbClr>
                  </a:outerShdw>
                </a:effectLst>
              </a:rPr>
              <a:t>Claim TPL Information </a:t>
            </a:r>
          </a:p>
          <a:p>
            <a:pPr>
              <a:buNone/>
            </a:pPr>
            <a:r>
              <a:rPr lang="en-US" sz="3600" b="1" dirty="0">
                <a:effectLst>
                  <a:outerShdw blurRad="38100" dist="38100" dir="2700000" algn="tl">
                    <a:srgbClr val="000000">
                      <a:alpha val="43137"/>
                    </a:srgbClr>
                  </a:outerShdw>
                </a:effectLst>
              </a:rPr>
              <a:t>Claim TPL Line 1</a:t>
            </a:r>
          </a:p>
          <a:p>
            <a:pPr>
              <a:buNone/>
            </a:pPr>
            <a:r>
              <a:rPr lang="en-US" sz="3600" b="1" dirty="0">
                <a:effectLst>
                  <a:outerShdw blurRad="38100" dist="38100" dir="2700000" algn="tl">
                    <a:srgbClr val="000000">
                      <a:alpha val="43137"/>
                    </a:srgbClr>
                  </a:outerShdw>
                </a:effectLst>
              </a:rPr>
              <a:t>Other Insured Information </a:t>
            </a:r>
          </a:p>
          <a:p>
            <a:pPr>
              <a:buNone/>
            </a:pPr>
            <a:r>
              <a:rPr lang="en-US" sz="3600" b="1" dirty="0">
                <a:effectLst>
                  <a:outerShdw blurRad="38100" dist="38100" dir="2700000" algn="tl">
                    <a:srgbClr val="000000">
                      <a:alpha val="43137"/>
                    </a:srgbClr>
                  </a:outerShdw>
                </a:effectLst>
              </a:rPr>
              <a:t>Other Insured Name:  </a:t>
            </a:r>
            <a:r>
              <a:rPr lang="en-US" sz="3600" dirty="0">
                <a:effectLst>
                  <a:outerShdw blurRad="38100" dist="38100" dir="2700000" algn="tl">
                    <a:srgbClr val="000000">
                      <a:alpha val="43137"/>
                    </a:srgbClr>
                  </a:outerShdw>
                </a:effectLst>
              </a:rPr>
              <a:t>Test </a:t>
            </a:r>
            <a:r>
              <a:rPr lang="en-US" sz="3600" dirty="0" err="1">
                <a:effectLst>
                  <a:outerShdw blurRad="38100" dist="38100" dir="2700000" algn="tl">
                    <a:srgbClr val="000000">
                      <a:alpha val="43137"/>
                    </a:srgbClr>
                  </a:outerShdw>
                </a:effectLst>
              </a:rPr>
              <a:t>Thirtyfive</a:t>
            </a:r>
            <a:r>
              <a:rPr lang="en-US" sz="3600"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 ID:  DD222222  Claim Filing Code: </a:t>
            </a:r>
            <a:r>
              <a:rPr lang="en-US" sz="3600" dirty="0">
                <a:effectLst>
                  <a:outerShdw blurRad="38100" dist="38100" dir="2700000" algn="tl">
                    <a:srgbClr val="000000">
                      <a:alpha val="43137"/>
                    </a:srgbClr>
                  </a:outerShdw>
                </a:effectLst>
              </a:rPr>
              <a:t>  CI- Commercial Insurance</a:t>
            </a:r>
          </a:p>
          <a:p>
            <a:pPr>
              <a:buNone/>
            </a:pPr>
            <a:r>
              <a:rPr lang="en-US" sz="3600" b="1" dirty="0">
                <a:effectLst>
                  <a:outerShdw blurRad="38100" dist="38100" dir="2700000" algn="tl">
                    <a:srgbClr val="000000">
                      <a:alpha val="43137"/>
                    </a:srgbClr>
                  </a:outerShdw>
                </a:effectLst>
              </a:rPr>
              <a:t>Other Payer Information </a:t>
            </a:r>
          </a:p>
          <a:p>
            <a:pPr>
              <a:buNone/>
            </a:pPr>
            <a:r>
              <a:rPr lang="en-US" sz="3600" b="1" dirty="0">
                <a:effectLst>
                  <a:outerShdw blurRad="38100" dist="38100" dir="2700000" algn="tl">
                    <a:srgbClr val="000000">
                      <a:alpha val="43137"/>
                    </a:srgbClr>
                  </a:outerShdw>
                </a:effectLst>
              </a:rPr>
              <a:t>Other Payer Name:  </a:t>
            </a:r>
            <a:r>
              <a:rPr lang="en-US" sz="3600"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Other Payer Identifier: </a:t>
            </a:r>
            <a:r>
              <a:rPr lang="en-US" sz="3600" dirty="0">
                <a:effectLst>
                  <a:outerShdw blurRad="38100" dist="38100" dir="2700000" algn="tl">
                    <a:srgbClr val="000000">
                      <a:alpha val="43137"/>
                    </a:srgbClr>
                  </a:outerShdw>
                </a:effectLst>
              </a:rPr>
              <a:t>  </a:t>
            </a:r>
          </a:p>
          <a:p>
            <a:pPr>
              <a:buNone/>
            </a:pPr>
            <a:r>
              <a:rPr lang="en-US" sz="3600" b="1" dirty="0">
                <a:effectLst>
                  <a:outerShdw blurRad="38100" dist="38100" dir="2700000" algn="tl">
                    <a:srgbClr val="000000">
                      <a:alpha val="43137"/>
                    </a:srgbClr>
                  </a:outerShdw>
                </a:effectLst>
              </a:rPr>
              <a:t>TPL Code: TPL Status Code:  Payer Paid Amount/ TPL Amount:</a:t>
            </a:r>
          </a:p>
          <a:p>
            <a:pPr>
              <a:buNone/>
            </a:pPr>
            <a:r>
              <a:rPr lang="en-US" sz="3600" b="1" dirty="0">
                <a:effectLst>
                  <a:outerShdw blurRad="38100" dist="38100" dir="2700000" algn="tl">
                    <a:srgbClr val="000000">
                      <a:alpha val="43137"/>
                    </a:srgbClr>
                  </a:outerShdw>
                </a:effectLst>
              </a:rPr>
              <a:t>                             Deductible:   Coinsurance:  </a:t>
            </a:r>
            <a:r>
              <a:rPr lang="en-US" sz="3600" b="1" dirty="0" err="1">
                <a:effectLst>
                  <a:outerShdw blurRad="38100" dist="38100" dir="2700000" algn="tl">
                    <a:srgbClr val="000000">
                      <a:alpha val="43137"/>
                    </a:srgbClr>
                  </a:outerShdw>
                </a:effectLst>
              </a:rPr>
              <a:t>CoPayment</a:t>
            </a:r>
            <a:r>
              <a:rPr lang="en-US" sz="3600" b="1" dirty="0">
                <a:effectLst>
                  <a:outerShdw blurRad="38100" dist="38100" dir="2700000" algn="tl">
                    <a:srgbClr val="000000">
                      <a:alpha val="43137"/>
                    </a:srgbClr>
                  </a:outerShdw>
                </a:effectLst>
              </a:rPr>
              <a:t>:  </a:t>
            </a:r>
            <a:r>
              <a:rPr lang="en-US" sz="3600"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     </a:t>
            </a:r>
          </a:p>
          <a:p>
            <a:pPr>
              <a:buNone/>
            </a:pPr>
            <a:r>
              <a:rPr lang="en-US" sz="3600" b="1" dirty="0">
                <a:effectLst>
                  <a:outerShdw blurRad="38100" dist="38100" dir="2700000" algn="tl">
                    <a:srgbClr val="000000">
                      <a:alpha val="43137"/>
                    </a:srgbClr>
                  </a:outerShdw>
                </a:effectLst>
              </a:rPr>
              <a:t>Adjudication or Payment Date: </a:t>
            </a:r>
            <a:r>
              <a:rPr lang="en-US" sz="3600" dirty="0">
                <a:effectLst>
                  <a:outerShdw blurRad="38100" dist="38100" dir="2700000" algn="tl">
                    <a:srgbClr val="000000">
                      <a:alpha val="43137"/>
                    </a:srgbClr>
                  </a:outerShdw>
                </a:effectLst>
              </a:rPr>
              <a:t>  </a:t>
            </a:r>
            <a:endParaRPr lang="en-US" sz="2800" b="1" dirty="0"/>
          </a:p>
          <a:p>
            <a:pPr>
              <a:buNone/>
            </a:pPr>
            <a:r>
              <a:rPr lang="en-US" sz="4400" b="1" dirty="0">
                <a:solidFill>
                  <a:srgbClr val="FF0000"/>
                </a:solidFill>
              </a:rPr>
              <a:t>										Claim Continued on Next Slide  </a:t>
            </a:r>
          </a:p>
        </p:txBody>
      </p:sp>
      <p:sp>
        <p:nvSpPr>
          <p:cNvPr id="3" name="Title 2"/>
          <p:cNvSpPr>
            <a:spLocks noGrp="1"/>
          </p:cNvSpPr>
          <p:nvPr>
            <p:ph type="title"/>
          </p:nvPr>
        </p:nvSpPr>
        <p:spPr>
          <a:xfrm>
            <a:off x="342900" y="228600"/>
            <a:ext cx="6172200" cy="457200"/>
          </a:xfrm>
        </p:spPr>
        <p:style>
          <a:lnRef idx="2">
            <a:schemeClr val="accent4"/>
          </a:lnRef>
          <a:fillRef idx="1">
            <a:schemeClr val="lt1"/>
          </a:fillRef>
          <a:effectRef idx="0">
            <a:schemeClr val="accent4"/>
          </a:effectRef>
          <a:fontRef idx="minor">
            <a:schemeClr val="dk1"/>
          </a:fontRef>
        </p:style>
        <p:txBody>
          <a:bodyPr>
            <a:normAutofit/>
          </a:bodyPr>
          <a:lstStyle/>
          <a:p>
            <a:r>
              <a:rPr lang="en-US" sz="1200" dirty="0"/>
              <a:t>Intermediate Care Facility for the Intellectually Disabled (IID) – Provider Type 029 </a:t>
            </a:r>
            <a:br>
              <a:rPr lang="en-US" sz="1200" dirty="0"/>
            </a:br>
            <a:r>
              <a:rPr lang="en-US" sz="1200" dirty="0"/>
              <a:t>Intermediate Care (COS 082)  Developmental Training 	EXAMPLE: 5</a:t>
            </a:r>
          </a:p>
        </p:txBody>
      </p:sp>
      <p:sp>
        <p:nvSpPr>
          <p:cNvPr id="7" name="Slide Number Placeholder 6"/>
          <p:cNvSpPr>
            <a:spLocks noGrp="1"/>
          </p:cNvSpPr>
          <p:nvPr>
            <p:ph type="sldNum" sz="quarter" idx="12"/>
          </p:nvPr>
        </p:nvSpPr>
        <p:spPr>
          <a:xfrm>
            <a:off x="6248400" y="8543926"/>
            <a:ext cx="511374" cy="486833"/>
          </a:xfrm>
        </p:spPr>
        <p:txBody>
          <a:bodyPr/>
          <a:lstStyle/>
          <a:p>
            <a:fld id="{60D847F5-E887-4A53-AC26-44F252098E7D}" type="slidenum">
              <a:rPr lang="en-US" smtClean="0"/>
              <a:pPr/>
              <a:t>33</a:t>
            </a:fld>
            <a:endParaRPr lang="en-US" dirty="0"/>
          </a:p>
        </p:txBody>
      </p:sp>
      <p:sp>
        <p:nvSpPr>
          <p:cNvPr id="8" name="Footer Placeholder 7"/>
          <p:cNvSpPr>
            <a:spLocks noGrp="1"/>
          </p:cNvSpPr>
          <p:nvPr>
            <p:ph type="ftr" sz="quarter" idx="11"/>
          </p:nvPr>
        </p:nvSpPr>
        <p:spPr>
          <a:xfrm>
            <a:off x="3285054" y="8985040"/>
            <a:ext cx="1763011" cy="45719"/>
          </a:xfrm>
        </p:spPr>
        <p:txBody>
          <a:bodyPr/>
          <a:lstStyle/>
          <a:p>
            <a:endParaRPr lang="en-US" dirty="0"/>
          </a:p>
        </p:txBody>
      </p:sp>
      <p:sp>
        <p:nvSpPr>
          <p:cNvPr id="12" name="Chevron 11"/>
          <p:cNvSpPr/>
          <p:nvPr/>
        </p:nvSpPr>
        <p:spPr>
          <a:xfrm>
            <a:off x="4267200" y="8001000"/>
            <a:ext cx="304800" cy="152400"/>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Rectangle 8"/>
          <p:cNvSpPr/>
          <p:nvPr/>
        </p:nvSpPr>
        <p:spPr>
          <a:xfrm>
            <a:off x="3200400" y="5715000"/>
            <a:ext cx="10668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Arrow Connector 10"/>
          <p:cNvCxnSpPr>
            <a:stCxn id="9" idx="1"/>
          </p:cNvCxnSpPr>
          <p:nvPr/>
        </p:nvCxnSpPr>
        <p:spPr>
          <a:xfrm flipH="1">
            <a:off x="2971800" y="5867400"/>
            <a:ext cx="2286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2900" y="914401"/>
            <a:ext cx="6172200" cy="7095322"/>
          </a:xfrm>
        </p:spPr>
        <p:txBody>
          <a:bodyPr>
            <a:normAutofit/>
          </a:bodyPr>
          <a:lstStyle/>
          <a:p>
            <a:pPr>
              <a:buNone/>
            </a:pPr>
            <a:r>
              <a:rPr lang="en-US" sz="1000" b="1" u="sng" dirty="0"/>
              <a:t>Service Line Information </a:t>
            </a:r>
          </a:p>
          <a:p>
            <a:pPr>
              <a:buNone/>
            </a:pPr>
            <a:r>
              <a:rPr lang="en-US" sz="1000" b="1" dirty="0"/>
              <a:t>Service Line 1 </a:t>
            </a:r>
          </a:p>
          <a:p>
            <a:pPr>
              <a:buNone/>
            </a:pPr>
            <a:r>
              <a:rPr lang="en-US" sz="1000" b="1" dirty="0"/>
              <a:t>Revenue Code: </a:t>
            </a:r>
            <a:r>
              <a:rPr lang="en-US" sz="1000" dirty="0"/>
              <a:t>0942   </a:t>
            </a:r>
          </a:p>
          <a:p>
            <a:pPr>
              <a:buNone/>
            </a:pPr>
            <a:r>
              <a:rPr lang="en-US" sz="1000" b="1" dirty="0"/>
              <a:t>Unit Code: </a:t>
            </a:r>
            <a:r>
              <a:rPr lang="en-US" sz="1000" dirty="0"/>
              <a:t>DA-Days  </a:t>
            </a:r>
            <a:r>
              <a:rPr lang="en-US" sz="1000" b="1" dirty="0"/>
              <a:t>Unit Count:</a:t>
            </a:r>
            <a:r>
              <a:rPr lang="en-US" sz="1000" dirty="0"/>
              <a:t>  </a:t>
            </a:r>
            <a:r>
              <a:rPr lang="en-US" sz="1000" dirty="0">
                <a:solidFill>
                  <a:srgbClr val="FF0000"/>
                </a:solidFill>
              </a:rPr>
              <a:t>20</a:t>
            </a:r>
            <a:r>
              <a:rPr lang="en-US" sz="1000" dirty="0"/>
              <a:t> </a:t>
            </a:r>
            <a:r>
              <a:rPr lang="en-US" sz="1000" b="1" dirty="0"/>
              <a:t> Line Item Charge Amount: </a:t>
            </a:r>
            <a:r>
              <a:rPr lang="en-US" sz="1000" dirty="0"/>
              <a:t>  $1500.00  </a:t>
            </a:r>
            <a:r>
              <a:rPr lang="en-US" sz="1000" dirty="0">
                <a:solidFill>
                  <a:srgbClr val="FF0000"/>
                </a:solidFill>
              </a:rPr>
              <a:t> </a:t>
            </a:r>
          </a:p>
          <a:p>
            <a:pPr>
              <a:buNone/>
            </a:pPr>
            <a:r>
              <a:rPr lang="en-US" sz="1000" b="1" dirty="0"/>
              <a:t>Denied or Non-Covered Charge Amount: </a:t>
            </a:r>
          </a:p>
          <a:p>
            <a:pPr>
              <a:buNone/>
            </a:pPr>
            <a:r>
              <a:rPr lang="en-US" sz="1000" b="1" dirty="0"/>
              <a:t>Service From Date: </a:t>
            </a:r>
            <a:r>
              <a:rPr lang="en-US" sz="1000" dirty="0"/>
              <a:t> 12/01/2016 </a:t>
            </a:r>
          </a:p>
          <a:p>
            <a:pPr>
              <a:buNone/>
            </a:pPr>
            <a:r>
              <a:rPr lang="en-US" sz="900" dirty="0"/>
              <a:t>                                                                                      Number of days attended</a:t>
            </a:r>
          </a:p>
          <a:p>
            <a:pPr>
              <a:buNone/>
            </a:pPr>
            <a:endParaRPr lang="en-US" sz="2000" dirty="0"/>
          </a:p>
          <a:p>
            <a:endParaRPr lang="en-US" dirty="0"/>
          </a:p>
          <a:p>
            <a:endParaRPr lang="en-US" dirty="0"/>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6400800" y="8543926"/>
            <a:ext cx="358974" cy="486833"/>
          </a:xfrm>
        </p:spPr>
        <p:txBody>
          <a:bodyPr/>
          <a:lstStyle/>
          <a:p>
            <a:fld id="{60D847F5-E887-4A53-AC26-44F252098E7D}" type="slidenum">
              <a:rPr lang="en-US" smtClean="0"/>
              <a:pPr/>
              <a:t>34</a:t>
            </a:fld>
            <a:endParaRPr lang="en-US" dirty="0"/>
          </a:p>
        </p:txBody>
      </p:sp>
      <p:sp>
        <p:nvSpPr>
          <p:cNvPr id="6" name="Title 5"/>
          <p:cNvSpPr>
            <a:spLocks noGrp="1"/>
          </p:cNvSpPr>
          <p:nvPr>
            <p:ph type="title"/>
          </p:nvPr>
        </p:nvSpPr>
        <p:spPr>
          <a:xfrm>
            <a:off x="342900" y="366184"/>
            <a:ext cx="6172200" cy="472016"/>
          </a:xfrm>
        </p:spPr>
        <p:style>
          <a:lnRef idx="2">
            <a:schemeClr val="accent4"/>
          </a:lnRef>
          <a:fillRef idx="1">
            <a:schemeClr val="lt1"/>
          </a:fillRef>
          <a:effectRef idx="0">
            <a:schemeClr val="accent4"/>
          </a:effectRef>
          <a:fontRef idx="minor">
            <a:schemeClr val="dk1"/>
          </a:fontRef>
        </p:style>
        <p:txBody>
          <a:bodyPr>
            <a:noAutofit/>
          </a:bodyPr>
          <a:lstStyle/>
          <a:p>
            <a:r>
              <a:rPr lang="en-US" sz="1200" dirty="0"/>
              <a:t>Intermediate Care Facility for the Intellectually Disabled (IID) – Provider Type 029 </a:t>
            </a:r>
            <a:br>
              <a:rPr lang="en-US" sz="1200" dirty="0"/>
            </a:br>
            <a:r>
              <a:rPr lang="en-US" sz="1200" dirty="0"/>
              <a:t>Intermediate Care (COS 0) Developmental Training 	EXAMPLE: 5 cont.</a:t>
            </a:r>
          </a:p>
        </p:txBody>
      </p:sp>
      <p:sp>
        <p:nvSpPr>
          <p:cNvPr id="7" name="Rounded Rectangle 6"/>
          <p:cNvSpPr/>
          <p:nvPr/>
        </p:nvSpPr>
        <p:spPr>
          <a:xfrm>
            <a:off x="3581400" y="2133600"/>
            <a:ext cx="1600200" cy="2286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Arrow Connector 8"/>
          <p:cNvCxnSpPr/>
          <p:nvPr/>
        </p:nvCxnSpPr>
        <p:spPr>
          <a:xfrm flipH="1" flipV="1">
            <a:off x="2819400" y="1676400"/>
            <a:ext cx="76200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2900" y="1219201"/>
            <a:ext cx="6172200" cy="6790521"/>
          </a:xfrm>
        </p:spPr>
        <p:txBody>
          <a:bodyPr>
            <a:noAutofit/>
          </a:bodyPr>
          <a:lstStyle/>
          <a:p>
            <a:pPr marL="114300" indent="-4763">
              <a:buNone/>
            </a:pPr>
            <a:r>
              <a:rPr lang="en-US" sz="1050" dirty="0">
                <a:cs typeface="Arial" pitchFamily="34" charset="0"/>
              </a:rPr>
              <a:t>To be eligible for payment consideration all Long Term Care (LTC) claims submitted on an 837I must meet the same requirements as current Department generated LTC claims do.  The Direct Billing of LTC services is strictly a billing process change.  </a:t>
            </a:r>
          </a:p>
          <a:p>
            <a:pPr marL="285750" indent="-176213">
              <a:buFont typeface="Wingdings" pitchFamily="2" charset="2"/>
              <a:buChar char="q"/>
            </a:pPr>
            <a:r>
              <a:rPr lang="en-US" sz="1050" dirty="0">
                <a:cs typeface="Arial" pitchFamily="34" charset="0"/>
              </a:rPr>
              <a:t>No changes are being made to provider or recipient eligibility policies related to payment of LTC services. </a:t>
            </a:r>
          </a:p>
          <a:p>
            <a:pPr marL="541782" lvl="1" indent="-176213">
              <a:buFont typeface="Wingdings" pitchFamily="2" charset="2"/>
              <a:buChar char="§"/>
            </a:pPr>
            <a:r>
              <a:rPr lang="en-US" sz="1050" dirty="0">
                <a:cs typeface="Arial" pitchFamily="34" charset="0"/>
              </a:rPr>
              <a:t>Claims received for a provider or recipient that is ineligible for payment of the billed services or billed service period submitted will be rejected.  (Note: Recipient must be Medicaid eligible and have an LTC admit on system to be eligible for LTC payment.)   </a:t>
            </a:r>
          </a:p>
          <a:p>
            <a:pPr marL="541782" lvl="1" indent="-176213">
              <a:buFont typeface="Wingdings" pitchFamily="2" charset="2"/>
              <a:buChar char="§"/>
            </a:pPr>
            <a:endParaRPr lang="en-US" sz="1050" dirty="0">
              <a:cs typeface="Arial" pitchFamily="34" charset="0"/>
            </a:endParaRPr>
          </a:p>
          <a:p>
            <a:pPr marL="338137" lvl="1" indent="-171450">
              <a:buFont typeface="Wingdings" panose="05000000000000000000" pitchFamily="2" charset="2"/>
              <a:buChar char="q"/>
            </a:pPr>
            <a:r>
              <a:rPr lang="en-US" sz="1050" dirty="0">
                <a:cs typeface="Arial" pitchFamily="34" charset="0"/>
              </a:rPr>
              <a:t>No changes are being made to policies related to the requirements to bill other payers before submission of a claim for Medicaid reimbursement. </a:t>
            </a:r>
          </a:p>
          <a:p>
            <a:pPr marL="571500" lvl="1">
              <a:buFont typeface="Wingdings" pitchFamily="2" charset="2"/>
              <a:buChar char="§"/>
            </a:pPr>
            <a:r>
              <a:rPr lang="en-US" sz="1050" dirty="0">
                <a:cs typeface="Arial" pitchFamily="34" charset="0"/>
              </a:rPr>
              <a:t>Claims submitted for a recipient who has a TPL, such as Blue Cross Blue Shield or any other commercial payer, should report TPL payment for covered long term care services on claim. </a:t>
            </a:r>
            <a:r>
              <a:rPr lang="en-US" sz="1050" dirty="0"/>
              <a:t>TPL adjudication information should not be reported if the commercial payer does not cover LTC services. </a:t>
            </a:r>
          </a:p>
          <a:p>
            <a:pPr marL="571500" lvl="1">
              <a:buFont typeface="Wingdings" pitchFamily="2" charset="2"/>
              <a:buChar char="§"/>
            </a:pPr>
            <a:r>
              <a:rPr lang="en-US" sz="1050" dirty="0">
                <a:cs typeface="Arial" pitchFamily="34" charset="0"/>
              </a:rPr>
              <a:t>Claims received for a recipient whose services are covered by a Managed Care Organization will be rejected.</a:t>
            </a:r>
          </a:p>
          <a:p>
            <a:pPr marL="571500" lvl="1">
              <a:buFont typeface="Wingdings" pitchFamily="2" charset="2"/>
              <a:buChar char="§"/>
            </a:pPr>
            <a:r>
              <a:rPr lang="en-US" sz="1050" dirty="0">
                <a:cs typeface="Arial" pitchFamily="34" charset="0"/>
              </a:rPr>
              <a:t>Skilled nursing claims (Bill Type 21X) received for a recipient residing in a nursing facility (provider type 033) with Medicare Part A coverage that do not reflect a Medicare payment or do not show Medicare exhaust date or date active care coverage ended will be rejected.    </a:t>
            </a:r>
          </a:p>
          <a:p>
            <a:pPr marL="114300" indent="-176213">
              <a:buFont typeface="Wingdings" pitchFamily="2" charset="2"/>
              <a:buNone/>
            </a:pPr>
            <a:r>
              <a:rPr lang="en-US" sz="1050" dirty="0">
                <a:cs typeface="Arial" pitchFamily="34" charset="0"/>
              </a:rPr>
              <a:t>	</a:t>
            </a:r>
          </a:p>
          <a:p>
            <a:pPr marL="285750" indent="-176213">
              <a:buFont typeface="Wingdings" pitchFamily="2" charset="2"/>
              <a:buChar char="q"/>
            </a:pPr>
            <a:r>
              <a:rPr lang="en-US" sz="1050" dirty="0">
                <a:cs typeface="Arial" pitchFamily="34" charset="0"/>
              </a:rPr>
              <a:t>No changes are being made to the timely submittal requirements for payment consideration of LTC claims.</a:t>
            </a:r>
          </a:p>
          <a:p>
            <a:pPr marL="541782" lvl="1" indent="-176213">
              <a:buFont typeface="Wingdings" pitchFamily="2" charset="2"/>
              <a:buChar char="§"/>
            </a:pPr>
            <a:r>
              <a:rPr lang="en-US" sz="1050" dirty="0">
                <a:cs typeface="Arial" pitchFamily="34" charset="0"/>
              </a:rPr>
              <a:t>Claims received, as an initial or resubmitted claim following prior rejection, more than 180 days after the date of service or the date the admission transaction is completed by DHS caseworker will be rejected.  </a:t>
            </a:r>
          </a:p>
          <a:p>
            <a:pPr marL="541782" lvl="1" indent="-176213">
              <a:buFont typeface="Wingdings" pitchFamily="2" charset="2"/>
              <a:buChar char="§"/>
            </a:pPr>
            <a:r>
              <a:rPr lang="en-US" sz="1050" dirty="0">
                <a:cs typeface="Arial" pitchFamily="34" charset="0"/>
              </a:rPr>
              <a:t>Claims after disposition by Medicare or its fiscal intermediary must be received by the Department no later than 24 months after the date of service. </a:t>
            </a:r>
          </a:p>
          <a:p>
            <a:pPr marL="285750" indent="-176213">
              <a:buFont typeface="Wingdings" pitchFamily="2" charset="2"/>
              <a:buChar char="Ø"/>
            </a:pPr>
            <a:endParaRPr lang="en-US" sz="1050" dirty="0">
              <a:cs typeface="Arial" pitchFamily="34" charset="0"/>
            </a:endParaRPr>
          </a:p>
          <a:p>
            <a:pPr marL="285750" indent="-176213">
              <a:buFont typeface="Wingdings" pitchFamily="2" charset="2"/>
              <a:buChar char="q"/>
            </a:pPr>
            <a:r>
              <a:rPr lang="en-US" sz="1050" dirty="0">
                <a:cs typeface="Arial" pitchFamily="34" charset="0"/>
              </a:rPr>
              <a:t>No changes are being made to the procedures for billing service periods prior to December 1, 2016.  Only claims for LTC service periods beginning December 1, 2016 and after can be submitted electronically on the 837I.</a:t>
            </a:r>
          </a:p>
          <a:p>
            <a:pPr marL="571500" lvl="1" indent="-206375">
              <a:buFont typeface="Wingdings" pitchFamily="2" charset="2"/>
              <a:buChar char="§"/>
            </a:pPr>
            <a:r>
              <a:rPr lang="en-US" sz="1050" dirty="0">
                <a:cs typeface="Arial" pitchFamily="34" charset="0"/>
              </a:rPr>
              <a:t>LTC service periods prior to December 1, 2016 will be rejected if submitted on the 837I.</a:t>
            </a:r>
          </a:p>
          <a:p>
            <a:pPr marL="571500" lvl="1" indent="-206375">
              <a:buFont typeface="Wingdings" pitchFamily="2" charset="2"/>
              <a:buChar char="§"/>
            </a:pPr>
            <a:r>
              <a:rPr lang="en-US" sz="1050" dirty="0">
                <a:cs typeface="Arial" pitchFamily="34" charset="0"/>
              </a:rPr>
              <a:t>Paper UB-04 claims submitted for LTC services will not be accepted.</a:t>
            </a:r>
          </a:p>
          <a:p>
            <a:pPr marL="571500" lvl="1" indent="-206375">
              <a:buFont typeface="Wingdings" pitchFamily="2" charset="2"/>
              <a:buChar char="§"/>
            </a:pPr>
            <a:endParaRPr lang="en-US" sz="1050" dirty="0">
              <a:cs typeface="Arial" pitchFamily="34" charset="0"/>
            </a:endParaRPr>
          </a:p>
          <a:p>
            <a:pPr marL="114300" indent="-4763">
              <a:buNone/>
            </a:pPr>
            <a:r>
              <a:rPr lang="en-US" sz="1050" dirty="0">
                <a:cs typeface="Arial" pitchFamily="34" charset="0"/>
              </a:rPr>
              <a:t> </a:t>
            </a:r>
          </a:p>
        </p:txBody>
      </p:sp>
      <p:sp>
        <p:nvSpPr>
          <p:cNvPr id="2" name="Title 1"/>
          <p:cNvSpPr>
            <a:spLocks noGrp="1"/>
          </p:cNvSpPr>
          <p:nvPr>
            <p:ph type="title"/>
          </p:nvPr>
        </p:nvSpPr>
        <p:spPr>
          <a:xfrm>
            <a:off x="342900" y="366184"/>
            <a:ext cx="6172200" cy="853016"/>
          </a:xfrm>
        </p:spPr>
        <p:txBody>
          <a:bodyPr>
            <a:normAutofit/>
          </a:bodyPr>
          <a:lstStyle/>
          <a:p>
            <a:r>
              <a:rPr lang="en-US" sz="2800" dirty="0"/>
              <a:t>Business as Usual…</a:t>
            </a:r>
          </a:p>
        </p:txBody>
      </p:sp>
      <p:sp>
        <p:nvSpPr>
          <p:cNvPr id="7" name="Slide Number Placeholder 6"/>
          <p:cNvSpPr>
            <a:spLocks noGrp="1"/>
          </p:cNvSpPr>
          <p:nvPr>
            <p:ph type="sldNum" sz="quarter" idx="12"/>
          </p:nvPr>
        </p:nvSpPr>
        <p:spPr/>
        <p:txBody>
          <a:bodyPr/>
          <a:lstStyle/>
          <a:p>
            <a:fld id="{60D847F5-E887-4A53-AC26-44F252098E7D}" type="slidenum">
              <a:rPr lang="en-US" smtClean="0"/>
              <a:pPr/>
              <a:t>4</a:t>
            </a:fld>
            <a:endParaRPr lang="en-US"/>
          </a:p>
        </p:txBody>
      </p:sp>
      <p:sp>
        <p:nvSpPr>
          <p:cNvPr id="8" name="Footer Placeholder 7"/>
          <p:cNvSpPr>
            <a:spLocks noGrp="1"/>
          </p:cNvSpPr>
          <p:nvPr>
            <p:ph type="ftr" sz="quarter" idx="11"/>
          </p:nvPr>
        </p:nvSpPr>
        <p:spPr/>
        <p:txBody>
          <a:bodyPr/>
          <a:lstStyle/>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2900" y="1320801"/>
            <a:ext cx="6172200" cy="6688921"/>
          </a:xfrm>
        </p:spPr>
        <p:txBody>
          <a:bodyPr>
            <a:normAutofit fontScale="32500" lnSpcReduction="20000"/>
          </a:bodyPr>
          <a:lstStyle/>
          <a:p>
            <a:pPr marL="114300" indent="-4763">
              <a:buNone/>
            </a:pPr>
            <a:r>
              <a:rPr lang="en-US" dirty="0"/>
              <a:t>The combination of NPI, Taxonomy Codes and Type of Bill Facility Codes submitted on a claim provides critical information that allows the Department to properly price the received claim.  Therefore, there will be strictly enforced edits to assure that appropriate codes are received on the claim. </a:t>
            </a:r>
          </a:p>
          <a:p>
            <a:pPr marL="457200" indent="-347663">
              <a:buFont typeface="Wingdings" pitchFamily="2" charset="2"/>
              <a:buChar char="q"/>
            </a:pPr>
            <a:r>
              <a:rPr lang="en-US" dirty="0"/>
              <a:t>If the NPI used to submit an LTC claim is not a registered NPI in the NPPES system, or cannot be cross-walked to a unique HFS PIN, the claim will be rejected. </a:t>
            </a:r>
          </a:p>
          <a:p>
            <a:pPr marL="457200" indent="-347663">
              <a:buFont typeface="Wingdings" pitchFamily="2" charset="2"/>
              <a:buChar char="q"/>
            </a:pPr>
            <a:endParaRPr lang="en-US" dirty="0"/>
          </a:p>
          <a:p>
            <a:pPr marL="457200" indent="-347663">
              <a:buFont typeface="Wingdings" pitchFamily="2" charset="2"/>
              <a:buChar char="q"/>
            </a:pPr>
            <a:r>
              <a:rPr lang="en-US" dirty="0"/>
              <a:t>If the Taxonomy Code used to submit an LTC claim is not an accepted Taxonomy for billing provider type, the claim will be rejected.</a:t>
            </a:r>
          </a:p>
          <a:p>
            <a:pPr marL="457200" indent="-347663">
              <a:buFont typeface="Wingdings" pitchFamily="2" charset="2"/>
              <a:buChar char="q"/>
            </a:pPr>
            <a:endParaRPr lang="en-US" dirty="0"/>
          </a:p>
          <a:p>
            <a:pPr marL="457200" indent="-347663">
              <a:buFont typeface="Wingdings" pitchFamily="2" charset="2"/>
              <a:buChar char="q"/>
            </a:pPr>
            <a:r>
              <a:rPr lang="en-US" dirty="0"/>
              <a:t>If the Type of Bill Facility Code used to submit an LTC claim is not an accepted Type of Bill Facility Code for provider, the claim will be rejected. </a:t>
            </a:r>
          </a:p>
          <a:p>
            <a:pPr marL="457200" indent="-347663">
              <a:buNone/>
            </a:pPr>
            <a:endParaRPr lang="en-US" dirty="0"/>
          </a:p>
          <a:p>
            <a:pPr marL="114300" indent="-4763">
              <a:buNone/>
            </a:pPr>
            <a:r>
              <a:rPr lang="en-US" dirty="0"/>
              <a:t>Electronic claims submitted for LTC services must be for a single month of service.  </a:t>
            </a:r>
          </a:p>
          <a:p>
            <a:pPr marL="457200" indent="-347663">
              <a:buFont typeface="Wingdings" pitchFamily="2" charset="2"/>
              <a:buChar char="q"/>
            </a:pPr>
            <a:r>
              <a:rPr lang="en-US" dirty="0"/>
              <a:t>Claims that are submitted for more than one calendar month will be rejected. </a:t>
            </a:r>
          </a:p>
          <a:p>
            <a:pPr marL="457200" indent="-347663">
              <a:buNone/>
            </a:pPr>
            <a:r>
              <a:rPr lang="en-US" dirty="0"/>
              <a:t>  </a:t>
            </a:r>
          </a:p>
          <a:p>
            <a:pPr marL="457200" indent="-347663">
              <a:buFont typeface="Wingdings" pitchFamily="2" charset="2"/>
              <a:buChar char="q"/>
            </a:pPr>
            <a:r>
              <a:rPr lang="en-US" dirty="0"/>
              <a:t>More than one claim for a recipient can be submitted for a month as long as the statement periods do not over lap.  </a:t>
            </a:r>
          </a:p>
          <a:p>
            <a:pPr marL="457200" indent="-347663">
              <a:buFont typeface="Wingdings" pitchFamily="2" charset="2"/>
              <a:buChar char="q"/>
            </a:pPr>
            <a:endParaRPr lang="en-US" dirty="0"/>
          </a:p>
          <a:p>
            <a:pPr marL="457200" indent="-347663">
              <a:buFont typeface="Wingdings" pitchFamily="2" charset="2"/>
              <a:buChar char="q"/>
            </a:pPr>
            <a:r>
              <a:rPr lang="en-US" dirty="0"/>
              <a:t>For IID/MCDD facilities (Provider Type 29) only: Claims including a hospital leave of absence on the statement from date of the claim billed as an Interim – Continuing Claim (bill frequency 3) or as an Interim – Last Claim (bill frequency 4) received out of sequence will not be rejected but cannot be priced until the preceding month’s claim has been processed.  Prior claim information related to hospital leave of absences will be reviewed for proper pricing of current claim. </a:t>
            </a:r>
          </a:p>
          <a:p>
            <a:pPr marL="457200" indent="-347663">
              <a:buFont typeface="Wingdings" pitchFamily="2" charset="2"/>
              <a:buChar char="q"/>
            </a:pPr>
            <a:endParaRPr lang="en-US" dirty="0"/>
          </a:p>
          <a:p>
            <a:pPr marL="457200" indent="-347663">
              <a:buFont typeface="Wingdings" pitchFamily="2" charset="2"/>
              <a:buChar char="q"/>
            </a:pPr>
            <a:r>
              <a:rPr lang="en-US" dirty="0"/>
              <a:t>For SMHRF facilities (Provider Type 38) only: Claims including a therapeutic leave of absence with revenue code 0183 on the statement from date of the claim billed as an Interim – Continuing Claim (bill frequency 3) or as an Interim – Last Claim (bill frequency 4) received out of sequence will not be rejected but cannot be priced until the preceding month’s claim has been processed.  Prior claim information related to therapeutic leave of absences will be reviewed for proper pricing of current claim.</a:t>
            </a:r>
          </a:p>
          <a:p>
            <a:pPr marL="457200" indent="-347663">
              <a:buFont typeface="Wingdings" pitchFamily="2" charset="2"/>
              <a:buChar char="q"/>
            </a:pPr>
            <a:endParaRPr lang="en-US" dirty="0"/>
          </a:p>
          <a:p>
            <a:pPr marL="114300" indent="-4763">
              <a:buNone/>
            </a:pPr>
            <a:r>
              <a:rPr lang="en-US" dirty="0"/>
              <a:t>Providers must bill services using the Revenue Codes, which identify specific accommodations, ancillary or unique billing calculations or arrangements.  A list of all available Revenue Codes can be found in the NUBC UB-04 Official Data Specifications Manual.  Most available revenue codes will be accepted on an LTC 837I claim but only certain codes will be used to price LTC claims.   </a:t>
            </a:r>
          </a:p>
          <a:p>
            <a:pPr marL="114300" indent="-4763">
              <a:buNone/>
            </a:pPr>
            <a:endParaRPr lang="en-US" dirty="0"/>
          </a:p>
          <a:p>
            <a:pPr marL="457200" indent="-347663">
              <a:buFont typeface="Wingdings" pitchFamily="2" charset="2"/>
              <a:buChar char="q"/>
            </a:pPr>
            <a:r>
              <a:rPr lang="en-US" sz="2800" dirty="0"/>
              <a:t>Claims received without Revenue Codes that can be priced will be rejected.</a:t>
            </a:r>
          </a:p>
          <a:p>
            <a:pPr marL="457200" indent="-347663">
              <a:buFont typeface="Wingdings" pitchFamily="2" charset="2"/>
              <a:buChar char="q"/>
            </a:pPr>
            <a:endParaRPr lang="en-US" sz="2800" dirty="0"/>
          </a:p>
          <a:p>
            <a:pPr marL="457200" indent="-347663">
              <a:buFont typeface="Wingdings" pitchFamily="2" charset="2"/>
              <a:buChar char="q"/>
            </a:pPr>
            <a:r>
              <a:rPr lang="en-US" sz="2800" dirty="0"/>
              <a:t>Claims for NF facilities (Provider Type 33) received with exceptional care Revenue Codes for which there is not approval on the system will be rejected.</a:t>
            </a:r>
          </a:p>
          <a:p>
            <a:pPr marL="457200" indent="-347663">
              <a:buFont typeface="Wingdings" pitchFamily="2" charset="2"/>
              <a:buChar char="q"/>
            </a:pPr>
            <a:endParaRPr lang="en-US" sz="2800" dirty="0"/>
          </a:p>
          <a:p>
            <a:pPr marL="457200" indent="-347663">
              <a:buFont typeface="Wingdings" pitchFamily="2" charset="2"/>
              <a:buChar char="q"/>
            </a:pPr>
            <a:r>
              <a:rPr lang="en-US" sz="2800" dirty="0"/>
              <a:t>Claims for MCDD facilities (Provider Type 29) for dates of service between 12/01/2016 and 03/31/2019 received with exceptional care Revenue Codes for which there is not approval on the system will be rejected.</a:t>
            </a:r>
          </a:p>
          <a:p>
            <a:pPr marL="457200" indent="-347663">
              <a:buFont typeface="Wingdings" pitchFamily="2" charset="2"/>
              <a:buChar char="q"/>
            </a:pPr>
            <a:endParaRPr lang="en-US" sz="2800" dirty="0"/>
          </a:p>
          <a:p>
            <a:pPr marL="457200" indent="-347663">
              <a:buFont typeface="Wingdings" pitchFamily="2" charset="2"/>
              <a:buChar char="q"/>
            </a:pPr>
            <a:r>
              <a:rPr lang="en-US" sz="2800" dirty="0"/>
              <a:t>Claims submitted without leave of absence Revenue Codes and Occurrence Span Code to cover the same days claimed as inpatient hospital stay, will be rejected.  </a:t>
            </a:r>
          </a:p>
        </p:txBody>
      </p:sp>
      <p:sp>
        <p:nvSpPr>
          <p:cNvPr id="3" name="Title 2"/>
          <p:cNvSpPr>
            <a:spLocks noGrp="1"/>
          </p:cNvSpPr>
          <p:nvPr>
            <p:ph type="title"/>
          </p:nvPr>
        </p:nvSpPr>
        <p:spPr>
          <a:xfrm>
            <a:off x="342900" y="366184"/>
            <a:ext cx="6172200" cy="853016"/>
          </a:xfrm>
        </p:spPr>
        <p:txBody>
          <a:bodyPr>
            <a:normAutofit/>
          </a:bodyPr>
          <a:lstStyle/>
          <a:p>
            <a:r>
              <a:rPr lang="en-US" sz="2800" dirty="0"/>
              <a:t>New Business…</a:t>
            </a:r>
          </a:p>
        </p:txBody>
      </p:sp>
      <p:sp>
        <p:nvSpPr>
          <p:cNvPr id="7" name="Slide Number Placeholder 6"/>
          <p:cNvSpPr>
            <a:spLocks noGrp="1"/>
          </p:cNvSpPr>
          <p:nvPr>
            <p:ph type="sldNum" sz="quarter" idx="12"/>
          </p:nvPr>
        </p:nvSpPr>
        <p:spPr/>
        <p:txBody>
          <a:bodyPr/>
          <a:lstStyle/>
          <a:p>
            <a:fld id="{60D847F5-E887-4A53-AC26-44F252098E7D}" type="slidenum">
              <a:rPr lang="en-US" smtClean="0"/>
              <a:pPr/>
              <a:t>5</a:t>
            </a:fld>
            <a:endParaRPr lang="en-US"/>
          </a:p>
        </p:txBody>
      </p:sp>
      <p:sp>
        <p:nvSpPr>
          <p:cNvPr id="8" name="Footer Placeholder 7"/>
          <p:cNvSpPr>
            <a:spLocks noGrp="1"/>
          </p:cNvSpPr>
          <p:nvPr>
            <p:ph type="ftr" sz="quarter" idx="11"/>
          </p:nvPr>
        </p:nvSpPr>
        <p:spPr/>
        <p:txBody>
          <a:bodyPr/>
          <a:lstStyle/>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2900" y="1524001"/>
            <a:ext cx="6172200" cy="6485721"/>
          </a:xfrm>
        </p:spPr>
        <p:txBody>
          <a:bodyPr>
            <a:normAutofit/>
          </a:bodyPr>
          <a:lstStyle/>
          <a:p>
            <a:pPr marL="114300" indent="-4763">
              <a:buNone/>
            </a:pPr>
            <a:r>
              <a:rPr lang="en-US" sz="1800" dirty="0"/>
              <a:t>The new LTC billing process has been designed utilizing the guidelines set forth by the Washington Publishing Company 837 Institutional Implementation Guidelines for the Health Insurance Portability and Accountability Act (HIPAA), version 005010X223 and the National Uniform Billing Committee’s (NUBC) data specifications, UB-04.  However, in order for your submitted claims to be accepted and priced appropriately there are some state specific coding requirements.</a:t>
            </a:r>
          </a:p>
          <a:p>
            <a:pPr marL="114300" indent="-4763">
              <a:buNone/>
            </a:pPr>
            <a:endParaRPr lang="en-US" sz="1800" dirty="0"/>
          </a:p>
          <a:p>
            <a:pPr marL="114300" indent="-4763">
              <a:buNone/>
            </a:pPr>
            <a:r>
              <a:rPr lang="en-US" sz="1800" dirty="0"/>
              <a:t>Some of the state required codes vary by provider type and services being billed.  The next few slides provide pricing codes needed for each provider and service type.</a:t>
            </a:r>
          </a:p>
          <a:p>
            <a:pPr>
              <a:buNone/>
            </a:pPr>
            <a:endParaRPr lang="en-US" dirty="0"/>
          </a:p>
          <a:p>
            <a:pPr>
              <a:buNone/>
            </a:pPr>
            <a:r>
              <a:rPr lang="en-US" dirty="0"/>
              <a:t> </a:t>
            </a:r>
          </a:p>
          <a:p>
            <a:pPr>
              <a:buNone/>
            </a:pPr>
            <a:endParaRPr lang="en-US" dirty="0"/>
          </a:p>
        </p:txBody>
      </p:sp>
      <p:sp>
        <p:nvSpPr>
          <p:cNvPr id="3" name="Title 2"/>
          <p:cNvSpPr>
            <a:spLocks noGrp="1"/>
          </p:cNvSpPr>
          <p:nvPr>
            <p:ph type="title"/>
          </p:nvPr>
        </p:nvSpPr>
        <p:spPr>
          <a:xfrm>
            <a:off x="342900" y="366184"/>
            <a:ext cx="6172200" cy="1056216"/>
          </a:xfrm>
        </p:spPr>
        <p:txBody>
          <a:bodyPr>
            <a:normAutofit fontScale="90000"/>
          </a:bodyPr>
          <a:lstStyle/>
          <a:p>
            <a:pPr algn="ctr"/>
            <a:r>
              <a:rPr lang="en-US" dirty="0"/>
              <a:t>Coding Claims for Proper Pricing </a:t>
            </a:r>
          </a:p>
        </p:txBody>
      </p:sp>
      <p:pic>
        <p:nvPicPr>
          <p:cNvPr id="4" name="Picture 2" descr="C:\Users\janene.brickey\AppData\Local\Microsoft\Windows\Temporary Internet Files\Content.IE5\HH75RHGU\The-power-of-good-decision-making[1].jpg"/>
          <p:cNvPicPr>
            <a:picLocks noChangeAspect="1" noChangeArrowheads="1"/>
          </p:cNvPicPr>
          <p:nvPr/>
        </p:nvPicPr>
        <p:blipFill>
          <a:blip r:embed="rId3" cstate="print"/>
          <a:srcRect/>
          <a:stretch>
            <a:fillRect/>
          </a:stretch>
        </p:blipFill>
        <p:spPr bwMode="auto">
          <a:xfrm>
            <a:off x="3486150" y="5486400"/>
            <a:ext cx="2352786" cy="2946400"/>
          </a:xfrm>
          <a:prstGeom prst="rect">
            <a:avLst/>
          </a:prstGeom>
          <a:noFill/>
        </p:spPr>
      </p:pic>
      <p:sp>
        <p:nvSpPr>
          <p:cNvPr id="8" name="Slide Number Placeholder 7"/>
          <p:cNvSpPr>
            <a:spLocks noGrp="1"/>
          </p:cNvSpPr>
          <p:nvPr>
            <p:ph type="sldNum" sz="quarter" idx="12"/>
          </p:nvPr>
        </p:nvSpPr>
        <p:spPr/>
        <p:txBody>
          <a:bodyPr/>
          <a:lstStyle/>
          <a:p>
            <a:fld id="{60D847F5-E887-4A53-AC26-44F252098E7D}" type="slidenum">
              <a:rPr lang="en-US" smtClean="0"/>
              <a:pPr/>
              <a:t>6</a:t>
            </a:fld>
            <a:endParaRPr lang="en-US"/>
          </a:p>
        </p:txBody>
      </p:sp>
      <p:sp>
        <p:nvSpPr>
          <p:cNvPr id="9" name="Footer Placeholder 8"/>
          <p:cNvSpPr>
            <a:spLocks noGrp="1"/>
          </p:cNvSpPr>
          <p:nvPr>
            <p:ph type="ftr" sz="quarter" idx="11"/>
          </p:nvPr>
        </p:nvSpPr>
        <p:spPr/>
        <p:txBody>
          <a:bodyPr/>
          <a:lstStyle/>
          <a:p>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2900" y="1422400"/>
            <a:ext cx="6172200" cy="6959600"/>
          </a:xfrm>
        </p:spPr>
        <p:txBody>
          <a:bodyPr>
            <a:normAutofit fontScale="40000" lnSpcReduction="20000"/>
          </a:bodyPr>
          <a:lstStyle/>
          <a:p>
            <a:pPr>
              <a:buNone/>
            </a:pPr>
            <a:endParaRPr lang="en-US" dirty="0"/>
          </a:p>
          <a:p>
            <a:pPr>
              <a:buNone/>
            </a:pPr>
            <a:r>
              <a:rPr lang="en-US" b="1" u="sng" dirty="0"/>
              <a:t>Type of Bill</a:t>
            </a:r>
            <a:endParaRPr lang="en-US" dirty="0"/>
          </a:p>
          <a:p>
            <a:pPr>
              <a:spcBef>
                <a:spcPts val="0"/>
              </a:spcBef>
              <a:buNone/>
            </a:pPr>
            <a:r>
              <a:rPr lang="en-US" dirty="0"/>
              <a:t>Must be 89X – Special Facility Other - Outpatient Claim</a:t>
            </a:r>
          </a:p>
          <a:p>
            <a:pPr>
              <a:spcBef>
                <a:spcPts val="0"/>
              </a:spcBef>
              <a:buNone/>
            </a:pPr>
            <a:endParaRPr lang="en-US" b="1" u="sng" dirty="0"/>
          </a:p>
          <a:p>
            <a:pPr>
              <a:spcBef>
                <a:spcPts val="0"/>
              </a:spcBef>
              <a:buNone/>
            </a:pPr>
            <a:r>
              <a:rPr lang="en-US" b="1" u="sng" dirty="0"/>
              <a:t>Type of Bill Frequency Code:</a:t>
            </a:r>
          </a:p>
          <a:p>
            <a:pPr>
              <a:spcBef>
                <a:spcPts val="0"/>
              </a:spcBef>
              <a:buNone/>
            </a:pPr>
            <a:r>
              <a:rPr lang="en-US" dirty="0"/>
              <a:t>1 - Admit Through Discharge</a:t>
            </a:r>
          </a:p>
          <a:p>
            <a:pPr>
              <a:spcBef>
                <a:spcPts val="0"/>
              </a:spcBef>
              <a:buNone/>
            </a:pPr>
            <a:r>
              <a:rPr lang="en-US" dirty="0"/>
              <a:t>2 – Interim – First Claim</a:t>
            </a:r>
          </a:p>
          <a:p>
            <a:pPr>
              <a:spcBef>
                <a:spcPts val="0"/>
              </a:spcBef>
              <a:buNone/>
            </a:pPr>
            <a:r>
              <a:rPr lang="en-US" dirty="0"/>
              <a:t>3 – Interim – Continuing Claim  </a:t>
            </a:r>
            <a:r>
              <a:rPr lang="en-US" sz="2500" dirty="0"/>
              <a:t>(Claim Admit Date must be prior to Statement From Date)</a:t>
            </a:r>
          </a:p>
          <a:p>
            <a:pPr marL="342900" indent="-233363">
              <a:spcBef>
                <a:spcPts val="0"/>
              </a:spcBef>
              <a:buNone/>
            </a:pPr>
            <a:r>
              <a:rPr lang="en-US" dirty="0"/>
              <a:t>4 - Interim – Last Claim</a:t>
            </a:r>
          </a:p>
          <a:p>
            <a:pPr>
              <a:spcBef>
                <a:spcPts val="0"/>
              </a:spcBef>
              <a:buNone/>
            </a:pPr>
            <a:r>
              <a:rPr lang="en-US" dirty="0"/>
              <a:t>5 – Late Charge(s) Only (Informational)</a:t>
            </a:r>
          </a:p>
          <a:p>
            <a:pPr>
              <a:spcBef>
                <a:spcPts val="0"/>
              </a:spcBef>
              <a:buNone/>
            </a:pPr>
            <a:r>
              <a:rPr lang="en-US" dirty="0"/>
              <a:t> </a:t>
            </a:r>
          </a:p>
          <a:p>
            <a:pPr>
              <a:spcBef>
                <a:spcPts val="0"/>
              </a:spcBef>
              <a:buNone/>
            </a:pPr>
            <a:r>
              <a:rPr lang="en-US" b="1" u="sng" dirty="0"/>
              <a:t>Taxonomy Codes: </a:t>
            </a:r>
            <a:endParaRPr lang="en-US" dirty="0"/>
          </a:p>
          <a:p>
            <a:pPr>
              <a:spcBef>
                <a:spcPts val="0"/>
              </a:spcBef>
              <a:buNone/>
            </a:pPr>
            <a:r>
              <a:rPr lang="en-US" dirty="0"/>
              <a:t>311500000X - Dementia Special Care = Legacy COS 086</a:t>
            </a:r>
          </a:p>
          <a:p>
            <a:pPr>
              <a:spcBef>
                <a:spcPts val="0"/>
              </a:spcBef>
              <a:buNone/>
            </a:pPr>
            <a:r>
              <a:rPr lang="en-US" dirty="0"/>
              <a:t>310400000X – Assisted Living Facility = Legacy COS 087</a:t>
            </a:r>
          </a:p>
          <a:p>
            <a:pPr>
              <a:spcBef>
                <a:spcPts val="0"/>
              </a:spcBef>
              <a:buNone/>
            </a:pPr>
            <a:r>
              <a:rPr lang="en-US" dirty="0"/>
              <a:t> </a:t>
            </a:r>
          </a:p>
          <a:p>
            <a:pPr>
              <a:spcBef>
                <a:spcPts val="0"/>
              </a:spcBef>
              <a:buNone/>
            </a:pPr>
            <a:r>
              <a:rPr lang="en-US" b="1" u="sng" dirty="0"/>
              <a:t>Revenue Codes:</a:t>
            </a:r>
            <a:endParaRPr lang="en-US" dirty="0"/>
          </a:p>
          <a:p>
            <a:pPr>
              <a:spcBef>
                <a:spcPts val="0"/>
              </a:spcBef>
              <a:buNone/>
            </a:pPr>
            <a:r>
              <a:rPr lang="en-US" dirty="0"/>
              <a:t>0240 – All Inclusive Ancillary, General Classification = Legacy COS 086 or 087 based on Taxonomy Code</a:t>
            </a:r>
          </a:p>
          <a:p>
            <a:pPr>
              <a:spcBef>
                <a:spcPts val="0"/>
              </a:spcBef>
              <a:buNone/>
            </a:pPr>
            <a:r>
              <a:rPr lang="en-US" dirty="0"/>
              <a:t>0182 – Leave of Absence Days, Patient Convenience = Legacy BR codes 70 &amp; 71</a:t>
            </a:r>
          </a:p>
          <a:p>
            <a:pPr>
              <a:spcBef>
                <a:spcPts val="0"/>
              </a:spcBef>
              <a:buNone/>
            </a:pPr>
            <a:r>
              <a:rPr lang="en-US" dirty="0"/>
              <a:t>0183 – Leave of Absence Days, Therapeutic = Legacy BR codes 70 &amp; 71</a:t>
            </a:r>
          </a:p>
          <a:p>
            <a:pPr>
              <a:spcBef>
                <a:spcPts val="0"/>
              </a:spcBef>
              <a:buNone/>
            </a:pPr>
            <a:r>
              <a:rPr lang="en-US" dirty="0"/>
              <a:t>0185 – Leave of Absence Days, Hospitalization = Legacy BR codes 60 &amp; 61 </a:t>
            </a:r>
          </a:p>
          <a:p>
            <a:pPr>
              <a:spcBef>
                <a:spcPts val="0"/>
              </a:spcBef>
              <a:buNone/>
            </a:pPr>
            <a:r>
              <a:rPr lang="en-US" dirty="0"/>
              <a:t> </a:t>
            </a:r>
          </a:p>
          <a:p>
            <a:pPr>
              <a:spcBef>
                <a:spcPts val="0"/>
              </a:spcBef>
              <a:buNone/>
            </a:pPr>
            <a:r>
              <a:rPr lang="en-US" b="1" u="sng" dirty="0"/>
              <a:t>Occurrence Span Codes and Dates: </a:t>
            </a:r>
            <a:endParaRPr lang="en-US" dirty="0"/>
          </a:p>
          <a:p>
            <a:pPr>
              <a:spcBef>
                <a:spcPts val="0"/>
              </a:spcBef>
              <a:buNone/>
            </a:pPr>
            <a:r>
              <a:rPr lang="en-US" dirty="0"/>
              <a:t>74 – Non-Covered Level of Care/Leave of Absence Dates </a:t>
            </a:r>
          </a:p>
          <a:p>
            <a:pPr>
              <a:spcBef>
                <a:spcPts val="0"/>
              </a:spcBef>
              <a:buNone/>
            </a:pPr>
            <a:r>
              <a:rPr lang="en-US" dirty="0"/>
              <a:t> </a:t>
            </a:r>
          </a:p>
          <a:p>
            <a:pPr>
              <a:spcBef>
                <a:spcPts val="0"/>
              </a:spcBef>
              <a:buNone/>
            </a:pPr>
            <a:r>
              <a:rPr lang="en-US" b="1" u="sng" dirty="0"/>
              <a:t>Value Codes:</a:t>
            </a:r>
            <a:endParaRPr lang="en-US" dirty="0"/>
          </a:p>
          <a:p>
            <a:pPr>
              <a:spcBef>
                <a:spcPts val="0"/>
              </a:spcBef>
              <a:buNone/>
            </a:pPr>
            <a:r>
              <a:rPr lang="en-US" dirty="0"/>
              <a:t>80 – Covered Days</a:t>
            </a:r>
          </a:p>
          <a:p>
            <a:pPr>
              <a:spcBef>
                <a:spcPts val="0"/>
              </a:spcBef>
              <a:buNone/>
            </a:pPr>
            <a:r>
              <a:rPr lang="en-US" dirty="0"/>
              <a:t>81 – Non-Covered Days</a:t>
            </a:r>
          </a:p>
          <a:p>
            <a:pPr>
              <a:spcBef>
                <a:spcPts val="0"/>
              </a:spcBef>
              <a:buNone/>
            </a:pPr>
            <a:r>
              <a:rPr lang="en-US" dirty="0"/>
              <a:t>23 – Recurring Monthly Income (Patient Credit Amount)</a:t>
            </a:r>
          </a:p>
          <a:p>
            <a:pPr>
              <a:spcBef>
                <a:spcPts val="0"/>
              </a:spcBef>
              <a:buNone/>
            </a:pPr>
            <a:r>
              <a:rPr lang="en-US" dirty="0"/>
              <a:t> </a:t>
            </a:r>
          </a:p>
          <a:p>
            <a:pPr>
              <a:spcBef>
                <a:spcPts val="0"/>
              </a:spcBef>
              <a:buNone/>
            </a:pPr>
            <a:r>
              <a:rPr lang="en-US" b="1" dirty="0"/>
              <a:t>Leave of Absence Days (LOA) or Bed Reserve (BR) Days:</a:t>
            </a:r>
            <a:endParaRPr lang="en-US" dirty="0"/>
          </a:p>
          <a:p>
            <a:pPr marL="114300" indent="-4763">
              <a:spcBef>
                <a:spcPts val="0"/>
              </a:spcBef>
              <a:buNone/>
            </a:pPr>
            <a:r>
              <a:rPr lang="en-US" dirty="0"/>
              <a:t>LOA days will be reported with LOA Revenue Codes and must have a corresponding non-covered occurrence span code 74 with the appropriate LOA dates even though some bed reserve days may be payable.  The total of “non-covered” days must also be reflected with a value code of 81.   </a:t>
            </a:r>
          </a:p>
          <a:p>
            <a:pPr>
              <a:spcBef>
                <a:spcPts val="0"/>
              </a:spcBef>
              <a:buNone/>
            </a:pPr>
            <a:r>
              <a:rPr lang="en-US" dirty="0"/>
              <a:t> </a:t>
            </a:r>
          </a:p>
          <a:p>
            <a:pPr>
              <a:spcBef>
                <a:spcPts val="0"/>
              </a:spcBef>
              <a:buNone/>
            </a:pPr>
            <a:r>
              <a:rPr lang="en-US" u="sng" dirty="0"/>
              <a:t>LOA days 1 – 30 in FY</a:t>
            </a:r>
            <a:r>
              <a:rPr lang="en-US" dirty="0"/>
              <a:t> - Payable at 100% of facility daily Per Diem (Legacy BR codes 60 and 70)</a:t>
            </a:r>
          </a:p>
          <a:p>
            <a:pPr>
              <a:spcBef>
                <a:spcPts val="0"/>
              </a:spcBef>
              <a:buNone/>
            </a:pPr>
            <a:r>
              <a:rPr lang="en-US" u="sng" dirty="0"/>
              <a:t>LOA days 31 or over in FY</a:t>
            </a:r>
            <a:r>
              <a:rPr lang="en-US" dirty="0"/>
              <a:t> – Non-payable (Legacy BR codes 61 and 71)</a:t>
            </a:r>
          </a:p>
          <a:p>
            <a:pPr>
              <a:spcBef>
                <a:spcPts val="0"/>
              </a:spcBef>
              <a:buNone/>
            </a:pPr>
            <a:r>
              <a:rPr lang="en-US" dirty="0"/>
              <a:t> </a:t>
            </a:r>
          </a:p>
          <a:p>
            <a:pPr marL="114300" indent="-4763">
              <a:spcBef>
                <a:spcPts val="0"/>
              </a:spcBef>
              <a:buNone/>
            </a:pPr>
            <a:r>
              <a:rPr lang="en-US" b="1" dirty="0"/>
              <a:t>The count of LOA days reported on prior claims will be utilized to determine if the LOA days reported on each submitted claim for services within the fiscal year are payable or non-payable.</a:t>
            </a:r>
          </a:p>
          <a:p>
            <a:pPr marL="114300" indent="-4763">
              <a:spcBef>
                <a:spcPts val="0"/>
              </a:spcBef>
              <a:buNone/>
            </a:pPr>
            <a:endParaRPr lang="en-US" b="1" dirty="0"/>
          </a:p>
          <a:p>
            <a:pPr marL="114300" indent="-4763">
              <a:spcBef>
                <a:spcPts val="0"/>
              </a:spcBef>
              <a:buNone/>
            </a:pPr>
            <a:endParaRPr lang="en-US" dirty="0"/>
          </a:p>
          <a:p>
            <a:pPr>
              <a:spcBef>
                <a:spcPts val="0"/>
              </a:spcBef>
              <a:buNone/>
            </a:pPr>
            <a:endParaRPr lang="en-US" dirty="0"/>
          </a:p>
        </p:txBody>
      </p:sp>
      <p:sp>
        <p:nvSpPr>
          <p:cNvPr id="3" name="Title 2"/>
          <p:cNvSpPr>
            <a:spLocks noGrp="1"/>
          </p:cNvSpPr>
          <p:nvPr>
            <p:ph type="title"/>
          </p:nvPr>
        </p:nvSpPr>
        <p:spPr>
          <a:xfrm>
            <a:off x="342900" y="366184"/>
            <a:ext cx="6172200" cy="853016"/>
          </a:xfrm>
        </p:spPr>
        <p:style>
          <a:lnRef idx="2">
            <a:schemeClr val="accent4"/>
          </a:lnRef>
          <a:fillRef idx="1">
            <a:schemeClr val="lt1"/>
          </a:fillRef>
          <a:effectRef idx="0">
            <a:schemeClr val="accent4"/>
          </a:effectRef>
          <a:fontRef idx="minor">
            <a:schemeClr val="dk1"/>
          </a:fontRef>
        </p:style>
        <p:txBody>
          <a:bodyPr>
            <a:normAutofit fontScale="90000"/>
          </a:bodyPr>
          <a:lstStyle/>
          <a:p>
            <a:r>
              <a:rPr lang="en-US" sz="3100" dirty="0"/>
              <a:t>Supportive Living Program (SLP) – Provider Type 028</a:t>
            </a:r>
            <a:endParaRPr lang="en-US" dirty="0"/>
          </a:p>
        </p:txBody>
      </p:sp>
      <p:sp>
        <p:nvSpPr>
          <p:cNvPr id="7" name="Slide Number Placeholder 6"/>
          <p:cNvSpPr>
            <a:spLocks noGrp="1"/>
          </p:cNvSpPr>
          <p:nvPr>
            <p:ph type="sldNum" sz="quarter" idx="12"/>
          </p:nvPr>
        </p:nvSpPr>
        <p:spPr/>
        <p:txBody>
          <a:bodyPr/>
          <a:lstStyle/>
          <a:p>
            <a:fld id="{60D847F5-E887-4A53-AC26-44F252098E7D}" type="slidenum">
              <a:rPr lang="en-US" smtClean="0"/>
              <a:pPr/>
              <a:t>7</a:t>
            </a:fld>
            <a:endParaRPr lang="en-US"/>
          </a:p>
        </p:txBody>
      </p:sp>
      <p:sp>
        <p:nvSpPr>
          <p:cNvPr id="8" name="Footer Placeholder 7"/>
          <p:cNvSpPr>
            <a:spLocks noGrp="1"/>
          </p:cNvSpPr>
          <p:nvPr>
            <p:ph type="ftr" sz="quarter" idx="11"/>
          </p:nvPr>
        </p:nvSpPr>
        <p:spPr/>
        <p:txBody>
          <a:bodyPr/>
          <a:lstStyle/>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2900" y="1524000"/>
            <a:ext cx="6172200" cy="6485722"/>
          </a:xfrm>
        </p:spPr>
        <p:txBody>
          <a:bodyPr>
            <a:noAutofit/>
          </a:bodyPr>
          <a:lstStyle/>
          <a:p>
            <a:pPr>
              <a:buNone/>
            </a:pPr>
            <a:r>
              <a:rPr lang="en-US" sz="900" b="1" u="sng" dirty="0"/>
              <a:t>Type of Bill</a:t>
            </a:r>
            <a:endParaRPr lang="en-US" sz="900" dirty="0"/>
          </a:p>
          <a:p>
            <a:pPr>
              <a:spcBef>
                <a:spcPts val="0"/>
              </a:spcBef>
              <a:buNone/>
            </a:pPr>
            <a:r>
              <a:rPr lang="en-US" sz="900" dirty="0"/>
              <a:t>066X Intermediate Care</a:t>
            </a:r>
          </a:p>
          <a:p>
            <a:pPr>
              <a:spcBef>
                <a:spcPts val="0"/>
              </a:spcBef>
              <a:buNone/>
            </a:pPr>
            <a:r>
              <a:rPr lang="en-US" sz="900" dirty="0"/>
              <a:t>079X Clinic - Other (Developmental Training) - Outpatient Claim </a:t>
            </a:r>
          </a:p>
          <a:p>
            <a:pPr>
              <a:buNone/>
            </a:pPr>
            <a:r>
              <a:rPr lang="en-US" sz="900" b="1" u="sng" dirty="0"/>
              <a:t>Type of Bill Frequency Code:</a:t>
            </a:r>
          </a:p>
          <a:p>
            <a:pPr>
              <a:spcBef>
                <a:spcPts val="0"/>
              </a:spcBef>
              <a:buNone/>
            </a:pPr>
            <a:r>
              <a:rPr lang="en-US" sz="900" dirty="0"/>
              <a:t>1 - Admit Through Discharge</a:t>
            </a:r>
          </a:p>
          <a:p>
            <a:pPr>
              <a:spcBef>
                <a:spcPts val="0"/>
              </a:spcBef>
              <a:buNone/>
            </a:pPr>
            <a:r>
              <a:rPr lang="en-US" sz="900" dirty="0"/>
              <a:t>2 – Interim – First Claim</a:t>
            </a:r>
            <a:r>
              <a:rPr lang="en-US" sz="900" b="1" dirty="0"/>
              <a:t>* </a:t>
            </a:r>
          </a:p>
          <a:p>
            <a:pPr>
              <a:spcBef>
                <a:spcPts val="0"/>
              </a:spcBef>
              <a:buNone/>
            </a:pPr>
            <a:r>
              <a:rPr lang="en-US" sz="900" dirty="0"/>
              <a:t>3 – Interim – Continuing Claim (Claim Admit Date must be prior to Statement From Date)</a:t>
            </a:r>
          </a:p>
          <a:p>
            <a:pPr>
              <a:spcBef>
                <a:spcPts val="0"/>
              </a:spcBef>
              <a:buNone/>
            </a:pPr>
            <a:r>
              <a:rPr lang="en-US" sz="900" dirty="0"/>
              <a:t>4 - Interim – Last Claim</a:t>
            </a:r>
          </a:p>
          <a:p>
            <a:pPr>
              <a:spcBef>
                <a:spcPts val="0"/>
              </a:spcBef>
              <a:buNone/>
            </a:pPr>
            <a:r>
              <a:rPr lang="en-US" sz="900" dirty="0"/>
              <a:t>5 – Late Charge(s) Only (Informational)</a:t>
            </a:r>
          </a:p>
          <a:p>
            <a:pPr>
              <a:spcBef>
                <a:spcPts val="0"/>
              </a:spcBef>
              <a:buNone/>
            </a:pPr>
            <a:r>
              <a:rPr lang="en-US" sz="900" dirty="0"/>
              <a:t> 	</a:t>
            </a:r>
            <a:r>
              <a:rPr lang="en-US" sz="900" b="1" dirty="0"/>
              <a:t>* </a:t>
            </a:r>
            <a:r>
              <a:rPr lang="en-US" sz="900" dirty="0"/>
              <a:t>Type of Bill Frequency Code 2-First Claim, should only be used for a claim submitted with an statement begin date equal to the admission date on the HFS system.  Do not use for claims submitted for service period after a re-admission from a LOA. </a:t>
            </a:r>
          </a:p>
          <a:p>
            <a:pPr>
              <a:spcBef>
                <a:spcPts val="0"/>
              </a:spcBef>
              <a:buNone/>
            </a:pPr>
            <a:endParaRPr lang="en-US" sz="900" dirty="0"/>
          </a:p>
          <a:p>
            <a:pPr>
              <a:spcBef>
                <a:spcPts val="0"/>
              </a:spcBef>
              <a:buNone/>
            </a:pPr>
            <a:r>
              <a:rPr lang="en-US" sz="900" b="1" u="sng" dirty="0"/>
              <a:t>Taxonomy Codes: </a:t>
            </a:r>
            <a:endParaRPr lang="en-US" sz="900" dirty="0"/>
          </a:p>
          <a:p>
            <a:pPr>
              <a:spcBef>
                <a:spcPts val="0"/>
              </a:spcBef>
              <a:buNone/>
            </a:pPr>
            <a:r>
              <a:rPr lang="en-US" sz="900" b="1" dirty="0"/>
              <a:t>315P00000X – ICF Mentally Retarded with Bill Type 066X </a:t>
            </a:r>
            <a:endParaRPr lang="en-US" sz="900" dirty="0"/>
          </a:p>
          <a:p>
            <a:pPr>
              <a:spcBef>
                <a:spcPts val="0"/>
              </a:spcBef>
              <a:buNone/>
            </a:pPr>
            <a:r>
              <a:rPr lang="en-US" sz="900" dirty="0"/>
              <a:t>Legacy COS 073  </a:t>
            </a:r>
          </a:p>
          <a:p>
            <a:pPr>
              <a:spcBef>
                <a:spcPts val="0"/>
              </a:spcBef>
              <a:buNone/>
            </a:pPr>
            <a:r>
              <a:rPr lang="en-US" sz="900" b="1" dirty="0"/>
              <a:t>315P00000X – ICF Mentally Retarded with Bill Type 079X</a:t>
            </a:r>
            <a:endParaRPr lang="en-US" sz="900" dirty="0"/>
          </a:p>
          <a:p>
            <a:pPr>
              <a:spcBef>
                <a:spcPts val="0"/>
              </a:spcBef>
              <a:buNone/>
            </a:pPr>
            <a:r>
              <a:rPr lang="en-US" sz="900" dirty="0"/>
              <a:t>Legacy COS 082  - (Revenue Code 0942 and approved DT enrollment) </a:t>
            </a:r>
          </a:p>
          <a:p>
            <a:pPr>
              <a:spcBef>
                <a:spcPts val="0"/>
              </a:spcBef>
              <a:buNone/>
            </a:pPr>
            <a:r>
              <a:rPr lang="en-US" sz="900" b="1" dirty="0"/>
              <a:t>320600000X – Residential Treatment Facility, Mental Retardation and/or Dev. Disabilities with </a:t>
            </a:r>
          </a:p>
          <a:p>
            <a:pPr>
              <a:spcBef>
                <a:spcPts val="0"/>
              </a:spcBef>
              <a:buNone/>
            </a:pPr>
            <a:r>
              <a:rPr lang="en-US" sz="900" b="1" dirty="0"/>
              <a:t>		  Bill Type 066X</a:t>
            </a:r>
            <a:endParaRPr lang="en-US" sz="900" dirty="0"/>
          </a:p>
          <a:p>
            <a:pPr>
              <a:spcBef>
                <a:spcPts val="0"/>
              </a:spcBef>
              <a:buNone/>
            </a:pPr>
            <a:r>
              <a:rPr lang="en-US" sz="900" dirty="0"/>
              <a:t>Legacy COS 076</a:t>
            </a:r>
          </a:p>
          <a:p>
            <a:pPr>
              <a:spcBef>
                <a:spcPts val="0"/>
              </a:spcBef>
              <a:buNone/>
            </a:pPr>
            <a:r>
              <a:rPr lang="en-US" sz="900" b="1" dirty="0"/>
              <a:t>320600000X – Residential Treatment Facility, Mental Retardation and/or Dev. Disabilities with </a:t>
            </a:r>
          </a:p>
          <a:p>
            <a:pPr>
              <a:spcBef>
                <a:spcPts val="0"/>
              </a:spcBef>
              <a:buNone/>
            </a:pPr>
            <a:r>
              <a:rPr lang="en-US" sz="900" b="1" dirty="0"/>
              <a:t>		  Bill Type 079X</a:t>
            </a:r>
            <a:endParaRPr lang="en-US" sz="900" dirty="0"/>
          </a:p>
          <a:p>
            <a:pPr>
              <a:spcBef>
                <a:spcPts val="0"/>
              </a:spcBef>
              <a:buNone/>
            </a:pPr>
            <a:r>
              <a:rPr lang="en-US" sz="900" dirty="0"/>
              <a:t>Legacy COS 082 – (Revenue Code 0942 and approved DT enrollment) </a:t>
            </a:r>
          </a:p>
          <a:p>
            <a:pPr>
              <a:spcBef>
                <a:spcPts val="0"/>
              </a:spcBef>
              <a:buNone/>
            </a:pPr>
            <a:r>
              <a:rPr lang="en-US" sz="900" dirty="0"/>
              <a:t> </a:t>
            </a:r>
          </a:p>
          <a:p>
            <a:pPr>
              <a:spcBef>
                <a:spcPts val="0"/>
              </a:spcBef>
              <a:buNone/>
            </a:pPr>
            <a:r>
              <a:rPr lang="en-US" sz="900" b="1" u="sng" dirty="0"/>
              <a:t>Revenue Codes:</a:t>
            </a:r>
            <a:endParaRPr lang="en-US" sz="900" dirty="0"/>
          </a:p>
          <a:p>
            <a:pPr>
              <a:spcBef>
                <a:spcPts val="0"/>
              </a:spcBef>
              <a:buNone/>
            </a:pPr>
            <a:r>
              <a:rPr lang="en-US" sz="900" dirty="0"/>
              <a:t>0110 - 0160 – Priced as General Room &amp; Board = Legacy COS 073 or 076 based on Taxonomy code</a:t>
            </a:r>
          </a:p>
          <a:p>
            <a:pPr>
              <a:spcBef>
                <a:spcPts val="0"/>
              </a:spcBef>
              <a:buNone/>
            </a:pPr>
            <a:r>
              <a:rPr lang="en-US" sz="900" dirty="0"/>
              <a:t>0182 – Leave of Absence Days, Patient Convenience = Legacy BR codes 21, 22 &amp; 24</a:t>
            </a:r>
          </a:p>
          <a:p>
            <a:pPr>
              <a:spcBef>
                <a:spcPts val="0"/>
              </a:spcBef>
              <a:buNone/>
            </a:pPr>
            <a:r>
              <a:rPr lang="en-US" sz="900" dirty="0"/>
              <a:t>0183 – Leave of Absence Days, Therapeutic = Legacy BR codes 21, 22 &amp; 24</a:t>
            </a:r>
          </a:p>
          <a:p>
            <a:pPr>
              <a:spcBef>
                <a:spcPts val="0"/>
              </a:spcBef>
              <a:buNone/>
            </a:pPr>
            <a:r>
              <a:rPr lang="en-US" sz="900" dirty="0"/>
              <a:t>0185 – Leave of Absence Days, Hospitalization = Legacy BR codes 12, 13, 14 &amp; 16</a:t>
            </a:r>
          </a:p>
          <a:p>
            <a:pPr>
              <a:spcBef>
                <a:spcPts val="0"/>
              </a:spcBef>
              <a:buNone/>
            </a:pPr>
            <a:r>
              <a:rPr lang="en-US" sz="900" dirty="0"/>
              <a:t>0942 – Education/Training = Legacy COS 082</a:t>
            </a:r>
          </a:p>
          <a:p>
            <a:pPr>
              <a:spcBef>
                <a:spcPts val="0"/>
              </a:spcBef>
              <a:buNone/>
            </a:pPr>
            <a:endParaRPr lang="en-US" sz="900" dirty="0"/>
          </a:p>
          <a:p>
            <a:pPr>
              <a:spcBef>
                <a:spcPts val="0"/>
              </a:spcBef>
              <a:buNone/>
            </a:pPr>
            <a:endParaRPr lang="en-US" sz="900" dirty="0"/>
          </a:p>
          <a:p>
            <a:pPr>
              <a:spcBef>
                <a:spcPts val="0"/>
              </a:spcBef>
              <a:buNone/>
            </a:pPr>
            <a:r>
              <a:rPr lang="en-US" sz="900" dirty="0"/>
              <a:t> </a:t>
            </a:r>
          </a:p>
        </p:txBody>
      </p:sp>
      <p:sp>
        <p:nvSpPr>
          <p:cNvPr id="3" name="Title 2"/>
          <p:cNvSpPr>
            <a:spLocks noGrp="1"/>
          </p:cNvSpPr>
          <p:nvPr>
            <p:ph type="title"/>
          </p:nvPr>
        </p:nvSpPr>
        <p:spPr>
          <a:xfrm>
            <a:off x="342900" y="366184"/>
            <a:ext cx="6172200" cy="1157816"/>
          </a:xfrm>
        </p:spPr>
        <p:style>
          <a:lnRef idx="2">
            <a:schemeClr val="accent4"/>
          </a:lnRef>
          <a:fillRef idx="1">
            <a:schemeClr val="lt1"/>
          </a:fillRef>
          <a:effectRef idx="0">
            <a:schemeClr val="accent4"/>
          </a:effectRef>
          <a:fontRef idx="minor">
            <a:schemeClr val="dk1"/>
          </a:fontRef>
        </p:style>
        <p:txBody>
          <a:bodyPr>
            <a:noAutofit/>
          </a:bodyPr>
          <a:lstStyle/>
          <a:p>
            <a:r>
              <a:rPr lang="en-US" sz="2400" dirty="0"/>
              <a:t>Intermediate Care Facility for Individuals with Intellectual Disabilities (IID) – Provider Type 029</a:t>
            </a:r>
          </a:p>
        </p:txBody>
      </p:sp>
      <p:sp>
        <p:nvSpPr>
          <p:cNvPr id="7" name="Slide Number Placeholder 6"/>
          <p:cNvSpPr>
            <a:spLocks noGrp="1"/>
          </p:cNvSpPr>
          <p:nvPr>
            <p:ph type="sldNum" sz="quarter" idx="12"/>
          </p:nvPr>
        </p:nvSpPr>
        <p:spPr/>
        <p:txBody>
          <a:bodyPr/>
          <a:lstStyle/>
          <a:p>
            <a:fld id="{60D847F5-E887-4A53-AC26-44F252098E7D}" type="slidenum">
              <a:rPr lang="en-US" smtClean="0"/>
              <a:pPr/>
              <a:t>8</a:t>
            </a:fld>
            <a:endParaRPr lang="en-US"/>
          </a:p>
        </p:txBody>
      </p:sp>
      <p:sp>
        <p:nvSpPr>
          <p:cNvPr id="8" name="Footer Placeholder 7"/>
          <p:cNvSpPr>
            <a:spLocks noGrp="1"/>
          </p:cNvSpPr>
          <p:nvPr>
            <p:ph type="ftr" sz="quarter" idx="11"/>
          </p:nvPr>
        </p:nvSpPr>
        <p:spPr/>
        <p:txBody>
          <a:bodyPr/>
          <a:lstStyle/>
          <a:p>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2900" y="1447800"/>
            <a:ext cx="6362700" cy="6561922"/>
          </a:xfrm>
        </p:spPr>
        <p:txBody>
          <a:bodyPr>
            <a:normAutofit fontScale="40000" lnSpcReduction="20000"/>
          </a:bodyPr>
          <a:lstStyle/>
          <a:p>
            <a:pPr>
              <a:buNone/>
            </a:pPr>
            <a:r>
              <a:rPr lang="en-US" b="1" u="sng" dirty="0"/>
              <a:t>Occurrence Span Codes and Dates: </a:t>
            </a:r>
            <a:endParaRPr lang="en-US" dirty="0"/>
          </a:p>
          <a:p>
            <a:pPr>
              <a:buNone/>
            </a:pPr>
            <a:r>
              <a:rPr lang="en-US" dirty="0"/>
              <a:t>74 – Non-Covered Level of Care/Leave of Absence Dates </a:t>
            </a:r>
          </a:p>
          <a:p>
            <a:pPr>
              <a:buNone/>
            </a:pPr>
            <a:r>
              <a:rPr lang="en-US" dirty="0"/>
              <a:t> </a:t>
            </a:r>
          </a:p>
          <a:p>
            <a:pPr>
              <a:buNone/>
            </a:pPr>
            <a:r>
              <a:rPr lang="en-US" b="1" u="sng" dirty="0"/>
              <a:t>Value Codes:</a:t>
            </a:r>
            <a:endParaRPr lang="en-US" dirty="0"/>
          </a:p>
          <a:p>
            <a:pPr>
              <a:buNone/>
            </a:pPr>
            <a:r>
              <a:rPr lang="en-US" dirty="0"/>
              <a:t>80 – Covered Days</a:t>
            </a:r>
          </a:p>
          <a:p>
            <a:pPr>
              <a:buNone/>
            </a:pPr>
            <a:r>
              <a:rPr lang="en-US" dirty="0"/>
              <a:t>81 – Non-Covered Days</a:t>
            </a:r>
          </a:p>
          <a:p>
            <a:pPr>
              <a:buNone/>
            </a:pPr>
            <a:r>
              <a:rPr lang="en-US" dirty="0"/>
              <a:t>23 – Recurring Monthly Income(Patient Credit)</a:t>
            </a:r>
          </a:p>
          <a:p>
            <a:pPr>
              <a:buNone/>
            </a:pPr>
            <a:r>
              <a:rPr lang="en-US" dirty="0"/>
              <a:t>24 – Medicaid Rate Code (DT Agency Code)</a:t>
            </a:r>
          </a:p>
          <a:p>
            <a:pPr>
              <a:buNone/>
            </a:pPr>
            <a:r>
              <a:rPr lang="en-US" dirty="0"/>
              <a:t> </a:t>
            </a:r>
          </a:p>
          <a:p>
            <a:pPr>
              <a:buNone/>
            </a:pPr>
            <a:r>
              <a:rPr lang="en-US" b="1" dirty="0"/>
              <a:t>Leave of Absence Days (LOA) or Bed Reserve (BR) Days:</a:t>
            </a:r>
            <a:endParaRPr lang="en-US" dirty="0"/>
          </a:p>
          <a:p>
            <a:pPr marL="114300" indent="-4763">
              <a:buNone/>
            </a:pPr>
            <a:r>
              <a:rPr lang="en-US" dirty="0"/>
              <a:t>LOA days will be reported with LOA Revenue Codes and must have a corresponding non-covered occurrence span code 74 with the appropriate LOA dates even though some bed reserve days may be payable.   The total of “non-covered” days must also be reflected with value code 81.</a:t>
            </a:r>
          </a:p>
          <a:p>
            <a:pPr>
              <a:buNone/>
            </a:pPr>
            <a:r>
              <a:rPr lang="en-US" dirty="0"/>
              <a:t> </a:t>
            </a:r>
          </a:p>
          <a:p>
            <a:pPr marL="114300" indent="-4763">
              <a:buNone/>
            </a:pPr>
            <a:r>
              <a:rPr lang="en-US" u="sng" dirty="0"/>
              <a:t>LOA reported as Revenue Codes 0182 and 0183 will be considered Therapeutic bed reserve days.</a:t>
            </a:r>
            <a:endParaRPr lang="en-US" dirty="0"/>
          </a:p>
          <a:p>
            <a:pPr>
              <a:buNone/>
            </a:pPr>
            <a:r>
              <a:rPr lang="en-US" dirty="0"/>
              <a:t>Days 1 – 10 in FY - Payable at 100% of facility daily Per Diem (Legacy BR code 22)</a:t>
            </a:r>
          </a:p>
          <a:p>
            <a:pPr marL="2057400" indent="-1947863">
              <a:buNone/>
            </a:pPr>
            <a:r>
              <a:rPr lang="en-US" dirty="0"/>
              <a:t>Days exceeding 10 in a FY – Payable at 75% of facility daily Per Diem (Legacy BR code 24)</a:t>
            </a:r>
          </a:p>
          <a:p>
            <a:pPr>
              <a:buNone/>
            </a:pPr>
            <a:r>
              <a:rPr lang="en-US" dirty="0"/>
              <a:t> </a:t>
            </a:r>
          </a:p>
          <a:p>
            <a:pPr marL="114300" indent="-4763">
              <a:buNone/>
            </a:pPr>
            <a:r>
              <a:rPr lang="en-US" u="sng" dirty="0"/>
              <a:t>LOA reported as Revenue Code 0185 will be considered Hospitalization bed reserve days.</a:t>
            </a:r>
            <a:endParaRPr lang="en-US" dirty="0"/>
          </a:p>
          <a:p>
            <a:pPr>
              <a:buNone/>
            </a:pPr>
            <a:r>
              <a:rPr lang="en-US" dirty="0"/>
              <a:t>For recipients under 21 years of age </a:t>
            </a:r>
          </a:p>
          <a:p>
            <a:pPr marL="3200400" indent="-3090863">
              <a:buNone/>
            </a:pPr>
            <a:r>
              <a:rPr lang="en-US" dirty="0"/>
              <a:t>Days   1 – 10 of a consecutive Hospital stay – Payable at 100% of facility daily Per Diem (Legacy BR code 12)</a:t>
            </a:r>
          </a:p>
          <a:p>
            <a:pPr marL="3200400" indent="-3090863">
              <a:buNone/>
            </a:pPr>
            <a:r>
              <a:rPr lang="en-US" dirty="0"/>
              <a:t>Days 11 – 30 of a consecutive Hospital stay – Payable at   75% of facility daily Per Diem (Legacy BR code 14)</a:t>
            </a:r>
          </a:p>
          <a:p>
            <a:pPr marL="3200400" indent="-3090863">
              <a:buNone/>
            </a:pPr>
            <a:r>
              <a:rPr lang="en-US" dirty="0"/>
              <a:t>Days 31 – 45 of a consecutive Hospital stay – Payable at   50% of facility daily Per Diem (Legacy BR code 16)</a:t>
            </a:r>
          </a:p>
          <a:p>
            <a:pPr>
              <a:buNone/>
            </a:pPr>
            <a:r>
              <a:rPr lang="en-US" dirty="0"/>
              <a:t>Days 46 – on of a consecutive Hospital stay – Non-Payable (Legacy BR code 13)</a:t>
            </a:r>
          </a:p>
          <a:p>
            <a:pPr>
              <a:buNone/>
            </a:pPr>
            <a:endParaRPr lang="en-US" dirty="0"/>
          </a:p>
          <a:p>
            <a:pPr marL="114300" indent="-4763">
              <a:buNone/>
            </a:pPr>
            <a:r>
              <a:rPr lang="en-US" b="1" dirty="0"/>
              <a:t>Claims including a hospital leave of absence on the statement from date of the claim billed as an Interim – Continuing Claim (bill frequency 3) or as an Interim – Last Claim (bill frequency 4) received out of sequence will not be rejected but cannot be priced until the preceding month’s claim has been processed.  Prior claim information related to hospital leave of absences will be reviewed for proper pricing of current claim. </a:t>
            </a:r>
          </a:p>
          <a:p>
            <a:pPr marL="114300" indent="-4763">
              <a:buNone/>
            </a:pPr>
            <a:endParaRPr lang="en-US" b="1" dirty="0"/>
          </a:p>
          <a:p>
            <a:pPr>
              <a:buNone/>
            </a:pPr>
            <a:endParaRPr lang="en-US" dirty="0"/>
          </a:p>
          <a:p>
            <a:endParaRPr lang="en-US" dirty="0"/>
          </a:p>
        </p:txBody>
      </p:sp>
      <p:sp>
        <p:nvSpPr>
          <p:cNvPr id="3" name="Title 2"/>
          <p:cNvSpPr>
            <a:spLocks noGrp="1"/>
          </p:cNvSpPr>
          <p:nvPr>
            <p:ph type="title"/>
          </p:nvPr>
        </p:nvSpPr>
        <p:spPr>
          <a:xfrm>
            <a:off x="342900" y="366184"/>
            <a:ext cx="6172200" cy="929216"/>
          </a:xfrm>
        </p:spPr>
        <p:style>
          <a:lnRef idx="2">
            <a:schemeClr val="accent4"/>
          </a:lnRef>
          <a:fillRef idx="1">
            <a:schemeClr val="lt1"/>
          </a:fillRef>
          <a:effectRef idx="0">
            <a:schemeClr val="accent4"/>
          </a:effectRef>
          <a:fontRef idx="minor">
            <a:schemeClr val="dk1"/>
          </a:fontRef>
        </p:style>
        <p:txBody>
          <a:bodyPr>
            <a:normAutofit/>
          </a:bodyPr>
          <a:lstStyle/>
          <a:p>
            <a:r>
              <a:rPr lang="en-US" sz="2000" dirty="0"/>
              <a:t>Intermediate Care Facility for Individuals with Intellectual Disabilities (IID) – Provider Type 029</a:t>
            </a:r>
          </a:p>
        </p:txBody>
      </p:sp>
      <p:sp>
        <p:nvSpPr>
          <p:cNvPr id="7" name="Slide Number Placeholder 6"/>
          <p:cNvSpPr>
            <a:spLocks noGrp="1"/>
          </p:cNvSpPr>
          <p:nvPr>
            <p:ph type="sldNum" sz="quarter" idx="12"/>
          </p:nvPr>
        </p:nvSpPr>
        <p:spPr/>
        <p:txBody>
          <a:bodyPr/>
          <a:lstStyle/>
          <a:p>
            <a:fld id="{60D847F5-E887-4A53-AC26-44F252098E7D}" type="slidenum">
              <a:rPr lang="en-US" smtClean="0"/>
              <a:pPr/>
              <a:t>9</a:t>
            </a:fld>
            <a:endParaRPr lang="en-US"/>
          </a:p>
        </p:txBody>
      </p:sp>
      <p:sp>
        <p:nvSpPr>
          <p:cNvPr id="8" name="Footer Placeholder 7"/>
          <p:cNvSpPr>
            <a:spLocks noGrp="1"/>
          </p:cNvSpPr>
          <p:nvPr>
            <p:ph type="ftr" sz="quarter" idx="11"/>
          </p:nvPr>
        </p:nvSpPr>
        <p:spPr/>
        <p:txBody>
          <a:bodyPr/>
          <a:lstStyle/>
          <a:p>
            <a:endParaRPr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766A85E11E30F4E991D0A89AF3E1058" ma:contentTypeVersion="21" ma:contentTypeDescription="Create a new document." ma:contentTypeScope="" ma:versionID="e9e714bb0801ac8b7362f47fe2f2be00">
  <xsd:schema xmlns:xsd="http://www.w3.org/2001/XMLSchema" xmlns:xs="http://www.w3.org/2001/XMLSchema" xmlns:p="http://schemas.microsoft.com/office/2006/metadata/properties" xmlns:ns1="http://schemas.microsoft.com/sharepoint/v3" targetNamespace="http://schemas.microsoft.com/office/2006/metadata/properties" ma:root="true" ma:fieldsID="ad2c4303766fcadb54f511e1f5a2aad0"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hidden="true" ma:internalName="PublishingStartDate" ma:readOnly="false">
      <xsd:simpleType>
        <xsd:restriction base="dms:Unknown"/>
      </xsd:simpleType>
    </xsd:element>
    <xsd:element name="PublishingExpirationDate" ma:index="9" nillable="true" ma:displayName="Scheduling End Date" ma:hidden="true" ma:internalName="PublishingExpirationDate"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EC6A827-12CB-48C2-B9DA-4C84CCDB1263}"/>
</file>

<file path=customXml/itemProps2.xml><?xml version="1.0" encoding="utf-8"?>
<ds:datastoreItem xmlns:ds="http://schemas.openxmlformats.org/officeDocument/2006/customXml" ds:itemID="{36818591-7B39-42E3-B73A-048B4A07380B}"/>
</file>

<file path=customXml/itemProps3.xml><?xml version="1.0" encoding="utf-8"?>
<ds:datastoreItem xmlns:ds="http://schemas.openxmlformats.org/officeDocument/2006/customXml" ds:itemID="{B30CB885-EDC2-49AC-82D3-B49C147E4AAE}"/>
</file>

<file path=docProps/app.xml><?xml version="1.0" encoding="utf-8"?>
<Properties xmlns="http://schemas.openxmlformats.org/officeDocument/2006/extended-properties" xmlns:vt="http://schemas.openxmlformats.org/officeDocument/2006/docPropsVTypes">
  <Template/>
  <TotalTime>11533</TotalTime>
  <Words>10280</Words>
  <Application>Microsoft Office PowerPoint</Application>
  <PresentationFormat>On-screen Show (4:3)</PresentationFormat>
  <Paragraphs>858</Paragraphs>
  <Slides>34</Slides>
  <Notes>3</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0</vt:i4>
      </vt:variant>
      <vt:variant>
        <vt:lpstr>Slide Titles</vt:lpstr>
      </vt:variant>
      <vt:variant>
        <vt:i4>34</vt:i4>
      </vt:variant>
    </vt:vector>
  </HeadingPairs>
  <TitlesOfParts>
    <vt:vector size="44" baseType="lpstr">
      <vt:lpstr>Aharoni</vt:lpstr>
      <vt:lpstr>Arial</vt:lpstr>
      <vt:lpstr>Calibri</vt:lpstr>
      <vt:lpstr>Courier New</vt:lpstr>
      <vt:lpstr>Lucida Sans Unicode</vt:lpstr>
      <vt:lpstr>Verdana</vt:lpstr>
      <vt:lpstr>Wingdings</vt:lpstr>
      <vt:lpstr>Wingdings 2</vt:lpstr>
      <vt:lpstr>Wingdings 3</vt:lpstr>
      <vt:lpstr>Concourse</vt:lpstr>
      <vt:lpstr> </vt:lpstr>
      <vt:lpstr>Overview and Objectives of This Presentation: </vt:lpstr>
      <vt:lpstr>Claim Acceptance by Department</vt:lpstr>
      <vt:lpstr>Business as Usual…</vt:lpstr>
      <vt:lpstr>New Business…</vt:lpstr>
      <vt:lpstr>Coding Claims for Proper Pricing </vt:lpstr>
      <vt:lpstr>Supportive Living Program (SLP) – Provider Type 028</vt:lpstr>
      <vt:lpstr>Intermediate Care Facility for Individuals with Intellectual Disabilities (IID) – Provider Type 029</vt:lpstr>
      <vt:lpstr>Intermediate Care Facility for Individuals with Intellectual Disabilities (IID) – Provider Type 029</vt:lpstr>
      <vt:lpstr>Medically Complex for the Developmentally Disabled (MC/DD) Facilities – Provider Type 029</vt:lpstr>
      <vt:lpstr>Medically Complex for the Developmentally Disabled (MC/DD) Facilities – Provider Type 029</vt:lpstr>
      <vt:lpstr>Medically Complex for the Developmentally Disabled (MC/DD) Facilities – Provider Type 029</vt:lpstr>
      <vt:lpstr>Medically Complex for the Developmentally Disabled (MC/DD) Facilities – Provider Type 029</vt:lpstr>
      <vt:lpstr>Nursing Facilities (NF) – Provider Type 033</vt:lpstr>
      <vt:lpstr>Nursing Facilities (NF) – Provider Type 033</vt:lpstr>
      <vt:lpstr>Nursing Facilities (NF) – Provider Type 033</vt:lpstr>
      <vt:lpstr>Nursing Facilities (NF) – Provider Type 033</vt:lpstr>
      <vt:lpstr>Nursing Facilities (NF) – Provider Type 033</vt:lpstr>
      <vt:lpstr>Nursing Facilities eligible to be licensed as Specialized Mental Health Rehabilitation Facilities (SMHRFs) –  Provider Type 038</vt:lpstr>
      <vt:lpstr>Patient Credit</vt:lpstr>
      <vt:lpstr>Third Party Liability (TPL)</vt:lpstr>
      <vt:lpstr>Hospice Services</vt:lpstr>
      <vt:lpstr>Discharge</vt:lpstr>
      <vt:lpstr>Developmental Training (DT) Services</vt:lpstr>
      <vt:lpstr>PowerPoint Presentation</vt:lpstr>
      <vt:lpstr>Supportive Living (SLF) – Provider Type 028  EXAMPLE: 1 Assisted Living (COS 087) with No Leave of Absence Days</vt:lpstr>
      <vt:lpstr>Supportive Living (SLF) – Provider Type 028                            EXAMPLE: 2 Assisted Living (COS 087) with Leave of Absence Days</vt:lpstr>
      <vt:lpstr>Supportive Living (SLF) – Provider Type 028                           EXAMPLE: 2 cont. Assisted Living (COS 087) with Leave of Absence Days</vt:lpstr>
      <vt:lpstr>Intermediate Care Facility for the Intellectually Disabled (IID) – Provider Type 029  Intermediate Care (COS 073) with Commercial TPL  EXAMPLE: 3</vt:lpstr>
      <vt:lpstr>Intermediate Care Facility for the Intellectually Disabled (IID) – Provider Type 029  Intermediate Care (COS 073) with Commercial TPL  EXAMPLE: 3 cont.</vt:lpstr>
      <vt:lpstr>Skilled Nursing Facility (NF) – Provider Type 033  - Direct Submission of Medicare Claim with Medicare Full Coverage (COS 65) and Medicare Coinsurance  (COS 072)                                  EXAMPLE: 4</vt:lpstr>
      <vt:lpstr>Skilled Nursing Facility (NF) – Provider Type 033  - Direct Submission of Medicare Claim with Medicare Full Coverage (COS 65) and Medicare Coinsurance  (COS 072)                                  EXAMPLE: 4</vt:lpstr>
      <vt:lpstr>Intermediate Care Facility for the Intellectually Disabled (IID) – Provider Type 029  Intermediate Care (COS 082)  Developmental Training  EXAMPLE: 5</vt:lpstr>
      <vt:lpstr>Intermediate Care Facility for the Intellectually Disabled (IID) – Provider Type 029  Intermediate Care (COS 0) Developmental Training  EXAMPLE: 5 cont.</vt:lpstr>
    </vt:vector>
  </TitlesOfParts>
  <Company>State of Illinois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LTC Electronic Claim Requirements</dc:title>
  <dc:creator>Sarah.Rickard</dc:creator>
  <cp:lastModifiedBy>Dye, Duane</cp:lastModifiedBy>
  <cp:revision>481</cp:revision>
  <cp:lastPrinted>2020-03-17T15:46:23Z</cp:lastPrinted>
  <dcterms:created xsi:type="dcterms:W3CDTF">2016-05-12T14:12:37Z</dcterms:created>
  <dcterms:modified xsi:type="dcterms:W3CDTF">2021-02-05T16:13:35Z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axKeyword">
    <vt:lpwstr/>
  </property>
  <property fmtid="{D5CDD505-2E9C-101B-9397-08002B2CF9AE}" pid="3" name="ContentTypeId">
    <vt:lpwstr>0x0101000766A85E11E30F4E991D0A89AF3E1058</vt:lpwstr>
  </property>
  <property fmtid="{D5CDD505-2E9C-101B-9397-08002B2CF9AE}" pid="4" name="TaxCatchAll">
    <vt:lpwstr/>
  </property>
  <property fmtid="{D5CDD505-2E9C-101B-9397-08002B2CF9AE}" pid="5" name="TaxKeywordTaxHTField">
    <vt:lpwstr/>
  </property>
</Properties>
</file>