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81" r:id="rId14"/>
    <p:sldId id="282" r:id="rId15"/>
    <p:sldId id="267" r:id="rId16"/>
    <p:sldId id="268" r:id="rId17"/>
    <p:sldId id="269" r:id="rId18"/>
    <p:sldId id="270" r:id="rId19"/>
    <p:sldId id="271" r:id="rId20"/>
    <p:sldId id="272" r:id="rId21"/>
    <p:sldId id="273" r:id="rId22"/>
    <p:sldId id="293" r:id="rId23"/>
    <p:sldId id="284" r:id="rId24"/>
    <p:sldId id="285" r:id="rId25"/>
    <p:sldId id="286" r:id="rId26"/>
    <p:sldId id="287" r:id="rId27"/>
    <p:sldId id="288" r:id="rId28"/>
    <p:sldId id="289" r:id="rId29"/>
    <p:sldId id="290" r:id="rId30"/>
    <p:sldId id="291" r:id="rId31"/>
    <p:sldId id="292" r:id="rId32"/>
    <p:sldId id="283"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61" autoAdjust="0"/>
  </p:normalViewPr>
  <p:slideViewPr>
    <p:cSldViewPr>
      <p:cViewPr>
        <p:scale>
          <a:sx n="61" d="100"/>
          <a:sy n="61" d="100"/>
        </p:scale>
        <p:origin x="-14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D85A542B-C81C-4927-85A1-D4698A1A7F5E}" type="datetimeFigureOut">
              <a:rPr lang="en-US" smtClean="0"/>
              <a:pPr/>
              <a:t>1/23/2017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EB7A1B8B-B71C-4B2E-8510-A1A19A5642E5}" type="slidenum">
              <a:rPr lang="en-US" smtClean="0"/>
              <a:pPr/>
              <a:t>‹#›</a:t>
            </a:fld>
            <a:endParaRPr lang="en-US" dirty="0"/>
          </a:p>
        </p:txBody>
      </p:sp>
    </p:spTree>
    <p:extLst>
      <p:ext uri="{BB962C8B-B14F-4D97-AF65-F5344CB8AC3E}">
        <p14:creationId xmlns:p14="http://schemas.microsoft.com/office/powerpoint/2010/main" val="13525611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CC4F659F-56B1-4E7F-8D63-0AB1F5A24CA6}" type="datetimeFigureOut">
              <a:rPr lang="en-US" smtClean="0"/>
              <a:pPr/>
              <a:t>1/23/2017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086496C3-FAEF-4395-A338-F3FEDDA981E9}" type="slidenum">
              <a:rPr lang="en-US" smtClean="0"/>
              <a:pPr/>
              <a:t>‹#›</a:t>
            </a:fld>
            <a:endParaRPr lang="en-US" dirty="0"/>
          </a:p>
        </p:txBody>
      </p:sp>
    </p:spTree>
    <p:extLst>
      <p:ext uri="{BB962C8B-B14F-4D97-AF65-F5344CB8AC3E}">
        <p14:creationId xmlns:p14="http://schemas.microsoft.com/office/powerpoint/2010/main" val="324537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yhfs.illinoi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1</a:t>
            </a:fld>
            <a:endParaRPr lang="en-US" dirty="0"/>
          </a:p>
        </p:txBody>
      </p:sp>
      <p:sp>
        <p:nvSpPr>
          <p:cNvPr id="5" name="Date Placeholder 4"/>
          <p:cNvSpPr>
            <a:spLocks noGrp="1"/>
          </p:cNvSpPr>
          <p:nvPr>
            <p:ph type="dt" idx="11"/>
          </p:nvPr>
        </p:nvSpPr>
        <p:spPr/>
        <p:txBody>
          <a:bodyPr/>
          <a:lstStyle/>
          <a:p>
            <a:fld id="{06005B3F-058A-40ED-9F50-C4A890B5043F}" type="datetime1">
              <a:rPr lang="en-US" smtClean="0"/>
              <a:pPr/>
              <a:t>1/23/2017</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18</a:t>
            </a:fld>
            <a:endParaRPr lang="en-US" dirty="0"/>
          </a:p>
        </p:txBody>
      </p:sp>
      <p:sp>
        <p:nvSpPr>
          <p:cNvPr id="5" name="Date Placeholder 4"/>
          <p:cNvSpPr>
            <a:spLocks noGrp="1"/>
          </p:cNvSpPr>
          <p:nvPr>
            <p:ph type="dt" idx="11"/>
          </p:nvPr>
        </p:nvSpPr>
        <p:spPr/>
        <p:txBody>
          <a:bodyPr/>
          <a:lstStyle/>
          <a:p>
            <a:fld id="{B6C8E942-CBD3-4E60-959B-9A6B395F2802}" type="datetime1">
              <a:rPr lang="en-US" smtClean="0"/>
              <a:pPr/>
              <a:t>1/23/2017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Wingdings" pitchFamily="2" charset="2"/>
              <a:buChar char="§"/>
            </a:pPr>
            <a:r>
              <a:rPr lang="en-US" dirty="0" smtClean="0"/>
              <a:t>For payment consideration, an LTC claim either as an initial or resubmitted claim following prior rejection, must be received by the Department no later than 180 days after the date of service or no later than 180 days after the date of completion of the admission transaction.  For payment consideration, the Department must receive claims after disposition by Medicare or its fiscal intermediary no later than 24 months after the date of service.</a:t>
            </a:r>
          </a:p>
          <a:p>
            <a:pPr>
              <a:buFont typeface="Wingdings" pitchFamily="2" charset="2"/>
              <a:buChar char="§"/>
            </a:pPr>
            <a:endParaRPr lang="en-US" dirty="0" smtClean="0"/>
          </a:p>
          <a:p>
            <a:pPr>
              <a:buFont typeface="Wingdings" pitchFamily="2" charset="2"/>
              <a:buChar char="§"/>
            </a:pPr>
            <a:r>
              <a:rPr lang="en-US" dirty="0" smtClean="0"/>
              <a:t>Claims that are submitted for more than one calendar month will be rejected.</a:t>
            </a:r>
          </a:p>
          <a:p>
            <a:pPr>
              <a:buFont typeface="Wingdings" pitchFamily="2" charset="2"/>
              <a:buChar char="§"/>
            </a:pPr>
            <a:endParaRPr lang="en-US" dirty="0" smtClean="0"/>
          </a:p>
          <a:p>
            <a:pPr>
              <a:buFont typeface="Wingdings" pitchFamily="2" charset="2"/>
              <a:buChar char="§"/>
            </a:pPr>
            <a:r>
              <a:rPr lang="en-US" dirty="0" smtClean="0"/>
              <a:t>Prior claim information related to temporary absences and Medicare coverage will be reviewed for proper pricing of current claim.</a:t>
            </a:r>
          </a:p>
          <a:p>
            <a:pPr>
              <a:buFont typeface="Wingdings" pitchFamily="2" charset="2"/>
              <a:buChar char="§"/>
            </a:pPr>
            <a:endParaRPr lang="en-US" dirty="0" smtClean="0"/>
          </a:p>
          <a:p>
            <a:pPr>
              <a:buFont typeface="Wingdings" pitchFamily="2" charset="2"/>
              <a:buChar char="§"/>
            </a:pPr>
            <a:r>
              <a:rPr lang="en-US" dirty="0" smtClean="0"/>
              <a:t>In order to identify appropriate reimbursement rates, HFS will require specific Taxonomy code, Type of Bill and Value Codes. Recipients with Medicare Part A coverage must be billed to Medicare for any covered service prior to billing Medicaid.</a:t>
            </a:r>
          </a:p>
          <a:p>
            <a:pPr>
              <a:buFont typeface="Wingdings" pitchFamily="2" charset="2"/>
              <a:buChar char="§"/>
            </a:pPr>
            <a:endParaRPr lang="en-US" dirty="0" smtClean="0"/>
          </a:p>
          <a:p>
            <a:pPr>
              <a:buFont typeface="Wingdings" pitchFamily="2" charset="2"/>
              <a:buChar char="§"/>
            </a:pPr>
            <a:r>
              <a:rPr lang="en-US" dirty="0" smtClean="0"/>
              <a:t>Claims submitted to Medicare will crossover to Medicaid through a fiscal intermediary.  To assure proper pricing of Medicare crossover claims, LTC providers should submit LTC claims for a single calendar month of service to Medicare for dually eligible recipients when possible.</a:t>
            </a:r>
          </a:p>
          <a:p>
            <a:pPr>
              <a:buFont typeface="Wingdings" pitchFamily="2" charset="2"/>
              <a:buChar char="§"/>
            </a:pPr>
            <a:endParaRPr lang="en-US" dirty="0" smtClean="0"/>
          </a:p>
          <a:p>
            <a:pPr>
              <a:buFont typeface="Wingdings" pitchFamily="2" charset="2"/>
              <a:buChar char="§"/>
            </a:pPr>
            <a:r>
              <a:rPr lang="en-US" dirty="0" smtClean="0"/>
              <a:t>Providers may refer to the “Source Code” field found in the TPL section of the MEDI eligibility verification for a recipient’s three-digit TPL code.  If the recipient has Hospital Insurance Benefits (HIB) or Qualified Medicare Beneficiary (QMB), the submitted claim must reflect Medicare as the primary payer even if the benefit has been exhausted.  If the recipient has a TPL such as Blue Cross Blue Shield or any other commercial payer and TPL is not reported on the submitted claim, the claim will </a:t>
            </a:r>
            <a:r>
              <a:rPr lang="en-US" u="sng" dirty="0" smtClean="0"/>
              <a:t>not</a:t>
            </a:r>
            <a:r>
              <a:rPr lang="en-US" dirty="0" smtClean="0"/>
              <a:t> be rejected.  If the claim is Medicaid only or has a TPL other than Medicare, use </a:t>
            </a:r>
            <a:r>
              <a:rPr lang="en-US" i="1" dirty="0" smtClean="0"/>
              <a:t>Value Code 80</a:t>
            </a:r>
            <a:r>
              <a:rPr lang="en-US" dirty="0" smtClean="0"/>
              <a:t> for the covered days and </a:t>
            </a:r>
            <a:r>
              <a:rPr lang="en-US" i="1" dirty="0" smtClean="0"/>
              <a:t>Value Code 81</a:t>
            </a:r>
            <a:r>
              <a:rPr lang="en-US" dirty="0" smtClean="0"/>
              <a:t> for non-covered days.  Covered days must equal the covered accommodation days on the claim.</a:t>
            </a:r>
          </a:p>
          <a:p>
            <a:pPr>
              <a:buFont typeface="Wingdings" pitchFamily="2" charset="2"/>
              <a:buChar char="§"/>
            </a:pPr>
            <a:endParaRPr lang="en-US" dirty="0" smtClean="0"/>
          </a:p>
          <a:p>
            <a:pPr>
              <a:buFont typeface="Wingdings" pitchFamily="2" charset="2"/>
              <a:buChar char="§"/>
            </a:pPr>
            <a:r>
              <a:rPr lang="en-US" dirty="0" smtClean="0"/>
              <a:t>Providers will continue to submit income changes and review patient credit amounts electronically through the EDI LTC links.</a:t>
            </a:r>
          </a:p>
          <a:p>
            <a:pPr>
              <a:buFont typeface="Wingdings" pitchFamily="2" charset="2"/>
              <a:buChar char="§"/>
            </a:pPr>
            <a:endParaRPr lang="en-US" dirty="0" smtClean="0"/>
          </a:p>
          <a:p>
            <a:pPr>
              <a:buFont typeface="Wingdings" pitchFamily="2" charset="2"/>
              <a:buChar char="§"/>
            </a:pPr>
            <a:r>
              <a:rPr lang="en-US" dirty="0" smtClean="0"/>
              <a:t>Patient credit amounts should be reported as a </a:t>
            </a:r>
            <a:r>
              <a:rPr lang="en-US" i="1" dirty="0" smtClean="0"/>
              <a:t>Value Code 23</a:t>
            </a:r>
            <a:r>
              <a:rPr lang="en-US" dirty="0" smtClean="0"/>
              <a:t> – Recurring Monthly Income.</a:t>
            </a:r>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19</a:t>
            </a:fld>
            <a:endParaRPr lang="en-US" dirty="0"/>
          </a:p>
        </p:txBody>
      </p:sp>
      <p:sp>
        <p:nvSpPr>
          <p:cNvPr id="5" name="Date Placeholder 4"/>
          <p:cNvSpPr>
            <a:spLocks noGrp="1"/>
          </p:cNvSpPr>
          <p:nvPr>
            <p:ph type="dt" idx="11"/>
          </p:nvPr>
        </p:nvSpPr>
        <p:spPr/>
        <p:txBody>
          <a:bodyPr/>
          <a:lstStyle/>
          <a:p>
            <a:fld id="{A190BF6F-6A11-4396-A050-E8F10E74A323}" type="datetime1">
              <a:rPr lang="en-US" smtClean="0"/>
              <a:pPr/>
              <a:t>1/23/2017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p>
          <a:p>
            <a:r>
              <a:rPr lang="en-US" dirty="0" smtClean="0"/>
              <a:t>Claims statement date is for 10/01/16 – 10/31/16 </a:t>
            </a:r>
          </a:p>
          <a:p>
            <a:r>
              <a:rPr lang="en-US" dirty="0" smtClean="0"/>
              <a:t>Occurrence Span Code 74 “non covered” = 10/05/16 – 10/06/16</a:t>
            </a:r>
          </a:p>
          <a:p>
            <a:r>
              <a:rPr lang="en-US" dirty="0" smtClean="0"/>
              <a:t>Revenue code 0182 is reported, monetary amount = $200.00, DA = 2</a:t>
            </a:r>
          </a:p>
          <a:p>
            <a:r>
              <a:rPr lang="en-US" dirty="0" smtClean="0"/>
              <a:t>Revenue code 0110 is reported, monetary amount = $2900.00, DA = 29</a:t>
            </a:r>
          </a:p>
          <a:p>
            <a:r>
              <a:rPr lang="en-US" dirty="0" smtClean="0"/>
              <a:t>Value code 80 “covered days” should be = 29</a:t>
            </a:r>
          </a:p>
          <a:p>
            <a:r>
              <a:rPr lang="en-US" dirty="0" smtClean="0"/>
              <a:t>Value code 81 “non covered” should be = 2     </a:t>
            </a:r>
            <a:endParaRPr lang="en-US" dirty="0"/>
          </a:p>
        </p:txBody>
      </p:sp>
      <p:sp>
        <p:nvSpPr>
          <p:cNvPr id="4" name="Date Placeholder 3"/>
          <p:cNvSpPr>
            <a:spLocks noGrp="1"/>
          </p:cNvSpPr>
          <p:nvPr>
            <p:ph type="dt" idx="10"/>
          </p:nvPr>
        </p:nvSpPr>
        <p:spPr/>
        <p:txBody>
          <a:bodyPr/>
          <a:lstStyle/>
          <a:p>
            <a:fld id="{029AF9CB-357D-4B84-9640-4DBBE62EC945}"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 recipient has been approved for Exceptional care coverage, the provider may submit claims for payment of exceptional care services by reporting </a:t>
            </a:r>
            <a:r>
              <a:rPr lang="en-US" i="1" dirty="0" smtClean="0"/>
              <a:t>Revenue Codes 019X</a:t>
            </a:r>
            <a:r>
              <a:rPr lang="en-US" dirty="0" smtClean="0"/>
              <a:t>.  Claims submitted with exceptional care Revenue Codes for a recipient without approval being entered will be rejected.</a:t>
            </a:r>
          </a:p>
          <a:p>
            <a:endParaRPr lang="en-US" dirty="0" smtClean="0"/>
          </a:p>
          <a:p>
            <a:r>
              <a:rPr lang="en-US" dirty="0" smtClean="0"/>
              <a:t>Providers should continue to address adjustments to the patient credit amounts by assuring all residents income changes have been reported timely through the EDI vendor or MEDI LTC income change links.  For questions regarding the status of submitted or completed income changes contact the appropriate DHS LTC Unit.</a:t>
            </a:r>
          </a:p>
          <a:p>
            <a:endParaRPr lang="en-US" dirty="0" smtClean="0"/>
          </a:p>
          <a:p>
            <a:r>
              <a:rPr lang="en-US" dirty="0" smtClean="0"/>
              <a:t>After the void transaction has been completed, providers may submit a new claim for the service period with a Type of Bill Frequency Code 1-4, as applicable.  Providers will be notified of completed void transactions via the remittance advice.  Providers are also encouraged to review “Claim Status” through the </a:t>
            </a:r>
            <a:r>
              <a:rPr lang="en-US" u="sng" dirty="0" smtClean="0">
                <a:hlinkClick r:id="rId3"/>
              </a:rPr>
              <a:t>IEC</a:t>
            </a:r>
            <a:r>
              <a:rPr lang="en-US" dirty="0" smtClean="0"/>
              <a:t> links.</a:t>
            </a:r>
          </a:p>
          <a:p>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21</a:t>
            </a:fld>
            <a:endParaRPr lang="en-US" dirty="0"/>
          </a:p>
        </p:txBody>
      </p:sp>
      <p:sp>
        <p:nvSpPr>
          <p:cNvPr id="5" name="Date Placeholder 4"/>
          <p:cNvSpPr>
            <a:spLocks noGrp="1"/>
          </p:cNvSpPr>
          <p:nvPr>
            <p:ph type="dt" idx="11"/>
          </p:nvPr>
        </p:nvSpPr>
        <p:spPr/>
        <p:txBody>
          <a:bodyPr/>
          <a:lstStyle/>
          <a:p>
            <a:fld id="{06D6E560-6644-430A-A1D5-DDEFCE5679FD}" type="datetime1">
              <a:rPr lang="en-US" smtClean="0"/>
              <a:pPr/>
              <a:t>1/23/2017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b="1" dirty="0" smtClean="0"/>
              <a:t>* Except for Revenue Codes 0115, 0125, 0135, 0145 or 0155 </a:t>
            </a:r>
            <a:endParaRPr lang="en-US" dirty="0" smtClean="0"/>
          </a:p>
          <a:p>
            <a:endParaRPr lang="en-US" dirty="0"/>
          </a:p>
        </p:txBody>
      </p:sp>
      <p:sp>
        <p:nvSpPr>
          <p:cNvPr id="4" name="Date Placeholder 3"/>
          <p:cNvSpPr>
            <a:spLocks noGrp="1"/>
          </p:cNvSpPr>
          <p:nvPr>
            <p:ph type="dt" idx="10"/>
          </p:nvPr>
        </p:nvSpPr>
        <p:spPr/>
        <p:txBody>
          <a:bodyPr/>
          <a:lstStyle/>
          <a:p>
            <a:fld id="{E1FC7305-CDF6-4F55-8378-4F64BDEB5B81}"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b="1" dirty="0" smtClean="0"/>
              <a:t>* Except for Revenue Codes 0115, 0125, 0135, 0145 or 0155 </a:t>
            </a:r>
            <a:endParaRPr lang="en-US" dirty="0" smtClean="0"/>
          </a:p>
          <a:p>
            <a:endParaRPr lang="en-US" dirty="0"/>
          </a:p>
        </p:txBody>
      </p:sp>
      <p:sp>
        <p:nvSpPr>
          <p:cNvPr id="4" name="Date Placeholder 3"/>
          <p:cNvSpPr>
            <a:spLocks noGrp="1"/>
          </p:cNvSpPr>
          <p:nvPr>
            <p:ph type="dt" idx="10"/>
          </p:nvPr>
        </p:nvSpPr>
        <p:spPr/>
        <p:txBody>
          <a:bodyPr/>
          <a:lstStyle/>
          <a:p>
            <a:fld id="{C2296585-E4C4-4B9D-9A93-DD509B1E80E9}"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  Claims submitted for a Medicare covered recipient must include an Occurrence Code showing Medicare coverage end date to obtain Medicaid payment. </a:t>
            </a:r>
          </a:p>
          <a:p>
            <a:r>
              <a:rPr lang="en-US" dirty="0" smtClean="0"/>
              <a:t>Occurrence Codes:</a:t>
            </a:r>
          </a:p>
          <a:p>
            <a:r>
              <a:rPr lang="en-US" dirty="0" smtClean="0"/>
              <a:t>A2 – EFFECTIVE DATE OF MECICAID</a:t>
            </a:r>
          </a:p>
          <a:p>
            <a:r>
              <a:rPr lang="en-US" dirty="0" smtClean="0"/>
              <a:t>A3 - BENEFITS EXHAUSTED</a:t>
            </a:r>
          </a:p>
          <a:p>
            <a:r>
              <a:rPr lang="en-US" dirty="0" smtClean="0"/>
              <a:t>22 - DATE ACTIVE CARE ENDED</a:t>
            </a:r>
          </a:p>
          <a:p>
            <a:r>
              <a:rPr lang="en-US" dirty="0" smtClean="0"/>
              <a:t>25 – DATE BENEFITS TERMINATED BY PRIMARY PAYER</a:t>
            </a:r>
          </a:p>
          <a:p>
            <a:endParaRPr lang="en-US" dirty="0" smtClean="0"/>
          </a:p>
          <a:p>
            <a:endParaRPr lang="en-US" dirty="0" smtClean="0"/>
          </a:p>
          <a:p>
            <a:r>
              <a:rPr lang="en-US" b="1" dirty="0" smtClean="0"/>
              <a:t>* Except for Revenue Codes 0115, 0125, 0135, 0145 or 0155 </a:t>
            </a:r>
            <a:endParaRPr lang="en-US" dirty="0"/>
          </a:p>
        </p:txBody>
      </p:sp>
      <p:sp>
        <p:nvSpPr>
          <p:cNvPr id="4" name="Date Placeholder 3"/>
          <p:cNvSpPr>
            <a:spLocks noGrp="1"/>
          </p:cNvSpPr>
          <p:nvPr>
            <p:ph type="dt" idx="10"/>
          </p:nvPr>
        </p:nvSpPr>
        <p:spPr/>
        <p:txBody>
          <a:bodyPr/>
          <a:lstStyle/>
          <a:p>
            <a:fld id="{9EA83C6F-02B7-4BAD-BA21-2961274B7B01}"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Exceptional Care coverage must be requested and approved.</a:t>
            </a:r>
          </a:p>
          <a:p>
            <a:r>
              <a:rPr lang="en-US" dirty="0" smtClean="0"/>
              <a:t>If claim is submitted with EC revenue codes and approval is not on system, the claim will reject.</a:t>
            </a:r>
          </a:p>
          <a:p>
            <a:r>
              <a:rPr lang="en-US" dirty="0" smtClean="0"/>
              <a:t>Approval can be seen by doing a LTC Inquiry in the LTC link on MEDI.</a:t>
            </a:r>
          </a:p>
          <a:p>
            <a:endParaRPr lang="en-US" dirty="0" smtClean="0"/>
          </a:p>
          <a:p>
            <a:pPr defTabSz="933172">
              <a:defRPr/>
            </a:pPr>
            <a:endParaRPr lang="en-US" b="1" dirty="0" smtClean="0"/>
          </a:p>
          <a:p>
            <a:endParaRPr lang="en-US" dirty="0"/>
          </a:p>
        </p:txBody>
      </p:sp>
      <p:sp>
        <p:nvSpPr>
          <p:cNvPr id="4" name="Date Placeholder 3"/>
          <p:cNvSpPr>
            <a:spLocks noGrp="1"/>
          </p:cNvSpPr>
          <p:nvPr>
            <p:ph type="dt" idx="10"/>
          </p:nvPr>
        </p:nvSpPr>
        <p:spPr/>
        <p:txBody>
          <a:bodyPr/>
          <a:lstStyle/>
          <a:p>
            <a:fld id="{85E5A2A0-5C89-43B3-9AF3-0F27A32455AF}"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b="1" dirty="0" smtClean="0"/>
              <a:t>* Except for Revenue Codes 0115, 0125, 0135, 0145 or 0155 </a:t>
            </a:r>
            <a:endParaRPr lang="en-US" dirty="0" smtClean="0"/>
          </a:p>
          <a:p>
            <a:endParaRPr lang="en-US" dirty="0"/>
          </a:p>
        </p:txBody>
      </p:sp>
      <p:sp>
        <p:nvSpPr>
          <p:cNvPr id="4" name="Date Placeholder 3"/>
          <p:cNvSpPr>
            <a:spLocks noGrp="1"/>
          </p:cNvSpPr>
          <p:nvPr>
            <p:ph type="dt" idx="10"/>
          </p:nvPr>
        </p:nvSpPr>
        <p:spPr/>
        <p:txBody>
          <a:bodyPr/>
          <a:lstStyle/>
          <a:p>
            <a:fld id="{5CC7B238-D600-4D2A-9D56-D5432C81D8BF}"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  Claims submitted for a Medicare covered recipient must include an Occurrence Code showing Medicare coverage end date to obtain Medicaid payment. </a:t>
            </a:r>
          </a:p>
          <a:p>
            <a:r>
              <a:rPr lang="en-US" dirty="0" smtClean="0"/>
              <a:t>Occurrence Codes:</a:t>
            </a:r>
          </a:p>
          <a:p>
            <a:r>
              <a:rPr lang="en-US" dirty="0" smtClean="0"/>
              <a:t>A2 – EFFECTIVE DATE OF MECICAID</a:t>
            </a:r>
          </a:p>
          <a:p>
            <a:r>
              <a:rPr lang="en-US" dirty="0" smtClean="0"/>
              <a:t>A3 - BENEFITS EXHAUSTED</a:t>
            </a:r>
          </a:p>
          <a:p>
            <a:r>
              <a:rPr lang="en-US" dirty="0" smtClean="0"/>
              <a:t>22 - DATE ACTIVE CARE ENDED</a:t>
            </a:r>
          </a:p>
          <a:p>
            <a:r>
              <a:rPr lang="en-US" dirty="0" smtClean="0"/>
              <a:t>25 – DATE BENEFITS TERMINATED BY PRIMARY PAYER</a:t>
            </a:r>
          </a:p>
          <a:p>
            <a:endParaRPr lang="en-US" dirty="0" smtClean="0"/>
          </a:p>
          <a:p>
            <a:pPr defTabSz="933172">
              <a:defRPr/>
            </a:pPr>
            <a:r>
              <a:rPr lang="en-US" b="1" dirty="0" smtClean="0"/>
              <a:t>* Except for Revenue Codes 0115, 0125, 0135, 0145 or 0155 </a:t>
            </a:r>
            <a:endParaRPr lang="en-US" dirty="0" smtClean="0"/>
          </a:p>
          <a:p>
            <a:endParaRPr lang="en-US" dirty="0" smtClean="0"/>
          </a:p>
          <a:p>
            <a:r>
              <a:rPr lang="en-US" dirty="0" smtClean="0"/>
              <a:t>We removed Bill type 11X </a:t>
            </a:r>
            <a:r>
              <a:rPr lang="en-US" dirty="0">
                <a:solidFill>
                  <a:srgbClr val="000000"/>
                </a:solidFill>
              </a:rPr>
              <a:t>HOSPITAL INPATIENT (INCLUDING MEDICARE PART A) </a:t>
            </a:r>
            <a:endParaRPr lang="en-US" dirty="0"/>
          </a:p>
        </p:txBody>
      </p:sp>
      <p:sp>
        <p:nvSpPr>
          <p:cNvPr id="4" name="Date Placeholder 3"/>
          <p:cNvSpPr>
            <a:spLocks noGrp="1"/>
          </p:cNvSpPr>
          <p:nvPr>
            <p:ph type="dt" idx="10"/>
          </p:nvPr>
        </p:nvSpPr>
        <p:spPr/>
        <p:txBody>
          <a:bodyPr/>
          <a:lstStyle/>
          <a:p>
            <a:fld id="{9643BB97-188D-44BD-8362-1AEE96D80D54}"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E20B2A71-4808-4F87-979C-5CDC63C781E2}"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b="1" dirty="0" smtClean="0"/>
              <a:t>* Except for Revenue Codes 0115, 0125, 0135, 0145 or 0155 </a:t>
            </a:r>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fld id="{F4C37038-3455-403F-8567-639D41075E84}"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Exceptional Care coverage must be requested and approved.</a:t>
            </a:r>
          </a:p>
          <a:p>
            <a:r>
              <a:rPr lang="en-US" dirty="0" smtClean="0"/>
              <a:t>If claim is submitted with EC revenue codes and approval is not on system claim will reject.</a:t>
            </a:r>
          </a:p>
          <a:p>
            <a:r>
              <a:rPr lang="en-US" dirty="0" smtClean="0"/>
              <a:t>Approval can be seen by doing a LTC Inquiry in the LTC link on MEDI.</a:t>
            </a:r>
            <a:endParaRPr lang="en-US" dirty="0"/>
          </a:p>
        </p:txBody>
      </p:sp>
      <p:sp>
        <p:nvSpPr>
          <p:cNvPr id="4" name="Date Placeholder 3"/>
          <p:cNvSpPr>
            <a:spLocks noGrp="1"/>
          </p:cNvSpPr>
          <p:nvPr>
            <p:ph type="dt" idx="10"/>
          </p:nvPr>
        </p:nvSpPr>
        <p:spPr/>
        <p:txBody>
          <a:bodyPr/>
          <a:lstStyle/>
          <a:p>
            <a:fld id="{DE7AE807-69B1-4EE0-B6FB-14D2534EF1BB}"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LTC admit information on system will continue to serve as a approval of LTC services by the caseworker.  Claims submitted for services periods not covered by an admit in system will be rejected back to submitter.</a:t>
            </a:r>
          </a:p>
          <a:p>
            <a:endParaRPr lang="en-US" dirty="0" smtClean="0"/>
          </a:p>
          <a:p>
            <a:r>
              <a:rPr lang="en-US" dirty="0" smtClean="0"/>
              <a:t>The reporting of a recipient discharge allows for other services and or providers to bill.</a:t>
            </a:r>
          </a:p>
          <a:p>
            <a:endParaRPr lang="en-US" dirty="0" smtClean="0"/>
          </a:p>
          <a:p>
            <a:r>
              <a:rPr lang="en-US" dirty="0" smtClean="0"/>
              <a:t>The reporting of TPL coverage is still required to identify that a recipient has additional payer for services.</a:t>
            </a:r>
          </a:p>
          <a:p>
            <a:endParaRPr lang="en-US" dirty="0" smtClean="0"/>
          </a:p>
          <a:p>
            <a:r>
              <a:rPr lang="en-US" dirty="0" smtClean="0"/>
              <a:t>The reporting of income changes are still required to update the patient credit amount in system, which will continue to be the data source used to determine the Medicaid payment amount of claim.   </a:t>
            </a:r>
          </a:p>
          <a:p>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6</a:t>
            </a:fld>
            <a:endParaRPr lang="en-US" dirty="0"/>
          </a:p>
        </p:txBody>
      </p:sp>
      <p:sp>
        <p:nvSpPr>
          <p:cNvPr id="5" name="Date Placeholder 4"/>
          <p:cNvSpPr>
            <a:spLocks noGrp="1"/>
          </p:cNvSpPr>
          <p:nvPr>
            <p:ph type="dt" idx="11"/>
          </p:nvPr>
        </p:nvSpPr>
        <p:spPr/>
        <p:txBody>
          <a:bodyPr/>
          <a:lstStyle/>
          <a:p>
            <a:fld id="{825C64ED-1C6B-4BB4-BF68-94B3DFE59B82}" type="datetime1">
              <a:rPr lang="en-US" smtClean="0"/>
              <a:pPr/>
              <a:t>1/23/2017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Claims submitted to Medicare will crossover to Medicaid through a fiscal intermediary.  To assure proper pricing of Medicare crossover claims, LTC providers should submit LTC claims for a single calendar month of service to Medicare for dually eligible recipients when possible.</a:t>
            </a:r>
          </a:p>
          <a:p>
            <a:r>
              <a:rPr lang="en-US" b="1" dirty="0" smtClean="0"/>
              <a:t> </a:t>
            </a:r>
            <a:endParaRPr lang="en-US" dirty="0" smtClean="0"/>
          </a:p>
          <a:p>
            <a:r>
              <a:rPr lang="en-US" dirty="0" smtClean="0"/>
              <a:t>Providers may refer to the “Source Code” field found in the TPL section of the MEDI eligibility verification for a recipient’s three-digit TPL code.  If the recipient has Hospital Insurance Benefits (HIB) or Qualified Medicare Beneficiary (QMB), the submitted claim must reflect Medicare as the primary payer even if the benefit has been exhausted.  If the recipient has a TPL such as Blue Cross Blue Shield or any other commercial payer and TPL is not reported on the submitted claim, the claim will </a:t>
            </a:r>
            <a:r>
              <a:rPr lang="en-US" u="sng" dirty="0" smtClean="0"/>
              <a:t>not</a:t>
            </a:r>
            <a:r>
              <a:rPr lang="en-US" dirty="0" smtClean="0"/>
              <a:t> be rejected.  If the claim is Medicaid only or has a TPL other than Medicare, use </a:t>
            </a:r>
            <a:r>
              <a:rPr lang="en-US" i="1" dirty="0" smtClean="0"/>
              <a:t>Value Code 80</a:t>
            </a:r>
            <a:r>
              <a:rPr lang="en-US" dirty="0" smtClean="0"/>
              <a:t> for the covered days and </a:t>
            </a:r>
            <a:r>
              <a:rPr lang="en-US" i="1" dirty="0" smtClean="0"/>
              <a:t>Value Code 81</a:t>
            </a:r>
            <a:r>
              <a:rPr lang="en-US" dirty="0" smtClean="0"/>
              <a:t> for non-covered days.  Covered days must equal the covered accommodation days on the claim.</a:t>
            </a:r>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7</a:t>
            </a:fld>
            <a:endParaRPr lang="en-US" dirty="0"/>
          </a:p>
        </p:txBody>
      </p:sp>
      <p:sp>
        <p:nvSpPr>
          <p:cNvPr id="5" name="Date Placeholder 4"/>
          <p:cNvSpPr>
            <a:spLocks noGrp="1"/>
          </p:cNvSpPr>
          <p:nvPr>
            <p:ph type="dt" idx="11"/>
          </p:nvPr>
        </p:nvSpPr>
        <p:spPr/>
        <p:txBody>
          <a:bodyPr/>
          <a:lstStyle/>
          <a:p>
            <a:fld id="{30446438-8DB7-4D0C-9D5F-BB586C809FE2}" type="datetime1">
              <a:rPr lang="en-US" smtClean="0"/>
              <a:pPr/>
              <a:t>1/23/2017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try to search using “X12” or “837I”. </a:t>
            </a:r>
            <a:endParaRPr lang="en-US" dirty="0"/>
          </a:p>
        </p:txBody>
      </p:sp>
      <p:sp>
        <p:nvSpPr>
          <p:cNvPr id="4" name="Date Placeholder 3"/>
          <p:cNvSpPr>
            <a:spLocks noGrp="1"/>
          </p:cNvSpPr>
          <p:nvPr>
            <p:ph type="dt" idx="10"/>
          </p:nvPr>
        </p:nvSpPr>
        <p:spPr/>
        <p:txBody>
          <a:bodyPr/>
          <a:lstStyle/>
          <a:p>
            <a:fld id="{8FF4D8A6-3B7F-4339-98E8-9B2D0C49AA71}"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HFS updates information often so it is important to check for latest versions online. </a:t>
            </a:r>
            <a:endParaRPr lang="en-US" dirty="0"/>
          </a:p>
        </p:txBody>
      </p:sp>
      <p:sp>
        <p:nvSpPr>
          <p:cNvPr id="4" name="Date Placeholder 3"/>
          <p:cNvSpPr>
            <a:spLocks noGrp="1"/>
          </p:cNvSpPr>
          <p:nvPr>
            <p:ph type="dt" idx="10"/>
          </p:nvPr>
        </p:nvSpPr>
        <p:spPr/>
        <p:txBody>
          <a:bodyPr/>
          <a:lstStyle/>
          <a:p>
            <a:fld id="{2749B351-BE93-4DC3-96A6-4160E723BF52}"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13</a:t>
            </a:fld>
            <a:endParaRPr lang="en-US" dirty="0"/>
          </a:p>
        </p:txBody>
      </p:sp>
      <p:sp>
        <p:nvSpPr>
          <p:cNvPr id="5" name="Date Placeholder 4"/>
          <p:cNvSpPr>
            <a:spLocks noGrp="1"/>
          </p:cNvSpPr>
          <p:nvPr>
            <p:ph type="dt" idx="11"/>
          </p:nvPr>
        </p:nvSpPr>
        <p:spPr/>
        <p:txBody>
          <a:bodyPr/>
          <a:lstStyle/>
          <a:p>
            <a:fld id="{D96F9C10-C482-461E-A0A4-B8103A506775}" type="datetime1">
              <a:rPr lang="en-US" smtClean="0"/>
              <a:pPr/>
              <a:t>1/23/2017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Links in the upper left</a:t>
            </a:r>
            <a:endParaRPr lang="en-US" dirty="0"/>
          </a:p>
        </p:txBody>
      </p:sp>
      <p:sp>
        <p:nvSpPr>
          <p:cNvPr id="4" name="Slide Number Placeholder 3"/>
          <p:cNvSpPr>
            <a:spLocks noGrp="1"/>
          </p:cNvSpPr>
          <p:nvPr>
            <p:ph type="sldNum" sz="quarter" idx="10"/>
          </p:nvPr>
        </p:nvSpPr>
        <p:spPr/>
        <p:txBody>
          <a:bodyPr/>
          <a:lstStyle/>
          <a:p>
            <a:fld id="{086496C3-FAEF-4395-A338-F3FEDDA981E9}" type="slidenum">
              <a:rPr lang="en-US" smtClean="0"/>
              <a:pPr/>
              <a:t>14</a:t>
            </a:fld>
            <a:endParaRPr lang="en-US" dirty="0"/>
          </a:p>
        </p:txBody>
      </p:sp>
      <p:sp>
        <p:nvSpPr>
          <p:cNvPr id="5" name="Date Placeholder 4"/>
          <p:cNvSpPr>
            <a:spLocks noGrp="1"/>
          </p:cNvSpPr>
          <p:nvPr>
            <p:ph type="dt" idx="11"/>
          </p:nvPr>
        </p:nvSpPr>
        <p:spPr/>
        <p:txBody>
          <a:bodyPr/>
          <a:lstStyle/>
          <a:p>
            <a:fld id="{2A2172C7-3E13-4941-BAA8-C26B7E950454}" type="datetime1">
              <a:rPr lang="en-US" smtClean="0"/>
              <a:pPr/>
              <a:t>1/23/2017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chosen Billing Agents must be associated to your facility when enrolling in IMPACT.  </a:t>
            </a:r>
          </a:p>
          <a:p>
            <a:r>
              <a:rPr lang="en-US" dirty="0" smtClean="0"/>
              <a:t>http://www.illinois.gov/hfs/impact/pages/faqs.aspx   </a:t>
            </a:r>
            <a:endParaRPr lang="en-US" dirty="0"/>
          </a:p>
        </p:txBody>
      </p:sp>
      <p:sp>
        <p:nvSpPr>
          <p:cNvPr id="4" name="Date Placeholder 3"/>
          <p:cNvSpPr>
            <a:spLocks noGrp="1"/>
          </p:cNvSpPr>
          <p:nvPr>
            <p:ph type="dt" idx="10"/>
          </p:nvPr>
        </p:nvSpPr>
        <p:spPr/>
        <p:txBody>
          <a:bodyPr/>
          <a:lstStyle/>
          <a:p>
            <a:fld id="{126860B8-C539-49AD-955C-85A456BC77B4}" type="datetime1">
              <a:rPr lang="en-US" smtClean="0"/>
              <a:pPr/>
              <a:t>1/23/2017</a:t>
            </a:fld>
            <a:endParaRPr lang="en-US" dirty="0"/>
          </a:p>
        </p:txBody>
      </p:sp>
      <p:sp>
        <p:nvSpPr>
          <p:cNvPr id="5" name="Slide Number Placeholder 4"/>
          <p:cNvSpPr>
            <a:spLocks noGrp="1"/>
          </p:cNvSpPr>
          <p:nvPr>
            <p:ph type="sldNum" sz="quarter" idx="11"/>
          </p:nvPr>
        </p:nvSpPr>
        <p:spPr/>
        <p:txBody>
          <a:bodyPr/>
          <a:lstStyle/>
          <a:p>
            <a:fld id="{086496C3-FAEF-4395-A338-F3FEDDA981E9}"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4/27/2016</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5593E69-2512-4E87-9D87-69A4856C54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4/27/2016</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5593E69-2512-4E87-9D87-69A4856C54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4/27/2016</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5593E69-2512-4E87-9D87-69A4856C54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4/27/2016</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5593E69-2512-4E87-9D87-69A4856C545C}"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4/27/2016</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5593E69-2512-4E87-9D87-69A4856C545C}"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4/27/2016</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5593E69-2512-4E87-9D87-69A4856C545C}"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4/27/2016</a:t>
            </a:r>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5593E69-2512-4E87-9D87-69A4856C545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4/27/2016</a:t>
            </a:r>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5593E69-2512-4E87-9D87-69A4856C545C}"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4/27/2016</a:t>
            </a:r>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5593E69-2512-4E87-9D87-69A4856C54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4/27/2016</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5593E69-2512-4E87-9D87-69A4856C545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4/27/2016</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5593E69-2512-4E87-9D87-69A4856C545C}"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4/27/2016</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5593E69-2512-4E87-9D87-69A4856C54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www.myhfs.illinoi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llinois.gov/hfs/SiteCollectionDocuments/hfs2249.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llinois.gov/hfs/MedicalProviders/Pages/default.aspx" TargetMode="External"/><Relationship Id="rId2" Type="http://schemas.openxmlformats.org/officeDocument/2006/relationships/hyperlink" Target="mailto:HFS.LTC@illinoi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pc-edi.com/referen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nubc.org/subscriber/index.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2076450"/>
          </a:xfrm>
        </p:spPr>
        <p:txBody>
          <a:bodyPr>
            <a:normAutofit/>
          </a:bodyPr>
          <a:lstStyle/>
          <a:p>
            <a:r>
              <a:rPr lang="en-US" dirty="0"/>
              <a:t/>
            </a:r>
            <a:br>
              <a:rPr lang="en-US" dirty="0"/>
            </a:br>
            <a:endParaRPr lang="en-US" dirty="0"/>
          </a:p>
        </p:txBody>
      </p:sp>
      <p:sp>
        <p:nvSpPr>
          <p:cNvPr id="3" name="Subtitle 2"/>
          <p:cNvSpPr>
            <a:spLocks noGrp="1"/>
          </p:cNvSpPr>
          <p:nvPr>
            <p:ph type="subTitle" idx="1"/>
          </p:nvPr>
        </p:nvSpPr>
        <p:spPr/>
        <p:txBody>
          <a:bodyPr>
            <a:normAutofit fontScale="70000" lnSpcReduction="20000"/>
          </a:bodyPr>
          <a:lstStyle/>
          <a:p>
            <a:r>
              <a:rPr lang="en-US" b="1" dirty="0" smtClean="0"/>
              <a:t>Introduction to the New</a:t>
            </a:r>
          </a:p>
          <a:p>
            <a:r>
              <a:rPr lang="en-US" b="1" dirty="0" smtClean="0"/>
              <a:t>Electronic </a:t>
            </a:r>
            <a:r>
              <a:rPr lang="en-US" b="1" dirty="0"/>
              <a:t>Claims Processing of </a:t>
            </a:r>
            <a:endParaRPr lang="en-US" b="1" dirty="0" smtClean="0"/>
          </a:p>
          <a:p>
            <a:r>
              <a:rPr lang="en-US" b="1" dirty="0" smtClean="0"/>
              <a:t>Long </a:t>
            </a:r>
            <a:r>
              <a:rPr lang="en-US" b="1" dirty="0"/>
              <a:t>Term Care </a:t>
            </a:r>
            <a:r>
              <a:rPr lang="en-US" b="1" dirty="0" smtClean="0"/>
              <a:t>Services</a:t>
            </a:r>
          </a:p>
          <a:p>
            <a:r>
              <a:rPr lang="en-US" b="1" dirty="0" smtClean="0">
                <a:solidFill>
                  <a:srgbClr val="FF0000"/>
                </a:solidFill>
              </a:rPr>
              <a:t>Revised</a:t>
            </a:r>
            <a:r>
              <a:rPr lang="en-US" b="1" smtClean="0">
                <a:solidFill>
                  <a:srgbClr val="FF0000"/>
                </a:solidFill>
              </a:rPr>
              <a:t>: 01/20/17</a:t>
            </a:r>
            <a:endParaRPr lang="en-US" b="1" dirty="0" smtClean="0">
              <a:solidFill>
                <a:srgbClr val="FF0000"/>
              </a:solidFill>
            </a:endParaRPr>
          </a:p>
          <a:p>
            <a:endParaRPr lang="en-US" b="1" dirty="0"/>
          </a:p>
          <a:p>
            <a:endParaRPr lang="en-US" dirty="0"/>
          </a:p>
        </p:txBody>
      </p:sp>
      <p:sp>
        <p:nvSpPr>
          <p:cNvPr id="6" name="Slide Number Placeholder 5"/>
          <p:cNvSpPr>
            <a:spLocks noGrp="1"/>
          </p:cNvSpPr>
          <p:nvPr>
            <p:ph type="sldNum" sz="quarter" idx="12"/>
          </p:nvPr>
        </p:nvSpPr>
        <p:spPr/>
        <p:txBody>
          <a:bodyPr/>
          <a:lstStyle/>
          <a:p>
            <a:fld id="{15593E69-2512-4E87-9D87-69A4856C545C}" type="slidenum">
              <a:rPr lang="en-US" smtClean="0"/>
              <a:pPr/>
              <a:t>1</a:t>
            </a:fld>
            <a:endParaRPr lang="en-US" dirty="0"/>
          </a:p>
        </p:txBody>
      </p:sp>
      <p:graphicFrame>
        <p:nvGraphicFramePr>
          <p:cNvPr id="1026" name="Object 2"/>
          <p:cNvGraphicFramePr>
            <a:graphicFrameLocks noChangeAspect="1"/>
          </p:cNvGraphicFramePr>
          <p:nvPr/>
        </p:nvGraphicFramePr>
        <p:xfrm>
          <a:off x="1447800" y="1219200"/>
          <a:ext cx="6553200" cy="1972028"/>
        </p:xfrm>
        <a:graphic>
          <a:graphicData uri="http://schemas.openxmlformats.org/presentationml/2006/ole">
            <mc:AlternateContent xmlns:mc="http://schemas.openxmlformats.org/markup-compatibility/2006">
              <mc:Choice xmlns:v="urn:schemas-microsoft-com:vml" Requires="v">
                <p:oleObj spid="_x0000_s1040" r:id="rId4" imgW="8609524" imgH="1980952" progId="">
                  <p:embed/>
                </p:oleObj>
              </mc:Choice>
              <mc:Fallback>
                <p:oleObj r:id="rId4" imgW="8609524" imgH="198095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19200"/>
                        <a:ext cx="6553200" cy="1972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05800" cy="5364163"/>
          </a:xfrm>
        </p:spPr>
        <p:txBody>
          <a:bodyPr>
            <a:normAutofit fontScale="62500" lnSpcReduction="20000"/>
          </a:bodyPr>
          <a:lstStyle/>
          <a:p>
            <a:r>
              <a:rPr lang="en-US" dirty="0"/>
              <a:t>The Department </a:t>
            </a:r>
            <a:r>
              <a:rPr lang="en-US" dirty="0" smtClean="0"/>
              <a:t>will </a:t>
            </a:r>
            <a:r>
              <a:rPr lang="en-US" dirty="0"/>
              <a:t>continue to publish informational notices to provide information about the new LTC billing process.  Links available through the HFS website also contain provider handbooks related to claim submittal and answers to frequently asked </a:t>
            </a:r>
            <a:r>
              <a:rPr lang="en-US" dirty="0" smtClean="0"/>
              <a:t>questions (FAQs).  </a:t>
            </a:r>
            <a:r>
              <a:rPr lang="en-US" dirty="0"/>
              <a:t>HFS will continue to post </a:t>
            </a:r>
            <a:r>
              <a:rPr lang="en-US" dirty="0" smtClean="0"/>
              <a:t>information </a:t>
            </a:r>
            <a:r>
              <a:rPr lang="en-US" dirty="0"/>
              <a:t>related to upcoming webinars and training sessions</a:t>
            </a:r>
            <a:r>
              <a:rPr lang="en-US" dirty="0" smtClean="0"/>
              <a:t>.</a:t>
            </a:r>
          </a:p>
          <a:p>
            <a:endParaRPr lang="en-US" sz="2800" dirty="0"/>
          </a:p>
          <a:p>
            <a:pPr lvl="0"/>
            <a:r>
              <a:rPr lang="en-US" dirty="0"/>
              <a:t>As all notices from the Department are only published on the HFS </a:t>
            </a:r>
            <a:r>
              <a:rPr lang="en-US" dirty="0" smtClean="0"/>
              <a:t>website, </a:t>
            </a:r>
            <a:r>
              <a:rPr lang="en-US" dirty="0"/>
              <a:t>we strongly suggest providers </a:t>
            </a:r>
            <a:r>
              <a:rPr lang="en-US" dirty="0" smtClean="0"/>
              <a:t>register </a:t>
            </a:r>
            <a:r>
              <a:rPr lang="en-US" dirty="0"/>
              <a:t>to receive all </a:t>
            </a:r>
            <a:r>
              <a:rPr lang="en-US" dirty="0" smtClean="0"/>
              <a:t>notices </a:t>
            </a:r>
            <a:r>
              <a:rPr lang="en-US" dirty="0"/>
              <a:t>through the HFS Medical Electronic Data Interchange (MEDI). </a:t>
            </a:r>
            <a:endParaRPr lang="en-US" sz="2800" dirty="0"/>
          </a:p>
          <a:p>
            <a:pPr lvl="1"/>
            <a:r>
              <a:rPr lang="en-US" u="sng" dirty="0" smtClean="0">
                <a:hlinkClick r:id="rId3"/>
              </a:rPr>
              <a:t>http://www.myhfs.illinois.gov</a:t>
            </a:r>
            <a:endParaRPr lang="en-US" u="sng" dirty="0" smtClean="0"/>
          </a:p>
          <a:p>
            <a:pPr lvl="1">
              <a:buNone/>
            </a:pPr>
            <a:r>
              <a:rPr lang="en-US" dirty="0" smtClean="0"/>
              <a:t> </a:t>
            </a:r>
            <a:endParaRPr lang="en-US" sz="2800" dirty="0" smtClean="0"/>
          </a:p>
          <a:p>
            <a:pPr lvl="0"/>
            <a:r>
              <a:rPr lang="en-US" dirty="0" smtClean="0"/>
              <a:t>The Handbook for Electronic Processing (Chapter 300 Companion Guide) contains supplemental information to the X12 (5010) Implementation Guide. This handbook contains the unique data elements required by HFS related to the claim submitter, the claim receiver, the billing provider and payer information.  </a:t>
            </a:r>
            <a:endParaRPr lang="en-US" sz="2800" dirty="0" smtClean="0"/>
          </a:p>
          <a:p>
            <a:pPr>
              <a:buNone/>
            </a:pPr>
            <a:r>
              <a:rPr lang="en-US" dirty="0"/>
              <a:t> </a:t>
            </a:r>
            <a:endParaRPr lang="en-US" sz="2800" dirty="0"/>
          </a:p>
          <a:p>
            <a:r>
              <a:rPr lang="en-US" dirty="0"/>
              <a:t>The MEDI IEC link contains claim submission overview information, help manuals, data element information as well as tutorials on claim submittal.</a:t>
            </a:r>
          </a:p>
        </p:txBody>
      </p:sp>
      <p:sp>
        <p:nvSpPr>
          <p:cNvPr id="5" name="Slide Number Placeholder 4"/>
          <p:cNvSpPr>
            <a:spLocks noGrp="1"/>
          </p:cNvSpPr>
          <p:nvPr>
            <p:ph type="sldNum" sz="quarter" idx="12"/>
          </p:nvPr>
        </p:nvSpPr>
        <p:spPr/>
        <p:txBody>
          <a:bodyPr/>
          <a:lstStyle/>
          <a:p>
            <a:fld id="{15593E69-2512-4E87-9D87-69A4856C545C}" type="slidenum">
              <a:rPr lang="en-US" smtClean="0"/>
              <a:pPr/>
              <a:t>10</a:t>
            </a:fld>
            <a:endParaRPr lang="en-US" dirty="0"/>
          </a:p>
        </p:txBody>
      </p:sp>
      <p:sp>
        <p:nvSpPr>
          <p:cNvPr id="2" name="Title 1"/>
          <p:cNvSpPr>
            <a:spLocks noGrp="1"/>
          </p:cNvSpPr>
          <p:nvPr>
            <p:ph type="title"/>
          </p:nvPr>
        </p:nvSpPr>
        <p:spPr>
          <a:xfrm>
            <a:off x="609600" y="274638"/>
            <a:ext cx="8077200" cy="411162"/>
          </a:xfrm>
        </p:spPr>
        <p:txBody>
          <a:bodyPr>
            <a:normAutofit fontScale="90000"/>
          </a:bodyPr>
          <a:lstStyle/>
          <a:p>
            <a:pPr algn="ctr"/>
            <a:r>
              <a:rPr lang="en-US" dirty="0" smtClean="0"/>
              <a:t>More Information </a:t>
            </a:r>
            <a:r>
              <a:rPr lang="en-US" dirty="0"/>
              <a:t>Sources</a:t>
            </a: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a:t>Providers will be able to submit claims for consideration through the HFS Internet Electronic Claim (IEC) system that is accessible through the Medical Electronic Data Interchange (MEDI) system.  </a:t>
            </a:r>
          </a:p>
          <a:p>
            <a:pPr marL="0" indent="0">
              <a:buNone/>
            </a:pPr>
            <a:r>
              <a:rPr lang="en-US" dirty="0"/>
              <a:t>The IEC link allows authorized providers/payees to submit </a:t>
            </a:r>
            <a:r>
              <a:rPr lang="en-US" dirty="0" smtClean="0"/>
              <a:t>Institutional </a:t>
            </a:r>
            <a:r>
              <a:rPr lang="en-US" dirty="0"/>
              <a:t>Claim (837I) transactions as an X12 file or as a DDE claim.  Registered users are only allowed access to providers and functions for which they are an authorized user.  </a:t>
            </a:r>
            <a:endParaRPr lang="en-US" dirty="0" smtClean="0"/>
          </a:p>
          <a:p>
            <a:pPr marL="0" indent="0">
              <a:buNone/>
            </a:pPr>
            <a:endParaRPr lang="en-US" dirty="0"/>
          </a:p>
          <a:p>
            <a:pPr marL="0" indent="0">
              <a:buNone/>
            </a:pPr>
            <a:r>
              <a:rPr lang="en-US" dirty="0" smtClean="0"/>
              <a:t>To </a:t>
            </a:r>
            <a:r>
              <a:rPr lang="en-US" dirty="0"/>
              <a:t>gain access to the IEC links, </a:t>
            </a:r>
            <a:r>
              <a:rPr lang="en-US" dirty="0" smtClean="0"/>
              <a:t>providers </a:t>
            </a:r>
            <a:r>
              <a:rPr lang="en-US" dirty="0"/>
              <a:t>must complete the payee information during registration.  For help registering please </a:t>
            </a:r>
            <a:r>
              <a:rPr lang="en-US" dirty="0" smtClean="0"/>
              <a:t>contact:</a:t>
            </a:r>
          </a:p>
          <a:p>
            <a:pPr marL="0" indent="0">
              <a:buNone/>
            </a:pPr>
            <a:endParaRPr lang="en-US" dirty="0"/>
          </a:p>
          <a:p>
            <a:pPr lvl="0"/>
            <a:r>
              <a:rPr lang="en-US" dirty="0" smtClean="0"/>
              <a:t>The </a:t>
            </a:r>
            <a:r>
              <a:rPr lang="en-US" dirty="0"/>
              <a:t>MEDI HelpDesk at </a:t>
            </a:r>
            <a:r>
              <a:rPr lang="en-US" dirty="0" smtClean="0"/>
              <a:t>(312) 814-3648, </a:t>
            </a:r>
            <a:r>
              <a:rPr lang="en-US" dirty="0"/>
              <a:t>option </a:t>
            </a:r>
            <a:r>
              <a:rPr lang="en-US" dirty="0" smtClean="0"/>
              <a:t>1, then </a:t>
            </a:r>
            <a:r>
              <a:rPr lang="en-US" dirty="0"/>
              <a:t>option </a:t>
            </a:r>
            <a:r>
              <a:rPr lang="en-US" dirty="0" smtClean="0"/>
              <a:t>2</a:t>
            </a:r>
            <a:endParaRPr lang="en-US" dirty="0"/>
          </a:p>
          <a:p>
            <a:r>
              <a:rPr lang="en-US" dirty="0"/>
              <a:t>Bureau of Long Term Care at (217) 782-0557</a:t>
            </a:r>
          </a:p>
        </p:txBody>
      </p:sp>
      <p:sp>
        <p:nvSpPr>
          <p:cNvPr id="5" name="Slide Number Placeholder 4"/>
          <p:cNvSpPr>
            <a:spLocks noGrp="1"/>
          </p:cNvSpPr>
          <p:nvPr>
            <p:ph type="sldNum" sz="quarter" idx="12"/>
          </p:nvPr>
        </p:nvSpPr>
        <p:spPr/>
        <p:txBody>
          <a:bodyPr/>
          <a:lstStyle/>
          <a:p>
            <a:fld id="{15593E69-2512-4E87-9D87-69A4856C545C}" type="slidenum">
              <a:rPr lang="en-US" smtClean="0"/>
              <a:pPr/>
              <a:t>11</a:t>
            </a:fld>
            <a:endParaRPr lang="en-US" dirty="0"/>
          </a:p>
        </p:txBody>
      </p:sp>
      <p:sp>
        <p:nvSpPr>
          <p:cNvPr id="2" name="Title 1"/>
          <p:cNvSpPr>
            <a:spLocks noGrp="1"/>
          </p:cNvSpPr>
          <p:nvPr>
            <p:ph type="title"/>
          </p:nvPr>
        </p:nvSpPr>
        <p:spPr/>
        <p:txBody>
          <a:bodyPr>
            <a:normAutofit fontScale="90000"/>
          </a:bodyPr>
          <a:lstStyle/>
          <a:p>
            <a:r>
              <a:rPr lang="en-US" b="1" dirty="0"/>
              <a:t>Where to submit claims for payment consideration?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idx="1"/>
          </p:nvPr>
        </p:nvPicPr>
        <p:blipFill>
          <a:blip r:embed="rId2" cstate="print"/>
          <a:stretch>
            <a:fillRect/>
          </a:stretch>
        </p:blipFill>
        <p:spPr bwMode="auto">
          <a:xfrm>
            <a:off x="152400" y="762000"/>
            <a:ext cx="8839199" cy="5791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5593E69-2512-4E87-9D87-69A4856C545C}" type="slidenum">
              <a:rPr lang="en-US" smtClean="0"/>
              <a:pPr/>
              <a:t>12</a:t>
            </a:fld>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pPr algn="ctr"/>
            <a:r>
              <a:rPr lang="en-US" dirty="0" smtClean="0"/>
              <a:t>MEDI HOME PAGE</a:t>
            </a:r>
            <a:endParaRPr lang="en-US" dirty="0"/>
          </a:p>
        </p:txBody>
      </p:sp>
      <p:sp>
        <p:nvSpPr>
          <p:cNvPr id="11" name="Left Arrow 10"/>
          <p:cNvSpPr/>
          <p:nvPr/>
        </p:nvSpPr>
        <p:spPr>
          <a:xfrm>
            <a:off x="2743200" y="2362200"/>
            <a:ext cx="10668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tretch>
            <a:fillRect/>
          </a:stretch>
        </p:blipFill>
        <p:spPr bwMode="auto">
          <a:xfrm>
            <a:off x="152400" y="762000"/>
            <a:ext cx="8839199" cy="5791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15593E69-2512-4E87-9D87-69A4856C545C}" type="slidenum">
              <a:rPr lang="en-US" smtClean="0"/>
              <a:pPr/>
              <a:t>13</a:t>
            </a:fld>
            <a:endParaRPr lang="en-US" dirty="0"/>
          </a:p>
        </p:txBody>
      </p:sp>
      <p:sp>
        <p:nvSpPr>
          <p:cNvPr id="2" name="Title 1"/>
          <p:cNvSpPr>
            <a:spLocks noGrp="1"/>
          </p:cNvSpPr>
          <p:nvPr>
            <p:ph type="title"/>
          </p:nvPr>
        </p:nvSpPr>
        <p:spPr>
          <a:xfrm>
            <a:off x="457200" y="274638"/>
            <a:ext cx="8229600" cy="639762"/>
          </a:xfrm>
        </p:spPr>
        <p:txBody>
          <a:bodyPr>
            <a:normAutofit fontScale="90000"/>
          </a:bodyPr>
          <a:lstStyle/>
          <a:p>
            <a:pPr algn="ctr"/>
            <a:r>
              <a:rPr lang="en-US" dirty="0" smtClean="0"/>
              <a:t>IEC HOME PAGE</a:t>
            </a:r>
            <a:endParaRPr lang="en-US" dirty="0"/>
          </a:p>
        </p:txBody>
      </p:sp>
      <p:sp>
        <p:nvSpPr>
          <p:cNvPr id="5" name="Right Brace 4"/>
          <p:cNvSpPr/>
          <p:nvPr/>
        </p:nvSpPr>
        <p:spPr>
          <a:xfrm>
            <a:off x="2590800" y="3429000"/>
            <a:ext cx="1295400" cy="2743200"/>
          </a:xfrm>
          <a:prstGeom prst="rightBrace">
            <a:avLst>
              <a:gd name="adj1" fmla="val 8333"/>
              <a:gd name="adj2" fmla="val 26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Oval 5"/>
          <p:cNvSpPr/>
          <p:nvPr/>
        </p:nvSpPr>
        <p:spPr>
          <a:xfrm>
            <a:off x="3886200" y="3505200"/>
            <a:ext cx="4114800" cy="1295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Take advantage of the information in the overviews and manuals.    </a:t>
            </a:r>
            <a:endParaRPr lang="en-US" dirty="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Grp="1" noChangeAspect="1" noChangeArrowheads="1"/>
          </p:cNvPicPr>
          <p:nvPr>
            <p:ph idx="1"/>
          </p:nvPr>
        </p:nvPicPr>
        <p:blipFill>
          <a:blip r:embed="rId3" cstate="print"/>
          <a:stretch>
            <a:fillRect/>
          </a:stretch>
        </p:blipFill>
        <p:spPr bwMode="auto">
          <a:xfrm>
            <a:off x="152400" y="914400"/>
            <a:ext cx="8762999" cy="5562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15593E69-2512-4E87-9D87-69A4856C545C}" type="slidenum">
              <a:rPr lang="en-US" smtClean="0"/>
              <a:pPr/>
              <a:t>14</a:t>
            </a:fld>
            <a:endParaRPr lang="en-US" dirty="0"/>
          </a:p>
        </p:txBody>
      </p:sp>
      <p:sp>
        <p:nvSpPr>
          <p:cNvPr id="2" name="Title 1"/>
          <p:cNvSpPr>
            <a:spLocks noGrp="1"/>
          </p:cNvSpPr>
          <p:nvPr>
            <p:ph type="title"/>
          </p:nvPr>
        </p:nvSpPr>
        <p:spPr>
          <a:xfrm>
            <a:off x="457200" y="274638"/>
            <a:ext cx="8229600" cy="715962"/>
          </a:xfrm>
        </p:spPr>
        <p:txBody>
          <a:bodyPr>
            <a:normAutofit fontScale="90000"/>
          </a:bodyPr>
          <a:lstStyle/>
          <a:p>
            <a:r>
              <a:rPr lang="en-US" dirty="0" smtClean="0"/>
              <a:t>Where to Directly Enter a Claim</a:t>
            </a:r>
            <a:endParaRPr lang="en-US" dirty="0"/>
          </a:p>
        </p:txBody>
      </p:sp>
      <p:sp>
        <p:nvSpPr>
          <p:cNvPr id="8" name="Left Arrow 7"/>
          <p:cNvSpPr/>
          <p:nvPr/>
        </p:nvSpPr>
        <p:spPr>
          <a:xfrm>
            <a:off x="2667000" y="4191000"/>
            <a:ext cx="990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Brace 10"/>
          <p:cNvSpPr/>
          <p:nvPr/>
        </p:nvSpPr>
        <p:spPr>
          <a:xfrm>
            <a:off x="990600" y="2286000"/>
            <a:ext cx="304800" cy="685800"/>
          </a:xfrm>
          <a:prstGeom prst="rightBrace">
            <a:avLst>
              <a:gd name="adj1" fmla="val 0"/>
              <a:gd name="adj2" fmla="val 39899"/>
            </a:avLst>
          </a:prstGeom>
          <a:ln w="15875">
            <a:solidFill>
              <a:srgbClr val="FF0000">
                <a:alpha val="5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sz="4000" b="1" dirty="0"/>
              <a:t>Provider Enrollment:  </a:t>
            </a:r>
            <a:endParaRPr lang="en-US" sz="4000" dirty="0"/>
          </a:p>
          <a:p>
            <a:pPr marL="0" indent="0">
              <a:buNone/>
            </a:pPr>
            <a:r>
              <a:rPr lang="en-US" dirty="0"/>
              <a:t>The new billing process requires 837I claims to be submitted with a National Provider Identification (NPI) registered on the National Plan and Provider Enumeration System (NPPES).  The NPI used to submit claims must also be the NPI used when enrolling as an Illinois Medicaid provider in the IMPACT system</a:t>
            </a:r>
            <a:r>
              <a:rPr lang="en-US" dirty="0" smtClean="0"/>
              <a:t>.</a:t>
            </a:r>
          </a:p>
          <a:p>
            <a:pPr marL="0" indent="0">
              <a:buNone/>
            </a:pPr>
            <a:endParaRPr lang="en-US" dirty="0"/>
          </a:p>
          <a:p>
            <a:pPr lvl="0"/>
            <a:r>
              <a:rPr lang="en-US" dirty="0" smtClean="0"/>
              <a:t>The registered </a:t>
            </a:r>
            <a:r>
              <a:rPr lang="en-US" dirty="0"/>
              <a:t>NPI used to enroll must </a:t>
            </a:r>
            <a:r>
              <a:rPr lang="en-US" dirty="0" smtClean="0"/>
              <a:t>be unique </a:t>
            </a:r>
            <a:r>
              <a:rPr lang="en-US" dirty="0"/>
              <a:t>for each twelve (12) digit provider identification number (PIN) assigned to each enrolled Medicaid provider. </a:t>
            </a:r>
            <a:endParaRPr lang="en-US" dirty="0" smtClean="0"/>
          </a:p>
          <a:p>
            <a:pPr lvl="0">
              <a:buNone/>
            </a:pPr>
            <a:r>
              <a:rPr lang="en-US" dirty="0" smtClean="0"/>
              <a:t> </a:t>
            </a:r>
            <a:endParaRPr lang="en-US" dirty="0"/>
          </a:p>
          <a:p>
            <a:r>
              <a:rPr lang="en-US" dirty="0"/>
              <a:t>If the NPI used to submit a claim is not a registered NPI in </a:t>
            </a:r>
            <a:r>
              <a:rPr lang="en-US" dirty="0" smtClean="0"/>
              <a:t>the NPPES </a:t>
            </a:r>
            <a:r>
              <a:rPr lang="en-US" dirty="0"/>
              <a:t>system, or cannot be cross walked to a unique HFS </a:t>
            </a:r>
            <a:r>
              <a:rPr lang="en-US" dirty="0" smtClean="0"/>
              <a:t>PIN, </a:t>
            </a:r>
            <a:r>
              <a:rPr lang="en-US" dirty="0"/>
              <a:t>the claim will be rejected.</a:t>
            </a:r>
          </a:p>
        </p:txBody>
      </p:sp>
      <p:sp>
        <p:nvSpPr>
          <p:cNvPr id="5" name="Slide Number Placeholder 4"/>
          <p:cNvSpPr>
            <a:spLocks noGrp="1"/>
          </p:cNvSpPr>
          <p:nvPr>
            <p:ph type="sldNum" sz="quarter" idx="12"/>
          </p:nvPr>
        </p:nvSpPr>
        <p:spPr/>
        <p:txBody>
          <a:bodyPr/>
          <a:lstStyle/>
          <a:p>
            <a:fld id="{15593E69-2512-4E87-9D87-69A4856C545C}" type="slidenum">
              <a:rPr lang="en-US" smtClean="0"/>
              <a:pPr/>
              <a:t>15</a:t>
            </a:fld>
            <a:endParaRPr lang="en-US" dirty="0"/>
          </a:p>
        </p:txBody>
      </p:sp>
      <p:sp>
        <p:nvSpPr>
          <p:cNvPr id="2" name="Title 1"/>
          <p:cNvSpPr>
            <a:spLocks noGrp="1"/>
          </p:cNvSpPr>
          <p:nvPr>
            <p:ph type="title"/>
          </p:nvPr>
        </p:nvSpPr>
        <p:spPr/>
        <p:txBody>
          <a:bodyPr/>
          <a:lstStyle/>
          <a:p>
            <a:r>
              <a:rPr lang="en-US" b="1" dirty="0"/>
              <a:t>How to prepare?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sz="2800" b="1" dirty="0" smtClean="0"/>
              <a:t>MEDI Registration:</a:t>
            </a:r>
            <a:endParaRPr lang="en-US" sz="2800" dirty="0" smtClean="0"/>
          </a:p>
          <a:p>
            <a:pPr marL="0" indent="0">
              <a:buNone/>
            </a:pPr>
            <a:r>
              <a:rPr lang="en-US" sz="2400" dirty="0" smtClean="0"/>
              <a:t>Register </a:t>
            </a:r>
            <a:r>
              <a:rPr lang="en-US" sz="2400" dirty="0"/>
              <a:t>Payee information in the MEDI system to gain access to the IEC links for claim submittal.  The MEDI IEC link contains claim submission overview information, help manuals, data element information as well as tutorials on claim submittal</a:t>
            </a:r>
            <a:r>
              <a:rPr lang="en-US" sz="2400" dirty="0" smtClean="0"/>
              <a:t>.</a:t>
            </a:r>
          </a:p>
          <a:p>
            <a:pPr>
              <a:buNone/>
            </a:pPr>
            <a:r>
              <a:rPr lang="en-US" sz="2800" b="1" dirty="0"/>
              <a:t>Implementation Guides: </a:t>
            </a:r>
            <a:endParaRPr lang="en-US" sz="2800" dirty="0"/>
          </a:p>
          <a:p>
            <a:pPr marL="0" indent="0">
              <a:buNone/>
            </a:pPr>
            <a:r>
              <a:rPr lang="en-US" sz="2400" dirty="0"/>
              <a:t>Providers are urged to obtain access to the Implementation Guides related to the American National Standard (ANS) X12 837I Health Care Claim (005010X223) transactions and the National Uniform Billing Committee’s (NUBC) data specification Manual, UB-04.</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16</a:t>
            </a:fld>
            <a:endParaRPr lang="en-US" dirty="0"/>
          </a:p>
        </p:txBody>
      </p:sp>
      <p:sp>
        <p:nvSpPr>
          <p:cNvPr id="2" name="Title 1"/>
          <p:cNvSpPr>
            <a:spLocks noGrp="1"/>
          </p:cNvSpPr>
          <p:nvPr>
            <p:ph type="title"/>
          </p:nvPr>
        </p:nvSpPr>
        <p:spPr/>
        <p:txBody>
          <a:bodyPr/>
          <a:lstStyle/>
          <a:p>
            <a:pPr algn="ctr"/>
            <a:r>
              <a:rPr lang="en-US" dirty="0" smtClean="0"/>
              <a:t>More Preparations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sz="4000" b="1" dirty="0"/>
              <a:t>Analyze Claim Submittal Path: </a:t>
            </a:r>
            <a:endParaRPr lang="en-US" sz="4000" dirty="0"/>
          </a:p>
          <a:p>
            <a:pPr marL="0" indent="0">
              <a:buNone/>
            </a:pPr>
            <a:r>
              <a:rPr lang="en-US" dirty="0"/>
              <a:t>Your organization should research the information related to electronic X12 837I transactions and determine how you will submit an electronic LTC claim </a:t>
            </a:r>
            <a:r>
              <a:rPr lang="en-US" dirty="0" smtClean="0"/>
              <a:t>prior to </a:t>
            </a:r>
            <a:r>
              <a:rPr lang="en-US" dirty="0"/>
              <a:t>the implementation of this new billing system.  Things to consider: </a:t>
            </a:r>
            <a:endParaRPr lang="en-US" dirty="0" smtClean="0"/>
          </a:p>
          <a:p>
            <a:pPr marL="0" indent="0">
              <a:buNone/>
            </a:pPr>
            <a:endParaRPr lang="en-US" dirty="0"/>
          </a:p>
          <a:p>
            <a:pPr lvl="0"/>
            <a:r>
              <a:rPr lang="en-US" dirty="0"/>
              <a:t>Will you send claim files or enter claim information in the IEC </a:t>
            </a:r>
            <a:r>
              <a:rPr lang="en-US" dirty="0" smtClean="0"/>
              <a:t>DDE?</a:t>
            </a:r>
            <a:endParaRPr lang="en-US" dirty="0"/>
          </a:p>
          <a:p>
            <a:pPr>
              <a:buNone/>
            </a:pPr>
            <a:r>
              <a:rPr lang="en-US" dirty="0"/>
              <a:t> </a:t>
            </a:r>
          </a:p>
          <a:p>
            <a:pPr lvl="0"/>
            <a:r>
              <a:rPr lang="en-US" dirty="0"/>
              <a:t>If you choose to submit a claim </a:t>
            </a:r>
            <a:r>
              <a:rPr lang="en-US" dirty="0" smtClean="0"/>
              <a:t>file you must determine if you </a:t>
            </a:r>
            <a:r>
              <a:rPr lang="en-US" dirty="0"/>
              <a:t>have the ability to build the claim file with your current software or will you need to obtain </a:t>
            </a:r>
            <a:r>
              <a:rPr lang="en-US" dirty="0" smtClean="0"/>
              <a:t>software.</a:t>
            </a:r>
            <a:endParaRPr lang="en-US" dirty="0"/>
          </a:p>
          <a:p>
            <a:pPr>
              <a:buNone/>
            </a:pPr>
            <a:r>
              <a:rPr lang="en-US" dirty="0"/>
              <a:t> </a:t>
            </a:r>
          </a:p>
          <a:p>
            <a:r>
              <a:rPr lang="en-US" dirty="0"/>
              <a:t>If you choose to partner with a billing agent </a:t>
            </a:r>
            <a:r>
              <a:rPr lang="en-US" dirty="0" smtClean="0"/>
              <a:t>or clearinghouse to </a:t>
            </a:r>
            <a:r>
              <a:rPr lang="en-US" dirty="0"/>
              <a:t>submit claims on your behalf you should seek a billing </a:t>
            </a:r>
            <a:r>
              <a:rPr lang="en-US" dirty="0" smtClean="0"/>
              <a:t>agent or clearinghouse that will </a:t>
            </a:r>
            <a:r>
              <a:rPr lang="en-US" dirty="0"/>
              <a:t>meet your </a:t>
            </a:r>
            <a:r>
              <a:rPr lang="en-US" dirty="0" smtClean="0"/>
              <a:t>needs.</a:t>
            </a:r>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17</a:t>
            </a:fld>
            <a:endParaRPr lang="en-US" dirty="0"/>
          </a:p>
        </p:txBody>
      </p:sp>
      <p:sp>
        <p:nvSpPr>
          <p:cNvPr id="2" name="Title 1"/>
          <p:cNvSpPr>
            <a:spLocks noGrp="1"/>
          </p:cNvSpPr>
          <p:nvPr>
            <p:ph type="title"/>
          </p:nvPr>
        </p:nvSpPr>
        <p:spPr/>
        <p:txBody>
          <a:bodyPr/>
          <a:lstStyle/>
          <a:p>
            <a:r>
              <a:rPr lang="en-US" dirty="0" smtClean="0"/>
              <a:t>How ready are you?</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b="1" dirty="0"/>
              <a:t>Follow HFS Progress:</a:t>
            </a:r>
            <a:endParaRPr lang="en-US" sz="2800" dirty="0"/>
          </a:p>
          <a:p>
            <a:pPr marL="0" indent="0">
              <a:buNone/>
            </a:pPr>
            <a:r>
              <a:rPr lang="en-US" sz="2400" dirty="0"/>
              <a:t>Providers should be sure to check the HFS website to get provider </a:t>
            </a:r>
            <a:r>
              <a:rPr lang="en-US" sz="2400" dirty="0" smtClean="0"/>
              <a:t>notices </a:t>
            </a:r>
            <a:r>
              <a:rPr lang="en-US" sz="2400" dirty="0"/>
              <a:t>related to </a:t>
            </a:r>
            <a:r>
              <a:rPr lang="en-US" sz="2400" dirty="0" smtClean="0"/>
              <a:t>the new </a:t>
            </a:r>
            <a:r>
              <a:rPr lang="en-US" sz="2400" dirty="0"/>
              <a:t>LTC electronic claim submission process.  </a:t>
            </a:r>
            <a:r>
              <a:rPr lang="en-US" sz="2400" dirty="0" smtClean="0"/>
              <a:t>The HFS website will also include:</a:t>
            </a:r>
          </a:p>
          <a:p>
            <a:pPr marL="0" indent="0">
              <a:buNone/>
            </a:pPr>
            <a:endParaRPr lang="en-US" sz="2400" dirty="0" smtClean="0"/>
          </a:p>
          <a:p>
            <a:pPr marL="0" indent="0">
              <a:buFont typeface="Wingdings" pitchFamily="2" charset="2"/>
              <a:buChar char="Ø"/>
            </a:pPr>
            <a:r>
              <a:rPr lang="en-US" sz="2400" dirty="0" smtClean="0"/>
              <a:t>A copy of this webinar</a:t>
            </a:r>
          </a:p>
          <a:p>
            <a:pPr marL="0" indent="0">
              <a:buFont typeface="Wingdings" pitchFamily="2" charset="2"/>
              <a:buChar char="Ø"/>
            </a:pPr>
            <a:r>
              <a:rPr lang="en-US" sz="2400" dirty="0" smtClean="0"/>
              <a:t>A schedule </a:t>
            </a:r>
            <a:r>
              <a:rPr lang="en-US" sz="2400" dirty="0"/>
              <a:t>of upcoming webinars and training </a:t>
            </a:r>
            <a:r>
              <a:rPr lang="en-US" sz="2400" dirty="0" smtClean="0"/>
              <a:t>sessions</a:t>
            </a:r>
          </a:p>
          <a:p>
            <a:pPr marL="0" indent="0">
              <a:buFont typeface="Wingdings" pitchFamily="2" charset="2"/>
              <a:buChar char="Ø"/>
            </a:pPr>
            <a:r>
              <a:rPr lang="en-US" sz="2400" dirty="0" smtClean="0"/>
              <a:t>Answers to frequently </a:t>
            </a:r>
            <a:r>
              <a:rPr lang="en-US" sz="2400" dirty="0"/>
              <a:t>asked </a:t>
            </a:r>
            <a:r>
              <a:rPr lang="en-US" sz="2400" dirty="0" smtClean="0"/>
              <a:t>questions (FAQs)</a:t>
            </a:r>
          </a:p>
          <a:p>
            <a:pPr marL="0" indent="0">
              <a:buFont typeface="Wingdings" pitchFamily="2" charset="2"/>
              <a:buChar char="Ø"/>
            </a:pPr>
            <a:r>
              <a:rPr lang="en-US" sz="2400" dirty="0" smtClean="0"/>
              <a:t>Links to Provider Handbooks </a:t>
            </a:r>
          </a:p>
          <a:p>
            <a:pPr marL="0" indent="0">
              <a:buNone/>
            </a:pPr>
            <a:endParaRPr lang="en-US" sz="2400" dirty="0" smtClean="0"/>
          </a:p>
        </p:txBody>
      </p:sp>
      <p:sp>
        <p:nvSpPr>
          <p:cNvPr id="5" name="Slide Number Placeholder 4"/>
          <p:cNvSpPr>
            <a:spLocks noGrp="1"/>
          </p:cNvSpPr>
          <p:nvPr>
            <p:ph type="sldNum" sz="quarter" idx="12"/>
          </p:nvPr>
        </p:nvSpPr>
        <p:spPr/>
        <p:txBody>
          <a:bodyPr/>
          <a:lstStyle/>
          <a:p>
            <a:fld id="{15593E69-2512-4E87-9D87-69A4856C545C}" type="slidenum">
              <a:rPr lang="en-US" smtClean="0"/>
              <a:pPr/>
              <a:t>18</a:t>
            </a:fld>
            <a:endParaRPr lang="en-US" dirty="0"/>
          </a:p>
        </p:txBody>
      </p:sp>
      <p:sp>
        <p:nvSpPr>
          <p:cNvPr id="2" name="Title 1"/>
          <p:cNvSpPr>
            <a:spLocks noGrp="1"/>
          </p:cNvSpPr>
          <p:nvPr>
            <p:ph type="title"/>
          </p:nvPr>
        </p:nvSpPr>
        <p:spPr/>
        <p:txBody>
          <a:bodyPr/>
          <a:lstStyle/>
          <a:p>
            <a:pPr algn="ctr"/>
            <a:r>
              <a:rPr lang="en-US" dirty="0" smtClean="0"/>
              <a:t>More Information to Come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55000" lnSpcReduction="20000"/>
          </a:bodyPr>
          <a:lstStyle/>
          <a:p>
            <a:pPr marL="288925" indent="-288925">
              <a:buFont typeface="Wingdings" pitchFamily="2" charset="2"/>
              <a:buChar char="§"/>
            </a:pPr>
            <a:r>
              <a:rPr lang="en-US" dirty="0"/>
              <a:t>Requirements for timely claims submittal will continue to be enforced. </a:t>
            </a:r>
            <a:endParaRPr lang="en-US" dirty="0" smtClean="0"/>
          </a:p>
          <a:p>
            <a:pPr marL="169863" indent="-169863">
              <a:buNone/>
            </a:pPr>
            <a:r>
              <a:rPr lang="en-US" dirty="0" smtClean="0"/>
              <a:t> 		</a:t>
            </a:r>
          </a:p>
          <a:p>
            <a:pPr marL="288925" indent="-288925">
              <a:buFont typeface="Wingdings" pitchFamily="2" charset="2"/>
              <a:buChar char="§"/>
            </a:pPr>
            <a:r>
              <a:rPr lang="en-US" dirty="0" smtClean="0"/>
              <a:t>Electronic </a:t>
            </a:r>
            <a:r>
              <a:rPr lang="en-US" dirty="0"/>
              <a:t>claims submitted for LTC services must be for a single month of service. </a:t>
            </a:r>
            <a:endParaRPr lang="en-US" dirty="0" smtClean="0"/>
          </a:p>
          <a:p>
            <a:pPr marL="233363" indent="-233363">
              <a:buFont typeface="Wingdings" pitchFamily="2" charset="2"/>
              <a:buChar char="§"/>
            </a:pPr>
            <a:endParaRPr lang="en-US" dirty="0" smtClean="0"/>
          </a:p>
          <a:p>
            <a:pPr marL="287338" indent="-287338">
              <a:buFont typeface="Wingdings" pitchFamily="2" charset="2"/>
              <a:buChar char="§"/>
            </a:pPr>
            <a:r>
              <a:rPr lang="en-US" dirty="0" smtClean="0"/>
              <a:t>Service </a:t>
            </a:r>
            <a:r>
              <a:rPr lang="en-US" dirty="0"/>
              <a:t>months must </a:t>
            </a:r>
            <a:r>
              <a:rPr lang="en-US" dirty="0" smtClean="0"/>
              <a:t>be </a:t>
            </a:r>
            <a:r>
              <a:rPr lang="en-US" dirty="0"/>
              <a:t>submitted in </a:t>
            </a:r>
            <a:r>
              <a:rPr lang="en-US" dirty="0" smtClean="0"/>
              <a:t>sequence for ICF/IID and SLP providers only.</a:t>
            </a:r>
          </a:p>
          <a:p>
            <a:pPr marL="287338" indent="-287338">
              <a:buFont typeface="Wingdings" pitchFamily="2" charset="2"/>
              <a:buChar char="§"/>
            </a:pPr>
            <a:endParaRPr lang="en-US" dirty="0" smtClean="0"/>
          </a:p>
          <a:p>
            <a:pPr marL="287338" indent="-287338">
              <a:buFont typeface="Wingdings" pitchFamily="2" charset="2"/>
              <a:buChar char="§"/>
            </a:pPr>
            <a:r>
              <a:rPr lang="en-US" dirty="0"/>
              <a:t>Medicaid Room and Board services</a:t>
            </a:r>
            <a:r>
              <a:rPr lang="en-US" b="1" dirty="0"/>
              <a:t> </a:t>
            </a:r>
            <a:r>
              <a:rPr lang="en-US" dirty="0"/>
              <a:t>provided by a</a:t>
            </a:r>
            <a:r>
              <a:rPr lang="en-US" b="1" dirty="0"/>
              <a:t> </a:t>
            </a:r>
            <a:r>
              <a:rPr lang="en-US" dirty="0"/>
              <a:t>LTC provider will be reported as Revenue Codes on the claim.  </a:t>
            </a:r>
            <a:endParaRPr lang="en-US" dirty="0" smtClean="0"/>
          </a:p>
          <a:p>
            <a:pPr marL="287338" indent="-287338">
              <a:buFont typeface="Wingdings" pitchFamily="2" charset="2"/>
              <a:buChar char="§"/>
            </a:pPr>
            <a:endParaRPr lang="en-US" dirty="0" smtClean="0"/>
          </a:p>
          <a:p>
            <a:pPr marL="287338" indent="-287338">
              <a:buFont typeface="Wingdings" pitchFamily="2" charset="2"/>
              <a:buChar char="§"/>
            </a:pPr>
            <a:r>
              <a:rPr lang="en-US" dirty="0"/>
              <a:t>Third Party Liability (TPL) payments </a:t>
            </a:r>
            <a:r>
              <a:rPr lang="en-US" dirty="0" smtClean="0"/>
              <a:t>submitted on a LTC claim will </a:t>
            </a:r>
            <a:r>
              <a:rPr lang="en-US" dirty="0"/>
              <a:t>be allowed as a reduction from </a:t>
            </a:r>
            <a:r>
              <a:rPr lang="en-US" dirty="0" smtClean="0"/>
              <a:t>the payable amount when reported in the “</a:t>
            </a:r>
            <a:r>
              <a:rPr lang="en-US" dirty="0"/>
              <a:t>other </a:t>
            </a:r>
            <a:r>
              <a:rPr lang="en-US" dirty="0" smtClean="0"/>
              <a:t>payer loop”.  </a:t>
            </a:r>
          </a:p>
          <a:p>
            <a:pPr marL="287338" indent="-287338">
              <a:buFont typeface="Wingdings" pitchFamily="2" charset="2"/>
              <a:buChar char="§"/>
            </a:pPr>
            <a:endParaRPr lang="en-US" dirty="0" smtClean="0"/>
          </a:p>
          <a:p>
            <a:pPr marL="287338" indent="-287338">
              <a:buFont typeface="Wingdings" pitchFamily="2" charset="2"/>
              <a:buChar char="§"/>
            </a:pPr>
            <a:r>
              <a:rPr lang="en-US" dirty="0" smtClean="0"/>
              <a:t>The monthly patient credit amount will be applied to the fee-for-service LTC or Hospice claims on a first come first serve basis.</a:t>
            </a:r>
          </a:p>
          <a:p>
            <a:pPr marL="287338" indent="-287338">
              <a:buFont typeface="Wingdings" pitchFamily="2" charset="2"/>
              <a:buChar char="§"/>
            </a:pPr>
            <a:endParaRPr lang="en-US" dirty="0" smtClean="0"/>
          </a:p>
          <a:p>
            <a:pPr marL="287338" indent="-287338">
              <a:buFont typeface="Wingdings" pitchFamily="2" charset="2"/>
              <a:buChar char="§"/>
            </a:pPr>
            <a:r>
              <a:rPr lang="en-US" dirty="0" smtClean="0"/>
              <a:t>The </a:t>
            </a:r>
            <a:r>
              <a:rPr lang="en-US" dirty="0"/>
              <a:t>amount of patient credit applied </a:t>
            </a:r>
            <a:r>
              <a:rPr lang="en-US" dirty="0" smtClean="0"/>
              <a:t>will continue to be </a:t>
            </a:r>
            <a:r>
              <a:rPr lang="en-US" dirty="0"/>
              <a:t>based on the amount of patient credit entered into the LTC patient credit segments by the Department of Human Services (DHS) caseworker</a:t>
            </a:r>
            <a:r>
              <a:rPr lang="en-US" dirty="0" smtClean="0"/>
              <a:t>.</a:t>
            </a:r>
          </a:p>
          <a:p>
            <a:pPr marL="287338" indent="-287338">
              <a:buFont typeface="Wingdings" pitchFamily="2" charset="2"/>
              <a:buChar char="§"/>
            </a:pPr>
            <a:endParaRPr lang="en-US" dirty="0"/>
          </a:p>
          <a:p>
            <a:pPr marL="287338" indent="-287338">
              <a:buFont typeface="Wingdings" pitchFamily="2" charset="2"/>
              <a:buChar char="§"/>
            </a:pPr>
            <a:endParaRPr lang="en-US" dirty="0" smtClean="0"/>
          </a:p>
          <a:p>
            <a:pPr marL="287338" indent="-287338">
              <a:buFont typeface="Wingdings" pitchFamily="2" charset="2"/>
              <a:buChar char="§"/>
            </a:pPr>
            <a:endParaRPr lang="en-US" dirty="0" smtClean="0"/>
          </a:p>
          <a:p>
            <a:pPr marL="287338" indent="-287338">
              <a:buFont typeface="Wingdings" pitchFamily="2" charset="2"/>
              <a:buChar char="§"/>
            </a:pPr>
            <a:endParaRPr lang="en-US" dirty="0"/>
          </a:p>
          <a:p>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19</a:t>
            </a:fld>
            <a:endParaRPr lang="en-US" dirty="0"/>
          </a:p>
        </p:txBody>
      </p:sp>
      <p:sp>
        <p:nvSpPr>
          <p:cNvPr id="2" name="Title 1"/>
          <p:cNvSpPr>
            <a:spLocks noGrp="1"/>
          </p:cNvSpPr>
          <p:nvPr>
            <p:ph type="title"/>
          </p:nvPr>
        </p:nvSpPr>
        <p:spPr>
          <a:xfrm>
            <a:off x="457200" y="274638"/>
            <a:ext cx="8229600" cy="868362"/>
          </a:xfrm>
        </p:spPr>
        <p:txBody>
          <a:bodyPr>
            <a:normAutofit fontScale="90000"/>
          </a:bodyPr>
          <a:lstStyle/>
          <a:p>
            <a:pPr algn="ctr"/>
            <a:r>
              <a:rPr lang="en-US" b="1" dirty="0" smtClean="0"/>
              <a:t>General Billing Information Continued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153400" cy="4754563"/>
          </a:xfrm>
        </p:spPr>
        <p:txBody>
          <a:bodyPr>
            <a:normAutofit fontScale="55000" lnSpcReduction="20000"/>
          </a:bodyPr>
          <a:lstStyle/>
          <a:p>
            <a:pPr marL="0" indent="0">
              <a:buNone/>
            </a:pPr>
            <a:r>
              <a:rPr lang="en-US" dirty="0"/>
              <a:t>Historically, all Long Term Care (LTC) claims for Medicaid participants who reside in LTC residential supportive living and institutional settings have been generated by the Department using recipient and provider information entered into the Department’s eligibility and LTC databases.  </a:t>
            </a:r>
          </a:p>
          <a:p>
            <a:pPr marL="0" indent="0">
              <a:buNone/>
            </a:pPr>
            <a:endParaRPr lang="en-US" dirty="0" smtClean="0"/>
          </a:p>
          <a:p>
            <a:pPr marL="0" indent="0">
              <a:buNone/>
            </a:pPr>
            <a:r>
              <a:rPr lang="en-US" dirty="0" smtClean="0"/>
              <a:t>With </a:t>
            </a:r>
            <a:r>
              <a:rPr lang="en-US" dirty="0"/>
              <a:t>the implementation of this new billing </a:t>
            </a:r>
            <a:r>
              <a:rPr lang="en-US" dirty="0" smtClean="0"/>
              <a:t>process, the </a:t>
            </a:r>
            <a:r>
              <a:rPr lang="en-US" dirty="0"/>
              <a:t>Department will require providers to electronically submit claims for LTC residential services for payment consideration</a:t>
            </a:r>
            <a:r>
              <a:rPr lang="en-US" dirty="0" smtClean="0"/>
              <a:t>.  This will result in claims needing fewer adjustments and will meet the uniform billing standards set forth in the Health </a:t>
            </a:r>
            <a:r>
              <a:rPr lang="en-US" dirty="0"/>
              <a:t>Insurance Portability and Accountability Act (HIPAA</a:t>
            </a:r>
            <a:r>
              <a:rPr lang="en-US" dirty="0" smtClean="0"/>
              <a:t>). </a:t>
            </a:r>
            <a:endParaRPr lang="en-US" dirty="0"/>
          </a:p>
          <a:p>
            <a:pPr marL="0" indent="0">
              <a:buNone/>
            </a:pPr>
            <a:endParaRPr lang="en-US" dirty="0" smtClean="0"/>
          </a:p>
          <a:p>
            <a:pPr marL="0" indent="0">
              <a:buNone/>
            </a:pPr>
            <a:r>
              <a:rPr lang="en-US" dirty="0" smtClean="0"/>
              <a:t>Our </a:t>
            </a:r>
            <a:r>
              <a:rPr lang="en-US" dirty="0"/>
              <a:t>goal in </a:t>
            </a:r>
            <a:r>
              <a:rPr lang="en-US" dirty="0" smtClean="0"/>
              <a:t>this introductory </a:t>
            </a:r>
            <a:r>
              <a:rPr lang="en-US" dirty="0"/>
              <a:t>presentation is to provide some general guidelines on</a:t>
            </a:r>
            <a:r>
              <a:rPr lang="en-US" dirty="0" smtClean="0"/>
              <a:t>:</a:t>
            </a:r>
          </a:p>
          <a:p>
            <a:pPr marL="0" indent="0">
              <a:buNone/>
            </a:pPr>
            <a:endParaRPr lang="en-US" dirty="0"/>
          </a:p>
          <a:p>
            <a:pPr lvl="0"/>
            <a:r>
              <a:rPr lang="en-US" dirty="0"/>
              <a:t>Who must submit these electronic LTC claims</a:t>
            </a:r>
          </a:p>
          <a:p>
            <a:pPr lvl="0"/>
            <a:r>
              <a:rPr lang="en-US" dirty="0"/>
              <a:t>When the new billing process is effective</a:t>
            </a:r>
          </a:p>
          <a:p>
            <a:pPr lvl="0"/>
            <a:r>
              <a:rPr lang="en-US" dirty="0"/>
              <a:t>What type of claim format to use to submit the claim</a:t>
            </a:r>
          </a:p>
          <a:p>
            <a:pPr lvl="0"/>
            <a:r>
              <a:rPr lang="en-US" dirty="0"/>
              <a:t>Where to get </a:t>
            </a:r>
            <a:r>
              <a:rPr lang="en-US" dirty="0" smtClean="0"/>
              <a:t>information</a:t>
            </a:r>
          </a:p>
          <a:p>
            <a:pPr lvl="0"/>
            <a:r>
              <a:rPr lang="en-US" dirty="0" smtClean="0"/>
              <a:t>Where </a:t>
            </a:r>
            <a:r>
              <a:rPr lang="en-US" dirty="0"/>
              <a:t>to submit claims for payment consideration</a:t>
            </a:r>
          </a:p>
          <a:p>
            <a:pPr lvl="0"/>
            <a:r>
              <a:rPr lang="en-US" dirty="0"/>
              <a:t>How to prepare  </a:t>
            </a:r>
          </a:p>
          <a:p>
            <a:pPr lvl="0"/>
            <a:r>
              <a:rPr lang="en-US" dirty="0" smtClean="0"/>
              <a:t>General billing information</a:t>
            </a:r>
            <a:endParaRPr lang="en-US" dirty="0"/>
          </a:p>
          <a:p>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2</a:t>
            </a:fld>
            <a:endParaRPr lang="en-US" dirty="0"/>
          </a:p>
        </p:txBody>
      </p:sp>
      <p:sp>
        <p:nvSpPr>
          <p:cNvPr id="2" name="Title 1"/>
          <p:cNvSpPr>
            <a:spLocks noGrp="1"/>
          </p:cNvSpPr>
          <p:nvPr>
            <p:ph type="title"/>
          </p:nvPr>
        </p:nvSpPr>
        <p:spPr>
          <a:xfrm>
            <a:off x="457200" y="274638"/>
            <a:ext cx="8229600" cy="944562"/>
          </a:xfrm>
        </p:spPr>
        <p:txBody>
          <a:bodyPr/>
          <a:lstStyle/>
          <a:p>
            <a:r>
              <a:rPr lang="en-US" dirty="0" smtClean="0"/>
              <a:t>History and 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153400" cy="4678363"/>
          </a:xfrm>
        </p:spPr>
        <p:txBody>
          <a:bodyPr>
            <a:normAutofit fontScale="62500" lnSpcReduction="20000"/>
          </a:bodyPr>
          <a:lstStyle/>
          <a:p>
            <a:r>
              <a:rPr lang="en-US" dirty="0" smtClean="0"/>
              <a:t>Temporary leave </a:t>
            </a:r>
            <a:r>
              <a:rPr lang="en-US" dirty="0"/>
              <a:t>of absences or bed reserves must be reported on the submitted claim as a Revenue Code.  Leave of absence days will be identified from the claim, using ‘Leave of Absence’ Revenue Codes with Occurrence Span Code 74</a:t>
            </a:r>
            <a:r>
              <a:rPr lang="en-US" dirty="0" smtClean="0"/>
              <a:t>.</a:t>
            </a:r>
          </a:p>
          <a:p>
            <a:endParaRPr lang="en-US" dirty="0"/>
          </a:p>
          <a:p>
            <a:pPr lvl="1"/>
            <a:r>
              <a:rPr lang="en-US" dirty="0"/>
              <a:t>‘Non-Covered Days’ and a </a:t>
            </a:r>
            <a:r>
              <a:rPr lang="en-US" i="1" dirty="0"/>
              <a:t>Value Code of 81 </a:t>
            </a:r>
            <a:r>
              <a:rPr lang="en-US" dirty="0"/>
              <a:t>must be used even though some </a:t>
            </a:r>
            <a:r>
              <a:rPr lang="en-US" dirty="0" smtClean="0"/>
              <a:t>leave of absence days </a:t>
            </a:r>
            <a:r>
              <a:rPr lang="en-US" dirty="0"/>
              <a:t>may be priced as payable. Pricing of bed hold days will be based on provider and bed hold type coverage rules</a:t>
            </a:r>
            <a:r>
              <a:rPr lang="en-US" dirty="0" smtClean="0"/>
              <a:t>.</a:t>
            </a:r>
          </a:p>
          <a:p>
            <a:pPr lvl="1">
              <a:buNone/>
            </a:pPr>
            <a:r>
              <a:rPr lang="en-US" dirty="0" smtClean="0"/>
              <a:t> </a:t>
            </a:r>
          </a:p>
          <a:p>
            <a:pPr lvl="1"/>
            <a:r>
              <a:rPr lang="en-US" dirty="0" smtClean="0"/>
              <a:t>The </a:t>
            </a:r>
            <a:r>
              <a:rPr lang="en-US" dirty="0"/>
              <a:t>Occurrence Date Span of non-covered days reported with Occurrence Span Code 74, ‘Non-Covered Days’, associated with ‘Leave of Absence’ Revenue Codes must match the number of non-covered days listed with </a:t>
            </a:r>
            <a:r>
              <a:rPr lang="en-US" i="1" dirty="0"/>
              <a:t>Value Code 81</a:t>
            </a:r>
            <a:r>
              <a:rPr lang="en-US" dirty="0"/>
              <a:t>.  HFS will accept the following Leave of Absence Revenue Codes: </a:t>
            </a:r>
          </a:p>
          <a:p>
            <a:pPr lvl="2"/>
            <a:r>
              <a:rPr lang="en-US" dirty="0"/>
              <a:t>0182 (Patient Convenience)</a:t>
            </a:r>
          </a:p>
          <a:p>
            <a:pPr lvl="2"/>
            <a:r>
              <a:rPr lang="en-US" dirty="0"/>
              <a:t>0183 (Therapeutic Leave) </a:t>
            </a:r>
          </a:p>
          <a:p>
            <a:pPr lvl="2"/>
            <a:r>
              <a:rPr lang="en-US" dirty="0"/>
              <a:t>0185 (Hospitalization</a:t>
            </a:r>
            <a:r>
              <a:rPr lang="en-US" dirty="0" smtClean="0"/>
              <a:t>)</a:t>
            </a:r>
          </a:p>
          <a:p>
            <a:pPr lvl="2"/>
            <a:endParaRPr lang="en-US" dirty="0"/>
          </a:p>
          <a:p>
            <a:r>
              <a:rPr lang="en-US" dirty="0"/>
              <a:t>NOTE: The number of days listed with </a:t>
            </a:r>
            <a:r>
              <a:rPr lang="en-US" i="1" dirty="0"/>
              <a:t>Value Code 81</a:t>
            </a:r>
            <a:r>
              <a:rPr lang="en-US" dirty="0"/>
              <a:t> (non-covered days) plus the number of days listed with </a:t>
            </a:r>
            <a:r>
              <a:rPr lang="en-US" i="1" dirty="0"/>
              <a:t>Value Code 80</a:t>
            </a:r>
            <a:r>
              <a:rPr lang="en-US" dirty="0"/>
              <a:t> (covered days) must add up to the total number of days calculated based on the reported ‘Statement’ dates for each claim.</a:t>
            </a:r>
          </a:p>
          <a:p>
            <a:pPr>
              <a:buNone/>
            </a:pPr>
            <a:r>
              <a:rPr lang="en-US" b="1" dirty="0"/>
              <a:t> </a:t>
            </a:r>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20</a:t>
            </a:fld>
            <a:endParaRPr lang="en-US" dirty="0"/>
          </a:p>
        </p:txBody>
      </p:sp>
      <p:sp>
        <p:nvSpPr>
          <p:cNvPr id="2" name="Title 1"/>
          <p:cNvSpPr>
            <a:spLocks noGrp="1"/>
          </p:cNvSpPr>
          <p:nvPr>
            <p:ph type="title"/>
          </p:nvPr>
        </p:nvSpPr>
        <p:spPr>
          <a:xfrm>
            <a:off x="457200" y="274638"/>
            <a:ext cx="8229600" cy="944562"/>
          </a:xfrm>
        </p:spPr>
        <p:txBody>
          <a:bodyPr>
            <a:normAutofit fontScale="90000"/>
          </a:bodyPr>
          <a:lstStyle/>
          <a:p>
            <a:pPr algn="ctr"/>
            <a:r>
              <a:rPr lang="en-US" b="1" dirty="0" smtClean="0"/>
              <a:t>General Billing Information Continued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95672"/>
          </a:xfrm>
        </p:spPr>
        <p:txBody>
          <a:bodyPr>
            <a:normAutofit fontScale="62500" lnSpcReduction="20000"/>
          </a:bodyPr>
          <a:lstStyle/>
          <a:p>
            <a:r>
              <a:rPr lang="en-US" dirty="0"/>
              <a:t>Exceptional Care coverage </a:t>
            </a:r>
            <a:r>
              <a:rPr lang="en-US" dirty="0" smtClean="0"/>
              <a:t>(i.e., ventilator care) requirements </a:t>
            </a:r>
            <a:r>
              <a:rPr lang="en-US" dirty="0"/>
              <a:t>and processes will not change</a:t>
            </a:r>
            <a:r>
              <a:rPr lang="en-US" dirty="0" smtClean="0"/>
              <a:t>.</a:t>
            </a:r>
            <a:r>
              <a:rPr lang="en-US" sz="2800" dirty="0" smtClean="0"/>
              <a:t> Provider must request and the exceptional care status must be approved for each recipient prior to provider submitting claim for reimbursement of exceptional care service. </a:t>
            </a:r>
          </a:p>
          <a:p>
            <a:pPr>
              <a:buNone/>
            </a:pPr>
            <a:endParaRPr lang="en-US" dirty="0" smtClean="0"/>
          </a:p>
          <a:p>
            <a:r>
              <a:rPr lang="en-US" dirty="0" smtClean="0"/>
              <a:t>Adjustments for provider rate and patient credit changes will be processed through an automatic adjustment process initiated by HFS.</a:t>
            </a:r>
          </a:p>
          <a:p>
            <a:pPr>
              <a:buNone/>
            </a:pPr>
            <a:endParaRPr lang="en-US" dirty="0" smtClean="0"/>
          </a:p>
          <a:p>
            <a:r>
              <a:rPr lang="en-US" dirty="0" smtClean="0"/>
              <a:t>Only </a:t>
            </a:r>
            <a:r>
              <a:rPr lang="en-US" dirty="0"/>
              <a:t>prior paid claims with incorrect coding will require a </a:t>
            </a:r>
            <a:r>
              <a:rPr lang="en-US" dirty="0" smtClean="0"/>
              <a:t>void/rebill initiated by the provider.</a:t>
            </a:r>
          </a:p>
          <a:p>
            <a:endParaRPr lang="en-US" dirty="0" smtClean="0"/>
          </a:p>
          <a:p>
            <a:r>
              <a:rPr lang="en-US" dirty="0" smtClean="0"/>
              <a:t>Upon implementation of the new billing process, the </a:t>
            </a:r>
            <a:r>
              <a:rPr lang="en-US" dirty="0"/>
              <a:t>system </a:t>
            </a:r>
            <a:r>
              <a:rPr lang="en-US" dirty="0" smtClean="0"/>
              <a:t>will </a:t>
            </a:r>
            <a:r>
              <a:rPr lang="en-US" dirty="0"/>
              <a:t>not have the capability to electronically accept </a:t>
            </a:r>
            <a:r>
              <a:rPr lang="en-US" dirty="0" smtClean="0"/>
              <a:t>a void of prior paid claim.</a:t>
            </a:r>
          </a:p>
          <a:p>
            <a:pPr>
              <a:buNone/>
            </a:pPr>
            <a:r>
              <a:rPr lang="en-US" dirty="0" smtClean="0"/>
              <a:t> </a:t>
            </a:r>
          </a:p>
          <a:p>
            <a:r>
              <a:rPr lang="en-US" dirty="0" smtClean="0"/>
              <a:t>Beginning with December 2016 services providers </a:t>
            </a:r>
            <a:r>
              <a:rPr lang="en-US" dirty="0"/>
              <a:t>must request the incorrect paid claim to be voided by submitting an </a:t>
            </a:r>
            <a:r>
              <a:rPr lang="en-US" u="sng" dirty="0">
                <a:hlinkClick r:id="rId3"/>
              </a:rPr>
              <a:t>HFS 2249</a:t>
            </a:r>
            <a:r>
              <a:rPr lang="en-US" dirty="0"/>
              <a:t> Adjustment (Hospital) form to the Bureau of Long Term </a:t>
            </a:r>
            <a:r>
              <a:rPr lang="en-US" dirty="0" smtClean="0"/>
              <a:t>Care.</a:t>
            </a:r>
          </a:p>
          <a:p>
            <a:endParaRPr lang="en-US" dirty="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21</a:t>
            </a:fld>
            <a:endParaRPr lang="en-US" dirty="0"/>
          </a:p>
        </p:txBody>
      </p:sp>
      <p:sp>
        <p:nvSpPr>
          <p:cNvPr id="2" name="Title 1"/>
          <p:cNvSpPr>
            <a:spLocks noGrp="1"/>
          </p:cNvSpPr>
          <p:nvPr>
            <p:ph type="title"/>
          </p:nvPr>
        </p:nvSpPr>
        <p:spPr/>
        <p:txBody>
          <a:bodyPr>
            <a:normAutofit fontScale="90000"/>
          </a:bodyPr>
          <a:lstStyle/>
          <a:p>
            <a:pPr algn="ctr"/>
            <a:r>
              <a:rPr lang="en-US" b="1" dirty="0" smtClean="0"/>
              <a:t>General Billing Information Continued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dirty="0" smtClean="0"/>
              <a:t>  The next slides are related to the Category of Service (COS) Crosswalk that was attached to the April 19, 2016 Provider Notice.</a:t>
            </a:r>
          </a:p>
          <a:p>
            <a:pPr>
              <a:buNone/>
            </a:pPr>
            <a:endParaRPr lang="en-US" dirty="0" smtClean="0"/>
          </a:p>
          <a:p>
            <a:pPr>
              <a:buNone/>
            </a:pPr>
            <a:r>
              <a:rPr lang="en-US" dirty="0" smtClean="0"/>
              <a:t>	To get to the “legacy” COS that providers see on remittance advices and for the Department to price the claim correctly providers must bill using the appropriate Taxonomy, Bill Type and Revenue Code combinations.   The crosswalk gives the acceptable combinations for each provider type.</a:t>
            </a:r>
          </a:p>
          <a:p>
            <a:pPr>
              <a:buNone/>
            </a:pPr>
            <a:endParaRPr lang="en-US" dirty="0" smtClean="0"/>
          </a:p>
          <a:p>
            <a:pPr>
              <a:buNone/>
            </a:pPr>
            <a:r>
              <a:rPr lang="en-US" dirty="0" smtClean="0"/>
              <a:t>   There are other code values that further define pricing but the COS crosswalk and the following slides provide a basic overview of the claim coding.  </a:t>
            </a:r>
            <a:endParaRPr lang="en-US" dirty="0"/>
          </a:p>
        </p:txBody>
      </p:sp>
      <p:sp>
        <p:nvSpPr>
          <p:cNvPr id="4" name="Slide Number Placeholder 3"/>
          <p:cNvSpPr>
            <a:spLocks noGrp="1"/>
          </p:cNvSpPr>
          <p:nvPr>
            <p:ph type="sldNum" sz="quarter" idx="12"/>
          </p:nvPr>
        </p:nvSpPr>
        <p:spPr/>
        <p:txBody>
          <a:bodyPr/>
          <a:lstStyle/>
          <a:p>
            <a:fld id="{15593E69-2512-4E87-9D87-69A4856C545C}" type="slidenum">
              <a:rPr lang="en-US" smtClean="0"/>
              <a:pPr/>
              <a:t>22</a:t>
            </a:fld>
            <a:endParaRPr lang="en-US" dirty="0"/>
          </a:p>
        </p:txBody>
      </p:sp>
      <p:sp>
        <p:nvSpPr>
          <p:cNvPr id="5" name="Title 4"/>
          <p:cNvSpPr>
            <a:spLocks noGrp="1"/>
          </p:cNvSpPr>
          <p:nvPr>
            <p:ph type="title"/>
          </p:nvPr>
        </p:nvSpPr>
        <p:spPr/>
        <p:txBody>
          <a:bodyPr>
            <a:normAutofit fontScale="90000"/>
          </a:bodyPr>
          <a:lstStyle/>
          <a:p>
            <a:pPr algn="ctr"/>
            <a:r>
              <a:rPr lang="en-US" sz="3600" dirty="0" smtClean="0"/>
              <a:t>CATEGORY OF SERVICE CROSSWALK</a:t>
            </a:r>
            <a:r>
              <a:rPr lang="en-US" dirty="0" smtClean="0"/>
              <a:t/>
            </a:r>
            <a:br>
              <a:rPr lang="en-US"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400" y="1295402"/>
          <a:ext cx="8763000" cy="3428998"/>
        </p:xfrm>
        <a:graphic>
          <a:graphicData uri="http://schemas.openxmlformats.org/drawingml/2006/table">
            <a:tbl>
              <a:tblPr firstRow="1" bandRow="1">
                <a:tableStyleId>{5C22544A-7EE6-4342-B048-85BDC9FD1C3A}</a:tableStyleId>
              </a:tblPr>
              <a:tblGrid>
                <a:gridCol w="868405"/>
                <a:gridCol w="1499973"/>
                <a:gridCol w="552622"/>
                <a:gridCol w="1460500"/>
                <a:gridCol w="592095"/>
                <a:gridCol w="1598655"/>
                <a:gridCol w="742950"/>
                <a:gridCol w="1447800"/>
              </a:tblGrid>
              <a:tr h="516688">
                <a:tc>
                  <a:txBody>
                    <a:bodyPr/>
                    <a:lstStyle/>
                    <a:p>
                      <a:pPr algn="ctr" fontAlgn="t"/>
                      <a:r>
                        <a:rPr lang="en-US" sz="1100" b="1" i="0" u="none" strike="noStrike" dirty="0" smtClean="0">
                          <a:solidFill>
                            <a:srgbClr val="000000"/>
                          </a:solidFill>
                          <a:latin typeface="Calibri"/>
                        </a:rPr>
                        <a:t>TAXONOMY</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TAXONOMY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BILL TYPE</a:t>
                      </a:r>
                      <a:br>
                        <a:rPr lang="en-US" sz="1100" b="1" i="0" u="none" strike="noStrike" dirty="0">
                          <a:solidFill>
                            <a:srgbClr val="000000"/>
                          </a:solidFill>
                          <a:latin typeface="Calibri"/>
                        </a:rPr>
                      </a:br>
                      <a:r>
                        <a:rPr lang="en-US" sz="1100" b="1" i="0" u="none" strike="noStrike" dirty="0">
                          <a:solidFill>
                            <a:srgbClr val="000000"/>
                          </a:solidFill>
                          <a:latin typeface="Calibri"/>
                        </a:rPr>
                        <a:t>FL 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BILL TYPE </a:t>
                      </a:r>
                      <a:r>
                        <a:rPr lang="en-US" sz="1100" b="1" i="0" u="none" strike="noStrike" dirty="0" smtClean="0">
                          <a:solidFill>
                            <a:srgbClr val="000000"/>
                          </a:solidFill>
                          <a:latin typeface="Calibri"/>
                        </a:rPr>
                        <a:t>DESCRIPTION </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LEGACY COS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LEGACY COS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REVENUE CODE </a:t>
                      </a:r>
                      <a:br>
                        <a:rPr lang="en-US" sz="1100" b="1" i="0" u="none" strike="noStrike" dirty="0">
                          <a:solidFill>
                            <a:srgbClr val="000000"/>
                          </a:solidFill>
                          <a:latin typeface="Calibri"/>
                        </a:rPr>
                      </a:br>
                      <a:r>
                        <a:rPr lang="en-US" sz="1100" b="1" i="0" u="none" strike="noStrike" dirty="0">
                          <a:solidFill>
                            <a:srgbClr val="000000"/>
                          </a:solidFill>
                          <a:latin typeface="Calibri"/>
                        </a:rPr>
                        <a:t>FL 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REVENUE CODE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910">
                <a:tc>
                  <a:txBody>
                    <a:bodyPr/>
                    <a:lstStyle/>
                    <a:p>
                      <a:pPr algn="ctr" fontAlgn="t"/>
                      <a:r>
                        <a:rPr lang="en-US" sz="1100" b="0" i="0" u="none" strike="noStrike" dirty="0">
                          <a:solidFill>
                            <a:srgbClr val="000000"/>
                          </a:solidFill>
                          <a:latin typeface="Calibri"/>
                        </a:rPr>
                        <a:t>311500000X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ALZHEIMER/DEMENTIA CENTER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089X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SPECIAL FACILITY - 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SLF Dementia Care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ALL INCLUSIVE ANCILLARY/GENERAL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771">
                <a:tc>
                  <a:txBody>
                    <a:bodyPr/>
                    <a:lstStyle/>
                    <a:p>
                      <a:pPr algn="ctr" fontAlgn="t"/>
                      <a:r>
                        <a:rPr lang="en-US" sz="1100" b="0" i="0" u="none" strike="noStrike" dirty="0">
                          <a:solidFill>
                            <a:srgbClr val="000000"/>
                          </a:solidFill>
                          <a:latin typeface="Calibri"/>
                        </a:rPr>
                        <a:t>311500000X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ALZHEIMER/DEMENTIA CENTER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089X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SPECIAL FACILITY - 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SLF Dementia Care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PATIENT CONVENIENCE</a:t>
                      </a:r>
                      <a:br>
                        <a:rPr lang="en-US" sz="1100" b="0" i="0" u="none" strike="noStrike" dirty="0">
                          <a:solidFill>
                            <a:srgbClr val="000000"/>
                          </a:solidFill>
                          <a:latin typeface="Calibri"/>
                        </a:rPr>
                      </a:br>
                      <a:r>
                        <a:rPr lang="en-US" sz="1100" b="0" i="0" u="none" strike="noStrike" dirty="0" smtClean="0">
                          <a:solidFill>
                            <a:srgbClr val="000000"/>
                          </a:solidFill>
                          <a:latin typeface="Calibri"/>
                        </a:rPr>
                        <a:t>THERAPEUTIC </a:t>
                      </a:r>
                      <a:r>
                        <a:rPr lang="en-US" sz="1100" b="0" i="0" u="none" strike="noStrike" dirty="0">
                          <a:solidFill>
                            <a:srgbClr val="000000"/>
                          </a:solidFill>
                          <a:latin typeface="Calibri"/>
                        </a:rPr>
                        <a:t>LEAVE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841">
                <a:tc>
                  <a:txBody>
                    <a:bodyPr/>
                    <a:lstStyle/>
                    <a:p>
                      <a:pPr algn="ctr" fontAlgn="t"/>
                      <a:r>
                        <a:rPr lang="en-US" sz="1100" b="0" i="0" u="none" strike="noStrike" dirty="0">
                          <a:solidFill>
                            <a:srgbClr val="000000"/>
                          </a:solidFill>
                          <a:latin typeface="Calibri"/>
                        </a:rPr>
                        <a:t>311500000X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ALZHEIMER/DEMENTIA CENTER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089X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SPECIAL FACILITY - 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SLF Dementia Care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188">
                <a:tc>
                  <a:txBody>
                    <a:bodyPr/>
                    <a:lstStyle/>
                    <a:p>
                      <a:pPr algn="ctr" fontAlgn="t"/>
                      <a:r>
                        <a:rPr lang="en-US" sz="1100" b="0" i="0" u="none" strike="noStrike" dirty="0">
                          <a:solidFill>
                            <a:srgbClr val="000000"/>
                          </a:solidFill>
                          <a:latin typeface="Calibri"/>
                        </a:rPr>
                        <a:t>310400000X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ASSISTED LIVING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089X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SPECIAL FACILITY - 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87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Supportive Living Facility (Waivers)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ALL INCLUSIVE ANCILLARY/GENERAL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fontAlgn="t"/>
                      <a:r>
                        <a:rPr lang="en-US" sz="1100" b="0" i="0" u="none" strike="noStrike" dirty="0">
                          <a:solidFill>
                            <a:srgbClr val="000000"/>
                          </a:solidFill>
                          <a:latin typeface="Calibri"/>
                        </a:rPr>
                        <a:t>310400000X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ASSISTED LIVING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089X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SPECIAL FACILITY - 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87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Supportive Living Facility (Waivers)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PATIENT CONVENIENCE</a:t>
                      </a:r>
                      <a:br>
                        <a:rPr lang="en-US" sz="1100" b="0" i="0" u="none" strike="noStrike" dirty="0" smtClean="0">
                          <a:solidFill>
                            <a:srgbClr val="000000"/>
                          </a:solidFill>
                          <a:latin typeface="Calibri"/>
                        </a:rPr>
                      </a:br>
                      <a:r>
                        <a:rPr lang="en-US" sz="1100" b="0" i="0" u="none" strike="noStrike" dirty="0" smtClean="0">
                          <a:solidFill>
                            <a:srgbClr val="000000"/>
                          </a:solidFill>
                          <a:latin typeface="Calibri"/>
                        </a:rPr>
                        <a:t>THERAPEUTIC LEAVE</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fontAlgn="t"/>
                      <a:r>
                        <a:rPr lang="en-US" sz="1100" b="0" i="0" u="none" strike="noStrike" dirty="0">
                          <a:solidFill>
                            <a:srgbClr val="000000"/>
                          </a:solidFill>
                          <a:latin typeface="Calibri"/>
                        </a:rPr>
                        <a:t>310400000X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ASSISTED LIVING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089X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SPECIAL FACILITY - OTHER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87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Supportive Living Facility (Waivers)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593E69-2512-4E87-9D87-69A4856C545C}" type="slidenum">
              <a:rPr lang="en-US" smtClean="0"/>
              <a:pPr/>
              <a:t>23</a:t>
            </a:fld>
            <a:endParaRPr lang="en-US" dirty="0"/>
          </a:p>
        </p:txBody>
      </p:sp>
      <p:sp>
        <p:nvSpPr>
          <p:cNvPr id="5" name="Title 4"/>
          <p:cNvSpPr>
            <a:spLocks noGrp="1"/>
          </p:cNvSpPr>
          <p:nvPr>
            <p:ph type="title"/>
          </p:nvPr>
        </p:nvSpPr>
        <p:spPr>
          <a:xfrm>
            <a:off x="152400" y="228600"/>
            <a:ext cx="8763000" cy="868362"/>
          </a:xfrm>
        </p:spPr>
        <p:txBody>
          <a:bodyPr>
            <a:noAutofit/>
          </a:bodyPr>
          <a:lstStyle/>
          <a:p>
            <a:r>
              <a:rPr lang="en-US" sz="2800" dirty="0" smtClean="0"/>
              <a:t>Supportive Living Program </a:t>
            </a:r>
            <a:br>
              <a:rPr lang="en-US" sz="2800" dirty="0" smtClean="0"/>
            </a:br>
            <a:r>
              <a:rPr lang="en-US" sz="2800" dirty="0" smtClean="0"/>
              <a:t>(Provider Type 028) </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02044217"/>
              </p:ext>
            </p:extLst>
          </p:nvPr>
        </p:nvGraphicFramePr>
        <p:xfrm>
          <a:off x="152400" y="1143000"/>
          <a:ext cx="8763000" cy="4831715"/>
        </p:xfrm>
        <a:graphic>
          <a:graphicData uri="http://schemas.openxmlformats.org/drawingml/2006/table">
            <a:tbl>
              <a:tblPr firstRow="1" bandRow="1">
                <a:tableStyleId>{5C22544A-7EE6-4342-B048-85BDC9FD1C3A}</a:tableStyleId>
              </a:tblPr>
              <a:tblGrid>
                <a:gridCol w="914399"/>
                <a:gridCol w="1828801"/>
                <a:gridCol w="609600"/>
                <a:gridCol w="1905000"/>
                <a:gridCol w="533400"/>
                <a:gridCol w="990600"/>
                <a:gridCol w="685800"/>
                <a:gridCol w="1295400"/>
              </a:tblGrid>
              <a:tr h="370840">
                <a:tc>
                  <a:txBody>
                    <a:bodyPr/>
                    <a:lstStyle/>
                    <a:p>
                      <a:pPr algn="ctr" fontAlgn="t"/>
                      <a:r>
                        <a:rPr lang="en-US" sz="1100" b="1" i="0" u="none" strike="noStrike" dirty="0" smtClean="0">
                          <a:solidFill>
                            <a:srgbClr val="000000"/>
                          </a:solidFill>
                          <a:latin typeface="Calibri"/>
                        </a:rPr>
                        <a:t>TAXONOMY</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TAXONOMY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BILL TYPE</a:t>
                      </a:r>
                      <a:br>
                        <a:rPr lang="en-US" sz="1100" b="1" i="0" u="none" strike="noStrike" dirty="0">
                          <a:solidFill>
                            <a:srgbClr val="000000"/>
                          </a:solidFill>
                          <a:latin typeface="Calibri"/>
                        </a:rPr>
                      </a:br>
                      <a:r>
                        <a:rPr lang="en-US" sz="1100" b="1" i="0" u="none" strike="noStrike" dirty="0">
                          <a:solidFill>
                            <a:srgbClr val="000000"/>
                          </a:solidFill>
                          <a:latin typeface="Calibri"/>
                        </a:rPr>
                        <a:t>FL 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BILL TYPE </a:t>
                      </a:r>
                      <a:r>
                        <a:rPr lang="en-US" sz="1100" b="1" i="0" u="none" strike="noStrike" dirty="0" smtClean="0">
                          <a:solidFill>
                            <a:srgbClr val="000000"/>
                          </a:solidFill>
                          <a:latin typeface="Calibri"/>
                        </a:rPr>
                        <a:t>DESCRIPTION </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LEGACY COS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LEGACY COS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REVENUE CODE </a:t>
                      </a:r>
                      <a:br>
                        <a:rPr lang="en-US" sz="1100" b="1" i="0" u="none" strike="noStrike" dirty="0">
                          <a:solidFill>
                            <a:srgbClr val="000000"/>
                          </a:solidFill>
                          <a:latin typeface="Calibri"/>
                        </a:rPr>
                      </a:br>
                      <a:r>
                        <a:rPr lang="en-US" sz="1100" b="1" i="0" u="none" strike="noStrike" dirty="0">
                          <a:solidFill>
                            <a:srgbClr val="000000"/>
                          </a:solidFill>
                          <a:latin typeface="Calibri"/>
                        </a:rPr>
                        <a:t>FL 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REVENUE CODE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715">
                <a:tc>
                  <a:txBody>
                    <a:bodyPr/>
                    <a:lstStyle/>
                    <a:p>
                      <a:pPr algn="ctr" fontAlgn="t"/>
                      <a:r>
                        <a:rPr lang="en-US" sz="1100" b="0" i="0" u="none" strike="noStrike" dirty="0">
                          <a:solidFill>
                            <a:srgbClr val="000000"/>
                          </a:solidFill>
                          <a:latin typeface="Calibri"/>
                        </a:rPr>
                        <a:t>315P00000X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ICF MENTALY RETARDED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066X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a:t>
                      </a:r>
                      <a:r>
                        <a:rPr lang="en-US" sz="1100" b="0" i="0" u="none" strike="noStrike" dirty="0">
                          <a:solidFill>
                            <a:srgbClr val="000000"/>
                          </a:solidFill>
                          <a:latin typeface="Calibri"/>
                        </a:rPr>
                        <a:t>CARE - LEVEL II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73</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LTC--ICF/MR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a:t>
                      </a:r>
                      <a:r>
                        <a:rPr lang="en-US" sz="1100" b="0" i="0" u="none" strike="noStrike" dirty="0" smtClean="0">
                          <a:solidFill>
                            <a:srgbClr val="000000"/>
                          </a:solidFill>
                          <a:latin typeface="Calibri"/>
                        </a:rPr>
                        <a:t>-</a:t>
                      </a:r>
                      <a:r>
                        <a:rPr lang="en-US" sz="1100" b="0" i="0" u="none" strike="noStrike" baseline="0" dirty="0" smtClean="0">
                          <a:solidFill>
                            <a:srgbClr val="000000"/>
                          </a:solidFill>
                          <a:latin typeface="Calibri"/>
                        </a:rPr>
                        <a:t> </a:t>
                      </a:r>
                      <a:r>
                        <a:rPr lang="en-US" sz="1100" b="0" i="0" u="none" strike="noStrike" dirty="0" smtClean="0">
                          <a:solidFill>
                            <a:srgbClr val="000000"/>
                          </a:solidFill>
                          <a:latin typeface="Calibri"/>
                        </a:rPr>
                        <a:t>0160</a:t>
                      </a: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315P00000X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ICF MENTALY RETARDED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066X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a:t>
                      </a:r>
                      <a:r>
                        <a:rPr lang="en-US" sz="1100" b="0" i="0" u="none" strike="noStrike" dirty="0">
                          <a:solidFill>
                            <a:srgbClr val="000000"/>
                          </a:solidFill>
                          <a:latin typeface="Calibri"/>
                        </a:rPr>
                        <a:t>CARE - LEVEL II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LTC--ICF/MR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PATIENT CONVENIENCE</a:t>
                      </a:r>
                      <a:br>
                        <a:rPr lang="en-US" sz="1100" b="0" i="0" u="none" strike="noStrike" dirty="0" smtClean="0">
                          <a:solidFill>
                            <a:srgbClr val="000000"/>
                          </a:solidFill>
                          <a:latin typeface="Calibri"/>
                        </a:rPr>
                      </a:br>
                      <a:r>
                        <a:rPr lang="en-US" sz="1100" b="0" i="0" u="none" strike="noStrike" dirty="0" smtClean="0">
                          <a:solidFill>
                            <a:srgbClr val="000000"/>
                          </a:solidFill>
                          <a:latin typeface="Calibri"/>
                        </a:rPr>
                        <a:t>THERAPEUTIC LEAVE</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315P00000X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ICF MENTALY RETARDED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066X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a:t>
                      </a:r>
                      <a:r>
                        <a:rPr lang="en-US" sz="1100" b="0" i="0" u="none" strike="noStrike" dirty="0">
                          <a:solidFill>
                            <a:srgbClr val="000000"/>
                          </a:solidFill>
                          <a:latin typeface="Calibri"/>
                        </a:rPr>
                        <a:t>CARE - LEVEL II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LTC--ICF/MR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315P00000X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ICF MENTALY RETARDED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066X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a:t>
                      </a:r>
                      <a:r>
                        <a:rPr lang="en-US" sz="1100" b="0" i="0" u="none" strike="noStrike" dirty="0">
                          <a:solidFill>
                            <a:srgbClr val="000000"/>
                          </a:solidFill>
                          <a:latin typeface="Calibri"/>
                        </a:rPr>
                        <a:t>CARE - LEVEL II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Exceptional Care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SUBACUTE CARE - GENERAL CLASSIFICATION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3140N1450X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NURSING CARE, PEDIATRIC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066X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a:t>
                      </a:r>
                      <a:r>
                        <a:rPr lang="en-US" sz="1100" b="0" i="0" u="none" strike="noStrike" dirty="0">
                          <a:solidFill>
                            <a:srgbClr val="000000"/>
                          </a:solidFill>
                          <a:latin typeface="Calibri"/>
                        </a:rPr>
                        <a:t>CARE - LEVEL II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LTC--ICF/MR skilled pediatric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a:t>
                      </a:r>
                      <a:r>
                        <a:rPr lang="en-US" sz="1100" b="0" i="0" u="none" strike="noStrike" dirty="0" smtClean="0">
                          <a:solidFill>
                            <a:srgbClr val="000000"/>
                          </a:solidFill>
                          <a:latin typeface="Calibri"/>
                        </a:rPr>
                        <a:t>–</a:t>
                      </a:r>
                    </a:p>
                    <a:p>
                      <a:pPr algn="ctr" fontAlgn="t"/>
                      <a:r>
                        <a:rPr lang="en-US" sz="1100" b="0" i="0" u="none" strike="noStrike" dirty="0" smtClean="0">
                          <a:solidFill>
                            <a:srgbClr val="000000"/>
                          </a:solidFill>
                          <a:latin typeface="Calibri"/>
                        </a:rPr>
                        <a:t>0160</a:t>
                      </a: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3140N1450X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NURSING CARE, PEDIATRIC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066X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a:t>
                      </a:r>
                      <a:r>
                        <a:rPr lang="en-US" sz="1100" b="0" i="0" u="none" strike="noStrike" dirty="0">
                          <a:solidFill>
                            <a:srgbClr val="000000"/>
                          </a:solidFill>
                          <a:latin typeface="Calibri"/>
                        </a:rPr>
                        <a:t>CARE - LEVEL II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LTC--ICF/MR skilled pediatric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PATIENT CONVENIENCE</a:t>
                      </a:r>
                      <a:br>
                        <a:rPr lang="en-US" sz="1100" b="0" i="0" u="none" strike="noStrike" dirty="0" smtClean="0">
                          <a:solidFill>
                            <a:srgbClr val="000000"/>
                          </a:solidFill>
                          <a:latin typeface="Calibri"/>
                        </a:rPr>
                      </a:br>
                      <a:r>
                        <a:rPr lang="en-US" sz="1100" b="0" i="0" u="none" strike="noStrike" dirty="0" smtClean="0">
                          <a:solidFill>
                            <a:srgbClr val="000000"/>
                          </a:solidFill>
                          <a:latin typeface="Calibri"/>
                        </a:rPr>
                        <a:t>THERAPEUTIC LEAVE</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3140N1450X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NURSING CARE, PEDIATRIC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066X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a:t>
                      </a:r>
                      <a:r>
                        <a:rPr lang="en-US" sz="1100" b="0" i="0" u="none" strike="noStrike" dirty="0">
                          <a:solidFill>
                            <a:srgbClr val="000000"/>
                          </a:solidFill>
                          <a:latin typeface="Calibri"/>
                        </a:rPr>
                        <a:t>CARE - LEVEL II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LTC--ICF/MR skilled pediatric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320600000X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RESIDENTIAL TREATMENT FACILITY, MENTAL RETARDATION AND/OR DEVELOPMENTAL DISABILITIES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066X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a:t>
                      </a:r>
                      <a:r>
                        <a:rPr lang="en-US" sz="1100" b="0" i="0" u="none" strike="noStrike" dirty="0">
                          <a:solidFill>
                            <a:srgbClr val="000000"/>
                          </a:solidFill>
                          <a:latin typeface="Calibri"/>
                        </a:rPr>
                        <a:t>CARE - LEVEL II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Specialized Living Center - Intermediate MR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a:t>
                      </a:r>
                      <a:r>
                        <a:rPr lang="en-US" sz="1100" b="0" i="0" u="none" strike="noStrike" dirty="0" smtClean="0">
                          <a:solidFill>
                            <a:srgbClr val="000000"/>
                          </a:solidFill>
                          <a:latin typeface="Calibri"/>
                        </a:rPr>
                        <a:t>–</a:t>
                      </a:r>
                    </a:p>
                    <a:p>
                      <a:pPr algn="ctr" fontAlgn="t"/>
                      <a:r>
                        <a:rPr lang="en-US" sz="1100" b="0" i="0" u="none" strike="noStrike" dirty="0" smtClean="0">
                          <a:solidFill>
                            <a:srgbClr val="000000"/>
                          </a:solidFill>
                          <a:latin typeface="Calibri"/>
                        </a:rPr>
                        <a:t>0160</a:t>
                      </a: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593E69-2512-4E87-9D87-69A4856C545C}" type="slidenum">
              <a:rPr lang="en-US" smtClean="0"/>
              <a:pPr/>
              <a:t>24</a:t>
            </a:fld>
            <a:endParaRPr lang="en-US" dirty="0"/>
          </a:p>
        </p:txBody>
      </p:sp>
      <p:sp>
        <p:nvSpPr>
          <p:cNvPr id="5" name="Title 4"/>
          <p:cNvSpPr>
            <a:spLocks noGrp="1"/>
          </p:cNvSpPr>
          <p:nvPr>
            <p:ph type="title"/>
          </p:nvPr>
        </p:nvSpPr>
        <p:spPr>
          <a:xfrm>
            <a:off x="457200" y="274638"/>
            <a:ext cx="8229600" cy="792162"/>
          </a:xfrm>
        </p:spPr>
        <p:txBody>
          <a:bodyPr>
            <a:normAutofit fontScale="90000"/>
          </a:bodyPr>
          <a:lstStyle/>
          <a:p>
            <a:pPr lvl="0"/>
            <a:r>
              <a:rPr lang="en-US" sz="2700" dirty="0" smtClean="0"/>
              <a:t>Intermediate Care Facilities for Individuals with Intellectual Disabilities (ICF/IID)  (Provider Type 029)</a:t>
            </a:r>
            <a:endParaRPr lang="en-US" sz="2800" dirty="0"/>
          </a:p>
        </p:txBody>
      </p:sp>
      <p:sp>
        <p:nvSpPr>
          <p:cNvPr id="2" name="Rectangle 1"/>
          <p:cNvSpPr/>
          <p:nvPr/>
        </p:nvSpPr>
        <p:spPr>
          <a:xfrm>
            <a:off x="5791200" y="6013975"/>
            <a:ext cx="3124200" cy="246221"/>
          </a:xfrm>
          <a:prstGeom prst="rect">
            <a:avLst/>
          </a:prstGeom>
        </p:spPr>
        <p:txBody>
          <a:bodyPr wrap="square">
            <a:spAutoFit/>
          </a:bodyPr>
          <a:lstStyle/>
          <a:p>
            <a:r>
              <a:rPr lang="en-US" sz="1000" dirty="0"/>
              <a:t>* Except </a:t>
            </a:r>
            <a:r>
              <a:rPr lang="en-US" sz="1000" b="1" dirty="0"/>
              <a:t>for 0115, 0125, 0135, 0145 or 0155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32084174"/>
              </p:ext>
            </p:extLst>
          </p:nvPr>
        </p:nvGraphicFramePr>
        <p:xfrm>
          <a:off x="152400" y="2057400"/>
          <a:ext cx="8763003" cy="2049780"/>
        </p:xfrm>
        <a:graphic>
          <a:graphicData uri="http://schemas.openxmlformats.org/drawingml/2006/table">
            <a:tbl>
              <a:tblPr firstRow="1" bandRow="1">
                <a:tableStyleId>{5C22544A-7EE6-4342-B048-85BDC9FD1C3A}</a:tableStyleId>
              </a:tblPr>
              <a:tblGrid>
                <a:gridCol w="1004093"/>
                <a:gridCol w="1460503"/>
                <a:gridCol w="821529"/>
                <a:gridCol w="1958456"/>
                <a:gridCol w="619454"/>
                <a:gridCol w="934846"/>
                <a:gridCol w="668721"/>
                <a:gridCol w="1295401"/>
              </a:tblGrid>
              <a:tr h="370840">
                <a:tc>
                  <a:txBody>
                    <a:bodyPr/>
                    <a:lstStyle/>
                    <a:p>
                      <a:pPr algn="ctr" fontAlgn="t"/>
                      <a:r>
                        <a:rPr lang="en-US" sz="1100" b="1" i="0" u="none" strike="noStrike" dirty="0" smtClean="0">
                          <a:solidFill>
                            <a:srgbClr val="000000"/>
                          </a:solidFill>
                          <a:latin typeface="Calibri"/>
                        </a:rPr>
                        <a:t>TAXONOMY</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TAXONOMY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BILL TYPE</a:t>
                      </a:r>
                      <a:br>
                        <a:rPr lang="en-US" sz="1100" b="1" i="0" u="none" strike="noStrike" dirty="0">
                          <a:solidFill>
                            <a:srgbClr val="000000"/>
                          </a:solidFill>
                          <a:latin typeface="Calibri"/>
                        </a:rPr>
                      </a:br>
                      <a:r>
                        <a:rPr lang="en-US" sz="1100" b="1" i="0" u="none" strike="noStrike" dirty="0">
                          <a:solidFill>
                            <a:srgbClr val="000000"/>
                          </a:solidFill>
                          <a:latin typeface="Calibri"/>
                        </a:rPr>
                        <a:t>FL 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BILL TYPE </a:t>
                      </a:r>
                      <a:r>
                        <a:rPr lang="en-US" sz="1100" b="1" i="0" u="none" strike="noStrike" dirty="0" smtClean="0">
                          <a:solidFill>
                            <a:srgbClr val="000000"/>
                          </a:solidFill>
                          <a:latin typeface="Calibri"/>
                        </a:rPr>
                        <a:t>DESCRIPTION </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LEGACY COS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LEGACY COS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REVENUE CODE </a:t>
                      </a:r>
                      <a:br>
                        <a:rPr lang="en-US" sz="1100" b="1" i="0" u="none" strike="noStrike" dirty="0">
                          <a:solidFill>
                            <a:srgbClr val="000000"/>
                          </a:solidFill>
                          <a:latin typeface="Calibri"/>
                        </a:rPr>
                      </a:br>
                      <a:r>
                        <a:rPr lang="en-US" sz="1100" b="1" i="0" u="none" strike="noStrike" dirty="0">
                          <a:solidFill>
                            <a:srgbClr val="000000"/>
                          </a:solidFill>
                          <a:latin typeface="Calibri"/>
                        </a:rPr>
                        <a:t>FL 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REVENUE CODE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310500000X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FACILITY, MENTAL ILLNESS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 LEVEL I</a:t>
                      </a:r>
                      <a:br>
                        <a:rPr lang="en-US" sz="1100" b="0" i="0" u="none" strike="noStrike" dirty="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310500000X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FACILITY, MENTAL ILLNESS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 LEVEL I</a:t>
                      </a:r>
                      <a:br>
                        <a:rPr lang="en-US" sz="1100" b="0" i="0" u="none" strike="noStrike" dirty="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PATIENT CONVENIENCE</a:t>
                      </a:r>
                      <a:br>
                        <a:rPr lang="en-US" sz="1100" b="0" i="0" u="none" strike="noStrike" dirty="0">
                          <a:solidFill>
                            <a:srgbClr val="000000"/>
                          </a:solidFill>
                          <a:latin typeface="Calibri"/>
                        </a:rPr>
                      </a:br>
                      <a:r>
                        <a:rPr lang="en-US" sz="1100" b="0" i="0" u="none" strike="noStrike" dirty="0" smtClean="0">
                          <a:solidFill>
                            <a:srgbClr val="000000"/>
                          </a:solidFill>
                          <a:latin typeface="Calibri"/>
                        </a:rPr>
                        <a:t>THERAPEUTIC </a:t>
                      </a:r>
                      <a:r>
                        <a:rPr lang="en-US" sz="1100" b="0" i="0" u="none" strike="noStrike" dirty="0">
                          <a:solidFill>
                            <a:srgbClr val="000000"/>
                          </a:solidFill>
                          <a:latin typeface="Calibri"/>
                        </a:rPr>
                        <a:t>LEAVE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310500000X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FACILITY, MENTAL ILLNESS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 LEVEL I</a:t>
                      </a:r>
                      <a:br>
                        <a:rPr lang="en-US" sz="1100" b="0" i="0" u="none" strike="noStrike" dirty="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593E69-2512-4E87-9D87-69A4856C545C}" type="slidenum">
              <a:rPr lang="en-US" smtClean="0"/>
              <a:pPr/>
              <a:t>25</a:t>
            </a:fld>
            <a:endParaRPr lang="en-US" dirty="0"/>
          </a:p>
        </p:txBody>
      </p:sp>
      <p:sp>
        <p:nvSpPr>
          <p:cNvPr id="5" name="Title 4"/>
          <p:cNvSpPr>
            <a:spLocks noGrp="1"/>
          </p:cNvSpPr>
          <p:nvPr>
            <p:ph type="title"/>
          </p:nvPr>
        </p:nvSpPr>
        <p:spPr>
          <a:xfrm>
            <a:off x="457200" y="274638"/>
            <a:ext cx="8229600" cy="1249362"/>
          </a:xfrm>
        </p:spPr>
        <p:txBody>
          <a:bodyPr>
            <a:normAutofit fontScale="90000"/>
          </a:bodyPr>
          <a:lstStyle/>
          <a:p>
            <a:pPr lvl="0"/>
            <a:r>
              <a:rPr lang="en-US" sz="2700" dirty="0" smtClean="0"/>
              <a:t>Nursing Facilities Eligible to be Licensed as Specialized Mental Health Rehabilitation Facilities (SMHRF)  (Provider Type 038)</a:t>
            </a:r>
            <a:endParaRPr lang="en-US" dirty="0"/>
          </a:p>
        </p:txBody>
      </p:sp>
      <p:sp>
        <p:nvSpPr>
          <p:cNvPr id="2" name="Rectangle 1"/>
          <p:cNvSpPr/>
          <p:nvPr/>
        </p:nvSpPr>
        <p:spPr>
          <a:xfrm>
            <a:off x="5715000" y="4132401"/>
            <a:ext cx="3241431" cy="246221"/>
          </a:xfrm>
          <a:prstGeom prst="rect">
            <a:avLst/>
          </a:prstGeom>
        </p:spPr>
        <p:txBody>
          <a:bodyPr wrap="square">
            <a:spAutoFit/>
          </a:bodyPr>
          <a:lstStyle/>
          <a:p>
            <a:r>
              <a:rPr lang="en-US" sz="1000" dirty="0"/>
              <a:t>* Except </a:t>
            </a:r>
            <a:r>
              <a:rPr lang="en-US" sz="1000" b="1" dirty="0"/>
              <a:t>for 0115, 0125, 0135, 0145 or 0155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56306660"/>
              </p:ext>
            </p:extLst>
          </p:nvPr>
        </p:nvGraphicFramePr>
        <p:xfrm>
          <a:off x="152400" y="838200"/>
          <a:ext cx="8839199" cy="4779645"/>
        </p:xfrm>
        <a:graphic>
          <a:graphicData uri="http://schemas.openxmlformats.org/drawingml/2006/table">
            <a:tbl>
              <a:tblPr firstRow="1" bandRow="1">
                <a:tableStyleId>{5C22544A-7EE6-4342-B048-85BDC9FD1C3A}</a:tableStyleId>
              </a:tblPr>
              <a:tblGrid>
                <a:gridCol w="990599"/>
                <a:gridCol w="838200"/>
                <a:gridCol w="609600"/>
                <a:gridCol w="2590801"/>
                <a:gridCol w="533400"/>
                <a:gridCol w="1066800"/>
                <a:gridCol w="838200"/>
                <a:gridCol w="1371599"/>
              </a:tblGrid>
              <a:tr h="370840">
                <a:tc>
                  <a:txBody>
                    <a:bodyPr/>
                    <a:lstStyle/>
                    <a:p>
                      <a:pPr algn="ctr" fontAlgn="t"/>
                      <a:r>
                        <a:rPr lang="en-US" sz="1100" b="1" i="0" u="none" strike="noStrike" dirty="0" smtClean="0">
                          <a:solidFill>
                            <a:srgbClr val="000000"/>
                          </a:solidFill>
                          <a:latin typeface="Calibri"/>
                        </a:rPr>
                        <a:t>TAXONOMY</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TAXONOMY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BILL TYPE</a:t>
                      </a:r>
                      <a:br>
                        <a:rPr lang="en-US" sz="1100" b="1" i="0" u="none" strike="noStrike" dirty="0">
                          <a:solidFill>
                            <a:srgbClr val="000000"/>
                          </a:solidFill>
                          <a:latin typeface="Calibri"/>
                        </a:rPr>
                      </a:br>
                      <a:r>
                        <a:rPr lang="en-US" sz="1100" b="1" i="0" u="none" strike="noStrike" dirty="0">
                          <a:solidFill>
                            <a:srgbClr val="000000"/>
                          </a:solidFill>
                          <a:latin typeface="Calibri"/>
                        </a:rPr>
                        <a:t>FL 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smtClean="0">
                          <a:solidFill>
                            <a:srgbClr val="000000"/>
                          </a:solidFill>
                          <a:latin typeface="Calibri"/>
                        </a:rPr>
                        <a:t>BILL TYPE DESCRIPTION </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LEGACY COS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LEGACY COS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REVENUE CODE </a:t>
                      </a:r>
                      <a:br>
                        <a:rPr lang="en-US" sz="1100" b="1" i="0" u="none" strike="noStrike" dirty="0">
                          <a:solidFill>
                            <a:srgbClr val="000000"/>
                          </a:solidFill>
                          <a:latin typeface="Calibri"/>
                        </a:rPr>
                      </a:br>
                      <a:r>
                        <a:rPr lang="en-US" sz="1100" b="1" i="0" u="none" strike="noStrike" dirty="0">
                          <a:solidFill>
                            <a:srgbClr val="000000"/>
                          </a:solidFill>
                          <a:latin typeface="Calibri"/>
                        </a:rPr>
                        <a:t>FL 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REVENUE CODE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smtClean="0">
                          <a:solidFill>
                            <a:srgbClr val="000000"/>
                          </a:solidFill>
                          <a:latin typeface="Calibri"/>
                        </a:rPr>
                        <a:t>SKILLED NURSING INPATIENT (INCLUDING MEDICARE PART A)</a:t>
                      </a:r>
                      <a:br>
                        <a:rPr lang="en-US" sz="1100" b="0" i="0" u="none" strike="noStrike" smtClean="0">
                          <a:solidFill>
                            <a:srgbClr val="000000"/>
                          </a:solidFill>
                          <a:latin typeface="Calibri"/>
                        </a:rPr>
                      </a:br>
                      <a:r>
                        <a:rPr lang="en-US" sz="1100" b="0" i="0" u="none" strike="noStrike" smtClean="0">
                          <a:solidFill>
                            <a:srgbClr val="000000"/>
                          </a:solidFill>
                          <a:latin typeface="Calibri"/>
                        </a:rPr>
                        <a:t>Skilled Nursing Facilities - (Inpatient Part B)</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Skilled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smtClean="0">
                          <a:solidFill>
                            <a:srgbClr val="000000"/>
                          </a:solidFill>
                          <a:latin typeface="Calibri"/>
                        </a:rPr>
                        <a:t>SKILLED NURSING INPATIENT (INCLUDING MEDICARE PART A)</a:t>
                      </a:r>
                      <a:br>
                        <a:rPr lang="en-US" sz="1100" b="0" i="0" u="none" strike="noStrike" smtClean="0">
                          <a:solidFill>
                            <a:srgbClr val="000000"/>
                          </a:solidFill>
                          <a:latin typeface="Calibri"/>
                        </a:rPr>
                      </a:br>
                      <a:r>
                        <a:rPr lang="en-US" sz="1100" b="0" i="0" u="none" strike="noStrike" smtClean="0">
                          <a:solidFill>
                            <a:srgbClr val="000000"/>
                          </a:solidFill>
                          <a:latin typeface="Calibri"/>
                        </a:rPr>
                        <a:t>Skilled Nursing Facilities - (Inpatient Part B)</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Skilled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PATIENT CONVENIENCE</a:t>
                      </a:r>
                      <a:br>
                        <a:rPr lang="en-US" sz="1100" b="0" i="0" u="none" strike="noStrike" dirty="0">
                          <a:solidFill>
                            <a:srgbClr val="000000"/>
                          </a:solidFill>
                          <a:latin typeface="Calibri"/>
                        </a:rPr>
                      </a:br>
                      <a:r>
                        <a:rPr lang="en-US" sz="1100" b="0" i="0" u="none" strike="noStrike" dirty="0" smtClean="0">
                          <a:solidFill>
                            <a:srgbClr val="000000"/>
                          </a:solidFill>
                          <a:latin typeface="Calibri"/>
                        </a:rPr>
                        <a:t>THERAPEUTIC </a:t>
                      </a:r>
                      <a:r>
                        <a:rPr lang="en-US" sz="1100" b="0" i="0" u="none" strike="noStrike" dirty="0">
                          <a:solidFill>
                            <a:srgbClr val="000000"/>
                          </a:solidFill>
                          <a:latin typeface="Calibri"/>
                        </a:rPr>
                        <a:t>LEAVE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smtClean="0">
                          <a:solidFill>
                            <a:srgbClr val="000000"/>
                          </a:solidFill>
                          <a:latin typeface="Calibri"/>
                        </a:rPr>
                        <a:t>SKILLED NURSING INPATIENT (INCLUDING MEDICARE PART A)</a:t>
                      </a:r>
                      <a:br>
                        <a:rPr lang="en-US" sz="1100" b="0" i="0" u="none" strike="noStrike" smtClean="0">
                          <a:solidFill>
                            <a:srgbClr val="000000"/>
                          </a:solidFill>
                          <a:latin typeface="Calibri"/>
                        </a:rPr>
                      </a:br>
                      <a:r>
                        <a:rPr lang="en-US" sz="1100" b="0" i="0" u="none" strike="noStrike" smtClean="0">
                          <a:solidFill>
                            <a:srgbClr val="000000"/>
                          </a:solidFill>
                          <a:latin typeface="Calibri"/>
                        </a:rPr>
                        <a:t>Skilled Nursing Facilities - (Inpatient Part B)</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Skilled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CARE - LEVEL I</a:t>
                      </a:r>
                      <a:br>
                        <a:rPr lang="en-US" sz="1100" b="0" i="0" u="none" strike="noStrike" dirty="0" smtClean="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CARE - LEVEL I</a:t>
                      </a:r>
                      <a:br>
                        <a:rPr lang="en-US" sz="1100" b="0" i="0" u="none" strike="noStrike" dirty="0" smtClean="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PATIENT CONVENIENCE</a:t>
                      </a:r>
                      <a:br>
                        <a:rPr lang="en-US" sz="1100" b="0" i="0" u="none" strike="noStrike" dirty="0">
                          <a:solidFill>
                            <a:srgbClr val="000000"/>
                          </a:solidFill>
                          <a:latin typeface="Calibri"/>
                        </a:rPr>
                      </a:br>
                      <a:r>
                        <a:rPr lang="en-US" sz="1100" b="0" i="0" u="none" strike="noStrike" dirty="0" smtClean="0">
                          <a:solidFill>
                            <a:srgbClr val="000000"/>
                          </a:solidFill>
                          <a:latin typeface="Calibri"/>
                        </a:rPr>
                        <a:t>THERAPEUTIC </a:t>
                      </a:r>
                      <a:r>
                        <a:rPr lang="en-US" sz="1100" b="0" i="0" u="none" strike="noStrike" dirty="0">
                          <a:solidFill>
                            <a:srgbClr val="000000"/>
                          </a:solidFill>
                          <a:latin typeface="Calibri"/>
                        </a:rPr>
                        <a:t>LEAVE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INTERMEDIATE CARE - LEVEL I</a:t>
                      </a:r>
                      <a:br>
                        <a:rPr lang="en-US" sz="1100" b="0" i="0" u="none" strike="noStrike" dirty="0" smtClean="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021X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smtClean="0">
                          <a:solidFill>
                            <a:srgbClr val="000000"/>
                          </a:solidFill>
                          <a:latin typeface="Calibri"/>
                        </a:rPr>
                        <a:t>SKILLED NURSING INPATIENT (INCLUDING MEDICARE PART A)</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Full Medicare Coverage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021X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SKILLED NURSING INPATIENT (INCLUDING MEDICARE PART A)</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LTC--NF skilled -Co-Ins(partial Medicare coverage)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593E69-2512-4E87-9D87-69A4856C545C}" type="slidenum">
              <a:rPr lang="en-US" smtClean="0"/>
              <a:pPr/>
              <a:t>26</a:t>
            </a:fld>
            <a:endParaRPr lang="en-US" dirty="0"/>
          </a:p>
        </p:txBody>
      </p:sp>
      <p:sp>
        <p:nvSpPr>
          <p:cNvPr id="5" name="Title 4"/>
          <p:cNvSpPr>
            <a:spLocks noGrp="1"/>
          </p:cNvSpPr>
          <p:nvPr>
            <p:ph type="title"/>
          </p:nvPr>
        </p:nvSpPr>
        <p:spPr>
          <a:xfrm>
            <a:off x="457200" y="274638"/>
            <a:ext cx="8229600" cy="563562"/>
          </a:xfrm>
        </p:spPr>
        <p:txBody>
          <a:bodyPr>
            <a:normAutofit/>
          </a:bodyPr>
          <a:lstStyle/>
          <a:p>
            <a:pPr lvl="0"/>
            <a:r>
              <a:rPr lang="en-US" sz="2400" dirty="0" smtClean="0"/>
              <a:t>Nursing Facilities (NF) Skilled (Provider Type 033)</a:t>
            </a:r>
            <a:endParaRPr lang="en-US" sz="2400" dirty="0"/>
          </a:p>
        </p:txBody>
      </p:sp>
      <p:sp>
        <p:nvSpPr>
          <p:cNvPr id="2" name="Rectangle 1"/>
          <p:cNvSpPr/>
          <p:nvPr/>
        </p:nvSpPr>
        <p:spPr>
          <a:xfrm>
            <a:off x="5943600" y="5738464"/>
            <a:ext cx="3048000" cy="246221"/>
          </a:xfrm>
          <a:prstGeom prst="rect">
            <a:avLst/>
          </a:prstGeom>
        </p:spPr>
        <p:txBody>
          <a:bodyPr wrap="square">
            <a:spAutoFit/>
          </a:bodyPr>
          <a:lstStyle/>
          <a:p>
            <a:r>
              <a:rPr lang="en-US" sz="1000" dirty="0"/>
              <a:t>* Except </a:t>
            </a:r>
            <a:r>
              <a:rPr lang="en-US" sz="1000" b="1" dirty="0"/>
              <a:t>for 0115, 0125, 0135, 0145 or 0155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599" y="1481138"/>
          <a:ext cx="8686799" cy="3232785"/>
        </p:xfrm>
        <a:graphic>
          <a:graphicData uri="http://schemas.openxmlformats.org/drawingml/2006/table">
            <a:tbl>
              <a:tblPr firstRow="1" bandRow="1">
                <a:tableStyleId>{5C22544A-7EE6-4342-B048-85BDC9FD1C3A}</a:tableStyleId>
              </a:tblPr>
              <a:tblGrid>
                <a:gridCol w="1045632"/>
                <a:gridCol w="884767"/>
                <a:gridCol w="804333"/>
                <a:gridCol w="2294469"/>
                <a:gridCol w="609600"/>
                <a:gridCol w="1219200"/>
                <a:gridCol w="685800"/>
                <a:gridCol w="1142998"/>
              </a:tblGrid>
              <a:tr h="370840">
                <a:tc>
                  <a:txBody>
                    <a:bodyPr/>
                    <a:lstStyle/>
                    <a:p>
                      <a:pPr algn="ctr" fontAlgn="t"/>
                      <a:r>
                        <a:rPr lang="en-US" sz="1100" b="1" i="0" u="none" strike="noStrike" dirty="0" smtClean="0">
                          <a:solidFill>
                            <a:srgbClr val="000000"/>
                          </a:solidFill>
                          <a:latin typeface="Calibri"/>
                        </a:rPr>
                        <a:t>TAXONOMY</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TAXONOMY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BILL TYPE</a:t>
                      </a:r>
                      <a:br>
                        <a:rPr lang="en-US" sz="1100" b="1" i="0" u="none" strike="noStrike" dirty="0">
                          <a:solidFill>
                            <a:srgbClr val="000000"/>
                          </a:solidFill>
                          <a:latin typeface="Calibri"/>
                        </a:rPr>
                      </a:br>
                      <a:r>
                        <a:rPr lang="en-US" sz="1100" b="1" i="0" u="none" strike="noStrike" dirty="0">
                          <a:solidFill>
                            <a:srgbClr val="000000"/>
                          </a:solidFill>
                          <a:latin typeface="Calibri"/>
                        </a:rPr>
                        <a:t>FL 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BILL TYPE </a:t>
                      </a:r>
                      <a:r>
                        <a:rPr lang="en-US" sz="1100" b="1" i="0" u="none" strike="noStrike" dirty="0" smtClean="0">
                          <a:solidFill>
                            <a:srgbClr val="000000"/>
                          </a:solidFill>
                          <a:latin typeface="Calibri"/>
                        </a:rPr>
                        <a:t>DESCRIPTION </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LEGACY COS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LEGACY COS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REVENUE CODE </a:t>
                      </a:r>
                      <a:br>
                        <a:rPr lang="en-US" sz="1100" b="1" i="0" u="none" strike="noStrike" dirty="0">
                          <a:solidFill>
                            <a:srgbClr val="000000"/>
                          </a:solidFill>
                          <a:latin typeface="Calibri"/>
                        </a:rPr>
                      </a:br>
                      <a:r>
                        <a:rPr lang="en-US" sz="1100" b="1" i="0" u="none" strike="noStrike" dirty="0">
                          <a:solidFill>
                            <a:srgbClr val="000000"/>
                          </a:solidFill>
                          <a:latin typeface="Calibri"/>
                        </a:rPr>
                        <a:t>FL 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REVENUE CODE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Exceptional Care - TBI LEVEL 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SUBACUTE CARE - LEVEL 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Exceptional Care - TBI LEVEL II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0192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SUBACUTE CARE - LEVEL II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Exceptional Care - TBI LEVEL III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0193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SUBACUTE CARE - LEVEL III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314000000X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Exceptional Care - VENT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0194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SUBACUTE CARE - LEVEL IV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593E69-2512-4E87-9D87-69A4856C545C}" type="slidenum">
              <a:rPr lang="en-US" smtClean="0"/>
              <a:pPr/>
              <a:t>27</a:t>
            </a:fld>
            <a:endParaRPr lang="en-US" dirty="0"/>
          </a:p>
        </p:txBody>
      </p:sp>
      <p:sp>
        <p:nvSpPr>
          <p:cNvPr id="5" name="Title 4"/>
          <p:cNvSpPr>
            <a:spLocks noGrp="1"/>
          </p:cNvSpPr>
          <p:nvPr>
            <p:ph type="title"/>
          </p:nvPr>
        </p:nvSpPr>
        <p:spPr/>
        <p:txBody>
          <a:bodyPr>
            <a:normAutofit/>
          </a:bodyPr>
          <a:lstStyle/>
          <a:p>
            <a:r>
              <a:rPr lang="en-US" sz="2400" dirty="0" smtClean="0"/>
              <a:t>Nursing Facilities (NF) Skilled – Exceptional Care</a:t>
            </a:r>
            <a:br>
              <a:rPr lang="en-US" sz="2400" dirty="0" smtClean="0"/>
            </a:br>
            <a:r>
              <a:rPr lang="en-US" sz="2400" dirty="0" smtClean="0"/>
              <a:t>(Provider Type 033)</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96320260"/>
              </p:ext>
            </p:extLst>
          </p:nvPr>
        </p:nvGraphicFramePr>
        <p:xfrm>
          <a:off x="304800" y="1371600"/>
          <a:ext cx="8534400" cy="2049780"/>
        </p:xfrm>
        <a:graphic>
          <a:graphicData uri="http://schemas.openxmlformats.org/drawingml/2006/table">
            <a:tbl>
              <a:tblPr firstRow="1" bandRow="1">
                <a:tableStyleId>{5C22544A-7EE6-4342-B048-85BDC9FD1C3A}</a:tableStyleId>
              </a:tblPr>
              <a:tblGrid>
                <a:gridCol w="914399"/>
                <a:gridCol w="1447800"/>
                <a:gridCol w="685801"/>
                <a:gridCol w="1600199"/>
                <a:gridCol w="533400"/>
                <a:gridCol w="1143000"/>
                <a:gridCol w="685801"/>
                <a:gridCol w="1524000"/>
              </a:tblGrid>
              <a:tr h="370840">
                <a:tc>
                  <a:txBody>
                    <a:bodyPr/>
                    <a:lstStyle/>
                    <a:p>
                      <a:pPr algn="ctr" fontAlgn="t"/>
                      <a:r>
                        <a:rPr lang="en-US" sz="1100" b="1" i="0" u="none" strike="noStrike" dirty="0" smtClean="0">
                          <a:solidFill>
                            <a:srgbClr val="000000"/>
                          </a:solidFill>
                          <a:latin typeface="Calibri"/>
                        </a:rPr>
                        <a:t>TAXONOMY</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TAXONOMY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BILL TYPE</a:t>
                      </a:r>
                      <a:br>
                        <a:rPr lang="en-US" sz="1100" b="1" i="0" u="none" strike="noStrike" dirty="0">
                          <a:solidFill>
                            <a:srgbClr val="000000"/>
                          </a:solidFill>
                          <a:latin typeface="Calibri"/>
                        </a:rPr>
                      </a:br>
                      <a:r>
                        <a:rPr lang="en-US" sz="1100" b="1" i="0" u="none" strike="noStrike" dirty="0">
                          <a:solidFill>
                            <a:srgbClr val="000000"/>
                          </a:solidFill>
                          <a:latin typeface="Calibri"/>
                        </a:rPr>
                        <a:t>FL 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BILL TYPE </a:t>
                      </a:r>
                      <a:r>
                        <a:rPr lang="en-US" sz="1100" b="1" i="0" u="none" strike="noStrike" dirty="0" smtClean="0">
                          <a:solidFill>
                            <a:srgbClr val="000000"/>
                          </a:solidFill>
                          <a:latin typeface="Calibri"/>
                        </a:rPr>
                        <a:t>DESCRIPTION </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LEGACY COS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LEGACY COS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REVENUE CODE </a:t>
                      </a:r>
                      <a:br>
                        <a:rPr lang="en-US" sz="1100" b="1" i="0" u="none" strike="noStrike" dirty="0">
                          <a:solidFill>
                            <a:srgbClr val="000000"/>
                          </a:solidFill>
                          <a:latin typeface="Calibri"/>
                        </a:rPr>
                      </a:br>
                      <a:r>
                        <a:rPr lang="en-US" sz="1100" b="1" i="0" u="none" strike="noStrike" dirty="0">
                          <a:solidFill>
                            <a:srgbClr val="000000"/>
                          </a:solidFill>
                          <a:latin typeface="Calibri"/>
                        </a:rPr>
                        <a:t>FL 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REVENUE CODE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313M00000X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NURSING FACILITY / INTERMEDIATE CARE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 LEVEL I</a:t>
                      </a:r>
                      <a:br>
                        <a:rPr lang="en-US" sz="1100" b="0" i="0" u="none" strike="noStrike" dirty="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313M00000X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NURSING FACILITY / INTERMEDIATE CARE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 LEVEL I</a:t>
                      </a:r>
                      <a:br>
                        <a:rPr lang="en-US" sz="1100" b="0" i="0" u="none" strike="noStrike" dirty="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PATIENT CONVENIENCE</a:t>
                      </a:r>
                      <a:br>
                        <a:rPr lang="en-US" sz="1100" b="0" i="0" u="none" strike="noStrike" dirty="0">
                          <a:solidFill>
                            <a:srgbClr val="000000"/>
                          </a:solidFill>
                          <a:latin typeface="Calibri"/>
                        </a:rPr>
                      </a:br>
                      <a:r>
                        <a:rPr lang="en-US" sz="1100" b="0" i="0" u="none" strike="noStrike" dirty="0" smtClean="0">
                          <a:solidFill>
                            <a:srgbClr val="000000"/>
                          </a:solidFill>
                          <a:latin typeface="Calibri"/>
                        </a:rPr>
                        <a:t>THERAPEUTIC </a:t>
                      </a:r>
                      <a:r>
                        <a:rPr lang="en-US" sz="1100" b="0" i="0" u="none" strike="noStrike" dirty="0">
                          <a:solidFill>
                            <a:srgbClr val="000000"/>
                          </a:solidFill>
                          <a:latin typeface="Calibri"/>
                        </a:rPr>
                        <a:t>LEAVE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313M00000X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NURSING FACILITY / INTERMEDIATE CARE FACILITY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 LEVEL I</a:t>
                      </a:r>
                      <a:br>
                        <a:rPr lang="en-US" sz="1100" b="0" i="0" u="none" strike="noStrike" dirty="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593E69-2512-4E87-9D87-69A4856C545C}" type="slidenum">
              <a:rPr lang="en-US" smtClean="0"/>
              <a:pPr/>
              <a:t>28</a:t>
            </a:fld>
            <a:endParaRPr lang="en-US" dirty="0"/>
          </a:p>
        </p:txBody>
      </p:sp>
      <p:sp>
        <p:nvSpPr>
          <p:cNvPr id="5" name="Title 4"/>
          <p:cNvSpPr>
            <a:spLocks noGrp="1"/>
          </p:cNvSpPr>
          <p:nvPr>
            <p:ph type="title"/>
          </p:nvPr>
        </p:nvSpPr>
        <p:spPr/>
        <p:txBody>
          <a:bodyPr>
            <a:normAutofit/>
          </a:bodyPr>
          <a:lstStyle/>
          <a:p>
            <a:r>
              <a:rPr lang="en-US" sz="2400" dirty="0" smtClean="0"/>
              <a:t>Nursing Facilities (NF) Intermediate</a:t>
            </a:r>
            <a:br>
              <a:rPr lang="en-US" sz="2400" dirty="0" smtClean="0"/>
            </a:br>
            <a:r>
              <a:rPr lang="en-US" sz="2400" dirty="0" smtClean="0"/>
              <a:t>(Provider Type 033)</a:t>
            </a:r>
            <a:endParaRPr lang="en-US" sz="2400" dirty="0"/>
          </a:p>
        </p:txBody>
      </p:sp>
      <p:sp>
        <p:nvSpPr>
          <p:cNvPr id="2" name="Rectangle 1"/>
          <p:cNvSpPr/>
          <p:nvPr/>
        </p:nvSpPr>
        <p:spPr>
          <a:xfrm>
            <a:off x="5791200" y="3915489"/>
            <a:ext cx="3048000" cy="246221"/>
          </a:xfrm>
          <a:prstGeom prst="rect">
            <a:avLst/>
          </a:prstGeom>
        </p:spPr>
        <p:txBody>
          <a:bodyPr wrap="square">
            <a:spAutoFit/>
          </a:bodyPr>
          <a:lstStyle/>
          <a:p>
            <a:r>
              <a:rPr lang="en-US" sz="1000" dirty="0"/>
              <a:t>* Except </a:t>
            </a:r>
            <a:r>
              <a:rPr lang="en-US" sz="1000" b="1" dirty="0"/>
              <a:t>for 0115, 0125, 0135, 0145 or 0155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401" y="1481138"/>
          <a:ext cx="8839199" cy="3745230"/>
        </p:xfrm>
        <a:graphic>
          <a:graphicData uri="http://schemas.openxmlformats.org/drawingml/2006/table">
            <a:tbl>
              <a:tblPr firstRow="1" bandRow="1">
                <a:tableStyleId>{5C22544A-7EE6-4342-B048-85BDC9FD1C3A}</a:tableStyleId>
              </a:tblPr>
              <a:tblGrid>
                <a:gridCol w="914399"/>
                <a:gridCol w="1219201"/>
                <a:gridCol w="761999"/>
                <a:gridCol w="1905000"/>
                <a:gridCol w="533400"/>
                <a:gridCol w="1066800"/>
                <a:gridCol w="762000"/>
                <a:gridCol w="1676400"/>
              </a:tblGrid>
              <a:tr h="370840">
                <a:tc>
                  <a:txBody>
                    <a:bodyPr/>
                    <a:lstStyle/>
                    <a:p>
                      <a:pPr algn="ctr" fontAlgn="t"/>
                      <a:r>
                        <a:rPr lang="en-US" sz="1100" b="1" i="0" u="none" strike="noStrike" dirty="0" smtClean="0">
                          <a:solidFill>
                            <a:srgbClr val="000000"/>
                          </a:solidFill>
                          <a:latin typeface="Calibri"/>
                        </a:rPr>
                        <a:t>TAXONOMY</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TAXONOMY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BILL TYPE</a:t>
                      </a:r>
                      <a:br>
                        <a:rPr lang="en-US" sz="1100" b="1" i="0" u="none" strike="noStrike" dirty="0">
                          <a:solidFill>
                            <a:srgbClr val="000000"/>
                          </a:solidFill>
                          <a:latin typeface="Calibri"/>
                        </a:rPr>
                      </a:br>
                      <a:r>
                        <a:rPr lang="en-US" sz="1100" b="1" i="0" u="none" strike="noStrike" dirty="0">
                          <a:solidFill>
                            <a:srgbClr val="000000"/>
                          </a:solidFill>
                          <a:latin typeface="Calibri"/>
                        </a:rPr>
                        <a:t>FL 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BILL TYPE </a:t>
                      </a:r>
                      <a:r>
                        <a:rPr lang="en-US" sz="1100" b="1" i="0" u="none" strike="noStrike" dirty="0" smtClean="0">
                          <a:solidFill>
                            <a:srgbClr val="000000"/>
                          </a:solidFill>
                          <a:latin typeface="Calibri"/>
                        </a:rPr>
                        <a:t>DESCRIPTION </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LEGACY COS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LEGACY COS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REVENUE CODE </a:t>
                      </a:r>
                      <a:br>
                        <a:rPr lang="en-US" sz="1100" b="1" i="0" u="none" strike="noStrike" dirty="0">
                          <a:solidFill>
                            <a:srgbClr val="000000"/>
                          </a:solidFill>
                          <a:latin typeface="Calibri"/>
                        </a:rPr>
                      </a:br>
                      <a:r>
                        <a:rPr lang="en-US" sz="1100" b="1" i="0" u="none" strike="noStrike" dirty="0">
                          <a:solidFill>
                            <a:srgbClr val="000000"/>
                          </a:solidFill>
                          <a:latin typeface="Calibri"/>
                        </a:rPr>
                        <a:t>FL 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REVENUE CODE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Skilled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Skilled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PATIENT CONVENIENCE</a:t>
                      </a:r>
                      <a:br>
                        <a:rPr lang="en-US" sz="1100" b="0" i="0" u="none" strike="noStrike" dirty="0">
                          <a:solidFill>
                            <a:srgbClr val="000000"/>
                          </a:solidFill>
                          <a:latin typeface="Calibri"/>
                        </a:rPr>
                      </a:br>
                      <a:r>
                        <a:rPr lang="en-US" sz="1100" b="0" i="0" u="none" strike="noStrike" dirty="0" smtClean="0">
                          <a:solidFill>
                            <a:srgbClr val="000000"/>
                          </a:solidFill>
                          <a:latin typeface="Calibri"/>
                        </a:rPr>
                        <a:t>THERAPEUTIC </a:t>
                      </a:r>
                      <a:r>
                        <a:rPr lang="en-US" sz="1100" b="0" i="0" u="none" strike="noStrike" dirty="0">
                          <a:solidFill>
                            <a:srgbClr val="000000"/>
                          </a:solidFill>
                          <a:latin typeface="Calibri"/>
                        </a:rPr>
                        <a:t>LEAVE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Skilled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021X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ESKILLED </a:t>
                      </a:r>
                      <a:r>
                        <a:rPr lang="en-US" sz="1100" b="0" i="0" u="none" strike="noStrike" dirty="0">
                          <a:solidFill>
                            <a:srgbClr val="000000"/>
                          </a:solidFill>
                          <a:latin typeface="Calibri"/>
                        </a:rPr>
                        <a:t>NURSING INPATIENT (INCLUDING MEDICARE PART 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Full Medicare Coverage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smtClean="0">
                          <a:solidFill>
                            <a:srgbClr val="000000"/>
                          </a:solidFill>
                          <a:latin typeface="Calibri"/>
                        </a:rPr>
                        <a:t>021X</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SKILLED </a:t>
                      </a:r>
                      <a:r>
                        <a:rPr lang="en-US" sz="1100" b="0" i="0" u="none" strike="noStrike" dirty="0">
                          <a:solidFill>
                            <a:srgbClr val="000000"/>
                          </a:solidFill>
                          <a:latin typeface="Calibri"/>
                        </a:rPr>
                        <a:t>NURSING INPATIENT (INCLUDING MEDICARE PART 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LTC--NF skilled -Co-Ins(partial Medicare coverage)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593E69-2512-4E87-9D87-69A4856C545C}" type="slidenum">
              <a:rPr lang="en-US" smtClean="0"/>
              <a:pPr/>
              <a:t>29</a:t>
            </a:fld>
            <a:endParaRPr lang="en-US" dirty="0"/>
          </a:p>
        </p:txBody>
      </p:sp>
      <p:sp>
        <p:nvSpPr>
          <p:cNvPr id="5" name="Title 4"/>
          <p:cNvSpPr>
            <a:spLocks noGrp="1"/>
          </p:cNvSpPr>
          <p:nvPr>
            <p:ph type="title"/>
          </p:nvPr>
        </p:nvSpPr>
        <p:spPr/>
        <p:txBody>
          <a:bodyPr>
            <a:noAutofit/>
          </a:bodyPr>
          <a:lstStyle/>
          <a:p>
            <a:r>
              <a:rPr lang="en-US" sz="2400" dirty="0" smtClean="0"/>
              <a:t>Nursing Facilities (NF) General Acute Care Hospital (LTC wing) - Skilled </a:t>
            </a:r>
            <a:br>
              <a:rPr lang="en-US" sz="2400" dirty="0" smtClean="0"/>
            </a:br>
            <a:r>
              <a:rPr lang="en-US" sz="2400" dirty="0" smtClean="0"/>
              <a:t>(Provider Type 033)</a:t>
            </a:r>
            <a:endParaRPr lang="en-US" sz="2400" dirty="0"/>
          </a:p>
        </p:txBody>
      </p:sp>
      <p:sp>
        <p:nvSpPr>
          <p:cNvPr id="2" name="Rectangle 1"/>
          <p:cNvSpPr/>
          <p:nvPr/>
        </p:nvSpPr>
        <p:spPr>
          <a:xfrm>
            <a:off x="5931877" y="5322276"/>
            <a:ext cx="3048000" cy="246221"/>
          </a:xfrm>
          <a:prstGeom prst="rect">
            <a:avLst/>
          </a:prstGeom>
        </p:spPr>
        <p:txBody>
          <a:bodyPr wrap="square">
            <a:spAutoFit/>
          </a:bodyPr>
          <a:lstStyle/>
          <a:p>
            <a:r>
              <a:rPr lang="en-US" sz="1000" dirty="0"/>
              <a:t>* Except </a:t>
            </a:r>
            <a:r>
              <a:rPr lang="en-US" sz="1000" b="1" dirty="0"/>
              <a:t>for 0115, 0125, 0135, 0145 or 0155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a:t>All LTC providers who currently have their claims generated by the Department’s “Pre-Payment” </a:t>
            </a:r>
            <a:r>
              <a:rPr lang="en-US" dirty="0" smtClean="0"/>
              <a:t>Report </a:t>
            </a:r>
            <a:r>
              <a:rPr lang="en-US" dirty="0"/>
              <a:t>(HFS </a:t>
            </a:r>
            <a:r>
              <a:rPr lang="en-US" dirty="0" smtClean="0"/>
              <a:t>3402) </a:t>
            </a:r>
            <a:r>
              <a:rPr lang="en-US" dirty="0"/>
              <a:t>process will be required to submit claims for services electronically. </a:t>
            </a:r>
            <a:endParaRPr lang="en-US" dirty="0" smtClean="0"/>
          </a:p>
          <a:p>
            <a:pPr marL="0" indent="0">
              <a:buNone/>
            </a:pPr>
            <a:r>
              <a:rPr lang="en-US" dirty="0" smtClean="0"/>
              <a:t> </a:t>
            </a:r>
            <a:endParaRPr lang="en-US" dirty="0"/>
          </a:p>
          <a:p>
            <a:pPr lvl="0"/>
            <a:r>
              <a:rPr lang="en-US" dirty="0"/>
              <a:t>Supportive Living Program (SLP) Participating Facilities</a:t>
            </a:r>
          </a:p>
          <a:p>
            <a:pPr lvl="0"/>
            <a:r>
              <a:rPr lang="en-US" dirty="0"/>
              <a:t>Nursing Facilities (NF)</a:t>
            </a:r>
          </a:p>
          <a:p>
            <a:pPr lvl="0"/>
            <a:r>
              <a:rPr lang="en-US" dirty="0" smtClean="0"/>
              <a:t>Nursing Facilities Eligible to be Licensed as Specialized </a:t>
            </a:r>
            <a:r>
              <a:rPr lang="en-US" dirty="0"/>
              <a:t>Mental Health </a:t>
            </a:r>
            <a:r>
              <a:rPr lang="en-US" dirty="0" smtClean="0"/>
              <a:t>Rehabilitation Facilities </a:t>
            </a:r>
            <a:r>
              <a:rPr lang="en-US" dirty="0"/>
              <a:t>(SMHRF)</a:t>
            </a:r>
          </a:p>
          <a:p>
            <a:pPr lvl="0"/>
            <a:r>
              <a:rPr lang="en-US" dirty="0"/>
              <a:t>Intermediate Care Facilities for Individuals with Intellectual Disabilities (ICF/IID) </a:t>
            </a:r>
            <a:endParaRPr lang="en-US" dirty="0" smtClean="0"/>
          </a:p>
          <a:p>
            <a:pPr lvl="0"/>
            <a:endParaRPr lang="en-US" dirty="0"/>
          </a:p>
          <a:p>
            <a:pPr marL="0" indent="0">
              <a:buNone/>
            </a:pPr>
            <a:r>
              <a:rPr lang="en-US" dirty="0"/>
              <a:t>These providers can submit claims themselves or they may partner with a billing agent to submit claims.</a:t>
            </a:r>
          </a:p>
        </p:txBody>
      </p:sp>
      <p:sp>
        <p:nvSpPr>
          <p:cNvPr id="5" name="Slide Number Placeholder 4"/>
          <p:cNvSpPr>
            <a:spLocks noGrp="1"/>
          </p:cNvSpPr>
          <p:nvPr>
            <p:ph type="sldNum" sz="quarter" idx="12"/>
          </p:nvPr>
        </p:nvSpPr>
        <p:spPr/>
        <p:txBody>
          <a:bodyPr/>
          <a:lstStyle/>
          <a:p>
            <a:fld id="{15593E69-2512-4E87-9D87-69A4856C545C}" type="slidenum">
              <a:rPr lang="en-US" smtClean="0"/>
              <a:pPr/>
              <a:t>3</a:t>
            </a:fld>
            <a:endParaRPr lang="en-US" dirty="0"/>
          </a:p>
        </p:txBody>
      </p:sp>
      <p:sp>
        <p:nvSpPr>
          <p:cNvPr id="2" name="Title 1"/>
          <p:cNvSpPr>
            <a:spLocks noGrp="1"/>
          </p:cNvSpPr>
          <p:nvPr>
            <p:ph type="title"/>
          </p:nvPr>
        </p:nvSpPr>
        <p:spPr>
          <a:xfrm>
            <a:off x="457200" y="274638"/>
            <a:ext cx="8229600" cy="1020762"/>
          </a:xfrm>
        </p:spPr>
        <p:txBody>
          <a:bodyPr>
            <a:normAutofit fontScale="90000"/>
          </a:bodyPr>
          <a:lstStyle/>
          <a:p>
            <a:r>
              <a:rPr lang="en-US" sz="3600" b="1" dirty="0"/>
              <a:t>Who must submit these electronic LTC claims</a:t>
            </a:r>
            <a:r>
              <a:rPr lang="en-US" b="1" dirty="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02090455"/>
              </p:ext>
            </p:extLst>
          </p:nvPr>
        </p:nvGraphicFramePr>
        <p:xfrm>
          <a:off x="152400" y="1481138"/>
          <a:ext cx="8686800" cy="2049780"/>
        </p:xfrm>
        <a:graphic>
          <a:graphicData uri="http://schemas.openxmlformats.org/drawingml/2006/table">
            <a:tbl>
              <a:tblPr firstRow="1" bandRow="1">
                <a:tableStyleId>{5C22544A-7EE6-4342-B048-85BDC9FD1C3A}</a:tableStyleId>
              </a:tblPr>
              <a:tblGrid>
                <a:gridCol w="838200"/>
                <a:gridCol w="1219200"/>
                <a:gridCol w="685800"/>
                <a:gridCol w="1600200"/>
                <a:gridCol w="609600"/>
                <a:gridCol w="914400"/>
                <a:gridCol w="800100"/>
                <a:gridCol w="2019300"/>
              </a:tblGrid>
              <a:tr h="370840">
                <a:tc>
                  <a:txBody>
                    <a:bodyPr/>
                    <a:lstStyle/>
                    <a:p>
                      <a:pPr algn="ctr" fontAlgn="t"/>
                      <a:r>
                        <a:rPr lang="en-US" sz="1100" b="1" i="0" u="none" strike="noStrike" dirty="0" smtClean="0">
                          <a:solidFill>
                            <a:srgbClr val="000000"/>
                          </a:solidFill>
                          <a:latin typeface="Calibri"/>
                        </a:rPr>
                        <a:t>TAXONOMY</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TAXONOMY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BILL TYPE</a:t>
                      </a:r>
                      <a:br>
                        <a:rPr lang="en-US" sz="1100" b="1" i="0" u="none" strike="noStrike" dirty="0">
                          <a:solidFill>
                            <a:srgbClr val="000000"/>
                          </a:solidFill>
                          <a:latin typeface="Calibri"/>
                        </a:rPr>
                      </a:br>
                      <a:r>
                        <a:rPr lang="en-US" sz="1100" b="1" i="0" u="none" strike="noStrike" dirty="0">
                          <a:solidFill>
                            <a:srgbClr val="000000"/>
                          </a:solidFill>
                          <a:latin typeface="Calibri"/>
                        </a:rPr>
                        <a:t>FL 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BILL TYPE </a:t>
                      </a:r>
                      <a:r>
                        <a:rPr lang="en-US" sz="1100" b="1" i="0" u="none" strike="noStrike" dirty="0" smtClean="0">
                          <a:solidFill>
                            <a:srgbClr val="000000"/>
                          </a:solidFill>
                          <a:latin typeface="Calibri"/>
                        </a:rPr>
                        <a:t>DESCRIPTION </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LEGACY COS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LEGACY COS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REVENUE CODE </a:t>
                      </a:r>
                      <a:br>
                        <a:rPr lang="en-US" sz="1100" b="1" i="0" u="none" strike="noStrike" dirty="0">
                          <a:solidFill>
                            <a:srgbClr val="000000"/>
                          </a:solidFill>
                          <a:latin typeface="Calibri"/>
                        </a:rPr>
                      </a:br>
                      <a:r>
                        <a:rPr lang="en-US" sz="1100" b="1" i="0" u="none" strike="noStrike" dirty="0">
                          <a:solidFill>
                            <a:srgbClr val="000000"/>
                          </a:solidFill>
                          <a:latin typeface="Calibri"/>
                        </a:rPr>
                        <a:t>FL 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REVENUE CODE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 LEVEL I</a:t>
                      </a:r>
                      <a:br>
                        <a:rPr lang="en-US" sz="1100" b="0" i="0" u="none" strike="noStrike" dirty="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0110 -0160</a:t>
                      </a:r>
                      <a:br>
                        <a:rPr lang="en-US" sz="1100" b="0" i="0" u="none" strike="noStrike" dirty="0">
                          <a:solidFill>
                            <a:srgbClr val="000000"/>
                          </a:solidFill>
                          <a:latin typeface="Calibri"/>
                        </a:rPr>
                      </a:br>
                      <a:r>
                        <a:rPr lang="en-US" sz="1100" b="0" i="0" u="none" strike="noStrike" dirty="0">
                          <a:solidFill>
                            <a:srgbClr val="000000"/>
                          </a:solidFill>
                          <a:latin typeface="Calibri"/>
                        </a:rPr>
                        <a:t>*</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smtClean="0">
                          <a:solidFill>
                            <a:srgbClr val="000000"/>
                          </a:solidFill>
                          <a:latin typeface="Calibri"/>
                        </a:rPr>
                        <a:t>GENERAL </a:t>
                      </a:r>
                      <a:r>
                        <a:rPr lang="en-US" sz="1100" b="0" i="0" u="none" strike="noStrike" dirty="0">
                          <a:solidFill>
                            <a:srgbClr val="000000"/>
                          </a:solidFill>
                          <a:latin typeface="Calibri"/>
                        </a:rPr>
                        <a:t>ROOM &amp; BOARD VALUES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 LEVEL I</a:t>
                      </a:r>
                      <a:br>
                        <a:rPr lang="en-US" sz="1100" b="0" i="0" u="none" strike="noStrike" dirty="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0182</a:t>
                      </a:r>
                      <a:br>
                        <a:rPr lang="en-US" sz="1100" b="0" i="0" u="none" strike="noStrike" dirty="0">
                          <a:solidFill>
                            <a:srgbClr val="000000"/>
                          </a:solidFill>
                          <a:latin typeface="Calibri"/>
                        </a:rPr>
                      </a:br>
                      <a:r>
                        <a:rPr lang="en-US" sz="1100" b="0" i="0" u="none" strike="noStrike" dirty="0">
                          <a:solidFill>
                            <a:srgbClr val="000000"/>
                          </a:solidFill>
                          <a:latin typeface="Calibri"/>
                        </a:rPr>
                        <a:t>0183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PATIENT CONVENIENCE</a:t>
                      </a:r>
                      <a:br>
                        <a:rPr lang="en-US" sz="1100" b="0" i="0" u="none" strike="noStrike" dirty="0">
                          <a:solidFill>
                            <a:srgbClr val="000000"/>
                          </a:solidFill>
                          <a:latin typeface="Calibri"/>
                        </a:rPr>
                      </a:br>
                      <a:r>
                        <a:rPr lang="en-US" sz="1100" b="0" i="0" u="none" strike="noStrike" dirty="0" smtClean="0">
                          <a:solidFill>
                            <a:srgbClr val="000000"/>
                          </a:solidFill>
                          <a:latin typeface="Calibri"/>
                        </a:rPr>
                        <a:t>THERAPEUTIC </a:t>
                      </a:r>
                      <a:r>
                        <a:rPr lang="en-US" sz="1100" b="0" i="0" u="none" strike="noStrike" dirty="0">
                          <a:solidFill>
                            <a:srgbClr val="000000"/>
                          </a:solidFill>
                          <a:latin typeface="Calibri"/>
                        </a:rPr>
                        <a:t>LEAVE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065X</a:t>
                      </a:r>
                      <a:br>
                        <a:rPr lang="en-US" sz="1100" b="0" i="0" u="none" strike="noStrike" dirty="0">
                          <a:solidFill>
                            <a:srgbClr val="000000"/>
                          </a:solidFill>
                          <a:latin typeface="Calibri"/>
                        </a:rPr>
                      </a:b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INTERMEDIATE CARE - LEVEL I</a:t>
                      </a:r>
                      <a:br>
                        <a:rPr lang="en-US" sz="1100" b="0" i="0" u="none" strike="noStrike" dirty="0">
                          <a:solidFill>
                            <a:srgbClr val="000000"/>
                          </a:solidFill>
                          <a:latin typeface="Calibri"/>
                        </a:rPr>
                      </a:b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LTC - Intermediate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HOSPITALIZATION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593E69-2512-4E87-9D87-69A4856C545C}" type="slidenum">
              <a:rPr lang="en-US" smtClean="0"/>
              <a:pPr/>
              <a:t>30</a:t>
            </a:fld>
            <a:endParaRPr lang="en-US" dirty="0"/>
          </a:p>
        </p:txBody>
      </p:sp>
      <p:sp>
        <p:nvSpPr>
          <p:cNvPr id="5" name="Title 4"/>
          <p:cNvSpPr>
            <a:spLocks noGrp="1"/>
          </p:cNvSpPr>
          <p:nvPr>
            <p:ph type="title"/>
          </p:nvPr>
        </p:nvSpPr>
        <p:spPr>
          <a:xfrm>
            <a:off x="457200" y="228600"/>
            <a:ext cx="8229600" cy="1143000"/>
          </a:xfrm>
        </p:spPr>
        <p:txBody>
          <a:bodyPr>
            <a:noAutofit/>
          </a:bodyPr>
          <a:lstStyle/>
          <a:p>
            <a:r>
              <a:rPr lang="en-US" sz="2400" dirty="0" smtClean="0"/>
              <a:t>Nursing Facilities (NF) General Acute Care Hospital (LTC wing) - Intermediate </a:t>
            </a:r>
            <a:br>
              <a:rPr lang="en-US" sz="2400" dirty="0" smtClean="0"/>
            </a:br>
            <a:r>
              <a:rPr lang="en-US" sz="2400" dirty="0" smtClean="0"/>
              <a:t>(Provider Type 033)</a:t>
            </a:r>
            <a:endParaRPr lang="en-US" sz="2400" dirty="0"/>
          </a:p>
        </p:txBody>
      </p:sp>
      <p:sp>
        <p:nvSpPr>
          <p:cNvPr id="2" name="Rectangle 1"/>
          <p:cNvSpPr/>
          <p:nvPr/>
        </p:nvSpPr>
        <p:spPr>
          <a:xfrm>
            <a:off x="5791200" y="4114799"/>
            <a:ext cx="3048000" cy="246221"/>
          </a:xfrm>
          <a:prstGeom prst="rect">
            <a:avLst/>
          </a:prstGeom>
        </p:spPr>
        <p:txBody>
          <a:bodyPr wrap="square">
            <a:spAutoFit/>
          </a:bodyPr>
          <a:lstStyle/>
          <a:p>
            <a:r>
              <a:rPr lang="en-US" sz="1000" dirty="0"/>
              <a:t>* Except </a:t>
            </a:r>
            <a:r>
              <a:rPr lang="en-US" sz="1000" b="1" dirty="0"/>
              <a:t>for 0115, 0125, 0135, 0145 or 0155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1447800"/>
          <a:ext cx="8382000" cy="3232785"/>
        </p:xfrm>
        <a:graphic>
          <a:graphicData uri="http://schemas.openxmlformats.org/drawingml/2006/table">
            <a:tbl>
              <a:tblPr firstRow="1" bandRow="1">
                <a:tableStyleId>{5C22544A-7EE6-4342-B048-85BDC9FD1C3A}</a:tableStyleId>
              </a:tblPr>
              <a:tblGrid>
                <a:gridCol w="914400"/>
                <a:gridCol w="1143000"/>
                <a:gridCol w="609600"/>
                <a:gridCol w="2057400"/>
                <a:gridCol w="609600"/>
                <a:gridCol w="1143000"/>
                <a:gridCol w="762000"/>
                <a:gridCol w="1143000"/>
              </a:tblGrid>
              <a:tr h="370840">
                <a:tc>
                  <a:txBody>
                    <a:bodyPr/>
                    <a:lstStyle/>
                    <a:p>
                      <a:pPr algn="ctr" fontAlgn="t"/>
                      <a:r>
                        <a:rPr lang="en-US" sz="1100" b="1" i="0" u="none" strike="noStrike" dirty="0" smtClean="0">
                          <a:solidFill>
                            <a:srgbClr val="000000"/>
                          </a:solidFill>
                          <a:latin typeface="Calibri"/>
                        </a:rPr>
                        <a:t>TAXONOMY</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TAXONOMY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BILL TYPE</a:t>
                      </a:r>
                      <a:br>
                        <a:rPr lang="en-US" sz="1100" b="1" i="0" u="none" strike="noStrike" dirty="0">
                          <a:solidFill>
                            <a:srgbClr val="000000"/>
                          </a:solidFill>
                          <a:latin typeface="Calibri"/>
                        </a:rPr>
                      </a:br>
                      <a:r>
                        <a:rPr lang="en-US" sz="1100" b="1" i="0" u="none" strike="noStrike" dirty="0">
                          <a:solidFill>
                            <a:srgbClr val="000000"/>
                          </a:solidFill>
                          <a:latin typeface="Calibri"/>
                        </a:rPr>
                        <a:t>FL 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BILL TYPE </a:t>
                      </a:r>
                      <a:r>
                        <a:rPr lang="en-US" sz="1100" b="1" i="0" u="none" strike="noStrike" dirty="0" smtClean="0">
                          <a:solidFill>
                            <a:srgbClr val="000000"/>
                          </a:solidFill>
                          <a:latin typeface="Calibri"/>
                        </a:rPr>
                        <a:t>DESCRIPTION </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LEGACY COS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LEGACY COS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1" i="0" u="none" strike="noStrike" dirty="0">
                          <a:solidFill>
                            <a:srgbClr val="000000"/>
                          </a:solidFill>
                          <a:latin typeface="Calibri"/>
                        </a:rPr>
                        <a:t>REVENUE CODE </a:t>
                      </a:r>
                      <a:br>
                        <a:rPr lang="en-US" sz="1100" b="1" i="0" u="none" strike="noStrike" dirty="0">
                          <a:solidFill>
                            <a:srgbClr val="000000"/>
                          </a:solidFill>
                          <a:latin typeface="Calibri"/>
                        </a:rPr>
                      </a:br>
                      <a:r>
                        <a:rPr lang="en-US" sz="1100" b="1" i="0" u="none" strike="noStrike" dirty="0">
                          <a:solidFill>
                            <a:srgbClr val="000000"/>
                          </a:solidFill>
                          <a:latin typeface="Calibri"/>
                        </a:rPr>
                        <a:t>FL 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1" i="0" u="none" strike="noStrike" dirty="0">
                          <a:solidFill>
                            <a:srgbClr val="000000"/>
                          </a:solidFill>
                          <a:latin typeface="Calibri"/>
                        </a:rPr>
                        <a:t>REVENUE CODE </a:t>
                      </a:r>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Exceptional Care - TBI LEVEL 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SUBACUTE CARE - LEVEL 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Exceptional Care - TBI LEVEL II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0192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SUBACUTE CARE - LEVEL II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Exceptional Care - TBI LEVEL III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0193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SUBACUTE CARE - LEVEL III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t"/>
                      <a:r>
                        <a:rPr lang="en-US" sz="1100" b="0" i="0" u="none" strike="noStrike" dirty="0">
                          <a:solidFill>
                            <a:srgbClr val="000000"/>
                          </a:solidFill>
                          <a:latin typeface="Calibri"/>
                        </a:rPr>
                        <a:t>282N00000X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GENERAL ACUTE CARE HOSPITAL (LTC wing)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021X</a:t>
                      </a:r>
                      <a:br>
                        <a:rPr lang="en-US" sz="1100" b="0" i="0" u="none" strike="noStrike" dirty="0">
                          <a:solidFill>
                            <a:srgbClr val="000000"/>
                          </a:solidFill>
                          <a:latin typeface="Calibri"/>
                        </a:rPr>
                      </a:br>
                      <a:r>
                        <a:rPr lang="en-US" sz="1100" b="0" i="0" u="none" strike="noStrike" dirty="0">
                          <a:solidFill>
                            <a:srgbClr val="000000"/>
                          </a:solidFill>
                          <a:latin typeface="Calibri"/>
                        </a:rPr>
                        <a:t/>
                      </a:r>
                      <a:br>
                        <a:rPr lang="en-US" sz="1100" b="0" i="0" u="none" strike="noStrike" dirty="0">
                          <a:solidFill>
                            <a:srgbClr val="000000"/>
                          </a:solidFill>
                          <a:latin typeface="Calibri"/>
                        </a:rPr>
                      </a:br>
                      <a:r>
                        <a:rPr lang="en-US" sz="1100" b="0" i="0" u="none" strike="noStrike" dirty="0">
                          <a:solidFill>
                            <a:srgbClr val="000000"/>
                          </a:solidFill>
                          <a:latin typeface="Calibri"/>
                        </a:rPr>
                        <a:t>022X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SKILLED NURSING INPATIENT (INCLUDING MEDICARE PART A)</a:t>
                      </a:r>
                      <a:br>
                        <a:rPr lang="en-US" sz="1100" b="0" i="0" u="none" strike="noStrike" dirty="0">
                          <a:solidFill>
                            <a:srgbClr val="000000"/>
                          </a:solidFill>
                          <a:latin typeface="Calibri"/>
                        </a:rPr>
                      </a:br>
                      <a:r>
                        <a:rPr lang="en-US" sz="1100" b="0" i="0" u="none" strike="noStrike" dirty="0">
                          <a:solidFill>
                            <a:srgbClr val="000000"/>
                          </a:solidFill>
                          <a:latin typeface="Calibri"/>
                        </a:rPr>
                        <a:t>Skilled Nursing Facilities - (Inpatient Part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Exceptional Care - VENT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0194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100" b="0" i="0" u="none" strike="noStrike" dirty="0">
                          <a:solidFill>
                            <a:srgbClr val="000000"/>
                          </a:solidFill>
                          <a:latin typeface="Calibri"/>
                        </a:rPr>
                        <a:t>SUBACUTE CARE - LEVEL IV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5593E69-2512-4E87-9D87-69A4856C545C}" type="slidenum">
              <a:rPr lang="en-US" smtClean="0"/>
              <a:pPr/>
              <a:t>31</a:t>
            </a:fld>
            <a:endParaRPr lang="en-US" dirty="0"/>
          </a:p>
        </p:txBody>
      </p:sp>
      <p:sp>
        <p:nvSpPr>
          <p:cNvPr id="5" name="Title 4"/>
          <p:cNvSpPr>
            <a:spLocks noGrp="1"/>
          </p:cNvSpPr>
          <p:nvPr>
            <p:ph type="title"/>
          </p:nvPr>
        </p:nvSpPr>
        <p:spPr/>
        <p:txBody>
          <a:bodyPr>
            <a:noAutofit/>
          </a:bodyPr>
          <a:lstStyle/>
          <a:p>
            <a:r>
              <a:rPr lang="en-US" sz="2400" dirty="0" smtClean="0"/>
              <a:t>Nursing Facilities (NF) General Acute Care Hospital (LTC wing) – Exceptional Care</a:t>
            </a:r>
            <a:br>
              <a:rPr lang="en-US" sz="2400" dirty="0" smtClean="0"/>
            </a:br>
            <a:r>
              <a:rPr lang="en-US" sz="2400" dirty="0" smtClean="0"/>
              <a:t>(Provider Type 033)</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92500"/>
          </a:bodyPr>
          <a:lstStyle/>
          <a:p>
            <a:r>
              <a:rPr lang="en-US" dirty="0" smtClean="0"/>
              <a:t>Questions regarding the new electronic billing for Long Term Care services should be submitted to the Bureau of Long Term Care at </a:t>
            </a:r>
            <a:r>
              <a:rPr lang="en-US" dirty="0" smtClean="0">
                <a:hlinkClick r:id="rId2" tooltip="HFS.LTC@illinois.gov"/>
              </a:rPr>
              <a:t>HFS.LTC@illinois.gov</a:t>
            </a:r>
            <a:r>
              <a:rPr lang="en-US" dirty="0" smtClean="0"/>
              <a:t> with the Subject line: Monthly Billing Process.  </a:t>
            </a:r>
          </a:p>
          <a:p>
            <a:r>
              <a:rPr lang="en-US" dirty="0" smtClean="0"/>
              <a:t>Your questions and answers will be posted in a Frequently Asked Questions document that will be routinely updated and will be accessible on the </a:t>
            </a:r>
            <a:r>
              <a:rPr lang="en-US" dirty="0" smtClean="0">
                <a:hlinkClick r:id="rId3" tooltip="HFS Home Page Medical Providers"/>
              </a:rPr>
              <a:t>HFS Home Page Medical Providers</a:t>
            </a:r>
            <a:r>
              <a:rPr lang="en-US" dirty="0" smtClean="0"/>
              <a:t>.  </a:t>
            </a:r>
          </a:p>
          <a:p>
            <a:r>
              <a:rPr lang="en-US" dirty="0" smtClean="0"/>
              <a:t>The website will also provide information regarding future trainings, webinars, and additional ongoing support.</a:t>
            </a:r>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32</a:t>
            </a:fld>
            <a:endParaRPr lang="en-US" dirty="0"/>
          </a:p>
        </p:txBody>
      </p:sp>
      <p:sp>
        <p:nvSpPr>
          <p:cNvPr id="2" name="Title 1"/>
          <p:cNvSpPr>
            <a:spLocks noGrp="1"/>
          </p:cNvSpPr>
          <p:nvPr>
            <p:ph type="title"/>
          </p:nvPr>
        </p:nvSpPr>
        <p:spPr>
          <a:xfrm>
            <a:off x="457200" y="274638"/>
            <a:ext cx="8229600" cy="792162"/>
          </a:xfrm>
        </p:spPr>
        <p:txBody>
          <a:bodyPr>
            <a:normAutofit/>
          </a:bodyPr>
          <a:lstStyle/>
          <a:p>
            <a:r>
              <a:rPr lang="en-US" dirty="0" smtClean="0"/>
              <a:t>We want to hear from 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 new electronic LTC billing process well be effective beginning with claims for </a:t>
            </a:r>
            <a:r>
              <a:rPr lang="en-US" dirty="0" smtClean="0"/>
              <a:t>December </a:t>
            </a:r>
            <a:r>
              <a:rPr lang="en-US" dirty="0"/>
              <a:t>1, 2016 services.  </a:t>
            </a:r>
            <a:endParaRPr lang="en-US" dirty="0" smtClean="0"/>
          </a:p>
          <a:p>
            <a:pPr marL="0" indent="0">
              <a:buNone/>
            </a:pPr>
            <a:endParaRPr lang="en-US" dirty="0"/>
          </a:p>
          <a:p>
            <a:pPr marL="0" indent="0">
              <a:buNone/>
            </a:pPr>
            <a:r>
              <a:rPr lang="en-US" dirty="0" smtClean="0"/>
              <a:t>The </a:t>
            </a:r>
            <a:r>
              <a:rPr lang="en-US" dirty="0"/>
              <a:t>Department will continue to generate claims for all service periods prior to </a:t>
            </a:r>
            <a:r>
              <a:rPr lang="en-US" dirty="0" smtClean="0"/>
              <a:t>December </a:t>
            </a:r>
            <a:r>
              <a:rPr lang="en-US" dirty="0"/>
              <a:t>1, 2016 until it has been determined that all timely filing requirements for services prior to </a:t>
            </a:r>
            <a:r>
              <a:rPr lang="en-US" dirty="0" smtClean="0"/>
              <a:t>December </a:t>
            </a:r>
            <a:r>
              <a:rPr lang="en-US" dirty="0"/>
              <a:t>1, 2016 have been exhausted.</a:t>
            </a:r>
          </a:p>
          <a:p>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4</a:t>
            </a:fld>
            <a:endParaRPr lang="en-US" dirty="0"/>
          </a:p>
        </p:txBody>
      </p:sp>
      <p:sp>
        <p:nvSpPr>
          <p:cNvPr id="2" name="Title 1"/>
          <p:cNvSpPr>
            <a:spLocks noGrp="1"/>
          </p:cNvSpPr>
          <p:nvPr>
            <p:ph type="title"/>
          </p:nvPr>
        </p:nvSpPr>
        <p:spPr/>
        <p:txBody>
          <a:bodyPr>
            <a:normAutofit fontScale="90000"/>
          </a:bodyPr>
          <a:lstStyle/>
          <a:p>
            <a:r>
              <a:rPr lang="en-US" b="1" dirty="0"/>
              <a:t>When is the new billing process effective?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sz="5900" dirty="0"/>
              <a:t>No change to the current process of claims for service periods prior to </a:t>
            </a:r>
            <a:r>
              <a:rPr lang="en-US" sz="5900" dirty="0" smtClean="0"/>
              <a:t>December </a:t>
            </a:r>
            <a:r>
              <a:rPr lang="en-US" sz="5900" dirty="0"/>
              <a:t>1, 2016 will be made</a:t>
            </a:r>
            <a:r>
              <a:rPr lang="en-US" sz="5900" dirty="0" smtClean="0"/>
              <a:t>.</a:t>
            </a:r>
          </a:p>
          <a:p>
            <a:pPr marL="0" indent="0">
              <a:buNone/>
            </a:pPr>
            <a:endParaRPr lang="en-US" sz="2800" dirty="0"/>
          </a:p>
          <a:p>
            <a:pPr lvl="0"/>
            <a:r>
              <a:rPr lang="en-US" dirty="0"/>
              <a:t>The Department will continue to create claims via the current pre-payment report process for service periods prior to </a:t>
            </a:r>
            <a:r>
              <a:rPr lang="en-US" dirty="0" smtClean="0"/>
              <a:t>December </a:t>
            </a:r>
            <a:r>
              <a:rPr lang="en-US" dirty="0"/>
              <a:t>1, 2016.</a:t>
            </a:r>
            <a:endParaRPr lang="en-US" sz="2800" dirty="0"/>
          </a:p>
          <a:p>
            <a:pPr>
              <a:buNone/>
            </a:pPr>
            <a:r>
              <a:rPr lang="en-US" dirty="0"/>
              <a:t> </a:t>
            </a:r>
            <a:endParaRPr lang="en-US" sz="2800" dirty="0"/>
          </a:p>
          <a:p>
            <a:pPr lvl="0"/>
            <a:r>
              <a:rPr lang="en-US" dirty="0"/>
              <a:t>All changes in recipient information must continue to be submitted electronically through an Electronic Data Interchange (EDI) system as outlined in the 89 Ill. Adm. Code 140.20 and </a:t>
            </a:r>
            <a:r>
              <a:rPr lang="en-US" dirty="0" smtClean="0"/>
              <a:t>140.513 </a:t>
            </a:r>
            <a:r>
              <a:rPr lang="en-US" dirty="0"/>
              <a:t>for these </a:t>
            </a:r>
            <a:r>
              <a:rPr lang="en-US" dirty="0" smtClean="0"/>
              <a:t>services, </a:t>
            </a:r>
            <a:r>
              <a:rPr lang="en-US" dirty="0"/>
              <a:t>which </a:t>
            </a:r>
            <a:r>
              <a:rPr lang="en-US" dirty="0" smtClean="0"/>
              <a:t>includes:</a:t>
            </a:r>
            <a:endParaRPr lang="en-US" sz="2800" dirty="0"/>
          </a:p>
          <a:p>
            <a:pPr lvl="1"/>
            <a:r>
              <a:rPr lang="en-US" dirty="0"/>
              <a:t>Admissions</a:t>
            </a:r>
            <a:endParaRPr lang="en-US" sz="2400" dirty="0"/>
          </a:p>
          <a:p>
            <a:pPr lvl="1"/>
            <a:r>
              <a:rPr lang="en-US" dirty="0"/>
              <a:t>Discharges</a:t>
            </a:r>
            <a:endParaRPr lang="en-US" sz="2400" dirty="0"/>
          </a:p>
          <a:p>
            <a:pPr lvl="1"/>
            <a:r>
              <a:rPr lang="en-US" dirty="0"/>
              <a:t>TPL coverage</a:t>
            </a:r>
            <a:endParaRPr lang="en-US" sz="2400" dirty="0"/>
          </a:p>
          <a:p>
            <a:pPr lvl="1"/>
            <a:r>
              <a:rPr lang="en-US" dirty="0"/>
              <a:t>Income changes and patient credit </a:t>
            </a:r>
            <a:r>
              <a:rPr lang="en-US" dirty="0" smtClean="0"/>
              <a:t>updates</a:t>
            </a:r>
            <a:endParaRPr lang="en-US" sz="2400" dirty="0"/>
          </a:p>
          <a:p>
            <a:pPr lvl="1"/>
            <a:r>
              <a:rPr lang="en-US" dirty="0"/>
              <a:t>Temporary leaves of </a:t>
            </a:r>
            <a:r>
              <a:rPr lang="en-US" dirty="0" smtClean="0"/>
              <a:t>absences </a:t>
            </a:r>
            <a:r>
              <a:rPr lang="en-US" dirty="0"/>
              <a:t>(Bed Reserves)</a:t>
            </a:r>
            <a:endParaRPr lang="en-US" sz="2400" dirty="0"/>
          </a:p>
          <a:p>
            <a:pPr lvl="1"/>
            <a:r>
              <a:rPr lang="en-US" dirty="0"/>
              <a:t>Medicare coverage</a:t>
            </a:r>
            <a:endParaRPr lang="en-US" sz="2400" dirty="0"/>
          </a:p>
          <a:p>
            <a:pPr>
              <a:buNone/>
            </a:pPr>
            <a:r>
              <a:rPr lang="en-US" dirty="0"/>
              <a:t> </a:t>
            </a:r>
            <a:endParaRPr lang="en-US" sz="2800" dirty="0"/>
          </a:p>
          <a:p>
            <a:pPr lvl="0"/>
            <a:r>
              <a:rPr lang="en-US" dirty="0"/>
              <a:t>The current adjustment processes will continue to adjust claims for changes made to recipient and provider information that affect the payment amount of original or previously adjusted </a:t>
            </a:r>
            <a:r>
              <a:rPr lang="en-US" dirty="0" smtClean="0"/>
              <a:t>claims.</a:t>
            </a:r>
            <a:endParaRPr lang="en-US" sz="2800" dirty="0"/>
          </a:p>
          <a:p>
            <a:pPr>
              <a:buNone/>
            </a:pPr>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5</a:t>
            </a:fld>
            <a:endParaRPr lang="en-US" dirty="0"/>
          </a:p>
        </p:txBody>
      </p:sp>
      <p:sp>
        <p:nvSpPr>
          <p:cNvPr id="2" name="Title 1"/>
          <p:cNvSpPr>
            <a:spLocks noGrp="1"/>
          </p:cNvSpPr>
          <p:nvPr>
            <p:ph type="title"/>
          </p:nvPr>
        </p:nvSpPr>
        <p:spPr/>
        <p:txBody>
          <a:bodyPr>
            <a:normAutofit/>
          </a:bodyPr>
          <a:lstStyle/>
          <a:p>
            <a:pPr algn="ctr"/>
            <a:r>
              <a:rPr lang="en-US" sz="3200" b="1" dirty="0"/>
              <a:t>Claims for services </a:t>
            </a:r>
            <a:r>
              <a:rPr lang="en-US" sz="3200" b="1" dirty="0" smtClean="0"/>
              <a:t>provided prior to</a:t>
            </a:r>
            <a:br>
              <a:rPr lang="en-US" sz="3200" b="1" dirty="0" smtClean="0"/>
            </a:br>
            <a:r>
              <a:rPr lang="en-US" sz="3200" b="1" dirty="0" smtClean="0"/>
              <a:t>December </a:t>
            </a:r>
            <a:r>
              <a:rPr lang="en-US" sz="3200" b="1" dirty="0"/>
              <a:t>1, </a:t>
            </a:r>
            <a:r>
              <a:rPr lang="en-US" sz="3200" b="1" dirty="0" smtClean="0"/>
              <a:t>2016</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58200" cy="4525963"/>
          </a:xfrm>
        </p:spPr>
        <p:txBody>
          <a:bodyPr>
            <a:normAutofit fontScale="47500" lnSpcReduction="20000"/>
          </a:bodyPr>
          <a:lstStyle/>
          <a:p>
            <a:pPr marL="0" indent="0">
              <a:buNone/>
            </a:pPr>
            <a:r>
              <a:rPr lang="en-US" sz="5100" dirty="0"/>
              <a:t>Providers will follow the UB04 and 837I Implementation guidelines to submit claims electronically for all LTC services beginning </a:t>
            </a:r>
            <a:r>
              <a:rPr lang="en-US" sz="5100" dirty="0" smtClean="0"/>
              <a:t>December 1, </a:t>
            </a:r>
            <a:r>
              <a:rPr lang="en-US" sz="5100" dirty="0"/>
              <a:t>2016. </a:t>
            </a:r>
            <a:endParaRPr lang="en-US" sz="5100" dirty="0" smtClean="0"/>
          </a:p>
          <a:p>
            <a:pPr marL="0" indent="0">
              <a:buNone/>
            </a:pPr>
            <a:endParaRPr lang="en-US" sz="2800" dirty="0"/>
          </a:p>
          <a:p>
            <a:pPr lvl="0"/>
            <a:r>
              <a:rPr lang="en-US" dirty="0"/>
              <a:t>No paper claims will be accepted for LTC services.</a:t>
            </a:r>
            <a:endParaRPr lang="en-US" sz="2800" dirty="0"/>
          </a:p>
          <a:p>
            <a:pPr>
              <a:buNone/>
            </a:pPr>
            <a:r>
              <a:rPr lang="en-US" dirty="0"/>
              <a:t> </a:t>
            </a:r>
            <a:endParaRPr lang="en-US" sz="2800" dirty="0"/>
          </a:p>
          <a:p>
            <a:pPr lvl="0"/>
            <a:r>
              <a:rPr lang="en-US" dirty="0"/>
              <a:t>Providers will be required to submit an “inpatient” claim, with the exception of Supportive Living Program (SLP) facilities, who will be required to submit “outpatient” claims.</a:t>
            </a:r>
            <a:endParaRPr lang="en-US" sz="2800" dirty="0"/>
          </a:p>
          <a:p>
            <a:pPr>
              <a:buNone/>
            </a:pPr>
            <a:r>
              <a:rPr lang="en-US" dirty="0"/>
              <a:t> </a:t>
            </a:r>
            <a:endParaRPr lang="en-US" sz="2800" dirty="0"/>
          </a:p>
          <a:p>
            <a:pPr lvl="0"/>
            <a:r>
              <a:rPr lang="en-US" dirty="0"/>
              <a:t>All providers must continue to submit changes in recipient information electronically through an Electronic Data Interchange (EDI) system as outlined in the 89 Ill. Adm. Code 140.20 and </a:t>
            </a:r>
            <a:r>
              <a:rPr lang="en-US" dirty="0" smtClean="0"/>
              <a:t>140.513</a:t>
            </a:r>
            <a:r>
              <a:rPr lang="en-US" dirty="0"/>
              <a:t>, which </a:t>
            </a:r>
            <a:r>
              <a:rPr lang="en-US" dirty="0" smtClean="0"/>
              <a:t>includes:</a:t>
            </a:r>
            <a:endParaRPr lang="en-US" sz="2800" dirty="0"/>
          </a:p>
          <a:p>
            <a:pPr lvl="1"/>
            <a:r>
              <a:rPr lang="en-US" dirty="0"/>
              <a:t>Admissions</a:t>
            </a:r>
            <a:endParaRPr lang="en-US" sz="2400" dirty="0"/>
          </a:p>
          <a:p>
            <a:pPr lvl="1"/>
            <a:r>
              <a:rPr lang="en-US" dirty="0"/>
              <a:t>Discharges</a:t>
            </a:r>
            <a:endParaRPr lang="en-US" sz="2400" dirty="0"/>
          </a:p>
          <a:p>
            <a:pPr lvl="1"/>
            <a:r>
              <a:rPr lang="en-US" dirty="0"/>
              <a:t>Third Party Liability (TPL) coverage</a:t>
            </a:r>
            <a:endParaRPr lang="en-US" sz="2400" dirty="0"/>
          </a:p>
          <a:p>
            <a:pPr lvl="1"/>
            <a:r>
              <a:rPr lang="en-US" dirty="0"/>
              <a:t>Income changes and patient credit </a:t>
            </a:r>
            <a:r>
              <a:rPr lang="en-US" dirty="0" smtClean="0"/>
              <a:t>updates</a:t>
            </a:r>
            <a:endParaRPr lang="en-US" sz="2400" dirty="0"/>
          </a:p>
          <a:p>
            <a:pPr>
              <a:buNone/>
            </a:pPr>
            <a:r>
              <a:rPr lang="en-US" dirty="0"/>
              <a:t> </a:t>
            </a:r>
          </a:p>
        </p:txBody>
      </p:sp>
      <p:sp>
        <p:nvSpPr>
          <p:cNvPr id="5" name="Slide Number Placeholder 4"/>
          <p:cNvSpPr>
            <a:spLocks noGrp="1"/>
          </p:cNvSpPr>
          <p:nvPr>
            <p:ph type="sldNum" sz="quarter" idx="12"/>
          </p:nvPr>
        </p:nvSpPr>
        <p:spPr/>
        <p:txBody>
          <a:bodyPr/>
          <a:lstStyle/>
          <a:p>
            <a:fld id="{15593E69-2512-4E87-9D87-69A4856C545C}" type="slidenum">
              <a:rPr lang="en-US" smtClean="0"/>
              <a:pPr/>
              <a:t>6</a:t>
            </a:fld>
            <a:endParaRPr lang="en-US" dirty="0"/>
          </a:p>
        </p:txBody>
      </p:sp>
      <p:sp>
        <p:nvSpPr>
          <p:cNvPr id="2" name="Title 1"/>
          <p:cNvSpPr>
            <a:spLocks noGrp="1"/>
          </p:cNvSpPr>
          <p:nvPr>
            <p:ph type="title"/>
          </p:nvPr>
        </p:nvSpPr>
        <p:spPr/>
        <p:txBody>
          <a:bodyPr>
            <a:normAutofit/>
          </a:bodyPr>
          <a:lstStyle/>
          <a:p>
            <a:pPr algn="ctr"/>
            <a:r>
              <a:rPr lang="en-US" sz="3200" b="1" dirty="0"/>
              <a:t>Claims for service </a:t>
            </a:r>
            <a:r>
              <a:rPr lang="en-US" sz="3200" b="1" dirty="0" smtClean="0"/>
              <a:t>beginning </a:t>
            </a:r>
            <a:br>
              <a:rPr lang="en-US" sz="3200" b="1" dirty="0" smtClean="0"/>
            </a:br>
            <a:r>
              <a:rPr lang="en-US" sz="3200" b="1" dirty="0" smtClean="0"/>
              <a:t>December 1</a:t>
            </a:r>
            <a:r>
              <a:rPr lang="en-US" sz="3200" b="1" dirty="0"/>
              <a:t>, 2016</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dirty="0"/>
              <a:t>Temporary leaves of </a:t>
            </a:r>
            <a:r>
              <a:rPr lang="en-US" dirty="0" smtClean="0"/>
              <a:t>absences </a:t>
            </a:r>
            <a:r>
              <a:rPr lang="en-US" dirty="0"/>
              <a:t>(Bed Reserves) will be reported on </a:t>
            </a:r>
            <a:r>
              <a:rPr lang="en-US" dirty="0" smtClean="0"/>
              <a:t>the submitted </a:t>
            </a:r>
            <a:r>
              <a:rPr lang="en-US" dirty="0"/>
              <a:t>claim so they will no longer need to be reported through the LTC links of an EDI system. </a:t>
            </a:r>
          </a:p>
          <a:p>
            <a:pPr>
              <a:buNone/>
            </a:pPr>
            <a:r>
              <a:rPr lang="en-US" dirty="0"/>
              <a:t> </a:t>
            </a:r>
          </a:p>
          <a:p>
            <a:pPr lvl="0"/>
            <a:r>
              <a:rPr lang="en-US" dirty="0"/>
              <a:t>Medicare coverage will be received as a “crossover” claim and therefore also will no longer be required to be submitted through the LTC links of an EDI </a:t>
            </a:r>
            <a:r>
              <a:rPr lang="en-US" dirty="0" smtClean="0"/>
              <a:t>system.</a:t>
            </a:r>
            <a:endParaRPr lang="en-US" dirty="0"/>
          </a:p>
          <a:p>
            <a:pPr>
              <a:buNone/>
            </a:pPr>
            <a:r>
              <a:rPr lang="en-US" dirty="0"/>
              <a:t> </a:t>
            </a:r>
          </a:p>
          <a:p>
            <a:pPr lvl="0"/>
            <a:r>
              <a:rPr lang="en-US" dirty="0"/>
              <a:t>TPL coverage </a:t>
            </a:r>
            <a:r>
              <a:rPr lang="en-US" dirty="0" smtClean="0"/>
              <a:t>will </a:t>
            </a:r>
            <a:r>
              <a:rPr lang="en-US" dirty="0"/>
              <a:t>still be required to be submitted through the LTC links of an EDI system but the reporting of payment from a Third Party Liability </a:t>
            </a:r>
            <a:r>
              <a:rPr lang="en-US" dirty="0" smtClean="0"/>
              <a:t>(TPL) will </a:t>
            </a:r>
            <a:r>
              <a:rPr lang="en-US" dirty="0"/>
              <a:t>now be reported as a reduction </a:t>
            </a:r>
            <a:r>
              <a:rPr lang="en-US" dirty="0" smtClean="0"/>
              <a:t>to the submitted claim.  This will </a:t>
            </a:r>
            <a:r>
              <a:rPr lang="en-US" dirty="0"/>
              <a:t>reduce or eliminate the need to submit </a:t>
            </a:r>
            <a:r>
              <a:rPr lang="en-US" dirty="0" smtClean="0"/>
              <a:t>the </a:t>
            </a:r>
            <a:r>
              <a:rPr lang="en-US" dirty="0"/>
              <a:t>TPL payment transmittal form </a:t>
            </a:r>
            <a:r>
              <a:rPr lang="en-US" dirty="0" smtClean="0"/>
              <a:t>(HFS 3461) and </a:t>
            </a:r>
            <a:r>
              <a:rPr lang="en-US" dirty="0"/>
              <a:t>payment separately.  </a:t>
            </a:r>
          </a:p>
          <a:p>
            <a:pPr>
              <a:buNone/>
            </a:pPr>
            <a:r>
              <a:rPr lang="en-US" dirty="0"/>
              <a:t> </a:t>
            </a:r>
          </a:p>
          <a:p>
            <a:pPr lvl="0"/>
            <a:r>
              <a:rPr lang="en-US" dirty="0"/>
              <a:t>Adjustment of claims for </a:t>
            </a:r>
            <a:r>
              <a:rPr lang="en-US" dirty="0" smtClean="0"/>
              <a:t>corrections to reported covered </a:t>
            </a:r>
            <a:r>
              <a:rPr lang="en-US" dirty="0"/>
              <a:t>days </a:t>
            </a:r>
            <a:r>
              <a:rPr lang="en-US" dirty="0" smtClean="0"/>
              <a:t>must be </a:t>
            </a:r>
            <a:r>
              <a:rPr lang="en-US" dirty="0"/>
              <a:t>initiated by the </a:t>
            </a:r>
            <a:r>
              <a:rPr lang="en-US" dirty="0" smtClean="0"/>
              <a:t>provider.  Adjustments for retroactive </a:t>
            </a:r>
            <a:r>
              <a:rPr lang="en-US" dirty="0"/>
              <a:t>changes </a:t>
            </a:r>
            <a:r>
              <a:rPr lang="en-US" dirty="0" smtClean="0"/>
              <a:t>in a recipient’s </a:t>
            </a:r>
            <a:r>
              <a:rPr lang="en-US" dirty="0"/>
              <a:t>patient </a:t>
            </a:r>
            <a:r>
              <a:rPr lang="en-US" dirty="0" smtClean="0"/>
              <a:t>credit amount or a provider’s </a:t>
            </a:r>
            <a:r>
              <a:rPr lang="en-US" dirty="0"/>
              <a:t>daily rate will be automatically generated by the Department. </a:t>
            </a:r>
          </a:p>
          <a:p>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7</a:t>
            </a:fld>
            <a:endParaRPr lang="en-US" dirty="0"/>
          </a:p>
        </p:txBody>
      </p:sp>
      <p:sp>
        <p:nvSpPr>
          <p:cNvPr id="2" name="Title 1"/>
          <p:cNvSpPr>
            <a:spLocks noGrp="1"/>
          </p:cNvSpPr>
          <p:nvPr>
            <p:ph type="title"/>
          </p:nvPr>
        </p:nvSpPr>
        <p:spPr/>
        <p:txBody>
          <a:bodyPr>
            <a:normAutofit fontScale="90000"/>
          </a:bodyPr>
          <a:lstStyle/>
          <a:p>
            <a:pPr algn="ctr"/>
            <a:r>
              <a:rPr lang="en-US" sz="3200" dirty="0" smtClean="0"/>
              <a:t>Changes in Reporting Recipient Information Beginning December 1, 2016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r>
              <a:rPr lang="en-US" dirty="0"/>
              <a:t>The Department will </a:t>
            </a:r>
            <a:r>
              <a:rPr lang="en-US" dirty="0" smtClean="0"/>
              <a:t>accept </a:t>
            </a:r>
            <a:r>
              <a:rPr lang="en-US" dirty="0"/>
              <a:t>claims in an American National Standard (ANS) X12 837I Health Care Claim (5010) file format or as a direct data entered (DDE) claim.</a:t>
            </a:r>
          </a:p>
        </p:txBody>
      </p:sp>
      <p:sp>
        <p:nvSpPr>
          <p:cNvPr id="5" name="Slide Number Placeholder 4"/>
          <p:cNvSpPr>
            <a:spLocks noGrp="1"/>
          </p:cNvSpPr>
          <p:nvPr>
            <p:ph type="sldNum" sz="quarter" idx="12"/>
          </p:nvPr>
        </p:nvSpPr>
        <p:spPr/>
        <p:txBody>
          <a:bodyPr/>
          <a:lstStyle/>
          <a:p>
            <a:fld id="{15593E69-2512-4E87-9D87-69A4856C545C}" type="slidenum">
              <a:rPr lang="en-US" smtClean="0"/>
              <a:pPr/>
              <a:t>8</a:t>
            </a:fld>
            <a:endParaRPr lang="en-US" dirty="0"/>
          </a:p>
        </p:txBody>
      </p:sp>
      <p:sp>
        <p:nvSpPr>
          <p:cNvPr id="2" name="Title 1"/>
          <p:cNvSpPr>
            <a:spLocks noGrp="1"/>
          </p:cNvSpPr>
          <p:nvPr>
            <p:ph type="title"/>
          </p:nvPr>
        </p:nvSpPr>
        <p:spPr/>
        <p:txBody>
          <a:bodyPr>
            <a:normAutofit fontScale="90000"/>
          </a:bodyPr>
          <a:lstStyle/>
          <a:p>
            <a:r>
              <a:rPr lang="en-US" b="1" dirty="0"/>
              <a:t>What type of format must LTC providers use to submit claims?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a:t>The new LTC billing process has been designed </a:t>
            </a:r>
            <a:r>
              <a:rPr lang="en-US" dirty="0" smtClean="0"/>
              <a:t>utilizing </a:t>
            </a:r>
            <a:r>
              <a:rPr lang="en-US" dirty="0"/>
              <a:t>the guidelines set forth by the Washington Publishing Company 837 Institutional Implementation Guidelines for the Health Insurance Portability and Accountability Act (HIPAA), version 005010X223 and the National Uniform Billing Committee’s (NUBC) data specifications, UB-04</a:t>
            </a:r>
            <a:r>
              <a:rPr lang="en-US" dirty="0" smtClean="0"/>
              <a:t>.</a:t>
            </a:r>
          </a:p>
          <a:p>
            <a:pPr marL="0" indent="0">
              <a:buNone/>
            </a:pPr>
            <a:endParaRPr lang="en-US" sz="2800" dirty="0"/>
          </a:p>
          <a:p>
            <a:r>
              <a:rPr lang="en-US" dirty="0"/>
              <a:t>Providers may find it helpful to </a:t>
            </a:r>
            <a:r>
              <a:rPr lang="en-US" dirty="0" smtClean="0"/>
              <a:t>refer to </a:t>
            </a:r>
            <a:r>
              <a:rPr lang="en-US" dirty="0"/>
              <a:t>the following websites for the Washington Publishing Company and the NUBC to become a </a:t>
            </a:r>
            <a:r>
              <a:rPr lang="en-US" dirty="0" smtClean="0"/>
              <a:t>subscriber. </a:t>
            </a:r>
          </a:p>
          <a:p>
            <a:pPr lvl="1"/>
            <a:r>
              <a:rPr lang="en-US" dirty="0" smtClean="0">
                <a:hlinkClick r:id="rId3"/>
              </a:rPr>
              <a:t>http://www.wpc-edi.com/reference</a:t>
            </a:r>
            <a:endParaRPr lang="en-US" dirty="0" smtClean="0"/>
          </a:p>
          <a:p>
            <a:pPr lvl="1"/>
            <a:r>
              <a:rPr lang="en-US" u="sng" dirty="0" smtClean="0">
                <a:hlinkClick r:id="rId4"/>
              </a:rPr>
              <a:t>http://www.nubc.org/subscriber/index.dhtml</a:t>
            </a:r>
            <a:r>
              <a:rPr lang="en-US" u="sng" dirty="0" smtClean="0"/>
              <a:t>  </a:t>
            </a:r>
            <a:endParaRPr lang="en-US" dirty="0"/>
          </a:p>
          <a:p>
            <a:pPr lvl="0"/>
            <a:endParaRPr lang="en-US" dirty="0" smtClean="0">
              <a:solidFill>
                <a:srgbClr val="FF0000"/>
              </a:solidFill>
            </a:endParaRPr>
          </a:p>
          <a:p>
            <a:r>
              <a:rPr lang="en-US" dirty="0" smtClean="0"/>
              <a:t>The Department is unable to recommend a specific company or product related to X12 software.  However, the information </a:t>
            </a:r>
            <a:r>
              <a:rPr lang="en-US" dirty="0"/>
              <a:t>related to X12 software </a:t>
            </a:r>
            <a:r>
              <a:rPr lang="en-US" dirty="0" smtClean="0"/>
              <a:t>or </a:t>
            </a:r>
            <a:r>
              <a:rPr lang="en-US" dirty="0"/>
              <a:t>companies who may be available for providers to partner </a:t>
            </a:r>
            <a:r>
              <a:rPr lang="en-US" dirty="0" smtClean="0"/>
              <a:t>with are numerous. </a:t>
            </a:r>
            <a:endParaRPr lang="en-US" dirty="0"/>
          </a:p>
        </p:txBody>
      </p:sp>
      <p:sp>
        <p:nvSpPr>
          <p:cNvPr id="5" name="Slide Number Placeholder 4"/>
          <p:cNvSpPr>
            <a:spLocks noGrp="1"/>
          </p:cNvSpPr>
          <p:nvPr>
            <p:ph type="sldNum" sz="quarter" idx="12"/>
          </p:nvPr>
        </p:nvSpPr>
        <p:spPr/>
        <p:txBody>
          <a:bodyPr/>
          <a:lstStyle/>
          <a:p>
            <a:fld id="{15593E69-2512-4E87-9D87-69A4856C545C}" type="slidenum">
              <a:rPr lang="en-US" smtClean="0"/>
              <a:pPr/>
              <a:t>9</a:t>
            </a:fld>
            <a:endParaRPr lang="en-US" dirty="0"/>
          </a:p>
        </p:txBody>
      </p:sp>
      <p:sp>
        <p:nvSpPr>
          <p:cNvPr id="2" name="Title 1"/>
          <p:cNvSpPr>
            <a:spLocks noGrp="1"/>
          </p:cNvSpPr>
          <p:nvPr>
            <p:ph type="title"/>
          </p:nvPr>
        </p:nvSpPr>
        <p:spPr/>
        <p:txBody>
          <a:bodyPr/>
          <a:lstStyle/>
          <a:p>
            <a:r>
              <a:rPr lang="en-US" b="1" dirty="0"/>
              <a:t>Where to get information?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0367DA-1A5C-4C42-A136-46ED8F1A2A11}"/>
</file>

<file path=customXml/itemProps2.xml><?xml version="1.0" encoding="utf-8"?>
<ds:datastoreItem xmlns:ds="http://schemas.openxmlformats.org/officeDocument/2006/customXml" ds:itemID="{3B8A8131-0D56-485D-B863-4F6756B53F2F}"/>
</file>

<file path=customXml/itemProps3.xml><?xml version="1.0" encoding="utf-8"?>
<ds:datastoreItem xmlns:ds="http://schemas.openxmlformats.org/officeDocument/2006/customXml" ds:itemID="{4FAB4140-242F-4C15-87FB-C307D7B92C9C}"/>
</file>

<file path=docProps/app.xml><?xml version="1.0" encoding="utf-8"?>
<Properties xmlns="http://schemas.openxmlformats.org/officeDocument/2006/extended-properties" xmlns:vt="http://schemas.openxmlformats.org/officeDocument/2006/docPropsVTypes">
  <Template/>
  <TotalTime>2164</TotalTime>
  <Words>4272</Words>
  <Application>Microsoft Office PowerPoint</Application>
  <PresentationFormat>On-screen Show (4:3)</PresentationFormat>
  <Paragraphs>766</Paragraphs>
  <Slides>32</Slides>
  <Notes>21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3" baseType="lpstr">
      <vt:lpstr>Concourse</vt:lpstr>
      <vt:lpstr> </vt:lpstr>
      <vt:lpstr>History and Objectives</vt:lpstr>
      <vt:lpstr>Who must submit these electronic LTC claims?</vt:lpstr>
      <vt:lpstr>When is the new billing process effective?</vt:lpstr>
      <vt:lpstr>Claims for services provided prior to December 1, 2016</vt:lpstr>
      <vt:lpstr>Claims for service beginning  December 1, 2016</vt:lpstr>
      <vt:lpstr>Changes in Reporting Recipient Information Beginning December 1, 2016 </vt:lpstr>
      <vt:lpstr>What type of format must LTC providers use to submit claims?</vt:lpstr>
      <vt:lpstr>Where to get information?</vt:lpstr>
      <vt:lpstr>More Information Sources </vt:lpstr>
      <vt:lpstr>Where to submit claims for payment consideration?</vt:lpstr>
      <vt:lpstr>MEDI HOME PAGE</vt:lpstr>
      <vt:lpstr>IEC HOME PAGE</vt:lpstr>
      <vt:lpstr>Where to Directly Enter a Claim</vt:lpstr>
      <vt:lpstr>How to prepare?</vt:lpstr>
      <vt:lpstr>More Preparations </vt:lpstr>
      <vt:lpstr>How ready are you?</vt:lpstr>
      <vt:lpstr>More Information to Come</vt:lpstr>
      <vt:lpstr>General Billing Information Continued</vt:lpstr>
      <vt:lpstr>General Billing Information Continued</vt:lpstr>
      <vt:lpstr>General Billing Information Continued</vt:lpstr>
      <vt:lpstr>CATEGORY OF SERVICE CROSSWALK </vt:lpstr>
      <vt:lpstr>Supportive Living Program  (Provider Type 028) </vt:lpstr>
      <vt:lpstr>Intermediate Care Facilities for Individuals with Intellectual Disabilities (ICF/IID)  (Provider Type 029)</vt:lpstr>
      <vt:lpstr>Nursing Facilities Eligible to be Licensed as Specialized Mental Health Rehabilitation Facilities (SMHRF)  (Provider Type 038)</vt:lpstr>
      <vt:lpstr>Nursing Facilities (NF) Skilled (Provider Type 033)</vt:lpstr>
      <vt:lpstr>Nursing Facilities (NF) Skilled – Exceptional Care (Provider Type 033)</vt:lpstr>
      <vt:lpstr>Nursing Facilities (NF) Intermediate (Provider Type 033)</vt:lpstr>
      <vt:lpstr>Nursing Facilities (NF) General Acute Care Hospital (LTC wing) - Skilled  (Provider Type 033)</vt:lpstr>
      <vt:lpstr>Nursing Facilities (NF) General Acute Care Hospital (LTC wing) - Intermediate  (Provider Type 033)</vt:lpstr>
      <vt:lpstr>Nursing Facilities (NF) General Acute Care Hospital (LTC wing) – Exceptional Care (Provider Type 033)</vt:lpstr>
      <vt:lpstr>We want to hear from you.</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Department of Healthcare Family Services</dc:title>
  <dc:creator>Sarah.Rickard</dc:creator>
  <cp:lastModifiedBy>Duane.Dye</cp:lastModifiedBy>
  <cp:revision>164</cp:revision>
  <cp:lastPrinted>2016-12-16T18:11:13Z</cp:lastPrinted>
  <dcterms:created xsi:type="dcterms:W3CDTF">2016-04-11T14:14:08Z</dcterms:created>
  <dcterms:modified xsi:type="dcterms:W3CDTF">2017-01-23T20:00:35Z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