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Lst>
  <p:notesMasterIdLst>
    <p:notesMasterId r:id="rId60"/>
  </p:notesMasterIdLst>
  <p:sldIdLst>
    <p:sldId id="2145706339" r:id="rId6"/>
    <p:sldId id="257" r:id="rId7"/>
    <p:sldId id="261" r:id="rId8"/>
    <p:sldId id="267" r:id="rId9"/>
    <p:sldId id="268" r:id="rId10"/>
    <p:sldId id="269" r:id="rId11"/>
    <p:sldId id="287" r:id="rId12"/>
    <p:sldId id="270" r:id="rId13"/>
    <p:sldId id="264" r:id="rId14"/>
    <p:sldId id="2145706351" r:id="rId15"/>
    <p:sldId id="2145706359" r:id="rId16"/>
    <p:sldId id="2145706352" r:id="rId17"/>
    <p:sldId id="271" r:id="rId18"/>
    <p:sldId id="2145706368" r:id="rId19"/>
    <p:sldId id="2145706369" r:id="rId20"/>
    <p:sldId id="272" r:id="rId21"/>
    <p:sldId id="2145706350" r:id="rId22"/>
    <p:sldId id="2145706349" r:id="rId23"/>
    <p:sldId id="2145706340" r:id="rId24"/>
    <p:sldId id="522" r:id="rId25"/>
    <p:sldId id="2145706365" r:id="rId26"/>
    <p:sldId id="2145706347" r:id="rId27"/>
    <p:sldId id="273" r:id="rId28"/>
    <p:sldId id="274" r:id="rId29"/>
    <p:sldId id="2145706373" r:id="rId30"/>
    <p:sldId id="2145706374" r:id="rId31"/>
    <p:sldId id="281" r:id="rId32"/>
    <p:sldId id="282" r:id="rId33"/>
    <p:sldId id="294" r:id="rId34"/>
    <p:sldId id="295" r:id="rId35"/>
    <p:sldId id="278" r:id="rId36"/>
    <p:sldId id="296" r:id="rId37"/>
    <p:sldId id="298" r:id="rId38"/>
    <p:sldId id="505" r:id="rId39"/>
    <p:sldId id="355" r:id="rId40"/>
    <p:sldId id="453" r:id="rId41"/>
    <p:sldId id="516" r:id="rId42"/>
    <p:sldId id="507" r:id="rId43"/>
    <p:sldId id="454" r:id="rId44"/>
    <p:sldId id="455" r:id="rId45"/>
    <p:sldId id="458" r:id="rId46"/>
    <p:sldId id="452" r:id="rId47"/>
    <p:sldId id="488" r:id="rId48"/>
    <p:sldId id="495" r:id="rId49"/>
    <p:sldId id="490" r:id="rId50"/>
    <p:sldId id="491" r:id="rId51"/>
    <p:sldId id="497" r:id="rId52"/>
    <p:sldId id="2145706375" r:id="rId53"/>
    <p:sldId id="2145706377" r:id="rId54"/>
    <p:sldId id="2145706376" r:id="rId55"/>
    <p:sldId id="2145706378" r:id="rId56"/>
    <p:sldId id="510" r:id="rId57"/>
    <p:sldId id="2145706362" r:id="rId58"/>
    <p:sldId id="2145706361" r:id="rId5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66" autoAdjust="0"/>
    <p:restoredTop sz="94660"/>
  </p:normalViewPr>
  <p:slideViewPr>
    <p:cSldViewPr snapToGrid="0">
      <p:cViewPr varScale="1">
        <p:scale>
          <a:sx n="81" d="100"/>
          <a:sy n="81" d="100"/>
        </p:scale>
        <p:origin x="1162" y="5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5B8157C-10F7-4DBF-8B03-0E1549FFBC41}" type="datetimeFigureOut">
              <a:rPr lang="en-US" smtClean="0"/>
              <a:t>4/18/2023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5A1C99F-A839-45A2-8016-69A8FBDE4F2E}" type="slidenum">
              <a:rPr lang="en-US" smtClean="0"/>
              <a:t>‹#›</a:t>
            </a:fld>
            <a:endParaRPr lang="en-US"/>
          </a:p>
        </p:txBody>
      </p:sp>
    </p:spTree>
    <p:extLst>
      <p:ext uri="{BB962C8B-B14F-4D97-AF65-F5344CB8AC3E}">
        <p14:creationId xmlns:p14="http://schemas.microsoft.com/office/powerpoint/2010/main" val="121800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Partial list – other things like telehealth, pre-authorizations, etc. will be shared via a Provider Notice</a:t>
            </a:r>
          </a:p>
        </p:txBody>
      </p:sp>
      <p:sp>
        <p:nvSpPr>
          <p:cNvPr id="4" name="Slide Number Placeholder 3"/>
          <p:cNvSpPr>
            <a:spLocks noGrp="1"/>
          </p:cNvSpPr>
          <p:nvPr>
            <p:ph type="sldNum" sz="quarter" idx="5"/>
          </p:nvPr>
        </p:nvSpPr>
        <p:spPr/>
        <p:txBody>
          <a:bodyPr/>
          <a:lstStyle/>
          <a:p>
            <a:fld id="{25A1C99F-A839-45A2-8016-69A8FBDE4F2E}" type="slidenum">
              <a:rPr lang="en-US" smtClean="0"/>
              <a:t>7</a:t>
            </a:fld>
            <a:endParaRPr lang="en-US"/>
          </a:p>
        </p:txBody>
      </p:sp>
    </p:spTree>
    <p:extLst>
      <p:ext uri="{BB962C8B-B14F-4D97-AF65-F5344CB8AC3E}">
        <p14:creationId xmlns:p14="http://schemas.microsoft.com/office/powerpoint/2010/main" val="55844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MyChart!</a:t>
            </a:r>
          </a:p>
        </p:txBody>
      </p:sp>
      <p:sp>
        <p:nvSpPr>
          <p:cNvPr id="4" name="Slide Number Placeholder 3"/>
          <p:cNvSpPr>
            <a:spLocks noGrp="1"/>
          </p:cNvSpPr>
          <p:nvPr>
            <p:ph type="sldNum" sz="quarter" idx="5"/>
          </p:nvPr>
        </p:nvSpPr>
        <p:spPr/>
        <p:txBody>
          <a:bodyPr/>
          <a:lstStyle/>
          <a:p>
            <a:fld id="{25A1C99F-A839-45A2-8016-69A8FBDE4F2E}" type="slidenum">
              <a:rPr lang="en-US" smtClean="0"/>
              <a:t>33</a:t>
            </a:fld>
            <a:endParaRPr lang="en-US"/>
          </a:p>
        </p:txBody>
      </p:sp>
    </p:spTree>
    <p:extLst>
      <p:ext uri="{BB962C8B-B14F-4D97-AF65-F5344CB8AC3E}">
        <p14:creationId xmlns:p14="http://schemas.microsoft.com/office/powerpoint/2010/main" val="330142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rgbClr val="1A4386"/>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6" name="Holder 6"/>
          <p:cNvSpPr>
            <a:spLocks noGrp="1"/>
          </p:cNvSpPr>
          <p:nvPr>
            <p:ph type="sldNum" sz="quarter" idx="7"/>
          </p:nvPr>
        </p:nvSpPr>
        <p:spPr/>
        <p:txBody>
          <a:bodyPr lIns="0" tIns="0" rIns="0" bIns="0"/>
          <a:lstStyle>
            <a:lvl1pPr>
              <a:defRPr sz="1200" b="0" i="0">
                <a:solidFill>
                  <a:srgbClr val="75B8E4"/>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264008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03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spTree>
    <p:extLst>
      <p:ext uri="{BB962C8B-B14F-4D97-AF65-F5344CB8AC3E}">
        <p14:creationId xmlns:p14="http://schemas.microsoft.com/office/powerpoint/2010/main" val="298947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025402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18927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1130912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521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288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613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66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A438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6" name="Holder 6"/>
          <p:cNvSpPr>
            <a:spLocks noGrp="1"/>
          </p:cNvSpPr>
          <p:nvPr>
            <p:ph type="sldNum" sz="quarter" idx="7"/>
          </p:nvPr>
        </p:nvSpPr>
        <p:spPr/>
        <p:txBody>
          <a:bodyPr lIns="0" tIns="0" rIns="0" bIns="0"/>
          <a:lstStyle>
            <a:lvl1pPr>
              <a:defRPr sz="1200" b="0" i="0">
                <a:solidFill>
                  <a:srgbClr val="75B8E4"/>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5775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63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831126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3709900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75B7E6"/>
                </a:solidFill>
                <a:latin typeface="Arial" panose="020B0604020202020204" pitchFamily="34" charset="0"/>
                <a:cs typeface="Arial" panose="020B0604020202020204" pitchFamily="34" charset="0"/>
              </a:rPr>
              <a:t>Click To </a:t>
            </a:r>
            <a:r>
              <a:rPr lang="en-US" sz="4400" b="1" cap="none">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Tree>
    <p:extLst>
      <p:ext uri="{BB962C8B-B14F-4D97-AF65-F5344CB8AC3E}">
        <p14:creationId xmlns:p14="http://schemas.microsoft.com/office/powerpoint/2010/main" val="1867227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545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656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000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227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76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994400"/>
            <a:ext cx="12192000" cy="863600"/>
          </a:xfrm>
          <a:custGeom>
            <a:avLst/>
            <a:gdLst/>
            <a:ahLst/>
            <a:cxnLst/>
            <a:rect l="l" t="t" r="r" b="b"/>
            <a:pathLst>
              <a:path w="12192000" h="863600">
                <a:moveTo>
                  <a:pt x="12191999" y="0"/>
                </a:moveTo>
                <a:lnTo>
                  <a:pt x="0" y="0"/>
                </a:lnTo>
                <a:lnTo>
                  <a:pt x="0" y="863597"/>
                </a:lnTo>
                <a:lnTo>
                  <a:pt x="12191999" y="863597"/>
                </a:lnTo>
                <a:lnTo>
                  <a:pt x="12191999" y="0"/>
                </a:lnTo>
                <a:close/>
              </a:path>
            </a:pathLst>
          </a:custGeom>
          <a:solidFill>
            <a:srgbClr val="1A4386"/>
          </a:solidFill>
        </p:spPr>
        <p:txBody>
          <a:bodyPr wrap="square" lIns="0" tIns="0" rIns="0" bIns="0" rtlCol="0"/>
          <a:lstStyle/>
          <a:p>
            <a:endParaRPr/>
          </a:p>
        </p:txBody>
      </p:sp>
      <p:sp>
        <p:nvSpPr>
          <p:cNvPr id="17" name="bg object 17"/>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0"/>
            <a:ext cx="3149599" cy="1645920"/>
          </a:xfrm>
          <a:prstGeom prst="rect">
            <a:avLst/>
          </a:prstGeom>
        </p:spPr>
      </p:pic>
      <p:sp>
        <p:nvSpPr>
          <p:cNvPr id="19" name="bg object 19"/>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rgbClr val="1A4386"/>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56401" y="1561885"/>
            <a:ext cx="5195570" cy="4227195"/>
          </a:xfrm>
          <a:prstGeom prst="rect">
            <a:avLst/>
          </a:prstGeom>
        </p:spPr>
        <p:txBody>
          <a:bodyPr wrap="square" lIns="0" tIns="0" rIns="0" bIns="0">
            <a:spAutoFit/>
          </a:bodyPr>
          <a:lstStyle>
            <a:lvl1pPr>
              <a:defRPr sz="2800" b="1" i="0">
                <a:solidFill>
                  <a:srgbClr val="75B7E6"/>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7" name="Holder 7"/>
          <p:cNvSpPr>
            <a:spLocks noGrp="1"/>
          </p:cNvSpPr>
          <p:nvPr>
            <p:ph type="sldNum" sz="quarter" idx="7"/>
          </p:nvPr>
        </p:nvSpPr>
        <p:spPr/>
        <p:txBody>
          <a:bodyPr lIns="0" tIns="0" rIns="0" bIns="0"/>
          <a:lstStyle>
            <a:lvl1pPr>
              <a:defRPr sz="1200" b="0" i="0">
                <a:solidFill>
                  <a:srgbClr val="75B8E4"/>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093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225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130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15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082068"/>
                </a:solidFill>
                <a:latin typeface="Arial" panose="020B0604020202020204" pitchFamily="34" charset="0"/>
                <a:cs typeface="Arial" panose="020B0604020202020204" pitchFamily="34" charset="0"/>
              </a:rPr>
              <a:t>Sample</a:t>
            </a:r>
            <a:r>
              <a:rPr lang="en-US" sz="4400" b="1" cap="none">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95142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A438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5" name="Holder 5"/>
          <p:cNvSpPr>
            <a:spLocks noGrp="1"/>
          </p:cNvSpPr>
          <p:nvPr>
            <p:ph type="sldNum" sz="quarter" idx="7"/>
          </p:nvPr>
        </p:nvSpPr>
        <p:spPr/>
        <p:txBody>
          <a:bodyPr lIns="0" tIns="0" rIns="0" bIns="0"/>
          <a:lstStyle>
            <a:lvl1pPr>
              <a:defRPr sz="1200" b="0" i="0">
                <a:solidFill>
                  <a:srgbClr val="75B8E4"/>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4" name="Holder 4"/>
          <p:cNvSpPr>
            <a:spLocks noGrp="1"/>
          </p:cNvSpPr>
          <p:nvPr>
            <p:ph type="sldNum" sz="quarter" idx="7"/>
          </p:nvPr>
        </p:nvSpPr>
        <p:spPr/>
        <p:txBody>
          <a:bodyPr lIns="0" tIns="0" rIns="0" bIns="0"/>
          <a:lstStyle>
            <a:lvl1pPr>
              <a:defRPr sz="1200" b="0" i="0">
                <a:solidFill>
                  <a:srgbClr val="75B8E4"/>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11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36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27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148276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994400"/>
            <a:ext cx="12192000" cy="863600"/>
          </a:xfrm>
          <a:custGeom>
            <a:avLst/>
            <a:gdLst/>
            <a:ahLst/>
            <a:cxnLst/>
            <a:rect l="l" t="t" r="r" b="b"/>
            <a:pathLst>
              <a:path w="12192000" h="863600">
                <a:moveTo>
                  <a:pt x="12191999" y="0"/>
                </a:moveTo>
                <a:lnTo>
                  <a:pt x="0" y="0"/>
                </a:lnTo>
                <a:lnTo>
                  <a:pt x="0" y="863597"/>
                </a:lnTo>
                <a:lnTo>
                  <a:pt x="12191999" y="863597"/>
                </a:lnTo>
                <a:lnTo>
                  <a:pt x="12191999" y="0"/>
                </a:lnTo>
                <a:close/>
              </a:path>
            </a:pathLst>
          </a:custGeom>
          <a:solidFill>
            <a:srgbClr val="1A4386"/>
          </a:solidFill>
        </p:spPr>
        <p:txBody>
          <a:bodyPr wrap="square" lIns="0" tIns="0" rIns="0" bIns="0" rtlCol="0"/>
          <a:lstStyle/>
          <a:p>
            <a:endParaRPr/>
          </a:p>
        </p:txBody>
      </p:sp>
      <p:sp>
        <p:nvSpPr>
          <p:cNvPr id="2" name="Holder 2"/>
          <p:cNvSpPr>
            <a:spLocks noGrp="1"/>
          </p:cNvSpPr>
          <p:nvPr>
            <p:ph type="title"/>
          </p:nvPr>
        </p:nvSpPr>
        <p:spPr>
          <a:xfrm>
            <a:off x="548957" y="510326"/>
            <a:ext cx="11264900" cy="1155064"/>
          </a:xfrm>
          <a:prstGeom prst="rect">
            <a:avLst/>
          </a:prstGeom>
        </p:spPr>
        <p:txBody>
          <a:bodyPr wrap="square" lIns="0" tIns="0" rIns="0" bIns="0">
            <a:spAutoFit/>
          </a:bodyPr>
          <a:lstStyle>
            <a:lvl1pPr>
              <a:defRPr sz="4400" b="1" i="0">
                <a:solidFill>
                  <a:srgbClr val="1A4386"/>
                </a:solidFill>
                <a:latin typeface="Arial"/>
                <a:cs typeface="Arial"/>
              </a:defRPr>
            </a:lvl1pPr>
          </a:lstStyle>
          <a:p>
            <a:endParaRPr/>
          </a:p>
        </p:txBody>
      </p:sp>
      <p:sp>
        <p:nvSpPr>
          <p:cNvPr id="3" name="Holder 3"/>
          <p:cNvSpPr>
            <a:spLocks noGrp="1"/>
          </p:cNvSpPr>
          <p:nvPr>
            <p:ph type="body" idx="1"/>
          </p:nvPr>
        </p:nvSpPr>
        <p:spPr>
          <a:xfrm>
            <a:off x="809193" y="1582547"/>
            <a:ext cx="10745470" cy="23234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6" name="Holder 6"/>
          <p:cNvSpPr>
            <a:spLocks noGrp="1"/>
          </p:cNvSpPr>
          <p:nvPr>
            <p:ph type="sldNum" sz="quarter" idx="7"/>
          </p:nvPr>
        </p:nvSpPr>
        <p:spPr>
          <a:xfrm>
            <a:off x="11070843" y="6458446"/>
            <a:ext cx="251459" cy="196215"/>
          </a:xfrm>
          <a:prstGeom prst="rect">
            <a:avLst/>
          </a:prstGeom>
        </p:spPr>
        <p:txBody>
          <a:bodyPr wrap="square" lIns="0" tIns="0" rIns="0" bIns="0">
            <a:spAutoFit/>
          </a:bodyPr>
          <a:lstStyle>
            <a:lvl1pPr>
              <a:defRPr sz="1200" b="0" i="0">
                <a:solidFill>
                  <a:srgbClr val="75B8E4"/>
                </a:solidFill>
                <a:latin typeface="Arial"/>
                <a:cs typeface="Arial"/>
              </a:defRPr>
            </a:lvl1pPr>
          </a:lstStyle>
          <a:p>
            <a:pPr marL="38100">
              <a:lnSpc>
                <a:spcPts val="1430"/>
              </a:lnSpc>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22625584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abe.illinois.gov/abe/acces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HFS.EDITradingPartner@illinois.gov"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www.dhs.state.il.us/page.aspx?module=12" TargetMode="External"/><Relationship Id="rId2" Type="http://schemas.openxmlformats.org/officeDocument/2006/relationships/hyperlink" Target="ABE.Illinois.gov" TargetMode="External"/><Relationship Id="rId1" Type="http://schemas.openxmlformats.org/officeDocument/2006/relationships/slideLayout" Target="../slideLayouts/slideLayout8.xml"/><Relationship Id="rId4" Type="http://schemas.openxmlformats.org/officeDocument/2006/relationships/hyperlink" Target="https://widget.getcoveredamerica.org/get-covered-illinoi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dhs.state.il.us/page.aspx?item=21741"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getcovered.illinois.gov/"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hyperlink" Target="https://www2.illinois.gov/hfs/MedicalClients/Pages/addresschange.aspx"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hyperlink" Target="http://dhs.illinois.gov/?item=138311"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dhs.illinois.gov/?item=138311"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abe.illinois.gov/"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ilhfspartner3.dynamics365portals.us/addressupdat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getcovered.illinois.gov/"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mailto:ABE.Questions@illinois.gov" TargetMode="External"/><Relationship Id="rId2" Type="http://schemas.openxmlformats.org/officeDocument/2006/relationships/image" Target="../media/image42.png"/><Relationship Id="rId1" Type="http://schemas.openxmlformats.org/officeDocument/2006/relationships/slideLayout" Target="../slideLayouts/slideLayout20.xml"/><Relationship Id="rId6" Type="http://schemas.openxmlformats.org/officeDocument/2006/relationships/hyperlink" Target="http://www.dhs.state.il.us/onenetlibrary/12/documents/Forms/IL444-2998-IES.pdf" TargetMode="External"/><Relationship Id="rId5" Type="http://schemas.openxmlformats.org/officeDocument/2006/relationships/hyperlink" Target="http://www.dhs.state.il.us/page.aspx?item=115937" TargetMode="External"/><Relationship Id="rId4" Type="http://schemas.openxmlformats.org/officeDocument/2006/relationships/hyperlink" Target="http://www.dhs.state.il.us/page.aspx?item=115935"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mailto:HFS.ABEpartnerportal@Illinois.gov" TargetMode="External"/><Relationship Id="rId2" Type="http://schemas.openxmlformats.org/officeDocument/2006/relationships/hyperlink" Target="mailto:dhs.abe.questions@illinois.gov" TargetMode="Externa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s://www.dhs.state.il.us/page.aspx?item=147233" TargetMode="External"/><Relationship Id="rId4" Type="http://schemas.openxmlformats.org/officeDocument/2006/relationships/hyperlink" Target="https://www.dhs.state.il.us/page.aspx?item=98456"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2.illinois.gov/hfs/oig/Pages/ReportFraud.aspx"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34FE-DCD5-A41C-A004-B99F7155D300}"/>
              </a:ext>
            </a:extLst>
          </p:cNvPr>
          <p:cNvSpPr>
            <a:spLocks noGrp="1"/>
          </p:cNvSpPr>
          <p:nvPr>
            <p:ph type="ctrTitle"/>
          </p:nvPr>
        </p:nvSpPr>
        <p:spPr>
          <a:xfrm>
            <a:off x="4648200" y="1676400"/>
            <a:ext cx="6837950" cy="2387600"/>
          </a:xfrm>
        </p:spPr>
        <p:txBody>
          <a:bodyPr>
            <a:normAutofit fontScale="90000"/>
          </a:bodyPr>
          <a:lstStyle/>
          <a:p>
            <a:r>
              <a:rPr lang="en-US" sz="4400" dirty="0"/>
              <a:t>PHE Unwinding:</a:t>
            </a:r>
            <a:br>
              <a:rPr lang="en-US" sz="4400" dirty="0"/>
            </a:br>
            <a:r>
              <a:rPr lang="en-US" sz="4400" dirty="0"/>
              <a:t>The End of the Continuous Coverage Period/Start of Redeterminations</a:t>
            </a:r>
          </a:p>
        </p:txBody>
      </p:sp>
      <p:sp>
        <p:nvSpPr>
          <p:cNvPr id="3" name="Subtitle 2">
            <a:extLst>
              <a:ext uri="{FF2B5EF4-FFF2-40B4-BE49-F238E27FC236}">
                <a16:creationId xmlns:a16="http://schemas.microsoft.com/office/drawing/2014/main" id="{A0153806-3430-AB94-2085-1814606B43FC}"/>
              </a:ext>
            </a:extLst>
          </p:cNvPr>
          <p:cNvSpPr>
            <a:spLocks noGrp="1"/>
          </p:cNvSpPr>
          <p:nvPr>
            <p:ph type="subTitle" idx="1"/>
          </p:nvPr>
        </p:nvSpPr>
        <p:spPr>
          <a:xfrm>
            <a:off x="4724400" y="4419600"/>
            <a:ext cx="6336633" cy="1467503"/>
          </a:xfrm>
        </p:spPr>
        <p:txBody>
          <a:bodyPr/>
          <a:lstStyle/>
          <a:p>
            <a:r>
              <a:rPr lang="en-US" dirty="0"/>
              <a:t>April 18, 2023</a:t>
            </a:r>
          </a:p>
          <a:p>
            <a:endParaRPr lang="en-US" dirty="0"/>
          </a:p>
        </p:txBody>
      </p:sp>
    </p:spTree>
    <p:extLst>
      <p:ext uri="{BB962C8B-B14F-4D97-AF65-F5344CB8AC3E}">
        <p14:creationId xmlns:p14="http://schemas.microsoft.com/office/powerpoint/2010/main" val="253227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84AB-8AA4-0F0C-8D36-90FE07BB3BE9}"/>
              </a:ext>
            </a:extLst>
          </p:cNvPr>
          <p:cNvSpPr>
            <a:spLocks noGrp="1"/>
          </p:cNvSpPr>
          <p:nvPr>
            <p:ph type="title"/>
          </p:nvPr>
        </p:nvSpPr>
        <p:spPr>
          <a:xfrm>
            <a:off x="976863" y="639269"/>
            <a:ext cx="10170459" cy="786409"/>
          </a:xfrm>
        </p:spPr>
        <p:txBody>
          <a:bodyPr/>
          <a:lstStyle/>
          <a:p>
            <a:pPr algn="ctr"/>
            <a:r>
              <a:rPr lang="en-US"/>
              <a:t> </a:t>
            </a:r>
            <a:r>
              <a:rPr lang="en-US" sz="3600"/>
              <a:t>How to Find Renewal Dates</a:t>
            </a:r>
          </a:p>
        </p:txBody>
      </p:sp>
      <p:sp>
        <p:nvSpPr>
          <p:cNvPr id="3" name="Content Placeholder 2">
            <a:extLst>
              <a:ext uri="{FF2B5EF4-FFF2-40B4-BE49-F238E27FC236}">
                <a16:creationId xmlns:a16="http://schemas.microsoft.com/office/drawing/2014/main" id="{44615FE4-A3B9-DBC1-8A31-131BE008D002}"/>
              </a:ext>
            </a:extLst>
          </p:cNvPr>
          <p:cNvSpPr>
            <a:spLocks noGrp="1"/>
          </p:cNvSpPr>
          <p:nvPr>
            <p:ph sz="half" idx="1"/>
          </p:nvPr>
        </p:nvSpPr>
        <p:spPr>
          <a:xfrm>
            <a:off x="1183338" y="1817348"/>
            <a:ext cx="10170458" cy="3816429"/>
          </a:xfrm>
        </p:spPr>
        <p:txBody>
          <a:bodyPr/>
          <a:lstStyle/>
          <a:p>
            <a:pPr marL="342900" indent="-342900">
              <a:spcBef>
                <a:spcPts val="1200"/>
              </a:spcBef>
              <a:spcAft>
                <a:spcPts val="1200"/>
              </a:spcAft>
              <a:buFont typeface="Arial" panose="020B0604020202020204" pitchFamily="34" charset="0"/>
              <a:buChar char="•"/>
            </a:pPr>
            <a:r>
              <a:rPr lang="en-US" dirty="0">
                <a:solidFill>
                  <a:schemeClr val="tx2"/>
                </a:solidFill>
                <a:hlinkClick r:id="rId2"/>
              </a:rPr>
              <a:t>ABE.Illinois.gov</a:t>
            </a:r>
            <a:endParaRPr lang="en-US" dirty="0">
              <a:solidFill>
                <a:schemeClr val="tx2"/>
              </a:solidFill>
            </a:endParaRPr>
          </a:p>
          <a:p>
            <a:pPr marL="800100" lvl="1" indent="-342900">
              <a:spcBef>
                <a:spcPts val="600"/>
              </a:spcBef>
              <a:buFont typeface="Courier New" panose="02070309020205020404" pitchFamily="49" charset="0"/>
              <a:buChar char="o"/>
            </a:pPr>
            <a:r>
              <a:rPr lang="en-US" sz="2400" dirty="0">
                <a:solidFill>
                  <a:schemeClr val="tx2"/>
                </a:solidFill>
              </a:rPr>
              <a:t>Manage My Case </a:t>
            </a:r>
          </a:p>
          <a:p>
            <a:pPr marL="800100" lvl="1" indent="-342900">
              <a:spcBef>
                <a:spcPts val="600"/>
              </a:spcBef>
              <a:buFont typeface="Courier New" panose="02070309020205020404" pitchFamily="49" charset="0"/>
              <a:buChar char="o"/>
            </a:pPr>
            <a:r>
              <a:rPr lang="en-US" sz="2400" dirty="0">
                <a:solidFill>
                  <a:schemeClr val="tx2"/>
                </a:solidFill>
              </a:rPr>
              <a:t>Benefit Details Tab</a:t>
            </a:r>
          </a:p>
          <a:p>
            <a:pPr marL="342900" indent="-342900">
              <a:spcBef>
                <a:spcPts val="1200"/>
              </a:spcBef>
              <a:spcAft>
                <a:spcPts val="1200"/>
              </a:spcAft>
              <a:buFont typeface="Arial" panose="020B0604020202020204" pitchFamily="34" charset="0"/>
              <a:buChar char="•"/>
            </a:pPr>
            <a:r>
              <a:rPr lang="en-US" dirty="0">
                <a:solidFill>
                  <a:schemeClr val="tx2"/>
                </a:solidFill>
              </a:rPr>
              <a:t>Medi System for Providers</a:t>
            </a:r>
          </a:p>
          <a:p>
            <a:pPr marL="342900" indent="-342900">
              <a:spcBef>
                <a:spcPts val="1200"/>
              </a:spcBef>
              <a:spcAft>
                <a:spcPts val="1200"/>
              </a:spcAft>
              <a:buFont typeface="Arial" panose="020B0604020202020204" pitchFamily="34" charset="0"/>
              <a:buChar char="•"/>
            </a:pPr>
            <a:r>
              <a:rPr lang="en-US" dirty="0">
                <a:solidFill>
                  <a:schemeClr val="tx2"/>
                </a:solidFill>
              </a:rPr>
              <a:t>Customer’s Managed Care Organization (MCO), if enrolled</a:t>
            </a:r>
          </a:p>
          <a:p>
            <a:pPr marL="342900" indent="-342900">
              <a:spcBef>
                <a:spcPts val="1200"/>
              </a:spcBef>
              <a:spcAft>
                <a:spcPts val="1200"/>
              </a:spcAft>
              <a:buFont typeface="Arial" panose="020B0604020202020204" pitchFamily="34" charset="0"/>
              <a:buChar char="•"/>
            </a:pPr>
            <a:r>
              <a:rPr lang="en-US" b="1" dirty="0">
                <a:solidFill>
                  <a:schemeClr val="tx2"/>
                </a:solidFill>
              </a:rPr>
              <a:t>Coming Soon</a:t>
            </a:r>
            <a:r>
              <a:rPr lang="en-US" dirty="0">
                <a:solidFill>
                  <a:schemeClr val="tx2"/>
                </a:solidFill>
              </a:rPr>
              <a:t>: Automated Voice Response (AVR) Phoneline </a:t>
            </a:r>
          </a:p>
          <a:p>
            <a:endParaRPr lang="en-US" dirty="0"/>
          </a:p>
        </p:txBody>
      </p:sp>
    </p:spTree>
    <p:extLst>
      <p:ext uri="{BB962C8B-B14F-4D97-AF65-F5344CB8AC3E}">
        <p14:creationId xmlns:p14="http://schemas.microsoft.com/office/powerpoint/2010/main" val="413353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254524" y="491786"/>
            <a:ext cx="11472420" cy="1056554"/>
          </a:xfrm>
        </p:spPr>
        <p:txBody>
          <a:bodyPr>
            <a:normAutofit fontScale="90000"/>
          </a:bodyPr>
          <a:lstStyle/>
          <a:p>
            <a:pPr algn="ctr"/>
            <a:r>
              <a:rPr lang="en-US" dirty="0"/>
              <a:t>Providers Using MEDI: Individual or Batch Inquiries</a:t>
            </a:r>
          </a:p>
        </p:txBody>
      </p:sp>
      <p:sp>
        <p:nvSpPr>
          <p:cNvPr id="19" name="Content Placeholder 18">
            <a:extLst>
              <a:ext uri="{FF2B5EF4-FFF2-40B4-BE49-F238E27FC236}">
                <a16:creationId xmlns:a16="http://schemas.microsoft.com/office/drawing/2014/main" id="{963E9935-0348-42EA-9EAE-FBCC1A2BB045}"/>
              </a:ext>
            </a:extLst>
          </p:cNvPr>
          <p:cNvSpPr>
            <a:spLocks noGrp="1"/>
          </p:cNvSpPr>
          <p:nvPr>
            <p:ph sz="half" idx="1"/>
          </p:nvPr>
        </p:nvSpPr>
        <p:spPr>
          <a:xfrm>
            <a:off x="651753" y="1468877"/>
            <a:ext cx="10702043" cy="4280170"/>
          </a:xfrm>
        </p:spPr>
        <p:txBody>
          <a:bodyPr>
            <a:noAutofit/>
          </a:bodyPr>
          <a:lstStyle/>
          <a:p>
            <a:pPr marL="0" indent="0">
              <a:lnSpc>
                <a:spcPct val="120000"/>
              </a:lnSpc>
              <a:spcBef>
                <a:spcPts val="600"/>
              </a:spcBef>
              <a:spcAft>
                <a:spcPts val="600"/>
              </a:spcAft>
              <a:buNone/>
            </a:pPr>
            <a:r>
              <a:rPr lang="en-US" sz="1800" dirty="0"/>
              <a:t>Entities registered and authorized in MEDI for the Internet Electronic Claims (IEC) and the Recipient Eligibility Verification (REVS) web applications can check recipient eligibility using multiple methods:</a:t>
            </a:r>
          </a:p>
          <a:p>
            <a:pPr marL="0" indent="0">
              <a:lnSpc>
                <a:spcPct val="120000"/>
              </a:lnSpc>
              <a:spcBef>
                <a:spcPts val="600"/>
              </a:spcBef>
              <a:spcAft>
                <a:spcPts val="600"/>
              </a:spcAft>
              <a:buNone/>
            </a:pPr>
            <a:endParaRPr lang="en-US" sz="800" dirty="0"/>
          </a:p>
          <a:p>
            <a:pPr marL="514350" indent="-514350">
              <a:lnSpc>
                <a:spcPct val="100000"/>
              </a:lnSpc>
              <a:spcBef>
                <a:spcPts val="0"/>
              </a:spcBef>
              <a:buFont typeface="+mj-lt"/>
              <a:buAutoNum type="arabicParenR"/>
            </a:pPr>
            <a:r>
              <a:rPr lang="en-US" sz="1800" dirty="0"/>
              <a:t>A single inquiry can be done in real time using the REVS Direct Date Entry (DDE) web application.</a:t>
            </a:r>
          </a:p>
          <a:p>
            <a:pPr marL="514350" indent="-514350">
              <a:lnSpc>
                <a:spcPct val="100000"/>
              </a:lnSpc>
              <a:spcBef>
                <a:spcPts val="0"/>
              </a:spcBef>
              <a:buFont typeface="+mj-lt"/>
              <a:buAutoNum type="arabicParenR"/>
            </a:pPr>
            <a:r>
              <a:rPr lang="en-US" sz="1800" dirty="0"/>
              <a:t>Batch inquiries using the HIPAA 270/271 transactions can be done using the IEC web application.  </a:t>
            </a:r>
          </a:p>
          <a:p>
            <a:pPr marL="0" indent="0">
              <a:lnSpc>
                <a:spcPct val="120000"/>
              </a:lnSpc>
              <a:spcBef>
                <a:spcPts val="600"/>
              </a:spcBef>
              <a:spcAft>
                <a:spcPts val="600"/>
              </a:spcAft>
              <a:buNone/>
            </a:pPr>
            <a:endParaRPr lang="en-US" sz="800" dirty="0"/>
          </a:p>
          <a:p>
            <a:pPr marL="0" indent="0">
              <a:lnSpc>
                <a:spcPct val="120000"/>
              </a:lnSpc>
              <a:spcBef>
                <a:spcPts val="600"/>
              </a:spcBef>
              <a:spcAft>
                <a:spcPts val="600"/>
              </a:spcAft>
              <a:buNone/>
            </a:pPr>
            <a:r>
              <a:rPr lang="en-US" sz="1800" dirty="0"/>
              <a:t>Entities that have joined the Electronic Data Exchange (EDX) program can check eligibility in real time and batch modes using the CAQHCORE Safe Harbor web service.  They can also check eligibility using FTPS in a batch mode.  The HIPAA 270/271 eligibility transactions are used in both options.  </a:t>
            </a:r>
          </a:p>
          <a:p>
            <a:pPr marL="0" indent="0">
              <a:lnSpc>
                <a:spcPct val="120000"/>
              </a:lnSpc>
              <a:spcBef>
                <a:spcPts val="600"/>
              </a:spcBef>
              <a:spcAft>
                <a:spcPts val="600"/>
              </a:spcAft>
              <a:buNone/>
            </a:pPr>
            <a:r>
              <a:rPr lang="en-US" sz="1800" b="1" dirty="0"/>
              <a:t>If you wish to join the EDX program, you should email </a:t>
            </a:r>
            <a:r>
              <a:rPr lang="en-US" sz="1800" b="1" i="0" dirty="0">
                <a:solidFill>
                  <a:srgbClr val="000000"/>
                </a:solidFill>
                <a:effectLst/>
                <a:latin typeface="Calibri" panose="020F0502020204030204" pitchFamily="34" charset="0"/>
                <a:hlinkClick r:id="rId2"/>
              </a:rPr>
              <a:t>HFS.EDITradingPartner@illinois.gov</a:t>
            </a:r>
            <a:r>
              <a:rPr lang="en-US" sz="1800" b="1" i="0" dirty="0">
                <a:solidFill>
                  <a:srgbClr val="000000"/>
                </a:solidFill>
                <a:effectLst/>
                <a:latin typeface="Calibri" panose="020F0502020204030204" pitchFamily="34" charset="0"/>
              </a:rPr>
              <a:t> </a:t>
            </a:r>
            <a:r>
              <a:rPr lang="en-US" sz="1800" b="1" dirty="0"/>
              <a:t>and request a Trading Partner Agreement and an Application for the EDX program. </a:t>
            </a:r>
            <a:r>
              <a:rPr lang="en-US" sz="1800" b="1" i="0" dirty="0">
                <a:solidFill>
                  <a:srgbClr val="000000"/>
                </a:solidFill>
                <a:effectLst/>
                <a:latin typeface="Calibri" panose="020F0502020204030204" pitchFamily="34" charset="0"/>
              </a:rPr>
              <a:t> </a:t>
            </a:r>
            <a:endParaRPr lang="en-US" sz="1800" b="1" dirty="0"/>
          </a:p>
        </p:txBody>
      </p:sp>
      <p:sp>
        <p:nvSpPr>
          <p:cNvPr id="43" name="Rectangle 42">
            <a:extLst>
              <a:ext uri="{FF2B5EF4-FFF2-40B4-BE49-F238E27FC236}">
                <a16:creationId xmlns:a16="http://schemas.microsoft.com/office/drawing/2014/main" id="{C6E045CE-6507-4BF7-95C5-4DB220CBFDDF}"/>
              </a:ext>
            </a:extLst>
          </p:cNvPr>
          <p:cNvSpPr/>
          <p:nvPr/>
        </p:nvSpPr>
        <p:spPr>
          <a:xfrm>
            <a:off x="3309775" y="6292155"/>
            <a:ext cx="242374" cy="338554"/>
          </a:xfrm>
          <a:prstGeom prst="rect">
            <a:avLst/>
          </a:prstGeom>
        </p:spPr>
        <p:txBody>
          <a:bodyPr wrap="none">
            <a:spAutoFit/>
          </a:bodyPr>
          <a:lstStyle/>
          <a:p>
            <a:pPr lvl="0"/>
            <a:r>
              <a:rPr lang="en-US" sz="1600" dirty="0">
                <a:solidFill>
                  <a:srgbClr val="75B9E5"/>
                </a:solidFill>
              </a:rPr>
              <a:t>.</a:t>
            </a:r>
          </a:p>
        </p:txBody>
      </p:sp>
    </p:spTree>
    <p:extLst>
      <p:ext uri="{BB962C8B-B14F-4D97-AF65-F5344CB8AC3E}">
        <p14:creationId xmlns:p14="http://schemas.microsoft.com/office/powerpoint/2010/main" val="384664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FCF2-0F3D-85AA-D1BD-F87ACEFE8581}"/>
              </a:ext>
            </a:extLst>
          </p:cNvPr>
          <p:cNvSpPr>
            <a:spLocks noGrp="1"/>
          </p:cNvSpPr>
          <p:nvPr>
            <p:ph type="title"/>
          </p:nvPr>
        </p:nvSpPr>
        <p:spPr>
          <a:xfrm>
            <a:off x="1219200" y="457200"/>
            <a:ext cx="10170459" cy="1325563"/>
          </a:xfrm>
        </p:spPr>
        <p:txBody>
          <a:bodyPr>
            <a:normAutofit/>
          </a:bodyPr>
          <a:lstStyle/>
          <a:p>
            <a:pPr algn="ctr"/>
            <a:r>
              <a:rPr lang="en-US" sz="3600"/>
              <a:t>Medi Screen for Medical Providers</a:t>
            </a:r>
          </a:p>
        </p:txBody>
      </p:sp>
      <p:sp>
        <p:nvSpPr>
          <p:cNvPr id="3" name="Slide Number Placeholder 2">
            <a:extLst>
              <a:ext uri="{FF2B5EF4-FFF2-40B4-BE49-F238E27FC236}">
                <a16:creationId xmlns:a16="http://schemas.microsoft.com/office/drawing/2014/main" id="{7EC78957-1D40-A32D-6A2D-0EB47872902B}"/>
              </a:ext>
            </a:extLst>
          </p:cNvPr>
          <p:cNvSpPr>
            <a:spLocks noGrp="1"/>
          </p:cNvSpPr>
          <p:nvPr>
            <p:ph type="sldNum" sz="quarter" idx="12"/>
          </p:nvPr>
        </p:nvSpPr>
        <p:spPr/>
        <p:txBody>
          <a:bodyPr/>
          <a:lstStyle/>
          <a:p>
            <a:fld id="{19ED8608-BCF1-B149-8CB0-92877DFBBF10}" type="slidenum">
              <a:rPr lang="en-US" smtClean="0"/>
              <a:pPr/>
              <a:t>12</a:t>
            </a:fld>
            <a:endParaRPr lang="en-US"/>
          </a:p>
        </p:txBody>
      </p:sp>
      <p:pic>
        <p:nvPicPr>
          <p:cNvPr id="5" name="Content Placeholder 4">
            <a:extLst>
              <a:ext uri="{FF2B5EF4-FFF2-40B4-BE49-F238E27FC236}">
                <a16:creationId xmlns:a16="http://schemas.microsoft.com/office/drawing/2014/main" id="{AC6BE9E7-633B-6CB4-AFC9-0D0497A8AAF2}"/>
              </a:ext>
            </a:extLst>
          </p:cNvPr>
          <p:cNvPicPr>
            <a:picLocks noGrp="1" noChangeAspect="1"/>
          </p:cNvPicPr>
          <p:nvPr>
            <p:ph sz="half" idx="1"/>
          </p:nvPr>
        </p:nvPicPr>
        <p:blipFill>
          <a:blip r:embed="rId2"/>
          <a:stretch>
            <a:fillRect/>
          </a:stretch>
        </p:blipFill>
        <p:spPr>
          <a:xfrm>
            <a:off x="609600" y="1333500"/>
            <a:ext cx="11182680" cy="4191000"/>
          </a:xfrm>
          <a:prstGeom prst="rect">
            <a:avLst/>
          </a:prstGeom>
        </p:spPr>
      </p:pic>
      <p:sp>
        <p:nvSpPr>
          <p:cNvPr id="6" name="Oval 5">
            <a:extLst>
              <a:ext uri="{FF2B5EF4-FFF2-40B4-BE49-F238E27FC236}">
                <a16:creationId xmlns:a16="http://schemas.microsoft.com/office/drawing/2014/main" id="{DA7F5F38-C691-DE07-F46D-8C23A6BCFE5E}"/>
              </a:ext>
            </a:extLst>
          </p:cNvPr>
          <p:cNvSpPr/>
          <p:nvPr/>
        </p:nvSpPr>
        <p:spPr>
          <a:xfrm>
            <a:off x="7772400" y="4648200"/>
            <a:ext cx="2895600" cy="6096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EF842A2-CDDE-86CD-21C3-4003A7BF25B6}"/>
              </a:ext>
            </a:extLst>
          </p:cNvPr>
          <p:cNvCxnSpPr>
            <a:cxnSpLocks/>
          </p:cNvCxnSpPr>
          <p:nvPr/>
        </p:nvCxnSpPr>
        <p:spPr>
          <a:xfrm>
            <a:off x="7337322" y="2698955"/>
            <a:ext cx="636639" cy="18730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0FA076-2691-5190-52EB-8C81E9B9D0BA}"/>
              </a:ext>
            </a:extLst>
          </p:cNvPr>
          <p:cNvSpPr txBox="1"/>
          <p:nvPr/>
        </p:nvSpPr>
        <p:spPr>
          <a:xfrm>
            <a:off x="4820265" y="1777180"/>
            <a:ext cx="3429000" cy="1200329"/>
          </a:xfrm>
          <a:prstGeom prst="rect">
            <a:avLst/>
          </a:prstGeom>
          <a:noFill/>
          <a:ln>
            <a:noFill/>
          </a:ln>
        </p:spPr>
        <p:txBody>
          <a:bodyPr wrap="square" rtlCol="0">
            <a:spAutoFit/>
          </a:bodyPr>
          <a:lstStyle/>
          <a:p>
            <a:pPr algn="l"/>
            <a:r>
              <a:rPr lang="en-US" i="1">
                <a:solidFill>
                  <a:srgbClr val="FF0000"/>
                </a:solidFill>
              </a:rPr>
              <a:t>Renewal Form indicator is not updated until 1 month before the renewal date.  If older than that, do NOT use.</a:t>
            </a:r>
          </a:p>
        </p:txBody>
      </p:sp>
    </p:spTree>
    <p:extLst>
      <p:ext uri="{BB962C8B-B14F-4D97-AF65-F5344CB8AC3E}">
        <p14:creationId xmlns:p14="http://schemas.microsoft.com/office/powerpoint/2010/main" val="163151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7039"/>
            <a:ext cx="12192000" cy="711199"/>
            <a:chOff x="0" y="0"/>
            <a:chExt cx="12192000" cy="711199"/>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sp>
          <p:nvSpPr>
            <p:cNvPr id="5" name="object 5"/>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3" cstate="print"/>
            <a:stretch>
              <a:fillRect/>
            </a:stretch>
          </p:blipFill>
          <p:spPr>
            <a:xfrm>
              <a:off x="1018909" y="6275829"/>
              <a:ext cx="71572" cy="98384"/>
            </a:xfrm>
            <a:prstGeom prst="rect">
              <a:avLst/>
            </a:prstGeom>
          </p:spPr>
        </p:pic>
        <p:pic>
          <p:nvPicPr>
            <p:cNvPr id="9" name="object 9"/>
            <p:cNvPicPr/>
            <p:nvPr/>
          </p:nvPicPr>
          <p:blipFill>
            <a:blip r:embed="rId4" cstate="print"/>
            <a:stretch>
              <a:fillRect/>
            </a:stretch>
          </p:blipFill>
          <p:spPr>
            <a:xfrm>
              <a:off x="1113381" y="6274876"/>
              <a:ext cx="123093" cy="100290"/>
            </a:xfrm>
            <a:prstGeom prst="rect">
              <a:avLst/>
            </a:prstGeom>
          </p:spPr>
        </p:pic>
      </p:grpSp>
      <p:pic>
        <p:nvPicPr>
          <p:cNvPr id="10" name="object 10"/>
          <p:cNvPicPr/>
          <p:nvPr/>
        </p:nvPicPr>
        <p:blipFill>
          <a:blip r:embed="rId5"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457200" y="152400"/>
            <a:ext cx="11356656" cy="1004977"/>
          </a:xfrm>
          <a:prstGeom prst="rect">
            <a:avLst/>
          </a:prstGeom>
        </p:spPr>
        <p:txBody>
          <a:bodyPr vert="horz" wrap="square" lIns="0" tIns="446618" rIns="0" bIns="0" rtlCol="0">
            <a:spAutoFit/>
          </a:bodyPr>
          <a:lstStyle/>
          <a:p>
            <a:pPr marL="230504" algn="ctr">
              <a:lnSpc>
                <a:spcPct val="100000"/>
              </a:lnSpc>
              <a:spcBef>
                <a:spcPts val="95"/>
              </a:spcBef>
            </a:pPr>
            <a:r>
              <a:rPr sz="3600" spc="-35"/>
              <a:t>Redeterminations:</a:t>
            </a:r>
            <a:r>
              <a:rPr sz="3600" spc="-245"/>
              <a:t> </a:t>
            </a:r>
            <a:r>
              <a:rPr sz="3600" spc="-25"/>
              <a:t>Form</a:t>
            </a:r>
            <a:r>
              <a:rPr sz="3600" spc="-295"/>
              <a:t> </a:t>
            </a:r>
            <a:r>
              <a:rPr sz="3600"/>
              <a:t>A</a:t>
            </a:r>
            <a:r>
              <a:rPr sz="3600" spc="-325"/>
              <a:t> </a:t>
            </a:r>
            <a:r>
              <a:rPr sz="3600"/>
              <a:t>and</a:t>
            </a:r>
            <a:r>
              <a:rPr sz="3600" spc="-150"/>
              <a:t> </a:t>
            </a:r>
            <a:r>
              <a:rPr sz="3600"/>
              <a:t>Form</a:t>
            </a:r>
            <a:r>
              <a:rPr sz="3600" spc="-165"/>
              <a:t> </a:t>
            </a:r>
            <a:r>
              <a:rPr sz="3600" spc="-50"/>
              <a:t>B</a:t>
            </a:r>
            <a:endParaRPr sz="3600"/>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13</a:t>
            </a:fld>
            <a:endParaRPr spc="-25"/>
          </a:p>
        </p:txBody>
      </p:sp>
      <p:graphicFrame>
        <p:nvGraphicFramePr>
          <p:cNvPr id="12" name="object 12"/>
          <p:cNvGraphicFramePr>
            <a:graphicFrameLocks noGrp="1"/>
          </p:cNvGraphicFramePr>
          <p:nvPr>
            <p:extLst>
              <p:ext uri="{D42A27DB-BD31-4B8C-83A1-F6EECF244321}">
                <p14:modId xmlns:p14="http://schemas.microsoft.com/office/powerpoint/2010/main" val="2823505221"/>
              </p:ext>
            </p:extLst>
          </p:nvPr>
        </p:nvGraphicFramePr>
        <p:xfrm>
          <a:off x="381000" y="1447800"/>
          <a:ext cx="11532234" cy="3955415"/>
        </p:xfrm>
        <a:graphic>
          <a:graphicData uri="http://schemas.openxmlformats.org/drawingml/2006/table">
            <a:tbl>
              <a:tblPr firstRow="1" bandRow="1">
                <a:tableStyleId>{2D5ABB26-0587-4C30-8999-92F81FD0307C}</a:tableStyleId>
              </a:tblPr>
              <a:tblGrid>
                <a:gridCol w="5696585">
                  <a:extLst>
                    <a:ext uri="{9D8B030D-6E8A-4147-A177-3AD203B41FA5}">
                      <a16:colId xmlns:a16="http://schemas.microsoft.com/office/drawing/2014/main" val="20000"/>
                    </a:ext>
                  </a:extLst>
                </a:gridCol>
                <a:gridCol w="5835649">
                  <a:extLst>
                    <a:ext uri="{9D8B030D-6E8A-4147-A177-3AD203B41FA5}">
                      <a16:colId xmlns:a16="http://schemas.microsoft.com/office/drawing/2014/main" val="20001"/>
                    </a:ext>
                  </a:extLst>
                </a:gridCol>
              </a:tblGrid>
              <a:tr h="365760">
                <a:tc>
                  <a:txBody>
                    <a:bodyPr/>
                    <a:lstStyle/>
                    <a:p>
                      <a:pPr marL="5080" algn="ctr">
                        <a:lnSpc>
                          <a:spcPct val="100000"/>
                        </a:lnSpc>
                        <a:spcBef>
                          <a:spcPts val="295"/>
                        </a:spcBef>
                      </a:pPr>
                      <a:r>
                        <a:rPr sz="1850" b="1" spc="-25">
                          <a:solidFill>
                            <a:srgbClr val="FFFFFF"/>
                          </a:solidFill>
                          <a:latin typeface="Arial"/>
                          <a:cs typeface="Arial"/>
                        </a:rPr>
                        <a:t>Form</a:t>
                      </a:r>
                      <a:r>
                        <a:rPr sz="1850" b="1" spc="-114">
                          <a:solidFill>
                            <a:srgbClr val="FFFFFF"/>
                          </a:solidFill>
                          <a:latin typeface="Arial"/>
                          <a:cs typeface="Arial"/>
                        </a:rPr>
                        <a:t> </a:t>
                      </a:r>
                      <a:r>
                        <a:rPr sz="1850" b="1" spc="-50">
                          <a:solidFill>
                            <a:srgbClr val="FFFFFF"/>
                          </a:solidFill>
                          <a:latin typeface="Arial"/>
                          <a:cs typeface="Arial"/>
                        </a:rPr>
                        <a:t>A</a:t>
                      </a:r>
                      <a:r>
                        <a:rPr lang="en-US" sz="1850" b="1" spc="-50">
                          <a:solidFill>
                            <a:srgbClr val="FFFFFF"/>
                          </a:solidFill>
                          <a:latin typeface="Arial"/>
                          <a:cs typeface="Arial"/>
                        </a:rPr>
                        <a:t> </a:t>
                      </a:r>
                      <a:endParaRPr sz="185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295"/>
                        </a:spcBef>
                      </a:pPr>
                      <a:r>
                        <a:rPr sz="1850" b="1" spc="-25">
                          <a:solidFill>
                            <a:srgbClr val="FFFFFF"/>
                          </a:solidFill>
                          <a:latin typeface="Arial"/>
                          <a:cs typeface="Arial"/>
                        </a:rPr>
                        <a:t>Form</a:t>
                      </a:r>
                      <a:r>
                        <a:rPr sz="1850" b="1" spc="-125">
                          <a:solidFill>
                            <a:srgbClr val="FFFFFF"/>
                          </a:solidFill>
                          <a:latin typeface="Arial"/>
                          <a:cs typeface="Arial"/>
                        </a:rPr>
                        <a:t> </a:t>
                      </a:r>
                      <a:r>
                        <a:rPr sz="1850" b="1" spc="-50">
                          <a:solidFill>
                            <a:srgbClr val="FFFFFF"/>
                          </a:solidFill>
                          <a:latin typeface="Arial"/>
                          <a:cs typeface="Arial"/>
                        </a:rPr>
                        <a:t>B</a:t>
                      </a:r>
                      <a:endParaRPr sz="185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2016633">
                <a:tc>
                  <a:txBody>
                    <a:bodyPr/>
                    <a:lstStyle/>
                    <a:p>
                      <a:pPr marL="375920" marR="1246505" indent="-285115">
                        <a:lnSpc>
                          <a:spcPts val="2160"/>
                        </a:lnSpc>
                        <a:spcBef>
                          <a:spcPts val="420"/>
                        </a:spcBef>
                        <a:buChar char="•"/>
                        <a:tabLst>
                          <a:tab pos="375920" algn="l"/>
                          <a:tab pos="376555" algn="l"/>
                        </a:tabLst>
                      </a:pPr>
                      <a:r>
                        <a:rPr sz="1850" spc="-20">
                          <a:latin typeface="Arial"/>
                          <a:cs typeface="Arial"/>
                        </a:rPr>
                        <a:t>IES</a:t>
                      </a:r>
                      <a:r>
                        <a:rPr sz="1850" spc="-110">
                          <a:latin typeface="Arial"/>
                          <a:cs typeface="Arial"/>
                        </a:rPr>
                        <a:t> </a:t>
                      </a:r>
                      <a:r>
                        <a:rPr sz="1850" spc="-20">
                          <a:latin typeface="Arial"/>
                          <a:cs typeface="Arial"/>
                        </a:rPr>
                        <a:t>currently </a:t>
                      </a:r>
                      <a:r>
                        <a:rPr sz="1850" spc="-25">
                          <a:latin typeface="Arial"/>
                          <a:cs typeface="Arial"/>
                        </a:rPr>
                        <a:t>renews</a:t>
                      </a:r>
                      <a:r>
                        <a:rPr sz="1850" spc="-15">
                          <a:latin typeface="Arial"/>
                          <a:cs typeface="Arial"/>
                        </a:rPr>
                        <a:t> </a:t>
                      </a:r>
                      <a:r>
                        <a:rPr sz="1850">
                          <a:latin typeface="Arial"/>
                          <a:cs typeface="Arial"/>
                        </a:rPr>
                        <a:t>30-</a:t>
                      </a:r>
                      <a:r>
                        <a:rPr sz="1850" spc="-10">
                          <a:latin typeface="Arial"/>
                          <a:cs typeface="Arial"/>
                        </a:rPr>
                        <a:t>40%</a:t>
                      </a:r>
                      <a:r>
                        <a:rPr sz="1850" spc="-235">
                          <a:latin typeface="Arial"/>
                          <a:cs typeface="Arial"/>
                        </a:rPr>
                        <a:t> </a:t>
                      </a:r>
                      <a:r>
                        <a:rPr sz="1850" spc="-10">
                          <a:latin typeface="Arial"/>
                          <a:cs typeface="Arial"/>
                        </a:rPr>
                        <a:t>of</a:t>
                      </a:r>
                      <a:r>
                        <a:rPr sz="1850" spc="-150">
                          <a:latin typeface="Arial"/>
                          <a:cs typeface="Arial"/>
                        </a:rPr>
                        <a:t> </a:t>
                      </a:r>
                      <a:r>
                        <a:rPr sz="1850" spc="-10">
                          <a:latin typeface="Arial"/>
                          <a:cs typeface="Arial"/>
                        </a:rPr>
                        <a:t>medical </a:t>
                      </a:r>
                      <a:r>
                        <a:rPr sz="1850" spc="-25">
                          <a:latin typeface="Arial"/>
                          <a:cs typeface="Arial"/>
                        </a:rPr>
                        <a:t>customers</a:t>
                      </a:r>
                      <a:r>
                        <a:rPr sz="1850" spc="-125">
                          <a:latin typeface="Arial"/>
                          <a:cs typeface="Arial"/>
                        </a:rPr>
                        <a:t> </a:t>
                      </a:r>
                      <a:r>
                        <a:rPr sz="1850">
                          <a:latin typeface="Arial"/>
                          <a:cs typeface="Arial"/>
                        </a:rPr>
                        <a:t>each</a:t>
                      </a:r>
                      <a:r>
                        <a:rPr sz="1850" spc="-150">
                          <a:latin typeface="Arial"/>
                          <a:cs typeface="Arial"/>
                        </a:rPr>
                        <a:t> </a:t>
                      </a:r>
                      <a:r>
                        <a:rPr sz="1850" spc="-10">
                          <a:latin typeface="Arial"/>
                          <a:cs typeface="Arial"/>
                        </a:rPr>
                        <a:t>month</a:t>
                      </a:r>
                      <a:r>
                        <a:rPr lang="en-US" sz="1850" spc="-10">
                          <a:latin typeface="Arial"/>
                          <a:cs typeface="Arial"/>
                        </a:rPr>
                        <a:t> automatically.</a:t>
                      </a:r>
                    </a:p>
                    <a:p>
                      <a:pPr marL="375920" marR="1246505" indent="-285115">
                        <a:lnSpc>
                          <a:spcPts val="2160"/>
                        </a:lnSpc>
                        <a:spcBef>
                          <a:spcPts val="420"/>
                        </a:spcBef>
                        <a:buChar char="•"/>
                        <a:tabLst>
                          <a:tab pos="375920" algn="l"/>
                          <a:tab pos="376555" algn="l"/>
                        </a:tabLst>
                      </a:pPr>
                      <a:r>
                        <a:rPr lang="en-US" sz="1850" spc="-25">
                          <a:latin typeface="Arial"/>
                          <a:cs typeface="Arial"/>
                        </a:rPr>
                        <a:t>This is done through </a:t>
                      </a:r>
                      <a:r>
                        <a:rPr lang="en-US" sz="1850" b="1" spc="-25">
                          <a:latin typeface="Arial"/>
                          <a:cs typeface="Arial"/>
                        </a:rPr>
                        <a:t>e</a:t>
                      </a:r>
                      <a:r>
                        <a:rPr sz="1850" b="1" spc="-25">
                          <a:latin typeface="Arial"/>
                          <a:cs typeface="Arial"/>
                        </a:rPr>
                        <a:t>lectronic</a:t>
                      </a:r>
                      <a:r>
                        <a:rPr sz="1850" b="1" spc="-155">
                          <a:latin typeface="Arial"/>
                          <a:cs typeface="Arial"/>
                        </a:rPr>
                        <a:t> </a:t>
                      </a:r>
                      <a:r>
                        <a:rPr sz="1850" b="1" spc="-10">
                          <a:latin typeface="Arial"/>
                          <a:cs typeface="Arial"/>
                        </a:rPr>
                        <a:t>verification</a:t>
                      </a:r>
                      <a:r>
                        <a:rPr sz="1850" spc="-260">
                          <a:latin typeface="Arial"/>
                          <a:cs typeface="Arial"/>
                        </a:rPr>
                        <a:t> </a:t>
                      </a:r>
                      <a:r>
                        <a:rPr sz="1850" spc="-25">
                          <a:latin typeface="Arial"/>
                          <a:cs typeface="Arial"/>
                        </a:rPr>
                        <a:t>of </a:t>
                      </a:r>
                      <a:r>
                        <a:rPr sz="1850" spc="-20">
                          <a:latin typeface="Arial"/>
                          <a:cs typeface="Arial"/>
                        </a:rPr>
                        <a:t>income</a:t>
                      </a:r>
                      <a:r>
                        <a:rPr sz="1850" spc="-110">
                          <a:latin typeface="Arial"/>
                          <a:cs typeface="Arial"/>
                        </a:rPr>
                        <a:t> </a:t>
                      </a:r>
                      <a:r>
                        <a:rPr sz="1850" spc="-35">
                          <a:latin typeface="Arial"/>
                          <a:cs typeface="Arial"/>
                        </a:rPr>
                        <a:t>and</a:t>
                      </a:r>
                      <a:r>
                        <a:rPr sz="1850" spc="-100">
                          <a:latin typeface="Arial"/>
                          <a:cs typeface="Arial"/>
                        </a:rPr>
                        <a:t> </a:t>
                      </a:r>
                      <a:r>
                        <a:rPr sz="1850">
                          <a:latin typeface="Arial"/>
                          <a:cs typeface="Arial"/>
                        </a:rPr>
                        <a:t>other</a:t>
                      </a:r>
                      <a:r>
                        <a:rPr lang="en-US" sz="1850">
                          <a:latin typeface="Arial"/>
                          <a:cs typeface="Arial"/>
                        </a:rPr>
                        <a:t> </a:t>
                      </a:r>
                      <a:r>
                        <a:rPr sz="1850" spc="-10">
                          <a:latin typeface="Arial"/>
                          <a:cs typeface="Arial"/>
                        </a:rPr>
                        <a:t>factors</a:t>
                      </a:r>
                      <a:endParaRPr lang="en-US" sz="1850" spc="-10">
                        <a:latin typeface="Arial"/>
                        <a:cs typeface="Arial"/>
                      </a:endParaRPr>
                    </a:p>
                    <a:p>
                      <a:pPr marL="375920" marR="1246505" indent="-285115">
                        <a:lnSpc>
                          <a:spcPts val="2160"/>
                        </a:lnSpc>
                        <a:spcBef>
                          <a:spcPts val="420"/>
                        </a:spcBef>
                        <a:buChar char="•"/>
                        <a:tabLst>
                          <a:tab pos="375920" algn="l"/>
                          <a:tab pos="376555" algn="l"/>
                        </a:tabLst>
                      </a:pPr>
                      <a:r>
                        <a:rPr sz="1850">
                          <a:latin typeface="Arial"/>
                          <a:cs typeface="Arial"/>
                        </a:rPr>
                        <a:t>This</a:t>
                      </a:r>
                      <a:r>
                        <a:rPr sz="1850" spc="-55">
                          <a:latin typeface="Arial"/>
                          <a:cs typeface="Arial"/>
                        </a:rPr>
                        <a:t> </a:t>
                      </a:r>
                      <a:r>
                        <a:rPr sz="1850">
                          <a:latin typeface="Arial"/>
                          <a:cs typeface="Arial"/>
                        </a:rPr>
                        <a:t>process</a:t>
                      </a:r>
                      <a:r>
                        <a:rPr sz="1850" spc="-100">
                          <a:latin typeface="Arial"/>
                          <a:cs typeface="Arial"/>
                        </a:rPr>
                        <a:t> </a:t>
                      </a:r>
                      <a:r>
                        <a:rPr sz="1850" spc="-10">
                          <a:latin typeface="Arial"/>
                          <a:cs typeface="Arial"/>
                        </a:rPr>
                        <a:t>does</a:t>
                      </a:r>
                      <a:r>
                        <a:rPr sz="1850" spc="-95">
                          <a:latin typeface="Arial"/>
                          <a:cs typeface="Arial"/>
                        </a:rPr>
                        <a:t> </a:t>
                      </a:r>
                      <a:r>
                        <a:rPr sz="1850" spc="-35">
                          <a:latin typeface="Arial"/>
                          <a:cs typeface="Arial"/>
                        </a:rPr>
                        <a:t>not</a:t>
                      </a:r>
                      <a:r>
                        <a:rPr sz="1850" spc="-225">
                          <a:latin typeface="Arial"/>
                          <a:cs typeface="Arial"/>
                        </a:rPr>
                        <a:t> </a:t>
                      </a:r>
                      <a:r>
                        <a:rPr sz="1850" spc="-20">
                          <a:latin typeface="Arial"/>
                          <a:cs typeface="Arial"/>
                        </a:rPr>
                        <a:t>require</a:t>
                      </a:r>
                      <a:r>
                        <a:rPr sz="1850" spc="-110">
                          <a:latin typeface="Arial"/>
                          <a:cs typeface="Arial"/>
                        </a:rPr>
                        <a:t> </a:t>
                      </a:r>
                      <a:r>
                        <a:rPr sz="1850" spc="-10">
                          <a:latin typeface="Arial"/>
                          <a:cs typeface="Arial"/>
                        </a:rPr>
                        <a:t>customer</a:t>
                      </a:r>
                      <a:r>
                        <a:rPr lang="en-US" sz="1850" spc="-10">
                          <a:latin typeface="Arial"/>
                          <a:cs typeface="Arial"/>
                        </a:rPr>
                        <a:t> a</a:t>
                      </a:r>
                      <a:r>
                        <a:rPr sz="1850" spc="-10">
                          <a:latin typeface="Arial"/>
                          <a:cs typeface="Arial"/>
                        </a:rPr>
                        <a:t>ction</a:t>
                      </a:r>
                      <a:r>
                        <a:rPr lang="en-US" sz="1850" spc="-10">
                          <a:latin typeface="Arial"/>
                          <a:cs typeface="Arial"/>
                        </a:rPr>
                        <a:t> unless information has changed</a:t>
                      </a:r>
                      <a:r>
                        <a:rPr sz="1850" spc="-10">
                          <a:latin typeface="Arial"/>
                          <a:cs typeface="Arial"/>
                        </a:rPr>
                        <a:t>.</a:t>
                      </a:r>
                      <a:endParaRPr lang="en-US" sz="1850" i="0" spc="-10">
                        <a:latin typeface="Arial"/>
                        <a:cs typeface="Arial"/>
                      </a:endParaRPr>
                    </a:p>
                    <a:p>
                      <a:pPr marL="375920" marR="1246505" indent="-285115">
                        <a:lnSpc>
                          <a:spcPts val="2160"/>
                        </a:lnSpc>
                        <a:spcBef>
                          <a:spcPts val="420"/>
                        </a:spcBef>
                        <a:buChar char="•"/>
                        <a:tabLst>
                          <a:tab pos="375920" algn="l"/>
                          <a:tab pos="376555" algn="l"/>
                        </a:tabLst>
                      </a:pPr>
                      <a:r>
                        <a:rPr sz="1850" i="1">
                          <a:latin typeface="Arial"/>
                          <a:cs typeface="Arial"/>
                        </a:rPr>
                        <a:t>Process</a:t>
                      </a:r>
                      <a:r>
                        <a:rPr sz="1850" i="1" spc="-235">
                          <a:latin typeface="Arial"/>
                          <a:cs typeface="Arial"/>
                        </a:rPr>
                        <a:t> </a:t>
                      </a:r>
                      <a:r>
                        <a:rPr sz="1850" i="1">
                          <a:latin typeface="Arial"/>
                          <a:cs typeface="Arial"/>
                        </a:rPr>
                        <a:t>is</a:t>
                      </a:r>
                      <a:r>
                        <a:rPr sz="1850" i="1" spc="-105">
                          <a:latin typeface="Arial"/>
                          <a:cs typeface="Arial"/>
                        </a:rPr>
                        <a:t> </a:t>
                      </a:r>
                      <a:r>
                        <a:rPr sz="1850" i="1" spc="-10">
                          <a:latin typeface="Arial"/>
                          <a:cs typeface="Arial"/>
                        </a:rPr>
                        <a:t>known</a:t>
                      </a:r>
                      <a:r>
                        <a:rPr sz="1850" i="1" spc="-180">
                          <a:latin typeface="Arial"/>
                          <a:cs typeface="Arial"/>
                        </a:rPr>
                        <a:t> </a:t>
                      </a:r>
                      <a:r>
                        <a:rPr sz="1850" i="1">
                          <a:latin typeface="Arial"/>
                          <a:cs typeface="Arial"/>
                        </a:rPr>
                        <a:t>as</a:t>
                      </a:r>
                      <a:r>
                        <a:rPr sz="1850" i="1" spc="-85">
                          <a:latin typeface="Arial"/>
                          <a:cs typeface="Arial"/>
                        </a:rPr>
                        <a:t> </a:t>
                      </a:r>
                      <a:r>
                        <a:rPr sz="1850" b="1" i="1">
                          <a:latin typeface="Arial"/>
                          <a:cs typeface="Arial"/>
                        </a:rPr>
                        <a:t>Ex</a:t>
                      </a:r>
                      <a:r>
                        <a:rPr sz="1850" b="1" i="1" spc="-30">
                          <a:latin typeface="Arial"/>
                          <a:cs typeface="Arial"/>
                        </a:rPr>
                        <a:t> </a:t>
                      </a:r>
                      <a:r>
                        <a:rPr sz="1850" b="1" i="1" spc="-25" err="1">
                          <a:latin typeface="Arial"/>
                          <a:cs typeface="Arial"/>
                        </a:rPr>
                        <a:t>Parte</a:t>
                      </a:r>
                      <a:r>
                        <a:rPr sz="1850" b="1" i="1" spc="-105">
                          <a:latin typeface="Arial"/>
                          <a:cs typeface="Arial"/>
                        </a:rPr>
                        <a:t> </a:t>
                      </a:r>
                      <a:r>
                        <a:rPr sz="1850" b="1" i="1">
                          <a:latin typeface="Arial"/>
                          <a:cs typeface="Arial"/>
                        </a:rPr>
                        <a:t>or</a:t>
                      </a:r>
                      <a:r>
                        <a:rPr sz="1850" b="1" i="1" spc="-40">
                          <a:latin typeface="Arial"/>
                          <a:cs typeface="Arial"/>
                        </a:rPr>
                        <a:t> </a:t>
                      </a:r>
                      <a:r>
                        <a:rPr sz="1850" b="1" i="1" spc="-25">
                          <a:latin typeface="Arial"/>
                          <a:cs typeface="Arial"/>
                        </a:rPr>
                        <a:t>Form</a:t>
                      </a:r>
                      <a:r>
                        <a:rPr sz="1850" b="1" i="1" spc="-150">
                          <a:latin typeface="Arial"/>
                          <a:cs typeface="Arial"/>
                        </a:rPr>
                        <a:t> </a:t>
                      </a:r>
                      <a:r>
                        <a:rPr sz="1850" b="1" i="1" spc="-50">
                          <a:latin typeface="Arial"/>
                          <a:cs typeface="Arial"/>
                        </a:rPr>
                        <a:t>A </a:t>
                      </a:r>
                      <a:r>
                        <a:rPr sz="1850" b="1" i="1" spc="-10">
                          <a:latin typeface="Arial"/>
                          <a:cs typeface="Arial"/>
                        </a:rPr>
                        <a:t>process</a:t>
                      </a:r>
                      <a:r>
                        <a:rPr sz="1850" i="1" spc="-10">
                          <a:latin typeface="Arial"/>
                          <a:cs typeface="Arial"/>
                        </a:rPr>
                        <a:t>.</a:t>
                      </a:r>
                      <a:endParaRPr sz="1850">
                        <a:latin typeface="Arial"/>
                        <a:cs typeface="Arial"/>
                      </a:endParaRPr>
                    </a:p>
                  </a:txBody>
                  <a:tcPr marL="0" marR="0" marT="533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81000" marR="241300" indent="-285115">
                        <a:lnSpc>
                          <a:spcPts val="2160"/>
                        </a:lnSpc>
                        <a:spcBef>
                          <a:spcPts val="420"/>
                        </a:spcBef>
                        <a:buChar char="•"/>
                        <a:tabLst>
                          <a:tab pos="381000" algn="l"/>
                          <a:tab pos="381635" algn="l"/>
                        </a:tabLst>
                      </a:pPr>
                      <a:r>
                        <a:rPr sz="1850" dirty="0">
                          <a:latin typeface="Arial"/>
                          <a:cs typeface="Arial"/>
                        </a:rPr>
                        <a:t>All</a:t>
                      </a:r>
                      <a:r>
                        <a:rPr sz="1850" spc="-130" dirty="0">
                          <a:latin typeface="Arial"/>
                          <a:cs typeface="Arial"/>
                        </a:rPr>
                        <a:t> </a:t>
                      </a:r>
                      <a:r>
                        <a:rPr sz="1850" spc="-20" dirty="0">
                          <a:latin typeface="Arial"/>
                          <a:cs typeface="Arial"/>
                        </a:rPr>
                        <a:t>Medicaid</a:t>
                      </a:r>
                      <a:r>
                        <a:rPr sz="1850" spc="-180" dirty="0">
                          <a:latin typeface="Arial"/>
                          <a:cs typeface="Arial"/>
                        </a:rPr>
                        <a:t> </a:t>
                      </a:r>
                      <a:r>
                        <a:rPr sz="1850" spc="-25" dirty="0">
                          <a:latin typeface="Arial"/>
                          <a:cs typeface="Arial"/>
                        </a:rPr>
                        <a:t>customers</a:t>
                      </a:r>
                      <a:r>
                        <a:rPr sz="1850" spc="-160" dirty="0">
                          <a:latin typeface="Arial"/>
                          <a:cs typeface="Arial"/>
                        </a:rPr>
                        <a:t> </a:t>
                      </a:r>
                      <a:r>
                        <a:rPr sz="1850" spc="-10" dirty="0">
                          <a:latin typeface="Arial"/>
                          <a:cs typeface="Arial"/>
                        </a:rPr>
                        <a:t>whose</a:t>
                      </a:r>
                      <a:r>
                        <a:rPr sz="1850" spc="-60" dirty="0">
                          <a:latin typeface="Arial"/>
                          <a:cs typeface="Arial"/>
                        </a:rPr>
                        <a:t> </a:t>
                      </a:r>
                      <a:r>
                        <a:rPr sz="1850" spc="-25" dirty="0">
                          <a:latin typeface="Arial"/>
                          <a:cs typeface="Arial"/>
                        </a:rPr>
                        <a:t>eligibility</a:t>
                      </a:r>
                      <a:r>
                        <a:rPr sz="1850" spc="60" dirty="0">
                          <a:latin typeface="Arial"/>
                          <a:cs typeface="Arial"/>
                        </a:rPr>
                        <a:t> </a:t>
                      </a:r>
                      <a:r>
                        <a:rPr sz="1850" spc="-10" dirty="0">
                          <a:latin typeface="Arial"/>
                          <a:cs typeface="Arial"/>
                        </a:rPr>
                        <a:t>information </a:t>
                      </a:r>
                      <a:r>
                        <a:rPr sz="1850" spc="-20" dirty="0">
                          <a:latin typeface="Arial"/>
                          <a:cs typeface="Arial"/>
                        </a:rPr>
                        <a:t>cannot</a:t>
                      </a:r>
                      <a:r>
                        <a:rPr sz="1850" spc="-80" dirty="0">
                          <a:latin typeface="Arial"/>
                          <a:cs typeface="Arial"/>
                        </a:rPr>
                        <a:t> </a:t>
                      </a:r>
                      <a:r>
                        <a:rPr sz="1850" dirty="0">
                          <a:latin typeface="Arial"/>
                          <a:cs typeface="Arial"/>
                        </a:rPr>
                        <a:t>be</a:t>
                      </a:r>
                      <a:r>
                        <a:rPr sz="1850" spc="-35" dirty="0">
                          <a:latin typeface="Arial"/>
                          <a:cs typeface="Arial"/>
                        </a:rPr>
                        <a:t> </a:t>
                      </a:r>
                      <a:r>
                        <a:rPr sz="1850" spc="-30" dirty="0">
                          <a:latin typeface="Arial"/>
                          <a:cs typeface="Arial"/>
                        </a:rPr>
                        <a:t>electronically</a:t>
                      </a:r>
                      <a:r>
                        <a:rPr sz="1850" spc="-85" dirty="0">
                          <a:latin typeface="Arial"/>
                          <a:cs typeface="Arial"/>
                        </a:rPr>
                        <a:t> </a:t>
                      </a:r>
                      <a:r>
                        <a:rPr sz="1850" spc="-10" dirty="0">
                          <a:latin typeface="Arial"/>
                          <a:cs typeface="Arial"/>
                        </a:rPr>
                        <a:t>verified.</a:t>
                      </a:r>
                      <a:endParaRPr lang="en-US" sz="1850" spc="-10" dirty="0">
                        <a:latin typeface="Arial"/>
                        <a:cs typeface="Arial"/>
                      </a:endParaRPr>
                    </a:p>
                    <a:p>
                      <a:pPr marL="381000" marR="241300" indent="-285115">
                        <a:lnSpc>
                          <a:spcPts val="2160"/>
                        </a:lnSpc>
                        <a:spcBef>
                          <a:spcPts val="420"/>
                        </a:spcBef>
                        <a:buChar char="•"/>
                        <a:tabLst>
                          <a:tab pos="381000" algn="l"/>
                          <a:tab pos="381635" algn="l"/>
                        </a:tabLst>
                      </a:pPr>
                      <a:r>
                        <a:rPr lang="en-US" sz="1850" dirty="0">
                          <a:latin typeface="Arial"/>
                          <a:cs typeface="Arial"/>
                        </a:rPr>
                        <a:t>Pre-populated with information from case record</a:t>
                      </a:r>
                    </a:p>
                    <a:p>
                      <a:pPr marL="381000" marR="241300" indent="-285115">
                        <a:lnSpc>
                          <a:spcPts val="2160"/>
                        </a:lnSpc>
                        <a:spcBef>
                          <a:spcPts val="420"/>
                        </a:spcBef>
                        <a:buChar char="•"/>
                        <a:tabLst>
                          <a:tab pos="381000" algn="l"/>
                          <a:tab pos="381635" algn="l"/>
                        </a:tabLst>
                      </a:pPr>
                      <a:r>
                        <a:rPr lang="en-US" sz="1850" dirty="0">
                          <a:latin typeface="Arial"/>
                          <a:cs typeface="Arial"/>
                        </a:rPr>
                        <a:t>Customer reviews and updates with current information.  </a:t>
                      </a:r>
                    </a:p>
                    <a:p>
                      <a:pPr marL="381000" marR="241300" indent="-285115">
                        <a:lnSpc>
                          <a:spcPts val="2160"/>
                        </a:lnSpc>
                        <a:spcBef>
                          <a:spcPts val="420"/>
                        </a:spcBef>
                        <a:buChar char="•"/>
                        <a:tabLst>
                          <a:tab pos="381000" algn="l"/>
                          <a:tab pos="381635" algn="l"/>
                        </a:tabLst>
                      </a:pPr>
                      <a:r>
                        <a:rPr lang="en-US" sz="1850" dirty="0">
                          <a:latin typeface="Arial"/>
                          <a:cs typeface="Arial"/>
                        </a:rPr>
                        <a:t>Update information and attach proof of income for last 30 days (if don’t have proof, submit anyway).</a:t>
                      </a:r>
                    </a:p>
                    <a:p>
                      <a:pPr marL="381000" marR="241300" indent="-285115">
                        <a:lnSpc>
                          <a:spcPts val="2160"/>
                        </a:lnSpc>
                        <a:spcBef>
                          <a:spcPts val="420"/>
                        </a:spcBef>
                        <a:buChar char="•"/>
                        <a:tabLst>
                          <a:tab pos="381000" algn="l"/>
                          <a:tab pos="381635" algn="l"/>
                        </a:tabLst>
                      </a:pPr>
                      <a:endParaRPr sz="1850" dirty="0">
                        <a:latin typeface="Arial"/>
                        <a:cs typeface="Arial"/>
                      </a:endParaRPr>
                    </a:p>
                  </a:txBody>
                  <a:tcPr marL="0" marR="0" marT="533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1097915">
                <a:tc>
                  <a:txBody>
                    <a:bodyPr/>
                    <a:lstStyle/>
                    <a:p>
                      <a:pPr marL="436880" marR="578485" indent="-346075">
                        <a:lnSpc>
                          <a:spcPts val="2160"/>
                        </a:lnSpc>
                        <a:spcBef>
                          <a:spcPts val="445"/>
                        </a:spcBef>
                        <a:buFont typeface="Symbol"/>
                        <a:buChar char=""/>
                        <a:tabLst>
                          <a:tab pos="436880" algn="l"/>
                          <a:tab pos="437515" algn="l"/>
                        </a:tabLst>
                      </a:pPr>
                      <a:r>
                        <a:rPr sz="1850" spc="-30">
                          <a:latin typeface="Arial"/>
                          <a:cs typeface="Arial"/>
                        </a:rPr>
                        <a:t>SNAP</a:t>
                      </a:r>
                      <a:r>
                        <a:rPr sz="1850" spc="-125">
                          <a:latin typeface="Arial"/>
                          <a:cs typeface="Arial"/>
                        </a:rPr>
                        <a:t> </a:t>
                      </a:r>
                      <a:r>
                        <a:rPr sz="1850" spc="-10">
                          <a:latin typeface="Arial"/>
                          <a:cs typeface="Arial"/>
                        </a:rPr>
                        <a:t>beneficiaries</a:t>
                      </a:r>
                      <a:r>
                        <a:rPr sz="1850" spc="-55">
                          <a:latin typeface="Arial"/>
                          <a:cs typeface="Arial"/>
                        </a:rPr>
                        <a:t> </a:t>
                      </a:r>
                      <a:r>
                        <a:rPr sz="1850" spc="-35">
                          <a:latin typeface="Arial"/>
                          <a:cs typeface="Arial"/>
                        </a:rPr>
                        <a:t>receiving</a:t>
                      </a:r>
                      <a:r>
                        <a:rPr sz="1850" spc="-160">
                          <a:latin typeface="Arial"/>
                          <a:cs typeface="Arial"/>
                        </a:rPr>
                        <a:t> </a:t>
                      </a:r>
                      <a:r>
                        <a:rPr sz="1850" spc="-20">
                          <a:latin typeface="Arial"/>
                          <a:cs typeface="Arial"/>
                        </a:rPr>
                        <a:t>medical</a:t>
                      </a:r>
                      <a:r>
                        <a:rPr sz="1850" spc="-25">
                          <a:latin typeface="Arial"/>
                          <a:cs typeface="Arial"/>
                        </a:rPr>
                        <a:t> </a:t>
                      </a:r>
                      <a:r>
                        <a:rPr sz="1850" spc="-10">
                          <a:latin typeface="Arial"/>
                          <a:cs typeface="Arial"/>
                        </a:rPr>
                        <a:t>benefits </a:t>
                      </a:r>
                      <a:r>
                        <a:rPr sz="1850">
                          <a:latin typeface="Arial"/>
                          <a:cs typeface="Arial"/>
                        </a:rPr>
                        <a:t>are</a:t>
                      </a:r>
                      <a:r>
                        <a:rPr sz="1850" spc="-130">
                          <a:latin typeface="Arial"/>
                          <a:cs typeface="Arial"/>
                        </a:rPr>
                        <a:t> </a:t>
                      </a:r>
                      <a:r>
                        <a:rPr sz="1850" spc="-20">
                          <a:latin typeface="Arial"/>
                          <a:cs typeface="Arial"/>
                        </a:rPr>
                        <a:t>also</a:t>
                      </a:r>
                      <a:r>
                        <a:rPr sz="1850" spc="-110">
                          <a:latin typeface="Arial"/>
                          <a:cs typeface="Arial"/>
                        </a:rPr>
                        <a:t> </a:t>
                      </a:r>
                      <a:r>
                        <a:rPr sz="1850" spc="-20">
                          <a:latin typeface="Arial"/>
                          <a:cs typeface="Arial"/>
                        </a:rPr>
                        <a:t>renewed</a:t>
                      </a:r>
                      <a:r>
                        <a:rPr sz="1850" spc="-110">
                          <a:latin typeface="Arial"/>
                          <a:cs typeface="Arial"/>
                        </a:rPr>
                        <a:t> </a:t>
                      </a:r>
                      <a:r>
                        <a:rPr sz="1850" spc="-20">
                          <a:latin typeface="Arial"/>
                          <a:cs typeface="Arial"/>
                        </a:rPr>
                        <a:t>when </a:t>
                      </a:r>
                      <a:r>
                        <a:rPr sz="1850" spc="-25">
                          <a:latin typeface="Arial"/>
                          <a:cs typeface="Arial"/>
                        </a:rPr>
                        <a:t>they</a:t>
                      </a:r>
                      <a:r>
                        <a:rPr sz="1850" spc="-105">
                          <a:latin typeface="Arial"/>
                          <a:cs typeface="Arial"/>
                        </a:rPr>
                        <a:t> </a:t>
                      </a:r>
                      <a:r>
                        <a:rPr sz="1850">
                          <a:latin typeface="Arial"/>
                          <a:cs typeface="Arial"/>
                        </a:rPr>
                        <a:t>go</a:t>
                      </a:r>
                      <a:r>
                        <a:rPr sz="1850" spc="5">
                          <a:latin typeface="Arial"/>
                          <a:cs typeface="Arial"/>
                        </a:rPr>
                        <a:t> </a:t>
                      </a:r>
                      <a:r>
                        <a:rPr sz="1850" spc="-30">
                          <a:latin typeface="Arial"/>
                          <a:cs typeface="Arial"/>
                        </a:rPr>
                        <a:t>through</a:t>
                      </a:r>
                      <a:r>
                        <a:rPr sz="1850" spc="-70">
                          <a:latin typeface="Arial"/>
                          <a:cs typeface="Arial"/>
                        </a:rPr>
                        <a:t> </a:t>
                      </a:r>
                      <a:r>
                        <a:rPr sz="1850" spc="-25">
                          <a:latin typeface="Arial"/>
                          <a:cs typeface="Arial"/>
                        </a:rPr>
                        <a:t>the </a:t>
                      </a:r>
                      <a:r>
                        <a:rPr sz="1850" spc="-30">
                          <a:latin typeface="Arial"/>
                          <a:cs typeface="Arial"/>
                        </a:rPr>
                        <a:t>SNAP</a:t>
                      </a:r>
                      <a:r>
                        <a:rPr sz="1850" spc="-70">
                          <a:latin typeface="Arial"/>
                          <a:cs typeface="Arial"/>
                        </a:rPr>
                        <a:t> </a:t>
                      </a:r>
                      <a:r>
                        <a:rPr sz="1850" spc="-30">
                          <a:latin typeface="Arial"/>
                          <a:cs typeface="Arial"/>
                        </a:rPr>
                        <a:t>redetermination</a:t>
                      </a:r>
                      <a:r>
                        <a:rPr sz="1850" spc="-15">
                          <a:latin typeface="Arial"/>
                          <a:cs typeface="Arial"/>
                        </a:rPr>
                        <a:t> </a:t>
                      </a:r>
                      <a:r>
                        <a:rPr sz="1850" spc="-10">
                          <a:latin typeface="Arial"/>
                          <a:cs typeface="Arial"/>
                        </a:rPr>
                        <a:t>process.</a:t>
                      </a:r>
                      <a:endParaRPr sz="1850">
                        <a:latin typeface="Arial"/>
                        <a:cs typeface="Arial"/>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381000" marR="210820" indent="-285115">
                        <a:lnSpc>
                          <a:spcPts val="2160"/>
                        </a:lnSpc>
                        <a:spcBef>
                          <a:spcPts val="445"/>
                        </a:spcBef>
                        <a:buChar char="•"/>
                        <a:tabLst>
                          <a:tab pos="381000" algn="l"/>
                          <a:tab pos="381635" algn="l"/>
                        </a:tabLst>
                      </a:pPr>
                      <a:r>
                        <a:rPr sz="1850" spc="-30" dirty="0">
                          <a:latin typeface="Arial"/>
                          <a:cs typeface="Arial"/>
                        </a:rPr>
                        <a:t>Customers</a:t>
                      </a:r>
                      <a:r>
                        <a:rPr sz="1850" spc="-160" dirty="0">
                          <a:latin typeface="Arial"/>
                          <a:cs typeface="Arial"/>
                        </a:rPr>
                        <a:t> </a:t>
                      </a:r>
                      <a:r>
                        <a:rPr sz="1850" dirty="0">
                          <a:latin typeface="Arial"/>
                          <a:cs typeface="Arial"/>
                        </a:rPr>
                        <a:t>that</a:t>
                      </a:r>
                      <a:r>
                        <a:rPr sz="1850" spc="-70" dirty="0">
                          <a:latin typeface="Arial"/>
                          <a:cs typeface="Arial"/>
                        </a:rPr>
                        <a:t> </a:t>
                      </a:r>
                      <a:r>
                        <a:rPr sz="1850" spc="-30" dirty="0">
                          <a:latin typeface="Arial"/>
                          <a:cs typeface="Arial"/>
                        </a:rPr>
                        <a:t>cannot</a:t>
                      </a:r>
                      <a:r>
                        <a:rPr sz="1850" spc="-150" dirty="0">
                          <a:latin typeface="Arial"/>
                          <a:cs typeface="Arial"/>
                        </a:rPr>
                        <a:t> </a:t>
                      </a:r>
                      <a:r>
                        <a:rPr sz="1850" dirty="0">
                          <a:latin typeface="Arial"/>
                          <a:cs typeface="Arial"/>
                        </a:rPr>
                        <a:t>be</a:t>
                      </a:r>
                      <a:r>
                        <a:rPr sz="1850" spc="25" dirty="0">
                          <a:latin typeface="Arial"/>
                          <a:cs typeface="Arial"/>
                        </a:rPr>
                        <a:t> </a:t>
                      </a:r>
                      <a:r>
                        <a:rPr sz="1850" spc="-30" dirty="0">
                          <a:latin typeface="Arial"/>
                          <a:cs typeface="Arial"/>
                        </a:rPr>
                        <a:t>redetermined</a:t>
                      </a:r>
                      <a:r>
                        <a:rPr sz="1850" spc="-180" dirty="0">
                          <a:latin typeface="Arial"/>
                          <a:cs typeface="Arial"/>
                        </a:rPr>
                        <a:t> </a:t>
                      </a:r>
                      <a:r>
                        <a:rPr sz="1850" spc="-20" dirty="0">
                          <a:latin typeface="Arial"/>
                          <a:cs typeface="Arial"/>
                        </a:rPr>
                        <a:t>through</a:t>
                      </a:r>
                      <a:r>
                        <a:rPr lang="en-US" sz="1850" spc="-20" dirty="0">
                          <a:latin typeface="Arial"/>
                          <a:cs typeface="Arial"/>
                        </a:rPr>
                        <a:t> electronic means or through</a:t>
                      </a:r>
                      <a:r>
                        <a:rPr sz="1850" spc="30" dirty="0">
                          <a:latin typeface="Arial"/>
                          <a:cs typeface="Arial"/>
                        </a:rPr>
                        <a:t> </a:t>
                      </a:r>
                      <a:r>
                        <a:rPr sz="1850" spc="-25" dirty="0">
                          <a:latin typeface="Arial"/>
                          <a:cs typeface="Arial"/>
                        </a:rPr>
                        <a:t>the </a:t>
                      </a:r>
                      <a:r>
                        <a:rPr sz="1850" spc="-10" dirty="0">
                          <a:latin typeface="Arial"/>
                          <a:cs typeface="Arial"/>
                        </a:rPr>
                        <a:t>receipt</a:t>
                      </a:r>
                      <a:r>
                        <a:rPr sz="1850" spc="-150" dirty="0">
                          <a:latin typeface="Arial"/>
                          <a:cs typeface="Arial"/>
                        </a:rPr>
                        <a:t> </a:t>
                      </a:r>
                      <a:r>
                        <a:rPr sz="1850" dirty="0">
                          <a:latin typeface="Arial"/>
                          <a:cs typeface="Arial"/>
                        </a:rPr>
                        <a:t>of</a:t>
                      </a:r>
                      <a:r>
                        <a:rPr sz="1850" spc="-130" dirty="0">
                          <a:latin typeface="Arial"/>
                          <a:cs typeface="Arial"/>
                        </a:rPr>
                        <a:t> </a:t>
                      </a:r>
                      <a:r>
                        <a:rPr sz="1850" spc="-30" dirty="0">
                          <a:latin typeface="Arial"/>
                          <a:cs typeface="Arial"/>
                        </a:rPr>
                        <a:t>another</a:t>
                      </a:r>
                      <a:r>
                        <a:rPr sz="1850" spc="-100" dirty="0">
                          <a:latin typeface="Arial"/>
                          <a:cs typeface="Arial"/>
                        </a:rPr>
                        <a:t> </a:t>
                      </a:r>
                      <a:r>
                        <a:rPr sz="1850" spc="-25" dirty="0">
                          <a:latin typeface="Arial"/>
                          <a:cs typeface="Arial"/>
                        </a:rPr>
                        <a:t>program</a:t>
                      </a:r>
                      <a:r>
                        <a:rPr sz="1850" spc="-130" dirty="0">
                          <a:latin typeface="Arial"/>
                          <a:cs typeface="Arial"/>
                        </a:rPr>
                        <a:t> </a:t>
                      </a:r>
                      <a:r>
                        <a:rPr sz="1850" dirty="0">
                          <a:latin typeface="Arial"/>
                          <a:cs typeface="Arial"/>
                        </a:rPr>
                        <a:t>like</a:t>
                      </a:r>
                      <a:r>
                        <a:rPr sz="1850" spc="-5" dirty="0">
                          <a:latin typeface="Arial"/>
                          <a:cs typeface="Arial"/>
                        </a:rPr>
                        <a:t> </a:t>
                      </a:r>
                      <a:r>
                        <a:rPr sz="1850" spc="-80" dirty="0">
                          <a:latin typeface="Arial"/>
                          <a:cs typeface="Arial"/>
                        </a:rPr>
                        <a:t>SNAP,</a:t>
                      </a:r>
                      <a:r>
                        <a:rPr sz="1850" spc="-65" dirty="0">
                          <a:latin typeface="Arial"/>
                          <a:cs typeface="Arial"/>
                        </a:rPr>
                        <a:t> </a:t>
                      </a:r>
                      <a:r>
                        <a:rPr sz="1850" spc="-10" dirty="0">
                          <a:latin typeface="Arial"/>
                          <a:cs typeface="Arial"/>
                        </a:rPr>
                        <a:t>enter</a:t>
                      </a:r>
                      <a:r>
                        <a:rPr sz="1850" spc="-35" dirty="0">
                          <a:latin typeface="Arial"/>
                          <a:cs typeface="Arial"/>
                        </a:rPr>
                        <a:t> </a:t>
                      </a:r>
                      <a:r>
                        <a:rPr sz="1850" spc="-25" dirty="0">
                          <a:latin typeface="Arial"/>
                          <a:cs typeface="Arial"/>
                        </a:rPr>
                        <a:t>the </a:t>
                      </a:r>
                      <a:r>
                        <a:rPr sz="1850" spc="-10" dirty="0">
                          <a:latin typeface="Arial"/>
                          <a:cs typeface="Arial"/>
                        </a:rPr>
                        <a:t>Form</a:t>
                      </a:r>
                      <a:r>
                        <a:rPr sz="1850" spc="-130" dirty="0">
                          <a:latin typeface="Arial"/>
                          <a:cs typeface="Arial"/>
                        </a:rPr>
                        <a:t> </a:t>
                      </a:r>
                      <a:r>
                        <a:rPr sz="1850" dirty="0">
                          <a:latin typeface="Arial"/>
                          <a:cs typeface="Arial"/>
                        </a:rPr>
                        <a:t>B</a:t>
                      </a:r>
                      <a:r>
                        <a:rPr sz="1850" spc="-65" dirty="0">
                          <a:latin typeface="Arial"/>
                          <a:cs typeface="Arial"/>
                        </a:rPr>
                        <a:t> </a:t>
                      </a:r>
                      <a:r>
                        <a:rPr sz="1850" spc="-10" dirty="0">
                          <a:latin typeface="Arial"/>
                          <a:cs typeface="Arial"/>
                        </a:rPr>
                        <a:t>process.</a:t>
                      </a:r>
                      <a:endParaRPr sz="1850" dirty="0">
                        <a:latin typeface="Arial"/>
                        <a:cs typeface="Arial"/>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AB42-A105-BB69-BA70-8EBD22375030}"/>
              </a:ext>
            </a:extLst>
          </p:cNvPr>
          <p:cNvSpPr>
            <a:spLocks noGrp="1"/>
          </p:cNvSpPr>
          <p:nvPr>
            <p:ph type="title"/>
          </p:nvPr>
        </p:nvSpPr>
        <p:spPr/>
        <p:txBody>
          <a:bodyPr/>
          <a:lstStyle/>
          <a:p>
            <a:r>
              <a:rPr lang="en-US" dirty="0"/>
              <a:t>Examples: Form A</a:t>
            </a:r>
          </a:p>
        </p:txBody>
      </p:sp>
      <p:pic>
        <p:nvPicPr>
          <p:cNvPr id="4" name="Content Placeholder 3">
            <a:extLst>
              <a:ext uri="{FF2B5EF4-FFF2-40B4-BE49-F238E27FC236}">
                <a16:creationId xmlns:a16="http://schemas.microsoft.com/office/drawing/2014/main" id="{B6228011-AD4B-6571-F816-223172332201}"/>
              </a:ext>
            </a:extLst>
          </p:cNvPr>
          <p:cNvPicPr>
            <a:picLocks noGrp="1" noChangeAspect="1"/>
          </p:cNvPicPr>
          <p:nvPr>
            <p:ph sz="half" idx="1"/>
          </p:nvPr>
        </p:nvPicPr>
        <p:blipFill>
          <a:blip r:embed="rId2"/>
          <a:stretch>
            <a:fillRect/>
          </a:stretch>
        </p:blipFill>
        <p:spPr>
          <a:xfrm>
            <a:off x="1977043" y="2136278"/>
            <a:ext cx="7602011" cy="2438740"/>
          </a:xfrm>
          <a:prstGeom prst="rect">
            <a:avLst/>
          </a:prstGeom>
          <a:ln w="12700">
            <a:solidFill>
              <a:schemeClr val="accent1"/>
            </a:solidFill>
          </a:ln>
        </p:spPr>
      </p:pic>
      <p:sp>
        <p:nvSpPr>
          <p:cNvPr id="6" name="Rectangle: Rounded Corners 5">
            <a:extLst>
              <a:ext uri="{FF2B5EF4-FFF2-40B4-BE49-F238E27FC236}">
                <a16:creationId xmlns:a16="http://schemas.microsoft.com/office/drawing/2014/main" id="{E4A50C39-0ECC-6A9E-11C0-5FD4271817D4}"/>
              </a:ext>
            </a:extLst>
          </p:cNvPr>
          <p:cNvSpPr/>
          <p:nvPr/>
        </p:nvSpPr>
        <p:spPr>
          <a:xfrm>
            <a:off x="2130458" y="2997724"/>
            <a:ext cx="6872140" cy="19796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653B974-CB55-13FC-7D81-790CDF6AF39C}"/>
              </a:ext>
            </a:extLst>
          </p:cNvPr>
          <p:cNvSpPr/>
          <p:nvPr/>
        </p:nvSpPr>
        <p:spPr>
          <a:xfrm>
            <a:off x="7022969" y="4157221"/>
            <a:ext cx="1480008" cy="27337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CDAFC8C-FED1-86F4-A418-AD80B82D631A}"/>
              </a:ext>
            </a:extLst>
          </p:cNvPr>
          <p:cNvSpPr/>
          <p:nvPr/>
        </p:nvSpPr>
        <p:spPr>
          <a:xfrm>
            <a:off x="2177592" y="3195687"/>
            <a:ext cx="3638746" cy="14140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88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15B3-EE8F-A072-C32B-39144F11E3E0}"/>
              </a:ext>
            </a:extLst>
          </p:cNvPr>
          <p:cNvSpPr>
            <a:spLocks noGrp="1"/>
          </p:cNvSpPr>
          <p:nvPr>
            <p:ph type="title"/>
          </p:nvPr>
        </p:nvSpPr>
        <p:spPr/>
        <p:txBody>
          <a:bodyPr/>
          <a:lstStyle/>
          <a:p>
            <a:r>
              <a:rPr lang="en-US" dirty="0"/>
              <a:t>Example: Form B</a:t>
            </a:r>
          </a:p>
        </p:txBody>
      </p:sp>
      <p:pic>
        <p:nvPicPr>
          <p:cNvPr id="4" name="Content Placeholder 3">
            <a:extLst>
              <a:ext uri="{FF2B5EF4-FFF2-40B4-BE49-F238E27FC236}">
                <a16:creationId xmlns:a16="http://schemas.microsoft.com/office/drawing/2014/main" id="{8781F8E9-17EE-7C1E-ED6F-07B176E62CF8}"/>
              </a:ext>
            </a:extLst>
          </p:cNvPr>
          <p:cNvPicPr>
            <a:picLocks noGrp="1" noChangeAspect="1"/>
          </p:cNvPicPr>
          <p:nvPr>
            <p:ph sz="half" idx="1"/>
          </p:nvPr>
        </p:nvPicPr>
        <p:blipFill>
          <a:blip r:embed="rId2"/>
          <a:stretch>
            <a:fillRect/>
          </a:stretch>
        </p:blipFill>
        <p:spPr>
          <a:xfrm>
            <a:off x="336085" y="1282045"/>
            <a:ext cx="6426026" cy="4139465"/>
          </a:xfrm>
          <a:prstGeom prst="rect">
            <a:avLst/>
          </a:prstGeom>
          <a:noFill/>
          <a:ln w="12700">
            <a:solidFill>
              <a:schemeClr val="accent1"/>
            </a:solidFill>
          </a:ln>
        </p:spPr>
      </p:pic>
      <p:pic>
        <p:nvPicPr>
          <p:cNvPr id="5" name="Picture 4">
            <a:extLst>
              <a:ext uri="{FF2B5EF4-FFF2-40B4-BE49-F238E27FC236}">
                <a16:creationId xmlns:a16="http://schemas.microsoft.com/office/drawing/2014/main" id="{FADFC130-18B1-9E5E-EB59-E926EE111642}"/>
              </a:ext>
            </a:extLst>
          </p:cNvPr>
          <p:cNvPicPr>
            <a:picLocks noChangeAspect="1"/>
          </p:cNvPicPr>
          <p:nvPr/>
        </p:nvPicPr>
        <p:blipFill>
          <a:blip r:embed="rId3"/>
          <a:stretch>
            <a:fillRect/>
          </a:stretch>
        </p:blipFill>
        <p:spPr>
          <a:xfrm>
            <a:off x="6080288" y="2462046"/>
            <a:ext cx="6017443" cy="3871628"/>
          </a:xfrm>
          <a:prstGeom prst="rect">
            <a:avLst/>
          </a:prstGeom>
          <a:ln w="12700">
            <a:solidFill>
              <a:schemeClr val="accent1"/>
            </a:solidFill>
          </a:ln>
        </p:spPr>
      </p:pic>
      <p:sp>
        <p:nvSpPr>
          <p:cNvPr id="6" name="Oval 5">
            <a:extLst>
              <a:ext uri="{FF2B5EF4-FFF2-40B4-BE49-F238E27FC236}">
                <a16:creationId xmlns:a16="http://schemas.microsoft.com/office/drawing/2014/main" id="{7F05C5AF-5F66-7308-E634-4DD29BBF7244}"/>
              </a:ext>
            </a:extLst>
          </p:cNvPr>
          <p:cNvSpPr/>
          <p:nvPr/>
        </p:nvSpPr>
        <p:spPr>
          <a:xfrm>
            <a:off x="5033913" y="4722829"/>
            <a:ext cx="575035" cy="4524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F7B7DA2-8E24-475D-5158-7CBEF21FF423}"/>
              </a:ext>
            </a:extLst>
          </p:cNvPr>
          <p:cNvSpPr/>
          <p:nvPr/>
        </p:nvSpPr>
        <p:spPr>
          <a:xfrm>
            <a:off x="886119" y="4873658"/>
            <a:ext cx="452487" cy="1602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12E193E-C89B-CBE5-A019-7F182C152624}"/>
              </a:ext>
            </a:extLst>
          </p:cNvPr>
          <p:cNvSpPr/>
          <p:nvPr/>
        </p:nvSpPr>
        <p:spPr>
          <a:xfrm>
            <a:off x="6259398" y="2837468"/>
            <a:ext cx="2535810" cy="26395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DD786C1-FE70-0249-F95C-6E94273A5A93}"/>
              </a:ext>
            </a:extLst>
          </p:cNvPr>
          <p:cNvSpPr/>
          <p:nvPr/>
        </p:nvSpPr>
        <p:spPr>
          <a:xfrm>
            <a:off x="471340" y="2403835"/>
            <a:ext cx="5778631" cy="2168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4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711199"/>
            <a:chOff x="0" y="0"/>
            <a:chExt cx="12192000" cy="711199"/>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sp>
          <p:nvSpPr>
            <p:cNvPr id="5" name="object 5"/>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3" cstate="print"/>
            <a:stretch>
              <a:fillRect/>
            </a:stretch>
          </p:blipFill>
          <p:spPr>
            <a:xfrm>
              <a:off x="1018909" y="6275829"/>
              <a:ext cx="71572" cy="98384"/>
            </a:xfrm>
            <a:prstGeom prst="rect">
              <a:avLst/>
            </a:prstGeom>
          </p:spPr>
        </p:pic>
        <p:pic>
          <p:nvPicPr>
            <p:cNvPr id="9" name="object 9"/>
            <p:cNvPicPr/>
            <p:nvPr/>
          </p:nvPicPr>
          <p:blipFill>
            <a:blip r:embed="rId4" cstate="print"/>
            <a:stretch>
              <a:fillRect/>
            </a:stretch>
          </p:blipFill>
          <p:spPr>
            <a:xfrm>
              <a:off x="1113381" y="6274876"/>
              <a:ext cx="123093" cy="100290"/>
            </a:xfrm>
            <a:prstGeom prst="rect">
              <a:avLst/>
            </a:prstGeom>
          </p:spPr>
        </p:pic>
      </p:grpSp>
      <p:pic>
        <p:nvPicPr>
          <p:cNvPr id="10" name="object 10"/>
          <p:cNvPicPr/>
          <p:nvPr/>
        </p:nvPicPr>
        <p:blipFill>
          <a:blip r:embed="rId5"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924232" y="580103"/>
            <a:ext cx="9806122" cy="1121461"/>
          </a:xfrm>
          <a:prstGeom prst="rect">
            <a:avLst/>
          </a:prstGeom>
        </p:spPr>
        <p:txBody>
          <a:bodyPr vert="horz" wrap="square" lIns="0" tIns="13335" rIns="0" bIns="0" rtlCol="0">
            <a:spAutoFit/>
          </a:bodyPr>
          <a:lstStyle/>
          <a:p>
            <a:pPr marL="12700" algn="ctr">
              <a:lnSpc>
                <a:spcPct val="100000"/>
              </a:lnSpc>
              <a:spcBef>
                <a:spcPts val="105"/>
              </a:spcBef>
            </a:pPr>
            <a:r>
              <a:rPr sz="3600" dirty="0"/>
              <a:t>Redetermination</a:t>
            </a:r>
            <a:r>
              <a:rPr sz="3600" spc="-65" dirty="0"/>
              <a:t> </a:t>
            </a:r>
            <a:r>
              <a:rPr sz="3600" dirty="0"/>
              <a:t>Process</a:t>
            </a:r>
            <a:r>
              <a:rPr lang="en-US" sz="3600" spc="-10" dirty="0"/>
              <a:t> Examples* </a:t>
            </a:r>
            <a:br>
              <a:rPr lang="en-US" sz="3600" spc="-10" dirty="0"/>
            </a:br>
            <a:endParaRPr sz="3600" spc="-10" dirty="0"/>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16</a:t>
            </a:fld>
            <a:endParaRPr spc="-25"/>
          </a:p>
        </p:txBody>
      </p:sp>
      <p:graphicFrame>
        <p:nvGraphicFramePr>
          <p:cNvPr id="12" name="object 12"/>
          <p:cNvGraphicFramePr>
            <a:graphicFrameLocks noGrp="1"/>
          </p:cNvGraphicFramePr>
          <p:nvPr>
            <p:extLst>
              <p:ext uri="{D42A27DB-BD31-4B8C-83A1-F6EECF244321}">
                <p14:modId xmlns:p14="http://schemas.microsoft.com/office/powerpoint/2010/main" val="2997374166"/>
              </p:ext>
            </p:extLst>
          </p:nvPr>
        </p:nvGraphicFramePr>
        <p:xfrm>
          <a:off x="506358" y="1937138"/>
          <a:ext cx="11288477" cy="2444749"/>
        </p:xfrm>
        <a:graphic>
          <a:graphicData uri="http://schemas.openxmlformats.org/drawingml/2006/table">
            <a:tbl>
              <a:tblPr firstRow="1" bandRow="1">
                <a:tableStyleId>{2D5ABB26-0587-4C30-8999-92F81FD0307C}</a:tableStyleId>
              </a:tblPr>
              <a:tblGrid>
                <a:gridCol w="1790033">
                  <a:extLst>
                    <a:ext uri="{9D8B030D-6E8A-4147-A177-3AD203B41FA5}">
                      <a16:colId xmlns:a16="http://schemas.microsoft.com/office/drawing/2014/main" val="20000"/>
                    </a:ext>
                  </a:extLst>
                </a:gridCol>
                <a:gridCol w="1692053">
                  <a:extLst>
                    <a:ext uri="{9D8B030D-6E8A-4147-A177-3AD203B41FA5}">
                      <a16:colId xmlns:a16="http://schemas.microsoft.com/office/drawing/2014/main" val="3615515576"/>
                    </a:ext>
                  </a:extLst>
                </a:gridCol>
                <a:gridCol w="1597374">
                  <a:extLst>
                    <a:ext uri="{9D8B030D-6E8A-4147-A177-3AD203B41FA5}">
                      <a16:colId xmlns:a16="http://schemas.microsoft.com/office/drawing/2014/main" val="20001"/>
                    </a:ext>
                  </a:extLst>
                </a:gridCol>
                <a:gridCol w="2264618">
                  <a:extLst>
                    <a:ext uri="{9D8B030D-6E8A-4147-A177-3AD203B41FA5}">
                      <a16:colId xmlns:a16="http://schemas.microsoft.com/office/drawing/2014/main" val="20002"/>
                    </a:ext>
                  </a:extLst>
                </a:gridCol>
                <a:gridCol w="1935786">
                  <a:extLst>
                    <a:ext uri="{9D8B030D-6E8A-4147-A177-3AD203B41FA5}">
                      <a16:colId xmlns:a16="http://schemas.microsoft.com/office/drawing/2014/main" val="20003"/>
                    </a:ext>
                  </a:extLst>
                </a:gridCol>
                <a:gridCol w="2008613">
                  <a:extLst>
                    <a:ext uri="{9D8B030D-6E8A-4147-A177-3AD203B41FA5}">
                      <a16:colId xmlns:a16="http://schemas.microsoft.com/office/drawing/2014/main" val="20004"/>
                    </a:ext>
                  </a:extLst>
                </a:gridCol>
              </a:tblGrid>
              <a:tr h="1018540">
                <a:tc>
                  <a:txBody>
                    <a:bodyPr/>
                    <a:lstStyle/>
                    <a:p>
                      <a:pPr marL="68580">
                        <a:lnSpc>
                          <a:spcPct val="100000"/>
                        </a:lnSpc>
                        <a:spcBef>
                          <a:spcPts val="100"/>
                        </a:spcBef>
                      </a:pPr>
                      <a:r>
                        <a:rPr sz="1600" b="1" dirty="0">
                          <a:solidFill>
                            <a:srgbClr val="FFFFFF"/>
                          </a:solidFill>
                          <a:latin typeface="Arial"/>
                          <a:cs typeface="Arial"/>
                        </a:rPr>
                        <a:t>End</a:t>
                      </a:r>
                      <a:r>
                        <a:rPr sz="1600" b="1" spc="-105" dirty="0">
                          <a:solidFill>
                            <a:srgbClr val="FFFFFF"/>
                          </a:solidFill>
                          <a:latin typeface="Arial"/>
                          <a:cs typeface="Arial"/>
                        </a:rPr>
                        <a:t> </a:t>
                      </a:r>
                      <a:r>
                        <a:rPr sz="1600" b="1" spc="-25" dirty="0">
                          <a:solidFill>
                            <a:srgbClr val="FFFFFF"/>
                          </a:solidFill>
                          <a:latin typeface="Arial"/>
                          <a:cs typeface="Arial"/>
                        </a:rPr>
                        <a:t>of</a:t>
                      </a:r>
                      <a:endParaRPr sz="1600" dirty="0">
                        <a:latin typeface="Arial"/>
                        <a:cs typeface="Arial"/>
                      </a:endParaRPr>
                    </a:p>
                    <a:p>
                      <a:pPr marL="68580" marR="582930">
                        <a:lnSpc>
                          <a:spcPct val="115599"/>
                        </a:lnSpc>
                        <a:spcBef>
                          <a:spcPts val="75"/>
                        </a:spcBef>
                      </a:pPr>
                      <a:r>
                        <a:rPr sz="1500" b="1" spc="-10" dirty="0">
                          <a:solidFill>
                            <a:srgbClr val="FFFFFF"/>
                          </a:solidFill>
                          <a:latin typeface="Arial"/>
                          <a:cs typeface="Arial"/>
                        </a:rPr>
                        <a:t>Certification</a:t>
                      </a:r>
                      <a:r>
                        <a:rPr sz="1600" b="1" spc="-10" dirty="0">
                          <a:solidFill>
                            <a:srgbClr val="FFFFFF"/>
                          </a:solidFill>
                          <a:latin typeface="Arial"/>
                          <a:cs typeface="Arial"/>
                        </a:rPr>
                        <a:t> Period</a:t>
                      </a:r>
                      <a:endParaRPr sz="1600" dirty="0">
                        <a:latin typeface="Arial"/>
                        <a:cs typeface="Arial"/>
                      </a:endParaRPr>
                    </a:p>
                  </a:txBody>
                  <a:tcPr marL="0" marR="0" marT="127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4471C4"/>
                    </a:solidFill>
                  </a:tcPr>
                </a:tc>
                <a:tc>
                  <a:txBody>
                    <a:bodyPr/>
                    <a:lstStyle/>
                    <a:p>
                      <a:pPr marL="0" marR="693420" algn="ctr">
                        <a:lnSpc>
                          <a:spcPct val="115599"/>
                        </a:lnSpc>
                        <a:spcBef>
                          <a:spcPts val="75"/>
                        </a:spcBef>
                      </a:pPr>
                      <a:r>
                        <a:rPr lang="en-US" sz="1850" b="1" i="0" dirty="0">
                          <a:solidFill>
                            <a:schemeClr val="bg1"/>
                          </a:solidFill>
                          <a:latin typeface="Arial"/>
                          <a:cs typeface="Arial"/>
                        </a:rPr>
                        <a:t>Form B Mailed </a:t>
                      </a:r>
                      <a:endParaRPr sz="1850" b="1" i="0" dirty="0">
                        <a:solidFill>
                          <a:schemeClr val="bg1"/>
                        </a:solidFill>
                        <a:latin typeface="Arial"/>
                        <a:cs typeface="Arial"/>
                      </a:endParaRPr>
                    </a:p>
                  </a:txBody>
                  <a:tcPr marL="0" marR="0" marT="127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471C4"/>
                    </a:solidFill>
                  </a:tcPr>
                </a:tc>
                <a:tc>
                  <a:txBody>
                    <a:bodyPr/>
                    <a:lstStyle/>
                    <a:p>
                      <a:pPr marL="70485" algn="l">
                        <a:lnSpc>
                          <a:spcPct val="100000"/>
                        </a:lnSpc>
                        <a:spcBef>
                          <a:spcPts val="100"/>
                        </a:spcBef>
                      </a:pPr>
                      <a:r>
                        <a:rPr sz="1850" b="1" spc="-10" dirty="0">
                          <a:solidFill>
                            <a:srgbClr val="FFFFFF"/>
                          </a:solidFill>
                          <a:latin typeface="Arial"/>
                          <a:cs typeface="Arial"/>
                        </a:rPr>
                        <a:t>Rede</a:t>
                      </a:r>
                      <a:r>
                        <a:rPr sz="1850" b="1" spc="-150" dirty="0">
                          <a:solidFill>
                            <a:srgbClr val="FFFFFF"/>
                          </a:solidFill>
                          <a:latin typeface="Arial"/>
                          <a:cs typeface="Arial"/>
                        </a:rPr>
                        <a:t> </a:t>
                      </a:r>
                      <a:r>
                        <a:rPr sz="1850" b="1" dirty="0">
                          <a:solidFill>
                            <a:srgbClr val="FFFFFF"/>
                          </a:solidFill>
                          <a:latin typeface="Arial"/>
                          <a:cs typeface="Arial"/>
                        </a:rPr>
                        <a:t>Due</a:t>
                      </a:r>
                      <a:r>
                        <a:rPr sz="1850" b="1" spc="-145" dirty="0">
                          <a:solidFill>
                            <a:srgbClr val="FFFFFF"/>
                          </a:solidFill>
                          <a:latin typeface="Arial"/>
                          <a:cs typeface="Arial"/>
                        </a:rPr>
                        <a:t> </a:t>
                      </a:r>
                      <a:r>
                        <a:rPr sz="1850" b="1" spc="-20" dirty="0">
                          <a:solidFill>
                            <a:srgbClr val="FFFFFF"/>
                          </a:solidFill>
                          <a:latin typeface="Arial"/>
                          <a:cs typeface="Arial"/>
                        </a:rPr>
                        <a:t>Date</a:t>
                      </a:r>
                      <a:r>
                        <a:rPr sz="1850" b="1" spc="-75" dirty="0">
                          <a:solidFill>
                            <a:srgbClr val="FFFFFF"/>
                          </a:solidFill>
                          <a:latin typeface="Arial"/>
                          <a:cs typeface="Arial"/>
                        </a:rPr>
                        <a:t> </a:t>
                      </a:r>
                      <a:r>
                        <a:rPr sz="1850" b="1" spc="-25" dirty="0">
                          <a:solidFill>
                            <a:srgbClr val="FFFFFF"/>
                          </a:solidFill>
                          <a:latin typeface="Arial"/>
                          <a:cs typeface="Arial"/>
                        </a:rPr>
                        <a:t>on</a:t>
                      </a:r>
                      <a:r>
                        <a:rPr lang="en-US" sz="1850" b="1" spc="-25" dirty="0">
                          <a:solidFill>
                            <a:srgbClr val="FFFFFF"/>
                          </a:solidFill>
                          <a:latin typeface="Arial"/>
                          <a:cs typeface="Arial"/>
                        </a:rPr>
                        <a:t> </a:t>
                      </a:r>
                      <a:r>
                        <a:rPr sz="1850" b="1" spc="-10" dirty="0">
                          <a:solidFill>
                            <a:srgbClr val="FFFFFF"/>
                          </a:solidFill>
                          <a:latin typeface="Arial"/>
                          <a:cs typeface="Arial"/>
                        </a:rPr>
                        <a:t>Notice</a:t>
                      </a:r>
                      <a:endParaRPr sz="1850" dirty="0">
                        <a:latin typeface="Arial"/>
                        <a:cs typeface="Arial"/>
                      </a:endParaRPr>
                    </a:p>
                  </a:txBody>
                  <a:tcPr marL="0" marR="0" marT="127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274320">
                        <a:lnSpc>
                          <a:spcPct val="100000"/>
                        </a:lnSpc>
                        <a:spcBef>
                          <a:spcPts val="100"/>
                        </a:spcBef>
                      </a:pPr>
                      <a:r>
                        <a:rPr lang="en-US" sz="1850" b="1" dirty="0">
                          <a:solidFill>
                            <a:srgbClr val="FFFFFF"/>
                          </a:solidFill>
                          <a:latin typeface="Arial"/>
                          <a:cs typeface="Arial"/>
                        </a:rPr>
                        <a:t>Cut-off </a:t>
                      </a:r>
                      <a:r>
                        <a:rPr sz="1850" b="1" spc="-20" dirty="0">
                          <a:solidFill>
                            <a:srgbClr val="FFFFFF"/>
                          </a:solidFill>
                          <a:latin typeface="Arial"/>
                          <a:cs typeface="Arial"/>
                        </a:rPr>
                        <a:t>Date:</a:t>
                      </a:r>
                      <a:endParaRPr lang="en-US" sz="1850" b="1" spc="-20" dirty="0">
                        <a:solidFill>
                          <a:srgbClr val="FFFFFF"/>
                        </a:solidFill>
                        <a:latin typeface="Arial"/>
                        <a:cs typeface="Arial"/>
                      </a:endParaRPr>
                    </a:p>
                    <a:p>
                      <a:pPr marL="274320">
                        <a:lnSpc>
                          <a:spcPct val="100000"/>
                        </a:lnSpc>
                        <a:spcBef>
                          <a:spcPts val="0"/>
                        </a:spcBef>
                      </a:pPr>
                      <a:r>
                        <a:rPr lang="en-US" sz="1850" b="1" spc="-25" dirty="0">
                          <a:solidFill>
                            <a:srgbClr val="FFFFFF"/>
                          </a:solidFill>
                          <a:latin typeface="Arial"/>
                          <a:cs typeface="Arial"/>
                        </a:rPr>
                        <a:t>Rede</a:t>
                      </a:r>
                      <a:r>
                        <a:rPr sz="1850" b="1" spc="25" dirty="0">
                          <a:solidFill>
                            <a:srgbClr val="FFFFFF"/>
                          </a:solidFill>
                          <a:latin typeface="Arial"/>
                          <a:cs typeface="Arial"/>
                        </a:rPr>
                        <a:t> </a:t>
                      </a:r>
                      <a:r>
                        <a:rPr lang="en-US" sz="1850" b="1" spc="25" dirty="0">
                          <a:solidFill>
                            <a:srgbClr val="FFFFFF"/>
                          </a:solidFill>
                          <a:latin typeface="Arial"/>
                          <a:cs typeface="Arial"/>
                        </a:rPr>
                        <a:t>case closure </a:t>
                      </a:r>
                      <a:r>
                        <a:rPr lang="en-US" sz="1850" b="1" spc="-10" dirty="0">
                          <a:solidFill>
                            <a:srgbClr val="FFFFFF"/>
                          </a:solidFill>
                          <a:latin typeface="Arial"/>
                          <a:cs typeface="Arial"/>
                        </a:rPr>
                        <a:t> </a:t>
                      </a:r>
                      <a:endParaRPr sz="1850" dirty="0">
                        <a:latin typeface="Arial"/>
                        <a:cs typeface="Arial"/>
                      </a:endParaRPr>
                    </a:p>
                  </a:txBody>
                  <a:tcPr marL="0" marR="0" marT="127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471C4"/>
                    </a:solidFill>
                  </a:tcPr>
                </a:tc>
                <a:tc>
                  <a:txBody>
                    <a:bodyPr/>
                    <a:lstStyle/>
                    <a:p>
                      <a:pPr marL="182880" algn="l">
                        <a:lnSpc>
                          <a:spcPct val="100000"/>
                        </a:lnSpc>
                        <a:spcBef>
                          <a:spcPts val="100"/>
                        </a:spcBef>
                      </a:pPr>
                      <a:r>
                        <a:rPr lang="en-US" sz="1850" b="1" dirty="0">
                          <a:solidFill>
                            <a:srgbClr val="FFFFFF"/>
                          </a:solidFill>
                          <a:latin typeface="Arial"/>
                          <a:cs typeface="Arial"/>
                        </a:rPr>
                        <a:t>No “B”,</a:t>
                      </a:r>
                      <a:r>
                        <a:rPr lang="en-US" sz="1850" b="1" spc="-25" dirty="0">
                          <a:solidFill>
                            <a:srgbClr val="FFFFFF"/>
                          </a:solidFill>
                          <a:latin typeface="Arial"/>
                          <a:cs typeface="Arial"/>
                        </a:rPr>
                        <a:t> no</a:t>
                      </a:r>
                      <a:endParaRPr sz="1850" dirty="0">
                        <a:latin typeface="Arial"/>
                        <a:cs typeface="Arial"/>
                      </a:endParaRPr>
                    </a:p>
                    <a:p>
                      <a:pPr marL="182880" marR="612775" algn="l">
                        <a:lnSpc>
                          <a:spcPct val="115599"/>
                        </a:lnSpc>
                        <a:spcBef>
                          <a:spcPts val="75"/>
                        </a:spcBef>
                      </a:pPr>
                      <a:r>
                        <a:rPr lang="en-US" sz="1850" b="1" spc="-10" dirty="0">
                          <a:solidFill>
                            <a:srgbClr val="FFFFFF"/>
                          </a:solidFill>
                          <a:latin typeface="Arial"/>
                          <a:cs typeface="Arial"/>
                        </a:rPr>
                        <a:t>c</a:t>
                      </a:r>
                      <a:r>
                        <a:rPr sz="1850" b="1" spc="-10" dirty="0">
                          <a:solidFill>
                            <a:srgbClr val="FFFFFF"/>
                          </a:solidFill>
                          <a:latin typeface="Arial"/>
                          <a:cs typeface="Arial"/>
                        </a:rPr>
                        <a:t>overage</a:t>
                      </a:r>
                      <a:endParaRPr sz="1850" dirty="0">
                        <a:latin typeface="Arial"/>
                        <a:cs typeface="Arial"/>
                      </a:endParaRPr>
                    </a:p>
                  </a:txBody>
                  <a:tcPr marL="45720" marR="4572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471C4"/>
                    </a:solidFill>
                  </a:tcPr>
                </a:tc>
                <a:tc>
                  <a:txBody>
                    <a:bodyPr/>
                    <a:lstStyle/>
                    <a:p>
                      <a:pPr marL="75565">
                        <a:lnSpc>
                          <a:spcPct val="100000"/>
                        </a:lnSpc>
                        <a:spcBef>
                          <a:spcPts val="100"/>
                        </a:spcBef>
                      </a:pPr>
                      <a:r>
                        <a:rPr lang="en-US" sz="1850" b="1" spc="-10" dirty="0">
                          <a:solidFill>
                            <a:srgbClr val="FFFFFF"/>
                          </a:solidFill>
                          <a:latin typeface="Arial"/>
                          <a:cs typeface="Arial"/>
                        </a:rPr>
                        <a:t>90 day</a:t>
                      </a:r>
                      <a:r>
                        <a:rPr lang="en-US" sz="1850" b="1" spc="-20" dirty="0">
                          <a:solidFill>
                            <a:srgbClr val="FFFFFF"/>
                          </a:solidFill>
                          <a:latin typeface="Arial"/>
                          <a:cs typeface="Arial"/>
                        </a:rPr>
                        <a:t> </a:t>
                      </a:r>
                      <a:r>
                        <a:rPr sz="1850" b="1" spc="-10" dirty="0">
                          <a:solidFill>
                            <a:srgbClr val="FFFFFF"/>
                          </a:solidFill>
                          <a:latin typeface="Arial"/>
                          <a:cs typeface="Arial"/>
                        </a:rPr>
                        <a:t>reinstatement</a:t>
                      </a:r>
                      <a:r>
                        <a:rPr lang="en-US" sz="1850" b="1" spc="-10" dirty="0">
                          <a:solidFill>
                            <a:srgbClr val="FFFFFF"/>
                          </a:solidFill>
                          <a:latin typeface="Arial"/>
                          <a:cs typeface="Arial"/>
                        </a:rPr>
                        <a:t> period</a:t>
                      </a:r>
                    </a:p>
                  </a:txBody>
                  <a:tcPr marL="0" marR="0" marT="127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471170">
                <a:tc>
                  <a:txBody>
                    <a:bodyPr/>
                    <a:lstStyle/>
                    <a:p>
                      <a:pPr marR="415925" algn="ctr">
                        <a:lnSpc>
                          <a:spcPct val="100000"/>
                        </a:lnSpc>
                        <a:spcBef>
                          <a:spcPts val="110"/>
                        </a:spcBef>
                      </a:pPr>
                      <a:r>
                        <a:rPr sz="1850" b="1" spc="-10">
                          <a:solidFill>
                            <a:srgbClr val="FFFFFF"/>
                          </a:solidFill>
                          <a:latin typeface="Arial"/>
                          <a:cs typeface="Arial"/>
                        </a:rPr>
                        <a:t>06/30/2023</a:t>
                      </a:r>
                      <a:endParaRPr sz="1850">
                        <a:latin typeface="Arial"/>
                        <a:cs typeface="Arial"/>
                      </a:endParaRPr>
                    </a:p>
                  </a:txBody>
                  <a:tcPr marL="0" marR="0" marT="1397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4471C4"/>
                    </a:solidFill>
                  </a:tcPr>
                </a:tc>
                <a:tc>
                  <a:txBody>
                    <a:bodyPr/>
                    <a:lstStyle/>
                    <a:p>
                      <a:pPr marR="368300" algn="ctr">
                        <a:lnSpc>
                          <a:spcPct val="100000"/>
                        </a:lnSpc>
                        <a:spcBef>
                          <a:spcPts val="110"/>
                        </a:spcBef>
                      </a:pPr>
                      <a:r>
                        <a:rPr lang="en-US" sz="1850" b="1" i="0" dirty="0">
                          <a:solidFill>
                            <a:schemeClr val="bg1"/>
                          </a:solidFill>
                          <a:latin typeface="Arial"/>
                          <a:cs typeface="Arial"/>
                        </a:rPr>
                        <a:t>05/01/2023</a:t>
                      </a:r>
                      <a:endParaRPr sz="1850" b="1" i="0" dirty="0">
                        <a:solidFill>
                          <a:schemeClr val="bg1"/>
                        </a:solidFill>
                        <a:latin typeface="Arial"/>
                        <a:cs typeface="Arial"/>
                      </a:endParaRPr>
                    </a:p>
                  </a:txBody>
                  <a:tcPr marL="0" marR="0" marT="1397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1C4"/>
                    </a:solidFill>
                  </a:tcPr>
                </a:tc>
                <a:tc>
                  <a:txBody>
                    <a:bodyPr/>
                    <a:lstStyle/>
                    <a:p>
                      <a:pPr marR="368300" algn="ctr">
                        <a:lnSpc>
                          <a:spcPct val="100000"/>
                        </a:lnSpc>
                        <a:spcBef>
                          <a:spcPts val="110"/>
                        </a:spcBef>
                      </a:pPr>
                      <a:r>
                        <a:rPr sz="1850" b="1" spc="-10" dirty="0">
                          <a:solidFill>
                            <a:schemeClr val="bg1"/>
                          </a:solidFill>
                          <a:latin typeface="Arial"/>
                          <a:cs typeface="Arial"/>
                        </a:rPr>
                        <a:t>06/01/2023</a:t>
                      </a:r>
                      <a:endParaRPr sz="1850" b="1" dirty="0">
                        <a:solidFill>
                          <a:schemeClr val="bg1"/>
                        </a:solidFill>
                        <a:latin typeface="Arial"/>
                        <a:cs typeface="Arial"/>
                      </a:endParaRPr>
                    </a:p>
                  </a:txBody>
                  <a:tcPr marL="0" marR="0" marT="13970"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4471C4"/>
                    </a:solidFill>
                  </a:tcPr>
                </a:tc>
                <a:tc>
                  <a:txBody>
                    <a:bodyPr/>
                    <a:lstStyle/>
                    <a:p>
                      <a:pPr marL="10160" algn="ctr">
                        <a:lnSpc>
                          <a:spcPct val="100000"/>
                        </a:lnSpc>
                        <a:spcBef>
                          <a:spcPts val="110"/>
                        </a:spcBef>
                      </a:pPr>
                      <a:r>
                        <a:rPr sz="1850" b="1" spc="-10" dirty="0">
                          <a:solidFill>
                            <a:schemeClr val="bg1"/>
                          </a:solidFill>
                          <a:latin typeface="Arial"/>
                          <a:cs typeface="Arial"/>
                        </a:rPr>
                        <a:t>06/15/2023</a:t>
                      </a:r>
                      <a:endParaRPr sz="1850" b="1" dirty="0">
                        <a:solidFill>
                          <a:schemeClr val="bg1"/>
                        </a:solidFill>
                        <a:latin typeface="Arial"/>
                        <a:cs typeface="Arial"/>
                      </a:endParaRPr>
                    </a:p>
                  </a:txBody>
                  <a:tcPr marL="0" marR="0" marT="1397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1C4"/>
                    </a:solidFill>
                  </a:tcPr>
                </a:tc>
                <a:tc>
                  <a:txBody>
                    <a:bodyPr/>
                    <a:lstStyle/>
                    <a:p>
                      <a:pPr marL="24765" algn="ctr">
                        <a:lnSpc>
                          <a:spcPct val="100000"/>
                        </a:lnSpc>
                        <a:spcBef>
                          <a:spcPts val="110"/>
                        </a:spcBef>
                      </a:pPr>
                      <a:r>
                        <a:rPr sz="1850" b="1" spc="-10" dirty="0">
                          <a:solidFill>
                            <a:schemeClr val="bg1"/>
                          </a:solidFill>
                          <a:latin typeface="Arial"/>
                          <a:cs typeface="Arial"/>
                        </a:rPr>
                        <a:t>07/01/2023</a:t>
                      </a:r>
                      <a:endParaRPr sz="1850" b="1" dirty="0">
                        <a:solidFill>
                          <a:schemeClr val="bg1"/>
                        </a:solidFill>
                        <a:latin typeface="Arial"/>
                        <a:cs typeface="Arial"/>
                      </a:endParaRPr>
                    </a:p>
                  </a:txBody>
                  <a:tcPr marL="0" marR="0" marT="1397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1C4"/>
                    </a:solidFill>
                  </a:tcPr>
                </a:tc>
                <a:tc>
                  <a:txBody>
                    <a:bodyPr/>
                    <a:lstStyle/>
                    <a:p>
                      <a:pPr marL="17145" algn="ctr">
                        <a:lnSpc>
                          <a:spcPct val="100000"/>
                        </a:lnSpc>
                        <a:spcBef>
                          <a:spcPts val="110"/>
                        </a:spcBef>
                      </a:pPr>
                      <a:r>
                        <a:rPr sz="1850" b="1" spc="-10" dirty="0">
                          <a:solidFill>
                            <a:schemeClr val="bg1"/>
                          </a:solidFill>
                          <a:latin typeface="Arial"/>
                          <a:cs typeface="Arial"/>
                        </a:rPr>
                        <a:t>09/30/2023</a:t>
                      </a:r>
                      <a:endParaRPr sz="1850" b="1" dirty="0">
                        <a:solidFill>
                          <a:schemeClr val="bg1"/>
                        </a:solidFill>
                        <a:latin typeface="Arial"/>
                        <a:cs typeface="Arial"/>
                      </a:endParaRPr>
                    </a:p>
                  </a:txBody>
                  <a:tcPr marL="0" marR="0" marT="139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471C4"/>
                    </a:solidFill>
                  </a:tcPr>
                </a:tc>
                <a:extLst>
                  <a:ext uri="{0D108BD9-81ED-4DB2-BD59-A6C34878D82A}">
                    <a16:rowId xmlns:a16="http://schemas.microsoft.com/office/drawing/2014/main" val="10001"/>
                  </a:ext>
                </a:extLst>
              </a:tr>
              <a:tr h="495934">
                <a:tc>
                  <a:txBody>
                    <a:bodyPr/>
                    <a:lstStyle/>
                    <a:p>
                      <a:pPr marR="415925" algn="ctr">
                        <a:lnSpc>
                          <a:spcPct val="100000"/>
                        </a:lnSpc>
                        <a:spcBef>
                          <a:spcPts val="114"/>
                        </a:spcBef>
                      </a:pPr>
                      <a:r>
                        <a:rPr sz="1850" b="1" spc="-10">
                          <a:solidFill>
                            <a:srgbClr val="FFFFFF"/>
                          </a:solidFill>
                          <a:latin typeface="Arial"/>
                          <a:cs typeface="Arial"/>
                        </a:rPr>
                        <a:t>07/31/2023</a:t>
                      </a:r>
                      <a:endParaRPr sz="1850">
                        <a:latin typeface="Arial"/>
                        <a:cs typeface="Arial"/>
                      </a:endParaRPr>
                    </a:p>
                  </a:txBody>
                  <a:tcPr marL="0" marR="0" marT="14604"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4471C4"/>
                    </a:solidFill>
                  </a:tcPr>
                </a:tc>
                <a:tc>
                  <a:txBody>
                    <a:bodyPr/>
                    <a:lstStyle/>
                    <a:p>
                      <a:pPr marR="368300" algn="ctr">
                        <a:lnSpc>
                          <a:spcPct val="100000"/>
                        </a:lnSpc>
                        <a:spcBef>
                          <a:spcPts val="114"/>
                        </a:spcBef>
                      </a:pPr>
                      <a:r>
                        <a:rPr lang="en-US" sz="1850" b="1" i="0" dirty="0">
                          <a:solidFill>
                            <a:schemeClr val="bg1"/>
                          </a:solidFill>
                          <a:latin typeface="Arial"/>
                          <a:cs typeface="Arial"/>
                        </a:rPr>
                        <a:t>06/01/2023</a:t>
                      </a:r>
                      <a:endParaRPr sz="1850" b="1" i="0" dirty="0">
                        <a:solidFill>
                          <a:schemeClr val="bg1"/>
                        </a:solidFill>
                        <a:latin typeface="Arial"/>
                        <a:cs typeface="Arial"/>
                      </a:endParaRPr>
                    </a:p>
                  </a:txBody>
                  <a:tcPr marL="0" marR="0" marT="1460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1C4"/>
                    </a:solidFill>
                  </a:tcPr>
                </a:tc>
                <a:tc>
                  <a:txBody>
                    <a:bodyPr/>
                    <a:lstStyle/>
                    <a:p>
                      <a:pPr marR="368300" algn="ctr">
                        <a:lnSpc>
                          <a:spcPct val="100000"/>
                        </a:lnSpc>
                        <a:spcBef>
                          <a:spcPts val="114"/>
                        </a:spcBef>
                      </a:pPr>
                      <a:r>
                        <a:rPr sz="1850" b="1" spc="-10">
                          <a:solidFill>
                            <a:schemeClr val="bg1"/>
                          </a:solidFill>
                          <a:latin typeface="Arial"/>
                          <a:cs typeface="Arial"/>
                        </a:rPr>
                        <a:t>07/01/2023</a:t>
                      </a:r>
                      <a:endParaRPr sz="1850" b="1">
                        <a:solidFill>
                          <a:schemeClr val="bg1"/>
                        </a:solidFill>
                        <a:latin typeface="Arial"/>
                        <a:cs typeface="Arial"/>
                      </a:endParaRPr>
                    </a:p>
                  </a:txBody>
                  <a:tcPr marL="0" marR="0" marT="14604"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L="10160" algn="ctr">
                        <a:lnSpc>
                          <a:spcPct val="100000"/>
                        </a:lnSpc>
                        <a:spcBef>
                          <a:spcPts val="114"/>
                        </a:spcBef>
                      </a:pPr>
                      <a:r>
                        <a:rPr sz="1850" b="1" spc="-10">
                          <a:solidFill>
                            <a:schemeClr val="bg1"/>
                          </a:solidFill>
                          <a:latin typeface="Arial"/>
                          <a:cs typeface="Arial"/>
                        </a:rPr>
                        <a:t>07/17/2023</a:t>
                      </a:r>
                      <a:endParaRPr sz="1850" b="1">
                        <a:solidFill>
                          <a:schemeClr val="bg1"/>
                        </a:solidFill>
                        <a:latin typeface="Arial"/>
                        <a:cs typeface="Arial"/>
                      </a:endParaRPr>
                    </a:p>
                  </a:txBody>
                  <a:tcPr marL="0" marR="0" marT="1460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1C4"/>
                    </a:solidFill>
                  </a:tcPr>
                </a:tc>
                <a:tc>
                  <a:txBody>
                    <a:bodyPr/>
                    <a:lstStyle/>
                    <a:p>
                      <a:pPr marL="24765" algn="ctr">
                        <a:lnSpc>
                          <a:spcPct val="100000"/>
                        </a:lnSpc>
                        <a:spcBef>
                          <a:spcPts val="114"/>
                        </a:spcBef>
                      </a:pPr>
                      <a:r>
                        <a:rPr sz="1850" b="1" spc="-10" dirty="0">
                          <a:solidFill>
                            <a:schemeClr val="bg1"/>
                          </a:solidFill>
                          <a:latin typeface="Arial"/>
                          <a:cs typeface="Arial"/>
                        </a:rPr>
                        <a:t>08/01/2023</a:t>
                      </a:r>
                      <a:endParaRPr sz="1850" b="1" dirty="0">
                        <a:solidFill>
                          <a:schemeClr val="bg1"/>
                        </a:solidFill>
                        <a:latin typeface="Arial"/>
                        <a:cs typeface="Arial"/>
                      </a:endParaRPr>
                    </a:p>
                  </a:txBody>
                  <a:tcPr marL="0" marR="0" marT="1460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1C4"/>
                    </a:solidFill>
                  </a:tcPr>
                </a:tc>
                <a:tc>
                  <a:txBody>
                    <a:bodyPr/>
                    <a:lstStyle/>
                    <a:p>
                      <a:pPr marL="17145" algn="ctr">
                        <a:lnSpc>
                          <a:spcPct val="100000"/>
                        </a:lnSpc>
                        <a:spcBef>
                          <a:spcPts val="114"/>
                        </a:spcBef>
                      </a:pPr>
                      <a:r>
                        <a:rPr sz="1850" b="1" spc="-10" dirty="0">
                          <a:solidFill>
                            <a:schemeClr val="bg1"/>
                          </a:solidFill>
                          <a:latin typeface="Arial"/>
                          <a:cs typeface="Arial"/>
                        </a:rPr>
                        <a:t>10/31/2023</a:t>
                      </a:r>
                      <a:endParaRPr sz="1850" b="1" dirty="0">
                        <a:solidFill>
                          <a:schemeClr val="bg1"/>
                        </a:solidFill>
                        <a:latin typeface="Arial"/>
                        <a:cs typeface="Arial"/>
                      </a:endParaRPr>
                    </a:p>
                  </a:txBody>
                  <a:tcPr marL="0" marR="0" marT="146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extLst>
                  <a:ext uri="{0D108BD9-81ED-4DB2-BD59-A6C34878D82A}">
                    <a16:rowId xmlns:a16="http://schemas.microsoft.com/office/drawing/2014/main" val="10002"/>
                  </a:ext>
                </a:extLst>
              </a:tr>
              <a:tr h="459105">
                <a:tc>
                  <a:txBody>
                    <a:bodyPr/>
                    <a:lstStyle/>
                    <a:p>
                      <a:pPr marR="415925" algn="ctr">
                        <a:lnSpc>
                          <a:spcPct val="100000"/>
                        </a:lnSpc>
                        <a:spcBef>
                          <a:spcPts val="120"/>
                        </a:spcBef>
                      </a:pPr>
                      <a:r>
                        <a:rPr sz="1850" b="1" spc="-10">
                          <a:solidFill>
                            <a:srgbClr val="FFFFFF"/>
                          </a:solidFill>
                          <a:latin typeface="Arial"/>
                          <a:cs typeface="Arial"/>
                        </a:rPr>
                        <a:t>08/31/2023</a:t>
                      </a:r>
                      <a:endParaRPr sz="1850">
                        <a:latin typeface="Arial"/>
                        <a:cs typeface="Arial"/>
                      </a:endParaRPr>
                    </a:p>
                  </a:txBody>
                  <a:tcPr marL="0" marR="0" marT="1524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4471C4"/>
                    </a:solidFill>
                  </a:tcPr>
                </a:tc>
                <a:tc>
                  <a:txBody>
                    <a:bodyPr/>
                    <a:lstStyle/>
                    <a:p>
                      <a:pPr marR="368300" algn="ctr">
                        <a:lnSpc>
                          <a:spcPct val="100000"/>
                        </a:lnSpc>
                        <a:spcBef>
                          <a:spcPts val="120"/>
                        </a:spcBef>
                      </a:pPr>
                      <a:r>
                        <a:rPr lang="en-US" sz="1850" b="1" i="0" dirty="0">
                          <a:solidFill>
                            <a:schemeClr val="bg1"/>
                          </a:solidFill>
                          <a:latin typeface="Arial"/>
                          <a:cs typeface="Arial"/>
                        </a:rPr>
                        <a:t>07/01/2023</a:t>
                      </a:r>
                      <a:endParaRPr sz="1850" b="1" i="0" dirty="0">
                        <a:solidFill>
                          <a:schemeClr val="bg1"/>
                        </a:solidFill>
                        <a:latin typeface="Arial"/>
                        <a:cs typeface="Arial"/>
                      </a:endParaRPr>
                    </a:p>
                  </a:txBody>
                  <a:tcPr marL="0" marR="0" marT="152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4471C4"/>
                    </a:solidFill>
                  </a:tcPr>
                </a:tc>
                <a:tc>
                  <a:txBody>
                    <a:bodyPr/>
                    <a:lstStyle/>
                    <a:p>
                      <a:pPr marR="368300" algn="ctr">
                        <a:lnSpc>
                          <a:spcPct val="100000"/>
                        </a:lnSpc>
                        <a:spcBef>
                          <a:spcPts val="120"/>
                        </a:spcBef>
                      </a:pPr>
                      <a:r>
                        <a:rPr sz="1850" b="1" spc="-10" dirty="0">
                          <a:solidFill>
                            <a:schemeClr val="bg1"/>
                          </a:solidFill>
                          <a:latin typeface="Arial"/>
                          <a:cs typeface="Arial"/>
                        </a:rPr>
                        <a:t>08/01/2023</a:t>
                      </a:r>
                      <a:endParaRPr sz="1850" b="1" dirty="0">
                        <a:solidFill>
                          <a:schemeClr val="bg1"/>
                        </a:solidFill>
                        <a:latin typeface="Arial"/>
                        <a:cs typeface="Arial"/>
                      </a:endParaRPr>
                    </a:p>
                  </a:txBody>
                  <a:tcPr marL="0" marR="0" marT="1524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L="10160" algn="ctr">
                        <a:lnSpc>
                          <a:spcPct val="100000"/>
                        </a:lnSpc>
                        <a:spcBef>
                          <a:spcPts val="120"/>
                        </a:spcBef>
                      </a:pPr>
                      <a:r>
                        <a:rPr sz="1850" b="1" spc="-10" dirty="0">
                          <a:solidFill>
                            <a:schemeClr val="bg1"/>
                          </a:solidFill>
                          <a:latin typeface="Arial"/>
                          <a:cs typeface="Arial"/>
                        </a:rPr>
                        <a:t>08/15/2023</a:t>
                      </a:r>
                      <a:endParaRPr sz="1850" b="1" dirty="0">
                        <a:solidFill>
                          <a:schemeClr val="bg1"/>
                        </a:solidFill>
                        <a:latin typeface="Arial"/>
                        <a:cs typeface="Arial"/>
                      </a:endParaRPr>
                    </a:p>
                  </a:txBody>
                  <a:tcPr marL="0" marR="0" marT="152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4471C4"/>
                    </a:solidFill>
                  </a:tcPr>
                </a:tc>
                <a:tc>
                  <a:txBody>
                    <a:bodyPr/>
                    <a:lstStyle/>
                    <a:p>
                      <a:pPr marL="24765" algn="ctr">
                        <a:lnSpc>
                          <a:spcPct val="100000"/>
                        </a:lnSpc>
                        <a:spcBef>
                          <a:spcPts val="120"/>
                        </a:spcBef>
                      </a:pPr>
                      <a:r>
                        <a:rPr sz="1850" b="1" spc="-10" dirty="0">
                          <a:solidFill>
                            <a:schemeClr val="bg1"/>
                          </a:solidFill>
                          <a:latin typeface="Arial"/>
                          <a:cs typeface="Arial"/>
                        </a:rPr>
                        <a:t>09/01/2023</a:t>
                      </a:r>
                      <a:endParaRPr sz="1850" b="1" dirty="0">
                        <a:solidFill>
                          <a:schemeClr val="bg1"/>
                        </a:solidFill>
                        <a:latin typeface="Arial"/>
                        <a:cs typeface="Arial"/>
                      </a:endParaRPr>
                    </a:p>
                  </a:txBody>
                  <a:tcPr marL="0" marR="0" marT="152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4471C4"/>
                    </a:solidFill>
                  </a:tcPr>
                </a:tc>
                <a:tc>
                  <a:txBody>
                    <a:bodyPr/>
                    <a:lstStyle/>
                    <a:p>
                      <a:pPr algn="ctr">
                        <a:lnSpc>
                          <a:spcPct val="100000"/>
                        </a:lnSpc>
                        <a:spcBef>
                          <a:spcPts val="120"/>
                        </a:spcBef>
                      </a:pPr>
                      <a:r>
                        <a:rPr sz="1850" b="1" spc="-10" dirty="0">
                          <a:solidFill>
                            <a:schemeClr val="bg1"/>
                          </a:solidFill>
                          <a:latin typeface="Arial"/>
                          <a:cs typeface="Arial"/>
                        </a:rPr>
                        <a:t>11/30/2023</a:t>
                      </a:r>
                      <a:endParaRPr sz="1850" b="1" dirty="0">
                        <a:solidFill>
                          <a:schemeClr val="bg1"/>
                        </a:solidFill>
                        <a:latin typeface="Arial"/>
                        <a:cs typeface="Arial"/>
                      </a:endParaRPr>
                    </a:p>
                  </a:txBody>
                  <a:tcPr marL="0" marR="0" marT="152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E078FE7D-BF8C-1761-465A-E079C61812E2}"/>
              </a:ext>
            </a:extLst>
          </p:cNvPr>
          <p:cNvSpPr txBox="1"/>
          <p:nvPr/>
        </p:nvSpPr>
        <p:spPr>
          <a:xfrm>
            <a:off x="2015612" y="5506065"/>
            <a:ext cx="8426246" cy="369332"/>
          </a:xfrm>
          <a:prstGeom prst="rect">
            <a:avLst/>
          </a:prstGeom>
          <a:noFill/>
        </p:spPr>
        <p:txBody>
          <a:bodyPr wrap="square" rtlCol="0">
            <a:spAutoFit/>
          </a:bodyPr>
          <a:lstStyle/>
          <a:p>
            <a:r>
              <a:rPr lang="en-US" dirty="0"/>
              <a:t>*Rede due dates will be spread over a 12-month period: 6/01/23 – 5/01/24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3E6B-F1C6-8A21-A34E-70B7CB425EF0}"/>
              </a:ext>
            </a:extLst>
          </p:cNvPr>
          <p:cNvSpPr>
            <a:spLocks noGrp="1"/>
          </p:cNvSpPr>
          <p:nvPr>
            <p:ph type="title"/>
          </p:nvPr>
        </p:nvSpPr>
        <p:spPr>
          <a:xfrm>
            <a:off x="457200" y="457200"/>
            <a:ext cx="11277600" cy="1325563"/>
          </a:xfrm>
        </p:spPr>
        <p:txBody>
          <a:bodyPr>
            <a:normAutofit/>
          </a:bodyPr>
          <a:lstStyle/>
          <a:p>
            <a:pPr algn="ctr"/>
            <a:r>
              <a:rPr lang="en-US">
                <a:solidFill>
                  <a:srgbClr val="071D66"/>
                </a:solidFill>
              </a:rPr>
              <a:t> </a:t>
            </a:r>
            <a:r>
              <a:rPr lang="en-US" sz="3600" b="1">
                <a:solidFill>
                  <a:srgbClr val="071D66"/>
                </a:solidFill>
              </a:rPr>
              <a:t>4 Ways To Complete redeterminations</a:t>
            </a:r>
            <a:br>
              <a:rPr lang="en-US" b="1">
                <a:solidFill>
                  <a:srgbClr val="071D66"/>
                </a:solidFill>
              </a:rPr>
            </a:br>
            <a:endParaRPr lang="en-US"/>
          </a:p>
        </p:txBody>
      </p:sp>
      <p:graphicFrame>
        <p:nvGraphicFramePr>
          <p:cNvPr id="5" name="Table 5">
            <a:extLst>
              <a:ext uri="{FF2B5EF4-FFF2-40B4-BE49-F238E27FC236}">
                <a16:creationId xmlns:a16="http://schemas.microsoft.com/office/drawing/2014/main" id="{89BEE4CC-0121-BEBF-FFEB-1B677B98D8B9}"/>
              </a:ext>
            </a:extLst>
          </p:cNvPr>
          <p:cNvGraphicFramePr>
            <a:graphicFrameLocks noGrp="1"/>
          </p:cNvGraphicFramePr>
          <p:nvPr>
            <p:extLst>
              <p:ext uri="{D42A27DB-BD31-4B8C-83A1-F6EECF244321}">
                <p14:modId xmlns:p14="http://schemas.microsoft.com/office/powerpoint/2010/main" val="2145528231"/>
              </p:ext>
            </p:extLst>
          </p:nvPr>
        </p:nvGraphicFramePr>
        <p:xfrm>
          <a:off x="1981200" y="1295400"/>
          <a:ext cx="8280400" cy="4023360"/>
        </p:xfrm>
        <a:graphic>
          <a:graphicData uri="http://schemas.openxmlformats.org/drawingml/2006/table">
            <a:tbl>
              <a:tblPr firstRow="1" bandRow="1">
                <a:tableStyleId>{5C22544A-7EE6-4342-B048-85BDC9FD1C3A}</a:tableStyleId>
              </a:tblPr>
              <a:tblGrid>
                <a:gridCol w="4216400">
                  <a:extLst>
                    <a:ext uri="{9D8B030D-6E8A-4147-A177-3AD203B41FA5}">
                      <a16:colId xmlns:a16="http://schemas.microsoft.com/office/drawing/2014/main" val="3798030525"/>
                    </a:ext>
                  </a:extLst>
                </a:gridCol>
                <a:gridCol w="4064000">
                  <a:extLst>
                    <a:ext uri="{9D8B030D-6E8A-4147-A177-3AD203B41FA5}">
                      <a16:colId xmlns:a16="http://schemas.microsoft.com/office/drawing/2014/main" val="3566286493"/>
                    </a:ext>
                  </a:extLst>
                </a:gridCol>
              </a:tblGrid>
              <a:tr h="370840">
                <a:tc>
                  <a:txBody>
                    <a:bodyPr/>
                    <a:lstStyle/>
                    <a:p>
                      <a:pPr marL="285750" lvl="0" indent="-285750">
                        <a:buFont typeface="Arial" panose="020B0604020202020204" pitchFamily="34" charset="0"/>
                        <a:buChar char="•"/>
                      </a:pPr>
                      <a:r>
                        <a:rPr lang="en-US" b="1">
                          <a:solidFill>
                            <a:schemeClr val="bg1"/>
                          </a:solidFill>
                        </a:rPr>
                        <a:t>Online through </a:t>
                      </a:r>
                      <a:r>
                        <a:rPr lang="en-US" b="1">
                          <a:solidFill>
                            <a:schemeClr val="bg1"/>
                          </a:solidFill>
                          <a:hlinkClick r:id="rId2" action="ppaction://hlinkfile">
                            <a:extLst>
                              <a:ext uri="{A12FA001-AC4F-418D-AE19-62706E023703}">
                                <ahyp:hlinkClr xmlns:ahyp="http://schemas.microsoft.com/office/drawing/2018/hyperlinkcolor" val="tx"/>
                              </a:ext>
                            </a:extLst>
                          </a:hlinkClick>
                        </a:rPr>
                        <a:t>ABE.Illinois.gov</a:t>
                      </a:r>
                      <a:endParaRPr lang="en-US" b="1">
                        <a:solidFill>
                          <a:schemeClr val="bg1"/>
                        </a:solidFill>
                      </a:endParaRPr>
                    </a:p>
                    <a:p>
                      <a:pPr marL="285750" lvl="0" indent="-285750">
                        <a:buFont typeface="Arial" panose="020B0604020202020204" pitchFamily="34" charset="0"/>
                        <a:buChar char="•"/>
                      </a:pPr>
                      <a:r>
                        <a:rPr lang="en-US">
                          <a:solidFill>
                            <a:schemeClr val="bg1"/>
                          </a:solidFill>
                        </a:rPr>
                        <a:t>Must have Manage My Case (MMC)</a:t>
                      </a:r>
                    </a:p>
                    <a:p>
                      <a:pPr marL="285750" lvl="0" indent="-285750">
                        <a:buFont typeface="Arial" panose="020B0604020202020204" pitchFamily="34" charset="0"/>
                        <a:buChar char="•"/>
                      </a:pPr>
                      <a:r>
                        <a:rPr lang="en-US">
                          <a:solidFill>
                            <a:schemeClr val="bg1"/>
                          </a:solidFill>
                        </a:rPr>
                        <a:t> If rede is due – Renew button and electronic version of redetermination questions will appear in MMC.</a:t>
                      </a:r>
                    </a:p>
                    <a:p>
                      <a:endParaRPr lang="en-US">
                        <a:solidFill>
                          <a:schemeClr val="bg1"/>
                        </a:solidFill>
                      </a:endParaRPr>
                    </a:p>
                  </a:txBody>
                  <a:tcPr/>
                </a:tc>
                <a:tc>
                  <a:txBody>
                    <a:bodyPr/>
                    <a:lstStyle/>
                    <a:p>
                      <a:r>
                        <a:rPr lang="en-US"/>
                        <a:t>By Phone: Call the DHS Call Center</a:t>
                      </a:r>
                    </a:p>
                    <a:p>
                      <a:r>
                        <a:rPr lang="en-US"/>
                        <a:t>1-800-843-6154/ 1-866-324-5553 TTY</a:t>
                      </a:r>
                    </a:p>
                    <a:p>
                      <a:r>
                        <a:rPr lang="en-US"/>
                        <a:t> prompts to select TBD</a:t>
                      </a:r>
                    </a:p>
                    <a:p>
                      <a:endParaRPr lang="en-US"/>
                    </a:p>
                  </a:txBody>
                  <a:tcPr>
                    <a:solidFill>
                      <a:schemeClr val="accent3"/>
                    </a:solidFill>
                  </a:tcPr>
                </a:tc>
                <a:extLst>
                  <a:ext uri="{0D108BD9-81ED-4DB2-BD59-A6C34878D82A}">
                    <a16:rowId xmlns:a16="http://schemas.microsoft.com/office/drawing/2014/main" val="418878801"/>
                  </a:ext>
                </a:extLst>
              </a:tr>
              <a:tr h="370840">
                <a:tc>
                  <a:txBody>
                    <a:bodyPr/>
                    <a:lstStyle/>
                    <a:p>
                      <a:pPr lvl="0"/>
                      <a:r>
                        <a:rPr lang="en-US" b="1">
                          <a:solidFill>
                            <a:schemeClr val="bg1"/>
                          </a:solidFill>
                        </a:rPr>
                        <a:t>Return the Renewal Notice by mail or fax to:</a:t>
                      </a:r>
                    </a:p>
                    <a:p>
                      <a:pPr lvl="0"/>
                      <a:r>
                        <a:rPr lang="en-US">
                          <a:solidFill>
                            <a:schemeClr val="bg1"/>
                          </a:solidFill>
                        </a:rPr>
                        <a:t>Central Scanning Office (not local office).  Return envelope is included in mailing</a:t>
                      </a:r>
                    </a:p>
                    <a:p>
                      <a:pPr lvl="2"/>
                      <a:r>
                        <a:rPr lang="en-US">
                          <a:solidFill>
                            <a:schemeClr val="bg1"/>
                          </a:solidFill>
                        </a:rPr>
                        <a:t>P.O. Box 19138</a:t>
                      </a:r>
                    </a:p>
                    <a:p>
                      <a:pPr lvl="2"/>
                      <a:r>
                        <a:rPr lang="en-US">
                          <a:solidFill>
                            <a:schemeClr val="bg1"/>
                          </a:solidFill>
                        </a:rPr>
                        <a:t>Springfield, IL 62763 or</a:t>
                      </a:r>
                    </a:p>
                    <a:p>
                      <a:pPr lvl="1"/>
                      <a:r>
                        <a:rPr lang="en-US">
                          <a:solidFill>
                            <a:schemeClr val="bg1"/>
                          </a:solidFill>
                        </a:rPr>
                        <a:t>         Fax:  1-844-736-3563</a:t>
                      </a:r>
                    </a:p>
                    <a:p>
                      <a:endParaRPr lang="en-US">
                        <a:solidFill>
                          <a:schemeClr val="bg1"/>
                        </a:solidFill>
                      </a:endParaRPr>
                    </a:p>
                  </a:txBody>
                  <a:tcPr>
                    <a:solidFill>
                      <a:schemeClr val="accent5"/>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a:solidFill>
                            <a:schemeClr val="bg1"/>
                          </a:solidFill>
                        </a:rPr>
                        <a:t>Return the form in person to Department of Human Services (DHS) office on Notice.  Click here for list of </a:t>
                      </a:r>
                      <a:r>
                        <a:rPr lang="en-US" b="1">
                          <a:solidFill>
                            <a:schemeClr val="bg1"/>
                          </a:solidFill>
                          <a:hlinkClick r:id="rId3">
                            <a:extLst>
                              <a:ext uri="{A12FA001-AC4F-418D-AE19-62706E023703}">
                                <ahyp:hlinkClr xmlns:ahyp="http://schemas.microsoft.com/office/drawing/2018/hyperlinkcolor" val="tx"/>
                              </a:ext>
                            </a:extLst>
                          </a:hlinkClick>
                        </a:rPr>
                        <a:t>Family Community Resource Centers</a:t>
                      </a:r>
                      <a:endParaRPr lang="en-US" b="1">
                        <a:solidFill>
                          <a:schemeClr val="bg1"/>
                        </a:solidFill>
                      </a:endParaRPr>
                    </a:p>
                    <a:p>
                      <a:endParaRPr lang="en-US">
                        <a:solidFill>
                          <a:schemeClr val="bg1"/>
                        </a:solidFill>
                      </a:endParaRPr>
                    </a:p>
                  </a:txBody>
                  <a:tcPr>
                    <a:solidFill>
                      <a:schemeClr val="accent6"/>
                    </a:solidFill>
                  </a:tcPr>
                </a:tc>
                <a:extLst>
                  <a:ext uri="{0D108BD9-81ED-4DB2-BD59-A6C34878D82A}">
                    <a16:rowId xmlns:a16="http://schemas.microsoft.com/office/drawing/2014/main" val="2750228330"/>
                  </a:ext>
                </a:extLst>
              </a:tr>
            </a:tbl>
          </a:graphicData>
        </a:graphic>
      </p:graphicFrame>
      <p:sp>
        <p:nvSpPr>
          <p:cNvPr id="8" name="TextBox 7">
            <a:extLst>
              <a:ext uri="{FF2B5EF4-FFF2-40B4-BE49-F238E27FC236}">
                <a16:creationId xmlns:a16="http://schemas.microsoft.com/office/drawing/2014/main" id="{45D770C4-1BC8-725B-B3DE-8B43877DED43}"/>
              </a:ext>
            </a:extLst>
          </p:cNvPr>
          <p:cNvSpPr txBox="1"/>
          <p:nvPr/>
        </p:nvSpPr>
        <p:spPr>
          <a:xfrm>
            <a:off x="457200" y="5486400"/>
            <a:ext cx="11125200" cy="369332"/>
          </a:xfrm>
          <a:prstGeom prst="rect">
            <a:avLst/>
          </a:prstGeom>
          <a:noFill/>
        </p:spPr>
        <p:txBody>
          <a:bodyPr wrap="square" rtlCol="0">
            <a:spAutoFit/>
          </a:bodyPr>
          <a:lstStyle/>
          <a:p>
            <a:pPr>
              <a:spcAft>
                <a:spcPts val="400"/>
              </a:spcAft>
            </a:pPr>
            <a:r>
              <a:rPr lang="en-US" b="1">
                <a:solidFill>
                  <a:srgbClr val="071D66"/>
                </a:solidFill>
              </a:rPr>
              <a:t>For free help completing and submitting the form refer members to a </a:t>
            </a:r>
            <a:r>
              <a:rPr lang="en-US" b="1">
                <a:solidFill>
                  <a:srgbClr val="071D66"/>
                </a:solidFill>
                <a:hlinkClick r:id="rId4"/>
              </a:rPr>
              <a:t>Certified Application Assistant</a:t>
            </a:r>
            <a:endParaRPr lang="en-US" b="1">
              <a:solidFill>
                <a:srgbClr val="071D66"/>
              </a:solidFill>
            </a:endParaRPr>
          </a:p>
        </p:txBody>
      </p:sp>
    </p:spTree>
    <p:extLst>
      <p:ext uri="{BB962C8B-B14F-4D97-AF65-F5344CB8AC3E}">
        <p14:creationId xmlns:p14="http://schemas.microsoft.com/office/powerpoint/2010/main" val="13124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E84D-CDA1-5924-357E-0506098F2F26}"/>
              </a:ext>
            </a:extLst>
          </p:cNvPr>
          <p:cNvSpPr>
            <a:spLocks noGrp="1"/>
          </p:cNvSpPr>
          <p:nvPr>
            <p:ph type="title"/>
          </p:nvPr>
        </p:nvSpPr>
        <p:spPr/>
        <p:txBody>
          <a:bodyPr>
            <a:normAutofit/>
          </a:bodyPr>
          <a:lstStyle/>
          <a:p>
            <a:pPr algn="ctr"/>
            <a:r>
              <a:rPr lang="en-US" sz="3600"/>
              <a:t>More on Rede Forms</a:t>
            </a:r>
          </a:p>
        </p:txBody>
      </p:sp>
      <p:sp>
        <p:nvSpPr>
          <p:cNvPr id="3" name="Content Placeholder 2">
            <a:extLst>
              <a:ext uri="{FF2B5EF4-FFF2-40B4-BE49-F238E27FC236}">
                <a16:creationId xmlns:a16="http://schemas.microsoft.com/office/drawing/2014/main" id="{194B2D75-2137-8A21-95B2-2D1C2A9B9C1D}"/>
              </a:ext>
            </a:extLst>
          </p:cNvPr>
          <p:cNvSpPr>
            <a:spLocks noGrp="1"/>
          </p:cNvSpPr>
          <p:nvPr>
            <p:ph sz="half" idx="1"/>
          </p:nvPr>
        </p:nvSpPr>
        <p:spPr>
          <a:xfrm>
            <a:off x="609600" y="1219200"/>
            <a:ext cx="10703858" cy="2970044"/>
          </a:xfrm>
        </p:spPr>
        <p:txBody>
          <a:bodyPr/>
          <a:lstStyle/>
          <a:p>
            <a:pPr marL="342900" indent="-342900">
              <a:spcBef>
                <a:spcPts val="600"/>
              </a:spcBef>
              <a:spcAft>
                <a:spcPts val="600"/>
              </a:spcAft>
              <a:buFont typeface="+mj-lt"/>
              <a:buAutoNum type="arabicPeriod"/>
            </a:pPr>
            <a:r>
              <a:rPr lang="en-US" sz="2400">
                <a:solidFill>
                  <a:schemeClr val="tx2"/>
                </a:solidFill>
              </a:rPr>
              <a:t>Each REDE form has a barcode that identifies:  1) the case; and 2) the form.</a:t>
            </a:r>
          </a:p>
          <a:p>
            <a:pPr marL="342900" indent="-342900">
              <a:spcBef>
                <a:spcPts val="600"/>
              </a:spcBef>
              <a:spcAft>
                <a:spcPts val="600"/>
              </a:spcAft>
              <a:buFont typeface="+mj-lt"/>
              <a:buAutoNum type="arabicPeriod"/>
            </a:pPr>
            <a:r>
              <a:rPr lang="en-US" sz="2400">
                <a:solidFill>
                  <a:schemeClr val="tx2"/>
                </a:solidFill>
              </a:rPr>
              <a:t>When the paper form is returned to Central Scanning, it is electronically scanned into IES and the case is automatically updated to show the redetermination form was received.  </a:t>
            </a:r>
          </a:p>
          <a:p>
            <a:pPr marL="342900" indent="-342900">
              <a:spcBef>
                <a:spcPts val="600"/>
              </a:spcBef>
              <a:spcAft>
                <a:spcPts val="600"/>
              </a:spcAft>
              <a:buFont typeface="+mj-lt"/>
              <a:buAutoNum type="arabicPeriod"/>
            </a:pPr>
            <a:r>
              <a:rPr lang="en-US">
                <a:solidFill>
                  <a:schemeClr val="tx2"/>
                </a:solidFill>
              </a:rPr>
              <a:t>As long as IES shows the renewal is submitted by the due date, the case will stay open.  Any future action will depend on eligibility when processed.</a:t>
            </a:r>
            <a:endParaRPr lang="en-US" sz="2400">
              <a:solidFill>
                <a:schemeClr val="tx2"/>
              </a:solidFill>
            </a:endParaRPr>
          </a:p>
          <a:p>
            <a:endParaRPr lang="en-US"/>
          </a:p>
        </p:txBody>
      </p:sp>
      <p:pic>
        <p:nvPicPr>
          <p:cNvPr id="4" name="Picture 3">
            <a:extLst>
              <a:ext uri="{FF2B5EF4-FFF2-40B4-BE49-F238E27FC236}">
                <a16:creationId xmlns:a16="http://schemas.microsoft.com/office/drawing/2014/main" id="{B2E008CE-983C-5E62-2C6C-33EC75469866}"/>
              </a:ext>
            </a:extLst>
          </p:cNvPr>
          <p:cNvPicPr>
            <a:picLocks noChangeAspect="1"/>
          </p:cNvPicPr>
          <p:nvPr/>
        </p:nvPicPr>
        <p:blipFill>
          <a:blip r:embed="rId2"/>
          <a:stretch>
            <a:fillRect/>
          </a:stretch>
        </p:blipFill>
        <p:spPr>
          <a:xfrm>
            <a:off x="514350" y="4114800"/>
            <a:ext cx="11162457" cy="1751925"/>
          </a:xfrm>
          <a:prstGeom prst="rect">
            <a:avLst/>
          </a:prstGeom>
        </p:spPr>
      </p:pic>
      <p:sp>
        <p:nvSpPr>
          <p:cNvPr id="5" name="TextBox 4">
            <a:extLst>
              <a:ext uri="{FF2B5EF4-FFF2-40B4-BE49-F238E27FC236}">
                <a16:creationId xmlns:a16="http://schemas.microsoft.com/office/drawing/2014/main" id="{51769A35-1186-1DE8-821F-E352AA7EEC47}"/>
              </a:ext>
            </a:extLst>
          </p:cNvPr>
          <p:cNvSpPr txBox="1"/>
          <p:nvPr/>
        </p:nvSpPr>
        <p:spPr>
          <a:xfrm>
            <a:off x="4343400" y="3886200"/>
            <a:ext cx="7160172" cy="523220"/>
          </a:xfrm>
          <a:prstGeom prst="rect">
            <a:avLst/>
          </a:prstGeom>
          <a:noFill/>
        </p:spPr>
        <p:txBody>
          <a:bodyPr wrap="square" rtlCol="0">
            <a:spAutoFit/>
          </a:bodyPr>
          <a:lstStyle/>
          <a:p>
            <a:pPr algn="ctr"/>
            <a:r>
              <a:rPr lang="en-US" sz="2800" b="1">
                <a:ln w="9525">
                  <a:solidFill>
                    <a:schemeClr val="tx1"/>
                  </a:solidFill>
                  <a:prstDash val="solid"/>
                </a:ln>
                <a:solidFill>
                  <a:schemeClr val="accent4"/>
                </a:solidFill>
                <a:effectLst>
                  <a:outerShdw blurRad="12700" dist="38100" dir="2700000" algn="tl" rotWithShape="0">
                    <a:schemeClr val="bg1">
                      <a:lumMod val="50000"/>
                    </a:schemeClr>
                  </a:outerShdw>
                </a:effectLst>
                <a:highlight>
                  <a:srgbClr val="FFFF00"/>
                </a:highlight>
              </a:rPr>
              <a:t>EXAMPLE of barcode at bottom of notice</a:t>
            </a:r>
          </a:p>
        </p:txBody>
      </p:sp>
      <p:sp>
        <p:nvSpPr>
          <p:cNvPr id="6" name="Arrow: Down 5">
            <a:extLst>
              <a:ext uri="{FF2B5EF4-FFF2-40B4-BE49-F238E27FC236}">
                <a16:creationId xmlns:a16="http://schemas.microsoft.com/office/drawing/2014/main" id="{3F9A1C09-2E4B-A8EE-F22A-15B7B4DD5CE6}"/>
              </a:ext>
            </a:extLst>
          </p:cNvPr>
          <p:cNvSpPr/>
          <p:nvPr/>
        </p:nvSpPr>
        <p:spPr>
          <a:xfrm>
            <a:off x="8305800" y="4419600"/>
            <a:ext cx="704007" cy="42240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12700" cmpd="sng">
                <a:solidFill>
                  <a:srgbClr val="FFFF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46634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1645920"/>
            <a:chOff x="0" y="0"/>
            <a:chExt cx="12192000" cy="1645920"/>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3149599" cy="1645920"/>
            </a:xfrm>
            <a:prstGeom prst="rect">
              <a:avLst/>
            </a:prstGeom>
          </p:spPr>
        </p:pic>
        <p:sp>
          <p:nvSpPr>
            <p:cNvPr id="5" name="object 5"/>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4" cstate="print"/>
            <a:stretch>
              <a:fillRect/>
            </a:stretch>
          </p:blipFill>
          <p:spPr>
            <a:xfrm>
              <a:off x="1018909" y="6275829"/>
              <a:ext cx="71572" cy="98384"/>
            </a:xfrm>
            <a:prstGeom prst="rect">
              <a:avLst/>
            </a:prstGeom>
          </p:spPr>
        </p:pic>
        <p:pic>
          <p:nvPicPr>
            <p:cNvPr id="9" name="object 9"/>
            <p:cNvPicPr/>
            <p:nvPr/>
          </p:nvPicPr>
          <p:blipFill>
            <a:blip r:embed="rId5" cstate="print"/>
            <a:stretch>
              <a:fillRect/>
            </a:stretch>
          </p:blipFill>
          <p:spPr>
            <a:xfrm>
              <a:off x="1113381" y="6274876"/>
              <a:ext cx="123093" cy="100290"/>
            </a:xfrm>
            <a:prstGeom prst="rect">
              <a:avLst/>
            </a:prstGeom>
          </p:spPr>
        </p:pic>
      </p:grpSp>
      <p:pic>
        <p:nvPicPr>
          <p:cNvPr id="10" name="object 10"/>
          <p:cNvPicPr/>
          <p:nvPr/>
        </p:nvPicPr>
        <p:blipFill>
          <a:blip r:embed="rId6"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1288026" y="2743200"/>
            <a:ext cx="9612383" cy="1366400"/>
          </a:xfrm>
          <a:prstGeom prst="rect">
            <a:avLst/>
          </a:prstGeom>
        </p:spPr>
        <p:txBody>
          <a:bodyPr vert="horz" wrap="square" lIns="0" tIns="12065" rIns="0" bIns="0" rtlCol="0" anchor="t">
            <a:spAutoFit/>
          </a:bodyPr>
          <a:lstStyle/>
          <a:p>
            <a:pPr marL="12700" algn="ctr">
              <a:spcBef>
                <a:spcPts val="95"/>
              </a:spcBef>
            </a:pPr>
            <a:r>
              <a:rPr lang="en-US" spc="-20">
                <a:solidFill>
                  <a:schemeClr val="accent6">
                    <a:lumMod val="75000"/>
                  </a:schemeClr>
                </a:solidFill>
              </a:rPr>
              <a:t>Special Populations and Transitions During the Unwinding</a:t>
            </a:r>
            <a:endParaRPr>
              <a:solidFill>
                <a:schemeClr val="accent6">
                  <a:lumMod val="75000"/>
                </a:schemeClr>
              </a:solidFil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19</a:t>
            </a:fld>
            <a:endParaRPr spc="-25"/>
          </a:p>
        </p:txBody>
      </p:sp>
    </p:spTree>
    <p:extLst>
      <p:ext uri="{BB962C8B-B14F-4D97-AF65-F5344CB8AC3E}">
        <p14:creationId xmlns:p14="http://schemas.microsoft.com/office/powerpoint/2010/main" val="353135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9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1105736289"/>
              </p:ext>
            </p:extLst>
          </p:nvPr>
        </p:nvGraphicFramePr>
        <p:xfrm>
          <a:off x="990600" y="1975168"/>
          <a:ext cx="10134600" cy="2604770"/>
        </p:xfrm>
        <a:graphic>
          <a:graphicData uri="http://schemas.openxmlformats.org/drawingml/2006/table">
            <a:tbl>
              <a:tblPr firstRow="1" bandRow="1">
                <a:tableStyleId>{2D5ABB26-0587-4C30-8999-92F81FD0307C}</a:tableStyleId>
              </a:tblPr>
              <a:tblGrid>
                <a:gridCol w="2650716">
                  <a:extLst>
                    <a:ext uri="{9D8B030D-6E8A-4147-A177-3AD203B41FA5}">
                      <a16:colId xmlns:a16="http://schemas.microsoft.com/office/drawing/2014/main" val="20000"/>
                    </a:ext>
                  </a:extLst>
                </a:gridCol>
                <a:gridCol w="1795725">
                  <a:extLst>
                    <a:ext uri="{9D8B030D-6E8A-4147-A177-3AD203B41FA5}">
                      <a16:colId xmlns:a16="http://schemas.microsoft.com/office/drawing/2014/main" val="20001"/>
                    </a:ext>
                  </a:extLst>
                </a:gridCol>
                <a:gridCol w="5688159">
                  <a:extLst>
                    <a:ext uri="{9D8B030D-6E8A-4147-A177-3AD203B41FA5}">
                      <a16:colId xmlns:a16="http://schemas.microsoft.com/office/drawing/2014/main" val="20002"/>
                    </a:ext>
                  </a:extLst>
                </a:gridCol>
              </a:tblGrid>
              <a:tr h="370205">
                <a:tc>
                  <a:txBody>
                    <a:bodyPr/>
                    <a:lstStyle/>
                    <a:p>
                      <a:pPr marL="635" algn="ctr">
                        <a:lnSpc>
                          <a:spcPct val="100000"/>
                        </a:lnSpc>
                        <a:spcBef>
                          <a:spcPts val="310"/>
                        </a:spcBef>
                      </a:pPr>
                      <a:r>
                        <a:rPr sz="1800" b="1" spc="-20">
                          <a:solidFill>
                            <a:srgbClr val="FFFFFF"/>
                          </a:solidFill>
                          <a:latin typeface="Arial"/>
                          <a:cs typeface="Arial"/>
                        </a:rPr>
                        <a:t>Type</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3B8E2"/>
                    </a:solidFill>
                  </a:tcPr>
                </a:tc>
                <a:tc>
                  <a:txBody>
                    <a:bodyPr/>
                    <a:lstStyle/>
                    <a:p>
                      <a:pPr marL="490855">
                        <a:lnSpc>
                          <a:spcPct val="100000"/>
                        </a:lnSpc>
                        <a:spcBef>
                          <a:spcPts val="310"/>
                        </a:spcBef>
                      </a:pPr>
                      <a:r>
                        <a:rPr sz="1800" b="1" spc="-10">
                          <a:solidFill>
                            <a:srgbClr val="FFFFFF"/>
                          </a:solidFill>
                          <a:latin typeface="Arial"/>
                          <a:cs typeface="Arial"/>
                        </a:rPr>
                        <a:t>Total</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3B8E2"/>
                    </a:solidFill>
                  </a:tcPr>
                </a:tc>
                <a:tc>
                  <a:txBody>
                    <a:bodyPr/>
                    <a:lstStyle/>
                    <a:p>
                      <a:pPr algn="ctr">
                        <a:lnSpc>
                          <a:spcPct val="100000"/>
                        </a:lnSpc>
                        <a:spcBef>
                          <a:spcPts val="310"/>
                        </a:spcBef>
                      </a:pPr>
                      <a:r>
                        <a:rPr sz="1800" b="1" spc="-10">
                          <a:solidFill>
                            <a:srgbClr val="FFFFFF"/>
                          </a:solidFill>
                          <a:latin typeface="Arial"/>
                          <a:cs typeface="Arial"/>
                        </a:rPr>
                        <a:t>Notes</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3B8E2"/>
                    </a:solidFill>
                  </a:tcPr>
                </a:tc>
                <a:extLst>
                  <a:ext uri="{0D108BD9-81ED-4DB2-BD59-A6C34878D82A}">
                    <a16:rowId xmlns:a16="http://schemas.microsoft.com/office/drawing/2014/main" val="10000"/>
                  </a:ext>
                </a:extLst>
              </a:tr>
              <a:tr h="639445">
                <a:tc>
                  <a:txBody>
                    <a:bodyPr/>
                    <a:lstStyle/>
                    <a:p>
                      <a:pPr marL="91440">
                        <a:lnSpc>
                          <a:spcPct val="100000"/>
                        </a:lnSpc>
                        <a:spcBef>
                          <a:spcPts val="315"/>
                        </a:spcBef>
                      </a:pPr>
                      <a:r>
                        <a:rPr lang="en-US" sz="1800">
                          <a:latin typeface="Arial"/>
                          <a:cs typeface="Arial"/>
                        </a:rPr>
                        <a:t>ACA Adults to AABD</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4E6F4"/>
                    </a:solidFill>
                  </a:tcPr>
                </a:tc>
                <a:tc>
                  <a:txBody>
                    <a:bodyPr/>
                    <a:lstStyle/>
                    <a:p>
                      <a:pPr marL="91440">
                        <a:lnSpc>
                          <a:spcPct val="100000"/>
                        </a:lnSpc>
                        <a:spcBef>
                          <a:spcPts val="315"/>
                        </a:spcBef>
                      </a:pPr>
                      <a:r>
                        <a:rPr lang="en-US" sz="1800">
                          <a:latin typeface="Arial"/>
                          <a:cs typeface="Arial"/>
                        </a:rPr>
                        <a:t>Approx. 55,000</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4E6F4"/>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1800" b="0" i="0" u="none" strike="noStrike" kern="1200" cap="none" spc="0" normalizeH="0" baseline="0" noProof="0" dirty="0">
                          <a:ln>
                            <a:noFill/>
                          </a:ln>
                          <a:effectLst/>
                          <a:uLnTx/>
                          <a:uFillTx/>
                          <a:latin typeface="+mn-lt"/>
                          <a:ea typeface="+mn-ea"/>
                          <a:cs typeface="+mn-cs"/>
                        </a:rPr>
                        <a:t>Individuals that turned 65 </a:t>
                      </a:r>
                      <a:r>
                        <a:rPr lang="en-US" sz="1800" b="0" i="0" u="none" strike="noStrike" kern="1200" cap="none" spc="0" normalizeH="0" baseline="0" noProof="0" dirty="0">
                          <a:ln>
                            <a:noFill/>
                          </a:ln>
                          <a:effectLst/>
                          <a:uLnTx/>
                          <a:uFillTx/>
                          <a:latin typeface="+mn-lt"/>
                          <a:ea typeface="+mn-ea"/>
                          <a:cs typeface="+mn-cs"/>
                        </a:rPr>
                        <a:t>and/</a:t>
                      </a:r>
                      <a:r>
                        <a:rPr lang="en-US" sz="1800" b="0" i="0" u="none" strike="noStrike" kern="1200" cap="none" spc="0" normalizeH="0" baseline="0" noProof="0" dirty="0">
                          <a:ln>
                            <a:noFill/>
                          </a:ln>
                          <a:solidFill>
                            <a:schemeClr val="tx1"/>
                          </a:solidFill>
                          <a:effectLst/>
                          <a:uLnTx/>
                          <a:uFillTx/>
                          <a:latin typeface="+mn-lt"/>
                          <a:ea typeface="+mn-ea"/>
                          <a:cs typeface="+mn-cs"/>
                        </a:rPr>
                        <a:t>or started receiving Medicare </a:t>
                      </a:r>
                      <a:r>
                        <a:rPr lang="en-US" sz="1800" b="0" i="0" u="none" strike="noStrike" kern="1200" cap="none" spc="0" normalizeH="0" baseline="0" noProof="0" dirty="0">
                          <a:ln>
                            <a:noFill/>
                          </a:ln>
                          <a:effectLst/>
                          <a:uLnTx/>
                          <a:uFillTx/>
                          <a:latin typeface="+mn-lt"/>
                          <a:ea typeface="+mn-ea"/>
                          <a:cs typeface="+mn-cs"/>
                        </a:rPr>
                        <a:t>during</a:t>
                      </a:r>
                      <a:r>
                        <a:rPr kumimoji="0" lang="en-US" sz="1800" b="0" i="0" u="none" strike="noStrike" kern="1200" cap="none" spc="0" normalizeH="0" baseline="0" noProof="0" dirty="0">
                          <a:ln>
                            <a:noFill/>
                          </a:ln>
                          <a:effectLst/>
                          <a:uLnTx/>
                          <a:uFillTx/>
                          <a:latin typeface="+mn-lt"/>
                          <a:ea typeface="+mn-ea"/>
                          <a:cs typeface="+mn-cs"/>
                        </a:rPr>
                        <a:t> PHE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HFS transitioned customers in IES the week of 02/20/23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Placed in AABD or AABD Met Spenddown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mn-lt"/>
                          <a:ea typeface="+mn-ea"/>
                          <a:cs typeface="+mn-cs"/>
                        </a:rPr>
                        <a:t>Customers notices were generated the week of 02/20/23</a:t>
                      </a:r>
                    </a:p>
                    <a:p>
                      <a:pPr marL="742950" marR="0" lvl="1" indent="-285750" algn="l">
                        <a:lnSpc>
                          <a:spcPct val="100000"/>
                        </a:lnSpc>
                        <a:spcBef>
                          <a:spcPts val="0"/>
                        </a:spcBef>
                        <a:spcAft>
                          <a:spcPts val="0"/>
                        </a:spcAft>
                        <a:buClrTx/>
                        <a:buSzTx/>
                        <a:buFont typeface="Arial" panose="020B0604020202020204" pitchFamily="34" charset="0"/>
                        <a:buChar char="•"/>
                      </a:pPr>
                      <a:r>
                        <a:rPr lang="en-US" sz="1800" b="0" i="0" u="none" strike="noStrike" kern="1200" cap="none" spc="0" normalizeH="0" baseline="0" noProof="0" dirty="0">
                          <a:ln>
                            <a:noFill/>
                          </a:ln>
                          <a:effectLst/>
                          <a:uLnTx/>
                          <a:uFillTx/>
                          <a:latin typeface="+mn-lt"/>
                          <a:ea typeface="+mn-ea"/>
                          <a:cs typeface="+mn-cs"/>
                        </a:rPr>
                        <a:t>Customer will stay in this status until redetermination in one year (from Transition)</a:t>
                      </a: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4E6F4"/>
                    </a:solidFill>
                  </a:tcPr>
                </a:tc>
                <a:extLst>
                  <a:ext uri="{0D108BD9-81ED-4DB2-BD59-A6C34878D82A}">
                    <a16:rowId xmlns:a16="http://schemas.microsoft.com/office/drawing/2014/main" val="10001"/>
                  </a:ext>
                </a:extLst>
              </a:tr>
            </a:tbl>
          </a:graphicData>
        </a:graphic>
      </p:graphicFrame>
      <p:sp>
        <p:nvSpPr>
          <p:cNvPr id="5" name="Title 2">
            <a:extLst>
              <a:ext uri="{FF2B5EF4-FFF2-40B4-BE49-F238E27FC236}">
                <a16:creationId xmlns:a16="http://schemas.microsoft.com/office/drawing/2014/main" id="{FBBF20A4-CE77-40BF-9BCD-5BD97F14F25F}"/>
              </a:ext>
            </a:extLst>
          </p:cNvPr>
          <p:cNvSpPr txBox="1">
            <a:spLocks/>
          </p:cNvSpPr>
          <p:nvPr/>
        </p:nvSpPr>
        <p:spPr>
          <a:xfrm>
            <a:off x="2057400" y="762000"/>
            <a:ext cx="820046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1A4387"/>
                </a:solidFill>
                <a:effectLst/>
                <a:uLnTx/>
                <a:uFillTx/>
                <a:latin typeface="Arial"/>
                <a:ea typeface="+mj-ea"/>
                <a:cs typeface="Arial"/>
              </a:rPr>
              <a:t>ACA to AABD Transitions</a:t>
            </a:r>
          </a:p>
        </p:txBody>
      </p:sp>
      <p:sp>
        <p:nvSpPr>
          <p:cNvPr id="2" name="Slide Number Placeholder 1">
            <a:extLst>
              <a:ext uri="{FF2B5EF4-FFF2-40B4-BE49-F238E27FC236}">
                <a16:creationId xmlns:a16="http://schemas.microsoft.com/office/drawing/2014/main" id="{82BD404A-3128-8228-53FE-2B5A77ED35C1}"/>
              </a:ext>
            </a:extLst>
          </p:cNvPr>
          <p:cNvSpPr>
            <a:spLocks noGrp="1"/>
          </p:cNvSpPr>
          <p:nvPr>
            <p:ph type="sldNum" sz="quarter" idx="12"/>
          </p:nvPr>
        </p:nvSpPr>
        <p:spPr/>
        <p:txBody>
          <a:bodyPr/>
          <a:lstStyle/>
          <a:p>
            <a:fld id="{19ED8608-BCF1-B149-8CB0-92877DFBBF10}" type="slidenum">
              <a:rPr lang="en-US" smtClean="0"/>
              <a:pPr/>
              <a:t>20</a:t>
            </a:fld>
            <a:endParaRPr lang="en-US"/>
          </a:p>
        </p:txBody>
      </p:sp>
    </p:spTree>
    <p:extLst>
      <p:ext uri="{BB962C8B-B14F-4D97-AF65-F5344CB8AC3E}">
        <p14:creationId xmlns:p14="http://schemas.microsoft.com/office/powerpoint/2010/main" val="808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E3CD-A11D-53C0-1A44-FC5F6AEABB8D}"/>
              </a:ext>
            </a:extLst>
          </p:cNvPr>
          <p:cNvSpPr>
            <a:spLocks noGrp="1"/>
          </p:cNvSpPr>
          <p:nvPr>
            <p:ph type="title"/>
          </p:nvPr>
        </p:nvSpPr>
        <p:spPr/>
        <p:txBody>
          <a:bodyPr>
            <a:normAutofit fontScale="90000"/>
          </a:bodyPr>
          <a:lstStyle/>
          <a:p>
            <a:pPr algn="ctr"/>
            <a:r>
              <a:rPr lang="en-US" sz="3600" dirty="0"/>
              <a:t>2023 Increases in Income and Resource Standards</a:t>
            </a:r>
            <a:br>
              <a:rPr lang="en-US" sz="3600" dirty="0"/>
            </a:br>
            <a:r>
              <a:rPr lang="en-US" sz="2000" dirty="0">
                <a:hlinkClick r:id="rId2"/>
              </a:rPr>
              <a:t>https://www.dhs.state.il.us/page.aspx?item=21741</a:t>
            </a:r>
            <a:endParaRPr lang="en-US" sz="2000" dirty="0"/>
          </a:p>
        </p:txBody>
      </p:sp>
      <p:graphicFrame>
        <p:nvGraphicFramePr>
          <p:cNvPr id="10" name="Table 10">
            <a:extLst>
              <a:ext uri="{FF2B5EF4-FFF2-40B4-BE49-F238E27FC236}">
                <a16:creationId xmlns:a16="http://schemas.microsoft.com/office/drawing/2014/main" id="{436FD72A-28F6-3215-58F7-A6BCD0F0C623}"/>
              </a:ext>
            </a:extLst>
          </p:cNvPr>
          <p:cNvGraphicFramePr>
            <a:graphicFrameLocks noGrp="1"/>
          </p:cNvGraphicFramePr>
          <p:nvPr>
            <p:ph sz="half" idx="1"/>
            <p:extLst>
              <p:ext uri="{D42A27DB-BD31-4B8C-83A1-F6EECF244321}">
                <p14:modId xmlns:p14="http://schemas.microsoft.com/office/powerpoint/2010/main" val="3000757191"/>
              </p:ext>
            </p:extLst>
          </p:nvPr>
        </p:nvGraphicFramePr>
        <p:xfrm>
          <a:off x="641023" y="2263928"/>
          <a:ext cx="11046804" cy="2525701"/>
        </p:xfrm>
        <a:graphic>
          <a:graphicData uri="http://schemas.openxmlformats.org/drawingml/2006/table">
            <a:tbl>
              <a:tblPr firstRow="1" bandRow="1">
                <a:tableStyleId>{5C22544A-7EE6-4342-B048-85BDC9FD1C3A}</a:tableStyleId>
              </a:tblPr>
              <a:tblGrid>
                <a:gridCol w="3940502">
                  <a:extLst>
                    <a:ext uri="{9D8B030D-6E8A-4147-A177-3AD203B41FA5}">
                      <a16:colId xmlns:a16="http://schemas.microsoft.com/office/drawing/2014/main" val="1274684717"/>
                    </a:ext>
                  </a:extLst>
                </a:gridCol>
                <a:gridCol w="1238250">
                  <a:extLst>
                    <a:ext uri="{9D8B030D-6E8A-4147-A177-3AD203B41FA5}">
                      <a16:colId xmlns:a16="http://schemas.microsoft.com/office/drawing/2014/main" val="2771148439"/>
                    </a:ext>
                  </a:extLst>
                </a:gridCol>
                <a:gridCol w="1260401">
                  <a:extLst>
                    <a:ext uri="{9D8B030D-6E8A-4147-A177-3AD203B41FA5}">
                      <a16:colId xmlns:a16="http://schemas.microsoft.com/office/drawing/2014/main" val="2936991257"/>
                    </a:ext>
                  </a:extLst>
                </a:gridCol>
                <a:gridCol w="4607651">
                  <a:extLst>
                    <a:ext uri="{9D8B030D-6E8A-4147-A177-3AD203B41FA5}">
                      <a16:colId xmlns:a16="http://schemas.microsoft.com/office/drawing/2014/main" val="739630551"/>
                    </a:ext>
                  </a:extLst>
                </a:gridCol>
              </a:tblGrid>
              <a:tr h="319716">
                <a:tc>
                  <a:txBody>
                    <a:bodyPr/>
                    <a:lstStyle/>
                    <a:p>
                      <a:endParaRPr lang="en-US" dirty="0"/>
                    </a:p>
                  </a:txBody>
                  <a:tcPr/>
                </a:tc>
                <a:tc>
                  <a:txBody>
                    <a:bodyPr/>
                    <a:lstStyle/>
                    <a:p>
                      <a:pPr algn="ctr"/>
                      <a:r>
                        <a:rPr lang="en-US" dirty="0"/>
                        <a:t>1 Person</a:t>
                      </a:r>
                    </a:p>
                  </a:txBody>
                  <a:tcPr/>
                </a:tc>
                <a:tc>
                  <a:txBody>
                    <a:bodyPr/>
                    <a:lstStyle/>
                    <a:p>
                      <a:pPr algn="ctr"/>
                      <a:r>
                        <a:rPr lang="en-US" dirty="0"/>
                        <a:t>2 People</a:t>
                      </a:r>
                    </a:p>
                  </a:txBody>
                  <a:tcPr/>
                </a:tc>
                <a:tc>
                  <a:txBody>
                    <a:bodyPr/>
                    <a:lstStyle/>
                    <a:p>
                      <a:pPr algn="ctr"/>
                      <a:r>
                        <a:rPr lang="en-US" dirty="0"/>
                        <a:t>Notes</a:t>
                      </a:r>
                    </a:p>
                  </a:txBody>
                  <a:tcPr/>
                </a:tc>
                <a:extLst>
                  <a:ext uri="{0D108BD9-81ED-4DB2-BD59-A6C34878D82A}">
                    <a16:rowId xmlns:a16="http://schemas.microsoft.com/office/drawing/2014/main" val="2304154810"/>
                  </a:ext>
                </a:extLst>
              </a:tr>
              <a:tr h="319716">
                <a:tc>
                  <a:txBody>
                    <a:bodyPr/>
                    <a:lstStyle/>
                    <a:p>
                      <a:r>
                        <a:rPr lang="en-US" dirty="0"/>
                        <a:t>Income:  AABD Medical</a:t>
                      </a:r>
                    </a:p>
                  </a:txBody>
                  <a:tcPr/>
                </a:tc>
                <a:tc>
                  <a:txBody>
                    <a:bodyPr/>
                    <a:lstStyle/>
                    <a:p>
                      <a:r>
                        <a:rPr lang="en-US" dirty="0"/>
                        <a:t>$ 1,215</a:t>
                      </a:r>
                    </a:p>
                  </a:txBody>
                  <a:tcPr/>
                </a:tc>
                <a:tc>
                  <a:txBody>
                    <a:bodyPr/>
                    <a:lstStyle/>
                    <a:p>
                      <a:r>
                        <a:rPr lang="en-US" dirty="0"/>
                        <a:t>$ 1,643</a:t>
                      </a:r>
                    </a:p>
                  </a:txBody>
                  <a:tcPr/>
                </a:tc>
                <a:tc>
                  <a:txBody>
                    <a:bodyPr/>
                    <a:lstStyle/>
                    <a:p>
                      <a:r>
                        <a:rPr lang="en-US" dirty="0"/>
                        <a:t>FPL update – effective 1/1/23</a:t>
                      </a:r>
                    </a:p>
                  </a:txBody>
                  <a:tcPr/>
                </a:tc>
                <a:extLst>
                  <a:ext uri="{0D108BD9-81ED-4DB2-BD59-A6C34878D82A}">
                    <a16:rowId xmlns:a16="http://schemas.microsoft.com/office/drawing/2014/main" val="3164418309"/>
                  </a:ext>
                </a:extLst>
              </a:tr>
              <a:tr h="319716">
                <a:tc>
                  <a:txBody>
                    <a:bodyPr/>
                    <a:lstStyle/>
                    <a:p>
                      <a:r>
                        <a:rPr lang="en-US" dirty="0"/>
                        <a:t>Income:  Medicare Savings Program</a:t>
                      </a:r>
                    </a:p>
                  </a:txBody>
                  <a:tcPr/>
                </a:tc>
                <a:tc gridSpan="2">
                  <a:txBody>
                    <a:bodyPr/>
                    <a:lstStyle/>
                    <a:p>
                      <a:pPr algn="ctr"/>
                      <a:r>
                        <a:rPr lang="en-US" dirty="0"/>
                        <a:t>See policy</a:t>
                      </a:r>
                    </a:p>
                  </a:txBody>
                  <a:tcPr/>
                </a:tc>
                <a:tc hMerge="1">
                  <a:txBody>
                    <a:bodyPr/>
                    <a:lstStyle/>
                    <a:p>
                      <a:endParaRPr lang="en-US" dirty="0"/>
                    </a:p>
                  </a:txBody>
                  <a:tcPr/>
                </a:tc>
                <a:tc>
                  <a:txBody>
                    <a:bodyPr/>
                    <a:lstStyle/>
                    <a:p>
                      <a:r>
                        <a:rPr lang="en-US" dirty="0"/>
                        <a:t>FPL update effective 1/1/23</a:t>
                      </a:r>
                    </a:p>
                  </a:txBody>
                  <a:tcPr/>
                </a:tc>
                <a:extLst>
                  <a:ext uri="{0D108BD9-81ED-4DB2-BD59-A6C34878D82A}">
                    <a16:rowId xmlns:a16="http://schemas.microsoft.com/office/drawing/2014/main" val="2533100651"/>
                  </a:ext>
                </a:extLst>
              </a:tr>
              <a:tr h="551839">
                <a:tc>
                  <a:txBody>
                    <a:bodyPr/>
                    <a:lstStyle/>
                    <a:p>
                      <a:r>
                        <a:rPr lang="en-US" dirty="0"/>
                        <a:t>Resources:  AABD medical</a:t>
                      </a:r>
                    </a:p>
                  </a:txBody>
                  <a:tcPr/>
                </a:tc>
                <a:tc>
                  <a:txBody>
                    <a:bodyPr/>
                    <a:lstStyle/>
                    <a:p>
                      <a:r>
                        <a:rPr lang="en-US" dirty="0"/>
                        <a:t>$17,500</a:t>
                      </a:r>
                    </a:p>
                  </a:txBody>
                  <a:tcPr/>
                </a:tc>
                <a:tc>
                  <a:txBody>
                    <a:bodyPr/>
                    <a:lstStyle/>
                    <a:p>
                      <a:r>
                        <a:rPr lang="en-US" dirty="0"/>
                        <a:t>$17,500</a:t>
                      </a:r>
                    </a:p>
                  </a:txBody>
                  <a:tcPr/>
                </a:tc>
                <a:tc>
                  <a:txBody>
                    <a:bodyPr/>
                    <a:lstStyle/>
                    <a:p>
                      <a:r>
                        <a:rPr lang="en-US" dirty="0"/>
                        <a:t>State Decision, effective with restart of resource test on 5/12/23</a:t>
                      </a:r>
                    </a:p>
                  </a:txBody>
                  <a:tcPr/>
                </a:tc>
                <a:extLst>
                  <a:ext uri="{0D108BD9-81ED-4DB2-BD59-A6C34878D82A}">
                    <a16:rowId xmlns:a16="http://schemas.microsoft.com/office/drawing/2014/main" val="833497583"/>
                  </a:ext>
                </a:extLst>
              </a:tr>
              <a:tr h="788341">
                <a:tc>
                  <a:txBody>
                    <a:bodyPr/>
                    <a:lstStyle/>
                    <a:p>
                      <a:r>
                        <a:rPr lang="en-US" dirty="0"/>
                        <a:t>Resources:  Medicare Savings Program (MSP = QMB, SLIB &amp; Q1)</a:t>
                      </a:r>
                    </a:p>
                  </a:txBody>
                  <a:tcPr/>
                </a:tc>
                <a:tc>
                  <a:txBody>
                    <a:bodyPr/>
                    <a:lstStyle/>
                    <a:p>
                      <a:r>
                        <a:rPr lang="en-US" dirty="0"/>
                        <a:t>$  9,090</a:t>
                      </a:r>
                    </a:p>
                  </a:txBody>
                  <a:tcPr/>
                </a:tc>
                <a:tc>
                  <a:txBody>
                    <a:bodyPr/>
                    <a:lstStyle/>
                    <a:p>
                      <a:r>
                        <a:rPr lang="en-US" dirty="0"/>
                        <a:t>$15,160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Federally set, effective with restart of resource test 5/12/23</a:t>
                      </a:r>
                    </a:p>
                  </a:txBody>
                  <a:tcPr/>
                </a:tc>
                <a:extLst>
                  <a:ext uri="{0D108BD9-81ED-4DB2-BD59-A6C34878D82A}">
                    <a16:rowId xmlns:a16="http://schemas.microsoft.com/office/drawing/2014/main" val="224040873"/>
                  </a:ext>
                </a:extLst>
              </a:tr>
            </a:tbl>
          </a:graphicData>
        </a:graphic>
      </p:graphicFrame>
      <p:sp>
        <p:nvSpPr>
          <p:cNvPr id="11" name="TextBox 10">
            <a:extLst>
              <a:ext uri="{FF2B5EF4-FFF2-40B4-BE49-F238E27FC236}">
                <a16:creationId xmlns:a16="http://schemas.microsoft.com/office/drawing/2014/main" id="{C14504C6-CC33-62B2-29C9-FDB0D17D885A}"/>
              </a:ext>
            </a:extLst>
          </p:cNvPr>
          <p:cNvSpPr txBox="1"/>
          <p:nvPr/>
        </p:nvSpPr>
        <p:spPr>
          <a:xfrm>
            <a:off x="504174" y="4685053"/>
            <a:ext cx="11183654" cy="984885"/>
          </a:xfrm>
          <a:prstGeom prst="rect">
            <a:avLst/>
          </a:prstGeom>
          <a:noFill/>
        </p:spPr>
        <p:txBody>
          <a:bodyPr wrap="square" rtlCol="0">
            <a:spAutoFit/>
          </a:bodyPr>
          <a:lstStyle/>
          <a:p>
            <a:pPr algn="l"/>
            <a:endParaRPr lang="en-US" sz="1600" b="0" i="0" dirty="0">
              <a:solidFill>
                <a:srgbClr val="000000"/>
              </a:solidFill>
              <a:effectLst/>
              <a:latin typeface="Segoe UI" panose="020B0502040204020203" pitchFamily="34" charset="0"/>
            </a:endParaRPr>
          </a:p>
          <a:p>
            <a:pPr algn="l">
              <a:spcBef>
                <a:spcPts val="600"/>
              </a:spcBef>
            </a:pPr>
            <a:r>
              <a:rPr lang="en-US" sz="1600" b="0" i="0" dirty="0">
                <a:solidFill>
                  <a:srgbClr val="000000"/>
                </a:solidFill>
                <a:effectLst/>
                <a:latin typeface="Segoe UI" panose="020B0502040204020203" pitchFamily="34" charset="0"/>
              </a:rPr>
              <a:t>For pending applications, the new standards will apply for any budget month beginning with January 2023. </a:t>
            </a:r>
          </a:p>
          <a:p>
            <a:pPr algn="l">
              <a:spcBef>
                <a:spcPts val="600"/>
              </a:spcBef>
            </a:pPr>
            <a:r>
              <a:rPr lang="en-US" sz="1600" b="0" i="0" dirty="0">
                <a:solidFill>
                  <a:srgbClr val="000000"/>
                </a:solidFill>
                <a:effectLst/>
                <a:latin typeface="Segoe UI" panose="020B0502040204020203" pitchFamily="34" charset="0"/>
              </a:rPr>
              <a:t> Those in spenddown with income below 2023 FPL </a:t>
            </a:r>
            <a:r>
              <a:rPr lang="en-US" sz="1600" dirty="0">
                <a:solidFill>
                  <a:srgbClr val="000000"/>
                </a:solidFill>
                <a:latin typeface="Segoe UI" panose="020B0502040204020203" pitchFamily="34" charset="0"/>
              </a:rPr>
              <a:t>became </a:t>
            </a:r>
            <a:r>
              <a:rPr lang="en-US" sz="1600" b="0" i="0" dirty="0">
                <a:solidFill>
                  <a:srgbClr val="000000"/>
                </a:solidFill>
                <a:effectLst/>
                <a:latin typeface="Segoe UI" panose="020B0502040204020203" pitchFamily="34" charset="0"/>
              </a:rPr>
              <a:t>AABD (no spenddown) after 3/2023 mass change in IES.</a:t>
            </a:r>
          </a:p>
        </p:txBody>
      </p:sp>
    </p:spTree>
    <p:extLst>
      <p:ext uri="{BB962C8B-B14F-4D97-AF65-F5344CB8AC3E}">
        <p14:creationId xmlns:p14="http://schemas.microsoft.com/office/powerpoint/2010/main" val="342559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B892-8093-69DE-D2ED-640A72AEFEDF}"/>
              </a:ext>
            </a:extLst>
          </p:cNvPr>
          <p:cNvSpPr>
            <a:spLocks noGrp="1"/>
          </p:cNvSpPr>
          <p:nvPr>
            <p:ph type="title"/>
          </p:nvPr>
        </p:nvSpPr>
        <p:spPr>
          <a:xfrm>
            <a:off x="457200" y="304800"/>
            <a:ext cx="4953000" cy="1107996"/>
          </a:xfrm>
        </p:spPr>
        <p:txBody>
          <a:bodyPr/>
          <a:lstStyle/>
          <a:p>
            <a:pPr algn="ctr"/>
            <a:r>
              <a:rPr lang="en-US" sz="3600" kern="1200" dirty="0">
                <a:solidFill>
                  <a:srgbClr val="002060"/>
                </a:solidFill>
                <a:latin typeface="+mj-lt"/>
                <a:ea typeface="+mj-ea"/>
                <a:cs typeface="+mj-cs"/>
              </a:rPr>
              <a:t>Medicaid to Marketplace:   </a:t>
            </a:r>
            <a:r>
              <a:rPr lang="en-US" sz="3600" kern="1200" dirty="0">
                <a:solidFill>
                  <a:schemeClr val="accent6">
                    <a:lumMod val="75000"/>
                  </a:schemeClr>
                </a:solidFill>
                <a:latin typeface="+mj-lt"/>
                <a:ea typeface="+mj-ea"/>
                <a:cs typeface="+mj-cs"/>
              </a:rPr>
              <a:t>Getting Help to Enroll</a:t>
            </a:r>
            <a:endParaRPr lang="en-US" sz="3600" dirty="0">
              <a:solidFill>
                <a:schemeClr val="accent6">
                  <a:lumMod val="75000"/>
                </a:schemeClr>
              </a:solidFill>
            </a:endParaRPr>
          </a:p>
        </p:txBody>
      </p:sp>
      <p:pic>
        <p:nvPicPr>
          <p:cNvPr id="3" name="Picture 2">
            <a:extLst>
              <a:ext uri="{FF2B5EF4-FFF2-40B4-BE49-F238E27FC236}">
                <a16:creationId xmlns:a16="http://schemas.microsoft.com/office/drawing/2014/main" id="{05EE309D-DCCC-8EDF-3747-956574F71120}"/>
              </a:ext>
            </a:extLst>
          </p:cNvPr>
          <p:cNvPicPr>
            <a:picLocks noChangeAspect="1"/>
          </p:cNvPicPr>
          <p:nvPr/>
        </p:nvPicPr>
        <p:blipFill rotWithShape="1">
          <a:blip r:embed="rId2"/>
          <a:srcRect l="31911" t="22055" r="33474" b="14854"/>
          <a:stretch/>
        </p:blipFill>
        <p:spPr>
          <a:xfrm>
            <a:off x="5858021" y="228600"/>
            <a:ext cx="5797280" cy="5943600"/>
          </a:xfrm>
          <a:prstGeom prst="rect">
            <a:avLst/>
          </a:prstGeom>
          <a:ln>
            <a:solidFill>
              <a:schemeClr val="accent6">
                <a:lumMod val="75000"/>
              </a:schemeClr>
            </a:solidFill>
          </a:ln>
          <a:effectLst/>
        </p:spPr>
      </p:pic>
      <p:sp>
        <p:nvSpPr>
          <p:cNvPr id="4" name="TextBox 3">
            <a:extLst>
              <a:ext uri="{FF2B5EF4-FFF2-40B4-BE49-F238E27FC236}">
                <a16:creationId xmlns:a16="http://schemas.microsoft.com/office/drawing/2014/main" id="{986CB092-8669-BE03-40D9-4B5973172DBE}"/>
              </a:ext>
            </a:extLst>
          </p:cNvPr>
          <p:cNvSpPr txBox="1"/>
          <p:nvPr/>
        </p:nvSpPr>
        <p:spPr>
          <a:xfrm>
            <a:off x="609600" y="1676400"/>
            <a:ext cx="4953000" cy="2585323"/>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002060"/>
                </a:solidFill>
              </a:rPr>
              <a:t>Visit GetCoveredIllinois.gov and go to the “Get Free Help” button</a:t>
            </a:r>
          </a:p>
          <a:p>
            <a:pPr marL="285750" indent="-285750">
              <a:buFont typeface="Arial" panose="020B0604020202020204" pitchFamily="34" charset="0"/>
              <a:buChar char="•"/>
            </a:pPr>
            <a:r>
              <a:rPr lang="en-US">
                <a:solidFill>
                  <a:srgbClr val="002060"/>
                </a:solidFill>
              </a:rPr>
              <a:t>Enter your zip code and find a Certified Application Counselor(CAC) near you. </a:t>
            </a:r>
          </a:p>
          <a:p>
            <a:pPr marL="285750" indent="-285750">
              <a:buFont typeface="Arial" panose="020B0604020202020204" pitchFamily="34" charset="0"/>
              <a:buChar char="•"/>
            </a:pPr>
            <a:r>
              <a:rPr lang="en-US">
                <a:solidFill>
                  <a:srgbClr val="002060"/>
                </a:solidFill>
              </a:rPr>
              <a:t>CACs, will not recommend a specific plan for you but they will answer any questions you have regarding the different plans available.</a:t>
            </a:r>
          </a:p>
          <a:p>
            <a:pPr marL="285750" indent="-285750">
              <a:buFont typeface="Arial" panose="020B0604020202020204" pitchFamily="34" charset="0"/>
              <a:buChar char="•"/>
            </a:pPr>
            <a:r>
              <a:rPr lang="en-US">
                <a:solidFill>
                  <a:srgbClr val="002060"/>
                </a:solidFill>
              </a:rPr>
              <a:t>CACs can also help with Medicaid renewals</a:t>
            </a:r>
          </a:p>
        </p:txBody>
      </p:sp>
      <p:sp>
        <p:nvSpPr>
          <p:cNvPr id="5" name="Oval 4">
            <a:extLst>
              <a:ext uri="{FF2B5EF4-FFF2-40B4-BE49-F238E27FC236}">
                <a16:creationId xmlns:a16="http://schemas.microsoft.com/office/drawing/2014/main" id="{E39D355C-3DC3-9A9C-6148-950A35432809}"/>
              </a:ext>
            </a:extLst>
          </p:cNvPr>
          <p:cNvSpPr/>
          <p:nvPr/>
        </p:nvSpPr>
        <p:spPr>
          <a:xfrm>
            <a:off x="8458200" y="685800"/>
            <a:ext cx="685800" cy="533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C238D93D-7C29-4075-92DA-D942B4AF2FF5}"/>
              </a:ext>
            </a:extLst>
          </p:cNvPr>
          <p:cNvSpPr/>
          <p:nvPr/>
        </p:nvSpPr>
        <p:spPr>
          <a:xfrm>
            <a:off x="1295400" y="5486400"/>
            <a:ext cx="3085072" cy="400110"/>
          </a:xfrm>
          <a:prstGeom prst="rect">
            <a:avLst/>
          </a:prstGeom>
          <a:ln>
            <a:noFill/>
          </a:ln>
        </p:spPr>
        <p:txBody>
          <a:bodyPr wrap="square">
            <a:spAutoFit/>
          </a:bodyPr>
          <a:lstStyle/>
          <a:p>
            <a:r>
              <a:rPr lang="en-US" sz="2000">
                <a:solidFill>
                  <a:schemeClr val="accent6">
                    <a:lumMod val="75000"/>
                  </a:schemeClr>
                </a:solidFill>
                <a:hlinkClick r:id="rId3">
                  <a:extLst>
                    <a:ext uri="{A12FA001-AC4F-418D-AE19-62706E023703}">
                      <ahyp:hlinkClr xmlns:ahyp="http://schemas.microsoft.com/office/drawing/2018/hyperlinkcolor" val="tx"/>
                    </a:ext>
                  </a:extLst>
                </a:hlinkClick>
              </a:rPr>
              <a:t>getcovered.illinois.gov</a:t>
            </a:r>
            <a:endParaRPr lang="en-US" sz="2000">
              <a:solidFill>
                <a:schemeClr val="accent6">
                  <a:lumMod val="75000"/>
                </a:schemeClr>
              </a:solidFill>
            </a:endParaRPr>
          </a:p>
        </p:txBody>
      </p:sp>
      <p:sp>
        <p:nvSpPr>
          <p:cNvPr id="8" name="TextBox 7">
            <a:extLst>
              <a:ext uri="{FF2B5EF4-FFF2-40B4-BE49-F238E27FC236}">
                <a16:creationId xmlns:a16="http://schemas.microsoft.com/office/drawing/2014/main" id="{3882E6F5-1D12-7EAB-9609-6C001BD0F17C}"/>
              </a:ext>
            </a:extLst>
          </p:cNvPr>
          <p:cNvSpPr txBox="1"/>
          <p:nvPr/>
        </p:nvSpPr>
        <p:spPr>
          <a:xfrm>
            <a:off x="609600" y="4648200"/>
            <a:ext cx="5029200" cy="646331"/>
          </a:xfrm>
          <a:prstGeom prst="rect">
            <a:avLst/>
          </a:prstGeom>
          <a:noFill/>
        </p:spPr>
        <p:txBody>
          <a:bodyPr wrap="square">
            <a:spAutoFit/>
          </a:bodyPr>
          <a:lstStyle/>
          <a:p>
            <a:r>
              <a:rPr lang="en-US">
                <a:solidFill>
                  <a:schemeClr val="accent6">
                    <a:lumMod val="75000"/>
                  </a:schemeClr>
                </a:solidFill>
              </a:rPr>
              <a:t>Get Covered Illinois is an ACA partnership between Illinois and the federal Marketplace</a:t>
            </a:r>
            <a:r>
              <a:rPr lang="en-US"/>
              <a:t>. </a:t>
            </a:r>
          </a:p>
        </p:txBody>
      </p:sp>
    </p:spTree>
    <p:extLst>
      <p:ext uri="{BB962C8B-B14F-4D97-AF65-F5344CB8AC3E}">
        <p14:creationId xmlns:p14="http://schemas.microsoft.com/office/powerpoint/2010/main" val="2811019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1645920"/>
            <a:chOff x="0" y="0"/>
            <a:chExt cx="12192000" cy="1645920"/>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3149599" cy="1645920"/>
            </a:xfrm>
            <a:prstGeom prst="rect">
              <a:avLst/>
            </a:prstGeom>
          </p:spPr>
        </p:pic>
        <p:sp>
          <p:nvSpPr>
            <p:cNvPr id="5" name="object 5"/>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4" cstate="print"/>
            <a:stretch>
              <a:fillRect/>
            </a:stretch>
          </p:blipFill>
          <p:spPr>
            <a:xfrm>
              <a:off x="1018909" y="6275829"/>
              <a:ext cx="71572" cy="98384"/>
            </a:xfrm>
            <a:prstGeom prst="rect">
              <a:avLst/>
            </a:prstGeom>
          </p:spPr>
        </p:pic>
        <p:pic>
          <p:nvPicPr>
            <p:cNvPr id="9" name="object 9"/>
            <p:cNvPicPr/>
            <p:nvPr/>
          </p:nvPicPr>
          <p:blipFill>
            <a:blip r:embed="rId5" cstate="print"/>
            <a:stretch>
              <a:fillRect/>
            </a:stretch>
          </p:blipFill>
          <p:spPr>
            <a:xfrm>
              <a:off x="1113381" y="6274876"/>
              <a:ext cx="123093" cy="100290"/>
            </a:xfrm>
            <a:prstGeom prst="rect">
              <a:avLst/>
            </a:prstGeom>
          </p:spPr>
        </p:pic>
      </p:grpSp>
      <p:pic>
        <p:nvPicPr>
          <p:cNvPr id="10" name="object 10"/>
          <p:cNvPicPr/>
          <p:nvPr/>
        </p:nvPicPr>
        <p:blipFill>
          <a:blip r:embed="rId6"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2667000" y="2667000"/>
            <a:ext cx="7285355" cy="689291"/>
          </a:xfrm>
          <a:prstGeom prst="rect">
            <a:avLst/>
          </a:prstGeom>
        </p:spPr>
        <p:txBody>
          <a:bodyPr vert="horz" wrap="square" lIns="0" tIns="12065" rIns="0" bIns="0" rtlCol="0">
            <a:spAutoFit/>
          </a:bodyPr>
          <a:lstStyle/>
          <a:p>
            <a:pPr marL="12700">
              <a:lnSpc>
                <a:spcPct val="100000"/>
              </a:lnSpc>
              <a:spcBef>
                <a:spcPts val="95"/>
              </a:spcBef>
            </a:pPr>
            <a:r>
              <a:rPr spc="-35">
                <a:solidFill>
                  <a:schemeClr val="accent6">
                    <a:lumMod val="75000"/>
                  </a:schemeClr>
                </a:solidFill>
              </a:rPr>
              <a:t>Communications</a:t>
            </a:r>
            <a:r>
              <a:rPr spc="-254">
                <a:solidFill>
                  <a:schemeClr val="accent6">
                    <a:lumMod val="75000"/>
                  </a:schemeClr>
                </a:solidFill>
              </a:rPr>
              <a:t> </a:t>
            </a:r>
            <a:r>
              <a:rPr spc="-10">
                <a:solidFill>
                  <a:schemeClr val="accent6">
                    <a:lumMod val="75000"/>
                  </a:schemeClr>
                </a:solidFill>
              </a:rPr>
              <a:t>Strategy</a:t>
            </a:r>
            <a:endParaRPr>
              <a:solidFill>
                <a:schemeClr val="accent6">
                  <a:lumMod val="75000"/>
                </a:schemeClr>
              </a:solidFil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23</a:t>
            </a:fld>
            <a:endParaRPr spc="-2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994400"/>
            <a:ext cx="12192000" cy="863600"/>
            <a:chOff x="0" y="5994400"/>
            <a:chExt cx="12192000" cy="863600"/>
          </a:xfrm>
        </p:grpSpPr>
        <p:pic>
          <p:nvPicPr>
            <p:cNvPr id="3" name="object 3"/>
            <p:cNvPicPr/>
            <p:nvPr/>
          </p:nvPicPr>
          <p:blipFill>
            <a:blip r:embed="rId2" cstate="print"/>
            <a:stretch>
              <a:fillRect/>
            </a:stretch>
          </p:blipFill>
          <p:spPr>
            <a:xfrm>
              <a:off x="1556435" y="6498915"/>
              <a:ext cx="1207084" cy="200590"/>
            </a:xfrm>
            <a:prstGeom prst="rect">
              <a:avLst/>
            </a:prstGeom>
          </p:spPr>
        </p:pic>
        <p:pic>
          <p:nvPicPr>
            <p:cNvPr id="4" name="object 4"/>
            <p:cNvPicPr/>
            <p:nvPr/>
          </p:nvPicPr>
          <p:blipFill>
            <a:blip r:embed="rId3" cstate="print"/>
            <a:stretch>
              <a:fillRect/>
            </a:stretch>
          </p:blipFill>
          <p:spPr>
            <a:xfrm>
              <a:off x="1557389" y="6316469"/>
              <a:ext cx="71572" cy="98384"/>
            </a:xfrm>
            <a:prstGeom prst="rect">
              <a:avLst/>
            </a:prstGeom>
          </p:spPr>
        </p:pic>
        <p:pic>
          <p:nvPicPr>
            <p:cNvPr id="5" name="object 5"/>
            <p:cNvPicPr/>
            <p:nvPr/>
          </p:nvPicPr>
          <p:blipFill>
            <a:blip r:embed="rId4" cstate="print"/>
            <a:stretch>
              <a:fillRect/>
            </a:stretch>
          </p:blipFill>
          <p:spPr>
            <a:xfrm>
              <a:off x="1651861" y="6315516"/>
              <a:ext cx="123093" cy="100290"/>
            </a:xfrm>
            <a:prstGeom prst="rect">
              <a:avLst/>
            </a:prstGeom>
          </p:spPr>
        </p:pic>
        <p:pic>
          <p:nvPicPr>
            <p:cNvPr id="6" name="object 6"/>
            <p:cNvPicPr/>
            <p:nvPr/>
          </p:nvPicPr>
          <p:blipFill>
            <a:blip r:embed="rId5" cstate="print"/>
            <a:stretch>
              <a:fillRect/>
            </a:stretch>
          </p:blipFill>
          <p:spPr>
            <a:xfrm>
              <a:off x="1005839" y="6268707"/>
              <a:ext cx="457077" cy="456589"/>
            </a:xfrm>
            <a:prstGeom prst="rect">
              <a:avLst/>
            </a:prstGeom>
          </p:spPr>
        </p:pic>
      </p:grpSp>
      <p:sp>
        <p:nvSpPr>
          <p:cNvPr id="8" name="object 8"/>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sp>
        <p:nvSpPr>
          <p:cNvPr id="11" name="object 11"/>
          <p:cNvSpPr txBox="1">
            <a:spLocks noGrp="1"/>
          </p:cNvSpPr>
          <p:nvPr>
            <p:ph type="title"/>
          </p:nvPr>
        </p:nvSpPr>
        <p:spPr>
          <a:xfrm>
            <a:off x="735292" y="501945"/>
            <a:ext cx="10618508" cy="505267"/>
          </a:xfrm>
          <a:prstGeom prst="rect">
            <a:avLst/>
          </a:prstGeom>
        </p:spPr>
        <p:txBody>
          <a:bodyPr vert="horz" wrap="square" lIns="0" tIns="12700" rIns="0" bIns="0" rtlCol="0">
            <a:spAutoFit/>
          </a:bodyPr>
          <a:lstStyle/>
          <a:p>
            <a:pPr marR="5080" indent="-2419985" algn="ctr">
              <a:lnSpc>
                <a:spcPct val="100000"/>
              </a:lnSpc>
              <a:spcBef>
                <a:spcPts val="100"/>
              </a:spcBef>
            </a:pPr>
            <a:r>
              <a:rPr lang="en-US" sz="3200" spc="-10" dirty="0"/>
              <a:t>Unwinding Communication: Phase 2, Ready to Renew!</a:t>
            </a:r>
            <a:endParaRPr sz="3200" dirty="0"/>
          </a:p>
        </p:txBody>
      </p:sp>
      <p:sp>
        <p:nvSpPr>
          <p:cNvPr id="7" name="Content Placeholder 6">
            <a:extLst>
              <a:ext uri="{FF2B5EF4-FFF2-40B4-BE49-F238E27FC236}">
                <a16:creationId xmlns:a16="http://schemas.microsoft.com/office/drawing/2014/main" id="{D3786B8A-A27C-93C9-3ED6-F999DCCBA9E9}"/>
              </a:ext>
            </a:extLst>
          </p:cNvPr>
          <p:cNvSpPr>
            <a:spLocks noGrp="1"/>
          </p:cNvSpPr>
          <p:nvPr>
            <p:ph sz="half" idx="1"/>
          </p:nvPr>
        </p:nvSpPr>
        <p:spPr>
          <a:xfrm>
            <a:off x="1183338" y="1827508"/>
            <a:ext cx="4912662" cy="3077766"/>
          </a:xfrm>
        </p:spPr>
        <p:txBody>
          <a:bodyPr/>
          <a:lstStyle/>
          <a:p>
            <a:r>
              <a:rPr lang="en-US" sz="4000" dirty="0"/>
              <a:t>Illinois Medicaid </a:t>
            </a:r>
          </a:p>
          <a:p>
            <a:r>
              <a:rPr lang="en-US" sz="4000" dirty="0"/>
              <a:t>Renewals</a:t>
            </a:r>
          </a:p>
          <a:p>
            <a:r>
              <a:rPr lang="en-US" sz="4000" dirty="0"/>
              <a:t>Information Center:</a:t>
            </a:r>
          </a:p>
          <a:p>
            <a:endParaRPr lang="en-US" sz="4000" dirty="0"/>
          </a:p>
          <a:p>
            <a:r>
              <a:rPr lang="en-US" sz="4000" dirty="0">
                <a:hlinkClick r:id="rId6"/>
              </a:rPr>
              <a:t>Medicaid.Illinois.gov </a:t>
            </a:r>
            <a:endParaRPr lang="en-US" sz="4000" dirty="0"/>
          </a:p>
        </p:txBody>
      </p:sp>
      <p:pic>
        <p:nvPicPr>
          <p:cNvPr id="12" name="Content Placeholder 11">
            <a:extLst>
              <a:ext uri="{FF2B5EF4-FFF2-40B4-BE49-F238E27FC236}">
                <a16:creationId xmlns:a16="http://schemas.microsoft.com/office/drawing/2014/main" id="{697595F2-2866-A343-C04B-2BAF4798AFFD}"/>
              </a:ext>
            </a:extLst>
          </p:cNvPr>
          <p:cNvPicPr>
            <a:picLocks noGrp="1" noChangeAspect="1"/>
          </p:cNvPicPr>
          <p:nvPr>
            <p:ph sz="half" idx="13"/>
          </p:nvPr>
        </p:nvPicPr>
        <p:blipFill>
          <a:blip r:embed="rId7"/>
          <a:stretch>
            <a:fillRect/>
          </a:stretch>
        </p:blipFill>
        <p:spPr>
          <a:xfrm>
            <a:off x="6678799" y="1597892"/>
            <a:ext cx="4436690" cy="471718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B793-07E8-7C25-650C-065F1E7D7BC6}"/>
              </a:ext>
            </a:extLst>
          </p:cNvPr>
          <p:cNvSpPr>
            <a:spLocks noGrp="1"/>
          </p:cNvSpPr>
          <p:nvPr>
            <p:ph type="title"/>
          </p:nvPr>
        </p:nvSpPr>
        <p:spPr>
          <a:xfrm>
            <a:off x="1183340" y="567201"/>
            <a:ext cx="10170459" cy="903382"/>
          </a:xfrm>
        </p:spPr>
        <p:txBody>
          <a:bodyPr/>
          <a:lstStyle/>
          <a:p>
            <a:pPr algn="ctr"/>
            <a:r>
              <a:rPr lang="en-US"/>
              <a:t>MCO Text Messaging</a:t>
            </a:r>
          </a:p>
        </p:txBody>
      </p:sp>
      <p:graphicFrame>
        <p:nvGraphicFramePr>
          <p:cNvPr id="7" name="Table 7">
            <a:extLst>
              <a:ext uri="{FF2B5EF4-FFF2-40B4-BE49-F238E27FC236}">
                <a16:creationId xmlns:a16="http://schemas.microsoft.com/office/drawing/2014/main" id="{8DDED808-EC15-6A4D-51E6-243B8D41536F}"/>
              </a:ext>
            </a:extLst>
          </p:cNvPr>
          <p:cNvGraphicFramePr>
            <a:graphicFrameLocks noGrp="1"/>
          </p:cNvGraphicFramePr>
          <p:nvPr>
            <p:ph sz="half" idx="1"/>
          </p:nvPr>
        </p:nvGraphicFramePr>
        <p:xfrm>
          <a:off x="622168" y="1487750"/>
          <a:ext cx="11048215" cy="4091665"/>
        </p:xfrm>
        <a:graphic>
          <a:graphicData uri="http://schemas.openxmlformats.org/drawingml/2006/table">
            <a:tbl>
              <a:tblPr firstRow="1" bandRow="1">
                <a:tableStyleId>{5C22544A-7EE6-4342-B048-85BDC9FD1C3A}</a:tableStyleId>
              </a:tblPr>
              <a:tblGrid>
                <a:gridCol w="2837469">
                  <a:extLst>
                    <a:ext uri="{9D8B030D-6E8A-4147-A177-3AD203B41FA5}">
                      <a16:colId xmlns:a16="http://schemas.microsoft.com/office/drawing/2014/main" val="2163425480"/>
                    </a:ext>
                  </a:extLst>
                </a:gridCol>
                <a:gridCol w="8210746">
                  <a:extLst>
                    <a:ext uri="{9D8B030D-6E8A-4147-A177-3AD203B41FA5}">
                      <a16:colId xmlns:a16="http://schemas.microsoft.com/office/drawing/2014/main" val="4072063808"/>
                    </a:ext>
                  </a:extLst>
                </a:gridCol>
              </a:tblGrid>
              <a:tr h="416091">
                <a:tc>
                  <a:txBody>
                    <a:bodyPr/>
                    <a:lstStyle/>
                    <a:p>
                      <a:pPr marL="0" marR="0" algn="ctr">
                        <a:lnSpc>
                          <a:spcPct val="120000"/>
                        </a:lnSpc>
                        <a:spcBef>
                          <a:spcPts val="0"/>
                        </a:spcBef>
                        <a:spcAft>
                          <a:spcPts val="0"/>
                        </a:spcAft>
                      </a:pPr>
                      <a:r>
                        <a:rPr lang="en-US" sz="1400" b="1">
                          <a:solidFill>
                            <a:schemeClr val="bg1"/>
                          </a:solidFill>
                          <a:effectLst/>
                          <a:latin typeface="Arial" panose="020B0604020202020204" pitchFamily="34" charset="0"/>
                          <a:ea typeface="Arial" panose="020B0604020202020204" pitchFamily="34" charset="0"/>
                          <a:cs typeface="Times New Roman" panose="02020603050405020304" pitchFamily="18" charset="0"/>
                        </a:rPr>
                        <a:t>Text Deployment Date/Timing</a:t>
                      </a:r>
                      <a:endParaRPr lang="en-US" sz="14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400" b="1">
                          <a:solidFill>
                            <a:schemeClr val="bg1"/>
                          </a:solidFill>
                          <a:effectLst/>
                          <a:latin typeface="Arial" panose="020B0604020202020204" pitchFamily="34" charset="0"/>
                          <a:ea typeface="Arial" panose="020B0604020202020204" pitchFamily="34" charset="0"/>
                          <a:cs typeface="Times New Roman" panose="02020603050405020304" pitchFamily="18" charset="0"/>
                        </a:rPr>
                        <a:t>Message Copy</a:t>
                      </a:r>
                      <a:endParaRPr lang="en-US" sz="14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371468"/>
                  </a:ext>
                </a:extLst>
              </a:tr>
              <a:tr h="469884">
                <a:tc>
                  <a:txBody>
                    <a:bodyPr/>
                    <a:lstStyle/>
                    <a:p>
                      <a:pPr marL="0" marR="0">
                        <a:lnSpc>
                          <a:spcPct val="120000"/>
                        </a:lnSpc>
                        <a:spcBef>
                          <a:spcPts val="0"/>
                        </a:spcBef>
                        <a:spcAft>
                          <a:spcPts val="0"/>
                        </a:spcAft>
                      </a:pPr>
                      <a:r>
                        <a:rPr lang="en-US" sz="1400" b="1">
                          <a:solidFill>
                            <a:schemeClr val="tx2"/>
                          </a:solidFill>
                          <a:effectLst/>
                          <a:latin typeface="Arial" panose="020B0604020202020204" pitchFamily="34" charset="0"/>
                          <a:ea typeface="Arial" panose="020B0604020202020204" pitchFamily="34" charset="0"/>
                          <a:cs typeface="Times New Roman" panose="02020603050405020304" pitchFamily="18" charset="0"/>
                        </a:rPr>
                        <a:t>75 days before REDE due date</a:t>
                      </a:r>
                      <a:endPar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rPr>
                        <a:t>IMPORTANT: IL Medicaid, SNAP or Cash customers IDHS/HFS needs your current address. Manage your Case </a:t>
                      </a:r>
                      <a:r>
                        <a:rPr lang="en-US" sz="1400" b="1" u="sng">
                          <a:solidFill>
                            <a:schemeClr val="tx2"/>
                          </a:solidFill>
                          <a:effectLst/>
                          <a:latin typeface="Arial" panose="020B0604020202020204" pitchFamily="34" charset="0"/>
                          <a:ea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http://dhs.illinois.gov/?item=138311</a:t>
                      </a:r>
                      <a:endPar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4487708"/>
                  </a:ext>
                </a:extLst>
              </a:tr>
              <a:tr h="469884">
                <a:tc>
                  <a:txBody>
                    <a:bodyPr/>
                    <a:lstStyle/>
                    <a:p>
                      <a:pPr marL="0" marR="0">
                        <a:lnSpc>
                          <a:spcPct val="120000"/>
                        </a:lnSpc>
                        <a:spcBef>
                          <a:spcPts val="0"/>
                        </a:spcBef>
                        <a:spcAft>
                          <a:spcPts val="0"/>
                        </a:spcAft>
                      </a:pPr>
                      <a:r>
                        <a:rPr lang="en-US" sz="1400" b="1">
                          <a:solidFill>
                            <a:schemeClr val="tx2"/>
                          </a:solidFill>
                          <a:effectLst/>
                          <a:latin typeface="Arial" panose="020B0604020202020204" pitchFamily="34" charset="0"/>
                          <a:ea typeface="Arial" panose="020B0604020202020204" pitchFamily="34" charset="0"/>
                          <a:cs typeface="Times New Roman" panose="02020603050405020304" pitchFamily="18" charset="0"/>
                        </a:rPr>
                        <a:t>60 days before REDE due date</a:t>
                      </a:r>
                      <a:endPar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rPr>
                        <a:t>Your IL Medicaid renewal will mail in 30 days. Click Manage My Case at abe.illinois.gov to verify your address and set up your account so you can renew online.</a:t>
                      </a:r>
                    </a:p>
                  </a:txBody>
                  <a:tcPr marL="68580" marR="68580" marT="0" marB="0"/>
                </a:tc>
                <a:extLst>
                  <a:ext uri="{0D108BD9-81ED-4DB2-BD59-A6C34878D82A}">
                    <a16:rowId xmlns:a16="http://schemas.microsoft.com/office/drawing/2014/main" val="4099327679"/>
                  </a:ext>
                </a:extLst>
              </a:tr>
              <a:tr h="469884">
                <a:tc>
                  <a:txBody>
                    <a:bodyPr/>
                    <a:lstStyle/>
                    <a:p>
                      <a:pPr marL="0" marR="0">
                        <a:lnSpc>
                          <a:spcPct val="120000"/>
                        </a:lnSpc>
                        <a:spcBef>
                          <a:spcPts val="0"/>
                        </a:spcBef>
                        <a:spcAft>
                          <a:spcPts val="0"/>
                        </a:spcAft>
                      </a:pPr>
                      <a:r>
                        <a:rPr lang="en-US" sz="1400" b="1">
                          <a:solidFill>
                            <a:schemeClr val="tx2"/>
                          </a:solidFill>
                          <a:effectLst/>
                          <a:latin typeface="Arial" panose="020B0604020202020204" pitchFamily="34" charset="0"/>
                          <a:ea typeface="Arial" panose="020B0604020202020204" pitchFamily="34" charset="0"/>
                          <a:cs typeface="Times New Roman" panose="02020603050405020304" pitchFamily="18" charset="0"/>
                        </a:rPr>
                        <a:t>37 days before REDE due date</a:t>
                      </a:r>
                      <a:endPar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rPr>
                        <a:t>Your IL Medicaid renewal notice will mail in 7 days. Click Manage My Case at abe.illinois.gov to link your case to your online account so you can renew online.</a:t>
                      </a:r>
                    </a:p>
                  </a:txBody>
                  <a:tcPr marL="68580" marR="68580" marT="0" marB="0"/>
                </a:tc>
                <a:extLst>
                  <a:ext uri="{0D108BD9-81ED-4DB2-BD59-A6C34878D82A}">
                    <a16:rowId xmlns:a16="http://schemas.microsoft.com/office/drawing/2014/main" val="1518482081"/>
                  </a:ext>
                </a:extLst>
              </a:tr>
              <a:tr h="716119">
                <a:tc>
                  <a:txBody>
                    <a:bodyPr/>
                    <a:lstStyle/>
                    <a:p>
                      <a:pPr marL="0" marR="0">
                        <a:lnSpc>
                          <a:spcPct val="120000"/>
                        </a:lnSpc>
                        <a:spcBef>
                          <a:spcPts val="0"/>
                        </a:spcBef>
                        <a:spcAft>
                          <a:spcPts val="0"/>
                        </a:spcAft>
                      </a:pPr>
                      <a:r>
                        <a:rPr lang="en-US" sz="1400" b="1">
                          <a:solidFill>
                            <a:schemeClr val="tx2"/>
                          </a:solidFill>
                          <a:effectLst/>
                          <a:latin typeface="Arial" panose="020B0604020202020204" pitchFamily="34" charset="0"/>
                          <a:ea typeface="Arial" panose="020B0604020202020204" pitchFamily="34" charset="0"/>
                          <a:cs typeface="Times New Roman" panose="02020603050405020304" pitchFamily="18" charset="0"/>
                        </a:rPr>
                        <a:t>25 Days before REDE due date, renewal button now visible to customers in ABE MMC</a:t>
                      </a:r>
                      <a:endPar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rPr>
                        <a:t>Your IL Medicaid renewal is ready online! You must renew within 30 days to keep your benefits. Visit abe.illinois.gov today and click Manage My Case to begin.</a:t>
                      </a:r>
                    </a:p>
                  </a:txBody>
                  <a:tcPr marL="68580" marR="68580" marT="0" marB="0"/>
                </a:tc>
                <a:extLst>
                  <a:ext uri="{0D108BD9-81ED-4DB2-BD59-A6C34878D82A}">
                    <a16:rowId xmlns:a16="http://schemas.microsoft.com/office/drawing/2014/main" val="2817760230"/>
                  </a:ext>
                </a:extLst>
              </a:tr>
              <a:tr h="469884">
                <a:tc>
                  <a:txBody>
                    <a:bodyPr/>
                    <a:lstStyle/>
                    <a:p>
                      <a:pPr marL="0" marR="0">
                        <a:lnSpc>
                          <a:spcPct val="120000"/>
                        </a:lnSpc>
                        <a:spcBef>
                          <a:spcPts val="0"/>
                        </a:spcBef>
                        <a:spcAft>
                          <a:spcPts val="0"/>
                        </a:spcAft>
                      </a:pPr>
                      <a:r>
                        <a:rPr lang="en-US" sz="1400" b="1">
                          <a:solidFill>
                            <a:schemeClr val="tx2"/>
                          </a:solidFill>
                          <a:effectLst/>
                          <a:latin typeface="Arial" panose="020B0604020202020204" pitchFamily="34" charset="0"/>
                          <a:ea typeface="Arial" panose="020B0604020202020204" pitchFamily="34" charset="0"/>
                          <a:cs typeface="Times New Roman" panose="02020603050405020304" pitchFamily="18" charset="0"/>
                        </a:rPr>
                        <a:t>3 days post-cutoff and not received</a:t>
                      </a:r>
                      <a:endPar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rPr>
                        <a:t>Your IL Medicaid benefits end 01/01/0000.  Redetermination not submitted. Need Medicaid? Click Manage My Case at abe.illinois.gov, submit redetermination ASAP.</a:t>
                      </a:r>
                    </a:p>
                  </a:txBody>
                  <a:tcPr marL="68580" marR="68580" marT="0" marB="0"/>
                </a:tc>
                <a:extLst>
                  <a:ext uri="{0D108BD9-81ED-4DB2-BD59-A6C34878D82A}">
                    <a16:rowId xmlns:a16="http://schemas.microsoft.com/office/drawing/2014/main" val="3291708367"/>
                  </a:ext>
                </a:extLst>
              </a:tr>
              <a:tr h="469884">
                <a:tc>
                  <a:txBody>
                    <a:bodyPr/>
                    <a:lstStyle/>
                    <a:p>
                      <a:pPr marL="0" marR="0">
                        <a:lnSpc>
                          <a:spcPct val="120000"/>
                        </a:lnSpc>
                        <a:spcBef>
                          <a:spcPts val="0"/>
                        </a:spcBef>
                        <a:spcAft>
                          <a:spcPts val="0"/>
                        </a:spcAft>
                      </a:pPr>
                      <a:r>
                        <a:rPr lang="en-US" sz="1400" b="1">
                          <a:solidFill>
                            <a:schemeClr val="tx2"/>
                          </a:solidFill>
                          <a:effectLst/>
                          <a:latin typeface="Arial" panose="020B0604020202020204" pitchFamily="34" charset="0"/>
                          <a:ea typeface="Arial" panose="020B0604020202020204" pitchFamily="34" charset="0"/>
                          <a:cs typeface="Times New Roman" panose="02020603050405020304" pitchFamily="18" charset="0"/>
                        </a:rPr>
                        <a:t>After closure due to nonresponse</a:t>
                      </a:r>
                      <a:endPar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rPr>
                        <a:t>Your IL Medicaid ended. You may be eligible for reinstatement! Go to abe.illinois.gov, click renew button, complete the questions, and submit redetermination.</a:t>
                      </a:r>
                    </a:p>
                  </a:txBody>
                  <a:tcPr marL="68580" marR="68580" marT="0" marB="0"/>
                </a:tc>
                <a:extLst>
                  <a:ext uri="{0D108BD9-81ED-4DB2-BD59-A6C34878D82A}">
                    <a16:rowId xmlns:a16="http://schemas.microsoft.com/office/drawing/2014/main" val="3874075013"/>
                  </a:ext>
                </a:extLst>
              </a:tr>
              <a:tr h="469884">
                <a:tc>
                  <a:txBody>
                    <a:bodyPr/>
                    <a:lstStyle/>
                    <a:p>
                      <a:pPr marL="0" marR="0">
                        <a:lnSpc>
                          <a:spcPct val="120000"/>
                        </a:lnSpc>
                        <a:spcBef>
                          <a:spcPts val="0"/>
                        </a:spcBef>
                        <a:spcAft>
                          <a:spcPts val="0"/>
                        </a:spcAft>
                      </a:pPr>
                      <a:r>
                        <a:rPr lang="en-US" sz="1400" b="1">
                          <a:solidFill>
                            <a:schemeClr val="tx2"/>
                          </a:solidFill>
                          <a:effectLst/>
                          <a:latin typeface="Arial" panose="020B0604020202020204" pitchFamily="34" charset="0"/>
                          <a:ea typeface="Arial" panose="020B0604020202020204" pitchFamily="34" charset="0"/>
                          <a:cs typeface="Times New Roman" panose="02020603050405020304" pitchFamily="18" charset="0"/>
                        </a:rPr>
                        <a:t>After closure due to ineligibility</a:t>
                      </a:r>
                      <a:endPar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400">
                          <a:solidFill>
                            <a:schemeClr val="tx2"/>
                          </a:solidFill>
                          <a:effectLst/>
                          <a:latin typeface="Arial" panose="020B0604020202020204" pitchFamily="34" charset="0"/>
                          <a:ea typeface="Arial" panose="020B0604020202020204" pitchFamily="34" charset="0"/>
                          <a:cs typeface="Times New Roman" panose="02020603050405020304" pitchFamily="18" charset="0"/>
                        </a:rPr>
                        <a:t>Your IL Medicaid ended. You are no longer eligible. Visit getcovered.illinois.gov, medicare.gov or your job, ask about special enrollment period for coverage.</a:t>
                      </a:r>
                    </a:p>
                  </a:txBody>
                  <a:tcPr marL="68580" marR="68580" marT="0" marB="0"/>
                </a:tc>
                <a:extLst>
                  <a:ext uri="{0D108BD9-81ED-4DB2-BD59-A6C34878D82A}">
                    <a16:rowId xmlns:a16="http://schemas.microsoft.com/office/drawing/2014/main" val="238307429"/>
                  </a:ext>
                </a:extLst>
              </a:tr>
            </a:tbl>
          </a:graphicData>
        </a:graphic>
      </p:graphicFrame>
    </p:spTree>
    <p:extLst>
      <p:ext uri="{BB962C8B-B14F-4D97-AF65-F5344CB8AC3E}">
        <p14:creationId xmlns:p14="http://schemas.microsoft.com/office/powerpoint/2010/main" val="486163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8B26-B604-AFC0-686D-A8C637ADD059}"/>
              </a:ext>
            </a:extLst>
          </p:cNvPr>
          <p:cNvSpPr>
            <a:spLocks noGrp="1"/>
          </p:cNvSpPr>
          <p:nvPr>
            <p:ph type="title"/>
          </p:nvPr>
        </p:nvSpPr>
        <p:spPr>
          <a:xfrm>
            <a:off x="1183340" y="576628"/>
            <a:ext cx="10170459" cy="856248"/>
          </a:xfrm>
        </p:spPr>
        <p:txBody>
          <a:bodyPr/>
          <a:lstStyle/>
          <a:p>
            <a:pPr algn="ctr"/>
            <a:r>
              <a:rPr lang="en-US"/>
              <a:t>HFS/DHS Text Messaging</a:t>
            </a:r>
          </a:p>
        </p:txBody>
      </p:sp>
      <p:graphicFrame>
        <p:nvGraphicFramePr>
          <p:cNvPr id="5" name="Table 5">
            <a:extLst>
              <a:ext uri="{FF2B5EF4-FFF2-40B4-BE49-F238E27FC236}">
                <a16:creationId xmlns:a16="http://schemas.microsoft.com/office/drawing/2014/main" id="{38251F94-74BE-84AD-F50E-747359B7135B}"/>
              </a:ext>
            </a:extLst>
          </p:cNvPr>
          <p:cNvGraphicFramePr>
            <a:graphicFrameLocks noGrp="1"/>
          </p:cNvGraphicFramePr>
          <p:nvPr>
            <p:ph sz="half" idx="1"/>
          </p:nvPr>
        </p:nvGraphicFramePr>
        <p:xfrm>
          <a:off x="1182688" y="1817688"/>
          <a:ext cx="10171112" cy="3110992"/>
        </p:xfrm>
        <a:graphic>
          <a:graphicData uri="http://schemas.openxmlformats.org/drawingml/2006/table">
            <a:tbl>
              <a:tblPr firstRow="1" bandRow="1">
                <a:tableStyleId>{5C22544A-7EE6-4342-B048-85BDC9FD1C3A}</a:tableStyleId>
              </a:tblPr>
              <a:tblGrid>
                <a:gridCol w="2588034">
                  <a:extLst>
                    <a:ext uri="{9D8B030D-6E8A-4147-A177-3AD203B41FA5}">
                      <a16:colId xmlns:a16="http://schemas.microsoft.com/office/drawing/2014/main" val="99329768"/>
                    </a:ext>
                  </a:extLst>
                </a:gridCol>
                <a:gridCol w="7583078">
                  <a:extLst>
                    <a:ext uri="{9D8B030D-6E8A-4147-A177-3AD203B41FA5}">
                      <a16:colId xmlns:a16="http://schemas.microsoft.com/office/drawing/2014/main" val="4217727219"/>
                    </a:ext>
                  </a:extLst>
                </a:gridCol>
              </a:tblGrid>
              <a:tr h="370840">
                <a:tc>
                  <a:txBody>
                    <a:bodyPr/>
                    <a:lstStyle/>
                    <a:p>
                      <a:pPr marL="0" marR="0" algn="ctr">
                        <a:lnSpc>
                          <a:spcPct val="120000"/>
                        </a:lnSpc>
                        <a:spcBef>
                          <a:spcPts val="0"/>
                        </a:spcBef>
                        <a:spcAft>
                          <a:spcPts val="0"/>
                        </a:spcAft>
                      </a:pPr>
                      <a:r>
                        <a:rPr lang="en-US" sz="1600" b="1">
                          <a:solidFill>
                            <a:schemeClr val="bg1"/>
                          </a:solidFill>
                          <a:effectLst/>
                          <a:latin typeface="Arial" panose="020B0604020202020204" pitchFamily="34" charset="0"/>
                          <a:ea typeface="Arial" panose="020B0604020202020204" pitchFamily="34" charset="0"/>
                          <a:cs typeface="Times New Roman" panose="02020603050405020304" pitchFamily="18" charset="0"/>
                        </a:rPr>
                        <a:t>Text Deployment Date/Timing</a:t>
                      </a:r>
                      <a:endParaRPr lang="en-US" sz="16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1600" b="1">
                          <a:solidFill>
                            <a:schemeClr val="bg1"/>
                          </a:solidFill>
                          <a:effectLst/>
                          <a:latin typeface="Arial" panose="020B0604020202020204" pitchFamily="34" charset="0"/>
                          <a:ea typeface="Arial" panose="020B0604020202020204" pitchFamily="34" charset="0"/>
                          <a:cs typeface="Times New Roman" panose="02020603050405020304" pitchFamily="18" charset="0"/>
                        </a:rPr>
                        <a:t>Message Copy</a:t>
                      </a:r>
                      <a:endParaRPr lang="en-US" sz="16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3469309"/>
                  </a:ext>
                </a:extLst>
              </a:tr>
              <a:tr h="370840">
                <a:tc>
                  <a:txBody>
                    <a:bodyPr/>
                    <a:lstStyle/>
                    <a:p>
                      <a:pPr marL="0" marR="0">
                        <a:lnSpc>
                          <a:spcPct val="120000"/>
                        </a:lnSpc>
                        <a:spcBef>
                          <a:spcPts val="0"/>
                        </a:spcBef>
                        <a:spcAft>
                          <a:spcPts val="0"/>
                        </a:spcAft>
                      </a:pPr>
                      <a:r>
                        <a:rPr lang="en-US" sz="1600" b="1">
                          <a:solidFill>
                            <a:srgbClr val="1C4285"/>
                          </a:solidFill>
                          <a:effectLst/>
                          <a:latin typeface="Arial" panose="020B0604020202020204" pitchFamily="34" charset="0"/>
                          <a:ea typeface="Arial" panose="020B0604020202020204" pitchFamily="34" charset="0"/>
                          <a:cs typeface="Times New Roman" panose="02020603050405020304" pitchFamily="18" charset="0"/>
                        </a:rPr>
                        <a:t>2 weeks before ​REDE Due</a:t>
                      </a:r>
                      <a:endPar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0000"/>
                        </a:lnSpc>
                        <a:spcBef>
                          <a:spcPts val="0"/>
                        </a:spcBef>
                        <a:spcAft>
                          <a:spcPts val="0"/>
                        </a:spcAft>
                      </a:pPr>
                      <a:r>
                        <a:rPr lang="en-US" sz="1600" b="1">
                          <a:solidFill>
                            <a:srgbClr val="1C4285"/>
                          </a:solidFill>
                          <a:effectLst/>
                          <a:latin typeface="Arial" panose="020B0604020202020204" pitchFamily="34" charset="0"/>
                          <a:ea typeface="Arial" panose="020B0604020202020204" pitchFamily="34" charset="0"/>
                          <a:cs typeface="Times New Roman" panose="02020603050405020304" pitchFamily="18" charset="0"/>
                        </a:rPr>
                        <a:t>Proactive Notification</a:t>
                      </a:r>
                      <a:endPar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rPr>
                        <a:t>IDHS/HFS Reminder; Redetermination due &lt;First day of REDE Due Date Month&gt; </a:t>
                      </a:r>
                      <a:br>
                        <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rPr>
                      </a:br>
                      <a:r>
                        <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rPr>
                        <a:t>Manage your benefits </a:t>
                      </a:r>
                      <a:r>
                        <a:rPr lang="en-US" sz="1600" u="sng">
                          <a:solidFill>
                            <a:srgbClr val="3D3633"/>
                          </a:solidFill>
                          <a:effectLst/>
                          <a:latin typeface="Arial" panose="020B0604020202020204" pitchFamily="34" charset="0"/>
                          <a:ea typeface="Arial" panose="020B0604020202020204" pitchFamily="34" charset="0"/>
                          <a:cs typeface="Times New Roman" panose="02020603050405020304" pitchFamily="18" charset="0"/>
                          <a:hlinkClick r:id="rId2"/>
                        </a:rPr>
                        <a:t>http://dhs.illinois.gov/?item=138311</a:t>
                      </a:r>
                      <a:endPar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2298868"/>
                  </a:ext>
                </a:extLst>
              </a:tr>
              <a:tr h="370840">
                <a:tc>
                  <a:txBody>
                    <a:bodyPr/>
                    <a:lstStyle/>
                    <a:p>
                      <a:pPr marL="0" marR="0">
                        <a:lnSpc>
                          <a:spcPct val="120000"/>
                        </a:lnSpc>
                        <a:spcBef>
                          <a:spcPts val="0"/>
                        </a:spcBef>
                        <a:spcAft>
                          <a:spcPts val="0"/>
                        </a:spcAft>
                      </a:pPr>
                      <a:r>
                        <a:rPr lang="en-US" sz="1600" b="1">
                          <a:solidFill>
                            <a:srgbClr val="1C4285"/>
                          </a:solidFill>
                          <a:effectLst/>
                          <a:latin typeface="Arial" panose="020B0604020202020204" pitchFamily="34" charset="0"/>
                          <a:ea typeface="Arial" panose="020B0604020202020204" pitchFamily="34" charset="0"/>
                          <a:cs typeface="Times New Roman" panose="02020603050405020304" pitchFamily="18" charset="0"/>
                        </a:rPr>
                        <a:t>​1 week before REDE due</a:t>
                      </a:r>
                      <a:endPar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0000"/>
                        </a:lnSpc>
                        <a:spcBef>
                          <a:spcPts val="0"/>
                        </a:spcBef>
                        <a:spcAft>
                          <a:spcPts val="0"/>
                        </a:spcAft>
                      </a:pPr>
                      <a:r>
                        <a:rPr lang="en-US" sz="1600" b="1">
                          <a:solidFill>
                            <a:srgbClr val="1C4285"/>
                          </a:solidFill>
                          <a:effectLst/>
                          <a:latin typeface="Arial" panose="020B0604020202020204" pitchFamily="34" charset="0"/>
                          <a:ea typeface="Arial" panose="020B0604020202020204" pitchFamily="34" charset="0"/>
                          <a:cs typeface="Times New Roman" panose="02020603050405020304" pitchFamily="18" charset="0"/>
                        </a:rPr>
                        <a:t>REDE due notification</a:t>
                      </a:r>
                      <a:endPar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rPr>
                        <a:t>IDHS/HFS Reminder: Redetermination due &lt;First Day of REDE Due Date Month&gt;</a:t>
                      </a:r>
                    </a:p>
                    <a:p>
                      <a:pPr marL="0" marR="0">
                        <a:lnSpc>
                          <a:spcPct val="120000"/>
                        </a:lnSpc>
                        <a:spcBef>
                          <a:spcPts val="0"/>
                        </a:spcBef>
                        <a:spcAft>
                          <a:spcPts val="0"/>
                        </a:spcAft>
                      </a:pPr>
                      <a:r>
                        <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rPr>
                        <a:t>Manage your benefits  </a:t>
                      </a:r>
                      <a:r>
                        <a:rPr lang="en-US" sz="1600" u="sng">
                          <a:solidFill>
                            <a:srgbClr val="3D3633"/>
                          </a:solidFill>
                          <a:effectLst/>
                          <a:latin typeface="Arial" panose="020B0604020202020204" pitchFamily="34" charset="0"/>
                          <a:ea typeface="Arial" panose="020B0604020202020204" pitchFamily="34" charset="0"/>
                          <a:cs typeface="Times New Roman" panose="02020603050405020304" pitchFamily="18" charset="0"/>
                          <a:hlinkClick r:id="rId2"/>
                        </a:rPr>
                        <a:t>http://dhs.illinois.gov/?item=138311</a:t>
                      </a:r>
                      <a:endPar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6164393"/>
                  </a:ext>
                </a:extLst>
              </a:tr>
              <a:tr h="345253">
                <a:tc>
                  <a:txBody>
                    <a:bodyPr/>
                    <a:lstStyle/>
                    <a:p>
                      <a:pPr marL="0" marR="0">
                        <a:lnSpc>
                          <a:spcPct val="120000"/>
                        </a:lnSpc>
                        <a:spcBef>
                          <a:spcPts val="0"/>
                        </a:spcBef>
                        <a:spcAft>
                          <a:spcPts val="0"/>
                        </a:spcAft>
                      </a:pPr>
                      <a:r>
                        <a:rPr lang="en-US" sz="1600" b="1">
                          <a:solidFill>
                            <a:srgbClr val="1C4285"/>
                          </a:solidFill>
                          <a:effectLst/>
                          <a:latin typeface="Arial" panose="020B0604020202020204" pitchFamily="34" charset="0"/>
                          <a:ea typeface="Arial" panose="020B0604020202020204" pitchFamily="34" charset="0"/>
                          <a:cs typeface="Times New Roman" panose="02020603050405020304" pitchFamily="18" charset="0"/>
                        </a:rPr>
                        <a:t>3</a:t>
                      </a:r>
                      <a:r>
                        <a:rPr lang="en-US" sz="1600" b="1" baseline="30000">
                          <a:solidFill>
                            <a:srgbClr val="1C4285"/>
                          </a:solidFill>
                          <a:effectLst/>
                          <a:latin typeface="Arial" panose="020B0604020202020204" pitchFamily="34" charset="0"/>
                          <a:ea typeface="Arial" panose="020B0604020202020204" pitchFamily="34" charset="0"/>
                          <a:cs typeface="Times New Roman" panose="02020603050405020304" pitchFamily="18" charset="0"/>
                        </a:rPr>
                        <a:t>rd</a:t>
                      </a:r>
                      <a:r>
                        <a:rPr lang="en-US" sz="1600" b="1">
                          <a:solidFill>
                            <a:srgbClr val="1C4285"/>
                          </a:solidFill>
                          <a:effectLst/>
                          <a:latin typeface="Arial" panose="020B0604020202020204" pitchFamily="34" charset="0"/>
                          <a:ea typeface="Arial" panose="020B0604020202020204" pitchFamily="34" charset="0"/>
                          <a:cs typeface="Times New Roman" panose="02020603050405020304" pitchFamily="18" charset="0"/>
                        </a:rPr>
                        <a:t> day of month after Rede Due</a:t>
                      </a:r>
                      <a:r>
                        <a:rPr lang="en-US" sz="1600" b="0">
                          <a:solidFill>
                            <a:srgbClr val="3D3633"/>
                          </a:solidFill>
                          <a:effectLst/>
                          <a:latin typeface="Arial" panose="020B0604020202020204" pitchFamily="34" charset="0"/>
                          <a:ea typeface="Arial" panose="020B0604020202020204" pitchFamily="34" charset="0"/>
                          <a:cs typeface="Times New Roman" panose="02020603050405020304" pitchFamily="18" charset="0"/>
                        </a:rPr>
                        <a:t>: </a:t>
                      </a:r>
                      <a:r>
                        <a:rPr lang="en-US" sz="1600" b="1">
                          <a:solidFill>
                            <a:srgbClr val="1C4285"/>
                          </a:solidFill>
                          <a:effectLst/>
                          <a:latin typeface="Arial" panose="020B0604020202020204" pitchFamily="34" charset="0"/>
                          <a:ea typeface="Arial" panose="020B0604020202020204" pitchFamily="34" charset="0"/>
                          <a:cs typeface="Times New Roman" panose="02020603050405020304" pitchFamily="18" charset="0"/>
                        </a:rPr>
                        <a:t>Past-due notification</a:t>
                      </a:r>
                      <a:endPar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20000"/>
                        </a:lnSpc>
                        <a:spcBef>
                          <a:spcPts val="0"/>
                        </a:spcBef>
                        <a:spcAft>
                          <a:spcPts val="0"/>
                        </a:spcAft>
                      </a:pPr>
                      <a:r>
                        <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rPr>
                        <a:t> IDHS/HFS Reminder: Redetermination overdue. Submit by &lt;Cutoff Date&gt; to keep getting benefits. </a:t>
                      </a:r>
                    </a:p>
                    <a:p>
                      <a:pPr marL="0" marR="0">
                        <a:lnSpc>
                          <a:spcPct val="120000"/>
                        </a:lnSpc>
                        <a:spcBef>
                          <a:spcPts val="0"/>
                        </a:spcBef>
                        <a:spcAft>
                          <a:spcPts val="0"/>
                        </a:spcAft>
                      </a:pPr>
                      <a:r>
                        <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rPr>
                        <a:t>Manage your benefits </a:t>
                      </a:r>
                    </a:p>
                    <a:p>
                      <a:pPr marL="0" marR="0">
                        <a:lnSpc>
                          <a:spcPct val="120000"/>
                        </a:lnSpc>
                        <a:spcBef>
                          <a:spcPts val="0"/>
                        </a:spcBef>
                        <a:spcAft>
                          <a:spcPts val="0"/>
                        </a:spcAft>
                      </a:pPr>
                      <a:r>
                        <a:rPr lang="en-US" sz="1600" u="sng">
                          <a:solidFill>
                            <a:srgbClr val="3D3633"/>
                          </a:solidFill>
                          <a:effectLst/>
                          <a:latin typeface="Arial" panose="020B0604020202020204" pitchFamily="34" charset="0"/>
                          <a:ea typeface="Arial" panose="020B0604020202020204" pitchFamily="34" charset="0"/>
                          <a:cs typeface="Times New Roman" panose="02020603050405020304" pitchFamily="18" charset="0"/>
                          <a:hlinkClick r:id="rId2"/>
                        </a:rPr>
                        <a:t>http://dhs.illinois.gov/?item=138311</a:t>
                      </a:r>
                      <a:endParaRPr lang="en-US" sz="160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723426"/>
                  </a:ext>
                </a:extLst>
              </a:tr>
            </a:tbl>
          </a:graphicData>
        </a:graphic>
      </p:graphicFrame>
    </p:spTree>
    <p:extLst>
      <p:ext uri="{BB962C8B-B14F-4D97-AF65-F5344CB8AC3E}">
        <p14:creationId xmlns:p14="http://schemas.microsoft.com/office/powerpoint/2010/main" val="137247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1645920"/>
            <a:chOff x="0" y="0"/>
            <a:chExt cx="12192000" cy="1645920"/>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3149599" cy="1645920"/>
            </a:xfrm>
            <a:prstGeom prst="rect">
              <a:avLst/>
            </a:prstGeom>
          </p:spPr>
        </p:pic>
        <p:sp>
          <p:nvSpPr>
            <p:cNvPr id="5" name="object 5"/>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4" cstate="print"/>
            <a:stretch>
              <a:fillRect/>
            </a:stretch>
          </p:blipFill>
          <p:spPr>
            <a:xfrm>
              <a:off x="1018909" y="6275829"/>
              <a:ext cx="71572" cy="98384"/>
            </a:xfrm>
            <a:prstGeom prst="rect">
              <a:avLst/>
            </a:prstGeom>
          </p:spPr>
        </p:pic>
        <p:pic>
          <p:nvPicPr>
            <p:cNvPr id="9" name="object 9"/>
            <p:cNvPicPr/>
            <p:nvPr/>
          </p:nvPicPr>
          <p:blipFill>
            <a:blip r:embed="rId5" cstate="print"/>
            <a:stretch>
              <a:fillRect/>
            </a:stretch>
          </p:blipFill>
          <p:spPr>
            <a:xfrm>
              <a:off x="1113381" y="6274876"/>
              <a:ext cx="123093" cy="100290"/>
            </a:xfrm>
            <a:prstGeom prst="rect">
              <a:avLst/>
            </a:prstGeom>
          </p:spPr>
        </p:pic>
      </p:grpSp>
      <p:pic>
        <p:nvPicPr>
          <p:cNvPr id="10" name="object 10"/>
          <p:cNvPicPr/>
          <p:nvPr/>
        </p:nvPicPr>
        <p:blipFill>
          <a:blip r:embed="rId6"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1093509" y="912853"/>
            <a:ext cx="9558779" cy="566181"/>
          </a:xfrm>
          <a:prstGeom prst="rect">
            <a:avLst/>
          </a:prstGeom>
        </p:spPr>
        <p:txBody>
          <a:bodyPr vert="horz" wrap="square" lIns="0" tIns="12065" rIns="0" bIns="0" rtlCol="0">
            <a:spAutoFit/>
          </a:bodyPr>
          <a:lstStyle/>
          <a:p>
            <a:pPr marL="12700" algn="ctr">
              <a:lnSpc>
                <a:spcPct val="100000"/>
              </a:lnSpc>
              <a:spcBef>
                <a:spcPts val="95"/>
              </a:spcBef>
            </a:pPr>
            <a:r>
              <a:rPr lang="en-US" sz="3600" spc="-75" dirty="0"/>
              <a:t>HFS/DHS Automatic </a:t>
            </a:r>
            <a:r>
              <a:rPr sz="3600" spc="-75" dirty="0"/>
              <a:t>Text</a:t>
            </a:r>
            <a:r>
              <a:rPr sz="3600" spc="-245" dirty="0"/>
              <a:t> </a:t>
            </a:r>
            <a:r>
              <a:rPr sz="3600" spc="-10" dirty="0"/>
              <a:t>Messaging</a:t>
            </a:r>
            <a:endParaRPr sz="3600" dirty="0"/>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27</a:t>
            </a:fld>
            <a:endParaRPr spc="-25"/>
          </a:p>
        </p:txBody>
      </p:sp>
      <p:graphicFrame>
        <p:nvGraphicFramePr>
          <p:cNvPr id="12" name="object 12"/>
          <p:cNvGraphicFramePr>
            <a:graphicFrameLocks noGrp="1"/>
          </p:cNvGraphicFramePr>
          <p:nvPr>
            <p:extLst>
              <p:ext uri="{D42A27DB-BD31-4B8C-83A1-F6EECF244321}">
                <p14:modId xmlns:p14="http://schemas.microsoft.com/office/powerpoint/2010/main" val="3904407287"/>
              </p:ext>
            </p:extLst>
          </p:nvPr>
        </p:nvGraphicFramePr>
        <p:xfrm>
          <a:off x="1147488" y="2277699"/>
          <a:ext cx="9616440" cy="2656205"/>
        </p:xfrm>
        <a:graphic>
          <a:graphicData uri="http://schemas.openxmlformats.org/drawingml/2006/table">
            <a:tbl>
              <a:tblPr firstRow="1" bandRow="1">
                <a:tableStyleId>{2D5ABB26-0587-4C30-8999-92F81FD0307C}</a:tableStyleId>
              </a:tblPr>
              <a:tblGrid>
                <a:gridCol w="4808220">
                  <a:extLst>
                    <a:ext uri="{9D8B030D-6E8A-4147-A177-3AD203B41FA5}">
                      <a16:colId xmlns:a16="http://schemas.microsoft.com/office/drawing/2014/main" val="20000"/>
                    </a:ext>
                  </a:extLst>
                </a:gridCol>
                <a:gridCol w="4808220">
                  <a:extLst>
                    <a:ext uri="{9D8B030D-6E8A-4147-A177-3AD203B41FA5}">
                      <a16:colId xmlns:a16="http://schemas.microsoft.com/office/drawing/2014/main" val="20001"/>
                    </a:ext>
                  </a:extLst>
                </a:gridCol>
              </a:tblGrid>
              <a:tr h="370205">
                <a:tc>
                  <a:txBody>
                    <a:bodyPr/>
                    <a:lstStyle/>
                    <a:p>
                      <a:pPr marL="92075">
                        <a:lnSpc>
                          <a:spcPct val="100000"/>
                        </a:lnSpc>
                        <a:spcBef>
                          <a:spcPts val="300"/>
                        </a:spcBef>
                      </a:pPr>
                      <a:r>
                        <a:rPr sz="1850" b="1" spc="-10">
                          <a:solidFill>
                            <a:srgbClr val="FFFFFF"/>
                          </a:solidFill>
                          <a:latin typeface="Arial"/>
                          <a:cs typeface="Arial"/>
                        </a:rPr>
                        <a:t>SMS</a:t>
                      </a:r>
                      <a:r>
                        <a:rPr sz="1850" b="1" spc="-65">
                          <a:solidFill>
                            <a:srgbClr val="FFFFFF"/>
                          </a:solidFill>
                          <a:latin typeface="Arial"/>
                          <a:cs typeface="Arial"/>
                        </a:rPr>
                        <a:t> </a:t>
                      </a:r>
                      <a:r>
                        <a:rPr sz="1850" b="1">
                          <a:solidFill>
                            <a:srgbClr val="FFFFFF"/>
                          </a:solidFill>
                          <a:latin typeface="Arial"/>
                          <a:cs typeface="Arial"/>
                        </a:rPr>
                        <a:t>(Short</a:t>
                      </a:r>
                      <a:r>
                        <a:rPr sz="1850" b="1" spc="-165">
                          <a:solidFill>
                            <a:srgbClr val="FFFFFF"/>
                          </a:solidFill>
                          <a:latin typeface="Arial"/>
                          <a:cs typeface="Arial"/>
                        </a:rPr>
                        <a:t> </a:t>
                      </a:r>
                      <a:r>
                        <a:rPr sz="1850" b="1" spc="-10">
                          <a:solidFill>
                            <a:srgbClr val="FFFFFF"/>
                          </a:solidFill>
                          <a:latin typeface="Arial"/>
                          <a:cs typeface="Arial"/>
                        </a:rPr>
                        <a:t>Message</a:t>
                      </a:r>
                      <a:r>
                        <a:rPr sz="1850" b="1" spc="-100">
                          <a:solidFill>
                            <a:srgbClr val="FFFFFF"/>
                          </a:solidFill>
                          <a:latin typeface="Arial"/>
                          <a:cs typeface="Arial"/>
                        </a:rPr>
                        <a:t> </a:t>
                      </a:r>
                      <a:r>
                        <a:rPr sz="1850" b="1" spc="-10">
                          <a:solidFill>
                            <a:srgbClr val="FFFFFF"/>
                          </a:solidFill>
                          <a:latin typeface="Arial"/>
                          <a:cs typeface="Arial"/>
                        </a:rPr>
                        <a:t>Service)</a:t>
                      </a:r>
                      <a:endParaRPr sz="185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C7C30"/>
                    </a:solidFill>
                  </a:tcPr>
                </a:tc>
                <a:tc>
                  <a:txBody>
                    <a:bodyPr/>
                    <a:lstStyle/>
                    <a:p>
                      <a:pPr marL="96520">
                        <a:lnSpc>
                          <a:spcPct val="100000"/>
                        </a:lnSpc>
                        <a:spcBef>
                          <a:spcPts val="300"/>
                        </a:spcBef>
                      </a:pPr>
                      <a:r>
                        <a:rPr sz="1850" b="1" spc="-10">
                          <a:solidFill>
                            <a:srgbClr val="FFFFFF"/>
                          </a:solidFill>
                          <a:latin typeface="Arial"/>
                          <a:cs typeface="Arial"/>
                        </a:rPr>
                        <a:t>MMS</a:t>
                      </a:r>
                      <a:r>
                        <a:rPr sz="1850" b="1" spc="-30">
                          <a:solidFill>
                            <a:srgbClr val="FFFFFF"/>
                          </a:solidFill>
                          <a:latin typeface="Arial"/>
                          <a:cs typeface="Arial"/>
                        </a:rPr>
                        <a:t> </a:t>
                      </a:r>
                      <a:r>
                        <a:rPr sz="1850" b="1" spc="-20">
                          <a:solidFill>
                            <a:srgbClr val="FFFFFF"/>
                          </a:solidFill>
                          <a:latin typeface="Arial"/>
                          <a:cs typeface="Arial"/>
                        </a:rPr>
                        <a:t>(Multimedia</a:t>
                      </a:r>
                      <a:r>
                        <a:rPr sz="1850" b="1" spc="-155">
                          <a:solidFill>
                            <a:srgbClr val="FFFFFF"/>
                          </a:solidFill>
                          <a:latin typeface="Arial"/>
                          <a:cs typeface="Arial"/>
                        </a:rPr>
                        <a:t> </a:t>
                      </a:r>
                      <a:r>
                        <a:rPr sz="1850" b="1" spc="-30">
                          <a:solidFill>
                            <a:srgbClr val="FFFFFF"/>
                          </a:solidFill>
                          <a:latin typeface="Arial"/>
                          <a:cs typeface="Arial"/>
                        </a:rPr>
                        <a:t>Message</a:t>
                      </a:r>
                      <a:r>
                        <a:rPr sz="1850" b="1" spc="-155">
                          <a:solidFill>
                            <a:srgbClr val="FFFFFF"/>
                          </a:solidFill>
                          <a:latin typeface="Arial"/>
                          <a:cs typeface="Arial"/>
                        </a:rPr>
                        <a:t> </a:t>
                      </a:r>
                      <a:r>
                        <a:rPr sz="1850" b="1" spc="-10">
                          <a:solidFill>
                            <a:srgbClr val="FFFFFF"/>
                          </a:solidFill>
                          <a:latin typeface="Arial"/>
                          <a:cs typeface="Arial"/>
                        </a:rPr>
                        <a:t>Service)</a:t>
                      </a:r>
                      <a:endParaRPr sz="185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C7C30"/>
                    </a:solidFill>
                  </a:tcPr>
                </a:tc>
                <a:extLst>
                  <a:ext uri="{0D108BD9-81ED-4DB2-BD59-A6C34878D82A}">
                    <a16:rowId xmlns:a16="http://schemas.microsoft.com/office/drawing/2014/main" val="10000"/>
                  </a:ext>
                </a:extLst>
              </a:tr>
              <a:tr h="2286000">
                <a:tc>
                  <a:txBody>
                    <a:bodyPr/>
                    <a:lstStyle/>
                    <a:p>
                      <a:pPr marL="92075" marR="191135">
                        <a:lnSpc>
                          <a:spcPct val="97500"/>
                        </a:lnSpc>
                        <a:spcBef>
                          <a:spcPts val="355"/>
                        </a:spcBef>
                      </a:pPr>
                      <a:r>
                        <a:rPr sz="1850" spc="-10">
                          <a:solidFill>
                            <a:srgbClr val="1A4386"/>
                          </a:solidFill>
                          <a:latin typeface="Arial"/>
                          <a:cs typeface="Arial"/>
                        </a:rPr>
                        <a:t>Get</a:t>
                      </a:r>
                      <a:r>
                        <a:rPr sz="1850" spc="-145">
                          <a:solidFill>
                            <a:srgbClr val="1A4386"/>
                          </a:solidFill>
                          <a:latin typeface="Arial"/>
                          <a:cs typeface="Arial"/>
                        </a:rPr>
                        <a:t> </a:t>
                      </a:r>
                      <a:r>
                        <a:rPr sz="1850">
                          <a:solidFill>
                            <a:srgbClr val="1A4386"/>
                          </a:solidFill>
                          <a:latin typeface="Arial"/>
                          <a:cs typeface="Arial"/>
                        </a:rPr>
                        <a:t>ready</a:t>
                      </a:r>
                      <a:r>
                        <a:rPr sz="1850" spc="-130">
                          <a:solidFill>
                            <a:srgbClr val="1A4386"/>
                          </a:solidFill>
                          <a:latin typeface="Arial"/>
                          <a:cs typeface="Arial"/>
                        </a:rPr>
                        <a:t> </a:t>
                      </a:r>
                      <a:r>
                        <a:rPr sz="1850">
                          <a:solidFill>
                            <a:srgbClr val="1A4386"/>
                          </a:solidFill>
                          <a:latin typeface="Arial"/>
                          <a:cs typeface="Arial"/>
                        </a:rPr>
                        <a:t>to</a:t>
                      </a:r>
                      <a:r>
                        <a:rPr sz="1850" spc="-65">
                          <a:solidFill>
                            <a:srgbClr val="1A4386"/>
                          </a:solidFill>
                          <a:latin typeface="Arial"/>
                          <a:cs typeface="Arial"/>
                        </a:rPr>
                        <a:t> </a:t>
                      </a:r>
                      <a:r>
                        <a:rPr sz="1850" spc="-20">
                          <a:solidFill>
                            <a:srgbClr val="1A4386"/>
                          </a:solidFill>
                          <a:latin typeface="Arial"/>
                          <a:cs typeface="Arial"/>
                        </a:rPr>
                        <a:t>renew</a:t>
                      </a:r>
                      <a:r>
                        <a:rPr sz="1850" spc="-160">
                          <a:solidFill>
                            <a:srgbClr val="1A4386"/>
                          </a:solidFill>
                          <a:latin typeface="Arial"/>
                          <a:cs typeface="Arial"/>
                        </a:rPr>
                        <a:t> </a:t>
                      </a:r>
                      <a:r>
                        <a:rPr sz="1850" spc="-10">
                          <a:solidFill>
                            <a:srgbClr val="1A4386"/>
                          </a:solidFill>
                          <a:latin typeface="Arial"/>
                          <a:cs typeface="Arial"/>
                        </a:rPr>
                        <a:t>your</a:t>
                      </a:r>
                      <a:r>
                        <a:rPr sz="1850" spc="-35">
                          <a:solidFill>
                            <a:srgbClr val="1A4386"/>
                          </a:solidFill>
                          <a:latin typeface="Arial"/>
                          <a:cs typeface="Arial"/>
                        </a:rPr>
                        <a:t> </a:t>
                      </a:r>
                      <a:r>
                        <a:rPr sz="1850" spc="-20">
                          <a:solidFill>
                            <a:srgbClr val="1A4386"/>
                          </a:solidFill>
                          <a:latin typeface="Arial"/>
                          <a:cs typeface="Arial"/>
                        </a:rPr>
                        <a:t>Medicaid!</a:t>
                      </a:r>
                      <a:r>
                        <a:rPr sz="1850" spc="-95">
                          <a:solidFill>
                            <a:srgbClr val="1A4386"/>
                          </a:solidFill>
                          <a:latin typeface="Arial"/>
                          <a:cs typeface="Arial"/>
                        </a:rPr>
                        <a:t> </a:t>
                      </a:r>
                      <a:r>
                        <a:rPr sz="1850" spc="-10">
                          <a:solidFill>
                            <a:srgbClr val="1A4386"/>
                          </a:solidFill>
                          <a:latin typeface="Arial"/>
                          <a:cs typeface="Arial"/>
                        </a:rPr>
                        <a:t>Find</a:t>
                      </a:r>
                      <a:r>
                        <a:rPr sz="1850" spc="-50">
                          <a:solidFill>
                            <a:srgbClr val="1A4386"/>
                          </a:solidFill>
                          <a:latin typeface="Arial"/>
                          <a:cs typeface="Arial"/>
                        </a:rPr>
                        <a:t> </a:t>
                      </a:r>
                      <a:r>
                        <a:rPr sz="1850" spc="-20">
                          <a:solidFill>
                            <a:srgbClr val="1A4386"/>
                          </a:solidFill>
                          <a:latin typeface="Arial"/>
                          <a:cs typeface="Arial"/>
                        </a:rPr>
                        <a:t>your </a:t>
                      </a:r>
                      <a:r>
                        <a:rPr sz="1850">
                          <a:solidFill>
                            <a:srgbClr val="1A4386"/>
                          </a:solidFill>
                          <a:latin typeface="Arial"/>
                          <a:cs typeface="Arial"/>
                        </a:rPr>
                        <a:t>due</a:t>
                      </a:r>
                      <a:r>
                        <a:rPr sz="1850" spc="-85">
                          <a:solidFill>
                            <a:srgbClr val="1A4386"/>
                          </a:solidFill>
                          <a:latin typeface="Arial"/>
                          <a:cs typeface="Arial"/>
                        </a:rPr>
                        <a:t> </a:t>
                      </a:r>
                      <a:r>
                        <a:rPr sz="1850" spc="-10">
                          <a:solidFill>
                            <a:srgbClr val="1A4386"/>
                          </a:solidFill>
                          <a:latin typeface="Arial"/>
                          <a:cs typeface="Arial"/>
                        </a:rPr>
                        <a:t>date</a:t>
                      </a:r>
                      <a:r>
                        <a:rPr sz="1850" spc="-80">
                          <a:solidFill>
                            <a:srgbClr val="1A4386"/>
                          </a:solidFill>
                          <a:latin typeface="Arial"/>
                          <a:cs typeface="Arial"/>
                        </a:rPr>
                        <a:t> </a:t>
                      </a:r>
                      <a:r>
                        <a:rPr sz="1850">
                          <a:solidFill>
                            <a:srgbClr val="1A4386"/>
                          </a:solidFill>
                          <a:latin typeface="Arial"/>
                          <a:cs typeface="Arial"/>
                        </a:rPr>
                        <a:t>&amp;</a:t>
                      </a:r>
                      <a:r>
                        <a:rPr sz="1850" spc="-120">
                          <a:solidFill>
                            <a:srgbClr val="1A4386"/>
                          </a:solidFill>
                          <a:latin typeface="Arial"/>
                          <a:cs typeface="Arial"/>
                        </a:rPr>
                        <a:t> </a:t>
                      </a:r>
                      <a:r>
                        <a:rPr sz="1850" spc="-10">
                          <a:solidFill>
                            <a:srgbClr val="1A4386"/>
                          </a:solidFill>
                          <a:latin typeface="Arial"/>
                          <a:cs typeface="Arial"/>
                        </a:rPr>
                        <a:t>verify</a:t>
                      </a:r>
                      <a:r>
                        <a:rPr sz="1850" spc="-155">
                          <a:solidFill>
                            <a:srgbClr val="1A4386"/>
                          </a:solidFill>
                          <a:latin typeface="Arial"/>
                          <a:cs typeface="Arial"/>
                        </a:rPr>
                        <a:t> </a:t>
                      </a:r>
                      <a:r>
                        <a:rPr sz="1850" spc="-10">
                          <a:solidFill>
                            <a:srgbClr val="1A4386"/>
                          </a:solidFill>
                          <a:latin typeface="Arial"/>
                          <a:cs typeface="Arial"/>
                        </a:rPr>
                        <a:t>your</a:t>
                      </a:r>
                      <a:r>
                        <a:rPr sz="1850" spc="-75">
                          <a:solidFill>
                            <a:srgbClr val="1A4386"/>
                          </a:solidFill>
                          <a:latin typeface="Arial"/>
                          <a:cs typeface="Arial"/>
                        </a:rPr>
                        <a:t> </a:t>
                      </a:r>
                      <a:r>
                        <a:rPr sz="1850" spc="-25">
                          <a:solidFill>
                            <a:srgbClr val="1A4386"/>
                          </a:solidFill>
                          <a:latin typeface="Arial"/>
                          <a:cs typeface="Arial"/>
                        </a:rPr>
                        <a:t>mailing</a:t>
                      </a:r>
                      <a:r>
                        <a:rPr sz="1850" spc="-20">
                          <a:solidFill>
                            <a:srgbClr val="1A4386"/>
                          </a:solidFill>
                          <a:latin typeface="Arial"/>
                          <a:cs typeface="Arial"/>
                        </a:rPr>
                        <a:t> </a:t>
                      </a:r>
                      <a:r>
                        <a:rPr sz="1850" spc="-10">
                          <a:solidFill>
                            <a:srgbClr val="1A4386"/>
                          </a:solidFill>
                          <a:latin typeface="Arial"/>
                          <a:cs typeface="Arial"/>
                        </a:rPr>
                        <a:t>address</a:t>
                      </a:r>
                      <a:r>
                        <a:rPr sz="1850" spc="-114">
                          <a:solidFill>
                            <a:srgbClr val="1A4386"/>
                          </a:solidFill>
                          <a:latin typeface="Arial"/>
                          <a:cs typeface="Arial"/>
                        </a:rPr>
                        <a:t> </a:t>
                      </a:r>
                      <a:r>
                        <a:rPr sz="1850" spc="-25">
                          <a:solidFill>
                            <a:srgbClr val="1A4386"/>
                          </a:solidFill>
                          <a:latin typeface="Arial"/>
                          <a:cs typeface="Arial"/>
                        </a:rPr>
                        <a:t>at abe.illinois.gov</a:t>
                      </a:r>
                      <a:r>
                        <a:rPr sz="1850">
                          <a:solidFill>
                            <a:srgbClr val="1A4386"/>
                          </a:solidFill>
                          <a:latin typeface="Arial"/>
                          <a:cs typeface="Arial"/>
                        </a:rPr>
                        <a:t> </a:t>
                      </a:r>
                      <a:r>
                        <a:rPr sz="1850" spc="-10">
                          <a:solidFill>
                            <a:srgbClr val="1A4386"/>
                          </a:solidFill>
                          <a:latin typeface="Arial"/>
                          <a:cs typeface="Arial"/>
                        </a:rPr>
                        <a:t>(click</a:t>
                      </a:r>
                      <a:r>
                        <a:rPr sz="1850" spc="-155">
                          <a:solidFill>
                            <a:srgbClr val="1A4386"/>
                          </a:solidFill>
                          <a:latin typeface="Arial"/>
                          <a:cs typeface="Arial"/>
                        </a:rPr>
                        <a:t> </a:t>
                      </a:r>
                      <a:r>
                        <a:rPr sz="1850" spc="-20">
                          <a:solidFill>
                            <a:srgbClr val="1A4386"/>
                          </a:solidFill>
                          <a:latin typeface="Arial"/>
                          <a:cs typeface="Arial"/>
                        </a:rPr>
                        <a:t>Manage</a:t>
                      </a:r>
                      <a:r>
                        <a:rPr sz="1850" spc="-45">
                          <a:solidFill>
                            <a:srgbClr val="1A4386"/>
                          </a:solidFill>
                          <a:latin typeface="Arial"/>
                          <a:cs typeface="Arial"/>
                        </a:rPr>
                        <a:t> </a:t>
                      </a:r>
                      <a:r>
                        <a:rPr sz="1850">
                          <a:solidFill>
                            <a:srgbClr val="1A4386"/>
                          </a:solidFill>
                          <a:latin typeface="Arial"/>
                          <a:cs typeface="Arial"/>
                        </a:rPr>
                        <a:t>My</a:t>
                      </a:r>
                      <a:r>
                        <a:rPr sz="1850" spc="-95">
                          <a:solidFill>
                            <a:srgbClr val="1A4386"/>
                          </a:solidFill>
                          <a:latin typeface="Arial"/>
                          <a:cs typeface="Arial"/>
                        </a:rPr>
                        <a:t> </a:t>
                      </a:r>
                      <a:r>
                        <a:rPr sz="1850">
                          <a:solidFill>
                            <a:srgbClr val="1A4386"/>
                          </a:solidFill>
                          <a:latin typeface="Arial"/>
                          <a:cs typeface="Arial"/>
                        </a:rPr>
                        <a:t>Case)</a:t>
                      </a:r>
                      <a:r>
                        <a:rPr sz="1850" spc="-165">
                          <a:solidFill>
                            <a:srgbClr val="1A4386"/>
                          </a:solidFill>
                          <a:latin typeface="Arial"/>
                          <a:cs typeface="Arial"/>
                        </a:rPr>
                        <a:t> </a:t>
                      </a:r>
                      <a:r>
                        <a:rPr sz="1850" spc="-25">
                          <a:solidFill>
                            <a:srgbClr val="1A4386"/>
                          </a:solidFill>
                          <a:latin typeface="Arial"/>
                          <a:cs typeface="Arial"/>
                        </a:rPr>
                        <a:t>or</a:t>
                      </a:r>
                      <a:endParaRPr sz="1850">
                        <a:latin typeface="Arial"/>
                        <a:cs typeface="Arial"/>
                      </a:endParaRPr>
                    </a:p>
                    <a:p>
                      <a:pPr marL="92075">
                        <a:lnSpc>
                          <a:spcPts val="2160"/>
                        </a:lnSpc>
                      </a:pPr>
                      <a:r>
                        <a:rPr sz="1850">
                          <a:solidFill>
                            <a:srgbClr val="1A4386"/>
                          </a:solidFill>
                          <a:latin typeface="Arial"/>
                          <a:cs typeface="Arial"/>
                        </a:rPr>
                        <a:t>1-800-</a:t>
                      </a:r>
                      <a:r>
                        <a:rPr sz="1850" spc="-40">
                          <a:solidFill>
                            <a:srgbClr val="1A4386"/>
                          </a:solidFill>
                          <a:latin typeface="Arial"/>
                          <a:cs typeface="Arial"/>
                        </a:rPr>
                        <a:t>843-</a:t>
                      </a:r>
                      <a:r>
                        <a:rPr sz="1850" spc="-35">
                          <a:solidFill>
                            <a:srgbClr val="1A4386"/>
                          </a:solidFill>
                          <a:latin typeface="Arial"/>
                          <a:cs typeface="Arial"/>
                        </a:rPr>
                        <a:t>6154.</a:t>
                      </a:r>
                      <a:r>
                        <a:rPr sz="1850" spc="-200">
                          <a:solidFill>
                            <a:srgbClr val="1A4386"/>
                          </a:solidFill>
                          <a:latin typeface="Arial"/>
                          <a:cs typeface="Arial"/>
                        </a:rPr>
                        <a:t> </a:t>
                      </a:r>
                      <a:r>
                        <a:rPr sz="1850" spc="-10">
                          <a:solidFill>
                            <a:srgbClr val="1A4386"/>
                          </a:solidFill>
                          <a:latin typeface="Arial"/>
                          <a:cs typeface="Arial"/>
                        </a:rPr>
                        <a:t>Txt</a:t>
                      </a:r>
                      <a:r>
                        <a:rPr sz="1850" spc="-20">
                          <a:solidFill>
                            <a:srgbClr val="1A4386"/>
                          </a:solidFill>
                          <a:latin typeface="Arial"/>
                          <a:cs typeface="Arial"/>
                        </a:rPr>
                        <a:t> </a:t>
                      </a:r>
                      <a:r>
                        <a:rPr sz="1850" spc="-10">
                          <a:solidFill>
                            <a:srgbClr val="1A4386"/>
                          </a:solidFill>
                          <a:latin typeface="Arial"/>
                          <a:cs typeface="Arial"/>
                        </a:rPr>
                        <a:t>STOP=stop</a:t>
                      </a:r>
                      <a:endParaRPr sz="1850">
                        <a:latin typeface="Arial"/>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6520" marR="203200">
                        <a:lnSpc>
                          <a:spcPct val="97500"/>
                        </a:lnSpc>
                        <a:spcBef>
                          <a:spcPts val="355"/>
                        </a:spcBef>
                      </a:pPr>
                      <a:r>
                        <a:rPr sz="1850" spc="-10">
                          <a:solidFill>
                            <a:srgbClr val="1A4386"/>
                          </a:solidFill>
                          <a:latin typeface="Arial"/>
                          <a:cs typeface="Arial"/>
                        </a:rPr>
                        <a:t>Get</a:t>
                      </a:r>
                      <a:r>
                        <a:rPr sz="1850" spc="-150">
                          <a:solidFill>
                            <a:srgbClr val="1A4386"/>
                          </a:solidFill>
                          <a:latin typeface="Arial"/>
                          <a:cs typeface="Arial"/>
                        </a:rPr>
                        <a:t> </a:t>
                      </a:r>
                      <a:r>
                        <a:rPr sz="1850" spc="-10">
                          <a:solidFill>
                            <a:srgbClr val="1A4386"/>
                          </a:solidFill>
                          <a:latin typeface="Arial"/>
                          <a:cs typeface="Arial"/>
                        </a:rPr>
                        <a:t>ready</a:t>
                      </a:r>
                      <a:r>
                        <a:rPr sz="1850" spc="-120">
                          <a:solidFill>
                            <a:srgbClr val="1A4386"/>
                          </a:solidFill>
                          <a:latin typeface="Arial"/>
                          <a:cs typeface="Arial"/>
                        </a:rPr>
                        <a:t> </a:t>
                      </a:r>
                      <a:r>
                        <a:rPr sz="1850">
                          <a:solidFill>
                            <a:srgbClr val="1A4386"/>
                          </a:solidFill>
                          <a:latin typeface="Arial"/>
                          <a:cs typeface="Arial"/>
                        </a:rPr>
                        <a:t>to</a:t>
                      </a:r>
                      <a:r>
                        <a:rPr sz="1850" spc="-130">
                          <a:solidFill>
                            <a:srgbClr val="1A4386"/>
                          </a:solidFill>
                          <a:latin typeface="Arial"/>
                          <a:cs typeface="Arial"/>
                        </a:rPr>
                        <a:t> </a:t>
                      </a:r>
                      <a:r>
                        <a:rPr sz="1850" spc="-25">
                          <a:solidFill>
                            <a:srgbClr val="1A4386"/>
                          </a:solidFill>
                          <a:latin typeface="Arial"/>
                          <a:cs typeface="Arial"/>
                        </a:rPr>
                        <a:t>renew</a:t>
                      </a:r>
                      <a:r>
                        <a:rPr sz="1850" spc="-165">
                          <a:solidFill>
                            <a:srgbClr val="1A4386"/>
                          </a:solidFill>
                          <a:latin typeface="Arial"/>
                          <a:cs typeface="Arial"/>
                        </a:rPr>
                        <a:t> </a:t>
                      </a:r>
                      <a:r>
                        <a:rPr sz="1850" spc="-10">
                          <a:solidFill>
                            <a:srgbClr val="1A4386"/>
                          </a:solidFill>
                          <a:latin typeface="Arial"/>
                          <a:cs typeface="Arial"/>
                        </a:rPr>
                        <a:t>your</a:t>
                      </a:r>
                      <a:r>
                        <a:rPr sz="1850" spc="-55">
                          <a:solidFill>
                            <a:srgbClr val="1A4386"/>
                          </a:solidFill>
                          <a:latin typeface="Arial"/>
                          <a:cs typeface="Arial"/>
                        </a:rPr>
                        <a:t> </a:t>
                      </a:r>
                      <a:r>
                        <a:rPr sz="1850" spc="-20">
                          <a:solidFill>
                            <a:srgbClr val="1A4386"/>
                          </a:solidFill>
                          <a:latin typeface="Arial"/>
                          <a:cs typeface="Arial"/>
                        </a:rPr>
                        <a:t>Medicaid!</a:t>
                      </a:r>
                      <a:r>
                        <a:rPr sz="1850" spc="-110">
                          <a:solidFill>
                            <a:srgbClr val="1A4386"/>
                          </a:solidFill>
                          <a:latin typeface="Arial"/>
                          <a:cs typeface="Arial"/>
                        </a:rPr>
                        <a:t> </a:t>
                      </a:r>
                      <a:r>
                        <a:rPr sz="1850" spc="-20">
                          <a:solidFill>
                            <a:srgbClr val="1A4386"/>
                          </a:solidFill>
                          <a:latin typeface="Arial"/>
                          <a:cs typeface="Arial"/>
                        </a:rPr>
                        <a:t>Illinois</a:t>
                      </a:r>
                      <a:r>
                        <a:rPr sz="1850" spc="100">
                          <a:solidFill>
                            <a:srgbClr val="1A4386"/>
                          </a:solidFill>
                          <a:latin typeface="Arial"/>
                          <a:cs typeface="Arial"/>
                        </a:rPr>
                        <a:t> </a:t>
                      </a:r>
                      <a:r>
                        <a:rPr sz="1850" spc="-25">
                          <a:solidFill>
                            <a:srgbClr val="1A4386"/>
                          </a:solidFill>
                          <a:latin typeface="Arial"/>
                          <a:cs typeface="Arial"/>
                        </a:rPr>
                        <a:t>is checking</a:t>
                      </a:r>
                      <a:r>
                        <a:rPr sz="1850" spc="-105">
                          <a:solidFill>
                            <a:srgbClr val="1A4386"/>
                          </a:solidFill>
                          <a:latin typeface="Arial"/>
                          <a:cs typeface="Arial"/>
                        </a:rPr>
                        <a:t> </a:t>
                      </a:r>
                      <a:r>
                        <a:rPr sz="1850">
                          <a:solidFill>
                            <a:srgbClr val="1A4386"/>
                          </a:solidFill>
                          <a:latin typeface="Arial"/>
                          <a:cs typeface="Arial"/>
                        </a:rPr>
                        <a:t>to</a:t>
                      </a:r>
                      <a:r>
                        <a:rPr sz="1850" spc="-130">
                          <a:solidFill>
                            <a:srgbClr val="1A4386"/>
                          </a:solidFill>
                          <a:latin typeface="Arial"/>
                          <a:cs typeface="Arial"/>
                        </a:rPr>
                        <a:t> </a:t>
                      </a:r>
                      <a:r>
                        <a:rPr sz="1850">
                          <a:solidFill>
                            <a:srgbClr val="1A4386"/>
                          </a:solidFill>
                          <a:latin typeface="Arial"/>
                          <a:cs typeface="Arial"/>
                        </a:rPr>
                        <a:t>see</a:t>
                      </a:r>
                      <a:r>
                        <a:rPr sz="1850" spc="-185">
                          <a:solidFill>
                            <a:srgbClr val="1A4386"/>
                          </a:solidFill>
                          <a:latin typeface="Arial"/>
                          <a:cs typeface="Arial"/>
                        </a:rPr>
                        <a:t> </a:t>
                      </a:r>
                      <a:r>
                        <a:rPr sz="1850">
                          <a:solidFill>
                            <a:srgbClr val="1A4386"/>
                          </a:solidFill>
                          <a:latin typeface="Arial"/>
                          <a:cs typeface="Arial"/>
                        </a:rPr>
                        <a:t>if</a:t>
                      </a:r>
                      <a:r>
                        <a:rPr sz="1850" spc="-80">
                          <a:solidFill>
                            <a:srgbClr val="1A4386"/>
                          </a:solidFill>
                          <a:latin typeface="Arial"/>
                          <a:cs typeface="Arial"/>
                        </a:rPr>
                        <a:t> </a:t>
                      </a:r>
                      <a:r>
                        <a:rPr sz="1850" spc="-20">
                          <a:solidFill>
                            <a:srgbClr val="1A4386"/>
                          </a:solidFill>
                          <a:latin typeface="Arial"/>
                          <a:cs typeface="Arial"/>
                        </a:rPr>
                        <a:t>you</a:t>
                      </a:r>
                      <a:r>
                        <a:rPr sz="1850" spc="-110">
                          <a:solidFill>
                            <a:srgbClr val="1A4386"/>
                          </a:solidFill>
                          <a:latin typeface="Arial"/>
                          <a:cs typeface="Arial"/>
                        </a:rPr>
                        <a:t> </a:t>
                      </a:r>
                      <a:r>
                        <a:rPr sz="1850">
                          <a:solidFill>
                            <a:srgbClr val="1A4386"/>
                          </a:solidFill>
                          <a:latin typeface="Arial"/>
                          <a:cs typeface="Arial"/>
                        </a:rPr>
                        <a:t>are</a:t>
                      </a:r>
                      <a:r>
                        <a:rPr sz="1850" spc="-130">
                          <a:solidFill>
                            <a:srgbClr val="1A4386"/>
                          </a:solidFill>
                          <a:latin typeface="Arial"/>
                          <a:cs typeface="Arial"/>
                        </a:rPr>
                        <a:t> </a:t>
                      </a:r>
                      <a:r>
                        <a:rPr sz="1850">
                          <a:solidFill>
                            <a:srgbClr val="1A4386"/>
                          </a:solidFill>
                          <a:latin typeface="Arial"/>
                          <a:cs typeface="Arial"/>
                        </a:rPr>
                        <a:t>still</a:t>
                      </a:r>
                      <a:r>
                        <a:rPr sz="1850" spc="-20">
                          <a:solidFill>
                            <a:srgbClr val="1A4386"/>
                          </a:solidFill>
                          <a:latin typeface="Arial"/>
                          <a:cs typeface="Arial"/>
                        </a:rPr>
                        <a:t> </a:t>
                      </a:r>
                      <a:r>
                        <a:rPr sz="1850" spc="-25">
                          <a:solidFill>
                            <a:srgbClr val="1A4386"/>
                          </a:solidFill>
                          <a:latin typeface="Arial"/>
                          <a:cs typeface="Arial"/>
                        </a:rPr>
                        <a:t>eligible</a:t>
                      </a:r>
                      <a:r>
                        <a:rPr sz="1850" spc="80">
                          <a:solidFill>
                            <a:srgbClr val="1A4386"/>
                          </a:solidFill>
                          <a:latin typeface="Arial"/>
                          <a:cs typeface="Arial"/>
                        </a:rPr>
                        <a:t> </a:t>
                      </a:r>
                      <a:r>
                        <a:rPr sz="1850" spc="-25">
                          <a:solidFill>
                            <a:srgbClr val="1A4386"/>
                          </a:solidFill>
                          <a:latin typeface="Arial"/>
                          <a:cs typeface="Arial"/>
                        </a:rPr>
                        <a:t>for </a:t>
                      </a:r>
                      <a:r>
                        <a:rPr sz="1850" spc="-30">
                          <a:solidFill>
                            <a:srgbClr val="1A4386"/>
                          </a:solidFill>
                          <a:latin typeface="Arial"/>
                          <a:cs typeface="Arial"/>
                        </a:rPr>
                        <a:t>Medicaid.</a:t>
                      </a:r>
                      <a:r>
                        <a:rPr sz="1850" spc="-150">
                          <a:solidFill>
                            <a:srgbClr val="1A4386"/>
                          </a:solidFill>
                          <a:latin typeface="Arial"/>
                          <a:cs typeface="Arial"/>
                        </a:rPr>
                        <a:t> </a:t>
                      </a:r>
                      <a:r>
                        <a:rPr sz="1850" spc="-100">
                          <a:solidFill>
                            <a:srgbClr val="1A4386"/>
                          </a:solidFill>
                          <a:latin typeface="Arial"/>
                          <a:cs typeface="Arial"/>
                        </a:rPr>
                        <a:t>You</a:t>
                      </a:r>
                      <a:r>
                        <a:rPr sz="1850" spc="-30">
                          <a:solidFill>
                            <a:srgbClr val="1A4386"/>
                          </a:solidFill>
                          <a:latin typeface="Arial"/>
                          <a:cs typeface="Arial"/>
                        </a:rPr>
                        <a:t> </a:t>
                      </a:r>
                      <a:r>
                        <a:rPr sz="1850">
                          <a:solidFill>
                            <a:srgbClr val="1A4386"/>
                          </a:solidFill>
                          <a:latin typeface="Arial"/>
                          <a:cs typeface="Arial"/>
                        </a:rPr>
                        <a:t>need</a:t>
                      </a:r>
                      <a:r>
                        <a:rPr sz="1850" spc="-90">
                          <a:solidFill>
                            <a:srgbClr val="1A4386"/>
                          </a:solidFill>
                          <a:latin typeface="Arial"/>
                          <a:cs typeface="Arial"/>
                        </a:rPr>
                        <a:t> </a:t>
                      </a:r>
                      <a:r>
                        <a:rPr sz="1850">
                          <a:solidFill>
                            <a:srgbClr val="1A4386"/>
                          </a:solidFill>
                          <a:latin typeface="Arial"/>
                          <a:cs typeface="Arial"/>
                        </a:rPr>
                        <a:t>to</a:t>
                      </a:r>
                      <a:r>
                        <a:rPr sz="1850" spc="-45">
                          <a:solidFill>
                            <a:srgbClr val="1A4386"/>
                          </a:solidFill>
                          <a:latin typeface="Arial"/>
                          <a:cs typeface="Arial"/>
                        </a:rPr>
                        <a:t> </a:t>
                      </a:r>
                      <a:r>
                        <a:rPr sz="1850" spc="-10">
                          <a:solidFill>
                            <a:srgbClr val="1A4386"/>
                          </a:solidFill>
                          <a:latin typeface="Arial"/>
                          <a:cs typeface="Arial"/>
                        </a:rPr>
                        <a:t>verify</a:t>
                      </a:r>
                      <a:r>
                        <a:rPr sz="1850" spc="-155">
                          <a:solidFill>
                            <a:srgbClr val="1A4386"/>
                          </a:solidFill>
                          <a:latin typeface="Arial"/>
                          <a:cs typeface="Arial"/>
                        </a:rPr>
                        <a:t> </a:t>
                      </a:r>
                      <a:r>
                        <a:rPr sz="1850" spc="-10">
                          <a:solidFill>
                            <a:srgbClr val="1A4386"/>
                          </a:solidFill>
                          <a:latin typeface="Arial"/>
                          <a:cs typeface="Arial"/>
                        </a:rPr>
                        <a:t>your</a:t>
                      </a:r>
                      <a:r>
                        <a:rPr sz="1850" spc="-30">
                          <a:solidFill>
                            <a:srgbClr val="1A4386"/>
                          </a:solidFill>
                          <a:latin typeface="Arial"/>
                          <a:cs typeface="Arial"/>
                        </a:rPr>
                        <a:t> </a:t>
                      </a:r>
                      <a:r>
                        <a:rPr sz="1850" spc="-10">
                          <a:solidFill>
                            <a:srgbClr val="1A4386"/>
                          </a:solidFill>
                          <a:latin typeface="Arial"/>
                          <a:cs typeface="Arial"/>
                        </a:rPr>
                        <a:t>mailing </a:t>
                      </a:r>
                      <a:r>
                        <a:rPr sz="1850" spc="-25">
                          <a:solidFill>
                            <a:srgbClr val="1A4386"/>
                          </a:solidFill>
                          <a:latin typeface="Arial"/>
                          <a:cs typeface="Arial"/>
                        </a:rPr>
                        <a:t>address</a:t>
                      </a:r>
                      <a:r>
                        <a:rPr sz="1850" spc="-160">
                          <a:solidFill>
                            <a:srgbClr val="1A4386"/>
                          </a:solidFill>
                          <a:latin typeface="Arial"/>
                          <a:cs typeface="Arial"/>
                        </a:rPr>
                        <a:t> </a:t>
                      </a:r>
                      <a:r>
                        <a:rPr sz="1850">
                          <a:solidFill>
                            <a:srgbClr val="1A4386"/>
                          </a:solidFill>
                          <a:latin typeface="Arial"/>
                          <a:cs typeface="Arial"/>
                        </a:rPr>
                        <a:t>and</a:t>
                      </a:r>
                      <a:r>
                        <a:rPr sz="1850" spc="-130">
                          <a:solidFill>
                            <a:srgbClr val="1A4386"/>
                          </a:solidFill>
                          <a:latin typeface="Arial"/>
                          <a:cs typeface="Arial"/>
                        </a:rPr>
                        <a:t> </a:t>
                      </a:r>
                      <a:r>
                        <a:rPr sz="1850" spc="-10">
                          <a:solidFill>
                            <a:srgbClr val="1A4386"/>
                          </a:solidFill>
                          <a:latin typeface="Arial"/>
                          <a:cs typeface="Arial"/>
                        </a:rPr>
                        <a:t>know</a:t>
                      </a:r>
                      <a:r>
                        <a:rPr sz="1850" spc="-80">
                          <a:solidFill>
                            <a:srgbClr val="1A4386"/>
                          </a:solidFill>
                          <a:latin typeface="Arial"/>
                          <a:cs typeface="Arial"/>
                        </a:rPr>
                        <a:t> </a:t>
                      </a:r>
                      <a:r>
                        <a:rPr sz="1850" spc="-10">
                          <a:solidFill>
                            <a:srgbClr val="1A4386"/>
                          </a:solidFill>
                          <a:latin typeface="Arial"/>
                          <a:cs typeface="Arial"/>
                        </a:rPr>
                        <a:t>your</a:t>
                      </a:r>
                      <a:r>
                        <a:rPr sz="1850" spc="-75">
                          <a:solidFill>
                            <a:srgbClr val="1A4386"/>
                          </a:solidFill>
                          <a:latin typeface="Arial"/>
                          <a:cs typeface="Arial"/>
                        </a:rPr>
                        <a:t> </a:t>
                      </a:r>
                      <a:r>
                        <a:rPr sz="1850" spc="-35">
                          <a:solidFill>
                            <a:srgbClr val="1A4386"/>
                          </a:solidFill>
                          <a:latin typeface="Arial"/>
                          <a:cs typeface="Arial"/>
                        </a:rPr>
                        <a:t>due</a:t>
                      </a:r>
                      <a:r>
                        <a:rPr sz="1850" spc="-85">
                          <a:solidFill>
                            <a:srgbClr val="1A4386"/>
                          </a:solidFill>
                          <a:latin typeface="Arial"/>
                          <a:cs typeface="Arial"/>
                        </a:rPr>
                        <a:t> </a:t>
                      </a:r>
                      <a:r>
                        <a:rPr sz="1850" spc="-10">
                          <a:solidFill>
                            <a:srgbClr val="1A4386"/>
                          </a:solidFill>
                          <a:latin typeface="Arial"/>
                          <a:cs typeface="Arial"/>
                        </a:rPr>
                        <a:t>date</a:t>
                      </a:r>
                      <a:r>
                        <a:rPr sz="1850" spc="-90">
                          <a:solidFill>
                            <a:srgbClr val="1A4386"/>
                          </a:solidFill>
                          <a:latin typeface="Arial"/>
                          <a:cs typeface="Arial"/>
                        </a:rPr>
                        <a:t> </a:t>
                      </a:r>
                      <a:r>
                        <a:rPr sz="1850">
                          <a:solidFill>
                            <a:srgbClr val="1A4386"/>
                          </a:solidFill>
                          <a:latin typeface="Arial"/>
                          <a:cs typeface="Arial"/>
                        </a:rPr>
                        <a:t>to</a:t>
                      </a:r>
                      <a:r>
                        <a:rPr sz="1850" spc="-85">
                          <a:solidFill>
                            <a:srgbClr val="1A4386"/>
                          </a:solidFill>
                          <a:latin typeface="Arial"/>
                          <a:cs typeface="Arial"/>
                        </a:rPr>
                        <a:t> </a:t>
                      </a:r>
                      <a:r>
                        <a:rPr sz="1850" spc="-20">
                          <a:solidFill>
                            <a:srgbClr val="1A4386"/>
                          </a:solidFill>
                          <a:latin typeface="Arial"/>
                          <a:cs typeface="Arial"/>
                        </a:rPr>
                        <a:t>make </a:t>
                      </a:r>
                      <a:r>
                        <a:rPr sz="1850" spc="-10">
                          <a:solidFill>
                            <a:srgbClr val="1A4386"/>
                          </a:solidFill>
                          <a:latin typeface="Arial"/>
                          <a:cs typeface="Arial"/>
                        </a:rPr>
                        <a:t>sure</a:t>
                      </a:r>
                      <a:r>
                        <a:rPr sz="1850" spc="-120">
                          <a:solidFill>
                            <a:srgbClr val="1A4386"/>
                          </a:solidFill>
                          <a:latin typeface="Arial"/>
                          <a:cs typeface="Arial"/>
                        </a:rPr>
                        <a:t> </a:t>
                      </a:r>
                      <a:r>
                        <a:rPr sz="1850" spc="-20">
                          <a:solidFill>
                            <a:srgbClr val="1A4386"/>
                          </a:solidFill>
                          <a:latin typeface="Arial"/>
                          <a:cs typeface="Arial"/>
                        </a:rPr>
                        <a:t>you</a:t>
                      </a:r>
                      <a:r>
                        <a:rPr sz="1850" spc="-110">
                          <a:solidFill>
                            <a:srgbClr val="1A4386"/>
                          </a:solidFill>
                          <a:latin typeface="Arial"/>
                          <a:cs typeface="Arial"/>
                        </a:rPr>
                        <a:t> </a:t>
                      </a:r>
                      <a:r>
                        <a:rPr sz="1850">
                          <a:solidFill>
                            <a:srgbClr val="1A4386"/>
                          </a:solidFill>
                          <a:latin typeface="Arial"/>
                          <a:cs typeface="Arial"/>
                        </a:rPr>
                        <a:t>get</a:t>
                      </a:r>
                      <a:r>
                        <a:rPr sz="1850" spc="-85">
                          <a:solidFill>
                            <a:srgbClr val="1A4386"/>
                          </a:solidFill>
                          <a:latin typeface="Arial"/>
                          <a:cs typeface="Arial"/>
                        </a:rPr>
                        <a:t> </a:t>
                      </a:r>
                      <a:r>
                        <a:rPr sz="1850" spc="-10">
                          <a:solidFill>
                            <a:srgbClr val="1A4386"/>
                          </a:solidFill>
                          <a:latin typeface="Arial"/>
                          <a:cs typeface="Arial"/>
                        </a:rPr>
                        <a:t>your</a:t>
                      </a:r>
                      <a:r>
                        <a:rPr sz="1850" spc="-50">
                          <a:solidFill>
                            <a:srgbClr val="1A4386"/>
                          </a:solidFill>
                          <a:latin typeface="Arial"/>
                          <a:cs typeface="Arial"/>
                        </a:rPr>
                        <a:t> </a:t>
                      </a:r>
                      <a:r>
                        <a:rPr sz="1850" spc="-25">
                          <a:solidFill>
                            <a:srgbClr val="1A4386"/>
                          </a:solidFill>
                          <a:latin typeface="Arial"/>
                          <a:cs typeface="Arial"/>
                        </a:rPr>
                        <a:t>renewal</a:t>
                      </a:r>
                      <a:r>
                        <a:rPr sz="1850" spc="-85">
                          <a:solidFill>
                            <a:srgbClr val="1A4386"/>
                          </a:solidFill>
                          <a:latin typeface="Arial"/>
                          <a:cs typeface="Arial"/>
                        </a:rPr>
                        <a:t> </a:t>
                      </a:r>
                      <a:r>
                        <a:rPr sz="1850" spc="-35">
                          <a:solidFill>
                            <a:srgbClr val="1A4386"/>
                          </a:solidFill>
                          <a:latin typeface="Arial"/>
                          <a:cs typeface="Arial"/>
                        </a:rPr>
                        <a:t>letter.</a:t>
                      </a:r>
                      <a:r>
                        <a:rPr sz="1850" spc="-90">
                          <a:solidFill>
                            <a:srgbClr val="1A4386"/>
                          </a:solidFill>
                          <a:latin typeface="Arial"/>
                          <a:cs typeface="Arial"/>
                        </a:rPr>
                        <a:t> </a:t>
                      </a:r>
                      <a:r>
                        <a:rPr sz="1850" spc="-10">
                          <a:solidFill>
                            <a:srgbClr val="1A4386"/>
                          </a:solidFill>
                          <a:latin typeface="Arial"/>
                          <a:cs typeface="Arial"/>
                        </a:rPr>
                        <a:t>Click </a:t>
                      </a:r>
                      <a:r>
                        <a:rPr sz="1850" spc="-35">
                          <a:solidFill>
                            <a:srgbClr val="1A4386"/>
                          </a:solidFill>
                          <a:latin typeface="Arial"/>
                          <a:cs typeface="Arial"/>
                        </a:rPr>
                        <a:t>Manage</a:t>
                      </a:r>
                      <a:r>
                        <a:rPr sz="1850" spc="-105">
                          <a:solidFill>
                            <a:srgbClr val="1A4386"/>
                          </a:solidFill>
                          <a:latin typeface="Arial"/>
                          <a:cs typeface="Arial"/>
                        </a:rPr>
                        <a:t> </a:t>
                      </a:r>
                      <a:r>
                        <a:rPr sz="1850">
                          <a:solidFill>
                            <a:srgbClr val="1A4386"/>
                          </a:solidFill>
                          <a:latin typeface="Arial"/>
                          <a:cs typeface="Arial"/>
                        </a:rPr>
                        <a:t>My</a:t>
                      </a:r>
                      <a:r>
                        <a:rPr sz="1850" spc="-35">
                          <a:solidFill>
                            <a:srgbClr val="1A4386"/>
                          </a:solidFill>
                          <a:latin typeface="Arial"/>
                          <a:cs typeface="Arial"/>
                        </a:rPr>
                        <a:t> </a:t>
                      </a:r>
                      <a:r>
                        <a:rPr sz="1850">
                          <a:solidFill>
                            <a:srgbClr val="1A4386"/>
                          </a:solidFill>
                          <a:latin typeface="Arial"/>
                          <a:cs typeface="Arial"/>
                        </a:rPr>
                        <a:t>Case</a:t>
                      </a:r>
                      <a:r>
                        <a:rPr sz="1850" spc="-185">
                          <a:solidFill>
                            <a:srgbClr val="1A4386"/>
                          </a:solidFill>
                          <a:latin typeface="Arial"/>
                          <a:cs typeface="Arial"/>
                        </a:rPr>
                        <a:t> </a:t>
                      </a:r>
                      <a:r>
                        <a:rPr sz="1850" spc="-20">
                          <a:solidFill>
                            <a:srgbClr val="1A4386"/>
                          </a:solidFill>
                          <a:latin typeface="Arial"/>
                          <a:cs typeface="Arial"/>
                        </a:rPr>
                        <a:t>today</a:t>
                      </a:r>
                      <a:r>
                        <a:rPr sz="1850" spc="-85">
                          <a:solidFill>
                            <a:srgbClr val="1A4386"/>
                          </a:solidFill>
                          <a:latin typeface="Arial"/>
                          <a:cs typeface="Arial"/>
                        </a:rPr>
                        <a:t> </a:t>
                      </a:r>
                      <a:r>
                        <a:rPr sz="1850">
                          <a:solidFill>
                            <a:srgbClr val="1A4386"/>
                          </a:solidFill>
                          <a:latin typeface="Arial"/>
                          <a:cs typeface="Arial"/>
                        </a:rPr>
                        <a:t>at</a:t>
                      </a:r>
                      <a:r>
                        <a:rPr sz="1850" spc="-40">
                          <a:solidFill>
                            <a:srgbClr val="1A4386"/>
                          </a:solidFill>
                          <a:latin typeface="Arial"/>
                          <a:cs typeface="Arial"/>
                        </a:rPr>
                        <a:t> </a:t>
                      </a:r>
                      <a:r>
                        <a:rPr sz="1850" u="sng" spc="-30">
                          <a:solidFill>
                            <a:srgbClr val="1A4386"/>
                          </a:solidFill>
                          <a:uFill>
                            <a:solidFill>
                              <a:srgbClr val="1A4386"/>
                            </a:solidFill>
                          </a:uFill>
                          <a:latin typeface="Arial"/>
                          <a:cs typeface="Arial"/>
                          <a:hlinkClick r:id="rId7"/>
                        </a:rPr>
                        <a:t>abe.illinois.gov</a:t>
                      </a:r>
                      <a:r>
                        <a:rPr sz="1850" spc="10">
                          <a:solidFill>
                            <a:srgbClr val="1A4386"/>
                          </a:solidFill>
                          <a:latin typeface="Arial"/>
                          <a:cs typeface="Arial"/>
                        </a:rPr>
                        <a:t> </a:t>
                      </a:r>
                      <a:r>
                        <a:rPr sz="1850" spc="-25">
                          <a:solidFill>
                            <a:srgbClr val="1A4386"/>
                          </a:solidFill>
                          <a:latin typeface="Arial"/>
                          <a:cs typeface="Arial"/>
                        </a:rPr>
                        <a:t>or </a:t>
                      </a:r>
                      <a:r>
                        <a:rPr sz="1850">
                          <a:solidFill>
                            <a:srgbClr val="1A4386"/>
                          </a:solidFill>
                          <a:latin typeface="Arial"/>
                          <a:cs typeface="Arial"/>
                        </a:rPr>
                        <a:t>call</a:t>
                      </a:r>
                      <a:r>
                        <a:rPr sz="1850" spc="-20">
                          <a:solidFill>
                            <a:srgbClr val="1A4386"/>
                          </a:solidFill>
                          <a:latin typeface="Arial"/>
                          <a:cs typeface="Arial"/>
                        </a:rPr>
                        <a:t> </a:t>
                      </a:r>
                      <a:r>
                        <a:rPr sz="1850">
                          <a:solidFill>
                            <a:srgbClr val="1A4386"/>
                          </a:solidFill>
                          <a:latin typeface="Arial"/>
                          <a:cs typeface="Arial"/>
                        </a:rPr>
                        <a:t>1-800-</a:t>
                      </a:r>
                      <a:r>
                        <a:rPr sz="1850" spc="-40">
                          <a:solidFill>
                            <a:srgbClr val="1A4386"/>
                          </a:solidFill>
                          <a:latin typeface="Arial"/>
                          <a:cs typeface="Arial"/>
                        </a:rPr>
                        <a:t>843-6154.</a:t>
                      </a:r>
                      <a:r>
                        <a:rPr sz="1850" spc="-210">
                          <a:solidFill>
                            <a:srgbClr val="1A4386"/>
                          </a:solidFill>
                          <a:latin typeface="Arial"/>
                          <a:cs typeface="Arial"/>
                        </a:rPr>
                        <a:t> </a:t>
                      </a:r>
                      <a:r>
                        <a:rPr sz="1850" spc="-30">
                          <a:solidFill>
                            <a:srgbClr val="1A4386"/>
                          </a:solidFill>
                          <a:latin typeface="Arial"/>
                          <a:cs typeface="Arial"/>
                        </a:rPr>
                        <a:t>STOP</a:t>
                      </a:r>
                      <a:r>
                        <a:rPr sz="1850" spc="-210">
                          <a:solidFill>
                            <a:srgbClr val="1A4386"/>
                          </a:solidFill>
                          <a:latin typeface="Arial"/>
                          <a:cs typeface="Arial"/>
                        </a:rPr>
                        <a:t> </a:t>
                      </a:r>
                      <a:r>
                        <a:rPr sz="1850">
                          <a:solidFill>
                            <a:srgbClr val="1A4386"/>
                          </a:solidFill>
                          <a:latin typeface="Arial"/>
                          <a:cs typeface="Arial"/>
                        </a:rPr>
                        <a:t>=</a:t>
                      </a:r>
                      <a:r>
                        <a:rPr sz="1850" spc="35">
                          <a:solidFill>
                            <a:srgbClr val="1A4386"/>
                          </a:solidFill>
                          <a:latin typeface="Arial"/>
                          <a:cs typeface="Arial"/>
                        </a:rPr>
                        <a:t> </a:t>
                      </a:r>
                      <a:r>
                        <a:rPr sz="1850" spc="-10">
                          <a:solidFill>
                            <a:srgbClr val="1A4386"/>
                          </a:solidFill>
                          <a:latin typeface="Arial"/>
                          <a:cs typeface="Arial"/>
                        </a:rPr>
                        <a:t>unsubscribe.</a:t>
                      </a:r>
                      <a:endParaRPr sz="1850">
                        <a:latin typeface="Arial"/>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957" y="674369"/>
            <a:ext cx="9585960" cy="697230"/>
          </a:xfrm>
          <a:prstGeom prst="rect">
            <a:avLst/>
          </a:prstGeom>
        </p:spPr>
        <p:txBody>
          <a:bodyPr vert="horz" wrap="square" lIns="0" tIns="13335" rIns="0" bIns="0" rtlCol="0">
            <a:spAutoFit/>
          </a:bodyPr>
          <a:lstStyle/>
          <a:p>
            <a:pPr marL="12700">
              <a:lnSpc>
                <a:spcPct val="100000"/>
              </a:lnSpc>
              <a:spcBef>
                <a:spcPts val="105"/>
              </a:spcBef>
            </a:pPr>
            <a:r>
              <a:rPr dirty="0"/>
              <a:t>Paid</a:t>
            </a:r>
            <a:r>
              <a:rPr spc="-55" dirty="0"/>
              <a:t> </a:t>
            </a:r>
            <a:r>
              <a:rPr dirty="0"/>
              <a:t>Media</a:t>
            </a:r>
            <a:r>
              <a:rPr spc="-50" dirty="0"/>
              <a:t> </a:t>
            </a:r>
            <a:r>
              <a:rPr dirty="0"/>
              <a:t>Campaign</a:t>
            </a:r>
            <a:endParaRPr sz="3200" dirty="0"/>
          </a:p>
        </p:txBody>
      </p:sp>
      <p:grpSp>
        <p:nvGrpSpPr>
          <p:cNvPr id="3" name="object 3"/>
          <p:cNvGrpSpPr/>
          <p:nvPr/>
        </p:nvGrpSpPr>
        <p:grpSpPr>
          <a:xfrm>
            <a:off x="0" y="6035040"/>
            <a:ext cx="12192000" cy="822960"/>
            <a:chOff x="0" y="6035040"/>
            <a:chExt cx="12192000" cy="822960"/>
          </a:xfrm>
        </p:grpSpPr>
        <p:sp>
          <p:nvSpPr>
            <p:cNvPr id="4" name="object 4"/>
            <p:cNvSpPr/>
            <p:nvPr/>
          </p:nvSpPr>
          <p:spPr>
            <a:xfrm>
              <a:off x="0" y="6035040"/>
              <a:ext cx="12192000" cy="822960"/>
            </a:xfrm>
            <a:custGeom>
              <a:avLst/>
              <a:gdLst/>
              <a:ahLst/>
              <a:cxnLst/>
              <a:rect l="l" t="t" r="r" b="b"/>
              <a:pathLst>
                <a:path w="12192000" h="822959">
                  <a:moveTo>
                    <a:pt x="12192000" y="0"/>
                  </a:moveTo>
                  <a:lnTo>
                    <a:pt x="0" y="0"/>
                  </a:lnTo>
                  <a:lnTo>
                    <a:pt x="0" y="822960"/>
                  </a:lnTo>
                  <a:lnTo>
                    <a:pt x="12192000" y="822960"/>
                  </a:lnTo>
                  <a:lnTo>
                    <a:pt x="12192000" y="0"/>
                  </a:lnTo>
                  <a:close/>
                </a:path>
              </a:pathLst>
            </a:custGeom>
            <a:solidFill>
              <a:srgbClr val="1A4386"/>
            </a:solidFill>
          </p:spPr>
          <p:txBody>
            <a:bodyPr wrap="square" lIns="0" tIns="0" rIns="0" bIns="0" rtlCol="0"/>
            <a:lstStyle/>
            <a:p>
              <a:endParaRPr/>
            </a:p>
          </p:txBody>
        </p:sp>
        <p:pic>
          <p:nvPicPr>
            <p:cNvPr id="5" name="object 5"/>
            <p:cNvPicPr/>
            <p:nvPr/>
          </p:nvPicPr>
          <p:blipFill>
            <a:blip r:embed="rId2" cstate="print"/>
            <a:stretch>
              <a:fillRect/>
            </a:stretch>
          </p:blipFill>
          <p:spPr>
            <a:xfrm>
              <a:off x="1017955" y="6458275"/>
              <a:ext cx="1207084" cy="200590"/>
            </a:xfrm>
            <a:prstGeom prst="rect">
              <a:avLst/>
            </a:prstGeom>
          </p:spPr>
        </p:pic>
        <p:pic>
          <p:nvPicPr>
            <p:cNvPr id="6" name="object 6"/>
            <p:cNvPicPr/>
            <p:nvPr/>
          </p:nvPicPr>
          <p:blipFill>
            <a:blip r:embed="rId3" cstate="print"/>
            <a:stretch>
              <a:fillRect/>
            </a:stretch>
          </p:blipFill>
          <p:spPr>
            <a:xfrm>
              <a:off x="1018909" y="6275830"/>
              <a:ext cx="71572" cy="98384"/>
            </a:xfrm>
            <a:prstGeom prst="rect">
              <a:avLst/>
            </a:prstGeom>
          </p:spPr>
        </p:pic>
        <p:pic>
          <p:nvPicPr>
            <p:cNvPr id="7" name="object 7"/>
            <p:cNvPicPr/>
            <p:nvPr/>
          </p:nvPicPr>
          <p:blipFill>
            <a:blip r:embed="rId4" cstate="print"/>
            <a:stretch>
              <a:fillRect/>
            </a:stretch>
          </p:blipFill>
          <p:spPr>
            <a:xfrm>
              <a:off x="1113381" y="6274876"/>
              <a:ext cx="123093" cy="100290"/>
            </a:xfrm>
            <a:prstGeom prst="rect">
              <a:avLst/>
            </a:prstGeom>
          </p:spPr>
        </p:pic>
        <p:pic>
          <p:nvPicPr>
            <p:cNvPr id="8" name="object 8"/>
            <p:cNvPicPr/>
            <p:nvPr/>
          </p:nvPicPr>
          <p:blipFill>
            <a:blip r:embed="rId5" cstate="print"/>
            <a:stretch>
              <a:fillRect/>
            </a:stretch>
          </p:blipFill>
          <p:spPr>
            <a:xfrm>
              <a:off x="467359" y="6228067"/>
              <a:ext cx="457077" cy="456589"/>
            </a:xfrm>
            <a:prstGeom prst="rect">
              <a:avLst/>
            </a:prstGeom>
          </p:spPr>
        </p:pic>
      </p:grpSp>
      <p:sp>
        <p:nvSpPr>
          <p:cNvPr id="9" name="object 9"/>
          <p:cNvSpPr txBox="1"/>
          <p:nvPr/>
        </p:nvSpPr>
        <p:spPr>
          <a:xfrm>
            <a:off x="1122362" y="1659127"/>
            <a:ext cx="2964815" cy="3139440"/>
          </a:xfrm>
          <a:prstGeom prst="rect">
            <a:avLst/>
          </a:prstGeom>
        </p:spPr>
        <p:txBody>
          <a:bodyPr vert="horz" wrap="square" lIns="0" tIns="84455" rIns="0" bIns="0" rtlCol="0">
            <a:spAutoFit/>
          </a:bodyPr>
          <a:lstStyle/>
          <a:p>
            <a:pPr marL="245745" indent="-233679">
              <a:lnSpc>
                <a:spcPct val="100000"/>
              </a:lnSpc>
              <a:spcBef>
                <a:spcPts val="665"/>
              </a:spcBef>
              <a:buChar char="•"/>
              <a:tabLst>
                <a:tab pos="246379" algn="l"/>
              </a:tabLst>
            </a:pPr>
            <a:r>
              <a:rPr sz="3600" spc="-10">
                <a:solidFill>
                  <a:srgbClr val="1A4386"/>
                </a:solidFill>
                <a:latin typeface="Arial"/>
                <a:cs typeface="Arial"/>
              </a:rPr>
              <a:t>Statewide</a:t>
            </a:r>
            <a:endParaRPr sz="3600">
              <a:latin typeface="Arial"/>
              <a:cs typeface="Arial"/>
            </a:endParaRPr>
          </a:p>
          <a:p>
            <a:pPr marL="245745" indent="-233679">
              <a:lnSpc>
                <a:spcPct val="100000"/>
              </a:lnSpc>
              <a:spcBef>
                <a:spcPts val="565"/>
              </a:spcBef>
              <a:buChar char="•"/>
              <a:tabLst>
                <a:tab pos="246379" algn="l"/>
              </a:tabLst>
            </a:pPr>
            <a:r>
              <a:rPr sz="3600" spc="-10">
                <a:solidFill>
                  <a:srgbClr val="1A4386"/>
                </a:solidFill>
                <a:latin typeface="Arial"/>
                <a:cs typeface="Arial"/>
              </a:rPr>
              <a:t>Targeted</a:t>
            </a:r>
            <a:endParaRPr sz="3600">
              <a:latin typeface="Arial"/>
              <a:cs typeface="Arial"/>
            </a:endParaRPr>
          </a:p>
          <a:p>
            <a:pPr marL="245745" indent="-233679">
              <a:lnSpc>
                <a:spcPct val="100000"/>
              </a:lnSpc>
              <a:spcBef>
                <a:spcPts val="650"/>
              </a:spcBef>
              <a:buChar char="•"/>
              <a:tabLst>
                <a:tab pos="246379" algn="l"/>
              </a:tabLst>
            </a:pPr>
            <a:r>
              <a:rPr sz="3600" spc="-10">
                <a:solidFill>
                  <a:srgbClr val="1A4386"/>
                </a:solidFill>
                <a:latin typeface="Arial"/>
                <a:cs typeface="Arial"/>
              </a:rPr>
              <a:t>Omnichannel</a:t>
            </a:r>
            <a:endParaRPr sz="3600">
              <a:latin typeface="Arial"/>
              <a:cs typeface="Arial"/>
            </a:endParaRPr>
          </a:p>
          <a:p>
            <a:pPr marL="245745" indent="-233679">
              <a:lnSpc>
                <a:spcPct val="100000"/>
              </a:lnSpc>
              <a:spcBef>
                <a:spcPts val="570"/>
              </a:spcBef>
              <a:buChar char="•"/>
              <a:tabLst>
                <a:tab pos="246379" algn="l"/>
              </a:tabLst>
            </a:pPr>
            <a:r>
              <a:rPr sz="3600" spc="-10">
                <a:solidFill>
                  <a:srgbClr val="1A4386"/>
                </a:solidFill>
                <a:latin typeface="Arial"/>
                <a:cs typeface="Arial"/>
              </a:rPr>
              <a:t>Yearlong</a:t>
            </a:r>
            <a:endParaRPr sz="3600">
              <a:latin typeface="Arial"/>
              <a:cs typeface="Arial"/>
            </a:endParaRPr>
          </a:p>
          <a:p>
            <a:pPr marL="245745" indent="-233679">
              <a:lnSpc>
                <a:spcPct val="100000"/>
              </a:lnSpc>
              <a:spcBef>
                <a:spcPts val="565"/>
              </a:spcBef>
              <a:buChar char="•"/>
              <a:tabLst>
                <a:tab pos="246379" algn="l"/>
              </a:tabLst>
            </a:pPr>
            <a:r>
              <a:rPr sz="3600" spc="-10">
                <a:solidFill>
                  <a:srgbClr val="1A4386"/>
                </a:solidFill>
                <a:latin typeface="Arial"/>
                <a:cs typeface="Arial"/>
              </a:rPr>
              <a:t>Multilingual</a:t>
            </a:r>
            <a:endParaRPr sz="3600">
              <a:latin typeface="Arial"/>
              <a:cs typeface="Arial"/>
            </a:endParaRPr>
          </a:p>
        </p:txBody>
      </p:sp>
      <p:grpSp>
        <p:nvGrpSpPr>
          <p:cNvPr id="10" name="object 10"/>
          <p:cNvGrpSpPr/>
          <p:nvPr/>
        </p:nvGrpSpPr>
        <p:grpSpPr>
          <a:xfrm>
            <a:off x="5600001" y="1688401"/>
            <a:ext cx="6042025" cy="4040504"/>
            <a:chOff x="5600001" y="1688401"/>
            <a:chExt cx="6042025" cy="4040504"/>
          </a:xfrm>
        </p:grpSpPr>
        <p:pic>
          <p:nvPicPr>
            <p:cNvPr id="11" name="object 11"/>
            <p:cNvPicPr/>
            <p:nvPr/>
          </p:nvPicPr>
          <p:blipFill>
            <a:blip r:embed="rId6" cstate="print"/>
            <a:stretch>
              <a:fillRect/>
            </a:stretch>
          </p:blipFill>
          <p:spPr>
            <a:xfrm>
              <a:off x="5628640" y="1717040"/>
              <a:ext cx="5984240" cy="3982720"/>
            </a:xfrm>
            <a:prstGeom prst="rect">
              <a:avLst/>
            </a:prstGeom>
          </p:spPr>
        </p:pic>
        <p:sp>
          <p:nvSpPr>
            <p:cNvPr id="12" name="object 12"/>
            <p:cNvSpPr/>
            <p:nvPr/>
          </p:nvSpPr>
          <p:spPr>
            <a:xfrm>
              <a:off x="5614289" y="1702689"/>
              <a:ext cx="6013450" cy="4011929"/>
            </a:xfrm>
            <a:custGeom>
              <a:avLst/>
              <a:gdLst/>
              <a:ahLst/>
              <a:cxnLst/>
              <a:rect l="l" t="t" r="r" b="b"/>
              <a:pathLst>
                <a:path w="6013450" h="4011929">
                  <a:moveTo>
                    <a:pt x="2009266" y="0"/>
                  </a:moveTo>
                  <a:lnTo>
                    <a:pt x="2074164" y="3683"/>
                  </a:lnTo>
                  <a:lnTo>
                    <a:pt x="2074164" y="126"/>
                  </a:lnTo>
                  <a:lnTo>
                    <a:pt x="6013069" y="126"/>
                  </a:lnTo>
                  <a:lnTo>
                    <a:pt x="6013069" y="4011676"/>
                  </a:lnTo>
                  <a:lnTo>
                    <a:pt x="2074164" y="4011676"/>
                  </a:lnTo>
                  <a:lnTo>
                    <a:pt x="2074164" y="4008437"/>
                  </a:lnTo>
                  <a:lnTo>
                    <a:pt x="2009266" y="4011688"/>
                  </a:lnTo>
                  <a:lnTo>
                    <a:pt x="1905508" y="4008882"/>
                  </a:lnTo>
                  <a:lnTo>
                    <a:pt x="1803654" y="4001287"/>
                  </a:lnTo>
                  <a:lnTo>
                    <a:pt x="1703324" y="3988498"/>
                  </a:lnTo>
                  <a:lnTo>
                    <a:pt x="1604137" y="3970909"/>
                  </a:lnTo>
                  <a:lnTo>
                    <a:pt x="1506982" y="3948518"/>
                  </a:lnTo>
                  <a:lnTo>
                    <a:pt x="1411859" y="3921340"/>
                  </a:lnTo>
                  <a:lnTo>
                    <a:pt x="1318387" y="3889768"/>
                  </a:lnTo>
                  <a:lnTo>
                    <a:pt x="1227201" y="3854196"/>
                  </a:lnTo>
                  <a:lnTo>
                    <a:pt x="1138046" y="3813810"/>
                  </a:lnTo>
                  <a:lnTo>
                    <a:pt x="1051687" y="3769487"/>
                  </a:lnTo>
                  <a:lnTo>
                    <a:pt x="967359" y="3721100"/>
                  </a:lnTo>
                  <a:lnTo>
                    <a:pt x="885825" y="3669157"/>
                  </a:lnTo>
                  <a:lnTo>
                    <a:pt x="807085" y="3613150"/>
                  </a:lnTo>
                  <a:lnTo>
                    <a:pt x="731138" y="3553587"/>
                  </a:lnTo>
                  <a:lnTo>
                    <a:pt x="658368" y="3490468"/>
                  </a:lnTo>
                  <a:lnTo>
                    <a:pt x="588518" y="3424047"/>
                  </a:lnTo>
                  <a:lnTo>
                    <a:pt x="522097" y="3354578"/>
                  </a:lnTo>
                  <a:lnTo>
                    <a:pt x="458977" y="3281806"/>
                  </a:lnTo>
                  <a:lnTo>
                    <a:pt x="399414" y="3205861"/>
                  </a:lnTo>
                  <a:lnTo>
                    <a:pt x="343026" y="3127121"/>
                  </a:lnTo>
                  <a:lnTo>
                    <a:pt x="291084" y="3045968"/>
                  </a:lnTo>
                  <a:lnTo>
                    <a:pt x="242697" y="2962021"/>
                  </a:lnTo>
                  <a:lnTo>
                    <a:pt x="198374" y="2875280"/>
                  </a:lnTo>
                  <a:lnTo>
                    <a:pt x="157987" y="2786507"/>
                  </a:lnTo>
                  <a:lnTo>
                    <a:pt x="121920" y="2695448"/>
                  </a:lnTo>
                  <a:lnTo>
                    <a:pt x="90424" y="2602230"/>
                  </a:lnTo>
                  <a:lnTo>
                    <a:pt x="63246" y="2507107"/>
                  </a:lnTo>
                  <a:lnTo>
                    <a:pt x="40766" y="2409952"/>
                  </a:lnTo>
                  <a:lnTo>
                    <a:pt x="23240" y="2311273"/>
                  </a:lnTo>
                  <a:lnTo>
                    <a:pt x="10413" y="2210943"/>
                  </a:lnTo>
                  <a:lnTo>
                    <a:pt x="2412" y="2108962"/>
                  </a:lnTo>
                  <a:lnTo>
                    <a:pt x="0" y="2005838"/>
                  </a:lnTo>
                  <a:lnTo>
                    <a:pt x="2794" y="1902714"/>
                  </a:lnTo>
                  <a:lnTo>
                    <a:pt x="10413" y="1800860"/>
                  </a:lnTo>
                  <a:lnTo>
                    <a:pt x="23240" y="1700530"/>
                  </a:lnTo>
                  <a:lnTo>
                    <a:pt x="40766" y="1601724"/>
                  </a:lnTo>
                  <a:lnTo>
                    <a:pt x="63246" y="1504569"/>
                  </a:lnTo>
                  <a:lnTo>
                    <a:pt x="90424" y="1409446"/>
                  </a:lnTo>
                  <a:lnTo>
                    <a:pt x="121920" y="1316355"/>
                  </a:lnTo>
                  <a:lnTo>
                    <a:pt x="157987" y="1225169"/>
                  </a:lnTo>
                  <a:lnTo>
                    <a:pt x="198374" y="1136396"/>
                  </a:lnTo>
                  <a:lnTo>
                    <a:pt x="242697" y="1049782"/>
                  </a:lnTo>
                  <a:lnTo>
                    <a:pt x="291084" y="965708"/>
                  </a:lnTo>
                  <a:lnTo>
                    <a:pt x="343408" y="884682"/>
                  </a:lnTo>
                  <a:lnTo>
                    <a:pt x="399414" y="805941"/>
                  </a:lnTo>
                  <a:lnTo>
                    <a:pt x="458977" y="729996"/>
                  </a:lnTo>
                  <a:lnTo>
                    <a:pt x="522097" y="657225"/>
                  </a:lnTo>
                  <a:lnTo>
                    <a:pt x="588518" y="587628"/>
                  </a:lnTo>
                  <a:lnTo>
                    <a:pt x="658368" y="521335"/>
                  </a:lnTo>
                  <a:lnTo>
                    <a:pt x="731138" y="458088"/>
                  </a:lnTo>
                  <a:lnTo>
                    <a:pt x="807085" y="398525"/>
                  </a:lnTo>
                  <a:lnTo>
                    <a:pt x="885825" y="342646"/>
                  </a:lnTo>
                  <a:lnTo>
                    <a:pt x="967359" y="290195"/>
                  </a:lnTo>
                  <a:lnTo>
                    <a:pt x="1051687" y="242315"/>
                  </a:lnTo>
                  <a:lnTo>
                    <a:pt x="1138046" y="197993"/>
                  </a:lnTo>
                  <a:lnTo>
                    <a:pt x="1227201" y="157607"/>
                  </a:lnTo>
                  <a:lnTo>
                    <a:pt x="1318387" y="121538"/>
                  </a:lnTo>
                  <a:lnTo>
                    <a:pt x="1411859" y="90043"/>
                  </a:lnTo>
                  <a:lnTo>
                    <a:pt x="1506982" y="63246"/>
                  </a:lnTo>
                  <a:lnTo>
                    <a:pt x="1604137" y="40766"/>
                  </a:lnTo>
                  <a:lnTo>
                    <a:pt x="1703324" y="23240"/>
                  </a:lnTo>
                  <a:lnTo>
                    <a:pt x="1803527" y="10413"/>
                  </a:lnTo>
                  <a:lnTo>
                    <a:pt x="1905508" y="2412"/>
                  </a:lnTo>
                  <a:lnTo>
                    <a:pt x="2009266" y="0"/>
                  </a:lnTo>
                  <a:close/>
                </a:path>
              </a:pathLst>
            </a:custGeom>
            <a:ln w="28574">
              <a:solidFill>
                <a:srgbClr val="EF5E20"/>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21"/>
              <a:ext cx="12191999" cy="6857976"/>
            </a:xfrm>
            <a:prstGeom prst="rect">
              <a:avLst/>
            </a:prstGeom>
          </p:spPr>
        </p:pic>
        <p:pic>
          <p:nvPicPr>
            <p:cNvPr id="4" name="object 4"/>
            <p:cNvPicPr/>
            <p:nvPr/>
          </p:nvPicPr>
          <p:blipFill>
            <a:blip r:embed="rId3" cstate="print"/>
            <a:stretch>
              <a:fillRect/>
            </a:stretch>
          </p:blipFill>
          <p:spPr>
            <a:xfrm>
              <a:off x="811576" y="6376995"/>
              <a:ext cx="1200103" cy="200590"/>
            </a:xfrm>
            <a:prstGeom prst="rect">
              <a:avLst/>
            </a:prstGeom>
          </p:spPr>
        </p:pic>
        <p:pic>
          <p:nvPicPr>
            <p:cNvPr id="5" name="object 5"/>
            <p:cNvPicPr/>
            <p:nvPr/>
          </p:nvPicPr>
          <p:blipFill>
            <a:blip r:embed="rId4" cstate="print"/>
            <a:stretch>
              <a:fillRect/>
            </a:stretch>
          </p:blipFill>
          <p:spPr>
            <a:xfrm>
              <a:off x="812524" y="6194549"/>
              <a:ext cx="71159" cy="98384"/>
            </a:xfrm>
            <a:prstGeom prst="rect">
              <a:avLst/>
            </a:prstGeom>
          </p:spPr>
        </p:pic>
        <p:pic>
          <p:nvPicPr>
            <p:cNvPr id="6" name="object 6"/>
            <p:cNvPicPr/>
            <p:nvPr/>
          </p:nvPicPr>
          <p:blipFill>
            <a:blip r:embed="rId5" cstate="print"/>
            <a:stretch>
              <a:fillRect/>
            </a:stretch>
          </p:blipFill>
          <p:spPr>
            <a:xfrm>
              <a:off x="906451" y="6193596"/>
              <a:ext cx="122382" cy="100290"/>
            </a:xfrm>
            <a:prstGeom prst="rect">
              <a:avLst/>
            </a:prstGeom>
          </p:spPr>
        </p:pic>
        <p:pic>
          <p:nvPicPr>
            <p:cNvPr id="7" name="object 7"/>
            <p:cNvPicPr/>
            <p:nvPr/>
          </p:nvPicPr>
          <p:blipFill>
            <a:blip r:embed="rId6" cstate="print"/>
            <a:stretch>
              <a:fillRect/>
            </a:stretch>
          </p:blipFill>
          <p:spPr>
            <a:xfrm>
              <a:off x="264159" y="6146787"/>
              <a:ext cx="454437" cy="456589"/>
            </a:xfrm>
            <a:prstGeom prst="rect">
              <a:avLst/>
            </a:prstGeom>
          </p:spPr>
        </p:pic>
        <p:sp>
          <p:nvSpPr>
            <p:cNvPr id="8" name="object 8"/>
            <p:cNvSpPr/>
            <p:nvPr/>
          </p:nvSpPr>
          <p:spPr>
            <a:xfrm>
              <a:off x="8778240" y="0"/>
              <a:ext cx="3413760" cy="1686560"/>
            </a:xfrm>
            <a:custGeom>
              <a:avLst/>
              <a:gdLst/>
              <a:ahLst/>
              <a:cxnLst/>
              <a:rect l="l" t="t" r="r" b="b"/>
              <a:pathLst>
                <a:path w="3413759" h="1686560">
                  <a:moveTo>
                    <a:pt x="0" y="1686560"/>
                  </a:moveTo>
                  <a:lnTo>
                    <a:pt x="3413759" y="1686560"/>
                  </a:lnTo>
                  <a:lnTo>
                    <a:pt x="3413759" y="0"/>
                  </a:lnTo>
                  <a:lnTo>
                    <a:pt x="0" y="0"/>
                  </a:lnTo>
                  <a:lnTo>
                    <a:pt x="0" y="1686560"/>
                  </a:lnTo>
                  <a:close/>
                </a:path>
              </a:pathLst>
            </a:custGeom>
            <a:solidFill>
              <a:srgbClr val="FFFFFF"/>
            </a:solidFill>
          </p:spPr>
          <p:txBody>
            <a:bodyPr wrap="square" lIns="0" tIns="0" rIns="0" bIns="0" rtlCol="0"/>
            <a:lstStyle/>
            <a:p>
              <a:endParaRPr/>
            </a:p>
          </p:txBody>
        </p:sp>
        <p:sp>
          <p:nvSpPr>
            <p:cNvPr id="9" name="object 9"/>
            <p:cNvSpPr/>
            <p:nvPr/>
          </p:nvSpPr>
          <p:spPr>
            <a:xfrm>
              <a:off x="8778240" y="0"/>
              <a:ext cx="1788160" cy="1686560"/>
            </a:xfrm>
            <a:custGeom>
              <a:avLst/>
              <a:gdLst/>
              <a:ahLst/>
              <a:cxnLst/>
              <a:rect l="l" t="t" r="r" b="b"/>
              <a:pathLst>
                <a:path w="1788159" h="1686560">
                  <a:moveTo>
                    <a:pt x="0" y="0"/>
                  </a:moveTo>
                  <a:lnTo>
                    <a:pt x="0" y="1686560"/>
                  </a:lnTo>
                  <a:lnTo>
                    <a:pt x="1788159" y="1686560"/>
                  </a:lnTo>
                  <a:lnTo>
                    <a:pt x="0" y="0"/>
                  </a:lnTo>
                  <a:close/>
                </a:path>
              </a:pathLst>
            </a:custGeom>
            <a:solidFill>
              <a:srgbClr val="73B8E2"/>
            </a:solidFill>
          </p:spPr>
          <p:txBody>
            <a:bodyPr wrap="square" lIns="0" tIns="0" rIns="0" bIns="0" rtlCol="0"/>
            <a:lstStyle/>
            <a:p>
              <a:endParaRPr/>
            </a:p>
          </p:txBody>
        </p:sp>
        <p:sp>
          <p:nvSpPr>
            <p:cNvPr id="10" name="object 10"/>
            <p:cNvSpPr/>
            <p:nvPr/>
          </p:nvSpPr>
          <p:spPr>
            <a:xfrm>
              <a:off x="10535919" y="97489"/>
              <a:ext cx="1656080" cy="1589405"/>
            </a:xfrm>
            <a:custGeom>
              <a:avLst/>
              <a:gdLst/>
              <a:ahLst/>
              <a:cxnLst/>
              <a:rect l="l" t="t" r="r" b="b"/>
              <a:pathLst>
                <a:path w="1656079" h="1589405">
                  <a:moveTo>
                    <a:pt x="1656079" y="0"/>
                  </a:moveTo>
                  <a:lnTo>
                    <a:pt x="0" y="1589070"/>
                  </a:lnTo>
                  <a:lnTo>
                    <a:pt x="1656079" y="1589070"/>
                  </a:lnTo>
                  <a:lnTo>
                    <a:pt x="1656079" y="0"/>
                  </a:lnTo>
                  <a:close/>
                </a:path>
              </a:pathLst>
            </a:custGeom>
            <a:solidFill>
              <a:srgbClr val="928EC4"/>
            </a:solidFill>
          </p:spPr>
          <p:txBody>
            <a:bodyPr wrap="square" lIns="0" tIns="0" rIns="0" bIns="0" rtlCol="0"/>
            <a:lstStyle/>
            <a:p>
              <a:endParaRPr/>
            </a:p>
          </p:txBody>
        </p:sp>
      </p:grpSp>
      <p:sp>
        <p:nvSpPr>
          <p:cNvPr id="11" name="object 11"/>
          <p:cNvSpPr txBox="1">
            <a:spLocks noGrp="1"/>
          </p:cNvSpPr>
          <p:nvPr>
            <p:ph type="title"/>
          </p:nvPr>
        </p:nvSpPr>
        <p:spPr>
          <a:xfrm>
            <a:off x="1504335" y="2819400"/>
            <a:ext cx="6292646" cy="1186180"/>
          </a:xfrm>
          <a:prstGeom prst="rect">
            <a:avLst/>
          </a:prstGeom>
        </p:spPr>
        <p:txBody>
          <a:bodyPr vert="horz" wrap="square" lIns="0" tIns="81280" rIns="0" bIns="0" rtlCol="0">
            <a:spAutoFit/>
          </a:bodyPr>
          <a:lstStyle/>
          <a:p>
            <a:pPr marL="12700" marR="5080">
              <a:lnSpc>
                <a:spcPts val="4330"/>
              </a:lnSpc>
              <a:spcBef>
                <a:spcPts val="640"/>
              </a:spcBef>
            </a:pPr>
            <a:r>
              <a:rPr sz="4000">
                <a:solidFill>
                  <a:srgbClr val="FFFFFF"/>
                </a:solidFill>
              </a:rPr>
              <a:t>Partner</a:t>
            </a:r>
            <a:r>
              <a:rPr sz="4000" spc="-195">
                <a:solidFill>
                  <a:srgbClr val="FFFFFF"/>
                </a:solidFill>
              </a:rPr>
              <a:t> </a:t>
            </a:r>
            <a:r>
              <a:rPr sz="4000" spc="-10">
                <a:solidFill>
                  <a:srgbClr val="FFFFFF"/>
                </a:solidFill>
              </a:rPr>
              <a:t>Agency </a:t>
            </a:r>
            <a:r>
              <a:rPr sz="4000">
                <a:solidFill>
                  <a:srgbClr val="FFFFFF"/>
                </a:solidFill>
              </a:rPr>
              <a:t>Outreach</a:t>
            </a:r>
            <a:r>
              <a:rPr sz="4000" spc="-110">
                <a:solidFill>
                  <a:srgbClr val="FFFFFF"/>
                </a:solidFill>
              </a:rPr>
              <a:t> </a:t>
            </a:r>
            <a:r>
              <a:rPr sz="4000" spc="-10">
                <a:solidFill>
                  <a:srgbClr val="FFFFFF"/>
                </a:solidFill>
              </a:rPr>
              <a:t>Efforts</a:t>
            </a:r>
            <a:endParaRPr sz="4000"/>
          </a:p>
        </p:txBody>
      </p:sp>
      <p:grpSp>
        <p:nvGrpSpPr>
          <p:cNvPr id="12" name="object 12"/>
          <p:cNvGrpSpPr/>
          <p:nvPr/>
        </p:nvGrpSpPr>
        <p:grpSpPr>
          <a:xfrm>
            <a:off x="6531609" y="-1270"/>
            <a:ext cx="2247900" cy="1699260"/>
            <a:chOff x="6531609" y="-1270"/>
            <a:chExt cx="2247900" cy="1699260"/>
          </a:xfrm>
        </p:grpSpPr>
        <p:sp>
          <p:nvSpPr>
            <p:cNvPr id="13" name="object 13"/>
            <p:cNvSpPr/>
            <p:nvPr/>
          </p:nvSpPr>
          <p:spPr>
            <a:xfrm>
              <a:off x="6537959" y="5079"/>
              <a:ext cx="2235200" cy="1686560"/>
            </a:xfrm>
            <a:custGeom>
              <a:avLst/>
              <a:gdLst/>
              <a:ahLst/>
              <a:cxnLst/>
              <a:rect l="l" t="t" r="r" b="b"/>
              <a:pathLst>
                <a:path w="2235200" h="1686560">
                  <a:moveTo>
                    <a:pt x="2235200" y="0"/>
                  </a:moveTo>
                  <a:lnTo>
                    <a:pt x="0" y="0"/>
                  </a:lnTo>
                  <a:lnTo>
                    <a:pt x="0" y="1686560"/>
                  </a:lnTo>
                  <a:lnTo>
                    <a:pt x="2235200" y="1686560"/>
                  </a:lnTo>
                  <a:lnTo>
                    <a:pt x="2235200" y="0"/>
                  </a:lnTo>
                  <a:close/>
                </a:path>
              </a:pathLst>
            </a:custGeom>
            <a:solidFill>
              <a:srgbClr val="73B8E2"/>
            </a:solidFill>
          </p:spPr>
          <p:txBody>
            <a:bodyPr wrap="square" lIns="0" tIns="0" rIns="0" bIns="0" rtlCol="0"/>
            <a:lstStyle/>
            <a:p>
              <a:endParaRPr/>
            </a:p>
          </p:txBody>
        </p:sp>
        <p:sp>
          <p:nvSpPr>
            <p:cNvPr id="14" name="object 14"/>
            <p:cNvSpPr/>
            <p:nvPr/>
          </p:nvSpPr>
          <p:spPr>
            <a:xfrm>
              <a:off x="6537959" y="5079"/>
              <a:ext cx="2235200" cy="1686560"/>
            </a:xfrm>
            <a:custGeom>
              <a:avLst/>
              <a:gdLst/>
              <a:ahLst/>
              <a:cxnLst/>
              <a:rect l="l" t="t" r="r" b="b"/>
              <a:pathLst>
                <a:path w="2235200" h="1686560">
                  <a:moveTo>
                    <a:pt x="0" y="1686560"/>
                  </a:moveTo>
                  <a:lnTo>
                    <a:pt x="2235200" y="1686560"/>
                  </a:lnTo>
                  <a:lnTo>
                    <a:pt x="2235200" y="0"/>
                  </a:lnTo>
                  <a:lnTo>
                    <a:pt x="0" y="0"/>
                  </a:lnTo>
                  <a:lnTo>
                    <a:pt x="0" y="1686560"/>
                  </a:lnTo>
                  <a:close/>
                </a:path>
              </a:pathLst>
            </a:custGeom>
            <a:ln w="12700">
              <a:solidFill>
                <a:srgbClr val="73B8E2"/>
              </a:solidFill>
            </a:ln>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482"/>
            <a:ext cx="12192000" cy="6858000"/>
            <a:chOff x="0" y="0"/>
            <a:chExt cx="12192000" cy="6858000"/>
          </a:xfrm>
        </p:grpSpPr>
        <p:sp>
          <p:nvSpPr>
            <p:cNvPr id="3" name="object 3"/>
            <p:cNvSpPr/>
            <p:nvPr/>
          </p:nvSpPr>
          <p:spPr>
            <a:xfrm>
              <a:off x="0" y="0"/>
              <a:ext cx="4064000" cy="6035040"/>
            </a:xfrm>
            <a:custGeom>
              <a:avLst/>
              <a:gdLst/>
              <a:ahLst/>
              <a:cxnLst/>
              <a:rect l="l" t="t" r="r" b="b"/>
              <a:pathLst>
                <a:path w="4064000" h="6035040">
                  <a:moveTo>
                    <a:pt x="0" y="6035040"/>
                  </a:moveTo>
                  <a:lnTo>
                    <a:pt x="4064000" y="6035040"/>
                  </a:lnTo>
                  <a:lnTo>
                    <a:pt x="4064000" y="0"/>
                  </a:lnTo>
                  <a:lnTo>
                    <a:pt x="0" y="0"/>
                  </a:lnTo>
                  <a:lnTo>
                    <a:pt x="0" y="6035040"/>
                  </a:lnTo>
                  <a:close/>
                </a:path>
              </a:pathLst>
            </a:custGeom>
            <a:solidFill>
              <a:srgbClr val="75B7E6"/>
            </a:solidFill>
          </p:spPr>
          <p:txBody>
            <a:bodyPr wrap="square" lIns="0" tIns="0" rIns="0" bIns="0" rtlCol="0"/>
            <a:lstStyle/>
            <a:p>
              <a:endParaRPr/>
            </a:p>
          </p:txBody>
        </p:sp>
        <p:sp>
          <p:nvSpPr>
            <p:cNvPr id="4" name="object 4"/>
            <p:cNvSpPr/>
            <p:nvPr/>
          </p:nvSpPr>
          <p:spPr>
            <a:xfrm>
              <a:off x="0" y="6035040"/>
              <a:ext cx="12192000" cy="822960"/>
            </a:xfrm>
            <a:custGeom>
              <a:avLst/>
              <a:gdLst/>
              <a:ahLst/>
              <a:cxnLst/>
              <a:rect l="l" t="t" r="r" b="b"/>
              <a:pathLst>
                <a:path w="12192000" h="822959">
                  <a:moveTo>
                    <a:pt x="12192000" y="0"/>
                  </a:moveTo>
                  <a:lnTo>
                    <a:pt x="0" y="0"/>
                  </a:lnTo>
                  <a:lnTo>
                    <a:pt x="0" y="822960"/>
                  </a:lnTo>
                  <a:lnTo>
                    <a:pt x="12192000" y="822960"/>
                  </a:lnTo>
                  <a:lnTo>
                    <a:pt x="12192000" y="0"/>
                  </a:lnTo>
                  <a:close/>
                </a:path>
              </a:pathLst>
            </a:custGeom>
            <a:solidFill>
              <a:srgbClr val="1A4386"/>
            </a:solidFill>
          </p:spPr>
          <p:txBody>
            <a:bodyPr wrap="square" lIns="0" tIns="0" rIns="0" bIns="0" rtlCol="0"/>
            <a:lstStyle/>
            <a:p>
              <a:endParaRPr/>
            </a:p>
          </p:txBody>
        </p:sp>
        <p:pic>
          <p:nvPicPr>
            <p:cNvPr id="5" name="object 5"/>
            <p:cNvPicPr/>
            <p:nvPr/>
          </p:nvPicPr>
          <p:blipFill>
            <a:blip r:embed="rId2" cstate="print"/>
            <a:stretch>
              <a:fillRect/>
            </a:stretch>
          </p:blipFill>
          <p:spPr>
            <a:xfrm>
              <a:off x="1017955" y="6458275"/>
              <a:ext cx="1207084" cy="200590"/>
            </a:xfrm>
            <a:prstGeom prst="rect">
              <a:avLst/>
            </a:prstGeom>
          </p:spPr>
        </p:pic>
        <p:pic>
          <p:nvPicPr>
            <p:cNvPr id="6" name="object 6"/>
            <p:cNvPicPr/>
            <p:nvPr/>
          </p:nvPicPr>
          <p:blipFill>
            <a:blip r:embed="rId3" cstate="print"/>
            <a:stretch>
              <a:fillRect/>
            </a:stretch>
          </p:blipFill>
          <p:spPr>
            <a:xfrm>
              <a:off x="1018909" y="6275830"/>
              <a:ext cx="71572" cy="98384"/>
            </a:xfrm>
            <a:prstGeom prst="rect">
              <a:avLst/>
            </a:prstGeom>
          </p:spPr>
        </p:pic>
        <p:pic>
          <p:nvPicPr>
            <p:cNvPr id="7" name="object 7"/>
            <p:cNvPicPr/>
            <p:nvPr/>
          </p:nvPicPr>
          <p:blipFill>
            <a:blip r:embed="rId4" cstate="print"/>
            <a:stretch>
              <a:fillRect/>
            </a:stretch>
          </p:blipFill>
          <p:spPr>
            <a:xfrm>
              <a:off x="1113381" y="6274876"/>
              <a:ext cx="123093" cy="100290"/>
            </a:xfrm>
            <a:prstGeom prst="rect">
              <a:avLst/>
            </a:prstGeom>
          </p:spPr>
        </p:pic>
        <p:pic>
          <p:nvPicPr>
            <p:cNvPr id="8" name="object 8"/>
            <p:cNvPicPr/>
            <p:nvPr/>
          </p:nvPicPr>
          <p:blipFill>
            <a:blip r:embed="rId5" cstate="print"/>
            <a:stretch>
              <a:fillRect/>
            </a:stretch>
          </p:blipFill>
          <p:spPr>
            <a:xfrm>
              <a:off x="467359" y="6228067"/>
              <a:ext cx="457077" cy="456589"/>
            </a:xfrm>
            <a:prstGeom prst="rect">
              <a:avLst/>
            </a:prstGeom>
          </p:spPr>
        </p:pic>
      </p:grpSp>
      <p:sp>
        <p:nvSpPr>
          <p:cNvPr id="9" name="object 9"/>
          <p:cNvSpPr txBox="1">
            <a:spLocks noGrp="1"/>
          </p:cNvSpPr>
          <p:nvPr>
            <p:ph type="title"/>
          </p:nvPr>
        </p:nvSpPr>
        <p:spPr>
          <a:xfrm>
            <a:off x="838200" y="2362200"/>
            <a:ext cx="2063750" cy="697230"/>
          </a:xfrm>
          <a:prstGeom prst="rect">
            <a:avLst/>
          </a:prstGeom>
        </p:spPr>
        <p:txBody>
          <a:bodyPr vert="horz" wrap="square" lIns="0" tIns="13335" rIns="0" bIns="0" rtlCol="0">
            <a:spAutoFit/>
          </a:bodyPr>
          <a:lstStyle/>
          <a:p>
            <a:pPr marL="12700">
              <a:lnSpc>
                <a:spcPct val="100000"/>
              </a:lnSpc>
              <a:spcBef>
                <a:spcPts val="105"/>
              </a:spcBef>
            </a:pPr>
            <a:r>
              <a:rPr spc="-10">
                <a:solidFill>
                  <a:srgbClr val="FFFFFF"/>
                </a:solidFill>
              </a:rPr>
              <a:t>Agenda</a:t>
            </a:r>
          </a:p>
        </p:txBody>
      </p:sp>
      <p:sp>
        <p:nvSpPr>
          <p:cNvPr id="13" name="object 13"/>
          <p:cNvSpPr txBox="1"/>
          <p:nvPr/>
        </p:nvSpPr>
        <p:spPr>
          <a:xfrm>
            <a:off x="4191000" y="609600"/>
            <a:ext cx="7809230" cy="4542910"/>
          </a:xfrm>
          <a:prstGeom prst="rect">
            <a:avLst/>
          </a:prstGeom>
        </p:spPr>
        <p:txBody>
          <a:bodyPr vert="horz" wrap="square" lIns="0" tIns="13335" rIns="0" bIns="0" rtlCol="0">
            <a:spAutoFit/>
          </a:bodyPr>
          <a:lstStyle/>
          <a:p>
            <a:pPr marL="12700">
              <a:lnSpc>
                <a:spcPct val="100000"/>
              </a:lnSpc>
              <a:spcBef>
                <a:spcPts val="105"/>
              </a:spcBef>
            </a:pPr>
            <a:endParaRPr sz="2700" dirty="0">
              <a:latin typeface="Arial"/>
              <a:cs typeface="Arial"/>
            </a:endParaRPr>
          </a:p>
          <a:p>
            <a:pPr marL="355600" indent="-342900">
              <a:lnSpc>
                <a:spcPct val="100000"/>
              </a:lnSpc>
              <a:spcBef>
                <a:spcPts val="2425"/>
              </a:spcBef>
              <a:buFont typeface="Arial" panose="020B0604020202020204" pitchFamily="34" charset="0"/>
              <a:buChar char="•"/>
            </a:pPr>
            <a:r>
              <a:rPr sz="2400" b="1" spc="170" dirty="0">
                <a:solidFill>
                  <a:srgbClr val="1C4285"/>
                </a:solidFill>
                <a:latin typeface="Arial"/>
                <a:cs typeface="Arial"/>
              </a:rPr>
              <a:t> </a:t>
            </a:r>
            <a:r>
              <a:rPr sz="2800" b="1" dirty="0">
                <a:solidFill>
                  <a:srgbClr val="1C4285"/>
                </a:solidFill>
                <a:latin typeface="Arial"/>
                <a:cs typeface="Arial"/>
              </a:rPr>
              <a:t>Medical</a:t>
            </a:r>
            <a:r>
              <a:rPr sz="2800" b="1" spc="-65" dirty="0">
                <a:solidFill>
                  <a:srgbClr val="1C4285"/>
                </a:solidFill>
                <a:latin typeface="Arial"/>
                <a:cs typeface="Arial"/>
              </a:rPr>
              <a:t> </a:t>
            </a:r>
            <a:r>
              <a:rPr sz="2800" b="1" spc="-10" dirty="0">
                <a:solidFill>
                  <a:srgbClr val="1C4285"/>
                </a:solidFill>
                <a:latin typeface="Arial"/>
                <a:cs typeface="Arial"/>
              </a:rPr>
              <a:t>Eligibility</a:t>
            </a:r>
            <a:r>
              <a:rPr lang="en-US" sz="2800" b="1" spc="-10" dirty="0">
                <a:solidFill>
                  <a:srgbClr val="1C4285"/>
                </a:solidFill>
                <a:latin typeface="Arial"/>
                <a:cs typeface="Arial"/>
              </a:rPr>
              <a:t>:</a:t>
            </a:r>
            <a:endParaRPr sz="2800" dirty="0">
              <a:latin typeface="Arial"/>
              <a:cs typeface="Arial"/>
            </a:endParaRPr>
          </a:p>
          <a:p>
            <a:pPr marL="1272540" indent="-346075">
              <a:lnSpc>
                <a:spcPct val="100000"/>
              </a:lnSpc>
              <a:spcBef>
                <a:spcPts val="715"/>
              </a:spcBef>
              <a:buAutoNum type="alphaUcPeriod"/>
              <a:tabLst>
                <a:tab pos="1273175" algn="l"/>
              </a:tabLst>
            </a:pPr>
            <a:r>
              <a:rPr sz="2400" dirty="0">
                <a:solidFill>
                  <a:srgbClr val="1C4285"/>
                </a:solidFill>
                <a:latin typeface="Arial"/>
                <a:cs typeface="Arial"/>
              </a:rPr>
              <a:t>End</a:t>
            </a:r>
            <a:r>
              <a:rPr sz="2400" spc="-190" dirty="0">
                <a:solidFill>
                  <a:srgbClr val="1C4285"/>
                </a:solidFill>
                <a:latin typeface="Arial"/>
                <a:cs typeface="Arial"/>
              </a:rPr>
              <a:t> </a:t>
            </a:r>
            <a:r>
              <a:rPr sz="2400" dirty="0">
                <a:solidFill>
                  <a:srgbClr val="1C4285"/>
                </a:solidFill>
                <a:latin typeface="Arial"/>
                <a:cs typeface="Arial"/>
              </a:rPr>
              <a:t>of</a:t>
            </a:r>
            <a:r>
              <a:rPr sz="2400" spc="40" dirty="0">
                <a:solidFill>
                  <a:srgbClr val="1C4285"/>
                </a:solidFill>
                <a:latin typeface="Arial"/>
                <a:cs typeface="Arial"/>
              </a:rPr>
              <a:t> </a:t>
            </a:r>
            <a:r>
              <a:rPr sz="2400" spc="-20" dirty="0">
                <a:solidFill>
                  <a:srgbClr val="1C4285"/>
                </a:solidFill>
                <a:latin typeface="Arial"/>
                <a:cs typeface="Arial"/>
              </a:rPr>
              <a:t>Continuous</a:t>
            </a:r>
            <a:r>
              <a:rPr sz="2400" spc="-225" dirty="0">
                <a:solidFill>
                  <a:srgbClr val="1C4285"/>
                </a:solidFill>
                <a:latin typeface="Arial"/>
                <a:cs typeface="Arial"/>
              </a:rPr>
              <a:t> </a:t>
            </a:r>
            <a:r>
              <a:rPr sz="2400" spc="-10" dirty="0">
                <a:solidFill>
                  <a:srgbClr val="1C4285"/>
                </a:solidFill>
                <a:latin typeface="Arial"/>
                <a:cs typeface="Arial"/>
              </a:rPr>
              <a:t>Coverage</a:t>
            </a:r>
            <a:endParaRPr sz="2400" dirty="0">
              <a:latin typeface="Arial"/>
              <a:cs typeface="Arial"/>
            </a:endParaRPr>
          </a:p>
          <a:p>
            <a:pPr marL="1272540" indent="-346075">
              <a:lnSpc>
                <a:spcPct val="100000"/>
              </a:lnSpc>
              <a:spcBef>
                <a:spcPts val="105"/>
              </a:spcBef>
              <a:buAutoNum type="alphaUcPeriod"/>
              <a:tabLst>
                <a:tab pos="1273175" algn="l"/>
              </a:tabLst>
            </a:pPr>
            <a:r>
              <a:rPr sz="2400" spc="-20" dirty="0">
                <a:solidFill>
                  <a:srgbClr val="1C4285"/>
                </a:solidFill>
                <a:latin typeface="Arial"/>
                <a:cs typeface="Arial"/>
              </a:rPr>
              <a:t>Resuming</a:t>
            </a:r>
            <a:r>
              <a:rPr sz="2400" spc="-275" dirty="0">
                <a:solidFill>
                  <a:srgbClr val="1C4285"/>
                </a:solidFill>
                <a:latin typeface="Arial"/>
                <a:cs typeface="Arial"/>
              </a:rPr>
              <a:t> </a:t>
            </a:r>
            <a:r>
              <a:rPr sz="2400" spc="-10" dirty="0">
                <a:solidFill>
                  <a:srgbClr val="1C4285"/>
                </a:solidFill>
                <a:latin typeface="Arial"/>
                <a:cs typeface="Arial"/>
              </a:rPr>
              <a:t>Medical</a:t>
            </a:r>
            <a:r>
              <a:rPr sz="2400" spc="-50" dirty="0">
                <a:solidFill>
                  <a:srgbClr val="1C4285"/>
                </a:solidFill>
                <a:latin typeface="Arial"/>
                <a:cs typeface="Arial"/>
              </a:rPr>
              <a:t> </a:t>
            </a:r>
            <a:r>
              <a:rPr sz="2400" spc="-10" dirty="0">
                <a:solidFill>
                  <a:srgbClr val="1C4285"/>
                </a:solidFill>
                <a:latin typeface="Arial"/>
                <a:cs typeface="Arial"/>
              </a:rPr>
              <a:t>Redeterminati</a:t>
            </a:r>
            <a:r>
              <a:rPr lang="en-US" sz="2400" spc="-10" dirty="0">
                <a:solidFill>
                  <a:srgbClr val="1C4285"/>
                </a:solidFill>
                <a:latin typeface="Arial"/>
                <a:cs typeface="Arial"/>
              </a:rPr>
              <a:t>ons</a:t>
            </a:r>
          </a:p>
          <a:p>
            <a:pPr marL="1272540" indent="-346075">
              <a:lnSpc>
                <a:spcPct val="100000"/>
              </a:lnSpc>
              <a:spcBef>
                <a:spcPts val="105"/>
              </a:spcBef>
              <a:buAutoNum type="alphaUcPeriod"/>
              <a:tabLst>
                <a:tab pos="1273175" algn="l"/>
              </a:tabLst>
            </a:pPr>
            <a:r>
              <a:rPr lang="en-US" sz="2400" spc="-10" dirty="0">
                <a:solidFill>
                  <a:srgbClr val="1C4285"/>
                </a:solidFill>
                <a:latin typeface="Arial"/>
                <a:cs typeface="Arial"/>
              </a:rPr>
              <a:t>Special Populations</a:t>
            </a:r>
          </a:p>
          <a:p>
            <a:pPr marL="1272540" indent="-346075">
              <a:lnSpc>
                <a:spcPct val="100000"/>
              </a:lnSpc>
              <a:spcBef>
                <a:spcPts val="105"/>
              </a:spcBef>
              <a:buAutoNum type="alphaUcPeriod"/>
              <a:tabLst>
                <a:tab pos="1273175" algn="l"/>
              </a:tabLst>
            </a:pPr>
            <a:r>
              <a:rPr lang="en-US" sz="2400" spc="-10" dirty="0">
                <a:solidFill>
                  <a:srgbClr val="1C4285"/>
                </a:solidFill>
                <a:latin typeface="Arial"/>
                <a:cs typeface="Arial"/>
              </a:rPr>
              <a:t>Communication Strategy</a:t>
            </a:r>
          </a:p>
          <a:p>
            <a:pPr marL="1272540" indent="-346075">
              <a:lnSpc>
                <a:spcPct val="100000"/>
              </a:lnSpc>
              <a:spcBef>
                <a:spcPts val="105"/>
              </a:spcBef>
              <a:buAutoNum type="alphaUcPeriod"/>
              <a:tabLst>
                <a:tab pos="1273175" algn="l"/>
              </a:tabLst>
            </a:pPr>
            <a:endParaRPr lang="en-US" sz="2400" spc="-10" dirty="0">
              <a:solidFill>
                <a:srgbClr val="1C4285"/>
              </a:solidFill>
              <a:latin typeface="Arial"/>
              <a:cs typeface="Arial"/>
            </a:endParaRPr>
          </a:p>
          <a:p>
            <a:pPr marL="1272540" indent="-346075">
              <a:lnSpc>
                <a:spcPct val="100000"/>
              </a:lnSpc>
              <a:spcBef>
                <a:spcPts val="105"/>
              </a:spcBef>
              <a:buAutoNum type="alphaUcPeriod"/>
              <a:tabLst>
                <a:tab pos="1273175" algn="l"/>
              </a:tabLst>
            </a:pPr>
            <a:endParaRPr lang="en-US" sz="2400" spc="-10" dirty="0">
              <a:solidFill>
                <a:srgbClr val="1C4285"/>
              </a:solidFill>
              <a:latin typeface="Arial"/>
              <a:cs typeface="Arial"/>
            </a:endParaRPr>
          </a:p>
          <a:p>
            <a:pPr marL="1272540" indent="-346075">
              <a:lnSpc>
                <a:spcPct val="100000"/>
              </a:lnSpc>
              <a:spcBef>
                <a:spcPts val="105"/>
              </a:spcBef>
              <a:buAutoNum type="alphaUcPeriod"/>
              <a:tabLst>
                <a:tab pos="1273175" algn="l"/>
              </a:tabLst>
            </a:pPr>
            <a:endParaRPr sz="2400" dirty="0">
              <a:latin typeface="Arial"/>
              <a:cs typeface="Arial"/>
            </a:endParaRPr>
          </a:p>
          <a:p>
            <a:pPr>
              <a:lnSpc>
                <a:spcPct val="100000"/>
              </a:lnSpc>
              <a:spcBef>
                <a:spcPts val="10"/>
              </a:spcBef>
            </a:pPr>
            <a:endParaRPr sz="2200" dirty="0">
              <a:latin typeface="Arial"/>
              <a:cs typeface="Arial"/>
            </a:endParaRPr>
          </a:p>
          <a:p>
            <a:pPr marL="755015">
              <a:lnSpc>
                <a:spcPct val="100000"/>
              </a:lnSpc>
            </a:pPr>
            <a:r>
              <a:rPr sz="1850" b="1" spc="-10" dirty="0">
                <a:solidFill>
                  <a:srgbClr val="FFFFFF"/>
                </a:solidFill>
                <a:latin typeface="Arial"/>
                <a:cs typeface="Arial"/>
              </a:rPr>
              <a:t>Presenter:</a:t>
            </a:r>
            <a:r>
              <a:rPr sz="1850" b="1" spc="-210" dirty="0">
                <a:solidFill>
                  <a:srgbClr val="FFFFFF"/>
                </a:solidFill>
                <a:latin typeface="Arial"/>
                <a:cs typeface="Arial"/>
              </a:rPr>
              <a:t> </a:t>
            </a:r>
            <a:r>
              <a:rPr sz="1850" b="1" dirty="0">
                <a:solidFill>
                  <a:srgbClr val="FFFFFF"/>
                </a:solidFill>
                <a:latin typeface="Arial"/>
                <a:cs typeface="Arial"/>
              </a:rPr>
              <a:t>Kathy</a:t>
            </a:r>
            <a:r>
              <a:rPr sz="1850" b="1" spc="-225" dirty="0">
                <a:solidFill>
                  <a:srgbClr val="FFFFFF"/>
                </a:solidFill>
                <a:latin typeface="Arial"/>
                <a:cs typeface="Arial"/>
              </a:rPr>
              <a:t> </a:t>
            </a:r>
            <a:r>
              <a:rPr sz="1850" b="1" dirty="0">
                <a:solidFill>
                  <a:srgbClr val="FFFFFF"/>
                </a:solidFill>
                <a:latin typeface="Arial"/>
                <a:cs typeface="Arial"/>
              </a:rPr>
              <a:t>Chan,</a:t>
            </a:r>
            <a:r>
              <a:rPr sz="1850" b="1" spc="-185" dirty="0">
                <a:solidFill>
                  <a:srgbClr val="FFFFFF"/>
                </a:solidFill>
                <a:latin typeface="Arial"/>
                <a:cs typeface="Arial"/>
              </a:rPr>
              <a:t> </a:t>
            </a:r>
            <a:r>
              <a:rPr sz="1850" b="1" dirty="0">
                <a:solidFill>
                  <a:srgbClr val="FFFFFF"/>
                </a:solidFill>
                <a:latin typeface="Arial"/>
                <a:cs typeface="Arial"/>
              </a:rPr>
              <a:t>Chair</a:t>
            </a:r>
            <a:r>
              <a:rPr sz="1850" b="1" spc="-150" dirty="0">
                <a:solidFill>
                  <a:srgbClr val="FFFFFF"/>
                </a:solidFill>
                <a:latin typeface="Arial"/>
                <a:cs typeface="Arial"/>
              </a:rPr>
              <a:t> </a:t>
            </a:r>
            <a:r>
              <a:rPr sz="1850" b="1" dirty="0">
                <a:solidFill>
                  <a:srgbClr val="FFFFFF"/>
                </a:solidFill>
                <a:latin typeface="Arial"/>
                <a:cs typeface="Arial"/>
              </a:rPr>
              <a:t>of</a:t>
            </a:r>
            <a:r>
              <a:rPr sz="1850" b="1" spc="-40" dirty="0">
                <a:solidFill>
                  <a:srgbClr val="FFFFFF"/>
                </a:solidFill>
                <a:latin typeface="Arial"/>
                <a:cs typeface="Arial"/>
              </a:rPr>
              <a:t> </a:t>
            </a:r>
            <a:r>
              <a:rPr sz="1850" b="1" dirty="0">
                <a:solidFill>
                  <a:srgbClr val="FFFFFF"/>
                </a:solidFill>
                <a:latin typeface="Arial"/>
                <a:cs typeface="Arial"/>
              </a:rPr>
              <a:t>Public</a:t>
            </a:r>
            <a:r>
              <a:rPr sz="1850" b="1" spc="-225" dirty="0">
                <a:solidFill>
                  <a:srgbClr val="FFFFFF"/>
                </a:solidFill>
                <a:latin typeface="Arial"/>
                <a:cs typeface="Arial"/>
              </a:rPr>
              <a:t> </a:t>
            </a:r>
            <a:r>
              <a:rPr sz="1850" b="1" spc="-25" dirty="0">
                <a:solidFill>
                  <a:srgbClr val="FFFFFF"/>
                </a:solidFill>
                <a:latin typeface="Arial"/>
                <a:cs typeface="Arial"/>
              </a:rPr>
              <a:t>Education</a:t>
            </a:r>
            <a:r>
              <a:rPr sz="1850" b="1" spc="-155" dirty="0">
                <a:solidFill>
                  <a:srgbClr val="FFFFFF"/>
                </a:solidFill>
                <a:latin typeface="Arial"/>
                <a:cs typeface="Arial"/>
              </a:rPr>
              <a:t> </a:t>
            </a:r>
            <a:r>
              <a:rPr sz="1850" b="1" spc="-10" dirty="0">
                <a:solidFill>
                  <a:srgbClr val="FFFFFF"/>
                </a:solidFill>
                <a:latin typeface="Arial"/>
                <a:cs typeface="Arial"/>
              </a:rPr>
              <a:t>Subcommittee</a:t>
            </a:r>
            <a:endParaRPr sz="1850" dirty="0">
              <a:latin typeface="Arial"/>
              <a:cs typeface="Arial"/>
            </a:endParaRPr>
          </a:p>
        </p:txBody>
      </p:sp>
      <p:sp>
        <p:nvSpPr>
          <p:cNvPr id="14" name="object 10">
            <a:extLst>
              <a:ext uri="{FF2B5EF4-FFF2-40B4-BE49-F238E27FC236}">
                <a16:creationId xmlns:a16="http://schemas.microsoft.com/office/drawing/2014/main" id="{7408D0CB-86A6-4F87-ABDC-0AF307363CD9}"/>
              </a:ext>
            </a:extLst>
          </p:cNvPr>
          <p:cNvSpPr txBox="1">
            <a:spLocks/>
          </p:cNvSpPr>
          <p:nvPr/>
        </p:nvSpPr>
        <p:spPr>
          <a:xfrm>
            <a:off x="4191000" y="3581400"/>
            <a:ext cx="6629400" cy="444352"/>
          </a:xfrm>
          <a:prstGeom prst="rect">
            <a:avLst/>
          </a:prstGeom>
        </p:spPr>
        <p:txBody>
          <a:bodyPr vert="horz" wrap="square" lIns="0" tIns="13335" rIns="0" bIns="0" rtlCol="0">
            <a:spAutoFit/>
          </a:bodyPr>
          <a:lstStyle>
            <a:lvl1pPr>
              <a:defRPr sz="4400" b="1" i="0">
                <a:solidFill>
                  <a:srgbClr val="1A4386"/>
                </a:solidFill>
                <a:latin typeface="Arial"/>
                <a:ea typeface="+mj-ea"/>
                <a:cs typeface="Arial"/>
              </a:defRPr>
            </a:lvl1pPr>
          </a:lstStyle>
          <a:p>
            <a:pPr marL="355600" indent="-342900">
              <a:spcBef>
                <a:spcPts val="105"/>
              </a:spcBef>
              <a:buFont typeface="Arial" panose="020B0604020202020204" pitchFamily="34" charset="0"/>
              <a:buChar char="•"/>
            </a:pPr>
            <a:r>
              <a:rPr lang="en-US" sz="2400" spc="-20">
                <a:solidFill>
                  <a:srgbClr val="1C4285"/>
                </a:solidFill>
              </a:rPr>
              <a:t> </a:t>
            </a:r>
            <a:r>
              <a:rPr lang="en-US" sz="2800">
                <a:solidFill>
                  <a:srgbClr val="1C4285"/>
                </a:solidFill>
              </a:rPr>
              <a:t>Partner</a:t>
            </a:r>
            <a:r>
              <a:rPr lang="en-US" sz="2800" spc="-165">
                <a:solidFill>
                  <a:srgbClr val="1C4285"/>
                </a:solidFill>
              </a:rPr>
              <a:t> </a:t>
            </a:r>
            <a:r>
              <a:rPr lang="en-US" sz="2800">
                <a:solidFill>
                  <a:srgbClr val="1C4285"/>
                </a:solidFill>
              </a:rPr>
              <a:t>Agency</a:t>
            </a:r>
            <a:r>
              <a:rPr lang="en-US" sz="2800" spc="50">
                <a:solidFill>
                  <a:srgbClr val="1C4285"/>
                </a:solidFill>
              </a:rPr>
              <a:t> </a:t>
            </a:r>
            <a:r>
              <a:rPr lang="en-US" sz="2800">
                <a:solidFill>
                  <a:srgbClr val="1C4285"/>
                </a:solidFill>
              </a:rPr>
              <a:t>Outreach</a:t>
            </a:r>
            <a:r>
              <a:rPr lang="en-US" sz="2800" spc="-65">
                <a:solidFill>
                  <a:srgbClr val="1C4285"/>
                </a:solidFill>
              </a:rPr>
              <a:t> </a:t>
            </a:r>
            <a:r>
              <a:rPr lang="en-US" sz="2800" spc="-10">
                <a:solidFill>
                  <a:srgbClr val="1C4285"/>
                </a:solidFill>
              </a:rPr>
              <a:t>Efforts:</a:t>
            </a:r>
            <a:endParaRPr lang="en-US" sz="2800"/>
          </a:p>
        </p:txBody>
      </p:sp>
      <p:pic>
        <p:nvPicPr>
          <p:cNvPr id="15" name="Picture 14">
            <a:extLst>
              <a:ext uri="{FF2B5EF4-FFF2-40B4-BE49-F238E27FC236}">
                <a16:creationId xmlns:a16="http://schemas.microsoft.com/office/drawing/2014/main" id="{C3CE4058-7612-4DD0-AB66-43658EE39837}"/>
              </a:ext>
            </a:extLst>
          </p:cNvPr>
          <p:cNvPicPr>
            <a:picLocks noChangeAspect="1"/>
          </p:cNvPicPr>
          <p:nvPr/>
        </p:nvPicPr>
        <p:blipFill>
          <a:blip r:embed="rId6"/>
          <a:stretch>
            <a:fillRect/>
          </a:stretch>
        </p:blipFill>
        <p:spPr>
          <a:xfrm>
            <a:off x="3657600" y="3962400"/>
            <a:ext cx="7169517" cy="1152244"/>
          </a:xfrm>
          <a:prstGeom prst="rect">
            <a:avLst/>
          </a:prstGeom>
        </p:spPr>
      </p:pic>
      <p:sp>
        <p:nvSpPr>
          <p:cNvPr id="17" name="TextBox 16">
            <a:extLst>
              <a:ext uri="{FF2B5EF4-FFF2-40B4-BE49-F238E27FC236}">
                <a16:creationId xmlns:a16="http://schemas.microsoft.com/office/drawing/2014/main" id="{E46FFAFA-5649-40BA-A736-D54C741A70FA}"/>
              </a:ext>
            </a:extLst>
          </p:cNvPr>
          <p:cNvSpPr txBox="1"/>
          <p:nvPr/>
        </p:nvSpPr>
        <p:spPr>
          <a:xfrm>
            <a:off x="4191000" y="4191000"/>
            <a:ext cx="7467600" cy="1225977"/>
          </a:xfrm>
          <a:prstGeom prst="rect">
            <a:avLst/>
          </a:prstGeom>
          <a:noFill/>
        </p:spPr>
        <p:txBody>
          <a:bodyPr wrap="square">
            <a:spAutoFit/>
          </a:bodyPr>
          <a:lstStyle/>
          <a:p>
            <a:pPr marL="1303020" marR="0" lvl="2" indent="-376555" algn="l" defTabSz="914400" rtl="0" eaLnBrk="1" fontAlgn="auto" latinLnBrk="0" hangingPunct="1">
              <a:lnSpc>
                <a:spcPct val="100000"/>
              </a:lnSpc>
              <a:spcBef>
                <a:spcPts val="100"/>
              </a:spcBef>
              <a:spcAft>
                <a:spcPts val="0"/>
              </a:spcAft>
              <a:buClrTx/>
              <a:buSzTx/>
              <a:buFontTx/>
              <a:buAutoNum type="alphaUcPeriod"/>
              <a:tabLst>
                <a:tab pos="389255" algn="l"/>
              </a:tabLst>
              <a:defRPr/>
            </a:pPr>
            <a:r>
              <a:rPr kumimoji="0" lang="en-US" sz="2400" b="0" i="0" u="none" strike="noStrike" kern="1200" cap="none" spc="0" normalizeH="0" baseline="0" noProof="0" dirty="0">
                <a:ln>
                  <a:noFill/>
                </a:ln>
                <a:solidFill>
                  <a:srgbClr val="1C4285"/>
                </a:solidFill>
                <a:effectLst/>
                <a:uLnTx/>
                <a:uFillTx/>
                <a:latin typeface="Arial"/>
                <a:ea typeface="+mn-ea"/>
                <a:cs typeface="Arial"/>
              </a:rPr>
              <a:t>Partnering with MCOs and Providers</a:t>
            </a:r>
            <a:endParaRPr lang="en-US" sz="2400" kern="1200" dirty="0">
              <a:solidFill>
                <a:srgbClr val="1C4285"/>
              </a:solidFill>
              <a:latin typeface="Arial"/>
              <a:ea typeface="+mn-ea"/>
              <a:cs typeface="Arial"/>
            </a:endParaRPr>
          </a:p>
          <a:p>
            <a:pPr marL="1303020" marR="0" lvl="2" indent="-376555" algn="l" defTabSz="914400" rtl="0" eaLnBrk="1" fontAlgn="auto" latinLnBrk="0" hangingPunct="1">
              <a:lnSpc>
                <a:spcPct val="100000"/>
              </a:lnSpc>
              <a:spcBef>
                <a:spcPts val="100"/>
              </a:spcBef>
              <a:spcAft>
                <a:spcPts val="0"/>
              </a:spcAft>
              <a:buClrTx/>
              <a:buSzTx/>
              <a:buFontTx/>
              <a:buAutoNum type="alphaUcPeriod"/>
              <a:tabLst>
                <a:tab pos="389255" algn="l"/>
              </a:tabLst>
              <a:defRPr/>
            </a:pPr>
            <a:r>
              <a:rPr lang="en-US" sz="2400" kern="1200" spc="-25" dirty="0">
                <a:solidFill>
                  <a:srgbClr val="1C4285"/>
                </a:solidFill>
                <a:latin typeface="Arial"/>
                <a:ea typeface="+mn-ea"/>
                <a:cs typeface="Arial"/>
              </a:rPr>
              <a:t>Manage My Case</a:t>
            </a:r>
            <a:endParaRPr kumimoji="0" lang="en-US" sz="2400" b="0" i="0" u="none" strike="noStrike" kern="1200" cap="none" spc="-25" normalizeH="0" baseline="0" noProof="0" dirty="0">
              <a:ln>
                <a:noFill/>
              </a:ln>
              <a:solidFill>
                <a:srgbClr val="1C4285"/>
              </a:solidFill>
              <a:effectLst/>
              <a:uLnTx/>
              <a:uFillTx/>
              <a:latin typeface="Arial"/>
              <a:ea typeface="+mn-ea"/>
              <a:cs typeface="Arial"/>
            </a:endParaRPr>
          </a:p>
          <a:p>
            <a:pPr marL="1303020" marR="0" lvl="2" indent="-376555" algn="l" defTabSz="914400" rtl="0" eaLnBrk="1" fontAlgn="auto" latinLnBrk="0" hangingPunct="1">
              <a:lnSpc>
                <a:spcPct val="100000"/>
              </a:lnSpc>
              <a:spcBef>
                <a:spcPts val="100"/>
              </a:spcBef>
              <a:spcAft>
                <a:spcPts val="0"/>
              </a:spcAft>
              <a:buClrTx/>
              <a:buSzTx/>
              <a:buFontTx/>
              <a:buAutoNum type="alphaUcPeriod"/>
              <a:tabLst>
                <a:tab pos="389255" algn="l"/>
              </a:tabLst>
              <a:defRPr/>
            </a:pPr>
            <a:endParaRPr kumimoji="0" lang="en-US" sz="2400" b="0" i="0" u="none" strike="noStrike" kern="1200" cap="none" spc="0" normalizeH="0" baseline="0" noProof="0" dirty="0">
              <a:ln>
                <a:noFill/>
              </a:ln>
              <a:solidFill>
                <a:srgbClr val="3D3633"/>
              </a:solidFill>
              <a:effectLst/>
              <a:uLnTx/>
              <a:uFillTx/>
              <a:latin typeface="Arial"/>
              <a:ea typeface="+mn-ea"/>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994400"/>
            <a:ext cx="12192000" cy="863600"/>
            <a:chOff x="0" y="5994400"/>
            <a:chExt cx="12192000" cy="863600"/>
          </a:xfrm>
        </p:grpSpPr>
        <p:pic>
          <p:nvPicPr>
            <p:cNvPr id="3" name="object 3"/>
            <p:cNvPicPr/>
            <p:nvPr/>
          </p:nvPicPr>
          <p:blipFill>
            <a:blip r:embed="rId2" cstate="print"/>
            <a:stretch>
              <a:fillRect/>
            </a:stretch>
          </p:blipFill>
          <p:spPr>
            <a:xfrm>
              <a:off x="1556435" y="6498915"/>
              <a:ext cx="1207084" cy="200590"/>
            </a:xfrm>
            <a:prstGeom prst="rect">
              <a:avLst/>
            </a:prstGeom>
          </p:spPr>
        </p:pic>
        <p:pic>
          <p:nvPicPr>
            <p:cNvPr id="4" name="object 4"/>
            <p:cNvPicPr/>
            <p:nvPr/>
          </p:nvPicPr>
          <p:blipFill>
            <a:blip r:embed="rId3" cstate="print"/>
            <a:stretch>
              <a:fillRect/>
            </a:stretch>
          </p:blipFill>
          <p:spPr>
            <a:xfrm>
              <a:off x="1557389" y="6316469"/>
              <a:ext cx="71572" cy="98384"/>
            </a:xfrm>
            <a:prstGeom prst="rect">
              <a:avLst/>
            </a:prstGeom>
          </p:spPr>
        </p:pic>
        <p:pic>
          <p:nvPicPr>
            <p:cNvPr id="5" name="object 5"/>
            <p:cNvPicPr/>
            <p:nvPr/>
          </p:nvPicPr>
          <p:blipFill>
            <a:blip r:embed="rId4" cstate="print"/>
            <a:stretch>
              <a:fillRect/>
            </a:stretch>
          </p:blipFill>
          <p:spPr>
            <a:xfrm>
              <a:off x="1651861" y="6315516"/>
              <a:ext cx="123093" cy="100290"/>
            </a:xfrm>
            <a:prstGeom prst="rect">
              <a:avLst/>
            </a:prstGeom>
          </p:spPr>
        </p:pic>
        <p:pic>
          <p:nvPicPr>
            <p:cNvPr id="6" name="object 6"/>
            <p:cNvPicPr/>
            <p:nvPr/>
          </p:nvPicPr>
          <p:blipFill>
            <a:blip r:embed="rId5" cstate="print"/>
            <a:stretch>
              <a:fillRect/>
            </a:stretch>
          </p:blipFill>
          <p:spPr>
            <a:xfrm>
              <a:off x="1005839" y="6268707"/>
              <a:ext cx="457077" cy="456589"/>
            </a:xfrm>
            <a:prstGeom prst="rect">
              <a:avLst/>
            </a:prstGeom>
          </p:spPr>
        </p:pic>
      </p:grpSp>
      <p:grpSp>
        <p:nvGrpSpPr>
          <p:cNvPr id="7" name="object 7"/>
          <p:cNvGrpSpPr/>
          <p:nvPr/>
        </p:nvGrpSpPr>
        <p:grpSpPr>
          <a:xfrm>
            <a:off x="0" y="0"/>
            <a:ext cx="12192000" cy="1645920"/>
            <a:chOff x="0" y="0"/>
            <a:chExt cx="12192000" cy="1645920"/>
          </a:xfrm>
        </p:grpSpPr>
        <p:sp>
          <p:nvSpPr>
            <p:cNvPr id="8" name="object 8"/>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9" name="object 9"/>
            <p:cNvPicPr/>
            <p:nvPr/>
          </p:nvPicPr>
          <p:blipFill>
            <a:blip r:embed="rId6" cstate="print"/>
            <a:stretch>
              <a:fillRect/>
            </a:stretch>
          </p:blipFill>
          <p:spPr>
            <a:xfrm>
              <a:off x="0" y="0"/>
              <a:ext cx="3149599" cy="1645920"/>
            </a:xfrm>
            <a:prstGeom prst="rect">
              <a:avLst/>
            </a:prstGeom>
          </p:spPr>
        </p:pic>
        <p:sp>
          <p:nvSpPr>
            <p:cNvPr id="10" name="object 10"/>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2406445" y="2590800"/>
            <a:ext cx="5945505" cy="1582484"/>
          </a:xfrm>
          <a:prstGeom prst="rect">
            <a:avLst/>
          </a:prstGeom>
        </p:spPr>
        <p:txBody>
          <a:bodyPr vert="horz" wrap="square" lIns="0" tIns="12700" rIns="0" bIns="0" rtlCol="0">
            <a:spAutoFit/>
          </a:bodyPr>
          <a:lstStyle/>
          <a:p>
            <a:pPr marL="387985" indent="-375920">
              <a:lnSpc>
                <a:spcPct val="100000"/>
              </a:lnSpc>
              <a:spcBef>
                <a:spcPts val="1200"/>
              </a:spcBef>
              <a:spcAft>
                <a:spcPts val="1200"/>
              </a:spcAft>
              <a:buAutoNum type="alphaUcPeriod"/>
              <a:tabLst>
                <a:tab pos="388620" algn="l"/>
              </a:tabLst>
            </a:pPr>
            <a:r>
              <a:rPr lang="en-US" sz="2400" spc="-10" dirty="0">
                <a:solidFill>
                  <a:srgbClr val="1C4285"/>
                </a:solidFill>
                <a:latin typeface="Arial"/>
                <a:cs typeface="Arial"/>
              </a:rPr>
              <a:t>Partnering with MCOs and Providers</a:t>
            </a:r>
          </a:p>
          <a:p>
            <a:pPr marL="398780" indent="-386715">
              <a:spcBef>
                <a:spcPts val="1200"/>
              </a:spcBef>
              <a:spcAft>
                <a:spcPts val="1200"/>
              </a:spcAft>
              <a:buFontTx/>
              <a:buAutoNum type="alphaUcPeriod"/>
              <a:tabLst>
                <a:tab pos="399415" algn="l"/>
              </a:tabLst>
            </a:pPr>
            <a:r>
              <a:rPr lang="en-US" sz="2400" dirty="0">
                <a:solidFill>
                  <a:srgbClr val="1C4285"/>
                </a:solidFill>
                <a:latin typeface="Arial"/>
                <a:cs typeface="Arial"/>
              </a:rPr>
              <a:t>Manage</a:t>
            </a:r>
            <a:r>
              <a:rPr lang="en-US" sz="2400" spc="25" dirty="0">
                <a:solidFill>
                  <a:srgbClr val="1C4285"/>
                </a:solidFill>
                <a:latin typeface="Arial"/>
                <a:cs typeface="Arial"/>
              </a:rPr>
              <a:t> </a:t>
            </a:r>
            <a:r>
              <a:rPr lang="en-US" sz="2400" dirty="0">
                <a:solidFill>
                  <a:srgbClr val="1C4285"/>
                </a:solidFill>
                <a:latin typeface="Arial"/>
                <a:cs typeface="Arial"/>
              </a:rPr>
              <a:t>My</a:t>
            </a:r>
            <a:r>
              <a:rPr lang="en-US" sz="2400" spc="-65" dirty="0">
                <a:solidFill>
                  <a:srgbClr val="1C4285"/>
                </a:solidFill>
                <a:latin typeface="Arial"/>
                <a:cs typeface="Arial"/>
              </a:rPr>
              <a:t> </a:t>
            </a:r>
            <a:r>
              <a:rPr lang="en-US" sz="2400" spc="-20" dirty="0">
                <a:solidFill>
                  <a:srgbClr val="1C4285"/>
                </a:solidFill>
                <a:latin typeface="Arial"/>
                <a:cs typeface="Arial"/>
              </a:rPr>
              <a:t>Case</a:t>
            </a:r>
            <a:endParaRPr lang="en-US" sz="2400" dirty="0">
              <a:latin typeface="Arial"/>
              <a:cs typeface="Arial"/>
            </a:endParaRPr>
          </a:p>
          <a:p>
            <a:pPr marL="398780" indent="-386715">
              <a:lnSpc>
                <a:spcPct val="100000"/>
              </a:lnSpc>
              <a:spcBef>
                <a:spcPts val="5"/>
              </a:spcBef>
              <a:buAutoNum type="alphaUcPeriod"/>
              <a:tabLst>
                <a:tab pos="399415" algn="l"/>
              </a:tabLst>
            </a:pPr>
            <a:endParaRPr sz="2400" dirty="0">
              <a:latin typeface="Arial"/>
              <a:cs typeface="Arial"/>
            </a:endParaRPr>
          </a:p>
        </p:txBody>
      </p:sp>
      <p:sp>
        <p:nvSpPr>
          <p:cNvPr id="15" name="Title 14">
            <a:extLst>
              <a:ext uri="{FF2B5EF4-FFF2-40B4-BE49-F238E27FC236}">
                <a16:creationId xmlns:a16="http://schemas.microsoft.com/office/drawing/2014/main" id="{473E6D9F-2E6A-425B-9BDC-4DB3D80ED7A4}"/>
              </a:ext>
            </a:extLst>
          </p:cNvPr>
          <p:cNvSpPr>
            <a:spLocks noGrp="1"/>
          </p:cNvSpPr>
          <p:nvPr>
            <p:ph type="title"/>
          </p:nvPr>
        </p:nvSpPr>
        <p:spPr>
          <a:xfrm>
            <a:off x="1369142" y="1047136"/>
            <a:ext cx="10134600" cy="1231106"/>
          </a:xfrm>
        </p:spPr>
        <p:txBody>
          <a:bodyPr/>
          <a:lstStyle/>
          <a:p>
            <a:r>
              <a:rPr lang="en-US" sz="3600">
                <a:solidFill>
                  <a:srgbClr val="1C4285"/>
                </a:solidFill>
                <a:latin typeface="Arial"/>
                <a:cs typeface="Arial"/>
              </a:rPr>
              <a:t>Helping</a:t>
            </a:r>
            <a:r>
              <a:rPr lang="en-US" sz="3600" spc="-135">
                <a:solidFill>
                  <a:srgbClr val="1C4285"/>
                </a:solidFill>
                <a:latin typeface="Arial"/>
                <a:cs typeface="Arial"/>
              </a:rPr>
              <a:t> </a:t>
            </a:r>
            <a:r>
              <a:rPr lang="en-US" sz="3600">
                <a:solidFill>
                  <a:srgbClr val="1C4285"/>
                </a:solidFill>
                <a:latin typeface="Arial"/>
                <a:cs typeface="Arial"/>
              </a:rPr>
              <a:t>Our</a:t>
            </a:r>
            <a:r>
              <a:rPr lang="en-US" sz="3600" spc="-70">
                <a:solidFill>
                  <a:srgbClr val="1C4285"/>
                </a:solidFill>
                <a:latin typeface="Arial"/>
                <a:cs typeface="Arial"/>
              </a:rPr>
              <a:t> </a:t>
            </a:r>
            <a:r>
              <a:rPr lang="en-US" sz="3600">
                <a:solidFill>
                  <a:srgbClr val="1C4285"/>
                </a:solidFill>
                <a:latin typeface="Arial"/>
                <a:cs typeface="Arial"/>
              </a:rPr>
              <a:t>Customers</a:t>
            </a:r>
            <a:r>
              <a:rPr lang="en-US" sz="3600" spc="75">
                <a:solidFill>
                  <a:srgbClr val="1C4285"/>
                </a:solidFill>
                <a:latin typeface="Arial"/>
                <a:cs typeface="Arial"/>
              </a:rPr>
              <a:t> </a:t>
            </a:r>
            <a:r>
              <a:rPr lang="en-US" sz="3600">
                <a:solidFill>
                  <a:srgbClr val="1C4285"/>
                </a:solidFill>
                <a:latin typeface="Arial"/>
                <a:cs typeface="Arial"/>
              </a:rPr>
              <a:t>Retain</a:t>
            </a:r>
            <a:r>
              <a:rPr lang="en-US" sz="3600" spc="30">
                <a:solidFill>
                  <a:srgbClr val="1C4285"/>
                </a:solidFill>
                <a:latin typeface="Arial"/>
                <a:cs typeface="Arial"/>
              </a:rPr>
              <a:t> </a:t>
            </a:r>
            <a:r>
              <a:rPr lang="en-US" sz="3600" spc="-10">
                <a:solidFill>
                  <a:srgbClr val="1C4285"/>
                </a:solidFill>
                <a:latin typeface="Arial"/>
                <a:cs typeface="Arial"/>
              </a:rPr>
              <a:t>Coverage</a:t>
            </a:r>
            <a:br>
              <a:rPr lang="en-US" sz="4400">
                <a:latin typeface="Arial"/>
                <a:cs typeface="Arial"/>
              </a:rPr>
            </a:br>
            <a:endParaRPr lang="en-US"/>
          </a:p>
        </p:txBody>
      </p:sp>
    </p:spTree>
    <p:extLst>
      <p:ext uri="{BB962C8B-B14F-4D97-AF65-F5344CB8AC3E}">
        <p14:creationId xmlns:p14="http://schemas.microsoft.com/office/powerpoint/2010/main" val="2270781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335280"/>
          </a:xfrm>
          <a:custGeom>
            <a:avLst/>
            <a:gdLst/>
            <a:ahLst/>
            <a:cxnLst/>
            <a:rect l="l" t="t" r="r" b="b"/>
            <a:pathLst>
              <a:path w="12192000" h="335280">
                <a:moveTo>
                  <a:pt x="12191999" y="0"/>
                </a:moveTo>
                <a:lnTo>
                  <a:pt x="0" y="0"/>
                </a:lnTo>
                <a:lnTo>
                  <a:pt x="0" y="335279"/>
                </a:lnTo>
                <a:lnTo>
                  <a:pt x="12191999" y="335279"/>
                </a:lnTo>
                <a:lnTo>
                  <a:pt x="12191999" y="0"/>
                </a:lnTo>
                <a:close/>
              </a:path>
            </a:pathLst>
          </a:custGeom>
          <a:solidFill>
            <a:srgbClr val="75B8E4"/>
          </a:solidFill>
        </p:spPr>
        <p:txBody>
          <a:bodyPr wrap="square" lIns="0" tIns="0" rIns="0" bIns="0" rtlCol="0"/>
          <a:lstStyle/>
          <a:p>
            <a:endParaRPr/>
          </a:p>
        </p:txBody>
      </p:sp>
      <p:pic>
        <p:nvPicPr>
          <p:cNvPr id="3" name="object 3"/>
          <p:cNvPicPr/>
          <p:nvPr/>
        </p:nvPicPr>
        <p:blipFill>
          <a:blip r:embed="rId2" cstate="print"/>
          <a:stretch>
            <a:fillRect/>
          </a:stretch>
        </p:blipFill>
        <p:spPr>
          <a:xfrm>
            <a:off x="1017955" y="6458275"/>
            <a:ext cx="1207084" cy="200590"/>
          </a:xfrm>
          <a:prstGeom prst="rect">
            <a:avLst/>
          </a:prstGeom>
        </p:spPr>
      </p:pic>
      <p:grpSp>
        <p:nvGrpSpPr>
          <p:cNvPr id="4" name="object 4"/>
          <p:cNvGrpSpPr/>
          <p:nvPr/>
        </p:nvGrpSpPr>
        <p:grpSpPr>
          <a:xfrm>
            <a:off x="1018909" y="6274876"/>
            <a:ext cx="217804" cy="100330"/>
            <a:chOff x="1018909" y="6274876"/>
            <a:chExt cx="217804" cy="100330"/>
          </a:xfrm>
        </p:grpSpPr>
        <p:pic>
          <p:nvPicPr>
            <p:cNvPr id="5" name="object 5"/>
            <p:cNvPicPr/>
            <p:nvPr/>
          </p:nvPicPr>
          <p:blipFill>
            <a:blip r:embed="rId3" cstate="print"/>
            <a:stretch>
              <a:fillRect/>
            </a:stretch>
          </p:blipFill>
          <p:spPr>
            <a:xfrm>
              <a:off x="1018909" y="6275829"/>
              <a:ext cx="71572" cy="98384"/>
            </a:xfrm>
            <a:prstGeom prst="rect">
              <a:avLst/>
            </a:prstGeom>
          </p:spPr>
        </p:pic>
        <p:pic>
          <p:nvPicPr>
            <p:cNvPr id="6" name="object 6"/>
            <p:cNvPicPr/>
            <p:nvPr/>
          </p:nvPicPr>
          <p:blipFill>
            <a:blip r:embed="rId4" cstate="print"/>
            <a:stretch>
              <a:fillRect/>
            </a:stretch>
          </p:blipFill>
          <p:spPr>
            <a:xfrm>
              <a:off x="1113381" y="6274876"/>
              <a:ext cx="123093" cy="100290"/>
            </a:xfrm>
            <a:prstGeom prst="rect">
              <a:avLst/>
            </a:prstGeom>
          </p:spPr>
        </p:pic>
      </p:grpSp>
      <p:pic>
        <p:nvPicPr>
          <p:cNvPr id="7" name="object 7"/>
          <p:cNvPicPr/>
          <p:nvPr/>
        </p:nvPicPr>
        <p:blipFill>
          <a:blip r:embed="rId5" cstate="print"/>
          <a:stretch>
            <a:fillRect/>
          </a:stretch>
        </p:blipFill>
        <p:spPr>
          <a:xfrm>
            <a:off x="467359" y="6228067"/>
            <a:ext cx="457077" cy="456589"/>
          </a:xfrm>
          <a:prstGeom prst="rect">
            <a:avLst/>
          </a:prstGeom>
        </p:spPr>
      </p:pic>
      <p:sp>
        <p:nvSpPr>
          <p:cNvPr id="8" name="object 8"/>
          <p:cNvSpPr txBox="1">
            <a:spLocks noGrp="1"/>
          </p:cNvSpPr>
          <p:nvPr>
            <p:ph type="title"/>
          </p:nvPr>
        </p:nvSpPr>
        <p:spPr>
          <a:xfrm>
            <a:off x="820994" y="685800"/>
            <a:ext cx="10683241" cy="567463"/>
          </a:xfrm>
          <a:prstGeom prst="rect">
            <a:avLst/>
          </a:prstGeom>
        </p:spPr>
        <p:txBody>
          <a:bodyPr vert="horz" wrap="square" lIns="0" tIns="13335" rIns="0" bIns="0" rtlCol="0">
            <a:spAutoFit/>
          </a:bodyPr>
          <a:lstStyle/>
          <a:p>
            <a:pPr marL="12700">
              <a:lnSpc>
                <a:spcPct val="100000"/>
              </a:lnSpc>
              <a:spcBef>
                <a:spcPts val="105"/>
              </a:spcBef>
            </a:pPr>
            <a:r>
              <a:rPr sz="3600"/>
              <a:t>Partnering</a:t>
            </a:r>
            <a:r>
              <a:rPr sz="3600" spc="-114"/>
              <a:t> </a:t>
            </a:r>
            <a:r>
              <a:rPr sz="3600"/>
              <a:t>with</a:t>
            </a:r>
            <a:r>
              <a:rPr sz="3600" spc="55"/>
              <a:t> </a:t>
            </a:r>
            <a:r>
              <a:rPr sz="3600"/>
              <a:t>Medicaid</a:t>
            </a:r>
            <a:r>
              <a:rPr sz="3600" spc="-20"/>
              <a:t> MCOs</a:t>
            </a:r>
            <a:r>
              <a:rPr lang="en-US" sz="3600" spc="-20"/>
              <a:t>: Communication</a:t>
            </a:r>
            <a:endParaRPr sz="3600" spc="-2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31</a:t>
            </a:fld>
            <a:endParaRPr spc="-25"/>
          </a:p>
        </p:txBody>
      </p:sp>
      <p:sp>
        <p:nvSpPr>
          <p:cNvPr id="9" name="object 9"/>
          <p:cNvSpPr txBox="1"/>
          <p:nvPr/>
        </p:nvSpPr>
        <p:spPr>
          <a:xfrm>
            <a:off x="922460" y="1793108"/>
            <a:ext cx="10674350" cy="3689350"/>
          </a:xfrm>
          <a:prstGeom prst="rect">
            <a:avLst/>
          </a:prstGeom>
        </p:spPr>
        <p:txBody>
          <a:bodyPr vert="horz" wrap="square" lIns="0" tIns="74295" rIns="0" bIns="0" rtlCol="0">
            <a:spAutoFit/>
          </a:bodyPr>
          <a:lstStyle/>
          <a:p>
            <a:pPr marL="297180" indent="-285115">
              <a:lnSpc>
                <a:spcPct val="100000"/>
              </a:lnSpc>
              <a:spcBef>
                <a:spcPts val="585"/>
              </a:spcBef>
              <a:buChar char="•"/>
              <a:tabLst>
                <a:tab pos="297180" algn="l"/>
                <a:tab pos="297815" algn="l"/>
              </a:tabLst>
            </a:pPr>
            <a:r>
              <a:rPr sz="2000" dirty="0">
                <a:solidFill>
                  <a:srgbClr val="1A4386"/>
                </a:solidFill>
                <a:latin typeface="Arial"/>
                <a:cs typeface="Arial"/>
              </a:rPr>
              <a:t>Managed</a:t>
            </a:r>
            <a:r>
              <a:rPr sz="2000" spc="-85" dirty="0">
                <a:solidFill>
                  <a:srgbClr val="1A4386"/>
                </a:solidFill>
                <a:latin typeface="Arial"/>
                <a:cs typeface="Arial"/>
              </a:rPr>
              <a:t> </a:t>
            </a:r>
            <a:r>
              <a:rPr sz="2000" dirty="0">
                <a:solidFill>
                  <a:srgbClr val="1A4386"/>
                </a:solidFill>
                <a:latin typeface="Arial"/>
                <a:cs typeface="Arial"/>
              </a:rPr>
              <a:t>Care</a:t>
            </a:r>
            <a:r>
              <a:rPr sz="2000" spc="-10" dirty="0">
                <a:solidFill>
                  <a:srgbClr val="1A4386"/>
                </a:solidFill>
                <a:latin typeface="Arial"/>
                <a:cs typeface="Arial"/>
              </a:rPr>
              <a:t> </a:t>
            </a:r>
            <a:r>
              <a:rPr sz="2000" dirty="0">
                <a:solidFill>
                  <a:srgbClr val="1A4386"/>
                </a:solidFill>
                <a:latin typeface="Arial"/>
                <a:cs typeface="Arial"/>
              </a:rPr>
              <a:t>plans</a:t>
            </a:r>
            <a:r>
              <a:rPr sz="2000" spc="-55" dirty="0">
                <a:solidFill>
                  <a:srgbClr val="1A4386"/>
                </a:solidFill>
                <a:latin typeface="Arial"/>
                <a:cs typeface="Arial"/>
              </a:rPr>
              <a:t> </a:t>
            </a:r>
            <a:r>
              <a:rPr sz="2000" dirty="0">
                <a:solidFill>
                  <a:srgbClr val="1A4386"/>
                </a:solidFill>
                <a:latin typeface="Arial"/>
                <a:cs typeface="Arial"/>
              </a:rPr>
              <a:t>are</a:t>
            </a:r>
            <a:r>
              <a:rPr sz="2000" spc="-10" dirty="0">
                <a:solidFill>
                  <a:srgbClr val="1A4386"/>
                </a:solidFill>
                <a:latin typeface="Arial"/>
                <a:cs typeface="Arial"/>
              </a:rPr>
              <a:t> </a:t>
            </a:r>
            <a:r>
              <a:rPr sz="2000" dirty="0">
                <a:solidFill>
                  <a:srgbClr val="1A4386"/>
                </a:solidFill>
                <a:latin typeface="Arial"/>
                <a:cs typeface="Arial"/>
              </a:rPr>
              <a:t>developing</a:t>
            </a:r>
            <a:r>
              <a:rPr sz="2000" spc="-5" dirty="0">
                <a:solidFill>
                  <a:srgbClr val="1A4386"/>
                </a:solidFill>
                <a:latin typeface="Arial"/>
                <a:cs typeface="Arial"/>
              </a:rPr>
              <a:t> </a:t>
            </a:r>
            <a:r>
              <a:rPr sz="2000" dirty="0">
                <a:solidFill>
                  <a:srgbClr val="1A4386"/>
                </a:solidFill>
                <a:latin typeface="Arial"/>
                <a:cs typeface="Arial"/>
              </a:rPr>
              <a:t>robust</a:t>
            </a:r>
            <a:r>
              <a:rPr sz="2000" spc="-90" dirty="0">
                <a:solidFill>
                  <a:srgbClr val="1A4386"/>
                </a:solidFill>
                <a:latin typeface="Arial"/>
                <a:cs typeface="Arial"/>
              </a:rPr>
              <a:t> </a:t>
            </a:r>
            <a:r>
              <a:rPr sz="2000" dirty="0">
                <a:solidFill>
                  <a:srgbClr val="1A4386"/>
                </a:solidFill>
                <a:latin typeface="Arial"/>
                <a:cs typeface="Arial"/>
              </a:rPr>
              <a:t>outreach</a:t>
            </a:r>
            <a:r>
              <a:rPr sz="2000" spc="-85" dirty="0">
                <a:solidFill>
                  <a:srgbClr val="1A4386"/>
                </a:solidFill>
                <a:latin typeface="Arial"/>
                <a:cs typeface="Arial"/>
              </a:rPr>
              <a:t> </a:t>
            </a:r>
            <a:r>
              <a:rPr sz="2000" dirty="0">
                <a:solidFill>
                  <a:srgbClr val="1A4386"/>
                </a:solidFill>
                <a:latin typeface="Arial"/>
                <a:cs typeface="Arial"/>
              </a:rPr>
              <a:t>initiatives</a:t>
            </a:r>
            <a:r>
              <a:rPr sz="2000" spc="-50" dirty="0">
                <a:solidFill>
                  <a:srgbClr val="1A4386"/>
                </a:solidFill>
                <a:latin typeface="Arial"/>
                <a:cs typeface="Arial"/>
              </a:rPr>
              <a:t> </a:t>
            </a:r>
            <a:r>
              <a:rPr sz="2000" spc="-10" dirty="0">
                <a:solidFill>
                  <a:srgbClr val="1A4386"/>
                </a:solidFill>
                <a:latin typeface="Arial"/>
                <a:cs typeface="Arial"/>
              </a:rPr>
              <a:t>including:</a:t>
            </a:r>
            <a:endParaRPr sz="2000" dirty="0">
              <a:latin typeface="Arial"/>
              <a:cs typeface="Arial"/>
            </a:endParaRPr>
          </a:p>
          <a:p>
            <a:pPr marL="754380" lvl="1" indent="-285115">
              <a:lnSpc>
                <a:spcPct val="100000"/>
              </a:lnSpc>
              <a:spcBef>
                <a:spcPts val="484"/>
              </a:spcBef>
              <a:buChar char="•"/>
              <a:tabLst>
                <a:tab pos="754380" algn="l"/>
                <a:tab pos="755015" algn="l"/>
              </a:tabLst>
            </a:pPr>
            <a:r>
              <a:rPr sz="2000" spc="-55" dirty="0">
                <a:solidFill>
                  <a:srgbClr val="1A4386"/>
                </a:solidFill>
                <a:latin typeface="Arial"/>
                <a:cs typeface="Arial"/>
              </a:rPr>
              <a:t>Text</a:t>
            </a:r>
            <a:r>
              <a:rPr sz="2000" spc="105" dirty="0">
                <a:solidFill>
                  <a:srgbClr val="1A4386"/>
                </a:solidFill>
                <a:latin typeface="Arial"/>
                <a:cs typeface="Arial"/>
              </a:rPr>
              <a:t> </a:t>
            </a:r>
            <a:r>
              <a:rPr sz="2000" dirty="0">
                <a:solidFill>
                  <a:srgbClr val="1A4386"/>
                </a:solidFill>
                <a:latin typeface="Arial"/>
                <a:cs typeface="Arial"/>
              </a:rPr>
              <a:t>Messaging</a:t>
            </a:r>
            <a:r>
              <a:rPr sz="2000" spc="-155" dirty="0">
                <a:solidFill>
                  <a:srgbClr val="1A4386"/>
                </a:solidFill>
                <a:latin typeface="Arial"/>
                <a:cs typeface="Arial"/>
              </a:rPr>
              <a:t> </a:t>
            </a:r>
            <a:r>
              <a:rPr sz="2000" spc="-10" dirty="0">
                <a:solidFill>
                  <a:srgbClr val="1A4386"/>
                </a:solidFill>
                <a:latin typeface="Arial"/>
                <a:cs typeface="Arial"/>
              </a:rPr>
              <a:t>Campaigns</a:t>
            </a:r>
            <a:endParaRPr sz="2000" dirty="0">
              <a:latin typeface="Arial"/>
              <a:cs typeface="Arial"/>
            </a:endParaRPr>
          </a:p>
          <a:p>
            <a:pPr marL="754380" lvl="1" indent="-285115">
              <a:lnSpc>
                <a:spcPct val="100000"/>
              </a:lnSpc>
              <a:spcBef>
                <a:spcPts val="484"/>
              </a:spcBef>
              <a:buChar char="•"/>
              <a:tabLst>
                <a:tab pos="754380" algn="l"/>
                <a:tab pos="755015" algn="l"/>
              </a:tabLst>
            </a:pPr>
            <a:r>
              <a:rPr sz="2000" dirty="0">
                <a:solidFill>
                  <a:srgbClr val="1A4386"/>
                </a:solidFill>
                <a:latin typeface="Arial"/>
                <a:cs typeface="Arial"/>
              </a:rPr>
              <a:t>Emails</a:t>
            </a:r>
            <a:r>
              <a:rPr sz="2000" spc="-135" dirty="0">
                <a:solidFill>
                  <a:srgbClr val="1A4386"/>
                </a:solidFill>
                <a:latin typeface="Arial"/>
                <a:cs typeface="Arial"/>
              </a:rPr>
              <a:t> </a:t>
            </a:r>
            <a:r>
              <a:rPr lang="en-US" sz="2000" spc="-135" dirty="0">
                <a:solidFill>
                  <a:srgbClr val="1A4386"/>
                </a:solidFill>
                <a:latin typeface="Arial"/>
                <a:cs typeface="Arial"/>
              </a:rPr>
              <a:t>and mailings </a:t>
            </a:r>
            <a:r>
              <a:rPr sz="2000" dirty="0">
                <a:solidFill>
                  <a:srgbClr val="1A4386"/>
                </a:solidFill>
                <a:latin typeface="Arial"/>
                <a:cs typeface="Arial"/>
              </a:rPr>
              <a:t>to</a:t>
            </a:r>
            <a:r>
              <a:rPr sz="2000" spc="110" dirty="0">
                <a:solidFill>
                  <a:srgbClr val="1A4386"/>
                </a:solidFill>
                <a:latin typeface="Arial"/>
                <a:cs typeface="Arial"/>
              </a:rPr>
              <a:t> </a:t>
            </a:r>
            <a:r>
              <a:rPr sz="2000" spc="-10" dirty="0">
                <a:solidFill>
                  <a:srgbClr val="1A4386"/>
                </a:solidFill>
                <a:latin typeface="Arial"/>
                <a:cs typeface="Arial"/>
              </a:rPr>
              <a:t>members</a:t>
            </a:r>
            <a:endParaRPr sz="2000" dirty="0">
              <a:latin typeface="Arial"/>
              <a:cs typeface="Arial"/>
            </a:endParaRPr>
          </a:p>
          <a:p>
            <a:pPr marL="754380" lvl="1" indent="-285115">
              <a:lnSpc>
                <a:spcPct val="100000"/>
              </a:lnSpc>
              <a:spcBef>
                <a:spcPts val="484"/>
              </a:spcBef>
              <a:buChar char="•"/>
              <a:tabLst>
                <a:tab pos="754380" algn="l"/>
                <a:tab pos="755015" algn="l"/>
              </a:tabLst>
            </a:pPr>
            <a:r>
              <a:rPr sz="2000" dirty="0">
                <a:solidFill>
                  <a:srgbClr val="1A4386"/>
                </a:solidFill>
                <a:latin typeface="Arial"/>
                <a:cs typeface="Arial"/>
              </a:rPr>
              <a:t>Phone</a:t>
            </a:r>
            <a:r>
              <a:rPr sz="2000" spc="-25" dirty="0">
                <a:solidFill>
                  <a:srgbClr val="1A4386"/>
                </a:solidFill>
                <a:latin typeface="Arial"/>
                <a:cs typeface="Arial"/>
              </a:rPr>
              <a:t> </a:t>
            </a:r>
            <a:r>
              <a:rPr sz="2000" dirty="0">
                <a:solidFill>
                  <a:srgbClr val="1A4386"/>
                </a:solidFill>
                <a:latin typeface="Arial"/>
                <a:cs typeface="Arial"/>
              </a:rPr>
              <a:t>banking</a:t>
            </a:r>
            <a:r>
              <a:rPr sz="2000" spc="-10" dirty="0">
                <a:solidFill>
                  <a:srgbClr val="1A4386"/>
                </a:solidFill>
                <a:latin typeface="Arial"/>
                <a:cs typeface="Arial"/>
              </a:rPr>
              <a:t> </a:t>
            </a:r>
            <a:r>
              <a:rPr sz="2000" dirty="0">
                <a:solidFill>
                  <a:srgbClr val="1A4386"/>
                </a:solidFill>
                <a:latin typeface="Arial"/>
                <a:cs typeface="Arial"/>
              </a:rPr>
              <a:t>and</a:t>
            </a:r>
            <a:r>
              <a:rPr sz="2000" spc="-20" dirty="0">
                <a:solidFill>
                  <a:srgbClr val="1A4386"/>
                </a:solidFill>
                <a:latin typeface="Arial"/>
                <a:cs typeface="Arial"/>
              </a:rPr>
              <a:t> </a:t>
            </a:r>
            <a:r>
              <a:rPr sz="2000" dirty="0">
                <a:solidFill>
                  <a:srgbClr val="1A4386"/>
                </a:solidFill>
                <a:latin typeface="Arial"/>
                <a:cs typeface="Arial"/>
              </a:rPr>
              <a:t>customer</a:t>
            </a:r>
            <a:r>
              <a:rPr sz="2000" spc="-130" dirty="0">
                <a:solidFill>
                  <a:srgbClr val="1A4386"/>
                </a:solidFill>
                <a:latin typeface="Arial"/>
                <a:cs typeface="Arial"/>
              </a:rPr>
              <a:t> </a:t>
            </a:r>
            <a:r>
              <a:rPr sz="2000" spc="-10" dirty="0">
                <a:solidFill>
                  <a:srgbClr val="1A4386"/>
                </a:solidFill>
                <a:latin typeface="Arial"/>
                <a:cs typeface="Arial"/>
              </a:rPr>
              <a:t>engagement</a:t>
            </a:r>
            <a:endParaRPr sz="2000" dirty="0">
              <a:latin typeface="Arial"/>
              <a:cs typeface="Arial"/>
            </a:endParaRPr>
          </a:p>
          <a:p>
            <a:pPr marL="1212215" marR="5080" lvl="2" indent="-285115">
              <a:lnSpc>
                <a:spcPct val="120100"/>
              </a:lnSpc>
              <a:buChar char="•"/>
              <a:tabLst>
                <a:tab pos="1212215" algn="l"/>
                <a:tab pos="1212850" algn="l"/>
              </a:tabLst>
            </a:pPr>
            <a:r>
              <a:rPr sz="2000" dirty="0">
                <a:solidFill>
                  <a:srgbClr val="1A4386"/>
                </a:solidFill>
                <a:latin typeface="Arial"/>
                <a:cs typeface="Arial"/>
              </a:rPr>
              <a:t>Example:</a:t>
            </a:r>
            <a:r>
              <a:rPr sz="2000" spc="-60" dirty="0">
                <a:solidFill>
                  <a:srgbClr val="1A4386"/>
                </a:solidFill>
                <a:latin typeface="Arial"/>
                <a:cs typeface="Arial"/>
              </a:rPr>
              <a:t> </a:t>
            </a:r>
            <a:r>
              <a:rPr sz="2000" dirty="0">
                <a:solidFill>
                  <a:srgbClr val="1A4386"/>
                </a:solidFill>
                <a:latin typeface="Arial"/>
                <a:cs typeface="Arial"/>
              </a:rPr>
              <a:t>If</a:t>
            </a:r>
            <a:r>
              <a:rPr sz="2000" spc="110" dirty="0">
                <a:solidFill>
                  <a:srgbClr val="1A4386"/>
                </a:solidFill>
                <a:latin typeface="Arial"/>
                <a:cs typeface="Arial"/>
              </a:rPr>
              <a:t> </a:t>
            </a:r>
            <a:r>
              <a:rPr sz="2000" dirty="0">
                <a:solidFill>
                  <a:srgbClr val="1A4386"/>
                </a:solidFill>
                <a:latin typeface="Arial"/>
                <a:cs typeface="Arial"/>
              </a:rPr>
              <a:t>a</a:t>
            </a:r>
            <a:r>
              <a:rPr sz="2000" spc="-60" dirty="0">
                <a:solidFill>
                  <a:srgbClr val="1A4386"/>
                </a:solidFill>
                <a:latin typeface="Arial"/>
                <a:cs typeface="Arial"/>
              </a:rPr>
              <a:t> </a:t>
            </a:r>
            <a:r>
              <a:rPr sz="2000" dirty="0">
                <a:solidFill>
                  <a:srgbClr val="1A4386"/>
                </a:solidFill>
                <a:latin typeface="Arial"/>
                <a:cs typeface="Arial"/>
              </a:rPr>
              <a:t>customer</a:t>
            </a:r>
            <a:r>
              <a:rPr sz="2000" spc="-170" dirty="0">
                <a:solidFill>
                  <a:srgbClr val="1A4386"/>
                </a:solidFill>
                <a:latin typeface="Arial"/>
                <a:cs typeface="Arial"/>
              </a:rPr>
              <a:t> </a:t>
            </a:r>
            <a:r>
              <a:rPr sz="2000" dirty="0">
                <a:solidFill>
                  <a:srgbClr val="1A4386"/>
                </a:solidFill>
                <a:latin typeface="Arial"/>
                <a:cs typeface="Arial"/>
              </a:rPr>
              <a:t>contacts</a:t>
            </a:r>
            <a:r>
              <a:rPr sz="2000" spc="-100" dirty="0">
                <a:solidFill>
                  <a:srgbClr val="1A4386"/>
                </a:solidFill>
                <a:latin typeface="Arial"/>
                <a:cs typeface="Arial"/>
              </a:rPr>
              <a:t> </a:t>
            </a:r>
            <a:r>
              <a:rPr sz="2000" dirty="0">
                <a:solidFill>
                  <a:srgbClr val="1A4386"/>
                </a:solidFill>
                <a:latin typeface="Arial"/>
                <a:cs typeface="Arial"/>
              </a:rPr>
              <a:t>their</a:t>
            </a:r>
            <a:r>
              <a:rPr sz="2000" spc="-85" dirty="0">
                <a:solidFill>
                  <a:srgbClr val="1A4386"/>
                </a:solidFill>
                <a:latin typeface="Arial"/>
                <a:cs typeface="Arial"/>
              </a:rPr>
              <a:t> </a:t>
            </a:r>
            <a:r>
              <a:rPr sz="2000" dirty="0">
                <a:solidFill>
                  <a:srgbClr val="1A4386"/>
                </a:solidFill>
                <a:latin typeface="Arial"/>
                <a:cs typeface="Arial"/>
              </a:rPr>
              <a:t>MCO</a:t>
            </a:r>
            <a:r>
              <a:rPr sz="2000" spc="-25" dirty="0">
                <a:solidFill>
                  <a:srgbClr val="1A4386"/>
                </a:solidFill>
                <a:latin typeface="Arial"/>
                <a:cs typeface="Arial"/>
              </a:rPr>
              <a:t> </a:t>
            </a:r>
            <a:r>
              <a:rPr sz="2000" dirty="0">
                <a:solidFill>
                  <a:srgbClr val="1A4386"/>
                </a:solidFill>
                <a:latin typeface="Arial"/>
                <a:cs typeface="Arial"/>
              </a:rPr>
              <a:t>and</a:t>
            </a:r>
            <a:r>
              <a:rPr sz="2000" spc="25" dirty="0">
                <a:solidFill>
                  <a:srgbClr val="1A4386"/>
                </a:solidFill>
                <a:latin typeface="Arial"/>
                <a:cs typeface="Arial"/>
              </a:rPr>
              <a:t> </a:t>
            </a:r>
            <a:r>
              <a:rPr sz="2000" dirty="0">
                <a:solidFill>
                  <a:srgbClr val="1A4386"/>
                </a:solidFill>
                <a:latin typeface="Arial"/>
                <a:cs typeface="Arial"/>
              </a:rPr>
              <a:t>is</a:t>
            </a:r>
            <a:r>
              <a:rPr sz="2000" spc="-25" dirty="0">
                <a:solidFill>
                  <a:srgbClr val="1A4386"/>
                </a:solidFill>
                <a:latin typeface="Arial"/>
                <a:cs typeface="Arial"/>
              </a:rPr>
              <a:t> </a:t>
            </a:r>
            <a:r>
              <a:rPr sz="2000" dirty="0">
                <a:solidFill>
                  <a:srgbClr val="1A4386"/>
                </a:solidFill>
                <a:latin typeface="Arial"/>
                <a:cs typeface="Arial"/>
              </a:rPr>
              <a:t>known</a:t>
            </a:r>
            <a:r>
              <a:rPr sz="2000" spc="-140" dirty="0">
                <a:solidFill>
                  <a:srgbClr val="1A4386"/>
                </a:solidFill>
                <a:latin typeface="Arial"/>
                <a:cs typeface="Arial"/>
              </a:rPr>
              <a:t> </a:t>
            </a:r>
            <a:r>
              <a:rPr sz="2000" dirty="0">
                <a:solidFill>
                  <a:srgbClr val="1A4386"/>
                </a:solidFill>
                <a:latin typeface="Arial"/>
                <a:cs typeface="Arial"/>
              </a:rPr>
              <a:t>to</a:t>
            </a:r>
            <a:r>
              <a:rPr sz="2000" spc="140" dirty="0">
                <a:solidFill>
                  <a:srgbClr val="1A4386"/>
                </a:solidFill>
                <a:latin typeface="Arial"/>
                <a:cs typeface="Arial"/>
              </a:rPr>
              <a:t> </a:t>
            </a:r>
            <a:r>
              <a:rPr sz="2000" dirty="0">
                <a:solidFill>
                  <a:srgbClr val="1A4386"/>
                </a:solidFill>
                <a:latin typeface="Arial"/>
                <a:cs typeface="Arial"/>
              </a:rPr>
              <a:t>have</a:t>
            </a:r>
            <a:r>
              <a:rPr sz="2000" spc="110" dirty="0">
                <a:solidFill>
                  <a:srgbClr val="1A4386"/>
                </a:solidFill>
                <a:latin typeface="Arial"/>
                <a:cs typeface="Arial"/>
              </a:rPr>
              <a:t> </a:t>
            </a:r>
            <a:r>
              <a:rPr sz="2000" dirty="0">
                <a:solidFill>
                  <a:srgbClr val="1A4386"/>
                </a:solidFill>
                <a:latin typeface="Arial"/>
                <a:cs typeface="Arial"/>
              </a:rPr>
              <a:t>a</a:t>
            </a:r>
            <a:r>
              <a:rPr sz="2000" spc="20" dirty="0">
                <a:solidFill>
                  <a:srgbClr val="1A4386"/>
                </a:solidFill>
                <a:latin typeface="Arial"/>
                <a:cs typeface="Arial"/>
              </a:rPr>
              <a:t> </a:t>
            </a:r>
            <a:r>
              <a:rPr sz="2000" dirty="0">
                <a:solidFill>
                  <a:srgbClr val="1A4386"/>
                </a:solidFill>
                <a:latin typeface="Arial"/>
                <a:cs typeface="Arial"/>
              </a:rPr>
              <a:t>renewal</a:t>
            </a:r>
            <a:r>
              <a:rPr sz="2000" spc="-110" dirty="0">
                <a:solidFill>
                  <a:srgbClr val="1A4386"/>
                </a:solidFill>
                <a:latin typeface="Arial"/>
                <a:cs typeface="Arial"/>
              </a:rPr>
              <a:t> </a:t>
            </a:r>
            <a:r>
              <a:rPr sz="2000" dirty="0">
                <a:solidFill>
                  <a:srgbClr val="1A4386"/>
                </a:solidFill>
                <a:latin typeface="Arial"/>
                <a:cs typeface="Arial"/>
              </a:rPr>
              <a:t>due,</a:t>
            </a:r>
            <a:r>
              <a:rPr sz="2000" spc="30" dirty="0">
                <a:solidFill>
                  <a:srgbClr val="1A4386"/>
                </a:solidFill>
                <a:latin typeface="Arial"/>
                <a:cs typeface="Arial"/>
              </a:rPr>
              <a:t> </a:t>
            </a:r>
            <a:r>
              <a:rPr sz="2000" spc="-25" dirty="0">
                <a:solidFill>
                  <a:srgbClr val="1A4386"/>
                </a:solidFill>
                <a:latin typeface="Arial"/>
                <a:cs typeface="Arial"/>
              </a:rPr>
              <a:t>the </a:t>
            </a:r>
            <a:r>
              <a:rPr sz="2000" dirty="0">
                <a:solidFill>
                  <a:srgbClr val="1A4386"/>
                </a:solidFill>
                <a:latin typeface="Arial"/>
                <a:cs typeface="Arial"/>
              </a:rPr>
              <a:t>MCO</a:t>
            </a:r>
            <a:r>
              <a:rPr sz="2000" spc="-10" dirty="0">
                <a:solidFill>
                  <a:srgbClr val="1A4386"/>
                </a:solidFill>
                <a:latin typeface="Arial"/>
                <a:cs typeface="Arial"/>
              </a:rPr>
              <a:t> </a:t>
            </a:r>
            <a:r>
              <a:rPr sz="2000" dirty="0">
                <a:solidFill>
                  <a:srgbClr val="1A4386"/>
                </a:solidFill>
                <a:latin typeface="Arial"/>
                <a:cs typeface="Arial"/>
              </a:rPr>
              <a:t>will</a:t>
            </a:r>
            <a:r>
              <a:rPr sz="2000" spc="-90" dirty="0">
                <a:solidFill>
                  <a:srgbClr val="1A4386"/>
                </a:solidFill>
                <a:latin typeface="Arial"/>
                <a:cs typeface="Arial"/>
              </a:rPr>
              <a:t> </a:t>
            </a:r>
            <a:r>
              <a:rPr sz="2000" dirty="0">
                <a:solidFill>
                  <a:srgbClr val="1A4386"/>
                </a:solidFill>
                <a:latin typeface="Arial"/>
                <a:cs typeface="Arial"/>
              </a:rPr>
              <a:t>offer</a:t>
            </a:r>
            <a:r>
              <a:rPr sz="2000" spc="-70" dirty="0">
                <a:solidFill>
                  <a:srgbClr val="1A4386"/>
                </a:solidFill>
                <a:latin typeface="Arial"/>
                <a:cs typeface="Arial"/>
              </a:rPr>
              <a:t> </a:t>
            </a:r>
            <a:r>
              <a:rPr sz="2000" dirty="0">
                <a:solidFill>
                  <a:srgbClr val="1A4386"/>
                </a:solidFill>
                <a:latin typeface="Arial"/>
                <a:cs typeface="Arial"/>
              </a:rPr>
              <a:t>to</a:t>
            </a:r>
            <a:r>
              <a:rPr sz="2000" spc="50" dirty="0">
                <a:solidFill>
                  <a:srgbClr val="1A4386"/>
                </a:solidFill>
                <a:latin typeface="Arial"/>
                <a:cs typeface="Arial"/>
              </a:rPr>
              <a:t> </a:t>
            </a:r>
            <a:r>
              <a:rPr sz="2000" dirty="0">
                <a:solidFill>
                  <a:srgbClr val="1A4386"/>
                </a:solidFill>
                <a:latin typeface="Arial"/>
                <a:cs typeface="Arial"/>
              </a:rPr>
              <a:t>transfer</a:t>
            </a:r>
            <a:r>
              <a:rPr sz="2000" spc="-70" dirty="0">
                <a:solidFill>
                  <a:srgbClr val="1A4386"/>
                </a:solidFill>
                <a:latin typeface="Arial"/>
                <a:cs typeface="Arial"/>
              </a:rPr>
              <a:t> </a:t>
            </a:r>
            <a:r>
              <a:rPr sz="2000" dirty="0">
                <a:solidFill>
                  <a:srgbClr val="1A4386"/>
                </a:solidFill>
                <a:latin typeface="Arial"/>
                <a:cs typeface="Arial"/>
              </a:rPr>
              <a:t>the</a:t>
            </a:r>
            <a:r>
              <a:rPr sz="2000" spc="45" dirty="0">
                <a:solidFill>
                  <a:srgbClr val="1A4386"/>
                </a:solidFill>
                <a:latin typeface="Arial"/>
                <a:cs typeface="Arial"/>
              </a:rPr>
              <a:t> </a:t>
            </a:r>
            <a:r>
              <a:rPr sz="2000" dirty="0">
                <a:solidFill>
                  <a:srgbClr val="1A4386"/>
                </a:solidFill>
                <a:latin typeface="Arial"/>
                <a:cs typeface="Arial"/>
              </a:rPr>
              <a:t>caller</a:t>
            </a:r>
            <a:r>
              <a:rPr sz="2000" spc="-70" dirty="0">
                <a:solidFill>
                  <a:srgbClr val="1A4386"/>
                </a:solidFill>
                <a:latin typeface="Arial"/>
                <a:cs typeface="Arial"/>
              </a:rPr>
              <a:t> </a:t>
            </a:r>
            <a:r>
              <a:rPr sz="2000" dirty="0">
                <a:solidFill>
                  <a:srgbClr val="1A4386"/>
                </a:solidFill>
                <a:latin typeface="Arial"/>
                <a:cs typeface="Arial"/>
              </a:rPr>
              <a:t>to</a:t>
            </a:r>
            <a:r>
              <a:rPr sz="2000" spc="-30" dirty="0">
                <a:solidFill>
                  <a:srgbClr val="1A4386"/>
                </a:solidFill>
                <a:latin typeface="Arial"/>
                <a:cs typeface="Arial"/>
              </a:rPr>
              <a:t> </a:t>
            </a:r>
            <a:r>
              <a:rPr sz="2000" dirty="0">
                <a:solidFill>
                  <a:srgbClr val="1A4386"/>
                </a:solidFill>
                <a:latin typeface="Arial"/>
                <a:cs typeface="Arial"/>
              </a:rPr>
              <a:t>the</a:t>
            </a:r>
            <a:r>
              <a:rPr sz="2000" spc="45" dirty="0">
                <a:solidFill>
                  <a:srgbClr val="1A4386"/>
                </a:solidFill>
                <a:latin typeface="Arial"/>
                <a:cs typeface="Arial"/>
              </a:rPr>
              <a:t> </a:t>
            </a:r>
            <a:r>
              <a:rPr sz="2000" dirty="0">
                <a:solidFill>
                  <a:srgbClr val="1A4386"/>
                </a:solidFill>
                <a:latin typeface="Arial"/>
                <a:cs typeface="Arial"/>
              </a:rPr>
              <a:t>DHS</a:t>
            </a:r>
            <a:r>
              <a:rPr sz="2000" spc="70" dirty="0">
                <a:solidFill>
                  <a:srgbClr val="1A4386"/>
                </a:solidFill>
                <a:latin typeface="Arial"/>
                <a:cs typeface="Arial"/>
              </a:rPr>
              <a:t> </a:t>
            </a:r>
            <a:r>
              <a:rPr sz="2000" dirty="0">
                <a:solidFill>
                  <a:srgbClr val="1A4386"/>
                </a:solidFill>
                <a:latin typeface="Arial"/>
                <a:cs typeface="Arial"/>
              </a:rPr>
              <a:t>Helpline</a:t>
            </a:r>
            <a:r>
              <a:rPr sz="2000" spc="-40" dirty="0">
                <a:solidFill>
                  <a:srgbClr val="1A4386"/>
                </a:solidFill>
                <a:latin typeface="Arial"/>
                <a:cs typeface="Arial"/>
              </a:rPr>
              <a:t> </a:t>
            </a:r>
            <a:r>
              <a:rPr sz="2000" dirty="0">
                <a:solidFill>
                  <a:srgbClr val="1A4386"/>
                </a:solidFill>
                <a:latin typeface="Arial"/>
                <a:cs typeface="Arial"/>
              </a:rPr>
              <a:t>to</a:t>
            </a:r>
            <a:r>
              <a:rPr sz="2000" spc="50" dirty="0">
                <a:solidFill>
                  <a:srgbClr val="1A4386"/>
                </a:solidFill>
                <a:latin typeface="Arial"/>
                <a:cs typeface="Arial"/>
              </a:rPr>
              <a:t> </a:t>
            </a:r>
            <a:r>
              <a:rPr sz="2000" dirty="0">
                <a:solidFill>
                  <a:srgbClr val="1A4386"/>
                </a:solidFill>
                <a:latin typeface="Arial"/>
                <a:cs typeface="Arial"/>
              </a:rPr>
              <a:t>complete</a:t>
            </a:r>
            <a:r>
              <a:rPr sz="2000" spc="-200" dirty="0">
                <a:solidFill>
                  <a:srgbClr val="1A4386"/>
                </a:solidFill>
                <a:latin typeface="Arial"/>
                <a:cs typeface="Arial"/>
              </a:rPr>
              <a:t> </a:t>
            </a:r>
            <a:r>
              <a:rPr sz="2000" spc="-25" dirty="0">
                <a:solidFill>
                  <a:srgbClr val="1A4386"/>
                </a:solidFill>
                <a:latin typeface="Arial"/>
                <a:cs typeface="Arial"/>
              </a:rPr>
              <a:t>the </a:t>
            </a:r>
            <a:r>
              <a:rPr sz="2000" dirty="0">
                <a:solidFill>
                  <a:srgbClr val="1A4386"/>
                </a:solidFill>
                <a:latin typeface="Arial"/>
                <a:cs typeface="Arial"/>
              </a:rPr>
              <a:t>redetermination</a:t>
            </a:r>
            <a:r>
              <a:rPr sz="2000" spc="-215" dirty="0">
                <a:solidFill>
                  <a:srgbClr val="1A4386"/>
                </a:solidFill>
                <a:latin typeface="Arial"/>
                <a:cs typeface="Arial"/>
              </a:rPr>
              <a:t> </a:t>
            </a:r>
            <a:r>
              <a:rPr sz="2000" dirty="0">
                <a:solidFill>
                  <a:srgbClr val="1A4386"/>
                </a:solidFill>
                <a:latin typeface="Arial"/>
                <a:cs typeface="Arial"/>
              </a:rPr>
              <a:t>over</a:t>
            </a:r>
            <a:r>
              <a:rPr sz="2000" spc="110" dirty="0">
                <a:solidFill>
                  <a:srgbClr val="1A4386"/>
                </a:solidFill>
                <a:latin typeface="Arial"/>
                <a:cs typeface="Arial"/>
              </a:rPr>
              <a:t> </a:t>
            </a:r>
            <a:r>
              <a:rPr sz="2000" dirty="0">
                <a:solidFill>
                  <a:srgbClr val="1A4386"/>
                </a:solidFill>
                <a:latin typeface="Arial"/>
                <a:cs typeface="Arial"/>
              </a:rPr>
              <a:t>the</a:t>
            </a:r>
            <a:r>
              <a:rPr sz="2000" spc="-85" dirty="0">
                <a:solidFill>
                  <a:srgbClr val="1A4386"/>
                </a:solidFill>
                <a:latin typeface="Arial"/>
                <a:cs typeface="Arial"/>
              </a:rPr>
              <a:t> </a:t>
            </a:r>
            <a:r>
              <a:rPr sz="2000" spc="-10" dirty="0">
                <a:solidFill>
                  <a:srgbClr val="1A4386"/>
                </a:solidFill>
                <a:latin typeface="Arial"/>
                <a:cs typeface="Arial"/>
              </a:rPr>
              <a:t>phone.</a:t>
            </a:r>
            <a:endParaRPr sz="2000" dirty="0">
              <a:latin typeface="Arial"/>
              <a:cs typeface="Arial"/>
            </a:endParaRPr>
          </a:p>
          <a:p>
            <a:pPr marL="754380" lvl="1" indent="-285115">
              <a:lnSpc>
                <a:spcPct val="100000"/>
              </a:lnSpc>
              <a:spcBef>
                <a:spcPts val="484"/>
              </a:spcBef>
              <a:buChar char="•"/>
              <a:tabLst>
                <a:tab pos="754380" algn="l"/>
                <a:tab pos="755015" algn="l"/>
              </a:tabLst>
            </a:pPr>
            <a:r>
              <a:rPr sz="2000" dirty="0">
                <a:solidFill>
                  <a:srgbClr val="1A4386"/>
                </a:solidFill>
                <a:latin typeface="Arial"/>
                <a:cs typeface="Arial"/>
              </a:rPr>
              <a:t>Redetermination</a:t>
            </a:r>
            <a:r>
              <a:rPr sz="2000" spc="-110" dirty="0">
                <a:solidFill>
                  <a:srgbClr val="1A4386"/>
                </a:solidFill>
                <a:latin typeface="Arial"/>
                <a:cs typeface="Arial"/>
              </a:rPr>
              <a:t> </a:t>
            </a:r>
            <a:r>
              <a:rPr sz="2000" spc="-10" dirty="0">
                <a:solidFill>
                  <a:srgbClr val="1A4386"/>
                </a:solidFill>
                <a:latin typeface="Arial"/>
                <a:cs typeface="Arial"/>
              </a:rPr>
              <a:t>events</a:t>
            </a:r>
            <a:r>
              <a:rPr lang="en-US" sz="2000" spc="-10" dirty="0">
                <a:solidFill>
                  <a:srgbClr val="1A4386"/>
                </a:solidFill>
                <a:latin typeface="Arial"/>
                <a:cs typeface="Arial"/>
              </a:rPr>
              <a:t> – are you interested in participating?</a:t>
            </a:r>
            <a:endParaRPr sz="2000" dirty="0">
              <a:latin typeface="Arial"/>
              <a:cs typeface="Arial"/>
            </a:endParaRPr>
          </a:p>
          <a:p>
            <a:pPr marL="754380" lvl="1" indent="-285115">
              <a:lnSpc>
                <a:spcPct val="100000"/>
              </a:lnSpc>
              <a:spcBef>
                <a:spcPts val="484"/>
              </a:spcBef>
              <a:buChar char="•"/>
              <a:tabLst>
                <a:tab pos="754380" algn="l"/>
                <a:tab pos="755015" algn="l"/>
              </a:tabLst>
            </a:pPr>
            <a:r>
              <a:rPr sz="2000" dirty="0">
                <a:solidFill>
                  <a:srgbClr val="1A4386"/>
                </a:solidFill>
                <a:latin typeface="Arial"/>
                <a:cs typeface="Arial"/>
              </a:rPr>
              <a:t>Redetermination</a:t>
            </a:r>
            <a:r>
              <a:rPr sz="2000" spc="-160" dirty="0">
                <a:solidFill>
                  <a:srgbClr val="1A4386"/>
                </a:solidFill>
                <a:latin typeface="Arial"/>
                <a:cs typeface="Arial"/>
              </a:rPr>
              <a:t> </a:t>
            </a:r>
            <a:r>
              <a:rPr sz="2000" dirty="0">
                <a:solidFill>
                  <a:srgbClr val="1A4386"/>
                </a:solidFill>
                <a:latin typeface="Arial"/>
                <a:cs typeface="Arial"/>
              </a:rPr>
              <a:t>awareness</a:t>
            </a:r>
            <a:r>
              <a:rPr sz="2000" spc="5" dirty="0">
                <a:solidFill>
                  <a:srgbClr val="1A4386"/>
                </a:solidFill>
                <a:latin typeface="Arial"/>
                <a:cs typeface="Arial"/>
              </a:rPr>
              <a:t> </a:t>
            </a:r>
            <a:r>
              <a:rPr sz="2000" spc="-10" dirty="0">
                <a:solidFill>
                  <a:srgbClr val="1A4386"/>
                </a:solidFill>
                <a:latin typeface="Arial"/>
                <a:cs typeface="Arial"/>
              </a:rPr>
              <a:t>campaigns</a:t>
            </a:r>
            <a:endParaRPr sz="2000" dirty="0">
              <a:latin typeface="Arial"/>
              <a:cs typeface="Arial"/>
            </a:endParaRPr>
          </a:p>
          <a:p>
            <a:pPr marL="297180" indent="-285115">
              <a:lnSpc>
                <a:spcPct val="100000"/>
              </a:lnSpc>
              <a:spcBef>
                <a:spcPts val="484"/>
              </a:spcBef>
              <a:buChar char="•"/>
              <a:tabLst>
                <a:tab pos="297180" algn="l"/>
                <a:tab pos="297815" algn="l"/>
              </a:tabLst>
            </a:pPr>
            <a:r>
              <a:rPr sz="2000" dirty="0">
                <a:solidFill>
                  <a:srgbClr val="1A4386"/>
                </a:solidFill>
                <a:latin typeface="Arial"/>
                <a:cs typeface="Arial"/>
              </a:rPr>
              <a:t>Improved</a:t>
            </a:r>
            <a:r>
              <a:rPr sz="2000" spc="55" dirty="0">
                <a:solidFill>
                  <a:srgbClr val="1A4386"/>
                </a:solidFill>
                <a:latin typeface="Arial"/>
                <a:cs typeface="Arial"/>
              </a:rPr>
              <a:t> </a:t>
            </a:r>
            <a:r>
              <a:rPr sz="2000" dirty="0">
                <a:solidFill>
                  <a:srgbClr val="1A4386"/>
                </a:solidFill>
                <a:latin typeface="Arial"/>
                <a:cs typeface="Arial"/>
              </a:rPr>
              <a:t>data</a:t>
            </a:r>
            <a:r>
              <a:rPr sz="2000" spc="-80" dirty="0">
                <a:solidFill>
                  <a:srgbClr val="1A4386"/>
                </a:solidFill>
                <a:latin typeface="Arial"/>
                <a:cs typeface="Arial"/>
              </a:rPr>
              <a:t> </a:t>
            </a:r>
            <a:r>
              <a:rPr sz="2000" dirty="0">
                <a:solidFill>
                  <a:srgbClr val="1A4386"/>
                </a:solidFill>
                <a:latin typeface="Arial"/>
                <a:cs typeface="Arial"/>
              </a:rPr>
              <a:t>sharing</a:t>
            </a:r>
            <a:r>
              <a:rPr sz="2000" spc="-90" dirty="0">
                <a:solidFill>
                  <a:srgbClr val="1A4386"/>
                </a:solidFill>
                <a:latin typeface="Arial"/>
                <a:cs typeface="Arial"/>
              </a:rPr>
              <a:t> </a:t>
            </a:r>
            <a:r>
              <a:rPr sz="2000" dirty="0">
                <a:solidFill>
                  <a:srgbClr val="1A4386"/>
                </a:solidFill>
                <a:latin typeface="Arial"/>
                <a:cs typeface="Arial"/>
              </a:rPr>
              <a:t>between</a:t>
            </a:r>
            <a:r>
              <a:rPr sz="2000" spc="-85" dirty="0">
                <a:solidFill>
                  <a:srgbClr val="1A4386"/>
                </a:solidFill>
                <a:latin typeface="Arial"/>
                <a:cs typeface="Arial"/>
              </a:rPr>
              <a:t> </a:t>
            </a:r>
            <a:r>
              <a:rPr sz="2000" dirty="0">
                <a:solidFill>
                  <a:srgbClr val="1A4386"/>
                </a:solidFill>
                <a:latin typeface="Arial"/>
                <a:cs typeface="Arial"/>
              </a:rPr>
              <a:t>HFS</a:t>
            </a:r>
            <a:r>
              <a:rPr sz="2000" spc="5" dirty="0">
                <a:solidFill>
                  <a:srgbClr val="1A4386"/>
                </a:solidFill>
                <a:latin typeface="Arial"/>
                <a:cs typeface="Arial"/>
              </a:rPr>
              <a:t> </a:t>
            </a:r>
            <a:r>
              <a:rPr sz="2000" dirty="0">
                <a:solidFill>
                  <a:srgbClr val="1A4386"/>
                </a:solidFill>
                <a:latin typeface="Arial"/>
                <a:cs typeface="Arial"/>
              </a:rPr>
              <a:t>and</a:t>
            </a:r>
            <a:r>
              <a:rPr sz="2000" spc="-90" dirty="0">
                <a:solidFill>
                  <a:srgbClr val="1A4386"/>
                </a:solidFill>
                <a:latin typeface="Arial"/>
                <a:cs typeface="Arial"/>
              </a:rPr>
              <a:t> </a:t>
            </a:r>
            <a:r>
              <a:rPr sz="2000" dirty="0">
                <a:solidFill>
                  <a:srgbClr val="1A4386"/>
                </a:solidFill>
                <a:latin typeface="Arial"/>
                <a:cs typeface="Arial"/>
              </a:rPr>
              <a:t>MCOs</a:t>
            </a:r>
            <a:r>
              <a:rPr sz="2000" spc="20" dirty="0">
                <a:solidFill>
                  <a:srgbClr val="1A4386"/>
                </a:solidFill>
                <a:latin typeface="Arial"/>
                <a:cs typeface="Arial"/>
              </a:rPr>
              <a:t> </a:t>
            </a:r>
            <a:r>
              <a:rPr sz="2000" dirty="0">
                <a:solidFill>
                  <a:srgbClr val="1A4386"/>
                </a:solidFill>
                <a:latin typeface="Arial"/>
                <a:cs typeface="Arial"/>
              </a:rPr>
              <a:t>to</a:t>
            </a:r>
            <a:r>
              <a:rPr sz="2000" spc="-15" dirty="0">
                <a:solidFill>
                  <a:srgbClr val="1A4386"/>
                </a:solidFill>
                <a:latin typeface="Arial"/>
                <a:cs typeface="Arial"/>
              </a:rPr>
              <a:t> </a:t>
            </a:r>
            <a:r>
              <a:rPr sz="2000" dirty="0">
                <a:solidFill>
                  <a:srgbClr val="1A4386"/>
                </a:solidFill>
                <a:latin typeface="Arial"/>
                <a:cs typeface="Arial"/>
              </a:rPr>
              <a:t>target</a:t>
            </a:r>
            <a:r>
              <a:rPr sz="2000" spc="-85" dirty="0">
                <a:solidFill>
                  <a:srgbClr val="1A4386"/>
                </a:solidFill>
                <a:latin typeface="Arial"/>
                <a:cs typeface="Arial"/>
              </a:rPr>
              <a:t> </a:t>
            </a:r>
            <a:r>
              <a:rPr sz="2000" spc="-10" dirty="0">
                <a:solidFill>
                  <a:srgbClr val="1A4386"/>
                </a:solidFill>
                <a:latin typeface="Arial"/>
                <a:cs typeface="Arial"/>
              </a:rPr>
              <a:t>customers</a:t>
            </a:r>
            <a:endParaRPr sz="2000" dirty="0">
              <a:latin typeface="Arial"/>
              <a:cs typeface="Arial"/>
            </a:endParaRPr>
          </a:p>
        </p:txBody>
      </p:sp>
    </p:spTree>
    <p:extLst>
      <p:ext uri="{BB962C8B-B14F-4D97-AF65-F5344CB8AC3E}">
        <p14:creationId xmlns:p14="http://schemas.microsoft.com/office/powerpoint/2010/main" val="796620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6" name="object 6"/>
          <p:cNvPicPr/>
          <p:nvPr/>
        </p:nvPicPr>
        <p:blipFill>
          <a:blip r:embed="rId2"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3" cstate="print"/>
            <a:stretch>
              <a:fillRect/>
            </a:stretch>
          </p:blipFill>
          <p:spPr>
            <a:xfrm>
              <a:off x="1018909" y="6275829"/>
              <a:ext cx="71572" cy="98384"/>
            </a:xfrm>
            <a:prstGeom prst="rect">
              <a:avLst/>
            </a:prstGeom>
          </p:spPr>
        </p:pic>
        <p:pic>
          <p:nvPicPr>
            <p:cNvPr id="9" name="object 9"/>
            <p:cNvPicPr/>
            <p:nvPr/>
          </p:nvPicPr>
          <p:blipFill>
            <a:blip r:embed="rId4" cstate="print"/>
            <a:stretch>
              <a:fillRect/>
            </a:stretch>
          </p:blipFill>
          <p:spPr>
            <a:xfrm>
              <a:off x="1113381" y="6274876"/>
              <a:ext cx="123093" cy="100290"/>
            </a:xfrm>
            <a:prstGeom prst="rect">
              <a:avLst/>
            </a:prstGeom>
          </p:spPr>
        </p:pic>
      </p:grpSp>
      <p:pic>
        <p:nvPicPr>
          <p:cNvPr id="10" name="object 10"/>
          <p:cNvPicPr/>
          <p:nvPr/>
        </p:nvPicPr>
        <p:blipFill>
          <a:blip r:embed="rId5"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782425" y="726649"/>
            <a:ext cx="10529739" cy="567463"/>
          </a:xfrm>
          <a:prstGeom prst="rect">
            <a:avLst/>
          </a:prstGeom>
        </p:spPr>
        <p:txBody>
          <a:bodyPr vert="horz" wrap="square" lIns="0" tIns="13335" rIns="0" bIns="0" rtlCol="0">
            <a:spAutoFit/>
          </a:bodyPr>
          <a:lstStyle/>
          <a:p>
            <a:pPr marL="12700">
              <a:lnSpc>
                <a:spcPct val="100000"/>
              </a:lnSpc>
              <a:spcBef>
                <a:spcPts val="105"/>
              </a:spcBef>
            </a:pPr>
            <a:r>
              <a:rPr lang="en-US" sz="3600" dirty="0"/>
              <a:t>Providers: </a:t>
            </a:r>
            <a:r>
              <a:rPr sz="3600" dirty="0"/>
              <a:t>Help</a:t>
            </a:r>
            <a:r>
              <a:rPr sz="3600" spc="-75" dirty="0"/>
              <a:t> </a:t>
            </a:r>
            <a:r>
              <a:rPr sz="3600" dirty="0"/>
              <a:t>our</a:t>
            </a:r>
            <a:r>
              <a:rPr sz="3600" spc="-55" dirty="0"/>
              <a:t> </a:t>
            </a:r>
            <a:r>
              <a:rPr lang="en-US" sz="3600" spc="-55" dirty="0"/>
              <a:t>C</a:t>
            </a:r>
            <a:r>
              <a:rPr sz="3600" dirty="0"/>
              <a:t>ustomers</a:t>
            </a:r>
            <a:r>
              <a:rPr sz="3600" spc="15" dirty="0"/>
              <a:t> </a:t>
            </a:r>
            <a:r>
              <a:rPr lang="en-US" sz="3600" spc="15" dirty="0"/>
              <a:t>R</a:t>
            </a:r>
            <a:r>
              <a:rPr sz="3600" dirty="0"/>
              <a:t>etain</a:t>
            </a:r>
            <a:r>
              <a:rPr sz="3600" spc="10" dirty="0"/>
              <a:t> </a:t>
            </a:r>
            <a:r>
              <a:rPr lang="en-US" sz="3600" spc="-10" dirty="0"/>
              <a:t>C</a:t>
            </a:r>
            <a:r>
              <a:rPr sz="3600" spc="-10" dirty="0"/>
              <a:t>overage</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32</a:t>
            </a:fld>
            <a:endParaRPr spc="-25"/>
          </a:p>
        </p:txBody>
      </p:sp>
      <p:sp>
        <p:nvSpPr>
          <p:cNvPr id="12" name="object 12"/>
          <p:cNvSpPr txBox="1"/>
          <p:nvPr/>
        </p:nvSpPr>
        <p:spPr>
          <a:xfrm>
            <a:off x="932498" y="1729029"/>
            <a:ext cx="10138346" cy="3935052"/>
          </a:xfrm>
          <a:prstGeom prst="rect">
            <a:avLst/>
          </a:prstGeom>
        </p:spPr>
        <p:txBody>
          <a:bodyPr vert="horz" wrap="square" lIns="0" tIns="74295" rIns="0" bIns="0" rtlCol="0">
            <a:spAutoFit/>
          </a:bodyPr>
          <a:lstStyle/>
          <a:p>
            <a:pPr marL="358140" indent="-346075">
              <a:lnSpc>
                <a:spcPct val="100000"/>
              </a:lnSpc>
              <a:spcBef>
                <a:spcPts val="585"/>
              </a:spcBef>
              <a:buChar char="•"/>
              <a:tabLst>
                <a:tab pos="358140" algn="l"/>
                <a:tab pos="358775" algn="l"/>
              </a:tabLst>
            </a:pPr>
            <a:r>
              <a:rPr sz="2000" dirty="0">
                <a:solidFill>
                  <a:srgbClr val="1A4386"/>
                </a:solidFill>
                <a:latin typeface="Arial"/>
                <a:cs typeface="Arial"/>
              </a:rPr>
              <a:t>Encourage</a:t>
            </a:r>
            <a:r>
              <a:rPr sz="2000" spc="-20" dirty="0">
                <a:solidFill>
                  <a:srgbClr val="1A4386"/>
                </a:solidFill>
                <a:latin typeface="Arial"/>
                <a:cs typeface="Arial"/>
              </a:rPr>
              <a:t> </a:t>
            </a:r>
            <a:r>
              <a:rPr sz="2000" dirty="0">
                <a:solidFill>
                  <a:srgbClr val="1A4386"/>
                </a:solidFill>
                <a:latin typeface="Arial"/>
                <a:cs typeface="Arial"/>
              </a:rPr>
              <a:t>medical</a:t>
            </a:r>
            <a:r>
              <a:rPr sz="2000" spc="-160" dirty="0">
                <a:solidFill>
                  <a:srgbClr val="1A4386"/>
                </a:solidFill>
                <a:latin typeface="Arial"/>
                <a:cs typeface="Arial"/>
              </a:rPr>
              <a:t> </a:t>
            </a:r>
            <a:r>
              <a:rPr sz="2000" dirty="0">
                <a:solidFill>
                  <a:srgbClr val="1A4386"/>
                </a:solidFill>
                <a:latin typeface="Arial"/>
                <a:cs typeface="Arial"/>
              </a:rPr>
              <a:t>customers</a:t>
            </a:r>
            <a:r>
              <a:rPr sz="2000" spc="-155" dirty="0">
                <a:solidFill>
                  <a:srgbClr val="1A4386"/>
                </a:solidFill>
                <a:latin typeface="Arial"/>
                <a:cs typeface="Arial"/>
              </a:rPr>
              <a:t> </a:t>
            </a:r>
            <a:r>
              <a:rPr sz="2000" dirty="0">
                <a:solidFill>
                  <a:srgbClr val="1A4386"/>
                </a:solidFill>
                <a:latin typeface="Arial"/>
                <a:cs typeface="Arial"/>
              </a:rPr>
              <a:t>to</a:t>
            </a:r>
            <a:r>
              <a:rPr sz="2000" spc="75" dirty="0">
                <a:solidFill>
                  <a:srgbClr val="1A4386"/>
                </a:solidFill>
                <a:latin typeface="Arial"/>
                <a:cs typeface="Arial"/>
              </a:rPr>
              <a:t> </a:t>
            </a:r>
            <a:r>
              <a:rPr sz="2000" dirty="0">
                <a:solidFill>
                  <a:srgbClr val="1A4386"/>
                </a:solidFill>
                <a:latin typeface="Arial"/>
                <a:cs typeface="Arial"/>
              </a:rPr>
              <a:t>learn</a:t>
            </a:r>
            <a:r>
              <a:rPr sz="2000" spc="-15" dirty="0">
                <a:solidFill>
                  <a:srgbClr val="1A4386"/>
                </a:solidFill>
                <a:latin typeface="Arial"/>
                <a:cs typeface="Arial"/>
              </a:rPr>
              <a:t> </a:t>
            </a:r>
            <a:r>
              <a:rPr sz="2000" dirty="0">
                <a:solidFill>
                  <a:srgbClr val="1A4386"/>
                </a:solidFill>
                <a:latin typeface="Arial"/>
                <a:cs typeface="Arial"/>
              </a:rPr>
              <a:t>about</a:t>
            </a:r>
            <a:r>
              <a:rPr sz="2000" spc="-15" dirty="0">
                <a:solidFill>
                  <a:srgbClr val="1A4386"/>
                </a:solidFill>
                <a:latin typeface="Arial"/>
                <a:cs typeface="Arial"/>
              </a:rPr>
              <a:t> </a:t>
            </a:r>
            <a:r>
              <a:rPr sz="2000" dirty="0">
                <a:solidFill>
                  <a:srgbClr val="1A4386"/>
                </a:solidFill>
                <a:latin typeface="Arial"/>
                <a:cs typeface="Arial"/>
              </a:rPr>
              <a:t>their</a:t>
            </a:r>
            <a:r>
              <a:rPr sz="2000" spc="170" dirty="0">
                <a:solidFill>
                  <a:srgbClr val="1A4386"/>
                </a:solidFill>
                <a:latin typeface="Arial"/>
                <a:cs typeface="Arial"/>
              </a:rPr>
              <a:t> </a:t>
            </a:r>
            <a:r>
              <a:rPr sz="2000" dirty="0">
                <a:solidFill>
                  <a:srgbClr val="1A4386"/>
                </a:solidFill>
                <a:latin typeface="Arial"/>
                <a:cs typeface="Arial"/>
              </a:rPr>
              <a:t>redetermination</a:t>
            </a:r>
            <a:r>
              <a:rPr sz="2000" spc="-195" dirty="0">
                <a:solidFill>
                  <a:srgbClr val="1A4386"/>
                </a:solidFill>
                <a:latin typeface="Arial"/>
                <a:cs typeface="Arial"/>
              </a:rPr>
              <a:t> </a:t>
            </a:r>
            <a:r>
              <a:rPr sz="2000" spc="-20" dirty="0">
                <a:solidFill>
                  <a:srgbClr val="1A4386"/>
                </a:solidFill>
                <a:latin typeface="Arial"/>
                <a:cs typeface="Arial"/>
              </a:rPr>
              <a:t>date</a:t>
            </a:r>
            <a:endParaRPr sz="2000" dirty="0">
              <a:latin typeface="Arial"/>
              <a:cs typeface="Arial"/>
            </a:endParaRPr>
          </a:p>
          <a:p>
            <a:pPr marL="358140" marR="5080" indent="-346075">
              <a:lnSpc>
                <a:spcPts val="2880"/>
              </a:lnSpc>
              <a:spcBef>
                <a:spcPts val="175"/>
              </a:spcBef>
              <a:buChar char="•"/>
              <a:tabLst>
                <a:tab pos="358140" algn="l"/>
                <a:tab pos="358775" algn="l"/>
              </a:tabLst>
            </a:pPr>
            <a:r>
              <a:rPr lang="en-US" sz="2000" spc="-45" dirty="0">
                <a:solidFill>
                  <a:srgbClr val="1A4386"/>
                </a:solidFill>
                <a:latin typeface="Arial"/>
                <a:cs typeface="Arial"/>
              </a:rPr>
              <a:t>W</a:t>
            </a:r>
            <a:r>
              <a:rPr sz="2000" dirty="0">
                <a:solidFill>
                  <a:srgbClr val="1A4386"/>
                </a:solidFill>
                <a:latin typeface="Arial"/>
                <a:cs typeface="Arial"/>
              </a:rPr>
              <a:t>hen</a:t>
            </a:r>
            <a:r>
              <a:rPr lang="en-US" sz="2000" dirty="0">
                <a:solidFill>
                  <a:srgbClr val="1A4386"/>
                </a:solidFill>
                <a:latin typeface="Arial"/>
                <a:cs typeface="Arial"/>
              </a:rPr>
              <a:t> speaking or working with someone – try to</a:t>
            </a:r>
            <a:r>
              <a:rPr sz="2000" spc="-40" dirty="0">
                <a:solidFill>
                  <a:srgbClr val="1A4386"/>
                </a:solidFill>
                <a:latin typeface="Arial"/>
                <a:cs typeface="Arial"/>
              </a:rPr>
              <a:t> </a:t>
            </a:r>
            <a:r>
              <a:rPr sz="2000" dirty="0">
                <a:solidFill>
                  <a:srgbClr val="1A4386"/>
                </a:solidFill>
                <a:latin typeface="Arial"/>
                <a:cs typeface="Arial"/>
              </a:rPr>
              <a:t>tell</a:t>
            </a:r>
            <a:r>
              <a:rPr sz="2000" spc="-5" dirty="0">
                <a:solidFill>
                  <a:srgbClr val="1A4386"/>
                </a:solidFill>
                <a:latin typeface="Arial"/>
                <a:cs typeface="Arial"/>
              </a:rPr>
              <a:t> </a:t>
            </a:r>
            <a:r>
              <a:rPr sz="2000" dirty="0">
                <a:solidFill>
                  <a:srgbClr val="1A4386"/>
                </a:solidFill>
                <a:latin typeface="Arial"/>
                <a:cs typeface="Arial"/>
              </a:rPr>
              <a:t>them</a:t>
            </a:r>
            <a:r>
              <a:rPr sz="2000" spc="-30" dirty="0">
                <a:solidFill>
                  <a:srgbClr val="1A4386"/>
                </a:solidFill>
                <a:latin typeface="Arial"/>
                <a:cs typeface="Arial"/>
              </a:rPr>
              <a:t> </a:t>
            </a:r>
            <a:r>
              <a:rPr sz="2000" spc="-20" dirty="0">
                <a:solidFill>
                  <a:srgbClr val="1A4386"/>
                </a:solidFill>
                <a:latin typeface="Arial"/>
                <a:cs typeface="Arial"/>
              </a:rPr>
              <a:t>when </a:t>
            </a:r>
            <a:r>
              <a:rPr sz="2000" dirty="0">
                <a:solidFill>
                  <a:srgbClr val="1A4386"/>
                </a:solidFill>
                <a:latin typeface="Arial"/>
                <a:cs typeface="Arial"/>
              </a:rPr>
              <a:t>their</a:t>
            </a:r>
            <a:r>
              <a:rPr sz="2000" spc="-55" dirty="0">
                <a:solidFill>
                  <a:srgbClr val="1A4386"/>
                </a:solidFill>
                <a:latin typeface="Arial"/>
                <a:cs typeface="Arial"/>
              </a:rPr>
              <a:t> </a:t>
            </a:r>
            <a:r>
              <a:rPr sz="2000" dirty="0">
                <a:solidFill>
                  <a:srgbClr val="1A4386"/>
                </a:solidFill>
                <a:latin typeface="Arial"/>
                <a:cs typeface="Arial"/>
              </a:rPr>
              <a:t>redetermination</a:t>
            </a:r>
            <a:r>
              <a:rPr sz="2000" spc="-105" dirty="0">
                <a:solidFill>
                  <a:srgbClr val="1A4386"/>
                </a:solidFill>
                <a:latin typeface="Arial"/>
                <a:cs typeface="Arial"/>
              </a:rPr>
              <a:t> </a:t>
            </a:r>
            <a:r>
              <a:rPr sz="2000" dirty="0">
                <a:solidFill>
                  <a:srgbClr val="1A4386"/>
                </a:solidFill>
                <a:latin typeface="Arial"/>
                <a:cs typeface="Arial"/>
              </a:rPr>
              <a:t>is</a:t>
            </a:r>
            <a:r>
              <a:rPr sz="2000" spc="25" dirty="0">
                <a:solidFill>
                  <a:srgbClr val="1A4386"/>
                </a:solidFill>
                <a:latin typeface="Arial"/>
                <a:cs typeface="Arial"/>
              </a:rPr>
              <a:t> </a:t>
            </a:r>
            <a:r>
              <a:rPr sz="2000" spc="-25" dirty="0">
                <a:solidFill>
                  <a:srgbClr val="1A4386"/>
                </a:solidFill>
                <a:latin typeface="Arial"/>
                <a:cs typeface="Arial"/>
              </a:rPr>
              <a:t>due</a:t>
            </a:r>
            <a:endParaRPr lang="en-US" sz="2000" spc="-25" dirty="0">
              <a:solidFill>
                <a:srgbClr val="1A4386"/>
              </a:solidFill>
              <a:latin typeface="Arial"/>
              <a:cs typeface="Arial"/>
            </a:endParaRPr>
          </a:p>
          <a:p>
            <a:pPr marL="358140" marR="5080" indent="-346075">
              <a:lnSpc>
                <a:spcPts val="2880"/>
              </a:lnSpc>
              <a:spcBef>
                <a:spcPts val="175"/>
              </a:spcBef>
              <a:buChar char="•"/>
              <a:tabLst>
                <a:tab pos="358140" algn="l"/>
                <a:tab pos="358775" algn="l"/>
              </a:tabLst>
            </a:pPr>
            <a:r>
              <a:rPr lang="en-US" sz="2000" spc="-25" dirty="0">
                <a:solidFill>
                  <a:srgbClr val="1A4386"/>
                </a:solidFill>
                <a:latin typeface="Arial"/>
                <a:cs typeface="Arial"/>
              </a:rPr>
              <a:t>Refer to </a:t>
            </a:r>
            <a:r>
              <a:rPr lang="en-US" sz="2000" spc="-25" dirty="0">
                <a:solidFill>
                  <a:srgbClr val="1A4386"/>
                </a:solidFill>
                <a:latin typeface="Arial"/>
                <a:cs typeface="Arial"/>
                <a:hlinkClick r:id="rId6"/>
              </a:rPr>
              <a:t>Get Covered Illinois Navigators</a:t>
            </a:r>
            <a:r>
              <a:rPr lang="en-US" sz="2000" spc="-25" dirty="0">
                <a:solidFill>
                  <a:srgbClr val="1A4386"/>
                </a:solidFill>
                <a:latin typeface="Arial"/>
                <a:cs typeface="Arial"/>
              </a:rPr>
              <a:t> for help with Medicaid and Marketplace forms</a:t>
            </a:r>
            <a:endParaRPr sz="2000" dirty="0">
              <a:latin typeface="Arial"/>
              <a:cs typeface="Arial"/>
            </a:endParaRPr>
          </a:p>
          <a:p>
            <a:pPr marL="358140" indent="-346075">
              <a:lnSpc>
                <a:spcPct val="100000"/>
              </a:lnSpc>
              <a:spcBef>
                <a:spcPts val="315"/>
              </a:spcBef>
              <a:buChar char="•"/>
              <a:tabLst>
                <a:tab pos="358140" algn="l"/>
                <a:tab pos="358775" algn="l"/>
              </a:tabLst>
            </a:pPr>
            <a:r>
              <a:rPr sz="2000" dirty="0">
                <a:solidFill>
                  <a:srgbClr val="1A4386"/>
                </a:solidFill>
                <a:latin typeface="Arial"/>
                <a:cs typeface="Arial"/>
              </a:rPr>
              <a:t>Explain</a:t>
            </a:r>
            <a:r>
              <a:rPr sz="2000" spc="30" dirty="0">
                <a:solidFill>
                  <a:srgbClr val="1A4386"/>
                </a:solidFill>
                <a:latin typeface="Arial"/>
                <a:cs typeface="Arial"/>
              </a:rPr>
              <a:t> </a:t>
            </a:r>
            <a:r>
              <a:rPr sz="2000" dirty="0">
                <a:solidFill>
                  <a:srgbClr val="1A4386"/>
                </a:solidFill>
                <a:latin typeface="Arial"/>
                <a:cs typeface="Arial"/>
              </a:rPr>
              <a:t>the</a:t>
            </a:r>
            <a:r>
              <a:rPr sz="2000" spc="75" dirty="0">
                <a:solidFill>
                  <a:srgbClr val="1A4386"/>
                </a:solidFill>
                <a:latin typeface="Arial"/>
                <a:cs typeface="Arial"/>
              </a:rPr>
              <a:t> </a:t>
            </a:r>
            <a:r>
              <a:rPr sz="2000" dirty="0">
                <a:solidFill>
                  <a:srgbClr val="1A4386"/>
                </a:solidFill>
                <a:latin typeface="Arial"/>
                <a:cs typeface="Arial"/>
              </a:rPr>
              <a:t>timeline</a:t>
            </a:r>
            <a:r>
              <a:rPr sz="2000" spc="-210" dirty="0">
                <a:solidFill>
                  <a:srgbClr val="1A4386"/>
                </a:solidFill>
                <a:latin typeface="Arial"/>
                <a:cs typeface="Arial"/>
              </a:rPr>
              <a:t> </a:t>
            </a:r>
            <a:r>
              <a:rPr sz="2000" dirty="0">
                <a:solidFill>
                  <a:srgbClr val="1A4386"/>
                </a:solidFill>
                <a:latin typeface="Arial"/>
                <a:cs typeface="Arial"/>
              </a:rPr>
              <a:t>of</a:t>
            </a:r>
            <a:r>
              <a:rPr sz="2000" spc="-40" dirty="0">
                <a:solidFill>
                  <a:srgbClr val="1A4386"/>
                </a:solidFill>
                <a:latin typeface="Arial"/>
                <a:cs typeface="Arial"/>
              </a:rPr>
              <a:t> </a:t>
            </a:r>
            <a:r>
              <a:rPr sz="2000" dirty="0">
                <a:solidFill>
                  <a:srgbClr val="1A4386"/>
                </a:solidFill>
                <a:latin typeface="Arial"/>
                <a:cs typeface="Arial"/>
              </a:rPr>
              <a:t>when</a:t>
            </a:r>
            <a:r>
              <a:rPr sz="2000" spc="-5" dirty="0">
                <a:solidFill>
                  <a:srgbClr val="1A4386"/>
                </a:solidFill>
                <a:latin typeface="Arial"/>
                <a:cs typeface="Arial"/>
              </a:rPr>
              <a:t> </a:t>
            </a:r>
            <a:r>
              <a:rPr sz="2000" dirty="0">
                <a:solidFill>
                  <a:srgbClr val="1A4386"/>
                </a:solidFill>
                <a:latin typeface="Arial"/>
                <a:cs typeface="Arial"/>
              </a:rPr>
              <a:t>redeterminations</a:t>
            </a:r>
            <a:r>
              <a:rPr sz="2000" spc="-175" dirty="0">
                <a:solidFill>
                  <a:srgbClr val="1A4386"/>
                </a:solidFill>
                <a:latin typeface="Arial"/>
                <a:cs typeface="Arial"/>
              </a:rPr>
              <a:t> </a:t>
            </a:r>
            <a:r>
              <a:rPr sz="2000" dirty="0">
                <a:solidFill>
                  <a:srgbClr val="1A4386"/>
                </a:solidFill>
                <a:latin typeface="Arial"/>
                <a:cs typeface="Arial"/>
              </a:rPr>
              <a:t>are</a:t>
            </a:r>
            <a:r>
              <a:rPr sz="2000" spc="40" dirty="0">
                <a:solidFill>
                  <a:srgbClr val="1A4386"/>
                </a:solidFill>
                <a:latin typeface="Arial"/>
                <a:cs typeface="Arial"/>
              </a:rPr>
              <a:t> </a:t>
            </a:r>
            <a:r>
              <a:rPr sz="2000" dirty="0">
                <a:solidFill>
                  <a:srgbClr val="1A4386"/>
                </a:solidFill>
                <a:latin typeface="Arial"/>
                <a:cs typeface="Arial"/>
              </a:rPr>
              <a:t>mailed</a:t>
            </a:r>
            <a:r>
              <a:rPr sz="2000" spc="-125" dirty="0">
                <a:solidFill>
                  <a:srgbClr val="1A4386"/>
                </a:solidFill>
                <a:latin typeface="Arial"/>
                <a:cs typeface="Arial"/>
              </a:rPr>
              <a:t> </a:t>
            </a:r>
            <a:r>
              <a:rPr sz="2000" dirty="0">
                <a:solidFill>
                  <a:srgbClr val="1A4386"/>
                </a:solidFill>
                <a:latin typeface="Arial"/>
                <a:cs typeface="Arial"/>
              </a:rPr>
              <a:t>vs.</a:t>
            </a:r>
            <a:r>
              <a:rPr sz="2000" spc="45" dirty="0">
                <a:solidFill>
                  <a:srgbClr val="1A4386"/>
                </a:solidFill>
                <a:latin typeface="Arial"/>
                <a:cs typeface="Arial"/>
              </a:rPr>
              <a:t> </a:t>
            </a:r>
            <a:r>
              <a:rPr sz="2000" dirty="0">
                <a:solidFill>
                  <a:srgbClr val="1A4386"/>
                </a:solidFill>
                <a:latin typeface="Arial"/>
                <a:cs typeface="Arial"/>
              </a:rPr>
              <a:t>their</a:t>
            </a:r>
            <a:r>
              <a:rPr sz="2000" spc="15" dirty="0">
                <a:solidFill>
                  <a:srgbClr val="1A4386"/>
                </a:solidFill>
                <a:latin typeface="Arial"/>
                <a:cs typeface="Arial"/>
              </a:rPr>
              <a:t> </a:t>
            </a:r>
            <a:r>
              <a:rPr sz="2000" dirty="0">
                <a:solidFill>
                  <a:srgbClr val="1A4386"/>
                </a:solidFill>
                <a:latin typeface="Arial"/>
                <a:cs typeface="Arial"/>
              </a:rPr>
              <a:t>due</a:t>
            </a:r>
            <a:r>
              <a:rPr sz="2000" spc="-40" dirty="0">
                <a:solidFill>
                  <a:srgbClr val="1A4386"/>
                </a:solidFill>
                <a:latin typeface="Arial"/>
                <a:cs typeface="Arial"/>
              </a:rPr>
              <a:t> </a:t>
            </a:r>
            <a:r>
              <a:rPr sz="2000" spc="-10" dirty="0">
                <a:solidFill>
                  <a:srgbClr val="1A4386"/>
                </a:solidFill>
                <a:latin typeface="Arial"/>
                <a:cs typeface="Arial"/>
              </a:rPr>
              <a:t>date.</a:t>
            </a:r>
            <a:endParaRPr sz="2000" dirty="0">
              <a:latin typeface="Arial"/>
              <a:cs typeface="Arial"/>
            </a:endParaRPr>
          </a:p>
          <a:p>
            <a:pPr marL="815975" lvl="1" indent="-346710">
              <a:lnSpc>
                <a:spcPct val="100000"/>
              </a:lnSpc>
              <a:spcBef>
                <a:spcPts val="484"/>
              </a:spcBef>
              <a:buChar char="•"/>
              <a:tabLst>
                <a:tab pos="815975" algn="l"/>
                <a:tab pos="816610" algn="l"/>
              </a:tabLst>
            </a:pPr>
            <a:r>
              <a:rPr sz="2000" dirty="0">
                <a:solidFill>
                  <a:srgbClr val="1A4386"/>
                </a:solidFill>
                <a:latin typeface="Arial"/>
                <a:cs typeface="Arial"/>
              </a:rPr>
              <a:t>Redes</a:t>
            </a:r>
            <a:r>
              <a:rPr sz="2000" spc="-25" dirty="0">
                <a:solidFill>
                  <a:srgbClr val="1A4386"/>
                </a:solidFill>
                <a:latin typeface="Arial"/>
                <a:cs typeface="Arial"/>
              </a:rPr>
              <a:t> </a:t>
            </a:r>
            <a:r>
              <a:rPr sz="2000" dirty="0">
                <a:solidFill>
                  <a:srgbClr val="1A4386"/>
                </a:solidFill>
                <a:latin typeface="Arial"/>
                <a:cs typeface="Arial"/>
              </a:rPr>
              <a:t>are</a:t>
            </a:r>
            <a:r>
              <a:rPr sz="2000" spc="20" dirty="0">
                <a:solidFill>
                  <a:srgbClr val="1A4386"/>
                </a:solidFill>
                <a:latin typeface="Arial"/>
                <a:cs typeface="Arial"/>
              </a:rPr>
              <a:t> </a:t>
            </a:r>
            <a:r>
              <a:rPr sz="2000" dirty="0">
                <a:solidFill>
                  <a:srgbClr val="1A4386"/>
                </a:solidFill>
                <a:latin typeface="Arial"/>
                <a:cs typeface="Arial"/>
              </a:rPr>
              <a:t>mailed</a:t>
            </a:r>
            <a:r>
              <a:rPr sz="2000" spc="-140" dirty="0">
                <a:solidFill>
                  <a:srgbClr val="1A4386"/>
                </a:solidFill>
                <a:latin typeface="Arial"/>
                <a:cs typeface="Arial"/>
              </a:rPr>
              <a:t> </a:t>
            </a:r>
            <a:r>
              <a:rPr lang="en-US" sz="2000" spc="-140" dirty="0">
                <a:solidFill>
                  <a:srgbClr val="1A4386"/>
                </a:solidFill>
                <a:latin typeface="Arial"/>
                <a:cs typeface="Arial"/>
              </a:rPr>
              <a:t>30 days before their renewal due date and </a:t>
            </a:r>
            <a:r>
              <a:rPr sz="2000" dirty="0">
                <a:solidFill>
                  <a:srgbClr val="1A4386"/>
                </a:solidFill>
                <a:latin typeface="Arial"/>
                <a:cs typeface="Arial"/>
              </a:rPr>
              <a:t>60</a:t>
            </a:r>
            <a:r>
              <a:rPr sz="2000" spc="-55" dirty="0">
                <a:solidFill>
                  <a:srgbClr val="1A4386"/>
                </a:solidFill>
                <a:latin typeface="Arial"/>
                <a:cs typeface="Arial"/>
              </a:rPr>
              <a:t> </a:t>
            </a:r>
            <a:r>
              <a:rPr sz="2000" dirty="0">
                <a:solidFill>
                  <a:srgbClr val="1A4386"/>
                </a:solidFill>
                <a:latin typeface="Arial"/>
                <a:cs typeface="Arial"/>
              </a:rPr>
              <a:t>days</a:t>
            </a:r>
            <a:r>
              <a:rPr sz="2000" spc="55" dirty="0">
                <a:solidFill>
                  <a:srgbClr val="1A4386"/>
                </a:solidFill>
                <a:latin typeface="Arial"/>
                <a:cs typeface="Arial"/>
              </a:rPr>
              <a:t> </a:t>
            </a:r>
            <a:r>
              <a:rPr sz="2000" dirty="0">
                <a:solidFill>
                  <a:srgbClr val="1A4386"/>
                </a:solidFill>
                <a:latin typeface="Arial"/>
                <a:cs typeface="Arial"/>
              </a:rPr>
              <a:t>before</a:t>
            </a:r>
            <a:r>
              <a:rPr sz="2000" spc="20" dirty="0">
                <a:solidFill>
                  <a:srgbClr val="1A4386"/>
                </a:solidFill>
                <a:latin typeface="Arial"/>
                <a:cs typeface="Arial"/>
              </a:rPr>
              <a:t> </a:t>
            </a:r>
            <a:r>
              <a:rPr sz="2000" dirty="0">
                <a:solidFill>
                  <a:srgbClr val="1A4386"/>
                </a:solidFill>
                <a:latin typeface="Arial"/>
                <a:cs typeface="Arial"/>
              </a:rPr>
              <a:t>the</a:t>
            </a:r>
            <a:r>
              <a:rPr sz="2000" spc="-60" dirty="0">
                <a:solidFill>
                  <a:srgbClr val="1A4386"/>
                </a:solidFill>
                <a:latin typeface="Arial"/>
                <a:cs typeface="Arial"/>
              </a:rPr>
              <a:t> </a:t>
            </a:r>
            <a:r>
              <a:rPr lang="en-US" sz="2000" dirty="0">
                <a:solidFill>
                  <a:srgbClr val="1A4386"/>
                </a:solidFill>
                <a:latin typeface="Arial"/>
                <a:cs typeface="Arial"/>
              </a:rPr>
              <a:t>end of their certification period (which is the last day of coverage if don’t renew)</a:t>
            </a:r>
            <a:r>
              <a:rPr sz="2000" spc="-10" dirty="0">
                <a:solidFill>
                  <a:srgbClr val="1A4386"/>
                </a:solidFill>
                <a:latin typeface="Arial"/>
                <a:cs typeface="Arial"/>
              </a:rPr>
              <a:t>.</a:t>
            </a:r>
            <a:endParaRPr sz="2000" dirty="0">
              <a:latin typeface="Arial"/>
              <a:cs typeface="Arial"/>
            </a:endParaRPr>
          </a:p>
          <a:p>
            <a:pPr marL="358140" indent="-346075">
              <a:lnSpc>
                <a:spcPct val="100000"/>
              </a:lnSpc>
              <a:spcBef>
                <a:spcPts val="484"/>
              </a:spcBef>
              <a:buChar char="•"/>
              <a:tabLst>
                <a:tab pos="358140" algn="l"/>
                <a:tab pos="358775" algn="l"/>
              </a:tabLst>
            </a:pPr>
            <a:r>
              <a:rPr sz="2000" dirty="0">
                <a:solidFill>
                  <a:srgbClr val="1A4386"/>
                </a:solidFill>
                <a:latin typeface="Arial"/>
                <a:cs typeface="Arial"/>
              </a:rPr>
              <a:t>Continue</a:t>
            </a:r>
            <a:r>
              <a:rPr sz="2000" spc="-25" dirty="0">
                <a:solidFill>
                  <a:srgbClr val="1A4386"/>
                </a:solidFill>
                <a:latin typeface="Arial"/>
                <a:cs typeface="Arial"/>
              </a:rPr>
              <a:t> </a:t>
            </a:r>
            <a:r>
              <a:rPr sz="2000" dirty="0">
                <a:solidFill>
                  <a:srgbClr val="1A4386"/>
                </a:solidFill>
                <a:latin typeface="Arial"/>
                <a:cs typeface="Arial"/>
              </a:rPr>
              <a:t>to</a:t>
            </a:r>
            <a:r>
              <a:rPr sz="2000" spc="105" dirty="0">
                <a:solidFill>
                  <a:srgbClr val="1A4386"/>
                </a:solidFill>
                <a:latin typeface="Arial"/>
                <a:cs typeface="Arial"/>
              </a:rPr>
              <a:t> </a:t>
            </a:r>
            <a:r>
              <a:rPr sz="2000" dirty="0">
                <a:solidFill>
                  <a:srgbClr val="1A4386"/>
                </a:solidFill>
                <a:latin typeface="Arial"/>
                <a:cs typeface="Arial"/>
              </a:rPr>
              <a:t>encourage</a:t>
            </a:r>
            <a:r>
              <a:rPr sz="2000" spc="-10" dirty="0">
                <a:solidFill>
                  <a:srgbClr val="1A4386"/>
                </a:solidFill>
                <a:latin typeface="Arial"/>
                <a:cs typeface="Arial"/>
              </a:rPr>
              <a:t> </a:t>
            </a:r>
            <a:r>
              <a:rPr sz="2000" dirty="0">
                <a:solidFill>
                  <a:srgbClr val="1A4386"/>
                </a:solidFill>
                <a:latin typeface="Arial"/>
                <a:cs typeface="Arial"/>
              </a:rPr>
              <a:t>medical</a:t>
            </a:r>
            <a:r>
              <a:rPr sz="2000" spc="-160" dirty="0">
                <a:solidFill>
                  <a:srgbClr val="1A4386"/>
                </a:solidFill>
                <a:latin typeface="Arial"/>
                <a:cs typeface="Arial"/>
              </a:rPr>
              <a:t> </a:t>
            </a:r>
            <a:r>
              <a:rPr sz="2000" dirty="0">
                <a:solidFill>
                  <a:srgbClr val="1A4386"/>
                </a:solidFill>
                <a:latin typeface="Arial"/>
                <a:cs typeface="Arial"/>
              </a:rPr>
              <a:t>customers</a:t>
            </a:r>
            <a:r>
              <a:rPr sz="2000" spc="-155" dirty="0">
                <a:solidFill>
                  <a:srgbClr val="1A4386"/>
                </a:solidFill>
                <a:latin typeface="Arial"/>
                <a:cs typeface="Arial"/>
              </a:rPr>
              <a:t> </a:t>
            </a:r>
            <a:r>
              <a:rPr sz="2000" dirty="0">
                <a:solidFill>
                  <a:srgbClr val="1A4386"/>
                </a:solidFill>
                <a:latin typeface="Arial"/>
                <a:cs typeface="Arial"/>
              </a:rPr>
              <a:t>to update</a:t>
            </a:r>
            <a:r>
              <a:rPr sz="2000" spc="85" dirty="0">
                <a:solidFill>
                  <a:srgbClr val="1A4386"/>
                </a:solidFill>
                <a:latin typeface="Arial"/>
                <a:cs typeface="Arial"/>
              </a:rPr>
              <a:t> </a:t>
            </a:r>
            <a:r>
              <a:rPr sz="2000" dirty="0">
                <a:solidFill>
                  <a:srgbClr val="1A4386"/>
                </a:solidFill>
                <a:latin typeface="Arial"/>
                <a:cs typeface="Arial"/>
              </a:rPr>
              <a:t>their</a:t>
            </a:r>
            <a:r>
              <a:rPr sz="2000" spc="-50" dirty="0">
                <a:solidFill>
                  <a:srgbClr val="1A4386"/>
                </a:solidFill>
                <a:latin typeface="Arial"/>
                <a:cs typeface="Arial"/>
              </a:rPr>
              <a:t> </a:t>
            </a:r>
            <a:r>
              <a:rPr sz="2000" dirty="0">
                <a:solidFill>
                  <a:srgbClr val="1A4386"/>
                </a:solidFill>
                <a:latin typeface="Arial"/>
                <a:cs typeface="Arial"/>
              </a:rPr>
              <a:t>contact</a:t>
            </a:r>
            <a:r>
              <a:rPr sz="2000" spc="-10" dirty="0">
                <a:solidFill>
                  <a:srgbClr val="1A4386"/>
                </a:solidFill>
                <a:latin typeface="Arial"/>
                <a:cs typeface="Arial"/>
              </a:rPr>
              <a:t> information</a:t>
            </a:r>
            <a:r>
              <a:rPr lang="en-US" sz="2000" spc="-10" dirty="0">
                <a:solidFill>
                  <a:srgbClr val="1A4386"/>
                </a:solidFill>
                <a:latin typeface="Arial"/>
                <a:cs typeface="Arial"/>
              </a:rPr>
              <a:t> through: 1) MMC, 2) by calling 877-805-5312 or 3) submitting </a:t>
            </a:r>
            <a:r>
              <a:rPr lang="en-US" sz="2000" spc="-10" dirty="0">
                <a:solidFill>
                  <a:srgbClr val="1A4386"/>
                </a:solidFill>
                <a:latin typeface="Arial"/>
                <a:cs typeface="Arial"/>
                <a:hlinkClick r:id="rId7"/>
              </a:rPr>
              <a:t>online form</a:t>
            </a:r>
            <a:endParaRPr sz="2000" dirty="0">
              <a:latin typeface="Arial"/>
              <a:cs typeface="Arial"/>
            </a:endParaRPr>
          </a:p>
          <a:p>
            <a:pPr marL="358140" indent="-346075">
              <a:lnSpc>
                <a:spcPct val="100000"/>
              </a:lnSpc>
              <a:spcBef>
                <a:spcPts val="484"/>
              </a:spcBef>
              <a:buFont typeface="Arial"/>
              <a:buChar char="•"/>
              <a:tabLst>
                <a:tab pos="358140" algn="l"/>
                <a:tab pos="358775" algn="l"/>
              </a:tabLst>
            </a:pPr>
            <a:r>
              <a:rPr sz="2000" b="1" dirty="0">
                <a:solidFill>
                  <a:srgbClr val="1A4386"/>
                </a:solidFill>
                <a:uFill>
                  <a:solidFill>
                    <a:srgbClr val="1A4386"/>
                  </a:solidFill>
                </a:uFill>
                <a:latin typeface="Arial"/>
                <a:cs typeface="Arial"/>
              </a:rPr>
              <a:t>Assist</a:t>
            </a:r>
            <a:r>
              <a:rPr sz="2000" b="1" spc="-10" dirty="0">
                <a:solidFill>
                  <a:srgbClr val="1A4386"/>
                </a:solidFill>
                <a:uFill>
                  <a:solidFill>
                    <a:srgbClr val="1A4386"/>
                  </a:solidFill>
                </a:uFill>
                <a:latin typeface="Arial"/>
                <a:cs typeface="Arial"/>
              </a:rPr>
              <a:t> </a:t>
            </a:r>
            <a:r>
              <a:rPr sz="2000" b="1" dirty="0">
                <a:solidFill>
                  <a:srgbClr val="1A4386"/>
                </a:solidFill>
                <a:uFill>
                  <a:solidFill>
                    <a:srgbClr val="1A4386"/>
                  </a:solidFill>
                </a:uFill>
                <a:latin typeface="Arial"/>
                <a:cs typeface="Arial"/>
              </a:rPr>
              <a:t>customers</a:t>
            </a:r>
            <a:r>
              <a:rPr sz="2000" b="1" spc="35" dirty="0">
                <a:solidFill>
                  <a:srgbClr val="1A4386"/>
                </a:solidFill>
                <a:uFill>
                  <a:solidFill>
                    <a:srgbClr val="1A4386"/>
                  </a:solidFill>
                </a:uFill>
                <a:latin typeface="Arial"/>
                <a:cs typeface="Arial"/>
              </a:rPr>
              <a:t> </a:t>
            </a:r>
            <a:r>
              <a:rPr sz="2000" b="1" dirty="0">
                <a:solidFill>
                  <a:srgbClr val="1A4386"/>
                </a:solidFill>
                <a:uFill>
                  <a:solidFill>
                    <a:srgbClr val="1A4386"/>
                  </a:solidFill>
                </a:uFill>
                <a:latin typeface="Arial"/>
                <a:cs typeface="Arial"/>
              </a:rPr>
              <a:t>with</a:t>
            </a:r>
            <a:r>
              <a:rPr sz="2000" b="1" spc="5" dirty="0">
                <a:solidFill>
                  <a:srgbClr val="1A4386"/>
                </a:solidFill>
                <a:uFill>
                  <a:solidFill>
                    <a:srgbClr val="1A4386"/>
                  </a:solidFill>
                </a:uFill>
                <a:latin typeface="Arial"/>
                <a:cs typeface="Arial"/>
              </a:rPr>
              <a:t> </a:t>
            </a:r>
            <a:r>
              <a:rPr sz="2000" b="1" dirty="0">
                <a:solidFill>
                  <a:srgbClr val="1A4386"/>
                </a:solidFill>
                <a:uFill>
                  <a:solidFill>
                    <a:srgbClr val="1A4386"/>
                  </a:solidFill>
                </a:uFill>
                <a:latin typeface="Arial"/>
                <a:cs typeface="Arial"/>
              </a:rPr>
              <a:t>setting</a:t>
            </a:r>
            <a:r>
              <a:rPr sz="2000" b="1" spc="50" dirty="0">
                <a:solidFill>
                  <a:srgbClr val="1A4386"/>
                </a:solidFill>
                <a:uFill>
                  <a:solidFill>
                    <a:srgbClr val="1A4386"/>
                  </a:solidFill>
                </a:uFill>
                <a:latin typeface="Arial"/>
                <a:cs typeface="Arial"/>
              </a:rPr>
              <a:t> </a:t>
            </a:r>
            <a:r>
              <a:rPr sz="2000" b="1" dirty="0">
                <a:solidFill>
                  <a:srgbClr val="1A4386"/>
                </a:solidFill>
                <a:uFill>
                  <a:solidFill>
                    <a:srgbClr val="1A4386"/>
                  </a:solidFill>
                </a:uFill>
                <a:latin typeface="Arial"/>
                <a:cs typeface="Arial"/>
              </a:rPr>
              <a:t>up</a:t>
            </a:r>
            <a:r>
              <a:rPr sz="2000" b="1" spc="-70" dirty="0">
                <a:solidFill>
                  <a:srgbClr val="1A4386"/>
                </a:solidFill>
                <a:uFill>
                  <a:solidFill>
                    <a:srgbClr val="1A4386"/>
                  </a:solidFill>
                </a:uFill>
                <a:latin typeface="Arial"/>
                <a:cs typeface="Arial"/>
              </a:rPr>
              <a:t> </a:t>
            </a:r>
            <a:r>
              <a:rPr sz="2000" b="1" dirty="0">
                <a:solidFill>
                  <a:srgbClr val="1A4386"/>
                </a:solidFill>
                <a:uFill>
                  <a:solidFill>
                    <a:srgbClr val="1A4386"/>
                  </a:solidFill>
                </a:uFill>
                <a:latin typeface="Arial"/>
                <a:cs typeface="Arial"/>
              </a:rPr>
              <a:t>Manage</a:t>
            </a:r>
            <a:r>
              <a:rPr sz="2000" b="1" spc="-40" dirty="0">
                <a:solidFill>
                  <a:srgbClr val="1A4386"/>
                </a:solidFill>
                <a:uFill>
                  <a:solidFill>
                    <a:srgbClr val="1A4386"/>
                  </a:solidFill>
                </a:uFill>
                <a:latin typeface="Arial"/>
                <a:cs typeface="Arial"/>
              </a:rPr>
              <a:t> </a:t>
            </a:r>
            <a:r>
              <a:rPr sz="2000" b="1" dirty="0">
                <a:solidFill>
                  <a:srgbClr val="1A4386"/>
                </a:solidFill>
                <a:uFill>
                  <a:solidFill>
                    <a:srgbClr val="1A4386"/>
                  </a:solidFill>
                </a:uFill>
                <a:latin typeface="Arial"/>
                <a:cs typeface="Arial"/>
              </a:rPr>
              <a:t>My</a:t>
            </a:r>
            <a:r>
              <a:rPr sz="2000" b="1" spc="-35" dirty="0">
                <a:solidFill>
                  <a:srgbClr val="1A4386"/>
                </a:solidFill>
                <a:uFill>
                  <a:solidFill>
                    <a:srgbClr val="1A4386"/>
                  </a:solidFill>
                </a:uFill>
                <a:latin typeface="Arial"/>
                <a:cs typeface="Arial"/>
              </a:rPr>
              <a:t> </a:t>
            </a:r>
            <a:r>
              <a:rPr sz="2000" b="1" dirty="0">
                <a:solidFill>
                  <a:srgbClr val="1A4386"/>
                </a:solidFill>
                <a:uFill>
                  <a:solidFill>
                    <a:srgbClr val="1A4386"/>
                  </a:solidFill>
                </a:uFill>
                <a:latin typeface="Arial"/>
                <a:cs typeface="Arial"/>
              </a:rPr>
              <a:t>Case</a:t>
            </a:r>
            <a:r>
              <a:rPr sz="2000" b="1" spc="-110" dirty="0">
                <a:solidFill>
                  <a:srgbClr val="1A4386"/>
                </a:solidFill>
                <a:uFill>
                  <a:solidFill>
                    <a:srgbClr val="1A4386"/>
                  </a:solidFill>
                </a:uFill>
                <a:latin typeface="Arial"/>
                <a:cs typeface="Arial"/>
              </a:rPr>
              <a:t> </a:t>
            </a:r>
            <a:r>
              <a:rPr sz="2000" b="1" dirty="0">
                <a:solidFill>
                  <a:srgbClr val="1A4386"/>
                </a:solidFill>
                <a:uFill>
                  <a:solidFill>
                    <a:srgbClr val="1A4386"/>
                  </a:solidFill>
                </a:uFill>
                <a:latin typeface="Arial"/>
                <a:cs typeface="Arial"/>
              </a:rPr>
              <a:t>(MMC) </a:t>
            </a:r>
            <a:r>
              <a:rPr sz="2000" b="1" spc="-10" dirty="0">
                <a:solidFill>
                  <a:srgbClr val="1A4386"/>
                </a:solidFill>
                <a:uFill>
                  <a:solidFill>
                    <a:srgbClr val="1A4386"/>
                  </a:solidFill>
                </a:uFill>
                <a:latin typeface="Arial"/>
                <a:cs typeface="Arial"/>
              </a:rPr>
              <a:t>accounts</a:t>
            </a:r>
            <a:r>
              <a:rPr lang="en-US" sz="2000" b="1" spc="-10" dirty="0">
                <a:solidFill>
                  <a:srgbClr val="1A4386"/>
                </a:solidFill>
                <a:uFill>
                  <a:solidFill>
                    <a:srgbClr val="1A4386"/>
                  </a:solidFill>
                </a:uFill>
                <a:latin typeface="Arial"/>
                <a:cs typeface="Arial"/>
              </a:rPr>
              <a:t> – via phone, zoom, facetime, or in person.  Are there volunteers who can be trained to help?</a:t>
            </a:r>
            <a:endParaRPr sz="20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711199"/>
            <a:chOff x="0" y="0"/>
            <a:chExt cx="12192000" cy="711199"/>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sp>
          <p:nvSpPr>
            <p:cNvPr id="5" name="object 5"/>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4" cstate="print"/>
            <a:stretch>
              <a:fillRect/>
            </a:stretch>
          </p:blipFill>
          <p:spPr>
            <a:xfrm>
              <a:off x="1018909" y="6275829"/>
              <a:ext cx="71572" cy="98384"/>
            </a:xfrm>
            <a:prstGeom prst="rect">
              <a:avLst/>
            </a:prstGeom>
          </p:spPr>
        </p:pic>
        <p:pic>
          <p:nvPicPr>
            <p:cNvPr id="9" name="object 9"/>
            <p:cNvPicPr/>
            <p:nvPr/>
          </p:nvPicPr>
          <p:blipFill>
            <a:blip r:embed="rId5" cstate="print"/>
            <a:stretch>
              <a:fillRect/>
            </a:stretch>
          </p:blipFill>
          <p:spPr>
            <a:xfrm>
              <a:off x="1113381" y="6274876"/>
              <a:ext cx="123093" cy="100290"/>
            </a:xfrm>
            <a:prstGeom prst="rect">
              <a:avLst/>
            </a:prstGeom>
          </p:spPr>
        </p:pic>
      </p:grpSp>
      <p:pic>
        <p:nvPicPr>
          <p:cNvPr id="10" name="object 10"/>
          <p:cNvPicPr/>
          <p:nvPr/>
        </p:nvPicPr>
        <p:blipFill>
          <a:blip r:embed="rId6"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1426210" y="683005"/>
            <a:ext cx="9540240" cy="697230"/>
          </a:xfrm>
          <a:prstGeom prst="rect">
            <a:avLst/>
          </a:prstGeom>
        </p:spPr>
        <p:txBody>
          <a:bodyPr vert="horz" wrap="square" lIns="0" tIns="13335" rIns="0" bIns="0" rtlCol="0">
            <a:spAutoFit/>
          </a:bodyPr>
          <a:lstStyle/>
          <a:p>
            <a:pPr marL="12700">
              <a:lnSpc>
                <a:spcPct val="100000"/>
              </a:lnSpc>
              <a:spcBef>
                <a:spcPts val="105"/>
              </a:spcBef>
            </a:pPr>
            <a:r>
              <a:t>The</a:t>
            </a:r>
            <a:r>
              <a:rPr spc="-140"/>
              <a:t> </a:t>
            </a:r>
            <a:r>
              <a:t>3</a:t>
            </a:r>
            <a:r>
              <a:rPr spc="25"/>
              <a:t> </a:t>
            </a:r>
            <a:r>
              <a:t>Cs</a:t>
            </a:r>
            <a:r>
              <a:rPr spc="25"/>
              <a:t> </a:t>
            </a:r>
            <a:r>
              <a:t>of</a:t>
            </a:r>
            <a:r>
              <a:rPr spc="-30"/>
              <a:t> </a:t>
            </a:r>
            <a:r>
              <a:t>Manage</a:t>
            </a:r>
            <a:r>
              <a:rPr spc="-55"/>
              <a:t> </a:t>
            </a:r>
            <a:r>
              <a:t>My</a:t>
            </a:r>
            <a:r>
              <a:rPr spc="114"/>
              <a:t> </a:t>
            </a:r>
            <a:r>
              <a:t>Case</a:t>
            </a:r>
            <a:r>
              <a:rPr spc="-55"/>
              <a:t> </a:t>
            </a:r>
            <a:r>
              <a:rPr spc="-10"/>
              <a:t>(MMC)</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33</a:t>
            </a:fld>
            <a:endParaRPr spc="-25"/>
          </a:p>
        </p:txBody>
      </p:sp>
      <p:graphicFrame>
        <p:nvGraphicFramePr>
          <p:cNvPr id="12" name="object 12"/>
          <p:cNvGraphicFramePr>
            <a:graphicFrameLocks noGrp="1"/>
          </p:cNvGraphicFramePr>
          <p:nvPr/>
        </p:nvGraphicFramePr>
        <p:xfrm>
          <a:off x="809193" y="1582547"/>
          <a:ext cx="10732134" cy="2323465"/>
        </p:xfrm>
        <a:graphic>
          <a:graphicData uri="http://schemas.openxmlformats.org/drawingml/2006/table">
            <a:tbl>
              <a:tblPr firstRow="1" bandRow="1">
                <a:tableStyleId>{2D5ABB26-0587-4C30-8999-92F81FD0307C}</a:tableStyleId>
              </a:tblPr>
              <a:tblGrid>
                <a:gridCol w="3545204">
                  <a:extLst>
                    <a:ext uri="{9D8B030D-6E8A-4147-A177-3AD203B41FA5}">
                      <a16:colId xmlns:a16="http://schemas.microsoft.com/office/drawing/2014/main" val="20000"/>
                    </a:ext>
                  </a:extLst>
                </a:gridCol>
                <a:gridCol w="3550285">
                  <a:extLst>
                    <a:ext uri="{9D8B030D-6E8A-4147-A177-3AD203B41FA5}">
                      <a16:colId xmlns:a16="http://schemas.microsoft.com/office/drawing/2014/main" val="20001"/>
                    </a:ext>
                  </a:extLst>
                </a:gridCol>
                <a:gridCol w="3636645">
                  <a:extLst>
                    <a:ext uri="{9D8B030D-6E8A-4147-A177-3AD203B41FA5}">
                      <a16:colId xmlns:a16="http://schemas.microsoft.com/office/drawing/2014/main" val="20002"/>
                    </a:ext>
                  </a:extLst>
                </a:gridCol>
              </a:tblGrid>
              <a:tr h="283845">
                <a:tc>
                  <a:txBody>
                    <a:bodyPr/>
                    <a:lstStyle/>
                    <a:p>
                      <a:pPr marL="69215">
                        <a:lnSpc>
                          <a:spcPts val="2140"/>
                        </a:lnSpc>
                      </a:pPr>
                      <a:r>
                        <a:rPr sz="1850" b="1" spc="-10">
                          <a:solidFill>
                            <a:srgbClr val="FFFFFF"/>
                          </a:solidFill>
                          <a:latin typeface="Arial"/>
                          <a:cs typeface="Arial"/>
                        </a:rPr>
                        <a:t>Create</a:t>
                      </a:r>
                      <a:endParaRPr sz="185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8BC3"/>
                    </a:solidFill>
                  </a:tcPr>
                </a:tc>
                <a:tc>
                  <a:txBody>
                    <a:bodyPr/>
                    <a:lstStyle/>
                    <a:p>
                      <a:pPr marL="71755">
                        <a:lnSpc>
                          <a:spcPts val="2140"/>
                        </a:lnSpc>
                      </a:pPr>
                      <a:r>
                        <a:rPr sz="1850" b="1" spc="-10">
                          <a:solidFill>
                            <a:srgbClr val="FFFFFF"/>
                          </a:solidFill>
                          <a:latin typeface="Arial"/>
                          <a:cs typeface="Arial"/>
                        </a:rPr>
                        <a:t>Check</a:t>
                      </a:r>
                      <a:endParaRPr sz="185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5E20"/>
                    </a:solidFill>
                  </a:tcPr>
                </a:tc>
                <a:tc>
                  <a:txBody>
                    <a:bodyPr/>
                    <a:lstStyle/>
                    <a:p>
                      <a:pPr marL="74930">
                        <a:lnSpc>
                          <a:spcPts val="2140"/>
                        </a:lnSpc>
                      </a:pPr>
                      <a:r>
                        <a:rPr sz="1850" b="1" spc="-10">
                          <a:solidFill>
                            <a:srgbClr val="FFFFFF"/>
                          </a:solidFill>
                          <a:latin typeface="Arial"/>
                          <a:cs typeface="Arial"/>
                        </a:rPr>
                        <a:t>Change</a:t>
                      </a:r>
                      <a:endParaRPr sz="185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9978"/>
                    </a:solidFill>
                  </a:tcPr>
                </a:tc>
                <a:extLst>
                  <a:ext uri="{0D108BD9-81ED-4DB2-BD59-A6C34878D82A}">
                    <a16:rowId xmlns:a16="http://schemas.microsoft.com/office/drawing/2014/main" val="10000"/>
                  </a:ext>
                </a:extLst>
              </a:tr>
              <a:tr h="2039620">
                <a:tc>
                  <a:txBody>
                    <a:bodyPr/>
                    <a:lstStyle/>
                    <a:p>
                      <a:pPr marL="353695" indent="-285115">
                        <a:lnSpc>
                          <a:spcPts val="2155"/>
                        </a:lnSpc>
                        <a:buFont typeface="Arial"/>
                        <a:buChar char="•"/>
                        <a:tabLst>
                          <a:tab pos="353695" algn="l"/>
                          <a:tab pos="354330" algn="l"/>
                        </a:tabLst>
                      </a:pPr>
                      <a:r>
                        <a:rPr sz="1850" b="1">
                          <a:solidFill>
                            <a:srgbClr val="3C3633"/>
                          </a:solidFill>
                          <a:latin typeface="Arial"/>
                          <a:cs typeface="Arial"/>
                        </a:rPr>
                        <a:t>Create</a:t>
                      </a:r>
                      <a:r>
                        <a:rPr sz="1850" b="1" spc="-165">
                          <a:solidFill>
                            <a:srgbClr val="3C3633"/>
                          </a:solidFill>
                          <a:latin typeface="Arial"/>
                          <a:cs typeface="Arial"/>
                        </a:rPr>
                        <a:t> </a:t>
                      </a:r>
                      <a:r>
                        <a:rPr sz="1850">
                          <a:solidFill>
                            <a:srgbClr val="3C3633"/>
                          </a:solidFill>
                          <a:latin typeface="Arial"/>
                          <a:cs typeface="Arial"/>
                        </a:rPr>
                        <a:t>a</a:t>
                      </a:r>
                      <a:r>
                        <a:rPr sz="1850" spc="-105">
                          <a:solidFill>
                            <a:srgbClr val="3C3633"/>
                          </a:solidFill>
                          <a:latin typeface="Arial"/>
                          <a:cs typeface="Arial"/>
                        </a:rPr>
                        <a:t> </a:t>
                      </a:r>
                      <a:r>
                        <a:rPr sz="1850" spc="-20">
                          <a:solidFill>
                            <a:srgbClr val="3C3633"/>
                          </a:solidFill>
                          <a:latin typeface="Arial"/>
                          <a:cs typeface="Arial"/>
                        </a:rPr>
                        <a:t>Login</a:t>
                      </a:r>
                      <a:endParaRPr sz="1850">
                        <a:latin typeface="Arial"/>
                        <a:cs typeface="Arial"/>
                      </a:endParaRPr>
                    </a:p>
                    <a:p>
                      <a:pPr marL="353695" indent="-285115">
                        <a:lnSpc>
                          <a:spcPct val="100000"/>
                        </a:lnSpc>
                        <a:spcBef>
                          <a:spcPts val="105"/>
                        </a:spcBef>
                        <a:buFont typeface="Arial"/>
                        <a:buChar char="•"/>
                        <a:tabLst>
                          <a:tab pos="353695" algn="l"/>
                          <a:tab pos="354330" algn="l"/>
                        </a:tabLst>
                      </a:pPr>
                      <a:r>
                        <a:rPr sz="1850" b="1">
                          <a:solidFill>
                            <a:srgbClr val="3C3633"/>
                          </a:solidFill>
                          <a:latin typeface="Arial"/>
                          <a:cs typeface="Arial"/>
                        </a:rPr>
                        <a:t>Link</a:t>
                      </a:r>
                      <a:r>
                        <a:rPr sz="1850" b="1" spc="-110">
                          <a:solidFill>
                            <a:srgbClr val="3C3633"/>
                          </a:solidFill>
                          <a:latin typeface="Arial"/>
                          <a:cs typeface="Arial"/>
                        </a:rPr>
                        <a:t> </a:t>
                      </a:r>
                      <a:r>
                        <a:rPr sz="1850" spc="-10">
                          <a:solidFill>
                            <a:srgbClr val="3C3633"/>
                          </a:solidFill>
                          <a:latin typeface="Arial"/>
                          <a:cs typeface="Arial"/>
                        </a:rPr>
                        <a:t>Accounts</a:t>
                      </a:r>
                      <a:endParaRPr sz="185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6870" indent="-285750">
                        <a:lnSpc>
                          <a:spcPts val="2155"/>
                        </a:lnSpc>
                        <a:buFont typeface="Arial"/>
                        <a:buChar char="•"/>
                        <a:tabLst>
                          <a:tab pos="356870" algn="l"/>
                          <a:tab pos="357505" algn="l"/>
                        </a:tabLst>
                      </a:pPr>
                      <a:r>
                        <a:rPr sz="1850" b="1">
                          <a:solidFill>
                            <a:srgbClr val="3C3633"/>
                          </a:solidFill>
                          <a:latin typeface="Arial"/>
                          <a:cs typeface="Arial"/>
                        </a:rPr>
                        <a:t>Check</a:t>
                      </a:r>
                      <a:r>
                        <a:rPr sz="1850" b="1" spc="-70">
                          <a:solidFill>
                            <a:srgbClr val="3C3633"/>
                          </a:solidFill>
                          <a:latin typeface="Arial"/>
                          <a:cs typeface="Arial"/>
                        </a:rPr>
                        <a:t> </a:t>
                      </a:r>
                      <a:r>
                        <a:rPr sz="1850" spc="-40">
                          <a:solidFill>
                            <a:srgbClr val="3C3633"/>
                          </a:solidFill>
                          <a:latin typeface="Arial"/>
                          <a:cs typeface="Arial"/>
                        </a:rPr>
                        <a:t>your</a:t>
                      </a:r>
                      <a:r>
                        <a:rPr sz="1850" spc="-160">
                          <a:solidFill>
                            <a:srgbClr val="3C3633"/>
                          </a:solidFill>
                          <a:latin typeface="Arial"/>
                          <a:cs typeface="Arial"/>
                        </a:rPr>
                        <a:t> </a:t>
                      </a:r>
                      <a:r>
                        <a:rPr sz="1850" spc="-25">
                          <a:solidFill>
                            <a:srgbClr val="3C3633"/>
                          </a:solidFill>
                          <a:latin typeface="Arial"/>
                          <a:cs typeface="Arial"/>
                        </a:rPr>
                        <a:t>renewal</a:t>
                      </a:r>
                      <a:r>
                        <a:rPr sz="1850" spc="-30">
                          <a:solidFill>
                            <a:srgbClr val="3C3633"/>
                          </a:solidFill>
                          <a:latin typeface="Arial"/>
                          <a:cs typeface="Arial"/>
                        </a:rPr>
                        <a:t> </a:t>
                      </a:r>
                      <a:r>
                        <a:rPr sz="1850" spc="-20">
                          <a:solidFill>
                            <a:srgbClr val="3C3633"/>
                          </a:solidFill>
                          <a:latin typeface="Arial"/>
                          <a:cs typeface="Arial"/>
                        </a:rPr>
                        <a:t>date</a:t>
                      </a:r>
                      <a:endParaRPr sz="1850">
                        <a:latin typeface="Arial"/>
                        <a:cs typeface="Arial"/>
                      </a:endParaRPr>
                    </a:p>
                    <a:p>
                      <a:pPr marL="356870" indent="-285750">
                        <a:lnSpc>
                          <a:spcPct val="100000"/>
                        </a:lnSpc>
                        <a:spcBef>
                          <a:spcPts val="105"/>
                        </a:spcBef>
                        <a:buFont typeface="Arial"/>
                        <a:buChar char="•"/>
                        <a:tabLst>
                          <a:tab pos="356870" algn="l"/>
                          <a:tab pos="357505" algn="l"/>
                        </a:tabLst>
                      </a:pPr>
                      <a:r>
                        <a:rPr sz="1850" b="1">
                          <a:solidFill>
                            <a:srgbClr val="3C3633"/>
                          </a:solidFill>
                          <a:latin typeface="Arial"/>
                          <a:cs typeface="Arial"/>
                        </a:rPr>
                        <a:t>Review</a:t>
                      </a:r>
                      <a:r>
                        <a:rPr sz="1850" b="1" spc="-5">
                          <a:solidFill>
                            <a:srgbClr val="3C3633"/>
                          </a:solidFill>
                          <a:latin typeface="Arial"/>
                          <a:cs typeface="Arial"/>
                        </a:rPr>
                        <a:t> </a:t>
                      </a:r>
                      <a:r>
                        <a:rPr sz="1850" spc="-40">
                          <a:solidFill>
                            <a:srgbClr val="3C3633"/>
                          </a:solidFill>
                          <a:latin typeface="Arial"/>
                          <a:cs typeface="Arial"/>
                        </a:rPr>
                        <a:t>your</a:t>
                      </a:r>
                      <a:r>
                        <a:rPr sz="1850" spc="-165">
                          <a:solidFill>
                            <a:srgbClr val="3C3633"/>
                          </a:solidFill>
                          <a:latin typeface="Arial"/>
                          <a:cs typeface="Arial"/>
                        </a:rPr>
                        <a:t> </a:t>
                      </a:r>
                      <a:r>
                        <a:rPr sz="1850">
                          <a:solidFill>
                            <a:srgbClr val="3C3633"/>
                          </a:solidFill>
                          <a:latin typeface="Arial"/>
                          <a:cs typeface="Arial"/>
                        </a:rPr>
                        <a:t>case</a:t>
                      </a:r>
                      <a:r>
                        <a:rPr sz="1850" spc="-175">
                          <a:solidFill>
                            <a:srgbClr val="3C3633"/>
                          </a:solidFill>
                          <a:latin typeface="Arial"/>
                          <a:cs typeface="Arial"/>
                        </a:rPr>
                        <a:t> </a:t>
                      </a:r>
                      <a:r>
                        <a:rPr sz="1850" spc="-10">
                          <a:solidFill>
                            <a:srgbClr val="3C3633"/>
                          </a:solidFill>
                          <a:latin typeface="Arial"/>
                          <a:cs typeface="Arial"/>
                        </a:rPr>
                        <a:t>Information</a:t>
                      </a:r>
                      <a:endParaRPr sz="1850">
                        <a:latin typeface="Arial"/>
                        <a:cs typeface="Arial"/>
                      </a:endParaRPr>
                    </a:p>
                    <a:p>
                      <a:pPr marL="356870" marR="328295" indent="-285115">
                        <a:lnSpc>
                          <a:spcPts val="2320"/>
                        </a:lnSpc>
                        <a:spcBef>
                          <a:spcPts val="15"/>
                        </a:spcBef>
                        <a:buFont typeface="Arial"/>
                        <a:buChar char="•"/>
                        <a:tabLst>
                          <a:tab pos="356870" algn="l"/>
                          <a:tab pos="357505" algn="l"/>
                        </a:tabLst>
                      </a:pPr>
                      <a:r>
                        <a:rPr sz="1850" b="1">
                          <a:solidFill>
                            <a:srgbClr val="3C3633"/>
                          </a:solidFill>
                          <a:latin typeface="Arial"/>
                          <a:cs typeface="Arial"/>
                        </a:rPr>
                        <a:t>Check</a:t>
                      </a:r>
                      <a:r>
                        <a:rPr sz="1850" b="1" spc="-35">
                          <a:solidFill>
                            <a:srgbClr val="3C3633"/>
                          </a:solidFill>
                          <a:latin typeface="Arial"/>
                          <a:cs typeface="Arial"/>
                        </a:rPr>
                        <a:t> </a:t>
                      </a:r>
                      <a:r>
                        <a:rPr sz="1850" spc="-20">
                          <a:solidFill>
                            <a:srgbClr val="3C3633"/>
                          </a:solidFill>
                          <a:latin typeface="Arial"/>
                          <a:cs typeface="Arial"/>
                        </a:rPr>
                        <a:t>for</a:t>
                      </a:r>
                      <a:r>
                        <a:rPr sz="1850" spc="-125">
                          <a:solidFill>
                            <a:srgbClr val="3C3633"/>
                          </a:solidFill>
                          <a:latin typeface="Arial"/>
                          <a:cs typeface="Arial"/>
                        </a:rPr>
                        <a:t> </a:t>
                      </a:r>
                      <a:r>
                        <a:rPr sz="1850" spc="-25">
                          <a:solidFill>
                            <a:srgbClr val="3C3633"/>
                          </a:solidFill>
                          <a:latin typeface="Arial"/>
                          <a:cs typeface="Arial"/>
                        </a:rPr>
                        <a:t>notices</a:t>
                      </a:r>
                      <a:r>
                        <a:rPr sz="1850" spc="-120">
                          <a:solidFill>
                            <a:srgbClr val="3C3633"/>
                          </a:solidFill>
                          <a:latin typeface="Arial"/>
                          <a:cs typeface="Arial"/>
                        </a:rPr>
                        <a:t> </a:t>
                      </a:r>
                      <a:r>
                        <a:rPr sz="1850">
                          <a:solidFill>
                            <a:srgbClr val="3C3633"/>
                          </a:solidFill>
                          <a:latin typeface="Arial"/>
                          <a:cs typeface="Arial"/>
                        </a:rPr>
                        <a:t>from</a:t>
                      </a:r>
                      <a:r>
                        <a:rPr sz="1850" spc="-170">
                          <a:solidFill>
                            <a:srgbClr val="3C3633"/>
                          </a:solidFill>
                          <a:latin typeface="Arial"/>
                          <a:cs typeface="Arial"/>
                        </a:rPr>
                        <a:t> </a:t>
                      </a:r>
                      <a:r>
                        <a:rPr sz="1850" spc="-25">
                          <a:solidFill>
                            <a:srgbClr val="3C3633"/>
                          </a:solidFill>
                          <a:latin typeface="Arial"/>
                          <a:cs typeface="Arial"/>
                        </a:rPr>
                        <a:t>HFS </a:t>
                      </a:r>
                      <a:r>
                        <a:rPr sz="1850">
                          <a:solidFill>
                            <a:srgbClr val="3C3633"/>
                          </a:solidFill>
                          <a:latin typeface="Arial"/>
                          <a:cs typeface="Arial"/>
                        </a:rPr>
                        <a:t>and</a:t>
                      </a:r>
                      <a:r>
                        <a:rPr sz="1850" spc="-114">
                          <a:solidFill>
                            <a:srgbClr val="3C3633"/>
                          </a:solidFill>
                          <a:latin typeface="Arial"/>
                          <a:cs typeface="Arial"/>
                        </a:rPr>
                        <a:t> </a:t>
                      </a:r>
                      <a:r>
                        <a:rPr sz="1850" spc="-25">
                          <a:solidFill>
                            <a:srgbClr val="3C3633"/>
                          </a:solidFill>
                          <a:latin typeface="Arial"/>
                          <a:cs typeface="Arial"/>
                        </a:rPr>
                        <a:t>DHS</a:t>
                      </a:r>
                      <a:endParaRPr sz="1850">
                        <a:latin typeface="Arial"/>
                        <a:cs typeface="Arial"/>
                      </a:endParaRPr>
                    </a:p>
                    <a:p>
                      <a:pPr marL="356870" marR="182880" indent="-285115">
                        <a:lnSpc>
                          <a:spcPts val="2320"/>
                        </a:lnSpc>
                        <a:spcBef>
                          <a:spcPts val="10"/>
                        </a:spcBef>
                        <a:buFont typeface="Arial"/>
                        <a:buChar char="•"/>
                        <a:tabLst>
                          <a:tab pos="356870" algn="l"/>
                          <a:tab pos="357505" algn="l"/>
                        </a:tabLst>
                      </a:pPr>
                      <a:r>
                        <a:rPr sz="1850" b="1">
                          <a:solidFill>
                            <a:srgbClr val="3C3633"/>
                          </a:solidFill>
                          <a:latin typeface="Arial"/>
                          <a:cs typeface="Arial"/>
                        </a:rPr>
                        <a:t>Check</a:t>
                      </a:r>
                      <a:r>
                        <a:rPr sz="1850" b="1" spc="-30">
                          <a:solidFill>
                            <a:srgbClr val="3C3633"/>
                          </a:solidFill>
                          <a:latin typeface="Arial"/>
                          <a:cs typeface="Arial"/>
                        </a:rPr>
                        <a:t> </a:t>
                      </a:r>
                      <a:r>
                        <a:rPr sz="1850" spc="-10">
                          <a:solidFill>
                            <a:srgbClr val="3C3633"/>
                          </a:solidFill>
                          <a:latin typeface="Arial"/>
                          <a:cs typeface="Arial"/>
                        </a:rPr>
                        <a:t>upcoming </a:t>
                      </a:r>
                      <a:r>
                        <a:rPr sz="1850" spc="-35">
                          <a:solidFill>
                            <a:srgbClr val="3C3633"/>
                          </a:solidFill>
                          <a:latin typeface="Arial"/>
                          <a:cs typeface="Arial"/>
                        </a:rPr>
                        <a:t>appointments</a:t>
                      </a:r>
                      <a:r>
                        <a:rPr sz="1850" spc="-20">
                          <a:solidFill>
                            <a:srgbClr val="3C3633"/>
                          </a:solidFill>
                          <a:latin typeface="Arial"/>
                          <a:cs typeface="Arial"/>
                        </a:rPr>
                        <a:t> </a:t>
                      </a:r>
                      <a:r>
                        <a:rPr sz="1850">
                          <a:solidFill>
                            <a:srgbClr val="3C3633"/>
                          </a:solidFill>
                          <a:latin typeface="Arial"/>
                          <a:cs typeface="Arial"/>
                        </a:rPr>
                        <a:t>and</a:t>
                      </a:r>
                      <a:r>
                        <a:rPr sz="1850" spc="-110">
                          <a:solidFill>
                            <a:srgbClr val="3C3633"/>
                          </a:solidFill>
                          <a:latin typeface="Arial"/>
                          <a:cs typeface="Arial"/>
                        </a:rPr>
                        <a:t> </a:t>
                      </a:r>
                      <a:r>
                        <a:rPr sz="1850" spc="-20">
                          <a:solidFill>
                            <a:srgbClr val="3C3633"/>
                          </a:solidFill>
                          <a:latin typeface="Arial"/>
                          <a:cs typeface="Arial"/>
                        </a:rPr>
                        <a:t>reschedule</a:t>
                      </a:r>
                      <a:endParaRPr sz="185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0045" indent="-285750">
                        <a:lnSpc>
                          <a:spcPts val="2155"/>
                        </a:lnSpc>
                        <a:buFont typeface="Arial"/>
                        <a:buChar char="•"/>
                        <a:tabLst>
                          <a:tab pos="360045" algn="l"/>
                          <a:tab pos="360680" algn="l"/>
                        </a:tabLst>
                      </a:pPr>
                      <a:r>
                        <a:rPr sz="1850" b="1" spc="-25">
                          <a:solidFill>
                            <a:srgbClr val="3C3633"/>
                          </a:solidFill>
                          <a:latin typeface="Arial"/>
                          <a:cs typeface="Arial"/>
                        </a:rPr>
                        <a:t>Submit</a:t>
                      </a:r>
                      <a:r>
                        <a:rPr sz="1850" b="1" spc="-170">
                          <a:solidFill>
                            <a:srgbClr val="3C3633"/>
                          </a:solidFill>
                          <a:latin typeface="Arial"/>
                          <a:cs typeface="Arial"/>
                        </a:rPr>
                        <a:t> </a:t>
                      </a:r>
                      <a:r>
                        <a:rPr sz="1850" b="1" spc="-20">
                          <a:solidFill>
                            <a:srgbClr val="3C3633"/>
                          </a:solidFill>
                          <a:latin typeface="Arial"/>
                          <a:cs typeface="Arial"/>
                        </a:rPr>
                        <a:t>your</a:t>
                      </a:r>
                      <a:r>
                        <a:rPr sz="1850" b="1" spc="-40">
                          <a:solidFill>
                            <a:srgbClr val="3C3633"/>
                          </a:solidFill>
                          <a:latin typeface="Arial"/>
                          <a:cs typeface="Arial"/>
                        </a:rPr>
                        <a:t> </a:t>
                      </a:r>
                      <a:r>
                        <a:rPr sz="1850" b="1" spc="-10">
                          <a:solidFill>
                            <a:srgbClr val="3C3633"/>
                          </a:solidFill>
                          <a:latin typeface="Arial"/>
                          <a:cs typeface="Arial"/>
                        </a:rPr>
                        <a:t>renewal</a:t>
                      </a:r>
                      <a:endParaRPr sz="1850">
                        <a:latin typeface="Arial"/>
                        <a:cs typeface="Arial"/>
                      </a:endParaRPr>
                    </a:p>
                    <a:p>
                      <a:pPr marL="360045" indent="-285750">
                        <a:lnSpc>
                          <a:spcPct val="100000"/>
                        </a:lnSpc>
                        <a:spcBef>
                          <a:spcPts val="105"/>
                        </a:spcBef>
                        <a:buFont typeface="Arial"/>
                        <a:buChar char="•"/>
                        <a:tabLst>
                          <a:tab pos="360045" algn="l"/>
                          <a:tab pos="360680" algn="l"/>
                        </a:tabLst>
                      </a:pPr>
                      <a:r>
                        <a:rPr sz="1850" b="1">
                          <a:solidFill>
                            <a:srgbClr val="3C3633"/>
                          </a:solidFill>
                          <a:latin typeface="Arial"/>
                          <a:cs typeface="Arial"/>
                        </a:rPr>
                        <a:t>Change</a:t>
                      </a:r>
                      <a:r>
                        <a:rPr sz="1850" b="1" spc="-65">
                          <a:solidFill>
                            <a:srgbClr val="3C3633"/>
                          </a:solidFill>
                          <a:latin typeface="Arial"/>
                          <a:cs typeface="Arial"/>
                        </a:rPr>
                        <a:t> </a:t>
                      </a:r>
                      <a:r>
                        <a:rPr sz="1850" spc="-40">
                          <a:solidFill>
                            <a:srgbClr val="3C3633"/>
                          </a:solidFill>
                          <a:latin typeface="Arial"/>
                          <a:cs typeface="Arial"/>
                        </a:rPr>
                        <a:t>your</a:t>
                      </a:r>
                      <a:r>
                        <a:rPr sz="1850" spc="-150">
                          <a:solidFill>
                            <a:srgbClr val="3C3633"/>
                          </a:solidFill>
                          <a:latin typeface="Arial"/>
                          <a:cs typeface="Arial"/>
                        </a:rPr>
                        <a:t> </a:t>
                      </a:r>
                      <a:r>
                        <a:rPr sz="1850" spc="-10">
                          <a:solidFill>
                            <a:srgbClr val="3C3633"/>
                          </a:solidFill>
                          <a:latin typeface="Arial"/>
                          <a:cs typeface="Arial"/>
                        </a:rPr>
                        <a:t>address</a:t>
                      </a:r>
                      <a:endParaRPr sz="1850">
                        <a:latin typeface="Arial"/>
                        <a:cs typeface="Arial"/>
                      </a:endParaRPr>
                    </a:p>
                    <a:p>
                      <a:pPr marL="360045" indent="-285750">
                        <a:lnSpc>
                          <a:spcPct val="100000"/>
                        </a:lnSpc>
                        <a:spcBef>
                          <a:spcPts val="20"/>
                        </a:spcBef>
                        <a:buFont typeface="Arial"/>
                        <a:buChar char="•"/>
                        <a:tabLst>
                          <a:tab pos="360045" algn="l"/>
                          <a:tab pos="360680" algn="l"/>
                        </a:tabLst>
                      </a:pPr>
                      <a:r>
                        <a:rPr sz="1850" b="1">
                          <a:solidFill>
                            <a:srgbClr val="3C3633"/>
                          </a:solidFill>
                          <a:latin typeface="Arial"/>
                          <a:cs typeface="Arial"/>
                        </a:rPr>
                        <a:t>Change</a:t>
                      </a:r>
                      <a:r>
                        <a:rPr sz="1850" b="1" spc="-85">
                          <a:solidFill>
                            <a:srgbClr val="3C3633"/>
                          </a:solidFill>
                          <a:latin typeface="Arial"/>
                          <a:cs typeface="Arial"/>
                        </a:rPr>
                        <a:t> </a:t>
                      </a:r>
                      <a:r>
                        <a:rPr sz="1850">
                          <a:solidFill>
                            <a:srgbClr val="3C3633"/>
                          </a:solidFill>
                          <a:latin typeface="Arial"/>
                          <a:cs typeface="Arial"/>
                        </a:rPr>
                        <a:t>of</a:t>
                      </a:r>
                      <a:r>
                        <a:rPr sz="1850" spc="-55">
                          <a:solidFill>
                            <a:srgbClr val="3C3633"/>
                          </a:solidFill>
                          <a:latin typeface="Arial"/>
                          <a:cs typeface="Arial"/>
                        </a:rPr>
                        <a:t> </a:t>
                      </a:r>
                      <a:r>
                        <a:rPr sz="1850" spc="-10">
                          <a:solidFill>
                            <a:srgbClr val="3C3633"/>
                          </a:solidFill>
                          <a:latin typeface="Arial"/>
                          <a:cs typeface="Arial"/>
                        </a:rPr>
                        <a:t>Income</a:t>
                      </a:r>
                      <a:endParaRPr sz="1850">
                        <a:latin typeface="Arial"/>
                        <a:cs typeface="Arial"/>
                      </a:endParaRPr>
                    </a:p>
                    <a:p>
                      <a:pPr marL="360045" marR="437515" indent="-285115">
                        <a:lnSpc>
                          <a:spcPts val="2330"/>
                        </a:lnSpc>
                        <a:spcBef>
                          <a:spcPts val="90"/>
                        </a:spcBef>
                        <a:buFont typeface="Arial"/>
                        <a:buChar char="•"/>
                        <a:tabLst>
                          <a:tab pos="360045" algn="l"/>
                          <a:tab pos="360680" algn="l"/>
                        </a:tabLst>
                      </a:pPr>
                      <a:r>
                        <a:rPr sz="1850" b="1" spc="-10">
                          <a:solidFill>
                            <a:srgbClr val="3C3633"/>
                          </a:solidFill>
                          <a:latin typeface="Arial"/>
                          <a:cs typeface="Arial"/>
                        </a:rPr>
                        <a:t>Add</a:t>
                      </a:r>
                      <a:r>
                        <a:rPr sz="1850" b="1" spc="-120">
                          <a:solidFill>
                            <a:srgbClr val="3C3633"/>
                          </a:solidFill>
                          <a:latin typeface="Arial"/>
                          <a:cs typeface="Arial"/>
                        </a:rPr>
                        <a:t> </a:t>
                      </a:r>
                      <a:r>
                        <a:rPr sz="1850" spc="-30">
                          <a:solidFill>
                            <a:srgbClr val="3C3633"/>
                          </a:solidFill>
                          <a:latin typeface="Arial"/>
                          <a:cs typeface="Arial"/>
                        </a:rPr>
                        <a:t>household</a:t>
                      </a:r>
                      <a:r>
                        <a:rPr sz="1850" spc="-95">
                          <a:solidFill>
                            <a:srgbClr val="3C3633"/>
                          </a:solidFill>
                          <a:latin typeface="Arial"/>
                          <a:cs typeface="Arial"/>
                        </a:rPr>
                        <a:t> </a:t>
                      </a:r>
                      <a:r>
                        <a:rPr sz="1850" spc="-30">
                          <a:solidFill>
                            <a:srgbClr val="3C3633"/>
                          </a:solidFill>
                          <a:latin typeface="Arial"/>
                          <a:cs typeface="Arial"/>
                        </a:rPr>
                        <a:t>members</a:t>
                      </a:r>
                      <a:r>
                        <a:rPr sz="1850" spc="-40">
                          <a:solidFill>
                            <a:srgbClr val="3C3633"/>
                          </a:solidFill>
                          <a:latin typeface="Arial"/>
                          <a:cs typeface="Arial"/>
                        </a:rPr>
                        <a:t> </a:t>
                      </a:r>
                      <a:r>
                        <a:rPr sz="1850" spc="-25">
                          <a:solidFill>
                            <a:srgbClr val="3C3633"/>
                          </a:solidFill>
                          <a:latin typeface="Arial"/>
                          <a:cs typeface="Arial"/>
                        </a:rPr>
                        <a:t>to </a:t>
                      </a:r>
                      <a:r>
                        <a:rPr sz="1850" spc="-10">
                          <a:solidFill>
                            <a:srgbClr val="3C3633"/>
                          </a:solidFill>
                          <a:latin typeface="Arial"/>
                          <a:cs typeface="Arial"/>
                        </a:rPr>
                        <a:t>your</a:t>
                      </a:r>
                      <a:r>
                        <a:rPr sz="1850" spc="-110">
                          <a:solidFill>
                            <a:srgbClr val="3C3633"/>
                          </a:solidFill>
                          <a:latin typeface="Arial"/>
                          <a:cs typeface="Arial"/>
                        </a:rPr>
                        <a:t> </a:t>
                      </a:r>
                      <a:r>
                        <a:rPr sz="1850" spc="-20">
                          <a:solidFill>
                            <a:srgbClr val="3C3633"/>
                          </a:solidFill>
                          <a:latin typeface="Arial"/>
                          <a:cs typeface="Arial"/>
                        </a:rPr>
                        <a:t>case</a:t>
                      </a:r>
                      <a:endParaRPr sz="1850">
                        <a:latin typeface="Arial"/>
                        <a:cs typeface="Arial"/>
                      </a:endParaRPr>
                    </a:p>
                    <a:p>
                      <a:pPr marL="360045" indent="-285750">
                        <a:lnSpc>
                          <a:spcPct val="100000"/>
                        </a:lnSpc>
                        <a:buFont typeface="Arial"/>
                        <a:buChar char="•"/>
                        <a:tabLst>
                          <a:tab pos="360045" algn="l"/>
                          <a:tab pos="360680" algn="l"/>
                        </a:tabLst>
                      </a:pPr>
                      <a:r>
                        <a:rPr sz="1850" b="1" spc="-10">
                          <a:solidFill>
                            <a:srgbClr val="3C3633"/>
                          </a:solidFill>
                          <a:latin typeface="Arial"/>
                          <a:cs typeface="Arial"/>
                        </a:rPr>
                        <a:t>Report</a:t>
                      </a:r>
                      <a:r>
                        <a:rPr sz="1850" b="1" spc="-145">
                          <a:solidFill>
                            <a:srgbClr val="3C3633"/>
                          </a:solidFill>
                          <a:latin typeface="Arial"/>
                          <a:cs typeface="Arial"/>
                        </a:rPr>
                        <a:t> </a:t>
                      </a:r>
                      <a:r>
                        <a:rPr sz="1850" spc="-10">
                          <a:solidFill>
                            <a:srgbClr val="3C3633"/>
                          </a:solidFill>
                          <a:latin typeface="Arial"/>
                          <a:cs typeface="Arial"/>
                        </a:rPr>
                        <a:t>Expenses</a:t>
                      </a:r>
                      <a:endParaRPr sz="1850">
                        <a:latin typeface="Arial"/>
                        <a:cs typeface="Arial"/>
                      </a:endParaRPr>
                    </a:p>
                    <a:p>
                      <a:pPr marL="360045" indent="-285750">
                        <a:lnSpc>
                          <a:spcPts val="2165"/>
                        </a:lnSpc>
                        <a:spcBef>
                          <a:spcPts val="105"/>
                        </a:spcBef>
                        <a:buFont typeface="Arial"/>
                        <a:buChar char="•"/>
                        <a:tabLst>
                          <a:tab pos="360045" algn="l"/>
                          <a:tab pos="360680" algn="l"/>
                        </a:tabLst>
                      </a:pPr>
                      <a:r>
                        <a:rPr sz="1850" b="1" spc="-10">
                          <a:solidFill>
                            <a:srgbClr val="3C3633"/>
                          </a:solidFill>
                          <a:latin typeface="Arial"/>
                          <a:cs typeface="Arial"/>
                        </a:rPr>
                        <a:t>Upload</a:t>
                      </a:r>
                      <a:r>
                        <a:rPr sz="1850" b="1" spc="-135">
                          <a:solidFill>
                            <a:srgbClr val="3C3633"/>
                          </a:solidFill>
                          <a:latin typeface="Arial"/>
                          <a:cs typeface="Arial"/>
                        </a:rPr>
                        <a:t> </a:t>
                      </a:r>
                      <a:r>
                        <a:rPr sz="1850" spc="-10">
                          <a:solidFill>
                            <a:srgbClr val="3C3633"/>
                          </a:solidFill>
                          <a:latin typeface="Arial"/>
                          <a:cs typeface="Arial"/>
                        </a:rPr>
                        <a:t>documents</a:t>
                      </a:r>
                      <a:endParaRPr sz="185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13" name="object 13"/>
          <p:cNvSpPr txBox="1"/>
          <p:nvPr/>
        </p:nvSpPr>
        <p:spPr>
          <a:xfrm>
            <a:off x="750569" y="4072191"/>
            <a:ext cx="10537825" cy="1796414"/>
          </a:xfrm>
          <a:prstGeom prst="rect">
            <a:avLst/>
          </a:prstGeom>
        </p:spPr>
        <p:txBody>
          <a:bodyPr vert="horz" wrap="square" lIns="0" tIns="11430" rIns="0" bIns="0" rtlCol="0">
            <a:spAutoFit/>
          </a:bodyPr>
          <a:lstStyle/>
          <a:p>
            <a:pPr marL="319405" algn="ctr">
              <a:lnSpc>
                <a:spcPct val="100000"/>
              </a:lnSpc>
              <a:spcBef>
                <a:spcPts val="90"/>
              </a:spcBef>
            </a:pPr>
            <a:r>
              <a:rPr sz="1850" b="1" spc="-20">
                <a:solidFill>
                  <a:srgbClr val="EF5E20"/>
                </a:solidFill>
                <a:latin typeface="Arial"/>
                <a:cs typeface="Arial"/>
              </a:rPr>
              <a:t>MMC</a:t>
            </a:r>
            <a:r>
              <a:rPr sz="1850" b="1" spc="-60">
                <a:solidFill>
                  <a:srgbClr val="EF5E20"/>
                </a:solidFill>
                <a:latin typeface="Arial"/>
                <a:cs typeface="Arial"/>
              </a:rPr>
              <a:t> </a:t>
            </a:r>
            <a:r>
              <a:rPr sz="1850" b="1">
                <a:solidFill>
                  <a:srgbClr val="EF5E20"/>
                </a:solidFill>
                <a:latin typeface="Arial"/>
                <a:cs typeface="Arial"/>
              </a:rPr>
              <a:t>is</a:t>
            </a:r>
            <a:r>
              <a:rPr sz="1850" b="1" spc="-70">
                <a:solidFill>
                  <a:srgbClr val="EF5E20"/>
                </a:solidFill>
                <a:latin typeface="Arial"/>
                <a:cs typeface="Arial"/>
              </a:rPr>
              <a:t> </a:t>
            </a:r>
            <a:r>
              <a:rPr sz="1850" b="1">
                <a:solidFill>
                  <a:srgbClr val="EF5E20"/>
                </a:solidFill>
                <a:latin typeface="Arial"/>
                <a:cs typeface="Arial"/>
              </a:rPr>
              <a:t>one</a:t>
            </a:r>
            <a:r>
              <a:rPr sz="1850" b="1" spc="-160">
                <a:solidFill>
                  <a:srgbClr val="EF5E20"/>
                </a:solidFill>
                <a:latin typeface="Arial"/>
                <a:cs typeface="Arial"/>
              </a:rPr>
              <a:t> </a:t>
            </a:r>
            <a:r>
              <a:rPr sz="1850" b="1">
                <a:solidFill>
                  <a:srgbClr val="EF5E20"/>
                </a:solidFill>
                <a:latin typeface="Arial"/>
                <a:cs typeface="Arial"/>
              </a:rPr>
              <a:t>of</a:t>
            </a:r>
            <a:r>
              <a:rPr sz="1850" b="1" spc="30">
                <a:solidFill>
                  <a:srgbClr val="EF5E20"/>
                </a:solidFill>
                <a:latin typeface="Arial"/>
                <a:cs typeface="Arial"/>
              </a:rPr>
              <a:t> </a:t>
            </a:r>
            <a:r>
              <a:rPr sz="1850" b="1">
                <a:solidFill>
                  <a:srgbClr val="EF5E20"/>
                </a:solidFill>
                <a:latin typeface="Arial"/>
                <a:cs typeface="Arial"/>
              </a:rPr>
              <a:t>the</a:t>
            </a:r>
            <a:r>
              <a:rPr sz="1850" b="1" spc="-160">
                <a:solidFill>
                  <a:srgbClr val="EF5E20"/>
                </a:solidFill>
                <a:latin typeface="Arial"/>
                <a:cs typeface="Arial"/>
              </a:rPr>
              <a:t> </a:t>
            </a:r>
            <a:r>
              <a:rPr sz="1850" b="1" spc="-10">
                <a:solidFill>
                  <a:srgbClr val="EF5E20"/>
                </a:solidFill>
                <a:latin typeface="Arial"/>
                <a:cs typeface="Arial"/>
              </a:rPr>
              <a:t>easiest</a:t>
            </a:r>
            <a:r>
              <a:rPr sz="1850" b="1" spc="-145">
                <a:solidFill>
                  <a:srgbClr val="EF5E20"/>
                </a:solidFill>
                <a:latin typeface="Arial"/>
                <a:cs typeface="Arial"/>
              </a:rPr>
              <a:t> </a:t>
            </a:r>
            <a:r>
              <a:rPr sz="1850" b="1">
                <a:solidFill>
                  <a:srgbClr val="EF5E20"/>
                </a:solidFill>
                <a:latin typeface="Arial"/>
                <a:cs typeface="Arial"/>
              </a:rPr>
              <a:t>way</a:t>
            </a:r>
            <a:r>
              <a:rPr sz="1850" b="1" spc="-240">
                <a:solidFill>
                  <a:srgbClr val="EF5E20"/>
                </a:solidFill>
                <a:latin typeface="Arial"/>
                <a:cs typeface="Arial"/>
              </a:rPr>
              <a:t> </a:t>
            </a:r>
            <a:r>
              <a:rPr sz="1850" b="1" spc="-10">
                <a:solidFill>
                  <a:srgbClr val="EF5E20"/>
                </a:solidFill>
                <a:latin typeface="Arial"/>
                <a:cs typeface="Arial"/>
              </a:rPr>
              <a:t>for</a:t>
            </a:r>
            <a:r>
              <a:rPr sz="1850" b="1" spc="-85">
                <a:solidFill>
                  <a:srgbClr val="EF5E20"/>
                </a:solidFill>
                <a:latin typeface="Arial"/>
                <a:cs typeface="Arial"/>
              </a:rPr>
              <a:t> </a:t>
            </a:r>
            <a:r>
              <a:rPr sz="1850" b="1" spc="-25">
                <a:solidFill>
                  <a:srgbClr val="EF5E20"/>
                </a:solidFill>
                <a:latin typeface="Arial"/>
                <a:cs typeface="Arial"/>
              </a:rPr>
              <a:t>consumers</a:t>
            </a:r>
            <a:r>
              <a:rPr sz="1850" b="1" spc="-150">
                <a:solidFill>
                  <a:srgbClr val="EF5E20"/>
                </a:solidFill>
                <a:latin typeface="Arial"/>
                <a:cs typeface="Arial"/>
              </a:rPr>
              <a:t> </a:t>
            </a:r>
            <a:r>
              <a:rPr sz="1850" b="1">
                <a:solidFill>
                  <a:srgbClr val="EF5E20"/>
                </a:solidFill>
                <a:latin typeface="Arial"/>
                <a:cs typeface="Arial"/>
              </a:rPr>
              <a:t>to</a:t>
            </a:r>
            <a:r>
              <a:rPr sz="1850" b="1" spc="-90">
                <a:solidFill>
                  <a:srgbClr val="EF5E20"/>
                </a:solidFill>
                <a:latin typeface="Arial"/>
                <a:cs typeface="Arial"/>
              </a:rPr>
              <a:t> </a:t>
            </a:r>
            <a:r>
              <a:rPr sz="1850" b="1" spc="-20">
                <a:solidFill>
                  <a:srgbClr val="EF5E20"/>
                </a:solidFill>
                <a:latin typeface="Arial"/>
                <a:cs typeface="Arial"/>
              </a:rPr>
              <a:t>submit</a:t>
            </a:r>
            <a:r>
              <a:rPr sz="1850" b="1" spc="-145">
                <a:solidFill>
                  <a:srgbClr val="EF5E20"/>
                </a:solidFill>
                <a:latin typeface="Arial"/>
                <a:cs typeface="Arial"/>
              </a:rPr>
              <a:t> </a:t>
            </a:r>
            <a:r>
              <a:rPr sz="1850" b="1" spc="-10">
                <a:solidFill>
                  <a:srgbClr val="EF5E20"/>
                </a:solidFill>
                <a:latin typeface="Arial"/>
                <a:cs typeface="Arial"/>
              </a:rPr>
              <a:t>redeterminations!</a:t>
            </a:r>
            <a:endParaRPr sz="1850">
              <a:latin typeface="Arial"/>
              <a:cs typeface="Arial"/>
            </a:endParaRPr>
          </a:p>
          <a:p>
            <a:pPr>
              <a:lnSpc>
                <a:spcPct val="100000"/>
              </a:lnSpc>
              <a:spcBef>
                <a:spcPts val="50"/>
              </a:spcBef>
            </a:pPr>
            <a:endParaRPr sz="1800">
              <a:latin typeface="Arial"/>
              <a:cs typeface="Arial"/>
            </a:endParaRPr>
          </a:p>
          <a:p>
            <a:pPr marL="358140" marR="87630" indent="-346075">
              <a:lnSpc>
                <a:spcPct val="100000"/>
              </a:lnSpc>
              <a:buChar char="•"/>
              <a:tabLst>
                <a:tab pos="358140" algn="l"/>
                <a:tab pos="358775" algn="l"/>
              </a:tabLst>
            </a:pPr>
            <a:r>
              <a:rPr sz="2000">
                <a:solidFill>
                  <a:srgbClr val="1A4386"/>
                </a:solidFill>
                <a:latin typeface="Arial"/>
                <a:cs typeface="Arial"/>
              </a:rPr>
              <a:t>MMC</a:t>
            </a:r>
            <a:r>
              <a:rPr sz="2000" spc="55">
                <a:solidFill>
                  <a:srgbClr val="1A4386"/>
                </a:solidFill>
                <a:latin typeface="Arial"/>
                <a:cs typeface="Arial"/>
              </a:rPr>
              <a:t> </a:t>
            </a:r>
            <a:r>
              <a:rPr sz="2000">
                <a:solidFill>
                  <a:srgbClr val="1A4386"/>
                </a:solidFill>
                <a:latin typeface="Arial"/>
                <a:cs typeface="Arial"/>
              </a:rPr>
              <a:t>allows</a:t>
            </a:r>
            <a:r>
              <a:rPr sz="2000" spc="-155">
                <a:solidFill>
                  <a:srgbClr val="1A4386"/>
                </a:solidFill>
                <a:latin typeface="Arial"/>
                <a:cs typeface="Arial"/>
              </a:rPr>
              <a:t> </a:t>
            </a:r>
            <a:r>
              <a:rPr sz="2000">
                <a:solidFill>
                  <a:srgbClr val="1A4386"/>
                </a:solidFill>
                <a:latin typeface="Arial"/>
                <a:cs typeface="Arial"/>
              </a:rPr>
              <a:t>customers</a:t>
            </a:r>
            <a:r>
              <a:rPr sz="2000" spc="-155">
                <a:solidFill>
                  <a:srgbClr val="1A4386"/>
                </a:solidFill>
                <a:latin typeface="Arial"/>
                <a:cs typeface="Arial"/>
              </a:rPr>
              <a:t> </a:t>
            </a:r>
            <a:r>
              <a:rPr sz="2000">
                <a:solidFill>
                  <a:srgbClr val="1A4386"/>
                </a:solidFill>
                <a:latin typeface="Arial"/>
                <a:cs typeface="Arial"/>
              </a:rPr>
              <a:t>to</a:t>
            </a:r>
            <a:r>
              <a:rPr sz="2000" spc="80">
                <a:solidFill>
                  <a:srgbClr val="1A4386"/>
                </a:solidFill>
                <a:latin typeface="Arial"/>
                <a:cs typeface="Arial"/>
              </a:rPr>
              <a:t> </a:t>
            </a:r>
            <a:r>
              <a:rPr sz="2000">
                <a:solidFill>
                  <a:srgbClr val="1A4386"/>
                </a:solidFill>
                <a:latin typeface="Arial"/>
                <a:cs typeface="Arial"/>
              </a:rPr>
              <a:t>make</a:t>
            </a:r>
            <a:r>
              <a:rPr sz="2000" spc="-100">
                <a:solidFill>
                  <a:srgbClr val="1A4386"/>
                </a:solidFill>
                <a:latin typeface="Arial"/>
                <a:cs typeface="Arial"/>
              </a:rPr>
              <a:t> </a:t>
            </a:r>
            <a:r>
              <a:rPr sz="2000">
                <a:solidFill>
                  <a:srgbClr val="1A4386"/>
                </a:solidFill>
                <a:latin typeface="Arial"/>
                <a:cs typeface="Arial"/>
              </a:rPr>
              <a:t>fewer</a:t>
            </a:r>
            <a:r>
              <a:rPr sz="2000" spc="-50">
                <a:solidFill>
                  <a:srgbClr val="1A4386"/>
                </a:solidFill>
                <a:latin typeface="Arial"/>
                <a:cs typeface="Arial"/>
              </a:rPr>
              <a:t> </a:t>
            </a:r>
            <a:r>
              <a:rPr sz="2000">
                <a:solidFill>
                  <a:srgbClr val="1A4386"/>
                </a:solidFill>
                <a:latin typeface="Arial"/>
                <a:cs typeface="Arial"/>
              </a:rPr>
              <a:t>visits</a:t>
            </a:r>
            <a:r>
              <a:rPr sz="2000" spc="30">
                <a:solidFill>
                  <a:srgbClr val="1A4386"/>
                </a:solidFill>
                <a:latin typeface="Arial"/>
                <a:cs typeface="Arial"/>
              </a:rPr>
              <a:t> </a:t>
            </a:r>
            <a:r>
              <a:rPr sz="2000">
                <a:solidFill>
                  <a:srgbClr val="1A4386"/>
                </a:solidFill>
                <a:latin typeface="Arial"/>
                <a:cs typeface="Arial"/>
              </a:rPr>
              <a:t>to</a:t>
            </a:r>
            <a:r>
              <a:rPr sz="2000" spc="80">
                <a:solidFill>
                  <a:srgbClr val="1A4386"/>
                </a:solidFill>
                <a:latin typeface="Arial"/>
                <a:cs typeface="Arial"/>
              </a:rPr>
              <a:t> </a:t>
            </a:r>
            <a:r>
              <a:rPr sz="2000">
                <a:solidFill>
                  <a:srgbClr val="1A4386"/>
                </a:solidFill>
                <a:latin typeface="Arial"/>
                <a:cs typeface="Arial"/>
              </a:rPr>
              <a:t>their</a:t>
            </a:r>
            <a:r>
              <a:rPr sz="2000" spc="-50">
                <a:solidFill>
                  <a:srgbClr val="1A4386"/>
                </a:solidFill>
                <a:latin typeface="Arial"/>
                <a:cs typeface="Arial"/>
              </a:rPr>
              <a:t> </a:t>
            </a:r>
            <a:r>
              <a:rPr sz="2000">
                <a:solidFill>
                  <a:srgbClr val="1A4386"/>
                </a:solidFill>
                <a:latin typeface="Arial"/>
                <a:cs typeface="Arial"/>
              </a:rPr>
              <a:t>local</a:t>
            </a:r>
            <a:r>
              <a:rPr sz="2000" spc="20">
                <a:solidFill>
                  <a:srgbClr val="1A4386"/>
                </a:solidFill>
                <a:latin typeface="Arial"/>
                <a:cs typeface="Arial"/>
              </a:rPr>
              <a:t> </a:t>
            </a:r>
            <a:r>
              <a:rPr sz="2000">
                <a:solidFill>
                  <a:srgbClr val="1A4386"/>
                </a:solidFill>
                <a:latin typeface="Arial"/>
                <a:cs typeface="Arial"/>
              </a:rPr>
              <a:t>DHS</a:t>
            </a:r>
            <a:r>
              <a:rPr sz="2000" spc="95">
                <a:solidFill>
                  <a:srgbClr val="1A4386"/>
                </a:solidFill>
                <a:latin typeface="Arial"/>
                <a:cs typeface="Arial"/>
              </a:rPr>
              <a:t> </a:t>
            </a:r>
            <a:r>
              <a:rPr sz="2000">
                <a:solidFill>
                  <a:srgbClr val="1A4386"/>
                </a:solidFill>
                <a:latin typeface="Arial"/>
                <a:cs typeface="Arial"/>
              </a:rPr>
              <a:t>office,</a:t>
            </a:r>
            <a:r>
              <a:rPr sz="2000" spc="-105">
                <a:solidFill>
                  <a:srgbClr val="1A4386"/>
                </a:solidFill>
                <a:latin typeface="Arial"/>
                <a:cs typeface="Arial"/>
              </a:rPr>
              <a:t> </a:t>
            </a:r>
            <a:r>
              <a:rPr sz="2000">
                <a:solidFill>
                  <a:srgbClr val="1A4386"/>
                </a:solidFill>
                <a:latin typeface="Arial"/>
                <a:cs typeface="Arial"/>
              </a:rPr>
              <a:t>stay</a:t>
            </a:r>
            <a:r>
              <a:rPr sz="2000" spc="-60">
                <a:solidFill>
                  <a:srgbClr val="1A4386"/>
                </a:solidFill>
                <a:latin typeface="Arial"/>
                <a:cs typeface="Arial"/>
              </a:rPr>
              <a:t> </a:t>
            </a:r>
            <a:r>
              <a:rPr sz="2000">
                <a:solidFill>
                  <a:srgbClr val="1A4386"/>
                </a:solidFill>
                <a:latin typeface="Arial"/>
                <a:cs typeface="Arial"/>
              </a:rPr>
              <a:t>informed</a:t>
            </a:r>
            <a:r>
              <a:rPr sz="2000" spc="-100">
                <a:solidFill>
                  <a:srgbClr val="1A4386"/>
                </a:solidFill>
                <a:latin typeface="Arial"/>
                <a:cs typeface="Arial"/>
              </a:rPr>
              <a:t> </a:t>
            </a:r>
            <a:r>
              <a:rPr sz="2000">
                <a:solidFill>
                  <a:srgbClr val="1A4386"/>
                </a:solidFill>
                <a:latin typeface="Arial"/>
                <a:cs typeface="Arial"/>
              </a:rPr>
              <a:t>on</a:t>
            </a:r>
            <a:r>
              <a:rPr sz="2000" spc="75">
                <a:solidFill>
                  <a:srgbClr val="1A4386"/>
                </a:solidFill>
                <a:latin typeface="Arial"/>
                <a:cs typeface="Arial"/>
              </a:rPr>
              <a:t> </a:t>
            </a:r>
            <a:r>
              <a:rPr sz="2000" spc="-25">
                <a:solidFill>
                  <a:srgbClr val="1A4386"/>
                </a:solidFill>
                <a:latin typeface="Arial"/>
                <a:cs typeface="Arial"/>
              </a:rPr>
              <a:t>the </a:t>
            </a:r>
            <a:r>
              <a:rPr sz="2000">
                <a:solidFill>
                  <a:srgbClr val="1A4386"/>
                </a:solidFill>
                <a:latin typeface="Arial"/>
                <a:cs typeface="Arial"/>
              </a:rPr>
              <a:t>status</a:t>
            </a:r>
            <a:r>
              <a:rPr sz="2000" spc="-80">
                <a:solidFill>
                  <a:srgbClr val="1A4386"/>
                </a:solidFill>
                <a:latin typeface="Arial"/>
                <a:cs typeface="Arial"/>
              </a:rPr>
              <a:t> </a:t>
            </a:r>
            <a:r>
              <a:rPr sz="2000">
                <a:solidFill>
                  <a:srgbClr val="1A4386"/>
                </a:solidFill>
                <a:latin typeface="Arial"/>
                <a:cs typeface="Arial"/>
              </a:rPr>
              <a:t>of</a:t>
            </a:r>
            <a:r>
              <a:rPr sz="2000" spc="70">
                <a:solidFill>
                  <a:srgbClr val="1A4386"/>
                </a:solidFill>
                <a:latin typeface="Arial"/>
                <a:cs typeface="Arial"/>
              </a:rPr>
              <a:t> </a:t>
            </a:r>
            <a:r>
              <a:rPr sz="2000">
                <a:solidFill>
                  <a:srgbClr val="1A4386"/>
                </a:solidFill>
                <a:latin typeface="Arial"/>
                <a:cs typeface="Arial"/>
              </a:rPr>
              <a:t>their</a:t>
            </a:r>
            <a:r>
              <a:rPr sz="2000" spc="40">
                <a:solidFill>
                  <a:srgbClr val="1A4386"/>
                </a:solidFill>
                <a:latin typeface="Arial"/>
                <a:cs typeface="Arial"/>
              </a:rPr>
              <a:t> </a:t>
            </a:r>
            <a:r>
              <a:rPr sz="2000">
                <a:solidFill>
                  <a:srgbClr val="1A4386"/>
                </a:solidFill>
                <a:latin typeface="Arial"/>
                <a:cs typeface="Arial"/>
              </a:rPr>
              <a:t>benefits,</a:t>
            </a:r>
            <a:r>
              <a:rPr sz="2000" spc="-110">
                <a:solidFill>
                  <a:srgbClr val="1A4386"/>
                </a:solidFill>
                <a:latin typeface="Arial"/>
                <a:cs typeface="Arial"/>
              </a:rPr>
              <a:t> </a:t>
            </a:r>
            <a:r>
              <a:rPr sz="2000">
                <a:solidFill>
                  <a:srgbClr val="1A4386"/>
                </a:solidFill>
                <a:latin typeface="Arial"/>
                <a:cs typeface="Arial"/>
              </a:rPr>
              <a:t>and</a:t>
            </a:r>
            <a:r>
              <a:rPr sz="2000" spc="-10">
                <a:solidFill>
                  <a:srgbClr val="1A4386"/>
                </a:solidFill>
                <a:latin typeface="Arial"/>
                <a:cs typeface="Arial"/>
              </a:rPr>
              <a:t> </a:t>
            </a:r>
            <a:r>
              <a:rPr sz="2000">
                <a:solidFill>
                  <a:srgbClr val="1A4386"/>
                </a:solidFill>
                <a:latin typeface="Arial"/>
                <a:cs typeface="Arial"/>
              </a:rPr>
              <a:t>manage</a:t>
            </a:r>
            <a:r>
              <a:rPr sz="2000" spc="-15">
                <a:solidFill>
                  <a:srgbClr val="1A4386"/>
                </a:solidFill>
                <a:latin typeface="Arial"/>
                <a:cs typeface="Arial"/>
              </a:rPr>
              <a:t> </a:t>
            </a:r>
            <a:r>
              <a:rPr sz="2000">
                <a:solidFill>
                  <a:srgbClr val="1A4386"/>
                </a:solidFill>
                <a:latin typeface="Arial"/>
                <a:cs typeface="Arial"/>
              </a:rPr>
              <a:t>their</a:t>
            </a:r>
            <a:r>
              <a:rPr sz="2000" spc="-50">
                <a:solidFill>
                  <a:srgbClr val="1A4386"/>
                </a:solidFill>
                <a:latin typeface="Arial"/>
                <a:cs typeface="Arial"/>
              </a:rPr>
              <a:t> </a:t>
            </a:r>
            <a:r>
              <a:rPr sz="2000">
                <a:solidFill>
                  <a:srgbClr val="1A4386"/>
                </a:solidFill>
                <a:latin typeface="Arial"/>
                <a:cs typeface="Arial"/>
              </a:rPr>
              <a:t>case</a:t>
            </a:r>
            <a:r>
              <a:rPr sz="2000" spc="-10">
                <a:solidFill>
                  <a:srgbClr val="1A4386"/>
                </a:solidFill>
                <a:latin typeface="Arial"/>
                <a:cs typeface="Arial"/>
              </a:rPr>
              <a:t> information.</a:t>
            </a:r>
            <a:endParaRPr sz="2000">
              <a:latin typeface="Arial"/>
              <a:cs typeface="Arial"/>
            </a:endParaRPr>
          </a:p>
          <a:p>
            <a:pPr marL="358140" marR="5080" indent="-346075">
              <a:lnSpc>
                <a:spcPct val="100000"/>
              </a:lnSpc>
              <a:spcBef>
                <a:spcPts val="5"/>
              </a:spcBef>
              <a:buChar char="•"/>
              <a:tabLst>
                <a:tab pos="358140" algn="l"/>
                <a:tab pos="358775" algn="l"/>
              </a:tabLst>
            </a:pPr>
            <a:r>
              <a:rPr sz="2000" spc="95">
                <a:solidFill>
                  <a:srgbClr val="1A4386"/>
                </a:solidFill>
                <a:latin typeface="Arial"/>
                <a:cs typeface="Arial"/>
              </a:rPr>
              <a:t>We</a:t>
            </a:r>
            <a:r>
              <a:rPr sz="2000" spc="-195">
                <a:solidFill>
                  <a:srgbClr val="1A4386"/>
                </a:solidFill>
                <a:latin typeface="Arial"/>
                <a:cs typeface="Arial"/>
              </a:rPr>
              <a:t> </a:t>
            </a:r>
            <a:r>
              <a:rPr sz="2000">
                <a:solidFill>
                  <a:srgbClr val="1A4386"/>
                </a:solidFill>
                <a:latin typeface="Arial"/>
                <a:cs typeface="Arial"/>
              </a:rPr>
              <a:t>urge</a:t>
            </a:r>
            <a:r>
              <a:rPr sz="2000" spc="85">
                <a:solidFill>
                  <a:srgbClr val="1A4386"/>
                </a:solidFill>
                <a:latin typeface="Arial"/>
                <a:cs typeface="Arial"/>
              </a:rPr>
              <a:t> </a:t>
            </a:r>
            <a:r>
              <a:rPr sz="2000">
                <a:solidFill>
                  <a:srgbClr val="1A4386"/>
                </a:solidFill>
                <a:latin typeface="Arial"/>
                <a:cs typeface="Arial"/>
              </a:rPr>
              <a:t>all</a:t>
            </a:r>
            <a:r>
              <a:rPr sz="2000" spc="30">
                <a:solidFill>
                  <a:srgbClr val="1A4386"/>
                </a:solidFill>
                <a:latin typeface="Arial"/>
                <a:cs typeface="Arial"/>
              </a:rPr>
              <a:t> </a:t>
            </a:r>
            <a:r>
              <a:rPr sz="2000">
                <a:solidFill>
                  <a:srgbClr val="1A4386"/>
                </a:solidFill>
                <a:latin typeface="Arial"/>
                <a:cs typeface="Arial"/>
              </a:rPr>
              <a:t>agencies</a:t>
            </a:r>
            <a:r>
              <a:rPr sz="2000" spc="-55">
                <a:solidFill>
                  <a:srgbClr val="1A4386"/>
                </a:solidFill>
                <a:latin typeface="Arial"/>
                <a:cs typeface="Arial"/>
              </a:rPr>
              <a:t> </a:t>
            </a:r>
            <a:r>
              <a:rPr sz="2000">
                <a:solidFill>
                  <a:srgbClr val="1A4386"/>
                </a:solidFill>
                <a:latin typeface="Arial"/>
                <a:cs typeface="Arial"/>
              </a:rPr>
              <a:t>with</a:t>
            </a:r>
            <a:r>
              <a:rPr sz="2000" spc="-85">
                <a:solidFill>
                  <a:srgbClr val="1A4386"/>
                </a:solidFill>
                <a:latin typeface="Arial"/>
                <a:cs typeface="Arial"/>
              </a:rPr>
              <a:t> </a:t>
            </a:r>
            <a:r>
              <a:rPr sz="2000">
                <a:solidFill>
                  <a:srgbClr val="1A4386"/>
                </a:solidFill>
                <a:latin typeface="Arial"/>
                <a:cs typeface="Arial"/>
              </a:rPr>
              <a:t>customer</a:t>
            </a:r>
            <a:r>
              <a:rPr sz="2000" spc="-130">
                <a:solidFill>
                  <a:srgbClr val="1A4386"/>
                </a:solidFill>
                <a:latin typeface="Arial"/>
                <a:cs typeface="Arial"/>
              </a:rPr>
              <a:t> </a:t>
            </a:r>
            <a:r>
              <a:rPr sz="2000">
                <a:solidFill>
                  <a:srgbClr val="1A4386"/>
                </a:solidFill>
                <a:latin typeface="Arial"/>
                <a:cs typeface="Arial"/>
              </a:rPr>
              <a:t>contact</a:t>
            </a:r>
            <a:r>
              <a:rPr sz="2000" spc="-95">
                <a:solidFill>
                  <a:srgbClr val="1A4386"/>
                </a:solidFill>
                <a:latin typeface="Arial"/>
                <a:cs typeface="Arial"/>
              </a:rPr>
              <a:t> </a:t>
            </a:r>
            <a:r>
              <a:rPr sz="2000">
                <a:solidFill>
                  <a:srgbClr val="1A4386"/>
                </a:solidFill>
                <a:latin typeface="Arial"/>
                <a:cs typeface="Arial"/>
              </a:rPr>
              <a:t>and</a:t>
            </a:r>
            <a:r>
              <a:rPr sz="2000" spc="85">
                <a:solidFill>
                  <a:srgbClr val="1A4386"/>
                </a:solidFill>
                <a:latin typeface="Arial"/>
                <a:cs typeface="Arial"/>
              </a:rPr>
              <a:t> </a:t>
            </a:r>
            <a:r>
              <a:rPr sz="2000">
                <a:solidFill>
                  <a:srgbClr val="1A4386"/>
                </a:solidFill>
                <a:latin typeface="Arial"/>
                <a:cs typeface="Arial"/>
              </a:rPr>
              <a:t>resources</a:t>
            </a:r>
            <a:r>
              <a:rPr sz="2000" spc="-55">
                <a:solidFill>
                  <a:srgbClr val="1A4386"/>
                </a:solidFill>
                <a:latin typeface="Arial"/>
                <a:cs typeface="Arial"/>
              </a:rPr>
              <a:t> </a:t>
            </a:r>
            <a:r>
              <a:rPr sz="2000">
                <a:solidFill>
                  <a:srgbClr val="1A4386"/>
                </a:solidFill>
                <a:latin typeface="Arial"/>
                <a:cs typeface="Arial"/>
              </a:rPr>
              <a:t>available</a:t>
            </a:r>
            <a:r>
              <a:rPr sz="2000" spc="85">
                <a:solidFill>
                  <a:srgbClr val="1A4386"/>
                </a:solidFill>
                <a:latin typeface="Arial"/>
                <a:cs typeface="Arial"/>
              </a:rPr>
              <a:t> </a:t>
            </a:r>
            <a:r>
              <a:rPr sz="2000">
                <a:solidFill>
                  <a:srgbClr val="1A4386"/>
                </a:solidFill>
                <a:latin typeface="Arial"/>
                <a:cs typeface="Arial"/>
              </a:rPr>
              <a:t>to</a:t>
            </a:r>
            <a:r>
              <a:rPr sz="2000" spc="85">
                <a:solidFill>
                  <a:srgbClr val="1A4386"/>
                </a:solidFill>
                <a:latin typeface="Arial"/>
                <a:cs typeface="Arial"/>
              </a:rPr>
              <a:t> </a:t>
            </a:r>
            <a:r>
              <a:rPr sz="2000">
                <a:solidFill>
                  <a:srgbClr val="1A4386"/>
                </a:solidFill>
                <a:latin typeface="Arial"/>
                <a:cs typeface="Arial"/>
              </a:rPr>
              <a:t>assist</a:t>
            </a:r>
            <a:r>
              <a:rPr sz="2000" spc="-95">
                <a:solidFill>
                  <a:srgbClr val="1A4386"/>
                </a:solidFill>
                <a:latin typeface="Arial"/>
                <a:cs typeface="Arial"/>
              </a:rPr>
              <a:t> </a:t>
            </a:r>
            <a:r>
              <a:rPr sz="2000">
                <a:solidFill>
                  <a:srgbClr val="1A4386"/>
                </a:solidFill>
                <a:latin typeface="Arial"/>
                <a:cs typeface="Arial"/>
              </a:rPr>
              <a:t>customers</a:t>
            </a:r>
            <a:r>
              <a:rPr sz="2000" spc="-145">
                <a:solidFill>
                  <a:srgbClr val="1A4386"/>
                </a:solidFill>
                <a:latin typeface="Arial"/>
                <a:cs typeface="Arial"/>
              </a:rPr>
              <a:t> </a:t>
            </a:r>
            <a:r>
              <a:rPr sz="2000" spc="-25">
                <a:solidFill>
                  <a:srgbClr val="1A4386"/>
                </a:solidFill>
                <a:latin typeface="Arial"/>
                <a:cs typeface="Arial"/>
              </a:rPr>
              <a:t>in </a:t>
            </a:r>
            <a:r>
              <a:rPr sz="2000">
                <a:solidFill>
                  <a:srgbClr val="1A4386"/>
                </a:solidFill>
                <a:latin typeface="Arial"/>
                <a:cs typeface="Arial"/>
              </a:rPr>
              <a:t>setting</a:t>
            </a:r>
            <a:r>
              <a:rPr sz="2000" spc="-125">
                <a:solidFill>
                  <a:srgbClr val="1A4386"/>
                </a:solidFill>
                <a:latin typeface="Arial"/>
                <a:cs typeface="Arial"/>
              </a:rPr>
              <a:t> </a:t>
            </a:r>
            <a:r>
              <a:rPr sz="2000">
                <a:solidFill>
                  <a:srgbClr val="1A4386"/>
                </a:solidFill>
                <a:latin typeface="Arial"/>
                <a:cs typeface="Arial"/>
              </a:rPr>
              <a:t>up</a:t>
            </a:r>
            <a:r>
              <a:rPr sz="2000" spc="45">
                <a:solidFill>
                  <a:srgbClr val="1A4386"/>
                </a:solidFill>
                <a:latin typeface="Arial"/>
                <a:cs typeface="Arial"/>
              </a:rPr>
              <a:t> </a:t>
            </a:r>
            <a:r>
              <a:rPr sz="2000">
                <a:solidFill>
                  <a:srgbClr val="1A4386"/>
                </a:solidFill>
                <a:latin typeface="Arial"/>
                <a:cs typeface="Arial"/>
              </a:rPr>
              <a:t>MMC</a:t>
            </a:r>
            <a:r>
              <a:rPr sz="2000" spc="45">
                <a:solidFill>
                  <a:srgbClr val="1A4386"/>
                </a:solidFill>
                <a:latin typeface="Arial"/>
                <a:cs typeface="Arial"/>
              </a:rPr>
              <a:t> </a:t>
            </a:r>
            <a:r>
              <a:rPr sz="2000" spc="-10">
                <a:solidFill>
                  <a:srgbClr val="1A4386"/>
                </a:solidFill>
                <a:latin typeface="Arial"/>
                <a:cs typeface="Arial"/>
              </a:rPr>
              <a:t>accounts.</a:t>
            </a:r>
            <a:endParaRPr sz="20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17F8-ABAD-493F-A31A-124F83D871A3}"/>
              </a:ext>
            </a:extLst>
          </p:cNvPr>
          <p:cNvSpPr>
            <a:spLocks noGrp="1"/>
          </p:cNvSpPr>
          <p:nvPr>
            <p:ph type="title"/>
          </p:nvPr>
        </p:nvSpPr>
        <p:spPr>
          <a:xfrm>
            <a:off x="609600" y="685800"/>
            <a:ext cx="3411994" cy="1325563"/>
          </a:xfrm>
        </p:spPr>
        <p:txBody>
          <a:bodyPr>
            <a:normAutofit/>
          </a:bodyPr>
          <a:lstStyle/>
          <a:p>
            <a:r>
              <a:rPr lang="en-US" sz="3600"/>
              <a:t>MMC</a:t>
            </a:r>
            <a:r>
              <a:rPr lang="en-US">
                <a:solidFill>
                  <a:srgbClr val="938EC4"/>
                </a:solidFill>
              </a:rPr>
              <a:t> </a:t>
            </a:r>
            <a:r>
              <a:rPr lang="en-US" sz="3600">
                <a:solidFill>
                  <a:srgbClr val="938EC4"/>
                </a:solidFill>
              </a:rPr>
              <a:t>Create</a:t>
            </a:r>
            <a:endParaRPr lang="en-US" sz="3600">
              <a:solidFill>
                <a:srgbClr val="7030A0"/>
              </a:solidFill>
            </a:endParaRPr>
          </a:p>
        </p:txBody>
      </p:sp>
      <p:sp>
        <p:nvSpPr>
          <p:cNvPr id="5" name="TextBox 4">
            <a:extLst>
              <a:ext uri="{FF2B5EF4-FFF2-40B4-BE49-F238E27FC236}">
                <a16:creationId xmlns:a16="http://schemas.microsoft.com/office/drawing/2014/main" id="{DDE9F983-4AF0-4B68-8DE7-55CC60550D84}"/>
              </a:ext>
            </a:extLst>
          </p:cNvPr>
          <p:cNvSpPr txBox="1"/>
          <p:nvPr/>
        </p:nvSpPr>
        <p:spPr>
          <a:xfrm>
            <a:off x="425897" y="1272534"/>
            <a:ext cx="3876115" cy="1477328"/>
          </a:xfrm>
          <a:prstGeom prst="rect">
            <a:avLst/>
          </a:prstGeom>
          <a:noFill/>
        </p:spPr>
        <p:txBody>
          <a:bodyPr wrap="square">
            <a:spAutoFit/>
          </a:bodyPr>
          <a:lstStyle/>
          <a:p>
            <a:endParaRPr lang="en-US"/>
          </a:p>
          <a:p>
            <a:endParaRPr lang="en-US">
              <a:latin typeface="Arial" panose="020B0604020202020204" pitchFamily="34" charset="0"/>
              <a:cs typeface="Arial" panose="020B0604020202020204" pitchFamily="34" charset="0"/>
            </a:endParaRPr>
          </a:p>
          <a:p>
            <a:r>
              <a:rPr lang="en-US">
                <a:solidFill>
                  <a:srgbClr val="002060"/>
                </a:solidFill>
                <a:latin typeface="Arial" panose="020B0604020202020204" pitchFamily="34" charset="0"/>
                <a:cs typeface="Arial" panose="020B0604020202020204" pitchFamily="34" charset="0"/>
              </a:rPr>
              <a:t>Most customers can use Manage My Case in ABE. </a:t>
            </a:r>
          </a:p>
          <a:p>
            <a:endParaRPr lang="en-US">
              <a:solidFill>
                <a:schemeClr val="accent1">
                  <a:lumMod val="50000"/>
                </a:schemeClr>
              </a:solidFill>
            </a:endParaRPr>
          </a:p>
        </p:txBody>
      </p:sp>
      <p:pic>
        <p:nvPicPr>
          <p:cNvPr id="6" name="Picture 3">
            <a:extLst>
              <a:ext uri="{FF2B5EF4-FFF2-40B4-BE49-F238E27FC236}">
                <a16:creationId xmlns:a16="http://schemas.microsoft.com/office/drawing/2014/main" id="{D8FB23B3-1B77-46E4-98CD-E78217DF4E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42869" y="951722"/>
            <a:ext cx="7540149" cy="483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3231BC3B-DF44-40EC-82A8-E2C77B301AD7}"/>
              </a:ext>
            </a:extLst>
          </p:cNvPr>
          <p:cNvSpPr/>
          <p:nvPr/>
        </p:nvSpPr>
        <p:spPr>
          <a:xfrm>
            <a:off x="9330612" y="3946849"/>
            <a:ext cx="2267339" cy="113833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443DF9-0F92-45CA-B9D0-A05BAC35B58E}"/>
              </a:ext>
            </a:extLst>
          </p:cNvPr>
          <p:cNvSpPr txBox="1"/>
          <p:nvPr/>
        </p:nvSpPr>
        <p:spPr>
          <a:xfrm>
            <a:off x="425396" y="2641385"/>
            <a:ext cx="3618896" cy="2308324"/>
          </a:xfrm>
          <a:prstGeom prst="rect">
            <a:avLst/>
          </a:prstGeom>
          <a:noFill/>
          <a:ln>
            <a:noFill/>
          </a:ln>
        </p:spPr>
        <p:txBody>
          <a:bodyPr wrap="square" rtlCol="0">
            <a:spAutoFit/>
          </a:bodyPr>
          <a:lstStyle/>
          <a:p>
            <a:r>
              <a:rPr lang="en-US">
                <a:solidFill>
                  <a:srgbClr val="002060"/>
                </a:solidFill>
                <a:latin typeface="Arial" panose="020B0604020202020204" pitchFamily="34" charset="0"/>
                <a:cs typeface="Arial" panose="020B0604020202020204" pitchFamily="34" charset="0"/>
              </a:rPr>
              <a:t>If the customer created an ABE Profile to apply for benefits, they will use that login information. </a:t>
            </a:r>
          </a:p>
          <a:p>
            <a:endParaRPr lang="en-US">
              <a:solidFill>
                <a:srgbClr val="002060"/>
              </a:solidFill>
              <a:latin typeface="Arial" panose="020B0604020202020204" pitchFamily="34" charset="0"/>
              <a:cs typeface="Arial" panose="020B0604020202020204" pitchFamily="34" charset="0"/>
            </a:endParaRPr>
          </a:p>
          <a:p>
            <a:r>
              <a:rPr lang="en-US">
                <a:solidFill>
                  <a:srgbClr val="002060"/>
                </a:solidFill>
                <a:latin typeface="Arial" panose="020B0604020202020204" pitchFamily="34" charset="0"/>
                <a:cs typeface="Arial" panose="020B0604020202020204" pitchFamily="34" charset="0"/>
              </a:rPr>
              <a:t>New to ABE: Create an ABE User ID and password to access Manage My Case. </a:t>
            </a:r>
          </a:p>
          <a:p>
            <a:endParaRPr lang="en-US">
              <a:solidFill>
                <a:srgbClr val="00206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9458C74-34AA-40BB-9706-2DC87BD769AD}"/>
              </a:ext>
            </a:extLst>
          </p:cNvPr>
          <p:cNvPicPr>
            <a:picLocks noChangeAspect="1"/>
          </p:cNvPicPr>
          <p:nvPr/>
        </p:nvPicPr>
        <p:blipFill>
          <a:blip r:embed="rId3"/>
          <a:stretch>
            <a:fillRect/>
          </a:stretch>
        </p:blipFill>
        <p:spPr>
          <a:xfrm>
            <a:off x="4139905" y="4304254"/>
            <a:ext cx="3762900" cy="2448267"/>
          </a:xfrm>
          <a:prstGeom prst="rect">
            <a:avLst/>
          </a:prstGeom>
          <a:ln w="12700">
            <a:solidFill>
              <a:schemeClr val="tx1"/>
            </a:solidFill>
          </a:ln>
        </p:spPr>
      </p:pic>
      <p:sp>
        <p:nvSpPr>
          <p:cNvPr id="11" name="Oval 10">
            <a:extLst>
              <a:ext uri="{FF2B5EF4-FFF2-40B4-BE49-F238E27FC236}">
                <a16:creationId xmlns:a16="http://schemas.microsoft.com/office/drawing/2014/main" id="{7039A936-3CCA-4B6C-B73E-E1F484E67BA4}"/>
              </a:ext>
            </a:extLst>
          </p:cNvPr>
          <p:cNvSpPr/>
          <p:nvPr/>
        </p:nvSpPr>
        <p:spPr>
          <a:xfrm>
            <a:off x="4329404" y="6288833"/>
            <a:ext cx="3237723" cy="38255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3" name="Straight Arrow Connector 12">
            <a:extLst>
              <a:ext uri="{FF2B5EF4-FFF2-40B4-BE49-F238E27FC236}">
                <a16:creationId xmlns:a16="http://schemas.microsoft.com/office/drawing/2014/main" id="{8BF46EC5-8D56-4F82-9874-F311A5697DA4}"/>
              </a:ext>
            </a:extLst>
          </p:cNvPr>
          <p:cNvCxnSpPr>
            <a:cxnSpLocks/>
          </p:cNvCxnSpPr>
          <p:nvPr/>
        </p:nvCxnSpPr>
        <p:spPr>
          <a:xfrm>
            <a:off x="2481943" y="5094514"/>
            <a:ext cx="1981902" cy="11686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33C295B-3182-472B-A5E7-9F10FE1D4603}"/>
              </a:ext>
            </a:extLst>
          </p:cNvPr>
          <p:cNvSpPr>
            <a:spLocks noGrp="1"/>
          </p:cNvSpPr>
          <p:nvPr>
            <p:ph type="sldNum" sz="quarter" idx="12"/>
          </p:nvPr>
        </p:nvSpPr>
        <p:spPr/>
        <p:txBody>
          <a:bodyPr/>
          <a:lstStyle/>
          <a:p>
            <a:fld id="{19ED8608-BCF1-B149-8CB0-92877DFBBF10}" type="slidenum">
              <a:rPr lang="en-US" smtClean="0"/>
              <a:pPr/>
              <a:t>34</a:t>
            </a:fld>
            <a:endParaRPr lang="en-US"/>
          </a:p>
        </p:txBody>
      </p:sp>
    </p:spTree>
    <p:extLst>
      <p:ext uri="{BB962C8B-B14F-4D97-AF65-F5344CB8AC3E}">
        <p14:creationId xmlns:p14="http://schemas.microsoft.com/office/powerpoint/2010/main" val="104950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7544" y="223700"/>
            <a:ext cx="5564056" cy="1325563"/>
          </a:xfrm>
        </p:spPr>
        <p:txBody>
          <a:bodyPr/>
          <a:lstStyle/>
          <a:p>
            <a:r>
              <a:rPr lang="en-US" sz="4000">
                <a:latin typeface="+mn-lt"/>
                <a:ea typeface="Cambria" panose="02040503050406030204" pitchFamily="18" charset="0"/>
              </a:rPr>
              <a:t>Linking an Account</a:t>
            </a:r>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61497" y="1375690"/>
            <a:ext cx="6025544" cy="3622675"/>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772400" y="1299882"/>
            <a:ext cx="1219200" cy="152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3DF77035-EEBA-4CCC-92A0-8276E83A3DDD}"/>
              </a:ext>
            </a:extLst>
          </p:cNvPr>
          <p:cNvSpPr txBox="1"/>
          <p:nvPr/>
        </p:nvSpPr>
        <p:spPr>
          <a:xfrm>
            <a:off x="304749" y="5112978"/>
            <a:ext cx="5429897" cy="36933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73B8E3">
                    <a:lumMod val="50000"/>
                  </a:srgbClr>
                </a:solidFill>
                <a:effectLst/>
                <a:uLnTx/>
                <a:uFillTx/>
                <a:latin typeface="Arial" panose="020B0604020202020204"/>
                <a:ea typeface="+mn-ea"/>
                <a:cs typeface="Arial"/>
              </a:rPr>
              <a:t>Logging in to link a new account</a:t>
            </a:r>
          </a:p>
        </p:txBody>
      </p:sp>
      <p:pic>
        <p:nvPicPr>
          <p:cNvPr id="7" name="Picture 6">
            <a:extLst>
              <a:ext uri="{FF2B5EF4-FFF2-40B4-BE49-F238E27FC236}">
                <a16:creationId xmlns:a16="http://schemas.microsoft.com/office/drawing/2014/main" id="{D6FA7871-BF27-4110-90B2-F10C9C8311D7}"/>
              </a:ext>
            </a:extLst>
          </p:cNvPr>
          <p:cNvPicPr/>
          <p:nvPr/>
        </p:nvPicPr>
        <p:blipFill rotWithShape="1">
          <a:blip r:embed="rId3" cstate="print"/>
          <a:srcRect r="3219"/>
          <a:stretch/>
        </p:blipFill>
        <p:spPr bwMode="auto">
          <a:xfrm>
            <a:off x="6765868" y="2625445"/>
            <a:ext cx="5001260" cy="2856865"/>
          </a:xfrm>
          <a:prstGeom prst="rect">
            <a:avLst/>
          </a:prstGeom>
          <a:ln w="19050" cap="flat" cmpd="sng" algn="ctr">
            <a:solidFill>
              <a:srgbClr val="002776"/>
            </a:solidFill>
            <a:prstDash val="solid"/>
            <a:round/>
            <a:headEnd type="none" w="med" len="med"/>
            <a:tailEnd type="none" w="med" len="med"/>
          </a:ln>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F4FE92A4-35F6-4FA5-BDB5-FA47F2B4D442}"/>
              </a:ext>
            </a:extLst>
          </p:cNvPr>
          <p:cNvSpPr/>
          <p:nvPr/>
        </p:nvSpPr>
        <p:spPr>
          <a:xfrm>
            <a:off x="304749" y="3057238"/>
            <a:ext cx="1494310" cy="3854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4509DF93-E0A7-4DC2-9C6F-D9AB254F4B41}"/>
              </a:ext>
            </a:extLst>
          </p:cNvPr>
          <p:cNvSpPr/>
          <p:nvPr/>
        </p:nvSpPr>
        <p:spPr>
          <a:xfrm>
            <a:off x="6765868" y="2660688"/>
            <a:ext cx="1164364" cy="79771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F6EA1295-DD9B-4318-B88A-7C0056D57C8C}"/>
              </a:ext>
            </a:extLst>
          </p:cNvPr>
          <p:cNvSpPr txBox="1"/>
          <p:nvPr/>
        </p:nvSpPr>
        <p:spPr>
          <a:xfrm>
            <a:off x="6765868" y="1299882"/>
            <a:ext cx="5001260" cy="923330"/>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73B8E3">
                    <a:lumMod val="50000"/>
                  </a:srgbClr>
                </a:solidFill>
                <a:effectLst/>
                <a:uLnTx/>
                <a:uFillTx/>
                <a:latin typeface="Arial" panose="020B0604020202020204"/>
                <a:ea typeface="+mn-ea"/>
                <a:cs typeface="+mn-cs"/>
              </a:rPr>
              <a:t>Submitted Application via ABE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73B8E3">
                    <a:lumMod val="50000"/>
                  </a:srgbClr>
                </a:solidFill>
                <a:effectLst/>
                <a:uLnTx/>
                <a:uFillTx/>
                <a:latin typeface="Arial" panose="020B0604020202020204"/>
                <a:ea typeface="+mn-ea"/>
                <a:cs typeface="+mn-cs"/>
              </a:rPr>
              <a:t>Status of application seen on Case Summary page</a:t>
            </a:r>
            <a:endParaRPr kumimoji="0" lang="en-US" sz="1800" b="0" i="0" u="none" strike="noStrike" kern="1200" cap="none" spc="0" normalizeH="0" baseline="0" noProof="0">
              <a:ln>
                <a:noFill/>
              </a:ln>
              <a:solidFill>
                <a:srgbClr val="3D3633"/>
              </a:solidFill>
              <a:effectLst/>
              <a:uLnTx/>
              <a:uFillTx/>
              <a:latin typeface="Arial" panose="020B0604020202020204"/>
              <a:ea typeface="+mn-ea"/>
              <a:cs typeface="+mn-cs"/>
            </a:endParaRPr>
          </a:p>
        </p:txBody>
      </p:sp>
      <p:sp>
        <p:nvSpPr>
          <p:cNvPr id="10" name="object 3">
            <a:extLst>
              <a:ext uri="{FF2B5EF4-FFF2-40B4-BE49-F238E27FC236}">
                <a16:creationId xmlns:a16="http://schemas.microsoft.com/office/drawing/2014/main" id="{9536661B-D21E-4308-A3A0-42761D1206B6}"/>
              </a:ext>
            </a:extLst>
          </p:cNvPr>
          <p:cNvSpPr txBox="1"/>
          <p:nvPr/>
        </p:nvSpPr>
        <p:spPr>
          <a:xfrm>
            <a:off x="5102078" y="6259979"/>
            <a:ext cx="622173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a:ln>
                  <a:noFill/>
                </a:ln>
                <a:solidFill>
                  <a:srgbClr val="FFFFFF"/>
                </a:solidFill>
                <a:effectLst/>
                <a:uLnTx/>
                <a:uFillTx/>
                <a:latin typeface="Arial"/>
                <a:ea typeface="+mn-ea"/>
                <a:cs typeface="Arial"/>
              </a:rPr>
              <a:t>Presenter:</a:t>
            </a:r>
            <a:r>
              <a:rPr kumimoji="0" sz="1800" b="1" i="0" u="none" strike="noStrike" kern="1200" cap="none" spc="-25" normalizeH="0" baseline="0" noProof="0">
                <a:ln>
                  <a:noFill/>
                </a:ln>
                <a:solidFill>
                  <a:srgbClr val="FFFFFF"/>
                </a:solidFill>
                <a:effectLst/>
                <a:uLnTx/>
                <a:uFillTx/>
                <a:latin typeface="Arial"/>
                <a:ea typeface="+mn-ea"/>
                <a:cs typeface="Arial"/>
              </a:rPr>
              <a:t> </a:t>
            </a:r>
            <a:r>
              <a:rPr kumimoji="0" lang="en-US" sz="1800" b="1" i="0" u="none" strike="noStrike" kern="1200" cap="none" spc="0" normalizeH="0" baseline="0" noProof="0">
                <a:ln>
                  <a:noFill/>
                </a:ln>
                <a:solidFill>
                  <a:srgbClr val="FFFFFF"/>
                </a:solidFill>
                <a:effectLst/>
                <a:uLnTx/>
                <a:uFillTx/>
                <a:latin typeface="Arial"/>
                <a:ea typeface="+mn-ea"/>
                <a:cs typeface="Arial"/>
              </a:rPr>
              <a:t>Margaret Dunne</a:t>
            </a:r>
            <a:r>
              <a:rPr kumimoji="0" sz="1800" b="1" i="0" u="none" strike="noStrike" kern="1200" cap="none" spc="0" normalizeH="0" baseline="0" noProof="0">
                <a:ln>
                  <a:noFill/>
                </a:ln>
                <a:solidFill>
                  <a:srgbClr val="FFFFFF"/>
                </a:solidFill>
                <a:effectLst/>
                <a:uLnTx/>
                <a:uFillTx/>
                <a:latin typeface="Arial"/>
                <a:ea typeface="+mn-ea"/>
                <a:cs typeface="Arial"/>
              </a:rPr>
              <a:t>,</a:t>
            </a:r>
            <a:r>
              <a:rPr kumimoji="0" sz="1800" b="1" i="0" u="none" strike="noStrike" kern="1200" cap="none" spc="5" normalizeH="0" baseline="0" noProof="0">
                <a:ln>
                  <a:noFill/>
                </a:ln>
                <a:solidFill>
                  <a:srgbClr val="FFFFFF"/>
                </a:solidFill>
                <a:effectLst/>
                <a:uLnTx/>
                <a:uFillTx/>
                <a:latin typeface="Arial"/>
                <a:ea typeface="+mn-ea"/>
                <a:cs typeface="Arial"/>
              </a:rPr>
              <a:t> </a:t>
            </a:r>
            <a:r>
              <a:rPr kumimoji="0" sz="1800" b="1" i="0" u="none" strike="noStrike" kern="1200" cap="none" spc="0" normalizeH="0" baseline="0" noProof="0">
                <a:ln>
                  <a:noFill/>
                </a:ln>
                <a:solidFill>
                  <a:srgbClr val="FFFFFF"/>
                </a:solidFill>
                <a:effectLst/>
                <a:uLnTx/>
                <a:uFillTx/>
                <a:latin typeface="Arial"/>
                <a:ea typeface="+mn-ea"/>
                <a:cs typeface="Arial"/>
              </a:rPr>
              <a:t>Division</a:t>
            </a:r>
            <a:r>
              <a:rPr kumimoji="0" sz="1800" b="1" i="0" u="none" strike="noStrike" kern="1200" cap="none" spc="-10" normalizeH="0" baseline="0" noProof="0">
                <a:ln>
                  <a:noFill/>
                </a:ln>
                <a:solidFill>
                  <a:srgbClr val="FFFFFF"/>
                </a:solidFill>
                <a:effectLst/>
                <a:uLnTx/>
                <a:uFillTx/>
                <a:latin typeface="Arial"/>
                <a:ea typeface="+mn-ea"/>
                <a:cs typeface="Arial"/>
              </a:rPr>
              <a:t> </a:t>
            </a:r>
            <a:r>
              <a:rPr kumimoji="0" sz="1800" b="1" i="0" u="none" strike="noStrike" kern="1200" cap="none" spc="0" normalizeH="0" baseline="0" noProof="0">
                <a:ln>
                  <a:noFill/>
                </a:ln>
                <a:solidFill>
                  <a:srgbClr val="FFFFFF"/>
                </a:solidFill>
                <a:effectLst/>
                <a:uLnTx/>
                <a:uFillTx/>
                <a:latin typeface="Arial"/>
                <a:ea typeface="+mn-ea"/>
                <a:cs typeface="Arial"/>
              </a:rPr>
              <a:t>of Medical </a:t>
            </a:r>
            <a:r>
              <a:rPr kumimoji="0" sz="1800" b="1" i="0" u="none" strike="noStrike" kern="1200" cap="none" spc="-10" normalizeH="0" baseline="0" noProof="0">
                <a:ln>
                  <a:noFill/>
                </a:ln>
                <a:solidFill>
                  <a:srgbClr val="FFFFFF"/>
                </a:solidFill>
                <a:effectLst/>
                <a:uLnTx/>
                <a:uFillTx/>
                <a:latin typeface="Arial"/>
                <a:ea typeface="+mn-ea"/>
                <a:cs typeface="Arial"/>
              </a:rPr>
              <a:t>Eligibility</a:t>
            </a:r>
            <a:endParaRPr kumimoji="0" sz="1800" b="0" i="0" u="none" strike="noStrike" kern="1200" cap="none" spc="0" normalizeH="0" baseline="0" noProof="0">
              <a:ln>
                <a:noFill/>
              </a:ln>
              <a:solidFill>
                <a:srgbClr val="3D3633"/>
              </a:solidFill>
              <a:effectLst/>
              <a:uLnTx/>
              <a:uFillTx/>
              <a:latin typeface="Arial"/>
              <a:ea typeface="+mn-ea"/>
              <a:cs typeface="Arial"/>
            </a:endParaRPr>
          </a:p>
        </p:txBody>
      </p:sp>
      <p:sp>
        <p:nvSpPr>
          <p:cNvPr id="8" name="Slide Number Placeholder 7">
            <a:extLst>
              <a:ext uri="{FF2B5EF4-FFF2-40B4-BE49-F238E27FC236}">
                <a16:creationId xmlns:a16="http://schemas.microsoft.com/office/drawing/2014/main" id="{8E23701B-43C0-4907-B4E3-13DF9AE72C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D8608-BCF1-B149-8CB0-92877DFBBF10}" type="slidenum">
              <a:rPr kumimoji="0" lang="en-US" sz="1200" b="0" i="0" u="none" strike="noStrike" kern="1200" cap="none" spc="0" normalizeH="0" baseline="0" noProof="0" smtClean="0">
                <a:ln>
                  <a:noFill/>
                </a:ln>
                <a:solidFill>
                  <a:srgbClr val="75B9E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75B9E5"/>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049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B1CB-A53A-4CC9-8157-B9C2B6D5EA88}"/>
              </a:ext>
            </a:extLst>
          </p:cNvPr>
          <p:cNvSpPr>
            <a:spLocks noGrp="1"/>
          </p:cNvSpPr>
          <p:nvPr>
            <p:ph type="title"/>
          </p:nvPr>
        </p:nvSpPr>
        <p:spPr>
          <a:xfrm>
            <a:off x="945408" y="657248"/>
            <a:ext cx="4618745" cy="1325563"/>
          </a:xfrm>
        </p:spPr>
        <p:txBody>
          <a:bodyPr>
            <a:noAutofit/>
          </a:bodyPr>
          <a:lstStyle/>
          <a:p>
            <a:r>
              <a:rPr lang="en-US" sz="3600" dirty="0">
                <a:solidFill>
                  <a:srgbClr val="002060"/>
                </a:solidFill>
                <a:latin typeface="+mj-lt"/>
                <a:ea typeface="Cambria" panose="02040503050406030204" pitchFamily="18" charset="0"/>
              </a:rPr>
              <a:t>Linking ABE Account to Case Information</a:t>
            </a:r>
            <a:endParaRPr lang="en-US" sz="3600" dirty="0">
              <a:latin typeface="+mj-lt"/>
            </a:endParaRPr>
          </a:p>
        </p:txBody>
      </p:sp>
      <p:pic>
        <p:nvPicPr>
          <p:cNvPr id="4" name="AXU0.png">
            <a:extLst>
              <a:ext uri="{FF2B5EF4-FFF2-40B4-BE49-F238E27FC236}">
                <a16:creationId xmlns:a16="http://schemas.microsoft.com/office/drawing/2014/main" id="{CC902A79-F4B5-4FB7-B43A-3B61944A3117}"/>
              </a:ext>
            </a:extLst>
          </p:cNvPr>
          <p:cNvPicPr>
            <a:picLocks noGrp="1"/>
          </p:cNvPicPr>
          <p:nvPr>
            <p:ph sz="half" idx="1"/>
          </p:nvPr>
        </p:nvPicPr>
        <p:blipFill rotWithShape="1">
          <a:blip r:embed="rId2"/>
          <a:srcRect t="15238" b="3964"/>
          <a:stretch/>
        </p:blipFill>
        <p:spPr bwMode="auto">
          <a:xfrm>
            <a:off x="5552458" y="396240"/>
            <a:ext cx="6090902" cy="5663883"/>
          </a:xfrm>
          <a:prstGeom prst="rect">
            <a:avLst/>
          </a:prstGeom>
          <a:ln w="19050" cap="flat" cmpd="sng" algn="ctr">
            <a:solidFill>
              <a:srgbClr val="002060"/>
            </a:solidFill>
            <a:prstDash val="solid"/>
            <a:miter lim="800000"/>
            <a:headEnd type="none" w="med" len="med"/>
            <a:tailEnd type="none" w="med" len="med"/>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31F5B9D-786C-4ACB-B138-B63D82B80C8F}"/>
              </a:ext>
            </a:extLst>
          </p:cNvPr>
          <p:cNvSpPr txBox="1"/>
          <p:nvPr/>
        </p:nvSpPr>
        <p:spPr>
          <a:xfrm>
            <a:off x="839913" y="2264341"/>
            <a:ext cx="3990454" cy="3323987"/>
          </a:xfrm>
          <a:prstGeom prst="rect">
            <a:avLst/>
          </a:prstGeom>
          <a:noFill/>
        </p:spPr>
        <p:txBody>
          <a:bodyPr wrap="square" rtlCol="0">
            <a:spAutoFit/>
          </a:bodyPr>
          <a:lstStyle/>
          <a:p>
            <a:pPr>
              <a:spcBef>
                <a:spcPts val="600"/>
              </a:spcBef>
              <a:spcAft>
                <a:spcPts val="600"/>
              </a:spcAft>
            </a:pPr>
            <a:r>
              <a:rPr lang="en-US" dirty="0">
                <a:solidFill>
                  <a:schemeClr val="tx2"/>
                </a:solidFill>
              </a:rPr>
              <a:t>Customer enters Date of Birth and Individual ID </a:t>
            </a:r>
            <a:r>
              <a:rPr lang="en-US" b="1" i="1" dirty="0">
                <a:solidFill>
                  <a:schemeClr val="tx2"/>
                </a:solidFill>
              </a:rPr>
              <a:t>or</a:t>
            </a:r>
            <a:r>
              <a:rPr lang="en-US" dirty="0">
                <a:solidFill>
                  <a:schemeClr val="tx2"/>
                </a:solidFill>
              </a:rPr>
              <a:t> Social Security Number.  ​</a:t>
            </a:r>
          </a:p>
          <a:p>
            <a:pPr>
              <a:spcBef>
                <a:spcPts val="600"/>
              </a:spcBef>
              <a:spcAft>
                <a:spcPts val="600"/>
              </a:spcAft>
            </a:pPr>
            <a:r>
              <a:rPr lang="en-US" dirty="0">
                <a:solidFill>
                  <a:schemeClr val="tx2"/>
                </a:solidFill>
              </a:rPr>
              <a:t>The Individual ID is a 10-digit number listed in the top right corner of the Notice of Decision Letter. </a:t>
            </a:r>
          </a:p>
          <a:p>
            <a:pPr>
              <a:spcBef>
                <a:spcPts val="600"/>
              </a:spcBef>
              <a:spcAft>
                <a:spcPts val="600"/>
              </a:spcAft>
            </a:pPr>
            <a:r>
              <a:rPr lang="en-US" dirty="0">
                <a:solidFill>
                  <a:schemeClr val="tx2"/>
                </a:solidFill>
              </a:rPr>
              <a:t> This is not the same as the Recipient Identification Number  (RIN).</a:t>
            </a:r>
          </a:p>
          <a:p>
            <a:pPr>
              <a:spcBef>
                <a:spcPts val="600"/>
              </a:spcBef>
              <a:spcAft>
                <a:spcPts val="600"/>
              </a:spcAft>
            </a:pPr>
            <a:r>
              <a:rPr lang="en-US" dirty="0">
                <a:solidFill>
                  <a:schemeClr val="tx2"/>
                </a:solidFill>
              </a:rPr>
              <a:t>After linking, the customer may be asked to perform ID Proofing.</a:t>
            </a:r>
          </a:p>
        </p:txBody>
      </p:sp>
      <p:sp>
        <p:nvSpPr>
          <p:cNvPr id="3" name="Slide Number Placeholder 2">
            <a:extLst>
              <a:ext uri="{FF2B5EF4-FFF2-40B4-BE49-F238E27FC236}">
                <a16:creationId xmlns:a16="http://schemas.microsoft.com/office/drawing/2014/main" id="{B7EC2140-1190-4AB8-AA35-FAE42A6AE8B4}"/>
              </a:ext>
            </a:extLst>
          </p:cNvPr>
          <p:cNvSpPr>
            <a:spLocks noGrp="1"/>
          </p:cNvSpPr>
          <p:nvPr>
            <p:ph type="sldNum" sz="quarter" idx="12"/>
          </p:nvPr>
        </p:nvSpPr>
        <p:spPr/>
        <p:txBody>
          <a:bodyPr/>
          <a:lstStyle/>
          <a:p>
            <a:fld id="{19ED8608-BCF1-B149-8CB0-92877DFBBF10}" type="slidenum">
              <a:rPr lang="en-US" smtClean="0"/>
              <a:pPr/>
              <a:t>36</a:t>
            </a:fld>
            <a:endParaRPr lang="en-US" dirty="0"/>
          </a:p>
        </p:txBody>
      </p:sp>
      <p:pic>
        <p:nvPicPr>
          <p:cNvPr id="6" name="Picture 6" descr="IDHS">
            <a:extLst>
              <a:ext uri="{FF2B5EF4-FFF2-40B4-BE49-F238E27FC236}">
                <a16:creationId xmlns:a16="http://schemas.microsoft.com/office/drawing/2014/main" id="{AA27D4BF-22EF-4679-8E8D-03C540141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4" y="6242717"/>
            <a:ext cx="1640143" cy="50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658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D389-24DC-4A2E-8502-56D044496012}"/>
              </a:ext>
            </a:extLst>
          </p:cNvPr>
          <p:cNvSpPr>
            <a:spLocks noGrp="1"/>
          </p:cNvSpPr>
          <p:nvPr>
            <p:ph type="title"/>
          </p:nvPr>
        </p:nvSpPr>
        <p:spPr>
          <a:xfrm>
            <a:off x="1905000" y="609600"/>
            <a:ext cx="8615637" cy="590016"/>
          </a:xfrm>
        </p:spPr>
        <p:txBody>
          <a:bodyPr>
            <a:normAutofit/>
          </a:bodyPr>
          <a:lstStyle/>
          <a:p>
            <a:pPr algn="ctr"/>
            <a:r>
              <a:rPr lang="en-US" sz="3600"/>
              <a:t>Identity Verification (ID Proofing)</a:t>
            </a:r>
          </a:p>
        </p:txBody>
      </p:sp>
      <p:sp>
        <p:nvSpPr>
          <p:cNvPr id="7" name="TextBox 6">
            <a:extLst>
              <a:ext uri="{FF2B5EF4-FFF2-40B4-BE49-F238E27FC236}">
                <a16:creationId xmlns:a16="http://schemas.microsoft.com/office/drawing/2014/main" id="{2827F84F-673D-45E9-8784-69C6226A534A}"/>
              </a:ext>
            </a:extLst>
          </p:cNvPr>
          <p:cNvSpPr txBox="1"/>
          <p:nvPr/>
        </p:nvSpPr>
        <p:spPr>
          <a:xfrm>
            <a:off x="838200" y="1752600"/>
            <a:ext cx="10655559" cy="375487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altLang="en-US" sz="1800" b="0"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If ID proofing was </a:t>
            </a:r>
            <a:r>
              <a:rPr kumimoji="0" lang="en-US" altLang="en-US" sz="1800" b="1"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not</a:t>
            </a:r>
            <a:r>
              <a:rPr kumimoji="0" lang="en-US" altLang="en-US" sz="1800" b="0"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 completed while submitting the application, ID Proofing </a:t>
            </a:r>
            <a:r>
              <a:rPr kumimoji="0" lang="en-US" altLang="en-US" sz="1800" b="1"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must</a:t>
            </a:r>
            <a:r>
              <a:rPr kumimoji="0" lang="en-US" altLang="en-US" sz="1800" b="0"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 be completed </a:t>
            </a:r>
            <a:r>
              <a:rPr kumimoji="0" lang="en-US" altLang="en-US" sz="1800" b="1"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before</a:t>
            </a:r>
            <a:r>
              <a:rPr kumimoji="0" lang="en-US" altLang="en-US" sz="1800" b="0"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 using MMC. </a:t>
            </a:r>
            <a:endParaRPr kumimoji="0" lang="en-US" sz="1800" b="0" i="0" u="none" strike="noStrike" kern="1200" cap="none" spc="0" normalizeH="0" baseline="0" noProof="0">
              <a:ln>
                <a:noFill/>
              </a:ln>
              <a:solidFill>
                <a:srgbClr val="1C4285"/>
              </a:solidFill>
              <a:effectLst/>
              <a:uLnTx/>
              <a:uFillTx/>
              <a:latin typeface="Arial" panose="020B0604020202020204"/>
              <a:ea typeface="Times New Roman" pitchFamily="18" charset="0"/>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altLang="en-US" sz="1800" b="0"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ID Proofing is required only </a:t>
            </a:r>
            <a:r>
              <a:rPr kumimoji="0" lang="en-US" altLang="en-US" sz="1800" b="1"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once</a:t>
            </a:r>
            <a:r>
              <a:rPr kumimoji="0" lang="en-US" altLang="en-US" sz="1800" b="0" i="0" u="none" strike="noStrike" kern="1200" cap="none" spc="0" normalizeH="0" baseline="0" noProof="0">
                <a:ln>
                  <a:noFill/>
                </a:ln>
                <a:solidFill>
                  <a:srgbClr val="1C4285"/>
                </a:solidFill>
                <a:effectLst/>
                <a:uLnTx/>
                <a:uFillTx/>
                <a:latin typeface="Arial" panose="020B0604020202020204"/>
                <a:ea typeface="Times New Roman" pitchFamily="18" charset="0"/>
                <a:cs typeface="Times New Roman"/>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C4285"/>
                </a:solidFill>
                <a:effectLst/>
                <a:uLnTx/>
                <a:uFillTx/>
                <a:latin typeface="Arial" panose="020B0604020202020204"/>
                <a:ea typeface="+mn-ea"/>
                <a:cs typeface="Times New Roman"/>
              </a:rPr>
              <a:t>Three (3) ID Proofing services will be available. They will be offered to the customer in the following order. </a:t>
            </a:r>
          </a:p>
          <a:p>
            <a:pPr marL="800100" marR="0" lvl="1"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1C4285"/>
                </a:solidFill>
                <a:effectLst/>
                <a:uLnTx/>
                <a:uFillTx/>
                <a:latin typeface="Arial" panose="020B0604020202020204"/>
                <a:ea typeface="+mn-ea"/>
                <a:cs typeface="Times New Roman"/>
              </a:rPr>
              <a:t>Secretary of State (SoS) – Verifies a SoIL Driver’s License or State ID information. (available in March 2023)</a:t>
            </a:r>
          </a:p>
          <a:p>
            <a:pPr marL="800100" marR="0" lvl="1"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1C4285"/>
                </a:solidFill>
                <a:effectLst/>
                <a:uLnTx/>
                <a:uFillTx/>
                <a:latin typeface="Arial" panose="020B0604020202020204"/>
                <a:ea typeface="+mn-ea"/>
                <a:cs typeface="Times New Roman"/>
              </a:rPr>
              <a:t>Experian – Randomly generated questions only the customer would know based on previous addresses, tax data or ownership details.</a:t>
            </a:r>
          </a:p>
          <a:p>
            <a:pPr marL="800100" marR="0" lvl="1"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1C4285"/>
                </a:solidFill>
                <a:effectLst/>
                <a:uLnTx/>
                <a:uFillTx/>
                <a:latin typeface="Arial" panose="020B0604020202020204"/>
                <a:ea typeface="+mn-ea"/>
                <a:cs typeface="Times New Roman"/>
              </a:rPr>
              <a:t>Manual ID Proofing – Paper form process with DHS/HFS.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633"/>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905497C8-BD91-490E-B744-207FC89B5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D8608-BCF1-B149-8CB0-92877DFBBF10}" type="slidenum">
              <a:rPr kumimoji="0" lang="en-US" sz="1200" b="0" i="0" u="none" strike="noStrike" kern="1200" cap="none" spc="0" normalizeH="0" baseline="0" noProof="0" smtClean="0">
                <a:ln>
                  <a:noFill/>
                </a:ln>
                <a:solidFill>
                  <a:srgbClr val="75B9E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75B9E5"/>
              </a:solidFill>
              <a:effectLst/>
              <a:uLnTx/>
              <a:uFillTx/>
              <a:latin typeface="Arial" panose="020B0604020202020204"/>
              <a:ea typeface="+mn-ea"/>
              <a:cs typeface="+mn-cs"/>
            </a:endParaRPr>
          </a:p>
        </p:txBody>
      </p:sp>
      <p:pic>
        <p:nvPicPr>
          <p:cNvPr id="8" name="Picture 6" descr="IDHS">
            <a:extLst>
              <a:ext uri="{FF2B5EF4-FFF2-40B4-BE49-F238E27FC236}">
                <a16:creationId xmlns:a16="http://schemas.microsoft.com/office/drawing/2014/main" id="{A87B0680-F78D-473E-AD9A-603FE3394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264" y="6252549"/>
            <a:ext cx="1640143" cy="50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29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BAF6-F4B3-43F3-A33F-110AA8FBCF75}"/>
              </a:ext>
            </a:extLst>
          </p:cNvPr>
          <p:cNvSpPr>
            <a:spLocks noGrp="1"/>
          </p:cNvSpPr>
          <p:nvPr>
            <p:ph type="title"/>
          </p:nvPr>
        </p:nvSpPr>
        <p:spPr>
          <a:xfrm>
            <a:off x="604743" y="254833"/>
            <a:ext cx="5572122" cy="839755"/>
          </a:xfrm>
          <a:solidFill>
            <a:schemeClr val="bg1"/>
          </a:solidFill>
        </p:spPr>
        <p:txBody>
          <a:bodyPr>
            <a:normAutofit/>
          </a:bodyPr>
          <a:lstStyle/>
          <a:p>
            <a:r>
              <a:rPr lang="en-US" dirty="0"/>
              <a:t>Matching Information</a:t>
            </a:r>
          </a:p>
        </p:txBody>
      </p:sp>
      <p:pic>
        <p:nvPicPr>
          <p:cNvPr id="5" name="Content Placeholder 4">
            <a:extLst>
              <a:ext uri="{FF2B5EF4-FFF2-40B4-BE49-F238E27FC236}">
                <a16:creationId xmlns:a16="http://schemas.microsoft.com/office/drawing/2014/main" id="{1764A57D-DEF8-431B-BFC2-DACBEE3082FE}"/>
              </a:ext>
            </a:extLst>
          </p:cNvPr>
          <p:cNvPicPr>
            <a:picLocks noGrp="1" noChangeAspect="1"/>
          </p:cNvPicPr>
          <p:nvPr>
            <p:ph sz="half" idx="1"/>
          </p:nvPr>
        </p:nvPicPr>
        <p:blipFill>
          <a:blip r:embed="rId2"/>
          <a:stretch>
            <a:fillRect/>
          </a:stretch>
        </p:blipFill>
        <p:spPr>
          <a:xfrm>
            <a:off x="6408426" y="144421"/>
            <a:ext cx="5409947" cy="6524975"/>
          </a:xfrm>
        </p:spPr>
      </p:pic>
      <p:pic>
        <p:nvPicPr>
          <p:cNvPr id="7" name="Picture 6">
            <a:extLst>
              <a:ext uri="{FF2B5EF4-FFF2-40B4-BE49-F238E27FC236}">
                <a16:creationId xmlns:a16="http://schemas.microsoft.com/office/drawing/2014/main" id="{9EFBCEC0-431E-4894-B5CF-82ED33572E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5122" y="2189052"/>
            <a:ext cx="3088005" cy="1941195"/>
          </a:xfrm>
          <a:prstGeom prst="rect">
            <a:avLst/>
          </a:prstGeom>
          <a:noFill/>
          <a:ln>
            <a:noFill/>
          </a:ln>
        </p:spPr>
      </p:pic>
      <p:sp>
        <p:nvSpPr>
          <p:cNvPr id="8" name="TextBox 7">
            <a:extLst>
              <a:ext uri="{FF2B5EF4-FFF2-40B4-BE49-F238E27FC236}">
                <a16:creationId xmlns:a16="http://schemas.microsoft.com/office/drawing/2014/main" id="{7730432D-17CB-4C67-8DDC-0E251BBDE4D2}"/>
              </a:ext>
            </a:extLst>
          </p:cNvPr>
          <p:cNvSpPr txBox="1"/>
          <p:nvPr/>
        </p:nvSpPr>
        <p:spPr>
          <a:xfrm>
            <a:off x="614598" y="1519515"/>
            <a:ext cx="5535960" cy="830997"/>
          </a:xfrm>
          <a:prstGeom prst="rect">
            <a:avLst/>
          </a:prstGeom>
          <a:noFill/>
        </p:spPr>
        <p:txBody>
          <a:bodyPr wrap="square" rtlCol="0">
            <a:spAutoFit/>
          </a:bodyPr>
          <a:lstStyle/>
          <a:p>
            <a:r>
              <a:rPr lang="en-US" sz="1600" dirty="0">
                <a:solidFill>
                  <a:schemeClr val="tx2"/>
                </a:solidFill>
              </a:rPr>
              <a:t>The user will be asked to enter multiple fields EXACTLY as they appear on their ID, including the License or ID Number.</a:t>
            </a:r>
          </a:p>
        </p:txBody>
      </p:sp>
      <p:sp>
        <p:nvSpPr>
          <p:cNvPr id="11" name="TextBox 10">
            <a:extLst>
              <a:ext uri="{FF2B5EF4-FFF2-40B4-BE49-F238E27FC236}">
                <a16:creationId xmlns:a16="http://schemas.microsoft.com/office/drawing/2014/main" id="{BB44D880-112C-4777-8681-BCFC791AF0C2}"/>
              </a:ext>
            </a:extLst>
          </p:cNvPr>
          <p:cNvSpPr txBox="1"/>
          <p:nvPr/>
        </p:nvSpPr>
        <p:spPr>
          <a:xfrm>
            <a:off x="659567" y="2443397"/>
            <a:ext cx="5891134" cy="907941"/>
          </a:xfrm>
          <a:prstGeom prst="rect">
            <a:avLst/>
          </a:prstGeom>
          <a:noFill/>
        </p:spPr>
        <p:txBody>
          <a:bodyPr wrap="square">
            <a:spAutoFit/>
          </a:bodyPr>
          <a:lstStyle/>
          <a:p>
            <a:pPr marL="0" lvl="1" defTabSz="898968">
              <a:spcAft>
                <a:spcPts val="590"/>
              </a:spcAft>
              <a:buSzPct val="100000"/>
            </a:pPr>
            <a:r>
              <a:rPr lang="en-US" altLang="en-US" sz="1600" dirty="0">
                <a:solidFill>
                  <a:schemeClr val="tx2"/>
                </a:solidFill>
                <a:ea typeface="Times New Roman" pitchFamily="18" charset="0"/>
                <a:cs typeface="Times New Roman" pitchFamily="18" charset="0"/>
              </a:rPr>
              <a:t>If </a:t>
            </a:r>
            <a:r>
              <a:rPr lang="en-US" altLang="en-US" sz="1600" dirty="0">
                <a:solidFill>
                  <a:schemeClr val="accent4"/>
                </a:solidFill>
                <a:ea typeface="Times New Roman" pitchFamily="18" charset="0"/>
                <a:cs typeface="Times New Roman" pitchFamily="18" charset="0"/>
              </a:rPr>
              <a:t>successful, </a:t>
            </a:r>
            <a:r>
              <a:rPr lang="en-US" altLang="en-US" sz="1600" dirty="0">
                <a:solidFill>
                  <a:schemeClr val="tx2"/>
                </a:solidFill>
                <a:ea typeface="Times New Roman" pitchFamily="18" charset="0"/>
                <a:cs typeface="Times New Roman" pitchFamily="18" charset="0"/>
              </a:rPr>
              <a:t>customers will get a Thank you message and click Next to navigate to MMC Landing page.</a:t>
            </a:r>
          </a:p>
          <a:p>
            <a:pPr marL="0" lvl="1" defTabSz="898968">
              <a:spcAft>
                <a:spcPts val="590"/>
              </a:spcAft>
              <a:buSzPct val="100000"/>
            </a:pPr>
            <a:endParaRPr lang="en-US" altLang="en-US" sz="1600" b="1" dirty="0">
              <a:solidFill>
                <a:schemeClr val="tx2"/>
              </a:solidFill>
              <a:ea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37F7A4FF-C094-4156-BB3C-B3964154104A}"/>
              </a:ext>
            </a:extLst>
          </p:cNvPr>
          <p:cNvSpPr>
            <a:spLocks noGrp="1"/>
          </p:cNvSpPr>
          <p:nvPr>
            <p:ph type="sldNum" sz="quarter" idx="12"/>
          </p:nvPr>
        </p:nvSpPr>
        <p:spPr/>
        <p:txBody>
          <a:bodyPr/>
          <a:lstStyle/>
          <a:p>
            <a:fld id="{19ED8608-BCF1-B149-8CB0-92877DFBBF10}" type="slidenum">
              <a:rPr lang="en-US" smtClean="0"/>
              <a:pPr/>
              <a:t>38</a:t>
            </a:fld>
            <a:endParaRPr lang="en-US" dirty="0"/>
          </a:p>
        </p:txBody>
      </p:sp>
      <p:pic>
        <p:nvPicPr>
          <p:cNvPr id="9" name="Picture 8">
            <a:extLst>
              <a:ext uri="{FF2B5EF4-FFF2-40B4-BE49-F238E27FC236}">
                <a16:creationId xmlns:a16="http://schemas.microsoft.com/office/drawing/2014/main" id="{0F0F05B3-73F0-4CBA-B392-D5B27F4BE7F0}"/>
              </a:ext>
            </a:extLst>
          </p:cNvPr>
          <p:cNvPicPr>
            <a:picLocks noChangeAspect="1"/>
          </p:cNvPicPr>
          <p:nvPr/>
        </p:nvPicPr>
        <p:blipFill>
          <a:blip r:embed="rId4"/>
          <a:stretch>
            <a:fillRect/>
          </a:stretch>
        </p:blipFill>
        <p:spPr>
          <a:xfrm>
            <a:off x="2015534" y="3187398"/>
            <a:ext cx="2310662" cy="1936682"/>
          </a:xfrm>
          <a:prstGeom prst="rect">
            <a:avLst/>
          </a:prstGeom>
        </p:spPr>
      </p:pic>
      <p:sp>
        <p:nvSpPr>
          <p:cNvPr id="4" name="TextBox 3">
            <a:extLst>
              <a:ext uri="{FF2B5EF4-FFF2-40B4-BE49-F238E27FC236}">
                <a16:creationId xmlns:a16="http://schemas.microsoft.com/office/drawing/2014/main" id="{55EC4D1A-E9D2-4786-BC2D-6E3A108BF818}"/>
              </a:ext>
            </a:extLst>
          </p:cNvPr>
          <p:cNvSpPr txBox="1"/>
          <p:nvPr/>
        </p:nvSpPr>
        <p:spPr>
          <a:xfrm>
            <a:off x="779488" y="5261548"/>
            <a:ext cx="5591331" cy="646331"/>
          </a:xfrm>
          <a:prstGeom prst="rect">
            <a:avLst/>
          </a:prstGeom>
          <a:noFill/>
        </p:spPr>
        <p:txBody>
          <a:bodyPr wrap="square" rtlCol="0">
            <a:spAutoFit/>
          </a:bodyPr>
          <a:lstStyle/>
          <a:p>
            <a:r>
              <a:rPr lang="en-US" dirty="0"/>
              <a:t>If </a:t>
            </a:r>
            <a:r>
              <a:rPr lang="en-US" dirty="0">
                <a:solidFill>
                  <a:srgbClr val="FF0000"/>
                </a:solidFill>
              </a:rPr>
              <a:t>unsuccessful</a:t>
            </a:r>
            <a:r>
              <a:rPr lang="en-US" dirty="0"/>
              <a:t>, clicking next will navigate to Experian ID Proofing</a:t>
            </a:r>
          </a:p>
        </p:txBody>
      </p:sp>
    </p:spTree>
    <p:extLst>
      <p:ext uri="{BB962C8B-B14F-4D97-AF65-F5344CB8AC3E}">
        <p14:creationId xmlns:p14="http://schemas.microsoft.com/office/powerpoint/2010/main" val="2092438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B1CB-A53A-4CC9-8157-B9C2B6D5EA88}"/>
              </a:ext>
            </a:extLst>
          </p:cNvPr>
          <p:cNvSpPr>
            <a:spLocks noGrp="1"/>
          </p:cNvSpPr>
          <p:nvPr>
            <p:ph type="title"/>
          </p:nvPr>
        </p:nvSpPr>
        <p:spPr>
          <a:xfrm>
            <a:off x="622551" y="673597"/>
            <a:ext cx="4926563" cy="1005012"/>
          </a:xfrm>
        </p:spPr>
        <p:txBody>
          <a:bodyPr>
            <a:noAutofit/>
          </a:bodyPr>
          <a:lstStyle/>
          <a:p>
            <a:r>
              <a:rPr lang="en-US" altLang="en-US" sz="3600" dirty="0">
                <a:solidFill>
                  <a:srgbClr val="002776"/>
                </a:solidFill>
                <a:latin typeface="+mj-lt"/>
                <a:ea typeface="Cambria" panose="02040503050406030204" pitchFamily="18" charset="0"/>
                <a:cs typeface="Times New Roman" pitchFamily="18" charset="0"/>
              </a:rPr>
              <a:t>Experian ID Proofing Screens:</a:t>
            </a:r>
            <a:endParaRPr lang="en-US" sz="3600" dirty="0">
              <a:latin typeface="+mj-lt"/>
            </a:endParaRPr>
          </a:p>
        </p:txBody>
      </p:sp>
      <p:pic>
        <p:nvPicPr>
          <p:cNvPr id="4" name="Picture 2">
            <a:extLst>
              <a:ext uri="{FF2B5EF4-FFF2-40B4-BE49-F238E27FC236}">
                <a16:creationId xmlns:a16="http://schemas.microsoft.com/office/drawing/2014/main" id="{AFB86C9A-6A45-4612-90DD-4D5374246E0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905204" y="235198"/>
            <a:ext cx="5778796" cy="63309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EF738273-99A3-4CB1-8BB8-5726E3BF64B1}"/>
              </a:ext>
            </a:extLst>
          </p:cNvPr>
          <p:cNvSpPr txBox="1"/>
          <p:nvPr/>
        </p:nvSpPr>
        <p:spPr>
          <a:xfrm>
            <a:off x="691841" y="2249538"/>
            <a:ext cx="4500466" cy="2031325"/>
          </a:xfrm>
          <a:prstGeom prst="rect">
            <a:avLst/>
          </a:prstGeom>
          <a:noFill/>
        </p:spPr>
        <p:txBody>
          <a:bodyPr wrap="square">
            <a:spAutoFit/>
          </a:bodyPr>
          <a:lstStyle/>
          <a:p>
            <a:pPr marL="285750" indent="-285750">
              <a:buFont typeface="Arial" panose="020B0604020202020204" pitchFamily="34" charset="0"/>
              <a:buChar char="•"/>
            </a:pPr>
            <a:r>
              <a:rPr lang="en-US" altLang="en-US" dirty="0">
                <a:solidFill>
                  <a:schemeClr val="tx2"/>
                </a:solidFill>
                <a:ea typeface="Times New Roman" pitchFamily="18" charset="0"/>
                <a:cs typeface="Times New Roman" pitchFamily="18" charset="0"/>
              </a:rPr>
              <a:t>Customer does not have IL Driver’s License or ID</a:t>
            </a:r>
          </a:p>
          <a:p>
            <a:pPr marL="285750" indent="-285750">
              <a:buFont typeface="Arial" panose="020B0604020202020204" pitchFamily="34" charset="0"/>
              <a:buChar char="•"/>
            </a:pPr>
            <a:r>
              <a:rPr lang="en-US" altLang="en-US" dirty="0">
                <a:solidFill>
                  <a:schemeClr val="tx2"/>
                </a:solidFill>
                <a:ea typeface="Times New Roman" pitchFamily="18" charset="0"/>
                <a:cs typeface="Times New Roman" pitchFamily="18" charset="0"/>
              </a:rPr>
              <a:t>I</a:t>
            </a:r>
            <a:r>
              <a:rPr lang="en-US" altLang="en-US" sz="1800" dirty="0">
                <a:solidFill>
                  <a:schemeClr val="tx2"/>
                </a:solidFill>
                <a:ea typeface="Times New Roman" pitchFamily="18" charset="0"/>
                <a:cs typeface="Times New Roman" pitchFamily="18" charset="0"/>
              </a:rPr>
              <a:t>dentity Verification fails through SOS</a:t>
            </a:r>
          </a:p>
          <a:p>
            <a:endParaRPr lang="en-US" altLang="en-US" dirty="0">
              <a:solidFill>
                <a:schemeClr val="tx2"/>
              </a:solidFill>
              <a:ea typeface="Times New Roman" pitchFamily="18" charset="0"/>
              <a:cs typeface="Times New Roman" pitchFamily="18" charset="0"/>
            </a:endParaRPr>
          </a:p>
          <a:p>
            <a:r>
              <a:rPr lang="en-US" altLang="en-US" dirty="0">
                <a:solidFill>
                  <a:schemeClr val="tx2"/>
                </a:solidFill>
                <a:ea typeface="Times New Roman" pitchFamily="18" charset="0"/>
                <a:cs typeface="Times New Roman" pitchFamily="18" charset="0"/>
              </a:rPr>
              <a:t>M</a:t>
            </a:r>
            <a:r>
              <a:rPr lang="en-US" altLang="en-US" sz="1800" dirty="0">
                <a:solidFill>
                  <a:schemeClr val="tx2"/>
                </a:solidFill>
                <a:latin typeface="+mn-lt"/>
                <a:ea typeface="Times New Roman" pitchFamily="18" charset="0"/>
                <a:cs typeface="Times New Roman" pitchFamily="18" charset="0"/>
              </a:rPr>
              <a:t>ultiple-choice questions </a:t>
            </a:r>
            <a:r>
              <a:rPr lang="en-US" altLang="en-US" dirty="0">
                <a:solidFill>
                  <a:schemeClr val="tx2"/>
                </a:solidFill>
                <a:ea typeface="Times New Roman" pitchFamily="18" charset="0"/>
                <a:cs typeface="Times New Roman" pitchFamily="18" charset="0"/>
              </a:rPr>
              <a:t>will</a:t>
            </a:r>
            <a:r>
              <a:rPr lang="en-US" altLang="en-US" sz="1800" dirty="0">
                <a:solidFill>
                  <a:schemeClr val="tx2"/>
                </a:solidFill>
                <a:latin typeface="+mn-lt"/>
                <a:ea typeface="Times New Roman" pitchFamily="18" charset="0"/>
                <a:cs typeface="Times New Roman" pitchFamily="18" charset="0"/>
              </a:rPr>
              <a:t> display that only the customer would know the answer to, thus “proving” the customer identity. </a:t>
            </a:r>
            <a:endParaRPr lang="en-US" dirty="0">
              <a:solidFill>
                <a:schemeClr val="tx2"/>
              </a:solidFill>
            </a:endParaRPr>
          </a:p>
        </p:txBody>
      </p:sp>
      <p:sp>
        <p:nvSpPr>
          <p:cNvPr id="3" name="Slide Number Placeholder 2">
            <a:extLst>
              <a:ext uri="{FF2B5EF4-FFF2-40B4-BE49-F238E27FC236}">
                <a16:creationId xmlns:a16="http://schemas.microsoft.com/office/drawing/2014/main" id="{35AF1D44-7D1C-4554-BD73-6A34A66B845E}"/>
              </a:ext>
            </a:extLst>
          </p:cNvPr>
          <p:cNvSpPr>
            <a:spLocks noGrp="1"/>
          </p:cNvSpPr>
          <p:nvPr>
            <p:ph type="sldNum" sz="quarter" idx="12"/>
          </p:nvPr>
        </p:nvSpPr>
        <p:spPr/>
        <p:txBody>
          <a:bodyPr/>
          <a:lstStyle/>
          <a:p>
            <a:fld id="{19ED8608-BCF1-B149-8CB0-92877DFBBF10}" type="slidenum">
              <a:rPr lang="en-US" smtClean="0"/>
              <a:pPr/>
              <a:t>39</a:t>
            </a:fld>
            <a:endParaRPr lang="en-US" dirty="0"/>
          </a:p>
        </p:txBody>
      </p:sp>
      <p:sp>
        <p:nvSpPr>
          <p:cNvPr id="5" name="TextBox 4">
            <a:extLst>
              <a:ext uri="{FF2B5EF4-FFF2-40B4-BE49-F238E27FC236}">
                <a16:creationId xmlns:a16="http://schemas.microsoft.com/office/drawing/2014/main" id="{14369CAF-1434-4165-9CBD-481004B44541}"/>
              </a:ext>
            </a:extLst>
          </p:cNvPr>
          <p:cNvSpPr txBox="1"/>
          <p:nvPr/>
        </p:nvSpPr>
        <p:spPr>
          <a:xfrm>
            <a:off x="689548" y="1828800"/>
            <a:ext cx="4676931" cy="369332"/>
          </a:xfrm>
          <a:prstGeom prst="rect">
            <a:avLst/>
          </a:prstGeom>
          <a:noFill/>
        </p:spPr>
        <p:txBody>
          <a:bodyPr wrap="square" rtlCol="0">
            <a:spAutoFit/>
          </a:bodyPr>
          <a:lstStyle/>
          <a:p>
            <a:r>
              <a:rPr lang="en-US" dirty="0">
                <a:solidFill>
                  <a:schemeClr val="tx2"/>
                </a:solidFill>
              </a:rPr>
              <a:t>Experian ID Proofing will be used when</a:t>
            </a:r>
            <a:r>
              <a:rPr lang="en-US" dirty="0"/>
              <a:t>:</a:t>
            </a:r>
          </a:p>
        </p:txBody>
      </p:sp>
      <p:sp>
        <p:nvSpPr>
          <p:cNvPr id="7" name="TextBox 6">
            <a:extLst>
              <a:ext uri="{FF2B5EF4-FFF2-40B4-BE49-F238E27FC236}">
                <a16:creationId xmlns:a16="http://schemas.microsoft.com/office/drawing/2014/main" id="{4C6BED88-5A72-4DDE-A892-ECDDD2D9B605}"/>
              </a:ext>
            </a:extLst>
          </p:cNvPr>
          <p:cNvSpPr txBox="1"/>
          <p:nvPr/>
        </p:nvSpPr>
        <p:spPr>
          <a:xfrm>
            <a:off x="779489" y="4497049"/>
            <a:ext cx="4572000" cy="1200329"/>
          </a:xfrm>
          <a:prstGeom prst="rect">
            <a:avLst/>
          </a:prstGeom>
          <a:noFill/>
        </p:spPr>
        <p:txBody>
          <a:bodyPr wrap="square" rtlCol="0">
            <a:spAutoFit/>
          </a:bodyPr>
          <a:lstStyle/>
          <a:p>
            <a:r>
              <a:rPr lang="en-US" dirty="0">
                <a:solidFill>
                  <a:schemeClr val="tx2"/>
                </a:solidFill>
              </a:rPr>
              <a:t>If </a:t>
            </a:r>
            <a:r>
              <a:rPr lang="en-US" dirty="0">
                <a:solidFill>
                  <a:schemeClr val="accent4"/>
                </a:solidFill>
              </a:rPr>
              <a:t>successful, </a:t>
            </a:r>
            <a:r>
              <a:rPr lang="en-US" dirty="0">
                <a:solidFill>
                  <a:schemeClr val="tx2"/>
                </a:solidFill>
              </a:rPr>
              <a:t>the Next button will take customer to MMC Landing page</a:t>
            </a:r>
          </a:p>
          <a:p>
            <a:r>
              <a:rPr lang="en-US" dirty="0">
                <a:solidFill>
                  <a:schemeClr val="tx2"/>
                </a:solidFill>
              </a:rPr>
              <a:t>If </a:t>
            </a:r>
            <a:r>
              <a:rPr lang="en-US" dirty="0">
                <a:solidFill>
                  <a:srgbClr val="FF0000"/>
                </a:solidFill>
              </a:rPr>
              <a:t>unsuccessful</a:t>
            </a:r>
            <a:r>
              <a:rPr lang="en-US" dirty="0">
                <a:solidFill>
                  <a:schemeClr val="tx2"/>
                </a:solidFill>
              </a:rPr>
              <a:t>, the Next button will give further instructions</a:t>
            </a:r>
          </a:p>
        </p:txBody>
      </p:sp>
    </p:spTree>
    <p:extLst>
      <p:ext uri="{BB962C8B-B14F-4D97-AF65-F5344CB8AC3E}">
        <p14:creationId xmlns:p14="http://schemas.microsoft.com/office/powerpoint/2010/main" val="371970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1556435" y="6498915"/>
              <a:ext cx="1207084" cy="200590"/>
            </a:xfrm>
            <a:prstGeom prst="rect">
              <a:avLst/>
            </a:prstGeom>
          </p:spPr>
        </p:pic>
        <p:pic>
          <p:nvPicPr>
            <p:cNvPr id="4" name="object 4"/>
            <p:cNvPicPr/>
            <p:nvPr/>
          </p:nvPicPr>
          <p:blipFill>
            <a:blip r:embed="rId3" cstate="print"/>
            <a:stretch>
              <a:fillRect/>
            </a:stretch>
          </p:blipFill>
          <p:spPr>
            <a:xfrm>
              <a:off x="1557389" y="6316469"/>
              <a:ext cx="71572" cy="98384"/>
            </a:xfrm>
            <a:prstGeom prst="rect">
              <a:avLst/>
            </a:prstGeom>
          </p:spPr>
        </p:pic>
        <p:pic>
          <p:nvPicPr>
            <p:cNvPr id="5" name="object 5"/>
            <p:cNvPicPr/>
            <p:nvPr/>
          </p:nvPicPr>
          <p:blipFill>
            <a:blip r:embed="rId4" cstate="print"/>
            <a:stretch>
              <a:fillRect/>
            </a:stretch>
          </p:blipFill>
          <p:spPr>
            <a:xfrm>
              <a:off x="1651861" y="6315516"/>
              <a:ext cx="123093" cy="100290"/>
            </a:xfrm>
            <a:prstGeom prst="rect">
              <a:avLst/>
            </a:prstGeom>
          </p:spPr>
        </p:pic>
        <p:pic>
          <p:nvPicPr>
            <p:cNvPr id="6" name="object 6"/>
            <p:cNvPicPr/>
            <p:nvPr/>
          </p:nvPicPr>
          <p:blipFill>
            <a:blip r:embed="rId5" cstate="print"/>
            <a:stretch>
              <a:fillRect/>
            </a:stretch>
          </p:blipFill>
          <p:spPr>
            <a:xfrm>
              <a:off x="1005839" y="6268707"/>
              <a:ext cx="457077" cy="456589"/>
            </a:xfrm>
            <a:prstGeom prst="rect">
              <a:avLst/>
            </a:prstGeom>
          </p:spPr>
        </p:pic>
        <p:pic>
          <p:nvPicPr>
            <p:cNvPr id="7" name="object 7"/>
            <p:cNvPicPr/>
            <p:nvPr/>
          </p:nvPicPr>
          <p:blipFill>
            <a:blip r:embed="rId6" cstate="print"/>
            <a:stretch>
              <a:fillRect/>
            </a:stretch>
          </p:blipFill>
          <p:spPr>
            <a:xfrm>
              <a:off x="0" y="0"/>
              <a:ext cx="2845823" cy="5994400"/>
            </a:xfrm>
            <a:prstGeom prst="rect">
              <a:avLst/>
            </a:prstGeom>
          </p:spPr>
        </p:pic>
      </p:grpSp>
      <p:sp>
        <p:nvSpPr>
          <p:cNvPr id="8" name="object 8"/>
          <p:cNvSpPr txBox="1">
            <a:spLocks noGrp="1"/>
          </p:cNvSpPr>
          <p:nvPr>
            <p:ph type="title"/>
          </p:nvPr>
        </p:nvSpPr>
        <p:spPr>
          <a:xfrm>
            <a:off x="4703977" y="2762054"/>
            <a:ext cx="3761294" cy="734060"/>
          </a:xfrm>
          <a:prstGeom prst="rect">
            <a:avLst/>
          </a:prstGeom>
        </p:spPr>
        <p:txBody>
          <a:bodyPr vert="horz" wrap="square" lIns="0" tIns="12065" rIns="0" bIns="0" rtlCol="0">
            <a:spAutoFit/>
          </a:bodyPr>
          <a:lstStyle/>
          <a:p>
            <a:pPr marL="12700">
              <a:lnSpc>
                <a:spcPct val="100000"/>
              </a:lnSpc>
              <a:spcBef>
                <a:spcPts val="95"/>
              </a:spcBef>
            </a:pPr>
            <a:r>
              <a:rPr sz="4650" spc="-25" dirty="0">
                <a:solidFill>
                  <a:schemeClr val="accent6">
                    <a:lumMod val="75000"/>
                  </a:schemeClr>
                </a:solidFill>
              </a:rPr>
              <a:t>Background</a:t>
            </a:r>
            <a:endParaRPr sz="4650" dirty="0">
              <a:solidFill>
                <a:schemeClr val="accent6">
                  <a:lumMod val="75000"/>
                </a:schemeClr>
              </a:solidFill>
            </a:endParaRPr>
          </a:p>
        </p:txBody>
      </p:sp>
      <p:sp>
        <p:nvSpPr>
          <p:cNvPr id="9" name="object 9"/>
          <p:cNvSpPr txBox="1"/>
          <p:nvPr/>
        </p:nvSpPr>
        <p:spPr>
          <a:xfrm>
            <a:off x="11096243" y="6443979"/>
            <a:ext cx="187960" cy="208915"/>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75B8E4"/>
                </a:solidFill>
                <a:latin typeface="Arial"/>
                <a:cs typeface="Arial"/>
              </a:rPr>
              <a:t>12</a:t>
            </a:r>
            <a:endParaRPr sz="1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B1CB-A53A-4CC9-8157-B9C2B6D5EA88}"/>
              </a:ext>
            </a:extLst>
          </p:cNvPr>
          <p:cNvSpPr>
            <a:spLocks noGrp="1"/>
          </p:cNvSpPr>
          <p:nvPr>
            <p:ph type="title"/>
          </p:nvPr>
        </p:nvSpPr>
        <p:spPr>
          <a:xfrm>
            <a:off x="1812468" y="376759"/>
            <a:ext cx="10170459" cy="814501"/>
          </a:xfrm>
        </p:spPr>
        <p:txBody>
          <a:bodyPr>
            <a:normAutofit/>
          </a:bodyPr>
          <a:lstStyle/>
          <a:p>
            <a:r>
              <a:rPr lang="en-US" sz="3600" dirty="0">
                <a:solidFill>
                  <a:srgbClr val="002060"/>
                </a:solidFill>
                <a:latin typeface="+mj-lt"/>
              </a:rPr>
              <a:t>Experian ID Proofing - Verification</a:t>
            </a:r>
            <a:endParaRPr lang="en-US" sz="3600" dirty="0">
              <a:latin typeface="+mj-lt"/>
            </a:endParaRPr>
          </a:p>
        </p:txBody>
      </p:sp>
      <p:pic>
        <p:nvPicPr>
          <p:cNvPr id="4" name="Picture 2">
            <a:extLst>
              <a:ext uri="{FF2B5EF4-FFF2-40B4-BE49-F238E27FC236}">
                <a16:creationId xmlns:a16="http://schemas.microsoft.com/office/drawing/2014/main" id="{3A031C80-07CD-4A68-9669-1E2C2F13E7F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45122" y="2585428"/>
            <a:ext cx="59626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C7240F6B-C98F-4D5D-A6A9-1CF460A5BB63}"/>
              </a:ext>
            </a:extLst>
          </p:cNvPr>
          <p:cNvSpPr txBox="1"/>
          <p:nvPr/>
        </p:nvSpPr>
        <p:spPr>
          <a:xfrm>
            <a:off x="669688" y="1331568"/>
            <a:ext cx="11073881" cy="923330"/>
          </a:xfrm>
          <a:prstGeom prst="rect">
            <a:avLst/>
          </a:prstGeom>
          <a:noFill/>
        </p:spPr>
        <p:txBody>
          <a:bodyPr wrap="square">
            <a:spAutoFit/>
          </a:bodyPr>
          <a:lstStyle/>
          <a:p>
            <a:pPr marL="0" lvl="1" defTabSz="898968">
              <a:spcAft>
                <a:spcPts val="590"/>
              </a:spcAft>
              <a:buSzPct val="100000"/>
            </a:pPr>
            <a:r>
              <a:rPr lang="en-US" altLang="en-US" dirty="0">
                <a:solidFill>
                  <a:srgbClr val="002060"/>
                </a:solidFill>
                <a:ea typeface="Times New Roman" pitchFamily="18" charset="0"/>
                <a:cs typeface="Times New Roman" pitchFamily="18" charset="0"/>
              </a:rPr>
              <a:t>If the customer </a:t>
            </a:r>
            <a:r>
              <a:rPr lang="en-US" altLang="en-US" b="1" dirty="0">
                <a:solidFill>
                  <a:srgbClr val="002060"/>
                </a:solidFill>
                <a:ea typeface="Times New Roman" pitchFamily="18" charset="0"/>
                <a:cs typeface="Times New Roman" pitchFamily="18" charset="0"/>
              </a:rPr>
              <a:t>is NOT able to </a:t>
            </a:r>
            <a:r>
              <a:rPr lang="en-US" altLang="en-US" dirty="0">
                <a:solidFill>
                  <a:srgbClr val="002060"/>
                </a:solidFill>
                <a:ea typeface="Times New Roman" pitchFamily="18" charset="0"/>
                <a:cs typeface="Times New Roman" pitchFamily="18" charset="0"/>
              </a:rPr>
              <a:t>answer the questions correctly or if the service does not have enough information to offer questions, the customer will be asked to contact the Experian Help Desk with a reference number for additional questions to answer.  </a:t>
            </a:r>
          </a:p>
        </p:txBody>
      </p:sp>
      <p:sp>
        <p:nvSpPr>
          <p:cNvPr id="3" name="Slide Number Placeholder 2">
            <a:extLst>
              <a:ext uri="{FF2B5EF4-FFF2-40B4-BE49-F238E27FC236}">
                <a16:creationId xmlns:a16="http://schemas.microsoft.com/office/drawing/2014/main" id="{C2AB512B-5B26-4B52-A0AD-8B763FFEC616}"/>
              </a:ext>
            </a:extLst>
          </p:cNvPr>
          <p:cNvSpPr>
            <a:spLocks noGrp="1"/>
          </p:cNvSpPr>
          <p:nvPr>
            <p:ph type="sldNum" sz="quarter" idx="12"/>
          </p:nvPr>
        </p:nvSpPr>
        <p:spPr/>
        <p:txBody>
          <a:bodyPr/>
          <a:lstStyle/>
          <a:p>
            <a:fld id="{19ED8608-BCF1-B149-8CB0-92877DFBBF10}" type="slidenum">
              <a:rPr lang="en-US" smtClean="0"/>
              <a:pPr/>
              <a:t>40</a:t>
            </a:fld>
            <a:endParaRPr lang="en-US" dirty="0"/>
          </a:p>
        </p:txBody>
      </p:sp>
      <p:pic>
        <p:nvPicPr>
          <p:cNvPr id="7" name="Picture 6" descr="IDHS">
            <a:extLst>
              <a:ext uri="{FF2B5EF4-FFF2-40B4-BE49-F238E27FC236}">
                <a16:creationId xmlns:a16="http://schemas.microsoft.com/office/drawing/2014/main" id="{380DAB8F-64DE-47B9-B9D3-03172E9C7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9109" y="6232885"/>
            <a:ext cx="1640143" cy="50024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94E4F508-3AF9-48C7-B614-0C1BEB7AD23D}"/>
              </a:ext>
            </a:extLst>
          </p:cNvPr>
          <p:cNvSpPr/>
          <p:nvPr/>
        </p:nvSpPr>
        <p:spPr>
          <a:xfrm>
            <a:off x="8737430" y="4187763"/>
            <a:ext cx="849086" cy="391886"/>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EA4A00-5EC5-494A-B5B2-B9C08C9BB5BE}"/>
              </a:ext>
            </a:extLst>
          </p:cNvPr>
          <p:cNvSpPr txBox="1"/>
          <p:nvPr/>
        </p:nvSpPr>
        <p:spPr>
          <a:xfrm>
            <a:off x="704537" y="2503357"/>
            <a:ext cx="5201587" cy="3693319"/>
          </a:xfrm>
          <a:prstGeom prst="rect">
            <a:avLst/>
          </a:prstGeom>
          <a:noFill/>
        </p:spPr>
        <p:txBody>
          <a:bodyPr wrap="square" rtlCol="0">
            <a:spAutoFit/>
          </a:bodyPr>
          <a:lstStyle/>
          <a:p>
            <a:r>
              <a:rPr lang="en-US" dirty="0">
                <a:solidFill>
                  <a:schemeClr val="tx2"/>
                </a:solidFill>
              </a:rPr>
              <a:t>After calling Experian help desk answer the question, “Were you able to verify your identity through Experian?”</a:t>
            </a:r>
          </a:p>
          <a:p>
            <a:pPr marL="285750" indent="-285750">
              <a:buFont typeface="Arial" panose="020B0604020202020204" pitchFamily="34" charset="0"/>
              <a:buChar char="•"/>
            </a:pPr>
            <a:r>
              <a:rPr lang="en-US" dirty="0">
                <a:solidFill>
                  <a:schemeClr val="tx2"/>
                </a:solidFill>
              </a:rPr>
              <a:t>If </a:t>
            </a:r>
            <a:r>
              <a:rPr lang="en-US" dirty="0">
                <a:solidFill>
                  <a:schemeClr val="accent4"/>
                </a:solidFill>
              </a:rPr>
              <a:t>successful</a:t>
            </a:r>
            <a:r>
              <a:rPr lang="en-US" dirty="0">
                <a:solidFill>
                  <a:schemeClr val="tx2"/>
                </a:solidFill>
              </a:rPr>
              <a:t>, the customer will select “yes” that they were able to verify identity through Experian – and then click [Next].  </a:t>
            </a:r>
          </a:p>
          <a:p>
            <a:pPr marL="285750" indent="-285750">
              <a:buFont typeface="Arial" panose="020B0604020202020204" pitchFamily="34" charset="0"/>
              <a:buChar char="•"/>
            </a:pPr>
            <a:r>
              <a:rPr lang="en-US" dirty="0">
                <a:solidFill>
                  <a:schemeClr val="tx2"/>
                </a:solidFill>
              </a:rPr>
              <a:t>If </a:t>
            </a:r>
            <a:r>
              <a:rPr lang="en-US" dirty="0">
                <a:solidFill>
                  <a:srgbClr val="FF0000"/>
                </a:solidFill>
              </a:rPr>
              <a:t>unsuccessful</a:t>
            </a:r>
            <a:r>
              <a:rPr lang="en-US" dirty="0">
                <a:solidFill>
                  <a:schemeClr val="tx2"/>
                </a:solidFill>
              </a:rPr>
              <a:t>, the customer will click “no” and will need to use the Manual ID Proofing process.</a:t>
            </a:r>
          </a:p>
          <a:p>
            <a:pPr marL="285750" indent="-285750">
              <a:buFont typeface="Arial" panose="020B0604020202020204" pitchFamily="34" charset="0"/>
              <a:buChar char="•"/>
            </a:pPr>
            <a:r>
              <a:rPr lang="en-US" dirty="0">
                <a:solidFill>
                  <a:schemeClr val="tx2"/>
                </a:solidFill>
              </a:rPr>
              <a:t> Note: The customer will be unable to access MMC until their identity has been verified manually. </a:t>
            </a:r>
          </a:p>
          <a:p>
            <a:pPr marL="285750" indent="-28575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2002941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44AF-3014-4815-A918-16079071B39A}"/>
              </a:ext>
            </a:extLst>
          </p:cNvPr>
          <p:cNvSpPr>
            <a:spLocks noGrp="1"/>
          </p:cNvSpPr>
          <p:nvPr>
            <p:ph type="title"/>
          </p:nvPr>
        </p:nvSpPr>
        <p:spPr>
          <a:xfrm>
            <a:off x="1936052" y="0"/>
            <a:ext cx="10255948" cy="1325563"/>
          </a:xfrm>
        </p:spPr>
        <p:txBody>
          <a:bodyPr>
            <a:normAutofit/>
          </a:bodyPr>
          <a:lstStyle/>
          <a:p>
            <a:r>
              <a:rPr lang="en-US" sz="3600" dirty="0"/>
              <a:t>Requesting Manual Identity Proofing</a:t>
            </a:r>
          </a:p>
        </p:txBody>
      </p:sp>
      <p:pic>
        <p:nvPicPr>
          <p:cNvPr id="5" name="Content Placeholder 4">
            <a:extLst>
              <a:ext uri="{FF2B5EF4-FFF2-40B4-BE49-F238E27FC236}">
                <a16:creationId xmlns:a16="http://schemas.microsoft.com/office/drawing/2014/main" id="{3C4B7C7F-1683-43D1-8BC9-AA4A994A63DE}"/>
              </a:ext>
            </a:extLst>
          </p:cNvPr>
          <p:cNvPicPr>
            <a:picLocks noGrp="1" noChangeAspect="1"/>
          </p:cNvPicPr>
          <p:nvPr>
            <p:ph sz="half" idx="1"/>
          </p:nvPr>
        </p:nvPicPr>
        <p:blipFill>
          <a:blip r:embed="rId2"/>
          <a:stretch>
            <a:fillRect/>
          </a:stretch>
        </p:blipFill>
        <p:spPr>
          <a:xfrm>
            <a:off x="6578776" y="1248640"/>
            <a:ext cx="5308424" cy="4517678"/>
          </a:xfrm>
          <a:ln w="12700">
            <a:solidFill>
              <a:schemeClr val="tx1"/>
            </a:solidFill>
          </a:ln>
        </p:spPr>
      </p:pic>
      <p:sp>
        <p:nvSpPr>
          <p:cNvPr id="4" name="Slide Number Placeholder 3">
            <a:extLst>
              <a:ext uri="{FF2B5EF4-FFF2-40B4-BE49-F238E27FC236}">
                <a16:creationId xmlns:a16="http://schemas.microsoft.com/office/drawing/2014/main" id="{993ECAA0-96A1-45A0-924F-6EDE75A50554}"/>
              </a:ext>
            </a:extLst>
          </p:cNvPr>
          <p:cNvSpPr>
            <a:spLocks noGrp="1"/>
          </p:cNvSpPr>
          <p:nvPr>
            <p:ph type="sldNum" sz="quarter" idx="12"/>
          </p:nvPr>
        </p:nvSpPr>
        <p:spPr/>
        <p:txBody>
          <a:bodyPr/>
          <a:lstStyle/>
          <a:p>
            <a:fld id="{19ED8608-BCF1-B149-8CB0-92877DFBBF10}" type="slidenum">
              <a:rPr lang="en-US" smtClean="0"/>
              <a:pPr/>
              <a:t>41</a:t>
            </a:fld>
            <a:endParaRPr lang="en-US" dirty="0"/>
          </a:p>
        </p:txBody>
      </p:sp>
      <p:pic>
        <p:nvPicPr>
          <p:cNvPr id="6" name="Picture 6" descr="IDHS">
            <a:extLst>
              <a:ext uri="{FF2B5EF4-FFF2-40B4-BE49-F238E27FC236}">
                <a16:creationId xmlns:a16="http://schemas.microsoft.com/office/drawing/2014/main" id="{FF22C5D3-E9CB-4417-BD2C-540875370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4" y="6242717"/>
            <a:ext cx="1640143" cy="5002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D73A58-D5A9-4188-8709-2D0355B14B31}"/>
              </a:ext>
            </a:extLst>
          </p:cNvPr>
          <p:cNvSpPr txBox="1"/>
          <p:nvPr/>
        </p:nvSpPr>
        <p:spPr>
          <a:xfrm>
            <a:off x="527179" y="1174427"/>
            <a:ext cx="6130212" cy="4893647"/>
          </a:xfrm>
          <a:prstGeom prst="rect">
            <a:avLst/>
          </a:prstGeom>
          <a:noFill/>
        </p:spPr>
        <p:txBody>
          <a:bodyPr wrap="square">
            <a:spAutoFit/>
          </a:bodyPr>
          <a:lstStyle/>
          <a:p>
            <a:pPr algn="l" rtl="0" fontAlgn="base">
              <a:spcBef>
                <a:spcPts val="600"/>
              </a:spcBef>
              <a:spcAft>
                <a:spcPts val="600"/>
              </a:spcAft>
              <a:buFont typeface="+mj-lt"/>
              <a:buAutoNum type="arabicPeriod"/>
            </a:pPr>
            <a:r>
              <a:rPr lang="en-US" sz="1600" b="0" i="0" u="none" strike="noStrike" dirty="0">
                <a:solidFill>
                  <a:srgbClr val="1D638E"/>
                </a:solidFill>
                <a:effectLst/>
                <a:latin typeface="Arial" panose="020B0604020202020204" pitchFamily="34" charset="0"/>
              </a:rPr>
              <a:t>To request State Identity Proofing, fill out, sign, and return the </a:t>
            </a:r>
            <a:r>
              <a:rPr lang="en-US" sz="1600" b="1" i="0" u="sng" strike="noStrike" dirty="0">
                <a:solidFill>
                  <a:srgbClr val="928CC3"/>
                </a:solidFill>
                <a:effectLst/>
                <a:latin typeface="Arial" panose="020B0604020202020204" pitchFamily="34" charset="0"/>
                <a:hlinkClick r:id="rId4"/>
              </a:rPr>
              <a:t>State Identity Proofing Request Form (pdf)</a:t>
            </a:r>
            <a:r>
              <a:rPr lang="en-US" sz="1600" b="1" i="0" u="none" strike="noStrike" dirty="0">
                <a:solidFill>
                  <a:srgbClr val="1D638E"/>
                </a:solidFill>
                <a:effectLst/>
                <a:latin typeface="Arial" panose="020B0604020202020204" pitchFamily="34" charset="0"/>
              </a:rPr>
              <a:t>, or</a:t>
            </a:r>
            <a:r>
              <a:rPr lang="en-US" sz="1600" b="0" i="0" u="none" strike="noStrike" dirty="0">
                <a:solidFill>
                  <a:srgbClr val="1D638E"/>
                </a:solidFill>
                <a:effectLst/>
                <a:latin typeface="Arial" panose="020B0604020202020204" pitchFamily="34" charset="0"/>
              </a:rPr>
              <a:t> </a:t>
            </a:r>
            <a:r>
              <a:rPr lang="en-US" sz="1600" b="1" i="0" u="sng" strike="noStrike" dirty="0">
                <a:solidFill>
                  <a:srgbClr val="928CC3"/>
                </a:solidFill>
                <a:effectLst/>
                <a:latin typeface="Arial" panose="020B0604020202020204" pitchFamily="34" charset="0"/>
                <a:hlinkClick r:id="rId5"/>
              </a:rPr>
              <a:t>IL444-3610 S FORMULARIO DE SOLICITUD DE PRUEBA DE IDENTIDAD DEL ESTADO (pdf)</a:t>
            </a:r>
            <a:r>
              <a:rPr lang="en-US" sz="1600" b="0" i="0" u="none" strike="noStrike" dirty="0">
                <a:solidFill>
                  <a:srgbClr val="1D638E"/>
                </a:solidFill>
                <a:effectLst/>
                <a:latin typeface="Arial" panose="020B0604020202020204" pitchFamily="34" charset="0"/>
              </a:rPr>
              <a:t>. and proof documents (listed on page 3 of the form).</a:t>
            </a:r>
            <a:r>
              <a:rPr lang="en-US" sz="1600" b="0" i="0" dirty="0">
                <a:solidFill>
                  <a:srgbClr val="3D3633"/>
                </a:solidFill>
                <a:effectLst/>
                <a:latin typeface="Arial" panose="020B0604020202020204" pitchFamily="34" charset="0"/>
              </a:rPr>
              <a:t>​</a:t>
            </a:r>
          </a:p>
          <a:p>
            <a:pPr algn="l" rtl="0" fontAlgn="base">
              <a:spcBef>
                <a:spcPts val="600"/>
              </a:spcBef>
              <a:spcAft>
                <a:spcPts val="600"/>
              </a:spcAft>
              <a:buFont typeface="+mj-lt"/>
              <a:buAutoNum type="arabicPeriod"/>
            </a:pPr>
            <a:r>
              <a:rPr lang="en-US" sz="1600" b="0" i="0" u="none" strike="noStrike" dirty="0">
                <a:solidFill>
                  <a:srgbClr val="1D638E"/>
                </a:solidFill>
                <a:effectLst/>
                <a:latin typeface="Arial" panose="020B0604020202020204" pitchFamily="34" charset="0"/>
              </a:rPr>
              <a:t>If an Approved Representative is completing the form, a signed </a:t>
            </a:r>
            <a:r>
              <a:rPr lang="en-US" sz="1600" b="0" i="0" u="sng" strike="noStrike" dirty="0">
                <a:solidFill>
                  <a:srgbClr val="928CC3"/>
                </a:solidFill>
                <a:effectLst/>
                <a:latin typeface="Arial" panose="020B0604020202020204" pitchFamily="34" charset="0"/>
                <a:hlinkClick r:id="rId6"/>
              </a:rPr>
              <a:t>Approved Representative Form</a:t>
            </a:r>
            <a:r>
              <a:rPr lang="en-US" sz="1600" b="0" i="0" u="none" strike="noStrike" dirty="0">
                <a:solidFill>
                  <a:srgbClr val="1D638E"/>
                </a:solidFill>
                <a:effectLst/>
                <a:latin typeface="Arial" panose="020B0604020202020204" pitchFamily="34" charset="0"/>
              </a:rPr>
              <a:t> MUST be mailed along with the Request form, and Proof Document, </a:t>
            </a:r>
            <a:r>
              <a:rPr lang="en-US" sz="1600" b="1" i="1" u="none" strike="noStrike" dirty="0">
                <a:solidFill>
                  <a:srgbClr val="1D638E"/>
                </a:solidFill>
                <a:effectLst/>
                <a:latin typeface="Arial" panose="020B0604020202020204" pitchFamily="34" charset="0"/>
              </a:rPr>
              <a:t>even if one is already on file with the State</a:t>
            </a:r>
            <a:r>
              <a:rPr lang="en-US" sz="1600" b="0" i="0" u="none" strike="noStrike" dirty="0">
                <a:solidFill>
                  <a:srgbClr val="1D638E"/>
                </a:solidFill>
                <a:effectLst/>
                <a:latin typeface="Arial" panose="020B0604020202020204" pitchFamily="34" charset="0"/>
              </a:rPr>
              <a:t>.</a:t>
            </a:r>
            <a:r>
              <a:rPr lang="en-US" sz="1600" b="0" i="0" dirty="0">
                <a:solidFill>
                  <a:srgbClr val="3D3633"/>
                </a:solidFill>
                <a:effectLst/>
                <a:latin typeface="Arial" panose="020B0604020202020204" pitchFamily="34" charset="0"/>
              </a:rPr>
              <a:t>​</a:t>
            </a:r>
          </a:p>
          <a:p>
            <a:pPr algn="l" rtl="0" fontAlgn="base">
              <a:spcBef>
                <a:spcPts val="600"/>
              </a:spcBef>
              <a:spcAft>
                <a:spcPts val="600"/>
              </a:spcAft>
              <a:buFont typeface="+mj-lt"/>
              <a:buAutoNum type="arabicPeriod"/>
            </a:pPr>
            <a:r>
              <a:rPr lang="en-US" sz="1600" b="0" i="0" u="none" strike="noStrike" dirty="0">
                <a:solidFill>
                  <a:srgbClr val="1D638E"/>
                </a:solidFill>
                <a:effectLst/>
                <a:latin typeface="Arial" panose="020B0604020202020204" pitchFamily="34" charset="0"/>
              </a:rPr>
              <a:t>Return the completed form and proof documents to:</a:t>
            </a:r>
            <a:r>
              <a:rPr lang="en-US" sz="1600" b="0" i="0" dirty="0">
                <a:solidFill>
                  <a:srgbClr val="3D3633"/>
                </a:solidFill>
                <a:effectLst/>
                <a:latin typeface="Arial" panose="020B0604020202020204" pitchFamily="34" charset="0"/>
              </a:rPr>
              <a:t>​</a:t>
            </a:r>
            <a:br>
              <a:rPr lang="en-US" sz="1600" b="0" i="0" dirty="0">
                <a:solidFill>
                  <a:srgbClr val="3D3633"/>
                </a:solidFill>
                <a:effectLst/>
                <a:latin typeface="Arial" panose="020B0604020202020204" pitchFamily="34" charset="0"/>
              </a:rPr>
            </a:br>
            <a:r>
              <a:rPr lang="en-US" sz="1600" b="1" i="0" u="none" strike="noStrike" dirty="0">
                <a:solidFill>
                  <a:srgbClr val="1D638E"/>
                </a:solidFill>
                <a:effectLst/>
                <a:latin typeface="Arial" panose="020B0604020202020204" pitchFamily="34" charset="0"/>
              </a:rPr>
              <a:t>Illinois Department of Human Services</a:t>
            </a:r>
            <a:r>
              <a:rPr lang="en-US" sz="1600" b="0" i="0" dirty="0">
                <a:solidFill>
                  <a:srgbClr val="3D3633"/>
                </a:solidFill>
                <a:effectLst/>
                <a:latin typeface="Arial" panose="020B0604020202020204" pitchFamily="34" charset="0"/>
              </a:rPr>
              <a:t>​</a:t>
            </a:r>
            <a:br>
              <a:rPr lang="en-US" sz="1600" b="0" i="0" dirty="0">
                <a:solidFill>
                  <a:srgbClr val="3D3633"/>
                </a:solidFill>
                <a:effectLst/>
                <a:latin typeface="Arial" panose="020B0604020202020204" pitchFamily="34" charset="0"/>
              </a:rPr>
            </a:br>
            <a:r>
              <a:rPr lang="en-US" sz="1600" b="1" i="0" u="none" strike="noStrike" dirty="0">
                <a:solidFill>
                  <a:srgbClr val="1D638E"/>
                </a:solidFill>
                <a:effectLst/>
                <a:latin typeface="Arial" panose="020B0604020202020204" pitchFamily="34" charset="0"/>
              </a:rPr>
              <a:t>Attn.: ID Proofing Unit</a:t>
            </a:r>
            <a:r>
              <a:rPr lang="en-US" sz="1600" b="0" i="0" dirty="0">
                <a:solidFill>
                  <a:srgbClr val="3D3633"/>
                </a:solidFill>
                <a:effectLst/>
                <a:latin typeface="Arial" panose="020B0604020202020204" pitchFamily="34" charset="0"/>
              </a:rPr>
              <a:t>​</a:t>
            </a:r>
            <a:br>
              <a:rPr lang="en-US" sz="1600" b="0" i="0" dirty="0">
                <a:solidFill>
                  <a:srgbClr val="3D3633"/>
                </a:solidFill>
                <a:effectLst/>
                <a:latin typeface="Arial" panose="020B0604020202020204" pitchFamily="34" charset="0"/>
              </a:rPr>
            </a:br>
            <a:r>
              <a:rPr lang="en-US" sz="1600" b="1" i="0" u="none" strike="noStrike" dirty="0">
                <a:solidFill>
                  <a:srgbClr val="1D638E"/>
                </a:solidFill>
                <a:effectLst/>
                <a:latin typeface="Arial" panose="020B0604020202020204" pitchFamily="34" charset="0"/>
              </a:rPr>
              <a:t>600 E. Ash, Building 500, 5th Fl.</a:t>
            </a:r>
            <a:r>
              <a:rPr lang="en-US" sz="1600" b="0" i="0" dirty="0">
                <a:solidFill>
                  <a:srgbClr val="3D3633"/>
                </a:solidFill>
                <a:effectLst/>
                <a:latin typeface="Arial" panose="020B0604020202020204" pitchFamily="34" charset="0"/>
              </a:rPr>
              <a:t>​</a:t>
            </a:r>
            <a:br>
              <a:rPr lang="en-US" sz="1600" b="0" i="0" dirty="0">
                <a:solidFill>
                  <a:srgbClr val="3D3633"/>
                </a:solidFill>
                <a:effectLst/>
                <a:latin typeface="Arial" panose="020B0604020202020204" pitchFamily="34" charset="0"/>
              </a:rPr>
            </a:br>
            <a:r>
              <a:rPr lang="en-US" sz="1600" b="1" i="0" u="none" strike="noStrike" dirty="0">
                <a:solidFill>
                  <a:srgbClr val="1D638E"/>
                </a:solidFill>
                <a:effectLst/>
                <a:latin typeface="Arial" panose="020B0604020202020204" pitchFamily="34" charset="0"/>
              </a:rPr>
              <a:t>Springfield, IL 62703</a:t>
            </a:r>
            <a:r>
              <a:rPr lang="en-US" sz="1600" b="0" i="0" dirty="0">
                <a:solidFill>
                  <a:srgbClr val="3D3633"/>
                </a:solidFill>
                <a:effectLst/>
                <a:latin typeface="Arial" panose="020B0604020202020204" pitchFamily="34" charset="0"/>
              </a:rPr>
              <a:t>​</a:t>
            </a:r>
            <a:br>
              <a:rPr lang="en-US" sz="1600" b="0" i="0" dirty="0">
                <a:solidFill>
                  <a:srgbClr val="3D3633"/>
                </a:solidFill>
                <a:effectLst/>
                <a:latin typeface="Arial" panose="020B0604020202020204" pitchFamily="34" charset="0"/>
              </a:rPr>
            </a:br>
            <a:r>
              <a:rPr lang="en-US" sz="1600" b="1" i="0" u="none" strike="noStrike" dirty="0">
                <a:solidFill>
                  <a:srgbClr val="1D638E"/>
                </a:solidFill>
                <a:effectLst/>
                <a:latin typeface="Arial" panose="020B0604020202020204" pitchFamily="34" charset="0"/>
              </a:rPr>
              <a:t>or Return the form to your local or chosen FCRC</a:t>
            </a:r>
            <a:r>
              <a:rPr lang="en-US" sz="1600" b="0" i="0" dirty="0">
                <a:solidFill>
                  <a:srgbClr val="3D3633"/>
                </a:solidFill>
                <a:effectLst/>
                <a:latin typeface="Arial" panose="020B0604020202020204" pitchFamily="34" charset="0"/>
              </a:rPr>
              <a:t>​</a:t>
            </a:r>
          </a:p>
          <a:p>
            <a:pPr algn="l" rtl="0" fontAlgn="base">
              <a:spcBef>
                <a:spcPts val="600"/>
              </a:spcBef>
              <a:spcAft>
                <a:spcPts val="600"/>
              </a:spcAft>
              <a:buFont typeface="+mj-lt"/>
              <a:buAutoNum type="arabicPeriod"/>
            </a:pPr>
            <a:r>
              <a:rPr lang="en-US" sz="1600" b="0" i="0" u="none" strike="noStrike" dirty="0">
                <a:solidFill>
                  <a:srgbClr val="1D638E"/>
                </a:solidFill>
                <a:effectLst/>
                <a:latin typeface="Georgia" panose="02040502050405020303" pitchFamily="18" charset="0"/>
              </a:rPr>
              <a:t>Allow 6-8 weeks to hear back from the state.</a:t>
            </a:r>
            <a:r>
              <a:rPr lang="en-US" sz="1600" b="0" i="0" dirty="0">
                <a:solidFill>
                  <a:srgbClr val="3D3633"/>
                </a:solidFill>
                <a:effectLst/>
                <a:latin typeface="Georgia" panose="02040502050405020303" pitchFamily="18" charset="0"/>
              </a:rPr>
              <a:t>​</a:t>
            </a:r>
            <a:endParaRPr lang="en-US" sz="1600" b="0" i="0" dirty="0">
              <a:solidFill>
                <a:srgbClr val="3D3633"/>
              </a:solidFill>
              <a:effectLst/>
              <a:latin typeface="Arial" panose="020B0604020202020204" pitchFamily="34" charset="0"/>
            </a:endParaRPr>
          </a:p>
          <a:p>
            <a:pPr algn="l" rtl="0" fontAlgn="base">
              <a:spcBef>
                <a:spcPts val="600"/>
              </a:spcBef>
              <a:spcAft>
                <a:spcPts val="600"/>
              </a:spcAft>
              <a:buFont typeface="+mj-lt"/>
              <a:buAutoNum type="arabicPeriod"/>
            </a:pPr>
            <a:r>
              <a:rPr lang="en-US" sz="1600" b="0" i="0" u="none" strike="noStrike" dirty="0">
                <a:solidFill>
                  <a:srgbClr val="1D638E"/>
                </a:solidFill>
                <a:effectLst/>
                <a:latin typeface="Georgia" panose="02040502050405020303" pitchFamily="18" charset="0"/>
              </a:rPr>
              <a:t>If there are questions, email:  </a:t>
            </a:r>
            <a:r>
              <a:rPr lang="en-US" sz="1600" b="0" i="0" u="sng" strike="noStrike" dirty="0">
                <a:solidFill>
                  <a:srgbClr val="928CC3"/>
                </a:solidFill>
                <a:effectLst/>
                <a:latin typeface="Georgia" panose="02040502050405020303" pitchFamily="18" charset="0"/>
                <a:hlinkClick r:id="rId7"/>
              </a:rPr>
              <a:t>ABE.Questions@illinois.gov</a:t>
            </a:r>
            <a:endParaRPr lang="en-US" sz="1600" b="0" i="0" dirty="0">
              <a:solidFill>
                <a:srgbClr val="3D3633"/>
              </a:solidFill>
              <a:effectLst/>
              <a:latin typeface="Arial" panose="020B0604020202020204" pitchFamily="34" charset="0"/>
            </a:endParaRPr>
          </a:p>
        </p:txBody>
      </p:sp>
    </p:spTree>
    <p:extLst>
      <p:ext uri="{BB962C8B-B14F-4D97-AF65-F5344CB8AC3E}">
        <p14:creationId xmlns:p14="http://schemas.microsoft.com/office/powerpoint/2010/main" val="2852822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B210-87BF-4222-8338-B55CADD0608B}"/>
              </a:ext>
            </a:extLst>
          </p:cNvPr>
          <p:cNvSpPr>
            <a:spLocks noGrp="1"/>
          </p:cNvSpPr>
          <p:nvPr>
            <p:ph type="title"/>
          </p:nvPr>
        </p:nvSpPr>
        <p:spPr>
          <a:xfrm>
            <a:off x="1713723" y="838200"/>
            <a:ext cx="10478277" cy="1325563"/>
          </a:xfrm>
        </p:spPr>
        <p:txBody>
          <a:bodyPr>
            <a:normAutofit/>
          </a:bodyPr>
          <a:lstStyle/>
          <a:p>
            <a:r>
              <a:rPr lang="en-US" sz="3600">
                <a:solidFill>
                  <a:srgbClr val="002060"/>
                </a:solidFill>
                <a:latin typeface="+mj-lt"/>
                <a:ea typeface="Cambria" panose="02040503050406030204" pitchFamily="18" charset="0"/>
              </a:rPr>
              <a:t>Can I </a:t>
            </a:r>
            <a:r>
              <a:rPr lang="en-US" sz="3600">
                <a:solidFill>
                  <a:schemeClr val="accent4"/>
                </a:solidFill>
                <a:latin typeface="+mj-lt"/>
                <a:ea typeface="Cambria" panose="02040503050406030204" pitchFamily="18" charset="0"/>
              </a:rPr>
              <a:t>Create</a:t>
            </a:r>
            <a:r>
              <a:rPr lang="en-US" sz="3600">
                <a:solidFill>
                  <a:srgbClr val="002060"/>
                </a:solidFill>
                <a:latin typeface="+mj-lt"/>
                <a:ea typeface="Cambria" panose="02040503050406030204" pitchFamily="18" charset="0"/>
              </a:rPr>
              <a:t> an MMC Account for a Customer? </a:t>
            </a:r>
            <a:endParaRPr lang="en-US" sz="3600">
              <a:latin typeface="+mj-lt"/>
            </a:endParaRPr>
          </a:p>
        </p:txBody>
      </p:sp>
      <p:sp>
        <p:nvSpPr>
          <p:cNvPr id="3" name="Content Placeholder 2">
            <a:extLst>
              <a:ext uri="{FF2B5EF4-FFF2-40B4-BE49-F238E27FC236}">
                <a16:creationId xmlns:a16="http://schemas.microsoft.com/office/drawing/2014/main" id="{A40B8E1C-DBA0-4E2C-ABA1-148E966C198E}"/>
              </a:ext>
            </a:extLst>
          </p:cNvPr>
          <p:cNvSpPr>
            <a:spLocks noGrp="1"/>
          </p:cNvSpPr>
          <p:nvPr>
            <p:ph sz="half" idx="1"/>
          </p:nvPr>
        </p:nvSpPr>
        <p:spPr>
          <a:xfrm>
            <a:off x="1155346" y="1810139"/>
            <a:ext cx="10170459" cy="4170784"/>
          </a:xfrm>
        </p:spPr>
        <p:txBody>
          <a:bodyPr>
            <a:normAutofit fontScale="85000" lnSpcReduction="10000"/>
          </a:bodyPr>
          <a:lstStyle/>
          <a:p>
            <a:pPr>
              <a:lnSpc>
                <a:spcPct val="120000"/>
              </a:lnSpc>
              <a:spcBef>
                <a:spcPts val="600"/>
              </a:spcBef>
              <a:spcAft>
                <a:spcPts val="600"/>
              </a:spcAft>
            </a:pPr>
            <a:r>
              <a:rPr lang="en-US" sz="2200" dirty="0">
                <a:solidFill>
                  <a:schemeClr val="tx2"/>
                </a:solidFill>
                <a:latin typeface="+mn-lt"/>
              </a:rPr>
              <a:t>HFS Application Agents/Assisters/MCOs should</a:t>
            </a:r>
            <a:r>
              <a:rPr lang="en-US" sz="2200" b="1" i="1" dirty="0">
                <a:solidFill>
                  <a:schemeClr val="tx2"/>
                </a:solidFill>
                <a:latin typeface="+mn-lt"/>
              </a:rPr>
              <a:t> </a:t>
            </a:r>
            <a:r>
              <a:rPr lang="en-US" sz="2200" b="1" i="1" dirty="0">
                <a:solidFill>
                  <a:schemeClr val="accent2"/>
                </a:solidFill>
                <a:latin typeface="+mn-lt"/>
              </a:rPr>
              <a:t>not</a:t>
            </a:r>
            <a:r>
              <a:rPr lang="en-US" sz="2200" b="1" i="1" dirty="0">
                <a:solidFill>
                  <a:schemeClr val="tx2"/>
                </a:solidFill>
                <a:latin typeface="+mn-lt"/>
              </a:rPr>
              <a:t> </a:t>
            </a:r>
            <a:r>
              <a:rPr lang="en-US" sz="2200" dirty="0">
                <a:solidFill>
                  <a:schemeClr val="tx2"/>
                </a:solidFill>
                <a:latin typeface="+mn-lt"/>
              </a:rPr>
              <a:t>create MMC Accounts without the Customer present unless they have been designated as an Approved Representative and have the signed, required paperwork.</a:t>
            </a:r>
          </a:p>
          <a:p>
            <a:pPr>
              <a:lnSpc>
                <a:spcPct val="120000"/>
              </a:lnSpc>
              <a:spcBef>
                <a:spcPts val="600"/>
              </a:spcBef>
              <a:spcAft>
                <a:spcPts val="600"/>
              </a:spcAft>
            </a:pPr>
            <a:r>
              <a:rPr lang="en-US" sz="2200" dirty="0">
                <a:solidFill>
                  <a:schemeClr val="tx2"/>
                </a:solidFill>
                <a:latin typeface="+mn-lt"/>
              </a:rPr>
              <a:t>Staff can </a:t>
            </a:r>
            <a:r>
              <a:rPr lang="en-US" sz="2200" b="1" i="1" dirty="0">
                <a:solidFill>
                  <a:schemeClr val="tx2"/>
                </a:solidFill>
                <a:latin typeface="+mn-lt"/>
              </a:rPr>
              <a:t>assist</a:t>
            </a:r>
            <a:r>
              <a:rPr lang="en-US" sz="2200" dirty="0">
                <a:solidFill>
                  <a:schemeClr val="tx2"/>
                </a:solidFill>
                <a:latin typeface="+mn-lt"/>
              </a:rPr>
              <a:t> the customer in setting up their own MMC Accounts on the </a:t>
            </a:r>
            <a:r>
              <a:rPr lang="en-US" sz="2200">
                <a:solidFill>
                  <a:schemeClr val="tx2"/>
                </a:solidFill>
                <a:latin typeface="+mn-lt"/>
              </a:rPr>
              <a:t>customer’s device</a:t>
            </a:r>
            <a:r>
              <a:rPr lang="en-US" sz="2200" b="1">
                <a:solidFill>
                  <a:schemeClr val="tx2"/>
                </a:solidFill>
                <a:latin typeface="+mn-lt"/>
              </a:rPr>
              <a:t>; </a:t>
            </a:r>
            <a:r>
              <a:rPr lang="en-US" sz="2200" b="1" dirty="0">
                <a:solidFill>
                  <a:schemeClr val="tx2"/>
                </a:solidFill>
                <a:latin typeface="+mn-lt"/>
              </a:rPr>
              <a:t>staff can be on the phone or online through Zoom, </a:t>
            </a:r>
            <a:r>
              <a:rPr lang="en-US" sz="2200" b="1" dirty="0" err="1">
                <a:solidFill>
                  <a:schemeClr val="tx2"/>
                </a:solidFill>
                <a:latin typeface="+mn-lt"/>
              </a:rPr>
              <a:t>webex</a:t>
            </a:r>
            <a:r>
              <a:rPr lang="en-US" sz="2200" b="1" dirty="0">
                <a:solidFill>
                  <a:schemeClr val="tx2"/>
                </a:solidFill>
                <a:latin typeface="+mn-lt"/>
              </a:rPr>
              <a:t>, etc</a:t>
            </a:r>
            <a:r>
              <a:rPr lang="en-US" sz="2200" dirty="0">
                <a:solidFill>
                  <a:schemeClr val="tx2"/>
                </a:solidFill>
                <a:latin typeface="+mn-lt"/>
              </a:rPr>
              <a:t>.  Customer can then complete and submit information while using MMC.  The customer must sign any forms submitted through MMC. </a:t>
            </a:r>
          </a:p>
          <a:p>
            <a:pPr>
              <a:lnSpc>
                <a:spcPct val="120000"/>
              </a:lnSpc>
              <a:spcBef>
                <a:spcPts val="600"/>
              </a:spcBef>
              <a:spcAft>
                <a:spcPts val="600"/>
              </a:spcAft>
            </a:pPr>
            <a:r>
              <a:rPr lang="en-US" sz="2200" dirty="0">
                <a:solidFill>
                  <a:schemeClr val="tx2"/>
                </a:solidFill>
                <a:latin typeface="+mn-lt"/>
              </a:rPr>
              <a:t>Staff should never keep the Customers User ID and password! You can write it down for the customer to keep and emphasize it should be stored securely. </a:t>
            </a:r>
          </a:p>
          <a:p>
            <a:pPr>
              <a:lnSpc>
                <a:spcPct val="120000"/>
              </a:lnSpc>
              <a:spcBef>
                <a:spcPts val="600"/>
              </a:spcBef>
              <a:spcAft>
                <a:spcPts val="600"/>
              </a:spcAft>
            </a:pPr>
            <a:r>
              <a:rPr lang="en-US" sz="2200" dirty="0">
                <a:solidFill>
                  <a:schemeClr val="tx2"/>
                </a:solidFill>
                <a:effectLst/>
                <a:latin typeface="+mn-lt"/>
                <a:ea typeface="Calibri" panose="020F0502020204030204" pitchFamily="34" charset="0"/>
                <a:cs typeface="Times New Roman" panose="02020603050405020304" pitchFamily="18" charset="0"/>
              </a:rPr>
              <a:t>In order to communicate with Caseworkers, if you are an Application Agent assisting with applications or renewals be sure to </a:t>
            </a:r>
            <a:r>
              <a:rPr lang="en-US" sz="2200" dirty="0">
                <a:solidFill>
                  <a:schemeClr val="tx2"/>
                </a:solidFill>
                <a:latin typeface="+mn-lt"/>
                <a:ea typeface="Calibri" panose="020F0502020204030204" pitchFamily="34" charset="0"/>
                <a:cs typeface="Times New Roman" panose="02020603050405020304" pitchFamily="18" charset="0"/>
              </a:rPr>
              <a:t>have customers complete the</a:t>
            </a:r>
            <a:r>
              <a:rPr lang="en-US" sz="2200" dirty="0">
                <a:solidFill>
                  <a:schemeClr val="tx2"/>
                </a:solidFill>
                <a:effectLst/>
                <a:latin typeface="+mn-lt"/>
                <a:ea typeface="Calibri" panose="020F0502020204030204" pitchFamily="34" charset="0"/>
                <a:cs typeface="Times New Roman" panose="02020603050405020304" pitchFamily="18" charset="0"/>
              </a:rPr>
              <a:t> Application Agent Customer Authorization </a:t>
            </a:r>
            <a:r>
              <a:rPr lang="en-US" sz="2200" dirty="0">
                <a:solidFill>
                  <a:schemeClr val="tx2"/>
                </a:solidFill>
                <a:latin typeface="+mn-lt"/>
                <a:ea typeface="Calibri" panose="020F0502020204030204" pitchFamily="34" charset="0"/>
                <a:cs typeface="Times New Roman" panose="02020603050405020304" pitchFamily="18" charset="0"/>
              </a:rPr>
              <a:t>F</a:t>
            </a:r>
            <a:r>
              <a:rPr lang="en-US" sz="2200" dirty="0">
                <a:solidFill>
                  <a:schemeClr val="tx2"/>
                </a:solidFill>
                <a:effectLst/>
                <a:latin typeface="+mn-lt"/>
                <a:ea typeface="Calibri" panose="020F0502020204030204" pitchFamily="34" charset="0"/>
                <a:cs typeface="Times New Roman" panose="02020603050405020304" pitchFamily="18" charset="0"/>
              </a:rPr>
              <a:t>orm.  </a:t>
            </a:r>
            <a:endParaRPr lang="en-US" sz="2200" dirty="0">
              <a:solidFill>
                <a:schemeClr val="tx2"/>
              </a:solidFill>
              <a:latin typeface="+mn-lt"/>
            </a:endParaRPr>
          </a:p>
          <a:p>
            <a:pPr>
              <a:lnSpc>
                <a:spcPct val="120000"/>
              </a:lnSpc>
              <a:spcBef>
                <a:spcPts val="600"/>
              </a:spcBef>
              <a:spcAft>
                <a:spcPts val="600"/>
              </a:spcAft>
            </a:pPr>
            <a:endParaRPr lang="en-US" dirty="0"/>
          </a:p>
        </p:txBody>
      </p:sp>
      <p:sp>
        <p:nvSpPr>
          <p:cNvPr id="4" name="Slide Number Placeholder 3">
            <a:extLst>
              <a:ext uri="{FF2B5EF4-FFF2-40B4-BE49-F238E27FC236}">
                <a16:creationId xmlns:a16="http://schemas.microsoft.com/office/drawing/2014/main" id="{59A756F2-847B-4375-B620-B174AC9E7BA3}"/>
              </a:ext>
            </a:extLst>
          </p:cNvPr>
          <p:cNvSpPr>
            <a:spLocks noGrp="1"/>
          </p:cNvSpPr>
          <p:nvPr>
            <p:ph type="sldNum" sz="quarter" idx="12"/>
          </p:nvPr>
        </p:nvSpPr>
        <p:spPr/>
        <p:txBody>
          <a:bodyPr/>
          <a:lstStyle/>
          <a:p>
            <a:fld id="{19ED8608-BCF1-B149-8CB0-92877DFBBF10}" type="slidenum">
              <a:rPr lang="en-US" smtClean="0"/>
              <a:pPr/>
              <a:t>42</a:t>
            </a:fld>
            <a:endParaRPr lang="en-US"/>
          </a:p>
        </p:txBody>
      </p:sp>
    </p:spTree>
    <p:extLst>
      <p:ext uri="{BB962C8B-B14F-4D97-AF65-F5344CB8AC3E}">
        <p14:creationId xmlns:p14="http://schemas.microsoft.com/office/powerpoint/2010/main" val="3131448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D581-A345-4AB0-A0B9-E33A49567B20}"/>
              </a:ext>
            </a:extLst>
          </p:cNvPr>
          <p:cNvSpPr>
            <a:spLocks noGrp="1"/>
          </p:cNvSpPr>
          <p:nvPr>
            <p:ph type="title"/>
          </p:nvPr>
        </p:nvSpPr>
        <p:spPr>
          <a:xfrm>
            <a:off x="381000" y="228600"/>
            <a:ext cx="5476974" cy="1325563"/>
          </a:xfrm>
        </p:spPr>
        <p:txBody>
          <a:bodyPr>
            <a:normAutofit/>
          </a:bodyPr>
          <a:lstStyle/>
          <a:p>
            <a:r>
              <a:rPr lang="en-US" sz="3600"/>
              <a:t>Case Summary - </a:t>
            </a:r>
            <a:r>
              <a:rPr lang="en-US" sz="3600">
                <a:solidFill>
                  <a:schemeClr val="accent3"/>
                </a:solidFill>
              </a:rPr>
              <a:t>Check</a:t>
            </a:r>
          </a:p>
        </p:txBody>
      </p:sp>
      <p:pic>
        <p:nvPicPr>
          <p:cNvPr id="4" name="Content Placeholder 3">
            <a:extLst>
              <a:ext uri="{FF2B5EF4-FFF2-40B4-BE49-F238E27FC236}">
                <a16:creationId xmlns:a16="http://schemas.microsoft.com/office/drawing/2014/main" id="{103BD09E-E434-42AC-A000-D5140382D9A9}"/>
              </a:ext>
            </a:extLst>
          </p:cNvPr>
          <p:cNvPicPr>
            <a:picLocks noGrp="1" noChangeAspect="1"/>
          </p:cNvPicPr>
          <p:nvPr>
            <p:ph sz="half" idx="1"/>
          </p:nvPr>
        </p:nvPicPr>
        <p:blipFill>
          <a:blip r:embed="rId2"/>
          <a:stretch>
            <a:fillRect/>
          </a:stretch>
        </p:blipFill>
        <p:spPr>
          <a:xfrm>
            <a:off x="5897191" y="473124"/>
            <a:ext cx="5886314" cy="5550796"/>
          </a:xfrm>
          <a:prstGeom prst="rect">
            <a:avLst/>
          </a:prstGeom>
        </p:spPr>
      </p:pic>
      <p:sp>
        <p:nvSpPr>
          <p:cNvPr id="5" name="TextBox 4">
            <a:extLst>
              <a:ext uri="{FF2B5EF4-FFF2-40B4-BE49-F238E27FC236}">
                <a16:creationId xmlns:a16="http://schemas.microsoft.com/office/drawing/2014/main" id="{F06C2976-7083-426B-9524-04532C2EF21C}"/>
              </a:ext>
            </a:extLst>
          </p:cNvPr>
          <p:cNvSpPr txBox="1"/>
          <p:nvPr/>
        </p:nvSpPr>
        <p:spPr>
          <a:xfrm>
            <a:off x="609600" y="2819400"/>
            <a:ext cx="509571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D3633"/>
                </a:solidFill>
                <a:effectLst/>
                <a:uLnTx/>
                <a:uFillTx/>
                <a:latin typeface="Arial" panose="020B0604020202020204" pitchFamily="34" charset="0"/>
                <a:ea typeface="+mn-ea"/>
                <a:cs typeface="+mn-cs"/>
              </a:rPr>
              <a:t>​</a:t>
            </a:r>
            <a:endParaRPr kumimoji="0" lang="en-US" sz="1800" b="0" i="0" u="none" strike="noStrike" kern="1200" cap="none" spc="0" normalizeH="0" baseline="0" noProof="0">
              <a:ln>
                <a:noFill/>
              </a:ln>
              <a:solidFill>
                <a:srgbClr val="3D3633"/>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C4285"/>
                </a:solidFill>
                <a:effectLst/>
                <a:uLnTx/>
                <a:uFillTx/>
                <a:latin typeface="Arial" panose="020B0604020202020204" pitchFamily="34" charset="0"/>
                <a:ea typeface="+mn-ea"/>
                <a:cs typeface="+mn-cs"/>
              </a:rPr>
              <a:t>Important Note: Renew My Benefits will display on the first day of the month </a:t>
            </a:r>
            <a:r>
              <a:rPr lang="en-US" kern="1200">
                <a:solidFill>
                  <a:srgbClr val="1C4285"/>
                </a:solidFill>
                <a:latin typeface="Arial" panose="020B0604020202020204" pitchFamily="34" charset="0"/>
                <a:ea typeface="+mn-ea"/>
                <a:cs typeface="+mn-cs"/>
              </a:rPr>
              <a:t>30</a:t>
            </a:r>
            <a:r>
              <a:rPr kumimoji="0" lang="en-US" sz="1800" b="0" i="0" u="none" strike="noStrike" kern="1200" cap="none" spc="0" normalizeH="0" baseline="0" noProof="0">
                <a:ln>
                  <a:noFill/>
                </a:ln>
                <a:solidFill>
                  <a:srgbClr val="1C4285"/>
                </a:solidFill>
                <a:effectLst/>
                <a:uLnTx/>
                <a:uFillTx/>
                <a:latin typeface="Arial" panose="020B0604020202020204" pitchFamily="34" charset="0"/>
                <a:ea typeface="+mn-ea"/>
                <a:cs typeface="+mn-cs"/>
              </a:rPr>
              <a:t> days prior to </a:t>
            </a:r>
            <a:r>
              <a:rPr lang="en-US" kern="1200">
                <a:solidFill>
                  <a:srgbClr val="1C4285"/>
                </a:solidFill>
                <a:latin typeface="Arial" panose="020B0604020202020204" pitchFamily="34" charset="0"/>
                <a:ea typeface="+mn-ea"/>
                <a:cs typeface="+mn-cs"/>
              </a:rPr>
              <a:t>due date</a:t>
            </a:r>
            <a:r>
              <a:rPr kumimoji="0" lang="en-US" sz="1800" b="0" i="0" u="none" strike="noStrike" kern="1200" cap="none" spc="0" normalizeH="0" baseline="0" noProof="0">
                <a:ln>
                  <a:noFill/>
                </a:ln>
                <a:solidFill>
                  <a:srgbClr val="1C4285"/>
                </a:solidFill>
                <a:effectLst/>
                <a:uLnTx/>
                <a:uFillTx/>
                <a:latin typeface="Arial" panose="020B0604020202020204" pitchFamily="34" charset="0"/>
                <a:ea typeface="+mn-ea"/>
                <a:cs typeface="+mn-cs"/>
              </a:rPr>
              <a:t>.</a:t>
            </a:r>
            <a:endParaRPr kumimoji="0" lang="en-US" sz="1800" b="0" i="0" u="none" strike="noStrike" kern="1200" cap="none" spc="0" normalizeH="0" baseline="0" noProof="0">
              <a:ln>
                <a:noFill/>
              </a:ln>
              <a:solidFill>
                <a:srgbClr val="3D3633"/>
              </a:solidFill>
              <a:effectLst/>
              <a:uLnTx/>
              <a:uFillTx/>
              <a:latin typeface="Arial" panose="020B0604020202020204" pitchFamily="34" charset="0"/>
              <a:ea typeface="+mn-ea"/>
              <a:cs typeface="+mn-cs"/>
            </a:endParaRPr>
          </a:p>
        </p:txBody>
      </p:sp>
      <p:sp>
        <p:nvSpPr>
          <p:cNvPr id="6" name="Line Callout 1 27">
            <a:extLst>
              <a:ext uri="{FF2B5EF4-FFF2-40B4-BE49-F238E27FC236}">
                <a16:creationId xmlns:a16="http://schemas.microsoft.com/office/drawing/2014/main" id="{C9065F30-31C1-45BD-BE66-80AAA9E9AFB6}"/>
              </a:ext>
            </a:extLst>
          </p:cNvPr>
          <p:cNvSpPr>
            <a:spLocks/>
          </p:cNvSpPr>
          <p:nvPr/>
        </p:nvSpPr>
        <p:spPr bwMode="gray">
          <a:xfrm>
            <a:off x="3124200" y="4038600"/>
            <a:ext cx="2257044" cy="1642155"/>
          </a:xfrm>
          <a:prstGeom prst="borderCallout1">
            <a:avLst>
              <a:gd name="adj1" fmla="val 77607"/>
              <a:gd name="adj2" fmla="val 130122"/>
              <a:gd name="adj3" fmla="val 64199"/>
              <a:gd name="adj4" fmla="val 307734"/>
            </a:avLst>
          </a:prstGeom>
          <a:noFill/>
          <a:ln w="28575" algn="ctr">
            <a:solidFill>
              <a:schemeClr val="accent3"/>
            </a:solidFill>
            <a:miter lim="800000"/>
            <a:headEnd/>
            <a:tailEnd type="triangle" w="med" len="med"/>
          </a:ln>
        </p:spPr>
        <p:txBody>
          <a:bodyPr lIns="99070" tIns="99070" rIns="99070" bIns="99070" anchor="ctr"/>
          <a:lstStyle>
            <a:lvl1pPr>
              <a:spcBef>
                <a:spcPts val="600"/>
              </a:spcBef>
              <a:buFont typeface="Arial" pitchFamily="34" charset="0"/>
              <a:defRPr sz="2000">
                <a:solidFill>
                  <a:schemeClr val="tx2"/>
                </a:solidFill>
                <a:latin typeface="Arial" pitchFamily="34" charset="0"/>
                <a:cs typeface="Arial" pitchFamily="34" charset="0"/>
              </a:defRPr>
            </a:lvl1pPr>
            <a:lvl2pPr marL="742950" indent="-285750">
              <a:spcBef>
                <a:spcPts val="600"/>
              </a:spcBef>
              <a:buFont typeface="Arial" pitchFamily="34" charset="0"/>
              <a:buChar char="•"/>
              <a:defRPr sz="2000">
                <a:solidFill>
                  <a:schemeClr val="tx2"/>
                </a:solidFill>
                <a:latin typeface="Arial" pitchFamily="34" charset="0"/>
                <a:cs typeface="Arial" pitchFamily="34" charset="0"/>
              </a:defRPr>
            </a:lvl2pPr>
            <a:lvl3pPr marL="1143000" indent="-228600">
              <a:spcBef>
                <a:spcPts val="600"/>
              </a:spcBef>
              <a:buFont typeface="Arial" pitchFamily="34" charset="0"/>
              <a:buChar char="–"/>
              <a:defRPr>
                <a:solidFill>
                  <a:schemeClr val="tx2"/>
                </a:solidFill>
                <a:latin typeface="Arial" pitchFamily="34" charset="0"/>
                <a:cs typeface="Arial" pitchFamily="34" charset="0"/>
              </a:defRPr>
            </a:lvl3pPr>
            <a:lvl4pPr marL="1600200" indent="-228600">
              <a:spcBef>
                <a:spcPts val="600"/>
              </a:spcBef>
              <a:buFont typeface="Arial" pitchFamily="34" charset="0"/>
              <a:buChar char="•"/>
              <a:defRPr>
                <a:solidFill>
                  <a:schemeClr val="tx2"/>
                </a:solidFill>
                <a:latin typeface="Arial" pitchFamily="34" charset="0"/>
                <a:cs typeface="Arial" pitchFamily="34" charset="0"/>
              </a:defRPr>
            </a:lvl4pPr>
            <a:lvl5pPr marL="2057400" indent="-228600">
              <a:spcBef>
                <a:spcPts val="600"/>
              </a:spcBef>
              <a:buFont typeface="Arial" pitchFamily="34" charset="0"/>
              <a:buChar char="–"/>
              <a:defRPr>
                <a:solidFill>
                  <a:schemeClr val="tx2"/>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a:solidFill>
                  <a:schemeClr val="tx2"/>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a:solidFill>
                  <a:schemeClr val="tx2"/>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a:solidFill>
                  <a:schemeClr val="tx2"/>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a:solidFill>
                  <a:schemeClr val="tx2"/>
                </a:solidFill>
                <a:latin typeface="Arial" pitchFamily="34" charset="0"/>
                <a:cs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Customers can get their own benefit details here or from the tab at the top of the page</a:t>
            </a:r>
          </a:p>
        </p:txBody>
      </p:sp>
      <p:cxnSp>
        <p:nvCxnSpPr>
          <p:cNvPr id="8" name="Straight Arrow Connector 7">
            <a:extLst>
              <a:ext uri="{FF2B5EF4-FFF2-40B4-BE49-F238E27FC236}">
                <a16:creationId xmlns:a16="http://schemas.microsoft.com/office/drawing/2014/main" id="{B1715CCF-8C85-4B73-A26E-8ADC94F260B0}"/>
              </a:ext>
            </a:extLst>
          </p:cNvPr>
          <p:cNvCxnSpPr/>
          <p:nvPr/>
        </p:nvCxnSpPr>
        <p:spPr>
          <a:xfrm flipH="1">
            <a:off x="9339943" y="4236098"/>
            <a:ext cx="989045" cy="65314"/>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2DE515C-A06D-41BD-A0C6-68382CE9D5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D8608-BCF1-B149-8CB0-92877DFBBF10}" type="slidenum">
              <a:rPr kumimoji="0" lang="en-US" sz="1200" b="0" i="0" u="none" strike="noStrike" kern="1200" cap="none" spc="0" normalizeH="0" baseline="0" noProof="0" smtClean="0">
                <a:ln>
                  <a:noFill/>
                </a:ln>
                <a:solidFill>
                  <a:srgbClr val="75B9E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75B9E5"/>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8B7C16BD-5C95-4506-BC1C-E828BA31C3B3}"/>
              </a:ext>
            </a:extLst>
          </p:cNvPr>
          <p:cNvSpPr/>
          <p:nvPr/>
        </p:nvSpPr>
        <p:spPr>
          <a:xfrm>
            <a:off x="6148873" y="1073020"/>
            <a:ext cx="1250303" cy="1446245"/>
          </a:xfrm>
          <a:prstGeom prst="roundRect">
            <a:avLst/>
          </a:prstGeom>
          <a:noFill/>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ight Brace 10">
            <a:extLst>
              <a:ext uri="{FF2B5EF4-FFF2-40B4-BE49-F238E27FC236}">
                <a16:creationId xmlns:a16="http://schemas.microsoft.com/office/drawing/2014/main" id="{F2EE7802-5851-48CD-956F-62C0E9964BC0}"/>
              </a:ext>
            </a:extLst>
          </p:cNvPr>
          <p:cNvSpPr/>
          <p:nvPr/>
        </p:nvSpPr>
        <p:spPr>
          <a:xfrm>
            <a:off x="5393094" y="1250302"/>
            <a:ext cx="578498" cy="1250302"/>
          </a:xfrm>
          <a:prstGeom prst="rightBrace">
            <a:avLst>
              <a:gd name="adj1" fmla="val 8333"/>
              <a:gd name="adj2" fmla="val 41045"/>
            </a:avLst>
          </a:prstGeom>
          <a:ln w="19050"/>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633"/>
              </a:solidFill>
              <a:effectLst/>
              <a:uLnTx/>
              <a:uFillTx/>
              <a:latin typeface="Arial" panose="020B0604020202020204"/>
              <a:ea typeface="+mn-ea"/>
              <a:cs typeface="+mn-cs"/>
            </a:endParaRPr>
          </a:p>
        </p:txBody>
      </p:sp>
      <p:pic>
        <p:nvPicPr>
          <p:cNvPr id="12" name="Picture 6" descr="IDHS">
            <a:extLst>
              <a:ext uri="{FF2B5EF4-FFF2-40B4-BE49-F238E27FC236}">
                <a16:creationId xmlns:a16="http://schemas.microsoft.com/office/drawing/2014/main" id="{4414FA63-95A5-490B-B86E-F03FF166F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4" y="6242717"/>
            <a:ext cx="1640143" cy="5002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376BA9-1F74-4CD8-9D84-593548349FEA}"/>
              </a:ext>
            </a:extLst>
          </p:cNvPr>
          <p:cNvSpPr txBox="1"/>
          <p:nvPr/>
        </p:nvSpPr>
        <p:spPr>
          <a:xfrm>
            <a:off x="914400" y="1447800"/>
            <a:ext cx="349270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C4285"/>
                </a:solidFill>
                <a:effectLst/>
                <a:uLnTx/>
                <a:uFillTx/>
                <a:latin typeface="Arial" panose="020B0604020202020204"/>
                <a:ea typeface="+mn-ea"/>
                <a:cs typeface="+mn-cs"/>
              </a:rPr>
              <a:t>Links to many of the Manage My Case features are available on this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1C428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4285"/>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5328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E83E-E761-4018-A8A1-3918A4B87587}"/>
              </a:ext>
            </a:extLst>
          </p:cNvPr>
          <p:cNvSpPr>
            <a:spLocks noGrp="1"/>
          </p:cNvSpPr>
          <p:nvPr>
            <p:ph type="title"/>
          </p:nvPr>
        </p:nvSpPr>
        <p:spPr>
          <a:xfrm>
            <a:off x="762000" y="533400"/>
            <a:ext cx="11062740" cy="1054211"/>
          </a:xfrm>
        </p:spPr>
        <p:txBody>
          <a:bodyPr>
            <a:normAutofit fontScale="90000"/>
          </a:bodyPr>
          <a:lstStyle/>
          <a:p>
            <a:r>
              <a:rPr lang="en-US" sz="3600" dirty="0">
                <a:solidFill>
                  <a:schemeClr val="accent6"/>
                </a:solidFill>
              </a:rPr>
              <a:t>Check Renewal Date: </a:t>
            </a:r>
            <a:r>
              <a:rPr lang="en-US" sz="3600" dirty="0">
                <a:solidFill>
                  <a:schemeClr val="tx2"/>
                </a:solidFill>
              </a:rPr>
              <a:t>Case Summary or Benefit Details Tabs</a:t>
            </a:r>
          </a:p>
        </p:txBody>
      </p:sp>
      <p:pic>
        <p:nvPicPr>
          <p:cNvPr id="2050" name="x__x0000_i1031">
            <a:extLst>
              <a:ext uri="{FF2B5EF4-FFF2-40B4-BE49-F238E27FC236}">
                <a16:creationId xmlns:a16="http://schemas.microsoft.com/office/drawing/2014/main" id="{6003DCEA-61CF-49E4-970F-273DA997C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221" y="2808467"/>
            <a:ext cx="5837334" cy="37459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EE6602-B5F8-4BB6-AF51-71BFD682E3EE}"/>
              </a:ext>
            </a:extLst>
          </p:cNvPr>
          <p:cNvSpPr txBox="1"/>
          <p:nvPr/>
        </p:nvSpPr>
        <p:spPr>
          <a:xfrm>
            <a:off x="457200" y="4876800"/>
            <a:ext cx="5486400" cy="646331"/>
          </a:xfrm>
          <a:prstGeom prst="rect">
            <a:avLst/>
          </a:prstGeom>
          <a:solidFill>
            <a:schemeClr val="bg1"/>
          </a:solidFill>
          <a:ln>
            <a:noFill/>
          </a:ln>
        </p:spPr>
        <p:txBody>
          <a:bodyPr wrap="square">
            <a:spAutoFit/>
          </a:bodyPr>
          <a:lstStyle/>
          <a:p>
            <a:r>
              <a:rPr lang="en-US"/>
              <a:t>Click the hyperlink under ‘</a:t>
            </a:r>
            <a:r>
              <a:rPr lang="en-US" b="1"/>
              <a:t>Summary</a:t>
            </a:r>
            <a:r>
              <a:rPr lang="en-US"/>
              <a:t>’ to view details about each benefit program received. </a:t>
            </a:r>
          </a:p>
        </p:txBody>
      </p:sp>
      <p:sp>
        <p:nvSpPr>
          <p:cNvPr id="3" name="Oval 2">
            <a:extLst>
              <a:ext uri="{FF2B5EF4-FFF2-40B4-BE49-F238E27FC236}">
                <a16:creationId xmlns:a16="http://schemas.microsoft.com/office/drawing/2014/main" id="{2CA0CE58-21E2-42F1-92F8-92C488B71EC4}"/>
              </a:ext>
            </a:extLst>
          </p:cNvPr>
          <p:cNvSpPr/>
          <p:nvPr/>
        </p:nvSpPr>
        <p:spPr>
          <a:xfrm>
            <a:off x="5439746" y="3209732"/>
            <a:ext cx="634483" cy="793102"/>
          </a:xfrm>
          <a:prstGeom prst="ellipse">
            <a:avLst/>
          </a:prstGeom>
          <a:noFill/>
          <a:ln w="28575">
            <a:solidFill>
              <a:srgbClr val="F15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EDB78D-BC30-4543-A2BF-FD07980E3436}"/>
              </a:ext>
            </a:extLst>
          </p:cNvPr>
          <p:cNvPicPr>
            <a:picLocks noChangeAspect="1"/>
          </p:cNvPicPr>
          <p:nvPr/>
        </p:nvPicPr>
        <p:blipFill>
          <a:blip r:embed="rId3"/>
          <a:stretch>
            <a:fillRect/>
          </a:stretch>
        </p:blipFill>
        <p:spPr>
          <a:xfrm>
            <a:off x="300267" y="1922229"/>
            <a:ext cx="6790997" cy="2455422"/>
          </a:xfrm>
          <a:prstGeom prst="rect">
            <a:avLst/>
          </a:prstGeom>
        </p:spPr>
      </p:pic>
      <p:sp>
        <p:nvSpPr>
          <p:cNvPr id="11" name="Oval 10">
            <a:extLst>
              <a:ext uri="{FF2B5EF4-FFF2-40B4-BE49-F238E27FC236}">
                <a16:creationId xmlns:a16="http://schemas.microsoft.com/office/drawing/2014/main" id="{D9B0ADF5-D402-4917-BA29-56EBB53A7D11}"/>
              </a:ext>
            </a:extLst>
          </p:cNvPr>
          <p:cNvSpPr/>
          <p:nvPr/>
        </p:nvSpPr>
        <p:spPr>
          <a:xfrm>
            <a:off x="5001209" y="3470987"/>
            <a:ext cx="1642187" cy="550506"/>
          </a:xfrm>
          <a:prstGeom prst="ellipse">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219765-AC4B-4424-BED4-3CF0C584F973}"/>
              </a:ext>
            </a:extLst>
          </p:cNvPr>
          <p:cNvSpPr>
            <a:spLocks noGrp="1"/>
          </p:cNvSpPr>
          <p:nvPr>
            <p:ph type="sldNum" sz="quarter" idx="12"/>
          </p:nvPr>
        </p:nvSpPr>
        <p:spPr/>
        <p:txBody>
          <a:bodyPr/>
          <a:lstStyle/>
          <a:p>
            <a:fld id="{19ED8608-BCF1-B149-8CB0-92877DFBBF10}" type="slidenum">
              <a:rPr lang="en-US" smtClean="0"/>
              <a:pPr/>
              <a:t>44</a:t>
            </a:fld>
            <a:endParaRPr lang="en-US"/>
          </a:p>
        </p:txBody>
      </p:sp>
      <p:sp>
        <p:nvSpPr>
          <p:cNvPr id="6" name="TextBox 5">
            <a:extLst>
              <a:ext uri="{FF2B5EF4-FFF2-40B4-BE49-F238E27FC236}">
                <a16:creationId xmlns:a16="http://schemas.microsoft.com/office/drawing/2014/main" id="{78BF31DF-CD9A-4D4B-BC45-4D32D44C7C93}"/>
              </a:ext>
            </a:extLst>
          </p:cNvPr>
          <p:cNvSpPr txBox="1"/>
          <p:nvPr/>
        </p:nvSpPr>
        <p:spPr>
          <a:xfrm>
            <a:off x="1828800" y="1524000"/>
            <a:ext cx="9525000" cy="369332"/>
          </a:xfrm>
          <a:prstGeom prst="rect">
            <a:avLst/>
          </a:prstGeom>
          <a:noFill/>
          <a:ln>
            <a:noFill/>
          </a:ln>
        </p:spPr>
        <p:txBody>
          <a:bodyPr wrap="square">
            <a:spAutoFit/>
          </a:bodyPr>
          <a:lstStyle/>
          <a:p>
            <a:r>
              <a:rPr lang="en-US"/>
              <a:t>View more details about the benefits currently received on the </a:t>
            </a:r>
            <a:r>
              <a:rPr lang="en-US" b="1"/>
              <a:t>Benefits Details </a:t>
            </a:r>
            <a:r>
              <a:rPr lang="en-US"/>
              <a:t>tab.</a:t>
            </a:r>
          </a:p>
        </p:txBody>
      </p:sp>
      <p:sp>
        <p:nvSpPr>
          <p:cNvPr id="5" name="TextBox 4">
            <a:extLst>
              <a:ext uri="{FF2B5EF4-FFF2-40B4-BE49-F238E27FC236}">
                <a16:creationId xmlns:a16="http://schemas.microsoft.com/office/drawing/2014/main" id="{70F5FEF2-D4C2-840A-11FB-65B73A15CD37}"/>
              </a:ext>
            </a:extLst>
          </p:cNvPr>
          <p:cNvSpPr txBox="1"/>
          <p:nvPr/>
        </p:nvSpPr>
        <p:spPr>
          <a:xfrm>
            <a:off x="7663992" y="2073897"/>
            <a:ext cx="3582185" cy="646331"/>
          </a:xfrm>
          <a:prstGeom prst="rect">
            <a:avLst/>
          </a:prstGeom>
          <a:noFill/>
        </p:spPr>
        <p:txBody>
          <a:bodyPr wrap="square" rtlCol="0">
            <a:spAutoFit/>
          </a:bodyPr>
          <a:lstStyle/>
          <a:p>
            <a:r>
              <a:rPr lang="en-US" b="1" dirty="0">
                <a:solidFill>
                  <a:schemeClr val="accent6">
                    <a:lumMod val="75000"/>
                  </a:schemeClr>
                </a:solidFill>
              </a:rPr>
              <a:t>Remember, due date is always the 1</a:t>
            </a:r>
            <a:r>
              <a:rPr lang="en-US" b="1" baseline="30000" dirty="0">
                <a:solidFill>
                  <a:schemeClr val="accent6">
                    <a:lumMod val="75000"/>
                  </a:schemeClr>
                </a:solidFill>
              </a:rPr>
              <a:t>st</a:t>
            </a:r>
            <a:r>
              <a:rPr lang="en-US" b="1" dirty="0">
                <a:solidFill>
                  <a:schemeClr val="accent6">
                    <a:lumMod val="75000"/>
                  </a:schemeClr>
                </a:solidFill>
              </a:rPr>
              <a:t> of the month!</a:t>
            </a:r>
          </a:p>
        </p:txBody>
      </p:sp>
      <p:cxnSp>
        <p:nvCxnSpPr>
          <p:cNvPr id="10" name="Straight Arrow Connector 9">
            <a:extLst>
              <a:ext uri="{FF2B5EF4-FFF2-40B4-BE49-F238E27FC236}">
                <a16:creationId xmlns:a16="http://schemas.microsoft.com/office/drawing/2014/main" id="{07AC8F2F-9E56-10B0-D9EE-BD65A74BD6C7}"/>
              </a:ext>
            </a:extLst>
          </p:cNvPr>
          <p:cNvCxnSpPr/>
          <p:nvPr/>
        </p:nvCxnSpPr>
        <p:spPr>
          <a:xfrm flipH="1">
            <a:off x="10331777" y="2535811"/>
            <a:ext cx="688157" cy="716437"/>
          </a:xfrm>
          <a:prstGeom prst="straightConnector1">
            <a:avLst/>
          </a:prstGeom>
          <a:ln w="28575">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17011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A794-73E9-4127-AC3F-79D2EF211B80}"/>
              </a:ext>
            </a:extLst>
          </p:cNvPr>
          <p:cNvSpPr>
            <a:spLocks noGrp="1"/>
          </p:cNvSpPr>
          <p:nvPr>
            <p:ph type="title"/>
          </p:nvPr>
        </p:nvSpPr>
        <p:spPr>
          <a:xfrm>
            <a:off x="629262" y="1073051"/>
            <a:ext cx="4323738" cy="686780"/>
          </a:xfrm>
        </p:spPr>
        <p:txBody>
          <a:bodyPr>
            <a:normAutofit/>
          </a:bodyPr>
          <a:lstStyle/>
          <a:p>
            <a:r>
              <a:rPr lang="en-US" sz="3600">
                <a:solidFill>
                  <a:schemeClr val="tx2"/>
                </a:solidFill>
              </a:rPr>
              <a:t>  </a:t>
            </a:r>
            <a:r>
              <a:rPr lang="en-US">
                <a:solidFill>
                  <a:schemeClr val="tx2"/>
                </a:solidFill>
              </a:rPr>
              <a:t>Report </a:t>
            </a:r>
            <a:r>
              <a:rPr lang="en-US">
                <a:solidFill>
                  <a:srgbClr val="00B050"/>
                </a:solidFill>
              </a:rPr>
              <a:t>Changes</a:t>
            </a:r>
          </a:p>
        </p:txBody>
      </p:sp>
      <p:sp>
        <p:nvSpPr>
          <p:cNvPr id="6" name="TextBox 5">
            <a:extLst>
              <a:ext uri="{FF2B5EF4-FFF2-40B4-BE49-F238E27FC236}">
                <a16:creationId xmlns:a16="http://schemas.microsoft.com/office/drawing/2014/main" id="{349BC995-22AC-47E8-9991-B3AA49CECD84}"/>
              </a:ext>
            </a:extLst>
          </p:cNvPr>
          <p:cNvSpPr txBox="1"/>
          <p:nvPr/>
        </p:nvSpPr>
        <p:spPr>
          <a:xfrm>
            <a:off x="688190" y="1837330"/>
            <a:ext cx="4677217" cy="3754874"/>
          </a:xfrm>
          <a:prstGeom prst="rect">
            <a:avLst/>
          </a:prstGeom>
          <a:noFill/>
        </p:spPr>
        <p:txBody>
          <a:bodyPr wrap="square">
            <a:spAutoFit/>
          </a:bodyPr>
          <a:lstStyle/>
          <a:p>
            <a:pPr>
              <a:spcBef>
                <a:spcPts val="600"/>
              </a:spcBef>
              <a:spcAft>
                <a:spcPts val="600"/>
              </a:spcAft>
            </a:pPr>
            <a:r>
              <a:rPr lang="en-US" sz="1800">
                <a:solidFill>
                  <a:schemeClr val="tx2"/>
                </a:solidFill>
              </a:rPr>
              <a:t>Reporting a change in the household or circumstances:​</a:t>
            </a:r>
          </a:p>
          <a:p>
            <a:pPr>
              <a:spcBef>
                <a:spcPts val="600"/>
              </a:spcBef>
              <a:spcAft>
                <a:spcPts val="600"/>
              </a:spcAft>
            </a:pPr>
            <a:r>
              <a:rPr lang="en-US" sz="1800">
                <a:solidFill>
                  <a:schemeClr val="tx2"/>
                </a:solidFill>
              </a:rPr>
              <a:t>1. Customer clicks on the Report My Changes                  button on the Case Summary page.​</a:t>
            </a:r>
          </a:p>
          <a:p>
            <a:pPr>
              <a:spcBef>
                <a:spcPts val="600"/>
              </a:spcBef>
              <a:spcAft>
                <a:spcPts val="600"/>
              </a:spcAft>
            </a:pPr>
            <a:r>
              <a:rPr lang="en-US" sz="1800">
                <a:solidFill>
                  <a:schemeClr val="tx2"/>
                </a:solidFill>
              </a:rPr>
              <a:t>2. Customer chooses the change to be reported and clicks Next. ​</a:t>
            </a:r>
          </a:p>
          <a:p>
            <a:pPr>
              <a:spcBef>
                <a:spcPts val="600"/>
              </a:spcBef>
              <a:spcAft>
                <a:spcPts val="600"/>
              </a:spcAft>
            </a:pPr>
            <a:r>
              <a:rPr lang="en-US" sz="1800">
                <a:solidFill>
                  <a:schemeClr val="tx2"/>
                </a:solidFill>
              </a:rPr>
              <a:t>3. Customer completes additional questions ​</a:t>
            </a:r>
          </a:p>
          <a:p>
            <a:pPr>
              <a:spcBef>
                <a:spcPts val="600"/>
              </a:spcBef>
              <a:spcAft>
                <a:spcPts val="600"/>
              </a:spcAft>
            </a:pPr>
            <a:r>
              <a:rPr lang="en-US" sz="1800">
                <a:solidFill>
                  <a:schemeClr val="tx2"/>
                </a:solidFill>
              </a:rPr>
              <a:t>4. If the change requires proof, documents can be uploaded through Manage My Case. </a:t>
            </a:r>
          </a:p>
        </p:txBody>
      </p:sp>
      <p:pic>
        <p:nvPicPr>
          <p:cNvPr id="8" name="Picture 7">
            <a:extLst>
              <a:ext uri="{FF2B5EF4-FFF2-40B4-BE49-F238E27FC236}">
                <a16:creationId xmlns:a16="http://schemas.microsoft.com/office/drawing/2014/main" id="{00F22B89-B551-4E94-BB7D-C5A496C33C07}"/>
              </a:ext>
            </a:extLst>
          </p:cNvPr>
          <p:cNvPicPr>
            <a:picLocks noChangeAspect="1"/>
          </p:cNvPicPr>
          <p:nvPr/>
        </p:nvPicPr>
        <p:blipFill>
          <a:blip r:embed="rId2"/>
          <a:stretch>
            <a:fillRect/>
          </a:stretch>
        </p:blipFill>
        <p:spPr>
          <a:xfrm>
            <a:off x="5453159" y="615820"/>
            <a:ext cx="6440584" cy="5131837"/>
          </a:xfrm>
          <a:prstGeom prst="rect">
            <a:avLst/>
          </a:prstGeom>
        </p:spPr>
      </p:pic>
      <p:sp>
        <p:nvSpPr>
          <p:cNvPr id="11" name="Rectangle 10">
            <a:extLst>
              <a:ext uri="{FF2B5EF4-FFF2-40B4-BE49-F238E27FC236}">
                <a16:creationId xmlns:a16="http://schemas.microsoft.com/office/drawing/2014/main" id="{2414F28D-96A6-493B-9199-E3C1484BC2E5}"/>
              </a:ext>
            </a:extLst>
          </p:cNvPr>
          <p:cNvSpPr/>
          <p:nvPr/>
        </p:nvSpPr>
        <p:spPr>
          <a:xfrm>
            <a:off x="5579707" y="2453951"/>
            <a:ext cx="6167534" cy="877078"/>
          </a:xfrm>
          <a:prstGeom prst="rect">
            <a:avLst/>
          </a:prstGeom>
          <a:no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9A2C047-1727-4661-8AA2-58673D122320}"/>
              </a:ext>
            </a:extLst>
          </p:cNvPr>
          <p:cNvSpPr>
            <a:spLocks noGrp="1"/>
          </p:cNvSpPr>
          <p:nvPr>
            <p:ph type="sldNum" sz="quarter" idx="12"/>
          </p:nvPr>
        </p:nvSpPr>
        <p:spPr/>
        <p:txBody>
          <a:bodyPr/>
          <a:lstStyle/>
          <a:p>
            <a:fld id="{19ED8608-BCF1-B149-8CB0-92877DFBBF10}" type="slidenum">
              <a:rPr lang="en-US" smtClean="0"/>
              <a:pPr/>
              <a:t>45</a:t>
            </a:fld>
            <a:endParaRPr lang="en-US"/>
          </a:p>
        </p:txBody>
      </p:sp>
      <p:pic>
        <p:nvPicPr>
          <p:cNvPr id="7" name="Picture 6" descr="IDHS">
            <a:extLst>
              <a:ext uri="{FF2B5EF4-FFF2-40B4-BE49-F238E27FC236}">
                <a16:creationId xmlns:a16="http://schemas.microsoft.com/office/drawing/2014/main" id="{422AB95B-2ACB-4A5E-9E28-63A879E13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4" y="6242717"/>
            <a:ext cx="1640143" cy="500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port My Changes">
            <a:extLst>
              <a:ext uri="{FF2B5EF4-FFF2-40B4-BE49-F238E27FC236}">
                <a16:creationId xmlns:a16="http://schemas.microsoft.com/office/drawing/2014/main" id="{21273D5C-808E-44A3-BD8D-EF60CC53B119}"/>
              </a:ext>
            </a:extLst>
          </p:cNvPr>
          <p:cNvPicPr>
            <a:picLocks noChangeAspect="1"/>
          </p:cNvPicPr>
          <p:nvPr/>
        </p:nvPicPr>
        <p:blipFill>
          <a:blip r:embed="rId4"/>
          <a:stretch>
            <a:fillRect/>
          </a:stretch>
        </p:blipFill>
        <p:spPr>
          <a:xfrm>
            <a:off x="1751162" y="2852287"/>
            <a:ext cx="1055449" cy="348757"/>
          </a:xfrm>
          <a:prstGeom prst="rect">
            <a:avLst/>
          </a:prstGeom>
        </p:spPr>
      </p:pic>
    </p:spTree>
    <p:extLst>
      <p:ext uri="{BB962C8B-B14F-4D97-AF65-F5344CB8AC3E}">
        <p14:creationId xmlns:p14="http://schemas.microsoft.com/office/powerpoint/2010/main" val="887175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E4CF-CAE7-4429-A92E-D27BD2EBFF8A}"/>
              </a:ext>
            </a:extLst>
          </p:cNvPr>
          <p:cNvSpPr>
            <a:spLocks noGrp="1"/>
          </p:cNvSpPr>
          <p:nvPr>
            <p:ph type="title"/>
          </p:nvPr>
        </p:nvSpPr>
        <p:spPr>
          <a:xfrm>
            <a:off x="1066800" y="533400"/>
            <a:ext cx="9838903" cy="1325563"/>
          </a:xfrm>
        </p:spPr>
        <p:txBody>
          <a:bodyPr>
            <a:normAutofit/>
          </a:bodyPr>
          <a:lstStyle/>
          <a:p>
            <a:r>
              <a:rPr lang="en-US" sz="3600">
                <a:solidFill>
                  <a:srgbClr val="002060"/>
                </a:solidFill>
              </a:rPr>
              <a:t>Renew My Benefits – Report any </a:t>
            </a:r>
            <a:r>
              <a:rPr lang="en-US" sz="3600">
                <a:solidFill>
                  <a:srgbClr val="00B050"/>
                </a:solidFill>
              </a:rPr>
              <a:t>Changes</a:t>
            </a:r>
          </a:p>
        </p:txBody>
      </p:sp>
      <p:pic>
        <p:nvPicPr>
          <p:cNvPr id="4" name="AXU0.png">
            <a:extLst>
              <a:ext uri="{FF2B5EF4-FFF2-40B4-BE49-F238E27FC236}">
                <a16:creationId xmlns:a16="http://schemas.microsoft.com/office/drawing/2014/main" id="{40D3FAF4-EDE7-4743-8717-F08DF08AC63B}"/>
              </a:ext>
            </a:extLst>
          </p:cNvPr>
          <p:cNvPicPr>
            <a:picLocks noGrp="1"/>
          </p:cNvPicPr>
          <p:nvPr>
            <p:ph sz="half" idx="1"/>
          </p:nvPr>
        </p:nvPicPr>
        <p:blipFill rotWithShape="1">
          <a:blip r:embed="rId2" cstate="print"/>
          <a:srcRect t="22375" b="46119"/>
          <a:stretch/>
        </p:blipFill>
        <p:spPr bwMode="auto">
          <a:xfrm>
            <a:off x="426925" y="2851354"/>
            <a:ext cx="6976765" cy="2696061"/>
          </a:xfrm>
          <a:prstGeom prst="rect">
            <a:avLst/>
          </a:prstGeom>
          <a:ln w="19050" cap="flat" cmpd="sng" algn="ctr">
            <a:solidFill>
              <a:srgbClr val="002776"/>
            </a:solidFill>
            <a:prstDash val="solid"/>
            <a:miter lim="800000"/>
            <a:headEnd type="none" w="med" len="med"/>
            <a:tailEnd type="none" w="med" len="med"/>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B6125418-6F69-4473-A043-43F0D8A82C47}"/>
              </a:ext>
            </a:extLst>
          </p:cNvPr>
          <p:cNvSpPr txBox="1"/>
          <p:nvPr/>
        </p:nvSpPr>
        <p:spPr>
          <a:xfrm>
            <a:off x="849085" y="1325563"/>
            <a:ext cx="10571583" cy="1346202"/>
          </a:xfrm>
          <a:prstGeom prst="rect">
            <a:avLst/>
          </a:prstGeom>
          <a:noFill/>
        </p:spPr>
        <p:txBody>
          <a:bodyPr wrap="square">
            <a:spAutoFit/>
          </a:bodyPr>
          <a:lstStyle/>
          <a:p>
            <a:pPr marL="0" marR="0">
              <a:lnSpc>
                <a:spcPct val="115000"/>
              </a:lnSpc>
              <a:spcBef>
                <a:spcPts val="0"/>
              </a:spcBef>
              <a:spcAft>
                <a:spcPts val="0"/>
              </a:spcAft>
            </a:pPr>
            <a:r>
              <a:rPr lang="en-US">
                <a:solidFill>
                  <a:srgbClr val="002060"/>
                </a:solidFill>
                <a:effectLst/>
                <a:ea typeface="Times New Roman" panose="02020603050405020304" pitchFamily="18" charset="0"/>
                <a:cs typeface="Times New Roman" panose="02020603050405020304" pitchFamily="18" charset="0"/>
              </a:rPr>
              <a:t>If it is time to renew customer benefits, a</a:t>
            </a:r>
            <a:r>
              <a:rPr lang="en-US" b="1">
                <a:solidFill>
                  <a:srgbClr val="002060"/>
                </a:solidFill>
                <a:effectLst/>
                <a:ea typeface="Times New Roman" panose="02020603050405020304" pitchFamily="18" charset="0"/>
                <a:cs typeface="Times New Roman" panose="02020603050405020304" pitchFamily="18" charset="0"/>
              </a:rPr>
              <a:t> Renew My Benefits </a:t>
            </a:r>
            <a:r>
              <a:rPr lang="en-US">
                <a:solidFill>
                  <a:srgbClr val="002060"/>
                </a:solidFill>
                <a:effectLst/>
                <a:ea typeface="Times New Roman" panose="02020603050405020304" pitchFamily="18" charset="0"/>
                <a:cs typeface="Times New Roman" panose="02020603050405020304" pitchFamily="18" charset="0"/>
              </a:rPr>
              <a:t>                button displays on the Case Summary page. </a:t>
            </a:r>
            <a:r>
              <a:rPr lang="en-US" b="1">
                <a:solidFill>
                  <a:srgbClr val="002060"/>
                </a:solidFill>
                <a:effectLst/>
                <a:ea typeface="Times New Roman" panose="02020603050405020304" pitchFamily="18" charset="0"/>
                <a:cs typeface="Times New Roman" panose="02020603050405020304" pitchFamily="18" charset="0"/>
              </a:rPr>
              <a:t>This button </a:t>
            </a:r>
            <a:r>
              <a:rPr lang="en-US" b="1">
                <a:solidFill>
                  <a:srgbClr val="002060"/>
                </a:solidFill>
                <a:ea typeface="Times New Roman" panose="02020603050405020304" pitchFamily="18" charset="0"/>
                <a:cs typeface="Times New Roman" panose="02020603050405020304" pitchFamily="18" charset="0"/>
              </a:rPr>
              <a:t>displays a month before the customers renewal is due.</a:t>
            </a:r>
            <a:r>
              <a:rPr lang="en-US">
                <a:solidFill>
                  <a:srgbClr val="002060"/>
                </a:solidFill>
                <a:effectLst/>
                <a:ea typeface="Times New Roman" panose="02020603050405020304" pitchFamily="18" charset="0"/>
                <a:cs typeface="Times New Roman" panose="02020603050405020304" pitchFamily="18" charset="0"/>
              </a:rPr>
              <a:t> </a:t>
            </a:r>
            <a:endParaRPr lang="en-US">
              <a:solidFill>
                <a:srgbClr val="002060"/>
              </a:solidFill>
              <a:effectLst/>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a:solidFill>
                  <a:srgbClr val="002060"/>
                </a:solidFill>
                <a:effectLst/>
                <a:ea typeface="Times New Roman" panose="02020603050405020304" pitchFamily="18" charset="0"/>
                <a:cs typeface="Times New Roman" panose="02020603050405020304" pitchFamily="18" charset="0"/>
              </a:rPr>
              <a:t>Click the</a:t>
            </a:r>
            <a:r>
              <a:rPr lang="en-US" b="1">
                <a:solidFill>
                  <a:srgbClr val="002060"/>
                </a:solidFill>
                <a:effectLst/>
                <a:ea typeface="Times New Roman" panose="02020603050405020304" pitchFamily="18" charset="0"/>
                <a:cs typeface="Times New Roman" panose="02020603050405020304" pitchFamily="18" charset="0"/>
              </a:rPr>
              <a:t> </a:t>
            </a:r>
            <a:r>
              <a:rPr lang="en-US" b="1">
                <a:solidFill>
                  <a:srgbClr val="002060"/>
                </a:solidFill>
                <a:ea typeface="Times New Roman" panose="02020603050405020304" pitchFamily="18" charset="0"/>
                <a:cs typeface="Times New Roman" panose="02020603050405020304" pitchFamily="18" charset="0"/>
              </a:rPr>
              <a:t>                 </a:t>
            </a:r>
            <a:r>
              <a:rPr lang="en-US">
                <a:solidFill>
                  <a:srgbClr val="002060"/>
                </a:solidFill>
                <a:effectLst/>
                <a:ea typeface="Times New Roman" panose="02020603050405020304" pitchFamily="18" charset="0"/>
                <a:cs typeface="Times New Roman" panose="02020603050405020304" pitchFamily="18" charset="0"/>
              </a:rPr>
              <a:t> button. The Redetermination Overview page displays letting </a:t>
            </a:r>
            <a:r>
              <a:rPr lang="en-US">
                <a:solidFill>
                  <a:srgbClr val="002060"/>
                </a:solidFill>
                <a:ea typeface="Times New Roman" panose="02020603050405020304" pitchFamily="18" charset="0"/>
                <a:cs typeface="Times New Roman" panose="02020603050405020304" pitchFamily="18" charset="0"/>
              </a:rPr>
              <a:t>the customer</a:t>
            </a:r>
            <a:r>
              <a:rPr lang="en-US">
                <a:solidFill>
                  <a:srgbClr val="002060"/>
                </a:solidFill>
                <a:effectLst/>
                <a:ea typeface="Times New Roman" panose="02020603050405020304" pitchFamily="18" charset="0"/>
                <a:cs typeface="Times New Roman" panose="02020603050405020304" pitchFamily="18" charset="0"/>
              </a:rPr>
              <a:t> know which of </a:t>
            </a:r>
            <a:r>
              <a:rPr lang="en-US">
                <a:solidFill>
                  <a:srgbClr val="002060"/>
                </a:solidFill>
                <a:ea typeface="Times New Roman" panose="02020603050405020304" pitchFamily="18" charset="0"/>
                <a:cs typeface="Times New Roman" panose="02020603050405020304" pitchFamily="18" charset="0"/>
              </a:rPr>
              <a:t>their</a:t>
            </a:r>
            <a:r>
              <a:rPr lang="en-US">
                <a:solidFill>
                  <a:srgbClr val="002060"/>
                </a:solidFill>
                <a:effectLst/>
                <a:ea typeface="Times New Roman" panose="02020603050405020304" pitchFamily="18" charset="0"/>
                <a:cs typeface="Times New Roman" panose="02020603050405020304" pitchFamily="18" charset="0"/>
              </a:rPr>
              <a:t> benefits is up for redetermination. Review and click </a:t>
            </a:r>
            <a:r>
              <a:rPr lang="en-US" b="1">
                <a:solidFill>
                  <a:srgbClr val="002060"/>
                </a:solidFill>
                <a:effectLst/>
                <a:ea typeface="Times New Roman" panose="02020603050405020304" pitchFamily="18" charset="0"/>
                <a:cs typeface="Times New Roman" panose="02020603050405020304" pitchFamily="18" charset="0"/>
              </a:rPr>
              <a:t>Next.  </a:t>
            </a:r>
            <a:endParaRPr lang="en-US">
              <a:solidFill>
                <a:srgbClr val="002060"/>
              </a:solidFill>
              <a:effectLst/>
              <a:ea typeface="Calibri" panose="020F0502020204030204" pitchFamily="34" charset="0"/>
              <a:cs typeface="Times New Roman" panose="02020603050405020304" pitchFamily="18" charset="0"/>
            </a:endParaRPr>
          </a:p>
        </p:txBody>
      </p:sp>
      <p:pic>
        <p:nvPicPr>
          <p:cNvPr id="5" name="Content Placeholder 3">
            <a:extLst>
              <a:ext uri="{FF2B5EF4-FFF2-40B4-BE49-F238E27FC236}">
                <a16:creationId xmlns:a16="http://schemas.microsoft.com/office/drawing/2014/main" id="{4AA77729-3B67-44D3-9751-25E85CCE1A7D}"/>
              </a:ext>
            </a:extLst>
          </p:cNvPr>
          <p:cNvPicPr>
            <a:picLocks/>
          </p:cNvPicPr>
          <p:nvPr/>
        </p:nvPicPr>
        <p:blipFill rotWithShape="1">
          <a:blip r:embed="rId3" cstate="print"/>
          <a:srcRect l="1084" t="40787" r="773"/>
          <a:stretch/>
        </p:blipFill>
        <p:spPr bwMode="auto">
          <a:xfrm>
            <a:off x="5665769" y="3790938"/>
            <a:ext cx="6042392" cy="2067078"/>
          </a:xfrm>
          <a:prstGeom prst="rect">
            <a:avLst/>
          </a:prstGeom>
          <a:ln w="19050" cap="flat" cmpd="sng" algn="ctr">
            <a:solidFill>
              <a:srgbClr val="002776"/>
            </a:solidFill>
            <a:prstDash val="solid"/>
            <a:round/>
            <a:headEnd type="none" w="med" len="med"/>
            <a:tailEnd type="none" w="med" len="med"/>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4BB5E4AA-BC37-45EE-A2A6-48D1031F2277}"/>
              </a:ext>
            </a:extLst>
          </p:cNvPr>
          <p:cNvSpPr>
            <a:spLocks noGrp="1"/>
          </p:cNvSpPr>
          <p:nvPr>
            <p:ph type="sldNum" sz="quarter" idx="12"/>
          </p:nvPr>
        </p:nvSpPr>
        <p:spPr/>
        <p:txBody>
          <a:bodyPr/>
          <a:lstStyle/>
          <a:p>
            <a:fld id="{19ED8608-BCF1-B149-8CB0-92877DFBBF10}" type="slidenum">
              <a:rPr lang="en-US" smtClean="0"/>
              <a:pPr/>
              <a:t>46</a:t>
            </a:fld>
            <a:endParaRPr lang="en-US"/>
          </a:p>
        </p:txBody>
      </p:sp>
      <p:pic>
        <p:nvPicPr>
          <p:cNvPr id="8" name="Picture 7">
            <a:extLst>
              <a:ext uri="{FF2B5EF4-FFF2-40B4-BE49-F238E27FC236}">
                <a16:creationId xmlns:a16="http://schemas.microsoft.com/office/drawing/2014/main" id="{FE381EF4-6FC6-4434-BF02-AC2CC29F415D}"/>
              </a:ext>
            </a:extLst>
          </p:cNvPr>
          <p:cNvPicPr>
            <a:picLocks noChangeAspect="1"/>
          </p:cNvPicPr>
          <p:nvPr/>
        </p:nvPicPr>
        <p:blipFill>
          <a:blip r:embed="rId4"/>
          <a:stretch>
            <a:fillRect/>
          </a:stretch>
        </p:blipFill>
        <p:spPr>
          <a:xfrm>
            <a:off x="7178694" y="1396971"/>
            <a:ext cx="1042506" cy="286537"/>
          </a:xfrm>
          <a:prstGeom prst="rect">
            <a:avLst/>
          </a:prstGeom>
        </p:spPr>
      </p:pic>
      <p:pic>
        <p:nvPicPr>
          <p:cNvPr id="9" name="Picture 8">
            <a:extLst>
              <a:ext uri="{FF2B5EF4-FFF2-40B4-BE49-F238E27FC236}">
                <a16:creationId xmlns:a16="http://schemas.microsoft.com/office/drawing/2014/main" id="{85CAFA16-D771-4627-9814-1C7074827C74}"/>
              </a:ext>
            </a:extLst>
          </p:cNvPr>
          <p:cNvPicPr>
            <a:picLocks noChangeAspect="1"/>
          </p:cNvPicPr>
          <p:nvPr/>
        </p:nvPicPr>
        <p:blipFill>
          <a:blip r:embed="rId4"/>
          <a:stretch>
            <a:fillRect/>
          </a:stretch>
        </p:blipFill>
        <p:spPr>
          <a:xfrm>
            <a:off x="2261921" y="2041547"/>
            <a:ext cx="1042506" cy="286537"/>
          </a:xfrm>
          <a:prstGeom prst="rect">
            <a:avLst/>
          </a:prstGeom>
        </p:spPr>
      </p:pic>
    </p:spTree>
    <p:extLst>
      <p:ext uri="{BB962C8B-B14F-4D97-AF65-F5344CB8AC3E}">
        <p14:creationId xmlns:p14="http://schemas.microsoft.com/office/powerpoint/2010/main" val="750994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D1F9-F5E7-4E27-B558-E3A880BA7C03}"/>
              </a:ext>
            </a:extLst>
          </p:cNvPr>
          <p:cNvSpPr>
            <a:spLocks noGrp="1"/>
          </p:cNvSpPr>
          <p:nvPr>
            <p:ph type="title"/>
          </p:nvPr>
        </p:nvSpPr>
        <p:spPr>
          <a:xfrm>
            <a:off x="443061" y="399514"/>
            <a:ext cx="11312164" cy="999170"/>
          </a:xfrm>
        </p:spPr>
        <p:txBody>
          <a:bodyPr>
            <a:normAutofit fontScale="90000"/>
          </a:bodyPr>
          <a:lstStyle/>
          <a:p>
            <a:r>
              <a:rPr lang="en-US" dirty="0"/>
              <a:t>Account Management: Communication Preferences</a:t>
            </a:r>
          </a:p>
        </p:txBody>
      </p:sp>
      <p:pic>
        <p:nvPicPr>
          <p:cNvPr id="4" name="Picture 2" descr="C:\Users\jwinnett\AppData\Local\Temp\SNAGHTML294b1e2d.PNG">
            <a:extLst>
              <a:ext uri="{FF2B5EF4-FFF2-40B4-BE49-F238E27FC236}">
                <a16:creationId xmlns:a16="http://schemas.microsoft.com/office/drawing/2014/main" id="{04EFF86E-5EC9-4FA6-B307-3AAFC5936C5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23587" y="1205795"/>
            <a:ext cx="4822313" cy="43760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0277DD-E372-41D7-9433-BCAD030408E8}"/>
              </a:ext>
            </a:extLst>
          </p:cNvPr>
          <p:cNvSpPr txBox="1"/>
          <p:nvPr/>
        </p:nvSpPr>
        <p:spPr>
          <a:xfrm>
            <a:off x="225153" y="1838031"/>
            <a:ext cx="6382327" cy="2693045"/>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altLang="en-US">
                <a:solidFill>
                  <a:srgbClr val="1A4387"/>
                </a:solidFill>
              </a:rPr>
              <a:t>Customers opt in or out to receive the following:</a:t>
            </a:r>
          </a:p>
          <a:p>
            <a:pPr marL="742950" lvl="1" indent="-285750">
              <a:spcAft>
                <a:spcPts val="600"/>
              </a:spcAft>
              <a:buFont typeface="Arial" panose="020B0604020202020204" pitchFamily="34" charset="0"/>
              <a:buChar char="•"/>
            </a:pPr>
            <a:r>
              <a:rPr lang="en-US">
                <a:solidFill>
                  <a:srgbClr val="1A4387"/>
                </a:solidFill>
              </a:rPr>
              <a:t>Paper and Electronic </a:t>
            </a:r>
            <a:endParaRPr lang="en-US">
              <a:solidFill>
                <a:srgbClr val="1A4387"/>
              </a:solidFill>
              <a:cs typeface="Arial" panose="020B0604020202020204"/>
            </a:endParaRPr>
          </a:p>
          <a:p>
            <a:pPr marL="742950" lvl="1" indent="-285750">
              <a:spcAft>
                <a:spcPts val="600"/>
              </a:spcAft>
              <a:buFont typeface="Arial"/>
              <a:buChar char="•"/>
            </a:pPr>
            <a:r>
              <a:rPr lang="en-US">
                <a:solidFill>
                  <a:srgbClr val="1A4387"/>
                </a:solidFill>
              </a:rPr>
              <a:t>Electronic Only </a:t>
            </a:r>
            <a:endParaRPr lang="en-US">
              <a:solidFill>
                <a:srgbClr val="1A4387"/>
              </a:solidFill>
              <a:cs typeface="Arial" panose="020B0604020202020204"/>
            </a:endParaRPr>
          </a:p>
          <a:p>
            <a:pPr marL="742950" lvl="1" indent="-285750">
              <a:spcAft>
                <a:spcPts val="600"/>
              </a:spcAft>
              <a:buFont typeface="Arial"/>
              <a:buChar char="•"/>
            </a:pPr>
            <a:r>
              <a:rPr lang="en-US">
                <a:solidFill>
                  <a:srgbClr val="1A4387"/>
                </a:solidFill>
              </a:rPr>
              <a:t>Email and text alerts </a:t>
            </a:r>
            <a:endParaRPr lang="en-US">
              <a:solidFill>
                <a:srgbClr val="1A4387"/>
              </a:solidFill>
              <a:cs typeface="Arial" panose="020B0604020202020204"/>
            </a:endParaRPr>
          </a:p>
          <a:p>
            <a:pPr>
              <a:spcAft>
                <a:spcPts val="600"/>
              </a:spcAft>
            </a:pPr>
            <a:endParaRPr lang="en-US">
              <a:solidFill>
                <a:srgbClr val="1A4387"/>
              </a:solidFill>
            </a:endParaRPr>
          </a:p>
          <a:p>
            <a:pPr>
              <a:spcAft>
                <a:spcPts val="600"/>
              </a:spcAft>
            </a:pPr>
            <a:r>
              <a:rPr lang="en-US">
                <a:solidFill>
                  <a:srgbClr val="1A4387"/>
                </a:solidFill>
              </a:rPr>
              <a:t>Note: If an alert e-mail or text bounces back, the State will restart sending paper notices to the last address we have on file for the customer. </a:t>
            </a:r>
          </a:p>
        </p:txBody>
      </p:sp>
      <p:sp>
        <p:nvSpPr>
          <p:cNvPr id="7" name="Oval 6">
            <a:extLst>
              <a:ext uri="{FF2B5EF4-FFF2-40B4-BE49-F238E27FC236}">
                <a16:creationId xmlns:a16="http://schemas.microsoft.com/office/drawing/2014/main" id="{EF1D8D3A-B5F1-4294-9BCD-92AEF8312730}"/>
              </a:ext>
            </a:extLst>
          </p:cNvPr>
          <p:cNvSpPr/>
          <p:nvPr/>
        </p:nvSpPr>
        <p:spPr>
          <a:xfrm>
            <a:off x="7165610" y="3081912"/>
            <a:ext cx="1073020" cy="1726163"/>
          </a:xfrm>
          <a:prstGeom prst="ellipse">
            <a:avLst/>
          </a:prstGeom>
          <a:noFill/>
          <a:ln w="28575">
            <a:solidFill>
              <a:srgbClr val="F15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5EEA513-6DEE-4B89-AC01-B5F32694738D}"/>
              </a:ext>
            </a:extLst>
          </p:cNvPr>
          <p:cNvSpPr>
            <a:spLocks noGrp="1"/>
          </p:cNvSpPr>
          <p:nvPr>
            <p:ph type="sldNum" sz="quarter" idx="12"/>
          </p:nvPr>
        </p:nvSpPr>
        <p:spPr/>
        <p:txBody>
          <a:bodyPr/>
          <a:lstStyle/>
          <a:p>
            <a:fld id="{19ED8608-BCF1-B149-8CB0-92877DFBBF10}" type="slidenum">
              <a:rPr lang="en-US" smtClean="0"/>
              <a:pPr/>
              <a:t>47</a:t>
            </a:fld>
            <a:endParaRPr lang="en-US"/>
          </a:p>
        </p:txBody>
      </p:sp>
    </p:spTree>
    <p:extLst>
      <p:ext uri="{BB962C8B-B14F-4D97-AF65-F5344CB8AC3E}">
        <p14:creationId xmlns:p14="http://schemas.microsoft.com/office/powerpoint/2010/main" val="4112500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DAA0-0C64-B75A-2072-721B5262A290}"/>
              </a:ext>
            </a:extLst>
          </p:cNvPr>
          <p:cNvSpPr>
            <a:spLocks noGrp="1"/>
          </p:cNvSpPr>
          <p:nvPr>
            <p:ph type="title"/>
          </p:nvPr>
        </p:nvSpPr>
        <p:spPr>
          <a:xfrm>
            <a:off x="3474053" y="592862"/>
            <a:ext cx="5245741" cy="717464"/>
          </a:xfrm>
        </p:spPr>
        <p:txBody>
          <a:bodyPr>
            <a:normAutofit/>
          </a:bodyPr>
          <a:lstStyle/>
          <a:p>
            <a:r>
              <a:rPr lang="en-US" sz="3600" dirty="0"/>
              <a:t>ABE Provider Portal</a:t>
            </a:r>
          </a:p>
        </p:txBody>
      </p:sp>
      <p:sp>
        <p:nvSpPr>
          <p:cNvPr id="3" name="Content Placeholder 2">
            <a:extLst>
              <a:ext uri="{FF2B5EF4-FFF2-40B4-BE49-F238E27FC236}">
                <a16:creationId xmlns:a16="http://schemas.microsoft.com/office/drawing/2014/main" id="{0C7CD6A5-A55E-4A65-0D1F-EB4ACABCFC22}"/>
              </a:ext>
            </a:extLst>
          </p:cNvPr>
          <p:cNvSpPr>
            <a:spLocks noGrp="1"/>
          </p:cNvSpPr>
          <p:nvPr>
            <p:ph sz="half" idx="1"/>
          </p:nvPr>
        </p:nvSpPr>
        <p:spPr>
          <a:xfrm>
            <a:off x="5740923" y="1941922"/>
            <a:ext cx="5546886" cy="1107996"/>
          </a:xfrm>
        </p:spPr>
        <p:txBody>
          <a:bodyPr/>
          <a:lstStyle/>
          <a:p>
            <a:r>
              <a:rPr lang="en-US" dirty="0">
                <a:solidFill>
                  <a:schemeClr val="tx2"/>
                </a:solidFill>
              </a:rPr>
              <a:t>Use the ABE Partner Portal to upload documents, which can include redetermination paperwork! </a:t>
            </a:r>
          </a:p>
        </p:txBody>
      </p:sp>
      <p:pic>
        <p:nvPicPr>
          <p:cNvPr id="4" name="Content Placeholder 6">
            <a:extLst>
              <a:ext uri="{FF2B5EF4-FFF2-40B4-BE49-F238E27FC236}">
                <a16:creationId xmlns:a16="http://schemas.microsoft.com/office/drawing/2014/main" id="{AC666D0E-DFE6-57EE-C3CD-3BEAC900E38F}"/>
              </a:ext>
            </a:extLst>
          </p:cNvPr>
          <p:cNvPicPr>
            <a:picLocks noChangeAspect="1"/>
          </p:cNvPicPr>
          <p:nvPr/>
        </p:nvPicPr>
        <p:blipFill>
          <a:blip r:embed="rId2"/>
          <a:stretch>
            <a:fillRect/>
          </a:stretch>
        </p:blipFill>
        <p:spPr>
          <a:xfrm>
            <a:off x="304800" y="1600200"/>
            <a:ext cx="5105400" cy="2891247"/>
          </a:xfrm>
          <a:prstGeom prst="rect">
            <a:avLst/>
          </a:prstGeom>
        </p:spPr>
      </p:pic>
      <p:pic>
        <p:nvPicPr>
          <p:cNvPr id="5" name="Picture 4">
            <a:extLst>
              <a:ext uri="{FF2B5EF4-FFF2-40B4-BE49-F238E27FC236}">
                <a16:creationId xmlns:a16="http://schemas.microsoft.com/office/drawing/2014/main" id="{E5A32C98-3F3C-E918-429F-D22B1BB4C539}"/>
              </a:ext>
            </a:extLst>
          </p:cNvPr>
          <p:cNvPicPr>
            <a:picLocks noChangeAspect="1"/>
          </p:cNvPicPr>
          <p:nvPr/>
        </p:nvPicPr>
        <p:blipFill>
          <a:blip r:embed="rId3"/>
          <a:stretch>
            <a:fillRect/>
          </a:stretch>
        </p:blipFill>
        <p:spPr>
          <a:xfrm>
            <a:off x="5612723" y="3634885"/>
            <a:ext cx="5594961" cy="2619375"/>
          </a:xfrm>
          <a:prstGeom prst="rect">
            <a:avLst/>
          </a:prstGeom>
        </p:spPr>
      </p:pic>
    </p:spTree>
    <p:extLst>
      <p:ext uri="{BB962C8B-B14F-4D97-AF65-F5344CB8AC3E}">
        <p14:creationId xmlns:p14="http://schemas.microsoft.com/office/powerpoint/2010/main" val="3519982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5F11-3CD4-02EA-DADC-D428369BF8AD}"/>
              </a:ext>
            </a:extLst>
          </p:cNvPr>
          <p:cNvSpPr>
            <a:spLocks noGrp="1"/>
          </p:cNvSpPr>
          <p:nvPr>
            <p:ph type="title"/>
          </p:nvPr>
        </p:nvSpPr>
        <p:spPr>
          <a:xfrm>
            <a:off x="1070218" y="491785"/>
            <a:ext cx="10170459" cy="893955"/>
          </a:xfrm>
        </p:spPr>
        <p:txBody>
          <a:bodyPr>
            <a:normAutofit/>
          </a:bodyPr>
          <a:lstStyle/>
          <a:p>
            <a:pPr algn="ctr"/>
            <a:r>
              <a:rPr lang="en-US" sz="3600" dirty="0"/>
              <a:t>Provider Portal Landing Page</a:t>
            </a:r>
          </a:p>
        </p:txBody>
      </p:sp>
      <p:pic>
        <p:nvPicPr>
          <p:cNvPr id="4" name="Content Placeholder 3">
            <a:extLst>
              <a:ext uri="{FF2B5EF4-FFF2-40B4-BE49-F238E27FC236}">
                <a16:creationId xmlns:a16="http://schemas.microsoft.com/office/drawing/2014/main" id="{4A1D5EFA-FA27-EFB1-D6B1-83BFCB97A7E4}"/>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2689" y="3214540"/>
            <a:ext cx="7241106" cy="2700215"/>
          </a:xfrm>
          <a:prstGeom prst="rect">
            <a:avLst/>
          </a:prstGeom>
          <a:noFill/>
        </p:spPr>
      </p:pic>
      <p:sp>
        <p:nvSpPr>
          <p:cNvPr id="6" name="TextBox 5">
            <a:extLst>
              <a:ext uri="{FF2B5EF4-FFF2-40B4-BE49-F238E27FC236}">
                <a16:creationId xmlns:a16="http://schemas.microsoft.com/office/drawing/2014/main" id="{1EC5C337-579F-C568-73A2-7F3FE020C562}"/>
              </a:ext>
            </a:extLst>
          </p:cNvPr>
          <p:cNvSpPr txBox="1"/>
          <p:nvPr/>
        </p:nvSpPr>
        <p:spPr>
          <a:xfrm>
            <a:off x="1206631" y="1521239"/>
            <a:ext cx="10105534" cy="1477328"/>
          </a:xfrm>
          <a:prstGeom prst="rect">
            <a:avLst/>
          </a:prstGeom>
          <a:noFill/>
        </p:spPr>
        <p:txBody>
          <a:bodyPr wrap="square">
            <a:spAutoFit/>
          </a:bodyPr>
          <a:lstStyle/>
          <a:p>
            <a:r>
              <a:rPr lang="en-US" dirty="0">
                <a:solidFill>
                  <a:schemeClr val="tx2"/>
                </a:solidFill>
              </a:rPr>
              <a:t>After logging in to the ABE Partner Portal, completing MFA, and choosing your work location (if you have multiple locations) the Partner Portal Landing Page will display.</a:t>
            </a:r>
          </a:p>
          <a:p>
            <a:r>
              <a:rPr lang="en-US" dirty="0">
                <a:solidFill>
                  <a:schemeClr val="tx2"/>
                </a:solidFill>
              </a:rPr>
              <a:t>Select, “Upload document for existing Health Coverage Applications or cases.”   Click [Next].</a:t>
            </a:r>
          </a:p>
          <a:p>
            <a:r>
              <a:rPr lang="en-US" dirty="0">
                <a:solidFill>
                  <a:schemeClr val="tx2"/>
                </a:solidFill>
              </a:rPr>
              <a:t>You will choose the “Manage My Account” selection if you need to update your user profile including adding or changing a location, or changing an e-mail.</a:t>
            </a:r>
          </a:p>
        </p:txBody>
      </p:sp>
    </p:spTree>
    <p:extLst>
      <p:ext uri="{BB962C8B-B14F-4D97-AF65-F5344CB8AC3E}">
        <p14:creationId xmlns:p14="http://schemas.microsoft.com/office/powerpoint/2010/main" val="135367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994400"/>
            <a:ext cx="12192000" cy="863600"/>
            <a:chOff x="0" y="5994400"/>
            <a:chExt cx="12192000" cy="863600"/>
          </a:xfrm>
        </p:grpSpPr>
        <p:pic>
          <p:nvPicPr>
            <p:cNvPr id="3" name="object 3"/>
            <p:cNvPicPr/>
            <p:nvPr/>
          </p:nvPicPr>
          <p:blipFill>
            <a:blip r:embed="rId2" cstate="print"/>
            <a:stretch>
              <a:fillRect/>
            </a:stretch>
          </p:blipFill>
          <p:spPr>
            <a:xfrm>
              <a:off x="1556435" y="6498915"/>
              <a:ext cx="1207084" cy="200590"/>
            </a:xfrm>
            <a:prstGeom prst="rect">
              <a:avLst/>
            </a:prstGeom>
          </p:spPr>
        </p:pic>
        <p:pic>
          <p:nvPicPr>
            <p:cNvPr id="4" name="object 4"/>
            <p:cNvPicPr/>
            <p:nvPr/>
          </p:nvPicPr>
          <p:blipFill>
            <a:blip r:embed="rId3" cstate="print"/>
            <a:stretch>
              <a:fillRect/>
            </a:stretch>
          </p:blipFill>
          <p:spPr>
            <a:xfrm>
              <a:off x="1557389" y="6316469"/>
              <a:ext cx="71572" cy="98384"/>
            </a:xfrm>
            <a:prstGeom prst="rect">
              <a:avLst/>
            </a:prstGeom>
          </p:spPr>
        </p:pic>
        <p:pic>
          <p:nvPicPr>
            <p:cNvPr id="5" name="object 5"/>
            <p:cNvPicPr/>
            <p:nvPr/>
          </p:nvPicPr>
          <p:blipFill>
            <a:blip r:embed="rId4" cstate="print"/>
            <a:stretch>
              <a:fillRect/>
            </a:stretch>
          </p:blipFill>
          <p:spPr>
            <a:xfrm>
              <a:off x="1651861" y="6315516"/>
              <a:ext cx="123093" cy="100290"/>
            </a:xfrm>
            <a:prstGeom prst="rect">
              <a:avLst/>
            </a:prstGeom>
          </p:spPr>
        </p:pic>
        <p:pic>
          <p:nvPicPr>
            <p:cNvPr id="6" name="object 6"/>
            <p:cNvPicPr/>
            <p:nvPr/>
          </p:nvPicPr>
          <p:blipFill>
            <a:blip r:embed="rId5" cstate="print"/>
            <a:stretch>
              <a:fillRect/>
            </a:stretch>
          </p:blipFill>
          <p:spPr>
            <a:xfrm>
              <a:off x="1005839" y="6268707"/>
              <a:ext cx="457077" cy="456589"/>
            </a:xfrm>
            <a:prstGeom prst="rect">
              <a:avLst/>
            </a:prstGeom>
          </p:spPr>
        </p:pic>
      </p:grpSp>
      <p:grpSp>
        <p:nvGrpSpPr>
          <p:cNvPr id="7" name="object 7"/>
          <p:cNvGrpSpPr/>
          <p:nvPr/>
        </p:nvGrpSpPr>
        <p:grpSpPr>
          <a:xfrm>
            <a:off x="0" y="-19665"/>
            <a:ext cx="12192000" cy="1645920"/>
            <a:chOff x="0" y="0"/>
            <a:chExt cx="12192000" cy="1645920"/>
          </a:xfrm>
        </p:grpSpPr>
        <p:sp>
          <p:nvSpPr>
            <p:cNvPr id="8" name="object 8"/>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9" name="object 9"/>
            <p:cNvPicPr/>
            <p:nvPr/>
          </p:nvPicPr>
          <p:blipFill>
            <a:blip r:embed="rId6" cstate="print"/>
            <a:stretch>
              <a:fillRect/>
            </a:stretch>
          </p:blipFill>
          <p:spPr>
            <a:xfrm>
              <a:off x="0" y="0"/>
              <a:ext cx="3149599" cy="1645920"/>
            </a:xfrm>
            <a:prstGeom prst="rect">
              <a:avLst/>
            </a:prstGeom>
          </p:spPr>
        </p:pic>
        <p:sp>
          <p:nvSpPr>
            <p:cNvPr id="10" name="object 10"/>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1752600" y="914400"/>
            <a:ext cx="8573728" cy="567463"/>
          </a:xfrm>
          <a:prstGeom prst="rect">
            <a:avLst/>
          </a:prstGeom>
        </p:spPr>
        <p:txBody>
          <a:bodyPr vert="horz" wrap="square" lIns="0" tIns="13335" rIns="0" bIns="0" rtlCol="0">
            <a:spAutoFit/>
          </a:bodyPr>
          <a:lstStyle/>
          <a:p>
            <a:pPr marL="12700">
              <a:lnSpc>
                <a:spcPct val="100000"/>
              </a:lnSpc>
              <a:spcBef>
                <a:spcPts val="105"/>
              </a:spcBef>
            </a:pPr>
            <a:r>
              <a:rPr sz="3600" spc="-25"/>
              <a:t>COVID-</a:t>
            </a:r>
            <a:r>
              <a:rPr sz="3600"/>
              <a:t>19</a:t>
            </a:r>
            <a:r>
              <a:rPr sz="3600" spc="114"/>
              <a:t> </a:t>
            </a:r>
            <a:r>
              <a:rPr sz="3600"/>
              <a:t>Public</a:t>
            </a:r>
            <a:r>
              <a:rPr sz="3600" spc="-35"/>
              <a:t> </a:t>
            </a:r>
            <a:r>
              <a:rPr sz="3600"/>
              <a:t>Health</a:t>
            </a:r>
            <a:r>
              <a:rPr sz="3600" spc="-15"/>
              <a:t> </a:t>
            </a:r>
            <a:r>
              <a:rPr sz="3600" spc="-10"/>
              <a:t>Emergency</a:t>
            </a:r>
            <a:endParaRPr sz="3600"/>
          </a:p>
        </p:txBody>
      </p:sp>
      <p:sp>
        <p:nvSpPr>
          <p:cNvPr id="12" name="object 12"/>
          <p:cNvSpPr txBox="1"/>
          <p:nvPr/>
        </p:nvSpPr>
        <p:spPr>
          <a:xfrm>
            <a:off x="644207" y="2061909"/>
            <a:ext cx="10535285" cy="2955925"/>
          </a:xfrm>
          <a:prstGeom prst="rect">
            <a:avLst/>
          </a:prstGeom>
        </p:spPr>
        <p:txBody>
          <a:bodyPr vert="horz" wrap="square" lIns="0" tIns="12700" rIns="0" bIns="0" rtlCol="0">
            <a:spAutoFit/>
          </a:bodyPr>
          <a:lstStyle/>
          <a:p>
            <a:pPr marL="358140" marR="409575" indent="-346075">
              <a:lnSpc>
                <a:spcPct val="120100"/>
              </a:lnSpc>
              <a:spcBef>
                <a:spcPts val="100"/>
              </a:spcBef>
              <a:buClr>
                <a:srgbClr val="928DC4"/>
              </a:buClr>
              <a:buChar char="•"/>
              <a:tabLst>
                <a:tab pos="358140" algn="l"/>
                <a:tab pos="358775" algn="l"/>
              </a:tabLst>
            </a:pPr>
            <a:r>
              <a:rPr sz="2000">
                <a:solidFill>
                  <a:srgbClr val="1A4386"/>
                </a:solidFill>
                <a:latin typeface="Arial"/>
                <a:cs typeface="Arial"/>
              </a:rPr>
              <a:t>The</a:t>
            </a:r>
            <a:r>
              <a:rPr sz="2000" spc="100">
                <a:solidFill>
                  <a:srgbClr val="1A4386"/>
                </a:solidFill>
                <a:latin typeface="Arial"/>
                <a:cs typeface="Arial"/>
              </a:rPr>
              <a:t> </a:t>
            </a:r>
            <a:r>
              <a:rPr sz="2000">
                <a:solidFill>
                  <a:srgbClr val="1A4386"/>
                </a:solidFill>
                <a:latin typeface="Arial"/>
                <a:cs typeface="Arial"/>
              </a:rPr>
              <a:t>declaration</a:t>
            </a:r>
            <a:r>
              <a:rPr sz="2000" spc="-140">
                <a:solidFill>
                  <a:srgbClr val="1A4386"/>
                </a:solidFill>
                <a:latin typeface="Arial"/>
                <a:cs typeface="Arial"/>
              </a:rPr>
              <a:t> </a:t>
            </a:r>
            <a:r>
              <a:rPr sz="2000">
                <a:solidFill>
                  <a:srgbClr val="1A4386"/>
                </a:solidFill>
                <a:latin typeface="Arial"/>
                <a:cs typeface="Arial"/>
              </a:rPr>
              <a:t>of</a:t>
            </a:r>
            <a:r>
              <a:rPr sz="2000" spc="25">
                <a:solidFill>
                  <a:srgbClr val="1A4386"/>
                </a:solidFill>
                <a:latin typeface="Arial"/>
                <a:cs typeface="Arial"/>
              </a:rPr>
              <a:t> </a:t>
            </a:r>
            <a:r>
              <a:rPr sz="2000">
                <a:solidFill>
                  <a:srgbClr val="1A4386"/>
                </a:solidFill>
                <a:latin typeface="Arial"/>
                <a:cs typeface="Arial"/>
              </a:rPr>
              <a:t>the</a:t>
            </a:r>
            <a:r>
              <a:rPr sz="2000" spc="-55">
                <a:solidFill>
                  <a:srgbClr val="1A4386"/>
                </a:solidFill>
                <a:latin typeface="Arial"/>
                <a:cs typeface="Arial"/>
              </a:rPr>
              <a:t> </a:t>
            </a:r>
            <a:r>
              <a:rPr sz="2000">
                <a:solidFill>
                  <a:srgbClr val="1A4386"/>
                </a:solidFill>
                <a:latin typeface="Arial"/>
                <a:cs typeface="Arial"/>
              </a:rPr>
              <a:t>Public</a:t>
            </a:r>
            <a:r>
              <a:rPr sz="2000" spc="-20">
                <a:solidFill>
                  <a:srgbClr val="1A4386"/>
                </a:solidFill>
                <a:latin typeface="Arial"/>
                <a:cs typeface="Arial"/>
              </a:rPr>
              <a:t> </a:t>
            </a:r>
            <a:r>
              <a:rPr sz="2000">
                <a:solidFill>
                  <a:srgbClr val="1A4386"/>
                </a:solidFill>
                <a:latin typeface="Arial"/>
                <a:cs typeface="Arial"/>
              </a:rPr>
              <a:t>Health</a:t>
            </a:r>
            <a:r>
              <a:rPr sz="2000" spc="-50">
                <a:solidFill>
                  <a:srgbClr val="1A4386"/>
                </a:solidFill>
                <a:latin typeface="Arial"/>
                <a:cs typeface="Arial"/>
              </a:rPr>
              <a:t> </a:t>
            </a:r>
            <a:r>
              <a:rPr sz="2000">
                <a:solidFill>
                  <a:srgbClr val="1A4386"/>
                </a:solidFill>
                <a:latin typeface="Arial"/>
                <a:cs typeface="Arial"/>
              </a:rPr>
              <a:t>Emergency</a:t>
            </a:r>
            <a:r>
              <a:rPr sz="2000" spc="-185">
                <a:solidFill>
                  <a:srgbClr val="1A4386"/>
                </a:solidFill>
                <a:latin typeface="Arial"/>
                <a:cs typeface="Arial"/>
              </a:rPr>
              <a:t> </a:t>
            </a:r>
            <a:r>
              <a:rPr sz="2000">
                <a:solidFill>
                  <a:srgbClr val="1A4386"/>
                </a:solidFill>
                <a:latin typeface="Arial"/>
                <a:cs typeface="Arial"/>
              </a:rPr>
              <a:t>(PHE)</a:t>
            </a:r>
            <a:r>
              <a:rPr sz="2000" spc="-5">
                <a:solidFill>
                  <a:srgbClr val="1A4386"/>
                </a:solidFill>
                <a:latin typeface="Arial"/>
                <a:cs typeface="Arial"/>
              </a:rPr>
              <a:t> </a:t>
            </a:r>
            <a:r>
              <a:rPr sz="2000">
                <a:solidFill>
                  <a:srgbClr val="1A4386"/>
                </a:solidFill>
                <a:latin typeface="Arial"/>
                <a:cs typeface="Arial"/>
              </a:rPr>
              <a:t>provided</a:t>
            </a:r>
            <a:r>
              <a:rPr sz="2000" spc="110">
                <a:solidFill>
                  <a:srgbClr val="1A4386"/>
                </a:solidFill>
                <a:latin typeface="Arial"/>
                <a:cs typeface="Arial"/>
              </a:rPr>
              <a:t> </a:t>
            </a:r>
            <a:r>
              <a:rPr sz="2000">
                <a:solidFill>
                  <a:srgbClr val="1A4386"/>
                </a:solidFill>
                <a:latin typeface="Arial"/>
                <a:cs typeface="Arial"/>
              </a:rPr>
              <a:t>states</a:t>
            </a:r>
            <a:r>
              <a:rPr sz="2000" spc="-105">
                <a:solidFill>
                  <a:srgbClr val="1A4386"/>
                </a:solidFill>
                <a:latin typeface="Arial"/>
                <a:cs typeface="Arial"/>
              </a:rPr>
              <a:t> </a:t>
            </a:r>
            <a:r>
              <a:rPr sz="2000">
                <a:solidFill>
                  <a:srgbClr val="1A4386"/>
                </a:solidFill>
                <a:latin typeface="Arial"/>
                <a:cs typeface="Arial"/>
              </a:rPr>
              <a:t>with</a:t>
            </a:r>
            <a:r>
              <a:rPr sz="2000" spc="-50">
                <a:solidFill>
                  <a:srgbClr val="1A4386"/>
                </a:solidFill>
                <a:latin typeface="Arial"/>
                <a:cs typeface="Arial"/>
              </a:rPr>
              <a:t> </a:t>
            </a:r>
            <a:r>
              <a:rPr sz="2000">
                <a:solidFill>
                  <a:srgbClr val="1A4386"/>
                </a:solidFill>
                <a:latin typeface="Arial"/>
                <a:cs typeface="Arial"/>
              </a:rPr>
              <a:t>authority</a:t>
            </a:r>
            <a:r>
              <a:rPr sz="2000" spc="-95">
                <a:solidFill>
                  <a:srgbClr val="1A4386"/>
                </a:solidFill>
                <a:latin typeface="Arial"/>
                <a:cs typeface="Arial"/>
              </a:rPr>
              <a:t> </a:t>
            </a:r>
            <a:r>
              <a:rPr sz="2000" spc="-25">
                <a:solidFill>
                  <a:srgbClr val="1A4386"/>
                </a:solidFill>
                <a:latin typeface="Arial"/>
                <a:cs typeface="Arial"/>
              </a:rPr>
              <a:t>to </a:t>
            </a:r>
            <a:r>
              <a:rPr sz="2000">
                <a:solidFill>
                  <a:srgbClr val="1A4386"/>
                </a:solidFill>
                <a:latin typeface="Arial"/>
                <a:cs typeface="Arial"/>
              </a:rPr>
              <a:t>implement</a:t>
            </a:r>
            <a:r>
              <a:rPr sz="2000" spc="-185">
                <a:solidFill>
                  <a:srgbClr val="1A4386"/>
                </a:solidFill>
                <a:latin typeface="Arial"/>
                <a:cs typeface="Arial"/>
              </a:rPr>
              <a:t> </a:t>
            </a:r>
            <a:r>
              <a:rPr sz="2000">
                <a:solidFill>
                  <a:srgbClr val="1A4386"/>
                </a:solidFill>
                <a:latin typeface="Arial"/>
                <a:cs typeface="Arial"/>
              </a:rPr>
              <a:t>numerous</a:t>
            </a:r>
            <a:r>
              <a:rPr sz="2000" spc="15">
                <a:solidFill>
                  <a:srgbClr val="1A4386"/>
                </a:solidFill>
                <a:latin typeface="Arial"/>
                <a:cs typeface="Arial"/>
              </a:rPr>
              <a:t> </a:t>
            </a:r>
            <a:r>
              <a:rPr sz="2000">
                <a:solidFill>
                  <a:srgbClr val="1A4386"/>
                </a:solidFill>
                <a:latin typeface="Arial"/>
                <a:cs typeface="Arial"/>
              </a:rPr>
              <a:t>flexibilities</a:t>
            </a:r>
            <a:r>
              <a:rPr sz="2000" spc="-35">
                <a:solidFill>
                  <a:srgbClr val="1A4386"/>
                </a:solidFill>
                <a:latin typeface="Arial"/>
                <a:cs typeface="Arial"/>
              </a:rPr>
              <a:t> </a:t>
            </a:r>
            <a:r>
              <a:rPr sz="2000">
                <a:solidFill>
                  <a:srgbClr val="1A4386"/>
                </a:solidFill>
                <a:latin typeface="Arial"/>
                <a:cs typeface="Arial"/>
              </a:rPr>
              <a:t>that</a:t>
            </a:r>
            <a:r>
              <a:rPr sz="2000" spc="110">
                <a:solidFill>
                  <a:srgbClr val="1A4386"/>
                </a:solidFill>
                <a:latin typeface="Arial"/>
                <a:cs typeface="Arial"/>
              </a:rPr>
              <a:t> </a:t>
            </a:r>
            <a:r>
              <a:rPr sz="2000">
                <a:solidFill>
                  <a:srgbClr val="1A4386"/>
                </a:solidFill>
                <a:latin typeface="Arial"/>
                <a:cs typeface="Arial"/>
              </a:rPr>
              <a:t>impact</a:t>
            </a:r>
            <a:r>
              <a:rPr sz="2000" spc="-175">
                <a:solidFill>
                  <a:srgbClr val="1A4386"/>
                </a:solidFill>
                <a:latin typeface="Arial"/>
                <a:cs typeface="Arial"/>
              </a:rPr>
              <a:t> </a:t>
            </a:r>
            <a:r>
              <a:rPr sz="2000">
                <a:solidFill>
                  <a:srgbClr val="1A4386"/>
                </a:solidFill>
                <a:latin typeface="Arial"/>
                <a:cs typeface="Arial"/>
              </a:rPr>
              <a:t>almost</a:t>
            </a:r>
            <a:r>
              <a:rPr sz="2000" spc="-80">
                <a:solidFill>
                  <a:srgbClr val="1A4386"/>
                </a:solidFill>
                <a:latin typeface="Arial"/>
                <a:cs typeface="Arial"/>
              </a:rPr>
              <a:t> </a:t>
            </a:r>
            <a:r>
              <a:rPr sz="2000">
                <a:solidFill>
                  <a:srgbClr val="1A4386"/>
                </a:solidFill>
                <a:latin typeface="Arial"/>
                <a:cs typeface="Arial"/>
              </a:rPr>
              <a:t>all</a:t>
            </a:r>
            <a:r>
              <a:rPr sz="2000" spc="55">
                <a:solidFill>
                  <a:srgbClr val="1A4386"/>
                </a:solidFill>
                <a:latin typeface="Arial"/>
                <a:cs typeface="Arial"/>
              </a:rPr>
              <a:t> </a:t>
            </a:r>
            <a:r>
              <a:rPr sz="2000">
                <a:solidFill>
                  <a:srgbClr val="1A4386"/>
                </a:solidFill>
                <a:latin typeface="Arial"/>
                <a:cs typeface="Arial"/>
              </a:rPr>
              <a:t>aspects</a:t>
            </a:r>
            <a:r>
              <a:rPr sz="2000" spc="-35">
                <a:solidFill>
                  <a:srgbClr val="1A4386"/>
                </a:solidFill>
                <a:latin typeface="Arial"/>
                <a:cs typeface="Arial"/>
              </a:rPr>
              <a:t> </a:t>
            </a:r>
            <a:r>
              <a:rPr sz="2000">
                <a:solidFill>
                  <a:srgbClr val="1A4386"/>
                </a:solidFill>
                <a:latin typeface="Arial"/>
                <a:cs typeface="Arial"/>
              </a:rPr>
              <a:t>of</a:t>
            </a:r>
            <a:r>
              <a:rPr sz="2000" spc="20">
                <a:solidFill>
                  <a:srgbClr val="1A4386"/>
                </a:solidFill>
                <a:latin typeface="Arial"/>
                <a:cs typeface="Arial"/>
              </a:rPr>
              <a:t> </a:t>
            </a:r>
            <a:r>
              <a:rPr sz="2000">
                <a:solidFill>
                  <a:srgbClr val="1A4386"/>
                </a:solidFill>
                <a:latin typeface="Arial"/>
                <a:cs typeface="Arial"/>
              </a:rPr>
              <a:t>Illinois</a:t>
            </a:r>
            <a:r>
              <a:rPr sz="2000" spc="65">
                <a:solidFill>
                  <a:srgbClr val="1A4386"/>
                </a:solidFill>
                <a:latin typeface="Arial"/>
                <a:cs typeface="Arial"/>
              </a:rPr>
              <a:t> </a:t>
            </a:r>
            <a:r>
              <a:rPr sz="2000" spc="-10">
                <a:solidFill>
                  <a:srgbClr val="1A4386"/>
                </a:solidFill>
                <a:latin typeface="Arial"/>
                <a:cs typeface="Arial"/>
              </a:rPr>
              <a:t>Medicaid operations.</a:t>
            </a:r>
            <a:endParaRPr sz="2000">
              <a:latin typeface="Arial"/>
              <a:cs typeface="Arial"/>
            </a:endParaRPr>
          </a:p>
          <a:p>
            <a:pPr>
              <a:lnSpc>
                <a:spcPct val="100000"/>
              </a:lnSpc>
              <a:spcBef>
                <a:spcPts val="10"/>
              </a:spcBef>
              <a:buClr>
                <a:srgbClr val="928DC4"/>
              </a:buClr>
              <a:buFont typeface="Arial"/>
              <a:buChar char="•"/>
            </a:pPr>
            <a:endParaRPr sz="2500">
              <a:latin typeface="Arial"/>
              <a:cs typeface="Arial"/>
            </a:endParaRPr>
          </a:p>
          <a:p>
            <a:pPr marL="358140" marR="5080" indent="-346075">
              <a:lnSpc>
                <a:spcPct val="120200"/>
              </a:lnSpc>
              <a:buClr>
                <a:srgbClr val="928DC4"/>
              </a:buClr>
              <a:buChar char="•"/>
              <a:tabLst>
                <a:tab pos="358140" algn="l"/>
                <a:tab pos="358775" algn="l"/>
              </a:tabLst>
            </a:pPr>
            <a:r>
              <a:rPr sz="2000">
                <a:solidFill>
                  <a:srgbClr val="1A4386"/>
                </a:solidFill>
                <a:latin typeface="Arial"/>
                <a:cs typeface="Arial"/>
              </a:rPr>
              <a:t>The</a:t>
            </a:r>
            <a:r>
              <a:rPr sz="2000" spc="100">
                <a:solidFill>
                  <a:srgbClr val="1A4386"/>
                </a:solidFill>
                <a:latin typeface="Arial"/>
                <a:cs typeface="Arial"/>
              </a:rPr>
              <a:t> </a:t>
            </a:r>
            <a:r>
              <a:rPr sz="2000">
                <a:solidFill>
                  <a:srgbClr val="1A4386"/>
                </a:solidFill>
                <a:latin typeface="Arial"/>
                <a:cs typeface="Arial"/>
              </a:rPr>
              <a:t>Families</a:t>
            </a:r>
            <a:r>
              <a:rPr sz="2000" spc="-190">
                <a:solidFill>
                  <a:srgbClr val="1A4386"/>
                </a:solidFill>
                <a:latin typeface="Arial"/>
                <a:cs typeface="Arial"/>
              </a:rPr>
              <a:t> </a:t>
            </a:r>
            <a:r>
              <a:rPr sz="2000">
                <a:solidFill>
                  <a:srgbClr val="1A4386"/>
                </a:solidFill>
                <a:latin typeface="Arial"/>
                <a:cs typeface="Arial"/>
              </a:rPr>
              <a:t>First</a:t>
            </a:r>
            <a:r>
              <a:rPr sz="2000" spc="20">
                <a:solidFill>
                  <a:srgbClr val="1A4386"/>
                </a:solidFill>
                <a:latin typeface="Arial"/>
                <a:cs typeface="Arial"/>
              </a:rPr>
              <a:t> </a:t>
            </a:r>
            <a:r>
              <a:rPr sz="2000">
                <a:solidFill>
                  <a:srgbClr val="1A4386"/>
                </a:solidFill>
                <a:latin typeface="Arial"/>
                <a:cs typeface="Arial"/>
              </a:rPr>
              <a:t>Coronavirus</a:t>
            </a:r>
            <a:r>
              <a:rPr sz="2000" spc="50">
                <a:solidFill>
                  <a:srgbClr val="1A4386"/>
                </a:solidFill>
                <a:latin typeface="Arial"/>
                <a:cs typeface="Arial"/>
              </a:rPr>
              <a:t> </a:t>
            </a:r>
            <a:r>
              <a:rPr sz="2000">
                <a:solidFill>
                  <a:srgbClr val="1A4386"/>
                </a:solidFill>
                <a:latin typeface="Arial"/>
                <a:cs typeface="Arial"/>
              </a:rPr>
              <a:t>Response</a:t>
            </a:r>
            <a:r>
              <a:rPr sz="2000" spc="-225">
                <a:solidFill>
                  <a:srgbClr val="1A4386"/>
                </a:solidFill>
                <a:latin typeface="Arial"/>
                <a:cs typeface="Arial"/>
              </a:rPr>
              <a:t> </a:t>
            </a:r>
            <a:r>
              <a:rPr sz="2000">
                <a:solidFill>
                  <a:srgbClr val="1A4386"/>
                </a:solidFill>
                <a:latin typeface="Arial"/>
                <a:cs typeface="Arial"/>
              </a:rPr>
              <a:t>Act</a:t>
            </a:r>
            <a:r>
              <a:rPr sz="2000" spc="-60">
                <a:solidFill>
                  <a:srgbClr val="1A4386"/>
                </a:solidFill>
                <a:latin typeface="Arial"/>
                <a:cs typeface="Arial"/>
              </a:rPr>
              <a:t> </a:t>
            </a:r>
            <a:r>
              <a:rPr sz="2000">
                <a:solidFill>
                  <a:srgbClr val="1A4386"/>
                </a:solidFill>
                <a:latin typeface="Arial"/>
                <a:cs typeface="Arial"/>
              </a:rPr>
              <a:t>(FFCRA)</a:t>
            </a:r>
            <a:r>
              <a:rPr sz="2000" spc="70">
                <a:solidFill>
                  <a:srgbClr val="1A4386"/>
                </a:solidFill>
                <a:latin typeface="Arial"/>
                <a:cs typeface="Arial"/>
              </a:rPr>
              <a:t> </a:t>
            </a:r>
            <a:r>
              <a:rPr sz="2000">
                <a:solidFill>
                  <a:srgbClr val="1A4386"/>
                </a:solidFill>
                <a:latin typeface="Arial"/>
                <a:cs typeface="Arial"/>
              </a:rPr>
              <a:t>legislation</a:t>
            </a:r>
            <a:r>
              <a:rPr sz="2000" spc="-145">
                <a:solidFill>
                  <a:srgbClr val="1A4386"/>
                </a:solidFill>
                <a:latin typeface="Arial"/>
                <a:cs typeface="Arial"/>
              </a:rPr>
              <a:t> </a:t>
            </a:r>
            <a:r>
              <a:rPr sz="2000">
                <a:solidFill>
                  <a:srgbClr val="1A4386"/>
                </a:solidFill>
                <a:latin typeface="Arial"/>
                <a:cs typeface="Arial"/>
              </a:rPr>
              <a:t>offered</a:t>
            </a:r>
            <a:r>
              <a:rPr sz="2000" spc="-60">
                <a:solidFill>
                  <a:srgbClr val="1A4386"/>
                </a:solidFill>
                <a:latin typeface="Arial"/>
                <a:cs typeface="Arial"/>
              </a:rPr>
              <a:t> </a:t>
            </a:r>
            <a:r>
              <a:rPr sz="2000">
                <a:solidFill>
                  <a:srgbClr val="1A4386"/>
                </a:solidFill>
                <a:latin typeface="Arial"/>
                <a:cs typeface="Arial"/>
              </a:rPr>
              <a:t>states</a:t>
            </a:r>
            <a:r>
              <a:rPr sz="2000" spc="-105">
                <a:solidFill>
                  <a:srgbClr val="1A4386"/>
                </a:solidFill>
                <a:latin typeface="Arial"/>
                <a:cs typeface="Arial"/>
              </a:rPr>
              <a:t> </a:t>
            </a:r>
            <a:r>
              <a:rPr sz="2000" spc="-10">
                <a:solidFill>
                  <a:srgbClr val="1A4386"/>
                </a:solidFill>
                <a:latin typeface="Arial"/>
                <a:cs typeface="Arial"/>
              </a:rPr>
              <a:t>enhanced </a:t>
            </a:r>
            <a:r>
              <a:rPr sz="2000">
                <a:solidFill>
                  <a:srgbClr val="1A4386"/>
                </a:solidFill>
                <a:latin typeface="Arial"/>
                <a:cs typeface="Arial"/>
              </a:rPr>
              <a:t>federal</a:t>
            </a:r>
            <a:r>
              <a:rPr sz="2000" spc="-30">
                <a:solidFill>
                  <a:srgbClr val="1A4386"/>
                </a:solidFill>
                <a:latin typeface="Arial"/>
                <a:cs typeface="Arial"/>
              </a:rPr>
              <a:t> </a:t>
            </a:r>
            <a:r>
              <a:rPr sz="2000">
                <a:solidFill>
                  <a:srgbClr val="1A4386"/>
                </a:solidFill>
                <a:latin typeface="Arial"/>
                <a:cs typeface="Arial"/>
              </a:rPr>
              <a:t>match</a:t>
            </a:r>
            <a:r>
              <a:rPr sz="2000" spc="-105">
                <a:solidFill>
                  <a:srgbClr val="1A4386"/>
                </a:solidFill>
                <a:latin typeface="Arial"/>
                <a:cs typeface="Arial"/>
              </a:rPr>
              <a:t> </a:t>
            </a:r>
            <a:r>
              <a:rPr sz="2000">
                <a:solidFill>
                  <a:srgbClr val="1A4386"/>
                </a:solidFill>
                <a:latin typeface="Arial"/>
                <a:cs typeface="Arial"/>
              </a:rPr>
              <a:t>in</a:t>
            </a:r>
            <a:r>
              <a:rPr sz="2000" spc="20">
                <a:solidFill>
                  <a:srgbClr val="1A4386"/>
                </a:solidFill>
                <a:latin typeface="Arial"/>
                <a:cs typeface="Arial"/>
              </a:rPr>
              <a:t> </a:t>
            </a:r>
            <a:r>
              <a:rPr sz="2000">
                <a:solidFill>
                  <a:srgbClr val="1A4386"/>
                </a:solidFill>
                <a:latin typeface="Arial"/>
                <a:cs typeface="Arial"/>
              </a:rPr>
              <a:t>exchange</a:t>
            </a:r>
            <a:r>
              <a:rPr sz="2000" spc="20">
                <a:solidFill>
                  <a:srgbClr val="1A4386"/>
                </a:solidFill>
                <a:latin typeface="Arial"/>
                <a:cs typeface="Arial"/>
              </a:rPr>
              <a:t> </a:t>
            </a:r>
            <a:r>
              <a:rPr sz="2000">
                <a:solidFill>
                  <a:srgbClr val="1A4386"/>
                </a:solidFill>
                <a:latin typeface="Arial"/>
                <a:cs typeface="Arial"/>
              </a:rPr>
              <a:t>for</a:t>
            </a:r>
            <a:r>
              <a:rPr sz="2000" spc="-5">
                <a:solidFill>
                  <a:srgbClr val="1A4386"/>
                </a:solidFill>
                <a:latin typeface="Arial"/>
                <a:cs typeface="Arial"/>
              </a:rPr>
              <a:t> </a:t>
            </a:r>
            <a:r>
              <a:rPr sz="2000">
                <a:solidFill>
                  <a:srgbClr val="1A4386"/>
                </a:solidFill>
                <a:latin typeface="Arial"/>
                <a:cs typeface="Arial"/>
              </a:rPr>
              <a:t>meeting</a:t>
            </a:r>
            <a:r>
              <a:rPr sz="2000" spc="-135">
                <a:solidFill>
                  <a:srgbClr val="1A4386"/>
                </a:solidFill>
                <a:latin typeface="Arial"/>
                <a:cs typeface="Arial"/>
              </a:rPr>
              <a:t> </a:t>
            </a:r>
            <a:r>
              <a:rPr sz="2000">
                <a:solidFill>
                  <a:srgbClr val="1A4386"/>
                </a:solidFill>
                <a:latin typeface="Arial"/>
                <a:cs typeface="Arial"/>
              </a:rPr>
              <a:t>a</a:t>
            </a:r>
            <a:r>
              <a:rPr sz="2000" spc="-60">
                <a:solidFill>
                  <a:srgbClr val="1A4386"/>
                </a:solidFill>
                <a:latin typeface="Arial"/>
                <a:cs typeface="Arial"/>
              </a:rPr>
              <a:t> </a:t>
            </a:r>
            <a:r>
              <a:rPr sz="2000">
                <a:solidFill>
                  <a:srgbClr val="1A4386"/>
                </a:solidFill>
                <a:latin typeface="Arial"/>
                <a:cs typeface="Arial"/>
              </a:rPr>
              <a:t>Maintenance</a:t>
            </a:r>
            <a:r>
              <a:rPr sz="2000" spc="-140">
                <a:solidFill>
                  <a:srgbClr val="1A4386"/>
                </a:solidFill>
                <a:latin typeface="Arial"/>
                <a:cs typeface="Arial"/>
              </a:rPr>
              <a:t> </a:t>
            </a:r>
            <a:r>
              <a:rPr sz="2000">
                <a:solidFill>
                  <a:srgbClr val="1A4386"/>
                </a:solidFill>
                <a:latin typeface="Arial"/>
                <a:cs typeface="Arial"/>
              </a:rPr>
              <a:t>of</a:t>
            </a:r>
            <a:r>
              <a:rPr sz="2000" spc="30">
                <a:solidFill>
                  <a:srgbClr val="1A4386"/>
                </a:solidFill>
                <a:latin typeface="Arial"/>
                <a:cs typeface="Arial"/>
              </a:rPr>
              <a:t> </a:t>
            </a:r>
            <a:r>
              <a:rPr sz="2000">
                <a:solidFill>
                  <a:srgbClr val="1A4386"/>
                </a:solidFill>
                <a:latin typeface="Arial"/>
                <a:cs typeface="Arial"/>
              </a:rPr>
              <a:t>Effort</a:t>
            </a:r>
            <a:r>
              <a:rPr sz="2000" spc="-60">
                <a:solidFill>
                  <a:srgbClr val="1A4386"/>
                </a:solidFill>
                <a:latin typeface="Arial"/>
                <a:cs typeface="Arial"/>
              </a:rPr>
              <a:t> </a:t>
            </a:r>
            <a:r>
              <a:rPr sz="2000">
                <a:solidFill>
                  <a:srgbClr val="1A4386"/>
                </a:solidFill>
                <a:latin typeface="Arial"/>
                <a:cs typeface="Arial"/>
              </a:rPr>
              <a:t>(MOE) </a:t>
            </a:r>
            <a:r>
              <a:rPr sz="2000" spc="-10">
                <a:solidFill>
                  <a:srgbClr val="1A4386"/>
                </a:solidFill>
                <a:latin typeface="Arial"/>
                <a:cs typeface="Arial"/>
              </a:rPr>
              <a:t>requirement.</a:t>
            </a:r>
            <a:endParaRPr sz="2000">
              <a:latin typeface="Arial"/>
              <a:cs typeface="Arial"/>
            </a:endParaRPr>
          </a:p>
          <a:p>
            <a:pPr marL="815340" marR="455295" lvl="1" indent="-346075">
              <a:lnSpc>
                <a:spcPts val="2890"/>
              </a:lnSpc>
              <a:spcBef>
                <a:spcPts val="90"/>
              </a:spcBef>
              <a:buClr>
                <a:srgbClr val="928DC4"/>
              </a:buClr>
              <a:buChar char="•"/>
              <a:tabLst>
                <a:tab pos="815340" algn="l"/>
                <a:tab pos="815975" algn="l"/>
              </a:tabLst>
            </a:pPr>
            <a:r>
              <a:rPr sz="2000">
                <a:solidFill>
                  <a:srgbClr val="1A4386"/>
                </a:solidFill>
                <a:latin typeface="Arial"/>
                <a:cs typeface="Arial"/>
              </a:rPr>
              <a:t>The</a:t>
            </a:r>
            <a:r>
              <a:rPr sz="2000" spc="10">
                <a:solidFill>
                  <a:srgbClr val="1A4386"/>
                </a:solidFill>
                <a:latin typeface="Arial"/>
                <a:cs typeface="Arial"/>
              </a:rPr>
              <a:t> </a:t>
            </a:r>
            <a:r>
              <a:rPr sz="2000" b="1" u="sng">
                <a:solidFill>
                  <a:srgbClr val="1A4386"/>
                </a:solidFill>
                <a:uFill>
                  <a:solidFill>
                    <a:srgbClr val="1A4386"/>
                  </a:solidFill>
                </a:uFill>
                <a:latin typeface="Arial"/>
                <a:cs typeface="Arial"/>
              </a:rPr>
              <a:t>‘continuous</a:t>
            </a:r>
            <a:r>
              <a:rPr sz="2000" b="1" u="sng" spc="130">
                <a:solidFill>
                  <a:srgbClr val="1A4386"/>
                </a:solidFill>
                <a:uFill>
                  <a:solidFill>
                    <a:srgbClr val="1A4386"/>
                  </a:solidFill>
                </a:uFill>
                <a:latin typeface="Arial"/>
                <a:cs typeface="Arial"/>
              </a:rPr>
              <a:t> </a:t>
            </a:r>
            <a:r>
              <a:rPr sz="2000" b="1" u="sng">
                <a:solidFill>
                  <a:srgbClr val="1A4386"/>
                </a:solidFill>
                <a:uFill>
                  <a:solidFill>
                    <a:srgbClr val="1A4386"/>
                  </a:solidFill>
                </a:uFill>
                <a:latin typeface="Arial"/>
                <a:cs typeface="Arial"/>
              </a:rPr>
              <a:t>coverage</a:t>
            </a:r>
            <a:r>
              <a:rPr sz="2000" b="1">
                <a:solidFill>
                  <a:srgbClr val="1A4386"/>
                </a:solidFill>
                <a:latin typeface="Arial"/>
                <a:cs typeface="Arial"/>
              </a:rPr>
              <a:t>'</a:t>
            </a:r>
            <a:r>
              <a:rPr sz="2000" b="1" spc="-155">
                <a:solidFill>
                  <a:srgbClr val="1A4386"/>
                </a:solidFill>
                <a:latin typeface="Arial"/>
                <a:cs typeface="Arial"/>
              </a:rPr>
              <a:t> </a:t>
            </a:r>
            <a:r>
              <a:rPr sz="2000" b="1">
                <a:solidFill>
                  <a:srgbClr val="1A4386"/>
                </a:solidFill>
                <a:latin typeface="Arial"/>
                <a:cs typeface="Arial"/>
              </a:rPr>
              <a:t>or</a:t>
            </a:r>
            <a:r>
              <a:rPr sz="2000" b="1" spc="-10">
                <a:solidFill>
                  <a:srgbClr val="1A4386"/>
                </a:solidFill>
                <a:latin typeface="Arial"/>
                <a:cs typeface="Arial"/>
              </a:rPr>
              <a:t> </a:t>
            </a:r>
            <a:r>
              <a:rPr sz="2000" b="1" u="sng">
                <a:solidFill>
                  <a:srgbClr val="1A4386"/>
                </a:solidFill>
                <a:uFill>
                  <a:solidFill>
                    <a:srgbClr val="1A4386"/>
                  </a:solidFill>
                </a:uFill>
                <a:latin typeface="Arial"/>
                <a:cs typeface="Arial"/>
              </a:rPr>
              <a:t>'continuous</a:t>
            </a:r>
            <a:r>
              <a:rPr sz="2000" b="1" u="sng" spc="130">
                <a:solidFill>
                  <a:srgbClr val="1A4386"/>
                </a:solidFill>
                <a:uFill>
                  <a:solidFill>
                    <a:srgbClr val="1A4386"/>
                  </a:solidFill>
                </a:uFill>
                <a:latin typeface="Arial"/>
                <a:cs typeface="Arial"/>
              </a:rPr>
              <a:t> </a:t>
            </a:r>
            <a:r>
              <a:rPr sz="2000" b="1" u="sng" spc="-10">
                <a:solidFill>
                  <a:srgbClr val="1A4386"/>
                </a:solidFill>
                <a:uFill>
                  <a:solidFill>
                    <a:srgbClr val="1A4386"/>
                  </a:solidFill>
                </a:uFill>
                <a:latin typeface="Arial"/>
                <a:cs typeface="Arial"/>
              </a:rPr>
              <a:t>enrollment</a:t>
            </a:r>
            <a:r>
              <a:rPr sz="2000" spc="-10">
                <a:solidFill>
                  <a:srgbClr val="1A4386"/>
                </a:solidFill>
                <a:latin typeface="Arial"/>
                <a:cs typeface="Arial"/>
              </a:rPr>
              <a:t>’</a:t>
            </a:r>
            <a:r>
              <a:rPr sz="2000" spc="5">
                <a:solidFill>
                  <a:srgbClr val="1A4386"/>
                </a:solidFill>
                <a:latin typeface="Arial"/>
                <a:cs typeface="Arial"/>
              </a:rPr>
              <a:t> </a:t>
            </a:r>
            <a:r>
              <a:rPr sz="2000">
                <a:solidFill>
                  <a:srgbClr val="1A4386"/>
                </a:solidFill>
                <a:latin typeface="Arial"/>
                <a:cs typeface="Arial"/>
              </a:rPr>
              <a:t>condition</a:t>
            </a:r>
            <a:r>
              <a:rPr sz="2000" spc="-155">
                <a:solidFill>
                  <a:srgbClr val="1A4386"/>
                </a:solidFill>
                <a:latin typeface="Arial"/>
                <a:cs typeface="Arial"/>
              </a:rPr>
              <a:t> </a:t>
            </a:r>
            <a:r>
              <a:rPr sz="2000">
                <a:solidFill>
                  <a:srgbClr val="1A4386"/>
                </a:solidFill>
                <a:latin typeface="Arial"/>
                <a:cs typeface="Arial"/>
              </a:rPr>
              <a:t>was</a:t>
            </a:r>
            <a:r>
              <a:rPr sz="2000" spc="-140">
                <a:solidFill>
                  <a:srgbClr val="1A4386"/>
                </a:solidFill>
                <a:latin typeface="Arial"/>
                <a:cs typeface="Arial"/>
              </a:rPr>
              <a:t> </a:t>
            </a:r>
            <a:r>
              <a:rPr sz="2000">
                <a:solidFill>
                  <a:srgbClr val="1A4386"/>
                </a:solidFill>
                <a:latin typeface="Arial"/>
                <a:cs typeface="Arial"/>
              </a:rPr>
              <a:t>part</a:t>
            </a:r>
            <a:r>
              <a:rPr sz="2000" spc="-25">
                <a:solidFill>
                  <a:srgbClr val="1A4386"/>
                </a:solidFill>
                <a:latin typeface="Arial"/>
                <a:cs typeface="Arial"/>
              </a:rPr>
              <a:t> </a:t>
            </a:r>
            <a:r>
              <a:rPr sz="2000">
                <a:solidFill>
                  <a:srgbClr val="1A4386"/>
                </a:solidFill>
                <a:latin typeface="Arial"/>
                <a:cs typeface="Arial"/>
              </a:rPr>
              <a:t>of</a:t>
            </a:r>
            <a:r>
              <a:rPr sz="2000" spc="-25">
                <a:solidFill>
                  <a:srgbClr val="1A4386"/>
                </a:solidFill>
                <a:latin typeface="Arial"/>
                <a:cs typeface="Arial"/>
              </a:rPr>
              <a:t> the </a:t>
            </a:r>
            <a:r>
              <a:rPr sz="2000">
                <a:solidFill>
                  <a:srgbClr val="1A4386"/>
                </a:solidFill>
                <a:latin typeface="Arial"/>
                <a:cs typeface="Arial"/>
              </a:rPr>
              <a:t>Maintenance</a:t>
            </a:r>
            <a:r>
              <a:rPr sz="2000" spc="-125">
                <a:solidFill>
                  <a:srgbClr val="1A4386"/>
                </a:solidFill>
                <a:latin typeface="Arial"/>
                <a:cs typeface="Arial"/>
              </a:rPr>
              <a:t> </a:t>
            </a:r>
            <a:r>
              <a:rPr sz="2000">
                <a:solidFill>
                  <a:srgbClr val="1A4386"/>
                </a:solidFill>
                <a:latin typeface="Arial"/>
                <a:cs typeface="Arial"/>
              </a:rPr>
              <a:t>of</a:t>
            </a:r>
            <a:r>
              <a:rPr sz="2000" spc="55">
                <a:solidFill>
                  <a:srgbClr val="1A4386"/>
                </a:solidFill>
                <a:latin typeface="Arial"/>
                <a:cs typeface="Arial"/>
              </a:rPr>
              <a:t> </a:t>
            </a:r>
            <a:r>
              <a:rPr sz="2000" spc="-10">
                <a:solidFill>
                  <a:srgbClr val="1A4386"/>
                </a:solidFill>
                <a:latin typeface="Arial"/>
                <a:cs typeface="Arial"/>
              </a:rPr>
              <a:t>Effort.</a:t>
            </a:r>
            <a:endParaRPr sz="20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3C0F-5FAF-B8C8-F78E-9492D3909D00}"/>
              </a:ext>
            </a:extLst>
          </p:cNvPr>
          <p:cNvSpPr>
            <a:spLocks noGrp="1"/>
          </p:cNvSpPr>
          <p:nvPr>
            <p:ph type="title"/>
          </p:nvPr>
        </p:nvSpPr>
        <p:spPr/>
        <p:txBody>
          <a:bodyPr>
            <a:normAutofit/>
          </a:bodyPr>
          <a:lstStyle/>
          <a:p>
            <a:r>
              <a:rPr lang="en-US" sz="3600" dirty="0"/>
              <a:t>Uploading Documents</a:t>
            </a:r>
          </a:p>
        </p:txBody>
      </p:sp>
      <p:pic>
        <p:nvPicPr>
          <p:cNvPr id="4" name="Content Placeholder 7">
            <a:extLst>
              <a:ext uri="{FF2B5EF4-FFF2-40B4-BE49-F238E27FC236}">
                <a16:creationId xmlns:a16="http://schemas.microsoft.com/office/drawing/2014/main" id="{4276A3CB-BCEE-5434-7C51-60A54AA4DD5A}"/>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97344" y="1762814"/>
            <a:ext cx="5882327" cy="3723586"/>
          </a:xfrm>
          <a:prstGeom prst="rect">
            <a:avLst/>
          </a:prstGeom>
          <a:noFill/>
          <a:ln w="22225">
            <a:solidFill>
              <a:schemeClr val="tx2"/>
            </a:solidFill>
          </a:ln>
        </p:spPr>
      </p:pic>
      <p:sp>
        <p:nvSpPr>
          <p:cNvPr id="5" name="TextBox 4">
            <a:extLst>
              <a:ext uri="{FF2B5EF4-FFF2-40B4-BE49-F238E27FC236}">
                <a16:creationId xmlns:a16="http://schemas.microsoft.com/office/drawing/2014/main" id="{D702D809-7BCE-715D-8DFE-C3177121F023}"/>
              </a:ext>
            </a:extLst>
          </p:cNvPr>
          <p:cNvSpPr txBox="1"/>
          <p:nvPr/>
        </p:nvSpPr>
        <p:spPr>
          <a:xfrm>
            <a:off x="8828202" y="1992965"/>
            <a:ext cx="2667000" cy="2554545"/>
          </a:xfrm>
          <a:prstGeom prst="rect">
            <a:avLst/>
          </a:prstGeom>
          <a:solidFill>
            <a:schemeClr val="tx2">
              <a:lumMod val="40000"/>
              <a:lumOff val="60000"/>
            </a:schemeClr>
          </a:solidFill>
          <a:ln>
            <a:solidFill>
              <a:srgbClr val="002060"/>
            </a:solidFill>
          </a:ln>
        </p:spPr>
        <p:txBody>
          <a:bodyPr wrap="square" rtlCol="0">
            <a:spAutoFit/>
          </a:bodyPr>
          <a:lstStyle/>
          <a:p>
            <a:r>
              <a:rPr lang="en-US" sz="1600" dirty="0"/>
              <a:t>If you choose </a:t>
            </a:r>
            <a:r>
              <a:rPr lang="en-US" sz="1600" b="1" dirty="0"/>
              <a:t>TPL</a:t>
            </a:r>
            <a:r>
              <a:rPr lang="en-US" sz="1600" dirty="0"/>
              <a:t> or </a:t>
            </a:r>
            <a:r>
              <a:rPr lang="en-US" sz="1600" b="1" dirty="0"/>
              <a:t>Income</a:t>
            </a:r>
            <a:r>
              <a:rPr lang="en-US" sz="1600" dirty="0"/>
              <a:t> as your Transaction Type, you will then be asked for the Transaction Audit Number </a:t>
            </a:r>
            <a:r>
              <a:rPr lang="en-US" sz="1600" b="1" dirty="0"/>
              <a:t>(TAN). </a:t>
            </a:r>
            <a:r>
              <a:rPr lang="en-US" sz="1600" dirty="0"/>
              <a:t>When submitting a 3654 document under Other Proof include the admission </a:t>
            </a:r>
            <a:r>
              <a:rPr lang="en-US" sz="1600" b="1" dirty="0"/>
              <a:t>(TAN) </a:t>
            </a:r>
            <a:r>
              <a:rPr lang="en-US" sz="1600" dirty="0"/>
              <a:t>when possible!</a:t>
            </a:r>
          </a:p>
          <a:p>
            <a:endParaRPr lang="en-US" sz="1600" b="1" dirty="0"/>
          </a:p>
        </p:txBody>
      </p:sp>
      <p:sp>
        <p:nvSpPr>
          <p:cNvPr id="7" name="TextBox 6">
            <a:extLst>
              <a:ext uri="{FF2B5EF4-FFF2-40B4-BE49-F238E27FC236}">
                <a16:creationId xmlns:a16="http://schemas.microsoft.com/office/drawing/2014/main" id="{BF144269-5898-75B8-50B0-C10A2EE30486}"/>
              </a:ext>
            </a:extLst>
          </p:cNvPr>
          <p:cNvSpPr txBox="1"/>
          <p:nvPr/>
        </p:nvSpPr>
        <p:spPr>
          <a:xfrm>
            <a:off x="973318" y="1978066"/>
            <a:ext cx="2674855" cy="3139321"/>
          </a:xfrm>
          <a:prstGeom prst="rect">
            <a:avLst/>
          </a:prstGeom>
          <a:noFill/>
        </p:spPr>
        <p:txBody>
          <a:bodyPr wrap="square">
            <a:spAutoFit/>
          </a:bodyPr>
          <a:lstStyle/>
          <a:p>
            <a:r>
              <a:rPr lang="en-US" dirty="0">
                <a:solidFill>
                  <a:schemeClr val="tx2"/>
                </a:solidFill>
                <a:latin typeface="Calibri" panose="020F0502020204030204" pitchFamily="34" charset="0"/>
              </a:rPr>
              <a:t>Enter the client’s Application or Case Number, Social Security Number or Recipient Identification Number </a:t>
            </a:r>
            <a:r>
              <a:rPr lang="en-US" b="1" dirty="0">
                <a:solidFill>
                  <a:schemeClr val="tx2"/>
                </a:solidFill>
                <a:latin typeface="Calibri" panose="020F0502020204030204" pitchFamily="34" charset="0"/>
              </a:rPr>
              <a:t>(RIN) </a:t>
            </a:r>
            <a:r>
              <a:rPr lang="en-US" dirty="0">
                <a:solidFill>
                  <a:schemeClr val="tx2"/>
                </a:solidFill>
                <a:latin typeface="Calibri" panose="020F0502020204030204" pitchFamily="34" charset="0"/>
              </a:rPr>
              <a:t>and </a:t>
            </a:r>
            <a:r>
              <a:rPr lang="en-US" dirty="0">
                <a:solidFill>
                  <a:schemeClr val="tx2"/>
                </a:solidFill>
                <a:latin typeface="Arial" panose="020B0604020202020204" pitchFamily="34" charset="0"/>
                <a:cs typeface="Arial" panose="020B0604020202020204" pitchFamily="34" charset="0"/>
              </a:rPr>
              <a:t>select</a:t>
            </a:r>
            <a:r>
              <a:rPr lang="en-US" dirty="0">
                <a:solidFill>
                  <a:schemeClr val="tx2"/>
                </a:solidFill>
                <a:latin typeface="Calibri" panose="020F0502020204030204" pitchFamily="34" charset="0"/>
              </a:rPr>
              <a:t> the Transaction Type that the documents relate. All mandatory questions must be answered to proceed. Click, </a:t>
            </a:r>
            <a:r>
              <a:rPr lang="en-US" b="1" dirty="0">
                <a:solidFill>
                  <a:schemeClr val="tx2"/>
                </a:solidFill>
                <a:latin typeface="Calibri" panose="020F0502020204030204" pitchFamily="34" charset="0"/>
              </a:rPr>
              <a:t>[Next].  </a:t>
            </a:r>
          </a:p>
        </p:txBody>
      </p:sp>
    </p:spTree>
    <p:extLst>
      <p:ext uri="{BB962C8B-B14F-4D97-AF65-F5344CB8AC3E}">
        <p14:creationId xmlns:p14="http://schemas.microsoft.com/office/powerpoint/2010/main" val="2438542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33D2-2296-21AF-803E-A87AE73760EA}"/>
              </a:ext>
            </a:extLst>
          </p:cNvPr>
          <p:cNvSpPr>
            <a:spLocks noGrp="1"/>
          </p:cNvSpPr>
          <p:nvPr>
            <p:ph type="title"/>
          </p:nvPr>
        </p:nvSpPr>
        <p:spPr>
          <a:xfrm>
            <a:off x="476330" y="1971792"/>
            <a:ext cx="4482170" cy="3552315"/>
          </a:xfrm>
        </p:spPr>
        <p:txBody>
          <a:bodyPr>
            <a:normAutofit fontScale="90000"/>
          </a:bodyPr>
          <a:lstStyle/>
          <a:p>
            <a:r>
              <a:rPr lang="en-US" sz="2000" dirty="0"/>
              <a:t>The TAN is an auto generated tracking number assigned to each and every MEDI transaction; you need to submit the changes in MEDI first, in order to get the TAN and upload the documents in the ABE Partner Portal.  You can find this number on the Summary Results page to the provider which tells the provider if the submission was accepted successfully.</a:t>
            </a:r>
            <a:br>
              <a:rPr lang="en-US" dirty="0"/>
            </a:br>
            <a:endParaRPr lang="en-US" dirty="0"/>
          </a:p>
        </p:txBody>
      </p:sp>
      <p:pic>
        <p:nvPicPr>
          <p:cNvPr id="4" name="Content Placeholder 4">
            <a:extLst>
              <a:ext uri="{FF2B5EF4-FFF2-40B4-BE49-F238E27FC236}">
                <a16:creationId xmlns:a16="http://schemas.microsoft.com/office/drawing/2014/main" id="{CFDB795A-69E9-C251-2121-C56709BE9348}"/>
              </a:ext>
            </a:extLst>
          </p:cNvPr>
          <p:cNvPicPr>
            <a:picLocks noGrp="1" noChangeAspect="1"/>
          </p:cNvPicPr>
          <p:nvPr>
            <p:ph sz="half" idx="1"/>
          </p:nvPr>
        </p:nvPicPr>
        <p:blipFill>
          <a:blip r:embed="rId2"/>
          <a:stretch>
            <a:fillRect/>
          </a:stretch>
        </p:blipFill>
        <p:spPr>
          <a:xfrm>
            <a:off x="5244821" y="2440135"/>
            <a:ext cx="6175783" cy="3188484"/>
          </a:xfrm>
          <a:prstGeom prst="rect">
            <a:avLst/>
          </a:prstGeom>
        </p:spPr>
      </p:pic>
      <p:sp>
        <p:nvSpPr>
          <p:cNvPr id="5" name="Text Box 116">
            <a:extLst>
              <a:ext uri="{FF2B5EF4-FFF2-40B4-BE49-F238E27FC236}">
                <a16:creationId xmlns:a16="http://schemas.microsoft.com/office/drawing/2014/main" id="{B8783F50-6100-A3E5-862D-0AEBC3D2EB76}"/>
              </a:ext>
            </a:extLst>
          </p:cNvPr>
          <p:cNvSpPr txBox="1">
            <a:spLocks noChangeArrowheads="1"/>
          </p:cNvSpPr>
          <p:nvPr/>
        </p:nvSpPr>
        <p:spPr bwMode="auto">
          <a:xfrm>
            <a:off x="5095335" y="3453353"/>
            <a:ext cx="3430792" cy="409575"/>
          </a:xfrm>
          <a:prstGeom prst="rect">
            <a:avLst/>
          </a:prstGeom>
          <a:noFill/>
          <a:ln w="254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2CAC4234-386A-241C-19F2-D2541DAE605A}"/>
              </a:ext>
            </a:extLst>
          </p:cNvPr>
          <p:cNvSpPr txBox="1"/>
          <p:nvPr/>
        </p:nvSpPr>
        <p:spPr>
          <a:xfrm>
            <a:off x="2130458" y="838986"/>
            <a:ext cx="7145517" cy="646331"/>
          </a:xfrm>
          <a:prstGeom prst="rect">
            <a:avLst/>
          </a:prstGeom>
          <a:noFill/>
        </p:spPr>
        <p:txBody>
          <a:bodyPr wrap="square" rtlCol="0">
            <a:spAutoFit/>
          </a:bodyPr>
          <a:lstStyle/>
          <a:p>
            <a:r>
              <a:rPr lang="en-US" sz="3600" b="1" dirty="0">
                <a:solidFill>
                  <a:schemeClr val="tx2"/>
                </a:solidFill>
                <a:latin typeface="Arial" panose="020B0604020202020204" pitchFamily="34" charset="0"/>
                <a:cs typeface="Arial" panose="020B0604020202020204" pitchFamily="34" charset="0"/>
              </a:rPr>
              <a:t>Finding the TAN </a:t>
            </a:r>
          </a:p>
        </p:txBody>
      </p:sp>
    </p:spTree>
    <p:extLst>
      <p:ext uri="{BB962C8B-B14F-4D97-AF65-F5344CB8AC3E}">
        <p14:creationId xmlns:p14="http://schemas.microsoft.com/office/powerpoint/2010/main" val="772111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FBCA-789B-43A4-8FB9-C221402358A4}"/>
              </a:ext>
            </a:extLst>
          </p:cNvPr>
          <p:cNvSpPr>
            <a:spLocks noGrp="1"/>
          </p:cNvSpPr>
          <p:nvPr>
            <p:ph type="title"/>
          </p:nvPr>
        </p:nvSpPr>
        <p:spPr>
          <a:xfrm>
            <a:off x="1317523" y="1042219"/>
            <a:ext cx="6053202" cy="1325563"/>
          </a:xfrm>
        </p:spPr>
        <p:txBody>
          <a:bodyPr>
            <a:normAutofit/>
          </a:bodyPr>
          <a:lstStyle/>
          <a:p>
            <a:r>
              <a:rPr lang="en-US" sz="3600" dirty="0"/>
              <a:t>Resources</a:t>
            </a:r>
          </a:p>
        </p:txBody>
      </p:sp>
      <p:sp>
        <p:nvSpPr>
          <p:cNvPr id="3" name="Content Placeholder 2">
            <a:extLst>
              <a:ext uri="{FF2B5EF4-FFF2-40B4-BE49-F238E27FC236}">
                <a16:creationId xmlns:a16="http://schemas.microsoft.com/office/drawing/2014/main" id="{5086B265-7B74-4393-AA62-BB432A51B55A}"/>
              </a:ext>
            </a:extLst>
          </p:cNvPr>
          <p:cNvSpPr>
            <a:spLocks noGrp="1"/>
          </p:cNvSpPr>
          <p:nvPr>
            <p:ph sz="half" idx="1"/>
          </p:nvPr>
        </p:nvSpPr>
        <p:spPr>
          <a:xfrm>
            <a:off x="1430867" y="2271183"/>
            <a:ext cx="8717746" cy="4431983"/>
          </a:xfrm>
        </p:spPr>
        <p:txBody>
          <a:bodyPr wrap="square" lIns="0" tIns="0" rIns="0" bIns="0" anchor="t">
            <a:spAutoFit/>
          </a:bodyPr>
          <a:lstStyle/>
          <a:p>
            <a:r>
              <a:rPr lang="en-US" dirty="0">
                <a:hlinkClick r:id="rId2"/>
              </a:rPr>
              <a:t>dhs.abe.questions@illinois.gov</a:t>
            </a:r>
            <a:r>
              <a:rPr lang="en-US" dirty="0"/>
              <a:t> </a:t>
            </a:r>
            <a:r>
              <a:rPr lang="en-US" dirty="0">
                <a:solidFill>
                  <a:schemeClr val="tx2"/>
                </a:solidFill>
              </a:rPr>
              <a:t>– Customer support email</a:t>
            </a:r>
          </a:p>
          <a:p>
            <a:endParaRPr lang="en-US" dirty="0">
              <a:solidFill>
                <a:schemeClr val="tx2"/>
              </a:solidFill>
            </a:endParaRPr>
          </a:p>
          <a:p>
            <a:r>
              <a:rPr lang="en-US" dirty="0">
                <a:hlinkClick r:id="rId3"/>
              </a:rPr>
              <a:t>HFS.ABEpartnerportal@Illinois</a:t>
            </a:r>
            <a:r>
              <a:rPr lang="en-US">
                <a:hlinkClick r:id="rId3"/>
              </a:rPr>
              <a:t>.gov</a:t>
            </a:r>
            <a:r>
              <a:rPr lang="en-US"/>
              <a:t>  </a:t>
            </a:r>
            <a:r>
              <a:rPr lang="en-US" dirty="0"/>
              <a:t>– For Providers </a:t>
            </a:r>
            <a:r>
              <a:rPr lang="en-US"/>
              <a:t>needing assistance</a:t>
            </a:r>
          </a:p>
          <a:p>
            <a:endParaRPr lang="en-US" dirty="0"/>
          </a:p>
          <a:p>
            <a:r>
              <a:rPr lang="en-US" dirty="0">
                <a:hlinkClick r:id="rId4"/>
              </a:rPr>
              <a:t>Customer Support – Application for Benefits Eligibility</a:t>
            </a:r>
            <a:r>
              <a:rPr lang="en-US" dirty="0"/>
              <a:t> </a:t>
            </a:r>
            <a:r>
              <a:rPr lang="en-US" dirty="0">
                <a:solidFill>
                  <a:schemeClr val="tx2"/>
                </a:solidFill>
              </a:rPr>
              <a:t> ABE </a:t>
            </a:r>
            <a:r>
              <a:rPr lang="en-US" dirty="0"/>
              <a:t>Guide, MMC Guide, links to ID Proofing Forms</a:t>
            </a:r>
          </a:p>
          <a:p>
            <a:endParaRPr lang="en-US" dirty="0">
              <a:solidFill>
                <a:srgbClr val="404040"/>
              </a:solidFill>
              <a:latin typeface="Arial"/>
              <a:cs typeface="Arial"/>
            </a:endParaRPr>
          </a:p>
          <a:p>
            <a:r>
              <a:rPr lang="en-US" u="sng" dirty="0">
                <a:solidFill>
                  <a:srgbClr val="0563C1"/>
                </a:solidFill>
                <a:effectLst/>
                <a:ea typeface="Calibri" panose="020F0502020204030204" pitchFamily="34" charset="0"/>
                <a:hlinkClick r:id="rId5"/>
              </a:rPr>
              <a:t>IDHS: Continuous Coverage Ends 3/31/2023 and Medical Redeterminations Resume (state.il.us)</a:t>
            </a:r>
            <a:r>
              <a:rPr lang="en-US" u="sng" dirty="0">
                <a:solidFill>
                  <a:srgbClr val="0563C1"/>
                </a:solidFill>
                <a:effectLst/>
                <a:ea typeface="Calibri" panose="020F0502020204030204" pitchFamily="34" charset="0"/>
              </a:rPr>
              <a:t>  </a:t>
            </a:r>
            <a:endParaRPr lang="en-US" dirty="0"/>
          </a:p>
          <a:p>
            <a:endParaRPr lang="en-US" dirty="0"/>
          </a:p>
          <a:p>
            <a:pPr marL="0" indent="0">
              <a:buNone/>
            </a:pPr>
            <a:endParaRPr lang="en-US" dirty="0">
              <a:solidFill>
                <a:schemeClr val="tx2"/>
              </a:solidFill>
            </a:endParaRPr>
          </a:p>
        </p:txBody>
      </p:sp>
      <p:sp>
        <p:nvSpPr>
          <p:cNvPr id="4" name="Slide Number Placeholder 3">
            <a:extLst>
              <a:ext uri="{FF2B5EF4-FFF2-40B4-BE49-F238E27FC236}">
                <a16:creationId xmlns:a16="http://schemas.microsoft.com/office/drawing/2014/main" id="{7A4A374F-813B-4AD6-9BC1-30E3C6957BA1}"/>
              </a:ext>
            </a:extLst>
          </p:cNvPr>
          <p:cNvSpPr>
            <a:spLocks noGrp="1"/>
          </p:cNvSpPr>
          <p:nvPr>
            <p:ph type="sldNum" sz="quarter" idx="12"/>
          </p:nvPr>
        </p:nvSpPr>
        <p:spPr/>
        <p:txBody>
          <a:bodyPr/>
          <a:lstStyle/>
          <a:p>
            <a:fld id="{19ED8608-BCF1-B149-8CB0-92877DFBBF10}" type="slidenum">
              <a:rPr lang="en-US" smtClean="0"/>
              <a:pPr/>
              <a:t>52</a:t>
            </a:fld>
            <a:endParaRPr lang="en-US"/>
          </a:p>
        </p:txBody>
      </p:sp>
      <p:pic>
        <p:nvPicPr>
          <p:cNvPr id="5" name="Picture 6" descr="IDHS">
            <a:extLst>
              <a:ext uri="{FF2B5EF4-FFF2-40B4-BE49-F238E27FC236}">
                <a16:creationId xmlns:a16="http://schemas.microsoft.com/office/drawing/2014/main" id="{B52BC807-4C50-41C6-8171-CE6772F55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3974" y="6242717"/>
            <a:ext cx="1640143" cy="50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74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C988-6CCD-0E91-6689-7F0782839AF2}"/>
              </a:ext>
            </a:extLst>
          </p:cNvPr>
          <p:cNvSpPr>
            <a:spLocks noGrp="1"/>
          </p:cNvSpPr>
          <p:nvPr>
            <p:ph type="title"/>
          </p:nvPr>
        </p:nvSpPr>
        <p:spPr/>
        <p:txBody>
          <a:bodyPr>
            <a:normAutofit fontScale="90000"/>
          </a:bodyPr>
          <a:lstStyle/>
          <a:p>
            <a:pPr algn="ctr"/>
            <a:r>
              <a:rPr lang="en-US" dirty="0"/>
              <a:t>Scam Alert – </a:t>
            </a:r>
            <a:br>
              <a:rPr lang="en-US" dirty="0"/>
            </a:br>
            <a:r>
              <a:rPr lang="en-US" dirty="0"/>
              <a:t>Some States are Already Experiencing Scams</a:t>
            </a:r>
          </a:p>
        </p:txBody>
      </p:sp>
      <p:sp>
        <p:nvSpPr>
          <p:cNvPr id="3" name="Content Placeholder 2">
            <a:extLst>
              <a:ext uri="{FF2B5EF4-FFF2-40B4-BE49-F238E27FC236}">
                <a16:creationId xmlns:a16="http://schemas.microsoft.com/office/drawing/2014/main" id="{CB25746B-1265-6542-AA43-1890C7BCDBBC}"/>
              </a:ext>
            </a:extLst>
          </p:cNvPr>
          <p:cNvSpPr>
            <a:spLocks noGrp="1"/>
          </p:cNvSpPr>
          <p:nvPr>
            <p:ph sz="half" idx="1"/>
          </p:nvPr>
        </p:nvSpPr>
        <p:spPr>
          <a:xfrm>
            <a:off x="1183338" y="1817348"/>
            <a:ext cx="10170458" cy="3253198"/>
          </a:xfrm>
        </p:spPr>
        <p:txBody>
          <a:bodyPr/>
          <a:lstStyle/>
          <a:p>
            <a:pPr marL="0" marR="0">
              <a:lnSpc>
                <a:spcPct val="107000"/>
              </a:lnSpc>
              <a:spcBef>
                <a:spcPts val="0"/>
              </a:spcBef>
              <a:spcAft>
                <a:spcPts val="80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For MCO/Provider Outreach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Please remind customers to beware of scams. Illinois will never ask them for money to renew or apply for Medicaid.</a:t>
            </a:r>
            <a:r>
              <a:rPr lang="en-US"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Report scams to the </a:t>
            </a:r>
            <a:r>
              <a:rPr lang="en-US" sz="1800" u="sng" kern="1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fraud report website</a:t>
            </a:r>
            <a:r>
              <a:rPr lang="en-US"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the Medicaid fraud hotline at 1-844-453-7283/1-844-ILFRAUD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 Customer Outreach – Include on Website/Social Media/other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Beware of scams. Illinois will never ask you for money to renew or apply for Medicaid.</a:t>
            </a:r>
            <a:r>
              <a:rPr lang="en-US"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Report scams to the </a:t>
            </a:r>
            <a:r>
              <a:rPr lang="en-US" sz="1800" u="sng" kern="1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fraud report website</a:t>
            </a:r>
            <a:r>
              <a:rPr lang="en-US"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the Medicaid fraud hotline at 1-844-453-7283/1-844-ILFRAUD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7538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21"/>
              <a:ext cx="12191999" cy="6857976"/>
            </a:xfrm>
            <a:prstGeom prst="rect">
              <a:avLst/>
            </a:prstGeom>
          </p:spPr>
        </p:pic>
        <p:pic>
          <p:nvPicPr>
            <p:cNvPr id="4" name="object 4"/>
            <p:cNvPicPr/>
            <p:nvPr/>
          </p:nvPicPr>
          <p:blipFill>
            <a:blip r:embed="rId3" cstate="print"/>
            <a:stretch>
              <a:fillRect/>
            </a:stretch>
          </p:blipFill>
          <p:spPr>
            <a:xfrm>
              <a:off x="811576" y="6376995"/>
              <a:ext cx="1200103" cy="200590"/>
            </a:xfrm>
            <a:prstGeom prst="rect">
              <a:avLst/>
            </a:prstGeom>
          </p:spPr>
        </p:pic>
        <p:pic>
          <p:nvPicPr>
            <p:cNvPr id="5" name="object 5"/>
            <p:cNvPicPr/>
            <p:nvPr/>
          </p:nvPicPr>
          <p:blipFill>
            <a:blip r:embed="rId4" cstate="print"/>
            <a:stretch>
              <a:fillRect/>
            </a:stretch>
          </p:blipFill>
          <p:spPr>
            <a:xfrm>
              <a:off x="812524" y="6194549"/>
              <a:ext cx="71159" cy="98384"/>
            </a:xfrm>
            <a:prstGeom prst="rect">
              <a:avLst/>
            </a:prstGeom>
          </p:spPr>
        </p:pic>
        <p:pic>
          <p:nvPicPr>
            <p:cNvPr id="6" name="object 6"/>
            <p:cNvPicPr/>
            <p:nvPr/>
          </p:nvPicPr>
          <p:blipFill>
            <a:blip r:embed="rId5" cstate="print"/>
            <a:stretch>
              <a:fillRect/>
            </a:stretch>
          </p:blipFill>
          <p:spPr>
            <a:xfrm>
              <a:off x="906451" y="6193596"/>
              <a:ext cx="122382" cy="100290"/>
            </a:xfrm>
            <a:prstGeom prst="rect">
              <a:avLst/>
            </a:prstGeom>
          </p:spPr>
        </p:pic>
        <p:pic>
          <p:nvPicPr>
            <p:cNvPr id="7" name="object 7"/>
            <p:cNvPicPr/>
            <p:nvPr/>
          </p:nvPicPr>
          <p:blipFill>
            <a:blip r:embed="rId6" cstate="print"/>
            <a:stretch>
              <a:fillRect/>
            </a:stretch>
          </p:blipFill>
          <p:spPr>
            <a:xfrm>
              <a:off x="264159" y="6146787"/>
              <a:ext cx="454437" cy="456589"/>
            </a:xfrm>
            <a:prstGeom prst="rect">
              <a:avLst/>
            </a:prstGeom>
          </p:spPr>
        </p:pic>
        <p:sp>
          <p:nvSpPr>
            <p:cNvPr id="8" name="object 8"/>
            <p:cNvSpPr/>
            <p:nvPr/>
          </p:nvSpPr>
          <p:spPr>
            <a:xfrm>
              <a:off x="8778240" y="0"/>
              <a:ext cx="3413760" cy="1686560"/>
            </a:xfrm>
            <a:custGeom>
              <a:avLst/>
              <a:gdLst/>
              <a:ahLst/>
              <a:cxnLst/>
              <a:rect l="l" t="t" r="r" b="b"/>
              <a:pathLst>
                <a:path w="3413759" h="1686560">
                  <a:moveTo>
                    <a:pt x="0" y="1686560"/>
                  </a:moveTo>
                  <a:lnTo>
                    <a:pt x="3413759" y="1686560"/>
                  </a:lnTo>
                  <a:lnTo>
                    <a:pt x="3413759" y="0"/>
                  </a:lnTo>
                  <a:lnTo>
                    <a:pt x="0" y="0"/>
                  </a:lnTo>
                  <a:lnTo>
                    <a:pt x="0" y="1686560"/>
                  </a:lnTo>
                  <a:close/>
                </a:path>
              </a:pathLst>
            </a:custGeom>
            <a:solidFill>
              <a:srgbClr val="FFFFFF"/>
            </a:solidFill>
          </p:spPr>
          <p:txBody>
            <a:bodyPr wrap="square" lIns="0" tIns="0" rIns="0" bIns="0" rtlCol="0"/>
            <a:lstStyle/>
            <a:p>
              <a:endParaRPr/>
            </a:p>
          </p:txBody>
        </p:sp>
        <p:sp>
          <p:nvSpPr>
            <p:cNvPr id="9" name="object 9"/>
            <p:cNvSpPr/>
            <p:nvPr/>
          </p:nvSpPr>
          <p:spPr>
            <a:xfrm>
              <a:off x="8778240" y="0"/>
              <a:ext cx="1788160" cy="1686560"/>
            </a:xfrm>
            <a:custGeom>
              <a:avLst/>
              <a:gdLst/>
              <a:ahLst/>
              <a:cxnLst/>
              <a:rect l="l" t="t" r="r" b="b"/>
              <a:pathLst>
                <a:path w="1788159" h="1686560">
                  <a:moveTo>
                    <a:pt x="0" y="0"/>
                  </a:moveTo>
                  <a:lnTo>
                    <a:pt x="0" y="1686560"/>
                  </a:lnTo>
                  <a:lnTo>
                    <a:pt x="1788159" y="1686560"/>
                  </a:lnTo>
                  <a:lnTo>
                    <a:pt x="0" y="0"/>
                  </a:lnTo>
                  <a:close/>
                </a:path>
              </a:pathLst>
            </a:custGeom>
            <a:solidFill>
              <a:srgbClr val="73B8E2"/>
            </a:solidFill>
          </p:spPr>
          <p:txBody>
            <a:bodyPr wrap="square" lIns="0" tIns="0" rIns="0" bIns="0" rtlCol="0"/>
            <a:lstStyle/>
            <a:p>
              <a:endParaRPr/>
            </a:p>
          </p:txBody>
        </p:sp>
        <p:sp>
          <p:nvSpPr>
            <p:cNvPr id="10" name="object 10"/>
            <p:cNvSpPr/>
            <p:nvPr/>
          </p:nvSpPr>
          <p:spPr>
            <a:xfrm>
              <a:off x="10535919" y="97489"/>
              <a:ext cx="1656080" cy="1589405"/>
            </a:xfrm>
            <a:custGeom>
              <a:avLst/>
              <a:gdLst/>
              <a:ahLst/>
              <a:cxnLst/>
              <a:rect l="l" t="t" r="r" b="b"/>
              <a:pathLst>
                <a:path w="1656079" h="1589405">
                  <a:moveTo>
                    <a:pt x="1656079" y="0"/>
                  </a:moveTo>
                  <a:lnTo>
                    <a:pt x="0" y="1589070"/>
                  </a:lnTo>
                  <a:lnTo>
                    <a:pt x="1656079" y="1589070"/>
                  </a:lnTo>
                  <a:lnTo>
                    <a:pt x="1656079" y="0"/>
                  </a:lnTo>
                  <a:close/>
                </a:path>
              </a:pathLst>
            </a:custGeom>
            <a:solidFill>
              <a:srgbClr val="928EC4"/>
            </a:solidFill>
          </p:spPr>
          <p:txBody>
            <a:bodyPr wrap="square" lIns="0" tIns="0" rIns="0" bIns="0" rtlCol="0"/>
            <a:lstStyle/>
            <a:p>
              <a:endParaRPr/>
            </a:p>
          </p:txBody>
        </p:sp>
      </p:grpSp>
      <p:sp>
        <p:nvSpPr>
          <p:cNvPr id="11" name="object 11"/>
          <p:cNvSpPr txBox="1">
            <a:spLocks noGrp="1"/>
          </p:cNvSpPr>
          <p:nvPr>
            <p:ph type="title"/>
          </p:nvPr>
        </p:nvSpPr>
        <p:spPr>
          <a:xfrm>
            <a:off x="1504335" y="2819400"/>
            <a:ext cx="6292646" cy="705834"/>
          </a:xfrm>
          <a:prstGeom prst="rect">
            <a:avLst/>
          </a:prstGeom>
        </p:spPr>
        <p:txBody>
          <a:bodyPr vert="horz" wrap="square" lIns="0" tIns="81280" rIns="0" bIns="0" rtlCol="0">
            <a:spAutoFit/>
          </a:bodyPr>
          <a:lstStyle/>
          <a:p>
            <a:pPr marL="12700" marR="5080">
              <a:lnSpc>
                <a:spcPts val="4330"/>
              </a:lnSpc>
              <a:spcBef>
                <a:spcPts val="640"/>
              </a:spcBef>
            </a:pPr>
            <a:r>
              <a:rPr lang="en-US" sz="7200" dirty="0">
                <a:solidFill>
                  <a:srgbClr val="FFFFFF"/>
                </a:solidFill>
              </a:rPr>
              <a:t>Questions ?</a:t>
            </a:r>
            <a:endParaRPr sz="7200" dirty="0"/>
          </a:p>
        </p:txBody>
      </p:sp>
      <p:grpSp>
        <p:nvGrpSpPr>
          <p:cNvPr id="12" name="object 12"/>
          <p:cNvGrpSpPr/>
          <p:nvPr/>
        </p:nvGrpSpPr>
        <p:grpSpPr>
          <a:xfrm>
            <a:off x="6531609" y="-1270"/>
            <a:ext cx="2247900" cy="1699260"/>
            <a:chOff x="6531609" y="-1270"/>
            <a:chExt cx="2247900" cy="1699260"/>
          </a:xfrm>
        </p:grpSpPr>
        <p:sp>
          <p:nvSpPr>
            <p:cNvPr id="13" name="object 13"/>
            <p:cNvSpPr/>
            <p:nvPr/>
          </p:nvSpPr>
          <p:spPr>
            <a:xfrm>
              <a:off x="6537959" y="5079"/>
              <a:ext cx="2235200" cy="1686560"/>
            </a:xfrm>
            <a:custGeom>
              <a:avLst/>
              <a:gdLst/>
              <a:ahLst/>
              <a:cxnLst/>
              <a:rect l="l" t="t" r="r" b="b"/>
              <a:pathLst>
                <a:path w="2235200" h="1686560">
                  <a:moveTo>
                    <a:pt x="2235200" y="0"/>
                  </a:moveTo>
                  <a:lnTo>
                    <a:pt x="0" y="0"/>
                  </a:lnTo>
                  <a:lnTo>
                    <a:pt x="0" y="1686560"/>
                  </a:lnTo>
                  <a:lnTo>
                    <a:pt x="2235200" y="1686560"/>
                  </a:lnTo>
                  <a:lnTo>
                    <a:pt x="2235200" y="0"/>
                  </a:lnTo>
                  <a:close/>
                </a:path>
              </a:pathLst>
            </a:custGeom>
            <a:solidFill>
              <a:srgbClr val="73B8E2"/>
            </a:solidFill>
          </p:spPr>
          <p:txBody>
            <a:bodyPr wrap="square" lIns="0" tIns="0" rIns="0" bIns="0" rtlCol="0"/>
            <a:lstStyle/>
            <a:p>
              <a:endParaRPr/>
            </a:p>
          </p:txBody>
        </p:sp>
        <p:sp>
          <p:nvSpPr>
            <p:cNvPr id="14" name="object 14"/>
            <p:cNvSpPr/>
            <p:nvPr/>
          </p:nvSpPr>
          <p:spPr>
            <a:xfrm>
              <a:off x="6537959" y="5079"/>
              <a:ext cx="2235200" cy="1686560"/>
            </a:xfrm>
            <a:custGeom>
              <a:avLst/>
              <a:gdLst/>
              <a:ahLst/>
              <a:cxnLst/>
              <a:rect l="l" t="t" r="r" b="b"/>
              <a:pathLst>
                <a:path w="2235200" h="1686560">
                  <a:moveTo>
                    <a:pt x="0" y="1686560"/>
                  </a:moveTo>
                  <a:lnTo>
                    <a:pt x="2235200" y="1686560"/>
                  </a:lnTo>
                  <a:lnTo>
                    <a:pt x="2235200" y="0"/>
                  </a:lnTo>
                  <a:lnTo>
                    <a:pt x="0" y="0"/>
                  </a:lnTo>
                  <a:lnTo>
                    <a:pt x="0" y="1686560"/>
                  </a:lnTo>
                  <a:close/>
                </a:path>
              </a:pathLst>
            </a:custGeom>
            <a:ln w="12700">
              <a:solidFill>
                <a:srgbClr val="73B8E2"/>
              </a:solidFill>
            </a:ln>
          </p:spPr>
          <p:txBody>
            <a:bodyPr wrap="square" lIns="0" tIns="0" rIns="0" bIns="0" rtlCol="0"/>
            <a:lstStyle/>
            <a:p>
              <a:endParaRPr/>
            </a:p>
          </p:txBody>
        </p:sp>
      </p:grpSp>
    </p:spTree>
    <p:extLst>
      <p:ext uri="{BB962C8B-B14F-4D97-AF65-F5344CB8AC3E}">
        <p14:creationId xmlns:p14="http://schemas.microsoft.com/office/powerpoint/2010/main" val="113838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994400"/>
            <a:ext cx="12192000" cy="863600"/>
            <a:chOff x="0" y="5994400"/>
            <a:chExt cx="12192000" cy="863600"/>
          </a:xfrm>
        </p:grpSpPr>
        <p:pic>
          <p:nvPicPr>
            <p:cNvPr id="3" name="object 3"/>
            <p:cNvPicPr/>
            <p:nvPr/>
          </p:nvPicPr>
          <p:blipFill>
            <a:blip r:embed="rId2" cstate="print"/>
            <a:stretch>
              <a:fillRect/>
            </a:stretch>
          </p:blipFill>
          <p:spPr>
            <a:xfrm>
              <a:off x="1556435" y="6498915"/>
              <a:ext cx="1207084" cy="200590"/>
            </a:xfrm>
            <a:prstGeom prst="rect">
              <a:avLst/>
            </a:prstGeom>
          </p:spPr>
        </p:pic>
        <p:pic>
          <p:nvPicPr>
            <p:cNvPr id="4" name="object 4"/>
            <p:cNvPicPr/>
            <p:nvPr/>
          </p:nvPicPr>
          <p:blipFill>
            <a:blip r:embed="rId3" cstate="print"/>
            <a:stretch>
              <a:fillRect/>
            </a:stretch>
          </p:blipFill>
          <p:spPr>
            <a:xfrm>
              <a:off x="1557389" y="6316469"/>
              <a:ext cx="71572" cy="98384"/>
            </a:xfrm>
            <a:prstGeom prst="rect">
              <a:avLst/>
            </a:prstGeom>
          </p:spPr>
        </p:pic>
        <p:pic>
          <p:nvPicPr>
            <p:cNvPr id="5" name="object 5"/>
            <p:cNvPicPr/>
            <p:nvPr/>
          </p:nvPicPr>
          <p:blipFill>
            <a:blip r:embed="rId4" cstate="print"/>
            <a:stretch>
              <a:fillRect/>
            </a:stretch>
          </p:blipFill>
          <p:spPr>
            <a:xfrm>
              <a:off x="1651861" y="6315516"/>
              <a:ext cx="123093" cy="100290"/>
            </a:xfrm>
            <a:prstGeom prst="rect">
              <a:avLst/>
            </a:prstGeom>
          </p:spPr>
        </p:pic>
        <p:pic>
          <p:nvPicPr>
            <p:cNvPr id="6" name="object 6"/>
            <p:cNvPicPr/>
            <p:nvPr/>
          </p:nvPicPr>
          <p:blipFill>
            <a:blip r:embed="rId5" cstate="print"/>
            <a:stretch>
              <a:fillRect/>
            </a:stretch>
          </p:blipFill>
          <p:spPr>
            <a:xfrm>
              <a:off x="1005839" y="6268707"/>
              <a:ext cx="457077" cy="456589"/>
            </a:xfrm>
            <a:prstGeom prst="rect">
              <a:avLst/>
            </a:prstGeom>
          </p:spPr>
        </p:pic>
      </p:grpSp>
      <p:grpSp>
        <p:nvGrpSpPr>
          <p:cNvPr id="7" name="object 7"/>
          <p:cNvGrpSpPr/>
          <p:nvPr/>
        </p:nvGrpSpPr>
        <p:grpSpPr>
          <a:xfrm>
            <a:off x="0" y="0"/>
            <a:ext cx="12192000" cy="1645920"/>
            <a:chOff x="0" y="0"/>
            <a:chExt cx="12192000" cy="1645920"/>
          </a:xfrm>
        </p:grpSpPr>
        <p:sp>
          <p:nvSpPr>
            <p:cNvPr id="8" name="object 8"/>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9" name="object 9"/>
            <p:cNvPicPr/>
            <p:nvPr/>
          </p:nvPicPr>
          <p:blipFill>
            <a:blip r:embed="rId6" cstate="print"/>
            <a:stretch>
              <a:fillRect/>
            </a:stretch>
          </p:blipFill>
          <p:spPr>
            <a:xfrm>
              <a:off x="0" y="0"/>
              <a:ext cx="3149599" cy="1645920"/>
            </a:xfrm>
            <a:prstGeom prst="rect">
              <a:avLst/>
            </a:prstGeom>
          </p:spPr>
        </p:pic>
        <p:sp>
          <p:nvSpPr>
            <p:cNvPr id="10" name="object 10"/>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548957" y="510326"/>
            <a:ext cx="11264900" cy="920339"/>
          </a:xfrm>
          <a:prstGeom prst="rect">
            <a:avLst/>
          </a:prstGeom>
        </p:spPr>
        <p:txBody>
          <a:bodyPr vert="horz" wrap="square" lIns="0" tIns="362798" rIns="0" bIns="0" rtlCol="0">
            <a:spAutoFit/>
          </a:bodyPr>
          <a:lstStyle/>
          <a:p>
            <a:pPr marL="197485">
              <a:lnSpc>
                <a:spcPct val="100000"/>
              </a:lnSpc>
              <a:spcBef>
                <a:spcPts val="105"/>
              </a:spcBef>
            </a:pPr>
            <a:r>
              <a:rPr sz="3600"/>
              <a:t>Consolidated</a:t>
            </a:r>
            <a:r>
              <a:rPr sz="3600" spc="-350"/>
              <a:t> </a:t>
            </a:r>
            <a:r>
              <a:rPr sz="3600"/>
              <a:t>Appropriations</a:t>
            </a:r>
            <a:r>
              <a:rPr sz="3600" spc="-130"/>
              <a:t> </a:t>
            </a:r>
            <a:r>
              <a:rPr sz="3600"/>
              <a:t>Act,</a:t>
            </a:r>
            <a:r>
              <a:rPr sz="3600" spc="30"/>
              <a:t> </a:t>
            </a:r>
            <a:r>
              <a:rPr sz="3600"/>
              <a:t>2023</a:t>
            </a:r>
            <a:r>
              <a:rPr sz="3600" spc="15"/>
              <a:t> </a:t>
            </a:r>
            <a:r>
              <a:rPr sz="3600" spc="-10"/>
              <a:t>(CCA)</a:t>
            </a:r>
            <a:endParaRPr sz="3600"/>
          </a:p>
        </p:txBody>
      </p:sp>
      <p:sp>
        <p:nvSpPr>
          <p:cNvPr id="12" name="object 12"/>
          <p:cNvSpPr/>
          <p:nvPr/>
        </p:nvSpPr>
        <p:spPr>
          <a:xfrm>
            <a:off x="970280" y="3520440"/>
            <a:ext cx="10576560" cy="2062480"/>
          </a:xfrm>
          <a:custGeom>
            <a:avLst/>
            <a:gdLst/>
            <a:ahLst/>
            <a:cxnLst/>
            <a:rect l="l" t="t" r="r" b="b"/>
            <a:pathLst>
              <a:path w="10576560" h="2062479">
                <a:moveTo>
                  <a:pt x="0" y="2062480"/>
                </a:moveTo>
                <a:lnTo>
                  <a:pt x="10576560" y="2062480"/>
                </a:lnTo>
                <a:lnTo>
                  <a:pt x="10576560" y="0"/>
                </a:lnTo>
                <a:lnTo>
                  <a:pt x="0" y="0"/>
                </a:lnTo>
                <a:lnTo>
                  <a:pt x="0" y="2062480"/>
                </a:lnTo>
                <a:close/>
              </a:path>
            </a:pathLst>
          </a:custGeom>
          <a:ln w="12700">
            <a:solidFill>
              <a:srgbClr val="4471C4"/>
            </a:solidFill>
          </a:ln>
        </p:spPr>
        <p:txBody>
          <a:bodyPr wrap="square" lIns="0" tIns="0" rIns="0" bIns="0" rtlCol="0"/>
          <a:lstStyle/>
          <a:p>
            <a:endParaRPr/>
          </a:p>
        </p:txBody>
      </p:sp>
      <p:sp>
        <p:nvSpPr>
          <p:cNvPr id="13" name="object 13"/>
          <p:cNvSpPr txBox="1"/>
          <p:nvPr/>
        </p:nvSpPr>
        <p:spPr>
          <a:xfrm>
            <a:off x="1044892" y="1707451"/>
            <a:ext cx="9998710" cy="3752215"/>
          </a:xfrm>
          <a:prstGeom prst="rect">
            <a:avLst/>
          </a:prstGeom>
        </p:spPr>
        <p:txBody>
          <a:bodyPr vert="horz" wrap="square" lIns="0" tIns="12700" rIns="0" bIns="0" rtlCol="0">
            <a:spAutoFit/>
          </a:bodyPr>
          <a:lstStyle/>
          <a:p>
            <a:pPr marL="469900" indent="-457834">
              <a:lnSpc>
                <a:spcPct val="100000"/>
              </a:lnSpc>
              <a:spcBef>
                <a:spcPts val="100"/>
              </a:spcBef>
              <a:buChar char="•"/>
              <a:tabLst>
                <a:tab pos="469900" algn="l"/>
                <a:tab pos="470534" algn="l"/>
              </a:tabLst>
            </a:pPr>
            <a:r>
              <a:rPr sz="2000">
                <a:solidFill>
                  <a:srgbClr val="2E5496"/>
                </a:solidFill>
                <a:latin typeface="Arial"/>
                <a:cs typeface="Arial"/>
              </a:rPr>
              <a:t>Signed</a:t>
            </a:r>
            <a:r>
              <a:rPr sz="2000" spc="-45">
                <a:solidFill>
                  <a:srgbClr val="2E5496"/>
                </a:solidFill>
                <a:latin typeface="Arial"/>
                <a:cs typeface="Arial"/>
              </a:rPr>
              <a:t> </a:t>
            </a:r>
            <a:r>
              <a:rPr sz="2000">
                <a:solidFill>
                  <a:srgbClr val="2E5496"/>
                </a:solidFill>
                <a:latin typeface="Arial"/>
                <a:cs typeface="Arial"/>
              </a:rPr>
              <a:t>by</a:t>
            </a:r>
            <a:r>
              <a:rPr sz="2000" spc="-5">
                <a:solidFill>
                  <a:srgbClr val="2E5496"/>
                </a:solidFill>
                <a:latin typeface="Arial"/>
                <a:cs typeface="Arial"/>
              </a:rPr>
              <a:t> </a:t>
            </a:r>
            <a:r>
              <a:rPr sz="2000">
                <a:solidFill>
                  <a:srgbClr val="2E5496"/>
                </a:solidFill>
                <a:latin typeface="Arial"/>
                <a:cs typeface="Arial"/>
              </a:rPr>
              <a:t>President</a:t>
            </a:r>
            <a:r>
              <a:rPr sz="2000" spc="-35">
                <a:solidFill>
                  <a:srgbClr val="2E5496"/>
                </a:solidFill>
                <a:latin typeface="Arial"/>
                <a:cs typeface="Arial"/>
              </a:rPr>
              <a:t> </a:t>
            </a:r>
            <a:r>
              <a:rPr sz="2000">
                <a:solidFill>
                  <a:srgbClr val="2E5496"/>
                </a:solidFill>
                <a:latin typeface="Arial"/>
                <a:cs typeface="Arial"/>
              </a:rPr>
              <a:t>Biden</a:t>
            </a:r>
            <a:r>
              <a:rPr sz="2000" spc="-30">
                <a:solidFill>
                  <a:srgbClr val="2E5496"/>
                </a:solidFill>
                <a:latin typeface="Arial"/>
                <a:cs typeface="Arial"/>
              </a:rPr>
              <a:t> </a:t>
            </a:r>
            <a:r>
              <a:rPr sz="2000">
                <a:solidFill>
                  <a:srgbClr val="2E5496"/>
                </a:solidFill>
                <a:latin typeface="Arial"/>
                <a:cs typeface="Arial"/>
              </a:rPr>
              <a:t>on</a:t>
            </a:r>
            <a:r>
              <a:rPr sz="2000" spc="-35">
                <a:solidFill>
                  <a:srgbClr val="2E5496"/>
                </a:solidFill>
                <a:latin typeface="Arial"/>
                <a:cs typeface="Arial"/>
              </a:rPr>
              <a:t> </a:t>
            </a:r>
            <a:r>
              <a:rPr sz="2000">
                <a:solidFill>
                  <a:srgbClr val="2E5496"/>
                </a:solidFill>
                <a:latin typeface="Arial"/>
                <a:cs typeface="Arial"/>
              </a:rPr>
              <a:t>December</a:t>
            </a:r>
            <a:r>
              <a:rPr sz="2000" spc="-155">
                <a:solidFill>
                  <a:srgbClr val="2E5496"/>
                </a:solidFill>
                <a:latin typeface="Arial"/>
                <a:cs typeface="Arial"/>
              </a:rPr>
              <a:t> </a:t>
            </a:r>
            <a:r>
              <a:rPr sz="2000">
                <a:solidFill>
                  <a:srgbClr val="2E5496"/>
                </a:solidFill>
                <a:latin typeface="Arial"/>
                <a:cs typeface="Arial"/>
              </a:rPr>
              <a:t>29,</a:t>
            </a:r>
            <a:r>
              <a:rPr sz="2000" spc="55">
                <a:solidFill>
                  <a:srgbClr val="2E5496"/>
                </a:solidFill>
                <a:latin typeface="Arial"/>
                <a:cs typeface="Arial"/>
              </a:rPr>
              <a:t> </a:t>
            </a:r>
            <a:r>
              <a:rPr sz="2000" spc="-20">
                <a:solidFill>
                  <a:srgbClr val="2E5496"/>
                </a:solidFill>
                <a:latin typeface="Arial"/>
                <a:cs typeface="Arial"/>
              </a:rPr>
              <a:t>2022</a:t>
            </a:r>
            <a:endParaRPr sz="2000">
              <a:latin typeface="Arial"/>
              <a:cs typeface="Arial"/>
            </a:endParaRPr>
          </a:p>
          <a:p>
            <a:pPr marL="469900" indent="-457834">
              <a:lnSpc>
                <a:spcPct val="100000"/>
              </a:lnSpc>
              <a:spcBef>
                <a:spcPts val="5"/>
              </a:spcBef>
              <a:buChar char="•"/>
              <a:tabLst>
                <a:tab pos="469900" algn="l"/>
                <a:tab pos="470534" algn="l"/>
              </a:tabLst>
            </a:pPr>
            <a:r>
              <a:rPr sz="2000">
                <a:solidFill>
                  <a:srgbClr val="2E5496"/>
                </a:solidFill>
                <a:latin typeface="Arial"/>
                <a:cs typeface="Arial"/>
              </a:rPr>
              <a:t>Amends</a:t>
            </a:r>
            <a:r>
              <a:rPr sz="2000" spc="-85">
                <a:solidFill>
                  <a:srgbClr val="2E5496"/>
                </a:solidFill>
                <a:latin typeface="Arial"/>
                <a:cs typeface="Arial"/>
              </a:rPr>
              <a:t> </a:t>
            </a:r>
            <a:r>
              <a:rPr sz="2000">
                <a:solidFill>
                  <a:srgbClr val="2E5496"/>
                </a:solidFill>
                <a:latin typeface="Arial"/>
                <a:cs typeface="Arial"/>
              </a:rPr>
              <a:t>the</a:t>
            </a:r>
            <a:r>
              <a:rPr sz="2000" spc="-25">
                <a:solidFill>
                  <a:srgbClr val="2E5496"/>
                </a:solidFill>
                <a:latin typeface="Arial"/>
                <a:cs typeface="Arial"/>
              </a:rPr>
              <a:t> </a:t>
            </a:r>
            <a:r>
              <a:rPr sz="2000">
                <a:solidFill>
                  <a:srgbClr val="2E5496"/>
                </a:solidFill>
                <a:latin typeface="Arial"/>
                <a:cs typeface="Arial"/>
              </a:rPr>
              <a:t>FFCRA to</a:t>
            </a:r>
            <a:r>
              <a:rPr sz="2000" spc="60">
                <a:solidFill>
                  <a:srgbClr val="2E5496"/>
                </a:solidFill>
                <a:latin typeface="Arial"/>
                <a:cs typeface="Arial"/>
              </a:rPr>
              <a:t> </a:t>
            </a:r>
            <a:r>
              <a:rPr sz="2000">
                <a:solidFill>
                  <a:srgbClr val="2E5496"/>
                </a:solidFill>
                <a:latin typeface="Arial"/>
                <a:cs typeface="Arial"/>
              </a:rPr>
              <a:t>delink</a:t>
            </a:r>
            <a:r>
              <a:rPr sz="2000" spc="-70">
                <a:solidFill>
                  <a:srgbClr val="2E5496"/>
                </a:solidFill>
                <a:latin typeface="Arial"/>
                <a:cs typeface="Arial"/>
              </a:rPr>
              <a:t> </a:t>
            </a:r>
            <a:r>
              <a:rPr sz="2000">
                <a:solidFill>
                  <a:srgbClr val="2E5496"/>
                </a:solidFill>
                <a:latin typeface="Arial"/>
                <a:cs typeface="Arial"/>
              </a:rPr>
              <a:t>the</a:t>
            </a:r>
            <a:r>
              <a:rPr sz="2000" spc="60">
                <a:solidFill>
                  <a:srgbClr val="2E5496"/>
                </a:solidFill>
                <a:latin typeface="Arial"/>
                <a:cs typeface="Arial"/>
              </a:rPr>
              <a:t> </a:t>
            </a:r>
            <a:r>
              <a:rPr sz="2000">
                <a:solidFill>
                  <a:srgbClr val="2E5496"/>
                </a:solidFill>
                <a:latin typeface="Arial"/>
                <a:cs typeface="Arial"/>
              </a:rPr>
              <a:t>Medicaid</a:t>
            </a:r>
            <a:r>
              <a:rPr sz="2000" spc="-110">
                <a:solidFill>
                  <a:srgbClr val="2E5496"/>
                </a:solidFill>
                <a:latin typeface="Arial"/>
                <a:cs typeface="Arial"/>
              </a:rPr>
              <a:t> </a:t>
            </a:r>
            <a:r>
              <a:rPr sz="2000">
                <a:solidFill>
                  <a:srgbClr val="2E5496"/>
                </a:solidFill>
                <a:latin typeface="Arial"/>
                <a:cs typeface="Arial"/>
              </a:rPr>
              <a:t>Continuous</a:t>
            </a:r>
            <a:r>
              <a:rPr sz="2000" spc="-75">
                <a:solidFill>
                  <a:srgbClr val="2E5496"/>
                </a:solidFill>
                <a:latin typeface="Arial"/>
                <a:cs typeface="Arial"/>
              </a:rPr>
              <a:t> </a:t>
            </a:r>
            <a:r>
              <a:rPr sz="2000">
                <a:solidFill>
                  <a:srgbClr val="2E5496"/>
                </a:solidFill>
                <a:latin typeface="Arial"/>
                <a:cs typeface="Arial"/>
              </a:rPr>
              <a:t>Enrollment</a:t>
            </a:r>
            <a:r>
              <a:rPr sz="2000" spc="-110">
                <a:solidFill>
                  <a:srgbClr val="2E5496"/>
                </a:solidFill>
                <a:latin typeface="Arial"/>
                <a:cs typeface="Arial"/>
              </a:rPr>
              <a:t> </a:t>
            </a:r>
            <a:r>
              <a:rPr sz="2000">
                <a:solidFill>
                  <a:srgbClr val="2E5496"/>
                </a:solidFill>
                <a:latin typeface="Arial"/>
                <a:cs typeface="Arial"/>
              </a:rPr>
              <a:t>Requirement</a:t>
            </a:r>
            <a:r>
              <a:rPr sz="2000" spc="-110">
                <a:solidFill>
                  <a:srgbClr val="2E5496"/>
                </a:solidFill>
                <a:latin typeface="Arial"/>
                <a:cs typeface="Arial"/>
              </a:rPr>
              <a:t> </a:t>
            </a:r>
            <a:r>
              <a:rPr sz="2000" spc="-20">
                <a:solidFill>
                  <a:srgbClr val="2E5496"/>
                </a:solidFill>
                <a:latin typeface="Arial"/>
                <a:cs typeface="Arial"/>
              </a:rPr>
              <a:t>from</a:t>
            </a:r>
            <a:endParaRPr sz="2000">
              <a:latin typeface="Arial"/>
              <a:cs typeface="Arial"/>
            </a:endParaRPr>
          </a:p>
          <a:p>
            <a:pPr marL="469900">
              <a:lnSpc>
                <a:spcPct val="100000"/>
              </a:lnSpc>
            </a:pPr>
            <a:r>
              <a:rPr sz="2000">
                <a:solidFill>
                  <a:srgbClr val="2E5496"/>
                </a:solidFill>
                <a:latin typeface="Arial"/>
                <a:cs typeface="Arial"/>
              </a:rPr>
              <a:t>the</a:t>
            </a:r>
            <a:r>
              <a:rPr sz="2000" spc="-20">
                <a:solidFill>
                  <a:srgbClr val="2E5496"/>
                </a:solidFill>
                <a:latin typeface="Arial"/>
                <a:cs typeface="Arial"/>
              </a:rPr>
              <a:t> </a:t>
            </a:r>
            <a:r>
              <a:rPr sz="2000">
                <a:solidFill>
                  <a:srgbClr val="2E5496"/>
                </a:solidFill>
                <a:latin typeface="Arial"/>
                <a:cs typeface="Arial"/>
              </a:rPr>
              <a:t>end</a:t>
            </a:r>
            <a:r>
              <a:rPr sz="2000" spc="-95">
                <a:solidFill>
                  <a:srgbClr val="2E5496"/>
                </a:solidFill>
                <a:latin typeface="Arial"/>
                <a:cs typeface="Arial"/>
              </a:rPr>
              <a:t> </a:t>
            </a:r>
            <a:r>
              <a:rPr sz="2000">
                <a:solidFill>
                  <a:srgbClr val="2E5496"/>
                </a:solidFill>
                <a:latin typeface="Arial"/>
                <a:cs typeface="Arial"/>
              </a:rPr>
              <a:t>of</a:t>
            </a:r>
            <a:r>
              <a:rPr sz="2000" spc="-20">
                <a:solidFill>
                  <a:srgbClr val="2E5496"/>
                </a:solidFill>
                <a:latin typeface="Arial"/>
                <a:cs typeface="Arial"/>
              </a:rPr>
              <a:t> </a:t>
            </a:r>
            <a:r>
              <a:rPr sz="2000">
                <a:solidFill>
                  <a:srgbClr val="2E5496"/>
                </a:solidFill>
                <a:latin typeface="Arial"/>
                <a:cs typeface="Arial"/>
              </a:rPr>
              <a:t>the</a:t>
            </a:r>
            <a:r>
              <a:rPr sz="2000" spc="-90">
                <a:solidFill>
                  <a:srgbClr val="2E5496"/>
                </a:solidFill>
                <a:latin typeface="Arial"/>
                <a:cs typeface="Arial"/>
              </a:rPr>
              <a:t> </a:t>
            </a:r>
            <a:r>
              <a:rPr sz="2000">
                <a:solidFill>
                  <a:srgbClr val="2E5496"/>
                </a:solidFill>
                <a:latin typeface="Arial"/>
                <a:cs typeface="Arial"/>
              </a:rPr>
              <a:t>COVID</a:t>
            </a:r>
            <a:r>
              <a:rPr sz="2000" spc="45">
                <a:solidFill>
                  <a:srgbClr val="2E5496"/>
                </a:solidFill>
                <a:latin typeface="Arial"/>
                <a:cs typeface="Arial"/>
              </a:rPr>
              <a:t> </a:t>
            </a:r>
            <a:r>
              <a:rPr sz="2000" spc="-20">
                <a:solidFill>
                  <a:srgbClr val="2E5496"/>
                </a:solidFill>
                <a:latin typeface="Arial"/>
                <a:cs typeface="Arial"/>
              </a:rPr>
              <a:t>PHE.</a:t>
            </a:r>
            <a:endParaRPr sz="2000">
              <a:latin typeface="Arial"/>
              <a:cs typeface="Arial"/>
            </a:endParaRPr>
          </a:p>
          <a:p>
            <a:pPr marL="927735" lvl="1" indent="-458470">
              <a:lnSpc>
                <a:spcPct val="100000"/>
              </a:lnSpc>
              <a:spcBef>
                <a:spcPts val="5"/>
              </a:spcBef>
              <a:buChar char="•"/>
              <a:tabLst>
                <a:tab pos="927735" algn="l"/>
                <a:tab pos="928369" algn="l"/>
              </a:tabLst>
            </a:pPr>
            <a:r>
              <a:rPr sz="2000">
                <a:solidFill>
                  <a:srgbClr val="2E5496"/>
                </a:solidFill>
                <a:latin typeface="Arial"/>
                <a:cs typeface="Arial"/>
              </a:rPr>
              <a:t>Other</a:t>
            </a:r>
            <a:r>
              <a:rPr sz="2000" spc="-10">
                <a:solidFill>
                  <a:srgbClr val="2E5496"/>
                </a:solidFill>
                <a:latin typeface="Arial"/>
                <a:cs typeface="Arial"/>
              </a:rPr>
              <a:t> </a:t>
            </a:r>
            <a:r>
              <a:rPr sz="2000">
                <a:solidFill>
                  <a:srgbClr val="2E5496"/>
                </a:solidFill>
                <a:latin typeface="Arial"/>
                <a:cs typeface="Arial"/>
              </a:rPr>
              <a:t>Medicaid</a:t>
            </a:r>
            <a:r>
              <a:rPr sz="2000" spc="-130">
                <a:solidFill>
                  <a:srgbClr val="2E5496"/>
                </a:solidFill>
                <a:latin typeface="Arial"/>
                <a:cs typeface="Arial"/>
              </a:rPr>
              <a:t> </a:t>
            </a:r>
            <a:r>
              <a:rPr sz="2000">
                <a:solidFill>
                  <a:srgbClr val="2E5496"/>
                </a:solidFill>
                <a:latin typeface="Arial"/>
                <a:cs typeface="Arial"/>
              </a:rPr>
              <a:t>flexibilities</a:t>
            </a:r>
            <a:r>
              <a:rPr sz="2000" spc="-95">
                <a:solidFill>
                  <a:srgbClr val="2E5496"/>
                </a:solidFill>
                <a:latin typeface="Arial"/>
                <a:cs typeface="Arial"/>
              </a:rPr>
              <a:t> </a:t>
            </a:r>
            <a:r>
              <a:rPr sz="2000">
                <a:solidFill>
                  <a:srgbClr val="2E5496"/>
                </a:solidFill>
                <a:latin typeface="Arial"/>
                <a:cs typeface="Arial"/>
              </a:rPr>
              <a:t>remain</a:t>
            </a:r>
            <a:r>
              <a:rPr sz="2000" spc="-50">
                <a:solidFill>
                  <a:srgbClr val="2E5496"/>
                </a:solidFill>
                <a:latin typeface="Arial"/>
                <a:cs typeface="Arial"/>
              </a:rPr>
              <a:t> </a:t>
            </a:r>
            <a:r>
              <a:rPr sz="2000">
                <a:solidFill>
                  <a:srgbClr val="2E5496"/>
                </a:solidFill>
                <a:latin typeface="Arial"/>
                <a:cs typeface="Arial"/>
              </a:rPr>
              <a:t>tied</a:t>
            </a:r>
            <a:r>
              <a:rPr sz="2000" spc="-45">
                <a:solidFill>
                  <a:srgbClr val="2E5496"/>
                </a:solidFill>
                <a:latin typeface="Arial"/>
                <a:cs typeface="Arial"/>
              </a:rPr>
              <a:t> </a:t>
            </a:r>
            <a:r>
              <a:rPr sz="2000">
                <a:solidFill>
                  <a:srgbClr val="2E5496"/>
                </a:solidFill>
                <a:latin typeface="Arial"/>
                <a:cs typeface="Arial"/>
              </a:rPr>
              <a:t>to</a:t>
            </a:r>
            <a:r>
              <a:rPr sz="2000" spc="-45">
                <a:solidFill>
                  <a:srgbClr val="2E5496"/>
                </a:solidFill>
                <a:latin typeface="Arial"/>
                <a:cs typeface="Arial"/>
              </a:rPr>
              <a:t> </a:t>
            </a:r>
            <a:r>
              <a:rPr sz="2000">
                <a:solidFill>
                  <a:srgbClr val="2E5496"/>
                </a:solidFill>
                <a:latin typeface="Arial"/>
                <a:cs typeface="Arial"/>
              </a:rPr>
              <a:t>the</a:t>
            </a:r>
            <a:r>
              <a:rPr sz="2000" spc="35">
                <a:solidFill>
                  <a:srgbClr val="2E5496"/>
                </a:solidFill>
                <a:latin typeface="Arial"/>
                <a:cs typeface="Arial"/>
              </a:rPr>
              <a:t> </a:t>
            </a:r>
            <a:r>
              <a:rPr sz="2000">
                <a:solidFill>
                  <a:srgbClr val="2E5496"/>
                </a:solidFill>
                <a:latin typeface="Arial"/>
                <a:cs typeface="Arial"/>
              </a:rPr>
              <a:t>end</a:t>
            </a:r>
            <a:r>
              <a:rPr sz="2000" spc="30">
                <a:solidFill>
                  <a:srgbClr val="2E5496"/>
                </a:solidFill>
                <a:latin typeface="Arial"/>
                <a:cs typeface="Arial"/>
              </a:rPr>
              <a:t> </a:t>
            </a:r>
            <a:r>
              <a:rPr sz="2000">
                <a:solidFill>
                  <a:srgbClr val="2E5496"/>
                </a:solidFill>
                <a:latin typeface="Arial"/>
                <a:cs typeface="Arial"/>
              </a:rPr>
              <a:t>of</a:t>
            </a:r>
            <a:r>
              <a:rPr sz="2000" spc="-50">
                <a:solidFill>
                  <a:srgbClr val="2E5496"/>
                </a:solidFill>
                <a:latin typeface="Arial"/>
                <a:cs typeface="Arial"/>
              </a:rPr>
              <a:t> </a:t>
            </a:r>
            <a:r>
              <a:rPr sz="2000">
                <a:solidFill>
                  <a:srgbClr val="2E5496"/>
                </a:solidFill>
                <a:latin typeface="Arial"/>
                <a:cs typeface="Arial"/>
              </a:rPr>
              <a:t>the</a:t>
            </a:r>
            <a:r>
              <a:rPr sz="2000" spc="35">
                <a:solidFill>
                  <a:srgbClr val="2E5496"/>
                </a:solidFill>
                <a:latin typeface="Arial"/>
                <a:cs typeface="Arial"/>
              </a:rPr>
              <a:t> </a:t>
            </a:r>
            <a:r>
              <a:rPr sz="2000" spc="-20">
                <a:solidFill>
                  <a:srgbClr val="2E5496"/>
                </a:solidFill>
                <a:latin typeface="Arial"/>
                <a:cs typeface="Arial"/>
              </a:rPr>
              <a:t>PHE.</a:t>
            </a:r>
            <a:endParaRPr sz="2000">
              <a:latin typeface="Arial"/>
              <a:cs typeface="Arial"/>
            </a:endParaRPr>
          </a:p>
          <a:p>
            <a:pPr marL="469900" indent="-457834">
              <a:lnSpc>
                <a:spcPct val="100000"/>
              </a:lnSpc>
              <a:spcBef>
                <a:spcPts val="5"/>
              </a:spcBef>
              <a:buChar char="•"/>
              <a:tabLst>
                <a:tab pos="469900" algn="l"/>
                <a:tab pos="470534" algn="l"/>
              </a:tabLst>
            </a:pPr>
            <a:r>
              <a:rPr sz="2000">
                <a:solidFill>
                  <a:srgbClr val="2E5496"/>
                </a:solidFill>
                <a:latin typeface="Arial"/>
                <a:cs typeface="Arial"/>
              </a:rPr>
              <a:t>Phases</a:t>
            </a:r>
            <a:r>
              <a:rPr sz="2000" spc="-120">
                <a:solidFill>
                  <a:srgbClr val="2E5496"/>
                </a:solidFill>
                <a:latin typeface="Arial"/>
                <a:cs typeface="Arial"/>
              </a:rPr>
              <a:t> </a:t>
            </a:r>
            <a:r>
              <a:rPr sz="2000">
                <a:solidFill>
                  <a:srgbClr val="2E5496"/>
                </a:solidFill>
                <a:latin typeface="Arial"/>
                <a:cs typeface="Arial"/>
              </a:rPr>
              <a:t>out</a:t>
            </a:r>
            <a:r>
              <a:rPr sz="2000" spc="20">
                <a:solidFill>
                  <a:srgbClr val="2E5496"/>
                </a:solidFill>
                <a:latin typeface="Arial"/>
                <a:cs typeface="Arial"/>
              </a:rPr>
              <a:t> </a:t>
            </a:r>
            <a:r>
              <a:rPr sz="2000">
                <a:solidFill>
                  <a:srgbClr val="2E5496"/>
                </a:solidFill>
                <a:latin typeface="Arial"/>
                <a:cs typeface="Arial"/>
              </a:rPr>
              <a:t>the</a:t>
            </a:r>
            <a:r>
              <a:rPr sz="2000" spc="-60">
                <a:solidFill>
                  <a:srgbClr val="2E5496"/>
                </a:solidFill>
                <a:latin typeface="Arial"/>
                <a:cs typeface="Arial"/>
              </a:rPr>
              <a:t> </a:t>
            </a:r>
            <a:r>
              <a:rPr sz="2000">
                <a:solidFill>
                  <a:srgbClr val="2E5496"/>
                </a:solidFill>
                <a:latin typeface="Arial"/>
                <a:cs typeface="Arial"/>
              </a:rPr>
              <a:t>enhanced</a:t>
            </a:r>
            <a:r>
              <a:rPr sz="2000" spc="-65">
                <a:solidFill>
                  <a:srgbClr val="2E5496"/>
                </a:solidFill>
                <a:latin typeface="Arial"/>
                <a:cs typeface="Arial"/>
              </a:rPr>
              <a:t> </a:t>
            </a:r>
            <a:r>
              <a:rPr sz="2000">
                <a:solidFill>
                  <a:srgbClr val="2E5496"/>
                </a:solidFill>
                <a:latin typeface="Arial"/>
                <a:cs typeface="Arial"/>
              </a:rPr>
              <a:t>federal</a:t>
            </a:r>
            <a:r>
              <a:rPr sz="2000" spc="-30">
                <a:solidFill>
                  <a:srgbClr val="2E5496"/>
                </a:solidFill>
                <a:latin typeface="Arial"/>
                <a:cs typeface="Arial"/>
              </a:rPr>
              <a:t> </a:t>
            </a:r>
            <a:r>
              <a:rPr sz="2000">
                <a:solidFill>
                  <a:srgbClr val="2E5496"/>
                </a:solidFill>
                <a:latin typeface="Arial"/>
                <a:cs typeface="Arial"/>
              </a:rPr>
              <a:t>match</a:t>
            </a:r>
            <a:r>
              <a:rPr sz="2000" spc="-145">
                <a:solidFill>
                  <a:srgbClr val="2E5496"/>
                </a:solidFill>
                <a:latin typeface="Arial"/>
                <a:cs typeface="Arial"/>
              </a:rPr>
              <a:t> </a:t>
            </a:r>
            <a:r>
              <a:rPr sz="2000">
                <a:solidFill>
                  <a:srgbClr val="2E5496"/>
                </a:solidFill>
                <a:latin typeface="Arial"/>
                <a:cs typeface="Arial"/>
              </a:rPr>
              <a:t>rate</a:t>
            </a:r>
            <a:r>
              <a:rPr sz="2000" spc="25">
                <a:solidFill>
                  <a:srgbClr val="2E5496"/>
                </a:solidFill>
                <a:latin typeface="Arial"/>
                <a:cs typeface="Arial"/>
              </a:rPr>
              <a:t> </a:t>
            </a:r>
            <a:r>
              <a:rPr sz="2000">
                <a:solidFill>
                  <a:srgbClr val="2E5496"/>
                </a:solidFill>
                <a:latin typeface="Arial"/>
                <a:cs typeface="Arial"/>
              </a:rPr>
              <a:t>authorized</a:t>
            </a:r>
            <a:r>
              <a:rPr sz="2000" spc="15">
                <a:solidFill>
                  <a:srgbClr val="2E5496"/>
                </a:solidFill>
                <a:latin typeface="Arial"/>
                <a:cs typeface="Arial"/>
              </a:rPr>
              <a:t> </a:t>
            </a:r>
            <a:r>
              <a:rPr sz="2000">
                <a:solidFill>
                  <a:srgbClr val="2E5496"/>
                </a:solidFill>
                <a:latin typeface="Arial"/>
                <a:cs typeface="Arial"/>
              </a:rPr>
              <a:t>by</a:t>
            </a:r>
            <a:r>
              <a:rPr sz="2000" spc="-35">
                <a:solidFill>
                  <a:srgbClr val="2E5496"/>
                </a:solidFill>
                <a:latin typeface="Arial"/>
                <a:cs typeface="Arial"/>
              </a:rPr>
              <a:t> </a:t>
            </a:r>
            <a:r>
              <a:rPr sz="2000">
                <a:solidFill>
                  <a:srgbClr val="2E5496"/>
                </a:solidFill>
                <a:latin typeface="Arial"/>
                <a:cs typeface="Arial"/>
              </a:rPr>
              <a:t>the</a:t>
            </a:r>
            <a:r>
              <a:rPr sz="2000" spc="20">
                <a:solidFill>
                  <a:srgbClr val="2E5496"/>
                </a:solidFill>
                <a:latin typeface="Arial"/>
                <a:cs typeface="Arial"/>
              </a:rPr>
              <a:t> </a:t>
            </a:r>
            <a:r>
              <a:rPr sz="2000" spc="-10">
                <a:solidFill>
                  <a:srgbClr val="2E5496"/>
                </a:solidFill>
                <a:latin typeface="Arial"/>
                <a:cs typeface="Arial"/>
              </a:rPr>
              <a:t>FFCRA.</a:t>
            </a:r>
            <a:endParaRPr sz="2000">
              <a:latin typeface="Arial"/>
              <a:cs typeface="Arial"/>
            </a:endParaRPr>
          </a:p>
          <a:p>
            <a:pPr>
              <a:lnSpc>
                <a:spcPct val="100000"/>
              </a:lnSpc>
              <a:spcBef>
                <a:spcPts val="10"/>
              </a:spcBef>
              <a:buFont typeface="Arial"/>
              <a:buChar char="•"/>
            </a:pPr>
            <a:endParaRPr sz="2100">
              <a:latin typeface="Arial"/>
              <a:cs typeface="Arial"/>
            </a:endParaRPr>
          </a:p>
          <a:p>
            <a:pPr marL="412750" algn="ctr">
              <a:lnSpc>
                <a:spcPct val="100000"/>
              </a:lnSpc>
            </a:pPr>
            <a:r>
              <a:rPr sz="2400" b="1">
                <a:solidFill>
                  <a:srgbClr val="1A4386"/>
                </a:solidFill>
                <a:latin typeface="Arial"/>
                <a:cs typeface="Arial"/>
              </a:rPr>
              <a:t>Impact</a:t>
            </a:r>
            <a:r>
              <a:rPr sz="2400" b="1" spc="-65">
                <a:solidFill>
                  <a:srgbClr val="1A4386"/>
                </a:solidFill>
                <a:latin typeface="Arial"/>
                <a:cs typeface="Arial"/>
              </a:rPr>
              <a:t> </a:t>
            </a:r>
            <a:r>
              <a:rPr sz="2400" b="1">
                <a:solidFill>
                  <a:srgbClr val="1A4386"/>
                </a:solidFill>
                <a:latin typeface="Arial"/>
                <a:cs typeface="Arial"/>
              </a:rPr>
              <a:t>on</a:t>
            </a:r>
            <a:r>
              <a:rPr sz="2400" b="1" spc="-80">
                <a:solidFill>
                  <a:srgbClr val="1A4386"/>
                </a:solidFill>
                <a:latin typeface="Arial"/>
                <a:cs typeface="Arial"/>
              </a:rPr>
              <a:t> </a:t>
            </a:r>
            <a:r>
              <a:rPr sz="2400" b="1">
                <a:solidFill>
                  <a:srgbClr val="1A4386"/>
                </a:solidFill>
                <a:latin typeface="Arial"/>
                <a:cs typeface="Arial"/>
              </a:rPr>
              <a:t>Continuous</a:t>
            </a:r>
            <a:r>
              <a:rPr sz="2400" b="1" spc="40">
                <a:solidFill>
                  <a:srgbClr val="1A4386"/>
                </a:solidFill>
                <a:latin typeface="Arial"/>
                <a:cs typeface="Arial"/>
              </a:rPr>
              <a:t> </a:t>
            </a:r>
            <a:r>
              <a:rPr sz="2400" b="1" spc="-10">
                <a:solidFill>
                  <a:srgbClr val="1A4386"/>
                </a:solidFill>
                <a:latin typeface="Arial"/>
                <a:cs typeface="Arial"/>
              </a:rPr>
              <a:t>Enrollment</a:t>
            </a:r>
            <a:endParaRPr sz="2400">
              <a:latin typeface="Arial"/>
              <a:cs typeface="Arial"/>
            </a:endParaRPr>
          </a:p>
          <a:p>
            <a:pPr marL="469900" indent="-457834">
              <a:lnSpc>
                <a:spcPct val="100000"/>
              </a:lnSpc>
              <a:spcBef>
                <a:spcPts val="5"/>
              </a:spcBef>
              <a:buChar char="•"/>
              <a:tabLst>
                <a:tab pos="469900" algn="l"/>
                <a:tab pos="470534" algn="l"/>
              </a:tabLst>
            </a:pPr>
            <a:r>
              <a:rPr sz="2000">
                <a:solidFill>
                  <a:srgbClr val="1A4386"/>
                </a:solidFill>
                <a:latin typeface="Arial"/>
                <a:cs typeface="Arial"/>
              </a:rPr>
              <a:t>Continuous</a:t>
            </a:r>
            <a:r>
              <a:rPr sz="2000" spc="-100">
                <a:solidFill>
                  <a:srgbClr val="1A4386"/>
                </a:solidFill>
                <a:latin typeface="Arial"/>
                <a:cs typeface="Arial"/>
              </a:rPr>
              <a:t> </a:t>
            </a:r>
            <a:r>
              <a:rPr sz="2000">
                <a:solidFill>
                  <a:srgbClr val="1A4386"/>
                </a:solidFill>
                <a:latin typeface="Arial"/>
                <a:cs typeface="Arial"/>
              </a:rPr>
              <a:t>Enrollment</a:t>
            </a:r>
            <a:r>
              <a:rPr sz="2000" spc="-130">
                <a:solidFill>
                  <a:srgbClr val="1A4386"/>
                </a:solidFill>
                <a:latin typeface="Arial"/>
                <a:cs typeface="Arial"/>
              </a:rPr>
              <a:t> </a:t>
            </a:r>
            <a:r>
              <a:rPr sz="2000">
                <a:solidFill>
                  <a:srgbClr val="1A4386"/>
                </a:solidFill>
                <a:latin typeface="Arial"/>
                <a:cs typeface="Arial"/>
              </a:rPr>
              <a:t>no</a:t>
            </a:r>
            <a:r>
              <a:rPr sz="2000" spc="40">
                <a:solidFill>
                  <a:srgbClr val="1A4386"/>
                </a:solidFill>
                <a:latin typeface="Arial"/>
                <a:cs typeface="Arial"/>
              </a:rPr>
              <a:t> </a:t>
            </a:r>
            <a:r>
              <a:rPr sz="2000">
                <a:solidFill>
                  <a:srgbClr val="1A4386"/>
                </a:solidFill>
                <a:latin typeface="Arial"/>
                <a:cs typeface="Arial"/>
              </a:rPr>
              <a:t>longer</a:t>
            </a:r>
            <a:r>
              <a:rPr sz="2000" spc="-75">
                <a:solidFill>
                  <a:srgbClr val="1A4386"/>
                </a:solidFill>
                <a:latin typeface="Arial"/>
                <a:cs typeface="Arial"/>
              </a:rPr>
              <a:t> </a:t>
            </a:r>
            <a:r>
              <a:rPr sz="2000">
                <a:solidFill>
                  <a:srgbClr val="1A4386"/>
                </a:solidFill>
                <a:latin typeface="Arial"/>
                <a:cs typeface="Arial"/>
              </a:rPr>
              <a:t>tied</a:t>
            </a:r>
            <a:r>
              <a:rPr sz="2000" spc="-40">
                <a:solidFill>
                  <a:srgbClr val="1A4386"/>
                </a:solidFill>
                <a:latin typeface="Arial"/>
                <a:cs typeface="Arial"/>
              </a:rPr>
              <a:t> </a:t>
            </a:r>
            <a:r>
              <a:rPr sz="2000">
                <a:solidFill>
                  <a:srgbClr val="1A4386"/>
                </a:solidFill>
                <a:latin typeface="Arial"/>
                <a:cs typeface="Arial"/>
              </a:rPr>
              <a:t>to</a:t>
            </a:r>
            <a:r>
              <a:rPr sz="2000" spc="45">
                <a:solidFill>
                  <a:srgbClr val="1A4386"/>
                </a:solidFill>
                <a:latin typeface="Arial"/>
                <a:cs typeface="Arial"/>
              </a:rPr>
              <a:t> </a:t>
            </a:r>
            <a:r>
              <a:rPr sz="2000">
                <a:solidFill>
                  <a:srgbClr val="1A4386"/>
                </a:solidFill>
                <a:latin typeface="Arial"/>
                <a:cs typeface="Arial"/>
              </a:rPr>
              <a:t>PHE</a:t>
            </a:r>
            <a:r>
              <a:rPr sz="2000" spc="-25">
                <a:solidFill>
                  <a:srgbClr val="1A4386"/>
                </a:solidFill>
                <a:latin typeface="Arial"/>
                <a:cs typeface="Arial"/>
              </a:rPr>
              <a:t> </a:t>
            </a:r>
            <a:r>
              <a:rPr sz="2000">
                <a:solidFill>
                  <a:srgbClr val="1A4386"/>
                </a:solidFill>
                <a:latin typeface="Arial"/>
                <a:cs typeface="Arial"/>
              </a:rPr>
              <a:t>end</a:t>
            </a:r>
            <a:r>
              <a:rPr sz="2000" spc="40">
                <a:solidFill>
                  <a:srgbClr val="1A4386"/>
                </a:solidFill>
                <a:latin typeface="Arial"/>
                <a:cs typeface="Arial"/>
              </a:rPr>
              <a:t> </a:t>
            </a:r>
            <a:r>
              <a:rPr sz="2000" spc="-10">
                <a:solidFill>
                  <a:srgbClr val="1A4386"/>
                </a:solidFill>
                <a:latin typeface="Arial"/>
                <a:cs typeface="Arial"/>
              </a:rPr>
              <a:t>date.</a:t>
            </a:r>
            <a:endParaRPr sz="2000">
              <a:latin typeface="Arial"/>
              <a:cs typeface="Arial"/>
            </a:endParaRPr>
          </a:p>
          <a:p>
            <a:pPr marL="469900" indent="-457834">
              <a:lnSpc>
                <a:spcPct val="100000"/>
              </a:lnSpc>
              <a:spcBef>
                <a:spcPts val="5"/>
              </a:spcBef>
              <a:buChar char="•"/>
              <a:tabLst>
                <a:tab pos="469900" algn="l"/>
                <a:tab pos="470534" algn="l"/>
              </a:tabLst>
            </a:pPr>
            <a:r>
              <a:rPr sz="2000" u="sng">
                <a:solidFill>
                  <a:srgbClr val="1A4386"/>
                </a:solidFill>
                <a:uFill>
                  <a:solidFill>
                    <a:srgbClr val="1A4386"/>
                  </a:solidFill>
                </a:uFill>
                <a:latin typeface="Arial"/>
                <a:cs typeface="Arial"/>
              </a:rPr>
              <a:t>Medicaid</a:t>
            </a:r>
            <a:r>
              <a:rPr sz="2000" u="sng" spc="-105">
                <a:solidFill>
                  <a:srgbClr val="1A4386"/>
                </a:solidFill>
                <a:uFill>
                  <a:solidFill>
                    <a:srgbClr val="1A4386"/>
                  </a:solidFill>
                </a:uFill>
                <a:latin typeface="Arial"/>
                <a:cs typeface="Arial"/>
              </a:rPr>
              <a:t> </a:t>
            </a:r>
            <a:r>
              <a:rPr sz="2000" u="sng">
                <a:solidFill>
                  <a:srgbClr val="1A4386"/>
                </a:solidFill>
                <a:uFill>
                  <a:solidFill>
                    <a:srgbClr val="1A4386"/>
                  </a:solidFill>
                </a:uFill>
                <a:latin typeface="Arial"/>
                <a:cs typeface="Arial"/>
              </a:rPr>
              <a:t>continuous</a:t>
            </a:r>
            <a:r>
              <a:rPr sz="2000" u="sng" spc="-55">
                <a:solidFill>
                  <a:srgbClr val="1A4386"/>
                </a:solidFill>
                <a:uFill>
                  <a:solidFill>
                    <a:srgbClr val="1A4386"/>
                  </a:solidFill>
                </a:uFill>
                <a:latin typeface="Arial"/>
                <a:cs typeface="Arial"/>
              </a:rPr>
              <a:t> </a:t>
            </a:r>
            <a:r>
              <a:rPr sz="2000" u="sng">
                <a:solidFill>
                  <a:srgbClr val="1A4386"/>
                </a:solidFill>
                <a:uFill>
                  <a:solidFill>
                    <a:srgbClr val="1A4386"/>
                  </a:solidFill>
                </a:uFill>
                <a:latin typeface="Arial"/>
                <a:cs typeface="Arial"/>
              </a:rPr>
              <a:t>enrollment</a:t>
            </a:r>
            <a:r>
              <a:rPr sz="2000" u="sng" spc="-190">
                <a:solidFill>
                  <a:srgbClr val="1A4386"/>
                </a:solidFill>
                <a:uFill>
                  <a:solidFill>
                    <a:srgbClr val="1A4386"/>
                  </a:solidFill>
                </a:uFill>
                <a:latin typeface="Arial"/>
                <a:cs typeface="Arial"/>
              </a:rPr>
              <a:t> </a:t>
            </a:r>
            <a:r>
              <a:rPr sz="2000" u="sng">
                <a:solidFill>
                  <a:srgbClr val="1A4386"/>
                </a:solidFill>
                <a:uFill>
                  <a:solidFill>
                    <a:srgbClr val="1A4386"/>
                  </a:solidFill>
                </a:uFill>
                <a:latin typeface="Arial"/>
                <a:cs typeface="Arial"/>
              </a:rPr>
              <a:t>condition</a:t>
            </a:r>
            <a:r>
              <a:rPr sz="2000" u="sng" spc="-95">
                <a:solidFill>
                  <a:srgbClr val="1A4386"/>
                </a:solidFill>
                <a:uFill>
                  <a:solidFill>
                    <a:srgbClr val="1A4386"/>
                  </a:solidFill>
                </a:uFill>
                <a:latin typeface="Arial"/>
                <a:cs typeface="Arial"/>
              </a:rPr>
              <a:t> </a:t>
            </a:r>
            <a:r>
              <a:rPr sz="2000" u="sng">
                <a:solidFill>
                  <a:srgbClr val="1A4386"/>
                </a:solidFill>
                <a:uFill>
                  <a:solidFill>
                    <a:srgbClr val="1A4386"/>
                  </a:solidFill>
                </a:uFill>
                <a:latin typeface="Arial"/>
                <a:cs typeface="Arial"/>
              </a:rPr>
              <a:t>will</a:t>
            </a:r>
            <a:r>
              <a:rPr sz="2000" u="sng" spc="-60">
                <a:solidFill>
                  <a:srgbClr val="1A4386"/>
                </a:solidFill>
                <a:uFill>
                  <a:solidFill>
                    <a:srgbClr val="1A4386"/>
                  </a:solidFill>
                </a:uFill>
                <a:latin typeface="Arial"/>
                <a:cs typeface="Arial"/>
              </a:rPr>
              <a:t> </a:t>
            </a:r>
            <a:r>
              <a:rPr sz="2000" u="sng">
                <a:solidFill>
                  <a:srgbClr val="1A4386"/>
                </a:solidFill>
                <a:uFill>
                  <a:solidFill>
                    <a:srgbClr val="1A4386"/>
                  </a:solidFill>
                </a:uFill>
                <a:latin typeface="Arial"/>
                <a:cs typeface="Arial"/>
              </a:rPr>
              <a:t>end</a:t>
            </a:r>
            <a:r>
              <a:rPr sz="2000" u="sng" spc="85">
                <a:solidFill>
                  <a:srgbClr val="1A4386"/>
                </a:solidFill>
                <a:uFill>
                  <a:solidFill>
                    <a:srgbClr val="1A4386"/>
                  </a:solidFill>
                </a:uFill>
                <a:latin typeface="Arial"/>
                <a:cs typeface="Arial"/>
              </a:rPr>
              <a:t> </a:t>
            </a:r>
            <a:r>
              <a:rPr sz="2000" u="sng">
                <a:solidFill>
                  <a:srgbClr val="1A4386"/>
                </a:solidFill>
                <a:uFill>
                  <a:solidFill>
                    <a:srgbClr val="1A4386"/>
                  </a:solidFill>
                </a:uFill>
                <a:latin typeface="Arial"/>
                <a:cs typeface="Arial"/>
              </a:rPr>
              <a:t>March 31,</a:t>
            </a:r>
            <a:r>
              <a:rPr sz="2000" u="sng" spc="90">
                <a:solidFill>
                  <a:srgbClr val="1A4386"/>
                </a:solidFill>
                <a:uFill>
                  <a:solidFill>
                    <a:srgbClr val="1A4386"/>
                  </a:solidFill>
                </a:uFill>
                <a:latin typeface="Arial"/>
                <a:cs typeface="Arial"/>
              </a:rPr>
              <a:t> </a:t>
            </a:r>
            <a:r>
              <a:rPr sz="2000" u="sng" spc="-10">
                <a:solidFill>
                  <a:srgbClr val="1A4386"/>
                </a:solidFill>
                <a:uFill>
                  <a:solidFill>
                    <a:srgbClr val="1A4386"/>
                  </a:solidFill>
                </a:uFill>
                <a:latin typeface="Arial"/>
                <a:cs typeface="Arial"/>
              </a:rPr>
              <a:t>2023.</a:t>
            </a:r>
            <a:endParaRPr sz="2000">
              <a:latin typeface="Arial"/>
              <a:cs typeface="Arial"/>
            </a:endParaRPr>
          </a:p>
          <a:p>
            <a:pPr marL="927735" lvl="1" indent="-458470">
              <a:lnSpc>
                <a:spcPct val="100000"/>
              </a:lnSpc>
              <a:spcBef>
                <a:spcPts val="5"/>
              </a:spcBef>
              <a:buChar char="•"/>
              <a:tabLst>
                <a:tab pos="927735" algn="l"/>
                <a:tab pos="928369" algn="l"/>
              </a:tabLst>
            </a:pPr>
            <a:r>
              <a:rPr sz="2000">
                <a:solidFill>
                  <a:srgbClr val="1A4386"/>
                </a:solidFill>
                <a:latin typeface="Arial"/>
                <a:cs typeface="Arial"/>
              </a:rPr>
              <a:t>Redeterminations</a:t>
            </a:r>
            <a:r>
              <a:rPr sz="2000" spc="-135">
                <a:solidFill>
                  <a:srgbClr val="1A4386"/>
                </a:solidFill>
                <a:latin typeface="Arial"/>
                <a:cs typeface="Arial"/>
              </a:rPr>
              <a:t> </a:t>
            </a:r>
            <a:r>
              <a:rPr sz="2000">
                <a:solidFill>
                  <a:srgbClr val="1A4386"/>
                </a:solidFill>
                <a:latin typeface="Arial"/>
                <a:cs typeface="Arial"/>
              </a:rPr>
              <a:t>will</a:t>
            </a:r>
            <a:r>
              <a:rPr sz="2000" spc="20">
                <a:solidFill>
                  <a:srgbClr val="1A4386"/>
                </a:solidFill>
                <a:latin typeface="Arial"/>
                <a:cs typeface="Arial"/>
              </a:rPr>
              <a:t> </a:t>
            </a:r>
            <a:r>
              <a:rPr sz="2000">
                <a:solidFill>
                  <a:srgbClr val="1A4386"/>
                </a:solidFill>
                <a:latin typeface="Arial"/>
                <a:cs typeface="Arial"/>
              </a:rPr>
              <a:t>begin</a:t>
            </a:r>
            <a:r>
              <a:rPr sz="2000" spc="30">
                <a:solidFill>
                  <a:srgbClr val="1A4386"/>
                </a:solidFill>
                <a:latin typeface="Arial"/>
                <a:cs typeface="Arial"/>
              </a:rPr>
              <a:t> </a:t>
            </a:r>
            <a:r>
              <a:rPr sz="2000">
                <a:solidFill>
                  <a:srgbClr val="1A4386"/>
                </a:solidFill>
                <a:latin typeface="Arial"/>
                <a:cs typeface="Arial"/>
              </a:rPr>
              <a:t>for</a:t>
            </a:r>
            <a:r>
              <a:rPr sz="2000" spc="90">
                <a:solidFill>
                  <a:srgbClr val="1A4386"/>
                </a:solidFill>
                <a:latin typeface="Arial"/>
                <a:cs typeface="Arial"/>
              </a:rPr>
              <a:t> </a:t>
            </a:r>
            <a:r>
              <a:rPr sz="2000">
                <a:solidFill>
                  <a:srgbClr val="1A4386"/>
                </a:solidFill>
                <a:latin typeface="Arial"/>
                <a:cs typeface="Arial"/>
              </a:rPr>
              <a:t>Illinois</a:t>
            </a:r>
            <a:r>
              <a:rPr sz="2000" spc="-25">
                <a:solidFill>
                  <a:srgbClr val="1A4386"/>
                </a:solidFill>
                <a:latin typeface="Arial"/>
                <a:cs typeface="Arial"/>
              </a:rPr>
              <a:t> </a:t>
            </a:r>
            <a:r>
              <a:rPr sz="2000">
                <a:solidFill>
                  <a:srgbClr val="1A4386"/>
                </a:solidFill>
                <a:latin typeface="Arial"/>
                <a:cs typeface="Arial"/>
              </a:rPr>
              <a:t>medical</a:t>
            </a:r>
            <a:r>
              <a:rPr sz="2000" spc="-125">
                <a:solidFill>
                  <a:srgbClr val="1A4386"/>
                </a:solidFill>
                <a:latin typeface="Arial"/>
                <a:cs typeface="Arial"/>
              </a:rPr>
              <a:t> </a:t>
            </a:r>
            <a:r>
              <a:rPr sz="2000">
                <a:solidFill>
                  <a:srgbClr val="1A4386"/>
                </a:solidFill>
                <a:latin typeface="Arial"/>
                <a:cs typeface="Arial"/>
              </a:rPr>
              <a:t>customers</a:t>
            </a:r>
            <a:r>
              <a:rPr sz="2000" spc="-114">
                <a:solidFill>
                  <a:srgbClr val="1A4386"/>
                </a:solidFill>
                <a:latin typeface="Arial"/>
                <a:cs typeface="Arial"/>
              </a:rPr>
              <a:t> </a:t>
            </a:r>
            <a:r>
              <a:rPr sz="2000">
                <a:solidFill>
                  <a:srgbClr val="1A4386"/>
                </a:solidFill>
                <a:latin typeface="Arial"/>
                <a:cs typeface="Arial"/>
              </a:rPr>
              <a:t>on</a:t>
            </a:r>
            <a:r>
              <a:rPr sz="2000" spc="125">
                <a:solidFill>
                  <a:srgbClr val="1A4386"/>
                </a:solidFill>
                <a:latin typeface="Arial"/>
                <a:cs typeface="Arial"/>
              </a:rPr>
              <a:t> </a:t>
            </a:r>
            <a:r>
              <a:rPr sz="2000" spc="-10">
                <a:solidFill>
                  <a:srgbClr val="1A4386"/>
                </a:solidFill>
                <a:latin typeface="Arial"/>
                <a:cs typeface="Arial"/>
              </a:rPr>
              <a:t>04/01/2023</a:t>
            </a:r>
            <a:r>
              <a:rPr sz="2000" spc="-10">
                <a:solidFill>
                  <a:srgbClr val="2E5496"/>
                </a:solidFill>
                <a:latin typeface="Arial"/>
                <a:cs typeface="Arial"/>
              </a:rPr>
              <a:t>.</a:t>
            </a:r>
            <a:endParaRPr sz="2000">
              <a:latin typeface="Arial"/>
              <a:cs typeface="Arial"/>
            </a:endParaRPr>
          </a:p>
          <a:p>
            <a:pPr marL="927735" lvl="1" indent="-458470">
              <a:lnSpc>
                <a:spcPct val="100000"/>
              </a:lnSpc>
              <a:buChar char="•"/>
              <a:tabLst>
                <a:tab pos="927735" algn="l"/>
                <a:tab pos="928369" algn="l"/>
              </a:tabLst>
            </a:pPr>
            <a:r>
              <a:rPr sz="2000">
                <a:solidFill>
                  <a:srgbClr val="2E5496"/>
                </a:solidFill>
                <a:latin typeface="Arial"/>
                <a:cs typeface="Arial"/>
              </a:rPr>
              <a:t>First</a:t>
            </a:r>
            <a:r>
              <a:rPr sz="2000" spc="-45">
                <a:solidFill>
                  <a:srgbClr val="2E5496"/>
                </a:solidFill>
                <a:latin typeface="Arial"/>
                <a:cs typeface="Arial"/>
              </a:rPr>
              <a:t> </a:t>
            </a:r>
            <a:r>
              <a:rPr sz="2000">
                <a:solidFill>
                  <a:srgbClr val="2E5496"/>
                </a:solidFill>
                <a:latin typeface="Arial"/>
                <a:cs typeface="Arial"/>
              </a:rPr>
              <a:t>group</a:t>
            </a:r>
            <a:r>
              <a:rPr sz="2000" spc="45">
                <a:solidFill>
                  <a:srgbClr val="2E5496"/>
                </a:solidFill>
                <a:latin typeface="Arial"/>
                <a:cs typeface="Arial"/>
              </a:rPr>
              <a:t> </a:t>
            </a:r>
            <a:r>
              <a:rPr sz="2000">
                <a:solidFill>
                  <a:srgbClr val="2E5496"/>
                </a:solidFill>
                <a:latin typeface="Arial"/>
                <a:cs typeface="Arial"/>
              </a:rPr>
              <a:t>of</a:t>
            </a:r>
            <a:r>
              <a:rPr sz="2000" spc="55">
                <a:solidFill>
                  <a:srgbClr val="2E5496"/>
                </a:solidFill>
                <a:latin typeface="Arial"/>
                <a:cs typeface="Arial"/>
              </a:rPr>
              <a:t> </a:t>
            </a:r>
            <a:r>
              <a:rPr sz="2000">
                <a:solidFill>
                  <a:srgbClr val="2E5496"/>
                </a:solidFill>
                <a:latin typeface="Arial"/>
                <a:cs typeface="Arial"/>
              </a:rPr>
              <a:t>redetermination</a:t>
            </a:r>
            <a:r>
              <a:rPr sz="2000" spc="-210">
                <a:solidFill>
                  <a:srgbClr val="2E5496"/>
                </a:solidFill>
                <a:latin typeface="Arial"/>
                <a:cs typeface="Arial"/>
              </a:rPr>
              <a:t> </a:t>
            </a:r>
            <a:r>
              <a:rPr sz="2000">
                <a:solidFill>
                  <a:srgbClr val="2E5496"/>
                </a:solidFill>
                <a:latin typeface="Arial"/>
                <a:cs typeface="Arial"/>
              </a:rPr>
              <a:t>letters</a:t>
            </a:r>
            <a:r>
              <a:rPr sz="2000" spc="5">
                <a:solidFill>
                  <a:srgbClr val="2E5496"/>
                </a:solidFill>
                <a:latin typeface="Arial"/>
                <a:cs typeface="Arial"/>
              </a:rPr>
              <a:t> </a:t>
            </a:r>
            <a:r>
              <a:rPr sz="2000">
                <a:solidFill>
                  <a:srgbClr val="2E5496"/>
                </a:solidFill>
                <a:latin typeface="Arial"/>
                <a:cs typeface="Arial"/>
              </a:rPr>
              <a:t>will</a:t>
            </a:r>
            <a:r>
              <a:rPr sz="2000" spc="-90">
                <a:solidFill>
                  <a:srgbClr val="2E5496"/>
                </a:solidFill>
                <a:latin typeface="Arial"/>
                <a:cs typeface="Arial"/>
              </a:rPr>
              <a:t> </a:t>
            </a:r>
            <a:r>
              <a:rPr sz="2000">
                <a:solidFill>
                  <a:srgbClr val="2E5496"/>
                </a:solidFill>
                <a:latin typeface="Arial"/>
                <a:cs typeface="Arial"/>
              </a:rPr>
              <a:t>be</a:t>
            </a:r>
            <a:r>
              <a:rPr sz="2000" spc="50">
                <a:solidFill>
                  <a:srgbClr val="2E5496"/>
                </a:solidFill>
                <a:latin typeface="Arial"/>
                <a:cs typeface="Arial"/>
              </a:rPr>
              <a:t> </a:t>
            </a:r>
            <a:r>
              <a:rPr sz="2000">
                <a:solidFill>
                  <a:srgbClr val="2E5496"/>
                </a:solidFill>
                <a:latin typeface="Arial"/>
                <a:cs typeface="Arial"/>
              </a:rPr>
              <a:t>mailed</a:t>
            </a:r>
            <a:r>
              <a:rPr sz="2000" spc="-210">
                <a:solidFill>
                  <a:srgbClr val="2E5496"/>
                </a:solidFill>
                <a:latin typeface="Arial"/>
                <a:cs typeface="Arial"/>
              </a:rPr>
              <a:t> </a:t>
            </a:r>
            <a:r>
              <a:rPr sz="2000">
                <a:solidFill>
                  <a:srgbClr val="2E5496"/>
                </a:solidFill>
                <a:latin typeface="Arial"/>
                <a:cs typeface="Arial"/>
              </a:rPr>
              <a:t>on</a:t>
            </a:r>
            <a:r>
              <a:rPr sz="2000" spc="50">
                <a:solidFill>
                  <a:srgbClr val="2E5496"/>
                </a:solidFill>
                <a:latin typeface="Arial"/>
                <a:cs typeface="Arial"/>
              </a:rPr>
              <a:t> </a:t>
            </a:r>
            <a:r>
              <a:rPr sz="2000" spc="-10">
                <a:solidFill>
                  <a:srgbClr val="2E5496"/>
                </a:solidFill>
                <a:latin typeface="Arial"/>
                <a:cs typeface="Arial"/>
              </a:rPr>
              <a:t>05/01/2023.</a:t>
            </a:r>
            <a:endParaRPr sz="2000">
              <a:latin typeface="Arial"/>
              <a:cs typeface="Arial"/>
            </a:endParaRPr>
          </a:p>
          <a:p>
            <a:pPr marL="927735" lvl="1" indent="-458470">
              <a:lnSpc>
                <a:spcPct val="100000"/>
              </a:lnSpc>
              <a:spcBef>
                <a:spcPts val="5"/>
              </a:spcBef>
              <a:buChar char="•"/>
              <a:tabLst>
                <a:tab pos="927735" algn="l"/>
                <a:tab pos="928369" algn="l"/>
              </a:tabLst>
            </a:pPr>
            <a:r>
              <a:rPr sz="2000">
                <a:solidFill>
                  <a:srgbClr val="2E5496"/>
                </a:solidFill>
                <a:latin typeface="Arial"/>
                <a:cs typeface="Arial"/>
              </a:rPr>
              <a:t>First</a:t>
            </a:r>
            <a:r>
              <a:rPr sz="2000" spc="-40">
                <a:solidFill>
                  <a:srgbClr val="2E5496"/>
                </a:solidFill>
                <a:latin typeface="Arial"/>
                <a:cs typeface="Arial"/>
              </a:rPr>
              <a:t> </a:t>
            </a:r>
            <a:r>
              <a:rPr sz="2000">
                <a:solidFill>
                  <a:srgbClr val="2E5496"/>
                </a:solidFill>
                <a:latin typeface="Arial"/>
                <a:cs typeface="Arial"/>
              </a:rPr>
              <a:t>date</a:t>
            </a:r>
            <a:r>
              <a:rPr sz="2000" spc="50">
                <a:solidFill>
                  <a:srgbClr val="2E5496"/>
                </a:solidFill>
                <a:latin typeface="Arial"/>
                <a:cs typeface="Arial"/>
              </a:rPr>
              <a:t> </a:t>
            </a:r>
            <a:r>
              <a:rPr sz="2000">
                <a:solidFill>
                  <a:srgbClr val="2E5496"/>
                </a:solidFill>
                <a:latin typeface="Arial"/>
                <a:cs typeface="Arial"/>
              </a:rPr>
              <a:t>Medicaid</a:t>
            </a:r>
            <a:r>
              <a:rPr sz="2000" spc="-125">
                <a:solidFill>
                  <a:srgbClr val="2E5496"/>
                </a:solidFill>
                <a:latin typeface="Arial"/>
                <a:cs typeface="Arial"/>
              </a:rPr>
              <a:t> </a:t>
            </a:r>
            <a:r>
              <a:rPr sz="2000">
                <a:solidFill>
                  <a:srgbClr val="2E5496"/>
                </a:solidFill>
                <a:latin typeface="Arial"/>
                <a:cs typeface="Arial"/>
              </a:rPr>
              <a:t>customers</a:t>
            </a:r>
            <a:r>
              <a:rPr sz="2000" spc="-175">
                <a:solidFill>
                  <a:srgbClr val="2E5496"/>
                </a:solidFill>
                <a:latin typeface="Arial"/>
                <a:cs typeface="Arial"/>
              </a:rPr>
              <a:t> </a:t>
            </a:r>
            <a:r>
              <a:rPr sz="2000">
                <a:solidFill>
                  <a:srgbClr val="2E5496"/>
                </a:solidFill>
                <a:latin typeface="Arial"/>
                <a:cs typeface="Arial"/>
              </a:rPr>
              <a:t>could</a:t>
            </a:r>
            <a:r>
              <a:rPr sz="2000" spc="-35">
                <a:solidFill>
                  <a:srgbClr val="2E5496"/>
                </a:solidFill>
                <a:latin typeface="Arial"/>
                <a:cs typeface="Arial"/>
              </a:rPr>
              <a:t> </a:t>
            </a:r>
            <a:r>
              <a:rPr sz="2000">
                <a:solidFill>
                  <a:srgbClr val="2E5496"/>
                </a:solidFill>
                <a:latin typeface="Arial"/>
                <a:cs typeface="Arial"/>
              </a:rPr>
              <a:t>lose</a:t>
            </a:r>
            <a:r>
              <a:rPr sz="2000" spc="-40">
                <a:solidFill>
                  <a:srgbClr val="2E5496"/>
                </a:solidFill>
                <a:latin typeface="Arial"/>
                <a:cs typeface="Arial"/>
              </a:rPr>
              <a:t> </a:t>
            </a:r>
            <a:r>
              <a:rPr sz="2000">
                <a:solidFill>
                  <a:srgbClr val="2E5496"/>
                </a:solidFill>
                <a:latin typeface="Arial"/>
                <a:cs typeface="Arial"/>
              </a:rPr>
              <a:t>coverage</a:t>
            </a:r>
            <a:r>
              <a:rPr sz="2000" spc="45">
                <a:solidFill>
                  <a:srgbClr val="2E5496"/>
                </a:solidFill>
                <a:latin typeface="Arial"/>
                <a:cs typeface="Arial"/>
              </a:rPr>
              <a:t> </a:t>
            </a:r>
            <a:r>
              <a:rPr sz="2000">
                <a:solidFill>
                  <a:srgbClr val="2E5496"/>
                </a:solidFill>
                <a:latin typeface="Arial"/>
                <a:cs typeface="Arial"/>
              </a:rPr>
              <a:t>is </a:t>
            </a:r>
            <a:r>
              <a:rPr sz="2000" spc="-10">
                <a:solidFill>
                  <a:srgbClr val="2E5496"/>
                </a:solidFill>
                <a:latin typeface="Arial"/>
                <a:cs typeface="Arial"/>
              </a:rPr>
              <a:t>07/01/2023.</a:t>
            </a:r>
            <a:endParaRPr sz="2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1645920"/>
            <a:chOff x="0" y="0"/>
            <a:chExt cx="12192000" cy="1645920"/>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4" name="object 4"/>
            <p:cNvPicPr/>
            <p:nvPr/>
          </p:nvPicPr>
          <p:blipFill>
            <a:blip r:embed="rId3" cstate="print"/>
            <a:stretch>
              <a:fillRect/>
            </a:stretch>
          </p:blipFill>
          <p:spPr>
            <a:xfrm>
              <a:off x="0" y="0"/>
              <a:ext cx="3149599" cy="1645920"/>
            </a:xfrm>
            <a:prstGeom prst="rect">
              <a:avLst/>
            </a:prstGeom>
          </p:spPr>
        </p:pic>
        <p:sp>
          <p:nvSpPr>
            <p:cNvPr id="5" name="object 5"/>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4"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5" cstate="print"/>
            <a:stretch>
              <a:fillRect/>
            </a:stretch>
          </p:blipFill>
          <p:spPr>
            <a:xfrm>
              <a:off x="1018909" y="6275829"/>
              <a:ext cx="71572" cy="98384"/>
            </a:xfrm>
            <a:prstGeom prst="rect">
              <a:avLst/>
            </a:prstGeom>
          </p:spPr>
        </p:pic>
        <p:pic>
          <p:nvPicPr>
            <p:cNvPr id="9" name="object 9"/>
            <p:cNvPicPr/>
            <p:nvPr/>
          </p:nvPicPr>
          <p:blipFill>
            <a:blip r:embed="rId6" cstate="print"/>
            <a:stretch>
              <a:fillRect/>
            </a:stretch>
          </p:blipFill>
          <p:spPr>
            <a:xfrm>
              <a:off x="1113381" y="6274876"/>
              <a:ext cx="123093" cy="100290"/>
            </a:xfrm>
            <a:prstGeom prst="rect">
              <a:avLst/>
            </a:prstGeom>
          </p:spPr>
        </p:pic>
      </p:grpSp>
      <p:pic>
        <p:nvPicPr>
          <p:cNvPr id="10" name="object 10"/>
          <p:cNvPicPr/>
          <p:nvPr/>
        </p:nvPicPr>
        <p:blipFill>
          <a:blip r:embed="rId7"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183955" y="494070"/>
            <a:ext cx="10747057" cy="877314"/>
          </a:xfrm>
          <a:prstGeom prst="rect">
            <a:avLst/>
          </a:prstGeom>
        </p:spPr>
        <p:txBody>
          <a:bodyPr vert="horz" wrap="square" lIns="0" tIns="320189" rIns="0" bIns="0" rtlCol="0">
            <a:spAutoFit/>
          </a:bodyPr>
          <a:lstStyle/>
          <a:p>
            <a:pPr marL="1132840" algn="ctr">
              <a:lnSpc>
                <a:spcPct val="100000"/>
              </a:lnSpc>
              <a:spcBef>
                <a:spcPts val="95"/>
              </a:spcBef>
            </a:pPr>
            <a:r>
              <a:rPr sz="3600"/>
              <a:t>PHE</a:t>
            </a:r>
            <a:r>
              <a:rPr sz="3600" spc="-245"/>
              <a:t> </a:t>
            </a:r>
            <a:r>
              <a:rPr sz="3600" spc="-25"/>
              <a:t>Eligibility</a:t>
            </a:r>
            <a:r>
              <a:rPr sz="3600" spc="-220"/>
              <a:t> </a:t>
            </a:r>
            <a:r>
              <a:rPr sz="3600" spc="-10"/>
              <a:t>Flexibilities</a:t>
            </a:r>
            <a:endParaRPr sz="3600"/>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7</a:t>
            </a:fld>
            <a:endParaRPr spc="-25"/>
          </a:p>
        </p:txBody>
      </p:sp>
      <p:sp>
        <p:nvSpPr>
          <p:cNvPr id="12" name="object 12"/>
          <p:cNvSpPr txBox="1"/>
          <p:nvPr/>
        </p:nvSpPr>
        <p:spPr>
          <a:xfrm>
            <a:off x="766618" y="1988375"/>
            <a:ext cx="10556067" cy="2913618"/>
          </a:xfrm>
          <a:prstGeom prst="rect">
            <a:avLst/>
          </a:prstGeom>
        </p:spPr>
        <p:txBody>
          <a:bodyPr vert="horz" wrap="square" lIns="0" tIns="12700" rIns="0" bIns="0" rtlCol="0" anchor="t">
            <a:spAutoFit/>
          </a:bodyPr>
          <a:lstStyle/>
          <a:p>
            <a:pPr marL="358140" marR="96520" indent="-346075">
              <a:lnSpc>
                <a:spcPct val="120200"/>
              </a:lnSpc>
              <a:spcBef>
                <a:spcPts val="100"/>
              </a:spcBef>
              <a:buChar char="•"/>
              <a:tabLst>
                <a:tab pos="358140" algn="l"/>
                <a:tab pos="358775" algn="l"/>
              </a:tabLst>
            </a:pPr>
            <a:r>
              <a:rPr sz="2000" dirty="0">
                <a:solidFill>
                  <a:srgbClr val="1A4386"/>
                </a:solidFill>
                <a:latin typeface="Arial"/>
                <a:cs typeface="Arial"/>
              </a:rPr>
              <a:t>PHE Flexibilities</a:t>
            </a:r>
            <a:r>
              <a:rPr sz="2000" spc="35" dirty="0">
                <a:solidFill>
                  <a:srgbClr val="1A4386"/>
                </a:solidFill>
                <a:latin typeface="Arial"/>
                <a:cs typeface="Arial"/>
              </a:rPr>
              <a:t> </a:t>
            </a:r>
            <a:r>
              <a:rPr sz="2000" dirty="0">
                <a:solidFill>
                  <a:srgbClr val="1A4386"/>
                </a:solidFill>
                <a:latin typeface="Arial"/>
                <a:cs typeface="Arial"/>
              </a:rPr>
              <a:t>will</a:t>
            </a:r>
            <a:r>
              <a:rPr sz="2000" spc="-65" dirty="0">
                <a:solidFill>
                  <a:srgbClr val="1A4386"/>
                </a:solidFill>
                <a:latin typeface="Arial"/>
                <a:cs typeface="Arial"/>
              </a:rPr>
              <a:t> </a:t>
            </a:r>
            <a:r>
              <a:rPr sz="2000" dirty="0">
                <a:solidFill>
                  <a:srgbClr val="1A4386"/>
                </a:solidFill>
                <a:latin typeface="Arial"/>
                <a:cs typeface="Arial"/>
              </a:rPr>
              <a:t>continue</a:t>
            </a:r>
            <a:r>
              <a:rPr sz="2000" spc="-95" dirty="0">
                <a:solidFill>
                  <a:srgbClr val="1A4386"/>
                </a:solidFill>
                <a:latin typeface="Arial"/>
                <a:cs typeface="Arial"/>
              </a:rPr>
              <a:t> </a:t>
            </a:r>
            <a:r>
              <a:rPr sz="2000" dirty="0">
                <a:solidFill>
                  <a:srgbClr val="1A4386"/>
                </a:solidFill>
                <a:latin typeface="Arial"/>
                <a:cs typeface="Arial"/>
              </a:rPr>
              <a:t>through</a:t>
            </a:r>
            <a:r>
              <a:rPr sz="2000" spc="85" dirty="0">
                <a:solidFill>
                  <a:srgbClr val="1A4386"/>
                </a:solidFill>
                <a:latin typeface="Arial"/>
                <a:cs typeface="Arial"/>
              </a:rPr>
              <a:t> </a:t>
            </a:r>
            <a:r>
              <a:rPr sz="2000" dirty="0">
                <a:solidFill>
                  <a:srgbClr val="1A4386"/>
                </a:solidFill>
                <a:latin typeface="Arial"/>
                <a:cs typeface="Arial"/>
              </a:rPr>
              <a:t>the</a:t>
            </a:r>
            <a:r>
              <a:rPr sz="2000" spc="-5" dirty="0">
                <a:solidFill>
                  <a:srgbClr val="1A4386"/>
                </a:solidFill>
                <a:latin typeface="Arial"/>
                <a:cs typeface="Arial"/>
              </a:rPr>
              <a:t> </a:t>
            </a:r>
            <a:r>
              <a:rPr sz="2000" dirty="0">
                <a:solidFill>
                  <a:srgbClr val="1A4386"/>
                </a:solidFill>
                <a:latin typeface="Arial"/>
                <a:cs typeface="Arial"/>
              </a:rPr>
              <a:t>unwinding</a:t>
            </a:r>
            <a:r>
              <a:rPr sz="2000" spc="-95" dirty="0">
                <a:solidFill>
                  <a:srgbClr val="1A4386"/>
                </a:solidFill>
                <a:latin typeface="Arial"/>
                <a:cs typeface="Arial"/>
              </a:rPr>
              <a:t> </a:t>
            </a:r>
            <a:r>
              <a:rPr sz="2000" dirty="0">
                <a:solidFill>
                  <a:srgbClr val="1A4386"/>
                </a:solidFill>
                <a:latin typeface="Arial"/>
                <a:cs typeface="Arial"/>
              </a:rPr>
              <a:t>to</a:t>
            </a:r>
            <a:r>
              <a:rPr sz="2000" spc="90" dirty="0">
                <a:solidFill>
                  <a:srgbClr val="1A4386"/>
                </a:solidFill>
                <a:latin typeface="Arial"/>
                <a:cs typeface="Arial"/>
              </a:rPr>
              <a:t> </a:t>
            </a:r>
            <a:r>
              <a:rPr sz="2000" dirty="0">
                <a:solidFill>
                  <a:srgbClr val="1A4386"/>
                </a:solidFill>
                <a:latin typeface="Arial"/>
                <a:cs typeface="Arial"/>
              </a:rPr>
              <a:t>help</a:t>
            </a:r>
            <a:r>
              <a:rPr sz="2000" spc="-5" dirty="0">
                <a:solidFill>
                  <a:srgbClr val="1A4386"/>
                </a:solidFill>
                <a:latin typeface="Arial"/>
                <a:cs typeface="Arial"/>
              </a:rPr>
              <a:t> </a:t>
            </a:r>
            <a:r>
              <a:rPr sz="2000" dirty="0">
                <a:solidFill>
                  <a:srgbClr val="1A4386"/>
                </a:solidFill>
                <a:latin typeface="Arial"/>
                <a:cs typeface="Arial"/>
              </a:rPr>
              <a:t>eligible</a:t>
            </a:r>
            <a:r>
              <a:rPr sz="2000" spc="-95" dirty="0">
                <a:solidFill>
                  <a:srgbClr val="1A4386"/>
                </a:solidFill>
                <a:latin typeface="Arial"/>
                <a:cs typeface="Arial"/>
              </a:rPr>
              <a:t> </a:t>
            </a:r>
            <a:r>
              <a:rPr sz="2000" dirty="0">
                <a:solidFill>
                  <a:srgbClr val="1A4386"/>
                </a:solidFill>
                <a:latin typeface="Arial"/>
                <a:cs typeface="Arial"/>
              </a:rPr>
              <a:t>customers</a:t>
            </a:r>
            <a:r>
              <a:rPr sz="2000" spc="-150" dirty="0">
                <a:solidFill>
                  <a:srgbClr val="1A4386"/>
                </a:solidFill>
                <a:latin typeface="Arial"/>
                <a:cs typeface="Arial"/>
              </a:rPr>
              <a:t> </a:t>
            </a:r>
            <a:r>
              <a:rPr sz="2000" dirty="0">
                <a:solidFill>
                  <a:srgbClr val="1A4386"/>
                </a:solidFill>
                <a:latin typeface="Arial"/>
                <a:cs typeface="Arial"/>
              </a:rPr>
              <a:t>get</a:t>
            </a:r>
            <a:r>
              <a:rPr sz="2000" spc="85" dirty="0">
                <a:solidFill>
                  <a:srgbClr val="1A4386"/>
                </a:solidFill>
                <a:latin typeface="Arial"/>
                <a:cs typeface="Arial"/>
              </a:rPr>
              <a:t> </a:t>
            </a:r>
            <a:r>
              <a:rPr sz="2000" dirty="0">
                <a:solidFill>
                  <a:srgbClr val="1A4386"/>
                </a:solidFill>
                <a:latin typeface="Arial"/>
                <a:cs typeface="Arial"/>
              </a:rPr>
              <a:t>and </a:t>
            </a:r>
            <a:r>
              <a:rPr sz="2000" spc="-20" dirty="0">
                <a:solidFill>
                  <a:srgbClr val="1A4386"/>
                </a:solidFill>
                <a:latin typeface="Arial"/>
                <a:cs typeface="Arial"/>
              </a:rPr>
              <a:t>stay </a:t>
            </a:r>
            <a:r>
              <a:rPr sz="2000" dirty="0">
                <a:solidFill>
                  <a:srgbClr val="1A4386"/>
                </a:solidFill>
                <a:latin typeface="Arial"/>
                <a:cs typeface="Arial"/>
              </a:rPr>
              <a:t>covered,</a:t>
            </a:r>
            <a:r>
              <a:rPr sz="2000" spc="5" dirty="0">
                <a:solidFill>
                  <a:srgbClr val="1A4386"/>
                </a:solidFill>
                <a:latin typeface="Arial"/>
                <a:cs typeface="Arial"/>
              </a:rPr>
              <a:t> </a:t>
            </a:r>
            <a:r>
              <a:rPr sz="2000" spc="-10" dirty="0">
                <a:solidFill>
                  <a:srgbClr val="1A4386"/>
                </a:solidFill>
                <a:latin typeface="Arial"/>
                <a:cs typeface="Arial"/>
              </a:rPr>
              <a:t>including:</a:t>
            </a:r>
            <a:endParaRPr sz="2000" dirty="0">
              <a:latin typeface="Arial"/>
              <a:cs typeface="Arial"/>
            </a:endParaRPr>
          </a:p>
          <a:p>
            <a:pPr marL="815975" marR="109855" indent="-346075">
              <a:lnSpc>
                <a:spcPct val="120200"/>
              </a:lnSpc>
              <a:buChar char="•"/>
              <a:tabLst>
                <a:tab pos="815975" algn="l"/>
                <a:tab pos="816610" algn="l"/>
              </a:tabLst>
            </a:pPr>
            <a:r>
              <a:rPr sz="2000" dirty="0">
                <a:solidFill>
                  <a:srgbClr val="1A4386"/>
                </a:solidFill>
                <a:latin typeface="Arial"/>
                <a:cs typeface="Arial"/>
              </a:rPr>
              <a:t>Accepting</a:t>
            </a:r>
            <a:r>
              <a:rPr sz="2000" spc="-105" dirty="0">
                <a:solidFill>
                  <a:srgbClr val="1A4386"/>
                </a:solidFill>
                <a:latin typeface="Arial"/>
                <a:cs typeface="Arial"/>
              </a:rPr>
              <a:t> </a:t>
            </a:r>
            <a:r>
              <a:rPr sz="2000" dirty="0">
                <a:solidFill>
                  <a:srgbClr val="1A4386"/>
                </a:solidFill>
                <a:latin typeface="Arial"/>
                <a:cs typeface="Arial"/>
              </a:rPr>
              <a:t>attestation</a:t>
            </a:r>
            <a:r>
              <a:rPr sz="2000" spc="-100" dirty="0">
                <a:solidFill>
                  <a:srgbClr val="1A4386"/>
                </a:solidFill>
                <a:latin typeface="Arial"/>
                <a:cs typeface="Arial"/>
              </a:rPr>
              <a:t> </a:t>
            </a:r>
            <a:r>
              <a:rPr sz="2000" dirty="0">
                <a:solidFill>
                  <a:srgbClr val="1A4386"/>
                </a:solidFill>
                <a:latin typeface="Arial"/>
                <a:cs typeface="Arial"/>
              </a:rPr>
              <a:t>for</a:t>
            </a:r>
            <a:r>
              <a:rPr sz="2000" spc="45" dirty="0">
                <a:solidFill>
                  <a:srgbClr val="1A4386"/>
                </a:solidFill>
                <a:latin typeface="Arial"/>
                <a:cs typeface="Arial"/>
              </a:rPr>
              <a:t> </a:t>
            </a:r>
            <a:r>
              <a:rPr sz="2000" dirty="0">
                <a:solidFill>
                  <a:srgbClr val="1A4386"/>
                </a:solidFill>
                <a:latin typeface="Arial"/>
                <a:cs typeface="Arial"/>
              </a:rPr>
              <a:t>income,</a:t>
            </a:r>
            <a:r>
              <a:rPr sz="2000" spc="-195" dirty="0">
                <a:solidFill>
                  <a:srgbClr val="1A4386"/>
                </a:solidFill>
                <a:latin typeface="Arial"/>
                <a:cs typeface="Arial"/>
              </a:rPr>
              <a:t> </a:t>
            </a:r>
            <a:r>
              <a:rPr sz="2000" dirty="0">
                <a:solidFill>
                  <a:srgbClr val="1A4386"/>
                </a:solidFill>
                <a:latin typeface="Arial"/>
                <a:cs typeface="Arial"/>
              </a:rPr>
              <a:t>incurred</a:t>
            </a:r>
            <a:r>
              <a:rPr sz="2000" spc="-10" dirty="0">
                <a:solidFill>
                  <a:srgbClr val="1A4386"/>
                </a:solidFill>
                <a:latin typeface="Arial"/>
                <a:cs typeface="Arial"/>
              </a:rPr>
              <a:t> </a:t>
            </a:r>
            <a:r>
              <a:rPr sz="2000" dirty="0">
                <a:solidFill>
                  <a:srgbClr val="1A4386"/>
                </a:solidFill>
                <a:latin typeface="Arial"/>
                <a:cs typeface="Arial"/>
              </a:rPr>
              <a:t>medical</a:t>
            </a:r>
            <a:r>
              <a:rPr sz="2000" spc="-65" dirty="0">
                <a:solidFill>
                  <a:srgbClr val="1A4386"/>
                </a:solidFill>
                <a:latin typeface="Arial"/>
                <a:cs typeface="Arial"/>
              </a:rPr>
              <a:t> </a:t>
            </a:r>
            <a:r>
              <a:rPr sz="2000" dirty="0">
                <a:solidFill>
                  <a:srgbClr val="1A4386"/>
                </a:solidFill>
                <a:latin typeface="Arial"/>
                <a:cs typeface="Arial"/>
              </a:rPr>
              <a:t>expenses,</a:t>
            </a:r>
            <a:r>
              <a:rPr sz="2000" spc="-10" dirty="0">
                <a:solidFill>
                  <a:srgbClr val="1A4386"/>
                </a:solidFill>
                <a:latin typeface="Arial"/>
                <a:cs typeface="Arial"/>
              </a:rPr>
              <a:t> </a:t>
            </a:r>
            <a:r>
              <a:rPr sz="2000" dirty="0">
                <a:solidFill>
                  <a:srgbClr val="1A4386"/>
                </a:solidFill>
                <a:latin typeface="Arial"/>
                <a:cs typeface="Arial"/>
              </a:rPr>
              <a:t>and</a:t>
            </a:r>
            <a:r>
              <a:rPr sz="2000" spc="75" dirty="0">
                <a:solidFill>
                  <a:srgbClr val="1A4386"/>
                </a:solidFill>
                <a:latin typeface="Arial"/>
                <a:cs typeface="Arial"/>
              </a:rPr>
              <a:t> </a:t>
            </a:r>
            <a:r>
              <a:rPr sz="2000" spc="-10" dirty="0">
                <a:solidFill>
                  <a:srgbClr val="1A4386"/>
                </a:solidFill>
                <a:latin typeface="Arial"/>
                <a:cs typeface="Arial"/>
              </a:rPr>
              <a:t>insured status</a:t>
            </a:r>
            <a:r>
              <a:rPr lang="en-US" sz="2000" spc="-10" dirty="0">
                <a:solidFill>
                  <a:srgbClr val="1A4386"/>
                </a:solidFill>
                <a:latin typeface="Arial"/>
                <a:cs typeface="Arial"/>
              </a:rPr>
              <a:t>, but if possible, include “proof” with redetermination, especially of income – to avoid VCL.</a:t>
            </a:r>
            <a:endParaRPr sz="2000" dirty="0">
              <a:latin typeface="Arial"/>
              <a:cs typeface="Arial"/>
            </a:endParaRPr>
          </a:p>
          <a:p>
            <a:pPr marL="815975" indent="-346075">
              <a:spcBef>
                <a:spcPts val="484"/>
              </a:spcBef>
              <a:buChar char="•"/>
              <a:tabLst>
                <a:tab pos="815975" algn="l"/>
                <a:tab pos="816610" algn="l"/>
              </a:tabLst>
            </a:pPr>
            <a:r>
              <a:rPr sz="2000" dirty="0">
                <a:solidFill>
                  <a:srgbClr val="1A4386"/>
                </a:solidFill>
                <a:latin typeface="Arial"/>
                <a:cs typeface="Arial"/>
              </a:rPr>
              <a:t>Delay</a:t>
            </a:r>
            <a:r>
              <a:rPr sz="2000" spc="10" dirty="0">
                <a:solidFill>
                  <a:srgbClr val="1A4386"/>
                </a:solidFill>
                <a:latin typeface="Arial"/>
                <a:cs typeface="Arial"/>
              </a:rPr>
              <a:t> </a:t>
            </a:r>
            <a:r>
              <a:rPr sz="2000" dirty="0">
                <a:solidFill>
                  <a:srgbClr val="1A4386"/>
                </a:solidFill>
                <a:latin typeface="Arial"/>
                <a:cs typeface="Arial"/>
              </a:rPr>
              <a:t>action</a:t>
            </a:r>
            <a:r>
              <a:rPr sz="2000" spc="-10" dirty="0">
                <a:solidFill>
                  <a:srgbClr val="1A4386"/>
                </a:solidFill>
                <a:latin typeface="Arial"/>
                <a:cs typeface="Arial"/>
              </a:rPr>
              <a:t> </a:t>
            </a:r>
            <a:r>
              <a:rPr sz="2000" dirty="0">
                <a:solidFill>
                  <a:srgbClr val="1A4386"/>
                </a:solidFill>
                <a:latin typeface="Arial"/>
                <a:cs typeface="Arial"/>
              </a:rPr>
              <a:t>on</a:t>
            </a:r>
            <a:r>
              <a:rPr sz="2000" spc="-10" dirty="0">
                <a:solidFill>
                  <a:srgbClr val="1A4386"/>
                </a:solidFill>
                <a:latin typeface="Arial"/>
                <a:cs typeface="Arial"/>
              </a:rPr>
              <a:t> </a:t>
            </a:r>
            <a:r>
              <a:rPr sz="2000" dirty="0">
                <a:solidFill>
                  <a:srgbClr val="1A4386"/>
                </a:solidFill>
                <a:latin typeface="Arial"/>
                <a:cs typeface="Arial"/>
              </a:rPr>
              <a:t>changes</a:t>
            </a:r>
            <a:r>
              <a:rPr sz="2000" spc="25" dirty="0">
                <a:solidFill>
                  <a:srgbClr val="1A4386"/>
                </a:solidFill>
                <a:latin typeface="Arial"/>
                <a:cs typeface="Arial"/>
              </a:rPr>
              <a:t> </a:t>
            </a:r>
            <a:r>
              <a:rPr sz="2000" dirty="0">
                <a:solidFill>
                  <a:srgbClr val="1A4386"/>
                </a:solidFill>
                <a:latin typeface="Arial"/>
                <a:cs typeface="Arial"/>
              </a:rPr>
              <a:t>affecting</a:t>
            </a:r>
            <a:r>
              <a:rPr sz="2000" spc="-190" dirty="0">
                <a:solidFill>
                  <a:srgbClr val="1A4386"/>
                </a:solidFill>
                <a:latin typeface="Arial"/>
                <a:cs typeface="Arial"/>
              </a:rPr>
              <a:t> </a:t>
            </a:r>
            <a:r>
              <a:rPr sz="2000" dirty="0">
                <a:solidFill>
                  <a:srgbClr val="1A4386"/>
                </a:solidFill>
                <a:latin typeface="Arial"/>
                <a:cs typeface="Arial"/>
              </a:rPr>
              <a:t>eligibility</a:t>
            </a:r>
            <a:r>
              <a:rPr sz="2000" spc="-150" dirty="0">
                <a:solidFill>
                  <a:srgbClr val="1A4386"/>
                </a:solidFill>
                <a:latin typeface="Arial"/>
                <a:cs typeface="Arial"/>
              </a:rPr>
              <a:t> </a:t>
            </a:r>
            <a:r>
              <a:rPr sz="2000" dirty="0">
                <a:solidFill>
                  <a:srgbClr val="1A4386"/>
                </a:solidFill>
                <a:latin typeface="Arial"/>
                <a:cs typeface="Arial"/>
              </a:rPr>
              <a:t>until</a:t>
            </a:r>
            <a:r>
              <a:rPr sz="2000" spc="20" dirty="0">
                <a:solidFill>
                  <a:srgbClr val="1A4386"/>
                </a:solidFill>
                <a:latin typeface="Arial"/>
                <a:cs typeface="Arial"/>
              </a:rPr>
              <a:t> </a:t>
            </a:r>
            <a:r>
              <a:rPr sz="2000" spc="-10" dirty="0">
                <a:solidFill>
                  <a:srgbClr val="1A4386"/>
                </a:solidFill>
                <a:latin typeface="Arial"/>
                <a:cs typeface="Arial"/>
              </a:rPr>
              <a:t>redetermination</a:t>
            </a:r>
            <a:endParaRPr sz="2000" dirty="0">
              <a:latin typeface="Arial"/>
              <a:cs typeface="Arial"/>
            </a:endParaRPr>
          </a:p>
          <a:p>
            <a:pPr marL="815975" indent="-346075">
              <a:spcBef>
                <a:spcPts val="484"/>
              </a:spcBef>
              <a:buChar char="•"/>
              <a:tabLst>
                <a:tab pos="815975" algn="l"/>
                <a:tab pos="816610" algn="l"/>
              </a:tabLst>
            </a:pPr>
            <a:r>
              <a:rPr sz="2000" dirty="0">
                <a:solidFill>
                  <a:srgbClr val="1A4386"/>
                </a:solidFill>
                <a:latin typeface="Arial"/>
                <a:cs typeface="Arial"/>
              </a:rPr>
              <a:t>Presumptive</a:t>
            </a:r>
            <a:r>
              <a:rPr sz="2000" spc="-30" dirty="0">
                <a:solidFill>
                  <a:srgbClr val="1A4386"/>
                </a:solidFill>
                <a:latin typeface="Arial"/>
                <a:cs typeface="Arial"/>
              </a:rPr>
              <a:t> </a:t>
            </a:r>
            <a:r>
              <a:rPr sz="2000" dirty="0">
                <a:solidFill>
                  <a:srgbClr val="1A4386"/>
                </a:solidFill>
                <a:latin typeface="Arial"/>
                <a:cs typeface="Arial"/>
              </a:rPr>
              <a:t>eligibility</a:t>
            </a:r>
            <a:r>
              <a:rPr sz="2000" spc="-245" dirty="0">
                <a:solidFill>
                  <a:srgbClr val="1A4386"/>
                </a:solidFill>
                <a:latin typeface="Arial"/>
                <a:cs typeface="Arial"/>
              </a:rPr>
              <a:t> </a:t>
            </a:r>
            <a:r>
              <a:rPr sz="2000" dirty="0">
                <a:solidFill>
                  <a:srgbClr val="1A4386"/>
                </a:solidFill>
                <a:latin typeface="Arial"/>
                <a:cs typeface="Arial"/>
              </a:rPr>
              <a:t>for</a:t>
            </a:r>
            <a:r>
              <a:rPr sz="2000" spc="25" dirty="0">
                <a:solidFill>
                  <a:srgbClr val="1A4386"/>
                </a:solidFill>
                <a:latin typeface="Arial"/>
                <a:cs typeface="Arial"/>
              </a:rPr>
              <a:t> </a:t>
            </a:r>
            <a:r>
              <a:rPr sz="2000" dirty="0">
                <a:solidFill>
                  <a:srgbClr val="1A4386"/>
                </a:solidFill>
                <a:latin typeface="Arial"/>
                <a:cs typeface="Arial"/>
              </a:rPr>
              <a:t>MAGI</a:t>
            </a:r>
            <a:r>
              <a:rPr sz="2000" spc="60" dirty="0">
                <a:solidFill>
                  <a:srgbClr val="1A4386"/>
                </a:solidFill>
                <a:latin typeface="Arial"/>
                <a:cs typeface="Arial"/>
              </a:rPr>
              <a:t> </a:t>
            </a:r>
            <a:r>
              <a:rPr sz="2000" dirty="0">
                <a:solidFill>
                  <a:srgbClr val="1A4386"/>
                </a:solidFill>
                <a:latin typeface="Arial"/>
                <a:cs typeface="Arial"/>
              </a:rPr>
              <a:t>adults</a:t>
            </a:r>
            <a:r>
              <a:rPr sz="2000" spc="15" dirty="0">
                <a:solidFill>
                  <a:srgbClr val="1A4386"/>
                </a:solidFill>
                <a:latin typeface="Arial"/>
                <a:cs typeface="Arial"/>
              </a:rPr>
              <a:t> </a:t>
            </a:r>
            <a:r>
              <a:rPr sz="2000" dirty="0">
                <a:solidFill>
                  <a:srgbClr val="1A4386"/>
                </a:solidFill>
                <a:latin typeface="Arial"/>
                <a:cs typeface="Arial"/>
              </a:rPr>
              <a:t>at</a:t>
            </a:r>
            <a:r>
              <a:rPr sz="2000" spc="-25" dirty="0">
                <a:solidFill>
                  <a:srgbClr val="1A4386"/>
                </a:solidFill>
                <a:latin typeface="Arial"/>
                <a:cs typeface="Arial"/>
              </a:rPr>
              <a:t> </a:t>
            </a:r>
            <a:r>
              <a:rPr sz="2000" dirty="0">
                <a:solidFill>
                  <a:srgbClr val="1A4386"/>
                </a:solidFill>
                <a:latin typeface="Arial"/>
                <a:cs typeface="Arial"/>
              </a:rPr>
              <a:t>initial</a:t>
            </a:r>
            <a:r>
              <a:rPr sz="2000" spc="-80" dirty="0">
                <a:solidFill>
                  <a:srgbClr val="1A4386"/>
                </a:solidFill>
                <a:latin typeface="Arial"/>
                <a:cs typeface="Arial"/>
              </a:rPr>
              <a:t> </a:t>
            </a:r>
            <a:r>
              <a:rPr sz="2000" spc="-10" dirty="0">
                <a:solidFill>
                  <a:srgbClr val="1A4386"/>
                </a:solidFill>
                <a:latin typeface="Arial"/>
                <a:cs typeface="Arial"/>
              </a:rPr>
              <a:t>application</a:t>
            </a:r>
            <a:endParaRPr sz="2000" dirty="0">
              <a:latin typeface="Arial"/>
              <a:cs typeface="Arial"/>
            </a:endParaRPr>
          </a:p>
          <a:p>
            <a:pPr marL="815975" indent="-346075">
              <a:spcBef>
                <a:spcPts val="484"/>
              </a:spcBef>
              <a:buChar char="•"/>
              <a:tabLst>
                <a:tab pos="815975" algn="l"/>
                <a:tab pos="816610" algn="l"/>
              </a:tabLst>
            </a:pPr>
            <a:r>
              <a:rPr sz="2000" dirty="0">
                <a:solidFill>
                  <a:srgbClr val="1A4386"/>
                </a:solidFill>
                <a:latin typeface="Arial"/>
                <a:cs typeface="Arial"/>
              </a:rPr>
              <a:t>Increase</a:t>
            </a:r>
            <a:r>
              <a:rPr sz="2000" spc="25" dirty="0">
                <a:solidFill>
                  <a:srgbClr val="1A4386"/>
                </a:solidFill>
                <a:latin typeface="Arial"/>
                <a:cs typeface="Arial"/>
              </a:rPr>
              <a:t> </a:t>
            </a:r>
            <a:r>
              <a:rPr sz="2000" dirty="0">
                <a:solidFill>
                  <a:srgbClr val="1A4386"/>
                </a:solidFill>
                <a:latin typeface="Arial"/>
                <a:cs typeface="Arial"/>
              </a:rPr>
              <a:t>Presumptive</a:t>
            </a:r>
            <a:r>
              <a:rPr sz="2000" spc="-125" dirty="0">
                <a:solidFill>
                  <a:srgbClr val="1A4386"/>
                </a:solidFill>
                <a:latin typeface="Arial"/>
                <a:cs typeface="Arial"/>
              </a:rPr>
              <a:t> </a:t>
            </a:r>
            <a:r>
              <a:rPr sz="2000" dirty="0">
                <a:solidFill>
                  <a:srgbClr val="1A4386"/>
                </a:solidFill>
                <a:latin typeface="Arial"/>
                <a:cs typeface="Arial"/>
              </a:rPr>
              <a:t>Eligibility</a:t>
            </a:r>
            <a:r>
              <a:rPr sz="2000" spc="-170" dirty="0">
                <a:solidFill>
                  <a:srgbClr val="1A4386"/>
                </a:solidFill>
                <a:latin typeface="Arial"/>
                <a:cs typeface="Arial"/>
              </a:rPr>
              <a:t> </a:t>
            </a:r>
            <a:r>
              <a:rPr sz="2000" dirty="0">
                <a:solidFill>
                  <a:srgbClr val="1A4386"/>
                </a:solidFill>
                <a:latin typeface="Arial"/>
                <a:cs typeface="Arial"/>
              </a:rPr>
              <a:t>(PE)</a:t>
            </a:r>
            <a:r>
              <a:rPr sz="2000" spc="15" dirty="0">
                <a:solidFill>
                  <a:srgbClr val="1A4386"/>
                </a:solidFill>
                <a:latin typeface="Arial"/>
                <a:cs typeface="Arial"/>
              </a:rPr>
              <a:t> </a:t>
            </a:r>
            <a:r>
              <a:rPr sz="2000" dirty="0">
                <a:solidFill>
                  <a:srgbClr val="1A4386"/>
                </a:solidFill>
                <a:latin typeface="Arial"/>
                <a:cs typeface="Arial"/>
              </a:rPr>
              <a:t>for</a:t>
            </a:r>
            <a:r>
              <a:rPr sz="2000" spc="10" dirty="0">
                <a:solidFill>
                  <a:srgbClr val="1A4386"/>
                </a:solidFill>
                <a:latin typeface="Arial"/>
                <a:cs typeface="Arial"/>
              </a:rPr>
              <a:t> </a:t>
            </a:r>
            <a:r>
              <a:rPr sz="2000" dirty="0">
                <a:solidFill>
                  <a:srgbClr val="1A4386"/>
                </a:solidFill>
                <a:latin typeface="Arial"/>
                <a:cs typeface="Arial"/>
              </a:rPr>
              <a:t>children</a:t>
            </a:r>
            <a:r>
              <a:rPr sz="2000" spc="-125" dirty="0">
                <a:solidFill>
                  <a:srgbClr val="1A4386"/>
                </a:solidFill>
                <a:latin typeface="Arial"/>
                <a:cs typeface="Arial"/>
              </a:rPr>
              <a:t> </a:t>
            </a:r>
            <a:r>
              <a:rPr sz="2000" dirty="0">
                <a:solidFill>
                  <a:srgbClr val="1A4386"/>
                </a:solidFill>
                <a:latin typeface="Arial"/>
                <a:cs typeface="Arial"/>
              </a:rPr>
              <a:t>and</a:t>
            </a:r>
            <a:r>
              <a:rPr sz="2000" spc="40" dirty="0">
                <a:solidFill>
                  <a:srgbClr val="1A4386"/>
                </a:solidFill>
                <a:latin typeface="Arial"/>
                <a:cs typeface="Arial"/>
              </a:rPr>
              <a:t> </a:t>
            </a:r>
            <a:r>
              <a:rPr sz="2000" dirty="0">
                <a:solidFill>
                  <a:srgbClr val="1A4386"/>
                </a:solidFill>
                <a:latin typeface="Arial"/>
                <a:cs typeface="Arial"/>
              </a:rPr>
              <a:t>MAGI</a:t>
            </a:r>
            <a:r>
              <a:rPr sz="2000" spc="45" dirty="0">
                <a:solidFill>
                  <a:srgbClr val="1A4386"/>
                </a:solidFill>
                <a:latin typeface="Arial"/>
                <a:cs typeface="Arial"/>
              </a:rPr>
              <a:t> </a:t>
            </a:r>
            <a:r>
              <a:rPr sz="2000" dirty="0">
                <a:solidFill>
                  <a:srgbClr val="1A4386"/>
                </a:solidFill>
                <a:latin typeface="Arial"/>
                <a:cs typeface="Arial"/>
              </a:rPr>
              <a:t>adults</a:t>
            </a:r>
            <a:r>
              <a:rPr sz="2000" spc="-85" dirty="0">
                <a:solidFill>
                  <a:srgbClr val="1A4386"/>
                </a:solidFill>
                <a:latin typeface="Arial"/>
                <a:cs typeface="Arial"/>
              </a:rPr>
              <a:t> </a:t>
            </a:r>
            <a:r>
              <a:rPr sz="2000" dirty="0">
                <a:solidFill>
                  <a:srgbClr val="1A4386"/>
                </a:solidFill>
                <a:latin typeface="Arial"/>
                <a:cs typeface="Arial"/>
              </a:rPr>
              <a:t>to</a:t>
            </a:r>
            <a:r>
              <a:rPr sz="2000" spc="45" dirty="0">
                <a:solidFill>
                  <a:srgbClr val="1A4386"/>
                </a:solidFill>
                <a:latin typeface="Arial"/>
                <a:cs typeface="Arial"/>
              </a:rPr>
              <a:t> </a:t>
            </a:r>
            <a:r>
              <a:rPr sz="2000" dirty="0">
                <a:solidFill>
                  <a:srgbClr val="1A4386"/>
                </a:solidFill>
                <a:latin typeface="Arial"/>
                <a:cs typeface="Arial"/>
              </a:rPr>
              <a:t>up</a:t>
            </a:r>
            <a:r>
              <a:rPr sz="2000" spc="-40" dirty="0">
                <a:solidFill>
                  <a:srgbClr val="1A4386"/>
                </a:solidFill>
                <a:latin typeface="Arial"/>
                <a:cs typeface="Arial"/>
              </a:rPr>
              <a:t> </a:t>
            </a:r>
            <a:r>
              <a:rPr sz="2000" dirty="0">
                <a:solidFill>
                  <a:srgbClr val="1A4386"/>
                </a:solidFill>
                <a:latin typeface="Arial"/>
                <a:cs typeface="Arial"/>
              </a:rPr>
              <a:t>to</a:t>
            </a:r>
            <a:r>
              <a:rPr sz="2000" spc="45" dirty="0">
                <a:solidFill>
                  <a:srgbClr val="1A4386"/>
                </a:solidFill>
                <a:latin typeface="Arial"/>
                <a:cs typeface="Arial"/>
              </a:rPr>
              <a:t> </a:t>
            </a:r>
            <a:r>
              <a:rPr sz="2000" dirty="0">
                <a:solidFill>
                  <a:srgbClr val="1A4386"/>
                </a:solidFill>
                <a:latin typeface="Arial"/>
                <a:cs typeface="Arial"/>
              </a:rPr>
              <a:t>two</a:t>
            </a:r>
            <a:r>
              <a:rPr sz="2000" spc="-40" dirty="0">
                <a:solidFill>
                  <a:srgbClr val="1A4386"/>
                </a:solidFill>
                <a:latin typeface="Arial"/>
                <a:cs typeface="Arial"/>
              </a:rPr>
              <a:t> </a:t>
            </a:r>
            <a:r>
              <a:rPr sz="2000" dirty="0">
                <a:solidFill>
                  <a:srgbClr val="1A4386"/>
                </a:solidFill>
                <a:latin typeface="Arial"/>
                <a:cs typeface="Arial"/>
              </a:rPr>
              <a:t>times</a:t>
            </a:r>
            <a:r>
              <a:rPr sz="2000" spc="-175" dirty="0">
                <a:solidFill>
                  <a:srgbClr val="1A4386"/>
                </a:solidFill>
                <a:latin typeface="Arial"/>
                <a:cs typeface="Arial"/>
              </a:rPr>
              <a:t> </a:t>
            </a:r>
            <a:r>
              <a:rPr sz="2000" dirty="0">
                <a:solidFill>
                  <a:srgbClr val="1A4386"/>
                </a:solidFill>
                <a:latin typeface="Arial"/>
                <a:cs typeface="Arial"/>
              </a:rPr>
              <a:t>in</a:t>
            </a:r>
            <a:r>
              <a:rPr sz="2000" spc="40" dirty="0">
                <a:solidFill>
                  <a:srgbClr val="1A4386"/>
                </a:solidFill>
                <a:latin typeface="Arial"/>
                <a:cs typeface="Arial"/>
              </a:rPr>
              <a:t> </a:t>
            </a:r>
            <a:r>
              <a:rPr lang="en-US" sz="2000" spc="-50" dirty="0">
                <a:solidFill>
                  <a:srgbClr val="1A4386"/>
                </a:solidFill>
                <a:latin typeface="Arial"/>
                <a:cs typeface="Arial"/>
              </a:rPr>
              <a:t>a </a:t>
            </a:r>
            <a:r>
              <a:rPr lang="en-US" sz="2000" dirty="0">
                <a:solidFill>
                  <a:srgbClr val="1A4386"/>
                </a:solidFill>
                <a:latin typeface="Arial"/>
                <a:cs typeface="Arial"/>
              </a:rPr>
              <a:t>calendar</a:t>
            </a:r>
            <a:r>
              <a:rPr sz="2000" spc="-50" dirty="0">
                <a:solidFill>
                  <a:srgbClr val="1A4386"/>
                </a:solidFill>
                <a:latin typeface="Arial"/>
                <a:cs typeface="Arial"/>
              </a:rPr>
              <a:t> </a:t>
            </a:r>
            <a:r>
              <a:rPr sz="2000" spc="-20" dirty="0">
                <a:solidFill>
                  <a:srgbClr val="1A4386"/>
                </a:solidFill>
                <a:latin typeface="Arial"/>
                <a:cs typeface="Arial"/>
              </a:rPr>
              <a:t>year.</a:t>
            </a:r>
            <a:endParaRPr sz="2000" dirty="0">
              <a:latin typeface="Arial"/>
              <a:cs typeface="Arial"/>
            </a:endParaRPr>
          </a:p>
        </p:txBody>
      </p:sp>
    </p:spTree>
    <p:extLst>
      <p:ext uri="{BB962C8B-B14F-4D97-AF65-F5344CB8AC3E}">
        <p14:creationId xmlns:p14="http://schemas.microsoft.com/office/powerpoint/2010/main" val="272189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1645920"/>
            <a:chOff x="0" y="0"/>
            <a:chExt cx="12192000" cy="1645920"/>
          </a:xfrm>
        </p:grpSpPr>
        <p:sp>
          <p:nvSpPr>
            <p:cNvPr id="3" name="object 3"/>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3149599" cy="1645920"/>
            </a:xfrm>
            <a:prstGeom prst="rect">
              <a:avLst/>
            </a:prstGeom>
          </p:spPr>
        </p:pic>
        <p:sp>
          <p:nvSpPr>
            <p:cNvPr id="5" name="object 5"/>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1017955" y="6458275"/>
            <a:ext cx="1207084" cy="200590"/>
          </a:xfrm>
          <a:prstGeom prst="rect">
            <a:avLst/>
          </a:prstGeom>
        </p:spPr>
      </p:pic>
      <p:grpSp>
        <p:nvGrpSpPr>
          <p:cNvPr id="7" name="object 7"/>
          <p:cNvGrpSpPr/>
          <p:nvPr/>
        </p:nvGrpSpPr>
        <p:grpSpPr>
          <a:xfrm>
            <a:off x="1018909" y="6274876"/>
            <a:ext cx="217804" cy="100330"/>
            <a:chOff x="1018909" y="6274876"/>
            <a:chExt cx="217804" cy="100330"/>
          </a:xfrm>
        </p:grpSpPr>
        <p:pic>
          <p:nvPicPr>
            <p:cNvPr id="8" name="object 8"/>
            <p:cNvPicPr/>
            <p:nvPr/>
          </p:nvPicPr>
          <p:blipFill>
            <a:blip r:embed="rId4" cstate="print"/>
            <a:stretch>
              <a:fillRect/>
            </a:stretch>
          </p:blipFill>
          <p:spPr>
            <a:xfrm>
              <a:off x="1018909" y="6275829"/>
              <a:ext cx="71572" cy="98384"/>
            </a:xfrm>
            <a:prstGeom prst="rect">
              <a:avLst/>
            </a:prstGeom>
          </p:spPr>
        </p:pic>
        <p:pic>
          <p:nvPicPr>
            <p:cNvPr id="9" name="object 9"/>
            <p:cNvPicPr/>
            <p:nvPr/>
          </p:nvPicPr>
          <p:blipFill>
            <a:blip r:embed="rId5" cstate="print"/>
            <a:stretch>
              <a:fillRect/>
            </a:stretch>
          </p:blipFill>
          <p:spPr>
            <a:xfrm>
              <a:off x="1113381" y="6274876"/>
              <a:ext cx="123093" cy="100290"/>
            </a:xfrm>
            <a:prstGeom prst="rect">
              <a:avLst/>
            </a:prstGeom>
          </p:spPr>
        </p:pic>
      </p:grpSp>
      <p:pic>
        <p:nvPicPr>
          <p:cNvPr id="10" name="object 10"/>
          <p:cNvPicPr/>
          <p:nvPr/>
        </p:nvPicPr>
        <p:blipFill>
          <a:blip r:embed="rId6" cstate="print"/>
          <a:stretch>
            <a:fillRect/>
          </a:stretch>
        </p:blipFill>
        <p:spPr>
          <a:xfrm>
            <a:off x="467359" y="6228067"/>
            <a:ext cx="457077" cy="456589"/>
          </a:xfrm>
          <a:prstGeom prst="rect">
            <a:avLst/>
          </a:prstGeom>
        </p:spPr>
      </p:pic>
      <p:sp>
        <p:nvSpPr>
          <p:cNvPr id="11" name="object 11"/>
          <p:cNvSpPr txBox="1">
            <a:spLocks noGrp="1"/>
          </p:cNvSpPr>
          <p:nvPr>
            <p:ph type="title"/>
          </p:nvPr>
        </p:nvSpPr>
        <p:spPr>
          <a:xfrm>
            <a:off x="2133600" y="2743200"/>
            <a:ext cx="8036559" cy="689291"/>
          </a:xfrm>
          <a:prstGeom prst="rect">
            <a:avLst/>
          </a:prstGeom>
        </p:spPr>
        <p:txBody>
          <a:bodyPr vert="horz" wrap="square" lIns="0" tIns="12065" rIns="0" bIns="0" rtlCol="0">
            <a:spAutoFit/>
          </a:bodyPr>
          <a:lstStyle/>
          <a:p>
            <a:pPr marL="12700">
              <a:lnSpc>
                <a:spcPct val="100000"/>
              </a:lnSpc>
              <a:spcBef>
                <a:spcPts val="95"/>
              </a:spcBef>
            </a:pPr>
            <a:r>
              <a:rPr spc="-20">
                <a:solidFill>
                  <a:schemeClr val="accent6">
                    <a:lumMod val="75000"/>
                  </a:schemeClr>
                </a:solidFill>
              </a:rPr>
              <a:t>Restarting</a:t>
            </a:r>
            <a:r>
              <a:rPr spc="-225">
                <a:solidFill>
                  <a:schemeClr val="accent6">
                    <a:lumMod val="75000"/>
                  </a:schemeClr>
                </a:solidFill>
              </a:rPr>
              <a:t> </a:t>
            </a:r>
            <a:r>
              <a:rPr spc="-10">
                <a:solidFill>
                  <a:schemeClr val="accent6">
                    <a:lumMod val="75000"/>
                  </a:schemeClr>
                </a:solidFill>
              </a:rPr>
              <a:t>Redeterminations</a:t>
            </a:r>
            <a:endParaRPr>
              <a:solidFill>
                <a:schemeClr val="accent6">
                  <a:lumMod val="75000"/>
                </a:schemeClr>
              </a:solidFil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8</a:t>
            </a:fld>
            <a:endParaRPr spc="-2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994400"/>
            <a:ext cx="12192000" cy="863600"/>
            <a:chOff x="0" y="5994400"/>
            <a:chExt cx="12192000" cy="863600"/>
          </a:xfrm>
        </p:grpSpPr>
        <p:pic>
          <p:nvPicPr>
            <p:cNvPr id="3" name="object 3"/>
            <p:cNvPicPr/>
            <p:nvPr/>
          </p:nvPicPr>
          <p:blipFill>
            <a:blip r:embed="rId2" cstate="print"/>
            <a:stretch>
              <a:fillRect/>
            </a:stretch>
          </p:blipFill>
          <p:spPr>
            <a:xfrm>
              <a:off x="1556435" y="6498915"/>
              <a:ext cx="1207084" cy="200590"/>
            </a:xfrm>
            <a:prstGeom prst="rect">
              <a:avLst/>
            </a:prstGeom>
          </p:spPr>
        </p:pic>
        <p:pic>
          <p:nvPicPr>
            <p:cNvPr id="4" name="object 4"/>
            <p:cNvPicPr/>
            <p:nvPr/>
          </p:nvPicPr>
          <p:blipFill>
            <a:blip r:embed="rId3" cstate="print"/>
            <a:stretch>
              <a:fillRect/>
            </a:stretch>
          </p:blipFill>
          <p:spPr>
            <a:xfrm>
              <a:off x="1557389" y="6316469"/>
              <a:ext cx="71572" cy="98384"/>
            </a:xfrm>
            <a:prstGeom prst="rect">
              <a:avLst/>
            </a:prstGeom>
          </p:spPr>
        </p:pic>
        <p:pic>
          <p:nvPicPr>
            <p:cNvPr id="5" name="object 5"/>
            <p:cNvPicPr/>
            <p:nvPr/>
          </p:nvPicPr>
          <p:blipFill>
            <a:blip r:embed="rId4" cstate="print"/>
            <a:stretch>
              <a:fillRect/>
            </a:stretch>
          </p:blipFill>
          <p:spPr>
            <a:xfrm>
              <a:off x="1651861" y="6315516"/>
              <a:ext cx="123093" cy="100290"/>
            </a:xfrm>
            <a:prstGeom prst="rect">
              <a:avLst/>
            </a:prstGeom>
          </p:spPr>
        </p:pic>
        <p:pic>
          <p:nvPicPr>
            <p:cNvPr id="6" name="object 6"/>
            <p:cNvPicPr/>
            <p:nvPr/>
          </p:nvPicPr>
          <p:blipFill>
            <a:blip r:embed="rId5" cstate="print"/>
            <a:stretch>
              <a:fillRect/>
            </a:stretch>
          </p:blipFill>
          <p:spPr>
            <a:xfrm>
              <a:off x="1005839" y="6268707"/>
              <a:ext cx="457077" cy="456589"/>
            </a:xfrm>
            <a:prstGeom prst="rect">
              <a:avLst/>
            </a:prstGeom>
          </p:spPr>
        </p:pic>
      </p:grpSp>
      <p:grpSp>
        <p:nvGrpSpPr>
          <p:cNvPr id="7" name="object 7"/>
          <p:cNvGrpSpPr/>
          <p:nvPr/>
        </p:nvGrpSpPr>
        <p:grpSpPr>
          <a:xfrm>
            <a:off x="0" y="0"/>
            <a:ext cx="12192000" cy="1645920"/>
            <a:chOff x="0" y="0"/>
            <a:chExt cx="12192000" cy="1645920"/>
          </a:xfrm>
        </p:grpSpPr>
        <p:sp>
          <p:nvSpPr>
            <p:cNvPr id="8" name="object 8"/>
            <p:cNvSpPr/>
            <p:nvPr/>
          </p:nvSpPr>
          <p:spPr>
            <a:xfrm>
              <a:off x="0" y="0"/>
              <a:ext cx="12192000" cy="345440"/>
            </a:xfrm>
            <a:custGeom>
              <a:avLst/>
              <a:gdLst/>
              <a:ahLst/>
              <a:cxnLst/>
              <a:rect l="l" t="t" r="r" b="b"/>
              <a:pathLst>
                <a:path w="12192000" h="345440">
                  <a:moveTo>
                    <a:pt x="0" y="0"/>
                  </a:moveTo>
                  <a:lnTo>
                    <a:pt x="0" y="345440"/>
                  </a:lnTo>
                  <a:lnTo>
                    <a:pt x="12191999" y="345440"/>
                  </a:lnTo>
                  <a:lnTo>
                    <a:pt x="12191999" y="0"/>
                  </a:lnTo>
                  <a:lnTo>
                    <a:pt x="0" y="0"/>
                  </a:lnTo>
                  <a:close/>
                </a:path>
              </a:pathLst>
            </a:custGeom>
            <a:solidFill>
              <a:srgbClr val="75B8E4"/>
            </a:solidFill>
          </p:spPr>
          <p:txBody>
            <a:bodyPr wrap="square" lIns="0" tIns="0" rIns="0" bIns="0" rtlCol="0"/>
            <a:lstStyle/>
            <a:p>
              <a:endParaRPr/>
            </a:p>
          </p:txBody>
        </p:sp>
        <p:pic>
          <p:nvPicPr>
            <p:cNvPr id="9" name="object 9"/>
            <p:cNvPicPr/>
            <p:nvPr/>
          </p:nvPicPr>
          <p:blipFill>
            <a:blip r:embed="rId6" cstate="print"/>
            <a:stretch>
              <a:fillRect/>
            </a:stretch>
          </p:blipFill>
          <p:spPr>
            <a:xfrm>
              <a:off x="0" y="0"/>
              <a:ext cx="3149599" cy="1645920"/>
            </a:xfrm>
            <a:prstGeom prst="rect">
              <a:avLst/>
            </a:prstGeom>
          </p:spPr>
        </p:pic>
        <p:sp>
          <p:nvSpPr>
            <p:cNvPr id="10" name="object 10"/>
            <p:cNvSpPr/>
            <p:nvPr/>
          </p:nvSpPr>
          <p:spPr>
            <a:xfrm>
              <a:off x="528319" y="335279"/>
              <a:ext cx="355600" cy="375920"/>
            </a:xfrm>
            <a:custGeom>
              <a:avLst/>
              <a:gdLst/>
              <a:ahLst/>
              <a:cxnLst/>
              <a:rect l="l" t="t" r="r" b="b"/>
              <a:pathLst>
                <a:path w="355600" h="375920">
                  <a:moveTo>
                    <a:pt x="355599" y="0"/>
                  </a:moveTo>
                  <a:lnTo>
                    <a:pt x="0" y="0"/>
                  </a:lnTo>
                  <a:lnTo>
                    <a:pt x="0" y="375920"/>
                  </a:lnTo>
                  <a:lnTo>
                    <a:pt x="355599" y="375920"/>
                  </a:lnTo>
                  <a:lnTo>
                    <a:pt x="355599" y="0"/>
                  </a:lnTo>
                  <a:close/>
                </a:path>
              </a:pathLst>
            </a:custGeom>
            <a:solidFill>
              <a:srgbClr val="FFFFFF"/>
            </a:solidFill>
          </p:spPr>
          <p:txBody>
            <a:bodyPr wrap="square" lIns="0" tIns="0" rIns="0" bIns="0" rtlCol="0"/>
            <a:lstStyle/>
            <a:p>
              <a:endParaRPr/>
            </a:p>
          </p:txBody>
        </p:sp>
      </p:grpSp>
      <p:sp>
        <p:nvSpPr>
          <p:cNvPr id="15" name="Title 14">
            <a:extLst>
              <a:ext uri="{FF2B5EF4-FFF2-40B4-BE49-F238E27FC236}">
                <a16:creationId xmlns:a16="http://schemas.microsoft.com/office/drawing/2014/main" id="{B45DF1D5-1014-452E-9603-73A0DCE0813B}"/>
              </a:ext>
            </a:extLst>
          </p:cNvPr>
          <p:cNvSpPr>
            <a:spLocks noGrp="1"/>
          </p:cNvSpPr>
          <p:nvPr>
            <p:ph type="title"/>
          </p:nvPr>
        </p:nvSpPr>
        <p:spPr>
          <a:xfrm>
            <a:off x="4355690" y="716804"/>
            <a:ext cx="2821858" cy="553998"/>
          </a:xfrm>
        </p:spPr>
        <p:txBody>
          <a:bodyPr/>
          <a:lstStyle/>
          <a:p>
            <a:pPr algn="ctr"/>
            <a:r>
              <a:rPr lang="en-US" sz="3600"/>
              <a:t>  HFS Goals</a:t>
            </a:r>
          </a:p>
        </p:txBody>
      </p:sp>
      <p:sp>
        <p:nvSpPr>
          <p:cNvPr id="17" name="TextBox 16">
            <a:extLst>
              <a:ext uri="{FF2B5EF4-FFF2-40B4-BE49-F238E27FC236}">
                <a16:creationId xmlns:a16="http://schemas.microsoft.com/office/drawing/2014/main" id="{A7EF6128-2EE9-44A7-9A86-AF0B6AA261C7}"/>
              </a:ext>
            </a:extLst>
          </p:cNvPr>
          <p:cNvSpPr txBox="1"/>
          <p:nvPr/>
        </p:nvSpPr>
        <p:spPr>
          <a:xfrm>
            <a:off x="1580535" y="1450109"/>
            <a:ext cx="9327610" cy="3970318"/>
          </a:xfrm>
          <a:prstGeom prst="rect">
            <a:avLst/>
          </a:prstGeom>
          <a:noFill/>
        </p:spPr>
        <p:txBody>
          <a:bodyPr wrap="square">
            <a:spAutoFit/>
          </a:bodyPr>
          <a:lstStyle/>
          <a:p>
            <a:pPr marL="342900" indent="-342900">
              <a:buFont typeface="Arial" panose="020B0604020202020204" pitchFamily="34" charset="0"/>
              <a:buChar char="•"/>
            </a:pPr>
            <a:r>
              <a:rPr lang="en-US" sz="2800" dirty="0">
                <a:solidFill>
                  <a:srgbClr val="1A4386"/>
                </a:solidFill>
                <a:latin typeface="Arial"/>
                <a:cs typeface="Arial"/>
              </a:rPr>
              <a:t>Minimize</a:t>
            </a:r>
            <a:r>
              <a:rPr lang="en-US" sz="2800" spc="-95" dirty="0">
                <a:solidFill>
                  <a:srgbClr val="1A4386"/>
                </a:solidFill>
                <a:latin typeface="Arial"/>
                <a:cs typeface="Arial"/>
              </a:rPr>
              <a:t> </a:t>
            </a:r>
            <a:r>
              <a:rPr lang="en-US" sz="2800" dirty="0">
                <a:solidFill>
                  <a:srgbClr val="1A4386"/>
                </a:solidFill>
                <a:latin typeface="Arial"/>
                <a:cs typeface="Arial"/>
              </a:rPr>
              <a:t>the</a:t>
            </a:r>
            <a:r>
              <a:rPr lang="en-US" sz="2800" spc="10" dirty="0">
                <a:solidFill>
                  <a:srgbClr val="1A4386"/>
                </a:solidFill>
                <a:latin typeface="Arial"/>
                <a:cs typeface="Arial"/>
              </a:rPr>
              <a:t> </a:t>
            </a:r>
            <a:r>
              <a:rPr lang="en-US" sz="2800" dirty="0">
                <a:solidFill>
                  <a:srgbClr val="1A4386"/>
                </a:solidFill>
                <a:latin typeface="Arial"/>
                <a:cs typeface="Arial"/>
              </a:rPr>
              <a:t>number</a:t>
            </a:r>
            <a:r>
              <a:rPr lang="en-US" sz="2800" spc="-25" dirty="0">
                <a:solidFill>
                  <a:srgbClr val="1A4386"/>
                </a:solidFill>
                <a:latin typeface="Arial"/>
                <a:cs typeface="Arial"/>
              </a:rPr>
              <a:t> </a:t>
            </a:r>
            <a:r>
              <a:rPr lang="en-US" sz="2800" dirty="0">
                <a:solidFill>
                  <a:srgbClr val="1A4386"/>
                </a:solidFill>
                <a:latin typeface="Arial"/>
                <a:cs typeface="Arial"/>
              </a:rPr>
              <a:t>of</a:t>
            </a:r>
            <a:r>
              <a:rPr lang="en-US" sz="2800" spc="10" dirty="0">
                <a:solidFill>
                  <a:srgbClr val="1A4386"/>
                </a:solidFill>
                <a:latin typeface="Arial"/>
                <a:cs typeface="Arial"/>
              </a:rPr>
              <a:t> </a:t>
            </a:r>
            <a:r>
              <a:rPr lang="en-US" sz="2800" dirty="0">
                <a:solidFill>
                  <a:srgbClr val="1A4386"/>
                </a:solidFill>
                <a:latin typeface="Arial"/>
                <a:cs typeface="Arial"/>
              </a:rPr>
              <a:t>eligible</a:t>
            </a:r>
            <a:r>
              <a:rPr lang="en-US" sz="2800" spc="-80" dirty="0">
                <a:solidFill>
                  <a:srgbClr val="1A4386"/>
                </a:solidFill>
                <a:latin typeface="Arial"/>
                <a:cs typeface="Arial"/>
              </a:rPr>
              <a:t> </a:t>
            </a:r>
            <a:r>
              <a:rPr lang="en-US" sz="2800" dirty="0">
                <a:solidFill>
                  <a:srgbClr val="1A4386"/>
                </a:solidFill>
                <a:latin typeface="Arial"/>
                <a:cs typeface="Arial"/>
              </a:rPr>
              <a:t>customers</a:t>
            </a:r>
            <a:r>
              <a:rPr lang="en-US" sz="2800" spc="-140" dirty="0">
                <a:solidFill>
                  <a:srgbClr val="1A4386"/>
                </a:solidFill>
                <a:latin typeface="Arial"/>
                <a:cs typeface="Arial"/>
              </a:rPr>
              <a:t> </a:t>
            </a:r>
            <a:r>
              <a:rPr lang="en-US" sz="2800" dirty="0">
                <a:solidFill>
                  <a:srgbClr val="1A4386"/>
                </a:solidFill>
                <a:latin typeface="Arial"/>
                <a:cs typeface="Arial"/>
              </a:rPr>
              <a:t>who</a:t>
            </a:r>
            <a:r>
              <a:rPr lang="en-US" sz="2800" spc="10" dirty="0">
                <a:solidFill>
                  <a:srgbClr val="1A4386"/>
                </a:solidFill>
                <a:latin typeface="Arial"/>
                <a:cs typeface="Arial"/>
              </a:rPr>
              <a:t> </a:t>
            </a:r>
            <a:r>
              <a:rPr lang="en-US" sz="2800" dirty="0">
                <a:solidFill>
                  <a:srgbClr val="1A4386"/>
                </a:solidFill>
                <a:latin typeface="Arial"/>
                <a:cs typeface="Arial"/>
              </a:rPr>
              <a:t>lose</a:t>
            </a:r>
            <a:r>
              <a:rPr lang="en-US" sz="2800" spc="15" dirty="0">
                <a:solidFill>
                  <a:srgbClr val="1A4386"/>
                </a:solidFill>
                <a:latin typeface="Arial"/>
                <a:cs typeface="Arial"/>
              </a:rPr>
              <a:t> </a:t>
            </a:r>
            <a:r>
              <a:rPr lang="en-US" sz="2800" spc="-10" dirty="0">
                <a:solidFill>
                  <a:srgbClr val="1A4386"/>
                </a:solidFill>
                <a:latin typeface="Arial"/>
                <a:cs typeface="Arial"/>
              </a:rPr>
              <a:t>coverage</a:t>
            </a:r>
          </a:p>
          <a:p>
            <a:endParaRPr lang="en-US" sz="2800" spc="-10" dirty="0">
              <a:solidFill>
                <a:srgbClr val="1A4386"/>
              </a:solidFill>
              <a:latin typeface="Arial"/>
              <a:cs typeface="Arial"/>
            </a:endParaRPr>
          </a:p>
          <a:p>
            <a:pPr marL="342900" indent="-342900">
              <a:buFont typeface="Arial" panose="020B0604020202020204" pitchFamily="34" charset="0"/>
              <a:buChar char="•"/>
            </a:pPr>
            <a:r>
              <a:rPr lang="en-US" sz="2800" dirty="0">
                <a:solidFill>
                  <a:srgbClr val="1A4386"/>
                </a:solidFill>
                <a:latin typeface="Arial"/>
                <a:cs typeface="Arial"/>
              </a:rPr>
              <a:t>Provide</a:t>
            </a:r>
            <a:r>
              <a:rPr lang="en-US" sz="2800" spc="235" dirty="0">
                <a:solidFill>
                  <a:srgbClr val="1A4386"/>
                </a:solidFill>
                <a:latin typeface="Arial"/>
                <a:cs typeface="Arial"/>
              </a:rPr>
              <a:t> </a:t>
            </a:r>
            <a:r>
              <a:rPr lang="en-US" sz="2800" u="sng" dirty="0">
                <a:solidFill>
                  <a:srgbClr val="1A4386"/>
                </a:solidFill>
                <a:uFill>
                  <a:solidFill>
                    <a:srgbClr val="1A4386"/>
                  </a:solidFill>
                </a:uFill>
                <a:latin typeface="Arial"/>
                <a:cs typeface="Arial"/>
              </a:rPr>
              <a:t>all</a:t>
            </a:r>
            <a:r>
              <a:rPr lang="en-US" sz="2800" spc="65" dirty="0">
                <a:solidFill>
                  <a:srgbClr val="1A4386"/>
                </a:solidFill>
                <a:latin typeface="Arial"/>
                <a:cs typeface="Arial"/>
              </a:rPr>
              <a:t> </a:t>
            </a:r>
            <a:r>
              <a:rPr lang="en-US" sz="2800" dirty="0">
                <a:solidFill>
                  <a:srgbClr val="1A4386"/>
                </a:solidFill>
                <a:latin typeface="Arial"/>
                <a:cs typeface="Arial"/>
              </a:rPr>
              <a:t>customers</a:t>
            </a:r>
            <a:r>
              <a:rPr lang="en-US" sz="2800" spc="-125" dirty="0">
                <a:solidFill>
                  <a:srgbClr val="1A4386"/>
                </a:solidFill>
                <a:latin typeface="Arial"/>
                <a:cs typeface="Arial"/>
              </a:rPr>
              <a:t> </a:t>
            </a:r>
            <a:r>
              <a:rPr lang="en-US" sz="2800" dirty="0">
                <a:solidFill>
                  <a:srgbClr val="1A4386"/>
                </a:solidFill>
                <a:latin typeface="Arial"/>
                <a:cs typeface="Arial"/>
              </a:rPr>
              <a:t>with</a:t>
            </a:r>
            <a:r>
              <a:rPr lang="en-US" sz="2800" spc="-55" dirty="0">
                <a:solidFill>
                  <a:srgbClr val="1A4386"/>
                </a:solidFill>
                <a:latin typeface="Arial"/>
                <a:cs typeface="Arial"/>
              </a:rPr>
              <a:t> </a:t>
            </a:r>
            <a:r>
              <a:rPr lang="en-US" sz="2800" dirty="0">
                <a:solidFill>
                  <a:srgbClr val="1A4386"/>
                </a:solidFill>
                <a:latin typeface="Arial"/>
                <a:cs typeface="Arial"/>
              </a:rPr>
              <a:t>access</a:t>
            </a:r>
            <a:r>
              <a:rPr lang="en-US" sz="2800" spc="-30" dirty="0">
                <a:solidFill>
                  <a:srgbClr val="1A4386"/>
                </a:solidFill>
                <a:latin typeface="Arial"/>
                <a:cs typeface="Arial"/>
              </a:rPr>
              <a:t> </a:t>
            </a:r>
            <a:r>
              <a:rPr lang="en-US" sz="2800" dirty="0">
                <a:solidFill>
                  <a:srgbClr val="1A4386"/>
                </a:solidFill>
                <a:latin typeface="Arial"/>
                <a:cs typeface="Arial"/>
              </a:rPr>
              <a:t>to</a:t>
            </a:r>
            <a:r>
              <a:rPr lang="en-US" sz="2800" spc="135" dirty="0">
                <a:solidFill>
                  <a:srgbClr val="1A4386"/>
                </a:solidFill>
                <a:latin typeface="Arial"/>
                <a:cs typeface="Arial"/>
              </a:rPr>
              <a:t> </a:t>
            </a:r>
            <a:r>
              <a:rPr lang="en-US" sz="2800" dirty="0">
                <a:solidFill>
                  <a:srgbClr val="1A4386"/>
                </a:solidFill>
                <a:latin typeface="Arial"/>
                <a:cs typeface="Arial"/>
              </a:rPr>
              <a:t>multiple</a:t>
            </a:r>
            <a:r>
              <a:rPr lang="en-US" sz="2800" spc="-160" dirty="0">
                <a:solidFill>
                  <a:srgbClr val="1A4386"/>
                </a:solidFill>
                <a:latin typeface="Arial"/>
                <a:cs typeface="Arial"/>
              </a:rPr>
              <a:t> </a:t>
            </a:r>
            <a:r>
              <a:rPr lang="en-US" sz="2800" dirty="0">
                <a:solidFill>
                  <a:srgbClr val="1A4386"/>
                </a:solidFill>
                <a:latin typeface="Arial"/>
                <a:cs typeface="Arial"/>
              </a:rPr>
              <a:t>customer-centered</a:t>
            </a:r>
            <a:r>
              <a:rPr lang="en-US" sz="2800" spc="-165" dirty="0">
                <a:solidFill>
                  <a:srgbClr val="1A4386"/>
                </a:solidFill>
                <a:latin typeface="Arial"/>
                <a:cs typeface="Arial"/>
              </a:rPr>
              <a:t> </a:t>
            </a:r>
            <a:r>
              <a:rPr lang="en-US" sz="2800" dirty="0">
                <a:solidFill>
                  <a:srgbClr val="1A4386"/>
                </a:solidFill>
                <a:latin typeface="Arial"/>
                <a:cs typeface="Arial"/>
              </a:rPr>
              <a:t>redetermination</a:t>
            </a:r>
            <a:r>
              <a:rPr lang="en-US" sz="2800" spc="-160" dirty="0">
                <a:solidFill>
                  <a:srgbClr val="1A4386"/>
                </a:solidFill>
                <a:latin typeface="Arial"/>
                <a:cs typeface="Arial"/>
              </a:rPr>
              <a:t> </a:t>
            </a:r>
            <a:r>
              <a:rPr lang="en-US" sz="2800" spc="-10" dirty="0">
                <a:solidFill>
                  <a:srgbClr val="1A4386"/>
                </a:solidFill>
                <a:latin typeface="Arial"/>
                <a:cs typeface="Arial"/>
              </a:rPr>
              <a:t>completion </a:t>
            </a:r>
            <a:r>
              <a:rPr lang="en-US" sz="2800" dirty="0">
                <a:solidFill>
                  <a:srgbClr val="1A4386"/>
                </a:solidFill>
                <a:latin typeface="Arial"/>
                <a:cs typeface="Arial"/>
              </a:rPr>
              <a:t>and</a:t>
            </a:r>
            <a:r>
              <a:rPr lang="en-US" sz="2800" spc="110" dirty="0">
                <a:solidFill>
                  <a:srgbClr val="1A4386"/>
                </a:solidFill>
                <a:latin typeface="Arial"/>
                <a:cs typeface="Arial"/>
              </a:rPr>
              <a:t> </a:t>
            </a:r>
            <a:r>
              <a:rPr lang="en-US" sz="2800" dirty="0">
                <a:solidFill>
                  <a:srgbClr val="1A4386"/>
                </a:solidFill>
                <a:latin typeface="Arial"/>
                <a:cs typeface="Arial"/>
              </a:rPr>
              <a:t>submission</a:t>
            </a:r>
            <a:r>
              <a:rPr lang="en-US" sz="2800" spc="-165" dirty="0">
                <a:solidFill>
                  <a:srgbClr val="1A4386"/>
                </a:solidFill>
                <a:latin typeface="Arial"/>
                <a:cs typeface="Arial"/>
              </a:rPr>
              <a:t> </a:t>
            </a:r>
            <a:r>
              <a:rPr lang="en-US" sz="2800" spc="-10" dirty="0">
                <a:solidFill>
                  <a:srgbClr val="1A4386"/>
                </a:solidFill>
                <a:latin typeface="Arial"/>
                <a:cs typeface="Arial"/>
              </a:rPr>
              <a:t>opportunities</a:t>
            </a:r>
          </a:p>
          <a:p>
            <a:endParaRPr lang="en-US" sz="2800" spc="-10" dirty="0">
              <a:solidFill>
                <a:srgbClr val="1A4386"/>
              </a:solidFill>
              <a:latin typeface="Arial"/>
              <a:cs typeface="Arial"/>
            </a:endParaRPr>
          </a:p>
          <a:p>
            <a:pPr marL="342900" indent="-342900">
              <a:buFont typeface="Arial" panose="020B0604020202020204" pitchFamily="34" charset="0"/>
              <a:buChar char="•"/>
            </a:pPr>
            <a:r>
              <a:rPr lang="en-US" sz="2800" dirty="0">
                <a:solidFill>
                  <a:srgbClr val="1A4386"/>
                </a:solidFill>
                <a:latin typeface="Arial"/>
                <a:cs typeface="Arial"/>
              </a:rPr>
              <a:t>Ensure</a:t>
            </a:r>
            <a:r>
              <a:rPr lang="en-US" sz="2800" spc="-15" dirty="0">
                <a:solidFill>
                  <a:srgbClr val="1A4386"/>
                </a:solidFill>
                <a:latin typeface="Arial"/>
                <a:cs typeface="Arial"/>
              </a:rPr>
              <a:t> </a:t>
            </a:r>
            <a:r>
              <a:rPr lang="en-US" sz="2800" dirty="0">
                <a:solidFill>
                  <a:srgbClr val="1A4386"/>
                </a:solidFill>
                <a:latin typeface="Arial"/>
                <a:cs typeface="Arial"/>
              </a:rPr>
              <a:t>all</a:t>
            </a:r>
            <a:r>
              <a:rPr lang="en-US" sz="2800" spc="30" dirty="0">
                <a:solidFill>
                  <a:srgbClr val="1A4386"/>
                </a:solidFill>
                <a:latin typeface="Arial"/>
                <a:cs typeface="Arial"/>
              </a:rPr>
              <a:t> </a:t>
            </a:r>
            <a:r>
              <a:rPr lang="en-US" sz="2800" dirty="0">
                <a:solidFill>
                  <a:srgbClr val="1A4386"/>
                </a:solidFill>
                <a:latin typeface="Arial"/>
                <a:cs typeface="Arial"/>
              </a:rPr>
              <a:t>Medicaid</a:t>
            </a:r>
            <a:r>
              <a:rPr lang="en-US" sz="2800" spc="-95" dirty="0">
                <a:solidFill>
                  <a:srgbClr val="1A4386"/>
                </a:solidFill>
                <a:latin typeface="Arial"/>
                <a:cs typeface="Arial"/>
              </a:rPr>
              <a:t> </a:t>
            </a:r>
            <a:r>
              <a:rPr lang="en-US" sz="2800" dirty="0">
                <a:solidFill>
                  <a:srgbClr val="1A4386"/>
                </a:solidFill>
                <a:latin typeface="Arial"/>
                <a:cs typeface="Arial"/>
              </a:rPr>
              <a:t>eligible</a:t>
            </a:r>
            <a:r>
              <a:rPr lang="en-US" sz="2800" spc="-95" dirty="0">
                <a:solidFill>
                  <a:srgbClr val="1A4386"/>
                </a:solidFill>
                <a:latin typeface="Arial"/>
                <a:cs typeface="Arial"/>
              </a:rPr>
              <a:t> </a:t>
            </a:r>
            <a:r>
              <a:rPr lang="en-US" sz="2800" dirty="0">
                <a:solidFill>
                  <a:srgbClr val="1A4386"/>
                </a:solidFill>
                <a:latin typeface="Arial"/>
                <a:cs typeface="Arial"/>
              </a:rPr>
              <a:t>customers</a:t>
            </a:r>
            <a:r>
              <a:rPr lang="en-US" sz="2800" spc="-150" dirty="0">
                <a:solidFill>
                  <a:srgbClr val="1A4386"/>
                </a:solidFill>
                <a:latin typeface="Arial"/>
                <a:cs typeface="Arial"/>
              </a:rPr>
              <a:t> </a:t>
            </a:r>
            <a:r>
              <a:rPr lang="en-US" sz="2800" dirty="0">
                <a:solidFill>
                  <a:srgbClr val="1A4386"/>
                </a:solidFill>
                <a:latin typeface="Arial"/>
                <a:cs typeface="Arial"/>
              </a:rPr>
              <a:t>continue</a:t>
            </a:r>
            <a:r>
              <a:rPr lang="en-US" sz="2800" spc="-5" dirty="0">
                <a:solidFill>
                  <a:srgbClr val="1A4386"/>
                </a:solidFill>
                <a:latin typeface="Arial"/>
                <a:cs typeface="Arial"/>
              </a:rPr>
              <a:t> </a:t>
            </a:r>
            <a:r>
              <a:rPr lang="en-US" sz="2800" dirty="0">
                <a:solidFill>
                  <a:srgbClr val="1A4386"/>
                </a:solidFill>
                <a:latin typeface="Arial"/>
                <a:cs typeface="Arial"/>
              </a:rPr>
              <a:t>to</a:t>
            </a:r>
            <a:r>
              <a:rPr lang="en-US" sz="2800" spc="5" dirty="0">
                <a:solidFill>
                  <a:srgbClr val="1A4386"/>
                </a:solidFill>
                <a:latin typeface="Arial"/>
                <a:cs typeface="Arial"/>
              </a:rPr>
              <a:t> </a:t>
            </a:r>
            <a:r>
              <a:rPr lang="en-US" sz="2800" dirty="0">
                <a:solidFill>
                  <a:srgbClr val="1A4386"/>
                </a:solidFill>
                <a:latin typeface="Arial"/>
                <a:cs typeface="Arial"/>
              </a:rPr>
              <a:t>connect</a:t>
            </a:r>
            <a:r>
              <a:rPr lang="en-US" sz="2800" spc="-5" dirty="0">
                <a:solidFill>
                  <a:srgbClr val="1A4386"/>
                </a:solidFill>
                <a:latin typeface="Arial"/>
                <a:cs typeface="Arial"/>
              </a:rPr>
              <a:t> </a:t>
            </a:r>
            <a:r>
              <a:rPr lang="en-US" sz="2800" dirty="0">
                <a:solidFill>
                  <a:srgbClr val="1A4386"/>
                </a:solidFill>
                <a:latin typeface="Arial"/>
                <a:cs typeface="Arial"/>
              </a:rPr>
              <a:t>with</a:t>
            </a:r>
            <a:r>
              <a:rPr lang="en-US" sz="2800" spc="-90" dirty="0">
                <a:solidFill>
                  <a:srgbClr val="1A4386"/>
                </a:solidFill>
                <a:latin typeface="Arial"/>
                <a:cs typeface="Arial"/>
              </a:rPr>
              <a:t> </a:t>
            </a:r>
            <a:r>
              <a:rPr lang="en-US" sz="2800" dirty="0">
                <a:solidFill>
                  <a:srgbClr val="1A4386"/>
                </a:solidFill>
                <a:latin typeface="Arial"/>
                <a:cs typeface="Arial"/>
              </a:rPr>
              <a:t>their</a:t>
            </a:r>
            <a:r>
              <a:rPr lang="en-US" sz="2800" spc="-40" dirty="0">
                <a:solidFill>
                  <a:srgbClr val="1A4386"/>
                </a:solidFill>
                <a:latin typeface="Arial"/>
                <a:cs typeface="Arial"/>
              </a:rPr>
              <a:t> </a:t>
            </a:r>
            <a:r>
              <a:rPr lang="en-US" sz="2800" dirty="0">
                <a:solidFill>
                  <a:srgbClr val="1A4386"/>
                </a:solidFill>
                <a:latin typeface="Arial"/>
                <a:cs typeface="Arial"/>
              </a:rPr>
              <a:t>healthcare </a:t>
            </a:r>
            <a:r>
              <a:rPr lang="en-US" sz="2800" spc="-10" dirty="0">
                <a:solidFill>
                  <a:srgbClr val="1A4386"/>
                </a:solidFill>
                <a:latin typeface="Arial"/>
                <a:cs typeface="Arial"/>
              </a:rPr>
              <a:t>providers</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2C8DE02B0EFB4E84AB211BCC13A215" ma:contentTypeVersion="15" ma:contentTypeDescription="Create a new document." ma:contentTypeScope="" ma:versionID="ddb6853b712db16542f246606134b464">
  <xsd:schema xmlns:xsd="http://www.w3.org/2001/XMLSchema" xmlns:xs="http://www.w3.org/2001/XMLSchema" xmlns:p="http://schemas.microsoft.com/office/2006/metadata/properties" xmlns:ns1="http://schemas.microsoft.com/sharepoint/v3" xmlns:ns3="08815cad-ce89-4e98-b3be-c85efec1e7b1" xmlns:ns4="007fe487-082f-41c4-bde0-846df218e049" targetNamespace="http://schemas.microsoft.com/office/2006/metadata/properties" ma:root="true" ma:fieldsID="eb27c6df8ab978b464f604498cb9145a" ns1:_="" ns3:_="" ns4:_="">
    <xsd:import namespace="http://schemas.microsoft.com/sharepoint/v3"/>
    <xsd:import namespace="08815cad-ce89-4e98-b3be-c85efec1e7b1"/>
    <xsd:import namespace="007fe487-082f-41c4-bde0-846df218e04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1:_ip_UnifiedCompliancePolicyProperties" minOccurs="0"/>
                <xsd:element ref="ns1:_ip_UnifiedCompliancePolicyUIAction" minOccurs="0"/>
                <xsd:element ref="ns4:MediaServiceLocation" minOccurs="0"/>
                <xsd:element ref="ns4:_activity"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815cad-ce89-4e98-b3be-c85efec1e7b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fe487-082f-41c4-bde0-846df218e0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007fe487-082f-41c4-bde0-846df218e049" xsi:nil="true"/>
  </documentManagement>
</p:properties>
</file>

<file path=customXml/itemProps1.xml><?xml version="1.0" encoding="utf-8"?>
<ds:datastoreItem xmlns:ds="http://schemas.openxmlformats.org/officeDocument/2006/customXml" ds:itemID="{611B135A-4DA0-49D6-BB48-6A6430A19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15cad-ce89-4e98-b3be-c85efec1e7b1"/>
    <ds:schemaRef ds:uri="007fe487-082f-41c4-bde0-846df218e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F1265F-A08C-4BDC-BEA3-ADDC4C6315FE}">
  <ds:schemaRefs>
    <ds:schemaRef ds:uri="http://schemas.microsoft.com/sharepoint/v3/contenttype/forms"/>
  </ds:schemaRefs>
</ds:datastoreItem>
</file>

<file path=customXml/itemProps3.xml><?xml version="1.0" encoding="utf-8"?>
<ds:datastoreItem xmlns:ds="http://schemas.openxmlformats.org/officeDocument/2006/customXml" ds:itemID="{9A958306-A0FC-4266-A69D-512ACDAF7DB0}">
  <ds:schemaRefs>
    <ds:schemaRef ds:uri="http://www.w3.org/XML/1998/namespace"/>
    <ds:schemaRef ds:uri="http://schemas.microsoft.com/office/2006/documentManagement/types"/>
    <ds:schemaRef ds:uri="http://schemas.microsoft.com/sharepoint/v3"/>
    <ds:schemaRef ds:uri="http://purl.org/dc/terms/"/>
    <ds:schemaRef ds:uri="08815cad-ce89-4e98-b3be-c85efec1e7b1"/>
    <ds:schemaRef ds:uri="http://purl.org/dc/dcmitype/"/>
    <ds:schemaRef ds:uri="007fe487-082f-41c4-bde0-846df218e049"/>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2906</TotalTime>
  <Words>3933</Words>
  <Application>Microsoft Office PowerPoint</Application>
  <PresentationFormat>Widescreen</PresentationFormat>
  <Paragraphs>399</Paragraphs>
  <Slides>54</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Arial</vt:lpstr>
      <vt:lpstr>Calibri</vt:lpstr>
      <vt:lpstr>Courier New</vt:lpstr>
      <vt:lpstr>Georgia</vt:lpstr>
      <vt:lpstr>Helvetica Neue</vt:lpstr>
      <vt:lpstr>Helvetica Neue Medium</vt:lpstr>
      <vt:lpstr>Segoe UI</vt:lpstr>
      <vt:lpstr>Symbol</vt:lpstr>
      <vt:lpstr>Times New Roman</vt:lpstr>
      <vt:lpstr>Wingdings</vt:lpstr>
      <vt:lpstr>Office Theme</vt:lpstr>
      <vt:lpstr>1_Office Theme</vt:lpstr>
      <vt:lpstr>PHE Unwinding: The End of the Continuous Coverage Period/Start of Redeterminations</vt:lpstr>
      <vt:lpstr>PowerPoint Presentation</vt:lpstr>
      <vt:lpstr>Agenda</vt:lpstr>
      <vt:lpstr>Background</vt:lpstr>
      <vt:lpstr>COVID-19 Public Health Emergency</vt:lpstr>
      <vt:lpstr>Consolidated Appropriations Act, 2023 (CCA)</vt:lpstr>
      <vt:lpstr>PHE Eligibility Flexibilities</vt:lpstr>
      <vt:lpstr>Restarting Redeterminations</vt:lpstr>
      <vt:lpstr>  HFS Goals</vt:lpstr>
      <vt:lpstr> How to Find Renewal Dates</vt:lpstr>
      <vt:lpstr>Providers Using MEDI: Individual or Batch Inquiries</vt:lpstr>
      <vt:lpstr>Medi Screen for Medical Providers</vt:lpstr>
      <vt:lpstr>Redeterminations: Form A and Form B</vt:lpstr>
      <vt:lpstr>Examples: Form A</vt:lpstr>
      <vt:lpstr>Example: Form B</vt:lpstr>
      <vt:lpstr>Redetermination Process Examples*  </vt:lpstr>
      <vt:lpstr> 4 Ways To Complete redeterminations </vt:lpstr>
      <vt:lpstr>More on Rede Forms</vt:lpstr>
      <vt:lpstr>Special Populations and Transitions During the Unwinding</vt:lpstr>
      <vt:lpstr>PowerPoint Presentation</vt:lpstr>
      <vt:lpstr>2023 Increases in Income and Resource Standards https://www.dhs.state.il.us/page.aspx?item=21741</vt:lpstr>
      <vt:lpstr>Medicaid to Marketplace:   Getting Help to Enroll</vt:lpstr>
      <vt:lpstr>Communications Strategy</vt:lpstr>
      <vt:lpstr>Unwinding Communication: Phase 2, Ready to Renew!</vt:lpstr>
      <vt:lpstr>MCO Text Messaging</vt:lpstr>
      <vt:lpstr>HFS/DHS Text Messaging</vt:lpstr>
      <vt:lpstr>HFS/DHS Automatic Text Messaging</vt:lpstr>
      <vt:lpstr>Paid Media Campaign</vt:lpstr>
      <vt:lpstr>Partner Agency Outreach Efforts</vt:lpstr>
      <vt:lpstr>Helping Our Customers Retain Coverage </vt:lpstr>
      <vt:lpstr>Partnering with Medicaid MCOs: Communication</vt:lpstr>
      <vt:lpstr>Providers: Help our Customers Retain Coverage</vt:lpstr>
      <vt:lpstr>The 3 Cs of Manage My Case (MMC)</vt:lpstr>
      <vt:lpstr>MMC Create</vt:lpstr>
      <vt:lpstr>Linking an Account</vt:lpstr>
      <vt:lpstr>Linking ABE Account to Case Information</vt:lpstr>
      <vt:lpstr>Identity Verification (ID Proofing)</vt:lpstr>
      <vt:lpstr>Matching Information</vt:lpstr>
      <vt:lpstr>Experian ID Proofing Screens:</vt:lpstr>
      <vt:lpstr>Experian ID Proofing - Verification</vt:lpstr>
      <vt:lpstr>Requesting Manual Identity Proofing</vt:lpstr>
      <vt:lpstr>Can I Create an MMC Account for a Customer? </vt:lpstr>
      <vt:lpstr>Case Summary - Check</vt:lpstr>
      <vt:lpstr>Check Renewal Date: Case Summary or Benefit Details Tabs</vt:lpstr>
      <vt:lpstr>  Report Changes</vt:lpstr>
      <vt:lpstr>Renew My Benefits – Report any Changes</vt:lpstr>
      <vt:lpstr>Account Management: Communication Preferences</vt:lpstr>
      <vt:lpstr>ABE Provider Portal</vt:lpstr>
      <vt:lpstr>Provider Portal Landing Page</vt:lpstr>
      <vt:lpstr>Uploading Documents</vt:lpstr>
      <vt:lpstr>The TAN is an auto generated tracking number assigned to each and every MEDI transaction; you need to submit the changes in MEDI first, in order to get the TAN and upload the documents in the ABE Partner Portal.  You can find this number on the Summary Results page to the provider which tells the provider if the submission was accepted successfully. </vt:lpstr>
      <vt:lpstr>Resources</vt:lpstr>
      <vt:lpstr>Scam Alert –  Some States are Already Experiencing Scams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HFS Presentation</dc:title>
  <dc:creator>Fazio, Evan D.</dc:creator>
  <cp:lastModifiedBy>Dunne, Margaret</cp:lastModifiedBy>
  <cp:revision>12</cp:revision>
  <dcterms:created xsi:type="dcterms:W3CDTF">2023-02-27T16:45:45Z</dcterms:created>
  <dcterms:modified xsi:type="dcterms:W3CDTF">2023-04-18T23:24:05Z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2023-01-26T00:00:00Z</vt:filetime>
  </property>
  <property fmtid="{D5CDD505-2E9C-101B-9397-08002B2CF9AE}" pid="3" name="Creator">
    <vt:lpwstr>Microsoft® PowerPoint® for Microsoft 365</vt:lpwstr>
  </property>
  <property fmtid="{D5CDD505-2E9C-101B-9397-08002B2CF9AE}" pid="4" name="LastSaved">
    <vt:filetime>2023-02-27T00:00:00Z</vt:filetime>
  </property>
  <property fmtid="{D5CDD505-2E9C-101B-9397-08002B2CF9AE}" pid="5" name="Producer">
    <vt:lpwstr>Microsoft® PowerPoint® for Microsoft 365</vt:lpwstr>
  </property>
  <property fmtid="{D5CDD505-2E9C-101B-9397-08002B2CF9AE}" pid="6" name="ContentTypeId">
    <vt:lpwstr>0x010100222C8DE02B0EFB4E84AB211BCC13A215</vt:lpwstr>
  </property>
</Properties>
</file>