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customXml/itemProps2.xml" ContentType="application/vnd.openxmlformats-officedocument.customXmlPropertie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69" r:id="rId6"/>
    <p:sldId id="278" r:id="rId7"/>
    <p:sldId id="257" r:id="rId8"/>
    <p:sldId id="258" r:id="rId9"/>
    <p:sldId id="259" r:id="rId10"/>
    <p:sldId id="260" r:id="rId11"/>
    <p:sldId id="261" r:id="rId12"/>
    <p:sldId id="262" r:id="rId13"/>
    <p:sldId id="263" r:id="rId14"/>
    <p:sldId id="277" r:id="rId15"/>
    <p:sldId id="264" r:id="rId16"/>
    <p:sldId id="275" r:id="rId17"/>
    <p:sldId id="279" r:id="rId18"/>
    <p:sldId id="265" r:id="rId19"/>
    <p:sldId id="266" r:id="rId20"/>
    <p:sldId id="267" r:id="rId21"/>
    <p:sldId id="268" r:id="rId22"/>
    <p:sldId id="270" r:id="rId23"/>
    <p:sldId id="271" r:id="rId24"/>
    <p:sldId id="272" r:id="rId25"/>
    <p:sldId id="273" r:id="rId26"/>
    <p:sldId id="274"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21" d="100"/>
          <a:sy n="121" d="100"/>
        </p:scale>
        <p:origin x="132" y="5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3/2/2021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418BE-A287-4BF9-8D24-FF10A8834035}"/>
              </a:ext>
            </a:extLst>
          </p:cNvPr>
          <p:cNvSpPr>
            <a:spLocks noGrp="1"/>
          </p:cNvSpPr>
          <p:nvPr>
            <p:ph type="ctrTitle"/>
          </p:nvPr>
        </p:nvSpPr>
        <p:spPr>
          <a:xfrm>
            <a:off x="2095500" y="2249557"/>
            <a:ext cx="8001000" cy="2971800"/>
          </a:xfrm>
        </p:spPr>
        <p:txBody>
          <a:bodyPr>
            <a:normAutofit fontScale="90000"/>
          </a:bodyPr>
          <a:lstStyle/>
          <a:p>
            <a:r>
              <a:rPr lang="en-US" dirty="0"/>
              <a:t>      </a:t>
            </a:r>
            <a:br>
              <a:rPr lang="en-US" dirty="0"/>
            </a:br>
            <a:br>
              <a:rPr lang="en-US" dirty="0"/>
            </a:br>
            <a:r>
              <a:rPr lang="en-US" dirty="0"/>
              <a:t> </a:t>
            </a:r>
            <a:br>
              <a:rPr lang="en-US" dirty="0"/>
            </a:br>
            <a:br>
              <a:rPr lang="en-US" dirty="0"/>
            </a:br>
            <a:br>
              <a:rPr lang="en-US" dirty="0"/>
            </a:br>
            <a:br>
              <a:rPr lang="en-US" dirty="0"/>
            </a:br>
            <a:r>
              <a:rPr lang="en-US" dirty="0"/>
              <a:t>Provider Resolution</a:t>
            </a:r>
            <a:br>
              <a:rPr lang="en-US" dirty="0"/>
            </a:br>
            <a:r>
              <a:rPr lang="en-US" dirty="0"/>
              <a:t>Portal Tutorial</a:t>
            </a:r>
            <a:br>
              <a:rPr lang="en-US" dirty="0"/>
            </a:br>
            <a:r>
              <a:rPr lang="en-US" dirty="0"/>
              <a:t>February 2021</a:t>
            </a:r>
            <a:br>
              <a:rPr lang="en-US" dirty="0"/>
            </a:br>
            <a:endParaRPr lang="en-US" dirty="0"/>
          </a:p>
        </p:txBody>
      </p:sp>
      <p:sp>
        <p:nvSpPr>
          <p:cNvPr id="3" name="Subtitle 2">
            <a:extLst>
              <a:ext uri="{FF2B5EF4-FFF2-40B4-BE49-F238E27FC236}">
                <a16:creationId xmlns:a16="http://schemas.microsoft.com/office/drawing/2014/main" id="{9459EFC8-FC1C-41FD-BF30-253CF6506CC8}"/>
              </a:ext>
            </a:extLst>
          </p:cNvPr>
          <p:cNvSpPr>
            <a:spLocks noGrp="1"/>
          </p:cNvSpPr>
          <p:nvPr>
            <p:ph type="subTitle" idx="1"/>
          </p:nvPr>
        </p:nvSpPr>
        <p:spPr>
          <a:xfrm>
            <a:off x="684212" y="3843867"/>
            <a:ext cx="6400800" cy="1947333"/>
          </a:xfrm>
        </p:spPr>
        <p:txBody>
          <a:bodyPr>
            <a:normAutofit fontScale="47500" lnSpcReduction="20000"/>
          </a:bodyPr>
          <a:lstStyle/>
          <a:p>
            <a:endParaRPr lang="en-US" dirty="0"/>
          </a:p>
          <a:p>
            <a:endParaRPr lang="en-US" dirty="0"/>
          </a:p>
          <a:p>
            <a:r>
              <a:rPr lang="en-US" dirty="0"/>
              <a:t>																																																																																																																									</a:t>
            </a:r>
          </a:p>
        </p:txBody>
      </p:sp>
      <p:pic>
        <p:nvPicPr>
          <p:cNvPr id="8" name="Picture 7">
            <a:extLst>
              <a:ext uri="{FF2B5EF4-FFF2-40B4-BE49-F238E27FC236}">
                <a16:creationId xmlns:a16="http://schemas.microsoft.com/office/drawing/2014/main" id="{AA733695-943A-4F84-BA39-62511F1BF49A}"/>
              </a:ext>
            </a:extLst>
          </p:cNvPr>
          <p:cNvPicPr>
            <a:picLocks noChangeAspect="1"/>
          </p:cNvPicPr>
          <p:nvPr/>
        </p:nvPicPr>
        <p:blipFill>
          <a:blip r:embed="rId2"/>
          <a:stretch>
            <a:fillRect/>
          </a:stretch>
        </p:blipFill>
        <p:spPr>
          <a:xfrm>
            <a:off x="4020729" y="280759"/>
            <a:ext cx="2081184" cy="1214666"/>
          </a:xfrm>
          <a:prstGeom prst="rect">
            <a:avLst/>
          </a:prstGeom>
        </p:spPr>
      </p:pic>
    </p:spTree>
    <p:extLst>
      <p:ext uri="{BB962C8B-B14F-4D97-AF65-F5344CB8AC3E}">
        <p14:creationId xmlns:p14="http://schemas.microsoft.com/office/powerpoint/2010/main" val="2051498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B8BEC4-CCF1-41D6-82EB-97F8F04E3313}"/>
              </a:ext>
            </a:extLst>
          </p:cNvPr>
          <p:cNvSpPr>
            <a:spLocks noGrp="1"/>
          </p:cNvSpPr>
          <p:nvPr>
            <p:ph idx="1"/>
          </p:nvPr>
        </p:nvSpPr>
        <p:spPr>
          <a:xfrm>
            <a:off x="494373" y="189571"/>
            <a:ext cx="11203256" cy="1973766"/>
          </a:xfrm>
        </p:spPr>
        <p:txBody>
          <a:bodyPr/>
          <a:lstStyle/>
          <a:p>
            <a:pPr marL="0" indent="0">
              <a:buNone/>
            </a:pPr>
            <a:r>
              <a:rPr lang="en-US" dirty="0">
                <a:solidFill>
                  <a:schemeClr val="tx1"/>
                </a:solidFill>
              </a:rPr>
              <a:t>In order to ensure that your ticket is processed timely, all required fields must be completed.  Missing information will result in the ticket being delayed or closed.</a:t>
            </a:r>
          </a:p>
          <a:p>
            <a:pPr marL="0" indent="0">
              <a:buNone/>
            </a:pPr>
            <a:endParaRPr lang="en-US" dirty="0">
              <a:solidFill>
                <a:schemeClr val="tx1"/>
              </a:solidFill>
            </a:endParaRPr>
          </a:p>
          <a:p>
            <a:pPr marL="0" indent="0">
              <a:buNone/>
            </a:pPr>
            <a:endParaRPr lang="en-US" dirty="0"/>
          </a:p>
        </p:txBody>
      </p:sp>
      <p:pic>
        <p:nvPicPr>
          <p:cNvPr id="4" name="Picture 3">
            <a:extLst>
              <a:ext uri="{FF2B5EF4-FFF2-40B4-BE49-F238E27FC236}">
                <a16:creationId xmlns:a16="http://schemas.microsoft.com/office/drawing/2014/main" id="{9233D790-4355-4055-AA6D-AB1790C446A3}"/>
              </a:ext>
            </a:extLst>
          </p:cNvPr>
          <p:cNvPicPr>
            <a:picLocks noChangeAspect="1"/>
          </p:cNvPicPr>
          <p:nvPr/>
        </p:nvPicPr>
        <p:blipFill>
          <a:blip r:embed="rId2"/>
          <a:stretch>
            <a:fillRect/>
          </a:stretch>
        </p:blipFill>
        <p:spPr>
          <a:xfrm>
            <a:off x="494372" y="1579988"/>
            <a:ext cx="11203256" cy="4912197"/>
          </a:xfrm>
          <a:prstGeom prst="rect">
            <a:avLst/>
          </a:prstGeom>
        </p:spPr>
      </p:pic>
    </p:spTree>
    <p:extLst>
      <p:ext uri="{BB962C8B-B14F-4D97-AF65-F5344CB8AC3E}">
        <p14:creationId xmlns:p14="http://schemas.microsoft.com/office/powerpoint/2010/main" val="3613510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DD825F-B467-4EC6-BBF7-899319F022C9}"/>
              </a:ext>
            </a:extLst>
          </p:cNvPr>
          <p:cNvSpPr>
            <a:spLocks noGrp="1"/>
          </p:cNvSpPr>
          <p:nvPr>
            <p:ph idx="4294967295"/>
          </p:nvPr>
        </p:nvSpPr>
        <p:spPr>
          <a:xfrm>
            <a:off x="0" y="685800"/>
            <a:ext cx="8534400" cy="6042171"/>
          </a:xfrm>
        </p:spPr>
        <p:txBody>
          <a:bodyPr>
            <a:normAutofit lnSpcReduction="10000"/>
          </a:bodyPr>
          <a:lstStyle/>
          <a:p>
            <a:pPr>
              <a:buFont typeface="Courier New" panose="02070309020205020404" pitchFamily="49" charset="0"/>
              <a:buChar char="o"/>
            </a:pPr>
            <a:r>
              <a:rPr lang="en-US" dirty="0">
                <a:solidFill>
                  <a:schemeClr val="tx1"/>
                </a:solidFill>
              </a:rPr>
              <a:t>MCO Name – You can only submit a complaint ticket for one MCO at a time.  The Portal does not allow for the submission of one ticket for multiple MCOs. </a:t>
            </a:r>
          </a:p>
          <a:p>
            <a:pPr>
              <a:buFont typeface="Courier New" panose="02070309020205020404" pitchFamily="49" charset="0"/>
              <a:buChar char="o"/>
            </a:pPr>
            <a:r>
              <a:rPr lang="en-US" dirty="0">
                <a:solidFill>
                  <a:schemeClr val="tx1"/>
                </a:solidFill>
              </a:rPr>
              <a:t>MCO Contract Type - Select the correct managed care program from the drop down list: HCI (HealthChoice Illinois), MMAI (Medicare-Medicaid Alignment Initiative) or YouthCare (DCFS)</a:t>
            </a:r>
          </a:p>
          <a:p>
            <a:pPr>
              <a:buFont typeface="Courier New" panose="02070309020205020404" pitchFamily="49" charset="0"/>
              <a:buChar char="o"/>
            </a:pPr>
            <a:r>
              <a:rPr lang="en-US" dirty="0">
                <a:solidFill>
                  <a:schemeClr val="tx1"/>
                </a:solidFill>
              </a:rPr>
              <a:t>MCO Complaint Date - Enter the date that the dispute was submitted to the MCO internal dispute process.  Date must fall within the 30-60 calendar day timely filing guidelines. If the date is outside of these guidelines, the ticket cannot be entered in the portal. </a:t>
            </a:r>
          </a:p>
          <a:p>
            <a:pPr>
              <a:buFont typeface="Courier New" panose="02070309020205020404" pitchFamily="49" charset="0"/>
              <a:buChar char="o"/>
            </a:pPr>
            <a:r>
              <a:rPr lang="en-US" dirty="0">
                <a:solidFill>
                  <a:schemeClr val="tx1"/>
                </a:solidFill>
              </a:rPr>
              <a:t>MCO Tracking Number – Enter the dispute reference tracking number provided by the MCO when the dispute was submitted to the MCO internal dispute process.  Incomplete or incorrect tracking numbers will cause the ticket to be closed. </a:t>
            </a:r>
          </a:p>
          <a:p>
            <a:pPr>
              <a:buFont typeface="Courier New" panose="02070309020205020404" pitchFamily="49" charset="0"/>
              <a:buChar char="o"/>
            </a:pPr>
            <a:r>
              <a:rPr lang="en-US" dirty="0">
                <a:solidFill>
                  <a:schemeClr val="tx1"/>
                </a:solidFill>
              </a:rPr>
              <a:t>When entering 2 or more same or similar issues, you must use the Complaints/Claims Issues Template.  The link to the Template is provided on the Portal Home Page. The template shall include the reference tracking number(s) for each claim listed.</a:t>
            </a:r>
          </a:p>
          <a:p>
            <a:endParaRPr lang="en-US" dirty="0"/>
          </a:p>
        </p:txBody>
      </p:sp>
    </p:spTree>
    <p:extLst>
      <p:ext uri="{BB962C8B-B14F-4D97-AF65-F5344CB8AC3E}">
        <p14:creationId xmlns:p14="http://schemas.microsoft.com/office/powerpoint/2010/main" val="4072128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539216-55EC-4052-8D55-F94D9AC6C976}"/>
              </a:ext>
            </a:extLst>
          </p:cNvPr>
          <p:cNvPicPr>
            <a:picLocks noChangeAspect="1"/>
          </p:cNvPicPr>
          <p:nvPr/>
        </p:nvPicPr>
        <p:blipFill>
          <a:blip r:embed="rId2"/>
          <a:stretch>
            <a:fillRect/>
          </a:stretch>
        </p:blipFill>
        <p:spPr>
          <a:xfrm>
            <a:off x="476283" y="1304693"/>
            <a:ext cx="11239433" cy="4248614"/>
          </a:xfrm>
          <a:prstGeom prst="rect">
            <a:avLst/>
          </a:prstGeom>
        </p:spPr>
      </p:pic>
    </p:spTree>
    <p:extLst>
      <p:ext uri="{BB962C8B-B14F-4D97-AF65-F5344CB8AC3E}">
        <p14:creationId xmlns:p14="http://schemas.microsoft.com/office/powerpoint/2010/main" val="1215920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220365E-D5E0-4FA2-8432-72A265E2DA74}"/>
              </a:ext>
            </a:extLst>
          </p:cNvPr>
          <p:cNvSpPr/>
          <p:nvPr/>
        </p:nvSpPr>
        <p:spPr>
          <a:xfrm>
            <a:off x="410547" y="401216"/>
            <a:ext cx="11439331" cy="5724644"/>
          </a:xfrm>
          <a:prstGeom prst="rect">
            <a:avLst/>
          </a:prstGeom>
        </p:spPr>
        <p:txBody>
          <a:bodyPr wrap="square">
            <a:spAutoFit/>
          </a:bodyPr>
          <a:lstStyle/>
          <a:p>
            <a:pPr marL="285750" indent="-285750">
              <a:buFont typeface="Courier New" panose="02070309020205020404" pitchFamily="49" charset="0"/>
              <a:buChar char="o"/>
            </a:pPr>
            <a:endParaRPr lang="en-US" sz="2400" dirty="0"/>
          </a:p>
          <a:p>
            <a:pPr marL="285750" indent="-285750">
              <a:buFont typeface="Courier New" panose="02070309020205020404" pitchFamily="49" charset="0"/>
              <a:buChar char="o"/>
            </a:pPr>
            <a:r>
              <a:rPr lang="en-US" sz="2400" dirty="0"/>
              <a:t>Complaint Details Information:</a:t>
            </a:r>
          </a:p>
          <a:p>
            <a:pPr marL="742950" lvl="1" indent="-285750">
              <a:buFont typeface="Courier New" panose="02070309020205020404" pitchFamily="49" charset="0"/>
              <a:buChar char="o"/>
            </a:pPr>
            <a:r>
              <a:rPr lang="en-US" sz="2400" dirty="0"/>
              <a:t>Complaint Types -  </a:t>
            </a:r>
            <a:r>
              <a:rPr lang="en-US" sz="2000" dirty="0"/>
              <a:t>Select the appropriate complaint reason code:</a:t>
            </a:r>
          </a:p>
          <a:p>
            <a:pPr marL="1200150" lvl="2" indent="-285750">
              <a:buFont typeface="Courier New" panose="02070309020205020404" pitchFamily="49" charset="0"/>
              <a:buChar char="o"/>
            </a:pPr>
            <a:r>
              <a:rPr lang="en-US" sz="2400" dirty="0"/>
              <a:t>Claims/Payment</a:t>
            </a:r>
          </a:p>
          <a:p>
            <a:pPr marL="1200150" lvl="2" indent="-285750">
              <a:buFont typeface="Courier New" panose="02070309020205020404" pitchFamily="49" charset="0"/>
              <a:buChar char="o"/>
            </a:pPr>
            <a:r>
              <a:rPr lang="en-US" sz="2400" dirty="0"/>
              <a:t>Communications</a:t>
            </a:r>
          </a:p>
          <a:p>
            <a:pPr marL="1200150" lvl="2" indent="-285750">
              <a:buFont typeface="Courier New" panose="02070309020205020404" pitchFamily="49" charset="0"/>
              <a:buChar char="o"/>
            </a:pPr>
            <a:r>
              <a:rPr lang="en-US" sz="2400" dirty="0"/>
              <a:t>Contracting</a:t>
            </a:r>
          </a:p>
          <a:p>
            <a:pPr marL="1200150" lvl="2" indent="-285750">
              <a:buFont typeface="Courier New" panose="02070309020205020404" pitchFamily="49" charset="0"/>
              <a:buChar char="o"/>
            </a:pPr>
            <a:r>
              <a:rPr lang="en-US" sz="2400" dirty="0"/>
              <a:t>Coverage/Service Denials</a:t>
            </a:r>
          </a:p>
          <a:p>
            <a:pPr marL="1200150" lvl="2" indent="-285750">
              <a:buFont typeface="Courier New" panose="02070309020205020404" pitchFamily="49" charset="0"/>
              <a:buChar char="o"/>
            </a:pPr>
            <a:r>
              <a:rPr lang="en-US" sz="2400" dirty="0"/>
              <a:t>Eligibility</a:t>
            </a:r>
          </a:p>
          <a:p>
            <a:pPr marL="1200150" lvl="2" indent="-285750">
              <a:buFont typeface="Courier New" panose="02070309020205020404" pitchFamily="49" charset="0"/>
              <a:buChar char="o"/>
            </a:pPr>
            <a:r>
              <a:rPr lang="en-US" sz="2400" dirty="0"/>
              <a:t>Prior Authorizations</a:t>
            </a:r>
          </a:p>
          <a:p>
            <a:pPr marL="1200150" lvl="2" indent="-285750">
              <a:buFont typeface="Courier New" panose="02070309020205020404" pitchFamily="49" charset="0"/>
              <a:buChar char="o"/>
            </a:pPr>
            <a:r>
              <a:rPr lang="en-US" sz="2400" dirty="0"/>
              <a:t>Provider Enrollment</a:t>
            </a:r>
          </a:p>
          <a:p>
            <a:pPr marL="1200150" lvl="2" indent="-285750">
              <a:buFont typeface="Courier New" panose="02070309020205020404" pitchFamily="49" charset="0"/>
              <a:buChar char="o"/>
            </a:pPr>
            <a:r>
              <a:rPr lang="en-US" sz="2400" dirty="0"/>
              <a:t>Roster</a:t>
            </a:r>
          </a:p>
          <a:p>
            <a:pPr marL="1200150" lvl="2" indent="-285750">
              <a:buFont typeface="Courier New" panose="02070309020205020404" pitchFamily="49" charset="0"/>
              <a:buChar char="o"/>
            </a:pPr>
            <a:r>
              <a:rPr lang="en-US" sz="2400" dirty="0"/>
              <a:t>System Issue</a:t>
            </a:r>
          </a:p>
          <a:p>
            <a:pPr marL="1200150" lvl="2" indent="-285750">
              <a:buFont typeface="Courier New" panose="02070309020205020404" pitchFamily="49" charset="0"/>
              <a:buChar char="o"/>
            </a:pPr>
            <a:r>
              <a:rPr lang="en-US" sz="2400" dirty="0"/>
              <a:t>Other   -  </a:t>
            </a:r>
            <a:r>
              <a:rPr lang="en-US" sz="2000" dirty="0"/>
              <a:t>If “Other” is selected as the complaint type, you must provide information to explain the complaint type in the “Complaint Type Other” box.</a:t>
            </a:r>
          </a:p>
          <a:p>
            <a:pPr lvl="2"/>
            <a:endParaRPr lang="en-US" sz="2000" dirty="0"/>
          </a:p>
          <a:p>
            <a:pPr lvl="2"/>
            <a:endParaRPr lang="en-US" sz="1400" dirty="0"/>
          </a:p>
        </p:txBody>
      </p:sp>
    </p:spTree>
    <p:extLst>
      <p:ext uri="{BB962C8B-B14F-4D97-AF65-F5344CB8AC3E}">
        <p14:creationId xmlns:p14="http://schemas.microsoft.com/office/powerpoint/2010/main" val="3423857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72FF72-20A3-44FB-8344-70641C5B2934}"/>
              </a:ext>
            </a:extLst>
          </p:cNvPr>
          <p:cNvSpPr txBox="1"/>
          <p:nvPr/>
        </p:nvSpPr>
        <p:spPr>
          <a:xfrm>
            <a:off x="543339" y="291548"/>
            <a:ext cx="9780104" cy="6247864"/>
          </a:xfrm>
          <a:prstGeom prst="rect">
            <a:avLst/>
          </a:prstGeom>
          <a:noFill/>
        </p:spPr>
        <p:txBody>
          <a:bodyPr wrap="square">
            <a:spAutoFit/>
          </a:bodyPr>
          <a:lstStyle/>
          <a:p>
            <a:pPr marL="285750" indent="-285750">
              <a:buFont typeface="Courier New" panose="02070309020205020404" pitchFamily="49" charset="0"/>
              <a:buChar char="o"/>
            </a:pPr>
            <a:r>
              <a:rPr lang="en-US" sz="2600" dirty="0"/>
              <a:t>Complaint Summary – Provide a detailed summary to support the reason for your complaint.  Please be thorough in the detail provided.  </a:t>
            </a:r>
          </a:p>
          <a:p>
            <a:pPr marL="285750" indent="-285750">
              <a:buFont typeface="Courier New" panose="02070309020205020404" pitchFamily="49" charset="0"/>
              <a:buChar char="o"/>
            </a:pPr>
            <a:endParaRPr lang="en-US" sz="2600" dirty="0"/>
          </a:p>
          <a:p>
            <a:pPr marL="285750" indent="-285750">
              <a:buFont typeface="Courier New" panose="02070309020205020404" pitchFamily="49" charset="0"/>
              <a:buChar char="o"/>
            </a:pPr>
            <a:r>
              <a:rPr lang="en-US" sz="2600" dirty="0"/>
              <a:t>Attach a File - Documents, spreadsheets or other materials that you want to share as part of the complaint submission must be uploaded in the “Complaint Details” section of the portal.  </a:t>
            </a:r>
          </a:p>
          <a:p>
            <a:pPr marL="285750" indent="-285750">
              <a:buFont typeface="Courier New" panose="02070309020205020404" pitchFamily="49" charset="0"/>
              <a:buChar char="o"/>
            </a:pPr>
            <a:endParaRPr lang="en-US" sz="2600" dirty="0"/>
          </a:p>
          <a:p>
            <a:pPr marL="285750" indent="-285750">
              <a:buFont typeface="Courier New" panose="02070309020205020404" pitchFamily="49" charset="0"/>
              <a:buChar char="o"/>
            </a:pPr>
            <a:r>
              <a:rPr lang="en-US" sz="2600" dirty="0"/>
              <a:t>When you have entered all information and attached any relevant supporting documentation and you are ready to submit the ticket, click the “Submit” button.  This action will advance the complaint ticket onto the Portal staff for review.  </a:t>
            </a:r>
          </a:p>
          <a:p>
            <a:pPr marL="285750" indent="-285750">
              <a:buFont typeface="Courier New" panose="02070309020205020404" pitchFamily="49" charset="0"/>
              <a:buChar char="o"/>
            </a:pPr>
            <a:endParaRPr lang="en-US" dirty="0"/>
          </a:p>
          <a:p>
            <a:pPr marL="285750" indent="-285750">
              <a:buFont typeface="Courier New" panose="02070309020205020404" pitchFamily="49" charset="0"/>
              <a:buChar char="o"/>
            </a:pPr>
            <a:endParaRPr lang="en-US" dirty="0"/>
          </a:p>
        </p:txBody>
      </p:sp>
    </p:spTree>
    <p:extLst>
      <p:ext uri="{BB962C8B-B14F-4D97-AF65-F5344CB8AC3E}">
        <p14:creationId xmlns:p14="http://schemas.microsoft.com/office/powerpoint/2010/main" val="2449991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1618C-8C95-4730-81A4-852487ABC3F7}"/>
              </a:ext>
            </a:extLst>
          </p:cNvPr>
          <p:cNvSpPr>
            <a:spLocks noGrp="1"/>
          </p:cNvSpPr>
          <p:nvPr>
            <p:ph idx="1"/>
          </p:nvPr>
        </p:nvSpPr>
        <p:spPr>
          <a:xfrm>
            <a:off x="684211" y="-301083"/>
            <a:ext cx="10935359" cy="3110543"/>
          </a:xfrm>
        </p:spPr>
        <p:txBody>
          <a:bodyPr>
            <a:normAutofit/>
          </a:bodyPr>
          <a:lstStyle/>
          <a:p>
            <a:pPr marL="0" indent="0">
              <a:buNone/>
            </a:pPr>
            <a:endParaRPr lang="en-US" sz="2400" dirty="0">
              <a:solidFill>
                <a:schemeClr val="tx1"/>
              </a:solidFill>
            </a:endParaRPr>
          </a:p>
          <a:p>
            <a:pPr marL="0" indent="0">
              <a:buNone/>
            </a:pPr>
            <a:r>
              <a:rPr lang="en-US" sz="2400" dirty="0">
                <a:solidFill>
                  <a:schemeClr val="tx1"/>
                </a:solidFill>
              </a:rPr>
              <a:t>Once you have submitted your ticket, you will receive an automated email notification confirming receipt of the ticket in the portal and the HFS tracking number/ticket number that has been assigned.  Below is a sample of an automated email notification. Check your spam folder if you do not receive an automated email notification. </a:t>
            </a:r>
          </a:p>
        </p:txBody>
      </p:sp>
      <p:pic>
        <p:nvPicPr>
          <p:cNvPr id="2" name="Picture 1">
            <a:extLst>
              <a:ext uri="{FF2B5EF4-FFF2-40B4-BE49-F238E27FC236}">
                <a16:creationId xmlns:a16="http://schemas.microsoft.com/office/drawing/2014/main" id="{BD68E1C8-9826-46DD-A560-B10C29ED30B7}"/>
              </a:ext>
            </a:extLst>
          </p:cNvPr>
          <p:cNvPicPr>
            <a:picLocks noChangeAspect="1"/>
          </p:cNvPicPr>
          <p:nvPr/>
        </p:nvPicPr>
        <p:blipFill>
          <a:blip r:embed="rId2"/>
          <a:stretch>
            <a:fillRect/>
          </a:stretch>
        </p:blipFill>
        <p:spPr>
          <a:xfrm>
            <a:off x="1128536" y="2809460"/>
            <a:ext cx="8864639" cy="3012368"/>
          </a:xfrm>
          <a:prstGeom prst="rect">
            <a:avLst/>
          </a:prstGeom>
        </p:spPr>
      </p:pic>
    </p:spTree>
    <p:extLst>
      <p:ext uri="{BB962C8B-B14F-4D97-AF65-F5344CB8AC3E}">
        <p14:creationId xmlns:p14="http://schemas.microsoft.com/office/powerpoint/2010/main" val="2003793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F300D6-ACDA-4EB8-B1A1-BF5892238E8D}"/>
              </a:ext>
            </a:extLst>
          </p:cNvPr>
          <p:cNvSpPr>
            <a:spLocks noGrp="1"/>
          </p:cNvSpPr>
          <p:nvPr>
            <p:ph idx="4294967295"/>
          </p:nvPr>
        </p:nvSpPr>
        <p:spPr>
          <a:xfrm>
            <a:off x="295422" y="267286"/>
            <a:ext cx="11392994" cy="3801131"/>
          </a:xfrm>
        </p:spPr>
        <p:txBody>
          <a:bodyPr>
            <a:normAutofit fontScale="92500" lnSpcReduction="10000"/>
          </a:bodyPr>
          <a:lstStyle/>
          <a:p>
            <a:pPr>
              <a:buFont typeface="Courier New" panose="02070309020205020404" pitchFamily="49" charset="0"/>
              <a:buChar char="o"/>
            </a:pPr>
            <a:r>
              <a:rPr lang="en-US" sz="2100" dirty="0">
                <a:solidFill>
                  <a:schemeClr val="tx1"/>
                </a:solidFill>
              </a:rPr>
              <a:t>Once the ticket has been submitted in the Portal, the Portal staff have 10 business days to review and advance complete tickets onto the MCO. Incomplete tickets will be closed. </a:t>
            </a:r>
          </a:p>
          <a:p>
            <a:pPr>
              <a:buFont typeface="Courier New" panose="02070309020205020404" pitchFamily="49" charset="0"/>
              <a:buChar char="o"/>
            </a:pPr>
            <a:r>
              <a:rPr lang="en-US" sz="1900" dirty="0">
                <a:solidFill>
                  <a:schemeClr val="tx1"/>
                </a:solidFill>
              </a:rPr>
              <a:t>Upon receipt of the ticket, the MCO’s have thirty (30) calendar days to resolve a complaint. In this time, they may need to ask for more information – within five (5) business days of receiving the complaint in the portal. When this happens the ticket status will change and you will receive an automated email notification. This notification will let you know there is an action or request that requires your attention. Below is a sample of an action request email.</a:t>
            </a:r>
          </a:p>
          <a:p>
            <a:pPr>
              <a:buFont typeface="Courier New" panose="02070309020205020404" pitchFamily="49" charset="0"/>
              <a:buChar char="o"/>
            </a:pPr>
            <a:r>
              <a:rPr lang="en-US" sz="1900" dirty="0">
                <a:solidFill>
                  <a:schemeClr val="tx1"/>
                </a:solidFill>
              </a:rPr>
              <a:t>Providers have </a:t>
            </a:r>
            <a:r>
              <a:rPr lang="en-US" sz="1900" b="1" dirty="0">
                <a:solidFill>
                  <a:schemeClr val="tx1"/>
                </a:solidFill>
              </a:rPr>
              <a:t>5 business days </a:t>
            </a:r>
            <a:r>
              <a:rPr lang="en-US" sz="1900" dirty="0">
                <a:solidFill>
                  <a:schemeClr val="tx1"/>
                </a:solidFill>
              </a:rPr>
              <a:t>to respond to the action request with the additional information or demonstrate (provide evidence) that the requested information has already been submitted to the MCO. The requested information will be submitted in the Portal. If the provider does not respond within the 5 business days, or the information submitted is incomplete, the ticket will be closed. Providers are encouraged to read and respond to Portal email notifications upon receipt in order to not miss the 5 business day timeframe for responding. </a:t>
            </a:r>
            <a:endParaRPr lang="en-US" dirty="0">
              <a:solidFill>
                <a:schemeClr val="tx1"/>
              </a:solidFill>
            </a:endParaRPr>
          </a:p>
          <a:p>
            <a:pPr>
              <a:buFont typeface="Courier New" panose="02070309020205020404" pitchFamily="49" charset="0"/>
              <a:buChar char="o"/>
            </a:pPr>
            <a:endParaRPr lang="en-US" dirty="0">
              <a:solidFill>
                <a:schemeClr val="tx1"/>
              </a:solidFill>
            </a:endParaRPr>
          </a:p>
        </p:txBody>
      </p:sp>
      <p:pic>
        <p:nvPicPr>
          <p:cNvPr id="5" name="Picture 4">
            <a:extLst>
              <a:ext uri="{FF2B5EF4-FFF2-40B4-BE49-F238E27FC236}">
                <a16:creationId xmlns:a16="http://schemas.microsoft.com/office/drawing/2014/main" id="{810D7688-339F-4B3D-A919-B8A0F7C1026C}"/>
              </a:ext>
            </a:extLst>
          </p:cNvPr>
          <p:cNvPicPr>
            <a:picLocks noChangeAspect="1"/>
          </p:cNvPicPr>
          <p:nvPr/>
        </p:nvPicPr>
        <p:blipFill>
          <a:blip r:embed="rId2"/>
          <a:stretch>
            <a:fillRect/>
          </a:stretch>
        </p:blipFill>
        <p:spPr>
          <a:xfrm>
            <a:off x="1510747" y="3935897"/>
            <a:ext cx="8918713" cy="2822712"/>
          </a:xfrm>
          <a:prstGeom prst="rect">
            <a:avLst/>
          </a:prstGeom>
        </p:spPr>
      </p:pic>
    </p:spTree>
    <p:extLst>
      <p:ext uri="{BB962C8B-B14F-4D97-AF65-F5344CB8AC3E}">
        <p14:creationId xmlns:p14="http://schemas.microsoft.com/office/powerpoint/2010/main" val="4025735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EB824B-868C-4A2B-BFCE-B1ADD67C0D13}"/>
              </a:ext>
            </a:extLst>
          </p:cNvPr>
          <p:cNvSpPr>
            <a:spLocks noGrp="1"/>
          </p:cNvSpPr>
          <p:nvPr>
            <p:ph idx="4294967295"/>
          </p:nvPr>
        </p:nvSpPr>
        <p:spPr>
          <a:xfrm>
            <a:off x="300848" y="368299"/>
            <a:ext cx="11014075" cy="3684315"/>
          </a:xfrm>
        </p:spPr>
        <p:txBody>
          <a:bodyPr>
            <a:normAutofit lnSpcReduction="10000"/>
          </a:bodyPr>
          <a:lstStyle/>
          <a:p>
            <a:pPr>
              <a:buFont typeface="Courier New" panose="02070309020205020404" pitchFamily="49" charset="0"/>
              <a:buChar char="o"/>
            </a:pPr>
            <a:r>
              <a:rPr lang="en-US" dirty="0">
                <a:solidFill>
                  <a:schemeClr val="tx1"/>
                </a:solidFill>
              </a:rPr>
              <a:t>During the 30 calendar day MCO review period, the MCO will enter their response/proposed resolution directly into the Portal.  Proposed resolutions will include timeframes for completing resolution actions if applicable, and MCO provider representative contact information. </a:t>
            </a:r>
          </a:p>
          <a:p>
            <a:pPr>
              <a:buFont typeface="Courier New" panose="02070309020205020404" pitchFamily="49" charset="0"/>
              <a:buChar char="o"/>
            </a:pPr>
            <a:r>
              <a:rPr lang="en-US" dirty="0">
                <a:solidFill>
                  <a:schemeClr val="tx1"/>
                </a:solidFill>
              </a:rPr>
              <a:t>At this time the ticket status will change and the provider will receive an automated email notification – MCO Proposal has been submitted.  A sample notification is provided blow. </a:t>
            </a:r>
          </a:p>
          <a:p>
            <a:pPr>
              <a:buFont typeface="Courier New" panose="02070309020205020404" pitchFamily="49" charset="0"/>
              <a:buChar char="o"/>
            </a:pPr>
            <a:r>
              <a:rPr lang="en-US" dirty="0">
                <a:solidFill>
                  <a:schemeClr val="tx1"/>
                </a:solidFill>
              </a:rPr>
              <a:t>The provider must access the Portal and review the MCO response/proposed resolution. </a:t>
            </a:r>
          </a:p>
          <a:p>
            <a:pPr>
              <a:buFont typeface="Courier New" panose="02070309020205020404" pitchFamily="49" charset="0"/>
              <a:buChar char="o"/>
            </a:pPr>
            <a:r>
              <a:rPr lang="en-US" dirty="0">
                <a:solidFill>
                  <a:schemeClr val="tx1"/>
                </a:solidFill>
              </a:rPr>
              <a:t>If a provider accepts the response or does not contest the response within 5 business days, the Portal staff will close the ticket.</a:t>
            </a:r>
          </a:p>
        </p:txBody>
      </p:sp>
      <p:pic>
        <p:nvPicPr>
          <p:cNvPr id="2" name="Picture 1">
            <a:extLst>
              <a:ext uri="{FF2B5EF4-FFF2-40B4-BE49-F238E27FC236}">
                <a16:creationId xmlns:a16="http://schemas.microsoft.com/office/drawing/2014/main" id="{C709A297-398E-45FA-BB3E-2532F2BD1638}"/>
              </a:ext>
            </a:extLst>
          </p:cNvPr>
          <p:cNvPicPr>
            <a:picLocks noChangeAspect="1"/>
          </p:cNvPicPr>
          <p:nvPr/>
        </p:nvPicPr>
        <p:blipFill>
          <a:blip r:embed="rId2"/>
          <a:stretch>
            <a:fillRect/>
          </a:stretch>
        </p:blipFill>
        <p:spPr>
          <a:xfrm>
            <a:off x="1852983" y="4052615"/>
            <a:ext cx="8656250" cy="2437085"/>
          </a:xfrm>
          <a:prstGeom prst="rect">
            <a:avLst/>
          </a:prstGeom>
        </p:spPr>
      </p:pic>
    </p:spTree>
    <p:extLst>
      <p:ext uri="{BB962C8B-B14F-4D97-AF65-F5344CB8AC3E}">
        <p14:creationId xmlns:p14="http://schemas.microsoft.com/office/powerpoint/2010/main" val="27099171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3FC477-8E9F-49D3-BAFE-EDD144E15254}"/>
              </a:ext>
            </a:extLst>
          </p:cNvPr>
          <p:cNvSpPr>
            <a:spLocks noGrp="1"/>
          </p:cNvSpPr>
          <p:nvPr>
            <p:ph idx="4294967295"/>
          </p:nvPr>
        </p:nvSpPr>
        <p:spPr>
          <a:xfrm>
            <a:off x="422030" y="223821"/>
            <a:ext cx="9966569" cy="3116432"/>
          </a:xfrm>
        </p:spPr>
        <p:txBody>
          <a:bodyPr/>
          <a:lstStyle/>
          <a:p>
            <a:pPr>
              <a:buFont typeface="Courier New" panose="02070309020205020404" pitchFamily="49" charset="0"/>
              <a:buChar char="o"/>
            </a:pPr>
            <a:r>
              <a:rPr lang="en-US" dirty="0">
                <a:solidFill>
                  <a:schemeClr val="tx1"/>
                </a:solidFill>
              </a:rPr>
              <a:t>A provider will respond to an MCOs request for additional information or review an MCO response/proposed resolution, or take other actions requested via an automated email notification by signing into the Portal, and clicking on your ticket number listed under “HFS Tracking Number” (All tickets you have submitted will appear here). </a:t>
            </a:r>
          </a:p>
        </p:txBody>
      </p:sp>
      <p:pic>
        <p:nvPicPr>
          <p:cNvPr id="2" name="Picture 1">
            <a:extLst>
              <a:ext uri="{FF2B5EF4-FFF2-40B4-BE49-F238E27FC236}">
                <a16:creationId xmlns:a16="http://schemas.microsoft.com/office/drawing/2014/main" id="{1E656146-136C-4859-B8F8-E97E2BA50AC6}"/>
              </a:ext>
            </a:extLst>
          </p:cNvPr>
          <p:cNvPicPr>
            <a:picLocks noChangeAspect="1"/>
          </p:cNvPicPr>
          <p:nvPr/>
        </p:nvPicPr>
        <p:blipFill>
          <a:blip r:embed="rId2"/>
          <a:stretch>
            <a:fillRect/>
          </a:stretch>
        </p:blipFill>
        <p:spPr>
          <a:xfrm>
            <a:off x="1296501" y="3023225"/>
            <a:ext cx="8460096" cy="3116432"/>
          </a:xfrm>
          <a:prstGeom prst="rect">
            <a:avLst/>
          </a:prstGeom>
        </p:spPr>
      </p:pic>
    </p:spTree>
    <p:extLst>
      <p:ext uri="{BB962C8B-B14F-4D97-AF65-F5344CB8AC3E}">
        <p14:creationId xmlns:p14="http://schemas.microsoft.com/office/powerpoint/2010/main" val="1022193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5F7E64-C1F5-4432-B3CC-951DA01BCFB6}"/>
              </a:ext>
            </a:extLst>
          </p:cNvPr>
          <p:cNvSpPr>
            <a:spLocks noGrp="1"/>
          </p:cNvSpPr>
          <p:nvPr>
            <p:ph idx="1"/>
          </p:nvPr>
        </p:nvSpPr>
        <p:spPr>
          <a:xfrm>
            <a:off x="555521" y="674396"/>
            <a:ext cx="9881606" cy="2428875"/>
          </a:xfrm>
        </p:spPr>
        <p:txBody>
          <a:bodyPr>
            <a:normAutofit lnSpcReduction="10000"/>
          </a:bodyPr>
          <a:lstStyle/>
          <a:p>
            <a:pPr>
              <a:buFont typeface="Courier New" panose="02070309020205020404" pitchFamily="49" charset="0"/>
              <a:buChar char="o"/>
            </a:pPr>
            <a:r>
              <a:rPr lang="en-US" dirty="0">
                <a:solidFill>
                  <a:schemeClr val="tx1"/>
                </a:solidFill>
              </a:rPr>
              <a:t>Clicking on your HFS ticket number will direct you to the “MCO Complaint Web Edit” page. On this page you will be able to view your ticket information, interact with the MCO, respond to information requests, and review the MCO response/proposed resolution.</a:t>
            </a:r>
          </a:p>
          <a:p>
            <a:pPr>
              <a:buFont typeface="Courier New" panose="02070309020205020404" pitchFamily="49" charset="0"/>
              <a:buChar char="o"/>
            </a:pPr>
            <a:r>
              <a:rPr lang="en-US" dirty="0">
                <a:solidFill>
                  <a:schemeClr val="tx1"/>
                </a:solidFill>
              </a:rPr>
              <a:t>Toward the bottom of this page there is a section called “Resolution Info”. This is where the MCO has provided their response/proposed resolution for your review.</a:t>
            </a:r>
          </a:p>
          <a:p>
            <a:pPr marL="0" indent="0">
              <a:buNone/>
            </a:pPr>
            <a:endParaRPr lang="en-US" dirty="0">
              <a:solidFill>
                <a:schemeClr val="tx1"/>
              </a:solidFill>
            </a:endParaRPr>
          </a:p>
        </p:txBody>
      </p:sp>
      <p:pic>
        <p:nvPicPr>
          <p:cNvPr id="8" name="Picture 7">
            <a:extLst>
              <a:ext uri="{FF2B5EF4-FFF2-40B4-BE49-F238E27FC236}">
                <a16:creationId xmlns:a16="http://schemas.microsoft.com/office/drawing/2014/main" id="{FE270225-BBB8-4B71-A661-C35FC385947F}"/>
              </a:ext>
            </a:extLst>
          </p:cNvPr>
          <p:cNvPicPr>
            <a:picLocks noChangeAspect="1"/>
          </p:cNvPicPr>
          <p:nvPr/>
        </p:nvPicPr>
        <p:blipFill>
          <a:blip r:embed="rId2"/>
          <a:stretch>
            <a:fillRect/>
          </a:stretch>
        </p:blipFill>
        <p:spPr>
          <a:xfrm>
            <a:off x="847776" y="3429000"/>
            <a:ext cx="8758596" cy="2971800"/>
          </a:xfrm>
          <a:prstGeom prst="rect">
            <a:avLst/>
          </a:prstGeom>
        </p:spPr>
      </p:pic>
    </p:spTree>
    <p:extLst>
      <p:ext uri="{BB962C8B-B14F-4D97-AF65-F5344CB8AC3E}">
        <p14:creationId xmlns:p14="http://schemas.microsoft.com/office/powerpoint/2010/main" val="2626719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F1487-6C69-4CFD-A142-D90527685048}"/>
              </a:ext>
            </a:extLst>
          </p:cNvPr>
          <p:cNvSpPr>
            <a:spLocks noGrp="1"/>
          </p:cNvSpPr>
          <p:nvPr>
            <p:ph idx="1"/>
          </p:nvPr>
        </p:nvSpPr>
        <p:spPr>
          <a:xfrm>
            <a:off x="557560" y="713678"/>
            <a:ext cx="10448693" cy="5712289"/>
          </a:xfrm>
        </p:spPr>
        <p:txBody>
          <a:bodyPr>
            <a:normAutofit/>
          </a:bodyPr>
          <a:lstStyle/>
          <a:p>
            <a:pPr>
              <a:buFont typeface="Courier New" panose="02070309020205020404" pitchFamily="49" charset="0"/>
              <a:buChar char="o"/>
            </a:pPr>
            <a:r>
              <a:rPr lang="en-US" sz="2800" dirty="0">
                <a:solidFill>
                  <a:schemeClr val="tx1"/>
                </a:solidFill>
              </a:rPr>
              <a:t>Providers and MCOs must actively work together to attempt to resolve a dispute in accordance with each MCOs internal dispute process a minimum of 30 calendar days  before entering a portal complaint ticket. </a:t>
            </a:r>
          </a:p>
          <a:p>
            <a:pPr>
              <a:buFont typeface="Courier New" panose="02070309020205020404" pitchFamily="49" charset="0"/>
              <a:buChar char="o"/>
            </a:pPr>
            <a:r>
              <a:rPr lang="en-US" sz="2800" dirty="0">
                <a:solidFill>
                  <a:schemeClr val="tx1"/>
                </a:solidFill>
              </a:rPr>
              <a:t>This means providers must first follow and exhaust </a:t>
            </a:r>
            <a:r>
              <a:rPr lang="en-US" sz="2800" b="1" dirty="0">
                <a:solidFill>
                  <a:schemeClr val="tx1"/>
                </a:solidFill>
              </a:rPr>
              <a:t>ALL</a:t>
            </a:r>
            <a:r>
              <a:rPr lang="en-US" sz="2800" dirty="0">
                <a:solidFill>
                  <a:schemeClr val="tx1"/>
                </a:solidFill>
              </a:rPr>
              <a:t> processes provided by MCOs to resolve a dispute.</a:t>
            </a:r>
          </a:p>
          <a:p>
            <a:pPr>
              <a:buFont typeface="Courier New" panose="02070309020205020404" pitchFamily="49" charset="0"/>
              <a:buChar char="o"/>
            </a:pPr>
            <a:r>
              <a:rPr lang="en-US" sz="2800" dirty="0">
                <a:solidFill>
                  <a:schemeClr val="tx1"/>
                </a:solidFill>
              </a:rPr>
              <a:t>Communication between a provider and MCO during the initial dispute resolution period is encouraged.</a:t>
            </a:r>
            <a:r>
              <a:rPr lang="en-US" sz="2800" dirty="0">
                <a:effectLst/>
                <a:ea typeface="Calibri" panose="020F0502020204030204" pitchFamily="34" charset="0"/>
                <a:cs typeface="Times New Roman" panose="02020603050405020304" pitchFamily="18" charset="0"/>
              </a:rPr>
              <a:t> </a:t>
            </a:r>
            <a:endParaRPr lang="en-US" sz="2800" dirty="0">
              <a:solidFill>
                <a:schemeClr val="tx1"/>
              </a:solidFill>
            </a:endParaRPr>
          </a:p>
          <a:p>
            <a:pPr marL="0" indent="0">
              <a:buNone/>
            </a:pPr>
            <a:endParaRPr lang="en-US" sz="2800" dirty="0">
              <a:solidFill>
                <a:schemeClr val="tx1"/>
              </a:solidFill>
            </a:endParaRPr>
          </a:p>
        </p:txBody>
      </p:sp>
    </p:spTree>
    <p:extLst>
      <p:ext uri="{BB962C8B-B14F-4D97-AF65-F5344CB8AC3E}">
        <p14:creationId xmlns:p14="http://schemas.microsoft.com/office/powerpoint/2010/main" val="3396612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90103F-0492-4A79-80CC-3C0400F568B5}"/>
              </a:ext>
            </a:extLst>
          </p:cNvPr>
          <p:cNvSpPr>
            <a:spLocks noGrp="1"/>
          </p:cNvSpPr>
          <p:nvPr>
            <p:ph idx="1"/>
          </p:nvPr>
        </p:nvSpPr>
        <p:spPr>
          <a:xfrm>
            <a:off x="684211" y="457200"/>
            <a:ext cx="9474550" cy="3869473"/>
          </a:xfrm>
        </p:spPr>
        <p:txBody>
          <a:bodyPr/>
          <a:lstStyle/>
          <a:p>
            <a:pPr>
              <a:buFont typeface="Courier New" panose="02070309020205020404" pitchFamily="49" charset="0"/>
              <a:buChar char="o"/>
            </a:pPr>
            <a:r>
              <a:rPr lang="en-US" dirty="0">
                <a:solidFill>
                  <a:schemeClr val="tx1"/>
                </a:solidFill>
              </a:rPr>
              <a:t>Under the Resolution Info section there is also a section titled “Provider/MCO Actions”. The LEFT side is for providers. </a:t>
            </a: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p>
          <a:p>
            <a:pPr>
              <a:buFont typeface="Courier New" panose="02070309020205020404" pitchFamily="49" charset="0"/>
              <a:buChar char="o"/>
            </a:pPr>
            <a:endParaRPr lang="en-US" dirty="0"/>
          </a:p>
          <a:p>
            <a:pPr>
              <a:buFont typeface="Courier New" panose="02070309020205020404" pitchFamily="49" charset="0"/>
              <a:buChar char="o"/>
            </a:pPr>
            <a:endParaRPr lang="en-US" dirty="0"/>
          </a:p>
          <a:p>
            <a:pPr>
              <a:buFont typeface="Courier New" panose="02070309020205020404" pitchFamily="49" charset="0"/>
              <a:buChar char="o"/>
            </a:pPr>
            <a:endParaRPr lang="en-US" dirty="0"/>
          </a:p>
        </p:txBody>
      </p:sp>
      <p:pic>
        <p:nvPicPr>
          <p:cNvPr id="8" name="Picture 7">
            <a:extLst>
              <a:ext uri="{FF2B5EF4-FFF2-40B4-BE49-F238E27FC236}">
                <a16:creationId xmlns:a16="http://schemas.microsoft.com/office/drawing/2014/main" id="{67E0640D-CEC1-421A-8B62-FEF90C7ACB46}"/>
              </a:ext>
            </a:extLst>
          </p:cNvPr>
          <p:cNvPicPr>
            <a:picLocks noChangeAspect="1"/>
          </p:cNvPicPr>
          <p:nvPr/>
        </p:nvPicPr>
        <p:blipFill>
          <a:blip r:embed="rId2"/>
          <a:stretch>
            <a:fillRect/>
          </a:stretch>
        </p:blipFill>
        <p:spPr>
          <a:xfrm>
            <a:off x="1057275" y="957264"/>
            <a:ext cx="9474549" cy="5786436"/>
          </a:xfrm>
          <a:prstGeom prst="rect">
            <a:avLst/>
          </a:prstGeom>
        </p:spPr>
      </p:pic>
    </p:spTree>
    <p:extLst>
      <p:ext uri="{BB962C8B-B14F-4D97-AF65-F5344CB8AC3E}">
        <p14:creationId xmlns:p14="http://schemas.microsoft.com/office/powerpoint/2010/main" val="2120418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DED040-E259-488C-8F2F-FAB720C23501}"/>
              </a:ext>
            </a:extLst>
          </p:cNvPr>
          <p:cNvSpPr>
            <a:spLocks noGrp="1"/>
          </p:cNvSpPr>
          <p:nvPr>
            <p:ph idx="1"/>
          </p:nvPr>
        </p:nvSpPr>
        <p:spPr>
          <a:xfrm>
            <a:off x="684212" y="685800"/>
            <a:ext cx="8534400" cy="2743200"/>
          </a:xfrm>
        </p:spPr>
        <p:txBody>
          <a:bodyPr/>
          <a:lstStyle/>
          <a:p>
            <a:pPr marL="0" indent="0">
              <a:buNone/>
            </a:pPr>
            <a:endParaRPr lang="en-US" dirty="0"/>
          </a:p>
          <a:p>
            <a:pPr marL="0" indent="0">
              <a:buNone/>
            </a:pPr>
            <a:endParaRPr lang="en-US" dirty="0"/>
          </a:p>
          <a:p>
            <a:pPr>
              <a:buFont typeface="Courier New" panose="02070309020205020404" pitchFamily="49" charset="0"/>
              <a:buChar char="o"/>
            </a:pPr>
            <a:r>
              <a:rPr lang="en-US" dirty="0">
                <a:solidFill>
                  <a:schemeClr val="tx1"/>
                </a:solidFill>
              </a:rPr>
              <a:t>Continuing down the page, you will see more provider “action” options.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B598E614-35AC-45A9-9FF2-7FCE8348B522}"/>
              </a:ext>
            </a:extLst>
          </p:cNvPr>
          <p:cNvPicPr>
            <a:picLocks noChangeAspect="1"/>
          </p:cNvPicPr>
          <p:nvPr/>
        </p:nvPicPr>
        <p:blipFill>
          <a:blip r:embed="rId2"/>
          <a:stretch>
            <a:fillRect/>
          </a:stretch>
        </p:blipFill>
        <p:spPr>
          <a:xfrm>
            <a:off x="684212" y="1232325"/>
            <a:ext cx="9959976" cy="5507773"/>
          </a:xfrm>
          <a:prstGeom prst="rect">
            <a:avLst/>
          </a:prstGeom>
        </p:spPr>
      </p:pic>
    </p:spTree>
    <p:extLst>
      <p:ext uri="{BB962C8B-B14F-4D97-AF65-F5344CB8AC3E}">
        <p14:creationId xmlns:p14="http://schemas.microsoft.com/office/powerpoint/2010/main" val="841633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7770EA-207C-40D1-B353-90E9B78ADAC8}"/>
              </a:ext>
            </a:extLst>
          </p:cNvPr>
          <p:cNvSpPr>
            <a:spLocks noGrp="1"/>
          </p:cNvSpPr>
          <p:nvPr>
            <p:ph idx="1"/>
          </p:nvPr>
        </p:nvSpPr>
        <p:spPr>
          <a:xfrm>
            <a:off x="684212" y="685800"/>
            <a:ext cx="8534400" cy="2324686"/>
          </a:xfrm>
        </p:spPr>
        <p:txBody>
          <a:bodyPr>
            <a:normAutofit/>
          </a:bodyPr>
          <a:lstStyle/>
          <a:p>
            <a:pPr marL="0" indent="0">
              <a:buNone/>
            </a:pPr>
            <a:r>
              <a:rPr lang="en-US" sz="2800" b="1" dirty="0">
                <a:solidFill>
                  <a:schemeClr val="tx1"/>
                </a:solidFill>
              </a:rPr>
              <a:t>Submitting Attachments/Documents/Forms</a:t>
            </a:r>
          </a:p>
          <a:p>
            <a:pPr>
              <a:buFont typeface="Courier New" panose="02070309020205020404" pitchFamily="49" charset="0"/>
              <a:buChar char="o"/>
            </a:pPr>
            <a:r>
              <a:rPr lang="en-US" dirty="0">
                <a:solidFill>
                  <a:schemeClr val="tx1"/>
                </a:solidFill>
              </a:rPr>
              <a:t>At the bottom of the Provider/MCO actions page you will see the section titled “File Attachments Provider/MCO”. This is where providers or MCOs will upload any documents, forms or materials that have been requested, demonstrates prior communications, or that supports a response/proposed resolution. </a:t>
            </a: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9F4133D3-41FA-4C29-9300-84FEB2AFD65E}"/>
              </a:ext>
            </a:extLst>
          </p:cNvPr>
          <p:cNvPicPr>
            <a:picLocks noChangeAspect="1"/>
          </p:cNvPicPr>
          <p:nvPr/>
        </p:nvPicPr>
        <p:blipFill>
          <a:blip r:embed="rId2"/>
          <a:stretch>
            <a:fillRect/>
          </a:stretch>
        </p:blipFill>
        <p:spPr>
          <a:xfrm>
            <a:off x="993702" y="3304406"/>
            <a:ext cx="8632535" cy="3165263"/>
          </a:xfrm>
          <a:prstGeom prst="rect">
            <a:avLst/>
          </a:prstGeom>
        </p:spPr>
      </p:pic>
    </p:spTree>
    <p:extLst>
      <p:ext uri="{BB962C8B-B14F-4D97-AF65-F5344CB8AC3E}">
        <p14:creationId xmlns:p14="http://schemas.microsoft.com/office/powerpoint/2010/main" val="4167879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FC21D8-61D6-4175-AC29-EE1709E8F07F}"/>
              </a:ext>
            </a:extLst>
          </p:cNvPr>
          <p:cNvSpPr>
            <a:spLocks noGrp="1"/>
          </p:cNvSpPr>
          <p:nvPr>
            <p:ph idx="1"/>
          </p:nvPr>
        </p:nvSpPr>
        <p:spPr>
          <a:xfrm>
            <a:off x="684211" y="747132"/>
            <a:ext cx="9050803" cy="4672361"/>
          </a:xfrm>
        </p:spPr>
        <p:txBody>
          <a:bodyPr>
            <a:normAutofit/>
          </a:bodyPr>
          <a:lstStyle/>
          <a:p>
            <a:pPr marL="0" indent="0">
              <a:buNone/>
            </a:pPr>
            <a:r>
              <a:rPr lang="en-US" sz="2800" b="1" dirty="0">
                <a:solidFill>
                  <a:schemeClr val="tx1"/>
                </a:solidFill>
              </a:rPr>
              <a:t>Questions: </a:t>
            </a:r>
          </a:p>
          <a:p>
            <a:pPr>
              <a:buFont typeface="Courier New" panose="02070309020205020404" pitchFamily="49" charset="0"/>
              <a:buChar char="o"/>
            </a:pPr>
            <a:r>
              <a:rPr lang="en-US" dirty="0">
                <a:solidFill>
                  <a:schemeClr val="tx1"/>
                </a:solidFill>
              </a:rPr>
              <a:t>Email HFS.Portalinquiries@Illinois.gov  </a:t>
            </a:r>
          </a:p>
          <a:p>
            <a:pPr>
              <a:buFont typeface="Courier New" panose="02070309020205020404" pitchFamily="49" charset="0"/>
              <a:buChar char="o"/>
            </a:pPr>
            <a:r>
              <a:rPr lang="en-US" dirty="0">
                <a:solidFill>
                  <a:schemeClr val="tx1"/>
                </a:solidFill>
              </a:rPr>
              <a:t>Portal staff will respond to your inquiry. The Portal staff are working diligently to review and respond as quickly as possible, so please allow time for staff to respond. </a:t>
            </a:r>
          </a:p>
          <a:p>
            <a:pPr>
              <a:buFont typeface="Courier New" panose="02070309020205020404" pitchFamily="49" charset="0"/>
              <a:buChar char="o"/>
            </a:pPr>
            <a:r>
              <a:rPr lang="en-US" dirty="0">
                <a:solidFill>
                  <a:schemeClr val="tx1"/>
                </a:solidFill>
              </a:rPr>
              <a:t>When submitting an email, please provided </a:t>
            </a:r>
            <a:r>
              <a:rPr lang="en-US" b="1" dirty="0">
                <a:solidFill>
                  <a:schemeClr val="tx1"/>
                </a:solidFill>
              </a:rPr>
              <a:t>detailed</a:t>
            </a:r>
            <a:r>
              <a:rPr lang="en-US" dirty="0">
                <a:solidFill>
                  <a:schemeClr val="tx1"/>
                </a:solidFill>
              </a:rPr>
              <a:t> information regarding the questions or issue(s) you are experiencing in the portal; including screenshots of issues as applicable and a good contact phone number and email address.</a:t>
            </a:r>
          </a:p>
          <a:p>
            <a:pPr marL="0" indent="0">
              <a:buNone/>
            </a:pPr>
            <a:endParaRPr lang="en-US" dirty="0">
              <a:solidFill>
                <a:schemeClr val="tx1"/>
              </a:solidFill>
            </a:endParaRPr>
          </a:p>
        </p:txBody>
      </p:sp>
    </p:spTree>
    <p:extLst>
      <p:ext uri="{BB962C8B-B14F-4D97-AF65-F5344CB8AC3E}">
        <p14:creationId xmlns:p14="http://schemas.microsoft.com/office/powerpoint/2010/main" val="32187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6C54D-0688-4042-A6A3-F5EA8DDCB39C}"/>
              </a:ext>
            </a:extLst>
          </p:cNvPr>
          <p:cNvSpPr>
            <a:spLocks noGrp="1"/>
          </p:cNvSpPr>
          <p:nvPr>
            <p:ph type="title"/>
          </p:nvPr>
        </p:nvSpPr>
        <p:spPr>
          <a:xfrm>
            <a:off x="684212" y="5870713"/>
            <a:ext cx="8534400" cy="123686"/>
          </a:xfrm>
        </p:spPr>
        <p:txBody>
          <a:bodyPr>
            <a:normAutofit fontScale="90000"/>
          </a:bodyPr>
          <a:lstStyle/>
          <a:p>
            <a:r>
              <a:rPr lang="en-US" dirty="0"/>
              <a:t>           </a:t>
            </a:r>
          </a:p>
        </p:txBody>
      </p:sp>
      <p:sp>
        <p:nvSpPr>
          <p:cNvPr id="3" name="Content Placeholder 2">
            <a:extLst>
              <a:ext uri="{FF2B5EF4-FFF2-40B4-BE49-F238E27FC236}">
                <a16:creationId xmlns:a16="http://schemas.microsoft.com/office/drawing/2014/main" id="{2B6B4FBE-B671-4195-AC78-3343B50DCE2E}"/>
              </a:ext>
            </a:extLst>
          </p:cNvPr>
          <p:cNvSpPr>
            <a:spLocks noGrp="1"/>
          </p:cNvSpPr>
          <p:nvPr>
            <p:ph idx="1"/>
          </p:nvPr>
        </p:nvSpPr>
        <p:spPr>
          <a:xfrm>
            <a:off x="684212" y="685800"/>
            <a:ext cx="8534400" cy="5569226"/>
          </a:xfrm>
        </p:spPr>
        <p:txBody>
          <a:bodyPr>
            <a:normAutofit fontScale="92500" lnSpcReduction="10000"/>
          </a:bodyPr>
          <a:lstStyle/>
          <a:p>
            <a:pPr>
              <a:buFont typeface="Courier New" panose="02070309020205020404" pitchFamily="49" charset="0"/>
              <a:buChar char="o"/>
            </a:pPr>
            <a:r>
              <a:rPr lang="en-US" sz="2800" dirty="0">
                <a:solidFill>
                  <a:schemeClr val="tx1"/>
                </a:solidFill>
              </a:rPr>
              <a:t>Disputes submitted to the MCO internal dispute process may be submitted in the Portal:</a:t>
            </a:r>
          </a:p>
          <a:p>
            <a:pPr lvl="2">
              <a:buFont typeface="Courier New" panose="02070309020205020404" pitchFamily="49" charset="0"/>
              <a:buChar char="o"/>
            </a:pPr>
            <a:r>
              <a:rPr lang="en-US" sz="2400" dirty="0">
                <a:solidFill>
                  <a:schemeClr val="tx1"/>
                </a:solidFill>
              </a:rPr>
              <a:t>No sooner than 30 calendar days after submitting to the MCO’s internal process; and, </a:t>
            </a:r>
          </a:p>
          <a:p>
            <a:pPr lvl="2">
              <a:buFont typeface="Courier New" panose="02070309020205020404" pitchFamily="49" charset="0"/>
              <a:buChar char="o"/>
            </a:pPr>
            <a:r>
              <a:rPr lang="en-US" sz="2400" dirty="0">
                <a:solidFill>
                  <a:schemeClr val="tx1"/>
                </a:solidFill>
              </a:rPr>
              <a:t>No later than 60 calendar days after submitting to the MCO’s internal process.</a:t>
            </a:r>
          </a:p>
          <a:p>
            <a:pPr>
              <a:buFont typeface="Courier New" panose="02070309020205020404" pitchFamily="49" charset="0"/>
              <a:buChar char="o"/>
            </a:pPr>
            <a:r>
              <a:rPr lang="en-US" sz="2800" dirty="0">
                <a:solidFill>
                  <a:schemeClr val="tx1"/>
                </a:solidFill>
              </a:rPr>
              <a:t>MCOs </a:t>
            </a:r>
            <a:r>
              <a:rPr lang="en-US" sz="2800" b="1" dirty="0">
                <a:solidFill>
                  <a:schemeClr val="tx1"/>
                </a:solidFill>
              </a:rPr>
              <a:t>are required </a:t>
            </a:r>
            <a:r>
              <a:rPr lang="en-US" sz="2800" dirty="0">
                <a:solidFill>
                  <a:schemeClr val="tx1"/>
                </a:solidFill>
              </a:rPr>
              <a:t>to give providers complaint tracking reference numbers for disputes submitted via the MCOs internal dispute process. This complaint tracking reference number is required when a provider enters a ticket into the portal. </a:t>
            </a:r>
          </a:p>
          <a:p>
            <a:pPr>
              <a:buFont typeface="Courier New" panose="02070309020205020404" pitchFamily="49" charset="0"/>
              <a:buChar char="o"/>
            </a:pPr>
            <a:r>
              <a:rPr lang="en-US" sz="2800" dirty="0">
                <a:solidFill>
                  <a:schemeClr val="tx1"/>
                </a:solidFill>
              </a:rPr>
              <a:t>Failure to follow these guidelines will result in the immediate closure of the complaint ticket.</a:t>
            </a:r>
          </a:p>
          <a:p>
            <a:pPr marL="0" indent="0">
              <a:buNone/>
            </a:pPr>
            <a:endParaRPr lang="en-US" sz="2800" dirty="0">
              <a:solidFill>
                <a:schemeClr val="tx1"/>
              </a:solidFill>
            </a:endParaRPr>
          </a:p>
          <a:p>
            <a:endParaRPr lang="en-US" dirty="0"/>
          </a:p>
        </p:txBody>
      </p:sp>
    </p:spTree>
    <p:extLst>
      <p:ext uri="{BB962C8B-B14F-4D97-AF65-F5344CB8AC3E}">
        <p14:creationId xmlns:p14="http://schemas.microsoft.com/office/powerpoint/2010/main" val="1440564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4A41A4-FC6C-43E0-B250-06DEC11FD058}"/>
              </a:ext>
            </a:extLst>
          </p:cNvPr>
          <p:cNvSpPr>
            <a:spLocks noGrp="1"/>
          </p:cNvSpPr>
          <p:nvPr>
            <p:ph idx="1"/>
          </p:nvPr>
        </p:nvSpPr>
        <p:spPr>
          <a:xfrm>
            <a:off x="209550" y="80596"/>
            <a:ext cx="11725275" cy="6777404"/>
          </a:xfrm>
        </p:spPr>
        <p:txBody>
          <a:bodyPr>
            <a:normAutofit/>
          </a:bodyPr>
          <a:lstStyle/>
          <a:p>
            <a:pPr marL="0" indent="0">
              <a:buNone/>
            </a:pPr>
            <a:r>
              <a:rPr lang="en-US" dirty="0">
                <a:solidFill>
                  <a:schemeClr val="tx1"/>
                </a:solidFill>
              </a:rPr>
              <a:t>Direct Link: https://www.illinois.gov/hfs/MedicalProviders/cc/Pages/ManagedCareComplaints.aspx</a:t>
            </a:r>
          </a:p>
          <a:p>
            <a:pPr marL="0" indent="0" algn="ctr">
              <a:buNone/>
            </a:pPr>
            <a:r>
              <a:rPr lang="en-US" b="1" dirty="0">
                <a:solidFill>
                  <a:schemeClr val="tx1"/>
                </a:solidFill>
              </a:rPr>
              <a:t>OR</a:t>
            </a:r>
          </a:p>
          <a:p>
            <a:pPr marL="0" indent="0">
              <a:buNone/>
            </a:pPr>
            <a:r>
              <a:rPr lang="en-US" dirty="0">
                <a:solidFill>
                  <a:schemeClr val="tx1"/>
                </a:solidFill>
              </a:rPr>
              <a:t>From the HFS home page click on “Medical Providers”</a:t>
            </a:r>
          </a:p>
          <a:p>
            <a:pPr marL="0" indent="0">
              <a:buNone/>
            </a:pPr>
            <a:endParaRPr lang="en-US" u="sng" dirty="0">
              <a:solidFill>
                <a:schemeClr val="tx1"/>
              </a:solidFill>
            </a:endParaRPr>
          </a:p>
          <a:p>
            <a:pPr marL="457200" lvl="1" indent="0">
              <a:buNone/>
            </a:pPr>
            <a:endParaRPr lang="en-US" u="sng" dirty="0">
              <a:solidFill>
                <a:schemeClr val="tx1"/>
              </a:solidFill>
            </a:endParaRPr>
          </a:p>
          <a:p>
            <a:pPr marL="457200" lvl="1" indent="0">
              <a:buNone/>
            </a:pPr>
            <a:endParaRPr lang="en-US" u="sng" dirty="0">
              <a:solidFill>
                <a:schemeClr val="tx1"/>
              </a:solidFill>
            </a:endParaRPr>
          </a:p>
          <a:p>
            <a:pPr marL="0" indent="0">
              <a:buNone/>
            </a:pPr>
            <a:r>
              <a:rPr lang="en-US" dirty="0">
                <a:solidFill>
                  <a:schemeClr val="tx1"/>
                </a:solidFill>
              </a:rPr>
              <a:t>Go to “Resources for Providers” and click on “Managed Care Provider Complaint Portal”</a:t>
            </a:r>
          </a:p>
          <a:p>
            <a:endParaRPr lang="en-US" dirty="0"/>
          </a:p>
          <a:p>
            <a:endParaRPr lang="en-US" dirty="0"/>
          </a:p>
          <a:p>
            <a:endParaRPr lang="en-US" dirty="0"/>
          </a:p>
          <a:p>
            <a:pPr marL="0" indent="0">
              <a:buNone/>
            </a:pPr>
            <a:r>
              <a:rPr lang="en-US" dirty="0"/>
              <a:t> </a:t>
            </a:r>
          </a:p>
        </p:txBody>
      </p:sp>
      <p:pic>
        <p:nvPicPr>
          <p:cNvPr id="4" name="Picture 3">
            <a:extLst>
              <a:ext uri="{FF2B5EF4-FFF2-40B4-BE49-F238E27FC236}">
                <a16:creationId xmlns:a16="http://schemas.microsoft.com/office/drawing/2014/main" id="{1B29FEB9-5AFE-44A2-8A8F-3C2868299B4D}"/>
              </a:ext>
            </a:extLst>
          </p:cNvPr>
          <p:cNvPicPr>
            <a:picLocks noChangeAspect="1"/>
          </p:cNvPicPr>
          <p:nvPr/>
        </p:nvPicPr>
        <p:blipFill>
          <a:blip r:embed="rId2"/>
          <a:stretch>
            <a:fillRect/>
          </a:stretch>
        </p:blipFill>
        <p:spPr>
          <a:xfrm>
            <a:off x="950302" y="2647950"/>
            <a:ext cx="9772650" cy="942975"/>
          </a:xfrm>
          <a:prstGeom prst="rect">
            <a:avLst/>
          </a:prstGeom>
        </p:spPr>
      </p:pic>
      <p:pic>
        <p:nvPicPr>
          <p:cNvPr id="5" name="Picture 4">
            <a:extLst>
              <a:ext uri="{FF2B5EF4-FFF2-40B4-BE49-F238E27FC236}">
                <a16:creationId xmlns:a16="http://schemas.microsoft.com/office/drawing/2014/main" id="{452A0EA9-AABB-4C97-9B37-2DF0FFB8FD69}"/>
              </a:ext>
            </a:extLst>
          </p:cNvPr>
          <p:cNvPicPr>
            <a:picLocks noChangeAspect="1"/>
          </p:cNvPicPr>
          <p:nvPr/>
        </p:nvPicPr>
        <p:blipFill>
          <a:blip r:embed="rId3"/>
          <a:stretch>
            <a:fillRect/>
          </a:stretch>
        </p:blipFill>
        <p:spPr>
          <a:xfrm>
            <a:off x="3448050" y="4267200"/>
            <a:ext cx="2647950" cy="2395904"/>
          </a:xfrm>
          <a:prstGeom prst="rect">
            <a:avLst/>
          </a:prstGeom>
        </p:spPr>
      </p:pic>
    </p:spTree>
    <p:extLst>
      <p:ext uri="{BB962C8B-B14F-4D97-AF65-F5344CB8AC3E}">
        <p14:creationId xmlns:p14="http://schemas.microsoft.com/office/powerpoint/2010/main" val="2583678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82D785-5C6F-41E2-9469-054B039914A9}"/>
              </a:ext>
            </a:extLst>
          </p:cNvPr>
          <p:cNvSpPr>
            <a:spLocks noGrp="1"/>
          </p:cNvSpPr>
          <p:nvPr>
            <p:ph idx="1"/>
          </p:nvPr>
        </p:nvSpPr>
        <p:spPr>
          <a:xfrm>
            <a:off x="670352" y="840545"/>
            <a:ext cx="10851296" cy="3615267"/>
          </a:xfrm>
        </p:spPr>
        <p:txBody>
          <a:bodyPr>
            <a:normAutofit/>
          </a:bodyPr>
          <a:lstStyle/>
          <a:p>
            <a:pPr marL="0" indent="0">
              <a:buNone/>
            </a:pPr>
            <a:endParaRPr lang="en-US" sz="2800" dirty="0">
              <a:solidFill>
                <a:schemeClr val="tx1"/>
              </a:solidFill>
            </a:endParaRPr>
          </a:p>
          <a:p>
            <a:pPr>
              <a:buFont typeface="Courier New" panose="02070309020205020404" pitchFamily="49" charset="0"/>
              <a:buChar char="o"/>
            </a:pPr>
            <a:r>
              <a:rPr lang="en-US" sz="2800" dirty="0">
                <a:solidFill>
                  <a:schemeClr val="tx1"/>
                </a:solidFill>
              </a:rPr>
              <a:t>Once on the portal page, a provider or its representative will need to register to submit a complaint ticket. </a:t>
            </a:r>
          </a:p>
          <a:p>
            <a:pPr>
              <a:buFont typeface="Courier New" panose="02070309020205020404" pitchFamily="49" charset="0"/>
              <a:buChar char="o"/>
            </a:pPr>
            <a:r>
              <a:rPr lang="en-US" sz="2800" dirty="0">
                <a:solidFill>
                  <a:schemeClr val="tx1"/>
                </a:solidFill>
              </a:rPr>
              <a:t>If a provider or representative is  registering for multiple providers or facilities a Tutorial and Multiple Registration Template are provided on the Portal homepage for review. </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C35D6B7D-4A7F-41DD-86FE-1C872102AC01}"/>
              </a:ext>
            </a:extLst>
          </p:cNvPr>
          <p:cNvPicPr>
            <a:picLocks noChangeAspect="1"/>
          </p:cNvPicPr>
          <p:nvPr/>
        </p:nvPicPr>
        <p:blipFill>
          <a:blip r:embed="rId2"/>
          <a:stretch>
            <a:fillRect/>
          </a:stretch>
        </p:blipFill>
        <p:spPr>
          <a:xfrm>
            <a:off x="1622180" y="3324567"/>
            <a:ext cx="7892440" cy="3018325"/>
          </a:xfrm>
          <a:prstGeom prst="rect">
            <a:avLst/>
          </a:prstGeom>
        </p:spPr>
      </p:pic>
    </p:spTree>
    <p:extLst>
      <p:ext uri="{BB962C8B-B14F-4D97-AF65-F5344CB8AC3E}">
        <p14:creationId xmlns:p14="http://schemas.microsoft.com/office/powerpoint/2010/main" val="1821555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E6BBB3-2834-4C90-84E8-30A7340E201D}"/>
              </a:ext>
            </a:extLst>
          </p:cNvPr>
          <p:cNvSpPr>
            <a:spLocks noGrp="1"/>
          </p:cNvSpPr>
          <p:nvPr>
            <p:ph idx="1"/>
          </p:nvPr>
        </p:nvSpPr>
        <p:spPr>
          <a:xfrm>
            <a:off x="323851" y="266699"/>
            <a:ext cx="10353674" cy="6011437"/>
          </a:xfrm>
        </p:spPr>
        <p:txBody>
          <a:bodyPr/>
          <a:lstStyle/>
          <a:p>
            <a:pPr marL="0" indent="0">
              <a:buNone/>
            </a:pPr>
            <a:endParaRPr lang="en-US" dirty="0">
              <a:solidFill>
                <a:schemeClr val="tx1"/>
              </a:solidFill>
            </a:endParaRPr>
          </a:p>
          <a:p>
            <a:pPr>
              <a:buFont typeface="Courier New" panose="02070309020205020404" pitchFamily="49" charset="0"/>
              <a:buChar char="o"/>
            </a:pPr>
            <a:r>
              <a:rPr lang="en-US" dirty="0">
                <a:solidFill>
                  <a:schemeClr val="tx1"/>
                </a:solidFill>
              </a:rPr>
              <a:t>After clicking “Login” the provider will be directed to the “Sign in” tab. </a:t>
            </a:r>
          </a:p>
          <a:p>
            <a:pPr>
              <a:buFont typeface="Courier New" panose="02070309020205020404" pitchFamily="49" charset="0"/>
              <a:buChar char="o"/>
            </a:pPr>
            <a:r>
              <a:rPr lang="en-US" dirty="0">
                <a:solidFill>
                  <a:schemeClr val="tx1"/>
                </a:solidFill>
              </a:rPr>
              <a:t>Click on “Sign In” (upper right corner), and the provider will be directed to this screen. </a:t>
            </a:r>
          </a:p>
          <a:p>
            <a:pPr>
              <a:buFont typeface="Courier New" panose="02070309020205020404" pitchFamily="49" charset="0"/>
              <a:buChar char="o"/>
            </a:pPr>
            <a:r>
              <a:rPr lang="en-US" dirty="0">
                <a:solidFill>
                  <a:schemeClr val="tx1"/>
                </a:solidFill>
              </a:rPr>
              <a:t>Click on the “Register” tab, complete the fields and click on the “Register” button in blue.</a:t>
            </a:r>
          </a:p>
          <a:p>
            <a:pPr marL="0" indent="0">
              <a:buNone/>
            </a:pPr>
            <a:endParaRPr lang="en-US" dirty="0">
              <a:solidFill>
                <a:schemeClr val="tx1"/>
              </a:solidFill>
            </a:endParaRPr>
          </a:p>
          <a:p>
            <a:pPr marL="0" indent="0">
              <a:buNone/>
            </a:pPr>
            <a:endParaRPr lang="en-US" dirty="0"/>
          </a:p>
          <a:p>
            <a:endParaRPr lang="en-US" dirty="0"/>
          </a:p>
          <a:p>
            <a:pPr marL="0" indent="0">
              <a:buNone/>
            </a:pPr>
            <a:endParaRPr lang="en-US" dirty="0"/>
          </a:p>
          <a:p>
            <a:pPr marL="0" indent="0">
              <a:buNone/>
            </a:pPr>
            <a:endParaRPr lang="en-US" dirty="0"/>
          </a:p>
          <a:p>
            <a:endParaRPr lang="en-US" dirty="0"/>
          </a:p>
          <a:p>
            <a:pPr marL="0" indent="0">
              <a:buNone/>
            </a:pPr>
            <a:endParaRPr lang="en-US" dirty="0"/>
          </a:p>
          <a:p>
            <a:endParaRPr lang="en-US" dirty="0"/>
          </a:p>
          <a:p>
            <a:pPr marL="0" indent="0">
              <a:buNone/>
            </a:pPr>
            <a:endParaRPr lang="en-US" dirty="0"/>
          </a:p>
          <a:p>
            <a:endParaRPr lang="en-US" dirty="0"/>
          </a:p>
        </p:txBody>
      </p:sp>
      <p:pic>
        <p:nvPicPr>
          <p:cNvPr id="5" name="Picture 4">
            <a:extLst>
              <a:ext uri="{FF2B5EF4-FFF2-40B4-BE49-F238E27FC236}">
                <a16:creationId xmlns:a16="http://schemas.microsoft.com/office/drawing/2014/main" id="{D4BBBBC4-CDA2-42F4-B837-4C8A7FBFD9BD}"/>
              </a:ext>
            </a:extLst>
          </p:cNvPr>
          <p:cNvPicPr>
            <a:picLocks noChangeAspect="1"/>
          </p:cNvPicPr>
          <p:nvPr/>
        </p:nvPicPr>
        <p:blipFill>
          <a:blip r:embed="rId2"/>
          <a:stretch>
            <a:fillRect/>
          </a:stretch>
        </p:blipFill>
        <p:spPr>
          <a:xfrm>
            <a:off x="2281851" y="2385646"/>
            <a:ext cx="6437673" cy="3557954"/>
          </a:xfrm>
          <a:prstGeom prst="rect">
            <a:avLst/>
          </a:prstGeom>
        </p:spPr>
      </p:pic>
    </p:spTree>
    <p:extLst>
      <p:ext uri="{BB962C8B-B14F-4D97-AF65-F5344CB8AC3E}">
        <p14:creationId xmlns:p14="http://schemas.microsoft.com/office/powerpoint/2010/main" val="2186295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873E36-5786-453E-B097-4D838CD532A8}"/>
              </a:ext>
            </a:extLst>
          </p:cNvPr>
          <p:cNvSpPr>
            <a:spLocks noGrp="1"/>
          </p:cNvSpPr>
          <p:nvPr>
            <p:ph idx="1"/>
          </p:nvPr>
        </p:nvSpPr>
        <p:spPr>
          <a:xfrm>
            <a:off x="814039" y="1137424"/>
            <a:ext cx="11190391" cy="5720576"/>
          </a:xfrm>
        </p:spPr>
        <p:txBody>
          <a:bodyPr/>
          <a:lstStyle/>
          <a:p>
            <a:pPr>
              <a:buFont typeface="Courier New" panose="02070309020205020404" pitchFamily="49" charset="0"/>
              <a:buChar char="o"/>
            </a:pPr>
            <a:r>
              <a:rPr lang="en-US" dirty="0">
                <a:solidFill>
                  <a:schemeClr val="tx1"/>
                </a:solidFill>
              </a:rPr>
              <a:t>After clicking the “Register” button, a provider will be directed to the “Profile” page. Enter ALL fields and click the “Update” button (in blue). Please note, this is a manual process &amp; ask that you allow time for completion.</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974C59F8-9953-476F-9E2D-8EFD32A8B8A7}"/>
              </a:ext>
            </a:extLst>
          </p:cNvPr>
          <p:cNvPicPr>
            <a:picLocks noChangeAspect="1"/>
          </p:cNvPicPr>
          <p:nvPr/>
        </p:nvPicPr>
        <p:blipFill>
          <a:blip r:embed="rId2"/>
          <a:stretch>
            <a:fillRect/>
          </a:stretch>
        </p:blipFill>
        <p:spPr>
          <a:xfrm>
            <a:off x="1664677" y="1438802"/>
            <a:ext cx="7479324" cy="5243352"/>
          </a:xfrm>
          <a:prstGeom prst="rect">
            <a:avLst/>
          </a:prstGeom>
        </p:spPr>
      </p:pic>
    </p:spTree>
    <p:extLst>
      <p:ext uri="{BB962C8B-B14F-4D97-AF65-F5344CB8AC3E}">
        <p14:creationId xmlns:p14="http://schemas.microsoft.com/office/powerpoint/2010/main" val="2051343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512171-A502-4F91-9D93-B8D2F1685CF7}"/>
              </a:ext>
            </a:extLst>
          </p:cNvPr>
          <p:cNvSpPr>
            <a:spLocks noGrp="1"/>
          </p:cNvSpPr>
          <p:nvPr>
            <p:ph idx="1"/>
          </p:nvPr>
        </p:nvSpPr>
        <p:spPr>
          <a:xfrm>
            <a:off x="434897" y="175873"/>
            <a:ext cx="11578911" cy="2890884"/>
          </a:xfrm>
        </p:spPr>
        <p:txBody>
          <a:bodyPr>
            <a:normAutofit fontScale="92500" lnSpcReduction="10000"/>
          </a:bodyPr>
          <a:lstStyle/>
          <a:p>
            <a:pPr>
              <a:buFont typeface="Courier New" panose="02070309020205020404" pitchFamily="49" charset="0"/>
              <a:buChar char="o"/>
            </a:pPr>
            <a:r>
              <a:rPr lang="en-US" dirty="0">
                <a:solidFill>
                  <a:schemeClr val="tx1"/>
                </a:solidFill>
              </a:rPr>
              <a:t>Once registration is completed the provider will receive an email notification stating their ILHFS Partner Portal Registration has been completed successfully. </a:t>
            </a:r>
          </a:p>
          <a:p>
            <a:pPr>
              <a:buFont typeface="Courier New" panose="02070309020205020404" pitchFamily="49" charset="0"/>
              <a:buChar char="o"/>
            </a:pPr>
            <a:r>
              <a:rPr lang="en-US" dirty="0">
                <a:solidFill>
                  <a:schemeClr val="tx1"/>
                </a:solidFill>
              </a:rPr>
              <a:t>Providers should allow for a delay between submitting their registration request and receipt of the email registration email. </a:t>
            </a:r>
            <a:r>
              <a:rPr lang="en-US" b="1" u="sng" dirty="0">
                <a:solidFill>
                  <a:schemeClr val="tx1"/>
                </a:solidFill>
              </a:rPr>
              <a:t>A provider cannot enter a ticket into the Portal until they have received the email registration notification</a:t>
            </a:r>
            <a:r>
              <a:rPr lang="en-US" b="1" dirty="0">
                <a:solidFill>
                  <a:schemeClr val="tx1"/>
                </a:solidFill>
              </a:rPr>
              <a:t>.</a:t>
            </a:r>
            <a:r>
              <a:rPr lang="en-US" dirty="0">
                <a:solidFill>
                  <a:schemeClr val="tx1"/>
                </a:solidFill>
              </a:rPr>
              <a:t> A provider should check their spam folder if they do not receive an email notification within a few hours of submitting their registration request. </a:t>
            </a:r>
          </a:p>
          <a:p>
            <a:pPr>
              <a:buFont typeface="Courier New" panose="02070309020205020404" pitchFamily="49" charset="0"/>
              <a:buChar char="o"/>
            </a:pPr>
            <a:r>
              <a:rPr lang="en-US" dirty="0">
                <a:solidFill>
                  <a:schemeClr val="tx1"/>
                </a:solidFill>
              </a:rPr>
              <a:t>Upon receipt of the email registration notification, follow the instructions provided to access the main Portal page and click “Login”. Then click on the “Sign in” tab; enter your username/password and click on the “Sign in” button (in blue).</a:t>
            </a:r>
          </a:p>
        </p:txBody>
      </p:sp>
      <p:pic>
        <p:nvPicPr>
          <p:cNvPr id="4" name="Picture 3">
            <a:extLst>
              <a:ext uri="{FF2B5EF4-FFF2-40B4-BE49-F238E27FC236}">
                <a16:creationId xmlns:a16="http://schemas.microsoft.com/office/drawing/2014/main" id="{9375A5F5-48E3-4480-85EB-D53846622295}"/>
              </a:ext>
            </a:extLst>
          </p:cNvPr>
          <p:cNvPicPr>
            <a:picLocks noChangeAspect="1"/>
          </p:cNvPicPr>
          <p:nvPr/>
        </p:nvPicPr>
        <p:blipFill>
          <a:blip r:embed="rId2"/>
          <a:stretch>
            <a:fillRect/>
          </a:stretch>
        </p:blipFill>
        <p:spPr>
          <a:xfrm>
            <a:off x="2337637" y="3196270"/>
            <a:ext cx="6366862" cy="3485857"/>
          </a:xfrm>
          <a:prstGeom prst="rect">
            <a:avLst/>
          </a:prstGeom>
        </p:spPr>
      </p:pic>
    </p:spTree>
    <p:extLst>
      <p:ext uri="{BB962C8B-B14F-4D97-AF65-F5344CB8AC3E}">
        <p14:creationId xmlns:p14="http://schemas.microsoft.com/office/powerpoint/2010/main" val="2745338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83D87B-8F72-4F01-986A-AA059EB597AA}"/>
              </a:ext>
            </a:extLst>
          </p:cNvPr>
          <p:cNvSpPr>
            <a:spLocks noGrp="1"/>
          </p:cNvSpPr>
          <p:nvPr>
            <p:ph idx="1"/>
          </p:nvPr>
        </p:nvSpPr>
        <p:spPr>
          <a:xfrm>
            <a:off x="684210" y="685801"/>
            <a:ext cx="10717215" cy="1400174"/>
          </a:xfrm>
        </p:spPr>
        <p:txBody>
          <a:bodyPr>
            <a:normAutofit fontScale="92500" lnSpcReduction="10000"/>
          </a:bodyPr>
          <a:lstStyle/>
          <a:p>
            <a:pPr marL="0" indent="0">
              <a:buNone/>
            </a:pPr>
            <a:r>
              <a:rPr lang="en-US" dirty="0">
                <a:solidFill>
                  <a:schemeClr val="tx1"/>
                </a:solidFill>
              </a:rPr>
              <a:t>Once logged in, you will be directed to the Portal home page and can begin the process of entering your complaint ticket.   </a:t>
            </a:r>
          </a:p>
          <a:p>
            <a:pPr marL="0" indent="0">
              <a:buNone/>
            </a:pPr>
            <a:r>
              <a:rPr lang="en-US" dirty="0">
                <a:solidFill>
                  <a:schemeClr val="tx1"/>
                </a:solidFill>
              </a:rPr>
              <a:t>Please make sure to read the information on the home page BEFORE submitting your complaint ticket.</a:t>
            </a: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3D400D88-3415-43C4-AA3B-416959C53B35}"/>
              </a:ext>
            </a:extLst>
          </p:cNvPr>
          <p:cNvPicPr>
            <a:picLocks noChangeAspect="1"/>
          </p:cNvPicPr>
          <p:nvPr/>
        </p:nvPicPr>
        <p:blipFill>
          <a:blip r:embed="rId2"/>
          <a:stretch>
            <a:fillRect/>
          </a:stretch>
        </p:blipFill>
        <p:spPr>
          <a:xfrm>
            <a:off x="684210" y="1884556"/>
            <a:ext cx="9998421" cy="4510088"/>
          </a:xfrm>
          <a:prstGeom prst="rect">
            <a:avLst/>
          </a:prstGeom>
        </p:spPr>
      </p:pic>
    </p:spTree>
    <p:extLst>
      <p:ext uri="{BB962C8B-B14F-4D97-AF65-F5344CB8AC3E}">
        <p14:creationId xmlns:p14="http://schemas.microsoft.com/office/powerpoint/2010/main" val="18246049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66A85E11E30F4E991D0A89AF3E1058" ma:contentTypeVersion="21" ma:contentTypeDescription="Create a new document." ma:contentTypeScope="" ma:versionID="e9e714bb0801ac8b7362f47fe2f2be00">
  <xsd:schema xmlns:xsd="http://www.w3.org/2001/XMLSchema" xmlns:xs="http://www.w3.org/2001/XMLSchema" xmlns:p="http://schemas.microsoft.com/office/2006/metadata/properties" xmlns:ns1="http://schemas.microsoft.com/sharepoint/v3" targetNamespace="http://schemas.microsoft.com/office/2006/metadata/properties" ma:root="true" ma:fieldsID="ad2c4303766fcadb54f511e1f5a2aad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hidden="true" ma:internalName="PublishingStartDate" ma:readOnly="false">
      <xsd:simpleType>
        <xsd:restriction base="dms:Unknown"/>
      </xsd:simpleType>
    </xsd:element>
    <xsd:element name="PublishingExpirationDate" ma:index="9" nillable="true" ma:displayName="Scheduling End Date"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25517B-6277-40B6-912C-803D9A5B7781}"/>
</file>

<file path=customXml/itemProps2.xml><?xml version="1.0" encoding="utf-8"?>
<ds:datastoreItem xmlns:ds="http://schemas.openxmlformats.org/officeDocument/2006/customXml" ds:itemID="{F9CB037C-6DDD-4CDD-9A89-AB452590FBD9}"/>
</file>

<file path=customXml/itemProps3.xml><?xml version="1.0" encoding="utf-8"?>
<ds:datastoreItem xmlns:ds="http://schemas.openxmlformats.org/officeDocument/2006/customXml" ds:itemID="{DFEC314E-8429-4A1C-ADCC-7063598BE0DA}"/>
</file>

<file path=docProps/app.xml><?xml version="1.0" encoding="utf-8"?>
<Properties xmlns="http://schemas.openxmlformats.org/officeDocument/2006/extended-properties" xmlns:vt="http://schemas.openxmlformats.org/officeDocument/2006/docPropsVTypes">
  <TotalTime>996</TotalTime>
  <Words>1799</Words>
  <Application>Microsoft Office PowerPoint</Application>
  <PresentationFormat>Widescreen</PresentationFormat>
  <Paragraphs>119</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Century Gothic</vt:lpstr>
      <vt:lpstr>Courier New</vt:lpstr>
      <vt:lpstr>Wingdings 3</vt:lpstr>
      <vt:lpstr>Slice</vt:lpstr>
      <vt:lpstr>             Provider Resolution Portal Tutorial February 2021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Provider Portal Tutorial</dc:title>
  <dc:creator>Derochea, Erica</dc:creator>
  <cp:lastModifiedBy>Dye, Duane</cp:lastModifiedBy>
  <cp:revision>78</cp:revision>
  <dcterms:created xsi:type="dcterms:W3CDTF">2020-03-24T15:36:45Z</dcterms:created>
  <dcterms:modified xsi:type="dcterms:W3CDTF">2021-03-02T19:40:43Z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0x0101000766A85E11E30F4E991D0A89AF3E1058</vt:lpwstr>
  </property>
  <property fmtid="{D5CDD505-2E9C-101B-9397-08002B2CF9AE}" pid="3" name="TaxKeyword">
    <vt:lpwstr/>
  </property>
  <property fmtid="{D5CDD505-2E9C-101B-9397-08002B2CF9AE}" pid="4" name="TaxCatchAll">
    <vt:lpwstr/>
  </property>
  <property fmtid="{D5CDD505-2E9C-101B-9397-08002B2CF9AE}" pid="5" name="TaxKeywordTaxHTField">
    <vt:lpwstr/>
  </property>
</Properties>
</file>