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comments/modernComment_7FFDEBDD_10CC6AA7.xml" ContentType="application/vnd.ms-powerpoint.comments+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861" r:id="rId2"/>
  </p:sldMasterIdLst>
  <p:notesMasterIdLst>
    <p:notesMasterId r:id="rId38"/>
  </p:notesMasterIdLst>
  <p:handoutMasterIdLst>
    <p:handoutMasterId r:id="rId39"/>
  </p:handoutMasterIdLst>
  <p:sldIdLst>
    <p:sldId id="2147347420" r:id="rId3"/>
    <p:sldId id="2147347393" r:id="rId4"/>
    <p:sldId id="1564" r:id="rId5"/>
    <p:sldId id="2147347394" r:id="rId6"/>
    <p:sldId id="2144936573" r:id="rId7"/>
    <p:sldId id="2144936572" r:id="rId8"/>
    <p:sldId id="2147347423" r:id="rId9"/>
    <p:sldId id="2147347424" r:id="rId10"/>
    <p:sldId id="2144936283" r:id="rId11"/>
    <p:sldId id="2144936575" r:id="rId12"/>
    <p:sldId id="260" r:id="rId13"/>
    <p:sldId id="261" r:id="rId14"/>
    <p:sldId id="262" r:id="rId15"/>
    <p:sldId id="263" r:id="rId16"/>
    <p:sldId id="264" r:id="rId17"/>
    <p:sldId id="265" r:id="rId18"/>
    <p:sldId id="982" r:id="rId19"/>
    <p:sldId id="2147347421" r:id="rId20"/>
    <p:sldId id="2147347425" r:id="rId21"/>
    <p:sldId id="2147347426" r:id="rId22"/>
    <p:sldId id="2147347427" r:id="rId23"/>
    <p:sldId id="2147347430" r:id="rId24"/>
    <p:sldId id="2147347428" r:id="rId25"/>
    <p:sldId id="2147347429" r:id="rId26"/>
    <p:sldId id="2147347409" r:id="rId27"/>
    <p:sldId id="2147347410" r:id="rId28"/>
    <p:sldId id="2147347417" r:id="rId29"/>
    <p:sldId id="2147348837" r:id="rId30"/>
    <p:sldId id="2147348838" r:id="rId31"/>
    <p:sldId id="2147348839" r:id="rId32"/>
    <p:sldId id="2147347414" r:id="rId33"/>
    <p:sldId id="986" r:id="rId34"/>
    <p:sldId id="2147347419" r:id="rId35"/>
    <p:sldId id="2147347403" r:id="rId36"/>
    <p:sldId id="2147347404"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FFC64F-8C5F-D806-9978-3394CBD1F007}" name="Jose Galinato" initials="JG" userId="S::galinj@pointclickcare.com::7a3d8af0-bc3a-461d-a007-8d6c7943a7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queline Newman" initials="JN" lastIdx="4" clrIdx="0">
    <p:extLst>
      <p:ext uri="{19B8F6BF-5375-455C-9EA6-DF929625EA0E}">
        <p15:presenceInfo xmlns:p15="http://schemas.microsoft.com/office/powerpoint/2012/main" userId="S-1-5-21-3460607881-2156654895-2929397476-2372" providerId="AD"/>
      </p:ext>
    </p:extLst>
  </p:cmAuthor>
  <p:cmAuthor id="2" name="CMT 15" initials="C1" lastIdx="7" clrIdx="1">
    <p:extLst>
      <p:ext uri="{19B8F6BF-5375-455C-9EA6-DF929625EA0E}">
        <p15:presenceInfo xmlns:p15="http://schemas.microsoft.com/office/powerpoint/2012/main" userId="CMT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9BA"/>
    <a:srgbClr val="4F5D71"/>
    <a:srgbClr val="505E72"/>
    <a:srgbClr val="FFFFFF"/>
    <a:srgbClr val="071E66"/>
    <a:srgbClr val="E8F6EF"/>
    <a:srgbClr val="CCECDE"/>
    <a:srgbClr val="E8EFF3"/>
    <a:srgbClr val="21CB9C"/>
    <a:srgbClr val="455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2A70D-7EAB-4502-BF5D-CAD750649208}" v="37" dt="2022-08-15T15:07:22.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3019" autoAdjust="0"/>
  </p:normalViewPr>
  <p:slideViewPr>
    <p:cSldViewPr snapToGrid="0" snapToObjects="1">
      <p:cViewPr varScale="1">
        <p:scale>
          <a:sx n="97" d="100"/>
          <a:sy n="97" d="100"/>
        </p:scale>
        <p:origin x="534" y="84"/>
      </p:cViewPr>
      <p:guideLst>
        <p:guide orient="horz" pos="2160"/>
        <p:guide pos="384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modernComment_7FFDEBDD_10CC6AA7.xml><?xml version="1.0" encoding="utf-8"?>
<p188:cmLst xmlns:a="http://schemas.openxmlformats.org/drawingml/2006/main" xmlns:r="http://schemas.openxmlformats.org/officeDocument/2006/relationships" xmlns:p188="http://schemas.microsoft.com/office/powerpoint/2018/8/main">
  <p188:cm id="{BC43DE1F-E0A2-4830-B700-ECE00DAA48B7}" authorId="{2EFFC64F-8C5F-D806-9978-3394CBD1F007}" created="2022-08-08T20:36:57.872">
    <pc:sldMkLst xmlns:pc="http://schemas.microsoft.com/office/powerpoint/2013/main/command">
      <pc:docMk/>
      <pc:sldMk cId="281832103" sldId="2147347421"/>
    </pc:sldMkLst>
    <p188:txBody>
      <a:bodyPr/>
      <a:lstStyle/>
      <a:p>
        <a:r>
          <a:rPr lang="en-US"/>
          <a:t>Poll: Are you currently notifications?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CE05A-4C91-476B-914B-98AE22A853F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F68D85-6C22-4822-B30B-919BB80DAB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72D6B1A-57E9-4AE0-A9CF-C67C907D6C74}" type="datetimeFigureOut">
              <a:rPr lang="en-US" smtClean="0"/>
              <a:t>9/7/2022</a:t>
            </a:fld>
            <a:endParaRPr lang="en-US" dirty="0"/>
          </a:p>
        </p:txBody>
      </p:sp>
      <p:sp>
        <p:nvSpPr>
          <p:cNvPr id="4" name="Footer Placeholder 3">
            <a:extLst>
              <a:ext uri="{FF2B5EF4-FFF2-40B4-BE49-F238E27FC236}">
                <a16:creationId xmlns:a16="http://schemas.microsoft.com/office/drawing/2014/main" id="{D1E02563-1C7C-4E14-8EFD-8E68C29F5FE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DFCB0-045A-49C8-9D99-EEC4FA595A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873909-9567-4AC1-9031-4DFA90E49E62}" type="slidenum">
              <a:rPr lang="en-US" smtClean="0"/>
              <a:t>‹#›</a:t>
            </a:fld>
            <a:endParaRPr lang="en-US" dirty="0"/>
          </a:p>
        </p:txBody>
      </p:sp>
    </p:spTree>
    <p:extLst>
      <p:ext uri="{BB962C8B-B14F-4D97-AF65-F5344CB8AC3E}">
        <p14:creationId xmlns:p14="http://schemas.microsoft.com/office/powerpoint/2010/main" val="3189015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8179A-246E-C948-AE5D-BF932728DE9C}" type="datetimeFigureOut">
              <a:rPr lang="en-US" smtClean="0"/>
              <a:t>9/7/2022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F364CF-F2E7-CF47-9707-3BBE1EEB2178}" type="slidenum">
              <a:rPr lang="en-US" smtClean="0"/>
              <a:t>‹#›</a:t>
            </a:fld>
            <a:endParaRPr lang="en-US" dirty="0"/>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3</a:t>
            </a:fld>
            <a:endParaRPr lang="en-US"/>
          </a:p>
        </p:txBody>
      </p:sp>
    </p:spTree>
    <p:extLst>
      <p:ext uri="{BB962C8B-B14F-4D97-AF65-F5344CB8AC3E}">
        <p14:creationId xmlns:p14="http://schemas.microsoft.com/office/powerpoint/2010/main" val="374370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19</a:t>
            </a:fld>
            <a:endParaRPr lang="en-US" dirty="0"/>
          </a:p>
        </p:txBody>
      </p:sp>
    </p:spTree>
    <p:extLst>
      <p:ext uri="{BB962C8B-B14F-4D97-AF65-F5344CB8AC3E}">
        <p14:creationId xmlns:p14="http://schemas.microsoft.com/office/powerpoint/2010/main" val="29649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20</a:t>
            </a:fld>
            <a:endParaRPr lang="en-US" dirty="0"/>
          </a:p>
        </p:txBody>
      </p:sp>
    </p:spTree>
    <p:extLst>
      <p:ext uri="{BB962C8B-B14F-4D97-AF65-F5344CB8AC3E}">
        <p14:creationId xmlns:p14="http://schemas.microsoft.com/office/powerpoint/2010/main" val="53326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21</a:t>
            </a:fld>
            <a:endParaRPr lang="en-US" dirty="0"/>
          </a:p>
        </p:txBody>
      </p:sp>
    </p:spTree>
    <p:extLst>
      <p:ext uri="{BB962C8B-B14F-4D97-AF65-F5344CB8AC3E}">
        <p14:creationId xmlns:p14="http://schemas.microsoft.com/office/powerpoint/2010/main" val="124664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22</a:t>
            </a:fld>
            <a:endParaRPr lang="en-US" dirty="0"/>
          </a:p>
        </p:txBody>
      </p:sp>
    </p:spTree>
    <p:extLst>
      <p:ext uri="{BB962C8B-B14F-4D97-AF65-F5344CB8AC3E}">
        <p14:creationId xmlns:p14="http://schemas.microsoft.com/office/powerpoint/2010/main" val="980560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23</a:t>
            </a:fld>
            <a:endParaRPr lang="en-US" dirty="0"/>
          </a:p>
        </p:txBody>
      </p:sp>
    </p:spTree>
    <p:extLst>
      <p:ext uri="{BB962C8B-B14F-4D97-AF65-F5344CB8AC3E}">
        <p14:creationId xmlns:p14="http://schemas.microsoft.com/office/powerpoint/2010/main" val="268956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4</a:t>
            </a:fld>
            <a:endParaRPr lang="en-US" dirty="0"/>
          </a:p>
        </p:txBody>
      </p:sp>
    </p:spTree>
    <p:extLst>
      <p:ext uri="{BB962C8B-B14F-4D97-AF65-F5344CB8AC3E}">
        <p14:creationId xmlns:p14="http://schemas.microsoft.com/office/powerpoint/2010/main" val="544218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24</a:t>
            </a:fld>
            <a:endParaRPr lang="en-US" dirty="0"/>
          </a:p>
        </p:txBody>
      </p:sp>
    </p:spTree>
    <p:extLst>
      <p:ext uri="{BB962C8B-B14F-4D97-AF65-F5344CB8AC3E}">
        <p14:creationId xmlns:p14="http://schemas.microsoft.com/office/powerpoint/2010/main" val="232556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32</a:t>
            </a:fld>
            <a:endParaRPr lang="en-US"/>
          </a:p>
        </p:txBody>
      </p:sp>
    </p:spTree>
    <p:extLst>
      <p:ext uri="{BB962C8B-B14F-4D97-AF65-F5344CB8AC3E}">
        <p14:creationId xmlns:p14="http://schemas.microsoft.com/office/powerpoint/2010/main" val="373065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33</a:t>
            </a:fld>
            <a:endParaRPr lang="en-US"/>
          </a:p>
        </p:txBody>
      </p:sp>
    </p:spTree>
    <p:extLst>
      <p:ext uri="{BB962C8B-B14F-4D97-AF65-F5344CB8AC3E}">
        <p14:creationId xmlns:p14="http://schemas.microsoft.com/office/powerpoint/2010/main" val="324634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poll: how are familiar are you with HFS ADT Program?</a:t>
            </a:r>
          </a:p>
          <a:p>
            <a:r>
              <a:rPr lang="en-US" dirty="0"/>
              <a:t>Have you attended a CCG before? </a:t>
            </a:r>
          </a:p>
          <a:p>
            <a:r>
              <a:rPr lang="en-US" dirty="0"/>
              <a:t>What part of the care continuum are you a part of?</a:t>
            </a:r>
          </a:p>
        </p:txBody>
      </p:sp>
      <p:sp>
        <p:nvSpPr>
          <p:cNvPr id="4" name="Slide Number Placeholder 3"/>
          <p:cNvSpPr>
            <a:spLocks noGrp="1"/>
          </p:cNvSpPr>
          <p:nvPr>
            <p:ph type="sldNum" sz="quarter" idx="5"/>
          </p:nvPr>
        </p:nvSpPr>
        <p:spPr/>
        <p:txBody>
          <a:bodyPr/>
          <a:lstStyle/>
          <a:p>
            <a:fld id="{D5F364CF-F2E7-CF47-9707-3BBE1EEB2178}" type="slidenum">
              <a:rPr lang="en-US" smtClean="0"/>
              <a:t>5</a:t>
            </a:fld>
            <a:endParaRPr lang="en-US" dirty="0"/>
          </a:p>
        </p:txBody>
      </p:sp>
    </p:spTree>
    <p:extLst>
      <p:ext uri="{BB962C8B-B14F-4D97-AF65-F5344CB8AC3E}">
        <p14:creationId xmlns:p14="http://schemas.microsoft.com/office/powerpoint/2010/main" val="257029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6</a:t>
            </a:fld>
            <a:endParaRPr lang="en-US"/>
          </a:p>
        </p:txBody>
      </p:sp>
    </p:spTree>
    <p:extLst>
      <p:ext uri="{BB962C8B-B14F-4D97-AF65-F5344CB8AC3E}">
        <p14:creationId xmlns:p14="http://schemas.microsoft.com/office/powerpoint/2010/main" val="2093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7</a:t>
            </a:fld>
            <a:endParaRPr lang="en-US"/>
          </a:p>
        </p:txBody>
      </p:sp>
    </p:spTree>
    <p:extLst>
      <p:ext uri="{BB962C8B-B14F-4D97-AF65-F5344CB8AC3E}">
        <p14:creationId xmlns:p14="http://schemas.microsoft.com/office/powerpoint/2010/main" val="396568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8</a:t>
            </a:fld>
            <a:endParaRPr lang="en-US"/>
          </a:p>
        </p:txBody>
      </p:sp>
    </p:spTree>
    <p:extLst>
      <p:ext uri="{BB962C8B-B14F-4D97-AF65-F5344CB8AC3E}">
        <p14:creationId xmlns:p14="http://schemas.microsoft.com/office/powerpoint/2010/main" val="62679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48" name="Google Shape;148;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42289"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42289" rtl="0" eaLnBrk="1" fontAlgn="auto" latinLnBrk="0" hangingPunct="1">
                <a:lnSpc>
                  <a:spcPct val="100000"/>
                </a:lnSpc>
                <a:spcBef>
                  <a:spcPts val="0"/>
                </a:spcBef>
                <a:spcAft>
                  <a:spcPts val="0"/>
                </a:spcAft>
                <a:buClr>
                  <a:srgbClr val="000000"/>
                </a:buClr>
                <a:buSzTx/>
                <a:buFontTx/>
                <a:buNone/>
                <a:tabLst/>
                <a:defRPr/>
              </a:pPr>
              <a:t>9</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1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06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39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008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134206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4F2CC-0A8A-D34C-AC57-A3D8BDA0D087}"/>
              </a:ext>
            </a:extLst>
          </p:cNvPr>
          <p:cNvSpPr>
            <a:spLocks noGrp="1"/>
          </p:cNvSpPr>
          <p:nvPr>
            <p:ph sz="quarter" idx="11" hasCustomPrompt="1"/>
          </p:nvPr>
        </p:nvSpPr>
        <p:spPr>
          <a:xfrm>
            <a:off x="527050" y="1082675"/>
            <a:ext cx="8031163" cy="4452938"/>
          </a:xfrm>
          <a:prstGeom prst="rect">
            <a:avLst/>
          </a:prstGeom>
        </p:spPr>
        <p:txBody>
          <a:bodyPr/>
          <a:lstStyle>
            <a:lvl1pPr marL="0" indent="0">
              <a:buNone/>
              <a:defRPr sz="1800" b="1">
                <a:latin typeface="Avenir Book" panose="02000503020000020003" pitchFamily="2" charset="0"/>
              </a:defRPr>
            </a:lvl1pPr>
            <a:lvl2pPr marL="457200" indent="0">
              <a:buNone/>
              <a:defRPr b="1">
                <a:latin typeface="Avenir Book" panose="02000503020000020003" pitchFamily="2" charset="0"/>
              </a:defRPr>
            </a:lvl2pPr>
            <a:lvl3pPr marL="914400" indent="0">
              <a:buNone/>
              <a:defRPr b="1">
                <a:latin typeface="Avenir Book" panose="02000503020000020003" pitchFamily="2" charset="0"/>
              </a:defRPr>
            </a:lvl3pPr>
            <a:lvl4pPr marL="1371600" indent="0">
              <a:buNone/>
              <a:defRPr b="1">
                <a:latin typeface="Avenir Book" panose="02000503020000020003" pitchFamily="2" charset="0"/>
              </a:defRPr>
            </a:lvl4pPr>
            <a:lvl5pPr marL="1828800" indent="0">
              <a:buNone/>
              <a:defRPr b="1">
                <a:latin typeface="Avenir Book" panose="02000503020000020003" pitchFamily="2" charset="0"/>
              </a:defRPr>
            </a:lvl5pPr>
          </a:lstStyle>
          <a:p>
            <a:pPr lvl="0"/>
            <a:r>
              <a:rPr lang="en-US" dirty="0"/>
              <a:t>Text</a:t>
            </a:r>
          </a:p>
        </p:txBody>
      </p:sp>
      <p:sp>
        <p:nvSpPr>
          <p:cNvPr id="5" name="Text Placeholder 4">
            <a:extLst>
              <a:ext uri="{FF2B5EF4-FFF2-40B4-BE49-F238E27FC236}">
                <a16:creationId xmlns:a16="http://schemas.microsoft.com/office/drawing/2014/main" id="{D76E5A73-83CF-3748-AD00-D2F2891CE922}"/>
              </a:ext>
            </a:extLst>
          </p:cNvPr>
          <p:cNvSpPr>
            <a:spLocks noGrp="1"/>
          </p:cNvSpPr>
          <p:nvPr>
            <p:ph type="body" sz="quarter" idx="12" hasCustomPrompt="1"/>
          </p:nvPr>
        </p:nvSpPr>
        <p:spPr>
          <a:xfrm>
            <a:off x="527050" y="357188"/>
            <a:ext cx="8031163" cy="547687"/>
          </a:xfrm>
          <a:prstGeom prst="rect">
            <a:avLst/>
          </a:prstGeom>
        </p:spPr>
        <p:txBody>
          <a:bodyPr/>
          <a:lstStyle>
            <a:lvl1pPr marL="0" indent="0">
              <a:buNone/>
              <a:defRPr b="1">
                <a:latin typeface="Georgia" panose="02040502050405020303" pitchFamily="18" charset="0"/>
              </a:defRPr>
            </a:lvl1pPr>
          </a:lstStyle>
          <a:p>
            <a:pPr lvl="0"/>
            <a:r>
              <a:rPr lang="en-US" dirty="0"/>
              <a:t>Title</a:t>
            </a:r>
          </a:p>
        </p:txBody>
      </p:sp>
    </p:spTree>
    <p:extLst>
      <p:ext uri="{BB962C8B-B14F-4D97-AF65-F5344CB8AC3E}">
        <p14:creationId xmlns:p14="http://schemas.microsoft.com/office/powerpoint/2010/main" val="385256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2F739B4-F381-014F-A321-D846704A6ACA}"/>
              </a:ext>
            </a:extLst>
          </p:cNvPr>
          <p:cNvSpPr>
            <a:spLocks noGrp="1"/>
          </p:cNvSpPr>
          <p:nvPr>
            <p:ph type="body" sz="quarter" idx="10" hasCustomPrompt="1"/>
          </p:nvPr>
        </p:nvSpPr>
        <p:spPr>
          <a:xfrm>
            <a:off x="447675" y="436563"/>
            <a:ext cx="11329988" cy="497715"/>
          </a:xfrm>
          <a:prstGeom prst="rect">
            <a:avLst/>
          </a:prstGeom>
        </p:spPr>
        <p:txBody>
          <a:bodyPr/>
          <a:lstStyle>
            <a:lvl1pPr marL="0" indent="0">
              <a:buNone/>
              <a:defRPr sz="3600" b="1">
                <a:latin typeface="Georgia" panose="02040502050405020303" pitchFamily="18"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Title</a:t>
            </a:r>
          </a:p>
        </p:txBody>
      </p:sp>
      <p:sp>
        <p:nvSpPr>
          <p:cNvPr id="9" name="Text Placeholder 7">
            <a:extLst>
              <a:ext uri="{FF2B5EF4-FFF2-40B4-BE49-F238E27FC236}">
                <a16:creationId xmlns:a16="http://schemas.microsoft.com/office/drawing/2014/main" id="{E9FA1E0A-7381-B049-A88B-2B964A66DF9D}"/>
              </a:ext>
            </a:extLst>
          </p:cNvPr>
          <p:cNvSpPr>
            <a:spLocks noGrp="1"/>
          </p:cNvSpPr>
          <p:nvPr>
            <p:ph type="body" sz="quarter" idx="11" hasCustomPrompt="1"/>
          </p:nvPr>
        </p:nvSpPr>
        <p:spPr>
          <a:xfrm>
            <a:off x="447675" y="1175372"/>
            <a:ext cx="11329988" cy="497715"/>
          </a:xfrm>
          <a:prstGeom prst="rect">
            <a:avLst/>
          </a:prstGeom>
        </p:spPr>
        <p:txBody>
          <a:bodyPr/>
          <a:lstStyle>
            <a:lvl1pPr marL="0" indent="0">
              <a:buNone/>
              <a:defRPr sz="1800" b="1">
                <a:latin typeface="Avenir Book" panose="02000503020000020003" pitchFamily="2"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Body Copy</a:t>
            </a:r>
          </a:p>
        </p:txBody>
      </p:sp>
    </p:spTree>
    <p:extLst>
      <p:ext uri="{BB962C8B-B14F-4D97-AF65-F5344CB8AC3E}">
        <p14:creationId xmlns:p14="http://schemas.microsoft.com/office/powerpoint/2010/main" val="415949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2806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985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1930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9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3885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84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02801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ED7BEF-F82C-4AF5-B8A3-B59931686850}"/>
              </a:ext>
            </a:extLst>
          </p:cNvPr>
          <p:cNvSpPr>
            <a:spLocks noGrp="1"/>
          </p:cNvSpPr>
          <p:nvPr>
            <p:ph type="title"/>
          </p:nvPr>
        </p:nvSpPr>
        <p:spPr>
          <a:xfrm>
            <a:off x="505690" y="152796"/>
            <a:ext cx="11171197" cy="982133"/>
          </a:xfrm>
        </p:spPr>
        <p:txBody>
          <a:bodyPr/>
          <a:lstStyle/>
          <a:p>
            <a:endParaRPr lang="en-US" dirty="0"/>
          </a:p>
        </p:txBody>
      </p:sp>
    </p:spTree>
    <p:extLst>
      <p:ext uri="{BB962C8B-B14F-4D97-AF65-F5344CB8AC3E}">
        <p14:creationId xmlns:p14="http://schemas.microsoft.com/office/powerpoint/2010/main" val="3609238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12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33310-96ED-4580-87DD-F8622A038D6E}"/>
              </a:ext>
            </a:extLst>
          </p:cNvPr>
          <p:cNvSpPr>
            <a:spLocks noGrp="1"/>
          </p:cNvSpPr>
          <p:nvPr>
            <p:ph type="dt" sz="half" idx="10"/>
          </p:nvPr>
        </p:nvSpPr>
        <p:spPr/>
        <p:txBody>
          <a:bodyPr/>
          <a:lstStyle/>
          <a:p>
            <a:fld id="{BCD48288-F8EA-4736-872E-5EF8C8575AB3}" type="datetime1">
              <a:rPr lang="en-US" smtClean="0"/>
              <a:t>9/7/2022</a:t>
            </a:fld>
            <a:endParaRPr lang="en-US"/>
          </a:p>
        </p:txBody>
      </p:sp>
      <p:sp>
        <p:nvSpPr>
          <p:cNvPr id="3" name="Footer Placeholder 2">
            <a:extLst>
              <a:ext uri="{FF2B5EF4-FFF2-40B4-BE49-F238E27FC236}">
                <a16:creationId xmlns:a16="http://schemas.microsoft.com/office/drawing/2014/main" id="{16338068-D4A3-43E6-B4EE-CA8B81222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495E-E1C4-4C9B-A9B8-28E938747BE7}"/>
              </a:ext>
            </a:extLst>
          </p:cNvPr>
          <p:cNvSpPr>
            <a:spLocks noGrp="1"/>
          </p:cNvSpPr>
          <p:nvPr>
            <p:ph type="sldNum" sz="quarter" idx="12"/>
          </p:nvPr>
        </p:nvSpPr>
        <p:spPr/>
        <p:txBody>
          <a:bodyPr/>
          <a:lstStyle/>
          <a:p>
            <a:fld id="{FB9D8D28-8C14-6F4A-AF40-286893C5A6AD}" type="slidenum">
              <a:rPr lang="en-US" smtClean="0"/>
              <a:t>‹#›</a:t>
            </a:fld>
            <a:endParaRPr lang="en-US"/>
          </a:p>
        </p:txBody>
      </p:sp>
    </p:spTree>
    <p:extLst>
      <p:ext uri="{BB962C8B-B14F-4D97-AF65-F5344CB8AC3E}">
        <p14:creationId xmlns:p14="http://schemas.microsoft.com/office/powerpoint/2010/main" val="514923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4" y="0"/>
            <a:ext cx="99486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4881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15955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9379510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18642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2138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872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5211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455692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29540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1650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53923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2680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65644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024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04822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6403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7601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442028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4058377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52217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34484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50035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772842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dirty="0"/>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219336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785814" y="481015"/>
            <a:ext cx="10629900" cy="1036948"/>
          </a:xfrm>
        </p:spPr>
        <p:txBody>
          <a:bodyPr anchor="ctr">
            <a:normAutofit/>
          </a:bodyPr>
          <a:lstStyle>
            <a:lvl1pPr marL="0" indent="0">
              <a:buNone/>
              <a:defRPr sz="3200">
                <a:solidFill>
                  <a:schemeClr val="tx2"/>
                </a:solidFill>
                <a:latin typeface="+mj-lt"/>
              </a:defRPr>
            </a:lvl1pPr>
          </a:lstStyle>
          <a:p>
            <a:pPr lvl="0"/>
            <a:r>
              <a:rPr lang="en-US" dirty="0"/>
              <a:t>Slide Title</a:t>
            </a:r>
          </a:p>
        </p:txBody>
      </p:sp>
      <p:pic>
        <p:nvPicPr>
          <p:cNvPr id="10" name="Picture 9"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11" name="Text Placeholder 13"/>
          <p:cNvSpPr>
            <a:spLocks noGrp="1"/>
          </p:cNvSpPr>
          <p:nvPr>
            <p:ph type="body" sz="quarter" idx="11" hasCustomPrompt="1"/>
          </p:nvPr>
        </p:nvSpPr>
        <p:spPr>
          <a:xfrm>
            <a:off x="785814" y="1709103"/>
            <a:ext cx="10629900" cy="4361760"/>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83124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174566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3"/>
        <p:cNvGrpSpPr/>
        <p:nvPr/>
      </p:nvGrpSpPr>
      <p:grpSpPr>
        <a:xfrm>
          <a:off x="0" y="0"/>
          <a:ext cx="0" cy="0"/>
          <a:chOff x="0" y="0"/>
          <a:chExt cx="0" cy="0"/>
        </a:xfrm>
      </p:grpSpPr>
      <p:sp>
        <p:nvSpPr>
          <p:cNvPr id="94" name="Google Shape;94;p3"/>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3"/>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378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167047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9287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4562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4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7316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74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©2019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27"/>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a:solidFill>
                    <a:schemeClr val="tx1"/>
                  </a:solidFill>
                  <a:latin typeface="+mj-lt"/>
                </a:rPr>
                <a:t>XXpt</a:t>
              </a: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820" r:id="rId1"/>
    <p:sldLayoutId id="2147483652" r:id="rId2"/>
    <p:sldLayoutId id="2147483819" r:id="rId3"/>
    <p:sldLayoutId id="2147483821" r:id="rId4"/>
    <p:sldLayoutId id="2147483666" r:id="rId5"/>
    <p:sldLayoutId id="2147483824" r:id="rId6"/>
    <p:sldLayoutId id="2147483661" r:id="rId7"/>
    <p:sldLayoutId id="2147483822" r:id="rId8"/>
    <p:sldLayoutId id="2147483825" r:id="rId9"/>
    <p:sldLayoutId id="2147483823" r:id="rId10"/>
    <p:sldLayoutId id="2147483827" r:id="rId11"/>
    <p:sldLayoutId id="2147483844" r:id="rId12"/>
    <p:sldLayoutId id="2147483845" r:id="rId13"/>
    <p:sldLayoutId id="2147483847" r:id="rId14"/>
    <p:sldLayoutId id="2147483848" r:id="rId15"/>
    <p:sldLayoutId id="2147483849" r:id="rId16"/>
    <p:sldLayoutId id="2147483851" r:id="rId17"/>
    <p:sldLayoutId id="2147483852" r:id="rId18"/>
    <p:sldLayoutId id="2147483853" r:id="rId19"/>
    <p:sldLayoutId id="2147483854" r:id="rId20"/>
    <p:sldLayoutId id="2147483855" r:id="rId21"/>
    <p:sldLayoutId id="2147483857" r:id="rId22"/>
    <p:sldLayoutId id="2147483858" r:id="rId23"/>
    <p:sldLayoutId id="2147483859" r:id="rId24"/>
    <p:sldLayoutId id="2147483860" r:id="rId25"/>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2022-09-07</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94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92" r:id="rId21"/>
    <p:sldLayoutId id="2147483894" r:id="rId22"/>
    <p:sldLayoutId id="2147483895" r:id="rId23"/>
    <p:sldLayoutId id="2147483896" r:id="rId24"/>
    <p:sldLayoutId id="2147483897" r:id="rId25"/>
    <p:sldLayoutId id="2147483898" r:id="rId2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7.xml"/><Relationship Id="rId4" Type="http://schemas.openxmlformats.org/officeDocument/2006/relationships/image" Target="../media/image10.tmp"/></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7FFDEBDD_10CC6AA7.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0.tm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10.tmp"/></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10.tmp"/></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hyperlink" Target="mailto:support@collectivemedical.com"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10.tmp"/></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79A9DBD-B04B-47B9-B809-81CDCA606EE3}"/>
              </a:ext>
            </a:extLst>
          </p:cNvPr>
          <p:cNvSpPr txBox="1">
            <a:spLocks/>
          </p:cNvSpPr>
          <p:nvPr/>
        </p:nvSpPr>
        <p:spPr>
          <a:xfrm>
            <a:off x="1377015" y="2046136"/>
            <a:ext cx="8658935" cy="1430372"/>
          </a:xfrm>
          <a:prstGeom prst="rect">
            <a:avLst/>
          </a:prstGeom>
          <a:noFill/>
        </p:spPr>
        <p:txBody>
          <a:bodyPr vert="horz" lIns="91440" tIns="45720" rIns="91440" bIns="45720" rtlCol="0">
            <a:noAutofit/>
          </a:bodyPr>
          <a:lstStyle>
            <a:lvl1pPr marL="0" indent="0" algn="l" defTabSz="914377" rtl="0" eaLnBrk="1" latinLnBrk="0" hangingPunct="1">
              <a:lnSpc>
                <a:spcPct val="90000"/>
              </a:lnSpc>
              <a:spcBef>
                <a:spcPts val="1000"/>
              </a:spcBef>
              <a:buFont typeface="Arial" panose="020B0604020202020204" pitchFamily="34" charset="0"/>
              <a:buNone/>
              <a:defRPr sz="4800" kern="1200" baseline="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Welcome, we will begin shortly. </a:t>
            </a:r>
          </a:p>
          <a:p>
            <a:endParaRPr lang="en-US" dirty="0"/>
          </a:p>
          <a:p>
            <a:endParaRPr lang="en-US" dirty="0"/>
          </a:p>
        </p:txBody>
      </p:sp>
      <p:sp>
        <p:nvSpPr>
          <p:cNvPr id="6" name="Text Placeholder 2">
            <a:extLst>
              <a:ext uri="{FF2B5EF4-FFF2-40B4-BE49-F238E27FC236}">
                <a16:creationId xmlns:a16="http://schemas.microsoft.com/office/drawing/2014/main" id="{FDC1A692-09BE-4BDD-8D23-BA94D7C44BED}"/>
              </a:ext>
            </a:extLst>
          </p:cNvPr>
          <p:cNvSpPr txBox="1">
            <a:spLocks/>
          </p:cNvSpPr>
          <p:nvPr/>
        </p:nvSpPr>
        <p:spPr>
          <a:xfrm>
            <a:off x="1499479" y="2761322"/>
            <a:ext cx="9168519" cy="26326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solidFill>
                  <a:srgbClr val="002060"/>
                </a:solidFill>
              </a:rPr>
              <a:t>General Housekeeping:</a:t>
            </a:r>
          </a:p>
          <a:p>
            <a:pPr marL="342900" indent="-342900"/>
            <a:r>
              <a:rPr lang="en-US" dirty="0">
                <a:solidFill>
                  <a:srgbClr val="002060"/>
                </a:solidFill>
              </a:rPr>
              <a:t>Please place yourself on mute. </a:t>
            </a:r>
          </a:p>
          <a:p>
            <a:pPr marL="342900" indent="-342900"/>
            <a:r>
              <a:rPr lang="en-US" dirty="0">
                <a:solidFill>
                  <a:srgbClr val="002060"/>
                </a:solidFill>
              </a:rPr>
              <a:t>       raise your hand to be unmuted. </a:t>
            </a:r>
          </a:p>
          <a:p>
            <a:pPr marL="342900" indent="-342900"/>
            <a:r>
              <a:rPr lang="en-US" dirty="0">
                <a:solidFill>
                  <a:srgbClr val="002060"/>
                </a:solidFill>
              </a:rPr>
              <a:t>Change your chat settings to send to “All Panelists and Attendees”</a:t>
            </a:r>
          </a:p>
        </p:txBody>
      </p:sp>
      <p:pic>
        <p:nvPicPr>
          <p:cNvPr id="7" name="Graphic 6" descr="Hand with solid fill">
            <a:extLst>
              <a:ext uri="{FF2B5EF4-FFF2-40B4-BE49-F238E27FC236}">
                <a16:creationId xmlns:a16="http://schemas.microsoft.com/office/drawing/2014/main" id="{0CA32E8C-BEFA-48D1-B601-ABE2E2D48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9968" y="3615934"/>
            <a:ext cx="591671" cy="591671"/>
          </a:xfrm>
          <a:prstGeom prst="rect">
            <a:avLst/>
          </a:prstGeom>
        </p:spPr>
      </p:pic>
      <p:pic>
        <p:nvPicPr>
          <p:cNvPr id="8" name="Picture 7">
            <a:extLst>
              <a:ext uri="{FF2B5EF4-FFF2-40B4-BE49-F238E27FC236}">
                <a16:creationId xmlns:a16="http://schemas.microsoft.com/office/drawing/2014/main" id="{B43F89FE-AD46-495D-A84A-9B36FE097EEF}"/>
              </a:ext>
            </a:extLst>
          </p:cNvPr>
          <p:cNvPicPr>
            <a:picLocks noChangeAspect="1"/>
          </p:cNvPicPr>
          <p:nvPr/>
        </p:nvPicPr>
        <p:blipFill>
          <a:blip r:embed="rId4"/>
          <a:stretch>
            <a:fillRect/>
          </a:stretch>
        </p:blipFill>
        <p:spPr>
          <a:xfrm>
            <a:off x="0" y="0"/>
            <a:ext cx="12212447" cy="1077364"/>
          </a:xfrm>
          <a:prstGeom prst="rect">
            <a:avLst/>
          </a:prstGeom>
        </p:spPr>
      </p:pic>
      <p:sp>
        <p:nvSpPr>
          <p:cNvPr id="9" name="Text Placeholder 1">
            <a:extLst>
              <a:ext uri="{FF2B5EF4-FFF2-40B4-BE49-F238E27FC236}">
                <a16:creationId xmlns:a16="http://schemas.microsoft.com/office/drawing/2014/main" id="{5A94B07D-9658-4B60-BAF3-F0E35830A415}"/>
              </a:ext>
            </a:extLst>
          </p:cNvPr>
          <p:cNvSpPr txBox="1">
            <a:spLocks/>
          </p:cNvSpPr>
          <p:nvPr/>
        </p:nvSpPr>
        <p:spPr>
          <a:xfrm>
            <a:off x="1605211" y="226445"/>
            <a:ext cx="10629900"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dirty="0">
              <a:solidFill>
                <a:schemeClr val="bg1"/>
              </a:solidFill>
            </a:endParaRPr>
          </a:p>
        </p:txBody>
      </p:sp>
    </p:spTree>
    <p:extLst>
      <p:ext uri="{BB962C8B-B14F-4D97-AF65-F5344CB8AC3E}">
        <p14:creationId xmlns:p14="http://schemas.microsoft.com/office/powerpoint/2010/main" val="136978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a:p>
        </p:txBody>
      </p:sp>
      <p:cxnSp>
        <p:nvCxnSpPr>
          <p:cNvPr id="213" name="Google Shape;213;p4"/>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14" name="Google Shape;214;p4"/>
          <p:cNvCxnSpPr>
            <a:endCxn id="215"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16" name="Google Shape;216;p4"/>
          <p:cNvCxnSpPr>
            <a:endCxn id="217"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18" name="Google Shape;218;p4"/>
          <p:cNvCxnSpPr>
            <a:endCxn id="219"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20" name="Google Shape;220;p4"/>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21" name="Google Shape;221;p4"/>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4"/>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4"/>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4"/>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4"/>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4"/>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4"/>
          <p:cNvSpPr txBox="1"/>
          <p:nvPr/>
        </p:nvSpPr>
        <p:spPr>
          <a:xfrm>
            <a:off x="7513888" y="2133632"/>
            <a:ext cx="35820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1 – Patient Encounter</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patient presents in the emergency department of a hospital with a connection to the Collective network.</a:t>
            </a:r>
            <a:br>
              <a:rPr lang="en-US" sz="1800" dirty="0">
                <a:solidFill>
                  <a:schemeClr val="dk1"/>
                </a:solidFill>
                <a:latin typeface="Calibri"/>
                <a:ea typeface="Calibri"/>
                <a:cs typeface="Calibri"/>
                <a:sym typeface="Calibri"/>
              </a:rPr>
            </a:b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Basic demographic and triage information about the patient is entered into the hospital’s EHR.</a:t>
            </a:r>
            <a:endParaRPr dirty="0"/>
          </a:p>
        </p:txBody>
      </p:sp>
      <p:cxnSp>
        <p:nvCxnSpPr>
          <p:cNvPr id="226" name="Google Shape;226;p4"/>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227" name="Google Shape;227;p4"/>
          <p:cNvGrpSpPr/>
          <p:nvPr/>
        </p:nvGrpSpPr>
        <p:grpSpPr>
          <a:xfrm>
            <a:off x="1713237" y="3837633"/>
            <a:ext cx="614467" cy="614467"/>
            <a:chOff x="1713237" y="3837633"/>
            <a:chExt cx="614467" cy="614467"/>
          </a:xfrm>
        </p:grpSpPr>
        <p:sp>
          <p:nvSpPr>
            <p:cNvPr id="228" name="Google Shape;228;p4"/>
            <p:cNvSpPr/>
            <p:nvPr/>
          </p:nvSpPr>
          <p:spPr>
            <a:xfrm>
              <a:off x="1735893" y="3860289"/>
              <a:ext cx="569158" cy="569158"/>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4"/>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 name="Picture 20">
            <a:extLst>
              <a:ext uri="{FF2B5EF4-FFF2-40B4-BE49-F238E27FC236}">
                <a16:creationId xmlns:a16="http://schemas.microsoft.com/office/drawing/2014/main" id="{54A3FB61-38F1-4478-A77A-36640E09A9B3}"/>
              </a:ext>
            </a:extLst>
          </p:cNvPr>
          <p:cNvPicPr>
            <a:picLocks noChangeAspect="1"/>
          </p:cNvPicPr>
          <p:nvPr/>
        </p:nvPicPr>
        <p:blipFill>
          <a:blip r:embed="rId3"/>
          <a:stretch>
            <a:fillRect/>
          </a:stretch>
        </p:blipFill>
        <p:spPr>
          <a:xfrm>
            <a:off x="-20447" y="18472"/>
            <a:ext cx="12212447" cy="10773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p5"/>
          <p:cNvGrpSpPr/>
          <p:nvPr/>
        </p:nvGrpSpPr>
        <p:grpSpPr>
          <a:xfrm>
            <a:off x="2649065" y="3319469"/>
            <a:ext cx="303338" cy="303338"/>
            <a:chOff x="1713237" y="3837633"/>
            <a:chExt cx="614468" cy="614468"/>
          </a:xfrm>
        </p:grpSpPr>
        <p:sp>
          <p:nvSpPr>
            <p:cNvPr id="235" name="Google Shape;235;p5"/>
            <p:cNvSpPr/>
            <p:nvPr/>
          </p:nvSpPr>
          <p:spPr>
            <a:xfrm>
              <a:off x="1713238" y="3837634"/>
              <a:ext cx="614467" cy="614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5"/>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E9EDF1"/>
                </a:gs>
                <a:gs pos="15000">
                  <a:srgbClr val="E9EDF1"/>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7" name="Google Shape;237;p5"/>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a:p>
        </p:txBody>
      </p:sp>
      <p:cxnSp>
        <p:nvCxnSpPr>
          <p:cNvPr id="239" name="Google Shape;239;p5"/>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40" name="Google Shape;240;p5"/>
          <p:cNvCxnSpPr>
            <a:endCxn id="241"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42" name="Google Shape;242;p5"/>
          <p:cNvCxnSpPr>
            <a:endCxn id="243"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44" name="Google Shape;244;p5"/>
          <p:cNvCxnSpPr>
            <a:endCxn id="245"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46" name="Google Shape;246;p5"/>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47" name="Google Shape;247;p5"/>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5"/>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5"/>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5"/>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5"/>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5"/>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5"/>
          <p:cNvSpPr txBox="1"/>
          <p:nvPr/>
        </p:nvSpPr>
        <p:spPr>
          <a:xfrm>
            <a:off x="7513888" y="2133632"/>
            <a:ext cx="358205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2 – ADT Transmission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Within moments, the hospital’s EHR sends the important information about the encounter to Collective in the form of an ADT message.</a:t>
            </a:r>
            <a:endParaRPr dirty="0"/>
          </a:p>
        </p:txBody>
      </p:sp>
      <p:cxnSp>
        <p:nvCxnSpPr>
          <p:cNvPr id="251" name="Google Shape;251;p5"/>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252" name="Google Shape;252;p5"/>
          <p:cNvSpPr/>
          <p:nvPr/>
        </p:nvSpPr>
        <p:spPr>
          <a:xfrm>
            <a:off x="2074852" y="3509560"/>
            <a:ext cx="1420824" cy="378398"/>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5"/>
          <p:cNvSpPr/>
          <p:nvPr/>
        </p:nvSpPr>
        <p:spPr>
          <a:xfrm>
            <a:off x="1061094"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80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5"/>
          <p:cNvSpPr txBox="1"/>
          <p:nvPr/>
        </p:nvSpPr>
        <p:spPr>
          <a:xfrm>
            <a:off x="2202626" y="3576046"/>
            <a:ext cx="1088886" cy="245580"/>
          </a:xfrm>
          <a:prstGeom prst="rect">
            <a:avLst/>
          </a:prstGeom>
          <a:noFill/>
          <a:ln>
            <a:noFill/>
          </a:ln>
        </p:spPr>
        <p:txBody>
          <a:bodyPr spcFirstLastPara="1" wrap="square" lIns="91425" tIns="0" rIns="91425" bIns="0" anchor="t" anchorCtr="0">
            <a:spAutoFit/>
          </a:bodyPr>
          <a:lstStyle/>
          <a:p>
            <a:pPr marL="0" marR="0" lvl="0" indent="0" algn="l" rtl="0">
              <a:lnSpc>
                <a:spcPct val="114000"/>
              </a:lnSpc>
              <a:spcBef>
                <a:spcPts val="0"/>
              </a:spcBef>
              <a:spcAft>
                <a:spcPts val="0"/>
              </a:spcAft>
              <a:buNone/>
            </a:pPr>
            <a:r>
              <a:rPr lang="en-US" sz="1400" dirty="0">
                <a:solidFill>
                  <a:schemeClr val="lt2"/>
                </a:solidFill>
                <a:latin typeface="Calibri"/>
                <a:ea typeface="Calibri"/>
                <a:cs typeface="Calibri"/>
                <a:sym typeface="Calibri"/>
              </a:rPr>
              <a:t>ADT Data</a:t>
            </a:r>
            <a:endParaRPr dirty="0"/>
          </a:p>
        </p:txBody>
      </p:sp>
      <p:pic>
        <p:nvPicPr>
          <p:cNvPr id="23" name="Picture 22">
            <a:extLst>
              <a:ext uri="{FF2B5EF4-FFF2-40B4-BE49-F238E27FC236}">
                <a16:creationId xmlns:a16="http://schemas.microsoft.com/office/drawing/2014/main" id="{FCD3769B-381F-49F8-859A-6C073AFE2ECB}"/>
              </a:ext>
            </a:extLst>
          </p:cNvPr>
          <p:cNvPicPr>
            <a:picLocks noChangeAspect="1"/>
          </p:cNvPicPr>
          <p:nvPr/>
        </p:nvPicPr>
        <p:blipFill>
          <a:blip r:embed="rId3"/>
          <a:stretch>
            <a:fillRect/>
          </a:stretch>
        </p:blipFill>
        <p:spPr>
          <a:xfrm>
            <a:off x="-20447" y="-15015"/>
            <a:ext cx="12212447" cy="10773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a:p>
        </p:txBody>
      </p:sp>
      <p:cxnSp>
        <p:nvCxnSpPr>
          <p:cNvPr id="261" name="Google Shape;261;p6"/>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62" name="Google Shape;262;p6"/>
          <p:cNvCxnSpPr>
            <a:endCxn id="263"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64" name="Google Shape;264;p6"/>
          <p:cNvCxnSpPr>
            <a:endCxn id="265"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66" name="Google Shape;266;p6"/>
          <p:cNvCxnSpPr>
            <a:endCxn id="267"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68" name="Google Shape;268;p6"/>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69" name="Google Shape;269;p6"/>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6"/>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6"/>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6"/>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6"/>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6"/>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6"/>
          <p:cNvSpPr txBox="1"/>
          <p:nvPr/>
        </p:nvSpPr>
        <p:spPr>
          <a:xfrm>
            <a:off x="7513888" y="2133632"/>
            <a:ext cx="35820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3 – Patient Identification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Collective platform normalizes the new encounter information, identifies the patient’s aggregate </a:t>
            </a:r>
            <a:r>
              <a:rPr lang="en-US" sz="1800" i="1" dirty="0">
                <a:solidFill>
                  <a:schemeClr val="dk1"/>
                </a:solidFill>
                <a:latin typeface="Calibri"/>
                <a:ea typeface="Calibri"/>
                <a:cs typeface="Calibri"/>
                <a:sym typeface="Calibri"/>
              </a:rPr>
              <a:t>profile on the network </a:t>
            </a:r>
            <a:r>
              <a:rPr lang="en-US" sz="1800" dirty="0">
                <a:solidFill>
                  <a:schemeClr val="dk1"/>
                </a:solidFill>
                <a:latin typeface="Calibri"/>
                <a:ea typeface="Calibri"/>
                <a:cs typeface="Calibri"/>
                <a:sym typeface="Calibri"/>
              </a:rPr>
              <a:t>as well as identifies patient’s aggregate profile existing through </a:t>
            </a:r>
            <a:r>
              <a:rPr lang="en-US" sz="1800" i="1" dirty="0" err="1">
                <a:solidFill>
                  <a:schemeClr val="dk1"/>
                </a:solidFill>
                <a:latin typeface="Calibri"/>
                <a:ea typeface="Calibri"/>
                <a:cs typeface="Calibri"/>
                <a:sym typeface="Calibri"/>
              </a:rPr>
              <a:t>Carequality</a:t>
            </a:r>
            <a:r>
              <a:rPr lang="en-US" sz="1800" i="1" dirty="0">
                <a:solidFill>
                  <a:schemeClr val="dk1"/>
                </a:solidFill>
                <a:latin typeface="Calibri"/>
                <a:ea typeface="Calibri"/>
                <a:cs typeface="Calibri"/>
                <a:sym typeface="Calibri"/>
              </a:rPr>
              <a:t> or </a:t>
            </a:r>
            <a:r>
              <a:rPr lang="en-US" sz="1800" i="1" dirty="0" err="1">
                <a:solidFill>
                  <a:schemeClr val="dk1"/>
                </a:solidFill>
                <a:latin typeface="Calibri"/>
                <a:ea typeface="Calibri"/>
                <a:cs typeface="Calibri"/>
                <a:sym typeface="Calibri"/>
              </a:rPr>
              <a:t>CommonWell</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and merges the new data in.</a:t>
            </a:r>
            <a:endParaRPr dirty="0"/>
          </a:p>
        </p:txBody>
      </p:sp>
      <p:cxnSp>
        <p:nvCxnSpPr>
          <p:cNvPr id="274" name="Google Shape;274;p6"/>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275" name="Google Shape;275;p6"/>
          <p:cNvSpPr/>
          <p:nvPr/>
        </p:nvSpPr>
        <p:spPr>
          <a:xfrm>
            <a:off x="3476759" y="3196004"/>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6" name="Google Shape;276;p6"/>
          <p:cNvSpPr/>
          <p:nvPr/>
        </p:nvSpPr>
        <p:spPr>
          <a:xfrm>
            <a:off x="3469278" y="3188523"/>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6"/>
          <p:cNvSpPr/>
          <p:nvPr/>
        </p:nvSpPr>
        <p:spPr>
          <a:xfrm>
            <a:off x="3862019" y="3196004"/>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6"/>
          <p:cNvSpPr/>
          <p:nvPr/>
        </p:nvSpPr>
        <p:spPr>
          <a:xfrm>
            <a:off x="3854538" y="3188523"/>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6"/>
          <p:cNvSpPr/>
          <p:nvPr/>
        </p:nvSpPr>
        <p:spPr>
          <a:xfrm>
            <a:off x="3476759" y="3567001"/>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0" name="Google Shape;280;p6"/>
          <p:cNvSpPr/>
          <p:nvPr/>
        </p:nvSpPr>
        <p:spPr>
          <a:xfrm>
            <a:off x="3469278" y="3559520"/>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6"/>
          <p:cNvSpPr/>
          <p:nvPr/>
        </p:nvSpPr>
        <p:spPr>
          <a:xfrm>
            <a:off x="3862019" y="3567001"/>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2" name="Google Shape;282;p6"/>
          <p:cNvSpPr/>
          <p:nvPr/>
        </p:nvSpPr>
        <p:spPr>
          <a:xfrm>
            <a:off x="3854538" y="3559520"/>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6"/>
          <p:cNvSpPr/>
          <p:nvPr/>
        </p:nvSpPr>
        <p:spPr>
          <a:xfrm>
            <a:off x="3476759" y="3937999"/>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4" name="Google Shape;284;p6"/>
          <p:cNvSpPr/>
          <p:nvPr/>
        </p:nvSpPr>
        <p:spPr>
          <a:xfrm>
            <a:off x="3469278" y="3930518"/>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6"/>
          <p:cNvSpPr/>
          <p:nvPr/>
        </p:nvSpPr>
        <p:spPr>
          <a:xfrm>
            <a:off x="3862019" y="3937999"/>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6" name="Google Shape;286;p6"/>
          <p:cNvSpPr/>
          <p:nvPr/>
        </p:nvSpPr>
        <p:spPr>
          <a:xfrm>
            <a:off x="3854538" y="3930518"/>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24329A70-FB9D-42D8-A0D3-AA82E0727467}"/>
              </a:ext>
            </a:extLst>
          </p:cNvPr>
          <p:cNvPicPr>
            <a:picLocks noChangeAspect="1"/>
          </p:cNvPicPr>
          <p:nvPr/>
        </p:nvPicPr>
        <p:blipFill>
          <a:blip r:embed="rId3"/>
          <a:stretch>
            <a:fillRect/>
          </a:stretch>
        </p:blipFill>
        <p:spPr>
          <a:xfrm>
            <a:off x="-20447" y="-21948"/>
            <a:ext cx="12212447" cy="10773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cxnSp>
        <p:nvCxnSpPr>
          <p:cNvPr id="291" name="Google Shape;291;p7"/>
          <p:cNvCxnSpPr>
            <a:endCxn id="292"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93" name="Google Shape;293;p7"/>
          <p:cNvCxnSpPr>
            <a:endCxn id="294" idx="95"/>
          </p:cNvCxnSpPr>
          <p:nvPr/>
        </p:nvCxnSpPr>
        <p:spPr>
          <a:xfrm rot="10800000" flipH="1">
            <a:off x="4108484" y="2281639"/>
            <a:ext cx="599700" cy="1077000"/>
          </a:xfrm>
          <a:prstGeom prst="straightConnector1">
            <a:avLst/>
          </a:prstGeom>
          <a:noFill/>
          <a:ln w="12700" cap="rnd" cmpd="sng">
            <a:solidFill>
              <a:schemeClr val="accent1"/>
            </a:solidFill>
            <a:prstDash val="solid"/>
            <a:miter lim="800000"/>
            <a:headEnd type="none" w="sm" len="sm"/>
            <a:tailEnd type="none" w="sm" len="sm"/>
          </a:ln>
        </p:spPr>
      </p:cxnSp>
      <p:cxnSp>
        <p:nvCxnSpPr>
          <p:cNvPr id="295" name="Google Shape;295;p7"/>
          <p:cNvCxnSpPr>
            <a:endCxn id="296"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297" name="Google Shape;297;p7"/>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98" name="Google Shape;298;p7"/>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7"/>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a:p>
        </p:txBody>
      </p:sp>
      <p:cxnSp>
        <p:nvCxnSpPr>
          <p:cNvPr id="301" name="Google Shape;301;p7"/>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sp>
        <p:nvSpPr>
          <p:cNvPr id="302" name="Google Shape;302;p7"/>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7"/>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7"/>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7"/>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7"/>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7"/>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7"/>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4 – HIPAA Verification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Collective analyzes its network, and all entities showing a verified HIPAA relationship with the patient are identified, including the facility at which the patient is currently experiencing the triggering encounter.</a:t>
            </a:r>
            <a:endParaRPr dirty="0"/>
          </a:p>
        </p:txBody>
      </p:sp>
      <p:cxnSp>
        <p:nvCxnSpPr>
          <p:cNvPr id="306" name="Google Shape;306;p7"/>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307" name="Google Shape;307;p7"/>
          <p:cNvGrpSpPr/>
          <p:nvPr/>
        </p:nvGrpSpPr>
        <p:grpSpPr>
          <a:xfrm>
            <a:off x="3531089" y="3476287"/>
            <a:ext cx="614467" cy="614467"/>
            <a:chOff x="1713237" y="3837633"/>
            <a:chExt cx="614467" cy="614467"/>
          </a:xfrm>
        </p:grpSpPr>
        <p:sp>
          <p:nvSpPr>
            <p:cNvPr id="308" name="Google Shape;308;p7"/>
            <p:cNvSpPr/>
            <p:nvPr/>
          </p:nvSpPr>
          <p:spPr>
            <a:xfrm>
              <a:off x="1734470" y="3858866"/>
              <a:ext cx="572004" cy="572004"/>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09" name="Google Shape;309;p7"/>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 name="Picture 20">
            <a:extLst>
              <a:ext uri="{FF2B5EF4-FFF2-40B4-BE49-F238E27FC236}">
                <a16:creationId xmlns:a16="http://schemas.microsoft.com/office/drawing/2014/main" id="{5C3B9535-B437-463F-AD53-465919BA4820}"/>
              </a:ext>
            </a:extLst>
          </p:cNvPr>
          <p:cNvPicPr>
            <a:picLocks noChangeAspect="1"/>
          </p:cNvPicPr>
          <p:nvPr/>
        </p:nvPicPr>
        <p:blipFill>
          <a:blip r:embed="rId3"/>
          <a:stretch>
            <a:fillRect/>
          </a:stretch>
        </p:blipFill>
        <p:spPr>
          <a:xfrm>
            <a:off x="-20447" y="-18999"/>
            <a:ext cx="12212447" cy="10773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cxnSp>
        <p:nvCxnSpPr>
          <p:cNvPr id="314" name="Google Shape;314;p8"/>
          <p:cNvCxnSpPr>
            <a:endCxn id="315"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16" name="Google Shape;316;p8"/>
          <p:cNvCxnSpPr>
            <a:endCxn id="317" idx="95"/>
          </p:cNvCxnSpPr>
          <p:nvPr/>
        </p:nvCxnSpPr>
        <p:spPr>
          <a:xfrm rot="10800000" flipH="1">
            <a:off x="4108484" y="2281639"/>
            <a:ext cx="599700" cy="1077000"/>
          </a:xfrm>
          <a:prstGeom prst="straightConnector1">
            <a:avLst/>
          </a:prstGeom>
          <a:noFill/>
          <a:ln w="12700" cap="rnd" cmpd="sng">
            <a:solidFill>
              <a:schemeClr val="accent1"/>
            </a:solidFill>
            <a:prstDash val="solid"/>
            <a:miter lim="800000"/>
            <a:headEnd type="none" w="sm" len="sm"/>
            <a:tailEnd type="none" w="sm" len="sm"/>
          </a:ln>
        </p:spPr>
      </p:cxnSp>
      <p:cxnSp>
        <p:nvCxnSpPr>
          <p:cNvPr id="318" name="Google Shape;318;p8"/>
          <p:cNvCxnSpPr>
            <a:endCxn id="319"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320" name="Google Shape;320;p8"/>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21" name="Google Shape;321;p8"/>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8"/>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a:p>
        </p:txBody>
      </p:sp>
      <p:cxnSp>
        <p:nvCxnSpPr>
          <p:cNvPr id="324" name="Google Shape;324;p8"/>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sp>
        <p:nvSpPr>
          <p:cNvPr id="325" name="Google Shape;325;p8"/>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8"/>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8"/>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8"/>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8"/>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8"/>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5 – Criteria Analysis</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Each of these entities’ Collective profiles are analyzed to identify which—if any—of the members of the patient’s care team should receive notification of the encounter, and curated specifics about the patient’s needs.</a:t>
            </a:r>
            <a:endParaRPr dirty="0"/>
          </a:p>
        </p:txBody>
      </p:sp>
      <p:cxnSp>
        <p:nvCxnSpPr>
          <p:cNvPr id="328" name="Google Shape;328;p8"/>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329" name="Google Shape;329;p8"/>
          <p:cNvGrpSpPr/>
          <p:nvPr/>
        </p:nvGrpSpPr>
        <p:grpSpPr>
          <a:xfrm>
            <a:off x="4931589" y="1737825"/>
            <a:ext cx="880404" cy="880404"/>
            <a:chOff x="5904831" y="1652012"/>
            <a:chExt cx="880404" cy="880404"/>
          </a:xfrm>
        </p:grpSpPr>
        <p:sp>
          <p:nvSpPr>
            <p:cNvPr id="330" name="Google Shape;330;p8"/>
            <p:cNvSpPr/>
            <p:nvPr/>
          </p:nvSpPr>
          <p:spPr>
            <a:xfrm>
              <a:off x="6027126" y="1760290"/>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1" name="Google Shape;331;p8"/>
            <p:cNvPicPr preferRelativeResize="0"/>
            <p:nvPr/>
          </p:nvPicPr>
          <p:blipFill rotWithShape="1">
            <a:blip r:embed="rId3">
              <a:alphaModFix/>
            </a:blip>
            <a:srcRect/>
            <a:stretch/>
          </p:blipFill>
          <p:spPr>
            <a:xfrm>
              <a:off x="5904831" y="1652012"/>
              <a:ext cx="880404" cy="880404"/>
            </a:xfrm>
            <a:prstGeom prst="rect">
              <a:avLst/>
            </a:prstGeom>
            <a:noFill/>
            <a:ln>
              <a:noFill/>
            </a:ln>
            <a:effectLst>
              <a:outerShdw blurRad="50800" dist="38100" dir="2700000" algn="tl" rotWithShape="0">
                <a:srgbClr val="000000">
                  <a:alpha val="40000"/>
                </a:srgbClr>
              </a:outerShdw>
            </a:effectLst>
          </p:spPr>
        </p:pic>
      </p:grpSp>
      <p:grpSp>
        <p:nvGrpSpPr>
          <p:cNvPr id="332" name="Google Shape;332;p8"/>
          <p:cNvGrpSpPr/>
          <p:nvPr/>
        </p:nvGrpSpPr>
        <p:grpSpPr>
          <a:xfrm>
            <a:off x="5831043" y="4253282"/>
            <a:ext cx="880404" cy="880404"/>
            <a:chOff x="7345167" y="4528445"/>
            <a:chExt cx="880404" cy="880404"/>
          </a:xfrm>
        </p:grpSpPr>
        <p:sp>
          <p:nvSpPr>
            <p:cNvPr id="333" name="Google Shape;333;p8"/>
            <p:cNvSpPr/>
            <p:nvPr/>
          </p:nvSpPr>
          <p:spPr>
            <a:xfrm>
              <a:off x="7496037" y="4636723"/>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8"/>
            <p:cNvPicPr preferRelativeResize="0"/>
            <p:nvPr/>
          </p:nvPicPr>
          <p:blipFill rotWithShape="1">
            <a:blip r:embed="rId3">
              <a:alphaModFix/>
            </a:blip>
            <a:srcRect/>
            <a:stretch/>
          </p:blipFill>
          <p:spPr>
            <a:xfrm>
              <a:off x="7345167" y="4528445"/>
              <a:ext cx="880404" cy="880404"/>
            </a:xfrm>
            <a:prstGeom prst="rect">
              <a:avLst/>
            </a:prstGeom>
            <a:noFill/>
            <a:ln>
              <a:noFill/>
            </a:ln>
            <a:effectLst>
              <a:outerShdw blurRad="50800" dist="38100" dir="2700000" algn="tl" rotWithShape="0">
                <a:srgbClr val="000000">
                  <a:alpha val="40000"/>
                </a:srgbClr>
              </a:outerShdw>
            </a:effectLst>
          </p:spPr>
        </p:pic>
      </p:grpSp>
      <p:grpSp>
        <p:nvGrpSpPr>
          <p:cNvPr id="335" name="Google Shape;335;p8"/>
          <p:cNvGrpSpPr/>
          <p:nvPr/>
        </p:nvGrpSpPr>
        <p:grpSpPr>
          <a:xfrm>
            <a:off x="1450134" y="3494552"/>
            <a:ext cx="1007316" cy="1007316"/>
            <a:chOff x="7345167" y="4528445"/>
            <a:chExt cx="880404" cy="880404"/>
          </a:xfrm>
        </p:grpSpPr>
        <p:sp>
          <p:nvSpPr>
            <p:cNvPr id="336" name="Google Shape;336;p8"/>
            <p:cNvSpPr/>
            <p:nvPr/>
          </p:nvSpPr>
          <p:spPr>
            <a:xfrm>
              <a:off x="7496037" y="4636723"/>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7" name="Google Shape;337;p8"/>
            <p:cNvPicPr preferRelativeResize="0"/>
            <p:nvPr/>
          </p:nvPicPr>
          <p:blipFill rotWithShape="1">
            <a:blip r:embed="rId3">
              <a:alphaModFix/>
            </a:blip>
            <a:srcRect/>
            <a:stretch/>
          </p:blipFill>
          <p:spPr>
            <a:xfrm>
              <a:off x="7345167" y="4528445"/>
              <a:ext cx="880404" cy="880404"/>
            </a:xfrm>
            <a:prstGeom prst="rect">
              <a:avLst/>
            </a:prstGeom>
            <a:noFill/>
            <a:ln>
              <a:noFill/>
            </a:ln>
            <a:effectLst>
              <a:outerShdw blurRad="50800" dist="38100" dir="2700000" algn="tl" rotWithShape="0">
                <a:srgbClr val="000000">
                  <a:alpha val="40000"/>
                </a:srgbClr>
              </a:outerShdw>
            </a:effectLst>
          </p:spPr>
        </p:pic>
      </p:grpSp>
      <p:sp>
        <p:nvSpPr>
          <p:cNvPr id="338" name="Google Shape;338;p8"/>
          <p:cNvSpPr/>
          <p:nvPr/>
        </p:nvSpPr>
        <p:spPr>
          <a:xfrm>
            <a:off x="3465320"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 name="Picture 26">
            <a:extLst>
              <a:ext uri="{FF2B5EF4-FFF2-40B4-BE49-F238E27FC236}">
                <a16:creationId xmlns:a16="http://schemas.microsoft.com/office/drawing/2014/main" id="{67507453-7620-4543-AD1B-4C1ADBC0D838}"/>
              </a:ext>
            </a:extLst>
          </p:cNvPr>
          <p:cNvPicPr>
            <a:picLocks noChangeAspect="1"/>
          </p:cNvPicPr>
          <p:nvPr/>
        </p:nvPicPr>
        <p:blipFill>
          <a:blip r:embed="rId4"/>
          <a:stretch>
            <a:fillRect/>
          </a:stretch>
        </p:blipFill>
        <p:spPr>
          <a:xfrm>
            <a:off x="-35033" y="-10166"/>
            <a:ext cx="12212447" cy="10773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a:p>
        </p:txBody>
      </p:sp>
      <p:cxnSp>
        <p:nvCxnSpPr>
          <p:cNvPr id="345" name="Google Shape;345;p9"/>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cxnSp>
        <p:nvCxnSpPr>
          <p:cNvPr id="346" name="Google Shape;346;p9"/>
          <p:cNvCxnSpPr>
            <a:endCxn id="347"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48" name="Google Shape;348;p9"/>
          <p:cNvCxnSpPr/>
          <p:nvPr/>
        </p:nvCxnSpPr>
        <p:spPr>
          <a:xfrm rot="10800000" flipH="1">
            <a:off x="4108484" y="2281535"/>
            <a:ext cx="599808" cy="1077104"/>
          </a:xfrm>
          <a:prstGeom prst="straightConnector1">
            <a:avLst/>
          </a:prstGeom>
          <a:noFill/>
          <a:ln w="12700" cap="rnd" cmpd="sng">
            <a:solidFill>
              <a:srgbClr val="D8D8D8"/>
            </a:solidFill>
            <a:prstDash val="dash"/>
            <a:miter lim="800000"/>
            <a:headEnd type="none" w="sm" len="sm"/>
            <a:tailEnd type="none" w="sm" len="sm"/>
          </a:ln>
        </p:spPr>
      </p:cxnSp>
      <p:cxnSp>
        <p:nvCxnSpPr>
          <p:cNvPr id="349" name="Google Shape;349;p9"/>
          <p:cNvCxnSpPr>
            <a:endCxn id="350"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351" name="Google Shape;351;p9"/>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52" name="Google Shape;352;p9"/>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9"/>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9"/>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9"/>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9"/>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9"/>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6 – Care Team Notification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Within seconds of the patient’s initial presentation at the triggering facility, real-time notifications are delivered to the members of the patient’s care team identified as being best placed to intervene and impact outcomes.</a:t>
            </a:r>
            <a:endParaRPr dirty="0"/>
          </a:p>
        </p:txBody>
      </p:sp>
      <p:cxnSp>
        <p:nvCxnSpPr>
          <p:cNvPr id="356" name="Google Shape;356;p9"/>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357" name="Google Shape;357;p9"/>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9"/>
          <p:cNvSpPr/>
          <p:nvPr/>
        </p:nvSpPr>
        <p:spPr>
          <a:xfrm rot="10800000">
            <a:off x="2055998" y="3564255"/>
            <a:ext cx="1420824" cy="269162"/>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59" name="Google Shape;359;p9"/>
          <p:cNvSpPr/>
          <p:nvPr/>
        </p:nvSpPr>
        <p:spPr>
          <a:xfrm rot="1026657">
            <a:off x="4116511" y="4104136"/>
            <a:ext cx="1572369" cy="269162"/>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9"/>
          <p:cNvSpPr/>
          <p:nvPr/>
        </p:nvSpPr>
        <p:spPr>
          <a:xfrm>
            <a:off x="3465320"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1" name="Google Shape;361;p9"/>
          <p:cNvGrpSpPr/>
          <p:nvPr/>
        </p:nvGrpSpPr>
        <p:grpSpPr>
          <a:xfrm>
            <a:off x="2582397" y="3082566"/>
            <a:ext cx="455888" cy="510280"/>
            <a:chOff x="7289136" y="380877"/>
            <a:chExt cx="5149393" cy="5763804"/>
          </a:xfrm>
        </p:grpSpPr>
        <p:sp>
          <p:nvSpPr>
            <p:cNvPr id="362" name="Google Shape;362;p9"/>
            <p:cNvSpPr/>
            <p:nvPr/>
          </p:nvSpPr>
          <p:spPr>
            <a:xfrm>
              <a:off x="7289136" y="380877"/>
              <a:ext cx="4315793" cy="5763804"/>
            </a:xfrm>
            <a:custGeom>
              <a:avLst/>
              <a:gdLst/>
              <a:ahLst/>
              <a:cxnLst/>
              <a:rect l="l" t="t" r="r" b="b"/>
              <a:pathLst>
                <a:path w="4315793" h="5763804" extrusionOk="0">
                  <a:moveTo>
                    <a:pt x="466551" y="4674561"/>
                  </a:moveTo>
                  <a:lnTo>
                    <a:pt x="466551" y="4762262"/>
                  </a:lnTo>
                  <a:lnTo>
                    <a:pt x="3079748" y="4762262"/>
                  </a:lnTo>
                  <a:lnTo>
                    <a:pt x="3079748" y="4674561"/>
                  </a:lnTo>
                  <a:close/>
                  <a:moveTo>
                    <a:pt x="466554" y="3616121"/>
                  </a:moveTo>
                  <a:lnTo>
                    <a:pt x="466554" y="3703822"/>
                  </a:lnTo>
                  <a:lnTo>
                    <a:pt x="2630887" y="3703822"/>
                  </a:lnTo>
                  <a:lnTo>
                    <a:pt x="2630887" y="3616121"/>
                  </a:lnTo>
                  <a:close/>
                  <a:moveTo>
                    <a:pt x="466554" y="3211104"/>
                  </a:moveTo>
                  <a:lnTo>
                    <a:pt x="466554" y="3298805"/>
                  </a:lnTo>
                  <a:lnTo>
                    <a:pt x="3885264" y="3298805"/>
                  </a:lnTo>
                  <a:lnTo>
                    <a:pt x="3885264" y="3211104"/>
                  </a:lnTo>
                  <a:close/>
                  <a:moveTo>
                    <a:pt x="466552" y="2806087"/>
                  </a:moveTo>
                  <a:lnTo>
                    <a:pt x="466552" y="2893788"/>
                  </a:lnTo>
                  <a:lnTo>
                    <a:pt x="3885264" y="2893788"/>
                  </a:lnTo>
                  <a:lnTo>
                    <a:pt x="3885264" y="2806087"/>
                  </a:lnTo>
                  <a:close/>
                  <a:moveTo>
                    <a:pt x="466554" y="2401070"/>
                  </a:moveTo>
                  <a:lnTo>
                    <a:pt x="466554" y="2488771"/>
                  </a:lnTo>
                  <a:lnTo>
                    <a:pt x="3885264" y="2488771"/>
                  </a:lnTo>
                  <a:lnTo>
                    <a:pt x="3885264" y="2401070"/>
                  </a:lnTo>
                  <a:close/>
                  <a:moveTo>
                    <a:pt x="466554" y="1996053"/>
                  </a:moveTo>
                  <a:lnTo>
                    <a:pt x="466554" y="2083754"/>
                  </a:lnTo>
                  <a:lnTo>
                    <a:pt x="3885264" y="2083754"/>
                  </a:lnTo>
                  <a:lnTo>
                    <a:pt x="3885264" y="1996053"/>
                  </a:lnTo>
                  <a:close/>
                  <a:moveTo>
                    <a:pt x="466554" y="1591036"/>
                  </a:moveTo>
                  <a:lnTo>
                    <a:pt x="466554" y="1678737"/>
                  </a:lnTo>
                  <a:lnTo>
                    <a:pt x="3885264" y="1678737"/>
                  </a:lnTo>
                  <a:lnTo>
                    <a:pt x="3885264" y="1591036"/>
                  </a:lnTo>
                  <a:close/>
                  <a:moveTo>
                    <a:pt x="562227" y="571058"/>
                  </a:moveTo>
                  <a:lnTo>
                    <a:pt x="2577735" y="571058"/>
                  </a:lnTo>
                  <a:lnTo>
                    <a:pt x="2577735" y="1184958"/>
                  </a:lnTo>
                  <a:lnTo>
                    <a:pt x="562227" y="1184958"/>
                  </a:lnTo>
                  <a:close/>
                  <a:moveTo>
                    <a:pt x="466554" y="483357"/>
                  </a:moveTo>
                  <a:lnTo>
                    <a:pt x="466554" y="1273720"/>
                  </a:lnTo>
                  <a:lnTo>
                    <a:pt x="2673408" y="1273720"/>
                  </a:lnTo>
                  <a:lnTo>
                    <a:pt x="2673408" y="483357"/>
                  </a:lnTo>
                  <a:close/>
                  <a:moveTo>
                    <a:pt x="3236727" y="18971"/>
                  </a:moveTo>
                  <a:lnTo>
                    <a:pt x="4246541" y="1028784"/>
                  </a:lnTo>
                  <a:lnTo>
                    <a:pt x="3440162" y="1028784"/>
                  </a:lnTo>
                  <a:cubicBezTo>
                    <a:pt x="3327809" y="1028784"/>
                    <a:pt x="3236727" y="937703"/>
                    <a:pt x="3236727" y="825350"/>
                  </a:cubicBezTo>
                  <a:close/>
                  <a:moveTo>
                    <a:pt x="250705" y="0"/>
                  </a:moveTo>
                  <a:lnTo>
                    <a:pt x="3145504" y="0"/>
                  </a:lnTo>
                  <a:lnTo>
                    <a:pt x="3145504" y="871630"/>
                  </a:lnTo>
                  <a:cubicBezTo>
                    <a:pt x="3145504" y="1010090"/>
                    <a:pt x="3257749" y="1122334"/>
                    <a:pt x="3396209" y="1122334"/>
                  </a:cubicBezTo>
                  <a:lnTo>
                    <a:pt x="4315793" y="1122334"/>
                  </a:lnTo>
                  <a:lnTo>
                    <a:pt x="4315793" y="1386770"/>
                  </a:lnTo>
                  <a:lnTo>
                    <a:pt x="4290454" y="1401609"/>
                  </a:lnTo>
                  <a:cubicBezTo>
                    <a:pt x="4184195" y="1477993"/>
                    <a:pt x="4112276" y="1590614"/>
                    <a:pt x="4099880" y="1721368"/>
                  </a:cubicBezTo>
                  <a:lnTo>
                    <a:pt x="4077591" y="4215451"/>
                  </a:lnTo>
                  <a:lnTo>
                    <a:pt x="4077169" y="4217429"/>
                  </a:lnTo>
                  <a:lnTo>
                    <a:pt x="4077453" y="4230953"/>
                  </a:lnTo>
                  <a:lnTo>
                    <a:pt x="4077099" y="4270431"/>
                  </a:lnTo>
                  <a:lnTo>
                    <a:pt x="4078281" y="4270543"/>
                  </a:lnTo>
                  <a:lnTo>
                    <a:pt x="4078396" y="4276067"/>
                  </a:lnTo>
                  <a:cubicBezTo>
                    <a:pt x="4092221" y="4376619"/>
                    <a:pt x="4165490" y="4464365"/>
                    <a:pt x="4268744" y="4508350"/>
                  </a:cubicBezTo>
                  <a:lnTo>
                    <a:pt x="4277576" y="4511328"/>
                  </a:lnTo>
                  <a:lnTo>
                    <a:pt x="4217638" y="4523116"/>
                  </a:lnTo>
                  <a:cubicBezTo>
                    <a:pt x="4049996" y="4571519"/>
                    <a:pt x="3920711" y="4718212"/>
                    <a:pt x="3903245" y="4902453"/>
                  </a:cubicBezTo>
                  <a:cubicBezTo>
                    <a:pt x="3880433" y="5143094"/>
                    <a:pt x="4057018" y="5356665"/>
                    <a:pt x="4297660" y="5379478"/>
                  </a:cubicBezTo>
                  <a:lnTo>
                    <a:pt x="4315793" y="5379370"/>
                  </a:lnTo>
                  <a:lnTo>
                    <a:pt x="4315793" y="5513099"/>
                  </a:lnTo>
                  <a:cubicBezTo>
                    <a:pt x="4315793" y="5651560"/>
                    <a:pt x="4203549" y="5763804"/>
                    <a:pt x="4065089" y="5763804"/>
                  </a:cubicBezTo>
                  <a:lnTo>
                    <a:pt x="250705" y="5763804"/>
                  </a:lnTo>
                  <a:cubicBezTo>
                    <a:pt x="112245" y="5763804"/>
                    <a:pt x="0" y="5651560"/>
                    <a:pt x="0" y="5513099"/>
                  </a:cubicBezTo>
                  <a:lnTo>
                    <a:pt x="0" y="250705"/>
                  </a:lnTo>
                  <a:cubicBezTo>
                    <a:pt x="0" y="112245"/>
                    <a:pt x="112245" y="0"/>
                    <a:pt x="250705"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9"/>
            <p:cNvSpPr/>
            <p:nvPr/>
          </p:nvSpPr>
          <p:spPr>
            <a:xfrm rot="324921">
              <a:off x="11338899" y="1733936"/>
              <a:ext cx="914388" cy="3968896"/>
            </a:xfrm>
            <a:custGeom>
              <a:avLst/>
              <a:gdLst/>
              <a:ahLst/>
              <a:cxnLst/>
              <a:rect l="l" t="t" r="r" b="b"/>
              <a:pathLst>
                <a:path w="914386" h="3968897" extrusionOk="0">
                  <a:moveTo>
                    <a:pt x="471583" y="3224179"/>
                  </a:moveTo>
                  <a:cubicBezTo>
                    <a:pt x="677231" y="3224179"/>
                    <a:pt x="843942" y="3390890"/>
                    <a:pt x="843942" y="3596538"/>
                  </a:cubicBezTo>
                  <a:cubicBezTo>
                    <a:pt x="843942" y="3802186"/>
                    <a:pt x="677231" y="3968897"/>
                    <a:pt x="471583" y="3968897"/>
                  </a:cubicBezTo>
                  <a:cubicBezTo>
                    <a:pt x="265935" y="3968897"/>
                    <a:pt x="99224" y="3802186"/>
                    <a:pt x="99224" y="3596538"/>
                  </a:cubicBezTo>
                  <a:cubicBezTo>
                    <a:pt x="99224" y="3390890"/>
                    <a:pt x="265935" y="3224179"/>
                    <a:pt x="471583" y="3224179"/>
                  </a:cubicBezTo>
                  <a:close/>
                  <a:moveTo>
                    <a:pt x="453693" y="13"/>
                  </a:moveTo>
                  <a:cubicBezTo>
                    <a:pt x="706191" y="-1924"/>
                    <a:pt x="912450" y="201195"/>
                    <a:pt x="914386" y="453693"/>
                  </a:cubicBezTo>
                  <a:lnTo>
                    <a:pt x="754250" y="2836786"/>
                  </a:lnTo>
                  <a:lnTo>
                    <a:pt x="755222" y="2845704"/>
                  </a:lnTo>
                  <a:cubicBezTo>
                    <a:pt x="756399" y="2999171"/>
                    <a:pt x="632410" y="3124540"/>
                    <a:pt x="478286" y="3125723"/>
                  </a:cubicBezTo>
                  <a:cubicBezTo>
                    <a:pt x="343426" y="3126757"/>
                    <a:pt x="230179" y="3032369"/>
                    <a:pt x="203185" y="2905944"/>
                  </a:cubicBezTo>
                  <a:lnTo>
                    <a:pt x="202611" y="2900672"/>
                  </a:lnTo>
                  <a:lnTo>
                    <a:pt x="201614" y="2900680"/>
                  </a:lnTo>
                  <a:lnTo>
                    <a:pt x="198493" y="2862892"/>
                  </a:lnTo>
                  <a:lnTo>
                    <a:pt x="197086" y="2849985"/>
                  </a:lnTo>
                  <a:lnTo>
                    <a:pt x="197267" y="2848053"/>
                  </a:lnTo>
                  <a:lnTo>
                    <a:pt x="13" y="460707"/>
                  </a:lnTo>
                  <a:cubicBezTo>
                    <a:pt x="-1923" y="208209"/>
                    <a:pt x="201196" y="1950"/>
                    <a:pt x="453693" y="13"/>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4" name="Google Shape;364;p9"/>
          <p:cNvGrpSpPr/>
          <p:nvPr/>
        </p:nvGrpSpPr>
        <p:grpSpPr>
          <a:xfrm rot="1059884">
            <a:off x="4775561" y="3631130"/>
            <a:ext cx="455888" cy="510280"/>
            <a:chOff x="7289136" y="380877"/>
            <a:chExt cx="5149393" cy="5763804"/>
          </a:xfrm>
        </p:grpSpPr>
        <p:sp>
          <p:nvSpPr>
            <p:cNvPr id="365" name="Google Shape;365;p9"/>
            <p:cNvSpPr/>
            <p:nvPr/>
          </p:nvSpPr>
          <p:spPr>
            <a:xfrm>
              <a:off x="7289136" y="380877"/>
              <a:ext cx="4315793" cy="5763804"/>
            </a:xfrm>
            <a:custGeom>
              <a:avLst/>
              <a:gdLst/>
              <a:ahLst/>
              <a:cxnLst/>
              <a:rect l="l" t="t" r="r" b="b"/>
              <a:pathLst>
                <a:path w="4315793" h="5763804" extrusionOk="0">
                  <a:moveTo>
                    <a:pt x="466551" y="4674561"/>
                  </a:moveTo>
                  <a:lnTo>
                    <a:pt x="466551" y="4762262"/>
                  </a:lnTo>
                  <a:lnTo>
                    <a:pt x="3079748" y="4762262"/>
                  </a:lnTo>
                  <a:lnTo>
                    <a:pt x="3079748" y="4674561"/>
                  </a:lnTo>
                  <a:close/>
                  <a:moveTo>
                    <a:pt x="466554" y="3616121"/>
                  </a:moveTo>
                  <a:lnTo>
                    <a:pt x="466554" y="3703822"/>
                  </a:lnTo>
                  <a:lnTo>
                    <a:pt x="2630887" y="3703822"/>
                  </a:lnTo>
                  <a:lnTo>
                    <a:pt x="2630887" y="3616121"/>
                  </a:lnTo>
                  <a:close/>
                  <a:moveTo>
                    <a:pt x="466554" y="3211104"/>
                  </a:moveTo>
                  <a:lnTo>
                    <a:pt x="466554" y="3298805"/>
                  </a:lnTo>
                  <a:lnTo>
                    <a:pt x="3885264" y="3298805"/>
                  </a:lnTo>
                  <a:lnTo>
                    <a:pt x="3885264" y="3211104"/>
                  </a:lnTo>
                  <a:close/>
                  <a:moveTo>
                    <a:pt x="466552" y="2806087"/>
                  </a:moveTo>
                  <a:lnTo>
                    <a:pt x="466552" y="2893788"/>
                  </a:lnTo>
                  <a:lnTo>
                    <a:pt x="3885264" y="2893788"/>
                  </a:lnTo>
                  <a:lnTo>
                    <a:pt x="3885264" y="2806087"/>
                  </a:lnTo>
                  <a:close/>
                  <a:moveTo>
                    <a:pt x="466554" y="2401070"/>
                  </a:moveTo>
                  <a:lnTo>
                    <a:pt x="466554" y="2488771"/>
                  </a:lnTo>
                  <a:lnTo>
                    <a:pt x="3885264" y="2488771"/>
                  </a:lnTo>
                  <a:lnTo>
                    <a:pt x="3885264" y="2401070"/>
                  </a:lnTo>
                  <a:close/>
                  <a:moveTo>
                    <a:pt x="466554" y="1996053"/>
                  </a:moveTo>
                  <a:lnTo>
                    <a:pt x="466554" y="2083754"/>
                  </a:lnTo>
                  <a:lnTo>
                    <a:pt x="3885264" y="2083754"/>
                  </a:lnTo>
                  <a:lnTo>
                    <a:pt x="3885264" y="1996053"/>
                  </a:lnTo>
                  <a:close/>
                  <a:moveTo>
                    <a:pt x="466554" y="1591036"/>
                  </a:moveTo>
                  <a:lnTo>
                    <a:pt x="466554" y="1678737"/>
                  </a:lnTo>
                  <a:lnTo>
                    <a:pt x="3885264" y="1678737"/>
                  </a:lnTo>
                  <a:lnTo>
                    <a:pt x="3885264" y="1591036"/>
                  </a:lnTo>
                  <a:close/>
                  <a:moveTo>
                    <a:pt x="562227" y="571058"/>
                  </a:moveTo>
                  <a:lnTo>
                    <a:pt x="2577735" y="571058"/>
                  </a:lnTo>
                  <a:lnTo>
                    <a:pt x="2577735" y="1184958"/>
                  </a:lnTo>
                  <a:lnTo>
                    <a:pt x="562227" y="1184958"/>
                  </a:lnTo>
                  <a:close/>
                  <a:moveTo>
                    <a:pt x="466554" y="483357"/>
                  </a:moveTo>
                  <a:lnTo>
                    <a:pt x="466554" y="1273720"/>
                  </a:lnTo>
                  <a:lnTo>
                    <a:pt x="2673408" y="1273720"/>
                  </a:lnTo>
                  <a:lnTo>
                    <a:pt x="2673408" y="483357"/>
                  </a:lnTo>
                  <a:close/>
                  <a:moveTo>
                    <a:pt x="3236727" y="18971"/>
                  </a:moveTo>
                  <a:lnTo>
                    <a:pt x="4246541" y="1028784"/>
                  </a:lnTo>
                  <a:lnTo>
                    <a:pt x="3440162" y="1028784"/>
                  </a:lnTo>
                  <a:cubicBezTo>
                    <a:pt x="3327809" y="1028784"/>
                    <a:pt x="3236727" y="937703"/>
                    <a:pt x="3236727" y="825350"/>
                  </a:cubicBezTo>
                  <a:close/>
                  <a:moveTo>
                    <a:pt x="250705" y="0"/>
                  </a:moveTo>
                  <a:lnTo>
                    <a:pt x="3145504" y="0"/>
                  </a:lnTo>
                  <a:lnTo>
                    <a:pt x="3145504" y="871630"/>
                  </a:lnTo>
                  <a:cubicBezTo>
                    <a:pt x="3145504" y="1010090"/>
                    <a:pt x="3257749" y="1122334"/>
                    <a:pt x="3396209" y="1122334"/>
                  </a:cubicBezTo>
                  <a:lnTo>
                    <a:pt x="4315793" y="1122334"/>
                  </a:lnTo>
                  <a:lnTo>
                    <a:pt x="4315793" y="1386770"/>
                  </a:lnTo>
                  <a:lnTo>
                    <a:pt x="4290454" y="1401609"/>
                  </a:lnTo>
                  <a:cubicBezTo>
                    <a:pt x="4184195" y="1477993"/>
                    <a:pt x="4112276" y="1590614"/>
                    <a:pt x="4099880" y="1721368"/>
                  </a:cubicBezTo>
                  <a:lnTo>
                    <a:pt x="4077591" y="4215451"/>
                  </a:lnTo>
                  <a:lnTo>
                    <a:pt x="4077169" y="4217429"/>
                  </a:lnTo>
                  <a:lnTo>
                    <a:pt x="4077453" y="4230953"/>
                  </a:lnTo>
                  <a:lnTo>
                    <a:pt x="4077099" y="4270431"/>
                  </a:lnTo>
                  <a:lnTo>
                    <a:pt x="4078281" y="4270543"/>
                  </a:lnTo>
                  <a:lnTo>
                    <a:pt x="4078396" y="4276067"/>
                  </a:lnTo>
                  <a:cubicBezTo>
                    <a:pt x="4092221" y="4376619"/>
                    <a:pt x="4165490" y="4464365"/>
                    <a:pt x="4268744" y="4508350"/>
                  </a:cubicBezTo>
                  <a:lnTo>
                    <a:pt x="4277576" y="4511328"/>
                  </a:lnTo>
                  <a:lnTo>
                    <a:pt x="4217638" y="4523116"/>
                  </a:lnTo>
                  <a:cubicBezTo>
                    <a:pt x="4049996" y="4571519"/>
                    <a:pt x="3920711" y="4718212"/>
                    <a:pt x="3903245" y="4902453"/>
                  </a:cubicBezTo>
                  <a:cubicBezTo>
                    <a:pt x="3880433" y="5143094"/>
                    <a:pt x="4057018" y="5356665"/>
                    <a:pt x="4297660" y="5379478"/>
                  </a:cubicBezTo>
                  <a:lnTo>
                    <a:pt x="4315793" y="5379370"/>
                  </a:lnTo>
                  <a:lnTo>
                    <a:pt x="4315793" y="5513099"/>
                  </a:lnTo>
                  <a:cubicBezTo>
                    <a:pt x="4315793" y="5651560"/>
                    <a:pt x="4203549" y="5763804"/>
                    <a:pt x="4065089" y="5763804"/>
                  </a:cubicBezTo>
                  <a:lnTo>
                    <a:pt x="250705" y="5763804"/>
                  </a:lnTo>
                  <a:cubicBezTo>
                    <a:pt x="112245" y="5763804"/>
                    <a:pt x="0" y="5651560"/>
                    <a:pt x="0" y="5513099"/>
                  </a:cubicBezTo>
                  <a:lnTo>
                    <a:pt x="0" y="250705"/>
                  </a:lnTo>
                  <a:cubicBezTo>
                    <a:pt x="0" y="112245"/>
                    <a:pt x="112245" y="0"/>
                    <a:pt x="250705"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9"/>
            <p:cNvSpPr/>
            <p:nvPr/>
          </p:nvSpPr>
          <p:spPr>
            <a:xfrm rot="324921">
              <a:off x="11338899" y="1733936"/>
              <a:ext cx="914388" cy="3968896"/>
            </a:xfrm>
            <a:custGeom>
              <a:avLst/>
              <a:gdLst/>
              <a:ahLst/>
              <a:cxnLst/>
              <a:rect l="l" t="t" r="r" b="b"/>
              <a:pathLst>
                <a:path w="914386" h="3968897" extrusionOk="0">
                  <a:moveTo>
                    <a:pt x="471583" y="3224179"/>
                  </a:moveTo>
                  <a:cubicBezTo>
                    <a:pt x="677231" y="3224179"/>
                    <a:pt x="843942" y="3390890"/>
                    <a:pt x="843942" y="3596538"/>
                  </a:cubicBezTo>
                  <a:cubicBezTo>
                    <a:pt x="843942" y="3802186"/>
                    <a:pt x="677231" y="3968897"/>
                    <a:pt x="471583" y="3968897"/>
                  </a:cubicBezTo>
                  <a:cubicBezTo>
                    <a:pt x="265935" y="3968897"/>
                    <a:pt x="99224" y="3802186"/>
                    <a:pt x="99224" y="3596538"/>
                  </a:cubicBezTo>
                  <a:cubicBezTo>
                    <a:pt x="99224" y="3390890"/>
                    <a:pt x="265935" y="3224179"/>
                    <a:pt x="471583" y="3224179"/>
                  </a:cubicBezTo>
                  <a:close/>
                  <a:moveTo>
                    <a:pt x="453693" y="13"/>
                  </a:moveTo>
                  <a:cubicBezTo>
                    <a:pt x="706191" y="-1924"/>
                    <a:pt x="912450" y="201195"/>
                    <a:pt x="914386" y="453693"/>
                  </a:cubicBezTo>
                  <a:lnTo>
                    <a:pt x="754250" y="2836786"/>
                  </a:lnTo>
                  <a:lnTo>
                    <a:pt x="755222" y="2845704"/>
                  </a:lnTo>
                  <a:cubicBezTo>
                    <a:pt x="756399" y="2999171"/>
                    <a:pt x="632410" y="3124540"/>
                    <a:pt x="478286" y="3125723"/>
                  </a:cubicBezTo>
                  <a:cubicBezTo>
                    <a:pt x="343426" y="3126757"/>
                    <a:pt x="230179" y="3032369"/>
                    <a:pt x="203185" y="2905944"/>
                  </a:cubicBezTo>
                  <a:lnTo>
                    <a:pt x="202611" y="2900672"/>
                  </a:lnTo>
                  <a:lnTo>
                    <a:pt x="201614" y="2900680"/>
                  </a:lnTo>
                  <a:lnTo>
                    <a:pt x="198493" y="2862892"/>
                  </a:lnTo>
                  <a:lnTo>
                    <a:pt x="197086" y="2849985"/>
                  </a:lnTo>
                  <a:lnTo>
                    <a:pt x="197267" y="2848053"/>
                  </a:lnTo>
                  <a:lnTo>
                    <a:pt x="13" y="460707"/>
                  </a:lnTo>
                  <a:cubicBezTo>
                    <a:pt x="-1923" y="208209"/>
                    <a:pt x="201196" y="1950"/>
                    <a:pt x="453693" y="13"/>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6" name="Picture 25">
            <a:extLst>
              <a:ext uri="{FF2B5EF4-FFF2-40B4-BE49-F238E27FC236}">
                <a16:creationId xmlns:a16="http://schemas.microsoft.com/office/drawing/2014/main" id="{637E13A2-1E25-4E6A-8B02-171A4C3AAE2B}"/>
              </a:ext>
            </a:extLst>
          </p:cNvPr>
          <p:cNvPicPr>
            <a:picLocks noChangeAspect="1"/>
          </p:cNvPicPr>
          <p:nvPr/>
        </p:nvPicPr>
        <p:blipFill>
          <a:blip r:embed="rId3"/>
          <a:stretch>
            <a:fillRect/>
          </a:stretch>
        </p:blipFill>
        <p:spPr>
          <a:xfrm>
            <a:off x="0" y="-5091"/>
            <a:ext cx="12212447" cy="10773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0"/>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a:p>
        </p:txBody>
      </p:sp>
      <p:sp>
        <p:nvSpPr>
          <p:cNvPr id="373" name="Google Shape;373;p10"/>
          <p:cNvSpPr txBox="1"/>
          <p:nvPr/>
        </p:nvSpPr>
        <p:spPr>
          <a:xfrm>
            <a:off x="7513888" y="2133632"/>
            <a:ext cx="3582057"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7 – Provider Action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All members of the patient’s care team are now empowered to take action to influence better outcomes for the patient.</a:t>
            </a:r>
            <a:endParaRPr dirty="0"/>
          </a:p>
          <a:p>
            <a:pPr marL="0" marR="0" lvl="0" indent="0" algn="l" rtl="0">
              <a:spcBef>
                <a:spcPts val="0"/>
              </a:spcBef>
              <a:spcAft>
                <a:spcPts val="0"/>
              </a:spcAft>
              <a:buNone/>
            </a:pPr>
            <a:endParaRPr sz="600" dirty="0">
              <a:solidFill>
                <a:schemeClr val="dk1"/>
              </a:solidFill>
              <a:latin typeface="Calibri"/>
              <a:ea typeface="Calibri"/>
              <a:cs typeface="Calibri"/>
              <a:sym typeface="Calibri"/>
            </a:endParaRPr>
          </a:p>
          <a:p>
            <a:pPr marL="346075" marR="0" lvl="0" indent="-1778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ED providers are empowered to act quickly from a position of knowledge</a:t>
            </a:r>
            <a:br>
              <a:rPr lang="en-US" sz="1800" dirty="0">
                <a:solidFill>
                  <a:schemeClr val="dk1"/>
                </a:solidFill>
                <a:latin typeface="Calibri"/>
                <a:ea typeface="Calibri"/>
                <a:cs typeface="Calibri"/>
                <a:sym typeface="Calibri"/>
              </a:rPr>
            </a:br>
            <a:endParaRPr sz="600" dirty="0">
              <a:solidFill>
                <a:schemeClr val="dk1"/>
              </a:solidFill>
              <a:latin typeface="Calibri"/>
              <a:ea typeface="Calibri"/>
              <a:cs typeface="Calibri"/>
              <a:sym typeface="Calibri"/>
            </a:endParaRPr>
          </a:p>
          <a:p>
            <a:pPr marL="346075" marR="0" lvl="0" indent="-1778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primary care and specialists can proactively involve themselves when necessary</a:t>
            </a:r>
            <a:endParaRPr dirty="0"/>
          </a:p>
        </p:txBody>
      </p:sp>
      <p:cxnSp>
        <p:nvCxnSpPr>
          <p:cNvPr id="374" name="Google Shape;374;p10"/>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cxnSp>
        <p:nvCxnSpPr>
          <p:cNvPr id="375" name="Google Shape;375;p10"/>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376" name="Google Shape;376;p10"/>
          <p:cNvCxnSpPr>
            <a:endCxn id="377"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78" name="Google Shape;378;p10"/>
          <p:cNvCxnSpPr>
            <a:endCxn id="379"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380" name="Google Shape;380;p10"/>
          <p:cNvCxnSpPr>
            <a:endCxn id="381"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382" name="Google Shape;382;p10"/>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83" name="Google Shape;383;p10"/>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0"/>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10"/>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10"/>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0"/>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10"/>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10"/>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7" name="Google Shape;387;p10"/>
          <p:cNvGrpSpPr/>
          <p:nvPr/>
        </p:nvGrpSpPr>
        <p:grpSpPr>
          <a:xfrm>
            <a:off x="1716888" y="3837634"/>
            <a:ext cx="614467" cy="614467"/>
            <a:chOff x="1718695" y="3837634"/>
            <a:chExt cx="614467" cy="614467"/>
          </a:xfrm>
        </p:grpSpPr>
        <p:sp>
          <p:nvSpPr>
            <p:cNvPr id="388" name="Google Shape;388;p10"/>
            <p:cNvSpPr/>
            <p:nvPr/>
          </p:nvSpPr>
          <p:spPr>
            <a:xfrm>
              <a:off x="1741349" y="3860288"/>
              <a:ext cx="569158" cy="569158"/>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89" name="Google Shape;389;p10"/>
            <p:cNvSpPr/>
            <p:nvPr/>
          </p:nvSpPr>
          <p:spPr>
            <a:xfrm>
              <a:off x="1718695" y="3837634"/>
              <a:ext cx="614467" cy="614467"/>
            </a:xfrm>
            <a:custGeom>
              <a:avLst/>
              <a:gdLst/>
              <a:ahLst/>
              <a:cxnLst/>
              <a:rect l="l" t="t" r="r" b="b"/>
              <a:pathLst>
                <a:path w="723844" h="723844" extrusionOk="0">
                  <a:moveTo>
                    <a:pt x="492548" y="529529"/>
                  </a:moveTo>
                  <a:cubicBezTo>
                    <a:pt x="479935" y="528197"/>
                    <a:pt x="468630" y="537343"/>
                    <a:pt x="467298" y="549956"/>
                  </a:cubicBezTo>
                  <a:cubicBezTo>
                    <a:pt x="465967" y="562569"/>
                    <a:pt x="475112" y="573873"/>
                    <a:pt x="487725" y="575205"/>
                  </a:cubicBezTo>
                  <a:cubicBezTo>
                    <a:pt x="500338" y="576537"/>
                    <a:pt x="511643" y="567391"/>
                    <a:pt x="512974" y="554778"/>
                  </a:cubicBezTo>
                  <a:cubicBezTo>
                    <a:pt x="514306" y="542165"/>
                    <a:pt x="505161" y="530860"/>
                    <a:pt x="492548" y="529529"/>
                  </a:cubicBezTo>
                  <a:close/>
                  <a:moveTo>
                    <a:pt x="203761" y="430111"/>
                  </a:moveTo>
                  <a:lnTo>
                    <a:pt x="200167" y="432061"/>
                  </a:lnTo>
                  <a:cubicBezTo>
                    <a:pt x="162244" y="457682"/>
                    <a:pt x="134063" y="496628"/>
                    <a:pt x="122343" y="542181"/>
                  </a:cubicBezTo>
                  <a:lnTo>
                    <a:pt x="118458" y="573021"/>
                  </a:lnTo>
                  <a:lnTo>
                    <a:pt x="133708" y="591549"/>
                  </a:lnTo>
                  <a:cubicBezTo>
                    <a:pt x="148365" y="606241"/>
                    <a:pt x="164419" y="619532"/>
                    <a:pt x="181654" y="631203"/>
                  </a:cubicBezTo>
                  <a:lnTo>
                    <a:pt x="221966" y="653136"/>
                  </a:lnTo>
                  <a:lnTo>
                    <a:pt x="205909" y="612936"/>
                  </a:lnTo>
                  <a:lnTo>
                    <a:pt x="201853" y="614556"/>
                  </a:lnTo>
                  <a:cubicBezTo>
                    <a:pt x="186724" y="576677"/>
                    <a:pt x="195869" y="535277"/>
                    <a:pt x="221910" y="508579"/>
                  </a:cubicBezTo>
                  <a:lnTo>
                    <a:pt x="232763" y="499503"/>
                  </a:lnTo>
                  <a:lnTo>
                    <a:pt x="218785" y="475213"/>
                  </a:lnTo>
                  <a:cubicBezTo>
                    <a:pt x="215180" y="467401"/>
                    <a:pt x="211960" y="459108"/>
                    <a:pt x="209133" y="450371"/>
                  </a:cubicBezTo>
                  <a:close/>
                  <a:moveTo>
                    <a:pt x="306449" y="399597"/>
                  </a:moveTo>
                  <a:cubicBezTo>
                    <a:pt x="280203" y="399597"/>
                    <a:pt x="255200" y="404916"/>
                    <a:pt x="232457" y="414535"/>
                  </a:cubicBezTo>
                  <a:lnTo>
                    <a:pt x="222073" y="420171"/>
                  </a:lnTo>
                  <a:lnTo>
                    <a:pt x="228867" y="446755"/>
                  </a:lnTo>
                  <a:cubicBezTo>
                    <a:pt x="231604" y="455312"/>
                    <a:pt x="234762" y="463361"/>
                    <a:pt x="238332" y="470855"/>
                  </a:cubicBezTo>
                  <a:lnTo>
                    <a:pt x="250773" y="488813"/>
                  </a:lnTo>
                  <a:lnTo>
                    <a:pt x="253311" y="487458"/>
                  </a:lnTo>
                  <a:cubicBezTo>
                    <a:pt x="265481" y="482498"/>
                    <a:pt x="278116" y="480315"/>
                    <a:pt x="290546" y="480615"/>
                  </a:cubicBezTo>
                  <a:cubicBezTo>
                    <a:pt x="327839" y="481518"/>
                    <a:pt x="363302" y="504777"/>
                    <a:pt x="378903" y="542493"/>
                  </a:cubicBezTo>
                  <a:lnTo>
                    <a:pt x="374826" y="544184"/>
                  </a:lnTo>
                  <a:lnTo>
                    <a:pt x="397557" y="601097"/>
                  </a:lnTo>
                  <a:cubicBezTo>
                    <a:pt x="400363" y="608120"/>
                    <a:pt x="396344" y="616328"/>
                    <a:pt x="388580" y="619429"/>
                  </a:cubicBezTo>
                  <a:cubicBezTo>
                    <a:pt x="380817" y="622530"/>
                    <a:pt x="372249" y="619350"/>
                    <a:pt x="369444" y="612326"/>
                  </a:cubicBezTo>
                  <a:cubicBezTo>
                    <a:pt x="366638" y="605302"/>
                    <a:pt x="370657" y="597094"/>
                    <a:pt x="378421" y="593993"/>
                  </a:cubicBezTo>
                  <a:lnTo>
                    <a:pt x="379714" y="593732"/>
                  </a:lnTo>
                  <a:lnTo>
                    <a:pt x="362041" y="549485"/>
                  </a:lnTo>
                  <a:lnTo>
                    <a:pt x="358310" y="551032"/>
                  </a:lnTo>
                  <a:cubicBezTo>
                    <a:pt x="342203" y="512065"/>
                    <a:pt x="299044" y="492885"/>
                    <a:pt x="261716" y="508106"/>
                  </a:cubicBezTo>
                  <a:cubicBezTo>
                    <a:pt x="224418" y="523313"/>
                    <a:pt x="206928" y="567163"/>
                    <a:pt x="222556" y="606287"/>
                  </a:cubicBezTo>
                  <a:lnTo>
                    <a:pt x="218761" y="607803"/>
                  </a:lnTo>
                  <a:lnTo>
                    <a:pt x="236154" y="651349"/>
                  </a:lnTo>
                  <a:lnTo>
                    <a:pt x="237179" y="650417"/>
                  </a:lnTo>
                  <a:cubicBezTo>
                    <a:pt x="244943" y="647316"/>
                    <a:pt x="253510" y="650496"/>
                    <a:pt x="256316" y="657520"/>
                  </a:cubicBezTo>
                  <a:lnTo>
                    <a:pt x="255843" y="667105"/>
                  </a:lnTo>
                  <a:lnTo>
                    <a:pt x="297497" y="680067"/>
                  </a:lnTo>
                  <a:cubicBezTo>
                    <a:pt x="318586" y="684392"/>
                    <a:pt x="340422" y="686664"/>
                    <a:pt x="362787" y="686664"/>
                  </a:cubicBezTo>
                  <a:cubicBezTo>
                    <a:pt x="452248" y="686664"/>
                    <a:pt x="533240" y="650316"/>
                    <a:pt x="591866" y="591549"/>
                  </a:cubicBezTo>
                  <a:lnTo>
                    <a:pt x="605949" y="574439"/>
                  </a:lnTo>
                  <a:lnTo>
                    <a:pt x="603624" y="551377"/>
                  </a:lnTo>
                  <a:cubicBezTo>
                    <a:pt x="596028" y="514254"/>
                    <a:pt x="577610" y="481073"/>
                    <a:pt x="551810" y="455273"/>
                  </a:cubicBezTo>
                  <a:lnTo>
                    <a:pt x="531216" y="438281"/>
                  </a:lnTo>
                  <a:lnTo>
                    <a:pt x="526199" y="463825"/>
                  </a:lnTo>
                  <a:cubicBezTo>
                    <a:pt x="523973" y="472797"/>
                    <a:pt x="521231" y="482042"/>
                    <a:pt x="517982" y="491522"/>
                  </a:cubicBezTo>
                  <a:lnTo>
                    <a:pt x="507424" y="517853"/>
                  </a:lnTo>
                  <a:lnTo>
                    <a:pt x="508947" y="518332"/>
                  </a:lnTo>
                  <a:cubicBezTo>
                    <a:pt x="522204" y="525666"/>
                    <a:pt x="530490" y="540435"/>
                    <a:pt x="528799" y="556449"/>
                  </a:cubicBezTo>
                  <a:cubicBezTo>
                    <a:pt x="526545" y="577802"/>
                    <a:pt x="507407" y="593284"/>
                    <a:pt x="486055" y="591029"/>
                  </a:cubicBezTo>
                  <a:cubicBezTo>
                    <a:pt x="464702" y="588775"/>
                    <a:pt x="449219" y="569638"/>
                    <a:pt x="451474" y="548285"/>
                  </a:cubicBezTo>
                  <a:cubicBezTo>
                    <a:pt x="453165" y="532270"/>
                    <a:pt x="464352" y="519558"/>
                    <a:pt x="478848" y="515154"/>
                  </a:cubicBezTo>
                  <a:lnTo>
                    <a:pt x="488584" y="514236"/>
                  </a:lnTo>
                  <a:lnTo>
                    <a:pt x="505699" y="470612"/>
                  </a:lnTo>
                  <a:cubicBezTo>
                    <a:pt x="508364" y="461549"/>
                    <a:pt x="510467" y="452792"/>
                    <a:pt x="511996" y="444383"/>
                  </a:cubicBezTo>
                  <a:lnTo>
                    <a:pt x="514064" y="426844"/>
                  </a:lnTo>
                  <a:lnTo>
                    <a:pt x="491387" y="414535"/>
                  </a:lnTo>
                  <a:cubicBezTo>
                    <a:pt x="468645" y="404916"/>
                    <a:pt x="443641" y="399597"/>
                    <a:pt x="417395" y="399597"/>
                  </a:cubicBezTo>
                  <a:close/>
                  <a:moveTo>
                    <a:pt x="361922" y="79868"/>
                  </a:moveTo>
                  <a:cubicBezTo>
                    <a:pt x="280098" y="79868"/>
                    <a:pt x="213766" y="146200"/>
                    <a:pt x="213766" y="228024"/>
                  </a:cubicBezTo>
                  <a:cubicBezTo>
                    <a:pt x="213766" y="309848"/>
                    <a:pt x="280098" y="376179"/>
                    <a:pt x="361922" y="376179"/>
                  </a:cubicBezTo>
                  <a:cubicBezTo>
                    <a:pt x="443746" y="376179"/>
                    <a:pt x="510078" y="309848"/>
                    <a:pt x="510078" y="228024"/>
                  </a:cubicBezTo>
                  <a:cubicBezTo>
                    <a:pt x="510078" y="146200"/>
                    <a:pt x="443746" y="79868"/>
                    <a:pt x="361922" y="79868"/>
                  </a:cubicBezTo>
                  <a:close/>
                  <a:moveTo>
                    <a:pt x="361922" y="0"/>
                  </a:moveTo>
                  <a:cubicBezTo>
                    <a:pt x="561806" y="0"/>
                    <a:pt x="723844" y="162038"/>
                    <a:pt x="723844" y="361922"/>
                  </a:cubicBezTo>
                  <a:cubicBezTo>
                    <a:pt x="723844" y="461864"/>
                    <a:pt x="683335" y="552345"/>
                    <a:pt x="617840" y="617840"/>
                  </a:cubicBezTo>
                  <a:lnTo>
                    <a:pt x="607486" y="626382"/>
                  </a:lnTo>
                  <a:lnTo>
                    <a:pt x="607486" y="626382"/>
                  </a:lnTo>
                  <a:lnTo>
                    <a:pt x="564276" y="662034"/>
                  </a:lnTo>
                  <a:cubicBezTo>
                    <a:pt x="506513" y="701058"/>
                    <a:pt x="436879" y="723844"/>
                    <a:pt x="361922" y="723844"/>
                  </a:cubicBezTo>
                  <a:cubicBezTo>
                    <a:pt x="286966" y="723844"/>
                    <a:pt x="217331" y="701058"/>
                    <a:pt x="159568" y="662034"/>
                  </a:cubicBezTo>
                  <a:lnTo>
                    <a:pt x="116358" y="626382"/>
                  </a:lnTo>
                  <a:lnTo>
                    <a:pt x="116358" y="626382"/>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0" name="Google Shape;390;p10"/>
          <p:cNvGrpSpPr/>
          <p:nvPr/>
        </p:nvGrpSpPr>
        <p:grpSpPr>
          <a:xfrm>
            <a:off x="6058227" y="4498159"/>
            <a:ext cx="494974" cy="494974"/>
            <a:chOff x="1718695" y="3837634"/>
            <a:chExt cx="614467" cy="614467"/>
          </a:xfrm>
        </p:grpSpPr>
        <p:sp>
          <p:nvSpPr>
            <p:cNvPr id="391" name="Google Shape;391;p10"/>
            <p:cNvSpPr/>
            <p:nvPr/>
          </p:nvSpPr>
          <p:spPr>
            <a:xfrm>
              <a:off x="1741349" y="3860288"/>
              <a:ext cx="569158" cy="569158"/>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92" name="Google Shape;392;p10"/>
            <p:cNvSpPr/>
            <p:nvPr/>
          </p:nvSpPr>
          <p:spPr>
            <a:xfrm>
              <a:off x="1718695" y="3837634"/>
              <a:ext cx="614467" cy="614467"/>
            </a:xfrm>
            <a:custGeom>
              <a:avLst/>
              <a:gdLst/>
              <a:ahLst/>
              <a:cxnLst/>
              <a:rect l="l" t="t" r="r" b="b"/>
              <a:pathLst>
                <a:path w="723844" h="723844" extrusionOk="0">
                  <a:moveTo>
                    <a:pt x="492548" y="529529"/>
                  </a:moveTo>
                  <a:cubicBezTo>
                    <a:pt x="479935" y="528197"/>
                    <a:pt x="468630" y="537343"/>
                    <a:pt x="467298" y="549956"/>
                  </a:cubicBezTo>
                  <a:cubicBezTo>
                    <a:pt x="465967" y="562569"/>
                    <a:pt x="475112" y="573873"/>
                    <a:pt x="487725" y="575205"/>
                  </a:cubicBezTo>
                  <a:cubicBezTo>
                    <a:pt x="500338" y="576537"/>
                    <a:pt x="511643" y="567391"/>
                    <a:pt x="512974" y="554778"/>
                  </a:cubicBezTo>
                  <a:cubicBezTo>
                    <a:pt x="514306" y="542165"/>
                    <a:pt x="505161" y="530860"/>
                    <a:pt x="492548" y="529529"/>
                  </a:cubicBezTo>
                  <a:close/>
                  <a:moveTo>
                    <a:pt x="203761" y="430111"/>
                  </a:moveTo>
                  <a:lnTo>
                    <a:pt x="200167" y="432061"/>
                  </a:lnTo>
                  <a:cubicBezTo>
                    <a:pt x="162244" y="457682"/>
                    <a:pt x="134063" y="496628"/>
                    <a:pt x="122343" y="542181"/>
                  </a:cubicBezTo>
                  <a:lnTo>
                    <a:pt x="118458" y="573021"/>
                  </a:lnTo>
                  <a:lnTo>
                    <a:pt x="133708" y="591549"/>
                  </a:lnTo>
                  <a:cubicBezTo>
                    <a:pt x="148365" y="606241"/>
                    <a:pt x="164419" y="619532"/>
                    <a:pt x="181654" y="631203"/>
                  </a:cubicBezTo>
                  <a:lnTo>
                    <a:pt x="221966" y="653136"/>
                  </a:lnTo>
                  <a:lnTo>
                    <a:pt x="205909" y="612936"/>
                  </a:lnTo>
                  <a:lnTo>
                    <a:pt x="201853" y="614556"/>
                  </a:lnTo>
                  <a:cubicBezTo>
                    <a:pt x="186724" y="576677"/>
                    <a:pt x="195869" y="535277"/>
                    <a:pt x="221910" y="508579"/>
                  </a:cubicBezTo>
                  <a:lnTo>
                    <a:pt x="232763" y="499503"/>
                  </a:lnTo>
                  <a:lnTo>
                    <a:pt x="218785" y="475213"/>
                  </a:lnTo>
                  <a:cubicBezTo>
                    <a:pt x="215180" y="467401"/>
                    <a:pt x="211960" y="459108"/>
                    <a:pt x="209133" y="450371"/>
                  </a:cubicBezTo>
                  <a:close/>
                  <a:moveTo>
                    <a:pt x="306449" y="399597"/>
                  </a:moveTo>
                  <a:cubicBezTo>
                    <a:pt x="280203" y="399597"/>
                    <a:pt x="255200" y="404916"/>
                    <a:pt x="232457" y="414535"/>
                  </a:cubicBezTo>
                  <a:lnTo>
                    <a:pt x="222073" y="420171"/>
                  </a:lnTo>
                  <a:lnTo>
                    <a:pt x="228867" y="446755"/>
                  </a:lnTo>
                  <a:cubicBezTo>
                    <a:pt x="231604" y="455312"/>
                    <a:pt x="234762" y="463361"/>
                    <a:pt x="238332" y="470855"/>
                  </a:cubicBezTo>
                  <a:lnTo>
                    <a:pt x="250773" y="488813"/>
                  </a:lnTo>
                  <a:lnTo>
                    <a:pt x="253311" y="487458"/>
                  </a:lnTo>
                  <a:cubicBezTo>
                    <a:pt x="265481" y="482498"/>
                    <a:pt x="278116" y="480315"/>
                    <a:pt x="290546" y="480615"/>
                  </a:cubicBezTo>
                  <a:cubicBezTo>
                    <a:pt x="327839" y="481518"/>
                    <a:pt x="363302" y="504777"/>
                    <a:pt x="378903" y="542493"/>
                  </a:cubicBezTo>
                  <a:lnTo>
                    <a:pt x="374826" y="544184"/>
                  </a:lnTo>
                  <a:lnTo>
                    <a:pt x="397557" y="601097"/>
                  </a:lnTo>
                  <a:cubicBezTo>
                    <a:pt x="400363" y="608120"/>
                    <a:pt x="396344" y="616328"/>
                    <a:pt x="388580" y="619429"/>
                  </a:cubicBezTo>
                  <a:cubicBezTo>
                    <a:pt x="380817" y="622530"/>
                    <a:pt x="372249" y="619350"/>
                    <a:pt x="369444" y="612326"/>
                  </a:cubicBezTo>
                  <a:cubicBezTo>
                    <a:pt x="366638" y="605302"/>
                    <a:pt x="370657" y="597094"/>
                    <a:pt x="378421" y="593993"/>
                  </a:cubicBezTo>
                  <a:lnTo>
                    <a:pt x="379714" y="593732"/>
                  </a:lnTo>
                  <a:lnTo>
                    <a:pt x="362041" y="549485"/>
                  </a:lnTo>
                  <a:lnTo>
                    <a:pt x="358310" y="551032"/>
                  </a:lnTo>
                  <a:cubicBezTo>
                    <a:pt x="342203" y="512065"/>
                    <a:pt x="299044" y="492885"/>
                    <a:pt x="261716" y="508106"/>
                  </a:cubicBezTo>
                  <a:cubicBezTo>
                    <a:pt x="224418" y="523313"/>
                    <a:pt x="206928" y="567163"/>
                    <a:pt x="222556" y="606287"/>
                  </a:cubicBezTo>
                  <a:lnTo>
                    <a:pt x="218761" y="607803"/>
                  </a:lnTo>
                  <a:lnTo>
                    <a:pt x="236154" y="651349"/>
                  </a:lnTo>
                  <a:lnTo>
                    <a:pt x="237179" y="650417"/>
                  </a:lnTo>
                  <a:cubicBezTo>
                    <a:pt x="244943" y="647316"/>
                    <a:pt x="253510" y="650496"/>
                    <a:pt x="256316" y="657520"/>
                  </a:cubicBezTo>
                  <a:lnTo>
                    <a:pt x="255843" y="667105"/>
                  </a:lnTo>
                  <a:lnTo>
                    <a:pt x="297497" y="680067"/>
                  </a:lnTo>
                  <a:cubicBezTo>
                    <a:pt x="318586" y="684392"/>
                    <a:pt x="340422" y="686664"/>
                    <a:pt x="362787" y="686664"/>
                  </a:cubicBezTo>
                  <a:cubicBezTo>
                    <a:pt x="452248" y="686664"/>
                    <a:pt x="533240" y="650316"/>
                    <a:pt x="591866" y="591549"/>
                  </a:cubicBezTo>
                  <a:lnTo>
                    <a:pt x="605949" y="574439"/>
                  </a:lnTo>
                  <a:lnTo>
                    <a:pt x="603624" y="551377"/>
                  </a:lnTo>
                  <a:cubicBezTo>
                    <a:pt x="596028" y="514254"/>
                    <a:pt x="577610" y="481073"/>
                    <a:pt x="551810" y="455273"/>
                  </a:cubicBezTo>
                  <a:lnTo>
                    <a:pt x="531216" y="438281"/>
                  </a:lnTo>
                  <a:lnTo>
                    <a:pt x="526199" y="463825"/>
                  </a:lnTo>
                  <a:cubicBezTo>
                    <a:pt x="523973" y="472797"/>
                    <a:pt x="521231" y="482042"/>
                    <a:pt x="517982" y="491522"/>
                  </a:cubicBezTo>
                  <a:lnTo>
                    <a:pt x="507424" y="517853"/>
                  </a:lnTo>
                  <a:lnTo>
                    <a:pt x="508947" y="518332"/>
                  </a:lnTo>
                  <a:cubicBezTo>
                    <a:pt x="522204" y="525666"/>
                    <a:pt x="530490" y="540435"/>
                    <a:pt x="528799" y="556449"/>
                  </a:cubicBezTo>
                  <a:cubicBezTo>
                    <a:pt x="526545" y="577802"/>
                    <a:pt x="507407" y="593284"/>
                    <a:pt x="486055" y="591029"/>
                  </a:cubicBezTo>
                  <a:cubicBezTo>
                    <a:pt x="464702" y="588775"/>
                    <a:pt x="449219" y="569638"/>
                    <a:pt x="451474" y="548285"/>
                  </a:cubicBezTo>
                  <a:cubicBezTo>
                    <a:pt x="453165" y="532270"/>
                    <a:pt x="464352" y="519558"/>
                    <a:pt x="478848" y="515154"/>
                  </a:cubicBezTo>
                  <a:lnTo>
                    <a:pt x="488584" y="514236"/>
                  </a:lnTo>
                  <a:lnTo>
                    <a:pt x="505699" y="470612"/>
                  </a:lnTo>
                  <a:cubicBezTo>
                    <a:pt x="508364" y="461549"/>
                    <a:pt x="510467" y="452792"/>
                    <a:pt x="511996" y="444383"/>
                  </a:cubicBezTo>
                  <a:lnTo>
                    <a:pt x="514064" y="426844"/>
                  </a:lnTo>
                  <a:lnTo>
                    <a:pt x="491387" y="414535"/>
                  </a:lnTo>
                  <a:cubicBezTo>
                    <a:pt x="468645" y="404916"/>
                    <a:pt x="443641" y="399597"/>
                    <a:pt x="417395" y="399597"/>
                  </a:cubicBezTo>
                  <a:close/>
                  <a:moveTo>
                    <a:pt x="361922" y="79868"/>
                  </a:moveTo>
                  <a:cubicBezTo>
                    <a:pt x="280098" y="79868"/>
                    <a:pt x="213766" y="146200"/>
                    <a:pt x="213766" y="228024"/>
                  </a:cubicBezTo>
                  <a:cubicBezTo>
                    <a:pt x="213766" y="309848"/>
                    <a:pt x="280098" y="376179"/>
                    <a:pt x="361922" y="376179"/>
                  </a:cubicBezTo>
                  <a:cubicBezTo>
                    <a:pt x="443746" y="376179"/>
                    <a:pt x="510078" y="309848"/>
                    <a:pt x="510078" y="228024"/>
                  </a:cubicBezTo>
                  <a:cubicBezTo>
                    <a:pt x="510078" y="146200"/>
                    <a:pt x="443746" y="79868"/>
                    <a:pt x="361922" y="79868"/>
                  </a:cubicBezTo>
                  <a:close/>
                  <a:moveTo>
                    <a:pt x="361922" y="0"/>
                  </a:moveTo>
                  <a:cubicBezTo>
                    <a:pt x="561806" y="0"/>
                    <a:pt x="723844" y="162038"/>
                    <a:pt x="723844" y="361922"/>
                  </a:cubicBezTo>
                  <a:cubicBezTo>
                    <a:pt x="723844" y="461864"/>
                    <a:pt x="683335" y="552345"/>
                    <a:pt x="617840" y="617840"/>
                  </a:cubicBezTo>
                  <a:lnTo>
                    <a:pt x="607486" y="626382"/>
                  </a:lnTo>
                  <a:lnTo>
                    <a:pt x="607486" y="626382"/>
                  </a:lnTo>
                  <a:lnTo>
                    <a:pt x="564276" y="662034"/>
                  </a:lnTo>
                  <a:cubicBezTo>
                    <a:pt x="506513" y="701058"/>
                    <a:pt x="436879" y="723844"/>
                    <a:pt x="361922" y="723844"/>
                  </a:cubicBezTo>
                  <a:cubicBezTo>
                    <a:pt x="286966" y="723844"/>
                    <a:pt x="217331" y="701058"/>
                    <a:pt x="159568" y="662034"/>
                  </a:cubicBezTo>
                  <a:lnTo>
                    <a:pt x="116358" y="626382"/>
                  </a:lnTo>
                  <a:lnTo>
                    <a:pt x="116358" y="626382"/>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4" name="Picture 23">
            <a:extLst>
              <a:ext uri="{FF2B5EF4-FFF2-40B4-BE49-F238E27FC236}">
                <a16:creationId xmlns:a16="http://schemas.microsoft.com/office/drawing/2014/main" id="{83DD4BFF-D1EE-4333-9995-12E024EC3599}"/>
              </a:ext>
            </a:extLst>
          </p:cNvPr>
          <p:cNvPicPr>
            <a:picLocks noChangeAspect="1"/>
          </p:cNvPicPr>
          <p:nvPr/>
        </p:nvPicPr>
        <p:blipFill>
          <a:blip r:embed="rId3"/>
          <a:stretch>
            <a:fillRect/>
          </a:stretch>
        </p:blipFill>
        <p:spPr>
          <a:xfrm>
            <a:off x="-10224" y="-4571"/>
            <a:ext cx="12212447" cy="10773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8" name="Picture 7">
            <a:extLst>
              <a:ext uri="{FF2B5EF4-FFF2-40B4-BE49-F238E27FC236}">
                <a16:creationId xmlns:a16="http://schemas.microsoft.com/office/drawing/2014/main" id="{718C2969-7E85-4ACC-9A5D-971E1B02AD81}"/>
              </a:ext>
            </a:extLst>
          </p:cNvPr>
          <p:cNvPicPr>
            <a:picLocks noChangeAspect="1"/>
          </p:cNvPicPr>
          <p:nvPr/>
        </p:nvPicPr>
        <p:blipFill>
          <a:blip r:embed="rId2"/>
          <a:stretch>
            <a:fillRect/>
          </a:stretch>
        </p:blipFill>
        <p:spPr>
          <a:xfrm>
            <a:off x="7229824" y="2405062"/>
            <a:ext cx="4057650" cy="2753792"/>
          </a:xfrm>
          <a:prstGeom prst="rect">
            <a:avLst/>
          </a:prstGeom>
        </p:spPr>
      </p:pic>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Example Criteria &amp; Notifications (ED) </a:t>
            </a:r>
          </a:p>
        </p:txBody>
      </p:sp>
      <p:sp>
        <p:nvSpPr>
          <p:cNvPr id="3" name="TextBox 2">
            <a:extLst>
              <a:ext uri="{FF2B5EF4-FFF2-40B4-BE49-F238E27FC236}">
                <a16:creationId xmlns:a16="http://schemas.microsoft.com/office/drawing/2014/main" id="{45E6A712-7167-4039-86C9-49CECF2E04DB}"/>
              </a:ext>
            </a:extLst>
          </p:cNvPr>
          <p:cNvSpPr txBox="1"/>
          <p:nvPr/>
        </p:nvSpPr>
        <p:spPr>
          <a:xfrm>
            <a:off x="7472052" y="3141841"/>
            <a:ext cx="3573194" cy="1754326"/>
          </a:xfrm>
          <a:prstGeom prst="rect">
            <a:avLst/>
          </a:prstGeom>
          <a:solidFill>
            <a:srgbClr val="505E72"/>
          </a:solidFill>
        </p:spPr>
        <p:txBody>
          <a:bodyPr wrap="square" rtlCol="0">
            <a:spAutoFit/>
          </a:bodyPr>
          <a:lstStyle/>
          <a:p>
            <a:r>
              <a:rPr lang="en-US" dirty="0">
                <a:solidFill>
                  <a:schemeClr val="bg1"/>
                </a:solidFill>
              </a:rPr>
              <a:t>1.   EHR – ED </a:t>
            </a:r>
            <a:r>
              <a:rPr lang="en-US" dirty="0" err="1">
                <a:solidFill>
                  <a:schemeClr val="bg1"/>
                </a:solidFill>
              </a:rPr>
              <a:t>Trackboard</a:t>
            </a:r>
            <a:endParaRPr lang="en-US" dirty="0">
              <a:solidFill>
                <a:schemeClr val="bg1"/>
              </a:solidFill>
            </a:endParaRPr>
          </a:p>
          <a:p>
            <a:pPr marL="342900" indent="-342900">
              <a:buAutoNum type="arabicPeriod" startAt="2"/>
            </a:pPr>
            <a:r>
              <a:rPr lang="en-US" dirty="0">
                <a:solidFill>
                  <a:schemeClr val="bg1"/>
                </a:solidFill>
              </a:rPr>
              <a:t>Fax </a:t>
            </a:r>
          </a:p>
          <a:p>
            <a:pPr marL="342900" indent="-342900">
              <a:buAutoNum type="arabicPeriod" startAt="2"/>
            </a:pPr>
            <a:r>
              <a:rPr lang="en-US" dirty="0">
                <a:solidFill>
                  <a:schemeClr val="bg1"/>
                </a:solidFill>
              </a:rPr>
              <a:t>SMS / Text Message (no PHI)</a:t>
            </a:r>
          </a:p>
          <a:p>
            <a:pPr marL="342900" indent="-342900">
              <a:buAutoNum type="arabicPeriod" startAt="2"/>
            </a:pPr>
            <a:r>
              <a:rPr lang="en-US" dirty="0">
                <a:solidFill>
                  <a:schemeClr val="bg1"/>
                </a:solidFill>
              </a:rPr>
              <a:t>Email (no PHI) </a:t>
            </a:r>
          </a:p>
          <a:p>
            <a:pPr marL="342900" indent="-342900">
              <a:buAutoNum type="arabicPeriod" startAt="2"/>
            </a:pPr>
            <a:r>
              <a:rPr lang="en-US" dirty="0">
                <a:solidFill>
                  <a:schemeClr val="bg1"/>
                </a:solidFill>
              </a:rPr>
              <a:t>Collective Medical Web-Based Portal </a:t>
            </a:r>
          </a:p>
        </p:txBody>
      </p:sp>
      <p:sp>
        <p:nvSpPr>
          <p:cNvPr id="9" name="Content Placeholder 2">
            <a:extLst>
              <a:ext uri="{FF2B5EF4-FFF2-40B4-BE49-F238E27FC236}">
                <a16:creationId xmlns:a16="http://schemas.microsoft.com/office/drawing/2014/main" id="{2D537179-AD00-4D64-9AEC-FF840A6942A7}"/>
              </a:ext>
            </a:extLst>
          </p:cNvPr>
          <p:cNvSpPr txBox="1">
            <a:spLocks/>
          </p:cNvSpPr>
          <p:nvPr/>
        </p:nvSpPr>
        <p:spPr>
          <a:xfrm>
            <a:off x="246411" y="1489139"/>
            <a:ext cx="6435743" cy="4391156"/>
          </a:xfrm>
          <a:prstGeom prst="rect">
            <a:avLst/>
          </a:prstGeom>
          <a:solidFill>
            <a:srgbClr val="4F5D71"/>
          </a:solidFill>
          <a:ln>
            <a:solidFill>
              <a:srgbClr val="505E72"/>
            </a:solidFill>
          </a:ln>
        </p:spPr>
        <p:txBody>
          <a:bodyP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High utilization - 5+ visits in 12 months​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Rising Risk - (Traveling patients) 3 different EDs within 90 days​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History of Security Events (18 months)​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History of Sepsis (12 month look back)​</a:t>
            </a:r>
          </a:p>
          <a:p>
            <a:pPr marL="342900" indent="-342900" fontAlgn="base">
              <a:buFont typeface="Arial" panose="020B0604020202020204" pitchFamily="34" charset="0"/>
              <a:buChar char="•"/>
            </a:pPr>
            <a:r>
              <a:rPr lang="en-US" sz="2000" dirty="0">
                <a:solidFill>
                  <a:srgbClr val="FFFF00"/>
                </a:solidFill>
                <a:latin typeface="Calibri" panose="020F0502020204030204" pitchFamily="34" charset="0"/>
              </a:rPr>
              <a:t>Patients with Care Insights entered on the network </a:t>
            </a:r>
          </a:p>
          <a:p>
            <a:pPr fontAlgn="base"/>
            <a:endParaRPr lang="en-US" sz="2000" dirty="0">
              <a:solidFill>
                <a:schemeClr val="bg1"/>
              </a:solidFill>
              <a:latin typeface="Arial" panose="020B0604020202020204" pitchFamily="34" charset="0"/>
            </a:endParaRPr>
          </a:p>
          <a:p>
            <a:pPr fontAlgn="base"/>
            <a:endParaRPr lang="en-US" sz="2000" dirty="0">
              <a:solidFill>
                <a:srgbClr val="404041"/>
              </a:solidFill>
              <a:latin typeface="Arial" panose="020B0604020202020204" pitchFamily="34" charset="0"/>
            </a:endParaRPr>
          </a:p>
          <a:p>
            <a:pPr marL="1028700" lvl="1" indent="-342900">
              <a:buFont typeface="+mj-lt"/>
              <a:buAutoNum type="arabicPeriod"/>
            </a:pPr>
            <a:endParaRPr lang="en-US" sz="1800" dirty="0">
              <a:solidFill>
                <a:schemeClr val="bg1"/>
              </a:solidFill>
              <a:cs typeface="Calibri" panose="020F0502020204030204" pitchFamily="34" charset="0"/>
            </a:endParaRPr>
          </a:p>
        </p:txBody>
      </p:sp>
    </p:spTree>
    <p:extLst>
      <p:ext uri="{BB962C8B-B14F-4D97-AF65-F5344CB8AC3E}">
        <p14:creationId xmlns:p14="http://schemas.microsoft.com/office/powerpoint/2010/main" val="48701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F66F35-704A-9EA2-D353-3B9BC49458BD}"/>
              </a:ext>
            </a:extLst>
          </p:cNvPr>
          <p:cNvPicPr>
            <a:picLocks noChangeAspect="1"/>
          </p:cNvPicPr>
          <p:nvPr/>
        </p:nvPicPr>
        <p:blipFill>
          <a:blip r:embed="rId3"/>
          <a:stretch>
            <a:fillRect/>
          </a:stretch>
        </p:blipFill>
        <p:spPr>
          <a:xfrm>
            <a:off x="0" y="1783080"/>
            <a:ext cx="12192000" cy="3291840"/>
          </a:xfrm>
          <a:prstGeom prst="rect">
            <a:avLst/>
          </a:prstGeom>
        </p:spPr>
      </p:pic>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4"/>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ED </a:t>
            </a:r>
            <a:r>
              <a:rPr lang="en-US" dirty="0" err="1">
                <a:solidFill>
                  <a:schemeClr val="bg1"/>
                </a:solidFill>
              </a:rPr>
              <a:t>Trackboard</a:t>
            </a:r>
            <a:r>
              <a:rPr lang="en-US" dirty="0">
                <a:solidFill>
                  <a:schemeClr val="bg1"/>
                </a:solidFill>
              </a:rPr>
              <a:t> Notification Delivery</a:t>
            </a:r>
          </a:p>
        </p:txBody>
      </p:sp>
      <p:grpSp>
        <p:nvGrpSpPr>
          <p:cNvPr id="3" name="Group 2">
            <a:extLst>
              <a:ext uri="{FF2B5EF4-FFF2-40B4-BE49-F238E27FC236}">
                <a16:creationId xmlns:a16="http://schemas.microsoft.com/office/drawing/2014/main" id="{A652BEA4-5B25-C61D-676F-78305211DBF2}"/>
              </a:ext>
            </a:extLst>
          </p:cNvPr>
          <p:cNvGrpSpPr/>
          <p:nvPr/>
        </p:nvGrpSpPr>
        <p:grpSpPr>
          <a:xfrm>
            <a:off x="2822433" y="1367532"/>
            <a:ext cx="7374223" cy="1147233"/>
            <a:chOff x="2954161" y="1170770"/>
            <a:chExt cx="7374223" cy="1147233"/>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4D855A42-165E-2B95-5262-A59A03407974}"/>
                </a:ext>
              </a:extLst>
            </p:cNvPr>
            <p:cNvPicPr>
              <a:picLocks noChangeAspect="1"/>
            </p:cNvPicPr>
            <p:nvPr/>
          </p:nvPicPr>
          <p:blipFill rotWithShape="1">
            <a:blip r:embed="rId5">
              <a:extLst>
                <a:ext uri="{28A0092B-C50C-407E-A947-70E740481C1C}">
                  <a14:useLocalDpi xmlns:a14="http://schemas.microsoft.com/office/drawing/2010/main" val="0"/>
                </a:ext>
              </a:extLst>
            </a:blip>
            <a:srcRect l="1197" r="6122" b="17564"/>
            <a:stretch/>
          </p:blipFill>
          <p:spPr>
            <a:xfrm>
              <a:off x="2954161" y="1170770"/>
              <a:ext cx="7374223" cy="1147233"/>
            </a:xfrm>
            <a:prstGeom prst="rect">
              <a:avLst/>
            </a:prstGeom>
            <a:ln w="3175">
              <a:solidFill>
                <a:schemeClr val="tx2">
                  <a:alpha val="5000"/>
                </a:schemeClr>
              </a:solidFill>
            </a:ln>
            <a:effectLst>
              <a:outerShdw blurRad="190500" dist="76200" dir="2700000" algn="tl" rotWithShape="0">
                <a:schemeClr val="tx2">
                  <a:alpha val="20000"/>
                </a:schemeClr>
              </a:outerShdw>
            </a:effectLst>
          </p:spPr>
        </p:pic>
        <p:sp>
          <p:nvSpPr>
            <p:cNvPr id="5" name="Rectangle 4">
              <a:extLst>
                <a:ext uri="{FF2B5EF4-FFF2-40B4-BE49-F238E27FC236}">
                  <a16:creationId xmlns:a16="http://schemas.microsoft.com/office/drawing/2014/main" id="{6A1E8D13-E2E9-7B76-7100-2A48F2431381}"/>
                </a:ext>
              </a:extLst>
            </p:cNvPr>
            <p:cNvSpPr/>
            <p:nvPr/>
          </p:nvSpPr>
          <p:spPr>
            <a:xfrm>
              <a:off x="7281005" y="1872899"/>
              <a:ext cx="182880" cy="20116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FF8739C-C846-251D-DE3B-DA2F8091EA98}"/>
              </a:ext>
            </a:extLst>
          </p:cNvPr>
          <p:cNvPicPr>
            <a:picLocks noChangeAspect="1"/>
          </p:cNvPicPr>
          <p:nvPr/>
        </p:nvPicPr>
        <p:blipFill rotWithShape="1">
          <a:blip r:embed="rId6">
            <a:extLst>
              <a:ext uri="{28A0092B-C50C-407E-A947-70E740481C1C}">
                <a14:useLocalDpi xmlns:a14="http://schemas.microsoft.com/office/drawing/2010/main" val="0"/>
              </a:ext>
            </a:extLst>
          </a:blip>
          <a:srcRect l="571" t="-1" r="4010" b="6494"/>
          <a:stretch/>
        </p:blipFill>
        <p:spPr>
          <a:xfrm>
            <a:off x="2822432" y="2591858"/>
            <a:ext cx="7374223" cy="3502756"/>
          </a:xfrm>
          <a:prstGeom prst="rect">
            <a:avLst/>
          </a:prstGeom>
          <a:ln w="3175">
            <a:solidFill>
              <a:schemeClr val="tx2">
                <a:alpha val="5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3B621359-4DF3-9330-1DCF-20E52880C457}"/>
              </a:ext>
            </a:extLst>
          </p:cNvPr>
          <p:cNvSpPr txBox="1"/>
          <p:nvPr/>
        </p:nvSpPr>
        <p:spPr>
          <a:xfrm>
            <a:off x="85064" y="3007406"/>
            <a:ext cx="1789003" cy="923330"/>
          </a:xfrm>
          <a:prstGeom prst="rect">
            <a:avLst/>
          </a:prstGeom>
          <a:noFill/>
        </p:spPr>
        <p:txBody>
          <a:bodyPr wrap="square" rtlCol="0">
            <a:spAutoFit/>
          </a:bodyPr>
          <a:lstStyle/>
          <a:p>
            <a:r>
              <a:rPr lang="en-US" sz="1800" dirty="0">
                <a:solidFill>
                  <a:schemeClr val="bg1"/>
                </a:solidFill>
                <a:latin typeface="+mj-lt"/>
              </a:rPr>
              <a:t>EHR ED Track Board</a:t>
            </a:r>
          </a:p>
          <a:p>
            <a:endParaRPr lang="en-US" dirty="0"/>
          </a:p>
        </p:txBody>
      </p:sp>
    </p:spTree>
    <p:extLst>
      <p:ext uri="{BB962C8B-B14F-4D97-AF65-F5344CB8AC3E}">
        <p14:creationId xmlns:p14="http://schemas.microsoft.com/office/powerpoint/2010/main" val="281832103"/>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8" name="Picture 7">
            <a:extLst>
              <a:ext uri="{FF2B5EF4-FFF2-40B4-BE49-F238E27FC236}">
                <a16:creationId xmlns:a16="http://schemas.microsoft.com/office/drawing/2014/main" id="{718C2969-7E85-4ACC-9A5D-971E1B02AD81}"/>
              </a:ext>
            </a:extLst>
          </p:cNvPr>
          <p:cNvPicPr>
            <a:picLocks noChangeAspect="1"/>
          </p:cNvPicPr>
          <p:nvPr/>
        </p:nvPicPr>
        <p:blipFill>
          <a:blip r:embed="rId3"/>
          <a:stretch>
            <a:fillRect/>
          </a:stretch>
        </p:blipFill>
        <p:spPr>
          <a:xfrm>
            <a:off x="7229824" y="2405062"/>
            <a:ext cx="4057650" cy="2753792"/>
          </a:xfrm>
          <a:prstGeom prst="rect">
            <a:avLst/>
          </a:prstGeom>
        </p:spPr>
      </p:pic>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4"/>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Example Criteria &amp; Notifications (Clinic) </a:t>
            </a:r>
          </a:p>
        </p:txBody>
      </p:sp>
      <p:sp>
        <p:nvSpPr>
          <p:cNvPr id="3" name="TextBox 2">
            <a:extLst>
              <a:ext uri="{FF2B5EF4-FFF2-40B4-BE49-F238E27FC236}">
                <a16:creationId xmlns:a16="http://schemas.microsoft.com/office/drawing/2014/main" id="{45E6A712-7167-4039-86C9-49CECF2E04DB}"/>
              </a:ext>
            </a:extLst>
          </p:cNvPr>
          <p:cNvSpPr txBox="1"/>
          <p:nvPr/>
        </p:nvSpPr>
        <p:spPr>
          <a:xfrm>
            <a:off x="7472052" y="3141841"/>
            <a:ext cx="3573194" cy="1754326"/>
          </a:xfrm>
          <a:prstGeom prst="rect">
            <a:avLst/>
          </a:prstGeom>
          <a:solidFill>
            <a:srgbClr val="505E72"/>
          </a:solidFill>
        </p:spPr>
        <p:txBody>
          <a:bodyPr wrap="square" rtlCol="0">
            <a:spAutoFit/>
          </a:bodyPr>
          <a:lstStyle/>
          <a:p>
            <a:r>
              <a:rPr lang="en-US" dirty="0">
                <a:solidFill>
                  <a:schemeClr val="bg1"/>
                </a:solidFill>
              </a:rPr>
              <a:t>1.   Fax </a:t>
            </a:r>
          </a:p>
          <a:p>
            <a:pPr marL="342900" indent="-342900">
              <a:buAutoNum type="arabicPeriod" startAt="2"/>
            </a:pPr>
            <a:r>
              <a:rPr lang="en-US" dirty="0">
                <a:solidFill>
                  <a:schemeClr val="bg1"/>
                </a:solidFill>
              </a:rPr>
              <a:t>SMS / Text Message (no PHI)</a:t>
            </a:r>
          </a:p>
          <a:p>
            <a:pPr marL="342900" indent="-342900">
              <a:buAutoNum type="arabicPeriod" startAt="2"/>
            </a:pPr>
            <a:r>
              <a:rPr lang="en-US" dirty="0">
                <a:solidFill>
                  <a:schemeClr val="bg1"/>
                </a:solidFill>
              </a:rPr>
              <a:t>Email (no PHI) </a:t>
            </a:r>
          </a:p>
          <a:p>
            <a:pPr marL="342900" indent="-342900">
              <a:buAutoNum type="arabicPeriod" startAt="2"/>
            </a:pPr>
            <a:r>
              <a:rPr lang="en-US" dirty="0">
                <a:solidFill>
                  <a:schemeClr val="bg1"/>
                </a:solidFill>
              </a:rPr>
              <a:t>Collective Medical Web-Based Portal </a:t>
            </a:r>
          </a:p>
          <a:p>
            <a:pPr marL="342900" indent="-342900">
              <a:buAutoNum type="arabicPeriod" startAt="2"/>
            </a:pPr>
            <a:endParaRPr lang="en-US" dirty="0">
              <a:solidFill>
                <a:schemeClr val="bg1"/>
              </a:solidFill>
            </a:endParaRPr>
          </a:p>
        </p:txBody>
      </p:sp>
      <p:sp>
        <p:nvSpPr>
          <p:cNvPr id="9" name="Content Placeholder 2">
            <a:extLst>
              <a:ext uri="{FF2B5EF4-FFF2-40B4-BE49-F238E27FC236}">
                <a16:creationId xmlns:a16="http://schemas.microsoft.com/office/drawing/2014/main" id="{2D537179-AD00-4D64-9AEC-FF840A6942A7}"/>
              </a:ext>
            </a:extLst>
          </p:cNvPr>
          <p:cNvSpPr txBox="1">
            <a:spLocks/>
          </p:cNvSpPr>
          <p:nvPr/>
        </p:nvSpPr>
        <p:spPr>
          <a:xfrm>
            <a:off x="246411" y="1489139"/>
            <a:ext cx="6435743" cy="4391156"/>
          </a:xfrm>
          <a:prstGeom prst="rect">
            <a:avLst/>
          </a:prstGeom>
          <a:solidFill>
            <a:srgbClr val="4F5D71"/>
          </a:solidFill>
          <a:ln>
            <a:solidFill>
              <a:srgbClr val="505E72"/>
            </a:solidFill>
          </a:ln>
        </p:spPr>
        <p:txBody>
          <a:bodyP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High utilization - 5+ visits in 12 months​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Rising Risk - (Traveling patients) 3 different EDs within 90 days​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ED Encounters</a:t>
            </a: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ED Discharges</a:t>
            </a: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ED Encounters with Behavioral Health Diagnosis</a:t>
            </a: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Inpatient Admissions </a:t>
            </a: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Inpatient Discharges </a:t>
            </a:r>
          </a:p>
          <a:p>
            <a:pPr marL="342900" indent="-342900" fontAlgn="base">
              <a:buFont typeface="Arial" panose="020B0604020202020204" pitchFamily="34" charset="0"/>
              <a:buChar char="•"/>
            </a:pPr>
            <a:r>
              <a:rPr lang="en-US" sz="2000" dirty="0">
                <a:solidFill>
                  <a:srgbClr val="FFFF00"/>
                </a:solidFill>
                <a:latin typeface="Calibri" panose="020F0502020204030204" pitchFamily="34" charset="0"/>
              </a:rPr>
              <a:t>Patients with Care Insights entered on the network </a:t>
            </a:r>
          </a:p>
          <a:p>
            <a:pPr fontAlgn="base"/>
            <a:endParaRPr lang="en-US" sz="2000" dirty="0">
              <a:solidFill>
                <a:schemeClr val="bg1"/>
              </a:solidFill>
              <a:latin typeface="Calibri" panose="020F0502020204030204" pitchFamily="34" charset="0"/>
            </a:endParaRPr>
          </a:p>
          <a:p>
            <a:pPr fontAlgn="base"/>
            <a:endParaRPr lang="en-US" sz="2000" dirty="0">
              <a:solidFill>
                <a:schemeClr val="bg1"/>
              </a:solidFill>
              <a:latin typeface="Arial" panose="020B0604020202020204" pitchFamily="34" charset="0"/>
            </a:endParaRPr>
          </a:p>
          <a:p>
            <a:pPr fontAlgn="base"/>
            <a:endParaRPr lang="en-US" sz="2000" dirty="0">
              <a:solidFill>
                <a:srgbClr val="404041"/>
              </a:solidFill>
              <a:latin typeface="Arial" panose="020B0604020202020204" pitchFamily="34" charset="0"/>
            </a:endParaRPr>
          </a:p>
          <a:p>
            <a:pPr marL="1028700" lvl="1" indent="-342900">
              <a:buFont typeface="+mj-lt"/>
              <a:buAutoNum type="arabicPeriod"/>
            </a:pPr>
            <a:endParaRPr lang="en-US" sz="1800" dirty="0">
              <a:solidFill>
                <a:schemeClr val="bg1"/>
              </a:solidFill>
              <a:cs typeface="Calibri" panose="020F0502020204030204" pitchFamily="34" charset="0"/>
            </a:endParaRPr>
          </a:p>
        </p:txBody>
      </p:sp>
    </p:spTree>
    <p:extLst>
      <p:ext uri="{BB962C8B-B14F-4D97-AF65-F5344CB8AC3E}">
        <p14:creationId xmlns:p14="http://schemas.microsoft.com/office/powerpoint/2010/main" val="391534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3AA9-9628-4E6E-B877-4CD6546124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F7F8684-E13C-41C7-94D5-7F355F8D212A}"/>
              </a:ext>
            </a:extLst>
          </p:cNvPr>
          <p:cNvSpPr>
            <a:spLocks noGrp="1"/>
          </p:cNvSpPr>
          <p:nvPr>
            <p:ph type="body" sz="quarter" idx="11"/>
          </p:nvPr>
        </p:nvSpPr>
        <p:spPr/>
        <p:txBody>
          <a:bodyP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EB75CA08-EB11-43D0-BE4D-5F04368C9402}"/>
              </a:ext>
            </a:extLst>
          </p:cNvPr>
          <p:cNvPicPr>
            <a:picLocks noChangeAspect="1"/>
          </p:cNvPicPr>
          <p:nvPr/>
        </p:nvPicPr>
        <p:blipFill>
          <a:blip r:embed="rId2"/>
          <a:stretch>
            <a:fillRect/>
          </a:stretch>
        </p:blipFill>
        <p:spPr>
          <a:xfrm>
            <a:off x="22859" y="0"/>
            <a:ext cx="12169141" cy="6858000"/>
          </a:xfrm>
          <a:prstGeom prst="rect">
            <a:avLst/>
          </a:prstGeom>
        </p:spPr>
      </p:pic>
      <p:sp>
        <p:nvSpPr>
          <p:cNvPr id="4" name="TextBox 3">
            <a:extLst>
              <a:ext uri="{FF2B5EF4-FFF2-40B4-BE49-F238E27FC236}">
                <a16:creationId xmlns:a16="http://schemas.microsoft.com/office/drawing/2014/main" id="{86EBA6F8-257A-48D8-B011-7ECA04130259}"/>
              </a:ext>
            </a:extLst>
          </p:cNvPr>
          <p:cNvSpPr txBox="1"/>
          <p:nvPr/>
        </p:nvSpPr>
        <p:spPr>
          <a:xfrm>
            <a:off x="22859" y="4100092"/>
            <a:ext cx="12028464" cy="1446550"/>
          </a:xfrm>
          <a:prstGeom prst="rect">
            <a:avLst/>
          </a:prstGeom>
          <a:solidFill>
            <a:schemeClr val="bg1"/>
          </a:solidFill>
        </p:spPr>
        <p:txBody>
          <a:bodyPr wrap="square" rtlCol="0">
            <a:spAutoFit/>
          </a:bodyPr>
          <a:lstStyle/>
          <a:p>
            <a:pPr algn="ctr"/>
            <a:r>
              <a:rPr lang="en-US" sz="4400" dirty="0">
                <a:highlight>
                  <a:srgbClr val="FFFFFF"/>
                </a:highlight>
              </a:rPr>
              <a:t>Clinical Collaboration Group</a:t>
            </a:r>
          </a:p>
          <a:p>
            <a:pPr algn="ctr"/>
            <a:endParaRPr lang="en-US" sz="4400" dirty="0">
              <a:highlight>
                <a:srgbClr val="FFFFFF"/>
              </a:highlight>
            </a:endParaRPr>
          </a:p>
        </p:txBody>
      </p:sp>
      <p:sp>
        <p:nvSpPr>
          <p:cNvPr id="6" name="TextBox 5">
            <a:extLst>
              <a:ext uri="{FF2B5EF4-FFF2-40B4-BE49-F238E27FC236}">
                <a16:creationId xmlns:a16="http://schemas.microsoft.com/office/drawing/2014/main" id="{1A4481DC-BFD7-4EE3-8623-FA82F12FC469}"/>
              </a:ext>
            </a:extLst>
          </p:cNvPr>
          <p:cNvSpPr txBox="1"/>
          <p:nvPr/>
        </p:nvSpPr>
        <p:spPr>
          <a:xfrm>
            <a:off x="4581084" y="5577920"/>
            <a:ext cx="3052689" cy="461665"/>
          </a:xfrm>
          <a:prstGeom prst="rect">
            <a:avLst/>
          </a:prstGeom>
          <a:solidFill>
            <a:srgbClr val="071E66"/>
          </a:solidFill>
        </p:spPr>
        <p:txBody>
          <a:bodyPr wrap="square" rtlCol="0">
            <a:spAutoFit/>
          </a:bodyPr>
          <a:lstStyle/>
          <a:p>
            <a:pPr algn="ctr"/>
            <a:r>
              <a:rPr lang="en-US" sz="2400" b="1" dirty="0">
                <a:solidFill>
                  <a:schemeClr val="bg1"/>
                </a:solidFill>
              </a:rPr>
              <a:t>August 2022</a:t>
            </a:r>
          </a:p>
        </p:txBody>
      </p:sp>
      <p:pic>
        <p:nvPicPr>
          <p:cNvPr id="8" name="Picture 7">
            <a:extLst>
              <a:ext uri="{FF2B5EF4-FFF2-40B4-BE49-F238E27FC236}">
                <a16:creationId xmlns:a16="http://schemas.microsoft.com/office/drawing/2014/main" id="{F9E56EC9-03D7-472A-8893-42A674C7E175}"/>
              </a:ext>
            </a:extLst>
          </p:cNvPr>
          <p:cNvPicPr>
            <a:picLocks noChangeAspect="1"/>
          </p:cNvPicPr>
          <p:nvPr/>
        </p:nvPicPr>
        <p:blipFill>
          <a:blip r:embed="rId3"/>
          <a:stretch>
            <a:fillRect/>
          </a:stretch>
        </p:blipFill>
        <p:spPr>
          <a:xfrm>
            <a:off x="9870262" y="2397186"/>
            <a:ext cx="2321738" cy="721444"/>
          </a:xfrm>
          <a:prstGeom prst="rect">
            <a:avLst/>
          </a:prstGeom>
        </p:spPr>
      </p:pic>
    </p:spTree>
    <p:extLst>
      <p:ext uri="{BB962C8B-B14F-4D97-AF65-F5344CB8AC3E}">
        <p14:creationId xmlns:p14="http://schemas.microsoft.com/office/powerpoint/2010/main" val="54308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8" name="Picture 7">
            <a:extLst>
              <a:ext uri="{FF2B5EF4-FFF2-40B4-BE49-F238E27FC236}">
                <a16:creationId xmlns:a16="http://schemas.microsoft.com/office/drawing/2014/main" id="{718C2969-7E85-4ACC-9A5D-971E1B02AD81}"/>
              </a:ext>
            </a:extLst>
          </p:cNvPr>
          <p:cNvPicPr>
            <a:picLocks noChangeAspect="1"/>
          </p:cNvPicPr>
          <p:nvPr/>
        </p:nvPicPr>
        <p:blipFill>
          <a:blip r:embed="rId3"/>
          <a:stretch>
            <a:fillRect/>
          </a:stretch>
        </p:blipFill>
        <p:spPr>
          <a:xfrm>
            <a:off x="7229824" y="2405062"/>
            <a:ext cx="4057650" cy="2753792"/>
          </a:xfrm>
          <a:prstGeom prst="rect">
            <a:avLst/>
          </a:prstGeom>
        </p:spPr>
      </p:pic>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4"/>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Example Criteria &amp; Notifications (MCO) </a:t>
            </a:r>
          </a:p>
        </p:txBody>
      </p:sp>
      <p:sp>
        <p:nvSpPr>
          <p:cNvPr id="3" name="TextBox 2">
            <a:extLst>
              <a:ext uri="{FF2B5EF4-FFF2-40B4-BE49-F238E27FC236}">
                <a16:creationId xmlns:a16="http://schemas.microsoft.com/office/drawing/2014/main" id="{45E6A712-7167-4039-86C9-49CECF2E04DB}"/>
              </a:ext>
            </a:extLst>
          </p:cNvPr>
          <p:cNvSpPr txBox="1"/>
          <p:nvPr/>
        </p:nvSpPr>
        <p:spPr>
          <a:xfrm>
            <a:off x="7472052" y="3141841"/>
            <a:ext cx="3573194" cy="1754326"/>
          </a:xfrm>
          <a:prstGeom prst="rect">
            <a:avLst/>
          </a:prstGeom>
          <a:solidFill>
            <a:srgbClr val="505E72"/>
          </a:solidFill>
        </p:spPr>
        <p:txBody>
          <a:bodyPr wrap="square" rtlCol="0">
            <a:spAutoFit/>
          </a:bodyPr>
          <a:lstStyle/>
          <a:p>
            <a:r>
              <a:rPr lang="en-US" dirty="0">
                <a:solidFill>
                  <a:schemeClr val="bg1"/>
                </a:solidFill>
              </a:rPr>
              <a:t>1.   Fax </a:t>
            </a:r>
          </a:p>
          <a:p>
            <a:pPr marL="342900" indent="-342900">
              <a:buAutoNum type="arabicPeriod" startAt="2"/>
            </a:pPr>
            <a:r>
              <a:rPr lang="en-US" dirty="0">
                <a:solidFill>
                  <a:schemeClr val="bg1"/>
                </a:solidFill>
              </a:rPr>
              <a:t>SMS / Text Message (no PHI)</a:t>
            </a:r>
          </a:p>
          <a:p>
            <a:pPr marL="342900" indent="-342900">
              <a:buAutoNum type="arabicPeriod" startAt="2"/>
            </a:pPr>
            <a:r>
              <a:rPr lang="en-US" dirty="0">
                <a:solidFill>
                  <a:schemeClr val="bg1"/>
                </a:solidFill>
              </a:rPr>
              <a:t>Email (no PHI) </a:t>
            </a:r>
          </a:p>
          <a:p>
            <a:pPr marL="342900" indent="-342900">
              <a:buAutoNum type="arabicPeriod" startAt="2"/>
            </a:pPr>
            <a:r>
              <a:rPr lang="en-US" dirty="0">
                <a:solidFill>
                  <a:schemeClr val="bg1"/>
                </a:solidFill>
              </a:rPr>
              <a:t>Collective Medical Web-Based Portal </a:t>
            </a:r>
          </a:p>
          <a:p>
            <a:endParaRPr lang="en-US" dirty="0">
              <a:solidFill>
                <a:schemeClr val="bg1"/>
              </a:solidFill>
            </a:endParaRPr>
          </a:p>
        </p:txBody>
      </p:sp>
      <p:sp>
        <p:nvSpPr>
          <p:cNvPr id="9" name="Content Placeholder 2">
            <a:extLst>
              <a:ext uri="{FF2B5EF4-FFF2-40B4-BE49-F238E27FC236}">
                <a16:creationId xmlns:a16="http://schemas.microsoft.com/office/drawing/2014/main" id="{2D537179-AD00-4D64-9AEC-FF840A6942A7}"/>
              </a:ext>
            </a:extLst>
          </p:cNvPr>
          <p:cNvSpPr txBox="1">
            <a:spLocks/>
          </p:cNvSpPr>
          <p:nvPr/>
        </p:nvSpPr>
        <p:spPr>
          <a:xfrm>
            <a:off x="246411" y="1489139"/>
            <a:ext cx="6435743" cy="4391156"/>
          </a:xfrm>
          <a:prstGeom prst="rect">
            <a:avLst/>
          </a:prstGeom>
          <a:solidFill>
            <a:srgbClr val="4F5D71"/>
          </a:solidFill>
          <a:ln>
            <a:solidFill>
              <a:srgbClr val="505E72"/>
            </a:solidFill>
          </a:ln>
        </p:spPr>
        <p:txBody>
          <a:bodyP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High utilization - 5+ visits in 12 months​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Rising Risk - (Traveling patients) 3 different EDs within 90 days​</a:t>
            </a:r>
            <a:endParaRPr lang="en-US" sz="20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Inpatient Encounters</a:t>
            </a: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Inpatient 30 Day Readmissions</a:t>
            </a:r>
          </a:p>
          <a:p>
            <a:pPr marL="342900" indent="-342900" fontAlgn="base">
              <a:buFont typeface="Arial" panose="020B0604020202020204" pitchFamily="34" charset="0"/>
              <a:buChar char="•"/>
            </a:pPr>
            <a:r>
              <a:rPr lang="en-US" sz="2000" dirty="0">
                <a:solidFill>
                  <a:schemeClr val="bg1"/>
                </a:solidFill>
                <a:latin typeface="Calibri" panose="020F0502020204030204" pitchFamily="34" charset="0"/>
              </a:rPr>
              <a:t>Diagnosis Based Hospital Encounters </a:t>
            </a:r>
          </a:p>
          <a:p>
            <a:pPr marL="342900" indent="-342900" fontAlgn="base">
              <a:buFont typeface="Arial" panose="020B0604020202020204" pitchFamily="34" charset="0"/>
              <a:buChar char="•"/>
            </a:pPr>
            <a:r>
              <a:rPr lang="en-US" sz="2000" dirty="0">
                <a:solidFill>
                  <a:srgbClr val="FFFF00"/>
                </a:solidFill>
                <a:latin typeface="Calibri" panose="020F0502020204030204" pitchFamily="34" charset="0"/>
              </a:rPr>
              <a:t>Patients with Care Insights entered on the network </a:t>
            </a:r>
          </a:p>
          <a:p>
            <a:pPr fontAlgn="base"/>
            <a:endParaRPr lang="en-US" sz="2000" dirty="0">
              <a:solidFill>
                <a:schemeClr val="bg1"/>
              </a:solidFill>
              <a:latin typeface="Calibri" panose="020F0502020204030204" pitchFamily="34" charset="0"/>
            </a:endParaRPr>
          </a:p>
          <a:p>
            <a:pPr marL="342900" indent="-342900" fontAlgn="base">
              <a:buFont typeface="Arial" panose="020B0604020202020204" pitchFamily="34" charset="0"/>
              <a:buChar char="•"/>
            </a:pPr>
            <a:endParaRPr lang="en-US" sz="2000" dirty="0">
              <a:solidFill>
                <a:srgbClr val="2399BA"/>
              </a:solidFill>
              <a:latin typeface="Calibri" panose="020F0502020204030204" pitchFamily="34" charset="0"/>
            </a:endParaRPr>
          </a:p>
          <a:p>
            <a:pPr fontAlgn="base"/>
            <a:endParaRPr lang="en-US" sz="2000" dirty="0">
              <a:solidFill>
                <a:schemeClr val="bg1"/>
              </a:solidFill>
              <a:latin typeface="Arial" panose="020B0604020202020204" pitchFamily="34" charset="0"/>
            </a:endParaRPr>
          </a:p>
          <a:p>
            <a:pPr fontAlgn="base"/>
            <a:endParaRPr lang="en-US" sz="2000" dirty="0">
              <a:solidFill>
                <a:srgbClr val="404041"/>
              </a:solidFill>
              <a:latin typeface="Arial" panose="020B0604020202020204" pitchFamily="34" charset="0"/>
            </a:endParaRPr>
          </a:p>
          <a:p>
            <a:pPr marL="1028700" lvl="1" indent="-342900">
              <a:buFont typeface="+mj-lt"/>
              <a:buAutoNum type="arabicPeriod"/>
            </a:pPr>
            <a:endParaRPr lang="en-US" sz="1800" dirty="0">
              <a:solidFill>
                <a:schemeClr val="bg1"/>
              </a:solidFill>
              <a:cs typeface="Calibri" panose="020F0502020204030204" pitchFamily="34" charset="0"/>
            </a:endParaRPr>
          </a:p>
        </p:txBody>
      </p:sp>
    </p:spTree>
    <p:extLst>
      <p:ext uri="{BB962C8B-B14F-4D97-AF65-F5344CB8AC3E}">
        <p14:creationId xmlns:p14="http://schemas.microsoft.com/office/powerpoint/2010/main" val="94499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Notifications Overtime</a:t>
            </a:r>
          </a:p>
        </p:txBody>
      </p:sp>
      <p:pic>
        <p:nvPicPr>
          <p:cNvPr id="4" name="slide2" descr="Notifications">
            <a:extLst>
              <a:ext uri="{FF2B5EF4-FFF2-40B4-BE49-F238E27FC236}">
                <a16:creationId xmlns:a16="http://schemas.microsoft.com/office/drawing/2014/main" id="{752E8F73-2593-B160-4869-84A096DC7742}"/>
              </a:ext>
            </a:extLst>
          </p:cNvPr>
          <p:cNvPicPr>
            <a:picLocks noChangeAspect="1"/>
          </p:cNvPicPr>
          <p:nvPr/>
        </p:nvPicPr>
        <p:blipFill rotWithShape="1">
          <a:blip r:embed="rId4">
            <a:extLst>
              <a:ext uri="{28A0092B-C50C-407E-A947-70E740481C1C}">
                <a14:useLocalDpi xmlns:a14="http://schemas.microsoft.com/office/drawing/2010/main" val="0"/>
              </a:ext>
            </a:extLst>
          </a:blip>
          <a:srcRect l="16111" t="55679" r="37403"/>
          <a:stretch/>
        </p:blipFill>
        <p:spPr>
          <a:xfrm>
            <a:off x="1695745" y="1602463"/>
            <a:ext cx="8580813" cy="4209862"/>
          </a:xfrm>
          <a:prstGeom prst="rect">
            <a:avLst/>
          </a:prstGeom>
        </p:spPr>
      </p:pic>
    </p:spTree>
    <p:extLst>
      <p:ext uri="{BB962C8B-B14F-4D97-AF65-F5344CB8AC3E}">
        <p14:creationId xmlns:p14="http://schemas.microsoft.com/office/powerpoint/2010/main" val="28260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5B09F-A487-C3E7-70E4-58DBED21B49A}"/>
              </a:ext>
            </a:extLst>
          </p:cNvPr>
          <p:cNvSpPr/>
          <p:nvPr/>
        </p:nvSpPr>
        <p:spPr>
          <a:xfrm>
            <a:off x="508503" y="6048805"/>
            <a:ext cx="2544024" cy="71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2D080A-865F-0057-744A-3A5DCFA9F471}"/>
              </a:ext>
            </a:extLst>
          </p:cNvPr>
          <p:cNvSpPr/>
          <p:nvPr/>
        </p:nvSpPr>
        <p:spPr>
          <a:xfrm>
            <a:off x="9134946" y="6002506"/>
            <a:ext cx="2544024" cy="71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780515" y="226445"/>
            <a:ext cx="9476231"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Number of Logins</a:t>
            </a:r>
          </a:p>
        </p:txBody>
      </p:sp>
      <p:pic>
        <p:nvPicPr>
          <p:cNvPr id="4" name="slide2" descr="User Activity Over Time - Bar">
            <a:extLst>
              <a:ext uri="{FF2B5EF4-FFF2-40B4-BE49-F238E27FC236}">
                <a16:creationId xmlns:a16="http://schemas.microsoft.com/office/drawing/2014/main" id="{EA430031-5DDE-7B31-AA5E-20836D62ADF2}"/>
              </a:ext>
            </a:extLst>
          </p:cNvPr>
          <p:cNvPicPr>
            <a:picLocks noChangeAspect="1"/>
          </p:cNvPicPr>
          <p:nvPr/>
        </p:nvPicPr>
        <p:blipFill rotWithShape="1">
          <a:blip r:embed="rId4">
            <a:extLst>
              <a:ext uri="{28A0092B-C50C-407E-A947-70E740481C1C}">
                <a14:useLocalDpi xmlns:a14="http://schemas.microsoft.com/office/drawing/2010/main" val="0"/>
              </a:ext>
            </a:extLst>
          </a:blip>
          <a:srcRect l="36460" t="15836"/>
          <a:stretch/>
        </p:blipFill>
        <p:spPr>
          <a:xfrm>
            <a:off x="1367071" y="1038107"/>
            <a:ext cx="8591741" cy="5856268"/>
          </a:xfrm>
          <a:prstGeom prst="rect">
            <a:avLst/>
          </a:prstGeom>
        </p:spPr>
      </p:pic>
    </p:spTree>
    <p:extLst>
      <p:ext uri="{BB962C8B-B14F-4D97-AF65-F5344CB8AC3E}">
        <p14:creationId xmlns:p14="http://schemas.microsoft.com/office/powerpoint/2010/main" val="61347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5B09F-A487-C3E7-70E4-58DBED21B49A}"/>
              </a:ext>
            </a:extLst>
          </p:cNvPr>
          <p:cNvSpPr/>
          <p:nvPr/>
        </p:nvSpPr>
        <p:spPr>
          <a:xfrm>
            <a:off x="508503" y="6048805"/>
            <a:ext cx="2544024" cy="71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2D080A-865F-0057-744A-3A5DCFA9F471}"/>
              </a:ext>
            </a:extLst>
          </p:cNvPr>
          <p:cNvSpPr/>
          <p:nvPr/>
        </p:nvSpPr>
        <p:spPr>
          <a:xfrm>
            <a:off x="9134946" y="6002506"/>
            <a:ext cx="2544024" cy="71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95745" y="253556"/>
            <a:ext cx="9476231"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Hours Logged In </a:t>
            </a:r>
          </a:p>
        </p:txBody>
      </p:sp>
      <p:pic>
        <p:nvPicPr>
          <p:cNvPr id="9" name="slide2" descr="User Activity Over Time - Bar">
            <a:extLst>
              <a:ext uri="{FF2B5EF4-FFF2-40B4-BE49-F238E27FC236}">
                <a16:creationId xmlns:a16="http://schemas.microsoft.com/office/drawing/2014/main" id="{0C2E9EB0-EC50-AE50-96E5-B0417B9799D1}"/>
              </a:ext>
            </a:extLst>
          </p:cNvPr>
          <p:cNvPicPr>
            <a:picLocks noChangeAspect="1"/>
          </p:cNvPicPr>
          <p:nvPr/>
        </p:nvPicPr>
        <p:blipFill rotWithShape="1">
          <a:blip r:embed="rId4">
            <a:extLst>
              <a:ext uri="{28A0092B-C50C-407E-A947-70E740481C1C}">
                <a14:useLocalDpi xmlns:a14="http://schemas.microsoft.com/office/drawing/2010/main" val="0"/>
              </a:ext>
            </a:extLst>
          </a:blip>
          <a:srcRect l="35643" t="15834" b="1156"/>
          <a:stretch/>
        </p:blipFill>
        <p:spPr>
          <a:xfrm>
            <a:off x="1511928" y="1108225"/>
            <a:ext cx="8510259" cy="5648548"/>
          </a:xfrm>
          <a:prstGeom prst="rect">
            <a:avLst/>
          </a:prstGeom>
        </p:spPr>
      </p:pic>
    </p:spTree>
    <p:extLst>
      <p:ext uri="{BB962C8B-B14F-4D97-AF65-F5344CB8AC3E}">
        <p14:creationId xmlns:p14="http://schemas.microsoft.com/office/powerpoint/2010/main" val="4116643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5B09F-A487-C3E7-70E4-58DBED21B49A}"/>
              </a:ext>
            </a:extLst>
          </p:cNvPr>
          <p:cNvSpPr/>
          <p:nvPr/>
        </p:nvSpPr>
        <p:spPr>
          <a:xfrm>
            <a:off x="508503" y="6048805"/>
            <a:ext cx="2544024" cy="71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2D080A-865F-0057-744A-3A5DCFA9F471}"/>
              </a:ext>
            </a:extLst>
          </p:cNvPr>
          <p:cNvSpPr/>
          <p:nvPr/>
        </p:nvSpPr>
        <p:spPr>
          <a:xfrm>
            <a:off x="9134946" y="6002506"/>
            <a:ext cx="2544024" cy="71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95745" y="253556"/>
            <a:ext cx="9476231"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Patient Records Viewed</a:t>
            </a:r>
          </a:p>
        </p:txBody>
      </p:sp>
      <p:pic>
        <p:nvPicPr>
          <p:cNvPr id="3" name="slide2" descr="User Activity Over Time - Bar">
            <a:extLst>
              <a:ext uri="{FF2B5EF4-FFF2-40B4-BE49-F238E27FC236}">
                <a16:creationId xmlns:a16="http://schemas.microsoft.com/office/drawing/2014/main" id="{B6F226A4-29EA-DE90-6A81-EACC1E1D6C9E}"/>
              </a:ext>
            </a:extLst>
          </p:cNvPr>
          <p:cNvPicPr>
            <a:picLocks noChangeAspect="1"/>
          </p:cNvPicPr>
          <p:nvPr/>
        </p:nvPicPr>
        <p:blipFill rotWithShape="1">
          <a:blip r:embed="rId4">
            <a:extLst>
              <a:ext uri="{28A0092B-C50C-407E-A947-70E740481C1C}">
                <a14:useLocalDpi xmlns:a14="http://schemas.microsoft.com/office/drawing/2010/main" val="0"/>
              </a:ext>
            </a:extLst>
          </a:blip>
          <a:srcRect l="34599" t="16745" r="1049" b="1"/>
          <a:stretch/>
        </p:blipFill>
        <p:spPr>
          <a:xfrm>
            <a:off x="1478313" y="1081563"/>
            <a:ext cx="8697782" cy="5786536"/>
          </a:xfrm>
          <a:prstGeom prst="rect">
            <a:avLst/>
          </a:prstGeom>
        </p:spPr>
      </p:pic>
    </p:spTree>
    <p:extLst>
      <p:ext uri="{BB962C8B-B14F-4D97-AF65-F5344CB8AC3E}">
        <p14:creationId xmlns:p14="http://schemas.microsoft.com/office/powerpoint/2010/main" val="107866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What are Care Insights? </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657225" y="1275284"/>
            <a:ext cx="11028784" cy="1488543"/>
            <a:chOff x="3217302" y="1158193"/>
            <a:chExt cx="8232997" cy="2773338"/>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27733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217302" y="1249863"/>
              <a:ext cx="8083296" cy="2578572"/>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Insights are clinical and care coordination information that is applicable across a patient’s care continuum. It is found on the Patient Overview in the Collective Platform page and in the Collective Notification. The purpose is to share a brief synopsis on how to provide the best care for the patient.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17" name="Group 16">
            <a:extLst>
              <a:ext uri="{FF2B5EF4-FFF2-40B4-BE49-F238E27FC236}">
                <a16:creationId xmlns:a16="http://schemas.microsoft.com/office/drawing/2014/main" id="{8B9EFE79-73D7-4E5C-AD25-A913673B174D}"/>
              </a:ext>
            </a:extLst>
          </p:cNvPr>
          <p:cNvGrpSpPr/>
          <p:nvPr/>
        </p:nvGrpSpPr>
        <p:grpSpPr>
          <a:xfrm>
            <a:off x="752720" y="3012282"/>
            <a:ext cx="10933289" cy="3598361"/>
            <a:chOff x="1548319" y="187915"/>
            <a:chExt cx="11912297" cy="3642689"/>
          </a:xfrm>
        </p:grpSpPr>
        <p:sp>
          <p:nvSpPr>
            <p:cNvPr id="18" name="Rectangle: Diagonal Corners Rounded 17">
              <a:extLst>
                <a:ext uri="{FF2B5EF4-FFF2-40B4-BE49-F238E27FC236}">
                  <a16:creationId xmlns:a16="http://schemas.microsoft.com/office/drawing/2014/main" id="{59B93F14-D8A4-4326-8142-C49C2054F75E}"/>
                </a:ext>
              </a:extLst>
            </p:cNvPr>
            <p:cNvSpPr/>
            <p:nvPr/>
          </p:nvSpPr>
          <p:spPr>
            <a:xfrm>
              <a:off x="1739954" y="187915"/>
              <a:ext cx="11720662" cy="19335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0" name="Rectangle: Diagonal Corners Rounded 19">
              <a:extLst>
                <a:ext uri="{FF2B5EF4-FFF2-40B4-BE49-F238E27FC236}">
                  <a16:creationId xmlns:a16="http://schemas.microsoft.com/office/drawing/2014/main" id="{72D64795-EC77-45F7-A96E-1428EBC51BC3}"/>
                </a:ext>
              </a:extLst>
            </p:cNvPr>
            <p:cNvSpPr/>
            <p:nvPr/>
          </p:nvSpPr>
          <p:spPr>
            <a:xfrm>
              <a:off x="1548319" y="2169234"/>
              <a:ext cx="11797849" cy="1661370"/>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Writing care insights is a way for you to collaborate with healthcare providers and influence the care a member is getting in different settings.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sp>
        <p:nvSpPr>
          <p:cNvPr id="10" name="Rectangle: Diagonal Corners Rounded 9">
            <a:extLst>
              <a:ext uri="{FF2B5EF4-FFF2-40B4-BE49-F238E27FC236}">
                <a16:creationId xmlns:a16="http://schemas.microsoft.com/office/drawing/2014/main" id="{B192D6F5-D535-4C4D-82B9-629D935759FC}"/>
              </a:ext>
            </a:extLst>
          </p:cNvPr>
          <p:cNvSpPr/>
          <p:nvPr/>
        </p:nvSpPr>
        <p:spPr>
          <a:xfrm>
            <a:off x="681876" y="3209507"/>
            <a:ext cx="10828247" cy="138400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Insights are written by members of a patients care team such as a provider, RN, case manager, social worker to provide actionable information about th</a:t>
            </a:r>
            <a:r>
              <a:rPr lang="en-US" sz="2000" b="1" dirty="0">
                <a:solidFill>
                  <a:srgbClr val="171717"/>
                </a:solidFill>
                <a:latin typeface="Europa"/>
              </a:rPr>
              <a:t>e patient at the point of care across the care continuum. These information are typically information that may be buried across multiple patient records.</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33000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End Users Authoring Insights</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033534" y="1369973"/>
            <a:ext cx="8124931" cy="1017737"/>
            <a:chOff x="3325368" y="1120202"/>
            <a:chExt cx="8124931" cy="1017737"/>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979746"/>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325368" y="1120202"/>
              <a:ext cx="8083296" cy="979746"/>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Case Managers, Care Coordinators, Navigators are the most common disciplines to author content based on internal workflows</a:t>
              </a:r>
            </a:p>
          </p:txBody>
        </p:sp>
      </p:grpSp>
      <p:grpSp>
        <p:nvGrpSpPr>
          <p:cNvPr id="27" name="Group 26">
            <a:extLst>
              <a:ext uri="{FF2B5EF4-FFF2-40B4-BE49-F238E27FC236}">
                <a16:creationId xmlns:a16="http://schemas.microsoft.com/office/drawing/2014/main" id="{3BD3C058-E865-4850-8FC1-896107D1AB3E}"/>
              </a:ext>
            </a:extLst>
          </p:cNvPr>
          <p:cNvGrpSpPr/>
          <p:nvPr/>
        </p:nvGrpSpPr>
        <p:grpSpPr>
          <a:xfrm>
            <a:off x="2033534" y="2624355"/>
            <a:ext cx="8124931" cy="1017737"/>
            <a:chOff x="3325368" y="2456283"/>
            <a:chExt cx="8124931" cy="1017737"/>
          </a:xfrm>
          <a:solidFill>
            <a:srgbClr val="FFC000"/>
          </a:solidFill>
        </p:grpSpPr>
        <p:sp>
          <p:nvSpPr>
            <p:cNvPr id="22" name="Rectangle: Diagonal Corners Rounded 21">
              <a:extLst>
                <a:ext uri="{FF2B5EF4-FFF2-40B4-BE49-F238E27FC236}">
                  <a16:creationId xmlns:a16="http://schemas.microsoft.com/office/drawing/2014/main" id="{EF30FE24-6888-494C-AB40-DC6B7FF1A0A3}"/>
                </a:ext>
              </a:extLst>
            </p:cNvPr>
            <p:cNvSpPr/>
            <p:nvPr/>
          </p:nvSpPr>
          <p:spPr>
            <a:xfrm>
              <a:off x="3367003" y="2494274"/>
              <a:ext cx="8083296" cy="979746"/>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1" name="Rectangle: Diagonal Corners Rounded 10">
              <a:extLst>
                <a:ext uri="{FF2B5EF4-FFF2-40B4-BE49-F238E27FC236}">
                  <a16:creationId xmlns:a16="http://schemas.microsoft.com/office/drawing/2014/main" id="{E1FFE5F0-7F0C-4B45-8B10-3AFC5FEA10FC}"/>
                </a:ext>
              </a:extLst>
            </p:cNvPr>
            <p:cNvSpPr/>
            <p:nvPr/>
          </p:nvSpPr>
          <p:spPr>
            <a:xfrm>
              <a:off x="3325368" y="2456283"/>
              <a:ext cx="8083296" cy="979746"/>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26" name="Group 25">
            <a:extLst>
              <a:ext uri="{FF2B5EF4-FFF2-40B4-BE49-F238E27FC236}">
                <a16:creationId xmlns:a16="http://schemas.microsoft.com/office/drawing/2014/main" id="{0B5FB8A0-81E1-4E26-882D-0E841B6CE401}"/>
              </a:ext>
            </a:extLst>
          </p:cNvPr>
          <p:cNvGrpSpPr/>
          <p:nvPr/>
        </p:nvGrpSpPr>
        <p:grpSpPr>
          <a:xfrm>
            <a:off x="2033534" y="3878737"/>
            <a:ext cx="8124931" cy="1026881"/>
            <a:chOff x="3325368" y="3792364"/>
            <a:chExt cx="8124931" cy="1026881"/>
          </a:xfrm>
        </p:grpSpPr>
        <p:sp>
          <p:nvSpPr>
            <p:cNvPr id="23" name="Rectangle: Diagonal Corners Rounded 22">
              <a:extLst>
                <a:ext uri="{FF2B5EF4-FFF2-40B4-BE49-F238E27FC236}">
                  <a16:creationId xmlns:a16="http://schemas.microsoft.com/office/drawing/2014/main" id="{3C1922EE-6AD0-4EF7-9F1E-CCCB9EA4B21A}"/>
                </a:ext>
              </a:extLst>
            </p:cNvPr>
            <p:cNvSpPr/>
            <p:nvPr/>
          </p:nvSpPr>
          <p:spPr>
            <a:xfrm>
              <a:off x="3367003" y="3839499"/>
              <a:ext cx="8083296" cy="979746"/>
            </a:xfrm>
            <a:prstGeom prst="round2Diag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5" name="Rectangle: Diagonal Corners Rounded 14">
              <a:extLst>
                <a:ext uri="{FF2B5EF4-FFF2-40B4-BE49-F238E27FC236}">
                  <a16:creationId xmlns:a16="http://schemas.microsoft.com/office/drawing/2014/main" id="{9A7F926F-56CD-4B45-9630-2412D570181C}"/>
                </a:ext>
              </a:extLst>
            </p:cNvPr>
            <p:cNvSpPr/>
            <p:nvPr/>
          </p:nvSpPr>
          <p:spPr>
            <a:xfrm>
              <a:off x="3325368" y="3792364"/>
              <a:ext cx="8083296" cy="979746"/>
            </a:xfrm>
            <a:prstGeom prst="round2Diag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61912"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The author is responsible for ensuring the accuracy of information added to the network and that is appropriate for fast consumption by other providers and care coordinators</a:t>
              </a:r>
            </a:p>
          </p:txBody>
        </p:sp>
      </p:grpSp>
      <p:grpSp>
        <p:nvGrpSpPr>
          <p:cNvPr id="25" name="Group 24">
            <a:extLst>
              <a:ext uri="{FF2B5EF4-FFF2-40B4-BE49-F238E27FC236}">
                <a16:creationId xmlns:a16="http://schemas.microsoft.com/office/drawing/2014/main" id="{1A06D9D0-0417-4C9F-97C4-B34CB5AEBFBA}"/>
              </a:ext>
            </a:extLst>
          </p:cNvPr>
          <p:cNvGrpSpPr/>
          <p:nvPr/>
        </p:nvGrpSpPr>
        <p:grpSpPr>
          <a:xfrm>
            <a:off x="2033534" y="5133118"/>
            <a:ext cx="8124931" cy="1017737"/>
            <a:chOff x="3325368" y="5128446"/>
            <a:chExt cx="8124931" cy="1017737"/>
          </a:xfrm>
        </p:grpSpPr>
        <p:sp>
          <p:nvSpPr>
            <p:cNvPr id="24" name="Rectangle: Diagonal Corners Rounded 23">
              <a:extLst>
                <a:ext uri="{FF2B5EF4-FFF2-40B4-BE49-F238E27FC236}">
                  <a16:creationId xmlns:a16="http://schemas.microsoft.com/office/drawing/2014/main" id="{1855847E-75AF-4C93-B9D1-4340E4AEB8AB}"/>
                </a:ext>
              </a:extLst>
            </p:cNvPr>
            <p:cNvSpPr/>
            <p:nvPr/>
          </p:nvSpPr>
          <p:spPr>
            <a:xfrm>
              <a:off x="3367003" y="5166437"/>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Rectangle: Diagonal Corners Rounded 18">
              <a:extLst>
                <a:ext uri="{FF2B5EF4-FFF2-40B4-BE49-F238E27FC236}">
                  <a16:creationId xmlns:a16="http://schemas.microsoft.com/office/drawing/2014/main" id="{5C509AC9-2F0D-4B0F-92D9-37C6410E69F1}"/>
                </a:ext>
              </a:extLst>
            </p:cNvPr>
            <p:cNvSpPr/>
            <p:nvPr/>
          </p:nvSpPr>
          <p:spPr>
            <a:xfrm>
              <a:off x="3325368" y="5128446"/>
              <a:ext cx="8083296" cy="979746"/>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If an employee leaves an organization, the account manager should be monitoring and delegating the care recommendation updates</a:t>
              </a:r>
            </a:p>
          </p:txBody>
        </p:sp>
      </p:grpSp>
      <p:sp>
        <p:nvSpPr>
          <p:cNvPr id="3" name="Rectangle 2">
            <a:extLst>
              <a:ext uri="{FF2B5EF4-FFF2-40B4-BE49-F238E27FC236}">
                <a16:creationId xmlns:a16="http://schemas.microsoft.com/office/drawing/2014/main" id="{D9704C89-E934-4EA7-9EFC-F02E97B9F162}"/>
              </a:ext>
            </a:extLst>
          </p:cNvPr>
          <p:cNvSpPr/>
          <p:nvPr/>
        </p:nvSpPr>
        <p:spPr>
          <a:xfrm>
            <a:off x="2196649" y="2874635"/>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Accessing Collective Medical through the portal is most efficient for content creation and management of updates</a:t>
            </a:r>
          </a:p>
        </p:txBody>
      </p:sp>
    </p:spTree>
    <p:extLst>
      <p:ext uri="{BB962C8B-B14F-4D97-AF65-F5344CB8AC3E}">
        <p14:creationId xmlns:p14="http://schemas.microsoft.com/office/powerpoint/2010/main" val="172833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977D3-0C3F-42E3-916C-607B030EA89E}"/>
              </a:ext>
            </a:extLst>
          </p:cNvPr>
          <p:cNvSpPr>
            <a:spLocks noGrp="1"/>
          </p:cNvSpPr>
          <p:nvPr>
            <p:ph type="body" sz="quarter" idx="10"/>
          </p:nvPr>
        </p:nvSpPr>
        <p:spPr/>
        <p:txBody>
          <a:bodyPr/>
          <a:lstStyle/>
          <a:p>
            <a:r>
              <a:rPr lang="en-US" dirty="0"/>
              <a:t>Care Insights – Current State </a:t>
            </a:r>
          </a:p>
        </p:txBody>
      </p:sp>
      <p:pic>
        <p:nvPicPr>
          <p:cNvPr id="4" name="Picture 3" descr="Graphical user interface, text, application, email&#10;&#10;Description automatically generated">
            <a:extLst>
              <a:ext uri="{FF2B5EF4-FFF2-40B4-BE49-F238E27FC236}">
                <a16:creationId xmlns:a16="http://schemas.microsoft.com/office/drawing/2014/main" id="{39A79A76-3BB5-409E-A9EF-D76BF25C2CC2}"/>
              </a:ext>
            </a:extLst>
          </p:cNvPr>
          <p:cNvPicPr>
            <a:picLocks noChangeAspect="1"/>
          </p:cNvPicPr>
          <p:nvPr/>
        </p:nvPicPr>
        <p:blipFill>
          <a:blip r:embed="rId2"/>
          <a:stretch>
            <a:fillRect/>
          </a:stretch>
        </p:blipFill>
        <p:spPr>
          <a:xfrm>
            <a:off x="2758490" y="1316848"/>
            <a:ext cx="7071317" cy="4595264"/>
          </a:xfrm>
          <a:prstGeom prst="rect">
            <a:avLst/>
          </a:prstGeom>
        </p:spPr>
      </p:pic>
      <p:sp>
        <p:nvSpPr>
          <p:cNvPr id="5" name="Arrow: Right 4">
            <a:extLst>
              <a:ext uri="{FF2B5EF4-FFF2-40B4-BE49-F238E27FC236}">
                <a16:creationId xmlns:a16="http://schemas.microsoft.com/office/drawing/2014/main" id="{EF1E7457-9645-469C-897E-EDFEC9E3D059}"/>
              </a:ext>
            </a:extLst>
          </p:cNvPr>
          <p:cNvSpPr/>
          <p:nvPr/>
        </p:nvSpPr>
        <p:spPr>
          <a:xfrm>
            <a:off x="1794933" y="1316848"/>
            <a:ext cx="63217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84C9166-E919-4D10-98FA-FBEC473E0462}"/>
              </a:ext>
            </a:extLst>
          </p:cNvPr>
          <p:cNvSpPr/>
          <p:nvPr/>
        </p:nvSpPr>
        <p:spPr>
          <a:xfrm>
            <a:off x="1794933" y="3964093"/>
            <a:ext cx="632177" cy="4064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54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977D3-0C3F-42E3-916C-607B030EA89E}"/>
              </a:ext>
            </a:extLst>
          </p:cNvPr>
          <p:cNvSpPr>
            <a:spLocks noGrp="1"/>
          </p:cNvSpPr>
          <p:nvPr>
            <p:ph type="body" sz="quarter" idx="10"/>
          </p:nvPr>
        </p:nvSpPr>
        <p:spPr/>
        <p:txBody>
          <a:bodyPr/>
          <a:lstStyle/>
          <a:p>
            <a:r>
              <a:rPr lang="en-US" dirty="0"/>
              <a:t>Collaborative Care Insights </a:t>
            </a:r>
          </a:p>
        </p:txBody>
      </p:sp>
      <p:sp>
        <p:nvSpPr>
          <p:cNvPr id="3" name="TextBox 2">
            <a:extLst>
              <a:ext uri="{FF2B5EF4-FFF2-40B4-BE49-F238E27FC236}">
                <a16:creationId xmlns:a16="http://schemas.microsoft.com/office/drawing/2014/main" id="{FC38E94B-CB21-4231-9287-7A50BB6E9529}"/>
              </a:ext>
            </a:extLst>
          </p:cNvPr>
          <p:cNvSpPr txBox="1"/>
          <p:nvPr/>
        </p:nvSpPr>
        <p:spPr>
          <a:xfrm>
            <a:off x="717676" y="1234101"/>
            <a:ext cx="10300391" cy="4739759"/>
          </a:xfrm>
          <a:prstGeom prst="rect">
            <a:avLst/>
          </a:prstGeom>
          <a:noFill/>
        </p:spPr>
        <p:txBody>
          <a:bodyPr wrap="square" rtlCol="0">
            <a:spAutoFit/>
          </a:bodyPr>
          <a:lstStyle/>
          <a:p>
            <a:pPr algn="l"/>
            <a:r>
              <a:rPr lang="en-US" sz="2000" b="0" i="0" dirty="0">
                <a:solidFill>
                  <a:srgbClr val="171717"/>
                </a:solidFill>
                <a:effectLst/>
              </a:rPr>
              <a:t>Collaborative Insights consists of multi-facility content. The benefits of using Collaborative Insights includes:</a:t>
            </a:r>
          </a:p>
          <a:p>
            <a:pPr algn="l"/>
            <a:endParaRPr lang="en-US" sz="2000" b="0" i="0" dirty="0">
              <a:solidFill>
                <a:srgbClr val="171717"/>
              </a:solidFill>
              <a:effectLst/>
            </a:endParaRPr>
          </a:p>
          <a:p>
            <a:pPr marL="800100" lvl="1" indent="-342900">
              <a:buFont typeface="Arial" panose="020B0604020202020204" pitchFamily="34" charset="0"/>
              <a:buChar char="•"/>
            </a:pPr>
            <a:r>
              <a:rPr lang="en-US" sz="2000" b="0" i="0" dirty="0">
                <a:solidFill>
                  <a:srgbClr val="171717"/>
                </a:solidFill>
                <a:effectLst/>
              </a:rPr>
              <a:t>Content is delivered in a single, cohesive patient-centered plan authored between facilities/organizations and providers</a:t>
            </a:r>
          </a:p>
          <a:p>
            <a:pPr marL="800100" lvl="1" indent="-342900">
              <a:buFont typeface="Arial" panose="020B0604020202020204" pitchFamily="34" charset="0"/>
              <a:buChar char="•"/>
            </a:pPr>
            <a:endParaRPr lang="en-US" sz="2000" b="0" i="0" dirty="0">
              <a:solidFill>
                <a:srgbClr val="171717"/>
              </a:solidFill>
              <a:effectLst/>
            </a:endParaRPr>
          </a:p>
          <a:p>
            <a:pPr marL="800100" lvl="1" indent="-342900">
              <a:buFont typeface="Arial" panose="020B0604020202020204" pitchFamily="34" charset="0"/>
              <a:buChar char="•"/>
            </a:pPr>
            <a:r>
              <a:rPr lang="en-US" sz="2000" b="0" i="0" dirty="0">
                <a:solidFill>
                  <a:srgbClr val="171717"/>
                </a:solidFill>
                <a:effectLst/>
              </a:rPr>
              <a:t>Provides relevant information to ensure providers succinctly receive the most accurate info</a:t>
            </a:r>
          </a:p>
          <a:p>
            <a:pPr marL="800100" lvl="1" indent="-342900">
              <a:buFont typeface="Arial" panose="020B0604020202020204" pitchFamily="34" charset="0"/>
              <a:buChar char="•"/>
            </a:pPr>
            <a:endParaRPr lang="en-US" sz="2000" b="0" i="0" dirty="0">
              <a:solidFill>
                <a:srgbClr val="171717"/>
              </a:solidFill>
              <a:effectLst/>
            </a:endParaRPr>
          </a:p>
          <a:p>
            <a:pPr marL="800100" lvl="1" indent="-342900">
              <a:buFont typeface="Arial" panose="020B0604020202020204" pitchFamily="34" charset="0"/>
              <a:buChar char="•"/>
            </a:pPr>
            <a:r>
              <a:rPr lang="en-US" sz="2000" b="0" i="0" dirty="0">
                <a:solidFill>
                  <a:srgbClr val="171717"/>
                </a:solidFill>
                <a:effectLst/>
              </a:rPr>
              <a:t>Increases collaboration across the Collective network, particularly outside of the ED node</a:t>
            </a:r>
          </a:p>
          <a:p>
            <a:pPr marL="800100" lvl="1" indent="-342900">
              <a:buFont typeface="Arial" panose="020B0604020202020204" pitchFamily="34" charset="0"/>
              <a:buChar char="•"/>
            </a:pPr>
            <a:endParaRPr lang="en-US" sz="2000" dirty="0">
              <a:solidFill>
                <a:srgbClr val="171717"/>
              </a:solidFill>
            </a:endParaRPr>
          </a:p>
          <a:p>
            <a:pPr marL="800100" lvl="1" indent="-342900">
              <a:buFont typeface="Arial" panose="020B0604020202020204" pitchFamily="34" charset="0"/>
              <a:buChar char="•"/>
            </a:pPr>
            <a:r>
              <a:rPr lang="en-US" sz="2000" dirty="0"/>
              <a:t>Client confusion regarding nomenclature: Care Insights vs. Care Guidelines vs. Care History vs. ED Care Recommendations </a:t>
            </a:r>
          </a:p>
          <a:p>
            <a:pPr lvl="1"/>
            <a:endParaRPr lang="en-US" sz="2400" b="0" i="0" dirty="0">
              <a:solidFill>
                <a:srgbClr val="171717"/>
              </a:solidFill>
              <a:effectLst/>
              <a:latin typeface="Europa"/>
            </a:endParaRPr>
          </a:p>
          <a:p>
            <a:endParaRPr lang="en-US" dirty="0"/>
          </a:p>
        </p:txBody>
      </p:sp>
    </p:spTree>
    <p:extLst>
      <p:ext uri="{BB962C8B-B14F-4D97-AF65-F5344CB8AC3E}">
        <p14:creationId xmlns:p14="http://schemas.microsoft.com/office/powerpoint/2010/main" val="316654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977D3-0C3F-42E3-916C-607B030EA89E}"/>
              </a:ext>
            </a:extLst>
          </p:cNvPr>
          <p:cNvSpPr>
            <a:spLocks noGrp="1"/>
          </p:cNvSpPr>
          <p:nvPr>
            <p:ph type="body" sz="quarter" idx="10"/>
          </p:nvPr>
        </p:nvSpPr>
        <p:spPr/>
        <p:txBody>
          <a:bodyPr/>
          <a:lstStyle/>
          <a:p>
            <a:r>
              <a:rPr lang="en-US" dirty="0"/>
              <a:t>Care Insights – Current State </a:t>
            </a:r>
          </a:p>
        </p:txBody>
      </p:sp>
      <p:pic>
        <p:nvPicPr>
          <p:cNvPr id="7" name="Picture 6" descr="Application&#10;&#10;Description automatically generated with low confidence">
            <a:extLst>
              <a:ext uri="{FF2B5EF4-FFF2-40B4-BE49-F238E27FC236}">
                <a16:creationId xmlns:a16="http://schemas.microsoft.com/office/drawing/2014/main" id="{A1E21FDD-B1FD-46D8-CFCA-BB0F823C708A}"/>
              </a:ext>
            </a:extLst>
          </p:cNvPr>
          <p:cNvPicPr>
            <a:picLocks noChangeAspect="1"/>
          </p:cNvPicPr>
          <p:nvPr/>
        </p:nvPicPr>
        <p:blipFill>
          <a:blip r:embed="rId2"/>
          <a:stretch>
            <a:fillRect/>
          </a:stretch>
        </p:blipFill>
        <p:spPr>
          <a:xfrm>
            <a:off x="1502875" y="1281336"/>
            <a:ext cx="8908045" cy="4795824"/>
          </a:xfrm>
          <a:prstGeom prst="rect">
            <a:avLst/>
          </a:prstGeom>
        </p:spPr>
      </p:pic>
      <p:sp>
        <p:nvSpPr>
          <p:cNvPr id="8" name="Arrow: Right 7">
            <a:extLst>
              <a:ext uri="{FF2B5EF4-FFF2-40B4-BE49-F238E27FC236}">
                <a16:creationId xmlns:a16="http://schemas.microsoft.com/office/drawing/2014/main" id="{DE2D3DE7-2654-83E4-5990-D575E6B7C7A4}"/>
              </a:ext>
            </a:extLst>
          </p:cNvPr>
          <p:cNvSpPr/>
          <p:nvPr/>
        </p:nvSpPr>
        <p:spPr>
          <a:xfrm>
            <a:off x="699464" y="1633719"/>
            <a:ext cx="632177" cy="406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0E19814-994E-6DBC-5367-D4F0C6E2FC36}"/>
              </a:ext>
            </a:extLst>
          </p:cNvPr>
          <p:cNvSpPr/>
          <p:nvPr/>
        </p:nvSpPr>
        <p:spPr>
          <a:xfrm>
            <a:off x="699463" y="2410808"/>
            <a:ext cx="63217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27EA644-2F24-1728-2A5D-5B42F9799F88}"/>
              </a:ext>
            </a:extLst>
          </p:cNvPr>
          <p:cNvSpPr/>
          <p:nvPr/>
        </p:nvSpPr>
        <p:spPr>
          <a:xfrm>
            <a:off x="699462" y="3187897"/>
            <a:ext cx="632177" cy="4064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2BBABAB-CF28-5815-D3C5-234590D3322E}"/>
              </a:ext>
            </a:extLst>
          </p:cNvPr>
          <p:cNvSpPr/>
          <p:nvPr/>
        </p:nvSpPr>
        <p:spPr>
          <a:xfrm>
            <a:off x="699461" y="3901611"/>
            <a:ext cx="632177" cy="4064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A5ED251-8C93-D505-19F0-60EA5C5989DC}"/>
              </a:ext>
            </a:extLst>
          </p:cNvPr>
          <p:cNvSpPr/>
          <p:nvPr/>
        </p:nvSpPr>
        <p:spPr>
          <a:xfrm>
            <a:off x="699460" y="4718455"/>
            <a:ext cx="632177" cy="4064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CDDCB0E-08BB-19A8-0F7C-70DA875A2E9A}"/>
              </a:ext>
            </a:extLst>
          </p:cNvPr>
          <p:cNvSpPr/>
          <p:nvPr/>
        </p:nvSpPr>
        <p:spPr>
          <a:xfrm>
            <a:off x="699459" y="5392414"/>
            <a:ext cx="632177" cy="406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01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Clinical Collaborative Group</a:t>
            </a:r>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52322"/>
                <a:ext cx="9469079" cy="3791102"/>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Light"/>
                    <a:ea typeface="+mn-ea"/>
                    <a:cs typeface="+mn-cs"/>
                  </a:rPr>
                  <a:t>What is the Clinical Collaborative Group (CCG)?</a:t>
                </a:r>
              </a:p>
              <a:p>
                <a:pPr marL="112713" marR="0" lvl="0" indent="0" algn="l" defTabSz="914400" rtl="0" eaLnBrk="1" fontAlgn="auto" latinLnBrk="0" hangingPunct="1">
                  <a:lnSpc>
                    <a:spcPct val="114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The CCG is comprised of a group of stakeholders within the state who are working collaboratively using the Collective Platform to drive measurable progress towards a goal aimed at improving outcomes for patients:</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Meets quarterly</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Acts as champions within your respective institutions</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lang="en-US" dirty="0">
                    <a:solidFill>
                      <a:srgbClr val="455469"/>
                    </a:solidFill>
                    <a:latin typeface="Calibri Light"/>
                  </a:rPr>
                  <a:t>Forum to share updates and best practices regarding the use of Collective</a:t>
                </a:r>
                <a:endParaRPr kumimoji="0" lang="en-US" sz="1800" b="0" i="0" u="none" strike="noStrike" kern="1200" cap="none" spc="0" normalizeH="0" baseline="0" noProof="0" dirty="0">
                  <a:ln>
                    <a:noFill/>
                  </a:ln>
                  <a:solidFill>
                    <a:srgbClr val="455469"/>
                  </a:solidFill>
                  <a:effectLst/>
                  <a:uLnTx/>
                  <a:uFillTx/>
                  <a:latin typeface="Calibri Light"/>
                  <a:ea typeface="+mn-ea"/>
                  <a:cs typeface="+mn-cs"/>
                </a:endParaRP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Uses data to determine appropriate interventions</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Measures progress towards the goal at regular intervals</a:t>
                </a:r>
              </a:p>
            </p:txBody>
          </p:sp>
        </p:grpSp>
      </p:grpSp>
    </p:spTree>
    <p:extLst>
      <p:ext uri="{BB962C8B-B14F-4D97-AF65-F5344CB8AC3E}">
        <p14:creationId xmlns:p14="http://schemas.microsoft.com/office/powerpoint/2010/main" val="55349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B458C-F6B2-412F-A728-1A7966F9F12E}"/>
              </a:ext>
            </a:extLst>
          </p:cNvPr>
          <p:cNvSpPr>
            <a:spLocks noGrp="1"/>
          </p:cNvSpPr>
          <p:nvPr>
            <p:ph type="body" sz="quarter" idx="10"/>
          </p:nvPr>
        </p:nvSpPr>
        <p:spPr/>
        <p:txBody>
          <a:bodyPr/>
          <a:lstStyle/>
          <a:p>
            <a:r>
              <a:rPr lang="en-US" dirty="0"/>
              <a:t>Demo</a:t>
            </a:r>
          </a:p>
        </p:txBody>
      </p:sp>
    </p:spTree>
    <p:extLst>
      <p:ext uri="{BB962C8B-B14F-4D97-AF65-F5344CB8AC3E}">
        <p14:creationId xmlns:p14="http://schemas.microsoft.com/office/powerpoint/2010/main" val="409410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03204"/>
                <a:ext cx="9469079" cy="3889334"/>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Opinions or Judgements About a Patient</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Your goal is to provide insight, not pass judgement or taint opinions about the patient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Copy and Pasted Current Medication Lists with Dosing</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Medication dosing may change faster than the Care Insight is updated, make sure to include the date of prescription.</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Lengthy Chart Notes Directly from the Patient’s Chart Record</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including too much information can slow down emergency treatment and cause the important details to get lost, defeating the purpose</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Substance Abuse Treatment Program Information If You Are a 42 CFR Provider</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It’s the law; make sure you understand all the necessary guidelines or laws surrounding your specialty</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Redundant Information that Can Be Found Elsewhere on a </a:t>
                </a:r>
                <a:r>
                  <a:rPr lang="en-US" dirty="0">
                    <a:solidFill>
                      <a:srgbClr val="21CB9C"/>
                    </a:solidFill>
                    <a:latin typeface="Calibri Light"/>
                  </a:rPr>
                  <a:t>Patient Overview Page </a:t>
                </a:r>
                <a:endParaRPr kumimoji="0" lang="en-US" sz="1800" b="0" i="0" u="none" strike="noStrike" kern="1200" cap="none" spc="0" normalizeH="0" baseline="0" noProof="0" dirty="0">
                  <a:ln>
                    <a:noFill/>
                  </a:ln>
                  <a:solidFill>
                    <a:srgbClr val="21CB9C"/>
                  </a:solidFill>
                  <a:effectLst/>
                  <a:uLnTx/>
                  <a:uFillTx/>
                  <a:latin typeface="Calibri Light"/>
                  <a:ea typeface="+mn-ea"/>
                  <a:cs typeface="+mn-cs"/>
                </a:endParaRP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and the actionable information should be obvious; duplicating data can cause important information to be missed</a:t>
                </a:r>
              </a:p>
            </p:txBody>
          </p:sp>
        </p:grpSp>
      </p:grpSp>
    </p:spTree>
    <p:extLst>
      <p:ext uri="{BB962C8B-B14F-4D97-AF65-F5344CB8AC3E}">
        <p14:creationId xmlns:p14="http://schemas.microsoft.com/office/powerpoint/2010/main" val="429009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Support </a:t>
            </a:r>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646331"/>
          </a:xfrm>
          <a:prstGeom prst="rect">
            <a:avLst/>
          </a:prstGeom>
          <a:noFill/>
        </p:spPr>
        <p:txBody>
          <a:bodyPr wrap="square">
            <a:spAutoFit/>
          </a:bodyPr>
          <a:lstStyle/>
          <a:p>
            <a:br>
              <a:rPr lang="en-US" dirty="0"/>
            </a:br>
            <a:r>
              <a:rPr lang="en-US" dirty="0"/>
              <a:t> </a:t>
            </a:r>
          </a:p>
        </p:txBody>
      </p:sp>
      <p:sp>
        <p:nvSpPr>
          <p:cNvPr id="7" name="Text Placeholder 6">
            <a:extLst>
              <a:ext uri="{FF2B5EF4-FFF2-40B4-BE49-F238E27FC236}">
                <a16:creationId xmlns:a16="http://schemas.microsoft.com/office/drawing/2014/main" id="{B27671E1-88D6-4CFA-B99D-C9DC1611ED86}"/>
              </a:ext>
            </a:extLst>
          </p:cNvPr>
          <p:cNvSpPr>
            <a:spLocks noGrp="1"/>
          </p:cNvSpPr>
          <p:nvPr>
            <p:ph type="body" sz="quarter" idx="11"/>
          </p:nvPr>
        </p:nvSpPr>
        <p:spPr>
          <a:xfrm>
            <a:off x="646827" y="3245043"/>
            <a:ext cx="10629900" cy="2645601"/>
          </a:xfrm>
        </p:spPr>
        <p:txBody>
          <a:bodyPr/>
          <a:lstStyle/>
          <a:p>
            <a:pPr marL="0" indent="0">
              <a:buNone/>
            </a:pPr>
            <a:r>
              <a:rPr lang="en-US" sz="2800" dirty="0"/>
              <a:t>Email: </a:t>
            </a:r>
            <a:r>
              <a:rPr lang="en-US" sz="2400" dirty="0">
                <a:hlinkClick r:id="rId3"/>
              </a:rPr>
              <a:t>support@collectivemedical.com</a:t>
            </a:r>
            <a:endParaRPr lang="en-US" sz="2400" dirty="0"/>
          </a:p>
          <a:p>
            <a:pPr marL="0" indent="0">
              <a:buNone/>
            </a:pPr>
            <a:r>
              <a:rPr lang="en-US" sz="2800" dirty="0"/>
              <a:t>Phone</a:t>
            </a:r>
            <a:r>
              <a:rPr lang="en-US" sz="2400" dirty="0"/>
              <a:t>: 801-285-0770</a:t>
            </a:r>
          </a:p>
        </p:txBody>
      </p:sp>
      <p:sp>
        <p:nvSpPr>
          <p:cNvPr id="9" name="TextBox 8">
            <a:extLst>
              <a:ext uri="{FF2B5EF4-FFF2-40B4-BE49-F238E27FC236}">
                <a16:creationId xmlns:a16="http://schemas.microsoft.com/office/drawing/2014/main" id="{96C85AD4-69AF-4714-BE14-8960A0947955}"/>
              </a:ext>
            </a:extLst>
          </p:cNvPr>
          <p:cNvSpPr txBox="1"/>
          <p:nvPr/>
        </p:nvSpPr>
        <p:spPr>
          <a:xfrm>
            <a:off x="2424418" y="1215041"/>
            <a:ext cx="8246378" cy="523220"/>
          </a:xfrm>
          <a:prstGeom prst="rect">
            <a:avLst/>
          </a:prstGeom>
          <a:noFill/>
        </p:spPr>
        <p:txBody>
          <a:bodyPr wrap="square" rtlCol="0">
            <a:spAutoFit/>
          </a:bodyPr>
          <a:lstStyle/>
          <a:p>
            <a:r>
              <a:rPr lang="en-US" sz="2800" dirty="0"/>
              <a:t>Available Monday-Friday 7:00am-6:00pm MT</a:t>
            </a:r>
          </a:p>
        </p:txBody>
      </p:sp>
      <p:pic>
        <p:nvPicPr>
          <p:cNvPr id="11" name="Picture 10">
            <a:extLst>
              <a:ext uri="{FF2B5EF4-FFF2-40B4-BE49-F238E27FC236}">
                <a16:creationId xmlns:a16="http://schemas.microsoft.com/office/drawing/2014/main" id="{12309B73-3DF1-4381-8769-6FE91383DD4A}"/>
              </a:ext>
            </a:extLst>
          </p:cNvPr>
          <p:cNvPicPr>
            <a:picLocks noChangeAspect="1"/>
          </p:cNvPicPr>
          <p:nvPr/>
        </p:nvPicPr>
        <p:blipFill>
          <a:blip r:embed="rId4"/>
          <a:stretch>
            <a:fillRect/>
          </a:stretch>
        </p:blipFill>
        <p:spPr>
          <a:xfrm>
            <a:off x="0" y="-42799"/>
            <a:ext cx="12212447" cy="1077364"/>
          </a:xfrm>
          <a:prstGeom prst="rect">
            <a:avLst/>
          </a:prstGeom>
        </p:spPr>
      </p:pic>
      <p:sp>
        <p:nvSpPr>
          <p:cNvPr id="10" name="Text Placeholder 1">
            <a:extLst>
              <a:ext uri="{FF2B5EF4-FFF2-40B4-BE49-F238E27FC236}">
                <a16:creationId xmlns:a16="http://schemas.microsoft.com/office/drawing/2014/main" id="{60551DF8-FD2E-49CF-A8E3-BAA198B01844}"/>
              </a:ext>
            </a:extLst>
          </p:cNvPr>
          <p:cNvSpPr txBox="1">
            <a:spLocks/>
          </p:cNvSpPr>
          <p:nvPr/>
        </p:nvSpPr>
        <p:spPr>
          <a:xfrm>
            <a:off x="1521204"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Support</a:t>
            </a:r>
          </a:p>
        </p:txBody>
      </p:sp>
    </p:spTree>
    <p:extLst>
      <p:ext uri="{BB962C8B-B14F-4D97-AF65-F5344CB8AC3E}">
        <p14:creationId xmlns:p14="http://schemas.microsoft.com/office/powerpoint/2010/main" val="22888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6086DF-A714-4D4F-A2A5-0CB4D3CBD89D}"/>
              </a:ext>
            </a:extLst>
          </p:cNvPr>
          <p:cNvSpPr>
            <a:spLocks noGrp="1"/>
          </p:cNvSpPr>
          <p:nvPr>
            <p:ph type="body" sz="quarter" idx="10"/>
          </p:nvPr>
        </p:nvSpPr>
        <p:spPr>
          <a:xfrm>
            <a:off x="401216" y="373329"/>
            <a:ext cx="11389568" cy="660814"/>
          </a:xfrm>
        </p:spPr>
        <p:txBody>
          <a:bodyPr/>
          <a:lstStyle/>
          <a:p>
            <a:pPr marL="0" indent="0">
              <a:buNone/>
            </a:pPr>
            <a:r>
              <a:rPr lang="en-US" dirty="0"/>
              <a:t>Upcoming Events </a:t>
            </a:r>
          </a:p>
        </p:txBody>
      </p:sp>
      <p:sp>
        <p:nvSpPr>
          <p:cNvPr id="5" name="Slide Number Placeholder 4">
            <a:extLst>
              <a:ext uri="{FF2B5EF4-FFF2-40B4-BE49-F238E27FC236}">
                <a16:creationId xmlns:a16="http://schemas.microsoft.com/office/drawing/2014/main" id="{2E40EF37-020E-4F3C-A5A6-0FD838440491}"/>
              </a:ext>
            </a:extLst>
          </p:cNvPr>
          <p:cNvSpPr>
            <a:spLocks noGrp="1"/>
          </p:cNvSpPr>
          <p:nvPr>
            <p:ph type="sldNum" sz="quarter" idx="4"/>
          </p:nvPr>
        </p:nvSpPr>
        <p:spPr/>
        <p:txBody>
          <a:bodyPr/>
          <a:lstStyle/>
          <a:p>
            <a:fld id="{F0D6EE29-B678-4F5E-BD6B-2A1F664779F4}" type="slidenum">
              <a:rPr lang="en-US" smtClean="0"/>
              <a:pPr/>
              <a:t>33</a:t>
            </a:fld>
            <a:endParaRPr lang="en-US" dirty="0"/>
          </a:p>
        </p:txBody>
      </p:sp>
      <p:pic>
        <p:nvPicPr>
          <p:cNvPr id="8" name="Picture 7">
            <a:extLst>
              <a:ext uri="{FF2B5EF4-FFF2-40B4-BE49-F238E27FC236}">
                <a16:creationId xmlns:a16="http://schemas.microsoft.com/office/drawing/2014/main" id="{32289CE9-5256-49DD-BC62-D30D1798E0D0}"/>
              </a:ext>
            </a:extLst>
          </p:cNvPr>
          <p:cNvPicPr>
            <a:picLocks noChangeAspect="1"/>
          </p:cNvPicPr>
          <p:nvPr/>
        </p:nvPicPr>
        <p:blipFill rotWithShape="1">
          <a:blip r:embed="rId3">
            <a:clrChange>
              <a:clrFrom>
                <a:srgbClr val="FFFFFF"/>
              </a:clrFrom>
              <a:clrTo>
                <a:srgbClr val="FFFFFF">
                  <a:alpha val="0"/>
                </a:srgbClr>
              </a:clrTo>
            </a:clrChange>
          </a:blip>
          <a:srcRect l="21813" r="21813"/>
          <a:stretch/>
        </p:blipFill>
        <p:spPr>
          <a:xfrm>
            <a:off x="7561462" y="1582209"/>
            <a:ext cx="3800570" cy="3792224"/>
          </a:xfrm>
          <a:prstGeom prst="rect">
            <a:avLst/>
          </a:prstGeom>
        </p:spPr>
      </p:pic>
      <p:sp>
        <p:nvSpPr>
          <p:cNvPr id="3" name="TextBox 2">
            <a:extLst>
              <a:ext uri="{FF2B5EF4-FFF2-40B4-BE49-F238E27FC236}">
                <a16:creationId xmlns:a16="http://schemas.microsoft.com/office/drawing/2014/main" id="{FD941C2E-A442-4BDD-9394-8302A8A70F3B}"/>
              </a:ext>
            </a:extLst>
          </p:cNvPr>
          <p:cNvSpPr txBox="1"/>
          <p:nvPr/>
        </p:nvSpPr>
        <p:spPr>
          <a:xfrm>
            <a:off x="829968" y="2112664"/>
            <a:ext cx="625948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December 8, 2022 – Fall Clinical Collaborative Group Meeting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a look out for emails regarding future webinars and events.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Stay up to date through the HFS website. </a:t>
            </a:r>
            <a:br>
              <a:rPr lang="en-US" dirty="0"/>
            </a:br>
            <a:endParaRPr lang="en-US" dirty="0"/>
          </a:p>
        </p:txBody>
      </p:sp>
    </p:spTree>
    <p:extLst>
      <p:ext uri="{BB962C8B-B14F-4D97-AF65-F5344CB8AC3E}">
        <p14:creationId xmlns:p14="http://schemas.microsoft.com/office/powerpoint/2010/main" val="2966236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spTree>
    <p:extLst>
      <p:ext uri="{BB962C8B-B14F-4D97-AF65-F5344CB8AC3E}">
        <p14:creationId xmlns:p14="http://schemas.microsoft.com/office/powerpoint/2010/main" val="2996658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B63DB66-2669-4864-B4AA-0D67A3839D8C}"/>
              </a:ext>
            </a:extLst>
          </p:cNvPr>
          <p:cNvPicPr>
            <a:picLocks noChangeAspect="1"/>
          </p:cNvPicPr>
          <p:nvPr/>
        </p:nvPicPr>
        <p:blipFill>
          <a:blip r:embed="rId3"/>
          <a:stretch>
            <a:fillRect/>
          </a:stretch>
        </p:blipFill>
        <p:spPr>
          <a:xfrm>
            <a:off x="0" y="22411"/>
            <a:ext cx="12192000" cy="6813177"/>
          </a:xfrm>
          <a:prstGeom prst="rect">
            <a:avLst/>
          </a:prstGeom>
        </p:spPr>
      </p:pic>
    </p:spTree>
    <p:extLst>
      <p:ext uri="{BB962C8B-B14F-4D97-AF65-F5344CB8AC3E}">
        <p14:creationId xmlns:p14="http://schemas.microsoft.com/office/powerpoint/2010/main" val="427946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1112EB-C94B-4AFA-8CBE-4F215D7385C7}"/>
              </a:ext>
            </a:extLst>
          </p:cNvPr>
          <p:cNvPicPr>
            <a:picLocks noChangeAspect="1"/>
          </p:cNvPicPr>
          <p:nvPr/>
        </p:nvPicPr>
        <p:blipFill>
          <a:blip r:embed="rId3"/>
          <a:stretch>
            <a:fillRect/>
          </a:stretch>
        </p:blipFill>
        <p:spPr>
          <a:xfrm>
            <a:off x="0" y="11430"/>
            <a:ext cx="12192000" cy="6835140"/>
          </a:xfrm>
          <a:prstGeom prst="rect">
            <a:avLst/>
          </a:prstGeom>
        </p:spPr>
      </p:pic>
      <p:sp>
        <p:nvSpPr>
          <p:cNvPr id="2" name="Rectangle 1">
            <a:extLst>
              <a:ext uri="{FF2B5EF4-FFF2-40B4-BE49-F238E27FC236}">
                <a16:creationId xmlns:a16="http://schemas.microsoft.com/office/drawing/2014/main" id="{D08F3D8C-820F-4CA9-A4CF-C89AFD368761}"/>
              </a:ext>
            </a:extLst>
          </p:cNvPr>
          <p:cNvSpPr/>
          <p:nvPr/>
        </p:nvSpPr>
        <p:spPr>
          <a:xfrm>
            <a:off x="4797083" y="520505"/>
            <a:ext cx="6808763" cy="552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29EE85-207F-4348-A596-E287ECACEB1A}"/>
              </a:ext>
            </a:extLst>
          </p:cNvPr>
          <p:cNvSpPr txBox="1"/>
          <p:nvPr/>
        </p:nvSpPr>
        <p:spPr>
          <a:xfrm>
            <a:off x="5122398" y="1544843"/>
            <a:ext cx="648344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HealthChoice IL ADT Program Overview and Updates</a:t>
            </a:r>
          </a:p>
          <a:p>
            <a:pPr marL="285750" indent="-285750">
              <a:buFont typeface="Arial" panose="020B0604020202020204" pitchFamily="34" charset="0"/>
              <a:buChar char="•"/>
            </a:pPr>
            <a:r>
              <a:rPr lang="en-US" sz="2800" dirty="0"/>
              <a:t>Data Quality Review </a:t>
            </a:r>
          </a:p>
          <a:p>
            <a:pPr marL="285750" indent="-285750">
              <a:buFont typeface="Arial" panose="020B0604020202020204" pitchFamily="34" charset="0"/>
              <a:buChar char="•"/>
            </a:pPr>
            <a:r>
              <a:rPr lang="en-US" sz="2800" dirty="0"/>
              <a:t>Collective Medical Overview</a:t>
            </a:r>
          </a:p>
          <a:p>
            <a:pPr marL="742950" lvl="1" indent="-285750">
              <a:buFont typeface="Arial" panose="020B0604020202020204" pitchFamily="34" charset="0"/>
              <a:buChar char="•"/>
            </a:pPr>
            <a:r>
              <a:rPr lang="en-US" sz="2800" dirty="0"/>
              <a:t>How do different organizations access the data </a:t>
            </a:r>
          </a:p>
          <a:p>
            <a:pPr marL="285750" indent="-285750">
              <a:buFont typeface="Arial" panose="020B0604020202020204" pitchFamily="34" charset="0"/>
              <a:buChar char="•"/>
            </a:pPr>
            <a:r>
              <a:rPr lang="en-US" sz="2800" dirty="0"/>
              <a:t>User Engagement Review </a:t>
            </a:r>
          </a:p>
          <a:p>
            <a:pPr marL="285750" indent="-285750">
              <a:buFont typeface="Arial" panose="020B0604020202020204" pitchFamily="34" charset="0"/>
              <a:buChar char="•"/>
            </a:pPr>
            <a:r>
              <a:rPr lang="en-US" sz="2800" dirty="0"/>
              <a:t>Collaborative Care Insights </a:t>
            </a:r>
          </a:p>
          <a:p>
            <a:pPr marL="285750" indent="-285750">
              <a:buFont typeface="Arial" panose="020B0604020202020204" pitchFamily="34" charset="0"/>
              <a:buChar char="•"/>
            </a:pPr>
            <a:r>
              <a:rPr lang="en-US" sz="2800" dirty="0"/>
              <a:t>Upcoming Events </a:t>
            </a:r>
          </a:p>
        </p:txBody>
      </p:sp>
      <p:pic>
        <p:nvPicPr>
          <p:cNvPr id="5" name="Picture 4">
            <a:extLst>
              <a:ext uri="{FF2B5EF4-FFF2-40B4-BE49-F238E27FC236}">
                <a16:creationId xmlns:a16="http://schemas.microsoft.com/office/drawing/2014/main" id="{D3998E51-128B-4562-A665-EB646C846B8B}"/>
              </a:ext>
            </a:extLst>
          </p:cNvPr>
          <p:cNvPicPr>
            <a:picLocks noChangeAspect="1"/>
          </p:cNvPicPr>
          <p:nvPr/>
        </p:nvPicPr>
        <p:blipFill>
          <a:blip r:embed="rId4"/>
          <a:stretch>
            <a:fillRect/>
          </a:stretch>
        </p:blipFill>
        <p:spPr>
          <a:xfrm>
            <a:off x="9870262" y="159783"/>
            <a:ext cx="2321738" cy="721444"/>
          </a:xfrm>
          <a:prstGeom prst="rect">
            <a:avLst/>
          </a:prstGeom>
        </p:spPr>
      </p:pic>
    </p:spTree>
    <p:extLst>
      <p:ext uri="{BB962C8B-B14F-4D97-AF65-F5344CB8AC3E}">
        <p14:creationId xmlns:p14="http://schemas.microsoft.com/office/powerpoint/2010/main" val="268183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5BA40-1BC6-4311-A835-41DD49977066}"/>
              </a:ext>
            </a:extLst>
          </p:cNvPr>
          <p:cNvSpPr>
            <a:spLocks noGrp="1"/>
          </p:cNvSpPr>
          <p:nvPr>
            <p:ph type="body" sz="quarter" idx="11"/>
          </p:nvPr>
        </p:nvSpPr>
        <p:spPr>
          <a:xfrm>
            <a:off x="781051" y="3430768"/>
            <a:ext cx="10629900" cy="4511424"/>
          </a:xfrm>
        </p:spPr>
        <p:txBody>
          <a:bodyPr/>
          <a:lstStyle/>
          <a:p>
            <a:pPr marL="0" indent="0">
              <a:buNone/>
            </a:pPr>
            <a:r>
              <a:rPr lang="en-US" b="0" i="0" dirty="0">
                <a:solidFill>
                  <a:srgbClr val="000000"/>
                </a:solidFill>
                <a:effectLst/>
                <a:latin typeface="Arial" panose="020B0604020202020204" pitchFamily="34" charset="0"/>
              </a:rPr>
              <a:t>Illinois’ Comprehensive Medical Programs Quality Strategy includes goals for improving care coordination, using evidence-based interventions to reduce health disparities, deploying technology, and increasing data integration.  The ADT system directly supports those critical quality goals and leverages best practices for sharing timely information to enable effective care coordination. </a:t>
            </a:r>
            <a:endParaRPr lang="en-US" dirty="0"/>
          </a:p>
        </p:txBody>
      </p:sp>
      <p:pic>
        <p:nvPicPr>
          <p:cNvPr id="4" name="Picture 3" descr="Text&#10;&#10;Description automatically generated">
            <a:extLst>
              <a:ext uri="{FF2B5EF4-FFF2-40B4-BE49-F238E27FC236}">
                <a16:creationId xmlns:a16="http://schemas.microsoft.com/office/drawing/2014/main" id="{D2C33480-BBE7-40E2-BA07-464E9930267B}"/>
              </a:ext>
            </a:extLst>
          </p:cNvPr>
          <p:cNvPicPr>
            <a:picLocks noChangeAspect="1"/>
          </p:cNvPicPr>
          <p:nvPr/>
        </p:nvPicPr>
        <p:blipFill>
          <a:blip r:embed="rId3"/>
          <a:stretch>
            <a:fillRect/>
          </a:stretch>
        </p:blipFill>
        <p:spPr>
          <a:xfrm>
            <a:off x="2203294" y="1500467"/>
            <a:ext cx="6516009" cy="161947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468E3D3-8E00-4E0F-B865-970AEB84AF96}"/>
              </a:ext>
            </a:extLst>
          </p:cNvPr>
          <p:cNvPicPr>
            <a:picLocks noChangeAspect="1"/>
          </p:cNvPicPr>
          <p:nvPr/>
        </p:nvPicPr>
        <p:blipFill>
          <a:blip r:embed="rId4"/>
          <a:stretch>
            <a:fillRect/>
          </a:stretch>
        </p:blipFill>
        <p:spPr>
          <a:xfrm>
            <a:off x="9346102" y="6105881"/>
            <a:ext cx="2769166" cy="752119"/>
          </a:xfrm>
          <a:prstGeom prst="rect">
            <a:avLst/>
          </a:prstGeom>
        </p:spPr>
      </p:pic>
    </p:spTree>
    <p:extLst>
      <p:ext uri="{BB962C8B-B14F-4D97-AF65-F5344CB8AC3E}">
        <p14:creationId xmlns:p14="http://schemas.microsoft.com/office/powerpoint/2010/main" val="269358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FE25E7-AF97-44F8-94E4-DA49BB2A623A}"/>
              </a:ext>
            </a:extLst>
          </p:cNvPr>
          <p:cNvSpPr>
            <a:spLocks noGrp="1"/>
          </p:cNvSpPr>
          <p:nvPr>
            <p:ph type="sldNum" sz="quarter" idx="4"/>
          </p:nvPr>
        </p:nvSpPr>
        <p:spPr/>
        <p:txBody>
          <a:bodyPr/>
          <a:lstStyle/>
          <a:p>
            <a:fld id="{F0D6EE29-B678-4F5E-BD6B-2A1F664779F4}" type="slidenum">
              <a:rPr lang="en-US" smtClean="0"/>
              <a:pPr/>
              <a:t>6</a:t>
            </a:fld>
            <a:endParaRPr lang="en-US" dirty="0"/>
          </a:p>
        </p:txBody>
      </p:sp>
      <p:sp>
        <p:nvSpPr>
          <p:cNvPr id="10" name="Text Placeholder 1">
            <a:extLst>
              <a:ext uri="{FF2B5EF4-FFF2-40B4-BE49-F238E27FC236}">
                <a16:creationId xmlns:a16="http://schemas.microsoft.com/office/drawing/2014/main" id="{2DEF7C9F-C7C6-3942-B95A-5D32963E21E7}"/>
              </a:ext>
            </a:extLst>
          </p:cNvPr>
          <p:cNvSpPr>
            <a:spLocks noGrp="1"/>
          </p:cNvSpPr>
          <p:nvPr>
            <p:ph type="body" sz="quarter" idx="10"/>
          </p:nvPr>
        </p:nvSpPr>
        <p:spPr>
          <a:xfrm>
            <a:off x="413170" y="745653"/>
            <a:ext cx="11389568" cy="372324"/>
          </a:xfrm>
        </p:spPr>
        <p:txBody>
          <a:bodyPr/>
          <a:lstStyle/>
          <a:p>
            <a:pPr marL="0" indent="0">
              <a:buNone/>
            </a:pPr>
            <a:r>
              <a:rPr lang="en-US" kern="1200" dirty="0">
                <a:solidFill>
                  <a:srgbClr val="455469"/>
                </a:solidFill>
                <a:latin typeface="Calibri Light"/>
              </a:rPr>
              <a:t>Collective Medical Footprint – IL</a:t>
            </a:r>
            <a:endParaRPr lang="en-US" dirty="0"/>
          </a:p>
        </p:txBody>
      </p:sp>
      <p:sp>
        <p:nvSpPr>
          <p:cNvPr id="4" name="Rectangle 3">
            <a:extLst>
              <a:ext uri="{FF2B5EF4-FFF2-40B4-BE49-F238E27FC236}">
                <a16:creationId xmlns:a16="http://schemas.microsoft.com/office/drawing/2014/main" id="{E3732C7F-4385-4941-B6A5-7D457121E972}"/>
              </a:ext>
            </a:extLst>
          </p:cNvPr>
          <p:cNvSpPr/>
          <p:nvPr/>
        </p:nvSpPr>
        <p:spPr>
          <a:xfrm>
            <a:off x="669303" y="2677212"/>
            <a:ext cx="1602557" cy="180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IL, 189 hospitals and 489 SNFs, as of 1/13/22.</a:t>
            </a:r>
          </a:p>
          <a:p>
            <a:pPr algn="ctr"/>
            <a:r>
              <a:rPr lang="en-US" dirty="0"/>
              <a:t>For IL, 189 hospitals and 489 SNFs, as of 1/13/22.</a:t>
            </a:r>
          </a:p>
        </p:txBody>
      </p:sp>
      <p:pic>
        <p:nvPicPr>
          <p:cNvPr id="18" name="Picture 17">
            <a:extLst>
              <a:ext uri="{FF2B5EF4-FFF2-40B4-BE49-F238E27FC236}">
                <a16:creationId xmlns:a16="http://schemas.microsoft.com/office/drawing/2014/main" id="{79F62E77-21B8-4965-8F38-D76C08024A73}"/>
              </a:ext>
            </a:extLst>
          </p:cNvPr>
          <p:cNvPicPr>
            <a:picLocks noChangeAspect="1"/>
          </p:cNvPicPr>
          <p:nvPr/>
        </p:nvPicPr>
        <p:blipFill>
          <a:blip r:embed="rId3"/>
          <a:stretch>
            <a:fillRect/>
          </a:stretch>
        </p:blipFill>
        <p:spPr>
          <a:xfrm>
            <a:off x="-20447" y="-18999"/>
            <a:ext cx="12212447" cy="1077364"/>
          </a:xfrm>
          <a:prstGeom prst="rect">
            <a:avLst/>
          </a:prstGeom>
        </p:spPr>
      </p:pic>
      <p:sp>
        <p:nvSpPr>
          <p:cNvPr id="29" name="Text Placeholder 1">
            <a:extLst>
              <a:ext uri="{FF2B5EF4-FFF2-40B4-BE49-F238E27FC236}">
                <a16:creationId xmlns:a16="http://schemas.microsoft.com/office/drawing/2014/main" id="{A08B86BC-777A-4A76-A5FA-35478D37BD4B}"/>
              </a:ext>
            </a:extLst>
          </p:cNvPr>
          <p:cNvSpPr txBox="1">
            <a:spLocks/>
          </p:cNvSpPr>
          <p:nvPr/>
        </p:nvSpPr>
        <p:spPr>
          <a:xfrm>
            <a:off x="1605211" y="249855"/>
            <a:ext cx="10629900"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rPr>
              <a:t>Placeholder for Data </a:t>
            </a:r>
          </a:p>
        </p:txBody>
      </p:sp>
    </p:spTree>
    <p:extLst>
      <p:ext uri="{BB962C8B-B14F-4D97-AF65-F5344CB8AC3E}">
        <p14:creationId xmlns:p14="http://schemas.microsoft.com/office/powerpoint/2010/main" val="54407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FE25E7-AF97-44F8-94E4-DA49BB2A623A}"/>
              </a:ext>
            </a:extLst>
          </p:cNvPr>
          <p:cNvSpPr>
            <a:spLocks noGrp="1"/>
          </p:cNvSpPr>
          <p:nvPr>
            <p:ph type="sldNum" sz="quarter" idx="4"/>
          </p:nvPr>
        </p:nvSpPr>
        <p:spPr/>
        <p:txBody>
          <a:bodyPr/>
          <a:lstStyle/>
          <a:p>
            <a:fld id="{F0D6EE29-B678-4F5E-BD6B-2A1F664779F4}" type="slidenum">
              <a:rPr lang="en-US" smtClean="0"/>
              <a:pPr/>
              <a:t>7</a:t>
            </a:fld>
            <a:endParaRPr lang="en-US" dirty="0"/>
          </a:p>
        </p:txBody>
      </p:sp>
      <p:sp>
        <p:nvSpPr>
          <p:cNvPr id="10" name="Text Placeholder 1">
            <a:extLst>
              <a:ext uri="{FF2B5EF4-FFF2-40B4-BE49-F238E27FC236}">
                <a16:creationId xmlns:a16="http://schemas.microsoft.com/office/drawing/2014/main" id="{2DEF7C9F-C7C6-3942-B95A-5D32963E21E7}"/>
              </a:ext>
            </a:extLst>
          </p:cNvPr>
          <p:cNvSpPr>
            <a:spLocks noGrp="1"/>
          </p:cNvSpPr>
          <p:nvPr>
            <p:ph type="body" sz="quarter" idx="10"/>
          </p:nvPr>
        </p:nvSpPr>
        <p:spPr>
          <a:xfrm>
            <a:off x="413170" y="745653"/>
            <a:ext cx="11389568" cy="372324"/>
          </a:xfrm>
        </p:spPr>
        <p:txBody>
          <a:bodyPr/>
          <a:lstStyle/>
          <a:p>
            <a:pPr marL="0" indent="0">
              <a:buNone/>
            </a:pPr>
            <a:r>
              <a:rPr lang="en-US" kern="1200" dirty="0">
                <a:solidFill>
                  <a:srgbClr val="455469"/>
                </a:solidFill>
                <a:latin typeface="Calibri Light"/>
              </a:rPr>
              <a:t>Collective Medical Footprint – IL</a:t>
            </a:r>
            <a:endParaRPr lang="en-US" dirty="0"/>
          </a:p>
        </p:txBody>
      </p:sp>
      <p:sp>
        <p:nvSpPr>
          <p:cNvPr id="4" name="Rectangle 3">
            <a:extLst>
              <a:ext uri="{FF2B5EF4-FFF2-40B4-BE49-F238E27FC236}">
                <a16:creationId xmlns:a16="http://schemas.microsoft.com/office/drawing/2014/main" id="{E3732C7F-4385-4941-B6A5-7D457121E972}"/>
              </a:ext>
            </a:extLst>
          </p:cNvPr>
          <p:cNvSpPr/>
          <p:nvPr/>
        </p:nvSpPr>
        <p:spPr>
          <a:xfrm>
            <a:off x="669303" y="2677212"/>
            <a:ext cx="1602557" cy="180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IL, 189 hospitals and 489 SNFs, as of 1/13/22.</a:t>
            </a:r>
          </a:p>
          <a:p>
            <a:pPr algn="ctr"/>
            <a:r>
              <a:rPr lang="en-US" dirty="0"/>
              <a:t>For IL, 189 hospitals and 489 SNFs, as of 1/13/22.</a:t>
            </a:r>
          </a:p>
        </p:txBody>
      </p:sp>
      <p:pic>
        <p:nvPicPr>
          <p:cNvPr id="18" name="Picture 17">
            <a:extLst>
              <a:ext uri="{FF2B5EF4-FFF2-40B4-BE49-F238E27FC236}">
                <a16:creationId xmlns:a16="http://schemas.microsoft.com/office/drawing/2014/main" id="{79F62E77-21B8-4965-8F38-D76C08024A73}"/>
              </a:ext>
            </a:extLst>
          </p:cNvPr>
          <p:cNvPicPr>
            <a:picLocks noChangeAspect="1"/>
          </p:cNvPicPr>
          <p:nvPr/>
        </p:nvPicPr>
        <p:blipFill>
          <a:blip r:embed="rId3"/>
          <a:stretch>
            <a:fillRect/>
          </a:stretch>
        </p:blipFill>
        <p:spPr>
          <a:xfrm>
            <a:off x="-20447" y="-18999"/>
            <a:ext cx="12212447" cy="1077364"/>
          </a:xfrm>
          <a:prstGeom prst="rect">
            <a:avLst/>
          </a:prstGeom>
        </p:spPr>
      </p:pic>
      <p:sp>
        <p:nvSpPr>
          <p:cNvPr id="29" name="Text Placeholder 1">
            <a:extLst>
              <a:ext uri="{FF2B5EF4-FFF2-40B4-BE49-F238E27FC236}">
                <a16:creationId xmlns:a16="http://schemas.microsoft.com/office/drawing/2014/main" id="{A08B86BC-777A-4A76-A5FA-35478D37BD4B}"/>
              </a:ext>
            </a:extLst>
          </p:cNvPr>
          <p:cNvSpPr txBox="1">
            <a:spLocks/>
          </p:cNvSpPr>
          <p:nvPr/>
        </p:nvSpPr>
        <p:spPr>
          <a:xfrm>
            <a:off x="1605211" y="249855"/>
            <a:ext cx="10629900"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rPr>
              <a:t>Placeholder for Data </a:t>
            </a:r>
          </a:p>
        </p:txBody>
      </p:sp>
    </p:spTree>
    <p:extLst>
      <p:ext uri="{BB962C8B-B14F-4D97-AF65-F5344CB8AC3E}">
        <p14:creationId xmlns:p14="http://schemas.microsoft.com/office/powerpoint/2010/main" val="8212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FE25E7-AF97-44F8-94E4-DA49BB2A623A}"/>
              </a:ext>
            </a:extLst>
          </p:cNvPr>
          <p:cNvSpPr>
            <a:spLocks noGrp="1"/>
          </p:cNvSpPr>
          <p:nvPr>
            <p:ph type="sldNum" sz="quarter" idx="4"/>
          </p:nvPr>
        </p:nvSpPr>
        <p:spPr/>
        <p:txBody>
          <a:bodyPr/>
          <a:lstStyle/>
          <a:p>
            <a:fld id="{F0D6EE29-B678-4F5E-BD6B-2A1F664779F4}" type="slidenum">
              <a:rPr lang="en-US" smtClean="0"/>
              <a:pPr/>
              <a:t>8</a:t>
            </a:fld>
            <a:endParaRPr lang="en-US" dirty="0"/>
          </a:p>
        </p:txBody>
      </p:sp>
      <p:sp>
        <p:nvSpPr>
          <p:cNvPr id="10" name="Text Placeholder 1">
            <a:extLst>
              <a:ext uri="{FF2B5EF4-FFF2-40B4-BE49-F238E27FC236}">
                <a16:creationId xmlns:a16="http://schemas.microsoft.com/office/drawing/2014/main" id="{2DEF7C9F-C7C6-3942-B95A-5D32963E21E7}"/>
              </a:ext>
            </a:extLst>
          </p:cNvPr>
          <p:cNvSpPr>
            <a:spLocks noGrp="1"/>
          </p:cNvSpPr>
          <p:nvPr>
            <p:ph type="body" sz="quarter" idx="10"/>
          </p:nvPr>
        </p:nvSpPr>
        <p:spPr>
          <a:xfrm>
            <a:off x="413170" y="745653"/>
            <a:ext cx="11389568" cy="372324"/>
          </a:xfrm>
        </p:spPr>
        <p:txBody>
          <a:bodyPr/>
          <a:lstStyle/>
          <a:p>
            <a:pPr marL="0" indent="0">
              <a:buNone/>
            </a:pPr>
            <a:r>
              <a:rPr lang="en-US" kern="1200" dirty="0">
                <a:solidFill>
                  <a:srgbClr val="455469"/>
                </a:solidFill>
                <a:latin typeface="Calibri Light"/>
              </a:rPr>
              <a:t>Collective Medical Footprint – IL</a:t>
            </a:r>
            <a:endParaRPr lang="en-US" dirty="0"/>
          </a:p>
        </p:txBody>
      </p:sp>
      <p:sp>
        <p:nvSpPr>
          <p:cNvPr id="4" name="Rectangle 3">
            <a:extLst>
              <a:ext uri="{FF2B5EF4-FFF2-40B4-BE49-F238E27FC236}">
                <a16:creationId xmlns:a16="http://schemas.microsoft.com/office/drawing/2014/main" id="{E3732C7F-4385-4941-B6A5-7D457121E972}"/>
              </a:ext>
            </a:extLst>
          </p:cNvPr>
          <p:cNvSpPr/>
          <p:nvPr/>
        </p:nvSpPr>
        <p:spPr>
          <a:xfrm>
            <a:off x="669303" y="2677212"/>
            <a:ext cx="1602557" cy="180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IL, 189 hospitals and 489 SNFs, as of 1/13/22.</a:t>
            </a:r>
          </a:p>
          <a:p>
            <a:pPr algn="ctr"/>
            <a:r>
              <a:rPr lang="en-US" dirty="0"/>
              <a:t>For IL, 189 hospitals and 489 SNFs, as of 1/13/22.</a:t>
            </a:r>
          </a:p>
        </p:txBody>
      </p:sp>
      <p:pic>
        <p:nvPicPr>
          <p:cNvPr id="18" name="Picture 17">
            <a:extLst>
              <a:ext uri="{FF2B5EF4-FFF2-40B4-BE49-F238E27FC236}">
                <a16:creationId xmlns:a16="http://schemas.microsoft.com/office/drawing/2014/main" id="{79F62E77-21B8-4965-8F38-D76C08024A73}"/>
              </a:ext>
            </a:extLst>
          </p:cNvPr>
          <p:cNvPicPr>
            <a:picLocks noChangeAspect="1"/>
          </p:cNvPicPr>
          <p:nvPr/>
        </p:nvPicPr>
        <p:blipFill>
          <a:blip r:embed="rId3"/>
          <a:stretch>
            <a:fillRect/>
          </a:stretch>
        </p:blipFill>
        <p:spPr>
          <a:xfrm>
            <a:off x="-20447" y="-18999"/>
            <a:ext cx="12212447" cy="1077364"/>
          </a:xfrm>
          <a:prstGeom prst="rect">
            <a:avLst/>
          </a:prstGeom>
        </p:spPr>
      </p:pic>
      <p:sp>
        <p:nvSpPr>
          <p:cNvPr id="29" name="Text Placeholder 1">
            <a:extLst>
              <a:ext uri="{FF2B5EF4-FFF2-40B4-BE49-F238E27FC236}">
                <a16:creationId xmlns:a16="http://schemas.microsoft.com/office/drawing/2014/main" id="{A08B86BC-777A-4A76-A5FA-35478D37BD4B}"/>
              </a:ext>
            </a:extLst>
          </p:cNvPr>
          <p:cNvSpPr txBox="1">
            <a:spLocks/>
          </p:cNvSpPr>
          <p:nvPr/>
        </p:nvSpPr>
        <p:spPr>
          <a:xfrm>
            <a:off x="1605211" y="249855"/>
            <a:ext cx="10629900"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rPr>
              <a:t>Placeholder for Data </a:t>
            </a:r>
          </a:p>
        </p:txBody>
      </p:sp>
    </p:spTree>
    <p:extLst>
      <p:ext uri="{BB962C8B-B14F-4D97-AF65-F5344CB8AC3E}">
        <p14:creationId xmlns:p14="http://schemas.microsoft.com/office/powerpoint/2010/main" val="344814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747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000" b="0" i="0" u="none" strike="noStrike" kern="0" cap="none" spc="0" normalizeH="0" baseline="0" noProof="0" dirty="0">
              <a:ln>
                <a:noFill/>
              </a:ln>
              <a:solidFill>
                <a:srgbClr val="474747"/>
              </a:solidFill>
              <a:effectLst/>
              <a:uLnTx/>
              <a:uFillTx/>
              <a:latin typeface="Calibri"/>
              <a:cs typeface="Calibri"/>
              <a:sym typeface="Calibri"/>
            </a:endParaRPr>
          </a:p>
        </p:txBody>
      </p:sp>
      <p:sp>
        <p:nvSpPr>
          <p:cNvPr id="186" name="Google Shape;186;p12"/>
          <p:cNvSpPr txBox="1"/>
          <p:nvPr/>
        </p:nvSpPr>
        <p:spPr>
          <a:xfrm>
            <a:off x="-70203" y="1388213"/>
            <a:ext cx="11071226" cy="231602"/>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469"/>
                </a:solidFill>
                <a:effectLst/>
                <a:uLnTx/>
                <a:uFillTx/>
                <a:latin typeface="Calibri Light" panose="020F0302020204030204" pitchFamily="34" charset="0"/>
                <a:ea typeface="Calibri"/>
                <a:cs typeface="Calibri Light" panose="020F0302020204030204" pitchFamily="34" charset="0"/>
                <a:sym typeface="Calibri"/>
              </a:rPr>
              <a:t>Collective is a care collaboration solution that gets the right information to the right person at the point of care.</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87" name="Google Shape;187;p12"/>
          <p:cNvSpPr txBox="1"/>
          <p:nvPr/>
        </p:nvSpPr>
        <p:spPr>
          <a:xfrm>
            <a:off x="7046232" y="2209712"/>
            <a:ext cx="4464307"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NETWORK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network of hospitals, emergency departments, primary care, specialists, behavioral health providers, post-acute care providers, and health plans across the United States, sharing important patient information at the time of care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8" name="Google Shape;188;p12"/>
          <p:cNvSpPr txBox="1"/>
          <p:nvPr/>
        </p:nvSpPr>
        <p:spPr>
          <a:xfrm>
            <a:off x="7355355" y="3693852"/>
            <a:ext cx="4246833"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PLATFORM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platform that intelligently connects each member of a patient’s care team for seamless collaboration at the right time and through the best medium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p:nvPr/>
        </p:nvSpPr>
        <p:spPr>
          <a:xfrm>
            <a:off x="7070925" y="5177993"/>
            <a:ext cx="4212961"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COMMUNITY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community of providers in the care of patients—especially those with complex medical needs—in your communities and across the country.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0" name="Google Shape;190;p12"/>
          <p:cNvGrpSpPr/>
          <p:nvPr/>
        </p:nvGrpSpPr>
        <p:grpSpPr>
          <a:xfrm>
            <a:off x="5896482" y="2168968"/>
            <a:ext cx="1214963" cy="4075314"/>
            <a:chOff x="5896482" y="2168968"/>
            <a:chExt cx="1214963" cy="4075314"/>
          </a:xfrm>
        </p:grpSpPr>
        <p:sp>
          <p:nvSpPr>
            <p:cNvPr id="191" name="Google Shape;191;p12"/>
            <p:cNvSpPr/>
            <p:nvPr/>
          </p:nvSpPr>
          <p:spPr>
            <a:xfrm>
              <a:off x="5986018" y="2254227"/>
              <a:ext cx="793544" cy="3900520"/>
            </a:xfrm>
            <a:custGeom>
              <a:avLst/>
              <a:gdLst/>
              <a:ahLst/>
              <a:cxnLst/>
              <a:rect l="l" t="t" r="r" b="b"/>
              <a:pathLst>
                <a:path w="1048105" h="3900520" extrusionOk="0">
                  <a:moveTo>
                    <a:pt x="40063" y="0"/>
                  </a:moveTo>
                  <a:lnTo>
                    <a:pt x="175047" y="100940"/>
                  </a:lnTo>
                  <a:cubicBezTo>
                    <a:pt x="708246" y="540975"/>
                    <a:pt x="1048105" y="1206908"/>
                    <a:pt x="1048105" y="1952219"/>
                  </a:cubicBezTo>
                  <a:cubicBezTo>
                    <a:pt x="1048105" y="2697531"/>
                    <a:pt x="708246" y="3363464"/>
                    <a:pt x="175047" y="3803498"/>
                  </a:cubicBezTo>
                  <a:lnTo>
                    <a:pt x="45302" y="3900520"/>
                  </a:lnTo>
                  <a:lnTo>
                    <a:pt x="5239" y="3831129"/>
                  </a:lnTo>
                  <a:lnTo>
                    <a:pt x="124382" y="3742036"/>
                  </a:lnTo>
                  <a:cubicBezTo>
                    <a:pt x="639878" y="3316611"/>
                    <a:pt x="968454" y="2672786"/>
                    <a:pt x="968454" y="1952219"/>
                  </a:cubicBezTo>
                  <a:cubicBezTo>
                    <a:pt x="968454" y="1231652"/>
                    <a:pt x="639878" y="587828"/>
                    <a:pt x="124382" y="162403"/>
                  </a:cubicBezTo>
                  <a:lnTo>
                    <a:pt x="0" y="69391"/>
                  </a:lnTo>
                  <a:close/>
                </a:path>
              </a:pathLst>
            </a:cu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2" name="Google Shape;192;p12"/>
            <p:cNvSpPr/>
            <p:nvPr/>
          </p:nvSpPr>
          <p:spPr>
            <a:xfrm>
              <a:off x="5896482" y="6065211"/>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3" name="Google Shape;193;p12"/>
            <p:cNvSpPr/>
            <p:nvPr/>
          </p:nvSpPr>
          <p:spPr>
            <a:xfrm>
              <a:off x="5896482" y="2168968"/>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4" name="Google Shape;194;p12"/>
            <p:cNvSpPr/>
            <p:nvPr/>
          </p:nvSpPr>
          <p:spPr>
            <a:xfrm>
              <a:off x="6352475" y="3825002"/>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12"/>
            <p:cNvSpPr/>
            <p:nvPr/>
          </p:nvSpPr>
          <p:spPr>
            <a:xfrm>
              <a:off x="6003305" y="5213375"/>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6" name="Google Shape;196;p12"/>
            <p:cNvSpPr/>
            <p:nvPr/>
          </p:nvSpPr>
          <p:spPr>
            <a:xfrm>
              <a:off x="6003305" y="2433298"/>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7" name="Google Shape;197;p12"/>
            <p:cNvSpPr/>
            <p:nvPr/>
          </p:nvSpPr>
          <p:spPr>
            <a:xfrm>
              <a:off x="6195100" y="5429174"/>
              <a:ext cx="375380" cy="37538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2"/>
            <p:cNvSpPr/>
            <p:nvPr/>
          </p:nvSpPr>
          <p:spPr>
            <a:xfrm>
              <a:off x="6504006" y="3976533"/>
              <a:ext cx="455908" cy="455908"/>
            </a:xfrm>
            <a:custGeom>
              <a:avLst/>
              <a:gdLst/>
              <a:ahLst/>
              <a:cxnLst/>
              <a:rect l="l" t="t" r="r" b="b"/>
              <a:pathLst>
                <a:path w="4099129" h="4099129" extrusionOk="0">
                  <a:moveTo>
                    <a:pt x="2049564" y="1665625"/>
                  </a:moveTo>
                  <a:cubicBezTo>
                    <a:pt x="1837520" y="1665625"/>
                    <a:pt x="1665625" y="1837520"/>
                    <a:pt x="1665625" y="2049564"/>
                  </a:cubicBezTo>
                  <a:cubicBezTo>
                    <a:pt x="1665625" y="2261608"/>
                    <a:pt x="1837520" y="2433503"/>
                    <a:pt x="2049564" y="2433503"/>
                  </a:cubicBezTo>
                  <a:cubicBezTo>
                    <a:pt x="2261608" y="2433503"/>
                    <a:pt x="2433503" y="2261608"/>
                    <a:pt x="2433503" y="2049564"/>
                  </a:cubicBezTo>
                  <a:cubicBezTo>
                    <a:pt x="2433503" y="1837520"/>
                    <a:pt x="2261608" y="1665625"/>
                    <a:pt x="2049564" y="1665625"/>
                  </a:cubicBezTo>
                  <a:close/>
                  <a:moveTo>
                    <a:pt x="2049564" y="959246"/>
                  </a:moveTo>
                  <a:cubicBezTo>
                    <a:pt x="2651730" y="959246"/>
                    <a:pt x="3139882" y="1447398"/>
                    <a:pt x="3139882" y="2049564"/>
                  </a:cubicBezTo>
                  <a:cubicBezTo>
                    <a:pt x="3139882" y="2651730"/>
                    <a:pt x="2651730" y="3139882"/>
                    <a:pt x="2049564" y="3139882"/>
                  </a:cubicBezTo>
                  <a:cubicBezTo>
                    <a:pt x="1447398" y="3139882"/>
                    <a:pt x="959246" y="2651730"/>
                    <a:pt x="959246" y="2049564"/>
                  </a:cubicBezTo>
                  <a:cubicBezTo>
                    <a:pt x="959246" y="1447398"/>
                    <a:pt x="1447398" y="959246"/>
                    <a:pt x="2049564" y="959246"/>
                  </a:cubicBezTo>
                  <a:close/>
                  <a:moveTo>
                    <a:pt x="2049564" y="867354"/>
                  </a:moveTo>
                  <a:cubicBezTo>
                    <a:pt x="1396647" y="867354"/>
                    <a:pt x="867354" y="1396647"/>
                    <a:pt x="867354" y="2049564"/>
                  </a:cubicBezTo>
                  <a:cubicBezTo>
                    <a:pt x="867354" y="2702481"/>
                    <a:pt x="1396647" y="3231774"/>
                    <a:pt x="2049564" y="3231774"/>
                  </a:cubicBezTo>
                  <a:cubicBezTo>
                    <a:pt x="2702481" y="3231774"/>
                    <a:pt x="3231774" y="2702481"/>
                    <a:pt x="3231774" y="2049564"/>
                  </a:cubicBezTo>
                  <a:cubicBezTo>
                    <a:pt x="3231774" y="1396647"/>
                    <a:pt x="2702481" y="867354"/>
                    <a:pt x="2049564" y="867354"/>
                  </a:cubicBezTo>
                  <a:close/>
                  <a:moveTo>
                    <a:pt x="1774762" y="0"/>
                  </a:moveTo>
                  <a:lnTo>
                    <a:pt x="2324367" y="0"/>
                  </a:lnTo>
                  <a:lnTo>
                    <a:pt x="2454779" y="521649"/>
                  </a:lnTo>
                  <a:lnTo>
                    <a:pt x="2520080" y="538439"/>
                  </a:lnTo>
                  <a:cubicBezTo>
                    <a:pt x="2619170" y="569260"/>
                    <a:pt x="2714085" y="609558"/>
                    <a:pt x="2803763" y="658274"/>
                  </a:cubicBezTo>
                  <a:lnTo>
                    <a:pt x="2843649" y="682506"/>
                  </a:lnTo>
                  <a:lnTo>
                    <a:pt x="3304511" y="405990"/>
                  </a:lnTo>
                  <a:lnTo>
                    <a:pt x="3693141" y="794619"/>
                  </a:lnTo>
                  <a:lnTo>
                    <a:pt x="3416623" y="1255480"/>
                  </a:lnTo>
                  <a:lnTo>
                    <a:pt x="3440854" y="1295365"/>
                  </a:lnTo>
                  <a:cubicBezTo>
                    <a:pt x="3489570" y="1385043"/>
                    <a:pt x="3529869" y="1479958"/>
                    <a:pt x="3560689" y="1579049"/>
                  </a:cubicBezTo>
                  <a:lnTo>
                    <a:pt x="3577480" y="1644350"/>
                  </a:lnTo>
                  <a:lnTo>
                    <a:pt x="4099129" y="1774763"/>
                  </a:lnTo>
                  <a:lnTo>
                    <a:pt x="4099129" y="2324368"/>
                  </a:lnTo>
                  <a:lnTo>
                    <a:pt x="3577479" y="2454780"/>
                  </a:lnTo>
                  <a:lnTo>
                    <a:pt x="3560689" y="2520080"/>
                  </a:lnTo>
                  <a:cubicBezTo>
                    <a:pt x="3529869" y="2619170"/>
                    <a:pt x="3489570" y="2714085"/>
                    <a:pt x="3440854" y="2803763"/>
                  </a:cubicBezTo>
                  <a:lnTo>
                    <a:pt x="3416623" y="2843649"/>
                  </a:lnTo>
                  <a:lnTo>
                    <a:pt x="3693140" y="3304511"/>
                  </a:lnTo>
                  <a:lnTo>
                    <a:pt x="3304511" y="3693141"/>
                  </a:lnTo>
                  <a:lnTo>
                    <a:pt x="2843649" y="3416623"/>
                  </a:lnTo>
                  <a:lnTo>
                    <a:pt x="2803763" y="3440854"/>
                  </a:lnTo>
                  <a:cubicBezTo>
                    <a:pt x="2714085" y="3489570"/>
                    <a:pt x="2619170" y="3529869"/>
                    <a:pt x="2520080" y="3560689"/>
                  </a:cubicBezTo>
                  <a:lnTo>
                    <a:pt x="2454779" y="3577480"/>
                  </a:lnTo>
                  <a:lnTo>
                    <a:pt x="2324366" y="4099129"/>
                  </a:lnTo>
                  <a:lnTo>
                    <a:pt x="1774761" y="4099129"/>
                  </a:lnTo>
                  <a:lnTo>
                    <a:pt x="1644349" y="3577480"/>
                  </a:lnTo>
                  <a:lnTo>
                    <a:pt x="1579049" y="3560689"/>
                  </a:lnTo>
                  <a:cubicBezTo>
                    <a:pt x="1479958" y="3529869"/>
                    <a:pt x="1385043" y="3489570"/>
                    <a:pt x="1295365" y="3440854"/>
                  </a:cubicBezTo>
                  <a:lnTo>
                    <a:pt x="1255480" y="3416623"/>
                  </a:lnTo>
                  <a:lnTo>
                    <a:pt x="794617" y="3693140"/>
                  </a:lnTo>
                  <a:lnTo>
                    <a:pt x="405987" y="3304511"/>
                  </a:lnTo>
                  <a:lnTo>
                    <a:pt x="682505" y="2843649"/>
                  </a:lnTo>
                  <a:lnTo>
                    <a:pt x="658274" y="2803763"/>
                  </a:lnTo>
                  <a:cubicBezTo>
                    <a:pt x="609558" y="2714085"/>
                    <a:pt x="569260" y="2619170"/>
                    <a:pt x="538439" y="2520080"/>
                  </a:cubicBezTo>
                  <a:lnTo>
                    <a:pt x="521649" y="2454780"/>
                  </a:lnTo>
                  <a:lnTo>
                    <a:pt x="0" y="2324367"/>
                  </a:lnTo>
                  <a:lnTo>
                    <a:pt x="0" y="1774762"/>
                  </a:lnTo>
                  <a:lnTo>
                    <a:pt x="521648" y="1644351"/>
                  </a:lnTo>
                  <a:lnTo>
                    <a:pt x="538439" y="1579049"/>
                  </a:lnTo>
                  <a:cubicBezTo>
                    <a:pt x="569260" y="1479958"/>
                    <a:pt x="609558" y="1385043"/>
                    <a:pt x="658274" y="1295365"/>
                  </a:cubicBezTo>
                  <a:lnTo>
                    <a:pt x="682505" y="1255480"/>
                  </a:lnTo>
                  <a:lnTo>
                    <a:pt x="405988" y="794618"/>
                  </a:lnTo>
                  <a:lnTo>
                    <a:pt x="794618" y="405988"/>
                  </a:lnTo>
                  <a:lnTo>
                    <a:pt x="1255479" y="682506"/>
                  </a:lnTo>
                  <a:lnTo>
                    <a:pt x="1295365" y="658274"/>
                  </a:lnTo>
                  <a:cubicBezTo>
                    <a:pt x="1385043" y="609558"/>
                    <a:pt x="1479958" y="569260"/>
                    <a:pt x="1579049" y="538439"/>
                  </a:cubicBezTo>
                  <a:lnTo>
                    <a:pt x="1644350" y="521649"/>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9" name="Google Shape;199;p12"/>
            <p:cNvSpPr/>
            <p:nvPr/>
          </p:nvSpPr>
          <p:spPr>
            <a:xfrm rot="-5400000">
              <a:off x="6139073" y="2591743"/>
              <a:ext cx="431408" cy="431407"/>
            </a:xfrm>
            <a:custGeom>
              <a:avLst/>
              <a:gdLst/>
              <a:ahLst/>
              <a:cxnLst/>
              <a:rect l="l" t="t" r="r" b="b"/>
              <a:pathLst>
                <a:path w="1887035" h="1887033" extrusionOk="0">
                  <a:moveTo>
                    <a:pt x="772230" y="0"/>
                  </a:moveTo>
                  <a:lnTo>
                    <a:pt x="1114805" y="0"/>
                  </a:lnTo>
                  <a:cubicBezTo>
                    <a:pt x="1162106" y="0"/>
                    <a:pt x="1200451" y="38345"/>
                    <a:pt x="1200451" y="85646"/>
                  </a:cubicBezTo>
                  <a:lnTo>
                    <a:pt x="1200451" y="428221"/>
                  </a:lnTo>
                  <a:cubicBezTo>
                    <a:pt x="1200451" y="475522"/>
                    <a:pt x="1162106" y="513867"/>
                    <a:pt x="1114805" y="513867"/>
                  </a:cubicBezTo>
                  <a:lnTo>
                    <a:pt x="966377" y="513867"/>
                  </a:lnTo>
                  <a:lnTo>
                    <a:pt x="966377" y="853647"/>
                  </a:lnTo>
                  <a:lnTo>
                    <a:pt x="1354468" y="853647"/>
                  </a:lnTo>
                  <a:cubicBezTo>
                    <a:pt x="1519423" y="853647"/>
                    <a:pt x="1653145" y="987764"/>
                    <a:pt x="1653145" y="1153206"/>
                  </a:cubicBezTo>
                  <a:lnTo>
                    <a:pt x="1653145" y="1371251"/>
                  </a:lnTo>
                  <a:lnTo>
                    <a:pt x="1801389" y="1371251"/>
                  </a:lnTo>
                  <a:cubicBezTo>
                    <a:pt x="1848690" y="1371251"/>
                    <a:pt x="1887035" y="1409596"/>
                    <a:pt x="1887035" y="1456897"/>
                  </a:cubicBezTo>
                  <a:lnTo>
                    <a:pt x="1887035" y="1799472"/>
                  </a:lnTo>
                  <a:cubicBezTo>
                    <a:pt x="1887035" y="1846773"/>
                    <a:pt x="1848690" y="1885118"/>
                    <a:pt x="1801389" y="1885118"/>
                  </a:cubicBezTo>
                  <a:lnTo>
                    <a:pt x="1458814" y="1885118"/>
                  </a:lnTo>
                  <a:cubicBezTo>
                    <a:pt x="1411513" y="1885118"/>
                    <a:pt x="1373168" y="1846773"/>
                    <a:pt x="1373168" y="1799472"/>
                  </a:cubicBezTo>
                  <a:lnTo>
                    <a:pt x="1373168" y="1456897"/>
                  </a:lnTo>
                  <a:cubicBezTo>
                    <a:pt x="1373168" y="1409596"/>
                    <a:pt x="1411513" y="1371251"/>
                    <a:pt x="1458814" y="1371251"/>
                  </a:cubicBezTo>
                  <a:lnTo>
                    <a:pt x="1608515" y="1371251"/>
                  </a:lnTo>
                  <a:lnTo>
                    <a:pt x="1608515" y="1159016"/>
                  </a:lnTo>
                  <a:cubicBezTo>
                    <a:pt x="1608515" y="1016397"/>
                    <a:pt x="1493240" y="900782"/>
                    <a:pt x="1351041" y="900782"/>
                  </a:cubicBezTo>
                  <a:lnTo>
                    <a:pt x="966377" y="900782"/>
                  </a:lnTo>
                  <a:lnTo>
                    <a:pt x="966377" y="1373166"/>
                  </a:lnTo>
                  <a:lnTo>
                    <a:pt x="1114805" y="1373166"/>
                  </a:lnTo>
                  <a:cubicBezTo>
                    <a:pt x="1162106" y="1373166"/>
                    <a:pt x="1200451" y="1411511"/>
                    <a:pt x="1200451" y="1458812"/>
                  </a:cubicBezTo>
                  <a:lnTo>
                    <a:pt x="1200451" y="1801387"/>
                  </a:lnTo>
                  <a:cubicBezTo>
                    <a:pt x="1200451" y="1848688"/>
                    <a:pt x="1162106" y="1887033"/>
                    <a:pt x="1114805" y="1887033"/>
                  </a:cubicBezTo>
                  <a:lnTo>
                    <a:pt x="772230" y="1887033"/>
                  </a:lnTo>
                  <a:cubicBezTo>
                    <a:pt x="724929" y="1887033"/>
                    <a:pt x="686584" y="1848688"/>
                    <a:pt x="686584" y="1801387"/>
                  </a:cubicBezTo>
                  <a:lnTo>
                    <a:pt x="686584" y="1458812"/>
                  </a:lnTo>
                  <a:cubicBezTo>
                    <a:pt x="686584" y="1411511"/>
                    <a:pt x="724929" y="1373166"/>
                    <a:pt x="772230" y="1373166"/>
                  </a:cubicBezTo>
                  <a:lnTo>
                    <a:pt x="920658" y="1373166"/>
                  </a:lnTo>
                  <a:lnTo>
                    <a:pt x="920658" y="900782"/>
                  </a:lnTo>
                  <a:lnTo>
                    <a:pt x="535993" y="900782"/>
                  </a:lnTo>
                  <a:cubicBezTo>
                    <a:pt x="393794" y="900782"/>
                    <a:pt x="278519" y="1016397"/>
                    <a:pt x="278519" y="1159016"/>
                  </a:cubicBezTo>
                  <a:lnTo>
                    <a:pt x="278519" y="1373166"/>
                  </a:lnTo>
                  <a:lnTo>
                    <a:pt x="428221" y="1373166"/>
                  </a:lnTo>
                  <a:cubicBezTo>
                    <a:pt x="475522" y="1373166"/>
                    <a:pt x="513867" y="1411511"/>
                    <a:pt x="513867" y="1458812"/>
                  </a:cubicBezTo>
                  <a:lnTo>
                    <a:pt x="513867" y="1801387"/>
                  </a:lnTo>
                  <a:cubicBezTo>
                    <a:pt x="513867" y="1848688"/>
                    <a:pt x="475522" y="1887033"/>
                    <a:pt x="428221" y="1887033"/>
                  </a:cubicBezTo>
                  <a:lnTo>
                    <a:pt x="85646" y="1887033"/>
                  </a:lnTo>
                  <a:cubicBezTo>
                    <a:pt x="38345" y="1887033"/>
                    <a:pt x="0" y="1848688"/>
                    <a:pt x="0" y="1801387"/>
                  </a:cubicBezTo>
                  <a:lnTo>
                    <a:pt x="0" y="1458812"/>
                  </a:lnTo>
                  <a:cubicBezTo>
                    <a:pt x="0" y="1411511"/>
                    <a:pt x="38345" y="1373166"/>
                    <a:pt x="85646" y="1373166"/>
                  </a:cubicBezTo>
                  <a:lnTo>
                    <a:pt x="233889" y="1373166"/>
                  </a:lnTo>
                  <a:lnTo>
                    <a:pt x="233889" y="1153206"/>
                  </a:lnTo>
                  <a:cubicBezTo>
                    <a:pt x="233889" y="987764"/>
                    <a:pt x="367611" y="853647"/>
                    <a:pt x="532566" y="853647"/>
                  </a:cubicBezTo>
                  <a:lnTo>
                    <a:pt x="920658" y="853647"/>
                  </a:lnTo>
                  <a:lnTo>
                    <a:pt x="920658" y="513867"/>
                  </a:lnTo>
                  <a:lnTo>
                    <a:pt x="772230" y="513867"/>
                  </a:lnTo>
                  <a:cubicBezTo>
                    <a:pt x="724929" y="513867"/>
                    <a:pt x="686584" y="475522"/>
                    <a:pt x="686584" y="428221"/>
                  </a:cubicBezTo>
                  <a:lnTo>
                    <a:pt x="686584" y="85646"/>
                  </a:lnTo>
                  <a:cubicBezTo>
                    <a:pt x="686584" y="38345"/>
                    <a:pt x="724929" y="0"/>
                    <a:pt x="7722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2" name="Google Shape;152;p12">
            <a:extLst>
              <a:ext uri="{FF2B5EF4-FFF2-40B4-BE49-F238E27FC236}">
                <a16:creationId xmlns:a16="http://schemas.microsoft.com/office/drawing/2014/main" id="{D00E83E3-4016-442E-A0DE-18B28452997B}"/>
              </a:ext>
            </a:extLst>
          </p:cNvPr>
          <p:cNvGrpSpPr/>
          <p:nvPr/>
        </p:nvGrpSpPr>
        <p:grpSpPr>
          <a:xfrm>
            <a:off x="332218" y="2020947"/>
            <a:ext cx="5409890" cy="4116860"/>
            <a:chOff x="405171" y="2182411"/>
            <a:chExt cx="5215999" cy="4113969"/>
          </a:xfrm>
        </p:grpSpPr>
        <p:sp>
          <p:nvSpPr>
            <p:cNvPr id="53" name="Google Shape;153;p12">
              <a:extLst>
                <a:ext uri="{FF2B5EF4-FFF2-40B4-BE49-F238E27FC236}">
                  <a16:creationId xmlns:a16="http://schemas.microsoft.com/office/drawing/2014/main" id="{41B16BFA-F1A1-4DCD-8207-BA6A18AC8237}"/>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 name="Google Shape;154;p12">
              <a:extLst>
                <a:ext uri="{FF2B5EF4-FFF2-40B4-BE49-F238E27FC236}">
                  <a16:creationId xmlns:a16="http://schemas.microsoft.com/office/drawing/2014/main" id="{F2DFBC4D-445D-40BF-8D87-45326EE032E0}"/>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55" name="Google Shape;155;p12">
              <a:extLst>
                <a:ext uri="{FF2B5EF4-FFF2-40B4-BE49-F238E27FC236}">
                  <a16:creationId xmlns:a16="http://schemas.microsoft.com/office/drawing/2014/main" id="{060EC9D9-B9C0-40FD-B0BC-3902ADA5E585}"/>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56" name="Google Shape;156;p12">
              <a:extLst>
                <a:ext uri="{FF2B5EF4-FFF2-40B4-BE49-F238E27FC236}">
                  <a16:creationId xmlns:a16="http://schemas.microsoft.com/office/drawing/2014/main" id="{421AD666-BA23-41A7-9FA6-372812BBA9ED}"/>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57" name="Google Shape;157;p12">
              <a:extLst>
                <a:ext uri="{FF2B5EF4-FFF2-40B4-BE49-F238E27FC236}">
                  <a16:creationId xmlns:a16="http://schemas.microsoft.com/office/drawing/2014/main" id="{FADBD6B5-B664-4601-816F-3F1B6CAF827D}"/>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58" name="Google Shape;158;p12">
              <a:extLst>
                <a:ext uri="{FF2B5EF4-FFF2-40B4-BE49-F238E27FC236}">
                  <a16:creationId xmlns:a16="http://schemas.microsoft.com/office/drawing/2014/main" id="{BB0C6CDC-3A6F-46A5-ABEF-06150ED426AC}"/>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59" name="Google Shape;159;p12">
              <a:extLst>
                <a:ext uri="{FF2B5EF4-FFF2-40B4-BE49-F238E27FC236}">
                  <a16:creationId xmlns:a16="http://schemas.microsoft.com/office/drawing/2014/main" id="{915C9841-6D45-4F82-9448-44CFBBD84F1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0" name="Google Shape;160;p12">
              <a:extLst>
                <a:ext uri="{FF2B5EF4-FFF2-40B4-BE49-F238E27FC236}">
                  <a16:creationId xmlns:a16="http://schemas.microsoft.com/office/drawing/2014/main" id="{1235A245-CE56-4CBA-9CEC-7AA55C903945}"/>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161;p12">
              <a:extLst>
                <a:ext uri="{FF2B5EF4-FFF2-40B4-BE49-F238E27FC236}">
                  <a16:creationId xmlns:a16="http://schemas.microsoft.com/office/drawing/2014/main" id="{CDDA20D1-E4BF-4CB6-BF4C-5FF834A7C353}"/>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162;p12">
              <a:extLst>
                <a:ext uri="{FF2B5EF4-FFF2-40B4-BE49-F238E27FC236}">
                  <a16:creationId xmlns:a16="http://schemas.microsoft.com/office/drawing/2014/main" id="{D3932BD0-A4C9-46D4-B967-A5B4FA87F4E0}"/>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3" name="Google Shape;163;p12">
              <a:extLst>
                <a:ext uri="{FF2B5EF4-FFF2-40B4-BE49-F238E27FC236}">
                  <a16:creationId xmlns:a16="http://schemas.microsoft.com/office/drawing/2014/main" id="{5A81BD9E-BBD0-4616-BD87-94623D64A84F}"/>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4" name="Google Shape;164;p12">
              <a:extLst>
                <a:ext uri="{FF2B5EF4-FFF2-40B4-BE49-F238E27FC236}">
                  <a16:creationId xmlns:a16="http://schemas.microsoft.com/office/drawing/2014/main" id="{8180E306-B32B-4C9D-9ED4-92B254D80B99}"/>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5" name="Google Shape;165;p12">
              <a:extLst>
                <a:ext uri="{FF2B5EF4-FFF2-40B4-BE49-F238E27FC236}">
                  <a16:creationId xmlns:a16="http://schemas.microsoft.com/office/drawing/2014/main" id="{9AA896E5-4288-40FD-A932-11FAD59264AF}"/>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6" name="Google Shape;166;p12">
              <a:extLst>
                <a:ext uri="{FF2B5EF4-FFF2-40B4-BE49-F238E27FC236}">
                  <a16:creationId xmlns:a16="http://schemas.microsoft.com/office/drawing/2014/main" id="{61BE003B-0EB0-407C-AD7F-F6483E66125E}"/>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7" name="Google Shape;167;p12">
              <a:extLst>
                <a:ext uri="{FF2B5EF4-FFF2-40B4-BE49-F238E27FC236}">
                  <a16:creationId xmlns:a16="http://schemas.microsoft.com/office/drawing/2014/main" id="{170D3608-78A0-4B7E-B1CA-BBD740E14B0E}"/>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8" name="Google Shape;168;p12">
              <a:extLst>
                <a:ext uri="{FF2B5EF4-FFF2-40B4-BE49-F238E27FC236}">
                  <a16:creationId xmlns:a16="http://schemas.microsoft.com/office/drawing/2014/main" id="{26B6BBD8-329B-4161-9CE5-08610AAA6E7E}"/>
                </a:ext>
              </a:extLst>
            </p:cNvPr>
            <p:cNvGrpSpPr/>
            <p:nvPr/>
          </p:nvGrpSpPr>
          <p:grpSpPr>
            <a:xfrm>
              <a:off x="1503762" y="2708806"/>
              <a:ext cx="2961274" cy="2993961"/>
              <a:chOff x="1503762" y="2708806"/>
              <a:chExt cx="2961274" cy="2993961"/>
            </a:xfrm>
          </p:grpSpPr>
          <p:sp>
            <p:nvSpPr>
              <p:cNvPr id="77" name="Google Shape;169;p12">
                <a:extLst>
                  <a:ext uri="{FF2B5EF4-FFF2-40B4-BE49-F238E27FC236}">
                    <a16:creationId xmlns:a16="http://schemas.microsoft.com/office/drawing/2014/main" id="{19A8585A-0DF0-4853-A34F-B82BCAA9F5C2}"/>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8" name="Google Shape;170;p12">
                <a:extLst>
                  <a:ext uri="{FF2B5EF4-FFF2-40B4-BE49-F238E27FC236}">
                    <a16:creationId xmlns:a16="http://schemas.microsoft.com/office/drawing/2014/main" id="{CB366687-C47F-4DE2-AF4A-3387B12A1AF3}"/>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9" name="Google Shape;171;p12">
                <a:extLst>
                  <a:ext uri="{FF2B5EF4-FFF2-40B4-BE49-F238E27FC236}">
                    <a16:creationId xmlns:a16="http://schemas.microsoft.com/office/drawing/2014/main" id="{F473D258-A174-4488-A7B9-9DE7280A7DFC}"/>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455469"/>
                  </a:solidFill>
                  <a:effectLst/>
                  <a:uLnTx/>
                  <a:uFillTx/>
                  <a:latin typeface="Calibri"/>
                  <a:ea typeface="Calibri"/>
                  <a:cs typeface="Calibri"/>
                  <a:sym typeface="Calibri"/>
                </a:endParaRPr>
              </a:p>
            </p:txBody>
          </p:sp>
          <p:sp>
            <p:nvSpPr>
              <p:cNvPr id="80" name="Google Shape;172;p12">
                <a:extLst>
                  <a:ext uri="{FF2B5EF4-FFF2-40B4-BE49-F238E27FC236}">
                    <a16:creationId xmlns:a16="http://schemas.microsoft.com/office/drawing/2014/main" id="{FB7E659D-D45C-48E8-A34F-FCB72F1F9266}"/>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1" name="Google Shape;173;p12">
                <a:extLst>
                  <a:ext uri="{FF2B5EF4-FFF2-40B4-BE49-F238E27FC236}">
                    <a16:creationId xmlns:a16="http://schemas.microsoft.com/office/drawing/2014/main" id="{2CCE1A07-780E-4E5B-9721-3C7984DE925D}"/>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174;p12">
                <a:extLst>
                  <a:ext uri="{FF2B5EF4-FFF2-40B4-BE49-F238E27FC236}">
                    <a16:creationId xmlns:a16="http://schemas.microsoft.com/office/drawing/2014/main" id="{A1369138-F35E-4B17-83B4-8F2591817B40}"/>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175;p12">
                <a:extLst>
                  <a:ext uri="{FF2B5EF4-FFF2-40B4-BE49-F238E27FC236}">
                    <a16:creationId xmlns:a16="http://schemas.microsoft.com/office/drawing/2014/main" id="{5774DF00-E1B4-4AA9-BE9A-2708F503CC09}"/>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4" name="Google Shape;176;p12">
                <a:extLst>
                  <a:ext uri="{FF2B5EF4-FFF2-40B4-BE49-F238E27FC236}">
                    <a16:creationId xmlns:a16="http://schemas.microsoft.com/office/drawing/2014/main" id="{2DB0E690-BF18-4BA2-898E-6510D40F3760}"/>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5" name="Google Shape;177;p12">
                <a:extLst>
                  <a:ext uri="{FF2B5EF4-FFF2-40B4-BE49-F238E27FC236}">
                    <a16:creationId xmlns:a16="http://schemas.microsoft.com/office/drawing/2014/main" id="{B5223A1B-B195-486B-937B-7664AE73D6DE}"/>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9" name="Google Shape;178;p12">
              <a:extLst>
                <a:ext uri="{FF2B5EF4-FFF2-40B4-BE49-F238E27FC236}">
                  <a16:creationId xmlns:a16="http://schemas.microsoft.com/office/drawing/2014/main" id="{C8AEEA85-2F54-436D-928F-FD9D451FE4CE}"/>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179;p12">
              <a:extLst>
                <a:ext uri="{FF2B5EF4-FFF2-40B4-BE49-F238E27FC236}">
                  <a16:creationId xmlns:a16="http://schemas.microsoft.com/office/drawing/2014/main" id="{4071691C-465E-4FDD-9A9F-14E7E204017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180;p12">
              <a:extLst>
                <a:ext uri="{FF2B5EF4-FFF2-40B4-BE49-F238E27FC236}">
                  <a16:creationId xmlns:a16="http://schemas.microsoft.com/office/drawing/2014/main" id="{027B50F4-B0F0-43BA-BB61-31C1D80B13F6}"/>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181;p12">
              <a:extLst>
                <a:ext uri="{FF2B5EF4-FFF2-40B4-BE49-F238E27FC236}">
                  <a16:creationId xmlns:a16="http://schemas.microsoft.com/office/drawing/2014/main" id="{B11843FF-E475-42D6-AFB2-60E1FEE00C5A}"/>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182;p12">
              <a:extLst>
                <a:ext uri="{FF2B5EF4-FFF2-40B4-BE49-F238E27FC236}">
                  <a16:creationId xmlns:a16="http://schemas.microsoft.com/office/drawing/2014/main" id="{DF159230-29EE-4618-91A5-9822C03A29B3}"/>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Google Shape;183;p12">
              <a:extLst>
                <a:ext uri="{FF2B5EF4-FFF2-40B4-BE49-F238E27FC236}">
                  <a16:creationId xmlns:a16="http://schemas.microsoft.com/office/drawing/2014/main" id="{E910F33D-3002-41EA-9361-C44B74F2B69A}"/>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184;p12">
              <a:extLst>
                <a:ext uri="{FF2B5EF4-FFF2-40B4-BE49-F238E27FC236}">
                  <a16:creationId xmlns:a16="http://schemas.microsoft.com/office/drawing/2014/main" id="{CADBFFEA-CC32-4A0F-8403-243D3F48551A}"/>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 name="Google Shape;185;p12">
              <a:extLst>
                <a:ext uri="{FF2B5EF4-FFF2-40B4-BE49-F238E27FC236}">
                  <a16:creationId xmlns:a16="http://schemas.microsoft.com/office/drawing/2014/main" id="{3FF3FBB0-A0DD-43EE-9122-E7DF0F75598D}"/>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5AE96AB-9DEF-4886-92E1-9BA25D8C26AF}"/>
              </a:ext>
            </a:extLst>
          </p:cNvPr>
          <p:cNvPicPr>
            <a:picLocks noChangeAspect="1"/>
          </p:cNvPicPr>
          <p:nvPr/>
        </p:nvPicPr>
        <p:blipFill>
          <a:blip r:embed="rId3"/>
          <a:stretch>
            <a:fillRect/>
          </a:stretch>
        </p:blipFill>
        <p:spPr>
          <a:xfrm>
            <a:off x="-20447" y="-18999"/>
            <a:ext cx="12212447" cy="1077364"/>
          </a:xfrm>
          <a:prstGeom prst="rect">
            <a:avLst/>
          </a:prstGeom>
        </p:spPr>
      </p:pic>
    </p:spTree>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5C3C45-8D28-4621-81CF-0FD8FE361037}"/>
</file>

<file path=customXml/itemProps2.xml><?xml version="1.0" encoding="utf-8"?>
<ds:datastoreItem xmlns:ds="http://schemas.openxmlformats.org/officeDocument/2006/customXml" ds:itemID="{8F8AE02F-9FD1-455A-B5C2-4B4D089FD42B}"/>
</file>

<file path=customXml/itemProps3.xml><?xml version="1.0" encoding="utf-8"?>
<ds:datastoreItem xmlns:ds="http://schemas.openxmlformats.org/officeDocument/2006/customXml" ds:itemID="{2D149343-8276-493A-A614-15A1C0FC1282}"/>
</file>

<file path=docProps/app.xml><?xml version="1.0" encoding="utf-8"?>
<Properties xmlns="http://schemas.openxmlformats.org/officeDocument/2006/extended-properties" xmlns:vt="http://schemas.openxmlformats.org/officeDocument/2006/docPropsVTypes">
  <Template/>
  <TotalTime>53785</TotalTime>
  <Words>1690</Words>
  <Application>Microsoft Office PowerPoint</Application>
  <PresentationFormat>Widescreen</PresentationFormat>
  <Paragraphs>222</Paragraphs>
  <Slides>35</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Avenir Book</vt:lpstr>
      <vt:lpstr>Calibri</vt:lpstr>
      <vt:lpstr>Calibri Light</vt:lpstr>
      <vt:lpstr>Corbel</vt:lpstr>
      <vt:lpstr>Courier New</vt:lpstr>
      <vt:lpstr>Europa</vt:lpstr>
      <vt:lpstr>Georgia</vt:lpstr>
      <vt:lpstr>Wingdings</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HFS HealthChoice Illinois ADT Clinical Collaboration Group 08 18 2022</dc:title>
  <dc:creator>Nusrat Alam</dc:creator>
  <cp:lastModifiedBy>Wilson, Dana R.</cp:lastModifiedBy>
  <cp:revision>792</cp:revision>
  <cp:lastPrinted>2020-09-10T18:34:58Z</cp:lastPrinted>
  <dcterms:created xsi:type="dcterms:W3CDTF">2018-07-05T03:52:00Z</dcterms:created>
  <dcterms:modified xsi:type="dcterms:W3CDTF">2022-09-07T19:30:04Z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