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CC7A_54B845DB.xml" ContentType="application/vnd.ms-powerpoint.comments+xml"/>
  <Override PartName="/ppt/notesSlides/notesSlide15.xml" ContentType="application/vnd.openxmlformats-officedocument.presentationml.notesSlide+xml"/>
  <Override PartName="/ppt/comments/modernComment_7FFFCC7C_E82C3904.xml" ContentType="application/vnd.ms-powerpoint.comments+xml"/>
  <Override PartName="/ppt/notesSlides/notesSlide16.xml" ContentType="application/vnd.openxmlformats-officedocument.presentationml.notesSlide+xml"/>
  <Override PartName="/ppt/comments/modernComment_119_32DEC27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729" r:id="rId6"/>
    <p:sldMasterId id="2147483733" r:id="rId7"/>
    <p:sldMasterId id="2147483764" r:id="rId8"/>
    <p:sldMasterId id="2147483815" r:id="rId9"/>
  </p:sldMasterIdLst>
  <p:notesMasterIdLst>
    <p:notesMasterId r:id="rId63"/>
  </p:notesMasterIdLst>
  <p:sldIdLst>
    <p:sldId id="256" r:id="rId10"/>
    <p:sldId id="257" r:id="rId11"/>
    <p:sldId id="372" r:id="rId12"/>
    <p:sldId id="448" r:id="rId13"/>
    <p:sldId id="2145706414" r:id="rId14"/>
    <p:sldId id="373" r:id="rId15"/>
    <p:sldId id="2147470473" r:id="rId16"/>
    <p:sldId id="2147470445" r:id="rId17"/>
    <p:sldId id="2147470452" r:id="rId18"/>
    <p:sldId id="2147470446" r:id="rId19"/>
    <p:sldId id="2147470447" r:id="rId20"/>
    <p:sldId id="2147470448" r:id="rId21"/>
    <p:sldId id="2147470449" r:id="rId22"/>
    <p:sldId id="2147470450" r:id="rId23"/>
    <p:sldId id="2147470453" r:id="rId24"/>
    <p:sldId id="2147470454" r:id="rId25"/>
    <p:sldId id="2147470451" r:id="rId26"/>
    <p:sldId id="2147470455" r:id="rId27"/>
    <p:sldId id="2147470456" r:id="rId28"/>
    <p:sldId id="2147470457" r:id="rId29"/>
    <p:sldId id="2147470458" r:id="rId30"/>
    <p:sldId id="2147470459" r:id="rId31"/>
    <p:sldId id="2147470460" r:id="rId32"/>
    <p:sldId id="274" r:id="rId33"/>
    <p:sldId id="276" r:id="rId34"/>
    <p:sldId id="277" r:id="rId35"/>
    <p:sldId id="278" r:id="rId36"/>
    <p:sldId id="279" r:id="rId37"/>
    <p:sldId id="281" r:id="rId38"/>
    <p:sldId id="282" r:id="rId39"/>
    <p:sldId id="273" r:id="rId40"/>
    <p:sldId id="2147470443" r:id="rId41"/>
    <p:sldId id="2147470474" r:id="rId42"/>
    <p:sldId id="2147470461" r:id="rId43"/>
    <p:sldId id="2147470462" r:id="rId44"/>
    <p:sldId id="2147470463" r:id="rId45"/>
    <p:sldId id="2147470464" r:id="rId46"/>
    <p:sldId id="2147470465" r:id="rId47"/>
    <p:sldId id="2147470470" r:id="rId48"/>
    <p:sldId id="2147470471" r:id="rId49"/>
    <p:sldId id="2147470466" r:id="rId50"/>
    <p:sldId id="2147470467" r:id="rId51"/>
    <p:sldId id="2147470468" r:id="rId52"/>
    <p:sldId id="2147470469" r:id="rId53"/>
    <p:sldId id="2147470472" r:id="rId54"/>
    <p:sldId id="452" r:id="rId55"/>
    <p:sldId id="394" r:id="rId56"/>
    <p:sldId id="395" r:id="rId57"/>
    <p:sldId id="377" r:id="rId58"/>
    <p:sldId id="402" r:id="rId59"/>
    <p:sldId id="2147470476" r:id="rId60"/>
    <p:sldId id="2147470475" r:id="rId61"/>
    <p:sldId id="38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ll the Meeting to Order" id="{DD63F094-06F6-4C24-A3DB-0405A2F21A42}">
          <p14:sldIdLst>
            <p14:sldId id="256"/>
            <p14:sldId id="257"/>
          </p14:sldIdLst>
        </p14:section>
        <p14:section name="Intro" id="{9233AFBA-CD57-45EE-97EA-4D50221D28D7}">
          <p14:sldIdLst>
            <p14:sldId id="372"/>
            <p14:sldId id="448"/>
            <p14:sldId id="2145706414"/>
          </p14:sldIdLst>
        </p14:section>
        <p14:section name="Agenda" id="{01824595-54EA-4D6E-98C5-D32F8FDEC958}">
          <p14:sldIdLst>
            <p14:sldId id="373"/>
            <p14:sldId id="2147470473"/>
          </p14:sldIdLst>
        </p14:section>
        <p14:section name="Quality Strategy" id="{C068FD4D-C556-4254-AE21-C3267AFAEC1A}">
          <p14:sldIdLst>
            <p14:sldId id="2147470445"/>
            <p14:sldId id="2147470452"/>
            <p14:sldId id="2147470446"/>
            <p14:sldId id="2147470447"/>
            <p14:sldId id="2147470448"/>
            <p14:sldId id="2147470449"/>
            <p14:sldId id="2147470450"/>
            <p14:sldId id="2147470453"/>
            <p14:sldId id="2147470454"/>
            <p14:sldId id="2147470451"/>
            <p14:sldId id="2147470455"/>
            <p14:sldId id="2147470456"/>
            <p14:sldId id="2147470457"/>
            <p14:sldId id="2147470458"/>
            <p14:sldId id="2147470459"/>
            <p14:sldId id="2147470460"/>
          </p14:sldIdLst>
        </p14:section>
        <p14:section name="P4P/P4R" id="{349F5D3E-7249-4F4F-8D40-7799981B0F60}">
          <p14:sldIdLst>
            <p14:sldId id="274"/>
            <p14:sldId id="276"/>
            <p14:sldId id="277"/>
            <p14:sldId id="278"/>
            <p14:sldId id="279"/>
            <p14:sldId id="281"/>
            <p14:sldId id="282"/>
            <p14:sldId id="273"/>
            <p14:sldId id="2147470443"/>
          </p14:sldIdLst>
        </p14:section>
        <p14:section name="LTSS" id="{8FF22783-6280-4678-A793-9DDE1E56BAC3}">
          <p14:sldIdLst>
            <p14:sldId id="2147470474"/>
          </p14:sldIdLst>
        </p14:section>
        <p14:section name="LTSS Workgroup" id="{1B01D7EC-3492-42CA-83B5-0643F67A9E7C}">
          <p14:sldIdLst>
            <p14:sldId id="2147470461"/>
            <p14:sldId id="2147470462"/>
            <p14:sldId id="2147470463"/>
            <p14:sldId id="2147470464"/>
            <p14:sldId id="2147470465"/>
            <p14:sldId id="2147470470"/>
            <p14:sldId id="2147470471"/>
            <p14:sldId id="2147470466"/>
            <p14:sldId id="2147470467"/>
            <p14:sldId id="2147470468"/>
            <p14:sldId id="2147470469"/>
            <p14:sldId id="2147470472"/>
            <p14:sldId id="452"/>
            <p14:sldId id="394"/>
            <p14:sldId id="395"/>
            <p14:sldId id="377"/>
            <p14:sldId id="402"/>
            <p14:sldId id="2147470476"/>
            <p14:sldId id="2147470475"/>
            <p14:sldId id="3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5FA5A5-7929-2422-A91F-6BA8470A3D4F}" name="Eckhoff, Michelle" initials="EM" userId="S::Michelle.Eckhoff@Illinois.gov::b1f043b8-7faf-41e9-9922-3e6dfd5d2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E23"/>
    <a:srgbClr val="3D363D"/>
    <a:srgbClr val="938EC4"/>
    <a:srgbClr val="75B9E5"/>
    <a:srgbClr val="F2BF1C"/>
    <a:srgbClr val="70AD47"/>
    <a:srgbClr val="009978"/>
    <a:srgbClr val="1A4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721E2-E270-4EBD-9019-A91ED82B1C07}" v="43" dt="2024-01-29T15:17:26.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9_32DEC27B.xml><?xml version="1.0" encoding="utf-8"?>
<p188:cmLst xmlns:a="http://schemas.openxmlformats.org/drawingml/2006/main" xmlns:r="http://schemas.openxmlformats.org/officeDocument/2006/relationships" xmlns:p188="http://schemas.microsoft.com/office/powerpoint/2018/8/main">
  <p188:cm id="{0D05AC1D-552E-4424-9405-31A6C419F180}" authorId="{D85FA5A5-7929-2422-A91F-6BA8470A3D4F}" created="2024-01-24T20:07:48.770">
    <ac:txMkLst xmlns:ac="http://schemas.microsoft.com/office/drawing/2013/main/command">
      <pc:docMk xmlns:pc="http://schemas.microsoft.com/office/powerpoint/2013/main/command"/>
      <pc:sldMk xmlns:pc="http://schemas.microsoft.com/office/powerpoint/2013/main/command" cId="853459579" sldId="281"/>
      <ac:spMk id="4" creationId="{8C3047DF-6FDD-8E69-0B67-958779BABA0D}"/>
      <ac:txMk cp="50" len="49">
        <ac:context len="166" hash="303016730"/>
      </ac:txMk>
    </ac:txMkLst>
    <p188:pos x="4052692" y="1499290"/>
    <p188:txBody>
      <a:bodyPr/>
      <a:lstStyle/>
      <a:p>
        <a:r>
          <a:rPr lang="en-US"/>
          <a:t>Didn't we delete this one??</a:t>
        </a:r>
      </a:p>
    </p188:txBody>
  </p188:cm>
</p188:cmLst>
</file>

<file path=ppt/comments/modernComment_7FFFCC7A_54B845DB.xml><?xml version="1.0" encoding="utf-8"?>
<p188:cmLst xmlns:a="http://schemas.openxmlformats.org/drawingml/2006/main" xmlns:r="http://schemas.openxmlformats.org/officeDocument/2006/relationships" xmlns:p188="http://schemas.microsoft.com/office/powerpoint/2018/8/main">
  <p188:cm id="{499BA251-4D61-4A9E-B98D-4AAAB3851DE6}" authorId="{D85FA5A5-7929-2422-A91F-6BA8470A3D4F}" created="2024-01-24T20:02:59.819">
    <ac:txMkLst xmlns:ac="http://schemas.microsoft.com/office/drawing/2013/main/command">
      <pc:docMk xmlns:pc="http://schemas.microsoft.com/office/powerpoint/2013/main/command"/>
      <pc:sldMk xmlns:pc="http://schemas.microsoft.com/office/powerpoint/2013/main/command" cId="1421362651" sldId="2147470458"/>
      <ac:spMk id="3" creationId="{99A9314E-AAF3-9961-6928-E19516B69036}"/>
      <ac:txMk cp="12" len="1">
        <ac:context len="199" hash="2511475589"/>
      </ac:txMk>
    </ac:txMkLst>
    <p188:pos x="2314605" y="394335"/>
    <p188:txBody>
      <a:bodyPr/>
      <a:lstStyle/>
      <a:p>
        <a:r>
          <a:rPr lang="en-US"/>
          <a:t>Added an "s" here</a:t>
        </a:r>
      </a:p>
    </p188:txBody>
  </p188:cm>
</p188:cmLst>
</file>

<file path=ppt/comments/modernComment_7FFFCC7C_E82C3904.xml><?xml version="1.0" encoding="utf-8"?>
<p188:cmLst xmlns:a="http://schemas.openxmlformats.org/drawingml/2006/main" xmlns:r="http://schemas.openxmlformats.org/officeDocument/2006/relationships" xmlns:p188="http://schemas.microsoft.com/office/powerpoint/2018/8/main">
  <p188:cm id="{2262A158-2823-4719-8720-C9A03BA2829B}" authorId="{D85FA5A5-7929-2422-A91F-6BA8470A3D4F}" created="2024-01-24T20:05:03.733">
    <ac:txMkLst xmlns:ac="http://schemas.microsoft.com/office/drawing/2013/main/command">
      <pc:docMk xmlns:pc="http://schemas.microsoft.com/office/powerpoint/2013/main/command"/>
      <pc:sldMk xmlns:pc="http://schemas.microsoft.com/office/powerpoint/2013/main/command" cId="3895212292" sldId="2147470460"/>
      <ac:spMk id="3" creationId="{2E3CC019-1478-C8E4-BD57-91E417BB21AE}"/>
      <ac:txMk cp="218" len="22">
        <ac:context len="373" hash="2268246119"/>
      </ac:txMk>
    </ac:txMkLst>
    <p188:pos x="7931633" y="1381307"/>
    <p188:txBody>
      <a:bodyPr/>
      <a:lstStyle/>
      <a:p>
        <a:r>
          <a:rPr lang="en-US"/>
          <a:t>Made a quick grammar correction here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145DE-29F7-451B-AF67-D87183360246}"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2FD5B-91DF-4B1E-A049-46741247435F}" type="slidenum">
              <a:rPr lang="en-US" smtClean="0"/>
              <a:t>‹#›</a:t>
            </a:fld>
            <a:endParaRPr lang="en-US"/>
          </a:p>
        </p:txBody>
      </p:sp>
    </p:spTree>
    <p:extLst>
      <p:ext uri="{BB962C8B-B14F-4D97-AF65-F5344CB8AC3E}">
        <p14:creationId xmlns:p14="http://schemas.microsoft.com/office/powerpoint/2010/main" val="7951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2FD5B-91DF-4B1E-A049-46741247435F}" type="slidenum">
              <a:rPr lang="en-US" smtClean="0"/>
              <a:t>3</a:t>
            </a:fld>
            <a:endParaRPr lang="en-US"/>
          </a:p>
        </p:txBody>
      </p:sp>
    </p:spTree>
    <p:extLst>
      <p:ext uri="{BB962C8B-B14F-4D97-AF65-F5344CB8AC3E}">
        <p14:creationId xmlns:p14="http://schemas.microsoft.com/office/powerpoint/2010/main" val="238725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Performance and Improvement: PiPs/QiPs, development and oversight of measures, Quality meetings with plans</a:t>
            </a:r>
          </a:p>
          <a:p>
            <a:r>
              <a:rPr lang="en-US"/>
              <a:t>Quality Performance Incentive: Withhold measures, MCOs implement and oversight of VBP</a:t>
            </a:r>
          </a:p>
          <a:p>
            <a:r>
              <a:rPr lang="en-US"/>
              <a:t>Quality Assurance and Monitoring: Compliance with state/fed regs; contract compliance</a:t>
            </a:r>
          </a:p>
          <a:p>
            <a:r>
              <a:rPr lang="en-US"/>
              <a:t>EQR-Oversight of external quality review vendor; Reports for plans to use as to improve quality and compliance</a:t>
            </a:r>
          </a:p>
        </p:txBody>
      </p:sp>
      <p:sp>
        <p:nvSpPr>
          <p:cNvPr id="4" name="Slide Number Placeholder 3"/>
          <p:cNvSpPr>
            <a:spLocks noGrp="1"/>
          </p:cNvSpPr>
          <p:nvPr>
            <p:ph type="sldNum" sz="quarter" idx="5"/>
          </p:nvPr>
        </p:nvSpPr>
        <p:spPr/>
        <p:txBody>
          <a:bodyPr/>
          <a:lstStyle/>
          <a:p>
            <a:fld id="{F752FD5B-91DF-4B1E-A049-46741247435F}" type="slidenum">
              <a:rPr lang="en-US" smtClean="0"/>
              <a:t>15</a:t>
            </a:fld>
            <a:endParaRPr lang="en-US"/>
          </a:p>
        </p:txBody>
      </p:sp>
    </p:spTree>
    <p:extLst>
      <p:ext uri="{BB962C8B-B14F-4D97-AF65-F5344CB8AC3E}">
        <p14:creationId xmlns:p14="http://schemas.microsoft.com/office/powerpoint/2010/main" val="126227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Defines Care coordination and risk assessment process </a:t>
            </a:r>
          </a:p>
        </p:txBody>
      </p:sp>
      <p:sp>
        <p:nvSpPr>
          <p:cNvPr id="4" name="Slide Number Placeholder 3"/>
          <p:cNvSpPr>
            <a:spLocks noGrp="1"/>
          </p:cNvSpPr>
          <p:nvPr>
            <p:ph type="sldNum" sz="quarter" idx="5"/>
          </p:nvPr>
        </p:nvSpPr>
        <p:spPr/>
        <p:txBody>
          <a:bodyPr/>
          <a:lstStyle/>
          <a:p>
            <a:fld id="{F752FD5B-91DF-4B1E-A049-46741247435F}" type="slidenum">
              <a:rPr lang="en-US" smtClean="0"/>
              <a:t>16</a:t>
            </a:fld>
            <a:endParaRPr lang="en-US"/>
          </a:p>
        </p:txBody>
      </p:sp>
    </p:spTree>
    <p:extLst>
      <p:ext uri="{BB962C8B-B14F-4D97-AF65-F5344CB8AC3E}">
        <p14:creationId xmlns:p14="http://schemas.microsoft.com/office/powerpoint/2010/main" val="110297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QA/UR/PR contains</a:t>
            </a:r>
          </a:p>
          <a:p>
            <a:r>
              <a:rPr lang="en-US"/>
              <a:t>Major initiatives to comply with QS; quality improvement and workplan monitoring; access and availability; cultural competency; Fraud/waste/abuse; member info, and much more.</a:t>
            </a:r>
          </a:p>
        </p:txBody>
      </p:sp>
      <p:sp>
        <p:nvSpPr>
          <p:cNvPr id="4" name="Slide Number Placeholder 3"/>
          <p:cNvSpPr>
            <a:spLocks noGrp="1"/>
          </p:cNvSpPr>
          <p:nvPr>
            <p:ph type="sldNum" sz="quarter" idx="5"/>
          </p:nvPr>
        </p:nvSpPr>
        <p:spPr/>
        <p:txBody>
          <a:bodyPr/>
          <a:lstStyle/>
          <a:p>
            <a:fld id="{F752FD5B-91DF-4B1E-A049-46741247435F}" type="slidenum">
              <a:rPr lang="en-US" smtClean="0"/>
              <a:t>17</a:t>
            </a:fld>
            <a:endParaRPr lang="en-US"/>
          </a:p>
        </p:txBody>
      </p:sp>
    </p:spTree>
    <p:extLst>
      <p:ext uri="{BB962C8B-B14F-4D97-AF65-F5344CB8AC3E}">
        <p14:creationId xmlns:p14="http://schemas.microsoft.com/office/powerpoint/2010/main" val="423647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identify a couple of examples</a:t>
            </a:r>
          </a:p>
        </p:txBody>
      </p:sp>
      <p:sp>
        <p:nvSpPr>
          <p:cNvPr id="4" name="Slide Number Placeholder 3"/>
          <p:cNvSpPr>
            <a:spLocks noGrp="1"/>
          </p:cNvSpPr>
          <p:nvPr>
            <p:ph type="sldNum" sz="quarter" idx="5"/>
          </p:nvPr>
        </p:nvSpPr>
        <p:spPr/>
        <p:txBody>
          <a:bodyPr/>
          <a:lstStyle/>
          <a:p>
            <a:fld id="{F752FD5B-91DF-4B1E-A049-46741247435F}" type="slidenum">
              <a:rPr lang="en-US" smtClean="0"/>
              <a:t>18</a:t>
            </a:fld>
            <a:endParaRPr lang="en-US"/>
          </a:p>
        </p:txBody>
      </p:sp>
    </p:spTree>
    <p:extLst>
      <p:ext uri="{BB962C8B-B14F-4D97-AF65-F5344CB8AC3E}">
        <p14:creationId xmlns:p14="http://schemas.microsoft.com/office/powerpoint/2010/main" val="218112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give examples</a:t>
            </a:r>
          </a:p>
        </p:txBody>
      </p:sp>
      <p:sp>
        <p:nvSpPr>
          <p:cNvPr id="4" name="Slide Number Placeholder 3"/>
          <p:cNvSpPr>
            <a:spLocks noGrp="1"/>
          </p:cNvSpPr>
          <p:nvPr>
            <p:ph type="sldNum" sz="quarter" idx="5"/>
          </p:nvPr>
        </p:nvSpPr>
        <p:spPr/>
        <p:txBody>
          <a:bodyPr/>
          <a:lstStyle/>
          <a:p>
            <a:fld id="{F752FD5B-91DF-4B1E-A049-46741247435F}" type="slidenum">
              <a:rPr lang="en-US" smtClean="0"/>
              <a:t>19</a:t>
            </a:fld>
            <a:endParaRPr lang="en-US"/>
          </a:p>
        </p:txBody>
      </p:sp>
    </p:spTree>
    <p:extLst>
      <p:ext uri="{BB962C8B-B14F-4D97-AF65-F5344CB8AC3E}">
        <p14:creationId xmlns:p14="http://schemas.microsoft.com/office/powerpoint/2010/main" val="81474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examples</a:t>
            </a:r>
          </a:p>
        </p:txBody>
      </p:sp>
      <p:sp>
        <p:nvSpPr>
          <p:cNvPr id="4" name="Slide Number Placeholder 3"/>
          <p:cNvSpPr>
            <a:spLocks noGrp="1"/>
          </p:cNvSpPr>
          <p:nvPr>
            <p:ph type="sldNum" sz="quarter" idx="5"/>
          </p:nvPr>
        </p:nvSpPr>
        <p:spPr/>
        <p:txBody>
          <a:bodyPr/>
          <a:lstStyle/>
          <a:p>
            <a:fld id="{F752FD5B-91DF-4B1E-A049-46741247435F}" type="slidenum">
              <a:rPr lang="en-US" smtClean="0"/>
              <a:t>23</a:t>
            </a:fld>
            <a:endParaRPr lang="en-US"/>
          </a:p>
        </p:txBody>
      </p:sp>
    </p:spTree>
    <p:extLst>
      <p:ext uri="{BB962C8B-B14F-4D97-AF65-F5344CB8AC3E}">
        <p14:creationId xmlns:p14="http://schemas.microsoft.com/office/powerpoint/2010/main" val="227998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E0AB9-2A7A-45C3-8E38-5EAE54439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67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52FD5B-91DF-4B1E-A049-46741247435F}" type="slidenum">
              <a:rPr lang="en-US" smtClean="0"/>
              <a:t>32</a:t>
            </a:fld>
            <a:endParaRPr lang="en-US"/>
          </a:p>
        </p:txBody>
      </p:sp>
    </p:spTree>
    <p:extLst>
      <p:ext uri="{BB962C8B-B14F-4D97-AF65-F5344CB8AC3E}">
        <p14:creationId xmlns:p14="http://schemas.microsoft.com/office/powerpoint/2010/main" val="309030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2FD5B-91DF-4B1E-A049-46741247435F}" type="slidenum">
              <a:rPr lang="en-US" smtClean="0"/>
              <a:t>46</a:t>
            </a:fld>
            <a:endParaRPr lang="en-US"/>
          </a:p>
        </p:txBody>
      </p:sp>
    </p:spTree>
    <p:extLst>
      <p:ext uri="{BB962C8B-B14F-4D97-AF65-F5344CB8AC3E}">
        <p14:creationId xmlns:p14="http://schemas.microsoft.com/office/powerpoint/2010/main" val="127978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2FD5B-91DF-4B1E-A049-46741247435F}" type="slidenum">
              <a:rPr lang="en-US" smtClean="0"/>
              <a:t>6</a:t>
            </a:fld>
            <a:endParaRPr lang="en-US"/>
          </a:p>
        </p:txBody>
      </p:sp>
    </p:spTree>
    <p:extLst>
      <p:ext uri="{BB962C8B-B14F-4D97-AF65-F5344CB8AC3E}">
        <p14:creationId xmlns:p14="http://schemas.microsoft.com/office/powerpoint/2010/main" val="212339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CMS toolkit identifies the layout of how goals/objectives/measures are to be identified.  </a:t>
            </a:r>
          </a:p>
        </p:txBody>
      </p:sp>
      <p:sp>
        <p:nvSpPr>
          <p:cNvPr id="4" name="Slide Number Placeholder 3"/>
          <p:cNvSpPr>
            <a:spLocks noGrp="1"/>
          </p:cNvSpPr>
          <p:nvPr>
            <p:ph type="sldNum" sz="quarter" idx="5"/>
          </p:nvPr>
        </p:nvSpPr>
        <p:spPr/>
        <p:txBody>
          <a:bodyPr/>
          <a:lstStyle/>
          <a:p>
            <a:fld id="{F752FD5B-91DF-4B1E-A049-46741247435F}" type="slidenum">
              <a:rPr lang="en-US" smtClean="0"/>
              <a:t>8</a:t>
            </a:fld>
            <a:endParaRPr lang="en-US"/>
          </a:p>
        </p:txBody>
      </p:sp>
    </p:spTree>
    <p:extLst>
      <p:ext uri="{BB962C8B-B14F-4D97-AF65-F5344CB8AC3E}">
        <p14:creationId xmlns:p14="http://schemas.microsoft.com/office/powerpoint/2010/main" val="320281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52FD5B-91DF-4B1E-A049-46741247435F}" type="slidenum">
              <a:rPr lang="en-US" smtClean="0"/>
              <a:t>9</a:t>
            </a:fld>
            <a:endParaRPr lang="en-US"/>
          </a:p>
        </p:txBody>
      </p:sp>
    </p:spTree>
    <p:extLst>
      <p:ext uri="{BB962C8B-B14F-4D97-AF65-F5344CB8AC3E}">
        <p14:creationId xmlns:p14="http://schemas.microsoft.com/office/powerpoint/2010/main" val="84565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HFS is committed to making equity the foundation of everything it does. </a:t>
            </a:r>
          </a:p>
        </p:txBody>
      </p:sp>
      <p:sp>
        <p:nvSpPr>
          <p:cNvPr id="4" name="Slide Number Placeholder 3"/>
          <p:cNvSpPr>
            <a:spLocks noGrp="1"/>
          </p:cNvSpPr>
          <p:nvPr>
            <p:ph type="sldNum" sz="quarter" idx="5"/>
          </p:nvPr>
        </p:nvSpPr>
        <p:spPr/>
        <p:txBody>
          <a:bodyPr/>
          <a:lstStyle/>
          <a:p>
            <a:fld id="{F752FD5B-91DF-4B1E-A049-46741247435F}" type="slidenum">
              <a:rPr lang="en-US" smtClean="0"/>
              <a:t>10</a:t>
            </a:fld>
            <a:endParaRPr lang="en-US"/>
          </a:p>
        </p:txBody>
      </p:sp>
    </p:spTree>
    <p:extLst>
      <p:ext uri="{BB962C8B-B14F-4D97-AF65-F5344CB8AC3E}">
        <p14:creationId xmlns:p14="http://schemas.microsoft.com/office/powerpoint/2010/main" val="129991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about the Pillars and the measures with those pillar will be discussed later in this presentation.</a:t>
            </a:r>
          </a:p>
          <a:p>
            <a:r>
              <a:rPr lang="en-US"/>
              <a:t>Program goals</a:t>
            </a:r>
          </a:p>
          <a:p>
            <a:r>
              <a:rPr lang="en-US"/>
              <a:t>Adult/Child-Improve integration of physical and behavioral Health; Improve transitions of from inpatient to community based services</a:t>
            </a:r>
          </a:p>
          <a:p>
            <a:r>
              <a:rPr lang="en-US"/>
              <a:t>Maternal/Child-Reduce preterm birth rate and infant mortality; Improve the rate and quality of postpartum visits; Improve well child visits and immunization rates</a:t>
            </a:r>
          </a:p>
          <a:p>
            <a:endParaRPr lang="en-US"/>
          </a:p>
          <a:p>
            <a:endParaRPr lang="en-US"/>
          </a:p>
        </p:txBody>
      </p:sp>
      <p:sp>
        <p:nvSpPr>
          <p:cNvPr id="4" name="Slide Number Placeholder 3"/>
          <p:cNvSpPr>
            <a:spLocks noGrp="1"/>
          </p:cNvSpPr>
          <p:nvPr>
            <p:ph type="sldNum" sz="quarter" idx="5"/>
          </p:nvPr>
        </p:nvSpPr>
        <p:spPr/>
        <p:txBody>
          <a:bodyPr/>
          <a:lstStyle/>
          <a:p>
            <a:fld id="{F752FD5B-91DF-4B1E-A049-46741247435F}" type="slidenum">
              <a:rPr lang="en-US" smtClean="0"/>
              <a:t>11</a:t>
            </a:fld>
            <a:endParaRPr lang="en-US"/>
          </a:p>
        </p:txBody>
      </p:sp>
    </p:spTree>
    <p:extLst>
      <p:ext uri="{BB962C8B-B14F-4D97-AF65-F5344CB8AC3E}">
        <p14:creationId xmlns:p14="http://schemas.microsoft.com/office/powerpoint/2010/main" val="299735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p>
          <a:p>
            <a:r>
              <a:rPr lang="en-US"/>
              <a:t>Behavioral Health: New provider type-Behavioral Health Clinics; Pathways to Success</a:t>
            </a:r>
          </a:p>
          <a:p>
            <a:r>
              <a:rPr lang="en-US"/>
              <a:t>HTC: Increase access to specialty care; Increase community based behavioral health care;  Deploy CHW;</a:t>
            </a:r>
          </a:p>
          <a:p>
            <a:r>
              <a:rPr lang="en-US"/>
              <a:t>1115-Housing supports; medical respite; community reintegration; violence prevention; Employment assistance</a:t>
            </a:r>
          </a:p>
        </p:txBody>
      </p:sp>
      <p:sp>
        <p:nvSpPr>
          <p:cNvPr id="4" name="Slide Number Placeholder 3"/>
          <p:cNvSpPr>
            <a:spLocks noGrp="1"/>
          </p:cNvSpPr>
          <p:nvPr>
            <p:ph type="sldNum" sz="quarter" idx="5"/>
          </p:nvPr>
        </p:nvSpPr>
        <p:spPr/>
        <p:txBody>
          <a:bodyPr/>
          <a:lstStyle/>
          <a:p>
            <a:fld id="{F752FD5B-91DF-4B1E-A049-46741247435F}" type="slidenum">
              <a:rPr lang="en-US" smtClean="0"/>
              <a:t>12</a:t>
            </a:fld>
            <a:endParaRPr lang="en-US"/>
          </a:p>
        </p:txBody>
      </p:sp>
    </p:spTree>
    <p:extLst>
      <p:ext uri="{BB962C8B-B14F-4D97-AF65-F5344CB8AC3E}">
        <p14:creationId xmlns:p14="http://schemas.microsoft.com/office/powerpoint/2010/main" val="296816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MH-Expanded coverage for reproductive healthcare; expanded postpartum coverage; New maternal Services and providers including: Doulas, Home Visitors, Lactation Consultants and certified professional midwives.</a:t>
            </a:r>
          </a:p>
          <a:p>
            <a:r>
              <a:rPr lang="en-US"/>
              <a:t>NF-transition to PDPM; linking payment to performance and staffing levels</a:t>
            </a:r>
          </a:p>
          <a:p>
            <a:r>
              <a:rPr lang="en-US"/>
              <a:t>PACE-offers comprehensive health services to seniors living in the community who would otherwise qualify to live in a NF.</a:t>
            </a:r>
          </a:p>
        </p:txBody>
      </p:sp>
      <p:sp>
        <p:nvSpPr>
          <p:cNvPr id="4" name="Slide Number Placeholder 3"/>
          <p:cNvSpPr>
            <a:spLocks noGrp="1"/>
          </p:cNvSpPr>
          <p:nvPr>
            <p:ph type="sldNum" sz="quarter" idx="5"/>
          </p:nvPr>
        </p:nvSpPr>
        <p:spPr/>
        <p:txBody>
          <a:bodyPr/>
          <a:lstStyle/>
          <a:p>
            <a:fld id="{F752FD5B-91DF-4B1E-A049-46741247435F}" type="slidenum">
              <a:rPr lang="en-US" smtClean="0"/>
              <a:t>13</a:t>
            </a:fld>
            <a:endParaRPr lang="en-US"/>
          </a:p>
        </p:txBody>
      </p:sp>
    </p:spTree>
    <p:extLst>
      <p:ext uri="{BB962C8B-B14F-4D97-AF65-F5344CB8AC3E}">
        <p14:creationId xmlns:p14="http://schemas.microsoft.com/office/powerpoint/2010/main" val="409841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3 distinct medical programs: Healthchoice Illinois; Medicare-Medicaid Alignment Initiative (MMAI); Youthcare</a:t>
            </a:r>
          </a:p>
          <a:p>
            <a:pPr marL="171450" indent="-171450">
              <a:buFont typeface="Arial" panose="020B0604020202020204" pitchFamily="34" charset="0"/>
              <a:buChar char="•"/>
            </a:pPr>
            <a:r>
              <a:rPr lang="en-US"/>
              <a:t>Populations are identified ex: families and children; Adults eligible for Medicare; Seniors and Adults with disabilities who are not eligible for Medicare, SNC, Immigrants, etc.</a:t>
            </a:r>
          </a:p>
          <a:p>
            <a:pPr marL="171450" indent="-171450">
              <a:buFont typeface="Arial" panose="020B0604020202020204" pitchFamily="34" charset="0"/>
              <a:buChar char="•"/>
            </a:pPr>
            <a:r>
              <a:rPr lang="en-US"/>
              <a:t>Identifies Current enrollment numbers</a:t>
            </a:r>
          </a:p>
          <a:p>
            <a:pPr marL="171450" indent="-171450">
              <a:buFont typeface="Arial" panose="020B0604020202020204" pitchFamily="34" charset="0"/>
              <a:buChar char="•"/>
            </a:pPr>
            <a:r>
              <a:rPr lang="en-US"/>
              <a:t>Identifies health plans</a:t>
            </a:r>
          </a:p>
          <a:p>
            <a:pPr marL="171450" indent="-171450">
              <a:buFont typeface="Arial" panose="020B0604020202020204" pitchFamily="34" charset="0"/>
              <a:buChar char="•"/>
            </a:pPr>
            <a:r>
              <a:rPr lang="en-US"/>
              <a:t>Identifies the structure of Quality Management and Managed Care</a:t>
            </a:r>
          </a:p>
        </p:txBody>
      </p:sp>
      <p:sp>
        <p:nvSpPr>
          <p:cNvPr id="4" name="Slide Number Placeholder 3"/>
          <p:cNvSpPr>
            <a:spLocks noGrp="1"/>
          </p:cNvSpPr>
          <p:nvPr>
            <p:ph type="sldNum" sz="quarter" idx="5"/>
          </p:nvPr>
        </p:nvSpPr>
        <p:spPr/>
        <p:txBody>
          <a:bodyPr/>
          <a:lstStyle/>
          <a:p>
            <a:fld id="{F752FD5B-91DF-4B1E-A049-46741247435F}" type="slidenum">
              <a:rPr lang="en-US" smtClean="0"/>
              <a:t>14</a:t>
            </a:fld>
            <a:endParaRPr lang="en-US"/>
          </a:p>
        </p:txBody>
      </p:sp>
    </p:spTree>
    <p:extLst>
      <p:ext uri="{BB962C8B-B14F-4D97-AF65-F5344CB8AC3E}">
        <p14:creationId xmlns:p14="http://schemas.microsoft.com/office/powerpoint/2010/main" val="6071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4.svg"/><Relationship Id="rId4" Type="http://schemas.openxmlformats.org/officeDocument/2006/relationships/image" Target="../media/image1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930" y="-344516"/>
            <a:ext cx="11026126" cy="264306"/>
          </a:xfrm>
        </p:spPr>
        <p:txBody>
          <a:bodyPr anchor="b"/>
          <a:lstStyle>
            <a:lvl1pPr>
              <a:defRPr sz="1400"/>
            </a:lvl1pPr>
          </a:lstStyle>
          <a:p>
            <a:r>
              <a:rPr lang="en-US"/>
              <a:t>Title for slide built on the blank accessibility master</a:t>
            </a:r>
          </a:p>
        </p:txBody>
      </p:sp>
    </p:spTree>
    <p:extLst>
      <p:ext uri="{BB962C8B-B14F-4D97-AF65-F5344CB8AC3E}">
        <p14:creationId xmlns:p14="http://schemas.microsoft.com/office/powerpoint/2010/main" val="3657786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938" y="1188272"/>
            <a:ext cx="3775713" cy="713232"/>
          </a:xfrm>
        </p:spPr>
        <p:txBody>
          <a:bodyPr/>
          <a:lstStyle>
            <a:lvl1pPr>
              <a:defRPr sz="4800">
                <a:solidFill>
                  <a:schemeClr val="bg1"/>
                </a:solidFill>
              </a:defRPr>
            </a:lvl1pPr>
          </a:lstStyle>
          <a:p>
            <a:r>
              <a:rPr lang="en-US"/>
              <a:t>Closing slide</a:t>
            </a:r>
          </a:p>
        </p:txBody>
      </p:sp>
    </p:spTree>
    <p:extLst>
      <p:ext uri="{BB962C8B-B14F-4D97-AF65-F5344CB8AC3E}">
        <p14:creationId xmlns:p14="http://schemas.microsoft.com/office/powerpoint/2010/main" val="15946634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732" y="3017954"/>
            <a:ext cx="9994538" cy="713232"/>
          </a:xfrm>
        </p:spPr>
        <p:txBody>
          <a:bodyPr/>
          <a:lstStyle>
            <a:lvl1pPr algn="ctr">
              <a:defRPr sz="5400">
                <a:solidFill>
                  <a:schemeClr val="accent2"/>
                </a:solidFill>
              </a:defRPr>
            </a:lvl1pPr>
          </a:lstStyle>
          <a:p>
            <a:r>
              <a:rPr lang="en-US"/>
              <a:t>Closing slide</a:t>
            </a:r>
          </a:p>
        </p:txBody>
      </p:sp>
    </p:spTree>
    <p:extLst>
      <p:ext uri="{BB962C8B-B14F-4D97-AF65-F5344CB8AC3E}">
        <p14:creationId xmlns:p14="http://schemas.microsoft.com/office/powerpoint/2010/main" val="4185454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a:t>CVS Health logo on white background</a:t>
            </a:r>
          </a:p>
        </p:txBody>
      </p:sp>
      <p:pic>
        <p:nvPicPr>
          <p:cNvPr id="5" name="Graphic 4">
            <a:extLst>
              <a:ext uri="{FF2B5EF4-FFF2-40B4-BE49-F238E27FC236}">
                <a16:creationId xmlns:a16="http://schemas.microsoft.com/office/drawing/2014/main" id="{080ABFA9-0C8E-412B-A94E-D641E8DBBC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40615139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a:t>Aetna logo on red background</a:t>
            </a:r>
          </a:p>
        </p:txBody>
      </p:sp>
      <p:pic>
        <p:nvPicPr>
          <p:cNvPr id="5" name="Graphic 4">
            <a:extLst>
              <a:ext uri="{FF2B5EF4-FFF2-40B4-BE49-F238E27FC236}">
                <a16:creationId xmlns:a16="http://schemas.microsoft.com/office/drawing/2014/main" id="{38DDB345-D600-4A1F-9A3A-C63791716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12815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10363200" cy="3295651"/>
          </a:xfrm>
        </p:spPr>
        <p:txBody>
          <a:bodyPr anchor="b">
            <a:noAutofit/>
          </a:bodyPr>
          <a:lstStyle>
            <a:lvl1pPr algn="l">
              <a:defRPr sz="6618"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2946400" y="3733800"/>
            <a:ext cx="6502400" cy="381000"/>
          </a:xfrm>
        </p:spPr>
        <p:txBody>
          <a:bodyPr anchor="ctr">
            <a:normAutofit/>
          </a:bodyPr>
          <a:lstStyle>
            <a:lvl1pPr marL="0" indent="0" algn="l">
              <a:buNone/>
              <a:defRPr sz="1941">
                <a:solidFill>
                  <a:schemeClr val="bg1"/>
                </a:solidFill>
                <a:latin typeface="Arial" pitchFamily="34" charset="0"/>
                <a:cs typeface="Arial" pitchFamily="34" charset="0"/>
              </a:defRPr>
            </a:lvl1pPr>
            <a:lvl2pPr marL="503438" indent="0" algn="ctr">
              <a:buNone/>
              <a:defRPr>
                <a:solidFill>
                  <a:schemeClr val="tx1">
                    <a:tint val="75000"/>
                  </a:schemeClr>
                </a:solidFill>
              </a:defRPr>
            </a:lvl2pPr>
            <a:lvl3pPr marL="1006875" indent="0" algn="ctr">
              <a:buNone/>
              <a:defRPr>
                <a:solidFill>
                  <a:schemeClr val="tx1">
                    <a:tint val="75000"/>
                  </a:schemeClr>
                </a:solidFill>
              </a:defRPr>
            </a:lvl3pPr>
            <a:lvl4pPr marL="1510313" indent="0" algn="ctr">
              <a:buNone/>
              <a:defRPr>
                <a:solidFill>
                  <a:schemeClr val="tx1">
                    <a:tint val="75000"/>
                  </a:schemeClr>
                </a:solidFill>
              </a:defRPr>
            </a:lvl4pPr>
            <a:lvl5pPr marL="2013750" indent="0" algn="ctr">
              <a:buNone/>
              <a:defRPr>
                <a:solidFill>
                  <a:schemeClr val="tx1">
                    <a:tint val="75000"/>
                  </a:schemeClr>
                </a:solidFill>
              </a:defRPr>
            </a:lvl5pPr>
            <a:lvl6pPr marL="2517188" indent="0" algn="ctr">
              <a:buNone/>
              <a:defRPr>
                <a:solidFill>
                  <a:schemeClr val="tx1">
                    <a:tint val="75000"/>
                  </a:schemeClr>
                </a:solidFill>
              </a:defRPr>
            </a:lvl6pPr>
            <a:lvl7pPr marL="3020626" indent="0" algn="ctr">
              <a:buNone/>
              <a:defRPr>
                <a:solidFill>
                  <a:schemeClr val="tx1">
                    <a:tint val="75000"/>
                  </a:schemeClr>
                </a:solidFill>
              </a:defRPr>
            </a:lvl7pPr>
            <a:lvl8pPr marL="3524063" indent="0" algn="ctr">
              <a:buNone/>
              <a:defRPr>
                <a:solidFill>
                  <a:schemeClr val="tx1">
                    <a:tint val="75000"/>
                  </a:schemeClr>
                </a:solidFill>
              </a:defRPr>
            </a:lvl8pPr>
            <a:lvl9pPr marL="40275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16001" y="3733800"/>
            <a:ext cx="1930400" cy="365126"/>
          </a:xfrm>
        </p:spPr>
        <p:txBody>
          <a:bodyPr/>
          <a:lstStyle>
            <a:lvl1pPr>
              <a:defRPr sz="1941" smtClean="0">
                <a:solidFill>
                  <a:schemeClr val="bg1"/>
                </a:solidFill>
                <a:latin typeface="Arial"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70723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828801"/>
            <a:ext cx="10972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E3DFB79-095A-C74D-B614-34DE32062E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900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828801"/>
            <a:ext cx="10972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E3DFB79-095A-C74D-B614-34DE32062E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948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solidFill>
                  <a:schemeClr val="tx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609600" y="1828801"/>
            <a:ext cx="5384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1"/>
            <a:ext cx="5384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6" name="Slide Number Placeholder 6"/>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58EFA644-CDA3-1A4E-95C1-6502758B54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0513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9"/>
          </a:xfrm>
        </p:spPr>
        <p:txBody>
          <a:bodyPr anchor="t"/>
          <a:lstStyle>
            <a:lvl1pPr algn="l">
              <a:defRPr sz="2667"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7"/>
            </a:lvl1pPr>
            <a:lvl2pPr marL="609597" indent="0">
              <a:buNone/>
              <a:defRPr sz="3734"/>
            </a:lvl2pPr>
            <a:lvl3pPr marL="1219195" indent="0">
              <a:buNone/>
              <a:defRPr sz="3200"/>
            </a:lvl3pPr>
            <a:lvl4pPr marL="1828793" indent="0">
              <a:buNone/>
              <a:defRPr sz="2667"/>
            </a:lvl4pPr>
            <a:lvl5pPr marL="2438390" indent="0">
              <a:buNone/>
              <a:defRPr sz="2667"/>
            </a:lvl5pPr>
            <a:lvl6pPr marL="3047988" indent="0">
              <a:buNone/>
              <a:defRPr sz="2667"/>
            </a:lvl6pPr>
            <a:lvl7pPr marL="3657586" indent="0">
              <a:buNone/>
              <a:defRPr sz="2667"/>
            </a:lvl7pPr>
            <a:lvl8pPr marL="4267183" indent="0">
              <a:buNone/>
              <a:defRPr sz="2667"/>
            </a:lvl8pPr>
            <a:lvl9pPr marL="4876781" indent="0">
              <a:buNone/>
              <a:defRPr sz="2667"/>
            </a:lvl9pPr>
          </a:lstStyle>
          <a:p>
            <a:pPr lvl="0"/>
            <a:endParaRPr lang="en-US" noProof="0"/>
          </a:p>
        </p:txBody>
      </p:sp>
      <p:sp>
        <p:nvSpPr>
          <p:cNvPr id="4" name="Text Placeholder 3"/>
          <p:cNvSpPr>
            <a:spLocks noGrp="1"/>
          </p:cNvSpPr>
          <p:nvPr>
            <p:ph type="body" sz="half" idx="2"/>
          </p:nvPr>
        </p:nvSpPr>
        <p:spPr>
          <a:xfrm>
            <a:off x="2389718" y="5367338"/>
            <a:ext cx="7315200" cy="652463"/>
          </a:xfrm>
        </p:spPr>
        <p:txBody>
          <a:bodyPr/>
          <a:lstStyle>
            <a:lvl1pPr marL="0" indent="0">
              <a:buNone/>
              <a:defRPr sz="1867">
                <a:solidFill>
                  <a:schemeClr val="tx2"/>
                </a:solidFill>
                <a:latin typeface="Times New Roman" pitchFamily="18" charset="0"/>
                <a:cs typeface="Times New Roman" pitchFamily="18" charset="0"/>
              </a:defRPr>
            </a:lvl1pPr>
            <a:lvl2pPr marL="609597" indent="0">
              <a:buNone/>
              <a:defRPr sz="1600"/>
            </a:lvl2pPr>
            <a:lvl3pPr marL="1219195" indent="0">
              <a:buNone/>
              <a:defRPr sz="1334"/>
            </a:lvl3pPr>
            <a:lvl4pPr marL="1828793" indent="0">
              <a:buNone/>
              <a:defRPr sz="1200"/>
            </a:lvl4pPr>
            <a:lvl5pPr marL="2438390" indent="0">
              <a:buNone/>
              <a:defRPr sz="1200"/>
            </a:lvl5pPr>
            <a:lvl6pPr marL="3047988" indent="0">
              <a:buNone/>
              <a:defRPr sz="1200"/>
            </a:lvl6pPr>
            <a:lvl7pPr marL="3657586" indent="0">
              <a:buNone/>
              <a:defRPr sz="1200"/>
            </a:lvl7pPr>
            <a:lvl8pPr marL="4267183" indent="0">
              <a:buNone/>
              <a:defRPr sz="1200"/>
            </a:lvl8pPr>
            <a:lvl9pPr marL="4876781" indent="0">
              <a:buNone/>
              <a:defRPr sz="1200"/>
            </a:lvl9pPr>
          </a:lstStyle>
          <a:p>
            <a:pPr lvl="0"/>
            <a:r>
              <a:rPr lang="en-US"/>
              <a:t>Click to edit Master text styles</a:t>
            </a:r>
          </a:p>
        </p:txBody>
      </p:sp>
      <p:sp>
        <p:nvSpPr>
          <p:cNvPr id="8"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6" name="Slide Number Placeholder 6"/>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BFD06A5-0391-9B4E-B4DE-23FF247A2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054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2"/>
            <a:ext cx="10363200" cy="2914651"/>
          </a:xfrm>
        </p:spPr>
        <p:txBody>
          <a:bodyPr anchor="b">
            <a:noAutofit/>
          </a:bodyPr>
          <a:lstStyle>
            <a:lvl1pPr algn="l">
              <a:defRPr sz="6618" b="1">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2844800" y="3886200"/>
            <a:ext cx="8534400" cy="381000"/>
          </a:xfrm>
        </p:spPr>
        <p:txBody>
          <a:bodyPr>
            <a:normAutofit/>
          </a:bodyPr>
          <a:lstStyle>
            <a:lvl1pPr marL="0" indent="0" algn="l">
              <a:buNone/>
              <a:defRPr sz="1941">
                <a:solidFill>
                  <a:schemeClr val="tx2"/>
                </a:solidFill>
                <a:latin typeface="Arial" pitchFamily="34" charset="0"/>
                <a:cs typeface="Arial" pitchFamily="34" charset="0"/>
              </a:defRPr>
            </a:lvl1pPr>
            <a:lvl2pPr marL="503438" indent="0" algn="ctr">
              <a:buNone/>
              <a:defRPr>
                <a:solidFill>
                  <a:schemeClr val="tx1">
                    <a:tint val="75000"/>
                  </a:schemeClr>
                </a:solidFill>
              </a:defRPr>
            </a:lvl2pPr>
            <a:lvl3pPr marL="1006875" indent="0" algn="ctr">
              <a:buNone/>
              <a:defRPr>
                <a:solidFill>
                  <a:schemeClr val="tx1">
                    <a:tint val="75000"/>
                  </a:schemeClr>
                </a:solidFill>
              </a:defRPr>
            </a:lvl3pPr>
            <a:lvl4pPr marL="1510313" indent="0" algn="ctr">
              <a:buNone/>
              <a:defRPr>
                <a:solidFill>
                  <a:schemeClr val="tx1">
                    <a:tint val="75000"/>
                  </a:schemeClr>
                </a:solidFill>
              </a:defRPr>
            </a:lvl4pPr>
            <a:lvl5pPr marL="2013750" indent="0" algn="ctr">
              <a:buNone/>
              <a:defRPr>
                <a:solidFill>
                  <a:schemeClr val="tx1">
                    <a:tint val="75000"/>
                  </a:schemeClr>
                </a:solidFill>
              </a:defRPr>
            </a:lvl5pPr>
            <a:lvl6pPr marL="2517188" indent="0" algn="ctr">
              <a:buNone/>
              <a:defRPr>
                <a:solidFill>
                  <a:schemeClr val="tx1">
                    <a:tint val="75000"/>
                  </a:schemeClr>
                </a:solidFill>
              </a:defRPr>
            </a:lvl6pPr>
            <a:lvl7pPr marL="3020626" indent="0" algn="ctr">
              <a:buNone/>
              <a:defRPr>
                <a:solidFill>
                  <a:schemeClr val="tx1">
                    <a:tint val="75000"/>
                  </a:schemeClr>
                </a:solidFill>
              </a:defRPr>
            </a:lvl7pPr>
            <a:lvl8pPr marL="3524063" indent="0" algn="ctr">
              <a:buNone/>
              <a:defRPr>
                <a:solidFill>
                  <a:schemeClr val="tx1">
                    <a:tint val="75000"/>
                  </a:schemeClr>
                </a:solidFill>
              </a:defRPr>
            </a:lvl8pPr>
            <a:lvl9pPr marL="40275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14400" y="3886200"/>
            <a:ext cx="2844800" cy="365126"/>
          </a:xfrm>
        </p:spPr>
        <p:txBody>
          <a:bodyPr/>
          <a:lstStyle>
            <a:lvl1pPr>
              <a:defRPr sz="1941" smtClean="0">
                <a:solidFill>
                  <a:schemeClr val="tx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1928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0" y="0"/>
            <a:ext cx="12195175" cy="6858000"/>
          </a:xfrm>
          <a:solidFill>
            <a:schemeClr val="bg1">
              <a:lumMod val="75000"/>
            </a:schemeClr>
          </a:solidFill>
        </p:spPr>
        <p:txBody>
          <a:bodyPr rIns="457200"/>
          <a:lstStyle>
            <a:lvl1pPr algn="r">
              <a:defRPr sz="2000" b="1" baseline="0">
                <a:solidFill>
                  <a:schemeClr val="bg1"/>
                </a:solidFill>
              </a:defRPr>
            </a:lvl1pPr>
          </a:lstStyle>
          <a:p>
            <a:br>
              <a:rPr lang="en-US"/>
            </a:br>
            <a:br>
              <a:rPr lang="en-US"/>
            </a:br>
            <a:br>
              <a:rPr lang="en-US"/>
            </a:br>
            <a:r>
              <a:rPr lang="en-US"/>
              <a:t>Click icon to add picture</a:t>
            </a:r>
          </a:p>
        </p:txBody>
      </p:sp>
      <p:sp>
        <p:nvSpPr>
          <p:cNvPr id="29" name="Title 1"/>
          <p:cNvSpPr>
            <a:spLocks noGrp="1"/>
          </p:cNvSpPr>
          <p:nvPr>
            <p:ph type="ctrTitle" hasCustomPrompt="1"/>
          </p:nvPr>
        </p:nvSpPr>
        <p:spPr>
          <a:xfrm>
            <a:off x="568818" y="850392"/>
            <a:ext cx="4179897" cy="5157216"/>
          </a:xfrm>
          <a:solidFill>
            <a:srgbClr val="7D3F98">
              <a:alpha val="80000"/>
            </a:srgbClr>
          </a:solidFill>
        </p:spPr>
        <p:txBody>
          <a:bodyPr lIns="420624" tIns="457200" rIns="365760" bIns="182880" anchor="t">
            <a:noAutofit/>
          </a:bodyPr>
          <a:lstStyle>
            <a:lvl1pPr algn="l">
              <a:defRPr sz="4000">
                <a:solidFill>
                  <a:schemeClr val="bg1"/>
                </a:solidFill>
                <a:latin typeface="Domaine Display Bold" panose="020A0803080505060203" pitchFamily="18" charset="0"/>
              </a:defRPr>
            </a:lvl1pPr>
          </a:lstStyle>
          <a:p>
            <a:r>
              <a:rPr lang="en-US"/>
              <a:t>Presentation title here</a:t>
            </a:r>
          </a:p>
        </p:txBody>
      </p:sp>
      <p:pic>
        <p:nvPicPr>
          <p:cNvPr id="7" name="Graphic 6">
            <a:extLst>
              <a:ext uri="{FF2B5EF4-FFF2-40B4-BE49-F238E27FC236}">
                <a16:creationId xmlns:a16="http://schemas.microsoft.com/office/drawing/2014/main" id="{453A9085-5DE9-433E-8FC1-49104775A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919" y="5196314"/>
            <a:ext cx="1625783" cy="321501"/>
          </a:xfrm>
          <a:prstGeom prst="rect">
            <a:avLst/>
          </a:prstGeom>
        </p:spPr>
      </p:pic>
      <p:sp>
        <p:nvSpPr>
          <p:cNvPr id="5" name="Text Placeholder 4"/>
          <p:cNvSpPr>
            <a:spLocks noGrp="1"/>
          </p:cNvSpPr>
          <p:nvPr>
            <p:ph type="body" sz="quarter" idx="16" hasCustomPrompt="1"/>
          </p:nvPr>
        </p:nvSpPr>
        <p:spPr>
          <a:xfrm>
            <a:off x="1004413" y="3063240"/>
            <a:ext cx="3287289"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cxnSp>
        <p:nvCxnSpPr>
          <p:cNvPr id="16" name="Straight Connector 15">
            <a:extLst>
              <a:ext uri="{FF2B5EF4-FFF2-40B4-BE49-F238E27FC236}">
                <a16:creationId xmlns:a16="http://schemas.microsoft.com/office/drawing/2014/main" id="{F7F8246C-E15F-4B64-8EC4-078280A9AB07}"/>
              </a:ext>
            </a:extLst>
          </p:cNvPr>
          <p:cNvCxnSpPr/>
          <p:nvPr userDrawn="1"/>
        </p:nvCxnSpPr>
        <p:spPr>
          <a:xfrm>
            <a:off x="1023342" y="2705696"/>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515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5175" cy="6858000"/>
          </a:xfrm>
          <a:solidFill>
            <a:schemeClr val="bg1">
              <a:lumMod val="75000"/>
            </a:schemeClr>
          </a:solidFill>
        </p:spPr>
        <p:txBody>
          <a:bodyPr rIns="457200"/>
          <a:lstStyle>
            <a:lvl1pPr algn="r">
              <a:defRPr sz="2000" b="1" baseline="0">
                <a:solidFill>
                  <a:schemeClr val="bg1"/>
                </a:solidFill>
              </a:defRPr>
            </a:lvl1pPr>
          </a:lstStyle>
          <a:p>
            <a:br>
              <a:rPr lang="en-US"/>
            </a:br>
            <a:br>
              <a:rPr lang="en-US"/>
            </a:br>
            <a:br>
              <a:rPr lang="en-US"/>
            </a:br>
            <a:r>
              <a:rPr lang="en-US"/>
              <a:t>Click icon to add picture</a:t>
            </a:r>
          </a:p>
        </p:txBody>
      </p:sp>
      <p:sp>
        <p:nvSpPr>
          <p:cNvPr id="24" name="Title 1"/>
          <p:cNvSpPr>
            <a:spLocks noGrp="1"/>
          </p:cNvSpPr>
          <p:nvPr>
            <p:ph type="ctrTitle" hasCustomPrompt="1"/>
          </p:nvPr>
        </p:nvSpPr>
        <p:spPr>
          <a:xfrm>
            <a:off x="568818" y="850392"/>
            <a:ext cx="4179897"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a:t>Presentation title here</a:t>
            </a:r>
          </a:p>
        </p:txBody>
      </p:sp>
      <p:sp>
        <p:nvSpPr>
          <p:cNvPr id="14" name="Text Placeholder 4"/>
          <p:cNvSpPr>
            <a:spLocks noGrp="1"/>
          </p:cNvSpPr>
          <p:nvPr>
            <p:ph type="body" sz="quarter" idx="16" hasCustomPrompt="1"/>
          </p:nvPr>
        </p:nvSpPr>
        <p:spPr>
          <a:xfrm>
            <a:off x="1007845" y="3063240"/>
            <a:ext cx="3283551"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342" y="2705696"/>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919" y="5196314"/>
            <a:ext cx="1625783" cy="321501"/>
          </a:xfrm>
          <a:prstGeom prst="rect">
            <a:avLst/>
          </a:prstGeom>
        </p:spPr>
      </p:pic>
    </p:spTree>
    <p:extLst>
      <p:ext uri="{BB962C8B-B14F-4D97-AF65-F5344CB8AC3E}">
        <p14:creationId xmlns:p14="http://schemas.microsoft.com/office/powerpoint/2010/main" val="1656892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6475" y="389319"/>
            <a:ext cx="9101036"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6" name="Picture Placeholder 15"/>
          <p:cNvSpPr>
            <a:spLocks noGrp="1"/>
          </p:cNvSpPr>
          <p:nvPr>
            <p:ph type="pic" sz="quarter" idx="15"/>
          </p:nvPr>
        </p:nvSpPr>
        <p:spPr>
          <a:xfrm>
            <a:off x="384048" y="1024128"/>
            <a:ext cx="5806440" cy="444398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7" name="Title 1"/>
          <p:cNvSpPr>
            <a:spLocks noGrp="1"/>
          </p:cNvSpPr>
          <p:nvPr>
            <p:ph type="title" hasCustomPrompt="1"/>
          </p:nvPr>
        </p:nvSpPr>
        <p:spPr>
          <a:xfrm>
            <a:off x="7223762" y="1167898"/>
            <a:ext cx="3685665" cy="890028"/>
          </a:xfrm>
        </p:spPr>
        <p:txBody>
          <a:bodyPr anchor="b">
            <a:noAutofit/>
          </a:bodyPr>
          <a:lstStyle>
            <a:lvl1pPr>
              <a:defRPr sz="3600">
                <a:solidFill>
                  <a:schemeClr val="tx2"/>
                </a:solidFill>
                <a:latin typeface="Domaine Display Bold" panose="020A0803080505060203" pitchFamily="18" charset="0"/>
              </a:defRPr>
            </a:lvl1pPr>
          </a:lstStyle>
          <a:p>
            <a:r>
              <a:rPr lang="en-US"/>
              <a:t>Agenda</a:t>
            </a:r>
          </a:p>
        </p:txBody>
      </p:sp>
      <p:sp>
        <p:nvSpPr>
          <p:cNvPr id="9" name="Text Placeholder 8"/>
          <p:cNvSpPr>
            <a:spLocks noGrp="1"/>
          </p:cNvSpPr>
          <p:nvPr>
            <p:ph type="body" sz="quarter" idx="16" hasCustomPrompt="1"/>
          </p:nvPr>
        </p:nvSpPr>
        <p:spPr>
          <a:xfrm>
            <a:off x="7223761" y="2825587"/>
            <a:ext cx="3682432" cy="2407316"/>
          </a:xfrm>
        </p:spPr>
        <p:txBody>
          <a:bodyPr>
            <a:noAutofit/>
          </a:bodyPr>
          <a:lstStyle>
            <a:lvl1pPr>
              <a:defRPr sz="1500" b="0" baseline="0">
                <a:solidFill>
                  <a:schemeClr val="tx2"/>
                </a:solidFill>
              </a:defRPr>
            </a:lvl1pPr>
          </a:lstStyle>
          <a:p>
            <a:pPr lvl="0"/>
            <a:r>
              <a:rPr lang="en-US"/>
              <a:t>Text here </a:t>
            </a:r>
            <a:br>
              <a:rPr lang="en-US"/>
            </a:br>
            <a:endParaRPr lang="en-US"/>
          </a:p>
        </p:txBody>
      </p:sp>
    </p:spTree>
    <p:extLst>
      <p:ext uri="{BB962C8B-B14F-4D97-AF65-F5344CB8AC3E}">
        <p14:creationId xmlns:p14="http://schemas.microsoft.com/office/powerpoint/2010/main" val="242065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ith image_violet">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0"/>
            <a:ext cx="12192000" cy="6108192"/>
          </a:xfrm>
          <a:solidFill>
            <a:schemeClr val="bg1">
              <a:lumMod val="75000"/>
            </a:schemeClr>
          </a:solidFill>
        </p:spPr>
        <p:txBody>
          <a:bodyPr/>
          <a:lstStyle>
            <a:lvl1pPr algn="ct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92127" cy="6108192"/>
          </a:xfrm>
          <a:solidFill>
            <a:srgbClr val="7D3F98">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a:t>Click to edit title for divider</a:t>
            </a:r>
          </a:p>
        </p:txBody>
      </p:sp>
      <p:sp>
        <p:nvSpPr>
          <p:cNvPr id="2" name="Rectangle 1"/>
          <p:cNvSpPr/>
          <p:nvPr userDrawn="1"/>
        </p:nvSpPr>
        <p:spPr bwMode="gray">
          <a:xfrm>
            <a:off x="1" y="6308204"/>
            <a:ext cx="1817698"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9151" y="2270492"/>
            <a:ext cx="393699"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255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0"/>
            <a:ext cx="12192000" cy="6108192"/>
          </a:xfrm>
          <a:solidFill>
            <a:schemeClr val="bg1">
              <a:lumMod val="75000"/>
            </a:schemeClr>
          </a:solidFill>
        </p:spPr>
        <p:txBody>
          <a:bodyPr/>
          <a:lstStyle>
            <a:lvl1pPr algn="ct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92127" cy="6108192"/>
          </a:xfrm>
          <a:solidFill>
            <a:srgbClr val="868686">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a:t>Click to edit title for divider</a:t>
            </a:r>
          </a:p>
        </p:txBody>
      </p:sp>
      <p:sp>
        <p:nvSpPr>
          <p:cNvPr id="2" name="Rectangle 1"/>
          <p:cNvSpPr/>
          <p:nvPr userDrawn="1"/>
        </p:nvSpPr>
        <p:spPr bwMode="gray">
          <a:xfrm>
            <a:off x="1" y="6308204"/>
            <a:ext cx="1817698"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9151" y="2270492"/>
            <a:ext cx="393699"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550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2BA92-4580-425F-A01B-5FD960E45840}"/>
              </a:ext>
            </a:extLst>
          </p:cNvPr>
          <p:cNvSpPr>
            <a:spLocks noGrp="1"/>
          </p:cNvSpPr>
          <p:nvPr>
            <p:ph type="title" hasCustomPrompt="1"/>
          </p:nvPr>
        </p:nvSpPr>
        <p:spPr>
          <a:xfrm>
            <a:off x="557929" y="649224"/>
            <a:ext cx="9676756" cy="767080"/>
          </a:xfrm>
        </p:spPr>
        <p:txBody>
          <a:bodyPr anchor="t"/>
          <a:lstStyle>
            <a:lvl1pPr>
              <a:defRPr baseline="0"/>
            </a:lvl1pPr>
          </a:lstStyle>
          <a:p>
            <a:r>
              <a:rPr lang="en-US"/>
              <a:t>Click to add title for three-column with text and graphics</a:t>
            </a:r>
          </a:p>
        </p:txBody>
      </p:sp>
      <p:sp>
        <p:nvSpPr>
          <p:cNvPr id="4" name="Content Placeholder 5">
            <a:extLst>
              <a:ext uri="{FF2B5EF4-FFF2-40B4-BE49-F238E27FC236}">
                <a16:creationId xmlns:a16="http://schemas.microsoft.com/office/drawing/2014/main" id="{67B54484-F9A5-4E67-8D86-B30E3EB4962E}"/>
              </a:ext>
            </a:extLst>
          </p:cNvPr>
          <p:cNvSpPr>
            <a:spLocks noGrp="1"/>
          </p:cNvSpPr>
          <p:nvPr>
            <p:ph sz="quarter" idx="12" hasCustomPrompt="1"/>
          </p:nvPr>
        </p:nvSpPr>
        <p:spPr>
          <a:xfrm>
            <a:off x="1114332" y="3474720"/>
            <a:ext cx="2926080" cy="2278380"/>
          </a:xfrm>
        </p:spPr>
        <p:txBody>
          <a:bodyPr/>
          <a:lstStyle>
            <a:lvl1pPr algn="ctr">
              <a:spcBef>
                <a:spcPts val="1200"/>
              </a:spcBef>
              <a:defRPr sz="2000" b="1"/>
            </a:lvl1pPr>
            <a:lvl2pPr marL="0" indent="0" algn="ctr">
              <a:spcBef>
                <a:spcPts val="1200"/>
              </a:spcBef>
              <a:buFontTx/>
              <a:buNone/>
              <a:defRPr sz="1500" baseline="0"/>
            </a:lvl2pPr>
            <a:lvl3pPr marL="171450" indent="0">
              <a:buFont typeface="Arial" panose="020B0604020202020204" pitchFamily="34" charset="0"/>
              <a:buNone/>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
        <p:nvSpPr>
          <p:cNvPr id="5" name="Content Placeholder 5">
            <a:extLst>
              <a:ext uri="{FF2B5EF4-FFF2-40B4-BE49-F238E27FC236}">
                <a16:creationId xmlns:a16="http://schemas.microsoft.com/office/drawing/2014/main" id="{9B3F81E8-8475-4FC8-833E-397AEDA8B677}"/>
              </a:ext>
            </a:extLst>
          </p:cNvPr>
          <p:cNvSpPr>
            <a:spLocks noGrp="1"/>
          </p:cNvSpPr>
          <p:nvPr>
            <p:ph sz="quarter" idx="14" hasCustomPrompt="1"/>
          </p:nvPr>
        </p:nvSpPr>
        <p:spPr>
          <a:xfrm>
            <a:off x="4629476" y="3474720"/>
            <a:ext cx="2926080"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
        <p:nvSpPr>
          <p:cNvPr id="6" name="Content Placeholder 5">
            <a:extLst>
              <a:ext uri="{FF2B5EF4-FFF2-40B4-BE49-F238E27FC236}">
                <a16:creationId xmlns:a16="http://schemas.microsoft.com/office/drawing/2014/main" id="{C76D011F-AF6C-4CBA-9258-1535C08BDCB8}"/>
              </a:ext>
            </a:extLst>
          </p:cNvPr>
          <p:cNvSpPr>
            <a:spLocks noGrp="1"/>
          </p:cNvSpPr>
          <p:nvPr>
            <p:ph sz="quarter" idx="15" hasCustomPrompt="1"/>
          </p:nvPr>
        </p:nvSpPr>
        <p:spPr>
          <a:xfrm>
            <a:off x="8144620" y="3474720"/>
            <a:ext cx="2926080"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Tree>
    <p:extLst>
      <p:ext uri="{BB962C8B-B14F-4D97-AF65-F5344CB8AC3E}">
        <p14:creationId xmlns:p14="http://schemas.microsoft.com/office/powerpoint/2010/main" val="258856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E7DE258-B66C-4B6A-942F-79DC65CB6C8D}"/>
              </a:ext>
            </a:extLst>
          </p:cNvPr>
          <p:cNvSpPr>
            <a:spLocks noGrp="1"/>
          </p:cNvSpPr>
          <p:nvPr>
            <p:ph type="pic" sz="quarter" idx="18"/>
          </p:nvPr>
        </p:nvSpPr>
        <p:spPr>
          <a:xfrm>
            <a:off x="381001" y="384048"/>
            <a:ext cx="11430000" cy="572414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4E5B1397-1C43-4190-87E6-7958E1ABC759}"/>
              </a:ext>
            </a:extLst>
          </p:cNvPr>
          <p:cNvSpPr>
            <a:spLocks noGrp="1"/>
          </p:cNvSpPr>
          <p:nvPr>
            <p:ph type="title" hasCustomPrompt="1"/>
          </p:nvPr>
        </p:nvSpPr>
        <p:spPr>
          <a:xfrm>
            <a:off x="713418" y="645677"/>
            <a:ext cx="10408909" cy="498825"/>
          </a:xfrm>
        </p:spPr>
        <p:txBody>
          <a:bodyPr>
            <a:noAutofit/>
          </a:bodyPr>
          <a:lstStyle>
            <a:lvl1pPr>
              <a:defRPr sz="3600">
                <a:solidFill>
                  <a:schemeClr val="bg1"/>
                </a:solidFill>
                <a:latin typeface="Domaine Display Bold" panose="020A0803080505060203" pitchFamily="18" charset="0"/>
              </a:defRPr>
            </a:lvl1pPr>
          </a:lstStyle>
          <a:p>
            <a:r>
              <a:rPr lang="en-US"/>
              <a:t>Click to add title for five-column journey layout</a:t>
            </a:r>
          </a:p>
        </p:txBody>
      </p:sp>
      <p:sp>
        <p:nvSpPr>
          <p:cNvPr id="5" name="Content Placeholder 5">
            <a:extLst>
              <a:ext uri="{FF2B5EF4-FFF2-40B4-BE49-F238E27FC236}">
                <a16:creationId xmlns:a16="http://schemas.microsoft.com/office/drawing/2014/main" id="{16CB259D-71D8-494F-B619-F4C2A77A6664}"/>
              </a:ext>
            </a:extLst>
          </p:cNvPr>
          <p:cNvSpPr>
            <a:spLocks noGrp="1"/>
          </p:cNvSpPr>
          <p:nvPr>
            <p:ph sz="quarter" idx="12" hasCustomPrompt="1"/>
          </p:nvPr>
        </p:nvSpPr>
        <p:spPr>
          <a:xfrm>
            <a:off x="375002" y="3794760"/>
            <a:ext cx="11442124" cy="2313432"/>
          </a:xfrm>
          <a:solidFill>
            <a:srgbClr val="FFFFFF">
              <a:alpha val="89804"/>
            </a:srgbClr>
          </a:solidFill>
        </p:spPr>
        <p:txBody>
          <a:bodyPr lIns="731520" tIns="292608" rIns="9144000" bIns="365760"/>
          <a:lstStyle>
            <a:lvl1pPr>
              <a:defRPr sz="2000" b="1"/>
            </a:lvl1pPr>
            <a:lvl2pPr marL="0" indent="0">
              <a:buFontTx/>
              <a:buNone/>
              <a:defRPr sz="1500"/>
            </a:lvl2pPr>
          </a:lstStyle>
          <a:p>
            <a:pPr lvl="0"/>
            <a:r>
              <a:rPr lang="en-US"/>
              <a:t>Header</a:t>
            </a:r>
          </a:p>
          <a:p>
            <a:pPr lvl="1"/>
            <a:r>
              <a:rPr lang="en-US"/>
              <a:t>First-level</a:t>
            </a:r>
          </a:p>
        </p:txBody>
      </p:sp>
      <p:sp>
        <p:nvSpPr>
          <p:cNvPr id="6" name="Content Placeholder 5">
            <a:extLst>
              <a:ext uri="{FF2B5EF4-FFF2-40B4-BE49-F238E27FC236}">
                <a16:creationId xmlns:a16="http://schemas.microsoft.com/office/drawing/2014/main" id="{08D44CCC-4A94-493D-8078-FD74BDC7F4A8}"/>
              </a:ext>
            </a:extLst>
          </p:cNvPr>
          <p:cNvSpPr>
            <a:spLocks noGrp="1"/>
          </p:cNvSpPr>
          <p:nvPr>
            <p:ph sz="quarter" idx="14" hasCustomPrompt="1"/>
          </p:nvPr>
        </p:nvSpPr>
        <p:spPr>
          <a:xfrm>
            <a:off x="3181494" y="4087368"/>
            <a:ext cx="155448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7" name="Content Placeholder 5">
            <a:extLst>
              <a:ext uri="{FF2B5EF4-FFF2-40B4-BE49-F238E27FC236}">
                <a16:creationId xmlns:a16="http://schemas.microsoft.com/office/drawing/2014/main" id="{39858B5D-4275-4939-B564-C394E79B123C}"/>
              </a:ext>
            </a:extLst>
          </p:cNvPr>
          <p:cNvSpPr>
            <a:spLocks noGrp="1"/>
          </p:cNvSpPr>
          <p:nvPr>
            <p:ph sz="quarter" idx="15" hasCustomPrompt="1"/>
          </p:nvPr>
        </p:nvSpPr>
        <p:spPr>
          <a:xfrm>
            <a:off x="5292104" y="4087368"/>
            <a:ext cx="155448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8" name="Content Placeholder 5">
            <a:extLst>
              <a:ext uri="{FF2B5EF4-FFF2-40B4-BE49-F238E27FC236}">
                <a16:creationId xmlns:a16="http://schemas.microsoft.com/office/drawing/2014/main" id="{C3A87E99-BA69-479A-B19C-BBA035EDB4F0}"/>
              </a:ext>
            </a:extLst>
          </p:cNvPr>
          <p:cNvSpPr>
            <a:spLocks noGrp="1"/>
          </p:cNvSpPr>
          <p:nvPr>
            <p:ph sz="quarter" idx="16" hasCustomPrompt="1"/>
          </p:nvPr>
        </p:nvSpPr>
        <p:spPr>
          <a:xfrm>
            <a:off x="7410332" y="4087368"/>
            <a:ext cx="1552597"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9" name="Content Placeholder 5">
            <a:extLst>
              <a:ext uri="{FF2B5EF4-FFF2-40B4-BE49-F238E27FC236}">
                <a16:creationId xmlns:a16="http://schemas.microsoft.com/office/drawing/2014/main" id="{AFEF9E95-2684-4CE0-BEAF-792BD137C005}"/>
              </a:ext>
            </a:extLst>
          </p:cNvPr>
          <p:cNvSpPr>
            <a:spLocks noGrp="1"/>
          </p:cNvSpPr>
          <p:nvPr>
            <p:ph sz="quarter" idx="20" hasCustomPrompt="1"/>
          </p:nvPr>
        </p:nvSpPr>
        <p:spPr>
          <a:xfrm>
            <a:off x="9522127" y="4087368"/>
            <a:ext cx="160020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10" name="Text Placeholder 26">
            <a:extLst>
              <a:ext uri="{FF2B5EF4-FFF2-40B4-BE49-F238E27FC236}">
                <a16:creationId xmlns:a16="http://schemas.microsoft.com/office/drawing/2014/main" id="{E0ABF15E-225F-4641-BF60-993D09895ED3}"/>
              </a:ext>
            </a:extLst>
          </p:cNvPr>
          <p:cNvSpPr>
            <a:spLocks noGrp="1"/>
          </p:cNvSpPr>
          <p:nvPr>
            <p:ph type="body" sz="quarter" idx="21" hasCustomPrompt="1"/>
          </p:nvPr>
        </p:nvSpPr>
        <p:spPr>
          <a:xfrm>
            <a:off x="713418" y="1170385"/>
            <a:ext cx="4502150" cy="663575"/>
          </a:xfrm>
        </p:spPr>
        <p:txBody>
          <a:bodyPr>
            <a:noAutofit/>
          </a:bodyPr>
          <a:lstStyle>
            <a:lvl1pPr>
              <a:defRPr sz="1600" b="0" baseline="0">
                <a:solidFill>
                  <a:schemeClr val="bg1"/>
                </a:solidFill>
              </a:defRPr>
            </a:lvl1pPr>
          </a:lstStyle>
          <a:p>
            <a:pPr lvl="0"/>
            <a:r>
              <a:rPr lang="en-US"/>
              <a:t>Subtitle</a:t>
            </a:r>
          </a:p>
        </p:txBody>
      </p:sp>
    </p:spTree>
    <p:extLst>
      <p:ext uri="{BB962C8B-B14F-4D97-AF65-F5344CB8AC3E}">
        <p14:creationId xmlns:p14="http://schemas.microsoft.com/office/powerpoint/2010/main" val="311142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275"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442" y="0"/>
            <a:ext cx="5318557"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518" y="2103119"/>
            <a:ext cx="4115872"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721346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righ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BF01F8FF-65A8-44F4-923D-EC5649836705}"/>
              </a:ext>
            </a:extLst>
          </p:cNvPr>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2B0AD5D1-005B-4C1C-B1B2-796D40658988}"/>
              </a:ext>
            </a:extLst>
          </p:cNvPr>
          <p:cNvSpPr>
            <a:spLocks noGrp="1"/>
          </p:cNvSpPr>
          <p:nvPr>
            <p:ph type="title" hasCustomPrompt="1"/>
          </p:nvPr>
        </p:nvSpPr>
        <p:spPr>
          <a:xfrm>
            <a:off x="6096000" y="0"/>
            <a:ext cx="5323194"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a:t>Click to add title</a:t>
            </a:r>
          </a:p>
        </p:txBody>
      </p:sp>
      <p:sp>
        <p:nvSpPr>
          <p:cNvPr id="5" name="Content Placeholder 2">
            <a:extLst>
              <a:ext uri="{FF2B5EF4-FFF2-40B4-BE49-F238E27FC236}">
                <a16:creationId xmlns:a16="http://schemas.microsoft.com/office/drawing/2014/main" id="{5219840B-48B1-4854-A6F0-6819238CF7A7}"/>
              </a:ext>
            </a:extLst>
          </p:cNvPr>
          <p:cNvSpPr>
            <a:spLocks noGrp="1"/>
          </p:cNvSpPr>
          <p:nvPr>
            <p:ph idx="1" hasCustomPrompt="1"/>
          </p:nvPr>
        </p:nvSpPr>
        <p:spPr bwMode="gray">
          <a:xfrm>
            <a:off x="6667712" y="2103120"/>
            <a:ext cx="4115872"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167900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E04ADFA8-F44F-495D-95AC-4EBDB89411E5}"/>
              </a:ext>
            </a:extLst>
          </p:cNvPr>
          <p:cNvSpPr>
            <a:spLocks noGrp="1"/>
          </p:cNvSpPr>
          <p:nvPr>
            <p:ph type="pic" sz="quarter" idx="15"/>
          </p:nvPr>
        </p:nvSpPr>
        <p:spPr>
          <a:xfrm>
            <a:off x="384148"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DC85B15-1D89-41C0-9042-5B655F6033EC}"/>
              </a:ext>
            </a:extLst>
          </p:cNvPr>
          <p:cNvSpPr>
            <a:spLocks noGrp="1"/>
          </p:cNvSpPr>
          <p:nvPr>
            <p:ph type="title" hasCustomPrompt="1"/>
          </p:nvPr>
        </p:nvSpPr>
        <p:spPr>
          <a:xfrm>
            <a:off x="777442" y="0"/>
            <a:ext cx="5318557"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a:t>Click to add title</a:t>
            </a:r>
          </a:p>
        </p:txBody>
      </p:sp>
      <p:sp>
        <p:nvSpPr>
          <p:cNvPr id="5" name="Content Placeholder 2">
            <a:extLst>
              <a:ext uri="{FF2B5EF4-FFF2-40B4-BE49-F238E27FC236}">
                <a16:creationId xmlns:a16="http://schemas.microsoft.com/office/drawing/2014/main" id="{3218AA6D-16CF-436B-80DE-40267FCF886A}"/>
              </a:ext>
            </a:extLst>
          </p:cNvPr>
          <p:cNvSpPr>
            <a:spLocks noGrp="1"/>
          </p:cNvSpPr>
          <p:nvPr>
            <p:ph idx="1" hasCustomPrompt="1"/>
          </p:nvPr>
        </p:nvSpPr>
        <p:spPr bwMode="gray">
          <a:xfrm>
            <a:off x="1344518" y="2103119"/>
            <a:ext cx="4115872"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1483176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317F87A-7AF8-4CEB-B141-17367C06BD31}"/>
              </a:ext>
            </a:extLst>
          </p:cNvPr>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9B0A14C8-7BD3-46EF-B2FB-F0AEEF7DC453}"/>
              </a:ext>
            </a:extLst>
          </p:cNvPr>
          <p:cNvSpPr>
            <a:spLocks noGrp="1"/>
          </p:cNvSpPr>
          <p:nvPr>
            <p:ph type="title" hasCustomPrompt="1"/>
          </p:nvPr>
        </p:nvSpPr>
        <p:spPr>
          <a:xfrm>
            <a:off x="6096000" y="0"/>
            <a:ext cx="5323194"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a:t>Click to add title</a:t>
            </a:r>
          </a:p>
        </p:txBody>
      </p:sp>
      <p:sp>
        <p:nvSpPr>
          <p:cNvPr id="5" name="Content Placeholder 2">
            <a:extLst>
              <a:ext uri="{FF2B5EF4-FFF2-40B4-BE49-F238E27FC236}">
                <a16:creationId xmlns:a16="http://schemas.microsoft.com/office/drawing/2014/main" id="{B3C937E0-A843-4C17-8E1E-8A80D6CBF1D6}"/>
              </a:ext>
            </a:extLst>
          </p:cNvPr>
          <p:cNvSpPr>
            <a:spLocks noGrp="1"/>
          </p:cNvSpPr>
          <p:nvPr>
            <p:ph idx="1" hasCustomPrompt="1"/>
          </p:nvPr>
        </p:nvSpPr>
        <p:spPr bwMode="gray">
          <a:xfrm>
            <a:off x="6667712" y="2103120"/>
            <a:ext cx="4115872"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2756987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point with white box_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9255C12-7E34-451C-8782-49F29635F1C2}"/>
              </a:ext>
            </a:extLst>
          </p:cNvPr>
          <p:cNvSpPr>
            <a:spLocks noGrp="1"/>
          </p:cNvSpPr>
          <p:nvPr>
            <p:ph type="pic" sz="quarter" idx="18"/>
          </p:nvPr>
        </p:nvSpPr>
        <p:spPr>
          <a:xfrm>
            <a:off x="381001" y="384048"/>
            <a:ext cx="11430000" cy="572414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9B12E29D-3148-4D3F-AA34-A69BBFAFBCF9}"/>
              </a:ext>
            </a:extLst>
          </p:cNvPr>
          <p:cNvSpPr>
            <a:spLocks noGrp="1"/>
          </p:cNvSpPr>
          <p:nvPr>
            <p:ph type="title" hasCustomPrompt="1"/>
          </p:nvPr>
        </p:nvSpPr>
        <p:spPr>
          <a:xfrm>
            <a:off x="896346" y="3081528"/>
            <a:ext cx="4774411" cy="2551176"/>
          </a:xfrm>
          <a:solidFill>
            <a:srgbClr val="FFFFFF">
              <a:alpha val="89804"/>
            </a:srgbClr>
          </a:solidFill>
        </p:spPr>
        <p:txBody>
          <a:bodyPr lIns="182880" tIns="548640" rIns="182880" bIns="182880" anchor="t">
            <a:noAutofit/>
          </a:bodyPr>
          <a:lstStyle>
            <a:lvl1pPr algn="ctr">
              <a:defRPr sz="3600">
                <a:solidFill>
                  <a:schemeClr val="tx2"/>
                </a:solidFill>
                <a:latin typeface="Domaine Display Bold" panose="020A0803080505060203" pitchFamily="18" charset="0"/>
              </a:defRPr>
            </a:lvl1pPr>
          </a:lstStyle>
          <a:p>
            <a:r>
              <a:rPr lang="en-US"/>
              <a:t>Main key point here</a:t>
            </a:r>
          </a:p>
        </p:txBody>
      </p:sp>
      <p:sp>
        <p:nvSpPr>
          <p:cNvPr id="5" name="Text Placeholder 26">
            <a:extLst>
              <a:ext uri="{FF2B5EF4-FFF2-40B4-BE49-F238E27FC236}">
                <a16:creationId xmlns:a16="http://schemas.microsoft.com/office/drawing/2014/main" id="{05252E1F-6C41-401B-9360-D1802EC700D7}"/>
              </a:ext>
            </a:extLst>
          </p:cNvPr>
          <p:cNvSpPr>
            <a:spLocks noGrp="1"/>
          </p:cNvSpPr>
          <p:nvPr>
            <p:ph type="body" sz="quarter" idx="21" hasCustomPrompt="1"/>
          </p:nvPr>
        </p:nvSpPr>
        <p:spPr>
          <a:xfrm>
            <a:off x="1182292" y="4334257"/>
            <a:ext cx="4200808" cy="663575"/>
          </a:xfrm>
        </p:spPr>
        <p:txBody>
          <a:bodyPr>
            <a:noAutofit/>
          </a:bodyPr>
          <a:lstStyle>
            <a:lvl1pPr algn="ctr">
              <a:defRPr sz="1800" b="0">
                <a:solidFill>
                  <a:schemeClr val="tx2"/>
                </a:solidFill>
              </a:defRPr>
            </a:lvl1pPr>
          </a:lstStyle>
          <a:p>
            <a:pPr lvl="0"/>
            <a:r>
              <a:rPr lang="en-US"/>
              <a:t>Descriptor text</a:t>
            </a:r>
          </a:p>
        </p:txBody>
      </p:sp>
    </p:spTree>
    <p:extLst>
      <p:ext uri="{BB962C8B-B14F-4D97-AF65-F5344CB8AC3E}">
        <p14:creationId xmlns:p14="http://schemas.microsoft.com/office/powerpoint/2010/main" val="2496080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70062" y="2500845"/>
            <a:ext cx="4966027" cy="1208557"/>
          </a:xfrm>
        </p:spPr>
        <p:txBody>
          <a:bodyPr anchor="ctr">
            <a:noAutofit/>
          </a:bodyPr>
          <a:lstStyle>
            <a:lvl1pPr algn="r">
              <a:defRPr sz="3200" baseline="0">
                <a:solidFill>
                  <a:schemeClr val="tx2"/>
                </a:solidFill>
              </a:defRPr>
            </a:lvl1pPr>
          </a:lstStyle>
          <a:p>
            <a:r>
              <a:rPr lang="en-US"/>
              <a:t>Data slide title</a:t>
            </a:r>
          </a:p>
        </p:txBody>
      </p:sp>
    </p:spTree>
    <p:extLst>
      <p:ext uri="{BB962C8B-B14F-4D97-AF65-F5344CB8AC3E}">
        <p14:creationId xmlns:p14="http://schemas.microsoft.com/office/powerpoint/2010/main" val="1993632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7A3F327-514C-476E-944D-4F9A05690E27}"/>
              </a:ext>
            </a:extLst>
          </p:cNvPr>
          <p:cNvSpPr>
            <a:spLocks noGrp="1"/>
          </p:cNvSpPr>
          <p:nvPr>
            <p:ph type="pic" sz="quarter" idx="18"/>
          </p:nvPr>
        </p:nvSpPr>
        <p:spPr>
          <a:xfrm>
            <a:off x="4265293" y="384048"/>
            <a:ext cx="7545765" cy="5724144"/>
          </a:xfrm>
          <a:solidFill>
            <a:schemeClr val="bg1">
              <a:lumMod val="75000"/>
            </a:schemeClr>
          </a:solidFill>
        </p:spPr>
        <p:txBody>
          <a:bodyPr/>
          <a:lstStyle>
            <a:lvl1pPr algn="ctr">
              <a:defRPr b="0">
                <a:solidFill>
                  <a:schemeClr val="bg2"/>
                </a:solidFill>
              </a:defRPr>
            </a:lvl1pPr>
          </a:lstStyle>
          <a:p>
            <a:r>
              <a:rPr lang="en-US"/>
              <a:t>Click icon to add picture</a:t>
            </a:r>
          </a:p>
        </p:txBody>
      </p:sp>
      <p:sp>
        <p:nvSpPr>
          <p:cNvPr id="4" name="Rectangle 3">
            <a:extLst>
              <a:ext uri="{FF2B5EF4-FFF2-40B4-BE49-F238E27FC236}">
                <a16:creationId xmlns:a16="http://schemas.microsoft.com/office/drawing/2014/main" id="{AB2FC654-9271-43CB-BA39-F0D8EB52D014}"/>
              </a:ext>
            </a:extLst>
          </p:cNvPr>
          <p:cNvSpPr/>
          <p:nvPr userDrawn="1"/>
        </p:nvSpPr>
        <p:spPr>
          <a:xfrm>
            <a:off x="393294"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001BEB8E-CD99-4BC1-BDBD-F76DEC5B99A0}"/>
              </a:ext>
            </a:extLst>
          </p:cNvPr>
          <p:cNvSpPr>
            <a:spLocks noGrp="1"/>
          </p:cNvSpPr>
          <p:nvPr>
            <p:ph type="body" sz="quarter" idx="25" hasCustomPrompt="1"/>
          </p:nvPr>
        </p:nvSpPr>
        <p:spPr>
          <a:xfrm>
            <a:off x="701020" y="2367176"/>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3206387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5293" y="384048"/>
            <a:ext cx="7545707"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294"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1019" y="2368296"/>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a:t>
            </a:r>
            <a:br>
              <a:rPr lang="en-US"/>
            </a:br>
            <a:r>
              <a:rPr lang="en-US"/>
              <a:t>point here</a:t>
            </a:r>
          </a:p>
        </p:txBody>
      </p:sp>
    </p:spTree>
    <p:extLst>
      <p:ext uri="{BB962C8B-B14F-4D97-AF65-F5344CB8AC3E}">
        <p14:creationId xmlns:p14="http://schemas.microsoft.com/office/powerpoint/2010/main" val="3466325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294" y="384048"/>
            <a:ext cx="7545765" cy="5724144"/>
          </a:xfrm>
          <a:solidFill>
            <a:schemeClr val="bg1">
              <a:lumMod val="75000"/>
            </a:schemeClr>
          </a:solidFill>
        </p:spPr>
        <p:txBody>
          <a:bodyPr/>
          <a:lstStyle>
            <a:lvl1pPr algn="ctr">
              <a:defRPr b="0">
                <a:solidFill>
                  <a:schemeClr val="bg2"/>
                </a:solidFill>
              </a:defRPr>
            </a:lvl1pPr>
          </a:lstStyle>
          <a:p>
            <a:r>
              <a:rPr lang="en-US"/>
              <a:t>Click icon to add picture</a:t>
            </a:r>
          </a:p>
        </p:txBody>
      </p:sp>
      <p:sp>
        <p:nvSpPr>
          <p:cNvPr id="8" name="Rectangle 7"/>
          <p:cNvSpPr/>
          <p:nvPr userDrawn="1"/>
        </p:nvSpPr>
        <p:spPr>
          <a:xfrm>
            <a:off x="8167719"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9" name="Text Placeholder 8"/>
          <p:cNvSpPr>
            <a:spLocks noGrp="1"/>
          </p:cNvSpPr>
          <p:nvPr>
            <p:ph type="body" sz="quarter" idx="25" hasCustomPrompt="1"/>
          </p:nvPr>
        </p:nvSpPr>
        <p:spPr>
          <a:xfrm>
            <a:off x="8475444" y="2355601"/>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301731121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FBB05-3357-4780-A462-E1632F9687CD}"/>
              </a:ext>
            </a:extLst>
          </p:cNvPr>
          <p:cNvSpPr/>
          <p:nvPr userDrawn="1"/>
        </p:nvSpPr>
        <p:spPr>
          <a:xfrm>
            <a:off x="393294" y="384048"/>
            <a:ext cx="7545707"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4" name="Rectangle 3">
            <a:extLst>
              <a:ext uri="{FF2B5EF4-FFF2-40B4-BE49-F238E27FC236}">
                <a16:creationId xmlns:a16="http://schemas.microsoft.com/office/drawing/2014/main" id="{794A32FE-2810-42A8-B752-E7BE219BE9D4}"/>
              </a:ext>
            </a:extLst>
          </p:cNvPr>
          <p:cNvSpPr/>
          <p:nvPr userDrawn="1"/>
        </p:nvSpPr>
        <p:spPr>
          <a:xfrm>
            <a:off x="8167719"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9E36B78F-9812-4688-A185-63B8EC84F689}"/>
              </a:ext>
            </a:extLst>
          </p:cNvPr>
          <p:cNvSpPr>
            <a:spLocks noGrp="1"/>
          </p:cNvSpPr>
          <p:nvPr>
            <p:ph type="body" sz="quarter" idx="25" hasCustomPrompt="1"/>
          </p:nvPr>
        </p:nvSpPr>
        <p:spPr>
          <a:xfrm>
            <a:off x="8475444" y="2355601"/>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37211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3936"/>
            <a:ext cx="8588453" cy="397764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baseline="0">
                <a:solidFill>
                  <a:schemeClr val="tx2"/>
                </a:solidFill>
              </a:defRPr>
            </a:lvl3pPr>
            <a:lvl4pPr marL="509588" indent="-161925">
              <a:spcBef>
                <a:spcPts val="600"/>
              </a:spcBef>
              <a:defRPr sz="1500" baseline="0">
                <a:solidFill>
                  <a:schemeClr val="tx2"/>
                </a:solidFill>
              </a:defRPr>
            </a:lvl4pPr>
            <a:lvl5pPr marL="682625" indent="-173038">
              <a:spcBef>
                <a:spcPts val="600"/>
              </a:spcBef>
              <a:defRPr sz="1500">
                <a:solidFill>
                  <a:schemeClr val="tx2"/>
                </a:solidFill>
              </a:defRPr>
            </a:lvl5pPr>
            <a:lvl6pPr marL="857250" indent="-174625">
              <a:defRPr sz="1500"/>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5499096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one-column layout</a:t>
            </a:r>
          </a:p>
        </p:txBody>
      </p:sp>
      <p:sp>
        <p:nvSpPr>
          <p:cNvPr id="9" name="Content Placeholder 2"/>
          <p:cNvSpPr>
            <a:spLocks noGrp="1"/>
          </p:cNvSpPr>
          <p:nvPr>
            <p:ph idx="1" hasCustomPrompt="1"/>
          </p:nvPr>
        </p:nvSpPr>
        <p:spPr bwMode="gray">
          <a:xfrm>
            <a:off x="557929" y="1774880"/>
            <a:ext cx="8588453" cy="3978221"/>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2625" indent="-173038">
              <a:buFont typeface="Arial" panose="020B0604020202020204" pitchFamily="34" charset="0"/>
              <a:buChar char="–"/>
              <a:defRPr sz="1500" baseline="0"/>
            </a:lvl6pPr>
            <a:lvl7pPr marL="857250" indent="-174625">
              <a:spcBef>
                <a:spcPts val="600"/>
              </a:spcBef>
              <a:buFont typeface="Arial" panose="020B0604020202020204" pitchFamily="34" charset="0"/>
              <a:buChar char="•"/>
              <a:defRPr sz="1500" baseline="0">
                <a:solidFill>
                  <a:schemeClr val="tx2"/>
                </a:solidFill>
              </a:defRPr>
            </a:lvl7pPr>
            <a:lvl8pPr marL="1030288" indent="-173038">
              <a:spcBef>
                <a:spcPts val="600"/>
              </a:spcBef>
              <a:buFont typeface="Arial" panose="020B0604020202020204" pitchFamily="34" charset="0"/>
              <a:buChar char="–"/>
              <a:defRPr sz="1500" baseline="0">
                <a:solidFill>
                  <a:schemeClr val="tx2"/>
                </a:solidFill>
              </a:defRPr>
            </a:lvl8pPr>
            <a:lvl9pPr marL="1203325" indent="-173038">
              <a:spcBef>
                <a:spcPts val="600"/>
              </a:spcBef>
              <a:buFont typeface="Arial" panose="020B0604020202020204" pitchFamily="34" charset="0"/>
              <a:buChar char="•"/>
              <a:defRPr sz="15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950425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lvl1pPr>
          </a:lstStyle>
          <a:p>
            <a:r>
              <a:rPr lang="en-US"/>
              <a:t>Click to add title for two-column layout</a:t>
            </a:r>
          </a:p>
        </p:txBody>
      </p:sp>
      <p:sp>
        <p:nvSpPr>
          <p:cNvPr id="8" name="Content Placeholder 2"/>
          <p:cNvSpPr>
            <a:spLocks noGrp="1"/>
          </p:cNvSpPr>
          <p:nvPr>
            <p:ph idx="15" hasCustomPrompt="1"/>
          </p:nvPr>
        </p:nvSpPr>
        <p:spPr bwMode="gray">
          <a:xfrm>
            <a:off x="557929" y="1773937"/>
            <a:ext cx="503051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5" name="Content Placeholder 2"/>
          <p:cNvSpPr>
            <a:spLocks noGrp="1"/>
          </p:cNvSpPr>
          <p:nvPr>
            <p:ph idx="16" hasCustomPrompt="1"/>
          </p:nvPr>
        </p:nvSpPr>
        <p:spPr bwMode="gray">
          <a:xfrm>
            <a:off x="6393321" y="1773937"/>
            <a:ext cx="503051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821552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three-column layout</a:t>
            </a:r>
          </a:p>
        </p:txBody>
      </p:sp>
      <p:sp>
        <p:nvSpPr>
          <p:cNvPr id="8" name="Content Placeholder 2"/>
          <p:cNvSpPr>
            <a:spLocks noGrp="1"/>
          </p:cNvSpPr>
          <p:nvPr>
            <p:ph idx="15" hasCustomPrompt="1"/>
          </p:nvPr>
        </p:nvSpPr>
        <p:spPr bwMode="gray">
          <a:xfrm>
            <a:off x="557929"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9" name="Content Placeholder 2"/>
          <p:cNvSpPr>
            <a:spLocks noGrp="1"/>
          </p:cNvSpPr>
          <p:nvPr>
            <p:ph idx="16" hasCustomPrompt="1"/>
          </p:nvPr>
        </p:nvSpPr>
        <p:spPr bwMode="gray">
          <a:xfrm>
            <a:off x="4353859"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10" name="Content Placeholder 2"/>
          <p:cNvSpPr>
            <a:spLocks noGrp="1"/>
          </p:cNvSpPr>
          <p:nvPr>
            <p:ph idx="17" hasCustomPrompt="1"/>
          </p:nvPr>
        </p:nvSpPr>
        <p:spPr bwMode="gray">
          <a:xfrm>
            <a:off x="8149791"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1371328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four-column layout</a:t>
            </a:r>
          </a:p>
        </p:txBody>
      </p:sp>
      <p:sp>
        <p:nvSpPr>
          <p:cNvPr id="23" name="Content Placeholder 2"/>
          <p:cNvSpPr>
            <a:spLocks noGrp="1"/>
          </p:cNvSpPr>
          <p:nvPr>
            <p:ph sz="half" idx="1" hasCustomPrompt="1"/>
          </p:nvPr>
        </p:nvSpPr>
        <p:spPr bwMode="gray">
          <a:xfrm>
            <a:off x="557929"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7" name="Content Placeholder 2"/>
          <p:cNvSpPr>
            <a:spLocks noGrp="1"/>
          </p:cNvSpPr>
          <p:nvPr>
            <p:ph sz="half" idx="10" hasCustomPrompt="1"/>
          </p:nvPr>
        </p:nvSpPr>
        <p:spPr bwMode="gray">
          <a:xfrm>
            <a:off x="3411600"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8" name="Content Placeholder 2"/>
          <p:cNvSpPr>
            <a:spLocks noGrp="1"/>
          </p:cNvSpPr>
          <p:nvPr>
            <p:ph sz="half" idx="11" hasCustomPrompt="1"/>
          </p:nvPr>
        </p:nvSpPr>
        <p:spPr bwMode="gray">
          <a:xfrm>
            <a:off x="6256125"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9" name="Content Placeholder 2"/>
          <p:cNvSpPr>
            <a:spLocks noGrp="1"/>
          </p:cNvSpPr>
          <p:nvPr>
            <p:ph sz="half" idx="12" hasCustomPrompt="1"/>
          </p:nvPr>
        </p:nvSpPr>
        <p:spPr bwMode="gray">
          <a:xfrm>
            <a:off x="9100650"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1591889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lvl1pPr>
          </a:lstStyle>
          <a:p>
            <a:r>
              <a:rPr lang="en-US"/>
              <a:t>Click to add title</a:t>
            </a:r>
          </a:p>
        </p:txBody>
      </p:sp>
    </p:spTree>
    <p:extLst>
      <p:ext uri="{BB962C8B-B14F-4D97-AF65-F5344CB8AC3E}">
        <p14:creationId xmlns:p14="http://schemas.microsoft.com/office/powerpoint/2010/main" val="3362652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1001" y="384048"/>
            <a:ext cx="11430000"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2" name="Title 1"/>
          <p:cNvSpPr>
            <a:spLocks noGrp="1"/>
          </p:cNvSpPr>
          <p:nvPr>
            <p:ph type="title" hasCustomPrompt="1"/>
          </p:nvPr>
        </p:nvSpPr>
        <p:spPr>
          <a:xfrm>
            <a:off x="713418" y="649224"/>
            <a:ext cx="9667726" cy="713232"/>
          </a:xfrm>
        </p:spPr>
        <p:txBody>
          <a:bodyPr/>
          <a:lstStyle>
            <a:lvl1pPr>
              <a:defRPr/>
            </a:lvl1pPr>
          </a:lstStyle>
          <a:p>
            <a:r>
              <a:rPr lang="en-US"/>
              <a:t>Click to add title</a:t>
            </a:r>
          </a:p>
        </p:txBody>
      </p:sp>
    </p:spTree>
    <p:extLst>
      <p:ext uri="{BB962C8B-B14F-4D97-AF65-F5344CB8AC3E}">
        <p14:creationId xmlns:p14="http://schemas.microsoft.com/office/powerpoint/2010/main" val="2635626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157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A7E160F-F0F8-4CE7-AB7E-96292B648AFD}"/>
              </a:ext>
            </a:extLst>
          </p:cNvPr>
          <p:cNvSpPr>
            <a:spLocks noGrp="1"/>
          </p:cNvSpPr>
          <p:nvPr>
            <p:ph type="pic" sz="quarter" idx="12"/>
          </p:nvPr>
        </p:nvSpPr>
        <p:spPr>
          <a:xfrm>
            <a:off x="1" y="0"/>
            <a:ext cx="12191999" cy="6858000"/>
          </a:xfrm>
          <a:solidFill>
            <a:schemeClr val="bg1">
              <a:lumMod val="75000"/>
            </a:schemeClr>
          </a:solidFill>
        </p:spPr>
        <p:txBody>
          <a:bodyPr/>
          <a:lstStyle>
            <a:lvl1pPr algn="ctr">
              <a:defRPr b="0"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0717894E-E48C-40D5-825E-1804DD2655C9}"/>
              </a:ext>
            </a:extLst>
          </p:cNvPr>
          <p:cNvSpPr>
            <a:spLocks noGrp="1"/>
          </p:cNvSpPr>
          <p:nvPr>
            <p:ph type="ctrTitle" hasCustomPrompt="1"/>
          </p:nvPr>
        </p:nvSpPr>
        <p:spPr>
          <a:xfrm>
            <a:off x="729412" y="1406388"/>
            <a:ext cx="3924823" cy="3538233"/>
          </a:xfrm>
        </p:spPr>
        <p:txBody>
          <a:bodyPr anchor="ctr">
            <a:noAutofit/>
          </a:bodyPr>
          <a:lstStyle>
            <a:lvl1pPr algn="l">
              <a:lnSpc>
                <a:spcPct val="80000"/>
              </a:lnSpc>
              <a:defRPr sz="6600" baseline="0">
                <a:solidFill>
                  <a:schemeClr val="bg1"/>
                </a:solidFill>
                <a:latin typeface="Domaine Display Bold" panose="020A0803080505060203" pitchFamily="18" charset="0"/>
              </a:defRPr>
            </a:lvl1pPr>
          </a:lstStyle>
          <a:p>
            <a:r>
              <a:rPr lang="en-US"/>
              <a:t>Closing text</a:t>
            </a:r>
          </a:p>
        </p:txBody>
      </p:sp>
      <p:pic>
        <p:nvPicPr>
          <p:cNvPr id="6" name="Graphic 5">
            <a:extLst>
              <a:ext uri="{FF2B5EF4-FFF2-40B4-BE49-F238E27FC236}">
                <a16:creationId xmlns:a16="http://schemas.microsoft.com/office/drawing/2014/main" id="{ABCEA304-D8DA-401F-9481-84CC90FD44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4290532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F90D2E-188D-4A08-9D1D-DDD84C7F13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5756" y="2927800"/>
            <a:ext cx="4541434" cy="89807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Open Sans" panose="020B0606030504020204" pitchFamily="34" charset="0"/>
            </a:endParaRPr>
          </a:p>
        </p:txBody>
      </p:sp>
    </p:spTree>
    <p:extLst>
      <p:ext uri="{BB962C8B-B14F-4D97-AF65-F5344CB8AC3E}">
        <p14:creationId xmlns:p14="http://schemas.microsoft.com/office/powerpoint/2010/main" val="323653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5756" y="2927800"/>
            <a:ext cx="4541434" cy="898075"/>
          </a:xfrm>
          <a:prstGeom prst="rect">
            <a:avLst/>
          </a:prstGeom>
        </p:spPr>
      </p:pic>
    </p:spTree>
    <p:extLst>
      <p:ext uri="{BB962C8B-B14F-4D97-AF65-F5344CB8AC3E}">
        <p14:creationId xmlns:p14="http://schemas.microsoft.com/office/powerpoint/2010/main" val="2368574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550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2720275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Tree>
    <p:extLst>
      <p:ext uri="{BB962C8B-B14F-4D97-AF65-F5344CB8AC3E}">
        <p14:creationId xmlns:p14="http://schemas.microsoft.com/office/powerpoint/2010/main" val="25564731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Tree>
    <p:extLst>
      <p:ext uri="{BB962C8B-B14F-4D97-AF65-F5344CB8AC3E}">
        <p14:creationId xmlns:p14="http://schemas.microsoft.com/office/powerpoint/2010/main" val="4071420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3067" y="6044341"/>
            <a:ext cx="1995199" cy="394553"/>
          </a:xfrm>
          <a:prstGeom prst="rect">
            <a:avLst/>
          </a:prstGeom>
        </p:spPr>
      </p:pic>
    </p:spTree>
    <p:extLst>
      <p:ext uri="{BB962C8B-B14F-4D97-AF65-F5344CB8AC3E}">
        <p14:creationId xmlns:p14="http://schemas.microsoft.com/office/powerpoint/2010/main" val="4040387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3951" y="472170"/>
            <a:ext cx="1617906" cy="319943"/>
          </a:xfrm>
          <a:prstGeom prst="rect">
            <a:avLst/>
          </a:prstGeom>
        </p:spPr>
      </p:pic>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pic>
        <p:nvPicPr>
          <p:cNvPr id="12" name="Graphic 11">
            <a:extLst>
              <a:ext uri="{FF2B5EF4-FFF2-40B4-BE49-F238E27FC236}">
                <a16:creationId xmlns:a16="http://schemas.microsoft.com/office/drawing/2014/main" id="{B27804AA-F02D-904A-AD3F-A5D5739589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3344346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7"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Tree>
    <p:extLst>
      <p:ext uri="{BB962C8B-B14F-4D97-AF65-F5344CB8AC3E}">
        <p14:creationId xmlns:p14="http://schemas.microsoft.com/office/powerpoint/2010/main" val="2376433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734" y="439121"/>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930" y="3886593"/>
            <a:ext cx="3582950"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929" y="1325881"/>
            <a:ext cx="4987829" cy="2331747"/>
          </a:xfrm>
          <a:prstGeom prst="rect">
            <a:avLst/>
          </a:prstGeom>
        </p:spPr>
        <p:txBody>
          <a:bodyPr vert="horz" lIns="0" tIns="0" rIns="0" bIns="0" rtlCol="0" anchor="b" anchorCtr="0">
            <a:noAutofit/>
          </a:bodyPr>
          <a:lstStyle>
            <a:lvl1pPr>
              <a:defRPr sz="4000"/>
            </a:lvl1pPr>
          </a:lstStyle>
          <a:p>
            <a:r>
              <a:rPr lang="en-US"/>
              <a:t>Click to edit title</a:t>
            </a:r>
          </a:p>
        </p:txBody>
      </p:sp>
    </p:spTree>
    <p:extLst>
      <p:ext uri="{BB962C8B-B14F-4D97-AF65-F5344CB8AC3E}">
        <p14:creationId xmlns:p14="http://schemas.microsoft.com/office/powerpoint/2010/main" val="2410292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318627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36869751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98953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3976451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Agenda</a:t>
            </a:r>
          </a:p>
        </p:txBody>
      </p:sp>
      <p:sp>
        <p:nvSpPr>
          <p:cNvPr id="5" name="Text Placeholder 4"/>
          <p:cNvSpPr>
            <a:spLocks noGrp="1"/>
          </p:cNvSpPr>
          <p:nvPr>
            <p:ph type="body" sz="quarter" idx="15" hasCustomPrompt="1"/>
          </p:nvPr>
        </p:nvSpPr>
        <p:spPr>
          <a:xfrm>
            <a:off x="557929" y="1755739"/>
            <a:ext cx="8588453"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500204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2" y="1756549"/>
            <a:ext cx="391465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56549"/>
            <a:ext cx="3912531"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1638260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b="1">
                <a:solidFill>
                  <a:schemeClr val="bg1"/>
                </a:solidFill>
                <a:latin typeface="+mj-lt"/>
              </a:defRPr>
            </a:lvl1pPr>
          </a:lstStyle>
          <a:p>
            <a:r>
              <a:rPr lang="en-US"/>
              <a:t>Click to edit title for divider</a:t>
            </a:r>
          </a:p>
        </p:txBody>
      </p:sp>
    </p:spTree>
    <p:extLst>
      <p:ext uri="{BB962C8B-B14F-4D97-AF65-F5344CB8AC3E}">
        <p14:creationId xmlns:p14="http://schemas.microsoft.com/office/powerpoint/2010/main" val="35480974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3843397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3834799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2461596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49106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29"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4175"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645780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1971"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6012"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6085201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29"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160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6125"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10065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76438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five-column journey layout</a:t>
            </a:r>
          </a:p>
        </p:txBody>
      </p:sp>
      <p:sp>
        <p:nvSpPr>
          <p:cNvPr id="8" name="Content Placeholder 2"/>
          <p:cNvSpPr>
            <a:spLocks noGrp="1"/>
          </p:cNvSpPr>
          <p:nvPr>
            <p:ph sz="half" idx="1" hasCustomPrompt="1"/>
          </p:nvPr>
        </p:nvSpPr>
        <p:spPr bwMode="gray">
          <a:xfrm>
            <a:off x="1064941"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9" name="Content Placeholder 2"/>
          <p:cNvSpPr>
            <a:spLocks noGrp="1"/>
          </p:cNvSpPr>
          <p:nvPr>
            <p:ph sz="half" idx="10" hasCustomPrompt="1"/>
          </p:nvPr>
        </p:nvSpPr>
        <p:spPr bwMode="gray">
          <a:xfrm>
            <a:off x="3153647"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1" name="Content Placeholder 2"/>
          <p:cNvSpPr>
            <a:spLocks noGrp="1"/>
          </p:cNvSpPr>
          <p:nvPr>
            <p:ph sz="half" idx="11" hasCustomPrompt="1"/>
          </p:nvPr>
        </p:nvSpPr>
        <p:spPr bwMode="gray">
          <a:xfrm>
            <a:off x="5242353"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2" name="Content Placeholder 2"/>
          <p:cNvSpPr>
            <a:spLocks noGrp="1"/>
          </p:cNvSpPr>
          <p:nvPr>
            <p:ph sz="half" idx="12" hasCustomPrompt="1"/>
          </p:nvPr>
        </p:nvSpPr>
        <p:spPr bwMode="gray">
          <a:xfrm>
            <a:off x="7331059"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4" name="Content Placeholder 2"/>
          <p:cNvSpPr>
            <a:spLocks noGrp="1"/>
          </p:cNvSpPr>
          <p:nvPr>
            <p:ph sz="half" idx="13" hasCustomPrompt="1"/>
          </p:nvPr>
        </p:nvSpPr>
        <p:spPr bwMode="gray">
          <a:xfrm>
            <a:off x="9419765"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177181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1"/>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055514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3" y="1764793"/>
            <a:ext cx="7174286"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08391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15" name="Content Placeholder 3"/>
          <p:cNvSpPr>
            <a:spLocks noGrp="1"/>
          </p:cNvSpPr>
          <p:nvPr>
            <p:ph sz="half" idx="2" hasCustomPrompt="1"/>
          </p:nvPr>
        </p:nvSpPr>
        <p:spPr>
          <a:xfrm>
            <a:off x="1253474"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6" name="Content Placeholder 5"/>
          <p:cNvSpPr>
            <a:spLocks noGrp="1"/>
          </p:cNvSpPr>
          <p:nvPr>
            <p:ph sz="quarter" idx="4" hasCustomPrompt="1"/>
          </p:nvPr>
        </p:nvSpPr>
        <p:spPr>
          <a:xfrm>
            <a:off x="7380297"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7" name="Graphic 6">
            <a:extLst>
              <a:ext uri="{FF2B5EF4-FFF2-40B4-BE49-F238E27FC236}">
                <a16:creationId xmlns:a16="http://schemas.microsoft.com/office/drawing/2014/main" id="{34DACD69-8AD5-4975-AB47-A6635CCD79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8746696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393" y="1"/>
            <a:ext cx="2959073" cy="6425581"/>
          </a:xfrm>
        </p:spPr>
        <p:txBody>
          <a:bodyPr anchor="ctr"/>
          <a:lstStyle>
            <a:lvl1pPr>
              <a:defRPr>
                <a:solidFill>
                  <a:schemeClr val="tx2"/>
                </a:solidFill>
              </a:defRPr>
            </a:lvl1pPr>
          </a:lstStyle>
          <a:p>
            <a:r>
              <a:rPr lang="en-US"/>
              <a:t>Click to add </a:t>
            </a:r>
            <a:br>
              <a:rPr lang="en-US"/>
            </a:br>
            <a:r>
              <a:rPr lang="en-US"/>
              <a:t>title here for comparison slide</a:t>
            </a:r>
          </a:p>
        </p:txBody>
      </p:sp>
      <p:sp>
        <p:nvSpPr>
          <p:cNvPr id="27" name="Rectangle 26">
            <a:extLst>
              <a:ext uri="{FF2B5EF4-FFF2-40B4-BE49-F238E27FC236}">
                <a16:creationId xmlns:a16="http://schemas.microsoft.com/office/drawing/2014/main" id="{CFACB8A6-3813-48D2-B8CE-038DD1E42B32}"/>
              </a:ext>
            </a:extLst>
          </p:cNvPr>
          <p:cNvSpPr/>
          <p:nvPr userDrawn="1"/>
        </p:nvSpPr>
        <p:spPr>
          <a:xfrm>
            <a:off x="218718" y="6241774"/>
            <a:ext cx="5587246"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7514" y="2971853"/>
            <a:ext cx="2368913"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72065" y="2971853"/>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2" name="Content Placeholder 8">
            <a:extLst>
              <a:ext uri="{FF2B5EF4-FFF2-40B4-BE49-F238E27FC236}">
                <a16:creationId xmlns:a16="http://schemas.microsoft.com/office/drawing/2014/main" id="{B85E3D7A-E4BF-4A7D-9F9D-FA3F7C08C1B5}"/>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7C12D33-4DA3-44B4-89CC-DF923CD99418}"/>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pic>
        <p:nvPicPr>
          <p:cNvPr id="11" name="Graphic 10">
            <a:extLst>
              <a:ext uri="{FF2B5EF4-FFF2-40B4-BE49-F238E27FC236}">
                <a16:creationId xmlns:a16="http://schemas.microsoft.com/office/drawing/2014/main" id="{3A200E09-15FE-4BFC-98F3-EDF73D4F4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852365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929" y="1765300"/>
            <a:ext cx="4884168"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a:extLst>
              <a:ext uri="{FF2B5EF4-FFF2-40B4-BE49-F238E27FC236}">
                <a16:creationId xmlns:a16="http://schemas.microsoft.com/office/drawing/2014/main" id="{666EA0DF-F886-4CC9-B5FB-7E5F20F2D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7438552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40693" y="1765300"/>
            <a:ext cx="4884168"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178544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7" name="Graphic 6">
            <a:extLst>
              <a:ext uri="{FF2B5EF4-FFF2-40B4-BE49-F238E27FC236}">
                <a16:creationId xmlns:a16="http://schemas.microsoft.com/office/drawing/2014/main" id="{4BD54685-DA3E-4475-9E14-84E4A5E7A3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648742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bg1"/>
                </a:solidFill>
              </a:rPr>
              <a:t>©2022 Aetna Inc.</a:t>
            </a:r>
          </a:p>
        </p:txBody>
      </p:sp>
    </p:spTree>
    <p:extLst>
      <p:ext uri="{BB962C8B-B14F-4D97-AF65-F5344CB8AC3E}">
        <p14:creationId xmlns:p14="http://schemas.microsoft.com/office/powerpoint/2010/main" val="14191787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6000"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7" name="Graphic 6">
            <a:extLst>
              <a:ext uri="{FF2B5EF4-FFF2-40B4-BE49-F238E27FC236}">
                <a16:creationId xmlns:a16="http://schemas.microsoft.com/office/drawing/2014/main" id="{218041A6-3305-4B17-8982-53F564923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981041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8E0971-C5DA-4313-A36C-00C77410B99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1223533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1764792"/>
            <a:ext cx="4435995" cy="1463040"/>
          </a:xfrm>
        </p:spPr>
        <p:txBody>
          <a:bodyPr rIns="0"/>
          <a:lstStyle>
            <a:lvl1pPr>
              <a:lnSpc>
                <a:spcPct val="95000"/>
              </a:lnSpc>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29" y="359038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8" name="Graphic 7">
            <a:extLst>
              <a:ext uri="{FF2B5EF4-FFF2-40B4-BE49-F238E27FC236}">
                <a16:creationId xmlns:a16="http://schemas.microsoft.com/office/drawing/2014/main" id="{2DF157E4-C8B3-40A1-98DD-E537BF84D0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723262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8" y="2180108"/>
            <a:ext cx="7170763"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28836989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Next steps</a:t>
            </a:r>
          </a:p>
        </p:txBody>
      </p:sp>
      <p:sp>
        <p:nvSpPr>
          <p:cNvPr id="5" name="Content Placeholder 2"/>
          <p:cNvSpPr>
            <a:spLocks noGrp="1"/>
          </p:cNvSpPr>
          <p:nvPr>
            <p:ph sz="half" idx="1" hasCustomPrompt="1"/>
          </p:nvPr>
        </p:nvSpPr>
        <p:spPr bwMode="gray">
          <a:xfrm>
            <a:off x="1970635"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1</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6" name="Content Placeholder 2"/>
          <p:cNvSpPr>
            <a:spLocks noGrp="1"/>
          </p:cNvSpPr>
          <p:nvPr>
            <p:ph sz="half" idx="10" hasCustomPrompt="1"/>
          </p:nvPr>
        </p:nvSpPr>
        <p:spPr bwMode="gray">
          <a:xfrm>
            <a:off x="4820143"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2</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10" name="Content Placeholder 2"/>
          <p:cNvSpPr>
            <a:spLocks noGrp="1"/>
          </p:cNvSpPr>
          <p:nvPr>
            <p:ph sz="half" idx="11" hasCustomPrompt="1"/>
          </p:nvPr>
        </p:nvSpPr>
        <p:spPr bwMode="gray">
          <a:xfrm>
            <a:off x="7664668" y="2110424"/>
            <a:ext cx="2506109"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3</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Tree>
    <p:extLst>
      <p:ext uri="{BB962C8B-B14F-4D97-AF65-F5344CB8AC3E}">
        <p14:creationId xmlns:p14="http://schemas.microsoft.com/office/powerpoint/2010/main" val="23426081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In closing</a:t>
            </a:r>
          </a:p>
        </p:txBody>
      </p:sp>
      <p:sp>
        <p:nvSpPr>
          <p:cNvPr id="4" name="Content Placeholder 2"/>
          <p:cNvSpPr>
            <a:spLocks noGrp="1"/>
          </p:cNvSpPr>
          <p:nvPr>
            <p:ph idx="1" hasCustomPrompt="1"/>
          </p:nvPr>
        </p:nvSpPr>
        <p:spPr bwMode="gray">
          <a:xfrm>
            <a:off x="557929" y="1767532"/>
            <a:ext cx="8588453"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6914288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400350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9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15.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image" Target="../media/image20.sv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image" Target="../media/image18.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1/29/2024</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4117" tIns="57059" rIns="114117" bIns="5705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4117" tIns="57059" rIns="114117" bIns="570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6"/>
          </a:xfrm>
          <a:prstGeom prst="rect">
            <a:avLst/>
          </a:prstGeom>
        </p:spPr>
        <p:txBody>
          <a:bodyPr vert="horz" lIns="114117" tIns="57059" rIns="114117" bIns="57059" rtlCol="0" anchor="ctr"/>
          <a:lstStyle>
            <a:lvl1pPr algn="l" fontAlgn="auto">
              <a:spcBef>
                <a:spcPts val="0"/>
              </a:spcBef>
              <a:spcAft>
                <a:spcPts val="0"/>
              </a:spcAft>
              <a:defRPr sz="1323" smtClean="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5" name="Footer Placeholder 4"/>
          <p:cNvSpPr>
            <a:spLocks noGrp="1"/>
          </p:cNvSpPr>
          <p:nvPr>
            <p:ph type="ftr" sz="quarter" idx="3"/>
          </p:nvPr>
        </p:nvSpPr>
        <p:spPr>
          <a:xfrm>
            <a:off x="4165601" y="6356351"/>
            <a:ext cx="3860800" cy="365126"/>
          </a:xfrm>
          <a:prstGeom prst="rect">
            <a:avLst/>
          </a:prstGeom>
        </p:spPr>
        <p:txBody>
          <a:bodyPr vert="horz" lIns="114117" tIns="57059" rIns="114117" bIns="57059"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114117" tIns="57059" rIns="114117" bIns="57059" rtlCol="0" anchor="ctr"/>
          <a:lstStyle>
            <a:lvl1pPr algn="r" fontAlgn="auto">
              <a:spcBef>
                <a:spcPts val="0"/>
              </a:spcBef>
              <a:spcAft>
                <a:spcPts val="0"/>
              </a:spcAft>
              <a:defRPr sz="1323" smtClean="0">
                <a:solidFill>
                  <a:schemeClr val="tx1">
                    <a:tint val="75000"/>
                  </a:schemeClr>
                </a:solidFill>
                <a:latin typeface="+mn-lt"/>
                <a:ea typeface="+mn-ea"/>
                <a:cs typeface="+mn-cs"/>
              </a:defRPr>
            </a:lvl1pPr>
          </a:lstStyle>
          <a:p>
            <a:pPr>
              <a:defRPr/>
            </a:pPr>
            <a:fld id="{BC923F63-6B01-CD41-BA98-3D2CEF367A0F}" type="slidenum">
              <a:rPr lang="en-US" smtClean="0">
                <a:solidFill>
                  <a:srgbClr val="00A0AF">
                    <a:tint val="75000"/>
                  </a:srgbClr>
                </a:solidFill>
              </a:rPr>
              <a:pPr>
                <a:defRPr/>
              </a:pPr>
              <a:t>‹#›</a:t>
            </a:fld>
            <a:endParaRPr lang="en-US">
              <a:solidFill>
                <a:srgbClr val="00A0AF">
                  <a:tint val="75000"/>
                </a:srgbClr>
              </a:solidFill>
            </a:endParaRPr>
          </a:p>
        </p:txBody>
      </p:sp>
      <p:pic>
        <p:nvPicPr>
          <p:cNvPr id="1031"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361" y="0"/>
            <a:ext cx="1218117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1600" y="0"/>
            <a:ext cx="12395200" cy="546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0692" tIns="50346" rIns="100692" bIns="50346" rtlCol="0" anchor="ctr"/>
          <a:lstStyle/>
          <a:p>
            <a:pPr algn="ctr"/>
            <a:endParaRPr lang="en-US" sz="1588"/>
          </a:p>
        </p:txBody>
      </p:sp>
      <p:pic>
        <p:nvPicPr>
          <p:cNvPr id="10"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331531" y="5963188"/>
            <a:ext cx="2162288" cy="456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1227907"/>
      </p:ext>
    </p:extLst>
  </p:cSld>
  <p:clrMap bg1="lt1" tx1="dk1" bg2="lt2" tx2="dk2" accent1="accent1" accent2="accent2" accent3="accent3" accent4="accent4" accent5="accent5" accent6="accent6" hlink="hlink" folHlink="folHlink"/>
  <p:sldLayoutIdLst>
    <p:sldLayoutId id="2147483730" r:id="rId1"/>
    <p:sldLayoutId id="2147483732" r:id="rId2"/>
  </p:sldLayoutIdLst>
  <p:hf hdr="0" ftr="0" dt="0"/>
  <p:txStyles>
    <p:titleStyle>
      <a:lvl1pPr algn="ctr" rtl="0" eaLnBrk="1" fontAlgn="base" hangingPunct="1">
        <a:spcBef>
          <a:spcPct val="0"/>
        </a:spcBef>
        <a:spcAft>
          <a:spcPct val="0"/>
        </a:spcAft>
        <a:defRPr sz="4853"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5pPr>
      <a:lvl6pPr marL="503438"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6pPr>
      <a:lvl7pPr marL="1006875"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7pPr>
      <a:lvl8pPr marL="1510313"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8pPr>
      <a:lvl9pPr marL="2013750"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9pPr>
    </p:titleStyle>
    <p:bodyStyle>
      <a:lvl1pPr marL="377578" indent="-377578" algn="l" rtl="0" eaLnBrk="1" fontAlgn="base" hangingPunct="1">
        <a:spcBef>
          <a:spcPct val="20000"/>
        </a:spcBef>
        <a:spcAft>
          <a:spcPct val="0"/>
        </a:spcAft>
        <a:buFont typeface="Arial" charset="0"/>
        <a:buChar char="•"/>
        <a:defRPr sz="3529" kern="1200">
          <a:solidFill>
            <a:schemeClr val="tx1"/>
          </a:solidFill>
          <a:latin typeface="+mn-lt"/>
          <a:ea typeface="ＭＳ Ｐゴシック" charset="0"/>
          <a:cs typeface="ＭＳ Ｐゴシック" charset="0"/>
        </a:defRPr>
      </a:lvl1pPr>
      <a:lvl2pPr marL="818086" indent="-314649" algn="l" rtl="0" eaLnBrk="1" fontAlgn="base" hangingPunct="1">
        <a:spcBef>
          <a:spcPct val="20000"/>
        </a:spcBef>
        <a:spcAft>
          <a:spcPct val="0"/>
        </a:spcAft>
        <a:buFont typeface="Arial" charset="0"/>
        <a:buChar char="–"/>
        <a:defRPr sz="3088" kern="1200">
          <a:solidFill>
            <a:schemeClr val="tx1"/>
          </a:solidFill>
          <a:latin typeface="+mn-lt"/>
          <a:ea typeface="ＭＳ Ｐゴシック" charset="0"/>
          <a:cs typeface="+mn-cs"/>
        </a:defRPr>
      </a:lvl2pPr>
      <a:lvl3pPr marL="1258594" indent="-251719" algn="l" rtl="0" eaLnBrk="1" fontAlgn="base" hangingPunct="1">
        <a:spcBef>
          <a:spcPct val="20000"/>
        </a:spcBef>
        <a:spcAft>
          <a:spcPct val="0"/>
        </a:spcAft>
        <a:buFont typeface="Arial" charset="0"/>
        <a:buChar char="•"/>
        <a:defRPr sz="2647" kern="1200">
          <a:solidFill>
            <a:schemeClr val="tx1"/>
          </a:solidFill>
          <a:latin typeface="+mn-lt"/>
          <a:ea typeface="ＭＳ Ｐゴシック" charset="0"/>
          <a:cs typeface="+mn-cs"/>
        </a:defRPr>
      </a:lvl3pPr>
      <a:lvl4pPr marL="1762032" indent="-251719" algn="l" rtl="0" eaLnBrk="1" fontAlgn="base" hangingPunct="1">
        <a:spcBef>
          <a:spcPct val="20000"/>
        </a:spcBef>
        <a:spcAft>
          <a:spcPct val="0"/>
        </a:spcAft>
        <a:buFont typeface="Arial" charset="0"/>
        <a:buChar char="–"/>
        <a:defRPr sz="2206" kern="1200">
          <a:solidFill>
            <a:schemeClr val="tx1"/>
          </a:solidFill>
          <a:latin typeface="+mn-lt"/>
          <a:ea typeface="ＭＳ Ｐゴシック" charset="0"/>
          <a:cs typeface="+mn-cs"/>
        </a:defRPr>
      </a:lvl4pPr>
      <a:lvl5pPr marL="2265469" indent="-251719" algn="l" rtl="0" eaLnBrk="1" fontAlgn="base" hangingPunct="1">
        <a:spcBef>
          <a:spcPct val="20000"/>
        </a:spcBef>
        <a:spcAft>
          <a:spcPct val="0"/>
        </a:spcAft>
        <a:buFont typeface="Arial" charset="0"/>
        <a:buChar char="»"/>
        <a:defRPr sz="2206" kern="1200">
          <a:solidFill>
            <a:schemeClr val="tx1"/>
          </a:solidFill>
          <a:latin typeface="+mn-lt"/>
          <a:ea typeface="ＭＳ Ｐゴシック" charset="0"/>
          <a:cs typeface="+mn-cs"/>
        </a:defRPr>
      </a:lvl5pPr>
      <a:lvl6pPr marL="2768907"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2344"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75782"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79220"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6875" rtl="0" eaLnBrk="1" latinLnBrk="0" hangingPunct="1">
        <a:defRPr sz="1941" kern="1200">
          <a:solidFill>
            <a:schemeClr val="tx1"/>
          </a:solidFill>
          <a:latin typeface="+mn-lt"/>
          <a:ea typeface="+mn-ea"/>
          <a:cs typeface="+mn-cs"/>
        </a:defRPr>
      </a:lvl1pPr>
      <a:lvl2pPr marL="503438" algn="l" defTabSz="1006875" rtl="0" eaLnBrk="1" latinLnBrk="0" hangingPunct="1">
        <a:defRPr sz="1941" kern="1200">
          <a:solidFill>
            <a:schemeClr val="tx1"/>
          </a:solidFill>
          <a:latin typeface="+mn-lt"/>
          <a:ea typeface="+mn-ea"/>
          <a:cs typeface="+mn-cs"/>
        </a:defRPr>
      </a:lvl2pPr>
      <a:lvl3pPr marL="1006875" algn="l" defTabSz="1006875" rtl="0" eaLnBrk="1" latinLnBrk="0" hangingPunct="1">
        <a:defRPr sz="1941" kern="1200">
          <a:solidFill>
            <a:schemeClr val="tx1"/>
          </a:solidFill>
          <a:latin typeface="+mn-lt"/>
          <a:ea typeface="+mn-ea"/>
          <a:cs typeface="+mn-cs"/>
        </a:defRPr>
      </a:lvl3pPr>
      <a:lvl4pPr marL="1510313" algn="l" defTabSz="1006875" rtl="0" eaLnBrk="1" latinLnBrk="0" hangingPunct="1">
        <a:defRPr sz="1941" kern="1200">
          <a:solidFill>
            <a:schemeClr val="tx1"/>
          </a:solidFill>
          <a:latin typeface="+mn-lt"/>
          <a:ea typeface="+mn-ea"/>
          <a:cs typeface="+mn-cs"/>
        </a:defRPr>
      </a:lvl4pPr>
      <a:lvl5pPr marL="2013750" algn="l" defTabSz="1006875" rtl="0" eaLnBrk="1" latinLnBrk="0" hangingPunct="1">
        <a:defRPr sz="1941" kern="1200">
          <a:solidFill>
            <a:schemeClr val="tx1"/>
          </a:solidFill>
          <a:latin typeface="+mn-lt"/>
          <a:ea typeface="+mn-ea"/>
          <a:cs typeface="+mn-cs"/>
        </a:defRPr>
      </a:lvl5pPr>
      <a:lvl6pPr marL="2517188" algn="l" defTabSz="1006875" rtl="0" eaLnBrk="1" latinLnBrk="0" hangingPunct="1">
        <a:defRPr sz="1941" kern="1200">
          <a:solidFill>
            <a:schemeClr val="tx1"/>
          </a:solidFill>
          <a:latin typeface="+mn-lt"/>
          <a:ea typeface="+mn-ea"/>
          <a:cs typeface="+mn-cs"/>
        </a:defRPr>
      </a:lvl6pPr>
      <a:lvl7pPr marL="3020626" algn="l" defTabSz="1006875" rtl="0" eaLnBrk="1" latinLnBrk="0" hangingPunct="1">
        <a:defRPr sz="1941" kern="1200">
          <a:solidFill>
            <a:schemeClr val="tx1"/>
          </a:solidFill>
          <a:latin typeface="+mn-lt"/>
          <a:ea typeface="+mn-ea"/>
          <a:cs typeface="+mn-cs"/>
        </a:defRPr>
      </a:lvl7pPr>
      <a:lvl8pPr marL="3524063" algn="l" defTabSz="1006875" rtl="0" eaLnBrk="1" latinLnBrk="0" hangingPunct="1">
        <a:defRPr sz="1941" kern="1200">
          <a:solidFill>
            <a:schemeClr val="tx1"/>
          </a:solidFill>
          <a:latin typeface="+mn-lt"/>
          <a:ea typeface="+mn-ea"/>
          <a:cs typeface="+mn-cs"/>
        </a:defRPr>
      </a:lvl8pPr>
      <a:lvl9pPr marL="4027501" algn="l" defTabSz="1006875" rtl="0" eaLnBrk="1" latinLnBrk="0" hangingPunct="1">
        <a:defRPr sz="194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cs typeface="+mn-cs"/>
              </a:defRPr>
            </a:lvl1pPr>
          </a:lstStyle>
          <a:p>
            <a:pPr>
              <a:defRPr/>
            </a:pPr>
            <a:fld id="{BC923F63-6B01-CD41-BA98-3D2CEF367A0F}" type="slidenum">
              <a:rPr lang="en-US">
                <a:solidFill>
                  <a:srgbClr val="00A0AF">
                    <a:tint val="75000"/>
                  </a:srgbClr>
                </a:solidFill>
              </a:rPr>
              <a:pPr>
                <a:defRPr/>
              </a:pPr>
              <a:t>‹#›</a:t>
            </a:fld>
            <a:endParaRPr lang="en-US">
              <a:solidFill>
                <a:srgbClr val="00A0AF">
                  <a:tint val="75000"/>
                </a:srgbClr>
              </a:solidFill>
            </a:endParaRPr>
          </a:p>
        </p:txBody>
      </p:sp>
      <p:pic>
        <p:nvPicPr>
          <p:cNvPr id="4103"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5415" y="0"/>
            <a:ext cx="1218117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bwMode="auto">
          <a:xfrm>
            <a:off x="406401" y="6156787"/>
            <a:ext cx="1400386" cy="406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1828800" y="0"/>
            <a:ext cx="103632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3" name="Rectangle 2"/>
          <p:cNvSpPr/>
          <p:nvPr userDrawn="1"/>
        </p:nvSpPr>
        <p:spPr>
          <a:xfrm>
            <a:off x="2133600" y="6172200"/>
            <a:ext cx="10058400" cy="406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1083418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hf hdr="0" ftr="0" dt="0"/>
  <p:txStyles>
    <p:titleStyle>
      <a:lvl1pPr algn="ctr" rtl="0" fontAlgn="base">
        <a:spcBef>
          <a:spcPct val="0"/>
        </a:spcBef>
        <a:spcAft>
          <a:spcPct val="0"/>
        </a:spcAft>
        <a:defRPr sz="5867" kern="1200">
          <a:solidFill>
            <a:schemeClr val="tx1"/>
          </a:solidFill>
          <a:latin typeface="+mj-lt"/>
          <a:ea typeface="ＭＳ Ｐゴシック" charset="0"/>
          <a:cs typeface="ＭＳ Ｐゴシック" charset="0"/>
        </a:defRPr>
      </a:lvl1pPr>
      <a:lvl2pPr algn="ctr" rtl="0" fontAlgn="base">
        <a:spcBef>
          <a:spcPct val="0"/>
        </a:spcBef>
        <a:spcAft>
          <a:spcPct val="0"/>
        </a:spcAft>
        <a:defRPr sz="5867">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5867">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5867">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5867">
          <a:solidFill>
            <a:schemeClr val="tx1"/>
          </a:solidFill>
          <a:latin typeface="Calibri" charset="0"/>
          <a:ea typeface="ＭＳ Ｐゴシック" charset="0"/>
          <a:cs typeface="ＭＳ Ｐゴシック" charset="0"/>
        </a:defRPr>
      </a:lvl5pPr>
      <a:lvl6pPr marL="609597" algn="ctr"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95" algn="ctr"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93" algn="ctr"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90" algn="ctr"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98" indent="-457198" algn="l" rtl="0" fontAlgn="base">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96" indent="-380999" algn="l" rtl="0" fontAlgn="base">
        <a:spcBef>
          <a:spcPct val="20000"/>
        </a:spcBef>
        <a:spcAft>
          <a:spcPct val="0"/>
        </a:spcAft>
        <a:buFont typeface="Arial" charset="0"/>
        <a:buChar char="–"/>
        <a:defRPr sz="3734" kern="1200">
          <a:solidFill>
            <a:schemeClr val="tx1"/>
          </a:solidFill>
          <a:latin typeface="+mn-lt"/>
          <a:ea typeface="ＭＳ Ｐゴシック" charset="0"/>
          <a:cs typeface="+mn-cs"/>
        </a:defRPr>
      </a:lvl2pPr>
      <a:lvl3pPr marL="1523994" indent="-304799"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92" indent="-304799" algn="l"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89" indent="-304799" algn="l"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87"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84"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982"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580"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95" rtl="0" eaLnBrk="1" latinLnBrk="0" hangingPunct="1">
        <a:defRPr sz="2400" kern="1200">
          <a:solidFill>
            <a:schemeClr val="tx1"/>
          </a:solidFill>
          <a:latin typeface="+mn-lt"/>
          <a:ea typeface="+mn-ea"/>
          <a:cs typeface="+mn-cs"/>
        </a:defRPr>
      </a:lvl1pPr>
      <a:lvl2pPr marL="609597" algn="l" defTabSz="1219195" rtl="0" eaLnBrk="1" latinLnBrk="0" hangingPunct="1">
        <a:defRPr sz="2400" kern="1200">
          <a:solidFill>
            <a:schemeClr val="tx1"/>
          </a:solidFill>
          <a:latin typeface="+mn-lt"/>
          <a:ea typeface="+mn-ea"/>
          <a:cs typeface="+mn-cs"/>
        </a:defRPr>
      </a:lvl2pPr>
      <a:lvl3pPr marL="1219195" algn="l" defTabSz="1219195" rtl="0" eaLnBrk="1" latinLnBrk="0" hangingPunct="1">
        <a:defRPr sz="2400" kern="1200">
          <a:solidFill>
            <a:schemeClr val="tx1"/>
          </a:solidFill>
          <a:latin typeface="+mn-lt"/>
          <a:ea typeface="+mn-ea"/>
          <a:cs typeface="+mn-cs"/>
        </a:defRPr>
      </a:lvl3pPr>
      <a:lvl4pPr marL="1828793" algn="l" defTabSz="1219195" rtl="0" eaLnBrk="1" latinLnBrk="0" hangingPunct="1">
        <a:defRPr sz="2400" kern="1200">
          <a:solidFill>
            <a:schemeClr val="tx1"/>
          </a:solidFill>
          <a:latin typeface="+mn-lt"/>
          <a:ea typeface="+mn-ea"/>
          <a:cs typeface="+mn-cs"/>
        </a:defRPr>
      </a:lvl4pPr>
      <a:lvl5pPr marL="2438390" algn="l" defTabSz="1219195" rtl="0" eaLnBrk="1" latinLnBrk="0" hangingPunct="1">
        <a:defRPr sz="2400" kern="1200">
          <a:solidFill>
            <a:schemeClr val="tx1"/>
          </a:solidFill>
          <a:latin typeface="+mn-lt"/>
          <a:ea typeface="+mn-ea"/>
          <a:cs typeface="+mn-cs"/>
        </a:defRPr>
      </a:lvl5pPr>
      <a:lvl6pPr marL="3047988" algn="l" defTabSz="1219195" rtl="0" eaLnBrk="1" latinLnBrk="0" hangingPunct="1">
        <a:defRPr sz="2400" kern="1200">
          <a:solidFill>
            <a:schemeClr val="tx1"/>
          </a:solidFill>
          <a:latin typeface="+mn-lt"/>
          <a:ea typeface="+mn-ea"/>
          <a:cs typeface="+mn-cs"/>
        </a:defRPr>
      </a:lvl6pPr>
      <a:lvl7pPr marL="3657586" algn="l" defTabSz="1219195" rtl="0" eaLnBrk="1" latinLnBrk="0" hangingPunct="1">
        <a:defRPr sz="2400" kern="1200">
          <a:solidFill>
            <a:schemeClr val="tx1"/>
          </a:solidFill>
          <a:latin typeface="+mn-lt"/>
          <a:ea typeface="+mn-ea"/>
          <a:cs typeface="+mn-cs"/>
        </a:defRPr>
      </a:lvl7pPr>
      <a:lvl8pPr marL="4267183" algn="l" defTabSz="1219195" rtl="0" eaLnBrk="1" latinLnBrk="0" hangingPunct="1">
        <a:defRPr sz="2400" kern="1200">
          <a:solidFill>
            <a:schemeClr val="tx1"/>
          </a:solidFill>
          <a:latin typeface="+mn-lt"/>
          <a:ea typeface="+mn-ea"/>
          <a:cs typeface="+mn-cs"/>
        </a:defRPr>
      </a:lvl8pPr>
      <a:lvl9pPr marL="4876781" algn="l" defTabSz="121919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929" y="649224"/>
            <a:ext cx="9667726"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29" y="1773936"/>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Open Sans" panose="020B0606030504020204" pitchFamily="34" charset="0"/>
              </a:rPr>
              <a:pPr algn="l"/>
              <a:t>‹#›</a:t>
            </a:fld>
            <a:endParaRPr lang="en-US" sz="1000" b="1">
              <a:solidFill>
                <a:schemeClr val="tx2"/>
              </a:solidFill>
              <a:latin typeface="+mn-l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9B3432A2-B547-4461-B34C-327C95984847}"/>
              </a:ext>
            </a:extLst>
          </p:cNvPr>
          <p:cNvSpPr txBox="1"/>
          <p:nvPr userDrawn="1"/>
        </p:nvSpPr>
        <p:spPr>
          <a:xfrm>
            <a:off x="285349" y="6646962"/>
            <a:ext cx="8048816" cy="123111"/>
          </a:xfrm>
          <a:prstGeom prst="rect">
            <a:avLst/>
          </a:prstGeom>
          <a:noFill/>
        </p:spPr>
        <p:txBody>
          <a:bodyPr wrap="square" lIns="0" tIns="0" rIns="0" bIns="0" rtlCol="0" anchor="b">
            <a:spAutoFit/>
          </a:bodyPr>
          <a:lstStyle/>
          <a:p>
            <a:r>
              <a:rPr lang="en-US" sz="800">
                <a:solidFill>
                  <a:schemeClr val="tx2"/>
                </a:solidFill>
              </a:rPr>
              <a:t>©2021 Aetna Inc.</a:t>
            </a:r>
          </a:p>
        </p:txBody>
      </p:sp>
      <p:pic>
        <p:nvPicPr>
          <p:cNvPr id="11" name="Picture 10">
            <a:extLst>
              <a:ext uri="{FF2B5EF4-FFF2-40B4-BE49-F238E27FC236}">
                <a16:creationId xmlns:a16="http://schemas.microsoft.com/office/drawing/2014/main" id="{FD8D06F0-79A9-4424-9CAC-67E11D005B98}"/>
              </a:ext>
            </a:extLst>
          </p:cNvPr>
          <p:cNvPicPr>
            <a:picLocks noChangeAspect="1"/>
          </p:cNvPicPr>
          <p:nvPr userDrawn="1"/>
        </p:nvPicPr>
        <p:blipFill>
          <a:blip r:embed="rId32"/>
          <a:stretch>
            <a:fillRect/>
          </a:stretch>
        </p:blipFill>
        <p:spPr>
          <a:xfrm>
            <a:off x="10758118" y="6290301"/>
            <a:ext cx="1355191" cy="463146"/>
          </a:xfrm>
          <a:prstGeom prst="rect">
            <a:avLst/>
          </a:prstGeom>
        </p:spPr>
      </p:pic>
    </p:spTree>
    <p:extLst>
      <p:ext uri="{BB962C8B-B14F-4D97-AF65-F5344CB8AC3E}">
        <p14:creationId xmlns:p14="http://schemas.microsoft.com/office/powerpoint/2010/main" val="27220223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812" r:id="rId29"/>
    <p:sldLayoutId id="2147483858" r:id="rId30"/>
  </p:sldLayoutIdLst>
  <p:hf hdr="0" ftr="0" dt="0"/>
  <p:txStyles>
    <p:title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5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5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5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5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5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5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5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p15:clr>
            <a:srgbClr val="F26B43"/>
          </p15:clr>
        </p15:guide>
        <p15:guide id="2" orient="horz" pos="432">
          <p15:clr>
            <a:srgbClr val="F26B43"/>
          </p15:clr>
        </p15:guide>
        <p15:guide id="3" orient="horz" pos="4114">
          <p15:clr>
            <a:srgbClr val="F26B43"/>
          </p15:clr>
        </p15:guide>
        <p15:guide id="4" pos="7319">
          <p15:clr>
            <a:srgbClr val="F26B43"/>
          </p15:clr>
        </p15:guide>
        <p15:guide id="5" orient="horz" pos="3624">
          <p15:clr>
            <a:srgbClr val="F26B43"/>
          </p15:clr>
        </p15:guide>
        <p15:guide id="6" orient="horz" pos="11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0891CB-A8CD-4B61-B5CF-F01AC32761D3}"/>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687823" y="6352940"/>
            <a:ext cx="932646" cy="184432"/>
          </a:xfrm>
          <a:prstGeom prst="rect">
            <a:avLst/>
          </a:prstGeom>
        </p:spPr>
      </p:pic>
      <p:sp>
        <p:nvSpPr>
          <p:cNvPr id="20" name="Content Placeholder 8"/>
          <p:cNvSpPr txBox="1">
            <a:spLocks/>
          </p:cNvSpPr>
          <p:nvPr/>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
        <p:nvSpPr>
          <p:cNvPr id="3" name="Text Placeholder 2"/>
          <p:cNvSpPr>
            <a:spLocks noGrp="1"/>
          </p:cNvSpPr>
          <p:nvPr>
            <p:ph type="body" idx="1"/>
          </p:nvPr>
        </p:nvSpPr>
        <p:spPr bwMode="gray">
          <a:xfrm>
            <a:off x="557929" y="1767532"/>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 name="Title Placeholder 1"/>
          <p:cNvSpPr>
            <a:spLocks noGrp="1"/>
          </p:cNvSpPr>
          <p:nvPr>
            <p:ph type="title"/>
          </p:nvPr>
        </p:nvSpPr>
        <p:spPr>
          <a:xfrm>
            <a:off x="557929" y="530351"/>
            <a:ext cx="9667726" cy="713232"/>
          </a:xfrm>
          <a:prstGeom prst="rect">
            <a:avLst/>
          </a:prstGeom>
        </p:spPr>
        <p:txBody>
          <a:bodyPr vert="horz" lIns="0" tIns="0" rIns="0" bIns="0" rtlCol="0" anchor="t" anchorCtr="0">
            <a:noAutofit/>
          </a:bodyPr>
          <a:lstStyle/>
          <a:p>
            <a:r>
              <a:rPr lang="en-US"/>
              <a:t>Click to edit master title</a:t>
            </a:r>
          </a:p>
        </p:txBody>
      </p:sp>
    </p:spTree>
    <p:extLst>
      <p:ext uri="{BB962C8B-B14F-4D97-AF65-F5344CB8AC3E}">
        <p14:creationId xmlns:p14="http://schemas.microsoft.com/office/powerpoint/2010/main" val="7629089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 id="2147483854" r:id="rId39"/>
    <p:sldLayoutId id="2147483855" r:id="rId40"/>
    <p:sldLayoutId id="2147483856" r:id="rId41"/>
    <p:sldLayoutId id="2147483857" r:id="rId42"/>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62">
          <p15:clr>
            <a:srgbClr val="F26B43"/>
          </p15:clr>
        </p15:guide>
        <p15:guide id="3" pos="7319">
          <p15:clr>
            <a:srgbClr val="F26B43"/>
          </p15:clr>
        </p15:guide>
        <p15:guide id="4" orient="horz" pos="360">
          <p15:clr>
            <a:srgbClr val="F26B43"/>
          </p15:clr>
        </p15:guide>
        <p15:guide id="5" orient="horz" pos="3622">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7FFFCC7A_54B845DB.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CC7C_E82C390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9_32DEC27B.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hfs.illinois.gov/content/dam/soi/en/web/hfs/sitecollectiondocuments/il20212024comprehensivemedicalprogramsqualitystrategyd1.pdf"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mailto:Kyle.Daniels@illinois.gov" TargetMode="External"/><Relationship Id="rId2" Type="http://schemas.openxmlformats.org/officeDocument/2006/relationships/hyperlink" Target="mailto:Melishia.Bansa@Illinois.gov" TargetMode="Externa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Melishia.Bansa@Illinois.gov" TargetMode="External"/><Relationship Id="rId2" Type="http://schemas.openxmlformats.org/officeDocument/2006/relationships/hyperlink" Target="mailto:Kyle.Daniels@illinois.gov" TargetMode="Externa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3300897" y="14079"/>
            <a:ext cx="9071335" cy="2387600"/>
          </a:xfrm>
        </p:spPr>
        <p:txBody>
          <a:bodyPr>
            <a:normAutofit/>
          </a:bodyPr>
          <a:lstStyle/>
          <a:p>
            <a:pPr algn="ctr"/>
            <a:r>
              <a:rPr lang="en-US" sz="4400" dirty="0"/>
              <a:t>HEALTH EQUITY &amp; QUALITY CARE SUBCOMMITTEE (HEQC) MEETING</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p:txBody>
          <a:bodyPr>
            <a:normAutofit/>
          </a:bodyPr>
          <a:lstStyle/>
          <a:p>
            <a:pPr algn="ctr"/>
            <a:r>
              <a:rPr lang="en-US" dirty="0"/>
              <a:t>January 29, 2024</a:t>
            </a:r>
          </a:p>
          <a:p>
            <a:pPr algn="ctr"/>
            <a:r>
              <a:rPr lang="en-US" dirty="0"/>
              <a:t>VIRTUAL WebEx Meeting</a:t>
            </a:r>
          </a:p>
          <a:p>
            <a:pPr algn="ctr"/>
            <a:r>
              <a:rPr lang="en-US" dirty="0"/>
              <a:t>10:00 AM – 12:00 PM  </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2725-CB72-2069-5B7E-8F55D6C0BCCC}"/>
              </a:ext>
            </a:extLst>
          </p:cNvPr>
          <p:cNvSpPr>
            <a:spLocks noGrp="1"/>
          </p:cNvSpPr>
          <p:nvPr>
            <p:ph type="title"/>
          </p:nvPr>
        </p:nvSpPr>
        <p:spPr/>
        <p:txBody>
          <a:bodyPr/>
          <a:lstStyle/>
          <a:p>
            <a:r>
              <a:rPr lang="en-US"/>
              <a:t>QS: Section 1. Quality Framework</a:t>
            </a:r>
          </a:p>
        </p:txBody>
      </p:sp>
      <p:sp>
        <p:nvSpPr>
          <p:cNvPr id="3" name="Content Placeholder 2">
            <a:extLst>
              <a:ext uri="{FF2B5EF4-FFF2-40B4-BE49-F238E27FC236}">
                <a16:creationId xmlns:a16="http://schemas.microsoft.com/office/drawing/2014/main" id="{9ABB4D5F-8631-B8D2-1972-5B4D17A750C8}"/>
              </a:ext>
            </a:extLst>
          </p:cNvPr>
          <p:cNvSpPr>
            <a:spLocks noGrp="1"/>
          </p:cNvSpPr>
          <p:nvPr>
            <p:ph sz="half" idx="1"/>
          </p:nvPr>
        </p:nvSpPr>
        <p:spPr/>
        <p:txBody>
          <a:bodyPr>
            <a:normAutofit fontScale="92500" lnSpcReduction="10000"/>
          </a:bodyPr>
          <a:lstStyle/>
          <a:p>
            <a:r>
              <a:rPr lang="en-US"/>
              <a:t>Vision-to improve lives</a:t>
            </a:r>
          </a:p>
          <a:p>
            <a:r>
              <a:rPr lang="en-US"/>
              <a:t>Purpose-Develop a transformative person-centered, integrated, equitable Comprehensive Medical Programs Quality Strategy.</a:t>
            </a:r>
          </a:p>
          <a:p>
            <a:r>
              <a:rPr lang="en-US"/>
              <a:t>Mission-HFS is committed to improving lives by addressing Health Related Social Needs (HRSN), by empowering customers to maximize their health and well-being. HFS is committed to making equity the foundation of quality improvement.</a:t>
            </a:r>
          </a:p>
          <a:p>
            <a:r>
              <a:rPr lang="en-US"/>
              <a:t>Objectives-A </a:t>
            </a:r>
            <a:r>
              <a:rPr lang="en-US" b="1"/>
              <a:t>strong focus on equity</a:t>
            </a:r>
            <a:r>
              <a:rPr lang="en-US"/>
              <a:t>, prevention, and public health; pay for value and outcomes, use data analytics to drive decisions.</a:t>
            </a:r>
          </a:p>
          <a:p>
            <a:r>
              <a:rPr lang="en-US"/>
              <a:t>HFS developed 5 pillars to identify focus areas.  Each Pillar has a vision for improvement/goals, objectives, and quality measure(s).</a:t>
            </a:r>
          </a:p>
          <a:p>
            <a:endParaRPr lang="en-US"/>
          </a:p>
          <a:p>
            <a:endParaRPr lang="en-US"/>
          </a:p>
        </p:txBody>
      </p:sp>
    </p:spTree>
    <p:extLst>
      <p:ext uri="{BB962C8B-B14F-4D97-AF65-F5344CB8AC3E}">
        <p14:creationId xmlns:p14="http://schemas.microsoft.com/office/powerpoint/2010/main" val="184647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1618-AF64-18C1-F6BD-56392A0537BB}"/>
              </a:ext>
            </a:extLst>
          </p:cNvPr>
          <p:cNvSpPr>
            <a:spLocks noGrp="1"/>
          </p:cNvSpPr>
          <p:nvPr>
            <p:ph type="title"/>
          </p:nvPr>
        </p:nvSpPr>
        <p:spPr/>
        <p:txBody>
          <a:bodyPr/>
          <a:lstStyle/>
          <a:p>
            <a:r>
              <a:rPr lang="en-US"/>
              <a:t>QS Section 1-Vision for Improvement </a:t>
            </a:r>
          </a:p>
        </p:txBody>
      </p:sp>
      <p:sp>
        <p:nvSpPr>
          <p:cNvPr id="3" name="Content Placeholder 2">
            <a:extLst>
              <a:ext uri="{FF2B5EF4-FFF2-40B4-BE49-F238E27FC236}">
                <a16:creationId xmlns:a16="http://schemas.microsoft.com/office/drawing/2014/main" id="{3264EC1C-6742-D06B-DA21-384FBE68A2A9}"/>
              </a:ext>
            </a:extLst>
          </p:cNvPr>
          <p:cNvSpPr>
            <a:spLocks noGrp="1"/>
          </p:cNvSpPr>
          <p:nvPr>
            <p:ph sz="half" idx="1"/>
          </p:nvPr>
        </p:nvSpPr>
        <p:spPr/>
        <p:txBody>
          <a:bodyPr>
            <a:normAutofit fontScale="77500" lnSpcReduction="20000"/>
          </a:bodyPr>
          <a:lstStyle/>
          <a:p>
            <a:r>
              <a:rPr lang="en-US" b="1" u="sng"/>
              <a:t>Pillar: Adult Behavioral Health</a:t>
            </a:r>
            <a:r>
              <a:rPr lang="en-US" b="1"/>
              <a:t>-</a:t>
            </a:r>
            <a:r>
              <a:rPr lang="en-US"/>
              <a:t>Improve the health outcomes and management of behavioral health services and supports for adults.</a:t>
            </a:r>
          </a:p>
          <a:p>
            <a:r>
              <a:rPr lang="en-US" b="1" u="sng"/>
              <a:t>Pillar: Child Behavioral Health</a:t>
            </a:r>
            <a:r>
              <a:rPr lang="en-US" u="sng"/>
              <a:t>-</a:t>
            </a:r>
            <a:r>
              <a:rPr lang="en-US"/>
              <a:t>Improve the health outcomes and management of behavioral health services and supports for children.</a:t>
            </a:r>
          </a:p>
          <a:p>
            <a:r>
              <a:rPr lang="en-US" b="1" u="sng"/>
              <a:t>Pillar: Maternal and Child Health-</a:t>
            </a:r>
            <a:r>
              <a:rPr lang="en-US"/>
              <a:t>Improve the health outcomes of birthing person, babies, and children.</a:t>
            </a:r>
          </a:p>
          <a:p>
            <a:r>
              <a:rPr lang="en-US" b="1" u="sng"/>
              <a:t>Pillar: Equity</a:t>
            </a:r>
            <a:r>
              <a:rPr lang="en-US"/>
              <a:t>-Eliminate disparities and ensure equitable access to primary and preventive care services across the Medicaid population.</a:t>
            </a:r>
          </a:p>
          <a:p>
            <a:r>
              <a:rPr lang="en-US" b="1" u="sng"/>
              <a:t>Pillar: Community and Health Promotion</a:t>
            </a:r>
            <a:r>
              <a:rPr lang="en-US" b="1"/>
              <a:t>-</a:t>
            </a:r>
            <a:r>
              <a:rPr lang="en-US"/>
              <a:t>Provide person-centered services and supports to ensure care is delivered in the least restrictive environment.</a:t>
            </a:r>
          </a:p>
          <a:p>
            <a:pPr marL="0" indent="0">
              <a:buNone/>
            </a:pPr>
            <a:r>
              <a:rPr lang="en-US"/>
              <a:t>   Promote whole person wellness, preventive care, and management of chronic   </a:t>
            </a:r>
          </a:p>
          <a:p>
            <a:pPr marL="0" indent="0">
              <a:buNone/>
            </a:pPr>
            <a:r>
              <a:rPr lang="en-US"/>
              <a:t>   conditions.</a:t>
            </a:r>
          </a:p>
        </p:txBody>
      </p:sp>
    </p:spTree>
    <p:extLst>
      <p:ext uri="{BB962C8B-B14F-4D97-AF65-F5344CB8AC3E}">
        <p14:creationId xmlns:p14="http://schemas.microsoft.com/office/powerpoint/2010/main" val="239876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53FE-C3F4-8CC4-A9D7-8EB10AFEA825}"/>
              </a:ext>
            </a:extLst>
          </p:cNvPr>
          <p:cNvSpPr>
            <a:spLocks noGrp="1"/>
          </p:cNvSpPr>
          <p:nvPr>
            <p:ph type="title"/>
          </p:nvPr>
        </p:nvSpPr>
        <p:spPr/>
        <p:txBody>
          <a:bodyPr/>
          <a:lstStyle/>
          <a:p>
            <a:r>
              <a:rPr lang="en-US"/>
              <a:t>QS-Section 2: Transforming Medicaid in Illinois</a:t>
            </a:r>
          </a:p>
        </p:txBody>
      </p:sp>
      <p:sp>
        <p:nvSpPr>
          <p:cNvPr id="3" name="Content Placeholder 2">
            <a:extLst>
              <a:ext uri="{FF2B5EF4-FFF2-40B4-BE49-F238E27FC236}">
                <a16:creationId xmlns:a16="http://schemas.microsoft.com/office/drawing/2014/main" id="{A63D2897-C286-D5F1-698C-AA6E44A411C0}"/>
              </a:ext>
            </a:extLst>
          </p:cNvPr>
          <p:cNvSpPr>
            <a:spLocks noGrp="1"/>
          </p:cNvSpPr>
          <p:nvPr>
            <p:ph sz="half" idx="1"/>
          </p:nvPr>
        </p:nvSpPr>
        <p:spPr/>
        <p:txBody>
          <a:bodyPr/>
          <a:lstStyle/>
          <a:p>
            <a:pPr marL="0" indent="0">
              <a:buNone/>
            </a:pPr>
            <a:r>
              <a:rPr lang="en-US"/>
              <a:t>This section will identify initiatives aimed at transforming the managed care system to create sustainable, person-centered, integrated, equitable change that reimagines healthcare delivery at the community level.</a:t>
            </a:r>
          </a:p>
          <a:p>
            <a:r>
              <a:rPr lang="en-US"/>
              <a:t>Behavioral Health</a:t>
            </a:r>
          </a:p>
          <a:p>
            <a:r>
              <a:rPr lang="en-US"/>
              <a:t>Healthcare Transformation Collaboratives (HTCs)</a:t>
            </a:r>
          </a:p>
          <a:p>
            <a:r>
              <a:rPr lang="en-US"/>
              <a:t>Healthcare Transformation (1115) Waiver</a:t>
            </a:r>
          </a:p>
        </p:txBody>
      </p:sp>
    </p:spTree>
    <p:extLst>
      <p:ext uri="{BB962C8B-B14F-4D97-AF65-F5344CB8AC3E}">
        <p14:creationId xmlns:p14="http://schemas.microsoft.com/office/powerpoint/2010/main" val="35162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2E3F-2079-6CC3-5C58-2C4FC896055D}"/>
              </a:ext>
            </a:extLst>
          </p:cNvPr>
          <p:cNvSpPr>
            <a:spLocks noGrp="1"/>
          </p:cNvSpPr>
          <p:nvPr>
            <p:ph type="title"/>
          </p:nvPr>
        </p:nvSpPr>
        <p:spPr/>
        <p:txBody>
          <a:bodyPr/>
          <a:lstStyle/>
          <a:p>
            <a:r>
              <a:rPr lang="en-US"/>
              <a:t>QS-Section 2: Transformation-Cont.</a:t>
            </a:r>
          </a:p>
        </p:txBody>
      </p:sp>
      <p:sp>
        <p:nvSpPr>
          <p:cNvPr id="3" name="Content Placeholder 2">
            <a:extLst>
              <a:ext uri="{FF2B5EF4-FFF2-40B4-BE49-F238E27FC236}">
                <a16:creationId xmlns:a16="http://schemas.microsoft.com/office/drawing/2014/main" id="{421476F8-0AEC-9B42-B535-286B9C46A0AA}"/>
              </a:ext>
            </a:extLst>
          </p:cNvPr>
          <p:cNvSpPr>
            <a:spLocks noGrp="1"/>
          </p:cNvSpPr>
          <p:nvPr>
            <p:ph sz="half" idx="1"/>
          </p:nvPr>
        </p:nvSpPr>
        <p:spPr/>
        <p:txBody>
          <a:bodyPr/>
          <a:lstStyle/>
          <a:p>
            <a:r>
              <a:rPr lang="en-US"/>
              <a:t>Maternal Health</a:t>
            </a:r>
          </a:p>
          <a:p>
            <a:r>
              <a:rPr lang="en-US"/>
              <a:t>Money Follows the Person (MFP)</a:t>
            </a:r>
          </a:p>
          <a:p>
            <a:r>
              <a:rPr lang="en-US"/>
              <a:t>Nursing Rate Facility Reform</a:t>
            </a:r>
          </a:p>
          <a:p>
            <a:r>
              <a:rPr lang="en-US"/>
              <a:t>Program of All-inclusive Care for the Elderly (PACE)</a:t>
            </a:r>
          </a:p>
          <a:p>
            <a:endParaRPr lang="en-US"/>
          </a:p>
          <a:p>
            <a:pPr marL="0" indent="0">
              <a:buNone/>
            </a:pPr>
            <a:r>
              <a:rPr lang="en-US"/>
              <a:t>There are different program areas responsible for these services.  The program area works with many other areas, including Healthchoice Illinois to stand these programs up.</a:t>
            </a:r>
          </a:p>
        </p:txBody>
      </p:sp>
    </p:spTree>
    <p:extLst>
      <p:ext uri="{BB962C8B-B14F-4D97-AF65-F5344CB8AC3E}">
        <p14:creationId xmlns:p14="http://schemas.microsoft.com/office/powerpoint/2010/main" val="136552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C52D-FF42-B1F6-F489-440FEC94D823}"/>
              </a:ext>
            </a:extLst>
          </p:cNvPr>
          <p:cNvSpPr>
            <a:spLocks noGrp="1"/>
          </p:cNvSpPr>
          <p:nvPr>
            <p:ph type="title"/>
          </p:nvPr>
        </p:nvSpPr>
        <p:spPr/>
        <p:txBody>
          <a:bodyPr/>
          <a:lstStyle/>
          <a:p>
            <a:r>
              <a:rPr lang="en-US"/>
              <a:t>QS-Section : Managed Care in Illinois</a:t>
            </a:r>
          </a:p>
        </p:txBody>
      </p:sp>
      <p:sp>
        <p:nvSpPr>
          <p:cNvPr id="3" name="Content Placeholder 2">
            <a:extLst>
              <a:ext uri="{FF2B5EF4-FFF2-40B4-BE49-F238E27FC236}">
                <a16:creationId xmlns:a16="http://schemas.microsoft.com/office/drawing/2014/main" id="{82FAD127-7E32-906A-E3F7-1C70578CA588}"/>
              </a:ext>
            </a:extLst>
          </p:cNvPr>
          <p:cNvSpPr>
            <a:spLocks noGrp="1"/>
          </p:cNvSpPr>
          <p:nvPr>
            <p:ph sz="half" idx="1"/>
          </p:nvPr>
        </p:nvSpPr>
        <p:spPr/>
        <p:txBody>
          <a:bodyPr/>
          <a:lstStyle/>
          <a:p>
            <a:r>
              <a:rPr lang="en-US"/>
              <a:t>HFS medical programs pay for a wide range of health services, provided by thousands of medical providers throughout Illinois.</a:t>
            </a:r>
          </a:p>
          <a:p>
            <a:r>
              <a:rPr lang="en-US"/>
              <a:t>HealthChoice Illinois is the statewide Medicaid Managed care program, covering all counties in Illinois and serving nearly four million Illinoisans.</a:t>
            </a:r>
          </a:p>
          <a:p>
            <a:r>
              <a:rPr lang="en-US"/>
              <a:t>HealthChoice Illinois health plans provide the full spectrum of Medicaid-covered services to the general Medicaid population through an integrated care delivery system.</a:t>
            </a:r>
          </a:p>
        </p:txBody>
      </p:sp>
    </p:spTree>
    <p:extLst>
      <p:ext uri="{BB962C8B-B14F-4D97-AF65-F5344CB8AC3E}">
        <p14:creationId xmlns:p14="http://schemas.microsoft.com/office/powerpoint/2010/main" val="256182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313E-9185-EB1B-C8C6-5F4CE9FB640E}"/>
              </a:ext>
            </a:extLst>
          </p:cNvPr>
          <p:cNvSpPr>
            <a:spLocks noGrp="1"/>
          </p:cNvSpPr>
          <p:nvPr>
            <p:ph type="title"/>
          </p:nvPr>
        </p:nvSpPr>
        <p:spPr/>
        <p:txBody>
          <a:bodyPr/>
          <a:lstStyle/>
          <a:p>
            <a:r>
              <a:rPr lang="en-US"/>
              <a:t>Section 2-Operational Quality Activities</a:t>
            </a:r>
          </a:p>
        </p:txBody>
      </p:sp>
      <p:sp>
        <p:nvSpPr>
          <p:cNvPr id="3" name="Content Placeholder 2">
            <a:extLst>
              <a:ext uri="{FF2B5EF4-FFF2-40B4-BE49-F238E27FC236}">
                <a16:creationId xmlns:a16="http://schemas.microsoft.com/office/drawing/2014/main" id="{C6F5E576-93D1-DA9E-A6B0-BEDD2EA71481}"/>
              </a:ext>
            </a:extLst>
          </p:cNvPr>
          <p:cNvSpPr>
            <a:spLocks noGrp="1"/>
          </p:cNvSpPr>
          <p:nvPr>
            <p:ph sz="half" idx="1"/>
          </p:nvPr>
        </p:nvSpPr>
        <p:spPr/>
        <p:txBody>
          <a:bodyPr/>
          <a:lstStyle/>
          <a:p>
            <a:r>
              <a:rPr lang="en-US"/>
              <a:t>Quality Performance and Improvement </a:t>
            </a:r>
          </a:p>
          <a:p>
            <a:r>
              <a:rPr lang="en-US"/>
              <a:t>Quality Performance Incentive</a:t>
            </a:r>
          </a:p>
          <a:p>
            <a:r>
              <a:rPr lang="en-US"/>
              <a:t>Quality Assurance and Monitoring</a:t>
            </a:r>
          </a:p>
          <a:p>
            <a:r>
              <a:rPr lang="en-US"/>
              <a:t>Reporting</a:t>
            </a:r>
          </a:p>
          <a:p>
            <a:r>
              <a:rPr lang="en-US"/>
              <a:t>External Quality Review</a:t>
            </a:r>
          </a:p>
          <a:p>
            <a:r>
              <a:rPr lang="en-US"/>
              <a:t>Health Equity</a:t>
            </a:r>
          </a:p>
        </p:txBody>
      </p:sp>
    </p:spTree>
    <p:extLst>
      <p:ext uri="{BB962C8B-B14F-4D97-AF65-F5344CB8AC3E}">
        <p14:creationId xmlns:p14="http://schemas.microsoft.com/office/powerpoint/2010/main" val="337131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2A4A-7ACE-8427-3F16-DFCAFC81A6C6}"/>
              </a:ext>
            </a:extLst>
          </p:cNvPr>
          <p:cNvSpPr>
            <a:spLocks noGrp="1"/>
          </p:cNvSpPr>
          <p:nvPr>
            <p:ph type="title"/>
          </p:nvPr>
        </p:nvSpPr>
        <p:spPr/>
        <p:txBody>
          <a:bodyPr/>
          <a:lstStyle/>
          <a:p>
            <a:r>
              <a:rPr lang="en-US"/>
              <a:t>Section 2: Contracting for Managed Care</a:t>
            </a:r>
          </a:p>
        </p:txBody>
      </p:sp>
      <p:sp>
        <p:nvSpPr>
          <p:cNvPr id="3" name="Content Placeholder 2">
            <a:extLst>
              <a:ext uri="{FF2B5EF4-FFF2-40B4-BE49-F238E27FC236}">
                <a16:creationId xmlns:a16="http://schemas.microsoft.com/office/drawing/2014/main" id="{DF447775-C224-6CF0-D42F-3A57D52B6187}"/>
              </a:ext>
            </a:extLst>
          </p:cNvPr>
          <p:cNvSpPr>
            <a:spLocks noGrp="1"/>
          </p:cNvSpPr>
          <p:nvPr>
            <p:ph sz="half" idx="1"/>
          </p:nvPr>
        </p:nvSpPr>
        <p:spPr/>
        <p:txBody>
          <a:bodyPr/>
          <a:lstStyle/>
          <a:p>
            <a:r>
              <a:rPr lang="en-US"/>
              <a:t>Right Care, Right Time, Right Place</a:t>
            </a:r>
          </a:p>
          <a:p>
            <a:pPr lvl="1"/>
            <a:r>
              <a:rPr lang="en-US"/>
              <a:t>Paying for Value</a:t>
            </a:r>
          </a:p>
          <a:p>
            <a:pPr lvl="1"/>
            <a:r>
              <a:rPr lang="en-US"/>
              <a:t>Care Coordination</a:t>
            </a:r>
          </a:p>
          <a:p>
            <a:pPr lvl="1"/>
            <a:r>
              <a:rPr lang="en-US"/>
              <a:t>Waiver Programs</a:t>
            </a:r>
          </a:p>
          <a:p>
            <a:pPr lvl="1"/>
            <a:r>
              <a:rPr lang="en-US"/>
              <a:t>Tech integration</a:t>
            </a:r>
          </a:p>
        </p:txBody>
      </p:sp>
    </p:spTree>
    <p:extLst>
      <p:ext uri="{BB962C8B-B14F-4D97-AF65-F5344CB8AC3E}">
        <p14:creationId xmlns:p14="http://schemas.microsoft.com/office/powerpoint/2010/main" val="55710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749F-AE22-C312-76F6-866D72582AC1}"/>
              </a:ext>
            </a:extLst>
          </p:cNvPr>
          <p:cNvSpPr>
            <a:spLocks noGrp="1"/>
          </p:cNvSpPr>
          <p:nvPr>
            <p:ph type="title"/>
          </p:nvPr>
        </p:nvSpPr>
        <p:spPr/>
        <p:txBody>
          <a:bodyPr/>
          <a:lstStyle/>
          <a:p>
            <a:r>
              <a:rPr lang="en-US"/>
              <a:t>QS-Section 3-Quality of Care</a:t>
            </a:r>
          </a:p>
        </p:txBody>
      </p:sp>
      <p:sp>
        <p:nvSpPr>
          <p:cNvPr id="3" name="Content Placeholder 2">
            <a:extLst>
              <a:ext uri="{FF2B5EF4-FFF2-40B4-BE49-F238E27FC236}">
                <a16:creationId xmlns:a16="http://schemas.microsoft.com/office/drawing/2014/main" id="{2AE1CA13-E835-502E-CD8B-5A2DE25EAC79}"/>
              </a:ext>
            </a:extLst>
          </p:cNvPr>
          <p:cNvSpPr>
            <a:spLocks noGrp="1"/>
          </p:cNvSpPr>
          <p:nvPr>
            <p:ph sz="half" idx="1"/>
          </p:nvPr>
        </p:nvSpPr>
        <p:spPr/>
        <p:txBody>
          <a:bodyPr/>
          <a:lstStyle/>
          <a:p>
            <a:r>
              <a:rPr lang="en-US"/>
              <a:t>According to 42 CFR 438.330, HFS requires health plans to have an ongoing Quality Assessment and Performance Improvement (QAPI) program the assess the quality of care and adjusts processes and operations to improve the quality of care provided to customers.</a:t>
            </a:r>
          </a:p>
          <a:p>
            <a:r>
              <a:rPr lang="en-US"/>
              <a:t>Plans must have ongoing Quality Assessment and Performance Improvement (QAPI) program.  It shall consist of a committee that meet regularly.</a:t>
            </a:r>
          </a:p>
          <a:p>
            <a:r>
              <a:rPr lang="en-US"/>
              <a:t>Plans must submit a written report on the program as a component of the quality assurance/utilization review/peer review (QA/UR/PR).</a:t>
            </a:r>
          </a:p>
        </p:txBody>
      </p:sp>
    </p:spTree>
    <p:extLst>
      <p:ext uri="{BB962C8B-B14F-4D97-AF65-F5344CB8AC3E}">
        <p14:creationId xmlns:p14="http://schemas.microsoft.com/office/powerpoint/2010/main" val="175523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B44B-0FCD-3529-7E12-E5B45F5BBF31}"/>
              </a:ext>
            </a:extLst>
          </p:cNvPr>
          <p:cNvSpPr>
            <a:spLocks noGrp="1"/>
          </p:cNvSpPr>
          <p:nvPr>
            <p:ph type="title"/>
          </p:nvPr>
        </p:nvSpPr>
        <p:spPr/>
        <p:txBody>
          <a:bodyPr/>
          <a:lstStyle/>
          <a:p>
            <a:r>
              <a:rPr lang="en-US"/>
              <a:t>Section 3-Quality Metrics and Performance Targets</a:t>
            </a:r>
          </a:p>
        </p:txBody>
      </p:sp>
      <p:sp>
        <p:nvSpPr>
          <p:cNvPr id="3" name="Content Placeholder 2">
            <a:extLst>
              <a:ext uri="{FF2B5EF4-FFF2-40B4-BE49-F238E27FC236}">
                <a16:creationId xmlns:a16="http://schemas.microsoft.com/office/drawing/2014/main" id="{702C3547-BACA-1CDD-1999-5EDD9C029223}"/>
              </a:ext>
            </a:extLst>
          </p:cNvPr>
          <p:cNvSpPr>
            <a:spLocks noGrp="1"/>
          </p:cNvSpPr>
          <p:nvPr>
            <p:ph sz="half" idx="1"/>
          </p:nvPr>
        </p:nvSpPr>
        <p:spPr/>
        <p:txBody>
          <a:bodyPr>
            <a:normAutofit/>
          </a:bodyPr>
          <a:lstStyle/>
          <a:p>
            <a:r>
              <a:rPr lang="en-US"/>
              <a:t>HFS requires health plans to submit results for a variety of quality measures in order to assess performance.</a:t>
            </a:r>
          </a:p>
          <a:p>
            <a:r>
              <a:rPr lang="en-US"/>
              <a:t>There is table that identifies multiple measures.  </a:t>
            </a:r>
          </a:p>
          <a:p>
            <a:pPr lvl="1">
              <a:buFont typeface="Courier New" panose="02070309020205020404" pitchFamily="49" charset="0"/>
              <a:buChar char="o"/>
            </a:pPr>
            <a:r>
              <a:rPr lang="en-US"/>
              <a:t>It identifies the metric specification (HEDIS) and the program (Medicaid/CHIP)</a:t>
            </a:r>
          </a:p>
          <a:p>
            <a:pPr lvl="1">
              <a:buFont typeface="Courier New" panose="02070309020205020404" pitchFamily="49" charset="0"/>
              <a:buChar char="o"/>
            </a:pPr>
            <a:r>
              <a:rPr lang="en-US"/>
              <a:t>It also identifies if it is a P4P, P4R or Youthcare measure and if it is stratified by Ethnicity.</a:t>
            </a:r>
          </a:p>
        </p:txBody>
      </p:sp>
    </p:spTree>
    <p:extLst>
      <p:ext uri="{BB962C8B-B14F-4D97-AF65-F5344CB8AC3E}">
        <p14:creationId xmlns:p14="http://schemas.microsoft.com/office/powerpoint/2010/main" val="291721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8F75-636E-610C-7EC2-BC9457E9C128}"/>
              </a:ext>
            </a:extLst>
          </p:cNvPr>
          <p:cNvSpPr>
            <a:spLocks noGrp="1"/>
          </p:cNvSpPr>
          <p:nvPr>
            <p:ph type="title"/>
          </p:nvPr>
        </p:nvSpPr>
        <p:spPr/>
        <p:txBody>
          <a:bodyPr/>
          <a:lstStyle/>
          <a:p>
            <a:r>
              <a:rPr lang="en-US"/>
              <a:t>Section 3 cont.</a:t>
            </a:r>
          </a:p>
        </p:txBody>
      </p:sp>
      <p:sp>
        <p:nvSpPr>
          <p:cNvPr id="3" name="Content Placeholder 2">
            <a:extLst>
              <a:ext uri="{FF2B5EF4-FFF2-40B4-BE49-F238E27FC236}">
                <a16:creationId xmlns:a16="http://schemas.microsoft.com/office/drawing/2014/main" id="{1F8638E2-3A9D-206B-D59B-717494FD7DBA}"/>
              </a:ext>
            </a:extLst>
          </p:cNvPr>
          <p:cNvSpPr>
            <a:spLocks noGrp="1"/>
          </p:cNvSpPr>
          <p:nvPr>
            <p:ph sz="half" idx="1"/>
          </p:nvPr>
        </p:nvSpPr>
        <p:spPr/>
        <p:txBody>
          <a:bodyPr/>
          <a:lstStyle/>
          <a:p>
            <a:r>
              <a:rPr lang="en-US"/>
              <a:t>This section also identifies CMS MLTSS measures and CMS Core Measures reported by HFS.</a:t>
            </a:r>
          </a:p>
          <a:p>
            <a:r>
              <a:rPr lang="en-US"/>
              <a:t>PIPS Aims and interventions</a:t>
            </a:r>
          </a:p>
          <a:p>
            <a:r>
              <a:rPr lang="en-US"/>
              <a:t>Transition of Care Policy</a:t>
            </a:r>
          </a:p>
          <a:p>
            <a:r>
              <a:rPr lang="en-US"/>
              <a:t>Disparities Plan</a:t>
            </a:r>
          </a:p>
          <a:p>
            <a:r>
              <a:rPr lang="en-US"/>
              <a:t>HFS assessment strategies for each federal regulation designated in CMS’ Medicaid and CHIP Managed Care final rule.</a:t>
            </a:r>
          </a:p>
          <a:p>
            <a:endParaRPr lang="en-US"/>
          </a:p>
        </p:txBody>
      </p:sp>
    </p:spTree>
    <p:extLst>
      <p:ext uri="{BB962C8B-B14F-4D97-AF65-F5344CB8AC3E}">
        <p14:creationId xmlns:p14="http://schemas.microsoft.com/office/powerpoint/2010/main" val="121390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E4DC-5AE3-AAA0-A3E6-E94085BBE411}"/>
              </a:ext>
            </a:extLst>
          </p:cNvPr>
          <p:cNvSpPr>
            <a:spLocks noGrp="1"/>
          </p:cNvSpPr>
          <p:nvPr>
            <p:ph type="title"/>
          </p:nvPr>
        </p:nvSpPr>
        <p:spPr/>
        <p:txBody>
          <a:bodyPr/>
          <a:lstStyle/>
          <a:p>
            <a:r>
              <a:rPr lang="en-US"/>
              <a:t>Section 4-Monitoring and Compliance </a:t>
            </a:r>
          </a:p>
        </p:txBody>
      </p:sp>
      <p:sp>
        <p:nvSpPr>
          <p:cNvPr id="3" name="Content Placeholder 2">
            <a:extLst>
              <a:ext uri="{FF2B5EF4-FFF2-40B4-BE49-F238E27FC236}">
                <a16:creationId xmlns:a16="http://schemas.microsoft.com/office/drawing/2014/main" id="{A6AD010F-0477-51A1-F653-CD12088FBC4A}"/>
              </a:ext>
            </a:extLst>
          </p:cNvPr>
          <p:cNvSpPr>
            <a:spLocks noGrp="1"/>
          </p:cNvSpPr>
          <p:nvPr>
            <p:ph sz="half" idx="1"/>
          </p:nvPr>
        </p:nvSpPr>
        <p:spPr/>
        <p:txBody>
          <a:bodyPr/>
          <a:lstStyle/>
          <a:p>
            <a:r>
              <a:rPr lang="en-US"/>
              <a:t>Network Adequacy and Availability of Services.</a:t>
            </a:r>
          </a:p>
          <a:p>
            <a:r>
              <a:rPr lang="en-US"/>
              <a:t>Clinical Practice Guidelines</a:t>
            </a:r>
          </a:p>
          <a:p>
            <a:r>
              <a:rPr lang="en-US"/>
              <a:t>Intermediate Sanctions</a:t>
            </a:r>
          </a:p>
          <a:p>
            <a:r>
              <a:rPr lang="en-US"/>
              <a:t>Corrective/Remedial Actions</a:t>
            </a:r>
          </a:p>
          <a:p>
            <a:r>
              <a:rPr lang="en-US"/>
              <a:t>Monitoring System  which addresses all aspects of the managed care program.</a:t>
            </a:r>
          </a:p>
          <a:p>
            <a:r>
              <a:rPr lang="en-US"/>
              <a:t>Health Plan Reporting</a:t>
            </a:r>
          </a:p>
        </p:txBody>
      </p:sp>
    </p:spTree>
    <p:extLst>
      <p:ext uri="{BB962C8B-B14F-4D97-AF65-F5344CB8AC3E}">
        <p14:creationId xmlns:p14="http://schemas.microsoft.com/office/powerpoint/2010/main" val="183324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9A5E-ACF1-353A-8718-32DE62C1B299}"/>
              </a:ext>
            </a:extLst>
          </p:cNvPr>
          <p:cNvSpPr>
            <a:spLocks noGrp="1"/>
          </p:cNvSpPr>
          <p:nvPr>
            <p:ph type="title"/>
          </p:nvPr>
        </p:nvSpPr>
        <p:spPr/>
        <p:txBody>
          <a:bodyPr/>
          <a:lstStyle/>
          <a:p>
            <a:r>
              <a:rPr lang="en-US"/>
              <a:t>Section 5-External Quality Review Arrangements </a:t>
            </a:r>
          </a:p>
        </p:txBody>
      </p:sp>
      <p:sp>
        <p:nvSpPr>
          <p:cNvPr id="3" name="Content Placeholder 2">
            <a:extLst>
              <a:ext uri="{FF2B5EF4-FFF2-40B4-BE49-F238E27FC236}">
                <a16:creationId xmlns:a16="http://schemas.microsoft.com/office/drawing/2014/main" id="{99A9314E-AAF3-9961-6928-E19516B69036}"/>
              </a:ext>
            </a:extLst>
          </p:cNvPr>
          <p:cNvSpPr>
            <a:spLocks noGrp="1"/>
          </p:cNvSpPr>
          <p:nvPr>
            <p:ph sz="half" idx="1"/>
          </p:nvPr>
        </p:nvSpPr>
        <p:spPr/>
        <p:txBody>
          <a:bodyPr/>
          <a:lstStyle/>
          <a:p>
            <a:r>
              <a:rPr lang="en-US"/>
              <a:t>HFS contracts with an EQRO to perform external oversight, monitoring, and evaluation of the quality assurance component of care. </a:t>
            </a:r>
          </a:p>
          <a:p>
            <a:r>
              <a:rPr lang="en-US"/>
              <a:t>Mandatory EQR activities and Optional EQR activities are identified.</a:t>
            </a:r>
          </a:p>
        </p:txBody>
      </p:sp>
    </p:spTree>
    <p:extLst>
      <p:ext uri="{BB962C8B-B14F-4D97-AF65-F5344CB8AC3E}">
        <p14:creationId xmlns:p14="http://schemas.microsoft.com/office/powerpoint/2010/main" val="142136265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3D37-80B7-7C06-875D-421BD502CF2D}"/>
              </a:ext>
            </a:extLst>
          </p:cNvPr>
          <p:cNvSpPr>
            <a:spLocks noGrp="1"/>
          </p:cNvSpPr>
          <p:nvPr>
            <p:ph type="title"/>
          </p:nvPr>
        </p:nvSpPr>
        <p:spPr/>
        <p:txBody>
          <a:bodyPr/>
          <a:lstStyle/>
          <a:p>
            <a:r>
              <a:rPr lang="en-US"/>
              <a:t>Section 6-Improvement and Intervention</a:t>
            </a:r>
          </a:p>
        </p:txBody>
      </p:sp>
      <p:sp>
        <p:nvSpPr>
          <p:cNvPr id="3" name="Content Placeholder 2">
            <a:extLst>
              <a:ext uri="{FF2B5EF4-FFF2-40B4-BE49-F238E27FC236}">
                <a16:creationId xmlns:a16="http://schemas.microsoft.com/office/drawing/2014/main" id="{9FB5360D-52EE-FD8B-8ABA-084E1EE9CBDF}"/>
              </a:ext>
            </a:extLst>
          </p:cNvPr>
          <p:cNvSpPr>
            <a:spLocks noGrp="1"/>
          </p:cNvSpPr>
          <p:nvPr>
            <p:ph sz="half" idx="1"/>
          </p:nvPr>
        </p:nvSpPr>
        <p:spPr/>
        <p:txBody>
          <a:bodyPr/>
          <a:lstStyle/>
          <a:p>
            <a:r>
              <a:rPr lang="en-US"/>
              <a:t>Continuous Quality Improvement</a:t>
            </a:r>
          </a:p>
          <a:p>
            <a:r>
              <a:rPr lang="en-US"/>
              <a:t>Quality Improvement Interventions</a:t>
            </a:r>
          </a:p>
          <a:p>
            <a:r>
              <a:rPr lang="en-US"/>
              <a:t>Health Information Technology </a:t>
            </a:r>
          </a:p>
        </p:txBody>
      </p:sp>
    </p:spTree>
    <p:extLst>
      <p:ext uri="{BB962C8B-B14F-4D97-AF65-F5344CB8AC3E}">
        <p14:creationId xmlns:p14="http://schemas.microsoft.com/office/powerpoint/2010/main" val="84643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6D41-81EF-C908-393D-4FEFD568CE62}"/>
              </a:ext>
            </a:extLst>
          </p:cNvPr>
          <p:cNvSpPr>
            <a:spLocks noGrp="1"/>
          </p:cNvSpPr>
          <p:nvPr>
            <p:ph type="title"/>
          </p:nvPr>
        </p:nvSpPr>
        <p:spPr/>
        <p:txBody>
          <a:bodyPr/>
          <a:lstStyle/>
          <a:p>
            <a:r>
              <a:rPr lang="en-US"/>
              <a:t>Section 7. Conclusions</a:t>
            </a:r>
          </a:p>
        </p:txBody>
      </p:sp>
      <p:sp>
        <p:nvSpPr>
          <p:cNvPr id="3" name="Content Placeholder 2">
            <a:extLst>
              <a:ext uri="{FF2B5EF4-FFF2-40B4-BE49-F238E27FC236}">
                <a16:creationId xmlns:a16="http://schemas.microsoft.com/office/drawing/2014/main" id="{2E3CC019-1478-C8E4-BD57-91E417BB21AE}"/>
              </a:ext>
            </a:extLst>
          </p:cNvPr>
          <p:cNvSpPr>
            <a:spLocks noGrp="1"/>
          </p:cNvSpPr>
          <p:nvPr>
            <p:ph sz="half" idx="1"/>
          </p:nvPr>
        </p:nvSpPr>
        <p:spPr/>
        <p:txBody>
          <a:bodyPr/>
          <a:lstStyle/>
          <a:p>
            <a:r>
              <a:rPr lang="en-US"/>
              <a:t>In accordance with federal regulations, HFS reviews its Quality Strategy, and that review includes an evaluation of the effectiveness of the Quality Strategy using data from multiple sources.</a:t>
            </a:r>
          </a:p>
          <a:p>
            <a:r>
              <a:rPr lang="en-US"/>
              <a:t>HFS EQRO is HSAG and HSAG completes an analysis on the progress, evaluation, and changes.</a:t>
            </a:r>
          </a:p>
          <a:p>
            <a:r>
              <a:rPr lang="en-US"/>
              <a:t>The Department uses several tools to evaluate the effectiveness and achievement of goals.</a:t>
            </a:r>
          </a:p>
          <a:p>
            <a:pPr marL="0" indent="0">
              <a:buNone/>
            </a:pPr>
            <a:endParaRPr lang="en-US"/>
          </a:p>
        </p:txBody>
      </p:sp>
    </p:spTree>
    <p:extLst>
      <p:ext uri="{BB962C8B-B14F-4D97-AF65-F5344CB8AC3E}">
        <p14:creationId xmlns:p14="http://schemas.microsoft.com/office/powerpoint/2010/main" val="3895212292"/>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3C88-648A-62C5-CF87-F45769347220}"/>
              </a:ext>
            </a:extLst>
          </p:cNvPr>
          <p:cNvSpPr>
            <a:spLocks noGrp="1"/>
          </p:cNvSpPr>
          <p:nvPr>
            <p:ph type="title"/>
          </p:nvPr>
        </p:nvSpPr>
        <p:spPr/>
        <p:txBody>
          <a:bodyPr/>
          <a:lstStyle/>
          <a:p>
            <a:pPr algn="ctr"/>
            <a:r>
              <a:rPr lang="en-US"/>
              <a:t>Pay For Performance (P4P)</a:t>
            </a:r>
            <a:br>
              <a:rPr lang="en-US"/>
            </a:br>
            <a:r>
              <a:rPr lang="en-US"/>
              <a:t>Pay For Reporting (P4R)</a:t>
            </a:r>
          </a:p>
        </p:txBody>
      </p:sp>
      <p:sp>
        <p:nvSpPr>
          <p:cNvPr id="3" name="Content Placeholder 2">
            <a:extLst>
              <a:ext uri="{FF2B5EF4-FFF2-40B4-BE49-F238E27FC236}">
                <a16:creationId xmlns:a16="http://schemas.microsoft.com/office/drawing/2014/main" id="{655FE329-4A05-6ED3-03D3-97481CE1CCF6}"/>
              </a:ext>
            </a:extLst>
          </p:cNvPr>
          <p:cNvSpPr>
            <a:spLocks noGrp="1"/>
          </p:cNvSpPr>
          <p:nvPr>
            <p:ph idx="1"/>
          </p:nvPr>
        </p:nvSpPr>
        <p:spPr/>
        <p:txBody>
          <a:bodyPr/>
          <a:lstStyle/>
          <a:p>
            <a:r>
              <a:rPr lang="en-US"/>
              <a:t>Pay for Performance requires MCOs to meet set benchmarks on identified measures.</a:t>
            </a:r>
          </a:p>
          <a:p>
            <a:r>
              <a:rPr lang="en-US"/>
              <a:t>Pay for Reporting requires MCOs to report on identified measures by race, ethnicity, gender, and zip code.</a:t>
            </a:r>
          </a:p>
          <a:p>
            <a:r>
              <a:rPr lang="en-US"/>
              <a:t>HFS has identified 5 pillars of improvement.</a:t>
            </a:r>
          </a:p>
        </p:txBody>
      </p:sp>
    </p:spTree>
    <p:extLst>
      <p:ext uri="{BB962C8B-B14F-4D97-AF65-F5344CB8AC3E}">
        <p14:creationId xmlns:p14="http://schemas.microsoft.com/office/powerpoint/2010/main" val="259672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6979-BF5C-24A7-0DB5-D72E16CF383D}"/>
              </a:ext>
            </a:extLst>
          </p:cNvPr>
          <p:cNvSpPr>
            <a:spLocks noGrp="1"/>
          </p:cNvSpPr>
          <p:nvPr>
            <p:ph type="title"/>
          </p:nvPr>
        </p:nvSpPr>
        <p:spPr/>
        <p:txBody>
          <a:bodyPr/>
          <a:lstStyle/>
          <a:p>
            <a:pPr algn="ctr"/>
            <a:r>
              <a:rPr lang="en-US"/>
              <a:t>5 Pillars</a:t>
            </a:r>
          </a:p>
        </p:txBody>
      </p:sp>
      <p:sp>
        <p:nvSpPr>
          <p:cNvPr id="3" name="Content Placeholder 2">
            <a:extLst>
              <a:ext uri="{FF2B5EF4-FFF2-40B4-BE49-F238E27FC236}">
                <a16:creationId xmlns:a16="http://schemas.microsoft.com/office/drawing/2014/main" id="{A6EA4115-381C-6E30-DD90-446304192A90}"/>
              </a:ext>
            </a:extLst>
          </p:cNvPr>
          <p:cNvSpPr>
            <a:spLocks noGrp="1"/>
          </p:cNvSpPr>
          <p:nvPr>
            <p:ph idx="1"/>
          </p:nvPr>
        </p:nvSpPr>
        <p:spPr/>
        <p:txBody>
          <a:bodyPr/>
          <a:lstStyle/>
          <a:p>
            <a:r>
              <a:rPr lang="en-US"/>
              <a:t>Adult Behavioral Health</a:t>
            </a:r>
          </a:p>
          <a:p>
            <a:r>
              <a:rPr lang="en-US"/>
              <a:t>Child Behavioral Health</a:t>
            </a:r>
          </a:p>
          <a:p>
            <a:r>
              <a:rPr lang="en-US"/>
              <a:t>Maternal Child Health</a:t>
            </a:r>
          </a:p>
          <a:p>
            <a:r>
              <a:rPr lang="en-US"/>
              <a:t>Equity</a:t>
            </a:r>
          </a:p>
          <a:p>
            <a:r>
              <a:rPr lang="en-US"/>
              <a:t>Community and Health Promotion</a:t>
            </a:r>
          </a:p>
        </p:txBody>
      </p:sp>
    </p:spTree>
    <p:extLst>
      <p:ext uri="{BB962C8B-B14F-4D97-AF65-F5344CB8AC3E}">
        <p14:creationId xmlns:p14="http://schemas.microsoft.com/office/powerpoint/2010/main" val="33629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4B75-02C6-C241-91B1-55C7406BD658}"/>
              </a:ext>
            </a:extLst>
          </p:cNvPr>
          <p:cNvSpPr>
            <a:spLocks noGrp="1"/>
          </p:cNvSpPr>
          <p:nvPr>
            <p:ph type="title"/>
          </p:nvPr>
        </p:nvSpPr>
        <p:spPr/>
        <p:txBody>
          <a:bodyPr/>
          <a:lstStyle/>
          <a:p>
            <a:r>
              <a:rPr lang="en-US"/>
              <a:t>Adult Behavioral Health P4P/P4R</a:t>
            </a:r>
          </a:p>
        </p:txBody>
      </p:sp>
      <p:sp>
        <p:nvSpPr>
          <p:cNvPr id="3" name="Content Placeholder 2">
            <a:extLst>
              <a:ext uri="{FF2B5EF4-FFF2-40B4-BE49-F238E27FC236}">
                <a16:creationId xmlns:a16="http://schemas.microsoft.com/office/drawing/2014/main" id="{A3DD3E69-5C8E-3FCB-D6EE-36B02CB898CD}"/>
              </a:ext>
            </a:extLst>
          </p:cNvPr>
          <p:cNvSpPr>
            <a:spLocks noGrp="1"/>
          </p:cNvSpPr>
          <p:nvPr>
            <p:ph sz="half" idx="1"/>
          </p:nvPr>
        </p:nvSpPr>
        <p:spPr/>
        <p:txBody>
          <a:bodyPr/>
          <a:lstStyle/>
          <a:p>
            <a:pPr marL="0" indent="0">
              <a:buNone/>
            </a:pPr>
            <a:r>
              <a:rPr lang="en-US"/>
              <a:t>P4P</a:t>
            </a:r>
          </a:p>
          <a:p>
            <a:r>
              <a:rPr lang="en-US"/>
              <a:t>Follow Up After Hospitalization for Mental Illness (FUH)</a:t>
            </a:r>
          </a:p>
          <a:p>
            <a:r>
              <a:rPr lang="en-US"/>
              <a:t>Follow Up After Emergency Department Visit for Alcohol and Other Drug Abuse or Dependence (FUA)</a:t>
            </a:r>
          </a:p>
          <a:p>
            <a:r>
              <a:rPr lang="en-US"/>
              <a:t>Pharmacotherapy for Opioid Use Disorder (POD)	</a:t>
            </a:r>
          </a:p>
          <a:p>
            <a:endParaRPr lang="en-US"/>
          </a:p>
        </p:txBody>
      </p:sp>
      <p:sp>
        <p:nvSpPr>
          <p:cNvPr id="4" name="Content Placeholder 3">
            <a:extLst>
              <a:ext uri="{FF2B5EF4-FFF2-40B4-BE49-F238E27FC236}">
                <a16:creationId xmlns:a16="http://schemas.microsoft.com/office/drawing/2014/main" id="{06E2D51B-738E-7F1F-39FB-DF9565C92C81}"/>
              </a:ext>
            </a:extLst>
          </p:cNvPr>
          <p:cNvSpPr>
            <a:spLocks noGrp="1"/>
          </p:cNvSpPr>
          <p:nvPr>
            <p:ph sz="half" idx="13"/>
          </p:nvPr>
        </p:nvSpPr>
        <p:spPr/>
        <p:txBody>
          <a:bodyPr/>
          <a:lstStyle/>
          <a:p>
            <a:pPr marL="0" indent="0">
              <a:buNone/>
            </a:pPr>
            <a:r>
              <a:rPr lang="en-US"/>
              <a:t>P4R</a:t>
            </a:r>
          </a:p>
          <a:p>
            <a:r>
              <a:rPr lang="en-US"/>
              <a:t>Follow Up After High-Intensity Care for Substance Use Disorder (FUI)</a:t>
            </a:r>
          </a:p>
          <a:p>
            <a:r>
              <a:rPr lang="en-US"/>
              <a:t>Clinical Depression Screening and Follow Up (CDF)</a:t>
            </a:r>
          </a:p>
        </p:txBody>
      </p:sp>
    </p:spTree>
    <p:extLst>
      <p:ext uri="{BB962C8B-B14F-4D97-AF65-F5344CB8AC3E}">
        <p14:creationId xmlns:p14="http://schemas.microsoft.com/office/powerpoint/2010/main" val="50623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A9D6-FB60-0FBE-4B5B-0836A7CB8595}"/>
              </a:ext>
            </a:extLst>
          </p:cNvPr>
          <p:cNvSpPr>
            <a:spLocks noGrp="1"/>
          </p:cNvSpPr>
          <p:nvPr>
            <p:ph type="title"/>
          </p:nvPr>
        </p:nvSpPr>
        <p:spPr/>
        <p:txBody>
          <a:bodyPr/>
          <a:lstStyle/>
          <a:p>
            <a:r>
              <a:rPr lang="en-US"/>
              <a:t>Child Behavioral Health P4P/P4R</a:t>
            </a:r>
          </a:p>
        </p:txBody>
      </p:sp>
      <p:sp>
        <p:nvSpPr>
          <p:cNvPr id="3" name="Content Placeholder 2">
            <a:extLst>
              <a:ext uri="{FF2B5EF4-FFF2-40B4-BE49-F238E27FC236}">
                <a16:creationId xmlns:a16="http://schemas.microsoft.com/office/drawing/2014/main" id="{78374FEE-2D10-6978-A233-52D430B10B6F}"/>
              </a:ext>
            </a:extLst>
          </p:cNvPr>
          <p:cNvSpPr>
            <a:spLocks noGrp="1"/>
          </p:cNvSpPr>
          <p:nvPr>
            <p:ph sz="half" idx="1"/>
          </p:nvPr>
        </p:nvSpPr>
        <p:spPr/>
        <p:txBody>
          <a:bodyPr/>
          <a:lstStyle/>
          <a:p>
            <a:pPr marL="0" indent="0">
              <a:buNone/>
            </a:pPr>
            <a:r>
              <a:rPr lang="en-US"/>
              <a:t>P4P</a:t>
            </a:r>
          </a:p>
          <a:p>
            <a:r>
              <a:rPr lang="en-US"/>
              <a:t>Follow Up After Hospitalization for Mental Illness (FUH)</a:t>
            </a:r>
          </a:p>
          <a:p>
            <a:r>
              <a:rPr lang="en-US"/>
              <a:t>Follow Up After Emergency Visit for Mental Illness (FUM)</a:t>
            </a:r>
          </a:p>
        </p:txBody>
      </p:sp>
      <p:sp>
        <p:nvSpPr>
          <p:cNvPr id="4" name="Content Placeholder 3">
            <a:extLst>
              <a:ext uri="{FF2B5EF4-FFF2-40B4-BE49-F238E27FC236}">
                <a16:creationId xmlns:a16="http://schemas.microsoft.com/office/drawing/2014/main" id="{0678EC8D-2F5B-9A73-2CC0-9C52A74602CE}"/>
              </a:ext>
            </a:extLst>
          </p:cNvPr>
          <p:cNvSpPr>
            <a:spLocks noGrp="1"/>
          </p:cNvSpPr>
          <p:nvPr>
            <p:ph sz="half" idx="13"/>
          </p:nvPr>
        </p:nvSpPr>
        <p:spPr/>
        <p:txBody>
          <a:bodyPr>
            <a:normAutofit lnSpcReduction="10000"/>
          </a:bodyPr>
          <a:lstStyle/>
          <a:p>
            <a:pPr marL="0" indent="0">
              <a:buNone/>
            </a:pPr>
            <a:r>
              <a:rPr lang="en-US"/>
              <a:t>P4R</a:t>
            </a:r>
          </a:p>
          <a:p>
            <a:r>
              <a:rPr lang="en-US"/>
              <a:t>Mobile Crisis Response (MCR)</a:t>
            </a:r>
          </a:p>
          <a:p>
            <a:r>
              <a:rPr lang="en-US"/>
              <a:t>Clinical Depression Screening and Follow Up (CDF)</a:t>
            </a:r>
          </a:p>
          <a:p>
            <a:r>
              <a:rPr lang="en-US"/>
              <a:t>Initiation and Engagement of Alcohol and Other Drug Abuse or Dependence Treatment (IET)</a:t>
            </a:r>
          </a:p>
          <a:p>
            <a:r>
              <a:rPr lang="en-US"/>
              <a:t>Follow Up Care for Children Prescribed ADHS Medications (ADD)</a:t>
            </a:r>
          </a:p>
        </p:txBody>
      </p:sp>
    </p:spTree>
    <p:extLst>
      <p:ext uri="{BB962C8B-B14F-4D97-AF65-F5344CB8AC3E}">
        <p14:creationId xmlns:p14="http://schemas.microsoft.com/office/powerpoint/2010/main" val="168343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6492-1837-AF25-48A1-80F6781553E5}"/>
              </a:ext>
            </a:extLst>
          </p:cNvPr>
          <p:cNvSpPr>
            <a:spLocks noGrp="1"/>
          </p:cNvSpPr>
          <p:nvPr>
            <p:ph type="title"/>
          </p:nvPr>
        </p:nvSpPr>
        <p:spPr/>
        <p:txBody>
          <a:bodyPr/>
          <a:lstStyle/>
          <a:p>
            <a:r>
              <a:rPr lang="en-US"/>
              <a:t>Maternal and Child Health P4P/P4R</a:t>
            </a:r>
          </a:p>
        </p:txBody>
      </p:sp>
      <p:sp>
        <p:nvSpPr>
          <p:cNvPr id="3" name="Content Placeholder 2">
            <a:extLst>
              <a:ext uri="{FF2B5EF4-FFF2-40B4-BE49-F238E27FC236}">
                <a16:creationId xmlns:a16="http://schemas.microsoft.com/office/drawing/2014/main" id="{DCFAED2E-F7C9-30B4-EEDD-6839EF59B927}"/>
              </a:ext>
            </a:extLst>
          </p:cNvPr>
          <p:cNvSpPr>
            <a:spLocks noGrp="1"/>
          </p:cNvSpPr>
          <p:nvPr>
            <p:ph sz="half" idx="1"/>
          </p:nvPr>
        </p:nvSpPr>
        <p:spPr/>
        <p:txBody>
          <a:bodyPr/>
          <a:lstStyle/>
          <a:p>
            <a:pPr marL="0" indent="0">
              <a:buNone/>
            </a:pPr>
            <a:r>
              <a:rPr lang="en-US"/>
              <a:t>P4P</a:t>
            </a:r>
          </a:p>
          <a:p>
            <a:r>
              <a:rPr lang="en-US"/>
              <a:t>Timeliness of Prenatal Visit (PPC)</a:t>
            </a:r>
          </a:p>
          <a:p>
            <a:r>
              <a:rPr lang="en-US"/>
              <a:t>Timeliness of Postpartum Visit (PPC)</a:t>
            </a:r>
          </a:p>
          <a:p>
            <a:r>
              <a:rPr lang="en-US"/>
              <a:t>Childhood Immunization Status (CIS-10)	</a:t>
            </a:r>
          </a:p>
        </p:txBody>
      </p:sp>
      <p:sp>
        <p:nvSpPr>
          <p:cNvPr id="4" name="Content Placeholder 3">
            <a:extLst>
              <a:ext uri="{FF2B5EF4-FFF2-40B4-BE49-F238E27FC236}">
                <a16:creationId xmlns:a16="http://schemas.microsoft.com/office/drawing/2014/main" id="{45444993-8C07-470A-2A8B-97FF5FC40CB7}"/>
              </a:ext>
            </a:extLst>
          </p:cNvPr>
          <p:cNvSpPr>
            <a:spLocks noGrp="1"/>
          </p:cNvSpPr>
          <p:nvPr>
            <p:ph sz="half" idx="13"/>
          </p:nvPr>
        </p:nvSpPr>
        <p:spPr/>
        <p:txBody>
          <a:bodyPr>
            <a:normAutofit fontScale="85000" lnSpcReduction="20000"/>
          </a:bodyPr>
          <a:lstStyle/>
          <a:p>
            <a:pPr marL="0" indent="0">
              <a:buNone/>
            </a:pPr>
            <a:r>
              <a:rPr lang="en-US"/>
              <a:t>P4R</a:t>
            </a:r>
          </a:p>
          <a:p>
            <a:r>
              <a:rPr lang="en-US"/>
              <a:t>Well-Child Visits (WCV)</a:t>
            </a:r>
          </a:p>
          <a:p>
            <a:r>
              <a:rPr lang="en-US"/>
              <a:t>Adult Core Set Measure for contraception (CCW)</a:t>
            </a:r>
          </a:p>
          <a:p>
            <a:r>
              <a:rPr lang="en-US"/>
              <a:t>Unexpected Complications in Term newborns (PC06)</a:t>
            </a:r>
          </a:p>
          <a:p>
            <a:r>
              <a:rPr lang="en-US"/>
              <a:t>Oral Evaluation, Dental Services (OED)</a:t>
            </a:r>
          </a:p>
          <a:p>
            <a:r>
              <a:rPr lang="en-US"/>
              <a:t>Prenatal Depression Screening (PND-E)</a:t>
            </a:r>
          </a:p>
          <a:p>
            <a:r>
              <a:rPr lang="en-US"/>
              <a:t>Postpartum Depression Screening</a:t>
            </a:r>
          </a:p>
          <a:p>
            <a:pPr marL="0" indent="0">
              <a:buNone/>
            </a:pPr>
            <a:r>
              <a:rPr lang="en-US"/>
              <a:t>   (PND-E)</a:t>
            </a:r>
          </a:p>
        </p:txBody>
      </p:sp>
    </p:spTree>
    <p:extLst>
      <p:ext uri="{BB962C8B-B14F-4D97-AF65-F5344CB8AC3E}">
        <p14:creationId xmlns:p14="http://schemas.microsoft.com/office/powerpoint/2010/main" val="166218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3AF8-F1BD-90E5-493F-FBF58F462DA0}"/>
              </a:ext>
            </a:extLst>
          </p:cNvPr>
          <p:cNvSpPr>
            <a:spLocks noGrp="1"/>
          </p:cNvSpPr>
          <p:nvPr>
            <p:ph type="title"/>
          </p:nvPr>
        </p:nvSpPr>
        <p:spPr/>
        <p:txBody>
          <a:bodyPr/>
          <a:lstStyle/>
          <a:p>
            <a:r>
              <a:rPr lang="en-US"/>
              <a:t>Equity P4P/P4R</a:t>
            </a:r>
          </a:p>
        </p:txBody>
      </p:sp>
      <p:sp>
        <p:nvSpPr>
          <p:cNvPr id="3" name="Content Placeholder 2">
            <a:extLst>
              <a:ext uri="{FF2B5EF4-FFF2-40B4-BE49-F238E27FC236}">
                <a16:creationId xmlns:a16="http://schemas.microsoft.com/office/drawing/2014/main" id="{C30D5A77-E27F-EFD8-5D2F-B4252EBC8C93}"/>
              </a:ext>
            </a:extLst>
          </p:cNvPr>
          <p:cNvSpPr>
            <a:spLocks noGrp="1"/>
          </p:cNvSpPr>
          <p:nvPr>
            <p:ph sz="half" idx="1"/>
          </p:nvPr>
        </p:nvSpPr>
        <p:spPr/>
        <p:txBody>
          <a:bodyPr/>
          <a:lstStyle/>
          <a:p>
            <a:pPr marL="0" indent="0">
              <a:buNone/>
            </a:pPr>
            <a:r>
              <a:rPr lang="en-US"/>
              <a:t>P4P</a:t>
            </a:r>
          </a:p>
          <a:p>
            <a:r>
              <a:rPr lang="en-US"/>
              <a:t>Breast Cancer Screening (BCS)</a:t>
            </a:r>
          </a:p>
          <a:p>
            <a:r>
              <a:rPr lang="en-US"/>
              <a:t>Cervical Cancer Screening (CCS)</a:t>
            </a:r>
          </a:p>
          <a:p>
            <a:r>
              <a:rPr lang="en-US"/>
              <a:t>Controlling High Blood Pressure (CBP)	</a:t>
            </a:r>
          </a:p>
          <a:p>
            <a:endParaRPr lang="en-US"/>
          </a:p>
        </p:txBody>
      </p:sp>
      <p:sp>
        <p:nvSpPr>
          <p:cNvPr id="4" name="Content Placeholder 3">
            <a:extLst>
              <a:ext uri="{FF2B5EF4-FFF2-40B4-BE49-F238E27FC236}">
                <a16:creationId xmlns:a16="http://schemas.microsoft.com/office/drawing/2014/main" id="{8C3047DF-6FDD-8E69-0B67-958779BABA0D}"/>
              </a:ext>
            </a:extLst>
          </p:cNvPr>
          <p:cNvSpPr>
            <a:spLocks noGrp="1"/>
          </p:cNvSpPr>
          <p:nvPr>
            <p:ph sz="half" idx="13"/>
          </p:nvPr>
        </p:nvSpPr>
        <p:spPr/>
        <p:txBody>
          <a:bodyPr/>
          <a:lstStyle/>
          <a:p>
            <a:pPr marL="0" indent="0">
              <a:buNone/>
            </a:pPr>
            <a:r>
              <a:rPr lang="en-US"/>
              <a:t>P4R </a:t>
            </a:r>
          </a:p>
          <a:p>
            <a:r>
              <a:rPr lang="en-US"/>
              <a:t>Breast Cancer Screening with disparity focus</a:t>
            </a:r>
          </a:p>
          <a:p>
            <a:r>
              <a:rPr lang="en-US"/>
              <a:t>Emergency Department Utilization with a DIA focus</a:t>
            </a:r>
          </a:p>
          <a:p>
            <a:r>
              <a:rPr lang="en-US"/>
              <a:t>Asthma Medication Ratio (AMR)</a:t>
            </a:r>
          </a:p>
          <a:p>
            <a:r>
              <a:rPr lang="en-US"/>
              <a:t>Colon/Rectal Cancer Screening (COL)</a:t>
            </a:r>
          </a:p>
        </p:txBody>
      </p:sp>
    </p:spTree>
    <p:extLst>
      <p:ext uri="{BB962C8B-B14F-4D97-AF65-F5344CB8AC3E}">
        <p14:creationId xmlns:p14="http://schemas.microsoft.com/office/powerpoint/2010/main" val="85345957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1" y="1805295"/>
            <a:ext cx="4117328" cy="1807013"/>
          </a:xfrm>
        </p:spPr>
        <p:txBody>
          <a:bodyPr>
            <a:noAutofit/>
          </a:bodyPr>
          <a:lstStyle/>
          <a:p>
            <a:r>
              <a:rPr lang="en-US" sz="4400" dirty="0"/>
              <a:t>Welcome To Health Equity &amp; Quality Care Subcommittee </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004439" y="48683"/>
            <a:ext cx="8187560" cy="4586336"/>
          </a:xfrm>
        </p:spPr>
        <p:txBody>
          <a:bodyPr>
            <a:noAutofit/>
          </a:bodyPr>
          <a:lstStyle/>
          <a:p>
            <a:pPr marL="0" indent="0">
              <a:buNone/>
            </a:pPr>
            <a:r>
              <a:rPr lang="en-US" sz="1400" b="1" dirty="0">
                <a:effectLst/>
              </a:rPr>
              <a:t>The Health Equity and Quality Care subcommittee is established to advise the Medicaid Advisory Committee concerning strategies to improve customer outcomes by ensuring that populations covered under Healthcare and Family Services' Medical  Assistance program have efficient, cost effective, and timely access to quality care that meets their need without discrimination based on race/ethnicity, gender, primary language, disability, sexual orientation, or socio-economic status.</a:t>
            </a:r>
            <a:endParaRPr lang="en-US" sz="1350" dirty="0">
              <a:effectLst/>
            </a:endParaRPr>
          </a:p>
          <a:p>
            <a:r>
              <a:rPr lang="en-US" sz="1350" b="1" i="1" dirty="0">
                <a:effectLst/>
              </a:rPr>
              <a:t>This subcommittee shall:</a:t>
            </a:r>
            <a:endParaRPr lang="en-US" sz="1350" dirty="0">
              <a:effectLst/>
            </a:endParaRPr>
          </a:p>
          <a:p>
            <a:pPr>
              <a:buFont typeface="Arial" panose="020B0604020202020204" pitchFamily="34" charset="0"/>
              <a:buChar char="•"/>
            </a:pPr>
            <a:r>
              <a:rPr lang="en-US" sz="1350" dirty="0">
                <a:effectLst/>
              </a:rPr>
              <a:t>Identify and Review evidence-based practices and programs that can improve patient care, population health outcomes by addressing strategies supporting the social determinants of health.</a:t>
            </a:r>
          </a:p>
          <a:p>
            <a:pPr>
              <a:buFont typeface="Arial" panose="020B0604020202020204" pitchFamily="34" charset="0"/>
              <a:buChar char="•"/>
            </a:pPr>
            <a:r>
              <a:rPr lang="en-US" sz="1350" dirty="0">
                <a:effectLst/>
              </a:rPr>
              <a:t>Examine barriers that impact customer access to care and utilization of health care services and recommend strategies to mitigate these barriers. </a:t>
            </a:r>
          </a:p>
          <a:p>
            <a:pPr>
              <a:buFont typeface="Arial" panose="020B0604020202020204" pitchFamily="34" charset="0"/>
              <a:buChar char="•"/>
            </a:pPr>
            <a:r>
              <a:rPr lang="en-US" sz="1350" dirty="0">
                <a:effectLst/>
              </a:rPr>
              <a:t>Recommend Improvements to quality metrics and indicators.</a:t>
            </a:r>
          </a:p>
          <a:p>
            <a:pPr>
              <a:buFont typeface="Arial" panose="020B0604020202020204" pitchFamily="34" charset="0"/>
              <a:buChar char="•"/>
            </a:pPr>
            <a:r>
              <a:rPr lang="en-US" sz="1350" dirty="0">
                <a:effectLst/>
              </a:rPr>
              <a:t>Assess streamlined approaches to identifying gaps in the delivery of services to Medicaid Customers.</a:t>
            </a:r>
          </a:p>
          <a:p>
            <a:pPr>
              <a:buFont typeface="Arial" panose="020B0604020202020204" pitchFamily="34" charset="0"/>
              <a:buChar char="•"/>
            </a:pPr>
            <a:r>
              <a:rPr lang="en-US" sz="1350" dirty="0">
                <a:effectLst/>
              </a:rPr>
              <a:t>Identify methods that can be modified or adapted to strengthen continuity of care.</a:t>
            </a:r>
          </a:p>
          <a:p>
            <a:pPr>
              <a:buFont typeface="Arial" panose="020B0604020202020204" pitchFamily="34" charset="0"/>
              <a:buChar char="•"/>
            </a:pPr>
            <a:r>
              <a:rPr lang="en-US" sz="1350" dirty="0">
                <a:effectLst/>
              </a:rPr>
              <a:t>Develop data informed recommendations to improve program implementation and evaluation metrics.</a:t>
            </a:r>
          </a:p>
          <a:p>
            <a:pPr>
              <a:buFont typeface="Arial" panose="020B0604020202020204" pitchFamily="34" charset="0"/>
              <a:buChar char="•"/>
            </a:pPr>
            <a:r>
              <a:rPr lang="en-US" sz="1350" dirty="0">
                <a:effectLst/>
              </a:rPr>
              <a:t>Recommend methods to improve provider participation and network adequacy.</a:t>
            </a:r>
          </a:p>
          <a:p>
            <a:pPr>
              <a:buFont typeface="Arial" panose="020B0604020202020204" pitchFamily="34" charset="0"/>
              <a:buChar char="•"/>
            </a:pPr>
            <a:r>
              <a:rPr lang="en-US" sz="1350" dirty="0">
                <a:effectLst/>
              </a:rPr>
              <a:t>Review and provide recommendations on how the Department can mitigate health disparities and the impact on communities disproportionately affect by COVID-19.</a:t>
            </a:r>
          </a:p>
          <a:p>
            <a:pPr>
              <a:buFont typeface="Arial" panose="020B0604020202020204" pitchFamily="34" charset="0"/>
              <a:buChar char="•"/>
            </a:pPr>
            <a:r>
              <a:rPr lang="en-US" sz="1350" dirty="0">
                <a:effectLst/>
              </a:rPr>
              <a:t>Consider and make recommendations on the definition of a "community" safety-net designation of certain hospitals</a:t>
            </a:r>
          </a:p>
          <a:p>
            <a:pPr>
              <a:buFont typeface="Arial" panose="020B0604020202020204" pitchFamily="34" charset="0"/>
              <a:buChar char="•"/>
            </a:pPr>
            <a:r>
              <a:rPr lang="en-US" sz="1350" dirty="0">
                <a:effectLst/>
              </a:rPr>
              <a:t>Make recommendations on the establishment of a regional partnership to bring additional specialty services to communities.</a:t>
            </a:r>
          </a:p>
          <a:p>
            <a:pPr>
              <a:buFont typeface="Arial" panose="020B0604020202020204" pitchFamily="34" charset="0"/>
              <a:buChar char="•"/>
            </a:pPr>
            <a:r>
              <a:rPr lang="en-US" sz="1350" dirty="0">
                <a:effectLst/>
              </a:rPr>
              <a:t>Review and make recommendations to address equity and healthcare transformation.</a:t>
            </a:r>
            <a:br>
              <a:rPr lang="en-US" sz="1350" dirty="0">
                <a:effectLst/>
              </a:rPr>
            </a:br>
            <a:endParaRPr lang="en-US" sz="1350" dirty="0">
              <a:effectLst/>
            </a:endParaRPr>
          </a:p>
          <a:p>
            <a:pPr marL="0" indent="0">
              <a:buNone/>
            </a:pPr>
            <a:br>
              <a:rPr lang="en-US" sz="1350" dirty="0">
                <a:effectLst/>
              </a:rPr>
            </a:br>
            <a:endParaRPr lang="en-US" sz="1350" b="1" i="1" dirty="0">
              <a:solidFill>
                <a:schemeClr val="tx2"/>
              </a:solidFill>
              <a:latin typeface="+mn-lt"/>
            </a:endParaRPr>
          </a:p>
        </p:txBody>
      </p:sp>
      <p:sp>
        <p:nvSpPr>
          <p:cNvPr id="5" name="TextBox 4">
            <a:extLst>
              <a:ext uri="{FF2B5EF4-FFF2-40B4-BE49-F238E27FC236}">
                <a16:creationId xmlns:a16="http://schemas.microsoft.com/office/drawing/2014/main" id="{EC3E1F40-14D1-4123-8603-8BE69C03DFB8}"/>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a:t>
            </a:r>
          </a:p>
        </p:txBody>
      </p:sp>
      <p:sp>
        <p:nvSpPr>
          <p:cNvPr id="2" name="TextBox 1">
            <a:extLst>
              <a:ext uri="{FF2B5EF4-FFF2-40B4-BE49-F238E27FC236}">
                <a16:creationId xmlns:a16="http://schemas.microsoft.com/office/drawing/2014/main" id="{C786E6FE-B83C-1737-C0E0-41247B7A44CB}"/>
              </a:ext>
            </a:extLst>
          </p:cNvPr>
          <p:cNvSpPr txBox="1"/>
          <p:nvPr/>
        </p:nvSpPr>
        <p:spPr>
          <a:xfrm>
            <a:off x="3825381" y="6352143"/>
            <a:ext cx="7438937" cy="369332"/>
          </a:xfrm>
          <a:prstGeom prst="rect">
            <a:avLst/>
          </a:prstGeom>
          <a:noFill/>
        </p:spPr>
        <p:txBody>
          <a:bodyPr wrap="square">
            <a:spAutoFit/>
          </a:bodyPr>
          <a:lstStyle/>
          <a:p>
            <a:r>
              <a:rPr lang="en-US" sz="1800" b="1" dirty="0">
                <a:solidFill>
                  <a:schemeClr val="bg2"/>
                </a:solidFill>
              </a:rPr>
              <a:t>Presenter: Melishia Bansa, Special Assistant to Director of HFS</a:t>
            </a:r>
            <a:endParaRPr lang="en-US" dirty="0"/>
          </a:p>
        </p:txBody>
      </p:sp>
    </p:spTree>
    <p:extLst>
      <p:ext uri="{BB962C8B-B14F-4D97-AF65-F5344CB8AC3E}">
        <p14:creationId xmlns:p14="http://schemas.microsoft.com/office/powerpoint/2010/main" val="1030659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C0AE-928E-DD49-3645-62BD27D725AE}"/>
              </a:ext>
            </a:extLst>
          </p:cNvPr>
          <p:cNvSpPr>
            <a:spLocks noGrp="1"/>
          </p:cNvSpPr>
          <p:nvPr>
            <p:ph type="title"/>
          </p:nvPr>
        </p:nvSpPr>
        <p:spPr/>
        <p:txBody>
          <a:bodyPr/>
          <a:lstStyle/>
          <a:p>
            <a:r>
              <a:rPr lang="en-US"/>
              <a:t>Community and Health Promotion </a:t>
            </a:r>
          </a:p>
        </p:txBody>
      </p:sp>
      <p:sp>
        <p:nvSpPr>
          <p:cNvPr id="3" name="Content Placeholder 2">
            <a:extLst>
              <a:ext uri="{FF2B5EF4-FFF2-40B4-BE49-F238E27FC236}">
                <a16:creationId xmlns:a16="http://schemas.microsoft.com/office/drawing/2014/main" id="{2051E9C0-CBCF-8038-EA58-9FA5EEC0BBB0}"/>
              </a:ext>
            </a:extLst>
          </p:cNvPr>
          <p:cNvSpPr>
            <a:spLocks noGrp="1"/>
          </p:cNvSpPr>
          <p:nvPr>
            <p:ph sz="half" idx="1"/>
          </p:nvPr>
        </p:nvSpPr>
        <p:spPr/>
        <p:txBody>
          <a:bodyPr/>
          <a:lstStyle/>
          <a:p>
            <a:pPr marL="0" indent="0">
              <a:buNone/>
            </a:pPr>
            <a:r>
              <a:rPr lang="en-US"/>
              <a:t>P4P</a:t>
            </a:r>
          </a:p>
          <a:p>
            <a:r>
              <a:rPr lang="en-US"/>
              <a:t>Adult Access to Preventative/Ambulatory Health Services (AAP)	</a:t>
            </a:r>
          </a:p>
        </p:txBody>
      </p:sp>
      <p:sp>
        <p:nvSpPr>
          <p:cNvPr id="4" name="Content Placeholder 3">
            <a:extLst>
              <a:ext uri="{FF2B5EF4-FFF2-40B4-BE49-F238E27FC236}">
                <a16:creationId xmlns:a16="http://schemas.microsoft.com/office/drawing/2014/main" id="{A3A1AAD3-D673-ED56-3BF8-C67BCC6D4D1A}"/>
              </a:ext>
            </a:extLst>
          </p:cNvPr>
          <p:cNvSpPr>
            <a:spLocks noGrp="1"/>
          </p:cNvSpPr>
          <p:nvPr>
            <p:ph sz="half" idx="13"/>
          </p:nvPr>
        </p:nvSpPr>
        <p:spPr/>
        <p:txBody>
          <a:bodyPr/>
          <a:lstStyle/>
          <a:p>
            <a:pPr marL="0" indent="0">
              <a:buNone/>
            </a:pPr>
            <a:r>
              <a:rPr lang="en-US"/>
              <a:t>P4R</a:t>
            </a:r>
          </a:p>
          <a:p>
            <a:r>
              <a:rPr lang="en-US"/>
              <a:t>Long Term Services and supports  Successful Transition After a Long-Term Stay (LTSS Tran)</a:t>
            </a:r>
          </a:p>
          <a:p>
            <a:r>
              <a:rPr lang="en-US"/>
              <a:t>Long Term Services and Supports Minimizing Facility Length of Stay (LTSS LOS)</a:t>
            </a:r>
          </a:p>
        </p:txBody>
      </p:sp>
    </p:spTree>
    <p:extLst>
      <p:ext uri="{BB962C8B-B14F-4D97-AF65-F5344CB8AC3E}">
        <p14:creationId xmlns:p14="http://schemas.microsoft.com/office/powerpoint/2010/main" val="170115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BA8B-2231-5B63-CB9B-38AD90318019}"/>
              </a:ext>
            </a:extLst>
          </p:cNvPr>
          <p:cNvSpPr>
            <a:spLocks noGrp="1"/>
          </p:cNvSpPr>
          <p:nvPr>
            <p:ph type="title"/>
          </p:nvPr>
        </p:nvSpPr>
        <p:spPr>
          <a:xfrm>
            <a:off x="3124200" y="342900"/>
            <a:ext cx="8585200" cy="1505207"/>
          </a:xfrm>
        </p:spPr>
        <p:txBody>
          <a:bodyPr>
            <a:normAutofit fontScale="90000"/>
          </a:bodyPr>
          <a:lstStyle/>
          <a:p>
            <a:pPr marL="0" marR="0">
              <a:spcBef>
                <a:spcPts val="0"/>
              </a:spcBef>
              <a:spcAft>
                <a:spcPts val="0"/>
              </a:spcAft>
            </a:pPr>
            <a:br>
              <a:rPr lang="en-US" sz="2800">
                <a:solidFill>
                  <a:srgbClr val="0070C0"/>
                </a:solidFill>
              </a:rPr>
            </a:br>
            <a:br>
              <a:rPr lang="en-US" sz="2700">
                <a:latin typeface="+mn-lt"/>
              </a:rPr>
            </a:br>
            <a:r>
              <a:rPr lang="en-US" sz="3100">
                <a:solidFill>
                  <a:schemeClr val="tx1"/>
                </a:solidFill>
              </a:rPr>
              <a:t>Current Quality Strategy:</a:t>
            </a:r>
            <a:br>
              <a:rPr lang="en-US" sz="3100">
                <a:solidFill>
                  <a:schemeClr val="tx1"/>
                </a:solidFill>
              </a:rPr>
            </a:br>
            <a:r>
              <a:rPr lang="en-US" sz="2400">
                <a:solidFill>
                  <a:srgbClr val="0070C0"/>
                </a:solidFill>
              </a:rPr>
              <a:t> </a:t>
            </a:r>
            <a:r>
              <a:rPr lang="en-US" sz="2400">
                <a:solidFill>
                  <a:schemeClr val="accent2"/>
                </a:solidFill>
                <a:hlinkClick r:id="rId2">
                  <a:extLst>
                    <a:ext uri="{A12FA001-AC4F-418D-AE19-62706E023703}">
                      <ahyp:hlinkClr xmlns:ahyp="http://schemas.microsoft.com/office/drawing/2018/hyperlinkcolor" val="tx"/>
                    </a:ext>
                  </a:extLst>
                </a:hlinkClick>
              </a:rPr>
              <a:t>2021-2024 Comprehensive Medical Program Quality Strategy</a:t>
            </a:r>
            <a:br>
              <a:rPr lang="en-US" sz="2800"/>
            </a:br>
            <a:br>
              <a:rPr lang="en-US" sz="2800"/>
            </a:br>
            <a:r>
              <a:rPr lang="en-US" sz="2800"/>
              <a:t>The 2024-2027 will be sent out for review and feedback</a:t>
            </a:r>
          </a:p>
        </p:txBody>
      </p:sp>
      <p:sp>
        <p:nvSpPr>
          <p:cNvPr id="3" name="Content Placeholder 2">
            <a:extLst>
              <a:ext uri="{FF2B5EF4-FFF2-40B4-BE49-F238E27FC236}">
                <a16:creationId xmlns:a16="http://schemas.microsoft.com/office/drawing/2014/main" id="{F3694ABD-A8B1-5512-B368-BFC1AC24BD75}"/>
              </a:ext>
            </a:extLst>
          </p:cNvPr>
          <p:cNvSpPr>
            <a:spLocks noGrp="1"/>
          </p:cNvSpPr>
          <p:nvPr>
            <p:ph sz="half" idx="1"/>
          </p:nvPr>
        </p:nvSpPr>
        <p:spPr>
          <a:xfrm>
            <a:off x="3124200" y="1765300"/>
            <a:ext cx="8442158" cy="3873500"/>
          </a:xfrm>
        </p:spPr>
        <p:txBody>
          <a:bodyPr>
            <a:normAutofit/>
          </a:bodyPr>
          <a:lstStyle/>
          <a:p>
            <a:pPr marL="0" indent="0" algn="ctr">
              <a:buNone/>
            </a:pPr>
            <a:endParaRPr lang="en-US" sz="8000"/>
          </a:p>
          <a:p>
            <a:pPr marL="0" indent="0" algn="ctr">
              <a:buNone/>
            </a:pPr>
            <a:r>
              <a:rPr lang="en-US" sz="8000"/>
              <a:t>THANK </a:t>
            </a:r>
          </a:p>
          <a:p>
            <a:pPr marL="0" indent="0" algn="ctr">
              <a:buNone/>
            </a:pPr>
            <a:r>
              <a:rPr lang="en-US" sz="8000"/>
              <a:t>YOU</a:t>
            </a:r>
          </a:p>
        </p:txBody>
      </p:sp>
      <p:sp>
        <p:nvSpPr>
          <p:cNvPr id="4" name="Content Placeholder 3">
            <a:extLst>
              <a:ext uri="{FF2B5EF4-FFF2-40B4-BE49-F238E27FC236}">
                <a16:creationId xmlns:a16="http://schemas.microsoft.com/office/drawing/2014/main" id="{EC1C71AA-2E29-FA97-F8DB-9B8CAEEC21B0}"/>
              </a:ext>
            </a:extLst>
          </p:cNvPr>
          <p:cNvSpPr>
            <a:spLocks noGrp="1"/>
          </p:cNvSpPr>
          <p:nvPr>
            <p:ph sz="half" idx="2"/>
          </p:nvPr>
        </p:nvSpPr>
        <p:spPr>
          <a:xfrm>
            <a:off x="7283116" y="2016546"/>
            <a:ext cx="4283242" cy="3595261"/>
          </a:xfrm>
        </p:spPr>
        <p:txBody>
          <a:bodyPr>
            <a:normAutofit/>
          </a:bodyPr>
          <a:lstStyle/>
          <a:p>
            <a:pPr marL="0" indent="0">
              <a:buNone/>
            </a:pPr>
            <a:endParaRPr lang="en-US" sz="1800">
              <a:solidFill>
                <a:schemeClr val="tx1"/>
              </a:solidFill>
              <a:latin typeface="+mn-lt"/>
              <a:ea typeface="Calibri" panose="020F0502020204030204" pitchFamily="34" charset="0"/>
            </a:endParaRPr>
          </a:p>
          <a:p>
            <a:pPr marL="0" indent="0">
              <a:buNone/>
            </a:pPr>
            <a:endParaRPr lang="en-US" sz="100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3011717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Autofit/>
          </a:bodyPr>
          <a:lstStyle/>
          <a:p>
            <a:pPr algn="ctr"/>
            <a:br>
              <a:rPr lang="en-US"/>
            </a:br>
            <a:br>
              <a:rPr lang="en-US"/>
            </a:br>
            <a:br>
              <a:rPr lang="en-US"/>
            </a:br>
            <a:r>
              <a:rPr lang="en-US"/>
              <a:t>ANY QUESTIONS?</a:t>
            </a:r>
            <a:br>
              <a:rPr lang="en-US"/>
            </a:br>
            <a:endParaRPr lang="en-US"/>
          </a:p>
        </p:txBody>
      </p:sp>
    </p:spTree>
    <p:extLst>
      <p:ext uri="{BB962C8B-B14F-4D97-AF65-F5344CB8AC3E}">
        <p14:creationId xmlns:p14="http://schemas.microsoft.com/office/powerpoint/2010/main" val="317303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5"/>
            </a:pPr>
            <a:r>
              <a:rPr lang="en-US" dirty="0"/>
              <a:t> LTSS Workgroup</a:t>
            </a:r>
          </a:p>
        </p:txBody>
      </p:sp>
    </p:spTree>
    <p:extLst>
      <p:ext uri="{BB962C8B-B14F-4D97-AF65-F5344CB8AC3E}">
        <p14:creationId xmlns:p14="http://schemas.microsoft.com/office/powerpoint/2010/main" val="1241628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33C0-B8EE-ED38-4D2D-CA1712E78535}"/>
              </a:ext>
            </a:extLst>
          </p:cNvPr>
          <p:cNvSpPr>
            <a:spLocks noGrp="1"/>
          </p:cNvSpPr>
          <p:nvPr>
            <p:ph type="title"/>
          </p:nvPr>
        </p:nvSpPr>
        <p:spPr/>
        <p:txBody>
          <a:bodyPr/>
          <a:lstStyle/>
          <a:p>
            <a:r>
              <a:rPr lang="en-US"/>
              <a:t>LTSS WORKGROUP</a:t>
            </a:r>
          </a:p>
        </p:txBody>
      </p:sp>
      <p:sp>
        <p:nvSpPr>
          <p:cNvPr id="3" name="Content Placeholder 2">
            <a:extLst>
              <a:ext uri="{FF2B5EF4-FFF2-40B4-BE49-F238E27FC236}">
                <a16:creationId xmlns:a16="http://schemas.microsoft.com/office/drawing/2014/main" id="{9DEAE722-282F-5BAE-8356-FA1BCE5B696C}"/>
              </a:ext>
            </a:extLst>
          </p:cNvPr>
          <p:cNvSpPr>
            <a:spLocks noGrp="1"/>
          </p:cNvSpPr>
          <p:nvPr>
            <p:ph idx="1"/>
          </p:nvPr>
        </p:nvSpPr>
        <p:spPr/>
        <p:txBody>
          <a:bodyPr/>
          <a:lstStyle/>
          <a:p>
            <a:r>
              <a:rPr lang="en-US"/>
              <a:t>The Department of Healthcare and Family Services shall establish a Long-Term Services and Supports Disparities Workgroup of the Medicaid Advisory Committee in accordance with the requirements of 42 CFR 431.12</a:t>
            </a:r>
          </a:p>
        </p:txBody>
      </p:sp>
    </p:spTree>
    <p:extLst>
      <p:ext uri="{BB962C8B-B14F-4D97-AF65-F5344CB8AC3E}">
        <p14:creationId xmlns:p14="http://schemas.microsoft.com/office/powerpoint/2010/main" val="415267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A8F4-E223-47B8-CA62-BB0E2B99B1D9}"/>
              </a:ext>
            </a:extLst>
          </p:cNvPr>
          <p:cNvSpPr>
            <a:spLocks noGrp="1"/>
          </p:cNvSpPr>
          <p:nvPr>
            <p:ph type="title"/>
          </p:nvPr>
        </p:nvSpPr>
        <p:spPr/>
        <p:txBody>
          <a:bodyPr/>
          <a:lstStyle/>
          <a:p>
            <a:r>
              <a:rPr lang="en-US"/>
              <a:t>LTSS Workgroup Members</a:t>
            </a:r>
          </a:p>
        </p:txBody>
      </p:sp>
      <p:sp>
        <p:nvSpPr>
          <p:cNvPr id="3" name="Content Placeholder 2">
            <a:extLst>
              <a:ext uri="{FF2B5EF4-FFF2-40B4-BE49-F238E27FC236}">
                <a16:creationId xmlns:a16="http://schemas.microsoft.com/office/drawing/2014/main" id="{7E173DE4-07E6-B5B6-27C2-C44F836315B2}"/>
              </a:ext>
            </a:extLst>
          </p:cNvPr>
          <p:cNvSpPr>
            <a:spLocks noGrp="1"/>
          </p:cNvSpPr>
          <p:nvPr>
            <p:ph idx="1"/>
          </p:nvPr>
        </p:nvSpPr>
        <p:spPr/>
        <p:txBody>
          <a:bodyPr>
            <a:normAutofit/>
          </a:bodyPr>
          <a:lstStyle/>
          <a:p>
            <a:r>
              <a:rPr lang="en-US" sz="2400"/>
              <a:t>Members of the Workgroup shall be appointed by the Director of the Department of Healthcare and Family Services and may include representatives of the following agencies, organizations, or groups:</a:t>
            </a:r>
          </a:p>
          <a:p>
            <a:pPr lvl="1"/>
            <a:r>
              <a:rPr lang="en-US" sz="2000"/>
              <a:t>The for-profit urban nursing home or assisted living industry.</a:t>
            </a:r>
          </a:p>
          <a:p>
            <a:pPr lvl="1"/>
            <a:r>
              <a:rPr lang="en-US" sz="2000"/>
              <a:t>The for-profit rural nursing home or assisted living industry.</a:t>
            </a:r>
          </a:p>
          <a:p>
            <a:pPr lvl="1"/>
            <a:r>
              <a:rPr lang="en-US" sz="2000"/>
              <a:t>The not-for-profit nursing home or assisted living industry</a:t>
            </a:r>
          </a:p>
          <a:p>
            <a:pPr lvl="1"/>
            <a:r>
              <a:rPr lang="en-US" sz="2000"/>
              <a:t>The home care association or home care industry</a:t>
            </a:r>
          </a:p>
          <a:p>
            <a:pPr lvl="1"/>
            <a:r>
              <a:rPr lang="en-US" sz="2000"/>
              <a:t>The adult day care association or adult day care</a:t>
            </a:r>
          </a:p>
        </p:txBody>
      </p:sp>
    </p:spTree>
    <p:extLst>
      <p:ext uri="{BB962C8B-B14F-4D97-AF65-F5344CB8AC3E}">
        <p14:creationId xmlns:p14="http://schemas.microsoft.com/office/powerpoint/2010/main" val="60784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FDF3-6152-FF91-33A0-B6F7376A8432}"/>
              </a:ext>
            </a:extLst>
          </p:cNvPr>
          <p:cNvSpPr>
            <a:spLocks noGrp="1"/>
          </p:cNvSpPr>
          <p:nvPr>
            <p:ph type="title"/>
          </p:nvPr>
        </p:nvSpPr>
        <p:spPr/>
        <p:txBody>
          <a:bodyPr/>
          <a:lstStyle/>
          <a:p>
            <a:r>
              <a:rPr lang="en-US"/>
              <a:t>LTSS Workgroup-Members</a:t>
            </a:r>
          </a:p>
        </p:txBody>
      </p:sp>
      <p:sp>
        <p:nvSpPr>
          <p:cNvPr id="3" name="Content Placeholder 2">
            <a:extLst>
              <a:ext uri="{FF2B5EF4-FFF2-40B4-BE49-F238E27FC236}">
                <a16:creationId xmlns:a16="http://schemas.microsoft.com/office/drawing/2014/main" id="{739D7B62-24BC-A322-C137-7C818BC6A396}"/>
              </a:ext>
            </a:extLst>
          </p:cNvPr>
          <p:cNvSpPr>
            <a:spLocks noGrp="1"/>
          </p:cNvSpPr>
          <p:nvPr>
            <p:ph idx="1"/>
          </p:nvPr>
        </p:nvSpPr>
        <p:spPr/>
        <p:txBody>
          <a:bodyPr>
            <a:normAutofit fontScale="92500" lnSpcReduction="10000"/>
          </a:bodyPr>
          <a:lstStyle/>
          <a:p>
            <a:r>
              <a:rPr lang="en-US"/>
              <a:t>An association representing workers who provide long-term services and supports.</a:t>
            </a:r>
          </a:p>
          <a:p>
            <a:r>
              <a:rPr lang="en-US"/>
              <a:t>A representative of providers that serve the predominantly ethnic minority populations. </a:t>
            </a:r>
          </a:p>
          <a:p>
            <a:r>
              <a:rPr lang="en-US"/>
              <a:t>Case Management Organizations. </a:t>
            </a:r>
          </a:p>
          <a:p>
            <a:r>
              <a:rPr lang="en-US"/>
              <a:t>Three consumer representatives which may include a consumer of long-term services and supports or an individual who advocates for such consumers. care delivery system. </a:t>
            </a:r>
          </a:p>
        </p:txBody>
      </p:sp>
    </p:spTree>
    <p:extLst>
      <p:ext uri="{BB962C8B-B14F-4D97-AF65-F5344CB8AC3E}">
        <p14:creationId xmlns:p14="http://schemas.microsoft.com/office/powerpoint/2010/main" val="104426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DF6E-F277-150C-2195-0AF4E3F3EBC9}"/>
              </a:ext>
            </a:extLst>
          </p:cNvPr>
          <p:cNvSpPr>
            <a:spLocks noGrp="1"/>
          </p:cNvSpPr>
          <p:nvPr>
            <p:ph type="title"/>
          </p:nvPr>
        </p:nvSpPr>
        <p:spPr/>
        <p:txBody>
          <a:bodyPr/>
          <a:lstStyle/>
          <a:p>
            <a:r>
              <a:rPr lang="en-US"/>
              <a:t>LTSS Workgroup-Members</a:t>
            </a:r>
          </a:p>
        </p:txBody>
      </p:sp>
      <p:sp>
        <p:nvSpPr>
          <p:cNvPr id="3" name="Content Placeholder 2">
            <a:extLst>
              <a:ext uri="{FF2B5EF4-FFF2-40B4-BE49-F238E27FC236}">
                <a16:creationId xmlns:a16="http://schemas.microsoft.com/office/drawing/2014/main" id="{E3611275-4409-DAD4-6BBC-EDFA8B8D691E}"/>
              </a:ext>
            </a:extLst>
          </p:cNvPr>
          <p:cNvSpPr>
            <a:spLocks noGrp="1"/>
          </p:cNvSpPr>
          <p:nvPr>
            <p:ph idx="1"/>
          </p:nvPr>
        </p:nvSpPr>
        <p:spPr/>
        <p:txBody>
          <a:bodyPr>
            <a:normAutofit fontScale="92500" lnSpcReduction="20000"/>
          </a:bodyPr>
          <a:lstStyle/>
          <a:p>
            <a:pPr marL="0" indent="0">
              <a:buNone/>
            </a:pPr>
            <a:r>
              <a:rPr lang="en-US"/>
              <a:t>In addition, one representative from each of the following may serve ex officio: </a:t>
            </a:r>
          </a:p>
          <a:p>
            <a:r>
              <a:rPr lang="en-US"/>
              <a:t>Governor's Office</a:t>
            </a:r>
          </a:p>
          <a:p>
            <a:r>
              <a:rPr lang="en-US"/>
              <a:t>Department of Healthcare and Family Services</a:t>
            </a:r>
          </a:p>
          <a:p>
            <a:r>
              <a:rPr lang="en-US"/>
              <a:t>Department of Human Services</a:t>
            </a:r>
          </a:p>
          <a:p>
            <a:r>
              <a:rPr lang="en-US"/>
              <a:t>Department on Aging</a:t>
            </a:r>
          </a:p>
          <a:p>
            <a:r>
              <a:rPr lang="en-US"/>
              <a:t>Department of Public Health</a:t>
            </a:r>
          </a:p>
          <a:p>
            <a:r>
              <a:rPr lang="en-US"/>
              <a:t>Department of Human Rights</a:t>
            </a:r>
          </a:p>
        </p:txBody>
      </p:sp>
    </p:spTree>
    <p:extLst>
      <p:ext uri="{BB962C8B-B14F-4D97-AF65-F5344CB8AC3E}">
        <p14:creationId xmlns:p14="http://schemas.microsoft.com/office/powerpoint/2010/main" val="1627562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3FF1-82FC-8579-970E-C40A42C28704}"/>
              </a:ext>
            </a:extLst>
          </p:cNvPr>
          <p:cNvSpPr>
            <a:spLocks noGrp="1"/>
          </p:cNvSpPr>
          <p:nvPr>
            <p:ph type="title"/>
          </p:nvPr>
        </p:nvSpPr>
        <p:spPr/>
        <p:txBody>
          <a:bodyPr/>
          <a:lstStyle/>
          <a:p>
            <a:r>
              <a:rPr lang="en-US"/>
              <a:t>LTSS Workgroup</a:t>
            </a:r>
          </a:p>
        </p:txBody>
      </p:sp>
      <p:sp>
        <p:nvSpPr>
          <p:cNvPr id="3" name="Content Placeholder 2">
            <a:extLst>
              <a:ext uri="{FF2B5EF4-FFF2-40B4-BE49-F238E27FC236}">
                <a16:creationId xmlns:a16="http://schemas.microsoft.com/office/drawing/2014/main" id="{17C4A3AF-DFF8-1BB4-3AD0-728F86A7E4EA}"/>
              </a:ext>
            </a:extLst>
          </p:cNvPr>
          <p:cNvSpPr>
            <a:spLocks noGrp="1"/>
          </p:cNvSpPr>
          <p:nvPr>
            <p:ph idx="1"/>
          </p:nvPr>
        </p:nvSpPr>
        <p:spPr/>
        <p:txBody>
          <a:bodyPr>
            <a:normAutofit fontScale="85000" lnSpcReduction="10000"/>
          </a:bodyPr>
          <a:lstStyle/>
          <a:p>
            <a:r>
              <a:rPr lang="en-US"/>
              <a:t>The Workgroup shall not meet unless all consumer representative positions are filled. </a:t>
            </a:r>
          </a:p>
          <a:p>
            <a:r>
              <a:rPr lang="en-US"/>
              <a:t>The workgroup shall reflect diversity in race, ethnicity, and gender.</a:t>
            </a:r>
          </a:p>
          <a:p>
            <a:r>
              <a:rPr lang="en-US"/>
              <a:t>The Chair of the Workgroup workgroup shall be appointed by the Director of the Department of Healthcare and Family Services. </a:t>
            </a:r>
          </a:p>
          <a:p>
            <a:r>
              <a:rPr lang="en-US"/>
              <a:t>The Director of the Department of Healthcare and Family Services shall assign appropriate staff and resources to support the efforts of the Workgroup. </a:t>
            </a:r>
          </a:p>
        </p:txBody>
      </p:sp>
    </p:spTree>
    <p:extLst>
      <p:ext uri="{BB962C8B-B14F-4D97-AF65-F5344CB8AC3E}">
        <p14:creationId xmlns:p14="http://schemas.microsoft.com/office/powerpoint/2010/main" val="3562751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295E-9974-52B3-6ABE-B7F415B6045B}"/>
              </a:ext>
            </a:extLst>
          </p:cNvPr>
          <p:cNvSpPr>
            <a:spLocks noGrp="1"/>
          </p:cNvSpPr>
          <p:nvPr>
            <p:ph type="title"/>
          </p:nvPr>
        </p:nvSpPr>
        <p:spPr/>
        <p:txBody>
          <a:bodyPr/>
          <a:lstStyle/>
          <a:p>
            <a:r>
              <a:rPr lang="en-US"/>
              <a:t>LTSS Workgroup</a:t>
            </a:r>
          </a:p>
        </p:txBody>
      </p:sp>
      <p:sp>
        <p:nvSpPr>
          <p:cNvPr id="3" name="Content Placeholder 2">
            <a:extLst>
              <a:ext uri="{FF2B5EF4-FFF2-40B4-BE49-F238E27FC236}">
                <a16:creationId xmlns:a16="http://schemas.microsoft.com/office/drawing/2014/main" id="{98F7B726-063C-7440-654D-E9BB06366AD1}"/>
              </a:ext>
            </a:extLst>
          </p:cNvPr>
          <p:cNvSpPr>
            <a:spLocks noGrp="1"/>
          </p:cNvSpPr>
          <p:nvPr>
            <p:ph idx="1"/>
          </p:nvPr>
        </p:nvSpPr>
        <p:spPr/>
        <p:txBody>
          <a:bodyPr>
            <a:normAutofit fontScale="92500" lnSpcReduction="10000"/>
          </a:bodyPr>
          <a:lstStyle/>
          <a:p>
            <a:r>
              <a:rPr lang="en-US"/>
              <a:t>The workgroup shall meet as often as necessary but not less than 4 times per calendar year. </a:t>
            </a:r>
          </a:p>
          <a:p>
            <a:r>
              <a:rPr lang="en-US"/>
              <a:t>The Workgroup shall promote and facilitate communication, coordination, and collaboration among relevant State agencies and communities of color, limited English-speaking communities, and the private and public entities providing services to those communities. </a:t>
            </a:r>
          </a:p>
        </p:txBody>
      </p:sp>
    </p:spTree>
    <p:extLst>
      <p:ext uri="{BB962C8B-B14F-4D97-AF65-F5344CB8AC3E}">
        <p14:creationId xmlns:p14="http://schemas.microsoft.com/office/powerpoint/2010/main" val="223685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p:txBody>
          <a:bodyPr>
            <a:normAutofit/>
          </a:bodyPr>
          <a:lstStyle/>
          <a:p>
            <a:r>
              <a:rPr lang="en-US" sz="4000">
                <a:latin typeface="Arial"/>
                <a:cs typeface="Arial"/>
              </a:rPr>
              <a:t>House Keeping</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079264" y="0"/>
            <a:ext cx="8112736" cy="5932444"/>
          </a:xfrm>
        </p:spPr>
        <p:txBody>
          <a:bodyPr vert="horz" lIns="91440" tIns="45720" rIns="91440" bIns="45720" rtlCol="0" anchor="t">
            <a:noAutofit/>
          </a:bodyPr>
          <a:lstStyle/>
          <a:p>
            <a:pPr marL="285750" indent="-285750">
              <a:lnSpc>
                <a:spcPct val="95000"/>
              </a:lnSpc>
              <a:spcBef>
                <a:spcPts val="1200"/>
              </a:spcBef>
              <a:spcAft>
                <a:spcPts val="1000"/>
              </a:spcAft>
              <a:buClr>
                <a:prstClr val="black"/>
              </a:buClr>
              <a:buFont typeface="Wingdings" panose="020B0604020202020204" pitchFamily="34" charset="0"/>
              <a:buChar char="§"/>
            </a:pPr>
            <a:r>
              <a:rPr lang="en-US" sz="1550" dirty="0">
                <a:solidFill>
                  <a:srgbClr val="1C4285"/>
                </a:solidFill>
                <a:latin typeface="+mj-lt"/>
                <a:ea typeface="Calibri" panose="020F0502020204030204" pitchFamily="34" charset="0"/>
                <a:cs typeface="Calibri"/>
              </a:rPr>
              <a:t>Meeting basics:</a:t>
            </a:r>
            <a:endParaRPr lang="en-US" sz="1550" dirty="0"/>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Please note, this meeting is being recorded.</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To ensure accurate records, please type your name and organization into the chat.</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If possible, members are asked to attend meetings with their camera’s turned on, however, if you call in &amp; need materials, please email </a:t>
            </a:r>
            <a:r>
              <a:rPr lang="en-US" sz="1550" dirty="0">
                <a:solidFill>
                  <a:srgbClr val="1C4285"/>
                </a:solidFill>
                <a:latin typeface="+mj-lt"/>
                <a:ea typeface="Calibri" panose="020F0502020204030204" pitchFamily="34" charset="0"/>
                <a:cs typeface="Calibri"/>
                <a:hlinkClick r:id="rId2">
                  <a:extLst>
                    <a:ext uri="{A12FA001-AC4F-418D-AE19-62706E023703}">
                      <ahyp:hlinkClr xmlns:ahyp="http://schemas.microsoft.com/office/drawing/2018/hyperlinkcolor" val="tx"/>
                    </a:ext>
                  </a:extLst>
                </a:hlinkClick>
              </a:rPr>
              <a:t>Melishia.Bansa@Illinois.gov</a:t>
            </a:r>
            <a:r>
              <a:rPr lang="en-US" sz="1550" dirty="0">
                <a:solidFill>
                  <a:srgbClr val="1C4285"/>
                </a:solidFill>
                <a:latin typeface="+mj-lt"/>
                <a:ea typeface="Calibri" panose="020F0502020204030204" pitchFamily="34" charset="0"/>
                <a:cs typeface="Calibri"/>
              </a:rPr>
              <a:t> &amp; </a:t>
            </a:r>
            <a:r>
              <a:rPr lang="fr-FR" sz="1550" dirty="0">
                <a:latin typeface="+mj-lt"/>
                <a:ea typeface="Calibri" panose="020F0502020204030204" pitchFamily="34" charset="0"/>
                <a:cs typeface="Calibri"/>
                <a:hlinkClick r:id="rId3"/>
              </a:rPr>
              <a:t>Kyle.Daniels@illinois.gov</a:t>
            </a:r>
            <a:r>
              <a:rPr lang="en-US" sz="1550" dirty="0">
                <a:latin typeface="+mj-lt"/>
                <a:ea typeface="Calibri" panose="020F0502020204030204" pitchFamily="34" charset="0"/>
                <a:cs typeface="Calibri" panose="020F0502020204030204" pitchFamily="34" charset="0"/>
              </a:rPr>
              <a:t> </a:t>
            </a:r>
            <a:r>
              <a:rPr lang="en-US" sz="1550" dirty="0">
                <a:solidFill>
                  <a:srgbClr val="1C4285"/>
                </a:solidFill>
                <a:latin typeface="+mj-lt"/>
                <a:ea typeface="Calibri" panose="020F0502020204030204" pitchFamily="34" charset="0"/>
                <a:cs typeface="Calibri"/>
              </a:rPr>
              <a:t>as soon as safely possible. </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Please be sure to mute your audio except when speaking. </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Please note that HFS staff may mute participants to minimize any type of disruptive noise or feedback. </a:t>
            </a:r>
            <a:endParaRPr lang="en-US" sz="1550" dirty="0">
              <a:solidFill>
                <a:srgbClr val="1C4285"/>
              </a:solidFill>
              <a:latin typeface="+mj-lt"/>
              <a:ea typeface="Calibri" panose="020F0502020204030204" pitchFamily="34" charset="0"/>
              <a:cs typeface="Calibri" panose="020F0502020204030204" pitchFamily="34" charset="0"/>
            </a:endParaRPr>
          </a:p>
          <a:p>
            <a:pPr marL="342900"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Comments or questions during the meeting:</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If you are a committee member and wish to make a comment or ask a question during the meeting, please use the WebEx feature to raise your hand, contact the host/co-host, or unmute yourself during QA sections facilitated by chair. </a:t>
            </a:r>
            <a:endParaRPr lang="en-US" sz="1550" dirty="0">
              <a:solidFill>
                <a:srgbClr val="1C4285"/>
              </a:solidFill>
              <a:cs typeface="Calibri"/>
            </a:endParaRP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If you are a member of the general public and wish to make a comment, please register to make a public comment prior to the meeting. Instructions to make public comments have been provided for you in the public meeting posting located on the MAC webpage.</a:t>
            </a:r>
          </a:p>
          <a:p>
            <a:pPr marL="800100" lvl="1" indent="-34290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If you have a question during the meeting please utilize the Webex chat feature to send your question directly to the Subcommittee chair or any of the host or co-host. </a:t>
            </a:r>
            <a:endParaRPr lang="en-US" sz="1550" dirty="0">
              <a:solidFill>
                <a:srgbClr val="1C4285"/>
              </a:solidFill>
              <a:latin typeface="+mj-lt"/>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C0883E5-7C11-4DB7-882C-41C693C5459F}"/>
              </a:ext>
            </a:extLst>
          </p:cNvPr>
          <p:cNvSpPr>
            <a:spLocks noGrp="1"/>
          </p:cNvSpPr>
          <p:nvPr>
            <p:ph type="sldNum" sz="quarter" idx="12"/>
          </p:nvPr>
        </p:nvSpPr>
        <p:spPr/>
        <p:txBody>
          <a:bodyPr/>
          <a:lstStyle/>
          <a:p>
            <a:fld id="{19ED8608-BCF1-B149-8CB0-92877DFBBF10}" type="slidenum">
              <a:rPr lang="en-US" smtClean="0"/>
              <a:pPr/>
              <a:t>4</a:t>
            </a:fld>
            <a:endParaRPr lang="en-US"/>
          </a:p>
        </p:txBody>
      </p:sp>
      <p:sp>
        <p:nvSpPr>
          <p:cNvPr id="6" name="TextBox 5">
            <a:extLst>
              <a:ext uri="{FF2B5EF4-FFF2-40B4-BE49-F238E27FC236}">
                <a16:creationId xmlns:a16="http://schemas.microsoft.com/office/drawing/2014/main" id="{5BF3E501-83A2-8B32-7A24-DE6B96E85C98}"/>
              </a:ext>
            </a:extLst>
          </p:cNvPr>
          <p:cNvSpPr txBox="1"/>
          <p:nvPr/>
        </p:nvSpPr>
        <p:spPr>
          <a:xfrm>
            <a:off x="3825381" y="6352143"/>
            <a:ext cx="7438937" cy="369332"/>
          </a:xfrm>
          <a:prstGeom prst="rect">
            <a:avLst/>
          </a:prstGeom>
          <a:noFill/>
        </p:spPr>
        <p:txBody>
          <a:bodyPr wrap="square">
            <a:spAutoFit/>
          </a:bodyPr>
          <a:lstStyle/>
          <a:p>
            <a:r>
              <a:rPr lang="en-US" sz="1800" b="1" dirty="0">
                <a:solidFill>
                  <a:schemeClr val="bg2"/>
                </a:solidFill>
              </a:rPr>
              <a:t>Presenter: Melishia Bansa, Special Assistant to Director of HFS</a:t>
            </a:r>
            <a:endParaRPr lang="en-US" dirty="0"/>
          </a:p>
        </p:txBody>
      </p:sp>
    </p:spTree>
    <p:extLst>
      <p:ext uri="{BB962C8B-B14F-4D97-AF65-F5344CB8AC3E}">
        <p14:creationId xmlns:p14="http://schemas.microsoft.com/office/powerpoint/2010/main" val="3377727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9978-8FF4-5FA2-13C1-003823B601AE}"/>
              </a:ext>
            </a:extLst>
          </p:cNvPr>
          <p:cNvSpPr>
            <a:spLocks noGrp="1"/>
          </p:cNvSpPr>
          <p:nvPr>
            <p:ph type="title"/>
          </p:nvPr>
        </p:nvSpPr>
        <p:spPr/>
        <p:txBody>
          <a:bodyPr>
            <a:normAutofit/>
          </a:bodyPr>
          <a:lstStyle/>
          <a:p>
            <a:r>
              <a:rPr lang="en-US" sz="3600"/>
              <a:t>LTSS Workgroup responsibilities</a:t>
            </a:r>
          </a:p>
        </p:txBody>
      </p:sp>
      <p:sp>
        <p:nvSpPr>
          <p:cNvPr id="3" name="Content Placeholder 2">
            <a:extLst>
              <a:ext uri="{FF2B5EF4-FFF2-40B4-BE49-F238E27FC236}">
                <a16:creationId xmlns:a16="http://schemas.microsoft.com/office/drawing/2014/main" id="{06839501-CC04-75F0-0832-0AC6F41DB592}"/>
              </a:ext>
            </a:extLst>
          </p:cNvPr>
          <p:cNvSpPr>
            <a:spLocks noGrp="1"/>
          </p:cNvSpPr>
          <p:nvPr>
            <p:ph idx="1"/>
          </p:nvPr>
        </p:nvSpPr>
        <p:spPr/>
        <p:txBody>
          <a:bodyPr>
            <a:normAutofit fontScale="92500" lnSpcReduction="10000"/>
          </a:bodyPr>
          <a:lstStyle/>
          <a:p>
            <a:r>
              <a:rPr lang="en-US"/>
              <a:t>The Workgroup shall do all of the following: </a:t>
            </a:r>
          </a:p>
          <a:p>
            <a:pPr lvl="1">
              <a:buFont typeface="Courier New" panose="02070309020205020404" pitchFamily="49" charset="0"/>
              <a:buChar char="o"/>
            </a:pPr>
            <a:r>
              <a:rPr lang="en-US"/>
              <a:t>Document the number and types of Long-Term Services and Supports (LTSS) providers in the State and the number of clients served in each setting. </a:t>
            </a:r>
          </a:p>
          <a:p>
            <a:pPr lvl="1">
              <a:buFont typeface="Courier New" panose="02070309020205020404" pitchFamily="49" charset="0"/>
              <a:buChar char="o"/>
            </a:pPr>
            <a:r>
              <a:rPr lang="en-US"/>
              <a:t>Document the number and racial profiles of residents using LTSS, including, but not limited to, residential nursing facilities, assisted living facilities, adult day care, home health services, and other home and community based long-term care services</a:t>
            </a:r>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193291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E2A3-E8F9-7007-E038-580F282F4436}"/>
              </a:ext>
            </a:extLst>
          </p:cNvPr>
          <p:cNvSpPr>
            <a:spLocks noGrp="1"/>
          </p:cNvSpPr>
          <p:nvPr>
            <p:ph type="title"/>
          </p:nvPr>
        </p:nvSpPr>
        <p:spPr/>
        <p:txBody>
          <a:bodyPr>
            <a:normAutofit/>
          </a:bodyPr>
          <a:lstStyle/>
          <a:p>
            <a:r>
              <a:rPr lang="en-US" sz="3600"/>
              <a:t>LTSS Workgroup Responsibilities</a:t>
            </a:r>
          </a:p>
        </p:txBody>
      </p:sp>
      <p:sp>
        <p:nvSpPr>
          <p:cNvPr id="3" name="Content Placeholder 2">
            <a:extLst>
              <a:ext uri="{FF2B5EF4-FFF2-40B4-BE49-F238E27FC236}">
                <a16:creationId xmlns:a16="http://schemas.microsoft.com/office/drawing/2014/main" id="{0F4381DD-64C2-AA92-0C3A-24E5E011A964}"/>
              </a:ext>
            </a:extLst>
          </p:cNvPr>
          <p:cNvSpPr>
            <a:spLocks noGrp="1"/>
          </p:cNvSpPr>
          <p:nvPr>
            <p:ph idx="1"/>
          </p:nvPr>
        </p:nvSpPr>
        <p:spPr/>
        <p:txBody>
          <a:bodyPr>
            <a:normAutofit/>
          </a:bodyPr>
          <a:lstStyle/>
          <a:p>
            <a:pPr lvl="1">
              <a:buFont typeface="Courier New" panose="02070309020205020404" pitchFamily="49" charset="0"/>
              <a:buChar char="o"/>
            </a:pPr>
            <a:r>
              <a:rPr lang="en-US"/>
              <a:t>Document the number and profiles of family or informal caregivers who provide care for minority elders.</a:t>
            </a:r>
          </a:p>
          <a:p>
            <a:pPr lvl="1">
              <a:buFont typeface="Courier New" panose="02070309020205020404" pitchFamily="49" charset="0"/>
              <a:buChar char="o"/>
            </a:pPr>
            <a:r>
              <a:rPr lang="en-US"/>
              <a:t>Compare data over multiple years to identify trends in the delivery of LTSS for each racial or ethnic category including: Alaskan Native or American Indian, Asian or Pacific Islander, black or African American, Hispanic, or white.</a:t>
            </a:r>
          </a:p>
        </p:txBody>
      </p:sp>
    </p:spTree>
    <p:extLst>
      <p:ext uri="{BB962C8B-B14F-4D97-AF65-F5344CB8AC3E}">
        <p14:creationId xmlns:p14="http://schemas.microsoft.com/office/powerpoint/2010/main" val="3878185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7187-8354-901D-EC6E-7DE4883D2481}"/>
              </a:ext>
            </a:extLst>
          </p:cNvPr>
          <p:cNvSpPr>
            <a:spLocks noGrp="1"/>
          </p:cNvSpPr>
          <p:nvPr>
            <p:ph type="title"/>
          </p:nvPr>
        </p:nvSpPr>
        <p:spPr/>
        <p:txBody>
          <a:bodyPr>
            <a:normAutofit/>
          </a:bodyPr>
          <a:lstStyle/>
          <a:p>
            <a:r>
              <a:rPr lang="en-US" sz="3600"/>
              <a:t>LTSS Workgroup Responsibilities</a:t>
            </a:r>
          </a:p>
        </p:txBody>
      </p:sp>
      <p:sp>
        <p:nvSpPr>
          <p:cNvPr id="3" name="Content Placeholder 2">
            <a:extLst>
              <a:ext uri="{FF2B5EF4-FFF2-40B4-BE49-F238E27FC236}">
                <a16:creationId xmlns:a16="http://schemas.microsoft.com/office/drawing/2014/main" id="{63A618C2-9585-90CC-A3D0-A6CF2DB2DE50}"/>
              </a:ext>
            </a:extLst>
          </p:cNvPr>
          <p:cNvSpPr>
            <a:spLocks noGrp="1"/>
          </p:cNvSpPr>
          <p:nvPr>
            <p:ph idx="1"/>
          </p:nvPr>
        </p:nvSpPr>
        <p:spPr/>
        <p:txBody>
          <a:bodyPr>
            <a:normAutofit fontScale="85000" lnSpcReduction="20000"/>
          </a:bodyPr>
          <a:lstStyle/>
          <a:p>
            <a:r>
              <a:rPr lang="en-US"/>
              <a:t>Identify any racial disparities in the provision of care in various LTSS settings and determine factors that might influence the disparities found.</a:t>
            </a:r>
          </a:p>
          <a:p>
            <a:r>
              <a:rPr lang="en-US"/>
              <a:t>Identify any disparities uniquely experienced in metropolitan or rural areas and make recommendations to address these areas. </a:t>
            </a:r>
          </a:p>
          <a:p>
            <a:r>
              <a:rPr lang="en-US"/>
              <a:t>Assess whether the LTSS industry, including managed care plans and independent providers, is equipped to offer culturally sensitive, competent, and linguistically appropriate care to meet the needs of a diverse aging population and their informal and formal caregivers.</a:t>
            </a:r>
          </a:p>
        </p:txBody>
      </p:sp>
    </p:spTree>
    <p:extLst>
      <p:ext uri="{BB962C8B-B14F-4D97-AF65-F5344CB8AC3E}">
        <p14:creationId xmlns:p14="http://schemas.microsoft.com/office/powerpoint/2010/main" val="3281254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CBAA-8CCC-93F3-5036-D59461E68E3B}"/>
              </a:ext>
            </a:extLst>
          </p:cNvPr>
          <p:cNvSpPr>
            <a:spLocks noGrp="1"/>
          </p:cNvSpPr>
          <p:nvPr>
            <p:ph type="title"/>
          </p:nvPr>
        </p:nvSpPr>
        <p:spPr/>
        <p:txBody>
          <a:bodyPr>
            <a:normAutofit/>
          </a:bodyPr>
          <a:lstStyle/>
          <a:p>
            <a:r>
              <a:rPr lang="en-US" sz="3600"/>
              <a:t>LTSS Workgroup Responsibilities</a:t>
            </a:r>
          </a:p>
        </p:txBody>
      </p:sp>
      <p:sp>
        <p:nvSpPr>
          <p:cNvPr id="3" name="Content Placeholder 2">
            <a:extLst>
              <a:ext uri="{FF2B5EF4-FFF2-40B4-BE49-F238E27FC236}">
                <a16:creationId xmlns:a16="http://schemas.microsoft.com/office/drawing/2014/main" id="{D7E90758-7651-0413-EFA0-B561C7BF8B88}"/>
              </a:ext>
            </a:extLst>
          </p:cNvPr>
          <p:cNvSpPr>
            <a:spLocks noGrp="1"/>
          </p:cNvSpPr>
          <p:nvPr>
            <p:ph idx="1"/>
          </p:nvPr>
        </p:nvSpPr>
        <p:spPr/>
        <p:txBody>
          <a:bodyPr>
            <a:normAutofit/>
          </a:bodyPr>
          <a:lstStyle/>
          <a:p>
            <a:r>
              <a:rPr lang="en-US"/>
              <a:t>Identify and prioritize recommendations for actions to be taken by the State to address disparity.</a:t>
            </a:r>
          </a:p>
          <a:p>
            <a:r>
              <a:rPr lang="en-US"/>
              <a:t>Monitor the progress of the State in eliminating racial disparities in the delivery of LTSS.</a:t>
            </a:r>
          </a:p>
        </p:txBody>
      </p:sp>
    </p:spTree>
    <p:extLst>
      <p:ext uri="{BB962C8B-B14F-4D97-AF65-F5344CB8AC3E}">
        <p14:creationId xmlns:p14="http://schemas.microsoft.com/office/powerpoint/2010/main" val="690917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0CE7-7756-8268-1DCE-849DEDA2C8AB}"/>
              </a:ext>
            </a:extLst>
          </p:cNvPr>
          <p:cNvSpPr>
            <a:spLocks noGrp="1"/>
          </p:cNvSpPr>
          <p:nvPr>
            <p:ph type="title"/>
          </p:nvPr>
        </p:nvSpPr>
        <p:spPr/>
        <p:txBody>
          <a:bodyPr/>
          <a:lstStyle/>
          <a:p>
            <a:r>
              <a:rPr lang="en-US"/>
              <a:t>LTSS Workgroup</a:t>
            </a:r>
          </a:p>
        </p:txBody>
      </p:sp>
      <p:sp>
        <p:nvSpPr>
          <p:cNvPr id="3" name="Content Placeholder 2">
            <a:extLst>
              <a:ext uri="{FF2B5EF4-FFF2-40B4-BE49-F238E27FC236}">
                <a16:creationId xmlns:a16="http://schemas.microsoft.com/office/drawing/2014/main" id="{59951D0C-F673-4C4B-4833-E7B422C2BA31}"/>
              </a:ext>
            </a:extLst>
          </p:cNvPr>
          <p:cNvSpPr>
            <a:spLocks noGrp="1"/>
          </p:cNvSpPr>
          <p:nvPr>
            <p:ph idx="1"/>
          </p:nvPr>
        </p:nvSpPr>
        <p:spPr/>
        <p:txBody>
          <a:bodyPr>
            <a:normAutofit fontScale="77500" lnSpcReduction="20000"/>
          </a:bodyPr>
          <a:lstStyle/>
          <a:p>
            <a:r>
              <a:rPr lang="en-US"/>
              <a:t>The Workgroup may conduct public hearings, inquiries, studies, and other forms of information gathering to identify how the actions of State government contribute to or reduce racial disparities in long-term care settings. </a:t>
            </a:r>
          </a:p>
          <a:p>
            <a:r>
              <a:rPr lang="en-US"/>
              <a:t>The Workgroup shall report its findings and recommendations to the Governor and the General Assembly with annual no later than one year after the effective date of this amendatory Act of the 98th General Assembly. Annual reports shall be issued every year thereafter and shall include documentation of progress made to eliminate disparities in long-term care service settings. </a:t>
            </a:r>
          </a:p>
        </p:txBody>
      </p:sp>
    </p:spTree>
    <p:extLst>
      <p:ext uri="{BB962C8B-B14F-4D97-AF65-F5344CB8AC3E}">
        <p14:creationId xmlns:p14="http://schemas.microsoft.com/office/powerpoint/2010/main" val="235494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7445-E002-D54D-390F-D3ADAF54FE9C}"/>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26CDE23C-7E06-E359-E437-57B86BC9F2DB}"/>
              </a:ext>
            </a:extLst>
          </p:cNvPr>
          <p:cNvSpPr>
            <a:spLocks noGrp="1"/>
          </p:cNvSpPr>
          <p:nvPr>
            <p:ph idx="1"/>
          </p:nvPr>
        </p:nvSpPr>
        <p:spPr/>
        <p:txBody>
          <a:bodyPr/>
          <a:lstStyle/>
          <a:p>
            <a:r>
              <a:rPr lang="en-US"/>
              <a:t>HFS originally discussed this topic in Nov 2022.</a:t>
            </a:r>
          </a:p>
        </p:txBody>
      </p:sp>
    </p:spTree>
    <p:extLst>
      <p:ext uri="{BB962C8B-B14F-4D97-AF65-F5344CB8AC3E}">
        <p14:creationId xmlns:p14="http://schemas.microsoft.com/office/powerpoint/2010/main" val="2179384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Autofit/>
          </a:bodyPr>
          <a:lstStyle/>
          <a:p>
            <a:pPr algn="ctr"/>
            <a:br>
              <a:rPr lang="en-US"/>
            </a:br>
            <a:br>
              <a:rPr lang="en-US"/>
            </a:br>
            <a:br>
              <a:rPr lang="en-US"/>
            </a:br>
            <a:r>
              <a:rPr lang="en-US"/>
              <a:t>ANY QUESTIONS?</a:t>
            </a:r>
            <a:br>
              <a:rPr lang="en-US"/>
            </a:br>
            <a:endParaRPr lang="en-US" dirty="0"/>
          </a:p>
        </p:txBody>
      </p:sp>
    </p:spTree>
    <p:extLst>
      <p:ext uri="{BB962C8B-B14F-4D97-AF65-F5344CB8AC3E}">
        <p14:creationId xmlns:p14="http://schemas.microsoft.com/office/powerpoint/2010/main" val="2632432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6"/>
            </a:pPr>
            <a:r>
              <a:rPr lang="en-US" dirty="0"/>
              <a:t> Public Comments</a:t>
            </a:r>
          </a:p>
        </p:txBody>
      </p:sp>
    </p:spTree>
    <p:extLst>
      <p:ext uri="{BB962C8B-B14F-4D97-AF65-F5344CB8AC3E}">
        <p14:creationId xmlns:p14="http://schemas.microsoft.com/office/powerpoint/2010/main" val="1898728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584775"/>
          </a:xfrm>
          <a:prstGeom prst="rect">
            <a:avLst/>
          </a:prstGeom>
          <a:noFill/>
        </p:spPr>
        <p:txBody>
          <a:bodyPr wrap="square" rtlCol="0">
            <a:spAutoFit/>
          </a:bodyPr>
          <a:lstStyle/>
          <a:p>
            <a:pPr algn="r"/>
            <a:r>
              <a:rPr lang="en-US" sz="3200" b="1" dirty="0">
                <a:solidFill>
                  <a:schemeClr val="tx2"/>
                </a:solidFill>
                <a:ea typeface="Proxima Nova"/>
                <a:cs typeface="Proxima Nova"/>
                <a:sym typeface="Proxima Nova"/>
              </a:rPr>
              <a:t>Public Comments   </a:t>
            </a:r>
            <a:endParaRPr lang="en-US" sz="32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997423" y="1067327"/>
            <a:ext cx="11088427" cy="1627112"/>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Update</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Font typeface="+mj-lt"/>
              <a:buAutoNum type="alphaUcPeriod"/>
            </a:pPr>
            <a:r>
              <a:rPr lang="en-US" sz="2400" b="1" dirty="0">
                <a:solidFill>
                  <a:schemeClr val="tx2"/>
                </a:solidFill>
                <a:latin typeface="Arial" panose="020B0604020202020204" pitchFamily="34" charset="0"/>
                <a:ea typeface="Arial" panose="020B0604020202020204" pitchFamily="34" charset="0"/>
                <a:cs typeface="Times New Roman" panose="02020603050405020304" pitchFamily="18" charset="0"/>
              </a:rPr>
              <a:t>None</a:t>
            </a:r>
            <a:endParaRPr lang="en-US" sz="24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Tree>
    <p:extLst>
      <p:ext uri="{BB962C8B-B14F-4D97-AF65-F5344CB8AC3E}">
        <p14:creationId xmlns:p14="http://schemas.microsoft.com/office/powerpoint/2010/main" val="3032261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7"/>
            </a:pPr>
            <a:r>
              <a:rPr lang="en-US" dirty="0"/>
              <a:t> Additional Business: Old &amp; New</a:t>
            </a:r>
          </a:p>
        </p:txBody>
      </p:sp>
    </p:spTree>
    <p:extLst>
      <p:ext uri="{BB962C8B-B14F-4D97-AF65-F5344CB8AC3E}">
        <p14:creationId xmlns:p14="http://schemas.microsoft.com/office/powerpoint/2010/main" val="387094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p:txBody>
          <a:bodyPr>
            <a:normAutofit/>
          </a:bodyPr>
          <a:lstStyle/>
          <a:p>
            <a:r>
              <a:rPr lang="en-US" sz="4000">
                <a:latin typeface="Arial"/>
                <a:cs typeface="Arial"/>
              </a:rPr>
              <a:t>House Keeping</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02631" y="-283413"/>
            <a:ext cx="7894041" cy="5932444"/>
          </a:xfrm>
        </p:spPr>
        <p:txBody>
          <a:bodyPr vert="horz" lIns="91440" tIns="45720" rIns="91440" bIns="45720" rtlCol="0" anchor="t">
            <a:noAutofit/>
          </a:bodyPr>
          <a:lstStyle/>
          <a:p>
            <a:pPr marL="0" indent="0">
              <a:lnSpc>
                <a:spcPct val="95000"/>
              </a:lnSpc>
              <a:spcBef>
                <a:spcPts val="1200"/>
              </a:spcBef>
              <a:spcAft>
                <a:spcPts val="1000"/>
              </a:spcAft>
              <a:buClr>
                <a:prstClr val="black"/>
              </a:buClr>
              <a:buFont typeface="Wingdings" pitchFamily="2" charset="2"/>
              <a:buNone/>
              <a:defRPr/>
            </a:pPr>
            <a:endParaRPr lang="en-US" sz="1400" b="1" dirty="0">
              <a:solidFill>
                <a:schemeClr val="tx2"/>
              </a:solidFill>
              <a:latin typeface="+mj-lt"/>
            </a:endParaRPr>
          </a:p>
          <a:p>
            <a:pPr marL="0" indent="0">
              <a:lnSpc>
                <a:spcPct val="120000"/>
              </a:lnSpc>
              <a:spcBef>
                <a:spcPts val="0"/>
              </a:spcBef>
              <a:buNone/>
            </a:pPr>
            <a:r>
              <a:rPr lang="en-US" sz="1550" dirty="0">
                <a:solidFill>
                  <a:srgbClr val="1C4285"/>
                </a:solidFill>
                <a:latin typeface="+mj-lt"/>
                <a:ea typeface="Calibri" panose="020F0502020204030204" pitchFamily="34" charset="0"/>
                <a:cs typeface="Calibri"/>
              </a:rPr>
              <a:t>Meeting basics Cont.</a:t>
            </a:r>
          </a:p>
          <a:p>
            <a:pPr marL="342900" indent="-342900">
              <a:lnSpc>
                <a:spcPct val="120000"/>
              </a:lnSpc>
              <a:spcBef>
                <a:spcPts val="0"/>
              </a:spcBef>
              <a:buFont typeface="Wingdings,Sans-Serif"/>
              <a:buChar char="§"/>
            </a:pPr>
            <a:r>
              <a:rPr lang="en-US" sz="1550" dirty="0">
                <a:solidFill>
                  <a:srgbClr val="1C4285"/>
                </a:solidFill>
                <a:latin typeface="+mj-lt"/>
                <a:ea typeface="Calibri" panose="020F0502020204030204" pitchFamily="34" charset="0"/>
                <a:cs typeface="Arial"/>
              </a:rPr>
              <a:t>The chair will try to address as many questions as possible during designated sections of the meeting. We recognize that due to the limited allotted time, your question may not be  answered during the meeting, therefore be sure to visit the HFS Webpage for a list of helpful resources. Your questions are important to us and will help inform the development of future presentations and informational materials. </a:t>
            </a:r>
            <a:endParaRPr lang="en-US" sz="1550" dirty="0">
              <a:latin typeface="+mj-lt"/>
              <a:ea typeface="Calibri" panose="020F0502020204030204" pitchFamily="34" charset="0"/>
              <a:cs typeface="Arial"/>
            </a:endParaRPr>
          </a:p>
          <a:p>
            <a:pPr marL="0" indent="0">
              <a:lnSpc>
                <a:spcPct val="120000"/>
              </a:lnSpc>
              <a:spcBef>
                <a:spcPts val="0"/>
              </a:spcBef>
              <a:buNone/>
            </a:pPr>
            <a:endParaRPr lang="en-US" sz="1550" dirty="0">
              <a:solidFill>
                <a:srgbClr val="1C4285"/>
              </a:solidFill>
              <a:latin typeface="+mj-lt"/>
              <a:ea typeface="Calibri" panose="020F0502020204030204" pitchFamily="34" charset="0"/>
              <a:cs typeface="Calibri"/>
            </a:endParaRPr>
          </a:p>
          <a:p>
            <a:pPr marL="285750" indent="-28575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HFS is committed to hosting meetings that are accessible and ADA compliant. Closed captioning will be provided. Please email  </a:t>
            </a:r>
            <a:r>
              <a:rPr lang="fr-FR" sz="1550" dirty="0">
                <a:latin typeface="+mj-lt"/>
                <a:ea typeface="Calibri" panose="020F0502020204030204" pitchFamily="34" charset="0"/>
                <a:cs typeface="Calibri"/>
                <a:hlinkClick r:id="rId2"/>
              </a:rPr>
              <a:t>Kyle.Daniels@illinois.gov</a:t>
            </a:r>
            <a:r>
              <a:rPr lang="en-US" sz="1550" dirty="0">
                <a:latin typeface="+mj-lt"/>
                <a:ea typeface="Calibri" panose="020F0502020204030204" pitchFamily="34" charset="0"/>
                <a:cs typeface="Calibri" panose="020F0502020204030204" pitchFamily="34" charset="0"/>
              </a:rPr>
              <a:t> &amp;</a:t>
            </a:r>
            <a:endParaRPr lang="en-US" sz="1550" dirty="0">
              <a:solidFill>
                <a:srgbClr val="1C4285"/>
              </a:solidFill>
              <a:latin typeface="+mj-lt"/>
              <a:ea typeface="Calibri" panose="020F0502020204030204" pitchFamily="34" charset="0"/>
              <a:cs typeface="Calibri"/>
            </a:endParaRPr>
          </a:p>
          <a:p>
            <a:pPr marL="0" indent="0">
              <a:lnSpc>
                <a:spcPct val="120000"/>
              </a:lnSpc>
              <a:spcBef>
                <a:spcPts val="0"/>
              </a:spcBef>
              <a:buNone/>
            </a:pPr>
            <a:r>
              <a:rPr lang="en-US" sz="1550" dirty="0">
                <a:solidFill>
                  <a:srgbClr val="1C4285"/>
                </a:solidFill>
                <a:latin typeface="+mj-lt"/>
                <a:ea typeface="Calibri" panose="020F0502020204030204" pitchFamily="34" charset="0"/>
                <a:cs typeface="Calibri"/>
              </a:rPr>
              <a:t>      </a:t>
            </a:r>
            <a:r>
              <a:rPr lang="en-US" sz="1550" dirty="0">
                <a:solidFill>
                  <a:srgbClr val="1C4285"/>
                </a:solidFill>
                <a:latin typeface="+mj-lt"/>
                <a:ea typeface="Calibri" panose="020F0502020204030204" pitchFamily="34" charset="0"/>
                <a:cs typeface="Calibri"/>
                <a:hlinkClick r:id="rId3">
                  <a:extLst>
                    <a:ext uri="{A12FA001-AC4F-418D-AE19-62706E023703}">
                      <ahyp:hlinkClr xmlns:ahyp="http://schemas.microsoft.com/office/drawing/2018/hyperlinkcolor" val="tx"/>
                    </a:ext>
                  </a:extLst>
                </a:hlinkClick>
              </a:rPr>
              <a:t>Melishia.Bansa@Illinois.gov</a:t>
            </a:r>
            <a:r>
              <a:rPr lang="en-US" sz="1550" dirty="0">
                <a:solidFill>
                  <a:srgbClr val="1C4285"/>
                </a:solidFill>
                <a:latin typeface="+mj-lt"/>
                <a:ea typeface="Calibri" panose="020F0502020204030204" pitchFamily="34" charset="0"/>
                <a:cs typeface="Calibri"/>
              </a:rPr>
              <a:t> in advance to report any requests or accommodations       </a:t>
            </a:r>
          </a:p>
          <a:p>
            <a:pPr marL="0" indent="0">
              <a:lnSpc>
                <a:spcPct val="120000"/>
              </a:lnSpc>
              <a:spcBef>
                <a:spcPts val="0"/>
              </a:spcBef>
              <a:buNone/>
            </a:pPr>
            <a:r>
              <a:rPr lang="en-US" sz="1550" dirty="0">
                <a:solidFill>
                  <a:srgbClr val="1C4285"/>
                </a:solidFill>
                <a:latin typeface="+mj-lt"/>
                <a:ea typeface="Calibri" panose="020F0502020204030204" pitchFamily="34" charset="0"/>
                <a:cs typeface="Calibri"/>
              </a:rPr>
              <a:t>      you may require or use the chat to alert me of challenges you may have encountered </a:t>
            </a:r>
          </a:p>
          <a:p>
            <a:pPr marL="0" indent="0">
              <a:lnSpc>
                <a:spcPct val="120000"/>
              </a:lnSpc>
              <a:spcBef>
                <a:spcPts val="0"/>
              </a:spcBef>
              <a:buNone/>
            </a:pPr>
            <a:r>
              <a:rPr lang="en-US" sz="1550" dirty="0">
                <a:solidFill>
                  <a:srgbClr val="1C4285"/>
                </a:solidFill>
                <a:latin typeface="+mj-lt"/>
                <a:ea typeface="Calibri" panose="020F0502020204030204" pitchFamily="34" charset="0"/>
                <a:cs typeface="Calibri"/>
              </a:rPr>
              <a:t>      during the meeting. </a:t>
            </a:r>
            <a:endParaRPr lang="en-US" sz="1550" dirty="0">
              <a:solidFill>
                <a:srgbClr val="736660"/>
              </a:solidFill>
              <a:latin typeface="+mj-lt"/>
              <a:ea typeface="Calibri" panose="020F0502020204030204" pitchFamily="34" charset="0"/>
              <a:cs typeface="Arial"/>
            </a:endParaRPr>
          </a:p>
          <a:p>
            <a:pPr marL="0" indent="0">
              <a:lnSpc>
                <a:spcPct val="120000"/>
              </a:lnSpc>
              <a:spcBef>
                <a:spcPts val="0"/>
              </a:spcBef>
              <a:buNone/>
            </a:pPr>
            <a:endParaRPr lang="en-US" sz="1550" dirty="0">
              <a:solidFill>
                <a:srgbClr val="1C4285"/>
              </a:solidFill>
              <a:latin typeface="+mj-lt"/>
              <a:ea typeface="Calibri" panose="020F0502020204030204" pitchFamily="34" charset="0"/>
              <a:cs typeface="Calibri"/>
            </a:endParaRPr>
          </a:p>
          <a:p>
            <a:pPr marL="285750" indent="-28575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Arial"/>
              </a:rPr>
              <a:t>Patience, please – many meeting attendees may be new to MAC proceedings. </a:t>
            </a:r>
            <a:endParaRPr lang="en-US" sz="1550" dirty="0">
              <a:latin typeface="+mj-lt"/>
              <a:ea typeface="Calibri" panose="020F0502020204030204" pitchFamily="34" charset="0"/>
              <a:cs typeface="Arial"/>
            </a:endParaRPr>
          </a:p>
          <a:p>
            <a:pPr marL="285750" indent="-285750">
              <a:lnSpc>
                <a:spcPct val="120000"/>
              </a:lnSpc>
              <a:spcBef>
                <a:spcPts val="0"/>
              </a:spcBef>
              <a:buFont typeface="Wingdings" panose="05000000000000000000" pitchFamily="2" charset="2"/>
              <a:buChar char="§"/>
            </a:pPr>
            <a:endParaRPr lang="en-US" sz="1550" dirty="0">
              <a:solidFill>
                <a:srgbClr val="1C4285"/>
              </a:solidFill>
              <a:latin typeface="+mj-lt"/>
              <a:ea typeface="Calibri" panose="020F0502020204030204" pitchFamily="34" charset="0"/>
              <a:cs typeface="Calibri"/>
            </a:endParaRPr>
          </a:p>
          <a:p>
            <a:pPr marL="285750" indent="-285750">
              <a:lnSpc>
                <a:spcPct val="120000"/>
              </a:lnSpc>
              <a:spcBef>
                <a:spcPts val="0"/>
              </a:spcBef>
              <a:buFont typeface="Wingdings" panose="05000000000000000000" pitchFamily="2" charset="2"/>
              <a:buChar char="§"/>
            </a:pPr>
            <a:r>
              <a:rPr lang="en-US" sz="1550" dirty="0">
                <a:solidFill>
                  <a:srgbClr val="1C4285"/>
                </a:solidFill>
                <a:latin typeface="+mj-lt"/>
                <a:ea typeface="Calibri" panose="020F0502020204030204" pitchFamily="34" charset="0"/>
                <a:cs typeface="Calibri"/>
              </a:rPr>
              <a:t>Minutes of the prior meeting have been circulated to subcommittee members in advance of this session. Once approved, they will be posted to the website. </a:t>
            </a:r>
            <a:endParaRPr lang="en-US" sz="1550" dirty="0">
              <a:solidFill>
                <a:srgbClr val="1C4285"/>
              </a:solidFill>
              <a:latin typeface="+mj-lt"/>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C0883E5-7C11-4DB7-882C-41C693C5459F}"/>
              </a:ext>
            </a:extLst>
          </p:cNvPr>
          <p:cNvSpPr>
            <a:spLocks noGrp="1"/>
          </p:cNvSpPr>
          <p:nvPr>
            <p:ph type="sldNum" sz="quarter" idx="12"/>
          </p:nvPr>
        </p:nvSpPr>
        <p:spPr/>
        <p:txBody>
          <a:bodyPr/>
          <a:lstStyle/>
          <a:p>
            <a:fld id="{19ED8608-BCF1-B149-8CB0-92877DFBBF10}" type="slidenum">
              <a:rPr lang="en-US" smtClean="0"/>
              <a:pPr/>
              <a:t>5</a:t>
            </a:fld>
            <a:endParaRPr lang="en-US"/>
          </a:p>
        </p:txBody>
      </p:sp>
      <p:sp>
        <p:nvSpPr>
          <p:cNvPr id="5" name="TextBox 4">
            <a:extLst>
              <a:ext uri="{FF2B5EF4-FFF2-40B4-BE49-F238E27FC236}">
                <a16:creationId xmlns:a16="http://schemas.microsoft.com/office/drawing/2014/main" id="{1F4C1994-7724-BFEA-4D0E-6BE808FE1FAC}"/>
              </a:ext>
            </a:extLst>
          </p:cNvPr>
          <p:cNvSpPr txBox="1"/>
          <p:nvPr/>
        </p:nvSpPr>
        <p:spPr>
          <a:xfrm>
            <a:off x="4001550" y="6356350"/>
            <a:ext cx="7438937" cy="369332"/>
          </a:xfrm>
          <a:prstGeom prst="rect">
            <a:avLst/>
          </a:prstGeom>
          <a:noFill/>
        </p:spPr>
        <p:txBody>
          <a:bodyPr wrap="square">
            <a:spAutoFit/>
          </a:bodyPr>
          <a:lstStyle/>
          <a:p>
            <a:r>
              <a:rPr lang="en-US" sz="1800" b="1">
                <a:solidFill>
                  <a:schemeClr val="bg2"/>
                </a:solidFill>
              </a:rPr>
              <a:t>Presenter: Melishia Bansa, Special Assistant to Director of HFS</a:t>
            </a:r>
            <a:endParaRPr lang="en-US"/>
          </a:p>
        </p:txBody>
      </p:sp>
    </p:spTree>
    <p:extLst>
      <p:ext uri="{BB962C8B-B14F-4D97-AF65-F5344CB8AC3E}">
        <p14:creationId xmlns:p14="http://schemas.microsoft.com/office/powerpoint/2010/main" val="510796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4970816" y="3139269"/>
            <a:ext cx="5957887" cy="1436296"/>
          </a:xfrm>
        </p:spPr>
        <p:txBody>
          <a:bodyPr>
            <a:normAutofit/>
          </a:bodyPr>
          <a:lstStyle/>
          <a:p>
            <a:pPr marL="857250" indent="-857250" algn="ctr">
              <a:buFont typeface="+mj-lt"/>
              <a:buAutoNum type="alphaUcPeriod"/>
            </a:pPr>
            <a:r>
              <a:rPr lang="en-US" dirty="0"/>
              <a:t> Items For Future Discussion</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029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4970816" y="3139269"/>
            <a:ext cx="6871996" cy="1436296"/>
          </a:xfrm>
        </p:spPr>
        <p:txBody>
          <a:bodyPr>
            <a:normAutofit/>
          </a:bodyPr>
          <a:lstStyle/>
          <a:p>
            <a:pPr marL="742950" indent="-742950" algn="ctr">
              <a:buFont typeface="+mj-lt"/>
              <a:buAutoNum type="alphaUcPeriod" startAt="2"/>
            </a:pPr>
            <a:r>
              <a:rPr lang="en-US" dirty="0"/>
              <a:t> HFS Announcements</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475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4970816" y="3139269"/>
            <a:ext cx="6969650" cy="1436296"/>
          </a:xfrm>
        </p:spPr>
        <p:txBody>
          <a:bodyPr>
            <a:normAutofit fontScale="90000"/>
          </a:bodyPr>
          <a:lstStyle/>
          <a:p>
            <a:pPr marL="857250" indent="-857250" algn="ctr">
              <a:buFont typeface="+mj-lt"/>
              <a:buAutoNum type="arabicPeriod"/>
            </a:pPr>
            <a:r>
              <a:rPr lang="en-US" dirty="0"/>
              <a:t> MAC &amp; Subcommittee Resources </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459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525222" y="2456343"/>
            <a:ext cx="7707230" cy="1324527"/>
          </a:xfrm>
        </p:spPr>
        <p:txBody>
          <a:bodyPr>
            <a:normAutofit fontScale="90000"/>
          </a:bodyPr>
          <a:lstStyle/>
          <a:p>
            <a:pPr marL="857250" indent="-857250" algn="ctr">
              <a:buFont typeface="+mj-lt"/>
              <a:buAutoNum type="romanUcPeriod" startAt="8"/>
            </a:pPr>
            <a:r>
              <a:rPr lang="en-US" dirty="0"/>
              <a:t>Adjournment</a:t>
            </a:r>
            <a:br>
              <a:rPr lang="en-US" dirty="0"/>
            </a:br>
            <a:br>
              <a:rPr lang="en-US" dirty="0"/>
            </a:br>
            <a:br>
              <a:rPr lang="en-US" dirty="0"/>
            </a:br>
            <a:r>
              <a:rPr lang="en-US" dirty="0"/>
              <a:t>THANK YOU</a:t>
            </a:r>
          </a:p>
        </p:txBody>
      </p:sp>
    </p:spTree>
    <p:extLst>
      <p:ext uri="{BB962C8B-B14F-4D97-AF65-F5344CB8AC3E}">
        <p14:creationId xmlns:p14="http://schemas.microsoft.com/office/powerpoint/2010/main" val="346461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285227" y="1274714"/>
            <a:ext cx="4001548" cy="1807013"/>
          </a:xfrm>
        </p:spPr>
        <p:txBody>
          <a:bodyPr>
            <a:normAutofit/>
          </a:bodyPr>
          <a:lstStyle/>
          <a:p>
            <a:r>
              <a:rPr lang="en-US" sz="4400" dirty="0"/>
              <a:t>Agenda</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17328" y="482854"/>
            <a:ext cx="7987985" cy="5100431"/>
          </a:xfrm>
        </p:spPr>
        <p:txBody>
          <a:bodyPr>
            <a:noAutofit/>
          </a:bodyPr>
          <a:lstStyle/>
          <a:p>
            <a:pPr marL="400050" indent="-400050">
              <a:spcAft>
                <a:spcPts val="600"/>
              </a:spcAft>
              <a:buAutoNum type="romanUcPeriod"/>
            </a:pPr>
            <a:r>
              <a:rPr lang="en-US" sz="2400" b="1" dirty="0">
                <a:solidFill>
                  <a:schemeClr val="tx2"/>
                </a:solidFill>
              </a:rPr>
              <a:t>   Call to order </a:t>
            </a:r>
          </a:p>
          <a:p>
            <a:pPr marL="400050" lvl="0" indent="-400050">
              <a:spcAft>
                <a:spcPts val="600"/>
              </a:spcAft>
              <a:buAutoNum type="romanUcPeriod"/>
            </a:pPr>
            <a:r>
              <a:rPr lang="en-US" sz="2400" b="1" dirty="0">
                <a:solidFill>
                  <a:schemeClr val="tx2"/>
                </a:solidFill>
              </a:rPr>
              <a:t>   Roll Call of Subcommittee Members</a:t>
            </a:r>
            <a:endParaRPr lang="en-US" sz="2000" b="1" dirty="0">
              <a:solidFill>
                <a:schemeClr val="tx2"/>
              </a:solidFill>
            </a:endParaRPr>
          </a:p>
          <a:p>
            <a:pPr marL="400050" lvl="0" indent="-400050">
              <a:spcAft>
                <a:spcPts val="600"/>
              </a:spcAft>
              <a:buAutoNum type="romanUcPeriod"/>
            </a:pPr>
            <a:r>
              <a:rPr lang="en-US" sz="2400" b="1" dirty="0">
                <a:solidFill>
                  <a:schemeClr val="tx2"/>
                </a:solidFill>
              </a:rPr>
              <a:t>   Review and Approval of Meeting Minutes</a:t>
            </a:r>
          </a:p>
          <a:p>
            <a:pPr marL="400050" lvl="0" indent="-400050">
              <a:spcAft>
                <a:spcPts val="600"/>
              </a:spcAft>
              <a:buAutoNum type="romanUcPeriod"/>
            </a:pPr>
            <a:r>
              <a:rPr lang="en-US" sz="2400" b="1" dirty="0">
                <a:solidFill>
                  <a:schemeClr val="tx2"/>
                </a:solidFill>
              </a:rPr>
              <a:t>   Quality Strategy Review</a:t>
            </a:r>
          </a:p>
          <a:p>
            <a:pPr marL="400050" indent="-400050">
              <a:spcAft>
                <a:spcPts val="600"/>
              </a:spcAft>
              <a:buAutoNum type="romanUcPeriod"/>
            </a:pPr>
            <a:r>
              <a:rPr lang="en-US" sz="2400" b="1" dirty="0">
                <a:solidFill>
                  <a:schemeClr val="tx2"/>
                </a:solidFill>
              </a:rPr>
              <a:t>   LTSS Workgroup</a:t>
            </a:r>
          </a:p>
          <a:p>
            <a:pPr marL="514350" indent="-514350">
              <a:buFont typeface="+mj-lt"/>
              <a:buAutoNum type="romanUcPeriod" startAt="7"/>
            </a:pPr>
            <a:r>
              <a:rPr lang="en-US" sz="2400" b="1" dirty="0">
                <a:solidFill>
                  <a:schemeClr val="tx2"/>
                </a:solidFill>
              </a:rPr>
              <a:t>  Public Comments</a:t>
            </a:r>
          </a:p>
          <a:p>
            <a:pPr marL="514350" indent="-514350">
              <a:buFont typeface="+mj-lt"/>
              <a:buAutoNum type="romanUcPeriod" startAt="7"/>
            </a:pPr>
            <a:r>
              <a:rPr lang="en-US" sz="2400" b="1" dirty="0">
                <a:solidFill>
                  <a:schemeClr val="tx2"/>
                </a:solidFill>
              </a:rPr>
              <a:t>  Additional Business: Old &amp; New</a:t>
            </a:r>
          </a:p>
          <a:p>
            <a:pPr marL="514350" indent="-514350">
              <a:buAutoNum type="romanUcPeriod" startAt="7"/>
            </a:pPr>
            <a:r>
              <a:rPr lang="en-US" sz="2400" b="1" dirty="0">
                <a:solidFill>
                  <a:schemeClr val="tx2"/>
                </a:solidFill>
              </a:rPr>
              <a:t>  Adjournment </a:t>
            </a:r>
          </a:p>
          <a:p>
            <a:pPr marL="514350" indent="-514350">
              <a:buFont typeface="+mj-lt"/>
              <a:buAutoNum type="romanUcPeriod" startAt="6"/>
            </a:pPr>
            <a:endParaRPr lang="en-US" sz="2400" b="1" dirty="0">
              <a:solidFill>
                <a:schemeClr val="tx2"/>
              </a:solidFill>
            </a:endParaRPr>
          </a:p>
          <a:p>
            <a:pPr marL="0" indent="0">
              <a:buNone/>
            </a:pPr>
            <a:endParaRPr lang="en-US" b="1" dirty="0"/>
          </a:p>
          <a:p>
            <a:pPr marL="342900" lvl="0" indent="-342900">
              <a:buFont typeface="+mj-lt"/>
              <a:buAutoNum type="arabicPeriod"/>
            </a:pPr>
            <a:endParaRPr lang="en-US" sz="2400" dirty="0">
              <a:solidFill>
                <a:schemeClr val="dk1"/>
              </a:solidFill>
            </a:endParaRPr>
          </a:p>
        </p:txBody>
      </p:sp>
      <p:sp>
        <p:nvSpPr>
          <p:cNvPr id="5" name="TextBox 4">
            <a:extLst>
              <a:ext uri="{FF2B5EF4-FFF2-40B4-BE49-F238E27FC236}">
                <a16:creationId xmlns:a16="http://schemas.microsoft.com/office/drawing/2014/main" id="{03B6034B-1FF1-41EA-9FAF-14BAAEAF45D1}"/>
              </a:ext>
            </a:extLst>
          </p:cNvPr>
          <p:cNvSpPr txBox="1"/>
          <p:nvPr/>
        </p:nvSpPr>
        <p:spPr>
          <a:xfrm>
            <a:off x="4690723" y="6242453"/>
            <a:ext cx="8568430" cy="923330"/>
          </a:xfrm>
          <a:prstGeom prst="rect">
            <a:avLst/>
          </a:prstGeom>
          <a:noFill/>
        </p:spPr>
        <p:txBody>
          <a:bodyPr wrap="square">
            <a:spAutoFit/>
          </a:bodyPr>
          <a:lstStyle/>
          <a:p>
            <a:r>
              <a:rPr lang="en-US" sz="1800" b="1" dirty="0">
                <a:solidFill>
                  <a:schemeClr val="bg2"/>
                </a:solidFill>
              </a:rPr>
              <a:t>                  </a:t>
            </a:r>
            <a:r>
              <a:rPr lang="en-US" b="1" dirty="0">
                <a:solidFill>
                  <a:schemeClr val="bg2"/>
                </a:solidFill>
              </a:rPr>
              <a:t>Facilitator</a:t>
            </a:r>
            <a:r>
              <a:rPr lang="en-US" sz="1800" b="1" dirty="0">
                <a:solidFill>
                  <a:schemeClr val="bg2"/>
                </a:solidFill>
              </a:rPr>
              <a:t>: </a:t>
            </a:r>
            <a:r>
              <a:rPr lang="en-US" b="1" dirty="0">
                <a:solidFill>
                  <a:schemeClr val="bg2"/>
                </a:solidFill>
              </a:rPr>
              <a:t>Howard Peters</a:t>
            </a:r>
            <a:r>
              <a:rPr lang="en-US" sz="1800" b="1" dirty="0">
                <a:solidFill>
                  <a:schemeClr val="bg2"/>
                </a:solidFill>
              </a:rPr>
              <a:t>,  Chair </a:t>
            </a:r>
          </a:p>
          <a:p>
            <a:endParaRPr lang="en-US" sz="1800" b="1" dirty="0">
              <a:solidFill>
                <a:schemeClr val="bg2"/>
              </a:solidFill>
            </a:endParaRPr>
          </a:p>
          <a:p>
            <a:r>
              <a:rPr lang="en-US" sz="1800" b="1" dirty="0">
                <a:solidFill>
                  <a:schemeClr val="bg2"/>
                </a:solidFill>
              </a:rPr>
              <a:t>  </a:t>
            </a:r>
          </a:p>
        </p:txBody>
      </p:sp>
      <p:sp>
        <p:nvSpPr>
          <p:cNvPr id="6" name="TextBox 5">
            <a:extLst>
              <a:ext uri="{FF2B5EF4-FFF2-40B4-BE49-F238E27FC236}">
                <a16:creationId xmlns:a16="http://schemas.microsoft.com/office/drawing/2014/main" id="{735BF6BA-889E-420E-824C-51BC7809E419}"/>
              </a:ext>
            </a:extLst>
          </p:cNvPr>
          <p:cNvSpPr txBox="1"/>
          <p:nvPr/>
        </p:nvSpPr>
        <p:spPr>
          <a:xfrm>
            <a:off x="3657600" y="6334786"/>
            <a:ext cx="8568430" cy="369332"/>
          </a:xfrm>
          <a:prstGeom prst="rect">
            <a:avLst/>
          </a:prstGeom>
          <a:noFill/>
        </p:spPr>
        <p:txBody>
          <a:bodyPr wrap="square">
            <a:spAutoFit/>
          </a:bodyPr>
          <a:lstStyle/>
          <a:p>
            <a:r>
              <a:rPr lang="en-US" sz="1800" b="1" dirty="0">
                <a:solidFill>
                  <a:schemeClr val="bg2"/>
                </a:solidFill>
              </a:rPr>
              <a:t>                  </a:t>
            </a:r>
            <a:r>
              <a:rPr lang="en-US" b="1" dirty="0">
                <a:solidFill>
                  <a:schemeClr val="bg2"/>
                </a:solidFill>
              </a:rPr>
              <a:t>                    </a:t>
            </a:r>
            <a:endParaRPr lang="en-US" sz="1800" b="1" dirty="0">
              <a:solidFill>
                <a:schemeClr val="bg2"/>
              </a:solidFill>
            </a:endParaRPr>
          </a:p>
        </p:txBody>
      </p:sp>
    </p:spTree>
    <p:extLst>
      <p:ext uri="{BB962C8B-B14F-4D97-AF65-F5344CB8AC3E}">
        <p14:creationId xmlns:p14="http://schemas.microsoft.com/office/powerpoint/2010/main" val="287484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4"/>
            </a:pPr>
            <a:r>
              <a:rPr lang="en-US" dirty="0"/>
              <a:t> Quality Strategy Review</a:t>
            </a:r>
          </a:p>
        </p:txBody>
      </p:sp>
    </p:spTree>
    <p:extLst>
      <p:ext uri="{BB962C8B-B14F-4D97-AF65-F5344CB8AC3E}">
        <p14:creationId xmlns:p14="http://schemas.microsoft.com/office/powerpoint/2010/main" val="62103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DF7A-36C7-98A7-D5E9-ABF21922BD99}"/>
              </a:ext>
            </a:extLst>
          </p:cNvPr>
          <p:cNvSpPr>
            <a:spLocks noGrp="1"/>
          </p:cNvSpPr>
          <p:nvPr>
            <p:ph type="title"/>
          </p:nvPr>
        </p:nvSpPr>
        <p:spPr/>
        <p:txBody>
          <a:bodyPr/>
          <a:lstStyle/>
          <a:p>
            <a:r>
              <a:rPr lang="en-US"/>
              <a:t>CMS Quality Strategy (QS) Requirements</a:t>
            </a:r>
          </a:p>
        </p:txBody>
      </p:sp>
      <p:sp>
        <p:nvSpPr>
          <p:cNvPr id="3" name="Content Placeholder 2">
            <a:extLst>
              <a:ext uri="{FF2B5EF4-FFF2-40B4-BE49-F238E27FC236}">
                <a16:creationId xmlns:a16="http://schemas.microsoft.com/office/drawing/2014/main" id="{DD5E3B84-7B53-6038-B6D1-E35FB634D195}"/>
              </a:ext>
            </a:extLst>
          </p:cNvPr>
          <p:cNvSpPr>
            <a:spLocks noGrp="1"/>
          </p:cNvSpPr>
          <p:nvPr>
            <p:ph sz="half" idx="1"/>
          </p:nvPr>
        </p:nvSpPr>
        <p:spPr/>
        <p:txBody>
          <a:bodyPr>
            <a:normAutofit lnSpcReduction="10000"/>
          </a:bodyPr>
          <a:lstStyle/>
          <a:p>
            <a:r>
              <a:rPr lang="en-US"/>
              <a:t>Under regulations at 42 CFR 438.340 (a) and 42 CFR 457.1240€, CMS requires state Medicaid and CHIP agencies that contract with Managed Care Organizations (MCO) to develop and maintain a Medicaid and CHIP quality strategy to assess and improve the quality of health care and services provided by Managed Care Plans (MCPs). </a:t>
            </a:r>
          </a:p>
          <a:p>
            <a:r>
              <a:rPr lang="en-US"/>
              <a:t>QS offer states and opportunity to describe their population health and quality improvement priorities, to articulate their vision for health delivery reform, and to provide a road map for how to achieve those goals.</a:t>
            </a:r>
          </a:p>
          <a:p>
            <a:r>
              <a:rPr lang="en-US"/>
              <a:t>CMS created a toolkit to ensure that quality strategies address regulatory requirements and leverage best practices.  </a:t>
            </a:r>
          </a:p>
        </p:txBody>
      </p:sp>
    </p:spTree>
    <p:extLst>
      <p:ext uri="{BB962C8B-B14F-4D97-AF65-F5344CB8AC3E}">
        <p14:creationId xmlns:p14="http://schemas.microsoft.com/office/powerpoint/2010/main" val="61923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2090-3458-5F29-70F3-D5B184A67110}"/>
              </a:ext>
            </a:extLst>
          </p:cNvPr>
          <p:cNvSpPr>
            <a:spLocks noGrp="1"/>
          </p:cNvSpPr>
          <p:nvPr>
            <p:ph type="title"/>
          </p:nvPr>
        </p:nvSpPr>
        <p:spPr/>
        <p:txBody>
          <a:bodyPr/>
          <a:lstStyle/>
          <a:p>
            <a:r>
              <a:rPr lang="en-US"/>
              <a:t>CMS Quality Strategy (QS) Requirements</a:t>
            </a:r>
          </a:p>
        </p:txBody>
      </p:sp>
      <p:sp>
        <p:nvSpPr>
          <p:cNvPr id="3" name="Content Placeholder 2">
            <a:extLst>
              <a:ext uri="{FF2B5EF4-FFF2-40B4-BE49-F238E27FC236}">
                <a16:creationId xmlns:a16="http://schemas.microsoft.com/office/drawing/2014/main" id="{DCD6B1BD-800C-F9FE-CE12-4E2F4BA31F28}"/>
              </a:ext>
            </a:extLst>
          </p:cNvPr>
          <p:cNvSpPr>
            <a:spLocks noGrp="1"/>
          </p:cNvSpPr>
          <p:nvPr>
            <p:ph sz="half" idx="1"/>
          </p:nvPr>
        </p:nvSpPr>
        <p:spPr/>
        <p:txBody>
          <a:bodyPr>
            <a:normAutofit lnSpcReduction="10000"/>
          </a:bodyPr>
          <a:lstStyle/>
          <a:p>
            <a:pPr marL="0" indent="0">
              <a:buNone/>
            </a:pPr>
            <a:r>
              <a:rPr lang="en-US"/>
              <a:t>When developing the QS, the state should take into account these cross-cutting consideration.</a:t>
            </a:r>
          </a:p>
          <a:p>
            <a:r>
              <a:rPr lang="en-US"/>
              <a:t>Child and Adult Core Set Measures </a:t>
            </a:r>
          </a:p>
          <a:p>
            <a:r>
              <a:rPr lang="en-US"/>
              <a:t>Align with other managed care tools.</a:t>
            </a:r>
          </a:p>
          <a:p>
            <a:pPr lvl="1">
              <a:buFont typeface="Courier New" panose="02070309020205020404" pitchFamily="49" charset="0"/>
              <a:buChar char="o"/>
            </a:pPr>
            <a:r>
              <a:rPr lang="en-US"/>
              <a:t>Quality Assessment and Performance Improvement (QAPI)</a:t>
            </a:r>
          </a:p>
          <a:p>
            <a:pPr lvl="1">
              <a:buFont typeface="Courier New" panose="02070309020205020404" pitchFamily="49" charset="0"/>
              <a:buChar char="o"/>
            </a:pPr>
            <a:r>
              <a:rPr lang="en-US"/>
              <a:t>Align with External Quality Review (EQR) technical reports</a:t>
            </a:r>
          </a:p>
          <a:p>
            <a:pPr lvl="1">
              <a:buFont typeface="Courier New" panose="02070309020205020404" pitchFamily="49" charset="0"/>
              <a:buChar char="o"/>
            </a:pPr>
            <a:r>
              <a:rPr lang="en-US"/>
              <a:t>State Directed Payments</a:t>
            </a:r>
          </a:p>
          <a:p>
            <a:pPr lvl="1">
              <a:buFont typeface="Courier New" panose="02070309020205020404" pitchFamily="49" charset="0"/>
              <a:buChar char="o"/>
            </a:pPr>
            <a:r>
              <a:rPr lang="en-US"/>
              <a:t>Quality Measures-Including LTSS</a:t>
            </a:r>
          </a:p>
          <a:p>
            <a:pPr lvl="1">
              <a:buFont typeface="Courier New" panose="02070309020205020404" pitchFamily="49" charset="0"/>
              <a:buChar char="o"/>
            </a:pPr>
            <a:r>
              <a:rPr lang="en-US"/>
              <a:t>Disparity Initiatives </a:t>
            </a:r>
          </a:p>
          <a:p>
            <a:endParaRPr lang="en-US"/>
          </a:p>
          <a:p>
            <a:pPr marL="0" indent="0">
              <a:buNone/>
            </a:pPr>
            <a:endParaRPr lang="en-US"/>
          </a:p>
        </p:txBody>
      </p:sp>
    </p:spTree>
    <p:extLst>
      <p:ext uri="{BB962C8B-B14F-4D97-AF65-F5344CB8AC3E}">
        <p14:creationId xmlns:p14="http://schemas.microsoft.com/office/powerpoint/2010/main" val="2449437406"/>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L-030_Templates-PowerPoint_FINAL">
  <a:themeElements>
    <a:clrScheme name="MOLINA">
      <a:dk1>
        <a:srgbClr val="00A0AF"/>
      </a:dk1>
      <a:lt1>
        <a:srgbClr val="FFFFFF"/>
      </a:lt1>
      <a:dk2>
        <a:srgbClr val="636466"/>
      </a:dk2>
      <a:lt2>
        <a:srgbClr val="B1B2B3"/>
      </a:lt2>
      <a:accent1>
        <a:srgbClr val="C4D600"/>
      </a:accent1>
      <a:accent2>
        <a:srgbClr val="00A0AF"/>
      </a:accent2>
      <a:accent3>
        <a:srgbClr val="636466"/>
      </a:accent3>
      <a:accent4>
        <a:srgbClr val="B1B2B3"/>
      </a:accent4>
      <a:accent5>
        <a:srgbClr val="FFFFFF"/>
      </a:accent5>
      <a:accent6>
        <a:srgbClr val="C4D600"/>
      </a:accent6>
      <a:hlink>
        <a:srgbClr val="00A0AF"/>
      </a:hlink>
      <a:folHlink>
        <a:srgbClr val="00A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1">
  <a:themeElements>
    <a:clrScheme name="MOLINA">
      <a:dk1>
        <a:srgbClr val="00A0AF"/>
      </a:dk1>
      <a:lt1>
        <a:srgbClr val="FFFFFF"/>
      </a:lt1>
      <a:dk2>
        <a:srgbClr val="636466"/>
      </a:dk2>
      <a:lt2>
        <a:srgbClr val="B1B2B3"/>
      </a:lt2>
      <a:accent1>
        <a:srgbClr val="C4D600"/>
      </a:accent1>
      <a:accent2>
        <a:srgbClr val="00A0AF"/>
      </a:accent2>
      <a:accent3>
        <a:srgbClr val="636466"/>
      </a:accent3>
      <a:accent4>
        <a:srgbClr val="B1B2B3"/>
      </a:accent4>
      <a:accent5>
        <a:srgbClr val="FFFFFF"/>
      </a:accent5>
      <a:accent6>
        <a:srgbClr val="C4D600"/>
      </a:accent6>
      <a:hlink>
        <a:srgbClr val="00A0AF"/>
      </a:hlink>
      <a:folHlink>
        <a:srgbClr val="00A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marL="342900" marR="0" indent="-342900" algn="l" defTabSz="914400" rtl="0" eaLnBrk="1" fontAlgn="auto" latinLnBrk="0" hangingPunct="1">
          <a:lnSpc>
            <a:spcPct val="100000"/>
          </a:lnSpc>
          <a:spcBef>
            <a:spcPct val="20000"/>
          </a:spcBef>
          <a:spcAft>
            <a:spcPts val="0"/>
          </a:spcAft>
          <a:buClrTx/>
          <a:buSzTx/>
          <a:buFontTx/>
          <a:buNone/>
          <a:tabLst/>
          <a:defRPr kumimoji="0" sz="16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Aetna_PPT_Executive_Template">
  <a:themeElements>
    <a:clrScheme name="Custom 8">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etna_Executive_Template_Template_08_2020.potx" id="{26348477-17B9-4DE1-AC5E-8E044BAD09DB}" vid="{B042D521-4ADC-4287-8047-DE286D634B6D}"/>
    </a:ext>
  </a:extLst>
</a:theme>
</file>

<file path=ppt/theme/theme5.xml><?xml version="1.0" encoding="utf-8"?>
<a:theme xmlns:a="http://schemas.openxmlformats.org/drawingml/2006/main" name="CVS_Health_PPT_Everyday_Widescreen_Template">
  <a:themeElements>
    <a:clrScheme name="AETNA">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267AC0"/>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sz="1500" b="1" dirty="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Navy">
      <a:srgbClr val="0B315E"/>
    </a:custClr>
    <a:custClr name="PPT Teal Extradark">
      <a:srgbClr val="00787E"/>
    </a:custClr>
    <a:custClr name="Teal Dark">
      <a:srgbClr val="00A78E"/>
    </a:custClr>
    <a:custClr name="PPT Teal Ultradark">
      <a:srgbClr val="00585E"/>
    </a:custClr>
    <a:custClr name="PPT Gray Dark">
      <a:srgbClr val="646464"/>
    </a:custClr>
    <a:custClr name="PPT Gray Medium">
      <a:srgbClr val="868686"/>
    </a:custClr>
    <a:custClr name="Text Gray">
      <a:srgbClr val="3F3F3F"/>
    </a:custClr>
    <a:custClr name="PPT Green Extradark">
      <a:srgbClr val="487A10"/>
    </a:custClr>
  </a:custClrLst>
  <a:extLst>
    <a:ext uri="{05A4C25C-085E-4340-85A3-A5531E510DB2}">
      <thm15:themeFamily xmlns:thm15="http://schemas.microsoft.com/office/thememl/2012/main" name="Aetna_Everyday_Widescreen_Template_01_2022" id="{B94B3AC3-DCE3-624C-B1C3-FCAB5FBC4841}" vid="{8855B0F7-D34E-6B42-88EF-942DC48A3F2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CCA38F6BF5344A093910410F2C7C1" ma:contentTypeVersion="1" ma:contentTypeDescription="Create a new document." ma:contentTypeScope="" ma:versionID="5872afeec4abb606b74fd6d8b5178200">
  <xsd:schema xmlns:xsd="http://www.w3.org/2001/XMLSchema" xmlns:xs="http://www.w3.org/2001/XMLSchema" xmlns:p="http://schemas.microsoft.com/office/2006/metadata/properties" xmlns:ns1="http://schemas.microsoft.com/sharepoint/v3" xmlns:ns2="13ffcb3e-f415-468e-87a5-21b858d10b2f" targetNamespace="http://schemas.microsoft.com/office/2006/metadata/properties" ma:root="true" ma:fieldsID="5ca12eef3b42180f0f4d61092556ad40" ns1:_="" ns2:_="">
    <xsd:import namespace="http://schemas.microsoft.com/sharepoint/v3"/>
    <xsd:import namespace="13ffcb3e-f415-468e-87a5-21b858d10b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fcb3e-f415-468e-87a5-21b858d10b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3ffcb3e-f415-468e-87a5-21b858d10b2f">YKWPJU3Z54Z2-1946650138-69</_dlc_DocId>
    <_dlc_DocIdUrl xmlns="13ffcb3e-f415-468e-87a5-21b858d10b2f">
      <Url>https://hfs.portal.illinois.gov/info/branding/_layouts/15/DocIdRedir.aspx?ID=YKWPJU3Z54Z2-1946650138-69</Url>
      <Description>YKWPJU3Z54Z2-1946650138-69</Description>
    </_dlc_DocIdUrl>
  </documentManagement>
</p:properties>
</file>

<file path=customXml/itemProps1.xml><?xml version="1.0" encoding="utf-8"?>
<ds:datastoreItem xmlns:ds="http://schemas.openxmlformats.org/officeDocument/2006/customXml" ds:itemID="{B081590E-A94F-411B-A4C5-AB84BD5D83DA}">
  <ds:schemaRefs>
    <ds:schemaRef ds:uri="13ffcb3e-f415-468e-87a5-21b858d10b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F29E5E-5CA1-41BA-AA48-2DEEE95AC111}">
  <ds:schemaRefs>
    <ds:schemaRef ds:uri="http://schemas.microsoft.com/sharepoint/events"/>
  </ds:schemaRefs>
</ds:datastoreItem>
</file>

<file path=customXml/itemProps3.xml><?xml version="1.0" encoding="utf-8"?>
<ds:datastoreItem xmlns:ds="http://schemas.openxmlformats.org/officeDocument/2006/customXml" ds:itemID="{A052C04C-0D24-4A7E-BA62-16887EAC2584}">
  <ds:schemaRefs>
    <ds:schemaRef ds:uri="http://schemas.microsoft.com/sharepoint/v3/contenttype/forms"/>
  </ds:schemaRefs>
</ds:datastoreItem>
</file>

<file path=customXml/itemProps4.xml><?xml version="1.0" encoding="utf-8"?>
<ds:datastoreItem xmlns:ds="http://schemas.openxmlformats.org/officeDocument/2006/customXml" ds:itemID="{9F997A36-5020-4114-A042-FFA5C70F9516}">
  <ds:schemaRefs>
    <ds:schemaRef ds:uri="13ffcb3e-f415-468e-87a5-21b858d10b2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3379</Words>
  <Application>Microsoft Office PowerPoint</Application>
  <PresentationFormat>Widescreen</PresentationFormat>
  <Paragraphs>320</Paragraphs>
  <Slides>53</Slides>
  <Notes>18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53</vt:i4>
      </vt:variant>
    </vt:vector>
  </HeadingPairs>
  <TitlesOfParts>
    <vt:vector size="70" baseType="lpstr">
      <vt:lpstr>Arial</vt:lpstr>
      <vt:lpstr>Calibri</vt:lpstr>
      <vt:lpstr>Courier New</vt:lpstr>
      <vt:lpstr>CVS Health Sans</vt:lpstr>
      <vt:lpstr>CVS Health Sans Medium</vt:lpstr>
      <vt:lpstr>Domaine Display Bold</vt:lpstr>
      <vt:lpstr>Helvetica Neue</vt:lpstr>
      <vt:lpstr>Helvetica Neue Medium</vt:lpstr>
      <vt:lpstr>Lucida Grande</vt:lpstr>
      <vt:lpstr>Times New Roman</vt:lpstr>
      <vt:lpstr>Wingdings</vt:lpstr>
      <vt:lpstr>Wingdings,Sans-Serif</vt:lpstr>
      <vt:lpstr>Office Theme</vt:lpstr>
      <vt:lpstr>MOL-030_Templates-PowerPoint_FINAL</vt:lpstr>
      <vt:lpstr>Slide1</vt:lpstr>
      <vt:lpstr>Aetna_PPT_Executive_Template</vt:lpstr>
      <vt:lpstr>CVS_Health_PPT_Everyday_Widescreen_Template</vt:lpstr>
      <vt:lpstr>HEALTH EQUITY &amp; QUALITY CARE SUBCOMMITTEE (HEQC) MEETING</vt:lpstr>
      <vt:lpstr>PowerPoint Presentation</vt:lpstr>
      <vt:lpstr>Welcome To Health Equity &amp; Quality Care Subcommittee </vt:lpstr>
      <vt:lpstr>House Keeping</vt:lpstr>
      <vt:lpstr>House Keeping</vt:lpstr>
      <vt:lpstr>Agenda</vt:lpstr>
      <vt:lpstr> Quality Strategy Review</vt:lpstr>
      <vt:lpstr>CMS Quality Strategy (QS) Requirements</vt:lpstr>
      <vt:lpstr>CMS Quality Strategy (QS) Requirements</vt:lpstr>
      <vt:lpstr>QS: Section 1. Quality Framework</vt:lpstr>
      <vt:lpstr>QS Section 1-Vision for Improvement </vt:lpstr>
      <vt:lpstr>QS-Section 2: Transforming Medicaid in Illinois</vt:lpstr>
      <vt:lpstr>QS-Section 2: Transformation-Cont.</vt:lpstr>
      <vt:lpstr>QS-Section : Managed Care in Illinois</vt:lpstr>
      <vt:lpstr>Section 2-Operational Quality Activities</vt:lpstr>
      <vt:lpstr>Section 2: Contracting for Managed Care</vt:lpstr>
      <vt:lpstr>QS-Section 3-Quality of Care</vt:lpstr>
      <vt:lpstr>Section 3-Quality Metrics and Performance Targets</vt:lpstr>
      <vt:lpstr>Section 3 cont.</vt:lpstr>
      <vt:lpstr>Section 4-Monitoring and Compliance </vt:lpstr>
      <vt:lpstr>Section 5-External Quality Review Arrangements </vt:lpstr>
      <vt:lpstr>Section 6-Improvement and Intervention</vt:lpstr>
      <vt:lpstr>Section 7. Conclusions</vt:lpstr>
      <vt:lpstr>Pay For Performance (P4P) Pay For Reporting (P4R)</vt:lpstr>
      <vt:lpstr>5 Pillars</vt:lpstr>
      <vt:lpstr>Adult Behavioral Health P4P/P4R</vt:lpstr>
      <vt:lpstr>Child Behavioral Health P4P/P4R</vt:lpstr>
      <vt:lpstr>Maternal and Child Health P4P/P4R</vt:lpstr>
      <vt:lpstr>Equity P4P/P4R</vt:lpstr>
      <vt:lpstr>Community and Health Promotion </vt:lpstr>
      <vt:lpstr>  Current Quality Strategy:  2021-2024 Comprehensive Medical Program Quality Strategy  The 2024-2027 will be sent out for review and feedback</vt:lpstr>
      <vt:lpstr>   ANY QUESTIONS? </vt:lpstr>
      <vt:lpstr> LTSS Workgroup</vt:lpstr>
      <vt:lpstr>LTSS WORKGROUP</vt:lpstr>
      <vt:lpstr>LTSS Workgroup Members</vt:lpstr>
      <vt:lpstr>LTSS Workgroup-Members</vt:lpstr>
      <vt:lpstr>LTSS Workgroup-Members</vt:lpstr>
      <vt:lpstr>LTSS Workgroup</vt:lpstr>
      <vt:lpstr>LTSS Workgroup</vt:lpstr>
      <vt:lpstr>LTSS Workgroup responsibilities</vt:lpstr>
      <vt:lpstr>LTSS Workgroup Responsibilities</vt:lpstr>
      <vt:lpstr>LTSS Workgroup Responsibilities</vt:lpstr>
      <vt:lpstr>LTSS Workgroup Responsibilities</vt:lpstr>
      <vt:lpstr>LTSS Workgroup</vt:lpstr>
      <vt:lpstr>Next Steps</vt:lpstr>
      <vt:lpstr>   ANY QUESTIONS? </vt:lpstr>
      <vt:lpstr> Public Comments</vt:lpstr>
      <vt:lpstr>PowerPoint Presentation</vt:lpstr>
      <vt:lpstr> Additional Business: Old &amp; New</vt:lpstr>
      <vt:lpstr> Items For Future Discussion</vt:lpstr>
      <vt:lpstr> HFS Announcements</vt:lpstr>
      <vt:lpstr> MAC &amp; Subcommittee Resources </vt:lpstr>
      <vt:lpstr>Adjournment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Daniels, Kyle</cp:lastModifiedBy>
  <cp:revision>3</cp:revision>
  <dcterms:created xsi:type="dcterms:W3CDTF">2022-09-22T21:24:39Z</dcterms:created>
  <dcterms:modified xsi:type="dcterms:W3CDTF">2024-01-29T15:27:45Z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0x010100F3ACCA38F6BF5344A093910410F2C7C1</vt:lpwstr>
  </property>
  <property fmtid="{D5CDD505-2E9C-101B-9397-08002B2CF9AE}" pid="3" name="_dlc_DocIdItemGuid">
    <vt:lpwstr>982b5758-f7cc-449e-86cf-450c738e2d64</vt:lpwstr>
  </property>
</Properties>
</file>