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DF321_113270D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7FFDF04F_24866E2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6"/>
    <p:sldMasterId id="2147483718" r:id="rId7"/>
    <p:sldMasterId id="2147483742" r:id="rId8"/>
  </p:sldMasterIdLst>
  <p:notesMasterIdLst>
    <p:notesMasterId r:id="rId47"/>
  </p:notesMasterIdLst>
  <p:sldIdLst>
    <p:sldId id="256" r:id="rId9"/>
    <p:sldId id="371" r:id="rId10"/>
    <p:sldId id="340" r:id="rId11"/>
    <p:sldId id="2147349263" r:id="rId12"/>
    <p:sldId id="264" r:id="rId13"/>
    <p:sldId id="278" r:id="rId14"/>
    <p:sldId id="2147349281" r:id="rId15"/>
    <p:sldId id="2147348574" r:id="rId16"/>
    <p:sldId id="2147349279" r:id="rId17"/>
    <p:sldId id="2147349330" r:id="rId18"/>
    <p:sldId id="2147349331" r:id="rId19"/>
    <p:sldId id="2147349280" r:id="rId20"/>
    <p:sldId id="2147349282" r:id="rId21"/>
    <p:sldId id="363" r:id="rId22"/>
    <p:sldId id="2147348559" r:id="rId23"/>
    <p:sldId id="358" r:id="rId24"/>
    <p:sldId id="566" r:id="rId25"/>
    <p:sldId id="2147348568" r:id="rId26"/>
    <p:sldId id="2147349267" r:id="rId27"/>
    <p:sldId id="2147349269" r:id="rId28"/>
    <p:sldId id="2147349295" r:id="rId29"/>
    <p:sldId id="2147349304" r:id="rId30"/>
    <p:sldId id="2147349305" r:id="rId31"/>
    <p:sldId id="346" r:id="rId32"/>
    <p:sldId id="2147348564" r:id="rId33"/>
    <p:sldId id="2147349294" r:id="rId34"/>
    <p:sldId id="2147349297" r:id="rId35"/>
    <p:sldId id="2147349298" r:id="rId36"/>
    <p:sldId id="2147349313" r:id="rId37"/>
    <p:sldId id="2147349310" r:id="rId38"/>
    <p:sldId id="2147349311" r:id="rId39"/>
    <p:sldId id="2147349303" r:id="rId40"/>
    <p:sldId id="2147349308" r:id="rId41"/>
    <p:sldId id="2147348561" r:id="rId42"/>
    <p:sldId id="265" r:id="rId43"/>
    <p:sldId id="2147348557" r:id="rId44"/>
    <p:sldId id="2147349315" r:id="rId45"/>
    <p:sldId id="214734854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47617-201A-82C6-F6F1-AB68523CA9DC}" name="Wilson, Dana R." initials="WR" userId="S::dana.wilson@illinois.gov::69171a33-9800-424d-ba71-20361723d709" providerId="AD"/>
  <p188:author id="{7844FC72-945E-07FD-3103-F9878E20D04A}" name="Nancy Sehy" initials="NS" userId="S::nancy.sehy_collectivemedicaltech.com#ext#@ilgov.onmicrosoft.com::49abd87c-0777-422d-b2fc-2500a2d6d275" providerId="AD"/>
  <p188:author id="{F0BBFD7B-35E6-D585-95A1-6BE1B6E88596}" name="Nancy Sehy" initials="NS" userId="S::sehyn@pointclickcare.com::590ea629-6139-4fd1-8e90-6c13bd9de3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387"/>
    <a:srgbClr val="464258"/>
    <a:srgbClr val="75B9E5"/>
    <a:srgbClr val="F15E23"/>
    <a:srgbClr val="3D363D"/>
    <a:srgbClr val="938EC4"/>
    <a:srgbClr val="F2BF1C"/>
    <a:srgbClr val="70AD47"/>
    <a:srgbClr val="009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9" autoAdjust="0"/>
    <p:restoredTop sz="89440" autoAdjust="0"/>
  </p:normalViewPr>
  <p:slideViewPr>
    <p:cSldViewPr snapToGrid="0">
      <p:cViewPr varScale="1">
        <p:scale>
          <a:sx n="101" d="100"/>
          <a:sy n="101" d="100"/>
        </p:scale>
        <p:origin x="5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DF04F_24866E29.xml><?xml version="1.0" encoding="utf-8"?>
<p188:cmLst xmlns:a="http://schemas.openxmlformats.org/drawingml/2006/main" xmlns:r="http://schemas.openxmlformats.org/officeDocument/2006/relationships" xmlns:p188="http://schemas.microsoft.com/office/powerpoint/2018/8/main">
  <p188:cm id="{BEBF094C-28C1-437D-91C6-39EF56586347}" authorId="{F0BBFD7B-35E6-D585-95A1-6BE1B6E88596}" status="resolved" created="2023-11-27T21:56:54.576" complete="100000">
    <pc:sldMkLst xmlns:pc="http://schemas.microsoft.com/office/powerpoint/2013/main/command">
      <pc:docMk/>
      <pc:sldMk cId="612789801" sldId="2147348559"/>
    </pc:sldMkLst>
    <p188:txBody>
      <a:bodyPr/>
      <a:lstStyle/>
      <a:p>
        <a:r>
          <a:rPr lang="en-US"/>
          <a:t>Dana - also wants to add use example/encourage</a:t>
        </a:r>
      </a:p>
    </p188:txBody>
  </p188:cm>
</p188:cmLst>
</file>

<file path=ppt/comments/modernComment_7FFDF321_113270D1.xml><?xml version="1.0" encoding="utf-8"?>
<p188:cmLst xmlns:a="http://schemas.openxmlformats.org/drawingml/2006/main" xmlns:r="http://schemas.openxmlformats.org/officeDocument/2006/relationships" xmlns:p188="http://schemas.microsoft.com/office/powerpoint/2018/8/main">
  <p188:cm id="{B2347E49-27C5-4432-B16A-72AD5A539B91}" authorId="{F0BBFD7B-35E6-D585-95A1-6BE1B6E88596}" status="resolved" created="2023-11-27T21:55:54.217" complete="100000">
    <pc:sldMkLst xmlns:pc="http://schemas.microsoft.com/office/powerpoint/2013/main/command">
      <pc:docMk/>
      <pc:sldMk cId="288518353" sldId="2147349281"/>
    </pc:sldMkLst>
    <p188:txBody>
      <a:bodyPr/>
      <a:lstStyle/>
      <a:p>
        <a:r>
          <a:rPr lang="en-US"/>
          <a:t>Can it also be referenced that there will be a Provider Notice coming out that concerns the clinic types that are affected?  So that will give context to the privacy information and the clinic collaboration stories..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451B3-8B28-4075-9B9C-CBC6D84C06F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743835E-7274-4FA6-9933-CD7F95DE4051}">
      <dgm:prSet phldrT="[Text]" custT="1"/>
      <dgm:spPr/>
      <dgm:t>
        <a:bodyPr anchor="ctr" anchorCtr="0"/>
        <a:lstStyle/>
        <a:p>
          <a:pPr rtl="0"/>
          <a:r>
            <a:rPr lang="en-US" sz="2000" b="1" dirty="0">
              <a:latin typeface="Arial" panose="020B0604020202020204"/>
            </a:rPr>
            <a:t>        No thanks</a:t>
          </a:r>
          <a:endParaRPr lang="en-US" sz="2000" b="0" dirty="0"/>
        </a:p>
      </dgm:t>
    </dgm:pt>
    <dgm:pt modelId="{C4EE3E7F-5854-4CE1-839A-152DA6206E2A}" type="parTrans" cxnId="{7EC4FC20-C04B-4CDB-85EC-96240833585B}">
      <dgm:prSet/>
      <dgm:spPr/>
      <dgm:t>
        <a:bodyPr/>
        <a:lstStyle/>
        <a:p>
          <a:endParaRPr lang="en-US"/>
        </a:p>
      </dgm:t>
    </dgm:pt>
    <dgm:pt modelId="{0DCE0D1F-8CCA-45E3-8167-BE034B33CDEB}" type="sibTrans" cxnId="{7EC4FC20-C04B-4CDB-85EC-96240833585B}">
      <dgm:prSet/>
      <dgm:spPr/>
      <dgm:t>
        <a:bodyPr/>
        <a:lstStyle/>
        <a:p>
          <a:endParaRPr lang="en-US"/>
        </a:p>
      </dgm:t>
    </dgm:pt>
    <dgm:pt modelId="{2010EF69-333C-4C08-9780-0FB50688B50C}">
      <dgm:prSet phldr="0" custT="1"/>
      <dgm:spPr>
        <a:solidFill>
          <a:schemeClr val="accent4"/>
        </a:solidFill>
      </dgm:spPr>
      <dgm:t>
        <a:bodyPr anchor="ctr" anchorCtr="0"/>
        <a:lstStyle/>
        <a:p>
          <a:pPr rtl="0"/>
          <a:r>
            <a:rPr lang="en-US" sz="2000" b="1" dirty="0">
              <a:latin typeface="Arial" panose="020B0604020202020204"/>
            </a:rPr>
            <a:t>        Yes</a:t>
          </a:r>
        </a:p>
      </dgm:t>
    </dgm:pt>
    <dgm:pt modelId="{DF393BE2-CF81-42C2-88FE-C41FD3938635}" type="sibTrans" cxnId="{8DE4664D-BFCF-4946-BB0C-3821E3FA8445}">
      <dgm:prSet/>
      <dgm:spPr/>
      <dgm:t>
        <a:bodyPr/>
        <a:lstStyle/>
        <a:p>
          <a:endParaRPr lang="en-US"/>
        </a:p>
      </dgm:t>
    </dgm:pt>
    <dgm:pt modelId="{F4C18107-0FAA-42C7-B0EA-AFA2F60862A1}" type="parTrans" cxnId="{8DE4664D-BFCF-4946-BB0C-3821E3FA8445}">
      <dgm:prSet/>
      <dgm:spPr/>
      <dgm:t>
        <a:bodyPr/>
        <a:lstStyle/>
        <a:p>
          <a:endParaRPr lang="en-US"/>
        </a:p>
      </dgm:t>
    </dgm:pt>
    <dgm:pt modelId="{97F4CD1E-60C5-4A4A-BF9B-D095320D5436}" type="pres">
      <dgm:prSet presAssocID="{7A6451B3-8B28-4075-9B9C-CBC6D84C06F2}" presName="linear" presStyleCnt="0">
        <dgm:presLayoutVars>
          <dgm:animLvl val="lvl"/>
          <dgm:resizeHandles val="exact"/>
        </dgm:presLayoutVars>
      </dgm:prSet>
      <dgm:spPr/>
    </dgm:pt>
    <dgm:pt modelId="{1E4BBFE6-2FBB-4BD7-B7CD-E2042FB96470}" type="pres">
      <dgm:prSet presAssocID="{2010EF69-333C-4C08-9780-0FB50688B50C}" presName="parentText" presStyleLbl="node1" presStyleIdx="0" presStyleCnt="2" custFlipHor="1" custScaleX="33328" custLinFactNeighborX="-24154" custLinFactNeighborY="40749">
        <dgm:presLayoutVars>
          <dgm:chMax val="0"/>
          <dgm:bulletEnabled val="1"/>
        </dgm:presLayoutVars>
      </dgm:prSet>
      <dgm:spPr/>
    </dgm:pt>
    <dgm:pt modelId="{E9A04A25-43AB-4B03-896F-BCD735FB870A}" type="pres">
      <dgm:prSet presAssocID="{DF393BE2-CF81-42C2-88FE-C41FD3938635}" presName="spacer" presStyleCnt="0"/>
      <dgm:spPr/>
    </dgm:pt>
    <dgm:pt modelId="{C4E55B93-3C75-4214-BB9B-3DF3D79742E4}" type="pres">
      <dgm:prSet presAssocID="{C743835E-7274-4FA6-9933-CD7F95DE4051}" presName="parentText" presStyleLbl="node1" presStyleIdx="1" presStyleCnt="2" custScaleX="33589" custLinFactY="-96781" custLinFactNeighborX="13926" custLinFactNeighborY="-100000">
        <dgm:presLayoutVars>
          <dgm:chMax val="0"/>
          <dgm:bulletEnabled val="1"/>
        </dgm:presLayoutVars>
      </dgm:prSet>
      <dgm:spPr/>
    </dgm:pt>
  </dgm:ptLst>
  <dgm:cxnLst>
    <dgm:cxn modelId="{7EC4FC20-C04B-4CDB-85EC-96240833585B}" srcId="{7A6451B3-8B28-4075-9B9C-CBC6D84C06F2}" destId="{C743835E-7274-4FA6-9933-CD7F95DE4051}" srcOrd="1" destOrd="0" parTransId="{C4EE3E7F-5854-4CE1-839A-152DA6206E2A}" sibTransId="{0DCE0D1F-8CCA-45E3-8167-BE034B33CDEB}"/>
    <dgm:cxn modelId="{34E26249-A9EC-4A7A-8187-308EA72E3069}" type="presOf" srcId="{C743835E-7274-4FA6-9933-CD7F95DE4051}" destId="{C4E55B93-3C75-4214-BB9B-3DF3D79742E4}" srcOrd="0" destOrd="0" presId="urn:microsoft.com/office/officeart/2005/8/layout/vList2"/>
    <dgm:cxn modelId="{8DE4664D-BFCF-4946-BB0C-3821E3FA8445}" srcId="{7A6451B3-8B28-4075-9B9C-CBC6D84C06F2}" destId="{2010EF69-333C-4C08-9780-0FB50688B50C}" srcOrd="0" destOrd="0" parTransId="{F4C18107-0FAA-42C7-B0EA-AFA2F60862A1}" sibTransId="{DF393BE2-CF81-42C2-88FE-C41FD3938635}"/>
    <dgm:cxn modelId="{71CC7988-09B6-4195-8349-095965C04558}" type="presOf" srcId="{2010EF69-333C-4C08-9780-0FB50688B50C}" destId="{1E4BBFE6-2FBB-4BD7-B7CD-E2042FB96470}" srcOrd="0" destOrd="0" presId="urn:microsoft.com/office/officeart/2005/8/layout/vList2"/>
    <dgm:cxn modelId="{F69DBBD7-9FC8-4805-AED8-A02C74DA4021}" type="presOf" srcId="{7A6451B3-8B28-4075-9B9C-CBC6D84C06F2}" destId="{97F4CD1E-60C5-4A4A-BF9B-D095320D5436}" srcOrd="0" destOrd="0" presId="urn:microsoft.com/office/officeart/2005/8/layout/vList2"/>
    <dgm:cxn modelId="{D9D0B529-CF3A-4284-A480-25D62FE8B1A0}" type="presParOf" srcId="{97F4CD1E-60C5-4A4A-BF9B-D095320D5436}" destId="{1E4BBFE6-2FBB-4BD7-B7CD-E2042FB96470}" srcOrd="0" destOrd="0" presId="urn:microsoft.com/office/officeart/2005/8/layout/vList2"/>
    <dgm:cxn modelId="{46DEF28A-6528-441B-8F35-AC4C0EA66562}" type="presParOf" srcId="{97F4CD1E-60C5-4A4A-BF9B-D095320D5436}" destId="{E9A04A25-43AB-4B03-896F-BCD735FB870A}" srcOrd="1" destOrd="0" presId="urn:microsoft.com/office/officeart/2005/8/layout/vList2"/>
    <dgm:cxn modelId="{6E877CD9-B023-494B-B46C-2BF03DFC778D}" type="presParOf" srcId="{97F4CD1E-60C5-4A4A-BF9B-D095320D5436}" destId="{C4E55B93-3C75-4214-BB9B-3DF3D79742E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BBFE6-2FBB-4BD7-B7CD-E2042FB96470}">
      <dsp:nvSpPr>
        <dsp:cNvPr id="0" name=""/>
        <dsp:cNvSpPr/>
      </dsp:nvSpPr>
      <dsp:spPr>
        <a:xfrm flipH="1">
          <a:off x="780342" y="59736"/>
          <a:ext cx="2832418" cy="6739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Yes</a:t>
          </a:r>
        </a:p>
      </dsp:txBody>
      <dsp:txXfrm>
        <a:off x="813240" y="92634"/>
        <a:ext cx="2766622" cy="608124"/>
      </dsp:txXfrm>
    </dsp:sp>
    <dsp:sp modelId="{C4E55B93-3C75-4214-BB9B-3DF3D79742E4}">
      <dsp:nvSpPr>
        <dsp:cNvPr id="0" name=""/>
        <dsp:cNvSpPr/>
      </dsp:nvSpPr>
      <dsp:spPr>
        <a:xfrm>
          <a:off x="4005525" y="39180"/>
          <a:ext cx="2854600" cy="673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No thanks</a:t>
          </a:r>
          <a:endParaRPr lang="en-US" sz="2000" b="0" kern="1200" dirty="0"/>
        </a:p>
      </dsp:txBody>
      <dsp:txXfrm>
        <a:off x="4038423" y="72078"/>
        <a:ext cx="2788804"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10.73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33,'3017'0,"-2610"-16,-43 0,-178 16,-150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5:20.375"/>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0,'2701'0,"-2674"0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6T16:17:27.185"/>
    </inkml:context>
    <inkml:brush xml:id="br0">
      <inkml:brushProperty name="width" value="0.35" units="cm"/>
      <inkml:brushProperty name="height" value="0.35" units="cm"/>
      <inkml:brushProperty name="color" value="#FFFFFF"/>
    </inkml:brush>
  </inkml:definitions>
  <inkml:trace contextRef="#ctx0" brushRef="#br0">388 753 24575,'73'-4'0,"-1"-3"0,105-23 0,-49 6 0,88-3 0,0 9 0,226 11 0,-185 5 0,158 6 0,-301 6 0,50 2 0,21 0 0,2 0 0,66-15 0,203 6 0,-382 5 0,0 3 0,72 21 0,-1-1 0,-38-19 0,-75-10 0,0 2 0,37 8 0,-68-12 0,0 0 0,-1 0 0,1 0 0,0 0 0,-1 1 0,1-1 0,0 0 0,-1 0 0,1 0 0,0 1 0,-1-1 0,1 1 0,-1-1 0,1 0 0,-1 1 0,1-1 0,-1 1 0,1-1 0,-1 1 0,1-1 0,-1 1 0,1-1 0,-1 1 0,0 0 0,0-1 0,1 1 0,-1-1 0,0 1 0,0 0 0,1-1 0,-1 1 0,0 1 0,-13 19 0,-32 13 0,-12-2 0,-2-2 0,-106 37 0,-134 20 0,134-57 0,46-10 0,35-8 0,0-4 0,0-4 0,-103-8 0,31 1 0,-35 2 0,-211 3 0,140 34 0,148-16 0,-31-5 0,89-11 0,-98 20 0,97-13 0,-86 6 0,60-9 0,-34-1 0,-132-7 0,94-2 0,-368 2 0,495 1 0,-49 9 0,48-5 0,-47 2 0,17-8 0,62-2 0,0 0 0,1 0 0,-1 1 0,1-1 0,0 1 0,0 0 0,8-4 0,23-8 0,195-69 0,-191 71 0,-1 3 0,1 1 0,0 2 0,48-2 0,-56 7 0,-1-3 0,1 0 0,-1-2 0,52-17 0,114-55 0,-142 55 0,-26 12 0,1 2 0,0 1 0,0 1 0,1 2 0,48-3 0,157 7 0,-110 4 0,-58-2 0,-33 1 0,0-1 0,0-2 0,0-2 0,0 0 0,0-3 0,46-13 0,-23 0 0,-22 7 0,0-1 0,41-23 0,-65 31 0,0-1 0,0 2 0,0-1 0,14-2 0,-62 19 0,1 1 0,-34 20 0,-19 6 0,-44 12 0,-3-6 0,-242 46 0,285-80 0,-2-4 0,-146-8 0,80-2 0,63 1 0,-106 4 0,173 3 0,-51 13 0,58-11 0,0-2 0,0 0 0,-47 2 0,59-6 0,0-1 0,1-1 0,-1 0 0,0-1 0,1 0 0,-23-6 0,32 7 0,0-1 0,0 1 0,-1 0 0,1 0 0,0-1 0,0 1 0,0-1 0,1 0 0,-1 1 0,0-1 0,1 0 0,-1 0 0,1 0 0,-1 0 0,-1-5 0,2 4 0,0-1 0,0 1 0,1-1 0,-1 1 0,1-1 0,0 0 0,0 1 0,0-1 0,0 0 0,1 1 0,0-1 0,0 1 0,2-8 0,1 1 0,1 0 0,0 1 0,0-1 0,1 1 0,0 0 0,1 0 0,0 0 0,0 1 0,1 0 0,0 1 0,1 0 0,9-6 0,17-12 0,64-31 0,-99 55 0,81-35 0,-81 36 0,0 0 0,0 0 0,0 0 0,0-1 0,0 1 0,0 0 0,0 0 0,0 0 0,0 0 0,-1 0 0,1 0 0,0 0 0,0 0 0,0 0 0,0-1 0,0 1 0,0 0 0,0 0 0,0 0 0,0 0 0,0 0 0,0 0 0,0-1 0,0 1 0,0 0 0,0 0 0,0 0 0,0 0 0,0 0 0,0 0 0,0-1 0,0 1 0,0 0 0,0 0 0,0 0 0,0 0 0,0 0 0,0 0 0,0 0 0,0-1 0,1 1 0,-1 0 0,0 0 0,0 0 0,0 0 0,0 0 0,0 0 0,0 0 0,0 0 0,0 0 0,1 0 0,-1 0 0,0 0 0,0-1 0,0 1 0,0 0 0,0 0 0,0 0 0,0 0 0,1 0 0,-1 0 0,0 0 0,0 0 0,-16 0 0,-21 6 0,-65 26 0,222-47 0,598-132 0,-602 127 0,225-11 0,120 32 0,-194 3 0,-33 8 0,-7 0 0,-116-13 0,114-17 0,-186 15 0,64 3 0,-67 1 0,-1-1 0,40-5 0,6-16 0,-62 15 0,-1 1 0,1 0 0,24-2 0,208-18 0,-182 15 0,-29 4 0,64-1 0,98 18 0,-132-4 0,0-4 0,121-9 0,-142 0 0,198-34 0,-172 26 0,-51 10 0,-1 0 0,1-2 0,28-10 0,11-6 0,101-22 0,-94 28 0,71-27 0,-43-4 0,-98 47 0,0 0 0,-1 0 0,1 0 0,0 0 0,0 0 0,0-1 0,0 1 0,0 0 0,0 0 0,0 0 0,0 0 0,-1 0 0,1 0 0,0 0 0,0-1 0,0 1 0,0 0 0,0 0 0,0 0 0,0 0 0,0 0 0,0-1 0,0 1 0,0 0 0,0 0 0,0 0 0,0 0 0,0 0 0,0-1 0,0 1 0,0 0 0,0 0 0,0 0 0,0 0 0,0 0 0,0-1 0,0 1 0,1 0 0,-1 0 0,0 0 0,0 0 0,0 0 0,0 0 0,0 0 0,0-1 0,0 1 0,1 0 0,-31-2 0,-41 3 0,-124 20 0,1 9 0,-331 95 0,433-102 0,50-14 0,-50 19 0,90-28 0,0 1 0,-1 0 0,1 0 0,0 0 0,0 0 0,-1 0 0,1 0 0,0 1 0,0-1 0,0 1 0,0-1 0,1 1 0,-1 0 0,0 0 0,1 0 0,-1 0 0,1 0 0,0 0 0,-1 0 0,1 0 0,0 1 0,1-1 0,-1 0 0,0 1 0,0-1 0,1 1 0,0-1 0,-1 0 0,1 1 0,0-1 0,0 1 0,0-1 0,1 1 0,-1-1 0,1 1 0,-1-1 0,1 0 0,0 1 0,0-1 0,0 0 0,0 1 0,0-1 0,0 0 0,1 0 0,-1 0 0,1 0 0,-1 0 0,1 0 0,0-1 0,0 1 0,0-1 0,0 1 0,0-1 0,0 1 0,0-1 0,0 0 0,1 0 0,1 0 0,16 6 0,0 0 0,0-2 0,0-1 0,0 0 0,39 1 0,-6-5 0,58-5 0,-89 1 0,1 0 0,32-10 0,-133 15 0,-234 41 0,208-38 0,72-4 0,0 1 0,-1 2 0,1 1 0,-53 13 0,-115 41 0,199-56 0,8-1 0,24 2 0,40 0 0,345-39 0,-227 22 0,-126 13 0,-1-4 0,87-17 0,-55 4 0,-51 11 0,45-13 0,109-29 0,45-16 0,-119 35 0,637-187 0,10 18 0,-460 130 0,-240 59 0,1 3 0,105 2 0,305 9 0,-347-4 0,-110-2-227,-1 0-1,0-1 1,0-1-1,0-1 1,27-10-1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6T16:17:30.111"/>
    </inkml:context>
    <inkml:brush xml:id="br0">
      <inkml:brushProperty name="width" value="0.35" units="cm"/>
      <inkml:brushProperty name="height" value="0.35" units="cm"/>
      <inkml:brushProperty name="color" value="#FFFFFF"/>
    </inkml:brush>
  </inkml:definitions>
  <inkml:trace contextRef="#ctx0" brushRef="#br0">1 96 24575,'57'-9'0,"-23"2"0,408-25 0,3 31 0,-222 2 0,-174-3 0,-1-3 0,54-12 0,-56 8 0,0 3 0,73-3 0,371 11-1365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6T16:17:32.565"/>
    </inkml:context>
    <inkml:brush xml:id="br0">
      <inkml:brushProperty name="width" value="0.35" units="cm"/>
      <inkml:brushProperty name="height" value="0.35" units="cm"/>
      <inkml:brushProperty name="color" value="#FFFFFF"/>
    </inkml:brush>
  </inkml:definitions>
  <inkml:trace contextRef="#ctx0" brushRef="#br0">0 189 24575,'419'-18'0,"-187"-6"0,-138 16 0,144 8 0,-97 3 0,-55-3 0,10 2 0,147-18 0,-94-3 0,88-15 0,-146 11 0,-66 16 0,1 0 0,0 2 0,45-4 0,79-2 77,45-1-1519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36.86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1,'2497'0,"-2477"0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41.87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0,'1176'0,"-1149"0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50.03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0,'599'0,"-578"0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55.14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0,'726'0,"-706"0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59.64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1,'720'0,"-700"0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5:03.15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0,'6'0,"7"0,11 0,9 0,-3 0,0 0,-1 0,1 0,6 0,2 0,6 0,0 0,-7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5:09.50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0,'6'0,"7"0,6 0,6 0,4 0,2 0,2 0,0 0,0 0,0 0,0 0,-1 0,0 0,-6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5:14.84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0,'11'0,"9"0,7 0,3 0,3 0,1 0,0 0,-1 0,0 0,0 0,-1 0,0 0,0 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2C212-C11A-4112-AE87-C0599B486AE1}"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56617-5C6D-4B5F-B5CF-FE2FF77E00F1}" type="slidenum">
              <a:rPr lang="en-US" smtClean="0"/>
              <a:t>‹#›</a:t>
            </a:fld>
            <a:endParaRPr lang="en-US"/>
          </a:p>
        </p:txBody>
      </p:sp>
    </p:spTree>
    <p:extLst>
      <p:ext uri="{BB962C8B-B14F-4D97-AF65-F5344CB8AC3E}">
        <p14:creationId xmlns:p14="http://schemas.microsoft.com/office/powerpoint/2010/main" val="257125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deralregister.gov/documents/2020/05/01/2020-05050/medicare-and-medicaid-programs-patient-protection-and-affordable-care-act-interoperability-a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2</a:t>
            </a:fld>
            <a:endParaRPr lang="en-US"/>
          </a:p>
        </p:txBody>
      </p:sp>
    </p:spTree>
    <p:extLst>
      <p:ext uri="{BB962C8B-B14F-4D97-AF65-F5344CB8AC3E}">
        <p14:creationId xmlns:p14="http://schemas.microsoft.com/office/powerpoint/2010/main" val="263678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14</a:t>
            </a:fld>
            <a:endParaRPr lang="en-US"/>
          </a:p>
        </p:txBody>
      </p:sp>
    </p:spTree>
    <p:extLst>
      <p:ext uri="{BB962C8B-B14F-4D97-AF65-F5344CB8AC3E}">
        <p14:creationId xmlns:p14="http://schemas.microsoft.com/office/powerpoint/2010/main" val="167220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Insights:  This year-  Mar- 2, Apr- 3, July 1</a:t>
            </a:r>
          </a:p>
          <a:p>
            <a:endParaRPr lang="en-US" dirty="0"/>
          </a:p>
          <a:p>
            <a:r>
              <a:rPr lang="en-US" dirty="0"/>
              <a:t>Reports:  20 new reports built for IL customers this year- 7 new since last CCG, and many others modified  -almost entirely health plans- remind hospitals they can – we would like to see more hospitals benefitting from this- it’s included at no charge for them</a:t>
            </a:r>
          </a:p>
        </p:txBody>
      </p:sp>
      <p:sp>
        <p:nvSpPr>
          <p:cNvPr id="4" name="Slide Number Placeholder 3"/>
          <p:cNvSpPr>
            <a:spLocks noGrp="1"/>
          </p:cNvSpPr>
          <p:nvPr>
            <p:ph type="sldNum" sz="quarter" idx="5"/>
          </p:nvPr>
        </p:nvSpPr>
        <p:spPr/>
        <p:txBody>
          <a:bodyPr/>
          <a:lstStyle/>
          <a:p>
            <a:fld id="{66156617-5C6D-4B5F-B5CF-FE2FF77E00F1}" type="slidenum">
              <a:rPr lang="en-US" smtClean="0"/>
              <a:t>15</a:t>
            </a:fld>
            <a:endParaRPr lang="en-US"/>
          </a:p>
        </p:txBody>
      </p:sp>
    </p:spTree>
    <p:extLst>
      <p:ext uri="{BB962C8B-B14F-4D97-AF65-F5344CB8AC3E}">
        <p14:creationId xmlns:p14="http://schemas.microsoft.com/office/powerpoint/2010/main" val="235799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16</a:t>
            </a:fld>
            <a:endParaRPr lang="en-US"/>
          </a:p>
        </p:txBody>
      </p:sp>
    </p:spTree>
    <p:extLst>
      <p:ext uri="{BB962C8B-B14F-4D97-AF65-F5344CB8AC3E}">
        <p14:creationId xmlns:p14="http://schemas.microsoft.com/office/powerpoint/2010/main" val="53910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18</a:t>
            </a:fld>
            <a:endParaRPr lang="en-US"/>
          </a:p>
        </p:txBody>
      </p:sp>
    </p:spTree>
    <p:extLst>
      <p:ext uri="{BB962C8B-B14F-4D97-AF65-F5344CB8AC3E}">
        <p14:creationId xmlns:p14="http://schemas.microsoft.com/office/powerpoint/2010/main" val="83356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adb95bd1e_5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306" name="Google Shape;306;g5adb95bd1e_5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99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makes </a:t>
            </a:r>
            <a:r>
              <a:rPr lang="en-US" dirty="0" err="1"/>
              <a:t>PointClickCare’s</a:t>
            </a:r>
            <a:r>
              <a:rPr lang="en-US" dirty="0"/>
              <a:t> consent enabled portals different from our standard portals is that your facility will be onboarded as default invisible to the rest of the Network. That means that any information originating from your facility (such as care team, encounters, or care insights) will not be visible to anyone outside of your facility unless </a:t>
            </a:r>
            <a:r>
              <a:rPr lang="en-US" dirty="0" err="1"/>
              <a:t>PointClickCare</a:t>
            </a:r>
            <a:r>
              <a:rPr lang="en-US" dirty="0"/>
              <a:t> receives a ‘yes’ consent message from your facility, although those from your own organization with portal access will still be able to view this information.  </a:t>
            </a:r>
          </a:p>
          <a:p>
            <a:endParaRPr lang="en-US" dirty="0"/>
          </a:p>
          <a:p>
            <a:r>
              <a:rPr lang="en-US" dirty="0"/>
              <a:t>There are two types of consent messages: </a:t>
            </a:r>
          </a:p>
          <a:p>
            <a:pPr marL="171450" indent="-171450">
              <a:buFont typeface="Arial" panose="020B0604020202020204" pitchFamily="34" charset="0"/>
              <a:buChar char="•"/>
            </a:pPr>
            <a:r>
              <a:rPr lang="en-US" dirty="0"/>
              <a:t>No Consent (default)</a:t>
            </a:r>
          </a:p>
          <a:p>
            <a:pPr marL="171450" indent="-171450">
              <a:buFont typeface="Arial" panose="020B0604020202020204" pitchFamily="34" charset="0"/>
              <a:buChar char="•"/>
            </a:pPr>
            <a:r>
              <a:rPr lang="en-US" dirty="0"/>
              <a:t>Consent</a:t>
            </a:r>
          </a:p>
          <a:p>
            <a:endParaRPr lang="en-US" dirty="0">
              <a:cs typeface="Calibri" panose="020F0502020204030204"/>
            </a:endParaRPr>
          </a:p>
          <a:p>
            <a:r>
              <a:rPr lang="en-US" dirty="0"/>
              <a:t>Consent allows for the sharing of information with the rest of the care team on the network of all content generated by your facility on the </a:t>
            </a:r>
            <a:r>
              <a:rPr lang="en-US" dirty="0" err="1"/>
              <a:t>PointClickCare</a:t>
            </a:r>
            <a:r>
              <a:rPr lang="en-US" dirty="0"/>
              <a:t> platform, including care team information, encounters at your facility, and care insights. This is indicated with a “Y” in the consent status column in the eligibility file.  Consent may be revoked at any time at the patient’s request.</a:t>
            </a:r>
          </a:p>
          <a:p>
            <a:endParaRPr lang="en-US" dirty="0"/>
          </a:p>
          <a:p>
            <a:pPr marL="285750" indent="-285750">
              <a:buFont typeface="Arial" panose="020B0604020202020204" pitchFamily="34" charset="0"/>
              <a:buChar char="•"/>
            </a:pPr>
            <a:r>
              <a:rPr lang="en-US" dirty="0">
                <a:solidFill>
                  <a:srgbClr val="424242"/>
                </a:solidFill>
                <a:latin typeface="Calibri" panose="020F0502020204030204"/>
                <a:cs typeface="Calibri"/>
              </a:rPr>
              <a:t>Upstream pre-implementation discovery process allows for identification of types of behavioral health data for each clinic site </a:t>
            </a:r>
          </a:p>
          <a:p>
            <a:pPr marL="285750" indent="-285750">
              <a:buFont typeface="Arial" panose="020B0604020202020204" pitchFamily="34" charset="0"/>
              <a:buChar char="•"/>
            </a:pPr>
            <a:endParaRPr lang="en-US" dirty="0">
              <a:solidFill>
                <a:srgbClr val="424242"/>
              </a:solidFill>
              <a:latin typeface="Calibri" panose="020F0502020204030204"/>
              <a:cs typeface="Calibri"/>
            </a:endParaRPr>
          </a:p>
          <a:p>
            <a:pPr marL="285750" indent="-285750">
              <a:buFont typeface="Arial" panose="020B0604020202020204" pitchFamily="34" charset="0"/>
              <a:buChar char="•"/>
            </a:pPr>
            <a:r>
              <a:rPr lang="en-US" dirty="0">
                <a:solidFill>
                  <a:srgbClr val="424242"/>
                </a:solidFill>
                <a:latin typeface="Calibri" panose="020F0502020204030204"/>
              </a:rPr>
              <a:t>SUD treatment programs that are considered a Part 2 Covered Program under 42 CFR Part 2 will have their own portal, separate from programs providing mental health or psychiatric treatment only</a:t>
            </a:r>
            <a:endParaRPr lang="en-US" dirty="0">
              <a:solidFill>
                <a:srgbClr val="424242"/>
              </a:solidFill>
              <a:latin typeface="Calibri" panose="020F0502020204030204"/>
              <a:cs typeface="Calibri" panose="020F0502020204030204"/>
            </a:endParaRPr>
          </a:p>
          <a:p>
            <a:pPr marL="285750" indent="-285750">
              <a:buFont typeface="Arial" panose="020B0604020202020204" pitchFamily="34" charset="0"/>
              <a:buChar char="•"/>
            </a:pPr>
            <a:endParaRPr lang="en-US" dirty="0">
              <a:solidFill>
                <a:srgbClr val="424242"/>
              </a:solidFill>
              <a:latin typeface="Calibri" panose="020F0502020204030204"/>
            </a:endParaRPr>
          </a:p>
          <a:p>
            <a:pPr marL="285750" indent="-285750">
              <a:buFont typeface="Arial" panose="020B0604020202020204" pitchFamily="34" charset="0"/>
              <a:buChar char="•"/>
            </a:pPr>
            <a:r>
              <a:rPr lang="en-US" dirty="0">
                <a:solidFill>
                  <a:srgbClr val="424242"/>
                </a:solidFill>
                <a:latin typeface="Calibri" panose="020F0502020204030204"/>
              </a:rPr>
              <a:t>*Programs providing dual diagnosis of both SUD and mental health treatment typically will be treated as a Part 2 covered program.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C1AE3-59D1-5D4B-B3BE-A03F74665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44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6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80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07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25</a:t>
            </a:fld>
            <a:endParaRPr lang="en-US"/>
          </a:p>
        </p:txBody>
      </p:sp>
    </p:spTree>
    <p:extLst>
      <p:ext uri="{BB962C8B-B14F-4D97-AF65-F5344CB8AC3E}">
        <p14:creationId xmlns:p14="http://schemas.microsoft.com/office/powerpoint/2010/main" val="62019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Improve Care Coordination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One of our primary goals is to improve care coordination. By providing real-time ADT alerts and enabling better communication among healthcare providers, we can enhance follow-up visits, reduce hospital readmissions, and support Managed Care Organizations in their operations and care coordination efforts.</a:t>
            </a:r>
          </a:p>
          <a:p>
            <a:r>
              <a:rPr lang="en-US" b="1" dirty="0"/>
              <a:t>Enhance Data Quality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Ensuring data quality is crucial for effective healthcare delivery. We are committed to following HL7 and USCDI standards for data exchange and establishing our own state agency HL7 standards. By achieving a data quality verification rate of 90% or above, we can enhance the reliability and accuracy of the data we exchange.</a:t>
            </a:r>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4</a:t>
            </a:fld>
            <a:endParaRPr lang="en-US"/>
          </a:p>
        </p:txBody>
      </p:sp>
    </p:spTree>
    <p:extLst>
      <p:ext uri="{BB962C8B-B14F-4D97-AF65-F5344CB8AC3E}">
        <p14:creationId xmlns:p14="http://schemas.microsoft.com/office/powerpoint/2010/main" val="3319588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CCDs are provided to </a:t>
            </a:r>
            <a:r>
              <a:rPr lang="en-US" dirty="0">
                <a:solidFill>
                  <a:srgbClr val="424242"/>
                </a:solidFill>
                <a:latin typeface="Calibri Light"/>
                <a:ea typeface="Arial"/>
                <a:cs typeface="Arial"/>
              </a:rPr>
              <a:t>Hospital, Ambulatory, and Home Care portals</a:t>
            </a:r>
          </a:p>
          <a:p>
            <a:endParaRPr lang="en-US" dirty="0">
              <a:solidFill>
                <a:srgbClr val="424242"/>
              </a:solidFill>
              <a:latin typeface="Calibri Light"/>
              <a:cs typeface="Arial"/>
            </a:endParaRPr>
          </a:p>
          <a:p>
            <a:r>
              <a:rPr lang="en-US" dirty="0">
                <a:solidFill>
                  <a:srgbClr val="424242"/>
                </a:solidFill>
                <a:latin typeface="Calibri Light"/>
                <a:cs typeface="Arial"/>
              </a:rPr>
              <a:t>This is nationwide data sourced from patient encounters and curated into the portal. </a:t>
            </a:r>
          </a:p>
        </p:txBody>
      </p:sp>
      <p:sp>
        <p:nvSpPr>
          <p:cNvPr id="4" name="Slide Number Placeholder 3"/>
          <p:cNvSpPr>
            <a:spLocks noGrp="1"/>
          </p:cNvSpPr>
          <p:nvPr>
            <p:ph type="sldNum" sz="quarter" idx="5"/>
          </p:nvPr>
        </p:nvSpPr>
        <p:spPr/>
        <p:txBody>
          <a:bodyPr/>
          <a:lstStyle/>
          <a:p>
            <a:fld id="{66156617-5C6D-4B5F-B5CF-FE2FF77E00F1}" type="slidenum">
              <a:rPr lang="en-US" smtClean="0"/>
              <a:t>26</a:t>
            </a:fld>
            <a:endParaRPr lang="en-US"/>
          </a:p>
        </p:txBody>
      </p:sp>
    </p:spTree>
    <p:extLst>
      <p:ext uri="{BB962C8B-B14F-4D97-AF65-F5344CB8AC3E}">
        <p14:creationId xmlns:p14="http://schemas.microsoft.com/office/powerpoint/2010/main" val="1664406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24242"/>
                </a:solidFill>
                <a:latin typeface="Calibri Light"/>
                <a:cs typeface="Arial"/>
              </a:rPr>
              <a:t>There are options for users to move around elements to customize their views on the way that allows them to best use the information.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6156617-5C6D-4B5F-B5CF-FE2FF77E00F1}" type="slidenum">
              <a:rPr lang="en-US" smtClean="0"/>
              <a:t>27</a:t>
            </a:fld>
            <a:endParaRPr lang="en-US"/>
          </a:p>
        </p:txBody>
      </p:sp>
    </p:spTree>
    <p:extLst>
      <p:ext uri="{BB962C8B-B14F-4D97-AF65-F5344CB8AC3E}">
        <p14:creationId xmlns:p14="http://schemas.microsoft.com/office/powerpoint/2010/main" val="292616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examples of elements we can pull into CCDs in the portal for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884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686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34</a:t>
            </a:fld>
            <a:endParaRPr lang="en-US"/>
          </a:p>
        </p:txBody>
      </p:sp>
    </p:spTree>
    <p:extLst>
      <p:ext uri="{BB962C8B-B14F-4D97-AF65-F5344CB8AC3E}">
        <p14:creationId xmlns:p14="http://schemas.microsoft.com/office/powerpoint/2010/main" val="2956838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 the </a:t>
            </a:r>
            <a:r>
              <a:rPr lang="en-US" dirty="0"/>
              <a:t>poll- bottom</a:t>
            </a:r>
          </a:p>
        </p:txBody>
      </p:sp>
      <p:sp>
        <p:nvSpPr>
          <p:cNvPr id="4" name="Slide Number Placeholder 3"/>
          <p:cNvSpPr>
            <a:spLocks noGrp="1"/>
          </p:cNvSpPr>
          <p:nvPr>
            <p:ph type="sldNum" sz="quarter" idx="5"/>
          </p:nvPr>
        </p:nvSpPr>
        <p:spPr/>
        <p:txBody>
          <a:bodyPr/>
          <a:lstStyle/>
          <a:p>
            <a:fld id="{66156617-5C6D-4B5F-B5CF-FE2FF77E00F1}" type="slidenum">
              <a:rPr lang="en-US" smtClean="0"/>
              <a:t>36</a:t>
            </a:fld>
            <a:endParaRPr lang="en-US"/>
          </a:p>
        </p:txBody>
      </p:sp>
    </p:spTree>
    <p:extLst>
      <p:ext uri="{BB962C8B-B14F-4D97-AF65-F5344CB8AC3E}">
        <p14:creationId xmlns:p14="http://schemas.microsoft.com/office/powerpoint/2010/main" val="277507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poll- bottom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831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38</a:t>
            </a:fld>
            <a:endParaRPr lang="en-US"/>
          </a:p>
        </p:txBody>
      </p:sp>
    </p:spTree>
    <p:extLst>
      <p:ext uri="{BB962C8B-B14F-4D97-AF65-F5344CB8AC3E}">
        <p14:creationId xmlns:p14="http://schemas.microsoft.com/office/powerpoint/2010/main" val="112243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Show the difference since the last meeting.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Numbers from March 2023 compared to Numbers end of June 2023</a:t>
            </a:r>
          </a:p>
          <a:p>
            <a:r>
              <a:rPr lang="en-US" sz="1800" dirty="0"/>
              <a:t>42 additional contributing providers - (4 SLF and 38 SNF)</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new ambulatory and community providers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We currently have an impressive number of Medicaid facilities transmitting data through the HealthChoice Illinois ADT Program. We have 194 hospitals, 12 ICFDD facilities, 90 SLFs, 18 SMHRFs, and 611 SNFs participating in the program. We also have 45 clinics representing almost 411 thousand lives and home health facilities representing 23,650 lives.  This extensive network of facilities enhances our ability to exchange vital healthcare information.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156617-5C6D-4B5F-B5CF-FE2FF77E00F1}" type="slidenum">
              <a:rPr lang="en-US" smtClean="0"/>
              <a:t>6</a:t>
            </a:fld>
            <a:endParaRPr lang="en-US"/>
          </a:p>
        </p:txBody>
      </p:sp>
    </p:spTree>
    <p:extLst>
      <p:ext uri="{BB962C8B-B14F-4D97-AF65-F5344CB8AC3E}">
        <p14:creationId xmlns:p14="http://schemas.microsoft.com/office/powerpoint/2010/main" val="81857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E2649-C41D-4A21-8302-BD63862455B7}" type="slidenum">
              <a:rPr lang="en-US" smtClean="0"/>
              <a:t>8</a:t>
            </a:fld>
            <a:endParaRPr lang="en-US"/>
          </a:p>
        </p:txBody>
      </p:sp>
    </p:spTree>
    <p:extLst>
      <p:ext uri="{BB962C8B-B14F-4D97-AF65-F5344CB8AC3E}">
        <p14:creationId xmlns:p14="http://schemas.microsoft.com/office/powerpoint/2010/main" val="30387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9</a:t>
            </a:fld>
            <a:endParaRPr lang="en-US"/>
          </a:p>
        </p:txBody>
      </p:sp>
    </p:spTree>
    <p:extLst>
      <p:ext uri="{BB962C8B-B14F-4D97-AF65-F5344CB8AC3E}">
        <p14:creationId xmlns:p14="http://schemas.microsoft.com/office/powerpoint/2010/main" val="268807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8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Federally Qualified Health Centers, Community Mental Health Centers, Behavioral Health Clinics and Substance Use, Prevention and Recovery (SUPR) Providers</a:t>
            </a:r>
          </a:p>
          <a:p>
            <a:pPr marL="0" marR="0">
              <a:spcBef>
                <a:spcPts val="0"/>
              </a:spcBef>
              <a:spcAft>
                <a:spcPts val="0"/>
              </a:spcAft>
            </a:pPr>
            <a:endParaRPr lang="en-US" sz="18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8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We encourage your participation as quickly as possible and ask that you notify HFS.HealthChoiceIllinoisADT@Illinois.gov by December 31, 2023 for the reason your facility cannot participate. </a:t>
            </a:r>
            <a:endParaRPr lang="en-US" sz="1800" u="sng" baseline="300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hlinkClick r:id="" action="ppaction://noaction"/>
            </a:endParaRPr>
          </a:p>
          <a:p>
            <a:pPr marL="0" marR="0">
              <a:spcBef>
                <a:spcPts val="0"/>
              </a:spcBef>
              <a:spcAft>
                <a:spcPts val="0"/>
              </a:spcAft>
            </a:pPr>
            <a:endParaRPr lang="en-US" sz="1800" u="sng" baseline="300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hlinkClick r:id="" action="ppaction://noaction"/>
            </a:endParaRPr>
          </a:p>
          <a:p>
            <a:pPr marL="0" marR="0">
              <a:spcBef>
                <a:spcPts val="0"/>
              </a:spcBef>
              <a:spcAft>
                <a:spcPts val="0"/>
              </a:spcAft>
            </a:pPr>
            <a:r>
              <a:rPr lang="en-US" sz="1800" u="sng" baseline="300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hlinkClick r:id="" action="ppaction://noaction"/>
              </a:rPr>
              <a:t>https://www.illinois.gov/hfs/SiteCollectionDocuments/IL20212024ComprehensiveMedicalProgramsQualityStrategyD1.pdf</a:t>
            </a:r>
            <a:r>
              <a:rPr lang="en-US" sz="1800" baseline="300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 </a:t>
            </a:r>
          </a:p>
          <a:p>
            <a:r>
              <a:rPr lang="en-US" sz="1800" baseline="300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2</a:t>
            </a:r>
            <a:r>
              <a:rPr lang="en-US" sz="18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 </a:t>
            </a:r>
            <a:r>
              <a:rPr lang="en-US" sz="1800" u="sng" dirty="0">
                <a:solidFill>
                  <a:srgbClr val="3D3633"/>
                </a:solidFill>
                <a:effectLst/>
                <a:latin typeface="Arial" panose="020B0604020202020204" pitchFamily="34" charset="0"/>
                <a:ea typeface="Arial" panose="020B0604020202020204" pitchFamily="34" charset="0"/>
                <a:cs typeface="Times New Roman" panose="02020603050405020304" pitchFamily="18" charset="0"/>
                <a:hlinkClick r:id="rId3"/>
              </a:rPr>
              <a:t>https://www.federalregister.gov/documents/2020/05/01/2020-05050/medicare-and-medicaid-programs-patient-protection-and-affordable-care-act-interoperability-and</a:t>
            </a:r>
            <a:endParaRPr lang="en-US" dirty="0"/>
          </a:p>
        </p:txBody>
      </p:sp>
      <p:sp>
        <p:nvSpPr>
          <p:cNvPr id="4" name="Slide Number Placeholder 3"/>
          <p:cNvSpPr>
            <a:spLocks noGrp="1"/>
          </p:cNvSpPr>
          <p:nvPr>
            <p:ph type="sldNum" sz="quarter" idx="5"/>
          </p:nvPr>
        </p:nvSpPr>
        <p:spPr/>
        <p:txBody>
          <a:bodyPr/>
          <a:lstStyle/>
          <a:p>
            <a:fld id="{800E2649-C41D-4A21-8302-BD63862455B7}" type="slidenum">
              <a:rPr lang="en-US" smtClean="0"/>
              <a:t>10</a:t>
            </a:fld>
            <a:endParaRPr lang="en-US"/>
          </a:p>
        </p:txBody>
      </p:sp>
    </p:spTree>
    <p:extLst>
      <p:ext uri="{BB962C8B-B14F-4D97-AF65-F5344CB8AC3E}">
        <p14:creationId xmlns:p14="http://schemas.microsoft.com/office/powerpoint/2010/main" val="30387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Utilize Reporting and Data Analysis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Reporting and data analysis are key to informed decision-making. By analyzing equity and addressing disparities, analyzing social determinants of health, and leveraging HL7 data alongside existing claims data, we can gain valuable insights that help us improve healthcare policies and identify system inefficiencies.</a:t>
            </a:r>
          </a:p>
          <a:p>
            <a:r>
              <a:rPr lang="en-US" b="1" dirty="0"/>
              <a:t>Support Interoperability Legislation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Supporting interoperability legislation is vital to our success. By aligning with CMS Conditions of Participation requirements and assisting agencies and providers in meeting federal interoperability requirements, we can ensure seamless data exchange and collaboration across the healthcare ecosystem.</a:t>
            </a:r>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11</a:t>
            </a:fld>
            <a:endParaRPr lang="en-US"/>
          </a:p>
        </p:txBody>
      </p:sp>
    </p:spTree>
    <p:extLst>
      <p:ext uri="{BB962C8B-B14F-4D97-AF65-F5344CB8AC3E}">
        <p14:creationId xmlns:p14="http://schemas.microsoft.com/office/powerpoint/2010/main" val="60521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Utilize Reporting and Data Analysis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Reporting and data analysis are key to informed decision-making. By analyzing equity and addressing disparities, analyzing social determinants of health, and leveraging HL7 data alongside existing claims data, we can gain valuable insights that help us improve healthcare policies and identify system inefficiencies.</a:t>
            </a:r>
          </a:p>
          <a:p>
            <a:r>
              <a:rPr lang="en-US" b="1" dirty="0"/>
              <a:t>Support Interoperability Legislation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Supporting interoperability legislation is vital to our success. By aligning with CMS Conditions of Participation requirements and assisting agencies and providers in meeting federal interoperability requirements, we can ensure seamless data exchange and collaboration across the healthcare ecosystem.</a:t>
            </a:r>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12</a:t>
            </a:fld>
            <a:endParaRPr lang="en-US"/>
          </a:p>
        </p:txBody>
      </p:sp>
    </p:spTree>
    <p:extLst>
      <p:ext uri="{BB962C8B-B14F-4D97-AF65-F5344CB8AC3E}">
        <p14:creationId xmlns:p14="http://schemas.microsoft.com/office/powerpoint/2010/main" val="122261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from the </a:t>
            </a:r>
            <a:r>
              <a:rPr lang="en-US" dirty="0" err="1"/>
              <a:t>PointClickCare</a:t>
            </a:r>
            <a:r>
              <a:rPr lang="en-US" dirty="0"/>
              <a:t> side, just a heads up that if any of the content we will be sharing during this webinar is something you’d like more information on, or help using at your organization or facility, we will have the opportunity at the end of this presentation, for you to click a button to request that.  I encourage you to please do click that- we are here to help you achieve results.  </a:t>
            </a:r>
          </a:p>
        </p:txBody>
      </p:sp>
      <p:sp>
        <p:nvSpPr>
          <p:cNvPr id="4" name="Slide Number Placeholder 3"/>
          <p:cNvSpPr>
            <a:spLocks noGrp="1"/>
          </p:cNvSpPr>
          <p:nvPr>
            <p:ph type="sldNum" sz="quarter" idx="5"/>
          </p:nvPr>
        </p:nvSpPr>
        <p:spPr/>
        <p:txBody>
          <a:bodyPr/>
          <a:lstStyle/>
          <a:p>
            <a:fld id="{66156617-5C6D-4B5F-B5CF-FE2FF77E00F1}" type="slidenum">
              <a:rPr lang="en-US" smtClean="0"/>
              <a:t>13</a:t>
            </a:fld>
            <a:endParaRPr lang="en-US"/>
          </a:p>
        </p:txBody>
      </p:sp>
    </p:spTree>
    <p:extLst>
      <p:ext uri="{BB962C8B-B14F-4D97-AF65-F5344CB8AC3E}">
        <p14:creationId xmlns:p14="http://schemas.microsoft.com/office/powerpoint/2010/main" val="2049702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282451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8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18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6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29890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16533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75B7E6"/>
                </a:solidFill>
                <a:latin typeface="Arial" panose="020B0604020202020204" pitchFamily="34" charset="0"/>
                <a:cs typeface="Arial" panose="020B0604020202020204" pitchFamily="34" charset="0"/>
              </a:rPr>
              <a:t>Click To </a:t>
            </a:r>
            <a:r>
              <a:rPr lang="en-US" sz="4400" b="1" cap="none">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Tree>
    <p:extLst>
      <p:ext uri="{BB962C8B-B14F-4D97-AF65-F5344CB8AC3E}">
        <p14:creationId xmlns:p14="http://schemas.microsoft.com/office/powerpoint/2010/main" val="37863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9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57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5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115304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6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54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713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60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3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082068"/>
                </a:solidFill>
                <a:latin typeface="Arial" panose="020B0604020202020204" pitchFamily="34" charset="0"/>
                <a:cs typeface="Arial" panose="020B0604020202020204" pitchFamily="34" charset="0"/>
              </a:rPr>
              <a:t>Sample</a:t>
            </a:r>
            <a:r>
              <a:rPr lang="en-US" sz="4400" b="1" cap="none">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51149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Graphic 11">
            <a:extLst>
              <a:ext uri="{FF2B5EF4-FFF2-40B4-BE49-F238E27FC236}">
                <a16:creationId xmlns:a16="http://schemas.microsoft.com/office/drawing/2014/main" id="{FB8D5017-53F2-7642-8ACD-334C5B593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68925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ARK BACKGROUND">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601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1999" cy="6858000"/>
          </a:xfrm>
          <a:prstGeom prst="rect">
            <a:avLst/>
          </a:prstGeom>
          <a:gradFill>
            <a:gsLst>
              <a:gs pos="51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 name="Graphic 2">
            <a:extLst>
              <a:ext uri="{FF2B5EF4-FFF2-40B4-BE49-F238E27FC236}">
                <a16:creationId xmlns:a16="http://schemas.microsoft.com/office/drawing/2014/main" id="{50F333B2-EF64-4246-B5A4-6E829F5A9C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90138" y="2840024"/>
            <a:ext cx="6611723" cy="1177951"/>
          </a:xfrm>
          <a:prstGeom prst="rect">
            <a:avLst/>
          </a:prstGeom>
        </p:spPr>
      </p:pic>
      <p:sp>
        <p:nvSpPr>
          <p:cNvPr id="5" name="Rectangle 4">
            <a:extLst>
              <a:ext uri="{FF2B5EF4-FFF2-40B4-BE49-F238E27FC236}">
                <a16:creationId xmlns:a16="http://schemas.microsoft.com/office/drawing/2014/main" id="{36506FB9-2051-5397-207E-0533F423825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18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90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3C37F3-94D7-1AF6-54F8-FA2683AD419A}"/>
              </a:ext>
            </a:extLst>
          </p:cNvPr>
          <p:cNvSpPr/>
          <p:nvPr userDrawn="1"/>
        </p:nvSpPr>
        <p:spPr>
          <a:xfrm>
            <a:off x="0" y="0"/>
            <a:ext cx="12191999" cy="6858000"/>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7A93D9C4-3D09-2C7D-549A-F192648AD6DB}"/>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684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CC87C8-6ED7-6083-86CF-D47787D5DC31}"/>
              </a:ext>
            </a:extLst>
          </p:cNvPr>
          <p:cNvSpPr>
            <a:spLocks noGrp="1"/>
          </p:cNvSpPr>
          <p:nvPr>
            <p:ph type="body" sz="quarter" idx="10"/>
          </p:nvPr>
        </p:nvSpPr>
        <p:spPr>
          <a:xfrm>
            <a:off x="777875" y="1290814"/>
            <a:ext cx="10515600" cy="489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3398334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ECF55CB9-23F8-6101-93DF-4C373887B400}"/>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dirty="0"/>
              <a:t>Click to edit Master text styles</a:t>
            </a:r>
          </a:p>
        </p:txBody>
      </p:sp>
      <p:sp>
        <p:nvSpPr>
          <p:cNvPr id="9" name="Text Placeholder 8">
            <a:extLst>
              <a:ext uri="{FF2B5EF4-FFF2-40B4-BE49-F238E27FC236}">
                <a16:creationId xmlns:a16="http://schemas.microsoft.com/office/drawing/2014/main" id="{B8FC970E-C5DE-F1AA-245E-B5D56B1AE96C}"/>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dirty="0"/>
              <a:t>Click to edit Master text styles</a:t>
            </a:r>
          </a:p>
        </p:txBody>
      </p:sp>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0768" y="6207893"/>
            <a:ext cx="2082800" cy="367854"/>
          </a:xfrm>
          <a:prstGeom prst="rect">
            <a:avLst/>
          </a:prstGeom>
        </p:spPr>
      </p:pic>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cxnSp>
        <p:nvCxnSpPr>
          <p:cNvPr id="2" name="Straight Connector 1">
            <a:extLst>
              <a:ext uri="{FF2B5EF4-FFF2-40B4-BE49-F238E27FC236}">
                <a16:creationId xmlns:a16="http://schemas.microsoft.com/office/drawing/2014/main" id="{6F1579E8-4025-5D46-ECD3-F91A6F021542}"/>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5" name="Text Placeholder 14">
            <a:extLst>
              <a:ext uri="{FF2B5EF4-FFF2-40B4-BE49-F238E27FC236}">
                <a16:creationId xmlns:a16="http://schemas.microsoft.com/office/drawing/2014/main" id="{C38ECFBC-30BE-A0F7-06D1-4B4D74764F26}"/>
              </a:ext>
            </a:extLst>
          </p:cNvPr>
          <p:cNvSpPr>
            <a:spLocks noGrp="1"/>
          </p:cNvSpPr>
          <p:nvPr>
            <p:ph type="body" sz="quarter" idx="18"/>
          </p:nvPr>
        </p:nvSpPr>
        <p:spPr>
          <a:xfrm>
            <a:off x="777875" y="2039938"/>
            <a:ext cx="4832350" cy="416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6D16119E-CD72-2317-1377-95B78BF1DE97}"/>
              </a:ext>
            </a:extLst>
          </p:cNvPr>
          <p:cNvSpPr>
            <a:spLocks noGrp="1"/>
          </p:cNvSpPr>
          <p:nvPr>
            <p:ph type="body" sz="quarter" idx="19"/>
          </p:nvPr>
        </p:nvSpPr>
        <p:spPr>
          <a:xfrm>
            <a:off x="6512631" y="2039938"/>
            <a:ext cx="4832350" cy="416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158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A5AE96C2-C950-99A3-85C7-730772438B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527715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Tree>
    <p:extLst>
      <p:ext uri="{BB962C8B-B14F-4D97-AF65-F5344CB8AC3E}">
        <p14:creationId xmlns:p14="http://schemas.microsoft.com/office/powerpoint/2010/main" val="1821073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859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CAEC8-9EB9-DD7D-4BBD-AE4C565C4C82}"/>
              </a:ext>
            </a:extLst>
          </p:cNvPr>
          <p:cNvSpPr>
            <a:spLocks noGrp="1"/>
          </p:cNvSpPr>
          <p:nvPr>
            <p:ph idx="1"/>
          </p:nvPr>
        </p:nvSpPr>
        <p:spPr>
          <a:xfrm>
            <a:off x="777240" y="1433889"/>
            <a:ext cx="5728024" cy="4733932"/>
          </a:xfrm>
          <a:prstGeom prst="rect">
            <a:avLst/>
          </a:prstGeom>
        </p:spPr>
        <p:txBody>
          <a:bodyPr vert="horz" lIns="91440" tIns="36576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893114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D2A6E2B-03F8-DA55-A916-51390F1359B3}"/>
              </a:ext>
            </a:extLst>
          </p:cNvPr>
          <p:cNvSpPr>
            <a:spLocks noGrp="1"/>
          </p:cNvSpPr>
          <p:nvPr>
            <p:ph idx="1"/>
          </p:nvPr>
        </p:nvSpPr>
        <p:spPr>
          <a:xfrm>
            <a:off x="5651291" y="1443033"/>
            <a:ext cx="5759657" cy="4733932"/>
          </a:xfrm>
          <a:prstGeom prst="rect">
            <a:avLst/>
          </a:prstGeom>
        </p:spPr>
        <p:txBody>
          <a:bodyPr vert="horz" lIns="91440" tIns="36576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pic>
        <p:nvPicPr>
          <p:cNvPr id="11" name="Picture 10" descr="A picture containing text, sign&#10;&#10;Description automatically generated">
            <a:extLst>
              <a:ext uri="{FF2B5EF4-FFF2-40B4-BE49-F238E27FC236}">
                <a16:creationId xmlns:a16="http://schemas.microsoft.com/office/drawing/2014/main" id="{0537957B-04BB-1769-2CDC-036516FC6B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2260655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55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Tree>
    <p:extLst>
      <p:ext uri="{BB962C8B-B14F-4D97-AF65-F5344CB8AC3E}">
        <p14:creationId xmlns:p14="http://schemas.microsoft.com/office/powerpoint/2010/main" val="4138089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spTree>
    <p:extLst>
      <p:ext uri="{BB962C8B-B14F-4D97-AF65-F5344CB8AC3E}">
        <p14:creationId xmlns:p14="http://schemas.microsoft.com/office/powerpoint/2010/main" val="1459426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Description of topic or subhead</a:t>
            </a:r>
          </a:p>
        </p:txBody>
      </p:sp>
      <p:sp>
        <p:nvSpPr>
          <p:cNvPr id="15" name="Text Placeholder 22"/>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dirty="0"/>
              <a:t>Headline</a:t>
            </a:r>
          </a:p>
        </p:txBody>
      </p:sp>
      <p:sp>
        <p:nvSpPr>
          <p:cNvPr id="30" name="Picture Placeholder 10"/>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dirty="0"/>
              <a:t>Headline</a:t>
            </a:r>
          </a:p>
        </p:txBody>
      </p:sp>
      <p:pic>
        <p:nvPicPr>
          <p:cNvPr id="19" name="Picture 18" descr="A picture containing text, sign&#10;&#10;Description automatically generated">
            <a:extLst>
              <a:ext uri="{FF2B5EF4-FFF2-40B4-BE49-F238E27FC236}">
                <a16:creationId xmlns:a16="http://schemas.microsoft.com/office/drawing/2014/main" id="{F6732B60-2B46-5A59-A6D9-E90523BA75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4198147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E4A3E310-59A6-D1AE-B1B9-B487A6A791D7}"/>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
        <p:nvSpPr>
          <p:cNvPr id="5" name="Text Placeholder 4">
            <a:extLst>
              <a:ext uri="{FF2B5EF4-FFF2-40B4-BE49-F238E27FC236}">
                <a16:creationId xmlns:a16="http://schemas.microsoft.com/office/drawing/2014/main" id="{79EEDCD8-0275-52FC-D0CE-1BA02C48072C}"/>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
        <p:nvSpPr>
          <p:cNvPr id="21" name="Title 2">
            <a:extLst>
              <a:ext uri="{FF2B5EF4-FFF2-40B4-BE49-F238E27FC236}">
                <a16:creationId xmlns:a16="http://schemas.microsoft.com/office/drawing/2014/main" id="{3209441A-20EB-5BD2-725D-314D951C1E00}"/>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dirty="0"/>
              <a:t>Click to edit Master title</a:t>
            </a:r>
          </a:p>
        </p:txBody>
      </p:sp>
      <p:cxnSp>
        <p:nvCxnSpPr>
          <p:cNvPr id="23" name="Straight Connector 22">
            <a:extLst>
              <a:ext uri="{FF2B5EF4-FFF2-40B4-BE49-F238E27FC236}">
                <a16:creationId xmlns:a16="http://schemas.microsoft.com/office/drawing/2014/main" id="{8BC99ED4-2310-9A6B-27F3-BBCAE34B03E2}"/>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CB9DDB8-9012-CD4A-BC9C-6700A58E9099}"/>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6" name="Text Placeholder 5">
            <a:extLst>
              <a:ext uri="{FF2B5EF4-FFF2-40B4-BE49-F238E27FC236}">
                <a16:creationId xmlns:a16="http://schemas.microsoft.com/office/drawing/2014/main" id="{F9E5A0C9-CB10-B348-A5CC-5DD1BD52C8B6}"/>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dirty="0"/>
              <a:t>List 1 headline</a:t>
            </a:r>
          </a:p>
        </p:txBody>
      </p:sp>
      <p:sp>
        <p:nvSpPr>
          <p:cNvPr id="15" name="Text Placeholder 5">
            <a:extLst>
              <a:ext uri="{FF2B5EF4-FFF2-40B4-BE49-F238E27FC236}">
                <a16:creationId xmlns:a16="http://schemas.microsoft.com/office/drawing/2014/main" id="{E2824009-C72F-994D-917C-AF06771584AD}"/>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dirty="0"/>
              <a:t>List 2 headline</a:t>
            </a:r>
          </a:p>
        </p:txBody>
      </p:sp>
      <p:sp>
        <p:nvSpPr>
          <p:cNvPr id="17" name="Text Placeholder 5">
            <a:extLst>
              <a:ext uri="{FF2B5EF4-FFF2-40B4-BE49-F238E27FC236}">
                <a16:creationId xmlns:a16="http://schemas.microsoft.com/office/drawing/2014/main" id="{906191CC-0F1F-D84D-8BF2-4AD445198C6A}"/>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dirty="0"/>
              <a:t>List 3 headline</a:t>
            </a:r>
          </a:p>
        </p:txBody>
      </p:sp>
      <p:cxnSp>
        <p:nvCxnSpPr>
          <p:cNvPr id="8" name="Straight Connector 7">
            <a:extLst>
              <a:ext uri="{FF2B5EF4-FFF2-40B4-BE49-F238E27FC236}">
                <a16:creationId xmlns:a16="http://schemas.microsoft.com/office/drawing/2014/main" id="{73AAB079-523F-044D-B7C3-76C0A815345B}"/>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E765F4C-A680-3A4D-B669-FDFE6867FDB8}"/>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sign&#10;&#10;Description automatically generated">
            <a:extLst>
              <a:ext uri="{FF2B5EF4-FFF2-40B4-BE49-F238E27FC236}">
                <a16:creationId xmlns:a16="http://schemas.microsoft.com/office/drawing/2014/main" id="{5E8EDF6B-B557-CE13-DF0F-38F788A17D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9" name="Text Placeholder 4">
            <a:extLst>
              <a:ext uri="{FF2B5EF4-FFF2-40B4-BE49-F238E27FC236}">
                <a16:creationId xmlns:a16="http://schemas.microsoft.com/office/drawing/2014/main" id="{ECAF4A8C-52DE-2361-2357-0A219DBFA8CE}"/>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Tree>
    <p:extLst>
      <p:ext uri="{BB962C8B-B14F-4D97-AF65-F5344CB8AC3E}">
        <p14:creationId xmlns:p14="http://schemas.microsoft.com/office/powerpoint/2010/main" val="2896095895"/>
      </p:ext>
    </p:extLst>
  </p:cSld>
  <p:clrMapOvr>
    <a:masterClrMapping/>
  </p:clrMapOvr>
  <p:extLst>
    <p:ext uri="{DCECCB84-F9BA-43D5-87BE-67443E8EF086}">
      <p15:sldGuideLst xmlns:p15="http://schemas.microsoft.com/office/powerpoint/2012/main">
        <p15:guide id="1" orient="horz" pos="2160">
          <p15:clr>
            <a:srgbClr val="FBAE40"/>
          </p15:clr>
        </p15:guide>
        <p15:guide id="2" pos="2933">
          <p15:clr>
            <a:srgbClr val="FBAE40"/>
          </p15:clr>
        </p15:guide>
        <p15:guide id="3" pos="285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8" name="Text Placeholder 15"/>
          <p:cNvSpPr>
            <a:spLocks noGrp="1"/>
          </p:cNvSpPr>
          <p:nvPr>
            <p:ph type="body" sz="quarter" idx="17" hasCustomPrompt="1"/>
          </p:nvPr>
        </p:nvSpPr>
        <p:spPr>
          <a:xfrm>
            <a:off x="1499481" y="3182501"/>
            <a:ext cx="4623025" cy="415465"/>
          </a:xfrm>
        </p:spPr>
        <p:txBody>
          <a:bodyPr>
            <a:noAutofit/>
          </a:bodyPr>
          <a:lstStyle>
            <a:lvl1pPr marL="0" indent="0">
              <a:buNone/>
              <a:defRPr sz="2400" baseline="0">
                <a:solidFill>
                  <a:schemeClr val="accent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4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a:t>
            </a:r>
          </a:p>
          <a:p>
            <a:pPr lvl="0"/>
            <a:r>
              <a:rPr lang="en-US"/>
              <a:t>Company</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pic>
        <p:nvPicPr>
          <p:cNvPr id="13" name="Picture 12" descr="PCC_2010logo.png"/>
          <p:cNvPicPr>
            <a:picLocks noChangeAspect="1"/>
          </p:cNvPicPr>
          <p:nvPr userDrawn="1"/>
        </p:nvPicPr>
        <p:blipFill>
          <a:blip r:embed="rId3"/>
          <a:stretch>
            <a:fillRect/>
          </a:stretch>
        </p:blipFill>
        <p:spPr>
          <a:xfrm>
            <a:off x="7337305" y="5576765"/>
            <a:ext cx="1593899" cy="191909"/>
          </a:xfrm>
          <a:prstGeom prst="rect">
            <a:avLst/>
          </a:prstGeom>
        </p:spPr>
      </p:pic>
      <p:cxnSp>
        <p:nvCxnSpPr>
          <p:cNvPr id="12" name="Straight Connector 11">
            <a:extLst>
              <a:ext uri="{FF2B5EF4-FFF2-40B4-BE49-F238E27FC236}">
                <a16:creationId xmlns:a16="http://schemas.microsoft.com/office/drawing/2014/main" id="{BACC0362-5FD1-784E-A11C-38E826360051}"/>
              </a:ext>
            </a:extLst>
          </p:cNvPr>
          <p:cNvCxnSpPr/>
          <p:nvPr userDrawn="1"/>
        </p:nvCxnSpPr>
        <p:spPr>
          <a:xfrm>
            <a:off x="9129694" y="5605531"/>
            <a:ext cx="0" cy="191909"/>
          </a:xfrm>
          <a:prstGeom prst="line">
            <a:avLst/>
          </a:prstGeom>
          <a:ln w="1905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E6777F7-16E2-8C40-A742-85473783C4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19532" y="5576765"/>
            <a:ext cx="2039089" cy="359938"/>
          </a:xfrm>
          <a:prstGeom prst="rect">
            <a:avLst/>
          </a:prstGeom>
        </p:spPr>
      </p:pic>
    </p:spTree>
    <p:extLst>
      <p:ext uri="{BB962C8B-B14F-4D97-AF65-F5344CB8AC3E}">
        <p14:creationId xmlns:p14="http://schemas.microsoft.com/office/powerpoint/2010/main" val="4249880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2" y="575683"/>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80" y="2367116"/>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2" y="3609885"/>
            <a:ext cx="4623025" cy="972057"/>
          </a:xfrm>
        </p:spPr>
        <p:txBody>
          <a:bodyPr>
            <a:noAutofit/>
          </a:bodyPr>
          <a:lstStyle>
            <a:lvl1pPr marL="0" indent="0">
              <a:lnSpc>
                <a:spcPts val="2480"/>
              </a:lnSpc>
              <a:spcBef>
                <a:spcPts val="0"/>
              </a:spcBef>
              <a:buNone/>
              <a:defRPr sz="2000" baseline="0">
                <a:solidFill>
                  <a:schemeClr val="tx2"/>
                </a:solidFill>
              </a:defRPr>
            </a:lvl1pPr>
            <a:lvl2pPr marL="342882" indent="0">
              <a:buNone/>
              <a:defRPr sz="1351"/>
            </a:lvl2pPr>
            <a:lvl3pPr marL="685766" indent="0">
              <a:buNone/>
              <a:defRPr sz="1351"/>
            </a:lvl3pPr>
            <a:lvl4pPr marL="1028649" indent="0">
              <a:buNone/>
              <a:defRPr sz="1351"/>
            </a:lvl4pPr>
            <a:lvl5pPr marL="1371532"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90" y="1512729"/>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TYPE OF PRESENTATION</a:t>
            </a:r>
          </a:p>
        </p:txBody>
      </p:sp>
      <p:pic>
        <p:nvPicPr>
          <p:cNvPr id="14" name="Picture 13">
            <a:extLst>
              <a:ext uri="{FF2B5EF4-FFF2-40B4-BE49-F238E27FC236}">
                <a16:creationId xmlns:a16="http://schemas.microsoft.com/office/drawing/2014/main" id="{8A8EB469-7CAB-D54C-837D-E6EDB84C0FF0}"/>
              </a:ext>
            </a:extLst>
          </p:cNvPr>
          <p:cNvPicPr>
            <a:picLocks noChangeAspect="1"/>
          </p:cNvPicPr>
          <p:nvPr userDrawn="1"/>
        </p:nvPicPr>
        <p:blipFill>
          <a:blip r:embed="rId3"/>
          <a:stretch>
            <a:fillRect/>
          </a:stretch>
        </p:blipFill>
        <p:spPr>
          <a:xfrm>
            <a:off x="8507393" y="5405129"/>
            <a:ext cx="2851231" cy="509148"/>
          </a:xfrm>
          <a:prstGeom prst="rect">
            <a:avLst/>
          </a:prstGeom>
        </p:spPr>
      </p:pic>
      <p:sp>
        <p:nvSpPr>
          <p:cNvPr id="5" name="TextBox 4">
            <a:extLst>
              <a:ext uri="{FF2B5EF4-FFF2-40B4-BE49-F238E27FC236}">
                <a16:creationId xmlns:a16="http://schemas.microsoft.com/office/drawing/2014/main" id="{F0855EEF-4877-734B-8667-3E07106CA343}"/>
              </a:ext>
            </a:extLst>
          </p:cNvPr>
          <p:cNvSpPr txBox="1"/>
          <p:nvPr userDrawn="1"/>
        </p:nvSpPr>
        <p:spPr>
          <a:xfrm>
            <a:off x="833381"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813990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443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dirty="0"/>
              <a:t>Title/Section Slide</a:t>
            </a:r>
          </a:p>
        </p:txBody>
      </p:sp>
    </p:spTree>
    <p:extLst>
      <p:ext uri="{BB962C8B-B14F-4D97-AF65-F5344CB8AC3E}">
        <p14:creationId xmlns:p14="http://schemas.microsoft.com/office/powerpoint/2010/main" val="434631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505691" y="152796"/>
            <a:ext cx="10515600" cy="982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075117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075129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FOR FULL PAGE GRAPHICS)">
  <p:cSld name="BLANK (FOR FULL PAGE GRAPHICS)">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732799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2000" cy="6857999"/>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A64CCF0B-08D8-4CC2-DCCC-4307EEAD0FB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82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731207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1C16-9237-8D54-E42D-AA97F178274C}"/>
              </a:ext>
            </a:extLst>
          </p:cNvPr>
          <p:cNvSpPr/>
          <p:nvPr userDrawn="1"/>
        </p:nvSpPr>
        <p:spPr>
          <a:xfrm>
            <a:off x="0" y="0"/>
            <a:ext cx="12192000" cy="6857999"/>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a:extLst>
              <a:ext uri="{FF2B5EF4-FFF2-40B4-BE49-F238E27FC236}">
                <a16:creationId xmlns:a16="http://schemas.microsoft.com/office/drawing/2014/main" id="{3B976EF4-2A75-4364-730F-FFBB6E21ED9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3441222-B65A-1E24-3300-3FD802F35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2941" y="2687400"/>
            <a:ext cx="5526117" cy="1483200"/>
          </a:xfrm>
          <a:prstGeom prst="rect">
            <a:avLst/>
          </a:prstGeom>
        </p:spPr>
      </p:pic>
    </p:spTree>
    <p:extLst>
      <p:ext uri="{BB962C8B-B14F-4D97-AF65-F5344CB8AC3E}">
        <p14:creationId xmlns:p14="http://schemas.microsoft.com/office/powerpoint/2010/main" val="2561859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284514"/>
            <a:ext cx="10629900" cy="4789714"/>
          </a:xfrm>
        </p:spPr>
        <p:txBody>
          <a:bodyPr tIns="365760">
            <a:noAutofit/>
          </a:bodyPr>
          <a:lstStyle>
            <a:lvl1pPr>
              <a:spcAft>
                <a:spcPts val="600"/>
              </a:spcAft>
              <a:buClr>
                <a:schemeClr val="accent1"/>
              </a:buClr>
              <a:defRPr sz="2400">
                <a:solidFill>
                  <a:schemeClr val="tx2"/>
                </a:solidFill>
                <a:latin typeface="+mn-lt"/>
              </a:defRPr>
            </a:lvl1pPr>
            <a:lvl2pPr>
              <a:spcBef>
                <a:spcPts val="0"/>
              </a:spcBef>
              <a:spcAft>
                <a:spcPts val="600"/>
              </a:spcAft>
              <a:buClr>
                <a:schemeClr val="accent1"/>
              </a:buClr>
              <a:defRPr sz="22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9" name="Picture 8" descr="PCC_2010logo.png">
            <a:extLst>
              <a:ext uri="{FF2B5EF4-FFF2-40B4-BE49-F238E27FC236}">
                <a16:creationId xmlns:a16="http://schemas.microsoft.com/office/drawing/2014/main" id="{BF45DBAC-903E-65BF-D78F-CBBF11505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189147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
        <p:nvSpPr>
          <p:cNvPr id="6" name="Text Placeholder 8">
            <a:extLst>
              <a:ext uri="{FF2B5EF4-FFF2-40B4-BE49-F238E27FC236}">
                <a16:creationId xmlns:a16="http://schemas.microsoft.com/office/drawing/2014/main" id="{4F3BA2DF-DF63-C989-5B8C-3040FDC2A616}"/>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dirty="0"/>
              <a:t>Click to edit Master text styles</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3" name="Text Placeholder 14">
            <a:extLst>
              <a:ext uri="{FF2B5EF4-FFF2-40B4-BE49-F238E27FC236}">
                <a16:creationId xmlns:a16="http://schemas.microsoft.com/office/drawing/2014/main" id="{F227CEAA-FE99-4EC0-BA06-72758B277CE3}"/>
              </a:ext>
            </a:extLst>
          </p:cNvPr>
          <p:cNvSpPr>
            <a:spLocks noGrp="1"/>
          </p:cNvSpPr>
          <p:nvPr>
            <p:ph type="body" sz="quarter" idx="18"/>
          </p:nvPr>
        </p:nvSpPr>
        <p:spPr>
          <a:xfrm>
            <a:off x="777875" y="2039938"/>
            <a:ext cx="4832350" cy="4167187"/>
          </a:xfrm>
        </p:spPr>
        <p:txBody>
          <a:bodyPr t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4">
            <a:extLst>
              <a:ext uri="{FF2B5EF4-FFF2-40B4-BE49-F238E27FC236}">
                <a16:creationId xmlns:a16="http://schemas.microsoft.com/office/drawing/2014/main" id="{D192FE0E-0AB4-B6E0-8167-CAEA7C7B6B4B}"/>
              </a:ext>
            </a:extLst>
          </p:cNvPr>
          <p:cNvSpPr>
            <a:spLocks noGrp="1"/>
          </p:cNvSpPr>
          <p:nvPr>
            <p:ph type="body" sz="quarter" idx="19"/>
          </p:nvPr>
        </p:nvSpPr>
        <p:spPr>
          <a:xfrm>
            <a:off x="6512631"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604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B22A5484-6256-CFC4-DB93-BF1643F0FE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681087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5EE2F4E9-701E-F92F-4D4C-FF133B68B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881698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a:t>Click to edit Master text styles</a:t>
            </a:r>
          </a:p>
          <a:p>
            <a:pPr lvl="1"/>
            <a:r>
              <a:rPr lang="en-US" dirty="0"/>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101738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13"/>
          <p:cNvSpPr>
            <a:spLocks noGrp="1"/>
          </p:cNvSpPr>
          <p:nvPr>
            <p:ph type="body" sz="quarter" idx="11"/>
          </p:nvPr>
        </p:nvSpPr>
        <p:spPr>
          <a:xfrm>
            <a:off x="5651292" y="1444752"/>
            <a:ext cx="5759659" cy="4581294"/>
          </a:xfrm>
        </p:spPr>
        <p:txBody>
          <a:bodyPr bIns="0">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a:t>Click to edit Master text styles</a:t>
            </a:r>
          </a:p>
          <a:p>
            <a:pPr lvl="1"/>
            <a:r>
              <a:rPr lang="en-US" dirty="0"/>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F07EC954-8833-18FE-F0D3-E7E3AF6DFD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348602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PCC_2010logo.png">
            <a:extLst>
              <a:ext uri="{FF2B5EF4-FFF2-40B4-BE49-F238E27FC236}">
                <a16:creationId xmlns:a16="http://schemas.microsoft.com/office/drawing/2014/main" id="{08AE2199-13E3-AD72-8CE3-099D62B3A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346261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pic>
        <p:nvPicPr>
          <p:cNvPr id="10" name="Picture 9" descr="PCC_2010logo.png">
            <a:extLst>
              <a:ext uri="{FF2B5EF4-FFF2-40B4-BE49-F238E27FC236}">
                <a16:creationId xmlns:a16="http://schemas.microsoft.com/office/drawing/2014/main" id="{DEF34301-2C40-BB98-ACBE-A2926B95AA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631840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7" name="Picture Placeholder 25">
            <a:extLst>
              <a:ext uri="{FF2B5EF4-FFF2-40B4-BE49-F238E27FC236}">
                <a16:creationId xmlns:a16="http://schemas.microsoft.com/office/drawing/2014/main" id="{2F07465C-E81A-5225-272F-A1F90A60139A}"/>
              </a:ext>
            </a:extLst>
          </p:cNvPr>
          <p:cNvSpPr>
            <a:spLocks noGrp="1"/>
          </p:cNvSpPr>
          <p:nvPr>
            <p:ph type="pic" sz="quarter" idx="12" hasCustomPrompt="1"/>
          </p:nvPr>
        </p:nvSpPr>
        <p:spPr>
          <a:xfrm>
            <a:off x="0" y="0"/>
            <a:ext cx="5530467" cy="6858000"/>
          </a:xfrm>
          <a:solidFill>
            <a:schemeClr val="bg1">
              <a:lumMod val="95000"/>
            </a:schemeClr>
          </a:solidFill>
        </p:spPr>
        <p:txBody>
          <a:bodyPr anchor="ctr">
            <a:normAutofit/>
          </a:bodyPr>
          <a:lstStyle>
            <a:lvl1pPr marL="0" indent="0" algn="ctr">
              <a:buNone/>
              <a:defRPr sz="1600"/>
            </a:lvl1pPr>
          </a:lstStyle>
          <a:p>
            <a:r>
              <a:rPr lang="en-US" sz="1600"/>
              <a:t>Click here to replace picture</a:t>
            </a:r>
            <a:endParaRPr lang="en-US"/>
          </a:p>
        </p:txBody>
      </p:sp>
      <p:sp>
        <p:nvSpPr>
          <p:cNvPr id="8" name="Title 2">
            <a:extLst>
              <a:ext uri="{FF2B5EF4-FFF2-40B4-BE49-F238E27FC236}">
                <a16:creationId xmlns:a16="http://schemas.microsoft.com/office/drawing/2014/main" id="{19D39376-8CFD-B385-3A26-CD8566D11D6A}"/>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0" name="Text Placeholder 7">
            <a:extLst>
              <a:ext uri="{FF2B5EF4-FFF2-40B4-BE49-F238E27FC236}">
                <a16:creationId xmlns:a16="http://schemas.microsoft.com/office/drawing/2014/main" id="{CA2CA145-1D10-B76F-E8FD-A2A7FE867EC3}"/>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35C4CEB2-1379-30DA-FD19-2EC296FB5492}"/>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PCC_2010logo.png">
            <a:extLst>
              <a:ext uri="{FF2B5EF4-FFF2-40B4-BE49-F238E27FC236}">
                <a16:creationId xmlns:a16="http://schemas.microsoft.com/office/drawing/2014/main" id="{C5825323-755D-CCF5-93F9-AF5BD60D2B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1853695"/>
      </p:ext>
    </p:extLst>
  </p:cSld>
  <p:clrMapOvr>
    <a:masterClrMapping/>
  </p:clrMapOvr>
  <p:extLst>
    <p:ext uri="{DCECCB84-F9BA-43D5-87BE-67443E8EF086}">
      <p15:sldGuideLst xmlns:p15="http://schemas.microsoft.com/office/powerpoint/2012/main">
        <p15:guide id="1" orient="horz" pos="2160">
          <p15:clr>
            <a:srgbClr val="FBAE40"/>
          </p15:clr>
        </p15:guide>
        <p15:guide id="2" pos="37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258582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8" name="Picture 17" descr="PCC_2010logo.png">
            <a:extLst>
              <a:ext uri="{FF2B5EF4-FFF2-40B4-BE49-F238E27FC236}">
                <a16:creationId xmlns:a16="http://schemas.microsoft.com/office/drawing/2014/main" id="{A4824287-C02F-AD90-2414-DAD11045DE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 name="Picture Placeholder 10">
            <a:extLst>
              <a:ext uri="{FF2B5EF4-FFF2-40B4-BE49-F238E27FC236}">
                <a16:creationId xmlns:a16="http://schemas.microsoft.com/office/drawing/2014/main" id="{00AD3D62-C8B1-98E1-5E2A-F25AAD04EB21}"/>
              </a:ext>
            </a:extLst>
          </p:cNvPr>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 name="Straight Connector 2">
            <a:extLst>
              <a:ext uri="{FF2B5EF4-FFF2-40B4-BE49-F238E27FC236}">
                <a16:creationId xmlns:a16="http://schemas.microsoft.com/office/drawing/2014/main" id="{788E3932-ECE4-BAA6-36D8-5CDE554F1709}"/>
              </a:ext>
            </a:extLst>
          </p:cNvPr>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7">
            <a:extLst>
              <a:ext uri="{FF2B5EF4-FFF2-40B4-BE49-F238E27FC236}">
                <a16:creationId xmlns:a16="http://schemas.microsoft.com/office/drawing/2014/main" id="{E0BA484E-F8B4-E29A-569B-7DBBE8330E14}"/>
              </a:ext>
            </a:extLst>
          </p:cNvPr>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Description of topic or subhead</a:t>
            </a:r>
          </a:p>
        </p:txBody>
      </p:sp>
      <p:sp>
        <p:nvSpPr>
          <p:cNvPr id="5" name="Text Placeholder 22">
            <a:extLst>
              <a:ext uri="{FF2B5EF4-FFF2-40B4-BE49-F238E27FC236}">
                <a16:creationId xmlns:a16="http://schemas.microsoft.com/office/drawing/2014/main" id="{B18939CB-033D-831D-1156-A3AB279C6775}"/>
              </a:ext>
            </a:extLst>
          </p:cNvPr>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dirty="0"/>
              <a:t>Headline</a:t>
            </a:r>
          </a:p>
        </p:txBody>
      </p:sp>
      <p:sp>
        <p:nvSpPr>
          <p:cNvPr id="6" name="Picture Placeholder 10">
            <a:extLst>
              <a:ext uri="{FF2B5EF4-FFF2-40B4-BE49-F238E27FC236}">
                <a16:creationId xmlns:a16="http://schemas.microsoft.com/office/drawing/2014/main" id="{AA15ED12-CB40-C326-E974-95460FDEA24C}"/>
              </a:ext>
            </a:extLst>
          </p:cNvPr>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7" name="Straight Connector 6">
            <a:extLst>
              <a:ext uri="{FF2B5EF4-FFF2-40B4-BE49-F238E27FC236}">
                <a16:creationId xmlns:a16="http://schemas.microsoft.com/office/drawing/2014/main" id="{A7792145-FF27-DB97-A7E6-535006987AFE}"/>
              </a:ext>
            </a:extLst>
          </p:cNvPr>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C1207F-66C7-45BE-0002-DDAF6CF51028}"/>
              </a:ext>
            </a:extLst>
          </p:cNvPr>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D0283D74-EEC5-711D-1475-495C96F1D1FC}"/>
              </a:ext>
            </a:extLst>
          </p:cNvPr>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Picture Placeholder 10">
            <a:extLst>
              <a:ext uri="{FF2B5EF4-FFF2-40B4-BE49-F238E27FC236}">
                <a16:creationId xmlns:a16="http://schemas.microsoft.com/office/drawing/2014/main" id="{617FEA1F-0A5D-6A04-7C6E-8B5C570C97B5}"/>
              </a:ext>
            </a:extLst>
          </p:cNvPr>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1" name="Text Placeholder 17">
            <a:extLst>
              <a:ext uri="{FF2B5EF4-FFF2-40B4-BE49-F238E27FC236}">
                <a16:creationId xmlns:a16="http://schemas.microsoft.com/office/drawing/2014/main" id="{58E42372-908C-4D66-2C4C-563E2258CCB3}"/>
              </a:ext>
            </a:extLst>
          </p:cNvPr>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2" name="Text Placeholder 22">
            <a:extLst>
              <a:ext uri="{FF2B5EF4-FFF2-40B4-BE49-F238E27FC236}">
                <a16:creationId xmlns:a16="http://schemas.microsoft.com/office/drawing/2014/main" id="{E9A4E08A-7D6E-8EB3-755D-A5A3CEA55077}"/>
              </a:ext>
            </a:extLst>
          </p:cNvPr>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dirty="0"/>
              <a:t>Headline</a:t>
            </a:r>
          </a:p>
        </p:txBody>
      </p:sp>
    </p:spTree>
    <p:extLst>
      <p:ext uri="{BB962C8B-B14F-4D97-AF65-F5344CB8AC3E}">
        <p14:creationId xmlns:p14="http://schemas.microsoft.com/office/powerpoint/2010/main" val="1147412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7" name="Text Placeholder 7">
            <a:extLst>
              <a:ext uri="{FF2B5EF4-FFF2-40B4-BE49-F238E27FC236}">
                <a16:creationId xmlns:a16="http://schemas.microsoft.com/office/drawing/2014/main" id="{F2AD1B26-30A6-B401-B103-A037F924E985}"/>
              </a:ext>
            </a:extLst>
          </p:cNvPr>
          <p:cNvSpPr>
            <a:spLocks noGrp="1"/>
          </p:cNvSpPr>
          <p:nvPr>
            <p:ph type="body" sz="quarter" idx="26"/>
          </p:nvPr>
        </p:nvSpPr>
        <p:spPr>
          <a:xfrm>
            <a:off x="4648200" y="2168165"/>
            <a:ext cx="6921501" cy="3406987"/>
          </a:xfrm>
        </p:spPr>
        <p:txBody>
          <a:bodyPr lIns="0"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dirty="0"/>
              <a:t>Click to edit Master text styles</a:t>
            </a:r>
          </a:p>
        </p:txBody>
      </p:sp>
      <p:cxnSp>
        <p:nvCxnSpPr>
          <p:cNvPr id="8" name="Straight Connector 7">
            <a:extLst>
              <a:ext uri="{FF2B5EF4-FFF2-40B4-BE49-F238E27FC236}">
                <a16:creationId xmlns:a16="http://schemas.microsoft.com/office/drawing/2014/main" id="{B28DE2F6-3CA5-0F17-B667-4CCA2A5D8221}"/>
              </a:ext>
            </a:extLst>
          </p:cNvPr>
          <p:cNvCxnSpPr>
            <a:cxnSpLocks/>
          </p:cNvCxnSpPr>
          <p:nvPr userDrawn="1"/>
        </p:nvCxnSpPr>
        <p:spPr>
          <a:xfrm>
            <a:off x="4650512"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2">
            <a:extLst>
              <a:ext uri="{FF2B5EF4-FFF2-40B4-BE49-F238E27FC236}">
                <a16:creationId xmlns:a16="http://schemas.microsoft.com/office/drawing/2014/main" id="{06D14218-820E-C8CE-371F-1199A56E736E}"/>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dirty="0"/>
              <a:t>Click on the image place holder to replace </a:t>
            </a:r>
            <a:br>
              <a:rPr lang="en-US" dirty="0"/>
            </a:br>
            <a:r>
              <a:rPr lang="en-US" dirty="0"/>
              <a:t>it with image of your choice.</a:t>
            </a:r>
          </a:p>
        </p:txBody>
      </p:sp>
      <p:sp>
        <p:nvSpPr>
          <p:cNvPr id="10" name="Title 2">
            <a:extLst>
              <a:ext uri="{FF2B5EF4-FFF2-40B4-BE49-F238E27FC236}">
                <a16:creationId xmlns:a16="http://schemas.microsoft.com/office/drawing/2014/main" id="{0DEFFA8A-66F9-A62D-8BF3-A3F2128894BF}"/>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dirty="0"/>
              <a:t>Click to edit Master title</a:t>
            </a:r>
          </a:p>
        </p:txBody>
      </p:sp>
    </p:spTree>
    <p:extLst>
      <p:ext uri="{BB962C8B-B14F-4D97-AF65-F5344CB8AC3E}">
        <p14:creationId xmlns:p14="http://schemas.microsoft.com/office/powerpoint/2010/main" val="3473337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9" name="Text Placeholder 4">
            <a:extLst>
              <a:ext uri="{FF2B5EF4-FFF2-40B4-BE49-F238E27FC236}">
                <a16:creationId xmlns:a16="http://schemas.microsoft.com/office/drawing/2014/main" id="{7E4B22FE-BAB2-F231-BF06-524FAFFAB043}"/>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
        <p:nvSpPr>
          <p:cNvPr id="30" name="Text Placeholder 4">
            <a:extLst>
              <a:ext uri="{FF2B5EF4-FFF2-40B4-BE49-F238E27FC236}">
                <a16:creationId xmlns:a16="http://schemas.microsoft.com/office/drawing/2014/main" id="{3E63F207-079F-1035-1F69-642A81A9EFD5}"/>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
        <p:nvSpPr>
          <p:cNvPr id="31" name="Title 2">
            <a:extLst>
              <a:ext uri="{FF2B5EF4-FFF2-40B4-BE49-F238E27FC236}">
                <a16:creationId xmlns:a16="http://schemas.microsoft.com/office/drawing/2014/main" id="{4533C8AA-BB86-20FA-6EDE-9B600D7BE7A2}"/>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dirty="0"/>
              <a:t>Click to edit Master title</a:t>
            </a:r>
          </a:p>
        </p:txBody>
      </p:sp>
      <p:cxnSp>
        <p:nvCxnSpPr>
          <p:cNvPr id="32" name="Straight Connector 31">
            <a:extLst>
              <a:ext uri="{FF2B5EF4-FFF2-40B4-BE49-F238E27FC236}">
                <a16:creationId xmlns:a16="http://schemas.microsoft.com/office/drawing/2014/main" id="{E0861833-E86F-C321-A668-128297591EBC}"/>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0F38E90B-41E5-E17E-C91B-DB21637F6CFB}"/>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dirty="0"/>
              <a:t>List 1 headline</a:t>
            </a:r>
          </a:p>
        </p:txBody>
      </p:sp>
      <p:sp>
        <p:nvSpPr>
          <p:cNvPr id="34" name="Text Placeholder 5">
            <a:extLst>
              <a:ext uri="{FF2B5EF4-FFF2-40B4-BE49-F238E27FC236}">
                <a16:creationId xmlns:a16="http://schemas.microsoft.com/office/drawing/2014/main" id="{DBC6AC7D-E53B-B905-ADFD-63D48BE7459F}"/>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dirty="0"/>
              <a:t>List 2 headline</a:t>
            </a:r>
          </a:p>
        </p:txBody>
      </p:sp>
      <p:sp>
        <p:nvSpPr>
          <p:cNvPr id="35" name="Text Placeholder 5">
            <a:extLst>
              <a:ext uri="{FF2B5EF4-FFF2-40B4-BE49-F238E27FC236}">
                <a16:creationId xmlns:a16="http://schemas.microsoft.com/office/drawing/2014/main" id="{0E3825F6-0CFB-B0B6-9082-E96873221718}"/>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dirty="0"/>
              <a:t>List 3 headline</a:t>
            </a:r>
          </a:p>
        </p:txBody>
      </p:sp>
      <p:cxnSp>
        <p:nvCxnSpPr>
          <p:cNvPr id="36" name="Straight Connector 35">
            <a:extLst>
              <a:ext uri="{FF2B5EF4-FFF2-40B4-BE49-F238E27FC236}">
                <a16:creationId xmlns:a16="http://schemas.microsoft.com/office/drawing/2014/main" id="{A8FD75C4-E9E0-4090-B4F9-22692E1A9094}"/>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DE496B-2F15-FA99-8368-6CB1B0AA3750}"/>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9FDF11F6-6046-BFAD-560B-BF38AAD5CDE0}"/>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
        <p:nvSpPr>
          <p:cNvPr id="39" name="Picture Placeholder 2">
            <a:extLst>
              <a:ext uri="{FF2B5EF4-FFF2-40B4-BE49-F238E27FC236}">
                <a16:creationId xmlns:a16="http://schemas.microsoft.com/office/drawing/2014/main" id="{E46B64C3-AD34-FBAC-55D4-BF200BD5F833}"/>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Tree>
    <p:extLst>
      <p:ext uri="{BB962C8B-B14F-4D97-AF65-F5344CB8AC3E}">
        <p14:creationId xmlns:p14="http://schemas.microsoft.com/office/powerpoint/2010/main" val="4135987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5DF364-CCFB-DD58-F6A7-0B6E35A52B4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descr="Shape&#10;&#10;Description automatically generated">
            <a:extLst>
              <a:ext uri="{FF2B5EF4-FFF2-40B4-BE49-F238E27FC236}">
                <a16:creationId xmlns:a16="http://schemas.microsoft.com/office/drawing/2014/main" id="{1F4F9B4C-A817-C763-8121-1717A9A4B49A}"/>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10621" t="10769" r="2066" b="3179"/>
          <a:stretch/>
        </p:blipFill>
        <p:spPr>
          <a:xfrm>
            <a:off x="325120" y="326187"/>
            <a:ext cx="11511280" cy="6196534"/>
          </a:xfrm>
          <a:prstGeom prst="rect">
            <a:avLst/>
          </a:prstGeom>
        </p:spPr>
      </p:pic>
      <p:sp>
        <p:nvSpPr>
          <p:cNvPr id="9" name="Text Placeholder 9"/>
          <p:cNvSpPr>
            <a:spLocks noGrp="1"/>
          </p:cNvSpPr>
          <p:nvPr>
            <p:ph type="body" sz="quarter" idx="10" hasCustomPrompt="1"/>
          </p:nvPr>
        </p:nvSpPr>
        <p:spPr>
          <a:xfrm>
            <a:off x="449705" y="434715"/>
            <a:ext cx="11302583" cy="5996065"/>
          </a:xfrm>
        </p:spPr>
        <p:txBody>
          <a:bodyPr tIns="91440" bIns="91440" anchor="ctr">
            <a:noAutofit/>
          </a:bodyPr>
          <a:lstStyle>
            <a:lvl1pPr marL="0" indent="0" algn="ctr">
              <a:spcBef>
                <a:spcPts val="0"/>
              </a:spcBef>
              <a:buNone/>
              <a:defRPr sz="4000" baseline="0">
                <a:solidFill>
                  <a:schemeClr val="bg1"/>
                </a:solidFill>
                <a:latin typeface="+mj-lt"/>
              </a:defRPr>
            </a:lvl1pPr>
          </a:lstStyle>
          <a:p>
            <a:pPr lvl="0"/>
            <a:r>
              <a:rPr lang="en-US"/>
              <a:t>Title/Section Slide</a:t>
            </a:r>
          </a:p>
        </p:txBody>
      </p:sp>
      <p:sp>
        <p:nvSpPr>
          <p:cNvPr id="8" name="Rectangle 7">
            <a:extLst>
              <a:ext uri="{FF2B5EF4-FFF2-40B4-BE49-F238E27FC236}">
                <a16:creationId xmlns:a16="http://schemas.microsoft.com/office/drawing/2014/main" id="{AE3E7586-8291-A40A-36B7-2A63CFAA30D0}"/>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538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750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65"/>
        <p:cNvGrpSpPr/>
        <p:nvPr/>
      </p:nvGrpSpPr>
      <p:grpSpPr>
        <a:xfrm>
          <a:off x="0" y="0"/>
          <a:ext cx="0" cy="0"/>
          <a:chOff x="0" y="0"/>
          <a:chExt cx="0" cy="0"/>
        </a:xfrm>
      </p:grpSpPr>
      <p:grpSp>
        <p:nvGrpSpPr>
          <p:cNvPr id="4" name="Group 3">
            <a:extLst>
              <a:ext uri="{FF2B5EF4-FFF2-40B4-BE49-F238E27FC236}">
                <a16:creationId xmlns:a16="http://schemas.microsoft.com/office/drawing/2014/main" id="{75C7D928-5944-5488-0DDF-3392192E25D3}"/>
              </a:ext>
            </a:extLst>
          </p:cNvPr>
          <p:cNvGrpSpPr/>
          <p:nvPr userDrawn="1"/>
        </p:nvGrpSpPr>
        <p:grpSpPr>
          <a:xfrm>
            <a:off x="0" y="-5763"/>
            <a:ext cx="5539366" cy="6873190"/>
            <a:chOff x="254529" y="0"/>
            <a:chExt cx="5539366" cy="6858000"/>
          </a:xfrm>
        </p:grpSpPr>
        <p:sp>
          <p:nvSpPr>
            <p:cNvPr id="11" name="Pentagon 10">
              <a:extLst>
                <a:ext uri="{FF2B5EF4-FFF2-40B4-BE49-F238E27FC236}">
                  <a16:creationId xmlns:a16="http://schemas.microsoft.com/office/drawing/2014/main" id="{BA1A133B-602E-684C-A4B8-4A669CECC471}"/>
                </a:ext>
              </a:extLst>
            </p:cNvPr>
            <p:cNvSpPr/>
            <p:nvPr userDrawn="1"/>
          </p:nvSpPr>
          <p:spPr>
            <a:xfrm>
              <a:off x="254529" y="0"/>
              <a:ext cx="518114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AB6F"/>
                </a:solidFill>
              </a:endParaRPr>
            </a:p>
          </p:txBody>
        </p:sp>
        <p:sp>
          <p:nvSpPr>
            <p:cNvPr id="8" name="Pentagon 7">
              <a:extLst>
                <a:ext uri="{FF2B5EF4-FFF2-40B4-BE49-F238E27FC236}">
                  <a16:creationId xmlns:a16="http://schemas.microsoft.com/office/drawing/2014/main" id="{C540B83F-3F73-779D-B233-55511BC0104C}"/>
                </a:ext>
              </a:extLst>
            </p:cNvPr>
            <p:cNvSpPr/>
            <p:nvPr userDrawn="1"/>
          </p:nvSpPr>
          <p:spPr>
            <a:xfrm>
              <a:off x="5428413" y="0"/>
              <a:ext cx="365482" cy="6858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AB6F"/>
                </a:solidFill>
              </a:endParaRPr>
            </a:p>
          </p:txBody>
        </p:sp>
      </p:grpSp>
      <p:pic>
        <p:nvPicPr>
          <p:cNvPr id="6" name="Graphic 5">
            <a:extLst>
              <a:ext uri="{FF2B5EF4-FFF2-40B4-BE49-F238E27FC236}">
                <a16:creationId xmlns:a16="http://schemas.microsoft.com/office/drawing/2014/main" id="{BDBAB157-1143-3D7E-EB46-5AF37C16E5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980"/>
          <a:stretch/>
        </p:blipFill>
        <p:spPr>
          <a:xfrm>
            <a:off x="-39335" y="-132732"/>
            <a:ext cx="6371304" cy="7164951"/>
          </a:xfrm>
          <a:prstGeom prst="rect">
            <a:avLst/>
          </a:prstGeom>
        </p:spPr>
      </p:pic>
      <p:cxnSp>
        <p:nvCxnSpPr>
          <p:cNvPr id="14" name="Straight Connector 13">
            <a:extLst>
              <a:ext uri="{FF2B5EF4-FFF2-40B4-BE49-F238E27FC236}">
                <a16:creationId xmlns:a16="http://schemas.microsoft.com/office/drawing/2014/main" id="{D23DFE4D-6990-EBF6-9BF4-A826CAE43417}"/>
              </a:ext>
            </a:extLst>
          </p:cNvPr>
          <p:cNvCxnSpPr>
            <a:cxnSpLocks/>
          </p:cNvCxnSpPr>
          <p:nvPr userDrawn="1"/>
        </p:nvCxnSpPr>
        <p:spPr>
          <a:xfrm>
            <a:off x="2108373" y="4123147"/>
            <a:ext cx="8873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3">
            <a:extLst>
              <a:ext uri="{FF2B5EF4-FFF2-40B4-BE49-F238E27FC236}">
                <a16:creationId xmlns:a16="http://schemas.microsoft.com/office/drawing/2014/main" id="{FC4CCA97-3F41-4828-0F6B-46FBAC079911}"/>
              </a:ext>
            </a:extLst>
          </p:cNvPr>
          <p:cNvSpPr>
            <a:spLocks noGrp="1"/>
          </p:cNvSpPr>
          <p:nvPr>
            <p:ph type="body" sz="quarter" idx="11"/>
          </p:nvPr>
        </p:nvSpPr>
        <p:spPr>
          <a:xfrm>
            <a:off x="0" y="2066492"/>
            <a:ext cx="5185457" cy="2036191"/>
          </a:xfrm>
        </p:spPr>
        <p:txBody>
          <a:bodyPr lIns="457200" tIns="0" rIns="457200" bIns="365760" anchor="b" anchorCtr="0">
            <a:noAutofit/>
          </a:bodyPr>
          <a:lstStyle>
            <a:lvl1pPr marL="0" indent="0" algn="ctr">
              <a:spcBef>
                <a:spcPts val="0"/>
              </a:spcBef>
              <a:buClr>
                <a:schemeClr val="accent1"/>
              </a:buClr>
              <a:buNone/>
              <a:defRPr sz="44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2" name="Text Placeholder 2">
            <a:extLst>
              <a:ext uri="{FF2B5EF4-FFF2-40B4-BE49-F238E27FC236}">
                <a16:creationId xmlns:a16="http://schemas.microsoft.com/office/drawing/2014/main" id="{4655DAB4-1686-85A7-883A-366F54965392}"/>
              </a:ext>
            </a:extLst>
          </p:cNvPr>
          <p:cNvSpPr>
            <a:spLocks noGrp="1"/>
          </p:cNvSpPr>
          <p:nvPr>
            <p:ph type="body" sz="quarter" idx="15"/>
          </p:nvPr>
        </p:nvSpPr>
        <p:spPr>
          <a:xfrm>
            <a:off x="5912285" y="449263"/>
            <a:ext cx="5894704" cy="5967412"/>
          </a:xfrm>
        </p:spPr>
        <p:txBody>
          <a:bodyPr>
            <a:noAutofit/>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PCC_2010logo.png">
            <a:extLst>
              <a:ext uri="{FF2B5EF4-FFF2-40B4-BE49-F238E27FC236}">
                <a16:creationId xmlns:a16="http://schemas.microsoft.com/office/drawing/2014/main" id="{80539D6F-22BE-3DE1-A44C-79AA79AF716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4011749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50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19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71089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5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7158-6C61-3F4E-B631-9284DDFAFA14}" type="datetimeFigureOut">
              <a:rPr lang="en-US" smtClean="0"/>
              <a:t>11/30/2023</a:t>
            </a:fld>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386339583"/>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61" r:id="rId3"/>
    <p:sldLayoutId id="2147483650" r:id="rId4"/>
    <p:sldLayoutId id="2147483717" r:id="rId5"/>
    <p:sldLayoutId id="2147483662" r:id="rId6"/>
    <p:sldLayoutId id="2147483685" r:id="rId7"/>
    <p:sldLayoutId id="2147483698" r:id="rId8"/>
    <p:sldLayoutId id="2147483682" r:id="rId9"/>
    <p:sldLayoutId id="2147483672" r:id="rId10"/>
    <p:sldLayoutId id="2147483690" r:id="rId11"/>
    <p:sldLayoutId id="2147483697" r:id="rId12"/>
    <p:sldLayoutId id="2147483696" r:id="rId13"/>
    <p:sldLayoutId id="2147483669" r:id="rId14"/>
    <p:sldLayoutId id="2147483684" r:id="rId15"/>
    <p:sldLayoutId id="2147483687" r:id="rId16"/>
    <p:sldLayoutId id="2147483711" r:id="rId17"/>
    <p:sldLayoutId id="2147483712" r:id="rId18"/>
    <p:sldLayoutId id="2147483713" r:id="rId19"/>
    <p:sldLayoutId id="2147483714" r:id="rId20"/>
    <p:sldLayoutId id="2147483715" r:id="rId21"/>
    <p:sldLayoutId id="2147483716" r:id="rId22"/>
    <p:sldLayoutId id="2147483708" r:id="rId23"/>
    <p:sldLayoutId id="2147483709" r:id="rId24"/>
    <p:sldLayoutId id="2147483710" r:id="rId25"/>
    <p:sldLayoutId id="2147483689" r:id="rId26"/>
    <p:sldLayoutId id="2147483740" r:id="rId27"/>
    <p:sldLayoutId id="2147483741"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2435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txStyles>
    <p:titleStyle>
      <a:lvl1pPr algn="ctr"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006350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x2KGRlreCAxVlJ0QIHfDGB58QFnoECA8QAw&amp;url=https%3A%2F%2Fhfs.illinois.gov%2Fcontent%2Fdam%2Fsoi%2Fen%2Fweb%2Fhfs%2Fsitecollectiondocuments%2Fil20212024comprehensivemedicalprogramsqualitystrategyd1.pdf&amp;usg=AOvVaw1Xg-W5RwoBmBrh-2ABqL92&amp;opi=89978449"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hyperlink" Target="https://www.federalregister.gov/documents/2020/05/01/2020-05050/medicare-and-medicaid-programs-patient-protection-and-affordable-care-act-interoperability-an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7FFDF04F_24866E29.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35.png"/><Relationship Id="rId7" Type="http://schemas.openxmlformats.org/officeDocument/2006/relationships/customXml" Target="../ink/ink11.xml"/><Relationship Id="rId12" Type="http://schemas.openxmlformats.org/officeDocument/2006/relationships/image" Target="../media/image730.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38.png"/><Relationship Id="rId11" Type="http://schemas.openxmlformats.org/officeDocument/2006/relationships/customXml" Target="../ink/ink13.xml"/><Relationship Id="rId5" Type="http://schemas.openxmlformats.org/officeDocument/2006/relationships/image" Target="../media/image37.png"/><Relationship Id="rId10" Type="http://schemas.openxmlformats.org/officeDocument/2006/relationships/image" Target="../media/image720.png"/><Relationship Id="rId4" Type="http://schemas.openxmlformats.org/officeDocument/2006/relationships/image" Target="../media/image36.png"/><Relationship Id="rId9" Type="http://schemas.openxmlformats.org/officeDocument/2006/relationships/customXml" Target="../ink/ink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65.xml"/><Relationship Id="rId7" Type="http://schemas.openxmlformats.org/officeDocument/2006/relationships/image" Target="../media/image41.png"/><Relationship Id="rId2" Type="http://schemas.openxmlformats.org/officeDocument/2006/relationships/customXml" Target="../../customXml/item3.xml"/><Relationship Id="rId1" Type="http://schemas.openxmlformats.org/officeDocument/2006/relationships/customXml" Target="../../customXml/item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notesSlide" Target="../notesSlides/notesSlide15.xml"/><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pointclickcare.zoom.us/webinar/register/WN_XssM7NipSBmH__pxo98H5g" TargetMode="External"/><Relationship Id="rId2" Type="http://schemas.openxmlformats.org/officeDocument/2006/relationships/hyperlink" Target="https://pointclickcare.zoom.us/webinar/register/WN_2TlQiU8kTImmrjBEX-xWWA" TargetMode="External"/><Relationship Id="rId1" Type="http://schemas.openxmlformats.org/officeDocument/2006/relationships/slideLayout" Target="../slideLayouts/slideLayout9.xml"/><Relationship Id="rId5" Type="http://schemas.openxmlformats.org/officeDocument/2006/relationships/hyperlink" Target="https://pointclickcare.zoom.us/webinar/register/WN_NSKgXeA3QZa4qRpdszxoFA" TargetMode="External"/><Relationship Id="rId4" Type="http://schemas.openxmlformats.org/officeDocument/2006/relationships/hyperlink" Target="https://pointclickcare.zoom.us/webinar/register/WN_JJoWe9PQS2-ZPs1-Wu80lw"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hyperlink" Target="https://hfs.illinois.gov/healthchoiceadt.html" TargetMode="External"/><Relationship Id="rId7" Type="http://schemas.openxmlformats.org/officeDocument/2006/relationships/hyperlink" Target="mailto:support@collectivemedicaltech.com"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community.collectivemedical.com/" TargetMode="External"/><Relationship Id="rId5" Type="http://schemas.openxmlformats.org/officeDocument/2006/relationships/hyperlink" Target="https://calendly.com/nancy-sehy/discuss-needs-for-pcc-cmt-platform" TargetMode="External"/><Relationship Id="rId4" Type="http://schemas.openxmlformats.org/officeDocument/2006/relationships/hyperlink" Target="mailto:HFS.HealthChoiceIllinoisADT@Illinoi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hfs.illinois.gov/healthchoiceadt/participants.html" TargetMode="External"/></Relationships>
</file>

<file path=ppt/slides/_rels/slide7.xml.rels><?xml version="1.0" encoding="UTF-8" standalone="yes"?>
<Relationships xmlns="http://schemas.openxmlformats.org/package/2006/relationships"><Relationship Id="rId2" Type="http://schemas.microsoft.com/office/2018/10/relationships/comments" Target="../comments/modernComment_7FFDF321_113270D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80.png"/><Relationship Id="rId18" Type="http://schemas.openxmlformats.org/officeDocument/2006/relationships/image" Target="../media/image30.png"/><Relationship Id="rId3" Type="http://schemas.openxmlformats.org/officeDocument/2006/relationships/image" Target="../media/image26.png"/><Relationship Id="rId21" Type="http://schemas.openxmlformats.org/officeDocument/2006/relationships/customXml" Target="../ink/ink9.xml"/><Relationship Id="rId7" Type="http://schemas.openxmlformats.org/officeDocument/2006/relationships/image" Target="../media/image250.png"/><Relationship Id="rId12" Type="http://schemas.openxmlformats.org/officeDocument/2006/relationships/customXml" Target="../ink/ink4.xml"/><Relationship Id="rId17" Type="http://schemas.openxmlformats.org/officeDocument/2006/relationships/customXml" Target="../ink/ink7.xml"/><Relationship Id="rId2" Type="http://schemas.openxmlformats.org/officeDocument/2006/relationships/notesSlide" Target="../notesSlides/notesSlide5.xml"/><Relationship Id="rId16" Type="http://schemas.openxmlformats.org/officeDocument/2006/relationships/customXml" Target="../ink/ink6.xml"/><Relationship Id="rId20"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customXml" Target="../ink/ink1.xml"/><Relationship Id="rId11" Type="http://schemas.openxmlformats.org/officeDocument/2006/relationships/image" Target="../media/image270.png"/><Relationship Id="rId5" Type="http://schemas.openxmlformats.org/officeDocument/2006/relationships/image" Target="../media/image28.png"/><Relationship Id="rId15" Type="http://schemas.openxmlformats.org/officeDocument/2006/relationships/image" Target="../media/image29.png"/><Relationship Id="rId23" Type="http://schemas.openxmlformats.org/officeDocument/2006/relationships/image" Target="../media/image32.png"/><Relationship Id="rId10" Type="http://schemas.openxmlformats.org/officeDocument/2006/relationships/customXml" Target="../ink/ink3.xml"/><Relationship Id="rId19" Type="http://schemas.openxmlformats.org/officeDocument/2006/relationships/customXml" Target="../ink/ink8.xml"/><Relationship Id="rId4" Type="http://schemas.openxmlformats.org/officeDocument/2006/relationships/image" Target="../media/image27.png"/><Relationship Id="rId9" Type="http://schemas.openxmlformats.org/officeDocument/2006/relationships/image" Target="../media/image260.png"/><Relationship Id="rId14" Type="http://schemas.openxmlformats.org/officeDocument/2006/relationships/customXml" Target="../ink/ink5.xml"/><Relationship Id="rId22" Type="http://schemas.openxmlformats.org/officeDocument/2006/relationships/customXml" Target="../ink/ink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043-9E92-F544-A1CD-D02819BEA66F}"/>
              </a:ext>
            </a:extLst>
          </p:cNvPr>
          <p:cNvSpPr>
            <a:spLocks noGrp="1"/>
          </p:cNvSpPr>
          <p:nvPr>
            <p:ph type="ctrTitle"/>
          </p:nvPr>
        </p:nvSpPr>
        <p:spPr>
          <a:xfrm>
            <a:off x="4668250" y="1122363"/>
            <a:ext cx="7055664" cy="2387600"/>
          </a:xfrm>
        </p:spPr>
        <p:txBody>
          <a:bodyPr>
            <a:normAutofit fontScale="90000"/>
          </a:bodyPr>
          <a:lstStyle/>
          <a:p>
            <a:r>
              <a:rPr lang="en-US" dirty="0"/>
              <a:t>HealthChoice Illinois ADT</a:t>
            </a:r>
            <a:br>
              <a:rPr lang="en-US" dirty="0"/>
            </a:br>
            <a:br>
              <a:rPr lang="en-US" dirty="0"/>
            </a:br>
            <a:r>
              <a:rPr lang="en-US" sz="4000" dirty="0"/>
              <a:t>Clinical Collaboration Group</a:t>
            </a:r>
            <a:br>
              <a:rPr lang="en-US" sz="2700" dirty="0"/>
            </a:br>
            <a:br>
              <a:rPr lang="en-US" sz="2700" dirty="0"/>
            </a:br>
            <a:r>
              <a:rPr lang="en-US" sz="2700" dirty="0"/>
              <a:t>Collaborate to Improve Patient Outcomes</a:t>
            </a:r>
          </a:p>
        </p:txBody>
      </p:sp>
      <p:sp>
        <p:nvSpPr>
          <p:cNvPr id="3" name="Subtitle 2">
            <a:extLst>
              <a:ext uri="{FF2B5EF4-FFF2-40B4-BE49-F238E27FC236}">
                <a16:creationId xmlns:a16="http://schemas.microsoft.com/office/drawing/2014/main" id="{F03CF45E-A827-9645-BF41-E541AFE3FBE8}"/>
              </a:ext>
            </a:extLst>
          </p:cNvPr>
          <p:cNvSpPr>
            <a:spLocks noGrp="1"/>
          </p:cNvSpPr>
          <p:nvPr>
            <p:ph type="subTitle" idx="1"/>
          </p:nvPr>
        </p:nvSpPr>
        <p:spPr>
          <a:xfrm>
            <a:off x="4668249" y="4104640"/>
            <a:ext cx="6336633" cy="964901"/>
          </a:xfrm>
        </p:spPr>
        <p:txBody>
          <a:bodyPr/>
          <a:lstStyle/>
          <a:p>
            <a:r>
              <a:rPr lang="en-US" dirty="0"/>
              <a:t>November 30, 2023</a:t>
            </a:r>
          </a:p>
        </p:txBody>
      </p:sp>
    </p:spTree>
    <p:extLst>
      <p:ext uri="{BB962C8B-B14F-4D97-AF65-F5344CB8AC3E}">
        <p14:creationId xmlns:p14="http://schemas.microsoft.com/office/powerpoint/2010/main" val="25684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904A-4344-D75C-0E54-10640F9F8538}"/>
              </a:ext>
            </a:extLst>
          </p:cNvPr>
          <p:cNvSpPr>
            <a:spLocks noGrp="1"/>
          </p:cNvSpPr>
          <p:nvPr>
            <p:ph type="title"/>
          </p:nvPr>
        </p:nvSpPr>
        <p:spPr>
          <a:xfrm>
            <a:off x="2678377" y="433171"/>
            <a:ext cx="6835245" cy="817292"/>
          </a:xfrm>
        </p:spPr>
        <p:txBody>
          <a:bodyPr>
            <a:normAutofit fontScale="90000"/>
          </a:bodyPr>
          <a:lstStyle/>
          <a:p>
            <a:pPr algn="ctr"/>
            <a:r>
              <a:rPr lang="en-US" dirty="0"/>
              <a:t>Provider Notice </a:t>
            </a:r>
            <a:br>
              <a:rPr lang="en-US" dirty="0"/>
            </a:br>
            <a:r>
              <a:rPr lang="en-US" sz="3100" dirty="0"/>
              <a:t>FQHC, CMHC, CHC, SUPR</a:t>
            </a:r>
          </a:p>
        </p:txBody>
      </p:sp>
      <p:sp>
        <p:nvSpPr>
          <p:cNvPr id="9" name="TextBox 8">
            <a:extLst>
              <a:ext uri="{FF2B5EF4-FFF2-40B4-BE49-F238E27FC236}">
                <a16:creationId xmlns:a16="http://schemas.microsoft.com/office/drawing/2014/main" id="{24DEC171-C40E-BC93-5184-C7AC34D586FD}"/>
              </a:ext>
            </a:extLst>
          </p:cNvPr>
          <p:cNvSpPr txBox="1"/>
          <p:nvPr/>
        </p:nvSpPr>
        <p:spPr>
          <a:xfrm>
            <a:off x="633558" y="1438074"/>
            <a:ext cx="6350758" cy="4462760"/>
          </a:xfrm>
          <a:prstGeom prst="rect">
            <a:avLst/>
          </a:prstGeom>
          <a:noFill/>
        </p:spPr>
        <p:txBody>
          <a:bodyPr wrap="square">
            <a:spAutoFit/>
          </a:bodyPr>
          <a:lstStyle/>
          <a:p>
            <a:r>
              <a:rPr lang="en-US" b="1" u="sng" dirty="0"/>
              <a:t>Shall Subscribe to HealthChoice Illinois ADT</a:t>
            </a:r>
          </a:p>
          <a:p>
            <a:pPr marR="0" lvl="0" fontAlgn="ctr">
              <a:spcBef>
                <a:spcPts val="0"/>
              </a:spcBef>
              <a:spcAft>
                <a:spcPts val="0"/>
              </a:spcAft>
              <a:buSzPts val="1000"/>
              <a:tabLst>
                <a:tab pos="457200" algn="l"/>
              </a:tabLst>
            </a:pP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Federally Qualified Health Centers, </a:t>
            </a:r>
          </a:p>
          <a:p>
            <a:pPr marR="0" lvl="0" fontAlgn="ctr">
              <a:spcBef>
                <a:spcPts val="0"/>
              </a:spcBef>
              <a:spcAft>
                <a:spcPts val="0"/>
              </a:spcAft>
              <a:buSzPts val="1000"/>
              <a:tabLst>
                <a:tab pos="457200" algn="l"/>
              </a:tabLst>
            </a:pP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Community Mental Health Centers, </a:t>
            </a:r>
          </a:p>
          <a:p>
            <a:pPr marR="0" lvl="0" fontAlgn="ctr">
              <a:spcBef>
                <a:spcPts val="0"/>
              </a:spcBef>
              <a:spcAft>
                <a:spcPts val="0"/>
              </a:spcAft>
              <a:buSzPts val="1000"/>
              <a:tabLst>
                <a:tab pos="457200" algn="l"/>
              </a:tabLst>
            </a:pP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Behavioral Health Clinics and Substance Use, </a:t>
            </a:r>
          </a:p>
          <a:p>
            <a:pPr marR="0" lvl="0" fontAlgn="ctr">
              <a:spcBef>
                <a:spcPts val="0"/>
              </a:spcBef>
              <a:spcAft>
                <a:spcPts val="0"/>
              </a:spcAft>
              <a:buSzPts val="1000"/>
              <a:tabLst>
                <a:tab pos="457200" algn="l"/>
              </a:tabLst>
            </a:pP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Prevention and Recovery (SUPR) Providers</a:t>
            </a:r>
          </a:p>
          <a:p>
            <a:pPr marR="0" lvl="0" fontAlgn="ctr">
              <a:spcBef>
                <a:spcPts val="0"/>
              </a:spcBef>
              <a:spcAft>
                <a:spcPts val="0"/>
              </a:spcAft>
              <a:buSzPts val="1000"/>
              <a:tabLst>
                <a:tab pos="457200" algn="l"/>
              </a:tabLst>
            </a:pPr>
            <a:endParaRPr lang="en-US" sz="1600" dirty="0">
              <a:effectLst/>
              <a:latin typeface="Calibri" panose="020F0502020204030204" pitchFamily="34" charset="0"/>
              <a:ea typeface="Calibri" panose="020F0502020204030204" pitchFamily="34" charset="0"/>
            </a:endParaRPr>
          </a:p>
          <a:p>
            <a:pPr fontAlgn="ctr">
              <a:buSzPts val="1000"/>
              <a:tabLst>
                <a:tab pos="457200" algn="l"/>
              </a:tabLst>
            </a:pPr>
            <a:r>
              <a:rPr lang="en-US" b="1" u="sng" dirty="0"/>
              <a:t>Technology Platform Supports</a:t>
            </a:r>
          </a:p>
          <a:p>
            <a:pPr marL="285750" indent="-285750" fontAlgn="ctr">
              <a:buSzPts val="1000"/>
              <a:buFont typeface="Arial" panose="020B0604020202020204" pitchFamily="34" charset="0"/>
              <a:buChar char="•"/>
              <a:tabLst>
                <a:tab pos="457200" algn="l"/>
              </a:tabLst>
            </a:pP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Illinois’ 2021-24 Comprehensive Medical Programs Quality Strategy</a:t>
            </a: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 and aligns with the Federal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CMS Interoperability and Patient Access Final Rule</a:t>
            </a:r>
            <a:r>
              <a:rPr lang="en-US" sz="1600" baseline="300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requirements that hospitals send electronic notifications of admissions, discharges and transfers to a patient’s care team</a:t>
            </a:r>
          </a:p>
          <a:p>
            <a:pPr fontAlgn="ctr">
              <a:buSzPts val="1000"/>
              <a:tabLst>
                <a:tab pos="457200" algn="l"/>
              </a:tabLst>
            </a:pPr>
            <a:endParaRPr lang="en-US" sz="1600" dirty="0">
              <a:latin typeface="Calibri" panose="020F0502020204030204" pitchFamily="34" charset="0"/>
              <a:ea typeface="Calibri" panose="020F0502020204030204" pitchFamily="34" charset="0"/>
            </a:endParaRPr>
          </a:p>
          <a:p>
            <a:r>
              <a:rPr lang="en-US" b="1" u="sng" dirty="0"/>
              <a:t>Goals</a:t>
            </a:r>
          </a:p>
          <a:p>
            <a:pPr marL="285750" indent="-285750">
              <a:buFont typeface="Arial" panose="020B0604020202020204" pitchFamily="34" charset="0"/>
              <a:buChar char="•"/>
            </a:pPr>
            <a:r>
              <a:rPr lang="en-US" sz="1600" dirty="0">
                <a:solidFill>
                  <a:srgbClr val="3D3633"/>
                </a:solidFill>
                <a:latin typeface="Arial" panose="020B0604020202020204" pitchFamily="34" charset="0"/>
                <a:ea typeface="Arial" panose="020B0604020202020204" pitchFamily="34" charset="0"/>
                <a:cs typeface="Times New Roman" panose="02020603050405020304" pitchFamily="18" charset="0"/>
              </a:rPr>
              <a:t>W</a:t>
            </a: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orking toward full provider participation</a:t>
            </a:r>
          </a:p>
          <a:p>
            <a:pPr marL="285750" indent="-285750">
              <a:buFont typeface="Arial" panose="020B0604020202020204" pitchFamily="34" charset="0"/>
              <a:buChar char="•"/>
            </a:pPr>
            <a:r>
              <a:rPr lang="en-US" sz="1600" dirty="0">
                <a:solidFill>
                  <a:srgbClr val="3D3633"/>
                </a:solidFill>
                <a:latin typeface="Arial" panose="020B0604020202020204" pitchFamily="34" charset="0"/>
                <a:ea typeface="Arial" panose="020B0604020202020204" pitchFamily="34" charset="0"/>
                <a:cs typeface="Times New Roman" panose="02020603050405020304" pitchFamily="18" charset="0"/>
              </a:rPr>
              <a:t>I</a:t>
            </a: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ncreasing care coordination</a:t>
            </a:r>
          </a:p>
          <a:p>
            <a:pPr marL="285750" indent="-285750">
              <a:buFont typeface="Arial" panose="020B0604020202020204" pitchFamily="34" charset="0"/>
              <a:buChar char="•"/>
            </a:pPr>
            <a:r>
              <a:rPr lang="en-US" sz="1600" dirty="0">
                <a:solidFill>
                  <a:srgbClr val="3D3633"/>
                </a:solidFill>
                <a:effectLst/>
                <a:latin typeface="Arial" panose="020B0604020202020204" pitchFamily="34" charset="0"/>
                <a:ea typeface="Arial" panose="020B0604020202020204" pitchFamily="34" charset="0"/>
                <a:cs typeface="Times New Roman" panose="02020603050405020304" pitchFamily="18" charset="0"/>
              </a:rPr>
              <a:t>Improving MCO P4P Metrics to raise Illinois HEDIS Measures</a:t>
            </a:r>
            <a:endParaRPr lang="en-US" sz="1600" b="1" u="sng" dirty="0"/>
          </a:p>
        </p:txBody>
      </p:sp>
      <p:pic>
        <p:nvPicPr>
          <p:cNvPr id="4" name="Picture 3">
            <a:extLst>
              <a:ext uri="{FF2B5EF4-FFF2-40B4-BE49-F238E27FC236}">
                <a16:creationId xmlns:a16="http://schemas.microsoft.com/office/drawing/2014/main" id="{82DD83A4-6FAB-1583-BD92-15E9AD7C4FC7}"/>
              </a:ext>
            </a:extLst>
          </p:cNvPr>
          <p:cNvPicPr>
            <a:picLocks noChangeAspect="1"/>
          </p:cNvPicPr>
          <p:nvPr/>
        </p:nvPicPr>
        <p:blipFill>
          <a:blip r:embed="rId5"/>
          <a:stretch>
            <a:fillRect/>
          </a:stretch>
        </p:blipFill>
        <p:spPr>
          <a:xfrm>
            <a:off x="7439359" y="1337713"/>
            <a:ext cx="4119083" cy="5347343"/>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504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400464" y="1151229"/>
            <a:ext cx="4578254" cy="617215"/>
          </a:xfrm>
        </p:spPr>
        <p:txBody>
          <a:bodyPr>
            <a:normAutofit fontScale="90000"/>
          </a:bodyPr>
          <a:lstStyle/>
          <a:p>
            <a:pPr algn="ctr"/>
            <a:r>
              <a:rPr lang="en-US" sz="3200" dirty="0"/>
              <a:t> </a:t>
            </a:r>
            <a:br>
              <a:rPr lang="en-US" sz="3200" dirty="0"/>
            </a:br>
            <a:r>
              <a:rPr lang="en-US" sz="3200" dirty="0"/>
              <a:t>Benefits of HealthChoice Illinois ADT Program</a:t>
            </a:r>
          </a:p>
        </p:txBody>
      </p:sp>
      <p:sp>
        <p:nvSpPr>
          <p:cNvPr id="5" name="TextBox 4">
            <a:extLst>
              <a:ext uri="{FF2B5EF4-FFF2-40B4-BE49-F238E27FC236}">
                <a16:creationId xmlns:a16="http://schemas.microsoft.com/office/drawing/2014/main" id="{9D1C03A1-092B-10A6-FB92-45F68D616905}"/>
              </a:ext>
            </a:extLst>
          </p:cNvPr>
          <p:cNvSpPr txBox="1"/>
          <p:nvPr/>
        </p:nvSpPr>
        <p:spPr>
          <a:xfrm>
            <a:off x="400464" y="2266136"/>
            <a:ext cx="4436579" cy="4151714"/>
          </a:xfrm>
          <a:prstGeom prst="rect">
            <a:avLst/>
          </a:prstGeom>
          <a:noFill/>
        </p:spPr>
        <p:txBody>
          <a:bodyPr wrap="square">
            <a:spAutoFit/>
          </a:bodyPr>
          <a:lstStyle/>
          <a:p>
            <a:pPr marL="34290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a:t>
            </a:r>
            <a:r>
              <a:rPr lang="en-US" sz="1600" dirty="0">
                <a:effectLst/>
                <a:latin typeface="Calibri" panose="020F0502020204030204" pitchFamily="34" charset="0"/>
                <a:ea typeface="Calibri" panose="020F0502020204030204" pitchFamily="34" charset="0"/>
                <a:cs typeface="Times New Roman" panose="02020603050405020304" pitchFamily="18" charset="0"/>
              </a:rPr>
              <a:t>eamless communication with hospitals, specialists, and community </a:t>
            </a:r>
            <a:r>
              <a:rPr lang="en-US" sz="1600" dirty="0">
                <a:latin typeface="Calibri" panose="020F0502020204030204" pitchFamily="34" charset="0"/>
                <a:ea typeface="Calibri" panose="020F0502020204030204" pitchFamily="34" charset="0"/>
                <a:cs typeface="Times New Roman" panose="02020603050405020304" pitchFamily="18" charset="0"/>
              </a:rPr>
              <a:t>organizations.</a:t>
            </a:r>
          </a:p>
          <a:p>
            <a:pPr marL="342900" indent="-342900">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Enhanced care transitions and reduced gaps in information exchange.</a:t>
            </a:r>
          </a:p>
          <a:p>
            <a:pPr marL="342900" indent="-342900">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Efficient sharing of patient data, leading to better decision-making and patient outcomes.</a:t>
            </a:r>
          </a:p>
          <a:p>
            <a:pPr marL="342900" indent="-342900">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Receiving real-time notifications of patient activity outside of your EHR/clinic.</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Benefits of Care Insights - ability to surface patient specific need-to-know </a:t>
            </a:r>
          </a:p>
          <a:p>
            <a:pPr marL="342900" marR="0" lvl="0" indent="-342900">
              <a:lnSpc>
                <a:spcPct val="107000"/>
              </a:lnSpc>
              <a:spcBef>
                <a:spcPts val="0"/>
              </a:spcBef>
              <a:spcAft>
                <a:spcPts val="80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657350" lvl="1"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endParaRPr>
          </a:p>
        </p:txBody>
      </p:sp>
      <p:graphicFrame>
        <p:nvGraphicFramePr>
          <p:cNvPr id="2" name="object 6">
            <a:extLst>
              <a:ext uri="{FF2B5EF4-FFF2-40B4-BE49-F238E27FC236}">
                <a16:creationId xmlns:a16="http://schemas.microsoft.com/office/drawing/2014/main" id="{7B25480D-37B2-3498-4259-8C676B58D48D}"/>
              </a:ext>
            </a:extLst>
          </p:cNvPr>
          <p:cNvGraphicFramePr>
            <a:graphicFrameLocks noGrp="1"/>
          </p:cNvGraphicFramePr>
          <p:nvPr/>
        </p:nvGraphicFramePr>
        <p:xfrm>
          <a:off x="5128591" y="171608"/>
          <a:ext cx="6877877" cy="6246242"/>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709374">
                  <a:extLst>
                    <a:ext uri="{9D8B030D-6E8A-4147-A177-3AD203B41FA5}">
                      <a16:colId xmlns:a16="http://schemas.microsoft.com/office/drawing/2014/main" val="20000"/>
                    </a:ext>
                  </a:extLst>
                </a:gridCol>
                <a:gridCol w="2434704">
                  <a:extLst>
                    <a:ext uri="{9D8B030D-6E8A-4147-A177-3AD203B41FA5}">
                      <a16:colId xmlns:a16="http://schemas.microsoft.com/office/drawing/2014/main" val="20001"/>
                    </a:ext>
                  </a:extLst>
                </a:gridCol>
                <a:gridCol w="2733799">
                  <a:extLst>
                    <a:ext uri="{9D8B030D-6E8A-4147-A177-3AD203B41FA5}">
                      <a16:colId xmlns:a16="http://schemas.microsoft.com/office/drawing/2014/main" val="20002"/>
                    </a:ext>
                  </a:extLst>
                </a:gridCol>
              </a:tblGrid>
              <a:tr h="300256">
                <a:tc>
                  <a:txBody>
                    <a:bodyPr/>
                    <a:lstStyle/>
                    <a:p>
                      <a:pPr>
                        <a:lnSpc>
                          <a:spcPct val="100000"/>
                        </a:lnSpc>
                      </a:pP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chemeClr val="tx2"/>
                    </a:solidFill>
                  </a:tcPr>
                </a:tc>
                <a:tc gridSpan="2">
                  <a:txBody>
                    <a:bodyPr/>
                    <a:lstStyle/>
                    <a:p>
                      <a:pPr marL="627380">
                        <a:lnSpc>
                          <a:spcPct val="100000"/>
                        </a:lnSpc>
                        <a:spcBef>
                          <a:spcPts val="295"/>
                        </a:spcBef>
                      </a:pPr>
                      <a:r>
                        <a:rPr sz="1400" b="1" dirty="0">
                          <a:solidFill>
                            <a:srgbClr val="FFFFFF"/>
                          </a:solidFill>
                          <a:latin typeface="+mn-lt"/>
                          <a:cs typeface="Arial" panose="020B0604020202020204" pitchFamily="34" charset="0"/>
                        </a:rPr>
                        <a:t>Standard Ambulatory</a:t>
                      </a:r>
                      <a:r>
                        <a:rPr sz="1400" b="1" spc="-5" dirty="0">
                          <a:solidFill>
                            <a:srgbClr val="FFFFFF"/>
                          </a:solidFill>
                          <a:latin typeface="+mn-lt"/>
                          <a:cs typeface="Arial" panose="020B0604020202020204" pitchFamily="34" charset="0"/>
                        </a:rPr>
                        <a:t> </a:t>
                      </a:r>
                      <a:r>
                        <a:rPr sz="1400" b="1" spc="-10" dirty="0">
                          <a:solidFill>
                            <a:srgbClr val="FFFFFF"/>
                          </a:solidFill>
                          <a:latin typeface="+mn-lt"/>
                          <a:cs typeface="Arial" panose="020B0604020202020204" pitchFamily="34" charset="0"/>
                        </a:rPr>
                        <a:t>Program</a:t>
                      </a:r>
                      <a:endParaRPr sz="1400" dirty="0">
                        <a:latin typeface="+mn-lt"/>
                        <a:cs typeface="Arial" panose="020B0604020202020204" pitchFamily="34" charset="0"/>
                      </a:endParaRPr>
                    </a:p>
                  </a:txBody>
                  <a:tcPr marL="182880" marT="91440" marB="91440">
                    <a:lnL w="12700">
                      <a:solidFill>
                        <a:srgbClr val="FFFFFF"/>
                      </a:solidFill>
                      <a:prstDash val="solid"/>
                    </a:lnL>
                    <a:lnT w="12700">
                      <a:solidFill>
                        <a:srgbClr val="FFFFFF"/>
                      </a:solidFill>
                      <a:prstDash val="solid"/>
                    </a:lnT>
                    <a:lnB w="38100">
                      <a:solidFill>
                        <a:srgbClr val="FFFFFF"/>
                      </a:solidFill>
                      <a:prstDash val="solid"/>
                    </a:lnB>
                    <a:solidFill>
                      <a:schemeClr val="tx2"/>
                    </a:solidFill>
                  </a:tcPr>
                </a:tc>
                <a:tc hMerge="1">
                  <a:txBody>
                    <a:bodyPr/>
                    <a:lstStyle/>
                    <a:p>
                      <a:pPr marL="627380">
                        <a:lnSpc>
                          <a:spcPct val="100000"/>
                        </a:lnSpc>
                        <a:spcBef>
                          <a:spcPts val="295"/>
                        </a:spcBef>
                      </a:pPr>
                      <a:endParaRPr sz="1050" dirty="0">
                        <a:latin typeface="Calibri"/>
                        <a:cs typeface="Calibri"/>
                      </a:endParaRPr>
                    </a:p>
                  </a:txBody>
                  <a:tcPr marL="0" marR="0" marT="37465" marB="0">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876D2"/>
                    </a:solidFill>
                  </a:tcPr>
                </a:tc>
                <a:extLst>
                  <a:ext uri="{0D108BD9-81ED-4DB2-BD59-A6C34878D82A}">
                    <a16:rowId xmlns:a16="http://schemas.microsoft.com/office/drawing/2014/main" val="10000"/>
                  </a:ext>
                </a:extLst>
              </a:tr>
              <a:tr h="325278">
                <a:tc>
                  <a:txBody>
                    <a:bodyPr/>
                    <a:lstStyle/>
                    <a:p>
                      <a:pPr marL="91440">
                        <a:lnSpc>
                          <a:spcPct val="100000"/>
                        </a:lnSpc>
                        <a:spcBef>
                          <a:spcPts val="300"/>
                        </a:spcBef>
                      </a:pPr>
                      <a:r>
                        <a:rPr sz="1100" spc="-10" dirty="0">
                          <a:solidFill>
                            <a:srgbClr val="414141"/>
                          </a:solidFill>
                          <a:latin typeface="+mn-lt"/>
                          <a:cs typeface="Arial" panose="020B0604020202020204" pitchFamily="34" charset="0"/>
                        </a:rPr>
                        <a:t>Census</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CCD5ED"/>
                    </a:solidFill>
                  </a:tcPr>
                </a:tc>
                <a:tc gridSpan="2">
                  <a:txBody>
                    <a:bodyPr/>
                    <a:lstStyle/>
                    <a:p>
                      <a:pPr marL="92710">
                        <a:lnSpc>
                          <a:spcPct val="100000"/>
                        </a:lnSpc>
                        <a:spcBef>
                          <a:spcPts val="300"/>
                        </a:spcBef>
                      </a:pPr>
                      <a:r>
                        <a:rPr sz="1100" dirty="0">
                          <a:solidFill>
                            <a:srgbClr val="414141"/>
                          </a:solidFill>
                          <a:latin typeface="+mn-lt"/>
                          <a:cs typeface="Arial" panose="020B0604020202020204" pitchFamily="34" charset="0"/>
                        </a:rPr>
                        <a:t>Acute</a:t>
                      </a:r>
                      <a:r>
                        <a:rPr sz="1100" spc="114"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encounters</a:t>
                      </a:r>
                      <a:r>
                        <a:rPr sz="1100" spc="4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and</a:t>
                      </a:r>
                      <a:r>
                        <a:rPr sz="1100" spc="-2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post-</a:t>
                      </a:r>
                      <a:r>
                        <a:rPr sz="1100" dirty="0">
                          <a:solidFill>
                            <a:srgbClr val="414141"/>
                          </a:solidFill>
                          <a:latin typeface="+mn-lt"/>
                          <a:cs typeface="Arial" panose="020B0604020202020204" pitchFamily="34" charset="0"/>
                        </a:rPr>
                        <a:t>acute</a:t>
                      </a:r>
                      <a:r>
                        <a:rPr sz="1100" spc="1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encounters</a:t>
                      </a:r>
                      <a:endParaRPr sz="1100" dirty="0">
                        <a:latin typeface="+mn-lt"/>
                        <a:cs typeface="Arial" panose="020B0604020202020204" pitchFamily="34" charset="0"/>
                      </a:endParaRPr>
                    </a:p>
                  </a:txBody>
                  <a:tcPr marL="182880" marT="91440" marB="91440">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12700">
                      <a:solidFill>
                        <a:srgbClr val="FFFFFF"/>
                      </a:solidFill>
                      <a:prstDash val="solid"/>
                    </a:lnB>
                    <a:solidFill>
                      <a:srgbClr val="CCD5ED"/>
                    </a:solidFill>
                  </a:tcPr>
                </a:tc>
                <a:tc hMerge="1">
                  <a:txBody>
                    <a:bodyPr/>
                    <a:lstStyle/>
                    <a:p>
                      <a:pPr marL="92710">
                        <a:lnSpc>
                          <a:spcPct val="100000"/>
                        </a:lnSpc>
                        <a:spcBef>
                          <a:spcPts val="300"/>
                        </a:spcBef>
                      </a:pPr>
                      <a:endParaRPr sz="900" dirty="0">
                        <a:latin typeface="Calibri"/>
                        <a:cs typeface="Calibri"/>
                      </a:endParaRPr>
                    </a:p>
                  </a:txBody>
                  <a:tcPr marL="0" marR="0" marT="38100" marB="0">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D"/>
                    </a:solidFill>
                  </a:tcPr>
                </a:tc>
                <a:extLst>
                  <a:ext uri="{0D108BD9-81ED-4DB2-BD59-A6C34878D82A}">
                    <a16:rowId xmlns:a16="http://schemas.microsoft.com/office/drawing/2014/main" val="10003"/>
                  </a:ext>
                </a:extLst>
              </a:tr>
              <a:tr h="1647709">
                <a:tc>
                  <a:txBody>
                    <a:bodyPr/>
                    <a:lstStyle/>
                    <a:p>
                      <a:pPr marL="91440">
                        <a:lnSpc>
                          <a:spcPct val="100000"/>
                        </a:lnSpc>
                        <a:spcBef>
                          <a:spcPts val="300"/>
                        </a:spcBef>
                      </a:pPr>
                      <a:r>
                        <a:rPr sz="1100" spc="-10" dirty="0">
                          <a:solidFill>
                            <a:srgbClr val="414141"/>
                          </a:solidFill>
                          <a:latin typeface="+mn-lt"/>
                          <a:cs typeface="Arial" panose="020B0604020202020204" pitchFamily="34" charset="0"/>
                        </a:rPr>
                        <a:t>Cohorts</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7EBF7"/>
                    </a:solidFill>
                  </a:tcPr>
                </a:tc>
                <a:tc>
                  <a:txBody>
                    <a:bodyPr/>
                    <a:lstStyle/>
                    <a:p>
                      <a:pPr marL="92710" algn="l">
                        <a:lnSpc>
                          <a:spcPct val="100000"/>
                        </a:lnSpc>
                        <a:spcBef>
                          <a:spcPts val="305"/>
                        </a:spcBef>
                      </a:pPr>
                      <a:r>
                        <a:rPr sz="1100" dirty="0">
                          <a:solidFill>
                            <a:srgbClr val="414141"/>
                          </a:solidFill>
                          <a:latin typeface="+mn-lt"/>
                          <a:cs typeface="Arial" panose="020B0604020202020204" pitchFamily="34" charset="0"/>
                        </a:rPr>
                        <a:t>ED</a:t>
                      </a:r>
                      <a:r>
                        <a:rPr sz="1100" spc="-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Encounters</a:t>
                      </a:r>
                      <a:endParaRPr sz="1100" dirty="0">
                        <a:latin typeface="+mn-lt"/>
                        <a:cs typeface="Arial" panose="020B0604020202020204" pitchFamily="34" charset="0"/>
                      </a:endParaRPr>
                    </a:p>
                    <a:p>
                      <a:pPr marL="92710" algn="l">
                        <a:lnSpc>
                          <a:spcPct val="100000"/>
                        </a:lnSpc>
                        <a:spcBef>
                          <a:spcPts val="45"/>
                        </a:spcBef>
                      </a:pPr>
                      <a:r>
                        <a:rPr sz="1100" dirty="0">
                          <a:solidFill>
                            <a:srgbClr val="414141"/>
                          </a:solidFill>
                          <a:latin typeface="+mn-lt"/>
                          <a:cs typeface="Arial" panose="020B0604020202020204" pitchFamily="34" charset="0"/>
                        </a:rPr>
                        <a:t>ED</a:t>
                      </a:r>
                      <a:r>
                        <a:rPr sz="1100" spc="-1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Discharges</a:t>
                      </a:r>
                      <a:endParaRPr sz="1100" dirty="0">
                        <a:latin typeface="+mn-lt"/>
                        <a:cs typeface="Arial" panose="020B0604020202020204" pitchFamily="34" charset="0"/>
                      </a:endParaRPr>
                    </a:p>
                    <a:p>
                      <a:pPr marL="92710" algn="l">
                        <a:lnSpc>
                          <a:spcPct val="100000"/>
                        </a:lnSpc>
                      </a:pPr>
                      <a:r>
                        <a:rPr sz="1100" dirty="0">
                          <a:solidFill>
                            <a:srgbClr val="414141"/>
                          </a:solidFill>
                          <a:latin typeface="+mn-lt"/>
                          <a:cs typeface="Arial" panose="020B0604020202020204" pitchFamily="34" charset="0"/>
                        </a:rPr>
                        <a:t>Inpatient</a:t>
                      </a:r>
                      <a:r>
                        <a:rPr sz="1100" spc="11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Admissions</a:t>
                      </a:r>
                      <a:endParaRPr sz="1100" dirty="0">
                        <a:latin typeface="+mn-lt"/>
                        <a:cs typeface="Arial" panose="020B0604020202020204" pitchFamily="34" charset="0"/>
                      </a:endParaRPr>
                    </a:p>
                    <a:p>
                      <a:pPr marL="92710" algn="l">
                        <a:lnSpc>
                          <a:spcPct val="100000"/>
                        </a:lnSpc>
                      </a:pPr>
                      <a:r>
                        <a:rPr sz="1100" dirty="0">
                          <a:solidFill>
                            <a:srgbClr val="414141"/>
                          </a:solidFill>
                          <a:latin typeface="+mn-lt"/>
                          <a:cs typeface="Arial" panose="020B0604020202020204" pitchFamily="34" charset="0"/>
                        </a:rPr>
                        <a:t>Inpatient</a:t>
                      </a:r>
                      <a:r>
                        <a:rPr sz="1100" spc="11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Discharges</a:t>
                      </a:r>
                      <a:endParaRPr lang="en-US" sz="1100" spc="-10" dirty="0">
                        <a:solidFill>
                          <a:srgbClr val="414141"/>
                        </a:solidFill>
                        <a:latin typeface="+mn-lt"/>
                        <a:cs typeface="Arial" panose="020B0604020202020204" pitchFamily="34" charset="0"/>
                      </a:endParaRPr>
                    </a:p>
                    <a:p>
                      <a:pPr marL="92710" marR="0" lvl="0" indent="0" algn="l" defTabSz="914400" eaLnBrk="1" fontAlgn="auto" latinLnBrk="0" hangingPunct="1">
                        <a:lnSpc>
                          <a:spcPct val="100000"/>
                        </a:lnSpc>
                        <a:spcBef>
                          <a:spcPts val="0"/>
                        </a:spcBef>
                        <a:spcAft>
                          <a:spcPts val="0"/>
                        </a:spcAft>
                        <a:buClrTx/>
                        <a:buSzTx/>
                        <a:buFontTx/>
                        <a:buNone/>
                        <a:tabLst/>
                        <a:defRPr/>
                      </a:pPr>
                      <a:r>
                        <a:rPr lang="en-US" sz="1100" dirty="0">
                          <a:solidFill>
                            <a:srgbClr val="414141"/>
                          </a:solidFill>
                          <a:latin typeface="+mn-lt"/>
                          <a:cs typeface="Arial" panose="020B0604020202020204" pitchFamily="34" charset="0"/>
                        </a:rPr>
                        <a:t>3+</a:t>
                      </a:r>
                      <a:r>
                        <a:rPr lang="en-US" sz="1100" spc="35"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ED</a:t>
                      </a:r>
                      <a:r>
                        <a:rPr lang="en-US" sz="1100" spc="5"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vis</a:t>
                      </a:r>
                      <a:r>
                        <a:rPr lang="en-US" sz="1100" spc="-100"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its</a:t>
                      </a:r>
                      <a:r>
                        <a:rPr lang="en-US" sz="1100" spc="-25"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in</a:t>
                      </a:r>
                      <a:r>
                        <a:rPr lang="en-US" sz="1100" spc="10"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3</a:t>
                      </a:r>
                      <a:r>
                        <a:rPr lang="en-US" sz="1100" spc="-50" dirty="0">
                          <a:solidFill>
                            <a:srgbClr val="414141"/>
                          </a:solidFill>
                          <a:latin typeface="+mn-lt"/>
                          <a:cs typeface="Arial" panose="020B0604020202020204" pitchFamily="34" charset="0"/>
                        </a:rPr>
                        <a:t> </a:t>
                      </a:r>
                      <a:r>
                        <a:rPr lang="en-US" sz="1100" spc="-10" dirty="0">
                          <a:solidFill>
                            <a:srgbClr val="414141"/>
                          </a:solidFill>
                          <a:latin typeface="+mn-lt"/>
                          <a:cs typeface="Arial" panose="020B0604020202020204" pitchFamily="34" charset="0"/>
                        </a:rPr>
                        <a:t>Months</a:t>
                      </a:r>
                      <a:r>
                        <a:rPr lang="en-US" sz="1100" dirty="0">
                          <a:solidFill>
                            <a:srgbClr val="414141"/>
                          </a:solidFill>
                          <a:latin typeface="+mn-lt"/>
                          <a:cs typeface="Arial" panose="020B0604020202020204" pitchFamily="34" charset="0"/>
                        </a:rPr>
                        <a:t> </a:t>
                      </a:r>
                    </a:p>
                    <a:p>
                      <a:pPr marL="92710" marR="0" lvl="0" indent="0" algn="l" defTabSz="914400" eaLnBrk="1" fontAlgn="auto" latinLnBrk="0" hangingPunct="1">
                        <a:lnSpc>
                          <a:spcPct val="100000"/>
                        </a:lnSpc>
                        <a:spcBef>
                          <a:spcPts val="0"/>
                        </a:spcBef>
                        <a:spcAft>
                          <a:spcPts val="0"/>
                        </a:spcAft>
                        <a:buClrTx/>
                        <a:buSzTx/>
                        <a:buFontTx/>
                        <a:buNone/>
                        <a:tabLst/>
                        <a:defRPr/>
                      </a:pPr>
                      <a:r>
                        <a:rPr lang="en-US" sz="1100" dirty="0">
                          <a:solidFill>
                            <a:srgbClr val="414141"/>
                          </a:solidFill>
                          <a:latin typeface="+mn-lt"/>
                          <a:cs typeface="Arial" panose="020B0604020202020204" pitchFamily="34" charset="0"/>
                        </a:rPr>
                        <a:t>3+</a:t>
                      </a:r>
                      <a:r>
                        <a:rPr lang="en-US" sz="1100" spc="35"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ED</a:t>
                      </a:r>
                      <a:r>
                        <a:rPr lang="en-US" sz="1100" spc="10"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vis</a:t>
                      </a:r>
                      <a:r>
                        <a:rPr lang="en-US" sz="1100" spc="-100"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its</a:t>
                      </a:r>
                      <a:r>
                        <a:rPr lang="en-US" sz="1100" spc="-25"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in</a:t>
                      </a:r>
                      <a:r>
                        <a:rPr lang="en-US" sz="1100" spc="15" dirty="0">
                          <a:solidFill>
                            <a:srgbClr val="414141"/>
                          </a:solidFill>
                          <a:latin typeface="+mn-lt"/>
                          <a:cs typeface="Arial" panose="020B0604020202020204" pitchFamily="34" charset="0"/>
                        </a:rPr>
                        <a:t> </a:t>
                      </a:r>
                      <a:r>
                        <a:rPr lang="en-US" sz="1100" spc="-10" dirty="0">
                          <a:solidFill>
                            <a:srgbClr val="414141"/>
                          </a:solidFill>
                          <a:latin typeface="+mn-lt"/>
                          <a:cs typeface="Arial" panose="020B0604020202020204" pitchFamily="34" charset="0"/>
                        </a:rPr>
                        <a:t>12</a:t>
                      </a:r>
                      <a:r>
                        <a:rPr lang="en-US" sz="1100" spc="-45" dirty="0">
                          <a:solidFill>
                            <a:srgbClr val="414141"/>
                          </a:solidFill>
                          <a:latin typeface="+mn-lt"/>
                          <a:cs typeface="Arial" panose="020B0604020202020204" pitchFamily="34" charset="0"/>
                        </a:rPr>
                        <a:t> </a:t>
                      </a:r>
                      <a:r>
                        <a:rPr lang="en-US" sz="1100" spc="-10" dirty="0">
                          <a:solidFill>
                            <a:srgbClr val="414141"/>
                          </a:solidFill>
                          <a:latin typeface="+mn-lt"/>
                          <a:cs typeface="Arial" panose="020B0604020202020204" pitchFamily="34" charset="0"/>
                        </a:rPr>
                        <a:t>months</a:t>
                      </a:r>
                      <a:r>
                        <a:rPr lang="en-US" sz="1100" dirty="0">
                          <a:solidFill>
                            <a:srgbClr val="414141"/>
                          </a:solidFill>
                          <a:latin typeface="+mn-lt"/>
                          <a:cs typeface="Arial" panose="020B0604020202020204" pitchFamily="34" charset="0"/>
                        </a:rPr>
                        <a:t> </a:t>
                      </a:r>
                    </a:p>
                    <a:p>
                      <a:pPr marL="92710" marR="0" lvl="0" indent="0" algn="l" defTabSz="914400" eaLnBrk="1" fontAlgn="auto" latinLnBrk="0" hangingPunct="1">
                        <a:lnSpc>
                          <a:spcPct val="100000"/>
                        </a:lnSpc>
                        <a:spcBef>
                          <a:spcPts val="0"/>
                        </a:spcBef>
                        <a:spcAft>
                          <a:spcPts val="0"/>
                        </a:spcAft>
                        <a:buClrTx/>
                        <a:buSzTx/>
                        <a:buFontTx/>
                        <a:buNone/>
                        <a:tabLst/>
                        <a:defRPr/>
                      </a:pPr>
                      <a:r>
                        <a:rPr lang="en-US" sz="1100" dirty="0">
                          <a:solidFill>
                            <a:srgbClr val="414141"/>
                          </a:solidFill>
                          <a:latin typeface="+mn-lt"/>
                          <a:cs typeface="Arial" panose="020B0604020202020204" pitchFamily="34" charset="0"/>
                        </a:rPr>
                        <a:t>BH</a:t>
                      </a:r>
                      <a:r>
                        <a:rPr lang="en-US" sz="1100" spc="-5" dirty="0">
                          <a:solidFill>
                            <a:srgbClr val="414141"/>
                          </a:solidFill>
                          <a:latin typeface="+mn-lt"/>
                          <a:cs typeface="Arial" panose="020B0604020202020204" pitchFamily="34" charset="0"/>
                        </a:rPr>
                        <a:t> </a:t>
                      </a:r>
                      <a:r>
                        <a:rPr lang="en-US" sz="1100" dirty="0">
                          <a:solidFill>
                            <a:srgbClr val="414141"/>
                          </a:solidFill>
                          <a:latin typeface="+mn-lt"/>
                          <a:cs typeface="Arial" panose="020B0604020202020204" pitchFamily="34" charset="0"/>
                        </a:rPr>
                        <a:t>ED</a:t>
                      </a:r>
                      <a:r>
                        <a:rPr lang="en-US" sz="1100" spc="10" dirty="0">
                          <a:solidFill>
                            <a:srgbClr val="414141"/>
                          </a:solidFill>
                          <a:latin typeface="+mn-lt"/>
                          <a:cs typeface="Arial" panose="020B0604020202020204" pitchFamily="34" charset="0"/>
                        </a:rPr>
                        <a:t> </a:t>
                      </a:r>
                      <a:r>
                        <a:rPr lang="en-US" sz="1100" spc="-10" dirty="0">
                          <a:solidFill>
                            <a:srgbClr val="414141"/>
                          </a:solidFill>
                          <a:latin typeface="+mn-lt"/>
                          <a:cs typeface="Arial" panose="020B0604020202020204" pitchFamily="34" charset="0"/>
                        </a:rPr>
                        <a:t>Encounters</a:t>
                      </a:r>
                      <a:endParaRPr lang="en-US" sz="1100" dirty="0">
                        <a:latin typeface="+mn-lt"/>
                        <a:cs typeface="Arial" panose="020B0604020202020204" pitchFamily="34" charset="0"/>
                      </a:endParaRPr>
                    </a:p>
                    <a:p>
                      <a:pPr marL="92710" marR="0" lvl="0" indent="0" algn="l" defTabSz="914400" eaLnBrk="1" fontAlgn="auto" latinLnBrk="0" hangingPunct="1">
                        <a:lnSpc>
                          <a:spcPct val="100000"/>
                        </a:lnSpc>
                        <a:spcBef>
                          <a:spcPts val="0"/>
                        </a:spcBef>
                        <a:spcAft>
                          <a:spcPts val="0"/>
                        </a:spcAft>
                        <a:buClrTx/>
                        <a:buSzTx/>
                        <a:buFontTx/>
                        <a:buNone/>
                        <a:tabLst/>
                        <a:defRPr/>
                      </a:pPr>
                      <a:endParaRPr lang="en-US" sz="1100" dirty="0">
                        <a:solidFill>
                          <a:srgbClr val="414141"/>
                        </a:solidFill>
                        <a:latin typeface="+mn-lt"/>
                        <a:cs typeface="Arial" panose="020B0604020202020204" pitchFamily="34" charset="0"/>
                      </a:endParaRPr>
                    </a:p>
                  </a:txBody>
                  <a:tcPr marL="182880" marT="91440" marB="9144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7"/>
                    </a:solidFill>
                  </a:tcPr>
                </a:tc>
                <a:tc>
                  <a:txBody>
                    <a:bodyPr/>
                    <a:lstStyle/>
                    <a:p>
                      <a:pPr marL="93345" marR="0" lvl="0" indent="0" defTabSz="914400" eaLnBrk="1" fontAlgn="auto" latinLnBrk="0" hangingPunct="1">
                        <a:lnSpc>
                          <a:spcPct val="100000"/>
                        </a:lnSpc>
                        <a:spcBef>
                          <a:spcPts val="325"/>
                        </a:spcBef>
                        <a:spcAft>
                          <a:spcPts val="0"/>
                        </a:spcAft>
                        <a:buClrTx/>
                        <a:buSzTx/>
                        <a:buFontTx/>
                        <a:buNone/>
                        <a:tabLst/>
                        <a:defRPr/>
                      </a:pPr>
                      <a:r>
                        <a:rPr kumimoji="0" lang="en-US" sz="1000" b="0" i="0" u="sng" strike="noStrike" kern="0" cap="none" spc="0" normalizeH="0" baseline="0" noProof="0" dirty="0">
                          <a:ln>
                            <a:noFill/>
                          </a:ln>
                          <a:solidFill>
                            <a:srgbClr val="414141"/>
                          </a:solidFill>
                          <a:effectLst/>
                          <a:uLnTx/>
                          <a:uFill>
                            <a:solidFill>
                              <a:srgbClr val="414141"/>
                            </a:solidFill>
                          </a:uFill>
                          <a:latin typeface="+mn-lt"/>
                          <a:ea typeface="+mn-ea"/>
                          <a:cs typeface="Arial" panose="020B0604020202020204" pitchFamily="34" charset="0"/>
                        </a:rPr>
                        <a:t>Enhanced</a:t>
                      </a:r>
                      <a:r>
                        <a:rPr kumimoji="0" lang="en-US" sz="1000" b="0" i="0" u="sng" strike="noStrike" kern="0" cap="none" spc="95" normalizeH="0" baseline="0" noProof="0" dirty="0">
                          <a:ln>
                            <a:noFill/>
                          </a:ln>
                          <a:solidFill>
                            <a:srgbClr val="414141"/>
                          </a:solidFill>
                          <a:effectLst/>
                          <a:uLnTx/>
                          <a:uFill>
                            <a:solidFill>
                              <a:srgbClr val="414141"/>
                            </a:solidFill>
                          </a:uFill>
                          <a:latin typeface="+mn-lt"/>
                          <a:ea typeface="+mn-ea"/>
                          <a:cs typeface="Arial" panose="020B0604020202020204" pitchFamily="34" charset="0"/>
                        </a:rPr>
                        <a:t> Additional C</a:t>
                      </a:r>
                      <a:r>
                        <a:rPr kumimoji="0" lang="en-US" sz="1000" b="0" i="0" u="sng" strike="noStrike" kern="0" cap="none" spc="-10" normalizeH="0" baseline="0" noProof="0" dirty="0">
                          <a:ln>
                            <a:noFill/>
                          </a:ln>
                          <a:solidFill>
                            <a:srgbClr val="414141"/>
                          </a:solidFill>
                          <a:effectLst/>
                          <a:uLnTx/>
                          <a:uFill>
                            <a:solidFill>
                              <a:srgbClr val="414141"/>
                            </a:solidFill>
                          </a:uFill>
                          <a:latin typeface="+mn-lt"/>
                          <a:ea typeface="+mn-ea"/>
                          <a:cs typeface="Arial" panose="020B0604020202020204" pitchFamily="34" charset="0"/>
                        </a:rPr>
                        <a:t>riteria for BH Providers:</a:t>
                      </a:r>
                      <a:endPar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a:p>
                      <a:pPr marL="93345" marR="0" lvl="0" indent="0" defTabSz="914400" eaLnBrk="1" fontAlgn="auto" latinLnBrk="0" hangingPunct="1">
                        <a:lnSpc>
                          <a:spcPct val="100000"/>
                        </a:lnSpc>
                        <a:spcBef>
                          <a:spcPts val="15"/>
                        </a:spcBef>
                        <a:spcAft>
                          <a:spcPts val="0"/>
                        </a:spcAft>
                        <a:buClrTx/>
                        <a:buSzTx/>
                        <a:buFontTx/>
                        <a:buNone/>
                        <a:tabLst/>
                        <a:defRPr/>
                      </a:pPr>
                      <a:endPar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endParaRPr>
                    </a:p>
                    <a:p>
                      <a:pPr marL="93345" marR="0" lvl="0" indent="0" defTabSz="914400" eaLnBrk="1" fontAlgn="auto" latinLnBrk="0" hangingPunct="1">
                        <a:lnSpc>
                          <a:spcPct val="100000"/>
                        </a:lnSpc>
                        <a:spcBef>
                          <a:spcPts val="15"/>
                        </a:spcBef>
                        <a:spcAft>
                          <a:spcPts val="0"/>
                        </a:spcAft>
                        <a:buClrTx/>
                        <a:buSzTx/>
                        <a:buFontTx/>
                        <a:buNone/>
                        <a:tabLst/>
                        <a:defRPr/>
                      </a:pP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ED</a:t>
                      </a:r>
                      <a:r>
                        <a:rPr kumimoji="0" lang="en-US" sz="1000" b="0" i="0" u="none" strike="noStrike" kern="0" cap="none" spc="3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Visits</a:t>
                      </a:r>
                      <a:r>
                        <a:rPr kumimoji="0" lang="en-US" sz="1000" b="0" i="0" u="none" strike="noStrike" kern="0" cap="none" spc="9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a:t>
                      </a:r>
                      <a:r>
                        <a:rPr kumimoji="0" lang="en-US" sz="1000" b="0" i="0" u="none" strike="noStrike" kern="0" cap="none" spc="-3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Suicidal</a:t>
                      </a:r>
                      <a:r>
                        <a:rPr kumimoji="0" lang="en-US" sz="1000" b="0" i="0" u="none" strike="noStrike" kern="0" cap="none" spc="-3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Ideation/Attempt</a:t>
                      </a:r>
                      <a:r>
                        <a:rPr kumimoji="0" lang="en-US" sz="1000" b="0" i="0" u="none" strike="noStrike" kern="0" cap="none" spc="6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or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Self-</a:t>
                      </a:r>
                      <a:r>
                        <a:rPr kumimoji="0" lang="en-US" sz="1000" b="0" i="0" u="none" strike="noStrike" kern="0" cap="none" spc="-20" normalizeH="0" baseline="0" noProof="0" dirty="0">
                          <a:ln>
                            <a:noFill/>
                          </a:ln>
                          <a:solidFill>
                            <a:srgbClr val="414141"/>
                          </a:solidFill>
                          <a:effectLst/>
                          <a:uLnTx/>
                          <a:uFillTx/>
                          <a:latin typeface="+mn-lt"/>
                          <a:ea typeface="+mn-ea"/>
                          <a:cs typeface="Arial" panose="020B0604020202020204" pitchFamily="34" charset="0"/>
                        </a:rPr>
                        <a:t>Harm</a:t>
                      </a:r>
                    </a:p>
                    <a:p>
                      <a:pPr marL="93345" marR="0" lvl="0" indent="0" defTabSz="914400" eaLnBrk="1" fontAlgn="auto" latinLnBrk="0" hangingPunct="1">
                        <a:lnSpc>
                          <a:spcPct val="100000"/>
                        </a:lnSpc>
                        <a:spcBef>
                          <a:spcPts val="15"/>
                        </a:spcBef>
                        <a:spcAft>
                          <a:spcPts val="0"/>
                        </a:spcAft>
                        <a:buClrTx/>
                        <a:buSzTx/>
                        <a:buFontTx/>
                        <a:buNone/>
                        <a:tabLst/>
                        <a:defRPr/>
                      </a:pP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ED</a:t>
                      </a:r>
                      <a:r>
                        <a:rPr kumimoji="0" lang="en-US" sz="1000" b="0" i="0" u="none" strike="noStrike" kern="0" cap="none" spc="3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Visits</a:t>
                      </a:r>
                      <a:r>
                        <a:rPr kumimoji="0" lang="en-US" sz="1000" b="0" i="0" u="none" strike="noStrike" kern="0" cap="none" spc="9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a:t>
                      </a:r>
                      <a:r>
                        <a:rPr kumimoji="0" lang="en-US" sz="1000" b="0" i="0" u="none" strike="noStrike" kern="0" cap="none" spc="-3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Opioid Overdose Dx</a:t>
                      </a:r>
                      <a:endParaRPr kumimoji="0" lang="en-US" sz="1000" b="0" i="0" u="none" strike="noStrike" kern="0" cap="none" spc="-20" normalizeH="0" baseline="0" noProof="0" dirty="0">
                        <a:ln>
                          <a:noFill/>
                        </a:ln>
                        <a:solidFill>
                          <a:srgbClr val="414141"/>
                        </a:solidFill>
                        <a:effectLst/>
                        <a:uLnTx/>
                        <a:uFillTx/>
                        <a:latin typeface="+mn-lt"/>
                        <a:ea typeface="+mn-ea"/>
                        <a:cs typeface="Arial" panose="020B0604020202020204" pitchFamily="34" charset="0"/>
                      </a:endParaRPr>
                    </a:p>
                    <a:p>
                      <a:pPr marL="93345" marR="0" lvl="0" indent="0" defTabSz="914400" eaLnBrk="1" fontAlgn="auto" latinLnBrk="0" hangingPunct="1">
                        <a:lnSpc>
                          <a:spcPct val="100000"/>
                        </a:lnSpc>
                        <a:spcBef>
                          <a:spcPts val="15"/>
                        </a:spcBef>
                        <a:spcAft>
                          <a:spcPts val="0"/>
                        </a:spcAft>
                        <a:buClrTx/>
                        <a:buSzTx/>
                        <a:buFontTx/>
                        <a:buNone/>
                        <a:tabLst/>
                        <a:defRPr/>
                      </a:pP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ED</a:t>
                      </a:r>
                      <a:r>
                        <a:rPr kumimoji="0" lang="en-US" sz="1000" b="0" i="0" u="none" strike="noStrike" kern="0" cap="none" spc="5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Visits</a:t>
                      </a:r>
                      <a:r>
                        <a:rPr kumimoji="0" lang="en-US" sz="1000" b="0" i="0" u="none" strike="noStrike" kern="0" cap="none" spc="114"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a:t>
                      </a:r>
                      <a:r>
                        <a:rPr kumimoji="0" lang="en-US" sz="1000" b="0" i="0" u="none" strike="noStrike" kern="0" cap="none" spc="-2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Mental</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Health</a:t>
                      </a:r>
                      <a:r>
                        <a:rPr kumimoji="0" lang="en-US" sz="1000" b="0" i="0" u="none" strike="noStrike" kern="0" cap="none" spc="-6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Dx</a:t>
                      </a:r>
                      <a:endPar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a:p>
                      <a:pPr marL="93345" marR="0" lvl="0" indent="0" defTabSz="914400" eaLnBrk="1" fontAlgn="auto" latinLnBrk="0" hangingPunct="1">
                        <a:lnSpc>
                          <a:spcPct val="100000"/>
                        </a:lnSpc>
                        <a:spcBef>
                          <a:spcPts val="15"/>
                        </a:spcBef>
                        <a:spcAft>
                          <a:spcPts val="0"/>
                        </a:spcAft>
                        <a:buClrTx/>
                        <a:buSzTx/>
                        <a:buFontTx/>
                        <a:buNone/>
                        <a:tabLst/>
                        <a:defRPr/>
                      </a:pP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ED</a:t>
                      </a:r>
                      <a:r>
                        <a:rPr kumimoji="0" lang="en-US" sz="1000" b="0" i="0" u="none" strike="noStrike" kern="0" cap="none" spc="6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Visits</a:t>
                      </a:r>
                      <a:r>
                        <a:rPr kumimoji="0" lang="en-US" sz="1000" b="0" i="0" u="none" strike="noStrike" kern="0" cap="none" spc="12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a:t>
                      </a:r>
                      <a:r>
                        <a:rPr kumimoji="0" lang="en-US" sz="1000" b="0" i="0" u="none" strike="noStrike" kern="0" cap="none" spc="-2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Substance</a:t>
                      </a:r>
                      <a:r>
                        <a:rPr kumimoji="0" lang="en-US" sz="1000" b="0" i="0" u="none" strike="noStrike" kern="0" cap="none" spc="-1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Use</a:t>
                      </a:r>
                      <a:r>
                        <a:rPr kumimoji="0" lang="en-US" sz="1000" b="0" i="0" u="none" strike="noStrike" kern="0" cap="none" spc="-2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Dx</a:t>
                      </a:r>
                      <a:endPar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a:p>
                      <a:pPr marL="93345" marR="314325" lvl="0" indent="0" defTabSz="914400" eaLnBrk="1" fontAlgn="auto" latinLnBrk="0" hangingPunct="1">
                        <a:lnSpc>
                          <a:spcPct val="101600"/>
                        </a:lnSpc>
                        <a:spcBef>
                          <a:spcPts val="5"/>
                        </a:spcBef>
                        <a:spcAft>
                          <a:spcPts val="0"/>
                        </a:spcAft>
                        <a:buClrTx/>
                        <a:buSzTx/>
                        <a:buFontTx/>
                        <a:buNone/>
                        <a:tabLst/>
                        <a:defRPr/>
                      </a:pP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ED</a:t>
                      </a:r>
                      <a:r>
                        <a:rPr kumimoji="0" lang="en-US" sz="1000" b="0" i="0" u="none" strike="noStrike" kern="0" cap="none" spc="2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Visits</a:t>
                      </a:r>
                      <a:r>
                        <a:rPr kumimoji="0" lang="en-US" sz="1000" b="0" i="0" u="none" strike="noStrike" kern="0" cap="none" spc="9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a:t>
                      </a:r>
                      <a:r>
                        <a:rPr kumimoji="0" lang="en-US" sz="1000" b="0" i="0" u="none" strike="noStrike" kern="0" cap="none" spc="-3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Opioid</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Use</a:t>
                      </a:r>
                      <a:r>
                        <a:rPr kumimoji="0" lang="en-US" sz="1000" b="0" i="0" u="none" strike="noStrike" kern="0" cap="none" spc="-3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Disorder</a:t>
                      </a:r>
                      <a:r>
                        <a:rPr kumimoji="0" lang="en-US" sz="1000" b="0" i="0" u="none" strike="noStrike" kern="0" cap="none" spc="3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Dx</a:t>
                      </a:r>
                      <a:r>
                        <a:rPr kumimoji="0" lang="en-US" sz="1000" b="0" i="0" u="none" strike="noStrike" kern="0" cap="none" spc="500" normalizeH="0" baseline="0" noProof="0" dirty="0">
                          <a:ln>
                            <a:noFill/>
                          </a:ln>
                          <a:solidFill>
                            <a:srgbClr val="414141"/>
                          </a:solidFill>
                          <a:effectLst/>
                          <a:uLnTx/>
                          <a:uFillTx/>
                          <a:latin typeface="+mn-lt"/>
                          <a:ea typeface="+mn-ea"/>
                          <a:cs typeface="Arial" panose="020B0604020202020204" pitchFamily="34" charset="0"/>
                        </a:rPr>
                        <a:t> </a:t>
                      </a:r>
                    </a:p>
                    <a:p>
                      <a:pPr marL="93345" marR="314325" lvl="0" indent="0" defTabSz="914400" eaLnBrk="1" fontAlgn="auto" latinLnBrk="0" hangingPunct="1">
                        <a:lnSpc>
                          <a:spcPct val="101600"/>
                        </a:lnSpc>
                        <a:spcBef>
                          <a:spcPts val="5"/>
                        </a:spcBef>
                        <a:spcAft>
                          <a:spcPts val="0"/>
                        </a:spcAft>
                        <a:buClrTx/>
                        <a:buSzTx/>
                        <a:buFontTx/>
                        <a:buNone/>
                        <a:tabLst/>
                        <a:defRPr/>
                      </a:pP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ED</a:t>
                      </a:r>
                      <a:r>
                        <a:rPr kumimoji="0" lang="en-US" sz="1000" b="0" i="0" u="none" strike="noStrike" kern="0" cap="none" spc="5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Visits</a:t>
                      </a:r>
                      <a:r>
                        <a:rPr kumimoji="0" lang="en-US" sz="1000" b="0" i="0" u="none" strike="noStrike" kern="0" cap="none" spc="11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Alcohol</a:t>
                      </a:r>
                      <a:r>
                        <a:rPr kumimoji="0" lang="en-US" sz="1000" b="0" i="0" u="none" strike="noStrike" kern="0" cap="none" spc="-20"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Use</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0" normalizeH="0" baseline="0" noProof="0" dirty="0">
                          <a:ln>
                            <a:noFill/>
                          </a:ln>
                          <a:solidFill>
                            <a:srgbClr val="414141"/>
                          </a:solidFill>
                          <a:effectLst/>
                          <a:uLnTx/>
                          <a:uFillTx/>
                          <a:latin typeface="+mn-lt"/>
                          <a:ea typeface="+mn-ea"/>
                          <a:cs typeface="Arial" panose="020B0604020202020204" pitchFamily="34" charset="0"/>
                        </a:rPr>
                        <a:t>Disorder</a:t>
                      </a:r>
                      <a:r>
                        <a:rPr kumimoji="0" lang="en-US" sz="1000" b="0" i="0" u="none" strike="noStrike" kern="0" cap="none" spc="45" normalizeH="0" baseline="0" noProof="0" dirty="0">
                          <a:ln>
                            <a:noFill/>
                          </a:ln>
                          <a:solidFill>
                            <a:srgbClr val="414141"/>
                          </a:solidFill>
                          <a:effectLst/>
                          <a:uLnTx/>
                          <a:uFillTx/>
                          <a:latin typeface="+mn-lt"/>
                          <a:ea typeface="+mn-ea"/>
                          <a:cs typeface="Arial" panose="020B0604020202020204" pitchFamily="34" charset="0"/>
                        </a:rPr>
                        <a:t> </a:t>
                      </a:r>
                      <a:r>
                        <a:rPr kumimoji="0" lang="en-US" sz="1000" b="0" i="0" u="none" strike="noStrike" kern="0" cap="none" spc="-25" normalizeH="0" baseline="0" noProof="0" dirty="0">
                          <a:ln>
                            <a:noFill/>
                          </a:ln>
                          <a:solidFill>
                            <a:srgbClr val="414141"/>
                          </a:solidFill>
                          <a:effectLst/>
                          <a:uLnTx/>
                          <a:uFillTx/>
                          <a:latin typeface="+mn-lt"/>
                          <a:ea typeface="+mn-ea"/>
                          <a:cs typeface="Arial" panose="020B0604020202020204" pitchFamily="34" charset="0"/>
                        </a:rPr>
                        <a:t>Dx</a:t>
                      </a:r>
                      <a:endPar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7EBF7"/>
                    </a:solidFill>
                  </a:tcPr>
                </a:tc>
                <a:extLst>
                  <a:ext uri="{0D108BD9-81ED-4DB2-BD59-A6C34878D82A}">
                    <a16:rowId xmlns:a16="http://schemas.microsoft.com/office/drawing/2014/main" val="10004"/>
                  </a:ext>
                </a:extLst>
              </a:tr>
              <a:tr h="500427">
                <a:tc>
                  <a:txBody>
                    <a:bodyPr/>
                    <a:lstStyle/>
                    <a:p>
                      <a:pPr marL="91440">
                        <a:lnSpc>
                          <a:spcPct val="100000"/>
                        </a:lnSpc>
                        <a:spcBef>
                          <a:spcPts val="315"/>
                        </a:spcBef>
                      </a:pPr>
                      <a:r>
                        <a:rPr sz="1100" spc="-10" dirty="0">
                          <a:solidFill>
                            <a:srgbClr val="414141"/>
                          </a:solidFill>
                          <a:latin typeface="+mn-lt"/>
                          <a:cs typeface="Arial" panose="020B0604020202020204" pitchFamily="34" charset="0"/>
                        </a:rPr>
                        <a:t>Notifications</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CD5ED"/>
                    </a:solidFill>
                  </a:tcPr>
                </a:tc>
                <a:tc gridSpan="2">
                  <a:txBody>
                    <a:bodyPr/>
                    <a:lstStyle/>
                    <a:p>
                      <a:pPr marL="92710">
                        <a:lnSpc>
                          <a:spcPct val="100000"/>
                        </a:lnSpc>
                        <a:spcBef>
                          <a:spcPts val="315"/>
                        </a:spcBef>
                      </a:pPr>
                      <a:r>
                        <a:rPr sz="1100" dirty="0">
                          <a:solidFill>
                            <a:srgbClr val="414141"/>
                          </a:solidFill>
                          <a:latin typeface="+mn-lt"/>
                          <a:cs typeface="Arial" panose="020B0604020202020204" pitchFamily="34" charset="0"/>
                        </a:rPr>
                        <a:t>Optional,</a:t>
                      </a:r>
                      <a:r>
                        <a:rPr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and</a:t>
                      </a:r>
                      <a:r>
                        <a:rPr sz="1100" spc="-3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can</a:t>
                      </a:r>
                      <a:r>
                        <a:rPr sz="1100" spc="-2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be</a:t>
                      </a:r>
                      <a:r>
                        <a:rPr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applied</a:t>
                      </a:r>
                      <a:r>
                        <a:rPr sz="1100" spc="-1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to</a:t>
                      </a:r>
                      <a:r>
                        <a:rPr sz="1100" spc="8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any</a:t>
                      </a:r>
                      <a:r>
                        <a:rPr sz="1100" spc="-4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cohort</a:t>
                      </a:r>
                      <a:r>
                        <a:rPr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above.</a:t>
                      </a:r>
                      <a:r>
                        <a:rPr sz="1100" spc="1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Standard</a:t>
                      </a:r>
                      <a:endParaRPr sz="1100" dirty="0">
                        <a:latin typeface="+mn-lt"/>
                        <a:cs typeface="Arial" panose="020B0604020202020204" pitchFamily="34" charset="0"/>
                      </a:endParaRPr>
                    </a:p>
                    <a:p>
                      <a:pPr marL="92710">
                        <a:lnSpc>
                          <a:spcPct val="100000"/>
                        </a:lnSpc>
                        <a:spcBef>
                          <a:spcPts val="45"/>
                        </a:spcBef>
                      </a:pPr>
                      <a:r>
                        <a:rPr sz="1100" dirty="0">
                          <a:solidFill>
                            <a:srgbClr val="414141"/>
                          </a:solidFill>
                          <a:latin typeface="+mn-lt"/>
                          <a:cs typeface="Arial" panose="020B0604020202020204" pitchFamily="34" charset="0"/>
                        </a:rPr>
                        <a:t>types:</a:t>
                      </a:r>
                      <a:r>
                        <a:rPr sz="1100" spc="-15" dirty="0">
                          <a:solidFill>
                            <a:srgbClr val="414141"/>
                          </a:solidFill>
                          <a:latin typeface="+mn-lt"/>
                          <a:cs typeface="Arial" panose="020B0604020202020204" pitchFamily="34" charset="0"/>
                        </a:rPr>
                        <a:t> </a:t>
                      </a:r>
                      <a:r>
                        <a:rPr lang="en-US" sz="1100" spc="-1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secure</a:t>
                      </a:r>
                      <a:r>
                        <a:rPr sz="1100" spc="1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email,</a:t>
                      </a:r>
                      <a:r>
                        <a:rPr sz="1100" spc="1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printer,</a:t>
                      </a:r>
                      <a:r>
                        <a:rPr sz="1100" spc="1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fax,</a:t>
                      </a:r>
                      <a:r>
                        <a:rPr sz="1100" spc="1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text</a:t>
                      </a:r>
                      <a:r>
                        <a:rPr sz="1100" spc="10" dirty="0">
                          <a:solidFill>
                            <a:srgbClr val="414141"/>
                          </a:solidFill>
                          <a:latin typeface="+mn-lt"/>
                          <a:cs typeface="Arial" panose="020B0604020202020204" pitchFamily="34" charset="0"/>
                        </a:rPr>
                        <a:t> </a:t>
                      </a:r>
                      <a:r>
                        <a:rPr sz="1100" spc="-20" dirty="0">
                          <a:solidFill>
                            <a:srgbClr val="414141"/>
                          </a:solidFill>
                          <a:latin typeface="+mn-lt"/>
                          <a:cs typeface="Arial" panose="020B0604020202020204" pitchFamily="34" charset="0"/>
                        </a:rPr>
                        <a:t>(SMS)</a:t>
                      </a:r>
                      <a:endParaRPr sz="1100" dirty="0">
                        <a:latin typeface="+mn-lt"/>
                        <a:cs typeface="Arial" panose="020B0604020202020204" pitchFamily="34" charset="0"/>
                      </a:endParaRPr>
                    </a:p>
                  </a:txBody>
                  <a:tcPr marL="182880" marT="91440" marB="914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CD5ED"/>
                    </a:solidFill>
                  </a:tcPr>
                </a:tc>
                <a:tc hMerge="1">
                  <a:txBody>
                    <a:bodyPr/>
                    <a:lstStyle/>
                    <a:p>
                      <a:pPr marL="92710">
                        <a:lnSpc>
                          <a:spcPct val="100000"/>
                        </a:lnSpc>
                        <a:spcBef>
                          <a:spcPts val="45"/>
                        </a:spcBef>
                      </a:pPr>
                      <a:endParaRPr sz="900" dirty="0">
                        <a:latin typeface="Calibri"/>
                        <a:cs typeface="Calibri"/>
                      </a:endParaRPr>
                    </a:p>
                  </a:txBody>
                  <a:tcPr marL="0" marR="0" marT="400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D"/>
                    </a:solidFill>
                  </a:tcPr>
                </a:tc>
                <a:extLst>
                  <a:ext uri="{0D108BD9-81ED-4DB2-BD59-A6C34878D82A}">
                    <a16:rowId xmlns:a16="http://schemas.microsoft.com/office/drawing/2014/main" val="10005"/>
                  </a:ext>
                </a:extLst>
              </a:tr>
              <a:tr h="502095">
                <a:tc>
                  <a:txBody>
                    <a:bodyPr/>
                    <a:lstStyle/>
                    <a:p>
                      <a:pPr marL="91440">
                        <a:lnSpc>
                          <a:spcPct val="100000"/>
                        </a:lnSpc>
                        <a:spcBef>
                          <a:spcPts val="320"/>
                        </a:spcBef>
                      </a:pPr>
                      <a:r>
                        <a:rPr sz="1100" dirty="0">
                          <a:solidFill>
                            <a:srgbClr val="414141"/>
                          </a:solidFill>
                          <a:latin typeface="+mn-lt"/>
                          <a:cs typeface="Arial" panose="020B0604020202020204" pitchFamily="34" charset="0"/>
                        </a:rPr>
                        <a:t>Scheduled</a:t>
                      </a:r>
                      <a:r>
                        <a:rPr sz="1100" spc="18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Reports</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7EBF7"/>
                    </a:solidFill>
                  </a:tcPr>
                </a:tc>
                <a:tc gridSpan="2">
                  <a:txBody>
                    <a:bodyPr/>
                    <a:lstStyle/>
                    <a:p>
                      <a:pPr marL="92710" marR="195580">
                        <a:lnSpc>
                          <a:spcPct val="104400"/>
                        </a:lnSpc>
                        <a:spcBef>
                          <a:spcPts val="265"/>
                        </a:spcBef>
                      </a:pPr>
                      <a:r>
                        <a:rPr sz="1100" u="none" dirty="0">
                          <a:solidFill>
                            <a:srgbClr val="414141"/>
                          </a:solidFill>
                          <a:uFill>
                            <a:solidFill>
                              <a:srgbClr val="414141"/>
                            </a:solidFill>
                          </a:uFill>
                          <a:latin typeface="+mn-lt"/>
                          <a:cs typeface="Arial" panose="020B0604020202020204" pitchFamily="34" charset="0"/>
                        </a:rPr>
                        <a:t>Patient</a:t>
                      </a:r>
                      <a:r>
                        <a:rPr sz="1100" u="none" spc="25" dirty="0">
                          <a:solidFill>
                            <a:srgbClr val="414141"/>
                          </a:solidFill>
                          <a:uFill>
                            <a:solidFill>
                              <a:srgbClr val="414141"/>
                            </a:solidFill>
                          </a:uFill>
                          <a:latin typeface="+mn-lt"/>
                          <a:cs typeface="Arial" panose="020B0604020202020204" pitchFamily="34" charset="0"/>
                        </a:rPr>
                        <a:t> </a:t>
                      </a:r>
                      <a:r>
                        <a:rPr sz="1100" u="none" dirty="0">
                          <a:solidFill>
                            <a:srgbClr val="414141"/>
                          </a:solidFill>
                          <a:uFill>
                            <a:solidFill>
                              <a:srgbClr val="414141"/>
                            </a:solidFill>
                          </a:uFill>
                          <a:latin typeface="+mn-lt"/>
                          <a:cs typeface="Arial" panose="020B0604020202020204" pitchFamily="34" charset="0"/>
                        </a:rPr>
                        <a:t>census</a:t>
                      </a:r>
                      <a:r>
                        <a:rPr sz="1100" dirty="0">
                          <a:solidFill>
                            <a:srgbClr val="414141"/>
                          </a:solidFill>
                          <a:latin typeface="+mn-lt"/>
                          <a:cs typeface="Arial" panose="020B0604020202020204" pitchFamily="34" charset="0"/>
                        </a:rPr>
                        <a:t>: Daily</a:t>
                      </a:r>
                      <a:r>
                        <a:rPr sz="1100" spc="-2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(prior</a:t>
                      </a:r>
                      <a:r>
                        <a:rPr sz="1100" spc="1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day),</a:t>
                      </a:r>
                      <a:r>
                        <a:rPr sz="1100" spc="3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Weekly</a:t>
                      </a:r>
                      <a:r>
                        <a:rPr sz="1100" spc="-2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(prior</a:t>
                      </a:r>
                      <a:r>
                        <a:rPr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7</a:t>
                      </a:r>
                      <a:r>
                        <a:rPr sz="1100" spc="2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days),or</a:t>
                      </a:r>
                      <a:r>
                        <a:rPr sz="1100" dirty="0">
                          <a:solidFill>
                            <a:srgbClr val="414141"/>
                          </a:solidFill>
                          <a:latin typeface="+mn-lt"/>
                          <a:cs typeface="Arial" panose="020B0604020202020204" pitchFamily="34" charset="0"/>
                        </a:rPr>
                        <a:t> monthly</a:t>
                      </a:r>
                      <a:r>
                        <a:rPr sz="1100" spc="-4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(previous</a:t>
                      </a:r>
                      <a:r>
                        <a:rPr sz="1100" spc="4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month).</a:t>
                      </a:r>
                      <a:r>
                        <a:rPr sz="1100" spc="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Acute</a:t>
                      </a:r>
                      <a:r>
                        <a:rPr sz="1100" spc="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encounters</a:t>
                      </a:r>
                      <a:r>
                        <a:rPr sz="1100" spc="45" dirty="0">
                          <a:solidFill>
                            <a:srgbClr val="414141"/>
                          </a:solidFill>
                          <a:latin typeface="+mn-lt"/>
                          <a:cs typeface="Arial" panose="020B0604020202020204" pitchFamily="34" charset="0"/>
                        </a:rPr>
                        <a:t> </a:t>
                      </a:r>
                      <a:r>
                        <a:rPr sz="1100" spc="-20" dirty="0">
                          <a:solidFill>
                            <a:srgbClr val="414141"/>
                          </a:solidFill>
                          <a:latin typeface="+mn-lt"/>
                          <a:cs typeface="Arial" panose="020B0604020202020204" pitchFamily="34" charset="0"/>
                        </a:rPr>
                        <a:t>only.</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7EBF7"/>
                    </a:solidFill>
                  </a:tcPr>
                </a:tc>
                <a:tc hMerge="1">
                  <a:txBody>
                    <a:bodyPr/>
                    <a:lstStyle/>
                    <a:p>
                      <a:pPr marL="92710" marR="195580">
                        <a:lnSpc>
                          <a:spcPct val="104400"/>
                        </a:lnSpc>
                        <a:spcBef>
                          <a:spcPts val="265"/>
                        </a:spcBef>
                      </a:pPr>
                      <a:endParaRPr sz="900" dirty="0">
                        <a:latin typeface="Calibri"/>
                        <a:cs typeface="Calibri"/>
                      </a:endParaRPr>
                    </a:p>
                  </a:txBody>
                  <a:tcPr marL="0" marR="0" marT="336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7"/>
                    </a:solidFill>
                  </a:tcPr>
                </a:tc>
                <a:extLst>
                  <a:ext uri="{0D108BD9-81ED-4DB2-BD59-A6C34878D82A}">
                    <a16:rowId xmlns:a16="http://schemas.microsoft.com/office/drawing/2014/main" val="10006"/>
                  </a:ext>
                </a:extLst>
              </a:tr>
              <a:tr h="675577">
                <a:tc>
                  <a:txBody>
                    <a:bodyPr/>
                    <a:lstStyle/>
                    <a:p>
                      <a:pPr marL="91440">
                        <a:lnSpc>
                          <a:spcPct val="100000"/>
                        </a:lnSpc>
                        <a:spcBef>
                          <a:spcPts val="320"/>
                        </a:spcBef>
                      </a:pPr>
                      <a:r>
                        <a:rPr sz="1100" spc="-20" dirty="0">
                          <a:solidFill>
                            <a:srgbClr val="414141"/>
                          </a:solidFill>
                          <a:latin typeface="+mn-lt"/>
                          <a:cs typeface="Arial" panose="020B0604020202020204" pitchFamily="34" charset="0"/>
                        </a:rPr>
                        <a:t>Tags</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CD5ED"/>
                    </a:solidFill>
                  </a:tcPr>
                </a:tc>
                <a:tc gridSpan="2">
                  <a:txBody>
                    <a:bodyPr/>
                    <a:lstStyle/>
                    <a:p>
                      <a:pPr marL="92710">
                        <a:lnSpc>
                          <a:spcPct val="100000"/>
                        </a:lnSpc>
                        <a:spcBef>
                          <a:spcPts val="320"/>
                        </a:spcBef>
                      </a:pPr>
                      <a:r>
                        <a:rPr sz="1100" spc="-25" dirty="0">
                          <a:solidFill>
                            <a:srgbClr val="414141"/>
                          </a:solidFill>
                          <a:latin typeface="+mn-lt"/>
                          <a:cs typeface="Arial" panose="020B0604020202020204" pitchFamily="34" charset="0"/>
                        </a:rPr>
                        <a:t>Cl</a:t>
                      </a:r>
                      <a:r>
                        <a:rPr sz="1100" spc="-8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inics</a:t>
                      </a:r>
                      <a:r>
                        <a:rPr sz="1100" spc="2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with</a:t>
                      </a:r>
                      <a:r>
                        <a:rPr sz="1100" spc="-4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multiple </a:t>
                      </a:r>
                      <a:r>
                        <a:rPr sz="1100" spc="-10" dirty="0">
                          <a:solidFill>
                            <a:srgbClr val="414141"/>
                          </a:solidFill>
                          <a:latin typeface="+mn-lt"/>
                          <a:cs typeface="Arial" panose="020B0604020202020204" pitchFamily="34" charset="0"/>
                        </a:rPr>
                        <a:t>locations</a:t>
                      </a:r>
                      <a:r>
                        <a:rPr sz="1100" spc="2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can</a:t>
                      </a:r>
                      <a:r>
                        <a:rPr sz="1100" spc="-3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provide</a:t>
                      </a:r>
                      <a:r>
                        <a:rPr sz="1100" spc="-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a:t>
                      </a:r>
                      <a:r>
                        <a:rPr sz="1100" spc="1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‘Location</a:t>
                      </a:r>
                      <a:r>
                        <a:rPr sz="1100" spc="60" dirty="0">
                          <a:solidFill>
                            <a:srgbClr val="414141"/>
                          </a:solidFill>
                          <a:latin typeface="+mn-lt"/>
                          <a:cs typeface="Arial" panose="020B0604020202020204" pitchFamily="34" charset="0"/>
                        </a:rPr>
                        <a:t> </a:t>
                      </a:r>
                      <a:r>
                        <a:rPr sz="1100" spc="-20" dirty="0">
                          <a:solidFill>
                            <a:srgbClr val="414141"/>
                          </a:solidFill>
                          <a:latin typeface="+mn-lt"/>
                          <a:cs typeface="Arial" panose="020B0604020202020204" pitchFamily="34" charset="0"/>
                        </a:rPr>
                        <a:t>ID’</a:t>
                      </a:r>
                      <a:r>
                        <a:rPr sz="1100" dirty="0">
                          <a:solidFill>
                            <a:srgbClr val="414141"/>
                          </a:solidFill>
                          <a:latin typeface="+mn-lt"/>
                          <a:cs typeface="Arial" panose="020B0604020202020204" pitchFamily="34" charset="0"/>
                        </a:rPr>
                        <a:t> </a:t>
                      </a:r>
                      <a:r>
                        <a:rPr sz="1100" spc="-25" dirty="0">
                          <a:solidFill>
                            <a:srgbClr val="414141"/>
                          </a:solidFill>
                          <a:latin typeface="+mn-lt"/>
                          <a:cs typeface="Arial" panose="020B0604020202020204" pitchFamily="34" charset="0"/>
                        </a:rPr>
                        <a:t>on</a:t>
                      </a:r>
                      <a:r>
                        <a:rPr lang="en-US" sz="1100" spc="-2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the</a:t>
                      </a:r>
                      <a:r>
                        <a:rPr sz="1100" spc="10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patient roster, which</a:t>
                      </a:r>
                      <a:r>
                        <a:rPr sz="1100" spc="7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will</a:t>
                      </a:r>
                      <a:r>
                        <a:rPr sz="1100" spc="-7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reflect</a:t>
                      </a:r>
                      <a:r>
                        <a:rPr sz="1100" spc="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on</a:t>
                      </a:r>
                      <a:r>
                        <a:rPr sz="1100" spc="-3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the</a:t>
                      </a:r>
                      <a:r>
                        <a:rPr lang="en-US" sz="1100" spc="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Patient</a:t>
                      </a:r>
                      <a:r>
                        <a:rPr sz="1100" spc="-2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Overvi</a:t>
                      </a:r>
                      <a:r>
                        <a:rPr sz="1100" spc="-9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ew</a:t>
                      </a:r>
                      <a:r>
                        <a:rPr sz="1100" spc="-7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page.</a:t>
                      </a:r>
                      <a:r>
                        <a:rPr sz="1100" spc="-15" dirty="0">
                          <a:solidFill>
                            <a:srgbClr val="414141"/>
                          </a:solidFill>
                          <a:latin typeface="+mn-lt"/>
                          <a:cs typeface="Arial" panose="020B0604020202020204" pitchFamily="34" charset="0"/>
                        </a:rPr>
                        <a:t> </a:t>
                      </a:r>
                      <a:r>
                        <a:rPr sz="1100" spc="-25" dirty="0">
                          <a:solidFill>
                            <a:srgbClr val="414141"/>
                          </a:solidFill>
                          <a:latin typeface="+mn-lt"/>
                          <a:cs typeface="Arial" panose="020B0604020202020204" pitchFamily="34" charset="0"/>
                        </a:rPr>
                        <a:t>Cl</a:t>
                      </a:r>
                      <a:r>
                        <a:rPr sz="1100" spc="-9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ients</a:t>
                      </a:r>
                      <a:r>
                        <a:rPr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can</a:t>
                      </a:r>
                      <a:r>
                        <a:rPr sz="1100" spc="5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manually</a:t>
                      </a:r>
                      <a:r>
                        <a:rPr sz="1100" spc="-6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add</a:t>
                      </a:r>
                      <a:r>
                        <a:rPr sz="1100" spc="-4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tags</a:t>
                      </a:r>
                      <a:r>
                        <a:rPr sz="1100" spc="1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in</a:t>
                      </a:r>
                      <a:r>
                        <a:rPr sz="1100" spc="50" dirty="0">
                          <a:solidFill>
                            <a:srgbClr val="414141"/>
                          </a:solidFill>
                          <a:latin typeface="+mn-lt"/>
                          <a:cs typeface="Arial" panose="020B0604020202020204" pitchFamily="34" charset="0"/>
                        </a:rPr>
                        <a:t> </a:t>
                      </a:r>
                      <a:r>
                        <a:rPr sz="1100" spc="-25" dirty="0">
                          <a:solidFill>
                            <a:srgbClr val="414141"/>
                          </a:solidFill>
                          <a:latin typeface="+mn-lt"/>
                          <a:cs typeface="Arial" panose="020B0604020202020204" pitchFamily="34" charset="0"/>
                        </a:rPr>
                        <a:t>the</a:t>
                      </a:r>
                      <a:r>
                        <a:rPr lang="en-US" sz="1100" spc="-2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portal.</a:t>
                      </a:r>
                      <a:endParaRPr sz="1100" dirty="0">
                        <a:latin typeface="+mn-lt"/>
                        <a:cs typeface="Arial" panose="020B0604020202020204" pitchFamily="34" charset="0"/>
                      </a:endParaRPr>
                    </a:p>
                  </a:txBody>
                  <a:tcPr marL="182880" marT="91440" marB="91440">
                    <a:lnL w="12700">
                      <a:solidFill>
                        <a:srgbClr val="FFFFFF"/>
                      </a:solidFill>
                      <a:prstDash val="solid"/>
                    </a:lnL>
                    <a:lnT w="12700">
                      <a:solidFill>
                        <a:srgbClr val="FFFFFF"/>
                      </a:solidFill>
                      <a:prstDash val="solid"/>
                    </a:lnT>
                    <a:lnB w="12700">
                      <a:solidFill>
                        <a:srgbClr val="FFFFFF"/>
                      </a:solidFill>
                      <a:prstDash val="solid"/>
                    </a:lnB>
                    <a:solidFill>
                      <a:srgbClr val="CCD5ED"/>
                    </a:solidFill>
                  </a:tcPr>
                </a:tc>
                <a:tc hMerge="1">
                  <a:txBody>
                    <a:bodyPr/>
                    <a:lstStyle/>
                    <a:p>
                      <a:pPr marL="92710">
                        <a:lnSpc>
                          <a:spcPct val="100000"/>
                        </a:lnSpc>
                        <a:spcBef>
                          <a:spcPts val="320"/>
                        </a:spcBef>
                      </a:pPr>
                      <a:endParaRPr sz="900" dirty="0">
                        <a:latin typeface="Calibri"/>
                        <a:cs typeface="Calibri"/>
                      </a:endParaRPr>
                    </a:p>
                  </a:txBody>
                  <a:tcPr marL="0" marR="0" marT="40640" marB="0">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D"/>
                    </a:solidFill>
                  </a:tcPr>
                </a:tc>
                <a:extLst>
                  <a:ext uri="{0D108BD9-81ED-4DB2-BD59-A6C34878D82A}">
                    <a16:rowId xmlns:a16="http://schemas.microsoft.com/office/drawing/2014/main" val="10007"/>
                  </a:ext>
                </a:extLst>
              </a:tr>
              <a:tr h="500427">
                <a:tc>
                  <a:txBody>
                    <a:bodyPr/>
                    <a:lstStyle/>
                    <a:p>
                      <a:pPr marL="91440">
                        <a:lnSpc>
                          <a:spcPct val="100000"/>
                        </a:lnSpc>
                        <a:spcBef>
                          <a:spcPts val="325"/>
                        </a:spcBef>
                      </a:pPr>
                      <a:r>
                        <a:rPr sz="1100" spc="-10" dirty="0">
                          <a:solidFill>
                            <a:srgbClr val="414141"/>
                          </a:solidFill>
                          <a:latin typeface="+mn-lt"/>
                          <a:cs typeface="Arial" panose="020B0604020202020204" pitchFamily="34" charset="0"/>
                        </a:rPr>
                        <a:t>Flags</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7EBF7"/>
                    </a:solidFill>
                  </a:tcPr>
                </a:tc>
                <a:tc gridSpan="2">
                  <a:txBody>
                    <a:bodyPr/>
                    <a:lstStyle/>
                    <a:p>
                      <a:pPr marL="92710">
                        <a:lnSpc>
                          <a:spcPct val="100000"/>
                        </a:lnSpc>
                        <a:spcBef>
                          <a:spcPts val="330"/>
                        </a:spcBef>
                      </a:pPr>
                      <a:r>
                        <a:rPr sz="1100" dirty="0">
                          <a:solidFill>
                            <a:srgbClr val="414141"/>
                          </a:solidFill>
                          <a:latin typeface="+mn-lt"/>
                          <a:cs typeface="Arial" panose="020B0604020202020204" pitchFamily="34" charset="0"/>
                        </a:rPr>
                        <a:t>Users</a:t>
                      </a:r>
                      <a:r>
                        <a:rPr sz="1100" spc="4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can</a:t>
                      </a:r>
                      <a:r>
                        <a:rPr sz="1100" spc="9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view</a:t>
                      </a:r>
                      <a:r>
                        <a:rPr sz="1100" spc="-4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Flags</a:t>
                      </a:r>
                      <a:r>
                        <a:rPr sz="1100" spc="5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created</a:t>
                      </a:r>
                      <a:r>
                        <a:rPr sz="1100" spc="-2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by</a:t>
                      </a:r>
                      <a:r>
                        <a:rPr sz="1100" spc="-3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other</a:t>
                      </a:r>
                      <a:r>
                        <a:rPr sz="1100" spc="-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organizations</a:t>
                      </a:r>
                      <a:r>
                        <a:rPr sz="1100" spc="50" dirty="0">
                          <a:solidFill>
                            <a:srgbClr val="414141"/>
                          </a:solidFill>
                          <a:latin typeface="+mn-lt"/>
                          <a:cs typeface="Arial" panose="020B0604020202020204" pitchFamily="34" charset="0"/>
                        </a:rPr>
                        <a:t> </a:t>
                      </a:r>
                      <a:r>
                        <a:rPr sz="1100" spc="-25" dirty="0">
                          <a:solidFill>
                            <a:srgbClr val="414141"/>
                          </a:solidFill>
                          <a:latin typeface="+mn-lt"/>
                          <a:cs typeface="Arial" panose="020B0604020202020204" pitchFamily="34" charset="0"/>
                        </a:rPr>
                        <a:t>on</a:t>
                      </a:r>
                      <a:r>
                        <a:rPr lang="en-US" sz="1100" spc="-25" dirty="0">
                          <a:solidFill>
                            <a:srgbClr val="414141"/>
                          </a:solidFill>
                          <a:latin typeface="+mn-lt"/>
                          <a:cs typeface="Arial" panose="020B0604020202020204" pitchFamily="34" charset="0"/>
                        </a:rPr>
                        <a:t> the </a:t>
                      </a:r>
                      <a:r>
                        <a:rPr sz="1100" dirty="0">
                          <a:solidFill>
                            <a:srgbClr val="414141"/>
                          </a:solidFill>
                          <a:latin typeface="+mn-lt"/>
                          <a:cs typeface="Arial" panose="020B0604020202020204" pitchFamily="34" charset="0"/>
                        </a:rPr>
                        <a:t>Patient</a:t>
                      </a:r>
                      <a:r>
                        <a:rPr sz="1100" spc="4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Overvi</a:t>
                      </a:r>
                      <a:r>
                        <a:rPr sz="1100" spc="-5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ew</a:t>
                      </a:r>
                      <a:r>
                        <a:rPr sz="1100" spc="-20" dirty="0">
                          <a:solidFill>
                            <a:srgbClr val="414141"/>
                          </a:solidFill>
                          <a:latin typeface="+mn-lt"/>
                          <a:cs typeface="Arial" panose="020B0604020202020204" pitchFamily="34" charset="0"/>
                        </a:rPr>
                        <a:t> Page.</a:t>
                      </a:r>
                      <a:endParaRPr sz="1100" dirty="0">
                        <a:latin typeface="+mn-lt"/>
                        <a:cs typeface="Arial" panose="020B0604020202020204" pitchFamily="34" charset="0"/>
                      </a:endParaRPr>
                    </a:p>
                  </a:txBody>
                  <a:tcPr marL="182880" marT="91440" marB="91440">
                    <a:lnL w="12700">
                      <a:solidFill>
                        <a:srgbClr val="FFFFFF"/>
                      </a:solidFill>
                      <a:prstDash val="solid"/>
                    </a:lnL>
                    <a:lnT w="12700">
                      <a:solidFill>
                        <a:srgbClr val="FFFFFF"/>
                      </a:solidFill>
                      <a:prstDash val="solid"/>
                    </a:lnT>
                    <a:lnB w="12700">
                      <a:solidFill>
                        <a:srgbClr val="FFFFFF"/>
                      </a:solidFill>
                      <a:prstDash val="solid"/>
                    </a:lnB>
                    <a:solidFill>
                      <a:srgbClr val="E7EBF7"/>
                    </a:solidFill>
                  </a:tcPr>
                </a:tc>
                <a:tc hMerge="1">
                  <a:txBody>
                    <a:bodyPr/>
                    <a:lstStyle/>
                    <a:p>
                      <a:pPr marL="92710">
                        <a:lnSpc>
                          <a:spcPct val="100000"/>
                        </a:lnSpc>
                        <a:spcBef>
                          <a:spcPts val="330"/>
                        </a:spcBef>
                      </a:pPr>
                      <a:endParaRPr sz="900" dirty="0">
                        <a:latin typeface="Calibri"/>
                        <a:cs typeface="Calibri"/>
                      </a:endParaRPr>
                    </a:p>
                  </a:txBody>
                  <a:tcPr marL="0" marR="0" marT="41910" marB="0">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7"/>
                    </a:solidFill>
                  </a:tcPr>
                </a:tc>
                <a:extLst>
                  <a:ext uri="{0D108BD9-81ED-4DB2-BD59-A6C34878D82A}">
                    <a16:rowId xmlns:a16="http://schemas.microsoft.com/office/drawing/2014/main" val="10008"/>
                  </a:ext>
                </a:extLst>
              </a:tr>
              <a:tr h="325278">
                <a:tc>
                  <a:txBody>
                    <a:bodyPr/>
                    <a:lstStyle/>
                    <a:p>
                      <a:pPr marL="91440">
                        <a:lnSpc>
                          <a:spcPct val="100000"/>
                        </a:lnSpc>
                        <a:spcBef>
                          <a:spcPts val="334"/>
                        </a:spcBef>
                      </a:pPr>
                      <a:r>
                        <a:rPr sz="1100" spc="-10" dirty="0">
                          <a:solidFill>
                            <a:srgbClr val="414141"/>
                          </a:solidFill>
                          <a:latin typeface="+mn-lt"/>
                          <a:cs typeface="Arial" panose="020B0604020202020204" pitchFamily="34" charset="0"/>
                        </a:rPr>
                        <a:t>Consent</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CCD5ED"/>
                    </a:solidFill>
                  </a:tcPr>
                </a:tc>
                <a:tc gridSpan="2">
                  <a:txBody>
                    <a:bodyPr/>
                    <a:lstStyle/>
                    <a:p>
                      <a:pPr marL="92710">
                        <a:lnSpc>
                          <a:spcPct val="100000"/>
                        </a:lnSpc>
                        <a:spcBef>
                          <a:spcPts val="335"/>
                        </a:spcBef>
                      </a:pPr>
                      <a:r>
                        <a:rPr lang="en-US" sz="1100" dirty="0">
                          <a:solidFill>
                            <a:srgbClr val="414141"/>
                          </a:solidFill>
                          <a:latin typeface="+mn-lt"/>
                          <a:cs typeface="Arial" panose="020B0604020202020204" pitchFamily="34" charset="0"/>
                        </a:rPr>
                        <a:t>Included for BH providers</a:t>
                      </a:r>
                      <a:endParaRPr sz="1100" dirty="0">
                        <a:latin typeface="+mn-lt"/>
                        <a:cs typeface="Arial" panose="020B0604020202020204" pitchFamily="34" charset="0"/>
                      </a:endParaRPr>
                    </a:p>
                  </a:txBody>
                  <a:tcPr marL="182880" marT="91440" marB="91440">
                    <a:lnL w="12700">
                      <a:solidFill>
                        <a:srgbClr val="FFFFFF"/>
                      </a:solidFill>
                      <a:prstDash val="solid"/>
                    </a:lnL>
                    <a:lnT w="12700">
                      <a:solidFill>
                        <a:srgbClr val="FFFFFF"/>
                      </a:solidFill>
                      <a:prstDash val="solid"/>
                    </a:lnT>
                    <a:lnB w="12700" cap="flat" cmpd="sng" algn="ctr">
                      <a:solidFill>
                        <a:srgbClr val="FFFFFF"/>
                      </a:solidFill>
                      <a:prstDash val="solid"/>
                      <a:round/>
                      <a:headEnd type="none" w="med" len="med"/>
                      <a:tailEnd type="none" w="med" len="med"/>
                    </a:lnB>
                    <a:solidFill>
                      <a:srgbClr val="CCD5ED"/>
                    </a:solidFill>
                  </a:tcPr>
                </a:tc>
                <a:tc hMerge="1">
                  <a:txBody>
                    <a:bodyPr/>
                    <a:lstStyle/>
                    <a:p>
                      <a:pPr marL="92710">
                        <a:lnSpc>
                          <a:spcPct val="100000"/>
                        </a:lnSpc>
                        <a:spcBef>
                          <a:spcPts val="335"/>
                        </a:spcBef>
                      </a:pPr>
                      <a:endParaRPr sz="900" dirty="0">
                        <a:latin typeface="Calibri"/>
                        <a:cs typeface="Calibri"/>
                      </a:endParaRPr>
                    </a:p>
                  </a:txBody>
                  <a:tcPr marL="0" marR="0" marT="42545" marB="0">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D"/>
                    </a:solidFill>
                  </a:tcPr>
                </a:tc>
                <a:extLst>
                  <a:ext uri="{0D108BD9-81ED-4DB2-BD59-A6C34878D82A}">
                    <a16:rowId xmlns:a16="http://schemas.microsoft.com/office/drawing/2014/main" val="10009"/>
                  </a:ext>
                </a:extLst>
              </a:tr>
              <a:tr h="500427">
                <a:tc>
                  <a:txBody>
                    <a:bodyPr/>
                    <a:lstStyle/>
                    <a:p>
                      <a:pPr marL="91440">
                        <a:lnSpc>
                          <a:spcPct val="100000"/>
                        </a:lnSpc>
                        <a:spcBef>
                          <a:spcPts val="350"/>
                        </a:spcBef>
                      </a:pPr>
                      <a:r>
                        <a:rPr sz="1100" spc="45" dirty="0">
                          <a:solidFill>
                            <a:srgbClr val="414141"/>
                          </a:solidFill>
                          <a:latin typeface="+mn-lt"/>
                          <a:cs typeface="Arial" panose="020B0604020202020204" pitchFamily="34" charset="0"/>
                        </a:rPr>
                        <a:t>User</a:t>
                      </a:r>
                      <a:r>
                        <a:rPr sz="1100" spc="-6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Accounts</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7"/>
                    </a:solidFill>
                  </a:tcPr>
                </a:tc>
                <a:tc gridSpan="2">
                  <a:txBody>
                    <a:bodyPr/>
                    <a:lstStyle/>
                    <a:p>
                      <a:pPr marL="92710">
                        <a:lnSpc>
                          <a:spcPct val="100000"/>
                        </a:lnSpc>
                        <a:spcBef>
                          <a:spcPts val="350"/>
                        </a:spcBef>
                      </a:pPr>
                      <a:r>
                        <a:rPr sz="1100" dirty="0">
                          <a:solidFill>
                            <a:srgbClr val="414141"/>
                          </a:solidFill>
                          <a:latin typeface="+mn-lt"/>
                          <a:cs typeface="Arial" panose="020B0604020202020204" pitchFamily="34" charset="0"/>
                        </a:rPr>
                        <a:t>2-5</a:t>
                      </a:r>
                      <a:r>
                        <a:rPr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initial</a:t>
                      </a:r>
                      <a:r>
                        <a:rPr sz="1100" spc="3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accounts</a:t>
                      </a:r>
                      <a:r>
                        <a:rPr sz="1100" spc="5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created</a:t>
                      </a:r>
                      <a:r>
                        <a:rPr sz="1100" spc="-2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for</a:t>
                      </a:r>
                      <a:r>
                        <a:rPr sz="1100" spc="-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key</a:t>
                      </a:r>
                      <a:r>
                        <a:rPr sz="1100" spc="-2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staff</a:t>
                      </a:r>
                      <a:r>
                        <a:rPr sz="1100" spc="-6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with</a:t>
                      </a:r>
                      <a:r>
                        <a:rPr sz="1100" spc="9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super</a:t>
                      </a:r>
                      <a:r>
                        <a:rPr sz="1100" spc="-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user</a:t>
                      </a:r>
                      <a:r>
                        <a:rPr sz="110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training</a:t>
                      </a:r>
                      <a:r>
                        <a:rPr lang="en-US" sz="1100" spc="-10" dirty="0">
                          <a:solidFill>
                            <a:srgbClr val="414141"/>
                          </a:solidFill>
                          <a:latin typeface="+mn-lt"/>
                          <a:cs typeface="Arial" panose="020B0604020202020204" pitchFamily="34" charset="0"/>
                        </a:rPr>
                        <a:t> provided</a:t>
                      </a:r>
                      <a:r>
                        <a:rPr sz="1100" spc="-10" dirty="0">
                          <a:solidFill>
                            <a:srgbClr val="414141"/>
                          </a:solidFill>
                          <a:latin typeface="+mn-lt"/>
                          <a:cs typeface="Arial" panose="020B0604020202020204" pitchFamily="34" charset="0"/>
                        </a:rPr>
                        <a:t>.</a:t>
                      </a:r>
                      <a:r>
                        <a:rPr lang="en-US"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Super</a:t>
                      </a:r>
                      <a:r>
                        <a:rPr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user</a:t>
                      </a:r>
                      <a:r>
                        <a:rPr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will</a:t>
                      </a:r>
                      <a:r>
                        <a:rPr sz="1100" spc="3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create</a:t>
                      </a:r>
                      <a:r>
                        <a:rPr sz="1100" spc="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and</a:t>
                      </a:r>
                      <a:r>
                        <a:rPr sz="1100" spc="-2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manage</a:t>
                      </a:r>
                      <a:r>
                        <a:rPr sz="1100" spc="15"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additional</a:t>
                      </a:r>
                      <a:r>
                        <a:rPr sz="1100" spc="3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accounts.</a:t>
                      </a:r>
                      <a:r>
                        <a:rPr sz="1100" spc="10" dirty="0">
                          <a:solidFill>
                            <a:srgbClr val="414141"/>
                          </a:solidFill>
                          <a:latin typeface="+mn-lt"/>
                          <a:cs typeface="Arial" panose="020B0604020202020204" pitchFamily="34" charset="0"/>
                        </a:rPr>
                        <a:t> </a:t>
                      </a:r>
                      <a:r>
                        <a:rPr lang="en-US" sz="1100" spc="10" dirty="0">
                          <a:solidFill>
                            <a:srgbClr val="414141"/>
                          </a:solidFill>
                          <a:latin typeface="+mn-lt"/>
                          <a:cs typeface="Arial" panose="020B0604020202020204" pitchFamily="34" charset="0"/>
                        </a:rPr>
                        <a:t> </a:t>
                      </a:r>
                      <a:r>
                        <a:rPr sz="1100" spc="-25" dirty="0">
                          <a:solidFill>
                            <a:srgbClr val="414141"/>
                          </a:solidFill>
                          <a:latin typeface="+mn-lt"/>
                          <a:cs typeface="Arial" panose="020B0604020202020204" pitchFamily="34" charset="0"/>
                        </a:rPr>
                        <a:t>SSO</a:t>
                      </a:r>
                      <a:r>
                        <a:rPr lang="en-US" sz="1100" spc="-25"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available.</a:t>
                      </a:r>
                      <a:endParaRPr sz="1100" dirty="0">
                        <a:latin typeface="+mn-lt"/>
                        <a:cs typeface="Arial" panose="020B0604020202020204" pitchFamily="34" charset="0"/>
                      </a:endParaRPr>
                    </a:p>
                  </a:txBody>
                  <a:tcPr marL="182880" marT="91440" marB="9144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7"/>
                    </a:solidFill>
                  </a:tcPr>
                </a:tc>
                <a:tc hMerge="1">
                  <a:txBody>
                    <a:bodyPr/>
                    <a:lstStyle/>
                    <a:p>
                      <a:pPr marL="92710">
                        <a:lnSpc>
                          <a:spcPct val="100000"/>
                        </a:lnSpc>
                        <a:spcBef>
                          <a:spcPts val="350"/>
                        </a:spcBef>
                      </a:pPr>
                      <a:endParaRPr sz="900" dirty="0">
                        <a:latin typeface="Calibri"/>
                        <a:cs typeface="Calibri"/>
                      </a:endParaRPr>
                    </a:p>
                  </a:txBody>
                  <a:tcPr marL="0" marR="0" marT="37465" marB="0"/>
                </a:tc>
                <a:extLst>
                  <a:ext uri="{0D108BD9-81ED-4DB2-BD59-A6C34878D82A}">
                    <a16:rowId xmlns:a16="http://schemas.microsoft.com/office/drawing/2014/main" val="1243779241"/>
                  </a:ext>
                </a:extLst>
              </a:tr>
              <a:tr h="500427">
                <a:tc>
                  <a:txBody>
                    <a:bodyPr/>
                    <a:lstStyle/>
                    <a:p>
                      <a:pPr marL="91440">
                        <a:lnSpc>
                          <a:spcPct val="100000"/>
                        </a:lnSpc>
                        <a:spcBef>
                          <a:spcPts val="335"/>
                        </a:spcBef>
                      </a:pPr>
                      <a:r>
                        <a:rPr sz="1100" dirty="0">
                          <a:solidFill>
                            <a:srgbClr val="414141"/>
                          </a:solidFill>
                          <a:latin typeface="+mn-lt"/>
                          <a:cs typeface="Arial" panose="020B0604020202020204" pitchFamily="34" charset="0"/>
                        </a:rPr>
                        <a:t>Patient</a:t>
                      </a:r>
                      <a:r>
                        <a:rPr sz="1100" spc="16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Overview/Care</a:t>
                      </a:r>
                      <a:r>
                        <a:rPr lang="en-US" sz="1100" spc="-10" dirty="0">
                          <a:solidFill>
                            <a:srgbClr val="414141"/>
                          </a:solidFill>
                          <a:latin typeface="+mn-lt"/>
                          <a:cs typeface="Arial" panose="020B0604020202020204" pitchFamily="34" charset="0"/>
                        </a:rPr>
                        <a:t> </a:t>
                      </a:r>
                      <a:r>
                        <a:rPr sz="1100" dirty="0">
                          <a:solidFill>
                            <a:srgbClr val="414141"/>
                          </a:solidFill>
                          <a:latin typeface="+mn-lt"/>
                          <a:cs typeface="Arial" panose="020B0604020202020204" pitchFamily="34" charset="0"/>
                        </a:rPr>
                        <a:t>Team/Care</a:t>
                      </a:r>
                      <a:r>
                        <a:rPr sz="1100" spc="130" dirty="0">
                          <a:solidFill>
                            <a:srgbClr val="414141"/>
                          </a:solidFill>
                          <a:latin typeface="+mn-lt"/>
                          <a:cs typeface="Arial" panose="020B0604020202020204" pitchFamily="34" charset="0"/>
                        </a:rPr>
                        <a:t> </a:t>
                      </a:r>
                      <a:r>
                        <a:rPr sz="1100" spc="-10" dirty="0">
                          <a:solidFill>
                            <a:srgbClr val="414141"/>
                          </a:solidFill>
                          <a:latin typeface="+mn-lt"/>
                          <a:cs typeface="Arial" panose="020B0604020202020204" pitchFamily="34" charset="0"/>
                        </a:rPr>
                        <a:t>Insights</a:t>
                      </a:r>
                      <a:endParaRPr sz="1100" dirty="0">
                        <a:latin typeface="+mn-lt"/>
                        <a:cs typeface="Arial" panose="020B0604020202020204" pitchFamily="34" charset="0"/>
                      </a:endParaRPr>
                    </a:p>
                  </a:txBody>
                  <a:tcPr marL="182880" marT="91440" marB="9144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CD5ED"/>
                    </a:solidFill>
                  </a:tcPr>
                </a:tc>
                <a:tc gridSpan="2">
                  <a:txBody>
                    <a:bodyPr/>
                    <a:lstStyle/>
                    <a:p>
                      <a:pPr marL="92710">
                        <a:lnSpc>
                          <a:spcPct val="100000"/>
                        </a:lnSpc>
                        <a:spcBef>
                          <a:spcPts val="335"/>
                        </a:spcBef>
                      </a:pPr>
                      <a:r>
                        <a:rPr sz="1100" spc="-10" dirty="0">
                          <a:solidFill>
                            <a:srgbClr val="414141"/>
                          </a:solidFill>
                          <a:latin typeface="+mn-lt"/>
                          <a:cs typeface="Arial" panose="020B0604020202020204" pitchFamily="34" charset="0"/>
                        </a:rPr>
                        <a:t>Included</a:t>
                      </a:r>
                      <a:endParaRPr sz="1100" dirty="0">
                        <a:latin typeface="+mn-lt"/>
                        <a:cs typeface="Arial" panose="020B0604020202020204" pitchFamily="34" charset="0"/>
                      </a:endParaRPr>
                    </a:p>
                  </a:txBody>
                  <a:tcPr marL="182880" marT="91440" marB="9144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CCD5ED"/>
                    </a:solidFill>
                  </a:tcPr>
                </a:tc>
                <a:tc hMerge="1">
                  <a:txBody>
                    <a:bodyPr/>
                    <a:lstStyle/>
                    <a:p>
                      <a:pPr marL="92710">
                        <a:lnSpc>
                          <a:spcPct val="100000"/>
                        </a:lnSpc>
                        <a:spcBef>
                          <a:spcPts val="335"/>
                        </a:spcBef>
                      </a:pPr>
                      <a:endParaRPr sz="900" dirty="0">
                        <a:latin typeface="Calibri"/>
                        <a:cs typeface="Calibri"/>
                      </a:endParaRPr>
                    </a:p>
                  </a:txBody>
                  <a:tcPr marL="0" marR="0" marT="43180" marB="0">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D"/>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073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form&#10;&#10;Description automatically generated">
            <a:extLst>
              <a:ext uri="{FF2B5EF4-FFF2-40B4-BE49-F238E27FC236}">
                <a16:creationId xmlns:a16="http://schemas.microsoft.com/office/drawing/2014/main" id="{C0B26D4F-C6BB-2B38-208B-79023D77BDD4}"/>
              </a:ext>
            </a:extLst>
          </p:cNvPr>
          <p:cNvPicPr>
            <a:picLocks noChangeAspect="1"/>
          </p:cNvPicPr>
          <p:nvPr/>
        </p:nvPicPr>
        <p:blipFill rotWithShape="1">
          <a:blip r:embed="rId3"/>
          <a:srcRect l="1" r="278"/>
          <a:stretch/>
        </p:blipFill>
        <p:spPr bwMode="auto">
          <a:xfrm>
            <a:off x="-40641" y="-1"/>
            <a:ext cx="12385449" cy="69494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047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1591294" y="2593042"/>
            <a:ext cx="8752114" cy="1324527"/>
          </a:xfrm>
        </p:spPr>
        <p:txBody>
          <a:bodyPr>
            <a:normAutofit/>
          </a:bodyPr>
          <a:lstStyle/>
          <a:p>
            <a:pPr>
              <a:lnSpc>
                <a:spcPct val="100000"/>
              </a:lnSpc>
              <a:spcBef>
                <a:spcPts val="0"/>
              </a:spcBef>
            </a:pPr>
            <a:r>
              <a:rPr lang="en-US" b="0" dirty="0">
                <a:latin typeface="Arial"/>
                <a:cs typeface="Arial"/>
              </a:rPr>
              <a:t>2023 CCG Initiative &amp; Goals</a:t>
            </a:r>
            <a:endParaRPr lang="en-US" dirty="0">
              <a:latin typeface="Arial"/>
              <a:cs typeface="Arial"/>
            </a:endParaRPr>
          </a:p>
          <a:p>
            <a:endParaRPr lang="en-US" dirty="0"/>
          </a:p>
        </p:txBody>
      </p:sp>
    </p:spTree>
    <p:extLst>
      <p:ext uri="{BB962C8B-B14F-4D97-AF65-F5344CB8AC3E}">
        <p14:creationId xmlns:p14="http://schemas.microsoft.com/office/powerpoint/2010/main" val="352190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p:txBody>
          <a:bodyPr/>
          <a:lstStyle/>
          <a:p>
            <a:r>
              <a:rPr lang="en-US" dirty="0"/>
              <a:t>2023 Clinical Collaboration </a:t>
            </a:r>
          </a:p>
        </p:txBody>
      </p:sp>
      <p:sp>
        <p:nvSpPr>
          <p:cNvPr id="3" name="Content Placeholder 2">
            <a:extLst>
              <a:ext uri="{FF2B5EF4-FFF2-40B4-BE49-F238E27FC236}">
                <a16:creationId xmlns:a16="http://schemas.microsoft.com/office/drawing/2014/main" id="{2E8B6E52-8F5D-8F63-7C96-13730BC10F75}"/>
              </a:ext>
            </a:extLst>
          </p:cNvPr>
          <p:cNvSpPr>
            <a:spLocks noGrp="1"/>
          </p:cNvSpPr>
          <p:nvPr>
            <p:ph sz="half" idx="1"/>
          </p:nvPr>
        </p:nvSpPr>
        <p:spPr>
          <a:xfrm>
            <a:off x="1183337" y="2172948"/>
            <a:ext cx="10523241" cy="3623706"/>
          </a:xfrm>
        </p:spPr>
        <p:txBody>
          <a:bodyPr vert="horz" lIns="91440" tIns="45720" rIns="91440" bIns="45720" rtlCol="0" anchor="t">
            <a:normAutofit/>
          </a:bodyPr>
          <a:lstStyle/>
          <a:p>
            <a:pPr>
              <a:spcAft>
                <a:spcPts val="1200"/>
              </a:spcAft>
            </a:pPr>
            <a:r>
              <a:rPr lang="en-US" sz="2000" u="sng" dirty="0">
                <a:solidFill>
                  <a:schemeClr val="tx2"/>
                </a:solidFill>
                <a:latin typeface="Arial"/>
                <a:cs typeface="Arial"/>
              </a:rPr>
              <a:t>Initiative</a:t>
            </a:r>
            <a:r>
              <a:rPr lang="en-US" sz="2000" dirty="0">
                <a:solidFill>
                  <a:schemeClr val="tx2"/>
                </a:solidFill>
                <a:latin typeface="Arial"/>
                <a:cs typeface="Arial"/>
              </a:rPr>
              <a:t>- improve collaboration for care coordination to affect </a:t>
            </a:r>
          </a:p>
          <a:p>
            <a:pPr lvl="1">
              <a:spcAft>
                <a:spcPts val="1200"/>
              </a:spcAft>
            </a:pPr>
            <a:r>
              <a:rPr lang="en-US" sz="1800" dirty="0">
                <a:solidFill>
                  <a:schemeClr val="tx2"/>
                </a:solidFill>
                <a:latin typeface="Arial" panose="020B0604020202020204"/>
              </a:rPr>
              <a:t>Adult Behavioral Health- follow-up after ED visit for Mental Illness and </a:t>
            </a:r>
          </a:p>
          <a:p>
            <a:pPr lvl="1">
              <a:spcAft>
                <a:spcPts val="1200"/>
              </a:spcAft>
            </a:pPr>
            <a:r>
              <a:rPr lang="en-US" sz="1800" dirty="0">
                <a:solidFill>
                  <a:schemeClr val="tx2"/>
                </a:solidFill>
                <a:latin typeface="Arial" panose="020B0604020202020204"/>
              </a:rPr>
              <a:t>Adult Behavioral Health- follow-up after Hospitalization for Mental Illness</a:t>
            </a:r>
          </a:p>
          <a:p>
            <a:pPr marL="457200" lvl="1" indent="0">
              <a:spcAft>
                <a:spcPts val="1200"/>
              </a:spcAft>
              <a:buNone/>
            </a:pPr>
            <a:endParaRPr lang="en-US" sz="800" dirty="0">
              <a:solidFill>
                <a:schemeClr val="tx2"/>
              </a:solidFill>
            </a:endParaRPr>
          </a:p>
          <a:p>
            <a:pPr>
              <a:spcAft>
                <a:spcPts val="1200"/>
              </a:spcAft>
            </a:pPr>
            <a:r>
              <a:rPr lang="en-US" sz="2000" dirty="0">
                <a:solidFill>
                  <a:schemeClr val="tx2"/>
                </a:solidFill>
                <a:latin typeface="Arial" panose="020B0604020202020204"/>
              </a:rPr>
              <a:t> </a:t>
            </a:r>
            <a:r>
              <a:rPr lang="en-US" sz="2000" u="sng" dirty="0">
                <a:solidFill>
                  <a:schemeClr val="tx2"/>
                </a:solidFill>
                <a:latin typeface="Arial" panose="020B0604020202020204"/>
              </a:rPr>
              <a:t>Measures</a:t>
            </a:r>
            <a:r>
              <a:rPr lang="en-US" sz="2000" dirty="0">
                <a:solidFill>
                  <a:schemeClr val="tx2"/>
                </a:solidFill>
                <a:latin typeface="Arial" panose="020B0604020202020204"/>
              </a:rPr>
              <a:t>- platform feature use</a:t>
            </a:r>
          </a:p>
          <a:p>
            <a:pPr lvl="1">
              <a:spcAft>
                <a:spcPts val="1200"/>
              </a:spcAft>
            </a:pPr>
            <a:r>
              <a:rPr lang="en-US" sz="1800" dirty="0">
                <a:solidFill>
                  <a:schemeClr val="tx2"/>
                </a:solidFill>
                <a:latin typeface="Arial" panose="020B0604020202020204"/>
              </a:rPr>
              <a:t>Care Insights authored</a:t>
            </a:r>
          </a:p>
          <a:p>
            <a:pPr lvl="1">
              <a:spcAft>
                <a:spcPts val="1200"/>
              </a:spcAft>
            </a:pPr>
            <a:r>
              <a:rPr lang="en-US" sz="1800" dirty="0">
                <a:solidFill>
                  <a:schemeClr val="tx2"/>
                </a:solidFill>
                <a:latin typeface="Arial" panose="020B0604020202020204"/>
              </a:rPr>
              <a:t>Reports requested/built</a:t>
            </a:r>
            <a:endParaRPr lang="en-US" sz="1800" dirty="0">
              <a:solidFill>
                <a:schemeClr val="tx2"/>
              </a:solidFill>
            </a:endParaRPr>
          </a:p>
          <a:p>
            <a:pPr>
              <a:spcAft>
                <a:spcPts val="1200"/>
              </a:spcAft>
            </a:pPr>
            <a:endParaRPr lang="en-US" sz="2000" dirty="0">
              <a:solidFill>
                <a:schemeClr val="tx2"/>
              </a:solidFill>
            </a:endParaRPr>
          </a:p>
        </p:txBody>
      </p:sp>
    </p:spTree>
    <p:extLst>
      <p:ext uri="{BB962C8B-B14F-4D97-AF65-F5344CB8AC3E}">
        <p14:creationId xmlns:p14="http://schemas.microsoft.com/office/powerpoint/2010/main" val="389726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p:txBody>
          <a:bodyPr>
            <a:normAutofit/>
          </a:bodyPr>
          <a:lstStyle/>
          <a:p>
            <a:r>
              <a:rPr lang="en-US" dirty="0"/>
              <a:t>2023 Clinical Collaboration </a:t>
            </a:r>
            <a:r>
              <a:rPr lang="en-US" sz="4000" dirty="0">
                <a:solidFill>
                  <a:schemeClr val="tx2"/>
                </a:solidFill>
                <a:latin typeface="Arial" panose="020B0604020202020204"/>
              </a:rPr>
              <a:t>Measures- Platform </a:t>
            </a:r>
            <a:r>
              <a:rPr lang="en-US" dirty="0">
                <a:solidFill>
                  <a:schemeClr val="tx2"/>
                </a:solidFill>
                <a:latin typeface="Arial" panose="020B0604020202020204"/>
              </a:rPr>
              <a:t>F</a:t>
            </a:r>
            <a:r>
              <a:rPr lang="en-US" sz="4000" dirty="0">
                <a:solidFill>
                  <a:schemeClr val="tx2"/>
                </a:solidFill>
                <a:latin typeface="Arial" panose="020B0604020202020204"/>
              </a:rPr>
              <a:t>eature use</a:t>
            </a:r>
            <a:endParaRPr lang="en-US" dirty="0"/>
          </a:p>
        </p:txBody>
      </p:sp>
      <p:sp>
        <p:nvSpPr>
          <p:cNvPr id="3" name="Content Placeholder 2">
            <a:extLst>
              <a:ext uri="{FF2B5EF4-FFF2-40B4-BE49-F238E27FC236}">
                <a16:creationId xmlns:a16="http://schemas.microsoft.com/office/drawing/2014/main" id="{2E8B6E52-8F5D-8F63-7C96-13730BC10F75}"/>
              </a:ext>
            </a:extLst>
          </p:cNvPr>
          <p:cNvSpPr>
            <a:spLocks noGrp="1"/>
          </p:cNvSpPr>
          <p:nvPr>
            <p:ph sz="half" idx="1"/>
          </p:nvPr>
        </p:nvSpPr>
        <p:spPr>
          <a:xfrm>
            <a:off x="1183338" y="2505075"/>
            <a:ext cx="3883963" cy="2676526"/>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p>
            <a:pPr marL="0" indent="0">
              <a:spcAft>
                <a:spcPts val="1200"/>
              </a:spcAft>
              <a:buNone/>
            </a:pPr>
            <a:r>
              <a:rPr lang="en-US" u="sng" dirty="0">
                <a:solidFill>
                  <a:schemeClr val="tx2"/>
                </a:solidFill>
                <a:latin typeface="Arial" panose="020B0604020202020204"/>
              </a:rPr>
              <a:t>Care Insights authored</a:t>
            </a:r>
          </a:p>
          <a:p>
            <a:pPr marL="0" indent="0">
              <a:spcAft>
                <a:spcPts val="1200"/>
              </a:spcAft>
              <a:buNone/>
            </a:pPr>
            <a:r>
              <a:rPr lang="en-US" dirty="0">
                <a:solidFill>
                  <a:schemeClr val="tx2"/>
                </a:solidFill>
                <a:latin typeface="Arial" panose="020B0604020202020204"/>
              </a:rPr>
              <a:t>Start:   3</a:t>
            </a:r>
          </a:p>
          <a:p>
            <a:pPr marL="0" indent="0">
              <a:spcAft>
                <a:spcPts val="1200"/>
              </a:spcAft>
              <a:buNone/>
            </a:pPr>
            <a:r>
              <a:rPr lang="en-US" dirty="0">
                <a:solidFill>
                  <a:schemeClr val="tx2"/>
                </a:solidFill>
                <a:latin typeface="Arial" panose="020B0604020202020204"/>
              </a:rPr>
              <a:t>Goal:   30 more</a:t>
            </a:r>
          </a:p>
          <a:p>
            <a:pPr marL="0" indent="0">
              <a:spcAft>
                <a:spcPts val="1200"/>
              </a:spcAft>
              <a:buNone/>
            </a:pPr>
            <a:r>
              <a:rPr lang="en-US" dirty="0">
                <a:solidFill>
                  <a:schemeClr val="tx2"/>
                </a:solidFill>
                <a:latin typeface="Arial" panose="020B0604020202020204"/>
              </a:rPr>
              <a:t>Currently:   4</a:t>
            </a:r>
          </a:p>
          <a:p>
            <a:pPr>
              <a:spcAft>
                <a:spcPts val="1200"/>
              </a:spcAft>
            </a:pPr>
            <a:endParaRPr lang="en-US" sz="2000" dirty="0">
              <a:solidFill>
                <a:schemeClr val="tx2"/>
              </a:solidFill>
            </a:endParaRPr>
          </a:p>
        </p:txBody>
      </p:sp>
      <p:sp>
        <p:nvSpPr>
          <p:cNvPr id="4" name="Content Placeholder 3">
            <a:extLst>
              <a:ext uri="{FF2B5EF4-FFF2-40B4-BE49-F238E27FC236}">
                <a16:creationId xmlns:a16="http://schemas.microsoft.com/office/drawing/2014/main" id="{4A8FD4E6-53E6-C223-932F-BCF41C9D840F}"/>
              </a:ext>
            </a:extLst>
          </p:cNvPr>
          <p:cNvSpPr>
            <a:spLocks noGrp="1"/>
          </p:cNvSpPr>
          <p:nvPr>
            <p:ph sz="half" idx="13"/>
          </p:nvPr>
        </p:nvSpPr>
        <p:spPr>
          <a:xfrm>
            <a:off x="6441137" y="2505073"/>
            <a:ext cx="3883963" cy="2676527"/>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p>
            <a:pPr marL="0" indent="0">
              <a:spcAft>
                <a:spcPts val="1200"/>
              </a:spcAft>
              <a:buNone/>
            </a:pPr>
            <a:r>
              <a:rPr lang="en-US" sz="2400" u="sng" dirty="0">
                <a:solidFill>
                  <a:schemeClr val="tx2"/>
                </a:solidFill>
                <a:latin typeface="Arial" panose="020B0604020202020204"/>
              </a:rPr>
              <a:t>Reports requested/built</a:t>
            </a:r>
          </a:p>
          <a:p>
            <a:pPr marL="0" indent="0">
              <a:spcAft>
                <a:spcPts val="1200"/>
              </a:spcAft>
              <a:buNone/>
            </a:pPr>
            <a:r>
              <a:rPr lang="en-US" dirty="0">
                <a:solidFill>
                  <a:schemeClr val="tx2"/>
                </a:solidFill>
                <a:latin typeface="Arial" panose="020B0604020202020204"/>
              </a:rPr>
              <a:t>Start:   104</a:t>
            </a:r>
          </a:p>
          <a:p>
            <a:pPr marL="0" indent="0">
              <a:spcAft>
                <a:spcPts val="1200"/>
              </a:spcAft>
              <a:buNone/>
            </a:pPr>
            <a:r>
              <a:rPr lang="en-US" dirty="0">
                <a:solidFill>
                  <a:schemeClr val="tx2"/>
                </a:solidFill>
                <a:latin typeface="Arial" panose="020B0604020202020204"/>
                <a:cs typeface="Arial"/>
              </a:rPr>
              <a:t>Goal:   10 more</a:t>
            </a:r>
          </a:p>
          <a:p>
            <a:pPr marL="0" indent="0">
              <a:spcAft>
                <a:spcPts val="1200"/>
              </a:spcAft>
              <a:buNone/>
            </a:pPr>
            <a:r>
              <a:rPr lang="en-US" sz="2400" dirty="0">
                <a:solidFill>
                  <a:schemeClr val="tx2"/>
                </a:solidFill>
                <a:latin typeface="Arial" panose="020B0604020202020204"/>
                <a:cs typeface="Arial"/>
              </a:rPr>
              <a:t>Currently:</a:t>
            </a:r>
            <a:r>
              <a:rPr lang="en-US" dirty="0">
                <a:solidFill>
                  <a:schemeClr val="tx2"/>
                </a:solidFill>
                <a:latin typeface="Arial" panose="020B0604020202020204"/>
                <a:cs typeface="Arial"/>
              </a:rPr>
              <a:t>   128</a:t>
            </a:r>
            <a:endParaRPr lang="en-US" sz="2400" dirty="0">
              <a:solidFill>
                <a:schemeClr val="tx2"/>
              </a:solidFill>
            </a:endParaRPr>
          </a:p>
          <a:p>
            <a:pPr marL="0" indent="0">
              <a:buNone/>
            </a:pPr>
            <a:endParaRPr lang="en-US" dirty="0"/>
          </a:p>
        </p:txBody>
      </p:sp>
    </p:spTree>
    <p:extLst>
      <p:ext uri="{BB962C8B-B14F-4D97-AF65-F5344CB8AC3E}">
        <p14:creationId xmlns:p14="http://schemas.microsoft.com/office/powerpoint/2010/main" val="61278980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1247775" y="2343323"/>
            <a:ext cx="9878875" cy="1324527"/>
          </a:xfrm>
        </p:spPr>
        <p:txBody>
          <a:bodyPr>
            <a:normAutofit fontScale="90000"/>
          </a:bodyPr>
          <a:lstStyle/>
          <a:p>
            <a:pPr>
              <a:lnSpc>
                <a:spcPct val="100000"/>
              </a:lnSpc>
              <a:spcBef>
                <a:spcPts val="0"/>
              </a:spcBef>
            </a:pPr>
            <a:r>
              <a:rPr lang="en-US" b="0" dirty="0">
                <a:latin typeface="Arial"/>
                <a:cs typeface="Arial"/>
              </a:rPr>
              <a:t>PointClickCare Platform Privacy</a:t>
            </a:r>
            <a:br>
              <a:rPr lang="en-US" b="0" dirty="0">
                <a:latin typeface="Arial"/>
                <a:cs typeface="Arial"/>
              </a:rPr>
            </a:br>
            <a:r>
              <a:rPr lang="en-US" b="0" dirty="0">
                <a:latin typeface="Arial"/>
                <a:cs typeface="Arial"/>
              </a:rPr>
              <a:t>	Ian Bruce</a:t>
            </a:r>
            <a:endParaRPr lang="en-US" dirty="0"/>
          </a:p>
          <a:p>
            <a:endParaRPr lang="en-US" dirty="0"/>
          </a:p>
        </p:txBody>
      </p:sp>
    </p:spTree>
    <p:extLst>
      <p:ext uri="{BB962C8B-B14F-4D97-AF65-F5344CB8AC3E}">
        <p14:creationId xmlns:p14="http://schemas.microsoft.com/office/powerpoint/2010/main" val="5574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E55D98-57D8-45C7-B089-D7FF0473B65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4546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44546A"/>
              </a:solidFill>
              <a:effectLst/>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id="{BE844196-3B2E-432A-B2FA-D3C982E981A5}"/>
              </a:ext>
            </a:extLst>
          </p:cNvPr>
          <p:cNvSpPr txBox="1"/>
          <p:nvPr/>
        </p:nvSpPr>
        <p:spPr>
          <a:xfrm>
            <a:off x="505693" y="618422"/>
            <a:ext cx="111806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60000"/>
                    <a:lumOff val="40000"/>
                  </a:srgbClr>
                </a:solidFill>
                <a:effectLst/>
                <a:uLnTx/>
                <a:uFillTx/>
                <a:latin typeface="Calibri" panose="020F0502020204030204"/>
                <a:ea typeface="+mn-ea"/>
                <a:cs typeface="+mn-cs"/>
              </a:rPr>
              <a:t>“What does HIPAA say specifically about Treatment, Payment, Healthcare Operations (TPO), and public health?”</a:t>
            </a:r>
          </a:p>
        </p:txBody>
      </p:sp>
      <p:sp>
        <p:nvSpPr>
          <p:cNvPr id="5" name="TextBox 4">
            <a:extLst>
              <a:ext uri="{FF2B5EF4-FFF2-40B4-BE49-F238E27FC236}">
                <a16:creationId xmlns:a16="http://schemas.microsoft.com/office/drawing/2014/main" id="{29AAEA62-DF6D-42A1-82A5-36C5A1FA297E}"/>
              </a:ext>
            </a:extLst>
          </p:cNvPr>
          <p:cNvSpPr txBox="1"/>
          <p:nvPr/>
        </p:nvSpPr>
        <p:spPr>
          <a:xfrm>
            <a:off x="405107" y="2373473"/>
            <a:ext cx="5430751"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Use and Disclosure for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 covered entity may disclose protected health</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information for </a:t>
            </a:r>
            <a:r>
              <a:rPr kumimoji="0" lang="en-US" sz="1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treatment activities of a health care</a:t>
            </a:r>
            <a:r>
              <a:rPr kumimoji="0" lang="en-US" sz="11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provider</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45 CFR 164.506(c)(2)</a:t>
            </a:r>
          </a:p>
        </p:txBody>
      </p:sp>
      <p:sp>
        <p:nvSpPr>
          <p:cNvPr id="6" name="TextBox 5">
            <a:extLst>
              <a:ext uri="{FF2B5EF4-FFF2-40B4-BE49-F238E27FC236}">
                <a16:creationId xmlns:a16="http://schemas.microsoft.com/office/drawing/2014/main" id="{3BAD0988-1AFD-470A-830E-2EC26E2D1FDC}"/>
              </a:ext>
            </a:extLst>
          </p:cNvPr>
          <p:cNvSpPr txBox="1"/>
          <p:nvPr/>
        </p:nvSpPr>
        <p:spPr>
          <a:xfrm>
            <a:off x="405108" y="4122527"/>
            <a:ext cx="5430750"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Use and Disclosure for Health Care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population-based activities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relating to improving health or reducing health care costs, protocol development,</a:t>
            </a:r>
            <a:r>
              <a:rPr kumimoji="0" lang="en-US" sz="1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case management and care coordination</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45 CFR 164.506(c)(4); 45 CFR 164.501</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071F8A8-81C2-4B15-B3E7-86BD40ABB2FF}"/>
              </a:ext>
            </a:extLst>
          </p:cNvPr>
          <p:cNvSpPr txBox="1"/>
          <p:nvPr/>
        </p:nvSpPr>
        <p:spPr>
          <a:xfrm>
            <a:off x="6356144" y="2373473"/>
            <a:ext cx="5419619"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Use and Disclosure for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a:t>
            </a:r>
            <a:r>
              <a:rPr kumimoji="0" lang="en-US" sz="1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obtain premiums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or to</a:t>
            </a:r>
            <a:r>
              <a:rPr kumimoji="0" lang="en-US" sz="1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determine or fulfill its responsibility for coverage and provision of benefits</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45 CFR 164.501</a:t>
            </a:r>
          </a:p>
        </p:txBody>
      </p:sp>
      <p:sp>
        <p:nvSpPr>
          <p:cNvPr id="8" name="TextBox 7">
            <a:extLst>
              <a:ext uri="{FF2B5EF4-FFF2-40B4-BE49-F238E27FC236}">
                <a16:creationId xmlns:a16="http://schemas.microsoft.com/office/drawing/2014/main" id="{18B7443C-84DC-49BC-90FA-4E0E77CA8C98}"/>
              </a:ext>
            </a:extLst>
          </p:cNvPr>
          <p:cNvSpPr txBox="1"/>
          <p:nvPr/>
        </p:nvSpPr>
        <p:spPr>
          <a:xfrm>
            <a:off x="6356144" y="4122527"/>
            <a:ext cx="5430749" cy="15850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Use and Disclosure for Public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 covered entity may use or disclose protected health information for the</a:t>
            </a:r>
            <a:r>
              <a:rPr kumimoji="0" lang="en-US" sz="1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public health activities and purposes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 this paragraph [such as collecting or receiving] information for the purpose of</a:t>
            </a:r>
            <a:r>
              <a:rPr kumimoji="0" lang="en-US" sz="14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 preventing or controlling disease, injury or disability</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45 CFR 164.512(b)</a:t>
            </a:r>
          </a:p>
        </p:txBody>
      </p:sp>
      <p:cxnSp>
        <p:nvCxnSpPr>
          <p:cNvPr id="9" name="Straight Connector 8">
            <a:extLst>
              <a:ext uri="{FF2B5EF4-FFF2-40B4-BE49-F238E27FC236}">
                <a16:creationId xmlns:a16="http://schemas.microsoft.com/office/drawing/2014/main" id="{8CFD099C-CAAC-450B-9CFF-BFA0BEC3C66E}"/>
              </a:ext>
            </a:extLst>
          </p:cNvPr>
          <p:cNvCxnSpPr>
            <a:cxnSpLocks/>
          </p:cNvCxnSpPr>
          <p:nvPr/>
        </p:nvCxnSpPr>
        <p:spPr>
          <a:xfrm flipH="1">
            <a:off x="405107" y="2741183"/>
            <a:ext cx="54307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929092-C19F-440E-BC21-5F34FD7966B5}"/>
              </a:ext>
            </a:extLst>
          </p:cNvPr>
          <p:cNvCxnSpPr>
            <a:cxnSpLocks/>
          </p:cNvCxnSpPr>
          <p:nvPr/>
        </p:nvCxnSpPr>
        <p:spPr>
          <a:xfrm flipH="1">
            <a:off x="405107" y="4498261"/>
            <a:ext cx="54307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9AAB26-2A14-4703-926B-990ADAF1DBA8}"/>
              </a:ext>
            </a:extLst>
          </p:cNvPr>
          <p:cNvCxnSpPr>
            <a:cxnSpLocks/>
          </p:cNvCxnSpPr>
          <p:nvPr/>
        </p:nvCxnSpPr>
        <p:spPr>
          <a:xfrm flipH="1">
            <a:off x="6356144" y="2742836"/>
            <a:ext cx="54307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CD0E7A-8C1E-4EFE-98D5-89FD21F70C01}"/>
              </a:ext>
            </a:extLst>
          </p:cNvPr>
          <p:cNvCxnSpPr>
            <a:cxnSpLocks/>
          </p:cNvCxnSpPr>
          <p:nvPr/>
        </p:nvCxnSpPr>
        <p:spPr>
          <a:xfrm flipH="1">
            <a:off x="6356142" y="4498261"/>
            <a:ext cx="54307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14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65403C1-E7A5-4107-9189-CB1883A5B666}"/>
              </a:ext>
            </a:extLst>
          </p:cNvPr>
          <p:cNvSpPr txBox="1">
            <a:spLocks noGrp="1"/>
          </p:cNvSpPr>
          <p:nvPr>
            <p:ph type="title"/>
          </p:nvPr>
        </p:nvSpPr>
        <p:spPr>
          <a:xfrm>
            <a:off x="1278859" y="619125"/>
            <a:ext cx="10171112" cy="1325563"/>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2"/>
                </a:solidFill>
              </a:rPr>
              <a:t>Provisioning User Access Across BH Clinic Sites &amp; </a:t>
            </a:r>
            <a:endParaRPr lang="en-US" sz="2400" dirty="0">
              <a:solidFill>
                <a:schemeClr val="tx2"/>
              </a:solidFill>
              <a:cs typeface="Calibri"/>
            </a:endParaRPr>
          </a:p>
          <a:p>
            <a:pPr marL="0" indent="0" algn="ctr">
              <a:buNone/>
            </a:pPr>
            <a:r>
              <a:rPr lang="en-US" sz="2400" dirty="0">
                <a:solidFill>
                  <a:schemeClr val="tx2"/>
                </a:solidFill>
              </a:rPr>
              <a:t>How PCC Identifies Behavioral Health information as Sensitive Data</a:t>
            </a:r>
            <a:r>
              <a:rPr lang="en-US" dirty="0">
                <a:solidFill>
                  <a:schemeClr val="tx2"/>
                </a:solidFill>
              </a:rPr>
              <a:t> </a:t>
            </a:r>
            <a:endParaRPr lang="en-US" dirty="0">
              <a:solidFill>
                <a:schemeClr val="tx2"/>
              </a:solidFill>
              <a:cs typeface="Calibri"/>
            </a:endParaRPr>
          </a:p>
        </p:txBody>
      </p:sp>
      <p:sp>
        <p:nvSpPr>
          <p:cNvPr id="13" name="TextBox 12">
            <a:extLst>
              <a:ext uri="{FF2B5EF4-FFF2-40B4-BE49-F238E27FC236}">
                <a16:creationId xmlns:a16="http://schemas.microsoft.com/office/drawing/2014/main" id="{66DE7CB1-B26A-8EED-D5A7-E2E67AF7EC19}"/>
              </a:ext>
            </a:extLst>
          </p:cNvPr>
          <p:cNvSpPr txBox="1"/>
          <p:nvPr/>
        </p:nvSpPr>
        <p:spPr>
          <a:xfrm>
            <a:off x="742028" y="2069842"/>
            <a:ext cx="10707943" cy="3477875"/>
          </a:xfrm>
          <a:prstGeom prst="rect">
            <a:avLst/>
          </a:prstGeom>
          <a:noFill/>
        </p:spPr>
        <p:txBody>
          <a:bodyPr wrap="square" lIns="91440" tIns="45720" rIns="91440" bIns="45720" rtlCol="0" anchor="t">
            <a:spAutoFit/>
          </a:bodyPr>
          <a:lstStyle/>
          <a:p>
            <a:r>
              <a:rPr lang="en-US" sz="2000" b="1" dirty="0"/>
              <a:t>How are populations with sensitive behavioral health data identified and managed by PCC?</a:t>
            </a: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dirty="0">
                <a:cs typeface="Calibri"/>
              </a:rPr>
              <a:t>Upstream pre-implementation discovery process allows for identification of types of behavioral health data for each clinic site </a:t>
            </a: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dirty="0"/>
              <a:t>SUD treatment programs that are a Part 2 Covered Program under 42 CFR Part 2 will have their own portal</a:t>
            </a:r>
            <a:r>
              <a:rPr lang="en-US"/>
              <a:t> configured with SUD consent functionality</a:t>
            </a:r>
            <a:r>
              <a:rPr lang="en-US" dirty="0"/>
              <a:t>, separate from programs providing mental health or psychiatric treatment only</a:t>
            </a:r>
            <a:r>
              <a:rPr lang="en-US"/>
              <a:t>, which has mental health specific consent functionality configured.  </a:t>
            </a:r>
            <a:endParaRPr lang="en-US" dirty="0">
              <a:cs typeface="Calibri" panose="020F0502020204030204"/>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*Programs providing dual diagnosis of both SUD and mental health treatment typically will be treated as a Part 2 covered program. </a:t>
            </a:r>
          </a:p>
        </p:txBody>
      </p:sp>
    </p:spTree>
    <p:extLst>
      <p:ext uri="{BB962C8B-B14F-4D97-AF65-F5344CB8AC3E}">
        <p14:creationId xmlns:p14="http://schemas.microsoft.com/office/powerpoint/2010/main" val="23131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7"/>
          <p:cNvSpPr txBox="1"/>
          <p:nvPr/>
        </p:nvSpPr>
        <p:spPr>
          <a:xfrm>
            <a:off x="54244" y="2648715"/>
            <a:ext cx="11461179" cy="3668400"/>
          </a:xfrm>
          <a:prstGeom prst="rect">
            <a:avLst/>
          </a:prstGeom>
          <a:noFill/>
          <a:ln>
            <a:noFill/>
          </a:ln>
        </p:spPr>
        <p:txBody>
          <a:bodyPr spcFirstLastPara="1" wrap="square" lIns="91433" tIns="45700" rIns="91433" bIns="45700" anchor="t" anchorCtr="0">
            <a:noAutofit/>
          </a:bodyPr>
          <a:lstStyle/>
          <a:p>
            <a:pPr marL="0" marR="0" lvl="0" indent="0" algn="l" defTabSz="914400" rtl="0" eaLnBrk="1" fontAlgn="auto" latinLnBrk="0" hangingPunct="1">
              <a:lnSpc>
                <a:spcPct val="114000"/>
              </a:lnSpc>
              <a:spcBef>
                <a:spcPts val="0"/>
              </a:spcBef>
              <a:spcAft>
                <a:spcPts val="0"/>
              </a:spcAft>
              <a:buClr>
                <a:srgbClr val="455469"/>
              </a:buClr>
              <a:buSzPts val="1500"/>
              <a:buFontTx/>
              <a:buNone/>
              <a:tabLst/>
              <a:defRPr/>
            </a:pPr>
            <a:r>
              <a:rPr kumimoji="0" lang="en" sz="2000" b="0" i="0" u="none" strike="noStrike" kern="1200" cap="none" spc="0" normalizeH="0" baseline="0" noProof="0" dirty="0">
                <a:ln>
                  <a:noFill/>
                </a:ln>
                <a:solidFill>
                  <a:srgbClr val="455469"/>
                </a:solidFill>
                <a:effectLst/>
                <a:uLnTx/>
                <a:uFillTx/>
                <a:latin typeface="Calibri"/>
                <a:ea typeface="Calibri"/>
                <a:cs typeface="Calibri"/>
                <a:sym typeface="Calibri"/>
              </a:rPr>
              <a:t>Key Points:</a:t>
            </a:r>
            <a:endParaRPr kumimoji="0" sz="1467" b="0" i="0" u="none" strike="noStrike" kern="1200" cap="none" spc="0" normalizeH="0" baseline="0" noProof="0" dirty="0">
              <a:ln>
                <a:noFill/>
              </a:ln>
              <a:solidFill>
                <a:srgbClr val="455469"/>
              </a:solidFill>
              <a:effectLst/>
              <a:uLnTx/>
              <a:uFillTx/>
              <a:latin typeface="Arial"/>
              <a:ea typeface="+mn-ea"/>
              <a:cs typeface="+mn-cs"/>
            </a:endParaRPr>
          </a:p>
          <a:p>
            <a:pPr marL="406390" marR="0" lvl="0" indent="-177796" algn="l" defTabSz="914400" rtl="0" eaLnBrk="1" fontAlgn="auto" latinLnBrk="0" hangingPunct="1">
              <a:lnSpc>
                <a:spcPct val="114000"/>
              </a:lnSpc>
              <a:spcBef>
                <a:spcPts val="1467"/>
              </a:spcBef>
              <a:spcAft>
                <a:spcPts val="0"/>
              </a:spcAft>
              <a:buClr>
                <a:srgbClr val="474747"/>
              </a:buClr>
              <a:buSzPts val="1100"/>
              <a:buFont typeface="Calibri"/>
              <a:buChar char="•"/>
              <a:tabLst/>
              <a:defRPr/>
            </a:pPr>
            <a:r>
              <a:rPr kumimoji="0" lang="en" sz="1467" b="0" i="0" u="none" strike="noStrike" kern="1200" cap="none" spc="0" normalizeH="0" baseline="0" noProof="0" dirty="0">
                <a:ln>
                  <a:noFill/>
                </a:ln>
                <a:solidFill>
                  <a:srgbClr val="455469"/>
                </a:solidFill>
                <a:effectLst/>
                <a:uLnTx/>
                <a:uFillTx/>
                <a:latin typeface="Calibri"/>
                <a:ea typeface="Calibri"/>
                <a:cs typeface="Calibri"/>
                <a:sym typeface="Calibri"/>
              </a:rPr>
              <a:t>Added restriction to information sharing for SUD tx facilities</a:t>
            </a:r>
            <a:endParaRPr kumimoji="0" sz="1467" b="0" i="0" u="none" strike="noStrike" kern="1200" cap="none" spc="0" normalizeH="0" baseline="0" noProof="0" dirty="0">
              <a:ln>
                <a:noFill/>
              </a:ln>
              <a:solidFill>
                <a:srgbClr val="455469"/>
              </a:solidFill>
              <a:effectLst/>
              <a:uLnTx/>
              <a:uFillTx/>
              <a:latin typeface="Calibri"/>
              <a:ea typeface="Calibri"/>
              <a:cs typeface="Calibri"/>
              <a:sym typeface="Calibri"/>
            </a:endParaRPr>
          </a:p>
          <a:p>
            <a:pPr marL="406390" marR="0" lvl="0" indent="-177796" algn="l" defTabSz="914400" rtl="0" eaLnBrk="1" fontAlgn="auto" latinLnBrk="0" hangingPunct="1">
              <a:lnSpc>
                <a:spcPct val="114000"/>
              </a:lnSpc>
              <a:spcBef>
                <a:spcPts val="1467"/>
              </a:spcBef>
              <a:spcAft>
                <a:spcPts val="0"/>
              </a:spcAft>
              <a:buClr>
                <a:srgbClr val="455469"/>
              </a:buClr>
              <a:buSzPts val="1100"/>
              <a:buFont typeface="Calibri"/>
              <a:buChar char="•"/>
              <a:tabLst/>
              <a:defRPr/>
            </a:pPr>
            <a:r>
              <a:rPr kumimoji="0" lang="en" sz="1467" b="0" i="0" u="none" strike="noStrike" kern="1200" cap="none" spc="0" normalizeH="0" baseline="0" noProof="0" dirty="0">
                <a:ln>
                  <a:noFill/>
                </a:ln>
                <a:solidFill>
                  <a:srgbClr val="455469"/>
                </a:solidFill>
                <a:effectLst/>
                <a:uLnTx/>
                <a:uFillTx/>
                <a:latin typeface="Calibri"/>
                <a:ea typeface="Calibri"/>
                <a:cs typeface="Calibri"/>
                <a:sym typeface="Calibri"/>
              </a:rPr>
              <a:t>In Addition to HIPAA</a:t>
            </a:r>
          </a:p>
          <a:p>
            <a:pPr marL="406390" marR="0" lvl="0" indent="-177796" algn="l" defTabSz="914400" rtl="0" eaLnBrk="1" fontAlgn="auto" latinLnBrk="0" hangingPunct="1">
              <a:lnSpc>
                <a:spcPct val="114000"/>
              </a:lnSpc>
              <a:spcBef>
                <a:spcPts val="1467"/>
              </a:spcBef>
              <a:spcAft>
                <a:spcPts val="0"/>
              </a:spcAft>
              <a:buClr>
                <a:srgbClr val="455469"/>
              </a:buClr>
              <a:buSzPts val="1100"/>
              <a:buFont typeface="Calibri"/>
              <a:buChar char="•"/>
              <a:tabLst/>
              <a:defRPr/>
            </a:pPr>
            <a:r>
              <a:rPr kumimoji="0" lang="en" sz="1467" b="0" i="0" u="none" strike="noStrike" kern="1200" cap="none" spc="0" normalizeH="0" baseline="0" noProof="0" dirty="0">
                <a:ln>
                  <a:noFill/>
                </a:ln>
                <a:solidFill>
                  <a:srgbClr val="455469"/>
                </a:solidFill>
                <a:effectLst/>
                <a:uLnTx/>
                <a:uFillTx/>
                <a:latin typeface="Calibri"/>
                <a:ea typeface="Calibri"/>
                <a:cs typeface="Calibri"/>
                <a:sym typeface="Calibri"/>
              </a:rPr>
              <a:t>Part 2 applies to a setting, not to content: SUD content </a:t>
            </a:r>
          </a:p>
          <a:p>
            <a:pPr marL="228594" marR="0" lvl="0" indent="0" algn="l" defTabSz="914400" rtl="0" eaLnBrk="1" fontAlgn="auto" latinLnBrk="0" hangingPunct="1">
              <a:lnSpc>
                <a:spcPct val="114000"/>
              </a:lnSpc>
              <a:spcBef>
                <a:spcPts val="1467"/>
              </a:spcBef>
              <a:spcAft>
                <a:spcPts val="0"/>
              </a:spcAft>
              <a:buClr>
                <a:srgbClr val="455469"/>
              </a:buClr>
              <a:buSzPts val="1100"/>
              <a:buFontTx/>
              <a:buNone/>
              <a:tabLst/>
              <a:defRPr/>
            </a:pPr>
            <a:r>
              <a:rPr kumimoji="0" lang="en" sz="1467" b="0" i="0" u="none" strike="noStrike" kern="1200" cap="none" spc="0" normalizeH="0" baseline="0" noProof="0" dirty="0">
                <a:ln>
                  <a:noFill/>
                </a:ln>
                <a:solidFill>
                  <a:srgbClr val="455469"/>
                </a:solidFill>
                <a:effectLst/>
                <a:uLnTx/>
                <a:uFillTx/>
                <a:latin typeface="Calibri"/>
                <a:ea typeface="Calibri"/>
                <a:cs typeface="Calibri"/>
                <a:sym typeface="Calibri"/>
              </a:rPr>
              <a:t>coming from an ED does not require consent to be shared; </a:t>
            </a:r>
          </a:p>
          <a:p>
            <a:pPr marL="228594" marR="0" lvl="0" indent="0" algn="l" defTabSz="914400" rtl="0" eaLnBrk="1" fontAlgn="auto" latinLnBrk="0" hangingPunct="1">
              <a:lnSpc>
                <a:spcPct val="114000"/>
              </a:lnSpc>
              <a:spcBef>
                <a:spcPts val="1467"/>
              </a:spcBef>
              <a:spcAft>
                <a:spcPts val="0"/>
              </a:spcAft>
              <a:buClr>
                <a:srgbClr val="455469"/>
              </a:buClr>
              <a:buSzPts val="1100"/>
              <a:buFontTx/>
              <a:buNone/>
              <a:tabLst/>
              <a:defRPr/>
            </a:pPr>
            <a:r>
              <a:rPr kumimoji="0" lang="en" sz="1467" b="0" i="0" u="none" strike="noStrike" kern="1200" cap="none" spc="0" normalizeH="0" baseline="0" noProof="0" dirty="0">
                <a:ln>
                  <a:noFill/>
                </a:ln>
                <a:solidFill>
                  <a:srgbClr val="455469"/>
                </a:solidFill>
                <a:effectLst/>
                <a:uLnTx/>
                <a:uFillTx/>
                <a:latin typeface="Calibri"/>
                <a:ea typeface="Calibri"/>
                <a:cs typeface="Calibri"/>
                <a:sym typeface="Calibri"/>
              </a:rPr>
              <a:t>content coming from an SUD treatment facility </a:t>
            </a:r>
          </a:p>
          <a:p>
            <a:pPr marL="228594" marR="0" lvl="0" indent="0" algn="l" defTabSz="914400" rtl="0" eaLnBrk="1" fontAlgn="auto" latinLnBrk="0" hangingPunct="1">
              <a:lnSpc>
                <a:spcPct val="114000"/>
              </a:lnSpc>
              <a:spcBef>
                <a:spcPts val="1467"/>
              </a:spcBef>
              <a:spcAft>
                <a:spcPts val="0"/>
              </a:spcAft>
              <a:buClr>
                <a:srgbClr val="455469"/>
              </a:buClr>
              <a:buSzPts val="1100"/>
              <a:buFontTx/>
              <a:buNone/>
              <a:tabLst/>
              <a:defRPr/>
            </a:pPr>
            <a:r>
              <a:rPr kumimoji="0" lang="en" sz="1467" b="0" i="0" u="none" strike="noStrike" kern="1200" cap="none" spc="0" normalizeH="0" baseline="0" noProof="0" dirty="0">
                <a:ln>
                  <a:noFill/>
                </a:ln>
                <a:solidFill>
                  <a:srgbClr val="455469"/>
                </a:solidFill>
                <a:effectLst/>
                <a:uLnTx/>
                <a:uFillTx/>
                <a:latin typeface="Calibri"/>
                <a:ea typeface="Calibri"/>
                <a:cs typeface="Calibri"/>
                <a:sym typeface="Calibri"/>
              </a:rPr>
              <a:t>(a Part 2 covered program) </a:t>
            </a:r>
            <a:r>
              <a:rPr kumimoji="0" lang="en-US" sz="1467" b="0" i="0" u="none" strike="noStrike" kern="1200" cap="none" spc="0" normalizeH="0" baseline="0" noProof="0" dirty="0">
                <a:ln>
                  <a:noFill/>
                </a:ln>
                <a:solidFill>
                  <a:srgbClr val="455469"/>
                </a:solidFill>
                <a:effectLst/>
                <a:uLnTx/>
                <a:uFillTx/>
                <a:latin typeface="Calibri"/>
                <a:ea typeface="Calibri"/>
                <a:cs typeface="Calibri"/>
                <a:sym typeface="Calibri"/>
              </a:rPr>
              <a:t>d</a:t>
            </a:r>
            <a:r>
              <a:rPr kumimoji="0" lang="en" sz="1467" b="0" i="0" u="none" strike="noStrike" kern="1200" cap="none" spc="0" normalizeH="0" baseline="0" noProof="0" dirty="0">
                <a:ln>
                  <a:noFill/>
                </a:ln>
                <a:solidFill>
                  <a:srgbClr val="455469"/>
                </a:solidFill>
                <a:effectLst/>
                <a:uLnTx/>
                <a:uFillTx/>
                <a:latin typeface="Calibri"/>
                <a:ea typeface="Calibri"/>
                <a:cs typeface="Calibri"/>
                <a:sym typeface="Calibri"/>
              </a:rPr>
              <a:t>oes require consent in order to be shared</a:t>
            </a:r>
            <a:endParaRPr kumimoji="0" sz="1467" b="0" i="0" u="none" strike="noStrike" kern="1200" cap="none" spc="0" normalizeH="0" baseline="0" noProof="0" dirty="0">
              <a:ln>
                <a:noFill/>
              </a:ln>
              <a:solidFill>
                <a:srgbClr val="455469"/>
              </a:solidFill>
              <a:effectLst/>
              <a:uLnTx/>
              <a:uFillTx/>
              <a:latin typeface="Calibri"/>
              <a:ea typeface="Calibri"/>
              <a:cs typeface="Calibri"/>
              <a:sym typeface="Calibri"/>
            </a:endParaRPr>
          </a:p>
          <a:p>
            <a:pPr marL="0" marR="0" lvl="0" indent="0" algn="l" defTabSz="914400" rtl="0" eaLnBrk="1" fontAlgn="auto" latinLnBrk="0" hangingPunct="1">
              <a:lnSpc>
                <a:spcPct val="114000"/>
              </a:lnSpc>
              <a:spcBef>
                <a:spcPts val="1467"/>
              </a:spcBef>
              <a:spcAft>
                <a:spcPts val="0"/>
              </a:spcAft>
              <a:buClrTx/>
              <a:buSzTx/>
              <a:buFontTx/>
              <a:buNone/>
              <a:tabLst/>
              <a:defRPr/>
            </a:pPr>
            <a:endParaRPr kumimoji="0" sz="1467" b="0" i="0" u="none" strike="noStrike" kern="1200" cap="none" spc="0" normalizeH="0" baseline="0" noProof="0" dirty="0">
              <a:ln>
                <a:noFill/>
              </a:ln>
              <a:solidFill>
                <a:srgbClr val="474747"/>
              </a:solidFill>
              <a:effectLst/>
              <a:uLnTx/>
              <a:uFillTx/>
              <a:latin typeface="Calibri"/>
              <a:ea typeface="Calibri"/>
              <a:cs typeface="Calibri"/>
              <a:sym typeface="Calibri"/>
            </a:endParaRPr>
          </a:p>
        </p:txBody>
      </p:sp>
      <p:sp>
        <p:nvSpPr>
          <p:cNvPr id="309" name="Google Shape;309;p57"/>
          <p:cNvSpPr/>
          <p:nvPr/>
        </p:nvSpPr>
        <p:spPr>
          <a:xfrm>
            <a:off x="9017415" y="3059567"/>
            <a:ext cx="2166118" cy="1994400"/>
          </a:xfrm>
          <a:prstGeom prst="rect">
            <a:avLst/>
          </a:prstGeom>
          <a:solidFill>
            <a:schemeClr val="dk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10" name="Google Shape;310;p57"/>
          <p:cNvSpPr/>
          <p:nvPr/>
        </p:nvSpPr>
        <p:spPr>
          <a:xfrm>
            <a:off x="5184183" y="3059567"/>
            <a:ext cx="3833231" cy="19944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11" name="Google Shape;311;p57"/>
          <p:cNvSpPr/>
          <p:nvPr/>
        </p:nvSpPr>
        <p:spPr>
          <a:xfrm>
            <a:off x="0" y="1245997"/>
            <a:ext cx="12192000" cy="14028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12" name="Google Shape;312;p57"/>
          <p:cNvSpPr txBox="1">
            <a:spLocks noGrp="1"/>
          </p:cNvSpPr>
          <p:nvPr>
            <p:ph type="title"/>
          </p:nvPr>
        </p:nvSpPr>
        <p:spPr>
          <a:prstGeom prst="rect">
            <a:avLst/>
          </a:prstGeom>
          <a:noFill/>
          <a:ln>
            <a:noFill/>
          </a:ln>
        </p:spPr>
        <p:txBody>
          <a:bodyPr spcFirstLastPara="1" wrap="square" lIns="91433" tIns="45700" rIns="91433" bIns="45700" anchor="ctr" anchorCtr="0">
            <a:noAutofit/>
          </a:bodyPr>
          <a:lstStyle/>
          <a:p>
            <a:pPr>
              <a:buSzPts val="1800"/>
            </a:pPr>
            <a:r>
              <a:rPr lang="en" dirty="0">
                <a:solidFill>
                  <a:srgbClr val="1A4387"/>
                </a:solidFill>
                <a:latin typeface="+mn-lt"/>
              </a:rPr>
              <a:t>Consent | Substance Use Disorder</a:t>
            </a:r>
            <a:br>
              <a:rPr lang="en" sz="1467" dirty="0"/>
            </a:br>
            <a:r>
              <a:rPr lang="en" sz="2000" dirty="0">
                <a:solidFill>
                  <a:srgbClr val="8496AF"/>
                </a:solidFill>
              </a:rPr>
              <a:t>     42 CFR Part 2</a:t>
            </a:r>
            <a:endParaRPr sz="1467" dirty="0"/>
          </a:p>
        </p:txBody>
      </p:sp>
      <p:sp>
        <p:nvSpPr>
          <p:cNvPr id="313" name="Google Shape;313;p57"/>
          <p:cNvSpPr txBox="1"/>
          <p:nvPr/>
        </p:nvSpPr>
        <p:spPr>
          <a:xfrm>
            <a:off x="676655" y="1439525"/>
            <a:ext cx="10838800" cy="1015600"/>
          </a:xfrm>
          <a:prstGeom prst="rect">
            <a:avLst/>
          </a:prstGeom>
          <a:noFill/>
          <a:ln>
            <a:noFill/>
          </a:ln>
        </p:spPr>
        <p:txBody>
          <a:bodyPr spcFirstLastPara="1" wrap="square" lIns="91433" tIns="45700" rIns="91433"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500"/>
              <a:buFontTx/>
              <a:buNone/>
              <a:tabLst/>
              <a:defRPr/>
            </a:pPr>
            <a:r>
              <a:rPr kumimoji="0" lang="en" sz="2000" b="0" i="0" u="none" strike="noStrike" kern="1200" cap="none" spc="0" normalizeH="0" baseline="0" noProof="0" dirty="0">
                <a:ln>
                  <a:noFill/>
                </a:ln>
                <a:solidFill>
                  <a:srgbClr val="FFFFFF"/>
                </a:solidFill>
                <a:effectLst/>
                <a:uLnTx/>
                <a:uFillTx/>
                <a:latin typeface="Calibri"/>
                <a:ea typeface="Calibri"/>
                <a:cs typeface="Calibri"/>
                <a:sym typeface="Calibri"/>
              </a:rPr>
              <a:t>42 CFR Part 2 is an added level of privacy for patients receiving care at SUD treatment facilities</a:t>
            </a:r>
            <a:endParaRPr kumimoji="0" sz="1467" b="0" i="0" u="none" strike="noStrike" kern="1200" cap="none" spc="0" normalizeH="0" baseline="0" noProof="0" dirty="0">
              <a:ln>
                <a:noFill/>
              </a:ln>
              <a:solidFill>
                <a:srgbClr val="455469"/>
              </a:solidFill>
              <a:effectLst/>
              <a:uLnTx/>
              <a:uFillTx/>
              <a:latin typeface="Arial"/>
              <a:ea typeface="+mn-ea"/>
              <a:cs typeface="+mn-cs"/>
            </a:endParaRPr>
          </a:p>
        </p:txBody>
      </p:sp>
      <p:pic>
        <p:nvPicPr>
          <p:cNvPr id="314" name="Google Shape;314;p57"/>
          <p:cNvPicPr preferRelativeResize="0"/>
          <p:nvPr/>
        </p:nvPicPr>
        <p:blipFill rotWithShape="1">
          <a:blip r:embed="rId3">
            <a:alphaModFix/>
          </a:blip>
          <a:srcRect/>
          <a:stretch/>
        </p:blipFill>
        <p:spPr>
          <a:xfrm>
            <a:off x="9779155" y="3570285"/>
            <a:ext cx="571500" cy="676275"/>
          </a:xfrm>
          <a:prstGeom prst="rect">
            <a:avLst/>
          </a:prstGeom>
          <a:noFill/>
          <a:ln>
            <a:noFill/>
          </a:ln>
        </p:spPr>
      </p:pic>
      <p:grpSp>
        <p:nvGrpSpPr>
          <p:cNvPr id="315" name="Google Shape;315;p57"/>
          <p:cNvGrpSpPr/>
          <p:nvPr/>
        </p:nvGrpSpPr>
        <p:grpSpPr>
          <a:xfrm>
            <a:off x="6071222" y="3490515"/>
            <a:ext cx="1483737" cy="838312"/>
            <a:chOff x="5343605" y="1643231"/>
            <a:chExt cx="1483738" cy="838312"/>
          </a:xfrm>
        </p:grpSpPr>
        <p:pic>
          <p:nvPicPr>
            <p:cNvPr id="316" name="Google Shape;316;p57"/>
            <p:cNvPicPr preferRelativeResize="0"/>
            <p:nvPr/>
          </p:nvPicPr>
          <p:blipFill rotWithShape="1">
            <a:blip r:embed="rId4">
              <a:alphaModFix/>
            </a:blip>
            <a:srcRect/>
            <a:stretch/>
          </p:blipFill>
          <p:spPr>
            <a:xfrm>
              <a:off x="5343605" y="1643231"/>
              <a:ext cx="1483738" cy="838312"/>
            </a:xfrm>
            <a:prstGeom prst="rect">
              <a:avLst/>
            </a:prstGeom>
            <a:noFill/>
            <a:ln>
              <a:noFill/>
            </a:ln>
          </p:spPr>
        </p:pic>
        <p:pic>
          <p:nvPicPr>
            <p:cNvPr id="317" name="Google Shape;317;p57"/>
            <p:cNvPicPr preferRelativeResize="0"/>
            <p:nvPr/>
          </p:nvPicPr>
          <p:blipFill rotWithShape="1">
            <a:blip r:embed="rId4">
              <a:alphaModFix/>
            </a:blip>
            <a:srcRect l="50709"/>
            <a:stretch/>
          </p:blipFill>
          <p:spPr>
            <a:xfrm>
              <a:off x="6095999" y="1643231"/>
              <a:ext cx="731343" cy="838312"/>
            </a:xfrm>
            <a:prstGeom prst="rect">
              <a:avLst/>
            </a:prstGeom>
            <a:noFill/>
            <a:ln>
              <a:noFill/>
            </a:ln>
          </p:spPr>
        </p:pic>
      </p:grpSp>
      <p:pic>
        <p:nvPicPr>
          <p:cNvPr id="318" name="Google Shape;318;p57"/>
          <p:cNvPicPr preferRelativeResize="0"/>
          <p:nvPr/>
        </p:nvPicPr>
        <p:blipFill rotWithShape="1">
          <a:blip r:embed="rId5">
            <a:alphaModFix/>
          </a:blip>
          <a:srcRect/>
          <a:stretch/>
        </p:blipFill>
        <p:spPr>
          <a:xfrm>
            <a:off x="5612461" y="3385653"/>
            <a:ext cx="414828" cy="1210067"/>
          </a:xfrm>
          <a:prstGeom prst="rect">
            <a:avLst/>
          </a:prstGeom>
          <a:noFill/>
          <a:ln>
            <a:noFill/>
          </a:ln>
          <a:effectLst>
            <a:outerShdw blurRad="50800" dist="38100" dir="2700000" algn="tl" rotWithShape="0">
              <a:srgbClr val="000000">
                <a:alpha val="4710"/>
              </a:srgbClr>
            </a:outerShdw>
          </a:effectLst>
        </p:spPr>
      </p:pic>
      <p:pic>
        <p:nvPicPr>
          <p:cNvPr id="319" name="Google Shape;319;p57"/>
          <p:cNvPicPr preferRelativeResize="0"/>
          <p:nvPr/>
        </p:nvPicPr>
        <p:blipFill rotWithShape="1">
          <a:blip r:embed="rId6">
            <a:alphaModFix/>
          </a:blip>
          <a:srcRect/>
          <a:stretch/>
        </p:blipFill>
        <p:spPr>
          <a:xfrm>
            <a:off x="8211953" y="3398848"/>
            <a:ext cx="384839" cy="1183723"/>
          </a:xfrm>
          <a:prstGeom prst="rect">
            <a:avLst/>
          </a:prstGeom>
          <a:noFill/>
          <a:ln>
            <a:noFill/>
          </a:ln>
        </p:spPr>
      </p:pic>
      <p:pic>
        <p:nvPicPr>
          <p:cNvPr id="320" name="Google Shape;320;p57"/>
          <p:cNvPicPr preferRelativeResize="0"/>
          <p:nvPr/>
        </p:nvPicPr>
        <p:blipFill rotWithShape="1">
          <a:blip r:embed="rId3">
            <a:alphaModFix/>
          </a:blip>
          <a:srcRect/>
          <a:stretch/>
        </p:blipFill>
        <p:spPr>
          <a:xfrm>
            <a:off x="7640467" y="3652551"/>
            <a:ext cx="571500" cy="676275"/>
          </a:xfrm>
          <a:prstGeom prst="rect">
            <a:avLst/>
          </a:prstGeom>
          <a:noFill/>
          <a:ln>
            <a:noFill/>
          </a:ln>
        </p:spPr>
      </p:pic>
      <p:sp>
        <p:nvSpPr>
          <p:cNvPr id="321" name="Google Shape;321;p57"/>
          <p:cNvSpPr/>
          <p:nvPr/>
        </p:nvSpPr>
        <p:spPr>
          <a:xfrm>
            <a:off x="9561917" y="4382867"/>
            <a:ext cx="969200" cy="334000"/>
          </a:xfrm>
          <a:prstGeom prst="rect">
            <a:avLst/>
          </a:prstGeom>
          <a:no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1200" cap="none" spc="0" normalizeH="0" baseline="0" noProof="0" dirty="0">
                <a:ln>
                  <a:noFill/>
                </a:ln>
                <a:solidFill>
                  <a:srgbClr val="FFFFFF"/>
                </a:solidFill>
                <a:effectLst/>
                <a:uLnTx/>
                <a:uFillTx/>
                <a:latin typeface="Calibri"/>
                <a:ea typeface="Calibri"/>
                <a:cs typeface="Calibri"/>
                <a:sym typeface="Calibri"/>
              </a:rPr>
              <a:t>SUD Treatment facility </a:t>
            </a:r>
            <a:endParaRPr kumimoji="0" sz="12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323" name="Google Shape;323;p57"/>
          <p:cNvSpPr/>
          <p:nvPr/>
        </p:nvSpPr>
        <p:spPr>
          <a:xfrm>
            <a:off x="5959395" y="5170533"/>
            <a:ext cx="2461600" cy="334000"/>
          </a:xfrm>
          <a:prstGeom prst="rect">
            <a:avLst/>
          </a:prstGeom>
          <a:no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1200" cap="none" spc="0" normalizeH="0" baseline="0" noProof="0">
                <a:ln>
                  <a:noFill/>
                </a:ln>
                <a:solidFill>
                  <a:srgbClr val="455469"/>
                </a:solidFill>
                <a:effectLst/>
                <a:uLnTx/>
                <a:uFillTx/>
                <a:latin typeface="Calibri"/>
                <a:ea typeface="Calibri"/>
                <a:cs typeface="Calibri"/>
                <a:sym typeface="Calibri"/>
              </a:rPr>
              <a:t>HIPAA: Need TPO Relationships</a:t>
            </a:r>
            <a:endParaRPr kumimoji="0" sz="12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324" name="Google Shape;324;p57"/>
          <p:cNvSpPr/>
          <p:nvPr/>
        </p:nvSpPr>
        <p:spPr>
          <a:xfrm>
            <a:off x="9134331" y="5170533"/>
            <a:ext cx="2206800" cy="334000"/>
          </a:xfrm>
          <a:prstGeom prst="rect">
            <a:avLst/>
          </a:prstGeom>
          <a:no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0" i="0" u="none" strike="noStrike" kern="1200" cap="none" spc="0" normalizeH="0" baseline="0" noProof="0">
                <a:ln>
                  <a:noFill/>
                </a:ln>
                <a:solidFill>
                  <a:srgbClr val="455469"/>
                </a:solidFill>
                <a:effectLst/>
                <a:uLnTx/>
                <a:uFillTx/>
                <a:latin typeface="Calibri"/>
                <a:ea typeface="Calibri"/>
                <a:cs typeface="Calibri"/>
                <a:sym typeface="Calibri"/>
              </a:rPr>
              <a:t>42 CFR Part 2: Need Consent</a:t>
            </a:r>
            <a:endParaRPr kumimoji="0" sz="1200" b="0" i="0" u="none" strike="noStrike" kern="1200" cap="none" spc="0" normalizeH="0" baseline="0" noProof="0">
              <a:ln>
                <a:noFill/>
              </a:ln>
              <a:solidFill>
                <a:srgbClr val="455469"/>
              </a:solidFill>
              <a:effectLst/>
              <a:uLnTx/>
              <a:uFillTx/>
              <a:latin typeface="Calibri"/>
              <a:ea typeface="Calibri"/>
              <a:cs typeface="Calibri"/>
              <a:sym typeface="Calibri"/>
            </a:endParaRPr>
          </a:p>
        </p:txBody>
      </p:sp>
      <p:grpSp>
        <p:nvGrpSpPr>
          <p:cNvPr id="6" name="Group 5">
            <a:extLst>
              <a:ext uri="{FF2B5EF4-FFF2-40B4-BE49-F238E27FC236}">
                <a16:creationId xmlns:a16="http://schemas.microsoft.com/office/drawing/2014/main" id="{EC660F07-70B5-44FE-F7BE-11C06445A107}"/>
              </a:ext>
            </a:extLst>
          </p:cNvPr>
          <p:cNvGrpSpPr/>
          <p:nvPr/>
        </p:nvGrpSpPr>
        <p:grpSpPr>
          <a:xfrm>
            <a:off x="430590" y="6146478"/>
            <a:ext cx="3059640" cy="473040"/>
            <a:chOff x="430590" y="6146478"/>
            <a:chExt cx="3059640" cy="473040"/>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AE11E9FD-C815-7328-9F6A-837B969E6235}"/>
                    </a:ext>
                  </a:extLst>
                </p14:cNvPr>
                <p14:cNvContentPartPr/>
                <p14:nvPr/>
              </p14:nvContentPartPr>
              <p14:xfrm>
                <a:off x="430590" y="6146478"/>
                <a:ext cx="3059640" cy="473040"/>
              </p14:xfrm>
            </p:contentPart>
          </mc:Choice>
          <mc:Fallback xmlns="">
            <p:pic>
              <p:nvPicPr>
                <p:cNvPr id="2" name="Ink 1">
                  <a:extLst>
                    <a:ext uri="{FF2B5EF4-FFF2-40B4-BE49-F238E27FC236}">
                      <a16:creationId xmlns:a16="http://schemas.microsoft.com/office/drawing/2014/main" id="{AE11E9FD-C815-7328-9F6A-837B969E6235}"/>
                    </a:ext>
                  </a:extLst>
                </p:cNvPr>
                <p:cNvPicPr/>
                <p:nvPr/>
              </p:nvPicPr>
              <p:blipFill>
                <a:blip r:embed="rId8"/>
                <a:stretch>
                  <a:fillRect/>
                </a:stretch>
              </p:blipFill>
              <p:spPr>
                <a:xfrm>
                  <a:off x="367590" y="6083478"/>
                  <a:ext cx="318528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B971FD0A-EC59-ADB5-BAC2-0694826C3B9E}"/>
                    </a:ext>
                  </a:extLst>
                </p14:cNvPr>
                <p14:cNvContentPartPr/>
                <p14:nvPr/>
              </p14:nvContentPartPr>
              <p14:xfrm>
                <a:off x="2633790" y="6525918"/>
                <a:ext cx="756720" cy="34560"/>
              </p14:xfrm>
            </p:contentPart>
          </mc:Choice>
          <mc:Fallback xmlns="">
            <p:pic>
              <p:nvPicPr>
                <p:cNvPr id="3" name="Ink 2">
                  <a:extLst>
                    <a:ext uri="{FF2B5EF4-FFF2-40B4-BE49-F238E27FC236}">
                      <a16:creationId xmlns:a16="http://schemas.microsoft.com/office/drawing/2014/main" id="{B971FD0A-EC59-ADB5-BAC2-0694826C3B9E}"/>
                    </a:ext>
                  </a:extLst>
                </p:cNvPr>
                <p:cNvPicPr/>
                <p:nvPr/>
              </p:nvPicPr>
              <p:blipFill>
                <a:blip r:embed="rId10"/>
                <a:stretch>
                  <a:fillRect/>
                </a:stretch>
              </p:blipFill>
              <p:spPr>
                <a:xfrm>
                  <a:off x="2570790" y="6463567"/>
                  <a:ext cx="882360" cy="1589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3CF14800-4193-594F-183E-319E3FC3A983}"/>
                    </a:ext>
                  </a:extLst>
                </p14:cNvPr>
                <p14:cNvContentPartPr/>
                <p14:nvPr/>
              </p14:nvContentPartPr>
              <p14:xfrm>
                <a:off x="1811550" y="6450318"/>
                <a:ext cx="907200" cy="68040"/>
              </p14:xfrm>
            </p:contentPart>
          </mc:Choice>
          <mc:Fallback xmlns="">
            <p:pic>
              <p:nvPicPr>
                <p:cNvPr id="5" name="Ink 4">
                  <a:extLst>
                    <a:ext uri="{FF2B5EF4-FFF2-40B4-BE49-F238E27FC236}">
                      <a16:creationId xmlns:a16="http://schemas.microsoft.com/office/drawing/2014/main" id="{3CF14800-4193-594F-183E-319E3FC3A983}"/>
                    </a:ext>
                  </a:extLst>
                </p:cNvPr>
                <p:cNvPicPr/>
                <p:nvPr/>
              </p:nvPicPr>
              <p:blipFill>
                <a:blip r:embed="rId12"/>
                <a:stretch>
                  <a:fillRect/>
                </a:stretch>
              </p:blipFill>
              <p:spPr>
                <a:xfrm>
                  <a:off x="1748550" y="6387318"/>
                  <a:ext cx="1032840" cy="193680"/>
                </a:xfrm>
                <a:prstGeom prst="rect">
                  <a:avLst/>
                </a:prstGeom>
              </p:spPr>
            </p:pic>
          </mc:Fallback>
        </mc:AlternateContent>
      </p:grpSp>
    </p:spTree>
    <p:extLst>
      <p:ext uri="{BB962C8B-B14F-4D97-AF65-F5344CB8AC3E}">
        <p14:creationId xmlns:p14="http://schemas.microsoft.com/office/powerpoint/2010/main" val="343417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C4259617-B7C4-4734-B0FD-50A0BF14E1FC}"/>
              </a:ext>
            </a:extLst>
          </p:cNvPr>
          <p:cNvSpPr/>
          <p:nvPr/>
        </p:nvSpPr>
        <p:spPr>
          <a:xfrm rot="5400000">
            <a:off x="1423952" y="3545048"/>
            <a:ext cx="503834" cy="245425"/>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4E7F893-5B1F-4CFB-B8D9-8CDFEFB33EFE}"/>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CB4D8D-4A9D-42B9-8D8B-2C063E4A3F2F}"/>
              </a:ext>
            </a:extLst>
          </p:cNvPr>
          <p:cNvSpPr>
            <a:spLocks noGrp="1"/>
          </p:cNvSpPr>
          <p:nvPr>
            <p:ph type="title"/>
          </p:nvPr>
        </p:nvSpPr>
        <p:spPr>
          <a:xfrm>
            <a:off x="5005694" y="265240"/>
            <a:ext cx="2180611" cy="756400"/>
          </a:xfrm>
        </p:spPr>
        <p:txBody>
          <a:bodyPr/>
          <a:lstStyle/>
          <a:p>
            <a:r>
              <a:rPr lang="en-US" dirty="0"/>
              <a:t>Agenda</a:t>
            </a:r>
          </a:p>
        </p:txBody>
      </p:sp>
      <p:sp>
        <p:nvSpPr>
          <p:cNvPr id="7" name="TextBox 6">
            <a:extLst>
              <a:ext uri="{FF2B5EF4-FFF2-40B4-BE49-F238E27FC236}">
                <a16:creationId xmlns:a16="http://schemas.microsoft.com/office/drawing/2014/main" id="{BE415A30-D6C0-46FF-A345-F8AE0D221DE0}"/>
              </a:ext>
            </a:extLst>
          </p:cNvPr>
          <p:cNvSpPr txBox="1"/>
          <p:nvPr/>
        </p:nvSpPr>
        <p:spPr>
          <a:xfrm>
            <a:off x="1548311" y="1021640"/>
            <a:ext cx="9948745" cy="472437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Introductions</a:t>
            </a:r>
          </a:p>
          <a:p>
            <a:pPr marL="800100" lvl="1" indent="-342900">
              <a:buFont typeface="Courier New" panose="02070309020205020404" pitchFamily="49" charset="0"/>
              <a:buChar char="o"/>
            </a:pPr>
            <a:r>
              <a:rPr lang="en-US" sz="1600" b="1" dirty="0"/>
              <a:t>Dana Wilson</a:t>
            </a:r>
            <a:r>
              <a:rPr lang="en-US" sz="1600" dirty="0"/>
              <a:t>, PMP, Program Manager, HFS, Division of Medical Programs, Program &amp; Policy Coordination, Federal Health Information Planning</a:t>
            </a:r>
            <a:endParaRPr lang="en-US" sz="1600" dirty="0">
              <a:cs typeface="Arial"/>
            </a:endParaRPr>
          </a:p>
          <a:p>
            <a:pPr marL="800100" lvl="1" indent="-342900">
              <a:buFont typeface="Courier New" panose="02070309020205020404" pitchFamily="49" charset="0"/>
              <a:buChar char="o"/>
            </a:pPr>
            <a:r>
              <a:rPr lang="en-US" sz="1600" b="1" dirty="0"/>
              <a:t>Nancy Sehy</a:t>
            </a:r>
            <a:r>
              <a:rPr lang="en-US" sz="1600" dirty="0"/>
              <a:t>, BSN, RN, CHPCA, Clinical Solutions Lead, PointClickCare</a:t>
            </a:r>
          </a:p>
          <a:p>
            <a:pPr marL="800100" lvl="1" indent="-342900">
              <a:buFont typeface="Courier New" panose="02070309020205020404" pitchFamily="49" charset="0"/>
              <a:buChar char="o"/>
            </a:pPr>
            <a:r>
              <a:rPr lang="en-US" sz="1600" b="1" dirty="0">
                <a:cs typeface="Arial"/>
              </a:rPr>
              <a:t>Ian Bruce</a:t>
            </a:r>
            <a:r>
              <a:rPr lang="en-US" sz="1600" dirty="0">
                <a:cs typeface="Arial"/>
              </a:rPr>
              <a:t>, MS, Sr. Clinical Solutions Lead, PointClickCare</a:t>
            </a:r>
          </a:p>
          <a:p>
            <a:pPr marL="800100" lvl="1" indent="-342900">
              <a:buFont typeface="Courier New" panose="02070309020205020404" pitchFamily="49" charset="0"/>
              <a:buChar char="o"/>
            </a:pPr>
            <a:r>
              <a:rPr lang="en-US" sz="1600" b="1" dirty="0">
                <a:cs typeface="Arial"/>
              </a:rPr>
              <a:t>Kate Dowd</a:t>
            </a:r>
            <a:r>
              <a:rPr lang="en-US" sz="1600" dirty="0">
                <a:cs typeface="Arial"/>
              </a:rPr>
              <a:t>, BSW, MA, Strategic Clinical Solutions Manager, PointClickCare</a:t>
            </a:r>
          </a:p>
          <a:p>
            <a:pPr lvl="1"/>
            <a:endParaRPr lang="en-US" sz="1600" dirty="0"/>
          </a:p>
          <a:p>
            <a:pPr marL="285750" indent="-285750">
              <a:spcBef>
                <a:spcPts val="600"/>
              </a:spcBef>
              <a:buFont typeface="Arial" panose="020B0604020202020204" pitchFamily="34" charset="0"/>
              <a:buChar char="•"/>
            </a:pPr>
            <a:r>
              <a:rPr lang="en-US" dirty="0"/>
              <a:t>HealthChoice Illinois ADT Program Updates</a:t>
            </a:r>
          </a:p>
          <a:p>
            <a:pPr marL="285750" indent="-285750">
              <a:spcBef>
                <a:spcPts val="600"/>
              </a:spcBef>
              <a:buFont typeface="Arial" panose="020B0604020202020204" pitchFamily="34" charset="0"/>
              <a:buChar char="•"/>
            </a:pPr>
            <a:r>
              <a:rPr lang="en-US" dirty="0">
                <a:cs typeface="Arial"/>
              </a:rPr>
              <a:t>New Provider Notice Review</a:t>
            </a:r>
          </a:p>
          <a:p>
            <a:pPr marL="285750" indent="-285750">
              <a:spcBef>
                <a:spcPts val="600"/>
              </a:spcBef>
              <a:buFont typeface="Arial" panose="020B0604020202020204" pitchFamily="34" charset="0"/>
              <a:buChar char="•"/>
            </a:pPr>
            <a:r>
              <a:rPr lang="en-US" dirty="0">
                <a:cs typeface="Arial"/>
              </a:rPr>
              <a:t>Progress on 2023 CCG Initiative Goals</a:t>
            </a:r>
          </a:p>
          <a:p>
            <a:pPr marL="285750" indent="-285750">
              <a:spcBef>
                <a:spcPts val="600"/>
              </a:spcBef>
              <a:buFont typeface="Arial" panose="020B0604020202020204" pitchFamily="34" charset="0"/>
              <a:buChar char="•"/>
            </a:pPr>
            <a:r>
              <a:rPr lang="en-US" dirty="0">
                <a:cs typeface="Arial"/>
              </a:rPr>
              <a:t>Privacy Process</a:t>
            </a:r>
          </a:p>
          <a:p>
            <a:pPr marL="285750" indent="-285750">
              <a:spcBef>
                <a:spcPts val="600"/>
              </a:spcBef>
              <a:buFont typeface="Arial" panose="020B0604020202020204" pitchFamily="34" charset="0"/>
              <a:buChar char="•"/>
            </a:pPr>
            <a:r>
              <a:rPr lang="en-US" dirty="0">
                <a:cs typeface="Arial"/>
              </a:rPr>
              <a:t>Platform Items</a:t>
            </a:r>
          </a:p>
          <a:p>
            <a:pPr marL="285750" indent="-285750">
              <a:spcBef>
                <a:spcPts val="600"/>
              </a:spcBef>
              <a:buFont typeface="Arial" panose="020B0604020202020204" pitchFamily="34" charset="0"/>
              <a:buChar char="•"/>
            </a:pPr>
            <a:r>
              <a:rPr lang="en-US" dirty="0">
                <a:cs typeface="Arial"/>
              </a:rPr>
              <a:t>Collaboration Examples</a:t>
            </a:r>
          </a:p>
          <a:p>
            <a:pPr marL="285750" indent="-285750">
              <a:spcBef>
                <a:spcPts val="600"/>
              </a:spcBef>
              <a:buFont typeface="Arial" panose="020B0604020202020204" pitchFamily="34" charset="0"/>
              <a:buChar char="•"/>
            </a:pPr>
            <a:r>
              <a:rPr lang="en-US" dirty="0"/>
              <a:t>Upcoming Events </a:t>
            </a:r>
            <a:endParaRPr lang="en-US" dirty="0">
              <a:cs typeface="Arial"/>
            </a:endParaRPr>
          </a:p>
          <a:p>
            <a:pPr marL="285750" indent="-285750">
              <a:buFont typeface="Arial" panose="020B0604020202020204" pitchFamily="34" charset="0"/>
              <a:buChar char="•"/>
            </a:pPr>
            <a:endParaRPr lang="en-US" sz="2400" dirty="0">
              <a:cs typeface="Arial"/>
            </a:endParaRPr>
          </a:p>
        </p:txBody>
      </p:sp>
    </p:spTree>
    <p:extLst>
      <p:ext uri="{BB962C8B-B14F-4D97-AF65-F5344CB8AC3E}">
        <p14:creationId xmlns:p14="http://schemas.microsoft.com/office/powerpoint/2010/main" val="47492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2490FAC-72BD-F896-CD6B-4527AB3C17D3}"/>
              </a:ext>
            </a:extLst>
          </p:cNvPr>
          <p:cNvSpPr>
            <a:spLocks noGrp="1"/>
          </p:cNvSpPr>
          <p:nvPr>
            <p:ph type="body" sz="quarter" idx="11"/>
          </p:nvPr>
        </p:nvSpPr>
        <p:spPr/>
        <p:txBody>
          <a:bodyPr/>
          <a:lstStyle/>
          <a:p>
            <a:r>
              <a:rPr lang="en-US" dirty="0"/>
              <a:t>Consent </a:t>
            </a:r>
          </a:p>
          <a:p>
            <a:r>
              <a:rPr lang="en-US" dirty="0"/>
              <a:t>Process</a:t>
            </a:r>
          </a:p>
        </p:txBody>
      </p:sp>
      <p:sp>
        <p:nvSpPr>
          <p:cNvPr id="34" name="Rectangle 33">
            <a:extLst>
              <a:ext uri="{FF2B5EF4-FFF2-40B4-BE49-F238E27FC236}">
                <a16:creationId xmlns:a16="http://schemas.microsoft.com/office/drawing/2014/main" id="{8C527326-D2B2-6BB1-2407-577202556160}"/>
              </a:ext>
            </a:extLst>
          </p:cNvPr>
          <p:cNvSpPr/>
          <p:nvPr/>
        </p:nvSpPr>
        <p:spPr>
          <a:xfrm>
            <a:off x="693568" y="4361804"/>
            <a:ext cx="4009061" cy="1736373"/>
          </a:xfrm>
          <a:prstGeom prst="rect">
            <a:avLst/>
          </a:prstGeom>
        </p:spPr>
        <p:txBody>
          <a:bodyPr wrap="square">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For a facility that utilizes our consent model, the sensitive information from that facility may be disclosed via the Network only if the facility has sent the client’s consent status to </a:t>
            </a:r>
            <a:r>
              <a:rPr kumimoji="0" lang="en-US" sz="1800" b="0" i="0" u="none" strike="noStrike" kern="1200" cap="none" spc="0" normalizeH="0" baseline="0" noProof="0" dirty="0" err="1">
                <a:ln>
                  <a:noFill/>
                </a:ln>
                <a:solidFill>
                  <a:srgbClr val="FFFFFF"/>
                </a:solidFill>
                <a:effectLst/>
                <a:uLnTx/>
                <a:uFillTx/>
                <a:latin typeface="Calibri" panose="020F0502020204030204"/>
                <a:ea typeface="+mn-ea"/>
                <a:cs typeface="+mn-cs"/>
              </a:rPr>
              <a:t>PointClickCare</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US" sz="1600" b="0" i="0" u="none" strike="noStrike" kern="1200" cap="none" spc="0" normalizeH="0" baseline="0" noProof="0" dirty="0">
              <a:ln>
                <a:noFill/>
              </a:ln>
              <a:solidFill>
                <a:srgbClr val="414141"/>
              </a:solidFill>
              <a:effectLst/>
              <a:uLnTx/>
              <a:uFillTx/>
              <a:latin typeface="Calibri" panose="020F0502020204030204"/>
              <a:ea typeface="+mn-ea"/>
              <a:cs typeface="+mn-cs"/>
            </a:endParaRPr>
          </a:p>
        </p:txBody>
      </p:sp>
      <p:sp>
        <p:nvSpPr>
          <p:cNvPr id="38" name="object 20">
            <a:extLst>
              <a:ext uri="{FF2B5EF4-FFF2-40B4-BE49-F238E27FC236}">
                <a16:creationId xmlns:a16="http://schemas.microsoft.com/office/drawing/2014/main" id="{DA9DF682-A44D-439C-09A7-570AC6242EDE}"/>
              </a:ext>
            </a:extLst>
          </p:cNvPr>
          <p:cNvSpPr/>
          <p:nvPr/>
        </p:nvSpPr>
        <p:spPr>
          <a:xfrm>
            <a:off x="6467883" y="1336181"/>
            <a:ext cx="788890" cy="993562"/>
          </a:xfrm>
          <a:custGeom>
            <a:avLst/>
            <a:gdLst/>
            <a:ahLst/>
            <a:cxnLst/>
            <a:rect l="l" t="t" r="r" b="b"/>
            <a:pathLst>
              <a:path w="1155065" h="1522095">
                <a:moveTo>
                  <a:pt x="1088491" y="700227"/>
                </a:moveTo>
                <a:lnTo>
                  <a:pt x="66357" y="700227"/>
                </a:lnTo>
                <a:lnTo>
                  <a:pt x="40531" y="705418"/>
                </a:lnTo>
                <a:lnTo>
                  <a:pt x="19438" y="719575"/>
                </a:lnTo>
                <a:lnTo>
                  <a:pt x="5215" y="740571"/>
                </a:lnTo>
                <a:lnTo>
                  <a:pt x="0" y="766279"/>
                </a:lnTo>
                <a:lnTo>
                  <a:pt x="0" y="1455902"/>
                </a:lnTo>
                <a:lnTo>
                  <a:pt x="5215" y="1481608"/>
                </a:lnTo>
                <a:lnTo>
                  <a:pt x="19438" y="1502600"/>
                </a:lnTo>
                <a:lnTo>
                  <a:pt x="40531" y="1516753"/>
                </a:lnTo>
                <a:lnTo>
                  <a:pt x="66357" y="1521942"/>
                </a:lnTo>
                <a:lnTo>
                  <a:pt x="1088491" y="1521942"/>
                </a:lnTo>
                <a:lnTo>
                  <a:pt x="1114315" y="1516753"/>
                </a:lnTo>
                <a:lnTo>
                  <a:pt x="1135403" y="1502600"/>
                </a:lnTo>
                <a:lnTo>
                  <a:pt x="1149622" y="1481608"/>
                </a:lnTo>
                <a:lnTo>
                  <a:pt x="1154836" y="1455902"/>
                </a:lnTo>
                <a:lnTo>
                  <a:pt x="1154836" y="1389011"/>
                </a:lnTo>
                <a:lnTo>
                  <a:pt x="147243" y="1389011"/>
                </a:lnTo>
                <a:lnTo>
                  <a:pt x="147243" y="1370025"/>
                </a:lnTo>
                <a:lnTo>
                  <a:pt x="1154836" y="1370025"/>
                </a:lnTo>
                <a:lnTo>
                  <a:pt x="1154836" y="1255293"/>
                </a:lnTo>
                <a:lnTo>
                  <a:pt x="147243" y="1255293"/>
                </a:lnTo>
                <a:lnTo>
                  <a:pt x="147243" y="1236306"/>
                </a:lnTo>
                <a:lnTo>
                  <a:pt x="1154836" y="1236306"/>
                </a:lnTo>
                <a:lnTo>
                  <a:pt x="1154836" y="1121575"/>
                </a:lnTo>
                <a:lnTo>
                  <a:pt x="147243" y="1121575"/>
                </a:lnTo>
                <a:lnTo>
                  <a:pt x="147243" y="1102588"/>
                </a:lnTo>
                <a:lnTo>
                  <a:pt x="1154836" y="1102588"/>
                </a:lnTo>
                <a:lnTo>
                  <a:pt x="1154836" y="987856"/>
                </a:lnTo>
                <a:lnTo>
                  <a:pt x="147243" y="987856"/>
                </a:lnTo>
                <a:lnTo>
                  <a:pt x="147243" y="968870"/>
                </a:lnTo>
                <a:lnTo>
                  <a:pt x="1154836" y="968870"/>
                </a:lnTo>
                <a:lnTo>
                  <a:pt x="1154836" y="854138"/>
                </a:lnTo>
                <a:lnTo>
                  <a:pt x="145440" y="854138"/>
                </a:lnTo>
                <a:lnTo>
                  <a:pt x="145440" y="835151"/>
                </a:lnTo>
                <a:lnTo>
                  <a:pt x="1154836" y="835151"/>
                </a:lnTo>
                <a:lnTo>
                  <a:pt x="1154836" y="766279"/>
                </a:lnTo>
                <a:lnTo>
                  <a:pt x="1149622" y="740571"/>
                </a:lnTo>
                <a:lnTo>
                  <a:pt x="1135403" y="719575"/>
                </a:lnTo>
                <a:lnTo>
                  <a:pt x="1114315" y="705418"/>
                </a:lnTo>
                <a:lnTo>
                  <a:pt x="1088491" y="700227"/>
                </a:lnTo>
                <a:close/>
              </a:path>
              <a:path w="1155065" h="1522095">
                <a:moveTo>
                  <a:pt x="1154836" y="1370025"/>
                </a:moveTo>
                <a:lnTo>
                  <a:pt x="1011199" y="1370025"/>
                </a:lnTo>
                <a:lnTo>
                  <a:pt x="1011199" y="1389011"/>
                </a:lnTo>
                <a:lnTo>
                  <a:pt x="1154836" y="1389011"/>
                </a:lnTo>
                <a:lnTo>
                  <a:pt x="1154836" y="1370025"/>
                </a:lnTo>
                <a:close/>
              </a:path>
              <a:path w="1155065" h="1522095">
                <a:moveTo>
                  <a:pt x="1154836" y="1236306"/>
                </a:moveTo>
                <a:lnTo>
                  <a:pt x="1011199" y="1236306"/>
                </a:lnTo>
                <a:lnTo>
                  <a:pt x="1011199" y="1255293"/>
                </a:lnTo>
                <a:lnTo>
                  <a:pt x="1154836" y="1255293"/>
                </a:lnTo>
                <a:lnTo>
                  <a:pt x="1154836" y="1236306"/>
                </a:lnTo>
                <a:close/>
              </a:path>
              <a:path w="1155065" h="1522095">
                <a:moveTo>
                  <a:pt x="1154836" y="1102588"/>
                </a:moveTo>
                <a:lnTo>
                  <a:pt x="1011199" y="1102588"/>
                </a:lnTo>
                <a:lnTo>
                  <a:pt x="1011199" y="1121575"/>
                </a:lnTo>
                <a:lnTo>
                  <a:pt x="1154836" y="1121575"/>
                </a:lnTo>
                <a:lnTo>
                  <a:pt x="1154836" y="1102588"/>
                </a:lnTo>
                <a:close/>
              </a:path>
              <a:path w="1155065" h="1522095">
                <a:moveTo>
                  <a:pt x="1154836" y="968870"/>
                </a:moveTo>
                <a:lnTo>
                  <a:pt x="1011199" y="968870"/>
                </a:lnTo>
                <a:lnTo>
                  <a:pt x="1011199" y="987856"/>
                </a:lnTo>
                <a:lnTo>
                  <a:pt x="1154836" y="987856"/>
                </a:lnTo>
                <a:lnTo>
                  <a:pt x="1154836" y="968870"/>
                </a:lnTo>
                <a:close/>
              </a:path>
              <a:path w="1155065" h="1522095">
                <a:moveTo>
                  <a:pt x="1154836" y="835151"/>
                </a:moveTo>
                <a:lnTo>
                  <a:pt x="1009408" y="835151"/>
                </a:lnTo>
                <a:lnTo>
                  <a:pt x="1009408" y="854138"/>
                </a:lnTo>
                <a:lnTo>
                  <a:pt x="1154836" y="854138"/>
                </a:lnTo>
                <a:lnTo>
                  <a:pt x="1154836" y="835151"/>
                </a:lnTo>
                <a:close/>
              </a:path>
              <a:path w="1155065" h="1522095">
                <a:moveTo>
                  <a:pt x="577430" y="0"/>
                </a:moveTo>
                <a:lnTo>
                  <a:pt x="530358" y="2533"/>
                </a:lnTo>
                <a:lnTo>
                  <a:pt x="484754" y="9959"/>
                </a:lnTo>
                <a:lnTo>
                  <a:pt x="440883" y="22014"/>
                </a:lnTo>
                <a:lnTo>
                  <a:pt x="399007" y="38434"/>
                </a:lnTo>
                <a:lnTo>
                  <a:pt x="359391" y="58955"/>
                </a:lnTo>
                <a:lnTo>
                  <a:pt x="322297" y="83315"/>
                </a:lnTo>
                <a:lnTo>
                  <a:pt x="287989" y="111250"/>
                </a:lnTo>
                <a:lnTo>
                  <a:pt x="256731" y="142496"/>
                </a:lnTo>
                <a:lnTo>
                  <a:pt x="228785" y="176791"/>
                </a:lnTo>
                <a:lnTo>
                  <a:pt x="204416" y="213869"/>
                </a:lnTo>
                <a:lnTo>
                  <a:pt x="183887" y="253469"/>
                </a:lnTo>
                <a:lnTo>
                  <a:pt x="167462" y="295327"/>
                </a:lnTo>
                <a:lnTo>
                  <a:pt x="155403" y="339179"/>
                </a:lnTo>
                <a:lnTo>
                  <a:pt x="147975" y="384762"/>
                </a:lnTo>
                <a:lnTo>
                  <a:pt x="145440" y="431812"/>
                </a:lnTo>
                <a:lnTo>
                  <a:pt x="145440" y="673176"/>
                </a:lnTo>
                <a:lnTo>
                  <a:pt x="251485" y="673176"/>
                </a:lnTo>
                <a:lnTo>
                  <a:pt x="251485" y="440562"/>
                </a:lnTo>
                <a:lnTo>
                  <a:pt x="255019" y="392418"/>
                </a:lnTo>
                <a:lnTo>
                  <a:pt x="265286" y="346467"/>
                </a:lnTo>
                <a:lnTo>
                  <a:pt x="281780" y="303213"/>
                </a:lnTo>
                <a:lnTo>
                  <a:pt x="303998" y="263160"/>
                </a:lnTo>
                <a:lnTo>
                  <a:pt x="331436" y="226812"/>
                </a:lnTo>
                <a:lnTo>
                  <a:pt x="363588" y="194673"/>
                </a:lnTo>
                <a:lnTo>
                  <a:pt x="399952" y="167247"/>
                </a:lnTo>
                <a:lnTo>
                  <a:pt x="440022" y="145039"/>
                </a:lnTo>
                <a:lnTo>
                  <a:pt x="483295" y="128551"/>
                </a:lnTo>
                <a:lnTo>
                  <a:pt x="529266" y="118289"/>
                </a:lnTo>
                <a:lnTo>
                  <a:pt x="577430" y="114757"/>
                </a:lnTo>
                <a:lnTo>
                  <a:pt x="870364" y="114757"/>
                </a:lnTo>
                <a:lnTo>
                  <a:pt x="866856" y="111250"/>
                </a:lnTo>
                <a:lnTo>
                  <a:pt x="832549" y="83315"/>
                </a:lnTo>
                <a:lnTo>
                  <a:pt x="795456" y="58955"/>
                </a:lnTo>
                <a:lnTo>
                  <a:pt x="755840" y="38434"/>
                </a:lnTo>
                <a:lnTo>
                  <a:pt x="713967" y="22014"/>
                </a:lnTo>
                <a:lnTo>
                  <a:pt x="670098" y="9959"/>
                </a:lnTo>
                <a:lnTo>
                  <a:pt x="624498" y="2533"/>
                </a:lnTo>
                <a:lnTo>
                  <a:pt x="577430" y="0"/>
                </a:lnTo>
                <a:close/>
              </a:path>
              <a:path w="1155065" h="1522095">
                <a:moveTo>
                  <a:pt x="870364" y="114757"/>
                </a:moveTo>
                <a:lnTo>
                  <a:pt x="577430" y="114757"/>
                </a:lnTo>
                <a:lnTo>
                  <a:pt x="625592" y="118289"/>
                </a:lnTo>
                <a:lnTo>
                  <a:pt x="671560" y="128551"/>
                </a:lnTo>
                <a:lnTo>
                  <a:pt x="714831" y="145039"/>
                </a:lnTo>
                <a:lnTo>
                  <a:pt x="754900" y="167247"/>
                </a:lnTo>
                <a:lnTo>
                  <a:pt x="791262" y="194673"/>
                </a:lnTo>
                <a:lnTo>
                  <a:pt x="823414" y="226812"/>
                </a:lnTo>
                <a:lnTo>
                  <a:pt x="850851" y="263160"/>
                </a:lnTo>
                <a:lnTo>
                  <a:pt x="873068" y="303213"/>
                </a:lnTo>
                <a:lnTo>
                  <a:pt x="889563" y="346467"/>
                </a:lnTo>
                <a:lnTo>
                  <a:pt x="899829" y="392418"/>
                </a:lnTo>
                <a:lnTo>
                  <a:pt x="903363" y="440562"/>
                </a:lnTo>
                <a:lnTo>
                  <a:pt x="903363" y="673176"/>
                </a:lnTo>
                <a:lnTo>
                  <a:pt x="1009408" y="673176"/>
                </a:lnTo>
                <a:lnTo>
                  <a:pt x="1009408" y="431812"/>
                </a:lnTo>
                <a:lnTo>
                  <a:pt x="1006873" y="384762"/>
                </a:lnTo>
                <a:lnTo>
                  <a:pt x="999444" y="339179"/>
                </a:lnTo>
                <a:lnTo>
                  <a:pt x="987385" y="295327"/>
                </a:lnTo>
                <a:lnTo>
                  <a:pt x="970959" y="253469"/>
                </a:lnTo>
                <a:lnTo>
                  <a:pt x="950429" y="213869"/>
                </a:lnTo>
                <a:lnTo>
                  <a:pt x="926060" y="176791"/>
                </a:lnTo>
                <a:lnTo>
                  <a:pt x="898114" y="142496"/>
                </a:lnTo>
                <a:lnTo>
                  <a:pt x="870364" y="114757"/>
                </a:lnTo>
                <a:close/>
              </a:path>
            </a:pathLst>
          </a:custGeom>
          <a:solidFill>
            <a:schemeClr val="bg2">
              <a:lumMod val="50000"/>
              <a:alpha val="76078"/>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55469"/>
              </a:solidFill>
              <a:effectLst/>
              <a:uLnTx/>
              <a:uFillTx/>
              <a:latin typeface="Calibri Light"/>
              <a:ea typeface="+mn-ea"/>
              <a:cs typeface="+mn-cs"/>
            </a:endParaRPr>
          </a:p>
        </p:txBody>
      </p:sp>
      <p:sp>
        <p:nvSpPr>
          <p:cNvPr id="40" name="object 44">
            <a:extLst>
              <a:ext uri="{FF2B5EF4-FFF2-40B4-BE49-F238E27FC236}">
                <a16:creationId xmlns:a16="http://schemas.microsoft.com/office/drawing/2014/main" id="{24AD5779-A8C5-D1D3-48FE-03326062C100}"/>
              </a:ext>
            </a:extLst>
          </p:cNvPr>
          <p:cNvSpPr/>
          <p:nvPr/>
        </p:nvSpPr>
        <p:spPr>
          <a:xfrm>
            <a:off x="6140894" y="4102683"/>
            <a:ext cx="1403728" cy="135322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55469"/>
              </a:solidFill>
              <a:effectLst/>
              <a:uLnTx/>
              <a:uFillTx/>
              <a:latin typeface="Calibri Light"/>
              <a:ea typeface="+mn-ea"/>
              <a:cs typeface="+mn-cs"/>
            </a:endParaRPr>
          </a:p>
        </p:txBody>
      </p:sp>
      <p:sp>
        <p:nvSpPr>
          <p:cNvPr id="41" name="object 45">
            <a:extLst>
              <a:ext uri="{FF2B5EF4-FFF2-40B4-BE49-F238E27FC236}">
                <a16:creationId xmlns:a16="http://schemas.microsoft.com/office/drawing/2014/main" id="{816A8E8C-5394-7D40-F4F5-7DDC7A3B699F}"/>
              </a:ext>
            </a:extLst>
          </p:cNvPr>
          <p:cNvSpPr/>
          <p:nvPr/>
        </p:nvSpPr>
        <p:spPr>
          <a:xfrm>
            <a:off x="7047096" y="4392006"/>
            <a:ext cx="370402" cy="8498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55469"/>
              </a:solidFill>
              <a:effectLst/>
              <a:uLnTx/>
              <a:uFillTx/>
              <a:latin typeface="Calibri Light"/>
              <a:ea typeface="+mn-ea"/>
              <a:cs typeface="+mn-cs"/>
            </a:endParaRPr>
          </a:p>
        </p:txBody>
      </p:sp>
      <p:sp>
        <p:nvSpPr>
          <p:cNvPr id="42" name="object 46">
            <a:extLst>
              <a:ext uri="{FF2B5EF4-FFF2-40B4-BE49-F238E27FC236}">
                <a16:creationId xmlns:a16="http://schemas.microsoft.com/office/drawing/2014/main" id="{4CD8B09D-1E56-4DB0-C246-349FECB55422}"/>
              </a:ext>
            </a:extLst>
          </p:cNvPr>
          <p:cNvSpPr/>
          <p:nvPr/>
        </p:nvSpPr>
        <p:spPr>
          <a:xfrm>
            <a:off x="7815432" y="4839329"/>
            <a:ext cx="94015" cy="369880"/>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55469"/>
              </a:solidFill>
              <a:effectLst/>
              <a:uLnTx/>
              <a:uFillTx/>
              <a:latin typeface="Calibri Light"/>
              <a:ea typeface="+mn-ea"/>
              <a:cs typeface="+mn-cs"/>
            </a:endParaRPr>
          </a:p>
        </p:txBody>
      </p:sp>
      <p:sp>
        <p:nvSpPr>
          <p:cNvPr id="43" name="object 47">
            <a:extLst>
              <a:ext uri="{FF2B5EF4-FFF2-40B4-BE49-F238E27FC236}">
                <a16:creationId xmlns:a16="http://schemas.microsoft.com/office/drawing/2014/main" id="{4B0B4C5B-E8FF-7265-AE56-3A4042E66971}"/>
              </a:ext>
            </a:extLst>
          </p:cNvPr>
          <p:cNvSpPr/>
          <p:nvPr/>
        </p:nvSpPr>
        <p:spPr>
          <a:xfrm>
            <a:off x="6169476" y="4294510"/>
            <a:ext cx="1154050" cy="1145964"/>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55469"/>
              </a:solidFill>
              <a:effectLst/>
              <a:uLnTx/>
              <a:uFillTx/>
              <a:latin typeface="Calibri Light"/>
              <a:ea typeface="+mn-ea"/>
              <a:cs typeface="+mn-cs"/>
            </a:endParaRPr>
          </a:p>
        </p:txBody>
      </p:sp>
      <p:sp>
        <p:nvSpPr>
          <p:cNvPr id="44" name="object 11">
            <a:extLst>
              <a:ext uri="{FF2B5EF4-FFF2-40B4-BE49-F238E27FC236}">
                <a16:creationId xmlns:a16="http://schemas.microsoft.com/office/drawing/2014/main" id="{6861F4F5-E0E8-60B3-3759-355BC183AFA7}"/>
              </a:ext>
            </a:extLst>
          </p:cNvPr>
          <p:cNvSpPr txBox="1"/>
          <p:nvPr/>
        </p:nvSpPr>
        <p:spPr>
          <a:xfrm>
            <a:off x="8088582" y="581338"/>
            <a:ext cx="3555417" cy="2503249"/>
          </a:xfrm>
          <a:prstGeom prst="rect">
            <a:avLst/>
          </a:prstGeom>
        </p:spPr>
        <p:txBody>
          <a:bodyPr vert="horz" wrap="square" lIns="0" tIns="50800" rIns="0" bIns="0" rtlCol="0">
            <a:spAutoFit/>
          </a:bodyPr>
          <a:lstStyle/>
          <a:p>
            <a:pPr marL="12700" marR="0" lvl="0" indent="0" algn="l" defTabSz="914400" rtl="0" eaLnBrk="1" fontAlgn="auto" latinLnBrk="0" hangingPunct="1">
              <a:lnSpc>
                <a:spcPct val="100000"/>
              </a:lnSpc>
              <a:spcBef>
                <a:spcPts val="400"/>
              </a:spcBef>
              <a:spcAft>
                <a:spcPts val="0"/>
              </a:spcAft>
              <a:buClrTx/>
              <a:buSzTx/>
              <a:buFontTx/>
              <a:buNone/>
              <a:tabLst/>
              <a:defRPr/>
            </a:pPr>
            <a:r>
              <a:rPr kumimoji="0" lang="en-US" sz="1600" b="1" i="0" u="none" strike="noStrike" kern="1200" cap="none" spc="0" normalizeH="0" baseline="0" noProof="0" dirty="0">
                <a:ln>
                  <a:noFill/>
                </a:ln>
                <a:solidFill>
                  <a:srgbClr val="414141"/>
                </a:solidFill>
                <a:effectLst/>
                <a:uLnTx/>
                <a:uFillTx/>
                <a:latin typeface="Calibri" panose="020F0502020204030204"/>
                <a:ea typeface="+mn-ea"/>
                <a:cs typeface="+mn-cs"/>
              </a:rPr>
              <a:t>NO CONSENT</a:t>
            </a:r>
          </a:p>
          <a:p>
            <a:pPr marL="12700" marR="0" lvl="0" indent="0" algn="l" defTabSz="914400" rtl="0" eaLnBrk="1" fontAlgn="auto" latinLnBrk="0" hangingPunct="1">
              <a:lnSpc>
                <a:spcPct val="100000"/>
              </a:lnSpc>
              <a:spcBef>
                <a:spcPts val="400"/>
              </a:spcBef>
              <a:spcAft>
                <a:spcPts val="0"/>
              </a:spcAft>
              <a:buClrTx/>
              <a:buSzTx/>
              <a:buFontTx/>
              <a:buNone/>
              <a:tabLst/>
              <a:defRPr/>
            </a:pPr>
            <a:r>
              <a:rPr kumimoji="0" sz="1600" b="1" i="1" u="none" strike="noStrike" kern="1200" cap="none" spc="0" normalizeH="0" baseline="0" noProof="0" dirty="0">
                <a:ln>
                  <a:noFill/>
                </a:ln>
                <a:solidFill>
                  <a:srgbClr val="414141"/>
                </a:solidFill>
                <a:effectLst/>
                <a:uLnTx/>
                <a:uFillTx/>
                <a:latin typeface="Calibri" panose="020F0502020204030204"/>
                <a:ea typeface="+mn-ea"/>
                <a:cs typeface="+mn-cs"/>
              </a:rPr>
              <a:t>DEFAULT SETTING FOR CONSENT ENABLED PORTAL</a:t>
            </a: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414141"/>
                </a:solidFill>
                <a:effectLst/>
                <a:uLnTx/>
                <a:uFillTx/>
                <a:latin typeface="Calibri" panose="020F0502020204030204"/>
                <a:ea typeface="+mn-ea"/>
                <a:cs typeface="+mn-cs"/>
              </a:rPr>
              <a:t>All sensitive information from a facility using consent model is housed within a separate  consent-enabled portal, making the facility’s  relationship to the </a:t>
            </a:r>
            <a:r>
              <a:rPr kumimoji="0" lang="en-US" sz="1800" b="0" i="0" u="none" strike="noStrike" kern="1200" cap="none" spc="0" normalizeH="0" baseline="0" noProof="0" dirty="0">
                <a:ln>
                  <a:noFill/>
                </a:ln>
                <a:solidFill>
                  <a:srgbClr val="414141"/>
                </a:solidFill>
                <a:effectLst/>
                <a:uLnTx/>
                <a:uFillTx/>
                <a:latin typeface="Calibri" panose="020F0502020204030204"/>
                <a:ea typeface="+mn-ea"/>
                <a:cs typeface="+mn-cs"/>
              </a:rPr>
              <a:t>client </a:t>
            </a:r>
            <a:r>
              <a:rPr kumimoji="0" sz="1800" b="0" i="0" u="none" strike="noStrike" kern="1200" cap="none" spc="0" normalizeH="0" baseline="0" noProof="0" dirty="0">
                <a:ln>
                  <a:noFill/>
                </a:ln>
                <a:solidFill>
                  <a:srgbClr val="414141"/>
                </a:solidFill>
                <a:effectLst/>
                <a:uLnTx/>
                <a:uFillTx/>
                <a:latin typeface="Calibri" panose="020F0502020204030204"/>
                <a:ea typeface="+mn-ea"/>
                <a:cs typeface="+mn-cs"/>
              </a:rPr>
              <a:t>invisible by default to the  rest of the Network.</a:t>
            </a:r>
          </a:p>
        </p:txBody>
      </p:sp>
      <p:sp>
        <p:nvSpPr>
          <p:cNvPr id="45" name="object 49">
            <a:extLst>
              <a:ext uri="{FF2B5EF4-FFF2-40B4-BE49-F238E27FC236}">
                <a16:creationId xmlns:a16="http://schemas.microsoft.com/office/drawing/2014/main" id="{27C954E4-E6BC-4C72-FD2B-E0A16D20757D}"/>
              </a:ext>
            </a:extLst>
          </p:cNvPr>
          <p:cNvSpPr txBox="1"/>
          <p:nvPr/>
        </p:nvSpPr>
        <p:spPr>
          <a:xfrm>
            <a:off x="8088582" y="3710729"/>
            <a:ext cx="3409850" cy="2236510"/>
          </a:xfrm>
          <a:prstGeom prst="rect">
            <a:avLst/>
          </a:prstGeom>
        </p:spPr>
        <p:txBody>
          <a:bodyPr vert="horz" wrap="square" lIns="0" tIns="50800" rIns="0" bIns="0" rtlCol="0">
            <a:spAutoFit/>
          </a:bodyPr>
          <a:lstStyle/>
          <a:p>
            <a:pPr marL="12700" marR="0" lvl="0" indent="0" algn="l" defTabSz="914400" rtl="0" eaLnBrk="1" fontAlgn="auto" latinLnBrk="0" hangingPunct="1">
              <a:lnSpc>
                <a:spcPct val="100000"/>
              </a:lnSpc>
              <a:spcBef>
                <a:spcPts val="400"/>
              </a:spcBef>
              <a:spcAft>
                <a:spcPts val="0"/>
              </a:spcAft>
              <a:buClrTx/>
              <a:buSzTx/>
              <a:buFontTx/>
              <a:buNone/>
              <a:tabLst/>
              <a:defRPr/>
            </a:pPr>
            <a:r>
              <a:rPr kumimoji="0" sz="1600" b="1" i="0" u="none" strike="noStrike" kern="1200" cap="none" spc="0" normalizeH="0" baseline="0" noProof="0" dirty="0">
                <a:ln>
                  <a:noFill/>
                </a:ln>
                <a:solidFill>
                  <a:srgbClr val="414141"/>
                </a:solidFill>
                <a:effectLst/>
                <a:uLnTx/>
                <a:uFillTx/>
                <a:latin typeface="Calibri" panose="020F0502020204030204"/>
                <a:ea typeface="+mn-ea"/>
                <a:cs typeface="+mn-cs"/>
              </a:rPr>
              <a:t>CONSENT</a:t>
            </a: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414141"/>
                </a:solidFill>
                <a:effectLst/>
                <a:uLnTx/>
                <a:uFillTx/>
                <a:latin typeface="Calibri" panose="020F0502020204030204"/>
                <a:ea typeface="+mn-ea"/>
                <a:cs typeface="+mn-cs"/>
              </a:rPr>
              <a:t>The facility’s relationship to the </a:t>
            </a:r>
            <a:r>
              <a:rPr kumimoji="0" lang="en-US" sz="1800" b="0" i="0" u="none" strike="noStrike" kern="1200" cap="none" spc="0" normalizeH="0" baseline="0" noProof="0" dirty="0">
                <a:ln>
                  <a:noFill/>
                </a:ln>
                <a:solidFill>
                  <a:srgbClr val="414141"/>
                </a:solidFill>
                <a:effectLst/>
                <a:uLnTx/>
                <a:uFillTx/>
                <a:latin typeface="Calibri" panose="020F0502020204030204"/>
                <a:ea typeface="+mn-ea"/>
                <a:cs typeface="+mn-cs"/>
              </a:rPr>
              <a:t>cl</a:t>
            </a:r>
            <a:r>
              <a:rPr kumimoji="0" lang="en-US" sz="1800" b="0" i="0" u="none" strike="noStrike" kern="1200" cap="none" spc="0" normalizeH="0" baseline="0" noProof="0" dirty="0" err="1">
                <a:ln>
                  <a:noFill/>
                </a:ln>
                <a:solidFill>
                  <a:srgbClr val="414141"/>
                </a:solidFill>
                <a:effectLst/>
                <a:uLnTx/>
                <a:uFillTx/>
                <a:latin typeface="Calibri" panose="020F0502020204030204"/>
                <a:ea typeface="+mn-ea"/>
                <a:cs typeface="+mn-cs"/>
              </a:rPr>
              <a:t>ient</a:t>
            </a:r>
            <a:r>
              <a:rPr kumimoji="0" sz="1800" b="0" i="0" u="none" strike="noStrike" kern="1200" cap="none" spc="0" normalizeH="0" baseline="0" noProof="0" dirty="0">
                <a:ln>
                  <a:noFill/>
                </a:ln>
                <a:solidFill>
                  <a:srgbClr val="414141"/>
                </a:solidFill>
                <a:effectLst/>
                <a:uLnTx/>
                <a:uFillTx/>
                <a:latin typeface="Calibri" panose="020F0502020204030204"/>
                <a:ea typeface="+mn-ea"/>
                <a:cs typeface="+mn-cs"/>
              </a:rPr>
              <a:t>, the</a:t>
            </a:r>
            <a:r>
              <a:rPr kumimoji="0" lang="en-US" sz="1800" b="0" i="0" u="none" strike="noStrike" kern="1200" cap="none" spc="0" normalizeH="0" baseline="0" noProof="0" dirty="0">
                <a:ln>
                  <a:noFill/>
                </a:ln>
                <a:solidFill>
                  <a:srgbClr val="414141"/>
                </a:solidFill>
                <a:effectLst/>
                <a:uLnTx/>
                <a:uFillTx/>
                <a:latin typeface="Calibri" panose="020F0502020204030204"/>
                <a:ea typeface="+mn-ea"/>
                <a:cs typeface="+mn-cs"/>
              </a:rPr>
              <a:t>ir</a:t>
            </a:r>
            <a:r>
              <a:rPr kumimoji="0" sz="1800" b="0" i="0" u="none" strike="noStrike" kern="1200" cap="none" spc="0" normalizeH="0" baseline="0" noProof="0" dirty="0">
                <a:ln>
                  <a:noFill/>
                </a:ln>
                <a:solidFill>
                  <a:srgbClr val="414141"/>
                </a:solidFill>
                <a:effectLst/>
                <a:uLnTx/>
                <a:uFillTx/>
                <a:latin typeface="Calibri" panose="020F0502020204030204"/>
                <a:ea typeface="+mn-ea"/>
                <a:cs typeface="+mn-cs"/>
              </a:rPr>
              <a:t> encounter history at th</a:t>
            </a:r>
            <a:r>
              <a:rPr kumimoji="0" lang="en-US" sz="1800" b="0" i="0" u="none" strike="noStrike" kern="1200" cap="none" spc="0" normalizeH="0" baseline="0" noProof="0" dirty="0">
                <a:ln>
                  <a:noFill/>
                </a:ln>
                <a:solidFill>
                  <a:srgbClr val="414141"/>
                </a:solidFill>
                <a:effectLst/>
                <a:uLnTx/>
                <a:uFillTx/>
                <a:latin typeface="Calibri" panose="020F0502020204030204"/>
                <a:ea typeface="+mn-ea"/>
                <a:cs typeface="+mn-cs"/>
              </a:rPr>
              <a:t>e</a:t>
            </a:r>
            <a:r>
              <a:rPr kumimoji="0" sz="1800" b="0" i="0" u="none" strike="noStrike" kern="1200" cap="none" spc="0" normalizeH="0" baseline="0" noProof="0" dirty="0">
                <a:ln>
                  <a:noFill/>
                </a:ln>
                <a:solidFill>
                  <a:srgbClr val="414141"/>
                </a:solidFill>
                <a:effectLst/>
                <a:uLnTx/>
                <a:uFillTx/>
                <a:latin typeface="Calibri" panose="020F0502020204030204"/>
                <a:ea typeface="+mn-ea"/>
                <a:cs typeface="+mn-cs"/>
              </a:rPr>
              <a:t> facility, and any other content generated by this facility on the Platform are shared via the Network to the </a:t>
            </a:r>
            <a:r>
              <a:rPr kumimoji="0" lang="en-US" sz="1800" b="0" i="0" u="none" strike="noStrike" kern="1200" cap="none" spc="0" normalizeH="0" baseline="0" noProof="0" dirty="0">
                <a:ln>
                  <a:noFill/>
                </a:ln>
                <a:solidFill>
                  <a:srgbClr val="414141"/>
                </a:solidFill>
                <a:effectLst/>
                <a:uLnTx/>
                <a:uFillTx/>
                <a:latin typeface="Calibri" panose="020F0502020204030204"/>
                <a:ea typeface="+mn-ea"/>
                <a:cs typeface="+mn-cs"/>
              </a:rPr>
              <a:t>patient’s</a:t>
            </a:r>
            <a:r>
              <a:rPr kumimoji="0" sz="1800" b="0" i="0" u="none" strike="noStrike" kern="1200" cap="none" spc="0" normalizeH="0" baseline="0" noProof="0" dirty="0">
                <a:ln>
                  <a:noFill/>
                </a:ln>
                <a:solidFill>
                  <a:srgbClr val="414141"/>
                </a:solidFill>
                <a:effectLst/>
                <a:uLnTx/>
                <a:uFillTx/>
                <a:latin typeface="Calibri" panose="020F0502020204030204"/>
                <a:ea typeface="+mn-ea"/>
                <a:cs typeface="+mn-cs"/>
              </a:rPr>
              <a:t> other treating providers.</a:t>
            </a:r>
          </a:p>
        </p:txBody>
      </p:sp>
      <p:pic>
        <p:nvPicPr>
          <p:cNvPr id="16" name="Graphic 15">
            <a:extLst>
              <a:ext uri="{FF2B5EF4-FFF2-40B4-BE49-F238E27FC236}">
                <a16:creationId xmlns:a16="http://schemas.microsoft.com/office/drawing/2014/main" id="{BD7E6B43-C375-E2EA-99B3-C7FE94AF26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77127" y="4637641"/>
            <a:ext cx="370403" cy="370403"/>
          </a:xfrm>
          <a:prstGeom prst="rect">
            <a:avLst/>
          </a:prstGeom>
        </p:spPr>
      </p:pic>
    </p:spTree>
    <p:custDataLst>
      <p:custData r:id="rId1"/>
      <p:custData r:id="rId2"/>
    </p:custDataLst>
    <p:extLst>
      <p:ext uri="{BB962C8B-B14F-4D97-AF65-F5344CB8AC3E}">
        <p14:creationId xmlns:p14="http://schemas.microsoft.com/office/powerpoint/2010/main" val="140530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91930" y="2324101"/>
            <a:ext cx="8752114" cy="1324527"/>
          </a:xfrm>
        </p:spPr>
        <p:txBody>
          <a:bodyPr>
            <a:normAutofit/>
          </a:bodyPr>
          <a:lstStyle/>
          <a:p>
            <a:pPr>
              <a:lnSpc>
                <a:spcPct val="100000"/>
              </a:lnSpc>
              <a:spcBef>
                <a:spcPts val="0"/>
              </a:spcBef>
            </a:pPr>
            <a:r>
              <a:rPr lang="en-US" b="0" dirty="0">
                <a:latin typeface="Arial"/>
                <a:cs typeface="Arial"/>
              </a:rPr>
              <a:t>Why Should Clinics Participate?</a:t>
            </a:r>
            <a:endParaRPr lang="en-US" dirty="0">
              <a:latin typeface="Arial"/>
              <a:cs typeface="Arial"/>
            </a:endParaRPr>
          </a:p>
          <a:p>
            <a:endParaRPr lang="en-US" dirty="0"/>
          </a:p>
        </p:txBody>
      </p:sp>
    </p:spTree>
    <p:extLst>
      <p:ext uri="{BB962C8B-B14F-4D97-AF65-F5344CB8AC3E}">
        <p14:creationId xmlns:p14="http://schemas.microsoft.com/office/powerpoint/2010/main" val="1902476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7;p42">
            <a:extLst>
              <a:ext uri="{FF2B5EF4-FFF2-40B4-BE49-F238E27FC236}">
                <a16:creationId xmlns:a16="http://schemas.microsoft.com/office/drawing/2014/main" id="{A01CE83E-8B45-96BD-A5CD-19D1520F88A2}"/>
              </a:ext>
            </a:extLst>
          </p:cNvPr>
          <p:cNvSpPr txBox="1">
            <a:spLocks/>
          </p:cNvSpPr>
          <p:nvPr/>
        </p:nvSpPr>
        <p:spPr>
          <a:xfrm>
            <a:off x="505691" y="152796"/>
            <a:ext cx="11159700" cy="9822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000" b="1" kern="1200">
                <a:solidFill>
                  <a:srgbClr val="1A4387"/>
                </a:solidFill>
                <a:latin typeface="Arial" panose="020B0604020202020204" pitchFamily="34" charset="0"/>
                <a:ea typeface="+mj-ea"/>
                <a:cs typeface="Arial" panose="020B0604020202020204" pitchFamily="34" charset="0"/>
              </a:defRPr>
            </a:lvl1pPr>
          </a:lstStyle>
          <a:p>
            <a:pPr algn="ctr">
              <a:spcBef>
                <a:spcPts val="0"/>
              </a:spcBef>
              <a:buClr>
                <a:schemeClr val="lt2"/>
              </a:buClr>
              <a:buSzPts val="3200"/>
              <a:buFont typeface="Calibri"/>
              <a:buNone/>
            </a:pPr>
            <a:r>
              <a:rPr lang="en-US" sz="3200" dirty="0">
                <a:solidFill>
                  <a:schemeClr val="lt2"/>
                </a:solidFill>
              </a:rPr>
              <a:t>Network Value for Primary Care</a:t>
            </a:r>
            <a:endParaRPr lang="en-US" dirty="0"/>
          </a:p>
        </p:txBody>
      </p:sp>
      <p:grpSp>
        <p:nvGrpSpPr>
          <p:cNvPr id="4" name="Google Shape;338;p42">
            <a:extLst>
              <a:ext uri="{FF2B5EF4-FFF2-40B4-BE49-F238E27FC236}">
                <a16:creationId xmlns:a16="http://schemas.microsoft.com/office/drawing/2014/main" id="{8FD405FC-BA78-C863-F39B-D6B41280BF78}"/>
              </a:ext>
            </a:extLst>
          </p:cNvPr>
          <p:cNvGrpSpPr/>
          <p:nvPr/>
        </p:nvGrpSpPr>
        <p:grpSpPr>
          <a:xfrm>
            <a:off x="1113741" y="1331759"/>
            <a:ext cx="9313729" cy="4289074"/>
            <a:chOff x="58532" y="207996"/>
            <a:chExt cx="9313729" cy="4289074"/>
          </a:xfrm>
        </p:grpSpPr>
        <p:sp>
          <p:nvSpPr>
            <p:cNvPr id="5" name="Google Shape;339;p42">
              <a:extLst>
                <a:ext uri="{FF2B5EF4-FFF2-40B4-BE49-F238E27FC236}">
                  <a16:creationId xmlns:a16="http://schemas.microsoft.com/office/drawing/2014/main" id="{C8BD8934-714F-8B50-2A89-A58ADB7D616D}"/>
                </a:ext>
              </a:extLst>
            </p:cNvPr>
            <p:cNvSpPr/>
            <p:nvPr/>
          </p:nvSpPr>
          <p:spPr>
            <a:xfrm rot="-5400000">
              <a:off x="-1512919" y="2377760"/>
              <a:ext cx="3596170" cy="4532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0;p42">
              <a:extLst>
                <a:ext uri="{FF2B5EF4-FFF2-40B4-BE49-F238E27FC236}">
                  <a16:creationId xmlns:a16="http://schemas.microsoft.com/office/drawing/2014/main" id="{FD2A757D-F7B1-3CBC-D180-73765985B479}"/>
                </a:ext>
              </a:extLst>
            </p:cNvPr>
            <p:cNvSpPr txBox="1"/>
            <p:nvPr/>
          </p:nvSpPr>
          <p:spPr>
            <a:xfrm rot="-5400000">
              <a:off x="-1512919" y="2377760"/>
              <a:ext cx="3596170" cy="453266"/>
            </a:xfrm>
            <a:prstGeom prst="rect">
              <a:avLst/>
            </a:prstGeom>
            <a:noFill/>
            <a:ln>
              <a:noFill/>
            </a:ln>
          </p:spPr>
          <p:txBody>
            <a:bodyPr spcFirstLastPara="1" wrap="square" lIns="0" tIns="0" rIns="399750" bIns="0" anchor="t" anchorCtr="0">
              <a:noAutofit/>
            </a:bodyPr>
            <a:lstStyle/>
            <a:p>
              <a:pPr marL="0" marR="0" lvl="0" indent="0" algn="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Patient Centered Care</a:t>
              </a:r>
              <a:endParaRPr/>
            </a:p>
          </p:txBody>
        </p:sp>
        <p:sp>
          <p:nvSpPr>
            <p:cNvPr id="7" name="Google Shape;341;p42">
              <a:extLst>
                <a:ext uri="{FF2B5EF4-FFF2-40B4-BE49-F238E27FC236}">
                  <a16:creationId xmlns:a16="http://schemas.microsoft.com/office/drawing/2014/main" id="{FAC2E32C-4EF0-A24D-E14F-44F2DB6C891C}"/>
                </a:ext>
              </a:extLst>
            </p:cNvPr>
            <p:cNvSpPr/>
            <p:nvPr/>
          </p:nvSpPr>
          <p:spPr>
            <a:xfrm>
              <a:off x="511798" y="806307"/>
              <a:ext cx="2257746" cy="3596170"/>
            </a:xfrm>
            <a:prstGeom prst="rect">
              <a:avLst/>
            </a:prstGeom>
            <a:solidFill>
              <a:srgbClr val="1A438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2;p42">
              <a:extLst>
                <a:ext uri="{FF2B5EF4-FFF2-40B4-BE49-F238E27FC236}">
                  <a16:creationId xmlns:a16="http://schemas.microsoft.com/office/drawing/2014/main" id="{2E8E6EFB-6BEC-EAA3-4D04-FE556CF9499C}"/>
                </a:ext>
              </a:extLst>
            </p:cNvPr>
            <p:cNvSpPr txBox="1"/>
            <p:nvPr/>
          </p:nvSpPr>
          <p:spPr>
            <a:xfrm>
              <a:off x="511798" y="899693"/>
              <a:ext cx="2257746" cy="3596170"/>
            </a:xfrm>
            <a:prstGeom prst="rect">
              <a:avLst/>
            </a:prstGeom>
            <a:noFill/>
            <a:ln>
              <a:noFill/>
            </a:ln>
          </p:spPr>
          <p:txBody>
            <a:bodyPr spcFirstLastPara="1" wrap="square" lIns="113775" tIns="399750" rIns="113775" bIns="113775" anchor="t" anchorCtr="0">
              <a:noAutofit/>
            </a:bodyPr>
            <a:lstStyle/>
            <a:p>
              <a:pPr marL="114300" marR="0" lvl="1" indent="-114300" algn="l" rtl="0">
                <a:lnSpc>
                  <a:spcPct val="90000"/>
                </a:lnSpc>
                <a:spcBef>
                  <a:spcPts val="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Empower patients to stay connected with PCP expedites transitions of care follow up</a:t>
              </a:r>
            </a:p>
            <a:p>
              <a:pPr marL="0" marR="0" lvl="1" algn="l" rtl="0">
                <a:lnSpc>
                  <a:spcPct val="90000"/>
                </a:lnSpc>
                <a:spcBef>
                  <a:spcPts val="0"/>
                </a:spcBef>
                <a:spcAft>
                  <a:spcPts val="0"/>
                </a:spcAft>
                <a:buClr>
                  <a:schemeClr val="lt1"/>
                </a:buClr>
                <a:buSzPts val="1200"/>
              </a:pPr>
              <a:endParaRPr dirty="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Share care insights throughout the continuum of care</a:t>
              </a:r>
            </a:p>
            <a:p>
              <a:pPr marL="0" marR="0" lvl="1" algn="l" rtl="0">
                <a:lnSpc>
                  <a:spcPct val="90000"/>
                </a:lnSpc>
                <a:spcBef>
                  <a:spcPts val="180"/>
                </a:spcBef>
                <a:spcAft>
                  <a:spcPts val="0"/>
                </a:spcAft>
                <a:buClr>
                  <a:schemeClr val="lt1"/>
                </a:buClr>
                <a:buSzPts val="1200"/>
              </a:pPr>
              <a:endParaRPr dirty="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Coordinate interdisciplinary care conferences through care teams</a:t>
              </a:r>
            </a:p>
            <a:p>
              <a:pPr marL="0" marR="0" lvl="1" algn="l" rtl="0">
                <a:lnSpc>
                  <a:spcPct val="90000"/>
                </a:lnSpc>
                <a:spcBef>
                  <a:spcPts val="180"/>
                </a:spcBef>
                <a:spcAft>
                  <a:spcPts val="0"/>
                </a:spcAft>
                <a:buClr>
                  <a:schemeClr val="lt1"/>
                </a:buClr>
                <a:buSzPts val="1200"/>
              </a:pPr>
              <a:endParaRPr dirty="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Share the patients background, voice, and directives in real time</a:t>
              </a:r>
              <a:endParaRPr dirty="0"/>
            </a:p>
            <a:p>
              <a:pPr marL="114300" marR="0" lvl="1" indent="-38100" algn="l" rtl="0">
                <a:lnSpc>
                  <a:spcPct val="90000"/>
                </a:lnSpc>
                <a:spcBef>
                  <a:spcPts val="180"/>
                </a:spcBef>
                <a:spcAft>
                  <a:spcPts val="0"/>
                </a:spcAft>
                <a:buClr>
                  <a:schemeClr val="dk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9" name="Google Shape;343;p42">
              <a:extLst>
                <a:ext uri="{FF2B5EF4-FFF2-40B4-BE49-F238E27FC236}">
                  <a16:creationId xmlns:a16="http://schemas.microsoft.com/office/drawing/2014/main" id="{C7BD3B1B-988A-CD56-C1E0-C4DF2BF3314E}"/>
                </a:ext>
              </a:extLst>
            </p:cNvPr>
            <p:cNvSpPr/>
            <p:nvPr/>
          </p:nvSpPr>
          <p:spPr>
            <a:xfrm>
              <a:off x="58532" y="207996"/>
              <a:ext cx="906532" cy="906532"/>
            </a:xfrm>
            <a:prstGeom prst="rect">
              <a:avLst/>
            </a:prstGeom>
            <a:solidFill>
              <a:srgbClr val="75B9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4;p42">
              <a:extLst>
                <a:ext uri="{FF2B5EF4-FFF2-40B4-BE49-F238E27FC236}">
                  <a16:creationId xmlns:a16="http://schemas.microsoft.com/office/drawing/2014/main" id="{3F0F5680-253D-92FA-0481-66B52DEC7441}"/>
                </a:ext>
              </a:extLst>
            </p:cNvPr>
            <p:cNvSpPr/>
            <p:nvPr/>
          </p:nvSpPr>
          <p:spPr>
            <a:xfrm rot="-5400000">
              <a:off x="1788438" y="2377760"/>
              <a:ext cx="3596170" cy="4532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p42">
              <a:extLst>
                <a:ext uri="{FF2B5EF4-FFF2-40B4-BE49-F238E27FC236}">
                  <a16:creationId xmlns:a16="http://schemas.microsoft.com/office/drawing/2014/main" id="{D612F58B-EEEF-1395-D479-6459320497BB}"/>
                </a:ext>
              </a:extLst>
            </p:cNvPr>
            <p:cNvSpPr txBox="1"/>
            <p:nvPr/>
          </p:nvSpPr>
          <p:spPr>
            <a:xfrm rot="-5400000">
              <a:off x="1788438" y="2377760"/>
              <a:ext cx="3596170" cy="453266"/>
            </a:xfrm>
            <a:prstGeom prst="rect">
              <a:avLst/>
            </a:prstGeom>
            <a:noFill/>
            <a:ln>
              <a:noFill/>
            </a:ln>
          </p:spPr>
          <p:txBody>
            <a:bodyPr spcFirstLastPara="1" wrap="square" lIns="0" tIns="0" rIns="399750" bIns="0" anchor="t" anchorCtr="0">
              <a:noAutofit/>
            </a:bodyPr>
            <a:lstStyle/>
            <a:p>
              <a:pPr marL="0" marR="0" lvl="0" indent="0" algn="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Reduction in High Utilization</a:t>
              </a:r>
              <a:endParaRPr/>
            </a:p>
          </p:txBody>
        </p:sp>
        <p:sp>
          <p:nvSpPr>
            <p:cNvPr id="13" name="Google Shape;346;p42">
              <a:extLst>
                <a:ext uri="{FF2B5EF4-FFF2-40B4-BE49-F238E27FC236}">
                  <a16:creationId xmlns:a16="http://schemas.microsoft.com/office/drawing/2014/main" id="{32AC0BB9-CBD8-E42A-E023-ABB482463567}"/>
                </a:ext>
              </a:extLst>
            </p:cNvPr>
            <p:cNvSpPr/>
            <p:nvPr/>
          </p:nvSpPr>
          <p:spPr>
            <a:xfrm>
              <a:off x="3813157" y="806307"/>
              <a:ext cx="2257746" cy="3596170"/>
            </a:xfrm>
            <a:prstGeom prst="rect">
              <a:avLst/>
            </a:prstGeom>
            <a:solidFill>
              <a:srgbClr val="1ECB9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7;p42">
              <a:extLst>
                <a:ext uri="{FF2B5EF4-FFF2-40B4-BE49-F238E27FC236}">
                  <a16:creationId xmlns:a16="http://schemas.microsoft.com/office/drawing/2014/main" id="{7DDFCF00-07D4-DC3E-4E6F-6AC7CD041AB2}"/>
                </a:ext>
              </a:extLst>
            </p:cNvPr>
            <p:cNvSpPr txBox="1"/>
            <p:nvPr/>
          </p:nvSpPr>
          <p:spPr>
            <a:xfrm>
              <a:off x="3813157" y="806307"/>
              <a:ext cx="2257746" cy="3596170"/>
            </a:xfrm>
            <a:prstGeom prst="rect">
              <a:avLst/>
            </a:prstGeom>
            <a:solidFill>
              <a:srgbClr val="1A4387"/>
            </a:solidFill>
            <a:ln>
              <a:noFill/>
            </a:ln>
          </p:spPr>
          <p:txBody>
            <a:bodyPr spcFirstLastPara="1" wrap="square" lIns="113775" tIns="399750" rIns="113775" bIns="113775" anchor="t" anchorCtr="0">
              <a:noAutofit/>
            </a:bodyPr>
            <a:lstStyle/>
            <a:p>
              <a:pPr marL="114300" marR="0" lvl="1" indent="-114300" algn="l" rtl="0">
                <a:lnSpc>
                  <a:spcPct val="90000"/>
                </a:lnSpc>
                <a:spcBef>
                  <a:spcPts val="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Provide consistent messaging and education around where to access care</a:t>
              </a:r>
            </a:p>
            <a:p>
              <a:pPr marL="0" marR="0" lvl="1" algn="l" rtl="0">
                <a:lnSpc>
                  <a:spcPct val="90000"/>
                </a:lnSpc>
                <a:spcBef>
                  <a:spcPts val="0"/>
                </a:spcBef>
                <a:spcAft>
                  <a:spcPts val="0"/>
                </a:spcAft>
                <a:buClr>
                  <a:schemeClr val="lt1"/>
                </a:buClr>
                <a:buSzPts val="1200"/>
              </a:pPr>
              <a:endParaRPr sz="1400" dirty="0"/>
            </a:p>
            <a:p>
              <a:pPr marL="114300" marR="0" lvl="1" indent="-114300" algn="l" rtl="0">
                <a:lnSpc>
                  <a:spcPct val="90000"/>
                </a:lnSpc>
                <a:spcBef>
                  <a:spcPts val="180"/>
                </a:spcBef>
                <a:spcAft>
                  <a:spcPts val="0"/>
                </a:spcAft>
                <a:buClr>
                  <a:schemeClr val="lt1"/>
                </a:buClr>
                <a:buSzPts val="1200"/>
                <a:buFont typeface="Calibri"/>
                <a:buChar char="•"/>
              </a:pPr>
              <a:r>
                <a:rPr lang="en-US" sz="1200" dirty="0">
                  <a:solidFill>
                    <a:schemeClr val="lt1"/>
                  </a:solidFill>
                  <a:latin typeface="Calibri"/>
                  <a:ea typeface="Calibri"/>
                  <a:cs typeface="Calibri"/>
                  <a:sym typeface="Calibri"/>
                </a:rPr>
                <a:t>Collaborate</a:t>
              </a:r>
              <a:r>
                <a:rPr lang="en-US" sz="1200" b="0" i="0" u="none" strike="noStrike" cap="none" dirty="0">
                  <a:solidFill>
                    <a:schemeClr val="lt1"/>
                  </a:solidFill>
                  <a:latin typeface="Calibri"/>
                  <a:ea typeface="Calibri"/>
                  <a:cs typeface="Calibri"/>
                  <a:sym typeface="Calibri"/>
                </a:rPr>
                <a:t> in real time with health plans, emergency medicine, behavioral health and post acute care to avoid readmissions</a:t>
              </a:r>
            </a:p>
            <a:p>
              <a:pPr marL="0" marR="0" lvl="1" algn="l" rtl="0">
                <a:lnSpc>
                  <a:spcPct val="90000"/>
                </a:lnSpc>
                <a:spcBef>
                  <a:spcPts val="180"/>
                </a:spcBef>
                <a:spcAft>
                  <a:spcPts val="0"/>
                </a:spcAft>
                <a:buClr>
                  <a:schemeClr val="lt1"/>
                </a:buClr>
                <a:buSzPts val="1200"/>
              </a:pPr>
              <a:endParaRPr sz="1400" dirty="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Identify trends in utilization by individuals, diagnosis and lines of business</a:t>
              </a:r>
            </a:p>
            <a:p>
              <a:pPr marL="0" marR="0" lvl="1" algn="l" rtl="0">
                <a:lnSpc>
                  <a:spcPct val="90000"/>
                </a:lnSpc>
                <a:spcBef>
                  <a:spcPts val="180"/>
                </a:spcBef>
                <a:spcAft>
                  <a:spcPts val="0"/>
                </a:spcAft>
                <a:buClr>
                  <a:schemeClr val="lt1"/>
                </a:buClr>
                <a:buSzPts val="1200"/>
              </a:pPr>
              <a:endParaRPr sz="1400" dirty="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Case manage patients with high utilization patterns at the point of care</a:t>
              </a:r>
              <a:endParaRPr dirty="0"/>
            </a:p>
            <a:p>
              <a:pPr marL="114300" marR="0" lvl="1" indent="-38100" algn="l" rtl="0">
                <a:lnSpc>
                  <a:spcPct val="90000"/>
                </a:lnSpc>
                <a:spcBef>
                  <a:spcPts val="180"/>
                </a:spcBef>
                <a:spcAft>
                  <a:spcPts val="0"/>
                </a:spcAft>
                <a:buClr>
                  <a:schemeClr val="dk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15" name="Google Shape;348;p42">
              <a:extLst>
                <a:ext uri="{FF2B5EF4-FFF2-40B4-BE49-F238E27FC236}">
                  <a16:creationId xmlns:a16="http://schemas.microsoft.com/office/drawing/2014/main" id="{3B6735EC-72C0-4D44-6D6A-4F0DE422F146}"/>
                </a:ext>
              </a:extLst>
            </p:cNvPr>
            <p:cNvSpPr/>
            <p:nvPr/>
          </p:nvSpPr>
          <p:spPr>
            <a:xfrm>
              <a:off x="3359891" y="207996"/>
              <a:ext cx="906532" cy="906532"/>
            </a:xfrm>
            <a:prstGeom prst="rect">
              <a:avLst/>
            </a:prstGeom>
            <a:solidFill>
              <a:srgbClr val="75B9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9;p42">
              <a:extLst>
                <a:ext uri="{FF2B5EF4-FFF2-40B4-BE49-F238E27FC236}">
                  <a16:creationId xmlns:a16="http://schemas.microsoft.com/office/drawing/2014/main" id="{866C75A4-7A0C-42C9-769D-94CE050967B3}"/>
                </a:ext>
              </a:extLst>
            </p:cNvPr>
            <p:cNvSpPr/>
            <p:nvPr/>
          </p:nvSpPr>
          <p:spPr>
            <a:xfrm rot="-5400000">
              <a:off x="5089797" y="2377760"/>
              <a:ext cx="3596170" cy="4532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0;p42">
              <a:extLst>
                <a:ext uri="{FF2B5EF4-FFF2-40B4-BE49-F238E27FC236}">
                  <a16:creationId xmlns:a16="http://schemas.microsoft.com/office/drawing/2014/main" id="{0CEAEC26-B312-D4DE-1099-794479C989DF}"/>
                </a:ext>
              </a:extLst>
            </p:cNvPr>
            <p:cNvSpPr txBox="1"/>
            <p:nvPr/>
          </p:nvSpPr>
          <p:spPr>
            <a:xfrm rot="-5400000">
              <a:off x="5089797" y="2377760"/>
              <a:ext cx="3596170" cy="453266"/>
            </a:xfrm>
            <a:prstGeom prst="rect">
              <a:avLst/>
            </a:prstGeom>
            <a:noFill/>
            <a:ln>
              <a:noFill/>
            </a:ln>
          </p:spPr>
          <p:txBody>
            <a:bodyPr spcFirstLastPara="1" wrap="square" lIns="0" tIns="0" rIns="399750" bIns="0" anchor="t" anchorCtr="0">
              <a:noAutofit/>
            </a:bodyPr>
            <a:lstStyle/>
            <a:p>
              <a:pPr marL="0" marR="0" lvl="0" indent="0" algn="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Patient Panel Management</a:t>
              </a:r>
              <a:endParaRPr/>
            </a:p>
          </p:txBody>
        </p:sp>
        <p:sp>
          <p:nvSpPr>
            <p:cNvPr id="18" name="Google Shape;351;p42">
              <a:extLst>
                <a:ext uri="{FF2B5EF4-FFF2-40B4-BE49-F238E27FC236}">
                  <a16:creationId xmlns:a16="http://schemas.microsoft.com/office/drawing/2014/main" id="{BDAF74AB-3F1B-3699-B414-1C098AA84E87}"/>
                </a:ext>
              </a:extLst>
            </p:cNvPr>
            <p:cNvSpPr/>
            <p:nvPr/>
          </p:nvSpPr>
          <p:spPr>
            <a:xfrm>
              <a:off x="7114515" y="806307"/>
              <a:ext cx="2257746" cy="3596170"/>
            </a:xfrm>
            <a:prstGeom prst="rect">
              <a:avLst/>
            </a:prstGeom>
            <a:solidFill>
              <a:srgbClr val="1A438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2;p42">
              <a:extLst>
                <a:ext uri="{FF2B5EF4-FFF2-40B4-BE49-F238E27FC236}">
                  <a16:creationId xmlns:a16="http://schemas.microsoft.com/office/drawing/2014/main" id="{6ABDFA05-43DE-1458-737B-0F7409ACE68A}"/>
                </a:ext>
              </a:extLst>
            </p:cNvPr>
            <p:cNvSpPr txBox="1"/>
            <p:nvPr/>
          </p:nvSpPr>
          <p:spPr>
            <a:xfrm>
              <a:off x="7114515" y="900900"/>
              <a:ext cx="2257746" cy="3596170"/>
            </a:xfrm>
            <a:prstGeom prst="rect">
              <a:avLst/>
            </a:prstGeom>
            <a:noFill/>
            <a:ln>
              <a:noFill/>
            </a:ln>
          </p:spPr>
          <p:txBody>
            <a:bodyPr spcFirstLastPara="1" wrap="square" lIns="113775" tIns="399750" rIns="113775" bIns="113775" anchor="t" anchorCtr="0">
              <a:noAutofit/>
            </a:bodyPr>
            <a:lstStyle/>
            <a:p>
              <a:pPr marL="114300" marR="0" lvl="1" indent="-114300" algn="l" rtl="0">
                <a:lnSpc>
                  <a:spcPct val="90000"/>
                </a:lnSpc>
                <a:spcBef>
                  <a:spcPts val="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Use real time data to improve care outcomes and meet metrics</a:t>
              </a:r>
              <a:endParaRPr dirty="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Enhance communication with health plan by coordinating care off the same data</a:t>
              </a:r>
              <a:endParaRPr dirty="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Reduce no shows and increase acute care follow up visits by connecting directly with your patients next day</a:t>
              </a:r>
              <a:endParaRPr dirty="0"/>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dirty="0">
                  <a:solidFill>
                    <a:schemeClr val="lt1"/>
                  </a:solidFill>
                  <a:latin typeface="Calibri"/>
                  <a:ea typeface="Calibri"/>
                  <a:cs typeface="Calibri"/>
                  <a:sym typeface="Calibri"/>
                </a:rPr>
                <a:t>Increase over all encounters through education of same day, evening hours and  work in appointments in lieu of ED</a:t>
              </a:r>
              <a:endParaRPr dirty="0"/>
            </a:p>
          </p:txBody>
        </p:sp>
        <p:sp>
          <p:nvSpPr>
            <p:cNvPr id="20" name="Google Shape;353;p42">
              <a:extLst>
                <a:ext uri="{FF2B5EF4-FFF2-40B4-BE49-F238E27FC236}">
                  <a16:creationId xmlns:a16="http://schemas.microsoft.com/office/drawing/2014/main" id="{B7E4A715-C266-FA8F-81CB-B6C20ACCDB0A}"/>
                </a:ext>
              </a:extLst>
            </p:cNvPr>
            <p:cNvSpPr/>
            <p:nvPr/>
          </p:nvSpPr>
          <p:spPr>
            <a:xfrm>
              <a:off x="6661249" y="207996"/>
              <a:ext cx="906532" cy="906532"/>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337;p42">
            <a:extLst>
              <a:ext uri="{FF2B5EF4-FFF2-40B4-BE49-F238E27FC236}">
                <a16:creationId xmlns:a16="http://schemas.microsoft.com/office/drawing/2014/main" id="{64296077-5E7C-5318-1311-BFAE5FB0E155}"/>
              </a:ext>
            </a:extLst>
          </p:cNvPr>
          <p:cNvSpPr txBox="1">
            <a:spLocks/>
          </p:cNvSpPr>
          <p:nvPr/>
        </p:nvSpPr>
        <p:spPr>
          <a:xfrm>
            <a:off x="658091" y="305196"/>
            <a:ext cx="11159700" cy="982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14A0C0"/>
              </a:buClr>
              <a:buSzPts val="3200"/>
              <a:buFont typeface="Calibri"/>
              <a:buNone/>
              <a:tabLst/>
              <a:defRPr/>
            </a:pPr>
            <a:r>
              <a:rPr kumimoji="0" lang="en-US" sz="3200" b="0" i="0" u="none" strike="noStrike" kern="0" cap="none" spc="0" normalizeH="0" baseline="0" noProof="0" dirty="0">
                <a:ln>
                  <a:noFill/>
                </a:ln>
                <a:solidFill>
                  <a:srgbClr val="002060"/>
                </a:solidFill>
                <a:effectLst/>
                <a:uLnTx/>
                <a:uFillTx/>
                <a:latin typeface="+mj-lt"/>
                <a:cs typeface="Calibri"/>
                <a:sym typeface="Calibri"/>
              </a:rPr>
              <a:t>Network Value for Primary Care</a:t>
            </a:r>
            <a:endParaRPr kumimoji="0" lang="en-US" sz="2400" b="0" i="0" u="none" strike="noStrike" kern="0" cap="none" spc="0" normalizeH="0" baseline="0" noProof="0" dirty="0">
              <a:ln>
                <a:noFill/>
              </a:ln>
              <a:solidFill>
                <a:srgbClr val="002060"/>
              </a:solidFill>
              <a:effectLst/>
              <a:uLnTx/>
              <a:uFillTx/>
              <a:latin typeface="+mj-lt"/>
              <a:cs typeface="Calibri"/>
              <a:sym typeface="Calibri"/>
            </a:endParaRPr>
          </a:p>
        </p:txBody>
      </p:sp>
    </p:spTree>
    <p:extLst>
      <p:ext uri="{BB962C8B-B14F-4D97-AF65-F5344CB8AC3E}">
        <p14:creationId xmlns:p14="http://schemas.microsoft.com/office/powerpoint/2010/main" val="238080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8;p43">
            <a:extLst>
              <a:ext uri="{FF2B5EF4-FFF2-40B4-BE49-F238E27FC236}">
                <a16:creationId xmlns:a16="http://schemas.microsoft.com/office/drawing/2014/main" id="{62485D4B-80F8-8D12-9347-A32D799AF561}"/>
              </a:ext>
            </a:extLst>
          </p:cNvPr>
          <p:cNvSpPr txBox="1">
            <a:spLocks/>
          </p:cNvSpPr>
          <p:nvPr/>
        </p:nvSpPr>
        <p:spPr>
          <a:xfrm>
            <a:off x="516150" y="324435"/>
            <a:ext cx="11159700" cy="982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14A0C0"/>
              </a:buClr>
              <a:buSzPts val="3200"/>
              <a:buFont typeface="Calibri"/>
              <a:buNone/>
              <a:tabLst/>
              <a:defRPr/>
            </a:pPr>
            <a:r>
              <a:rPr kumimoji="0" lang="en-US" sz="3200" b="0" i="0" u="none" strike="noStrike" kern="0" cap="none" spc="0" normalizeH="0" baseline="0" noProof="0" dirty="0">
                <a:ln>
                  <a:noFill/>
                </a:ln>
                <a:solidFill>
                  <a:schemeClr val="tx2"/>
                </a:solidFill>
                <a:effectLst/>
                <a:uLnTx/>
                <a:uFillTx/>
                <a:latin typeface="Calibri"/>
                <a:cs typeface="Calibri"/>
                <a:sym typeface="Calibri"/>
              </a:rPr>
              <a:t>Network Value for Behavioral Health</a:t>
            </a:r>
            <a:endParaRPr kumimoji="0" lang="en-US" sz="2400" b="0" i="0" u="none" strike="noStrike" kern="0" cap="none" spc="0" normalizeH="0" baseline="0" noProof="0" dirty="0">
              <a:ln>
                <a:noFill/>
              </a:ln>
              <a:solidFill>
                <a:schemeClr val="tx2"/>
              </a:solidFill>
              <a:effectLst/>
              <a:uLnTx/>
              <a:uFillTx/>
              <a:latin typeface="Calibri"/>
              <a:cs typeface="Calibri"/>
              <a:sym typeface="Calibri"/>
            </a:endParaRPr>
          </a:p>
        </p:txBody>
      </p:sp>
      <p:grpSp>
        <p:nvGrpSpPr>
          <p:cNvPr id="6" name="Google Shape;359;p43">
            <a:extLst>
              <a:ext uri="{FF2B5EF4-FFF2-40B4-BE49-F238E27FC236}">
                <a16:creationId xmlns:a16="http://schemas.microsoft.com/office/drawing/2014/main" id="{71B1361C-2C16-0B35-91D3-B64C2D806903}"/>
              </a:ext>
            </a:extLst>
          </p:cNvPr>
          <p:cNvGrpSpPr/>
          <p:nvPr/>
        </p:nvGrpSpPr>
        <p:grpSpPr>
          <a:xfrm>
            <a:off x="1643666" y="1306635"/>
            <a:ext cx="8029418" cy="4466593"/>
            <a:chOff x="49290" y="281062"/>
            <a:chExt cx="8029418" cy="4466593"/>
          </a:xfrm>
        </p:grpSpPr>
        <p:sp>
          <p:nvSpPr>
            <p:cNvPr id="7" name="Google Shape;360;p43">
              <a:extLst>
                <a:ext uri="{FF2B5EF4-FFF2-40B4-BE49-F238E27FC236}">
                  <a16:creationId xmlns:a16="http://schemas.microsoft.com/office/drawing/2014/main" id="{9A1476B4-876F-AF98-A175-231745B2CE38}"/>
                </a:ext>
              </a:extLst>
            </p:cNvPr>
            <p:cNvSpPr/>
            <p:nvPr/>
          </p:nvSpPr>
          <p:spPr>
            <a:xfrm rot="-5400000">
              <a:off x="-1668027" y="2515494"/>
              <a:ext cx="3826390" cy="39175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 name="Google Shape;361;p43">
              <a:extLst>
                <a:ext uri="{FF2B5EF4-FFF2-40B4-BE49-F238E27FC236}">
                  <a16:creationId xmlns:a16="http://schemas.microsoft.com/office/drawing/2014/main" id="{8F231B5E-731A-596B-3AE9-AB38D8BEDC31}"/>
                </a:ext>
              </a:extLst>
            </p:cNvPr>
            <p:cNvSpPr txBox="1"/>
            <p:nvPr/>
          </p:nvSpPr>
          <p:spPr>
            <a:xfrm rot="-5400000">
              <a:off x="-1668027" y="2515494"/>
              <a:ext cx="3826390" cy="391752"/>
            </a:xfrm>
            <a:prstGeom prst="rect">
              <a:avLst/>
            </a:prstGeom>
            <a:noFill/>
            <a:ln>
              <a:noFill/>
            </a:ln>
          </p:spPr>
          <p:txBody>
            <a:bodyPr spcFirstLastPara="1" wrap="square" lIns="0" tIns="0" rIns="345500" bIns="0" anchor="t" anchorCtr="0">
              <a:noAutofit/>
            </a:bodyPr>
            <a:lstStyle/>
            <a:p>
              <a:pPr marL="0" marR="0" lvl="0" indent="0" algn="r" defTabSz="914400" eaLnBrk="1" fontAlgn="auto" latinLnBrk="0" hangingPunct="1">
                <a:lnSpc>
                  <a:spcPct val="90000"/>
                </a:lnSpc>
                <a:spcBef>
                  <a:spcPts val="0"/>
                </a:spcBef>
                <a:spcAft>
                  <a:spcPts val="0"/>
                </a:spcAft>
                <a:buClr>
                  <a:srgbClr val="455469"/>
                </a:buClr>
                <a:buSzPts val="2400"/>
                <a:buFont typeface="Calibri"/>
                <a:buNone/>
                <a:tabLst/>
                <a:defRPr/>
              </a:pPr>
              <a:r>
                <a:rPr kumimoji="0" lang="en-US" sz="2400" b="0" i="0" u="none" strike="noStrike" kern="0" cap="none" spc="0" normalizeH="0" baseline="0" noProof="0">
                  <a:ln>
                    <a:noFill/>
                  </a:ln>
                  <a:solidFill>
                    <a:srgbClr val="455469"/>
                  </a:solidFill>
                  <a:effectLst/>
                  <a:uLnTx/>
                  <a:uFillTx/>
                  <a:latin typeface="Calibri"/>
                  <a:ea typeface="Calibri"/>
                  <a:cs typeface="Calibri"/>
                  <a:sym typeface="Calibri"/>
                </a:rPr>
                <a:t>Client and Staff Safety</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9" name="Google Shape;362;p43">
              <a:extLst>
                <a:ext uri="{FF2B5EF4-FFF2-40B4-BE49-F238E27FC236}">
                  <a16:creationId xmlns:a16="http://schemas.microsoft.com/office/drawing/2014/main" id="{C36C6657-9DBB-D7D3-5693-1A090F9CC682}"/>
                </a:ext>
              </a:extLst>
            </p:cNvPr>
            <p:cNvSpPr/>
            <p:nvPr/>
          </p:nvSpPr>
          <p:spPr>
            <a:xfrm>
              <a:off x="441043" y="798176"/>
              <a:ext cx="1951344" cy="3826390"/>
            </a:xfrm>
            <a:prstGeom prst="rect">
              <a:avLst/>
            </a:prstGeom>
            <a:solidFill>
              <a:srgbClr val="1A438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 name="Google Shape;363;p43">
              <a:extLst>
                <a:ext uri="{FF2B5EF4-FFF2-40B4-BE49-F238E27FC236}">
                  <a16:creationId xmlns:a16="http://schemas.microsoft.com/office/drawing/2014/main" id="{A008CB09-A26C-15A0-1C37-582075E60C71}"/>
                </a:ext>
              </a:extLst>
            </p:cNvPr>
            <p:cNvSpPr txBox="1"/>
            <p:nvPr/>
          </p:nvSpPr>
          <p:spPr>
            <a:xfrm>
              <a:off x="434642" y="916212"/>
              <a:ext cx="1951344" cy="3826390"/>
            </a:xfrm>
            <a:prstGeom prst="rect">
              <a:avLst/>
            </a:prstGeom>
            <a:noFill/>
            <a:ln>
              <a:noFill/>
            </a:ln>
          </p:spPr>
          <p:txBody>
            <a:bodyPr spcFirstLastPara="1" wrap="square" lIns="120900" tIns="345500" rIns="120900" bIns="120900" anchor="t" anchorCtr="0">
              <a:noAutofit/>
            </a:bodyPr>
            <a:lstStyle/>
            <a:p>
              <a:pPr marL="114300" marR="0" lvl="1" indent="-114300" defTabSz="914400" eaLnBrk="1" fontAlgn="auto" latinLnBrk="0" hangingPunct="1">
                <a:lnSpc>
                  <a:spcPct val="90000"/>
                </a:lnSpc>
                <a:spcBef>
                  <a:spcPts val="0"/>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Safety &amp; Security alerts in real time help team keep staff and clients protected from harm</a:t>
              </a:r>
            </a:p>
            <a:p>
              <a:pPr marL="0" marR="0" lvl="1" defTabSz="914400" eaLnBrk="1" fontAlgn="auto" latinLnBrk="0" hangingPunct="1">
                <a:lnSpc>
                  <a:spcPct val="90000"/>
                </a:lnSpc>
                <a:spcBef>
                  <a:spcPts val="0"/>
                </a:spcBef>
                <a:spcAft>
                  <a:spcPts val="0"/>
                </a:spcAft>
                <a:buClr>
                  <a:srgbClr val="FFFFFF"/>
                </a:buClr>
                <a:buSzPts val="1300"/>
                <a:tabLst/>
                <a:defRPr/>
              </a:pP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114300" defTabSz="914400" eaLnBrk="1" fontAlgn="auto" latinLnBrk="0" hangingPunct="1">
                <a:lnSpc>
                  <a:spcPct val="90000"/>
                </a:lnSpc>
                <a:spcBef>
                  <a:spcPts val="195"/>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Safety plans, effective interventions, and triggers can be shared through insights</a:t>
              </a:r>
            </a:p>
            <a:p>
              <a:pPr marL="0" marR="0" lvl="1" defTabSz="914400" eaLnBrk="1" fontAlgn="auto" latinLnBrk="0" hangingPunct="1">
                <a:lnSpc>
                  <a:spcPct val="90000"/>
                </a:lnSpc>
                <a:spcBef>
                  <a:spcPts val="195"/>
                </a:spcBef>
                <a:spcAft>
                  <a:spcPts val="0"/>
                </a:spcAft>
                <a:buClr>
                  <a:srgbClr val="FFFFFF"/>
                </a:buClr>
                <a:buSzPts val="1300"/>
                <a:tabLst/>
                <a:defRPr/>
              </a:pP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114300" defTabSz="914400" eaLnBrk="1" fontAlgn="auto" latinLnBrk="0" hangingPunct="1">
                <a:lnSpc>
                  <a:spcPct val="90000"/>
                </a:lnSpc>
                <a:spcBef>
                  <a:spcPts val="195"/>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Giving clients voice through patient background alleviates the burden from the individual in crisis</a:t>
              </a: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31750" defTabSz="914400" eaLnBrk="1" fontAlgn="auto" latinLnBrk="0" hangingPunct="1">
                <a:lnSpc>
                  <a:spcPct val="90000"/>
                </a:lnSpc>
                <a:spcBef>
                  <a:spcPts val="195"/>
                </a:spcBef>
                <a:spcAft>
                  <a:spcPts val="0"/>
                </a:spcAft>
                <a:buClr>
                  <a:srgbClr val="455469"/>
                </a:buClr>
                <a:buSzPts val="1300"/>
                <a:buFont typeface="Calibri"/>
                <a:buNone/>
                <a:tabLst/>
                <a:defRPr/>
              </a:pPr>
              <a:endParaRPr kumimoji="0" sz="13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 name="Google Shape;364;p43">
              <a:extLst>
                <a:ext uri="{FF2B5EF4-FFF2-40B4-BE49-F238E27FC236}">
                  <a16:creationId xmlns:a16="http://schemas.microsoft.com/office/drawing/2014/main" id="{5F79A44E-E0D1-E8E5-6A55-8933753F6E5B}"/>
                </a:ext>
              </a:extLst>
            </p:cNvPr>
            <p:cNvSpPr/>
            <p:nvPr/>
          </p:nvSpPr>
          <p:spPr>
            <a:xfrm>
              <a:off x="49290" y="281062"/>
              <a:ext cx="783505" cy="783505"/>
            </a:xfrm>
            <a:prstGeom prst="rect">
              <a:avLst/>
            </a:prstGeom>
            <a:solidFill>
              <a:srgbClr val="75B9E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 name="Google Shape;365;p43">
              <a:extLst>
                <a:ext uri="{FF2B5EF4-FFF2-40B4-BE49-F238E27FC236}">
                  <a16:creationId xmlns:a16="http://schemas.microsoft.com/office/drawing/2014/main" id="{25B775E0-C12C-E6D8-4B70-933E116FA9F8}"/>
                </a:ext>
              </a:extLst>
            </p:cNvPr>
            <p:cNvSpPr/>
            <p:nvPr/>
          </p:nvSpPr>
          <p:spPr>
            <a:xfrm rot="-5400000">
              <a:off x="1175132" y="2515494"/>
              <a:ext cx="3826390" cy="39175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 name="Google Shape;366;p43">
              <a:extLst>
                <a:ext uri="{FF2B5EF4-FFF2-40B4-BE49-F238E27FC236}">
                  <a16:creationId xmlns:a16="http://schemas.microsoft.com/office/drawing/2014/main" id="{FC0B4477-71B7-C463-148C-99AF231B3F48}"/>
                </a:ext>
              </a:extLst>
            </p:cNvPr>
            <p:cNvSpPr txBox="1"/>
            <p:nvPr/>
          </p:nvSpPr>
          <p:spPr>
            <a:xfrm rot="-5400000">
              <a:off x="1175132" y="2515494"/>
              <a:ext cx="3826390" cy="391752"/>
            </a:xfrm>
            <a:prstGeom prst="rect">
              <a:avLst/>
            </a:prstGeom>
            <a:noFill/>
            <a:ln>
              <a:noFill/>
            </a:ln>
          </p:spPr>
          <p:txBody>
            <a:bodyPr spcFirstLastPara="1" wrap="square" lIns="0" tIns="0" rIns="345500" bIns="0" anchor="t" anchorCtr="0">
              <a:noAutofit/>
            </a:bodyPr>
            <a:lstStyle/>
            <a:p>
              <a:pPr marL="0" marR="0" lvl="0" indent="0" algn="r" defTabSz="914400" eaLnBrk="1" fontAlgn="auto" latinLnBrk="0" hangingPunct="1">
                <a:lnSpc>
                  <a:spcPct val="90000"/>
                </a:lnSpc>
                <a:spcBef>
                  <a:spcPts val="0"/>
                </a:spcBef>
                <a:spcAft>
                  <a:spcPts val="0"/>
                </a:spcAft>
                <a:buClr>
                  <a:srgbClr val="455469"/>
                </a:buClr>
                <a:buSzPts val="2400"/>
                <a:buFont typeface="Calibri"/>
                <a:buNone/>
                <a:tabLst/>
                <a:defRPr/>
              </a:pPr>
              <a:r>
                <a:rPr kumimoji="0" lang="en-US" sz="2400" b="0" i="0" u="none" strike="noStrike" kern="0" cap="none" spc="0" normalizeH="0" baseline="0" noProof="0">
                  <a:ln>
                    <a:noFill/>
                  </a:ln>
                  <a:solidFill>
                    <a:srgbClr val="455469"/>
                  </a:solidFill>
                  <a:effectLst/>
                  <a:uLnTx/>
                  <a:uFillTx/>
                  <a:latin typeface="Calibri"/>
                  <a:ea typeface="Calibri"/>
                  <a:cs typeface="Calibri"/>
                  <a:sym typeface="Calibri"/>
                </a:rPr>
                <a:t>Enhance Client Connectivity</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15" name="Google Shape;367;p43">
              <a:extLst>
                <a:ext uri="{FF2B5EF4-FFF2-40B4-BE49-F238E27FC236}">
                  <a16:creationId xmlns:a16="http://schemas.microsoft.com/office/drawing/2014/main" id="{01F5286F-7B87-F385-39FE-4D94F032B337}"/>
                </a:ext>
              </a:extLst>
            </p:cNvPr>
            <p:cNvSpPr/>
            <p:nvPr/>
          </p:nvSpPr>
          <p:spPr>
            <a:xfrm>
              <a:off x="3284204" y="798176"/>
              <a:ext cx="1951344" cy="3826390"/>
            </a:xfrm>
            <a:prstGeom prst="rect">
              <a:avLst/>
            </a:prstGeom>
            <a:solidFill>
              <a:srgbClr val="1A438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 name="Google Shape;368;p43">
              <a:extLst>
                <a:ext uri="{FF2B5EF4-FFF2-40B4-BE49-F238E27FC236}">
                  <a16:creationId xmlns:a16="http://schemas.microsoft.com/office/drawing/2014/main" id="{39138016-4E1B-C58F-1923-E1892E85DEBF}"/>
                </a:ext>
              </a:extLst>
            </p:cNvPr>
            <p:cNvSpPr txBox="1"/>
            <p:nvPr/>
          </p:nvSpPr>
          <p:spPr>
            <a:xfrm>
              <a:off x="3285246" y="921265"/>
              <a:ext cx="1951344" cy="3826390"/>
            </a:xfrm>
            <a:prstGeom prst="rect">
              <a:avLst/>
            </a:prstGeom>
            <a:noFill/>
            <a:ln>
              <a:noFill/>
            </a:ln>
          </p:spPr>
          <p:txBody>
            <a:bodyPr spcFirstLastPara="1" wrap="square" lIns="120900" tIns="345500" rIns="120900" bIns="120900" anchor="t" anchorCtr="0">
              <a:noAutofit/>
            </a:bodyPr>
            <a:lstStyle/>
            <a:p>
              <a:pPr marL="114300" marR="0" lvl="1" indent="-114300" defTabSz="914400" eaLnBrk="1" fontAlgn="auto" latinLnBrk="0" hangingPunct="1">
                <a:lnSpc>
                  <a:spcPct val="90000"/>
                </a:lnSpc>
                <a:spcBef>
                  <a:spcPts val="0"/>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Consistent communication from providers across the network endorses the sense of belonging</a:t>
              </a:r>
            </a:p>
            <a:p>
              <a:pPr marL="0" marR="0" lvl="1" defTabSz="914400" eaLnBrk="1" fontAlgn="auto" latinLnBrk="0" hangingPunct="1">
                <a:lnSpc>
                  <a:spcPct val="90000"/>
                </a:lnSpc>
                <a:spcBef>
                  <a:spcPts val="0"/>
                </a:spcBef>
                <a:spcAft>
                  <a:spcPts val="0"/>
                </a:spcAft>
                <a:buClr>
                  <a:srgbClr val="FFFFFF"/>
                </a:buClr>
                <a:buSzPts val="1300"/>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114300" defTabSz="914400" eaLnBrk="1" fontAlgn="auto" latinLnBrk="0" hangingPunct="1">
                <a:lnSpc>
                  <a:spcPct val="90000"/>
                </a:lnSpc>
                <a:spcBef>
                  <a:spcPts val="195"/>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Same or next day follow up calls or visits assure your client your are there to address their needs</a:t>
              </a:r>
            </a:p>
            <a:p>
              <a:pPr marL="0" marR="0" lvl="1" defTabSz="914400" eaLnBrk="1" fontAlgn="auto" latinLnBrk="0" hangingPunct="1">
                <a:lnSpc>
                  <a:spcPct val="90000"/>
                </a:lnSpc>
                <a:spcBef>
                  <a:spcPts val="195"/>
                </a:spcBef>
                <a:spcAft>
                  <a:spcPts val="0"/>
                </a:spcAft>
                <a:buClr>
                  <a:srgbClr val="FFFFFF"/>
                </a:buClr>
                <a:buSzPts val="1300"/>
                <a:tabLst/>
                <a:defRPr/>
              </a:pP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114300" defTabSz="914400" eaLnBrk="1" fontAlgn="auto" latinLnBrk="0" hangingPunct="1">
                <a:lnSpc>
                  <a:spcPct val="90000"/>
                </a:lnSpc>
                <a:spcBef>
                  <a:spcPts val="195"/>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Advocating for individuals living with SPMI</a:t>
              </a: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31750" defTabSz="914400" eaLnBrk="1" fontAlgn="auto" latinLnBrk="0" hangingPunct="1">
                <a:lnSpc>
                  <a:spcPct val="90000"/>
                </a:lnSpc>
                <a:spcBef>
                  <a:spcPts val="195"/>
                </a:spcBef>
                <a:spcAft>
                  <a:spcPts val="0"/>
                </a:spcAft>
                <a:buClr>
                  <a:srgbClr val="455469"/>
                </a:buClr>
                <a:buSzPts val="1300"/>
                <a:buFont typeface="Calibri"/>
                <a:buNone/>
                <a:tabLst/>
                <a:defRPr/>
              </a:pPr>
              <a:endParaRPr kumimoji="0" sz="13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7" name="Google Shape;369;p43">
              <a:extLst>
                <a:ext uri="{FF2B5EF4-FFF2-40B4-BE49-F238E27FC236}">
                  <a16:creationId xmlns:a16="http://schemas.microsoft.com/office/drawing/2014/main" id="{92CF14E1-84B3-BFEF-261B-05DC09A81A7F}"/>
                </a:ext>
              </a:extLst>
            </p:cNvPr>
            <p:cNvSpPr/>
            <p:nvPr/>
          </p:nvSpPr>
          <p:spPr>
            <a:xfrm>
              <a:off x="2892451" y="281062"/>
              <a:ext cx="783505" cy="783505"/>
            </a:xfrm>
            <a:prstGeom prst="rect">
              <a:avLst/>
            </a:prstGeom>
            <a:solidFill>
              <a:srgbClr val="75B9E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 name="Google Shape;370;p43">
              <a:extLst>
                <a:ext uri="{FF2B5EF4-FFF2-40B4-BE49-F238E27FC236}">
                  <a16:creationId xmlns:a16="http://schemas.microsoft.com/office/drawing/2014/main" id="{EB349E9F-54D5-0956-9889-24D0288C21C3}"/>
                </a:ext>
              </a:extLst>
            </p:cNvPr>
            <p:cNvSpPr/>
            <p:nvPr/>
          </p:nvSpPr>
          <p:spPr>
            <a:xfrm rot="-5400000">
              <a:off x="4018292" y="2515494"/>
              <a:ext cx="3826390" cy="39175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Google Shape;371;p43">
              <a:extLst>
                <a:ext uri="{FF2B5EF4-FFF2-40B4-BE49-F238E27FC236}">
                  <a16:creationId xmlns:a16="http://schemas.microsoft.com/office/drawing/2014/main" id="{21769F5B-CDFD-FE94-01D5-536E5CD0D942}"/>
                </a:ext>
              </a:extLst>
            </p:cNvPr>
            <p:cNvSpPr txBox="1"/>
            <p:nvPr/>
          </p:nvSpPr>
          <p:spPr>
            <a:xfrm rot="-5400000">
              <a:off x="4018292" y="2515494"/>
              <a:ext cx="3826390" cy="391752"/>
            </a:xfrm>
            <a:prstGeom prst="rect">
              <a:avLst/>
            </a:prstGeom>
            <a:noFill/>
            <a:ln>
              <a:noFill/>
            </a:ln>
          </p:spPr>
          <p:txBody>
            <a:bodyPr spcFirstLastPara="1" wrap="square" lIns="0" tIns="0" rIns="345500" bIns="0" anchor="t" anchorCtr="0">
              <a:noAutofit/>
            </a:bodyPr>
            <a:lstStyle/>
            <a:p>
              <a:pPr marL="0" marR="0" lvl="0" indent="0" algn="r" defTabSz="914400" eaLnBrk="1" fontAlgn="auto" latinLnBrk="0" hangingPunct="1">
                <a:lnSpc>
                  <a:spcPct val="90000"/>
                </a:lnSpc>
                <a:spcBef>
                  <a:spcPts val="0"/>
                </a:spcBef>
                <a:spcAft>
                  <a:spcPts val="0"/>
                </a:spcAft>
                <a:buClr>
                  <a:srgbClr val="455469"/>
                </a:buClr>
                <a:buSzPts val="2400"/>
                <a:buFont typeface="Calibri"/>
                <a:buNone/>
                <a:tabLst/>
                <a:defRPr/>
              </a:pPr>
              <a:r>
                <a:rPr kumimoji="0" lang="en-US" sz="2400" b="0" i="0" u="none" strike="noStrike" kern="0" cap="none" spc="0" normalizeH="0" baseline="0" noProof="0">
                  <a:ln>
                    <a:noFill/>
                  </a:ln>
                  <a:solidFill>
                    <a:srgbClr val="455469"/>
                  </a:solidFill>
                  <a:effectLst/>
                  <a:uLnTx/>
                  <a:uFillTx/>
                  <a:latin typeface="Calibri"/>
                  <a:ea typeface="Calibri"/>
                  <a:cs typeface="Calibri"/>
                  <a:sym typeface="Calibri"/>
                </a:rPr>
                <a:t>Reduce ED Utilization </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20" name="Google Shape;372;p43">
              <a:extLst>
                <a:ext uri="{FF2B5EF4-FFF2-40B4-BE49-F238E27FC236}">
                  <a16:creationId xmlns:a16="http://schemas.microsoft.com/office/drawing/2014/main" id="{9CCCFB48-4AE5-CECC-9A5D-941ADAF26D1D}"/>
                </a:ext>
              </a:extLst>
            </p:cNvPr>
            <p:cNvSpPr/>
            <p:nvPr/>
          </p:nvSpPr>
          <p:spPr>
            <a:xfrm>
              <a:off x="6127364" y="798176"/>
              <a:ext cx="1951344" cy="3826390"/>
            </a:xfrm>
            <a:prstGeom prst="rect">
              <a:avLst/>
            </a:prstGeom>
            <a:solidFill>
              <a:srgbClr val="1ECB9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373;p43">
              <a:extLst>
                <a:ext uri="{FF2B5EF4-FFF2-40B4-BE49-F238E27FC236}">
                  <a16:creationId xmlns:a16="http://schemas.microsoft.com/office/drawing/2014/main" id="{C48D401A-D1E0-7895-B79A-956C77F488AA}"/>
                </a:ext>
              </a:extLst>
            </p:cNvPr>
            <p:cNvSpPr txBox="1"/>
            <p:nvPr/>
          </p:nvSpPr>
          <p:spPr>
            <a:xfrm>
              <a:off x="6127363" y="777218"/>
              <a:ext cx="1951344" cy="3826390"/>
            </a:xfrm>
            <a:prstGeom prst="rect">
              <a:avLst/>
            </a:prstGeom>
            <a:solidFill>
              <a:srgbClr val="1A4387"/>
            </a:solidFill>
            <a:ln>
              <a:noFill/>
            </a:ln>
          </p:spPr>
          <p:txBody>
            <a:bodyPr spcFirstLastPara="1" wrap="square" lIns="120900" tIns="345500" rIns="120900" bIns="120900" anchor="t" anchorCtr="0">
              <a:noAutofit/>
            </a:bodyPr>
            <a:lstStyle/>
            <a:p>
              <a:pPr marL="114300" marR="0" lvl="1" indent="-114300" defTabSz="914400" eaLnBrk="1" fontAlgn="auto" latinLnBrk="0" hangingPunct="1">
                <a:lnSpc>
                  <a:spcPct val="90000"/>
                </a:lnSpc>
                <a:spcBef>
                  <a:spcPts val="0"/>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Collaborate through care team to ensure client follows up on physical or behavioral health at the correct point of care</a:t>
              </a:r>
            </a:p>
            <a:p>
              <a:pPr marL="0" marR="0" lvl="1" defTabSz="914400" eaLnBrk="1" fontAlgn="auto" latinLnBrk="0" hangingPunct="1">
                <a:lnSpc>
                  <a:spcPct val="90000"/>
                </a:lnSpc>
                <a:spcBef>
                  <a:spcPts val="0"/>
                </a:spcBef>
                <a:spcAft>
                  <a:spcPts val="0"/>
                </a:spcAft>
                <a:buClr>
                  <a:srgbClr val="FFFFFF"/>
                </a:buClr>
                <a:buSzPts val="1300"/>
                <a:tabLst/>
                <a:defRPr/>
              </a:pP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114300" defTabSz="914400" eaLnBrk="1" fontAlgn="auto" latinLnBrk="0" hangingPunct="1">
                <a:lnSpc>
                  <a:spcPct val="90000"/>
                </a:lnSpc>
                <a:spcBef>
                  <a:spcPts val="195"/>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Establish robust relationships with PCP, Health Plans and community partners </a:t>
              </a:r>
            </a:p>
            <a:p>
              <a:pPr marL="0" marR="0" lvl="1" defTabSz="914400" eaLnBrk="1" fontAlgn="auto" latinLnBrk="0" hangingPunct="1">
                <a:lnSpc>
                  <a:spcPct val="90000"/>
                </a:lnSpc>
                <a:spcBef>
                  <a:spcPts val="195"/>
                </a:spcBef>
                <a:spcAft>
                  <a:spcPts val="0"/>
                </a:spcAft>
                <a:buClr>
                  <a:srgbClr val="FFFFFF"/>
                </a:buClr>
                <a:buSzPts val="1300"/>
                <a:tabLst/>
                <a:defRPr/>
              </a:pP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114300" defTabSz="914400" eaLnBrk="1" fontAlgn="auto" latinLnBrk="0" hangingPunct="1">
                <a:lnSpc>
                  <a:spcPct val="90000"/>
                </a:lnSpc>
                <a:spcBef>
                  <a:spcPts val="195"/>
                </a:spcBef>
                <a:spcAft>
                  <a:spcPts val="0"/>
                </a:spcAft>
                <a:buClr>
                  <a:srgbClr val="FFFFFF"/>
                </a:buClr>
                <a:buSzPts val="1300"/>
                <a:buFont typeface="Calibri"/>
                <a:buChar char="•"/>
                <a:tabLst/>
                <a:defRPr/>
              </a:pPr>
              <a:r>
                <a:rPr kumimoji="0" lang="en-US" sz="1300" b="0" i="0" u="none" strike="noStrike" kern="0" cap="none" spc="0" normalizeH="0" baseline="0" noProof="0" dirty="0">
                  <a:ln>
                    <a:noFill/>
                  </a:ln>
                  <a:solidFill>
                    <a:srgbClr val="FFFFFF"/>
                  </a:solidFill>
                  <a:effectLst/>
                  <a:uLnTx/>
                  <a:uFillTx/>
                  <a:latin typeface="Calibri"/>
                  <a:ea typeface="Calibri"/>
                  <a:cs typeface="Calibri"/>
                  <a:sym typeface="Calibri"/>
                </a:rPr>
                <a:t>Real time notifications allow clinicians to assist clients in the emergency department and/ or at the time of discharge</a:t>
              </a:r>
              <a:endParaRPr kumimoji="0" sz="1400" b="0" i="0" u="none" strike="noStrike" kern="0" cap="none" spc="0" normalizeH="0" baseline="0" noProof="0" dirty="0">
                <a:ln>
                  <a:noFill/>
                </a:ln>
                <a:solidFill>
                  <a:srgbClr val="000000"/>
                </a:solidFill>
                <a:effectLst/>
                <a:uLnTx/>
                <a:uFillTx/>
                <a:cs typeface="Arial"/>
                <a:sym typeface="Arial"/>
              </a:endParaRPr>
            </a:p>
            <a:p>
              <a:pPr marL="114300" marR="0" lvl="1" indent="-31750" defTabSz="914400" eaLnBrk="1" fontAlgn="auto" latinLnBrk="0" hangingPunct="1">
                <a:lnSpc>
                  <a:spcPct val="90000"/>
                </a:lnSpc>
                <a:spcBef>
                  <a:spcPts val="195"/>
                </a:spcBef>
                <a:spcAft>
                  <a:spcPts val="0"/>
                </a:spcAft>
                <a:buClr>
                  <a:srgbClr val="455469"/>
                </a:buClr>
                <a:buSzPts val="1300"/>
                <a:buFont typeface="Calibri"/>
                <a:buNone/>
                <a:tabLst/>
                <a:defRPr/>
              </a:pPr>
              <a:endParaRPr kumimoji="0" sz="13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2" name="Google Shape;374;p43">
              <a:extLst>
                <a:ext uri="{FF2B5EF4-FFF2-40B4-BE49-F238E27FC236}">
                  <a16:creationId xmlns:a16="http://schemas.microsoft.com/office/drawing/2014/main" id="{C263B795-34FC-DA6D-E88A-F6D414F3505C}"/>
                </a:ext>
              </a:extLst>
            </p:cNvPr>
            <p:cNvSpPr/>
            <p:nvPr/>
          </p:nvSpPr>
          <p:spPr>
            <a:xfrm>
              <a:off x="5735611" y="281062"/>
              <a:ext cx="783505" cy="783505"/>
            </a:xfrm>
            <a:prstGeom prst="rect">
              <a:avLst/>
            </a:prstGeom>
            <a:solidFill>
              <a:srgbClr val="75B9E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2317765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3363126" y="2434013"/>
            <a:ext cx="4180674" cy="1324527"/>
          </a:xfrm>
        </p:spPr>
        <p:txBody>
          <a:bodyPr>
            <a:normAutofit fontScale="90000"/>
          </a:bodyPr>
          <a:lstStyle/>
          <a:p>
            <a:pPr>
              <a:lnSpc>
                <a:spcPct val="100000"/>
              </a:lnSpc>
              <a:spcBef>
                <a:spcPts val="0"/>
              </a:spcBef>
            </a:pPr>
            <a:r>
              <a:rPr lang="en-US" b="0" dirty="0">
                <a:latin typeface="Arial"/>
                <a:cs typeface="Arial"/>
              </a:rPr>
              <a:t>Did you know?</a:t>
            </a:r>
            <a:br>
              <a:rPr lang="en-US" b="0" dirty="0">
                <a:latin typeface="Arial"/>
                <a:cs typeface="Arial"/>
              </a:rPr>
            </a:br>
            <a:r>
              <a:rPr lang="en-US" b="0" dirty="0">
                <a:latin typeface="Arial"/>
                <a:cs typeface="Arial"/>
              </a:rPr>
              <a:t>Portal features</a:t>
            </a:r>
            <a:endParaRPr lang="en-US" dirty="0"/>
          </a:p>
          <a:p>
            <a:endParaRPr lang="en-US" dirty="0"/>
          </a:p>
        </p:txBody>
      </p:sp>
    </p:spTree>
    <p:extLst>
      <p:ext uri="{BB962C8B-B14F-4D97-AF65-F5344CB8AC3E}">
        <p14:creationId xmlns:p14="http://schemas.microsoft.com/office/powerpoint/2010/main" val="1607772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a:xfrm>
            <a:off x="2753723" y="280855"/>
            <a:ext cx="8774248" cy="1325563"/>
          </a:xfrm>
        </p:spPr>
        <p:txBody>
          <a:bodyPr>
            <a:normAutofit/>
          </a:bodyPr>
          <a:lstStyle/>
          <a:p>
            <a:r>
              <a:rPr lang="en-US" dirty="0"/>
              <a:t>Parent-Child Portal Configurations </a:t>
            </a:r>
          </a:p>
        </p:txBody>
      </p:sp>
      <p:sp>
        <p:nvSpPr>
          <p:cNvPr id="9" name="Google Shape;602;p27">
            <a:extLst>
              <a:ext uri="{FF2B5EF4-FFF2-40B4-BE49-F238E27FC236}">
                <a16:creationId xmlns:a16="http://schemas.microsoft.com/office/drawing/2014/main" id="{64044F27-3A3D-41E6-6304-976AF3667CB3}"/>
              </a:ext>
            </a:extLst>
          </p:cNvPr>
          <p:cNvSpPr/>
          <p:nvPr/>
        </p:nvSpPr>
        <p:spPr>
          <a:xfrm>
            <a:off x="3742545" y="1606418"/>
            <a:ext cx="4873629" cy="872078"/>
          </a:xfrm>
          <a:prstGeom prst="roundRect">
            <a:avLst>
              <a:gd name="adj" fmla="val 16667"/>
            </a:avLst>
          </a:prstGeom>
          <a:solidFill>
            <a:srgbClr val="189874"/>
          </a:solidFill>
          <a:ln w="12700" cap="flat" cmpd="sng">
            <a:solidFill>
              <a:srgbClr val="98A8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Calibri"/>
                <a:sym typeface="Calibri"/>
              </a:rPr>
              <a:t>ORGANIZATION NAME</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Calibri"/>
                <a:sym typeface="Calibri"/>
              </a:rPr>
              <a:t>File Column Header | TAG</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(TAG Example: Location Assignment, Program)</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p:txBody>
      </p:sp>
      <p:sp>
        <p:nvSpPr>
          <p:cNvPr id="10" name="Google Shape;603;p27">
            <a:extLst>
              <a:ext uri="{FF2B5EF4-FFF2-40B4-BE49-F238E27FC236}">
                <a16:creationId xmlns:a16="http://schemas.microsoft.com/office/drawing/2014/main" id="{073426A0-6DD1-9FA6-94F2-4FC606273F2E}"/>
              </a:ext>
            </a:extLst>
          </p:cNvPr>
          <p:cNvSpPr/>
          <p:nvPr/>
        </p:nvSpPr>
        <p:spPr>
          <a:xfrm>
            <a:off x="244504" y="3156970"/>
            <a:ext cx="3770322" cy="835167"/>
          </a:xfrm>
          <a:prstGeom prst="roundRect">
            <a:avLst>
              <a:gd name="adj" fmla="val 16667"/>
            </a:avLst>
          </a:prstGeom>
          <a:solidFill>
            <a:srgbClr val="3B4280"/>
          </a:solidFill>
          <a:ln w="12700" cap="flat" cmpd="sng">
            <a:solidFill>
              <a:srgbClr val="3B4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a:ea typeface="Calibri"/>
                <a:cs typeface="Calibri"/>
                <a:sym typeface="Calibri"/>
              </a:rPr>
              <a:t>LOCATION | Program A</a:t>
            </a:r>
            <a:br>
              <a:rPr kumimoji="0" lang="en-US" sz="1400" b="1" i="0" u="none" strike="noStrike" kern="1200" cap="none" spc="0" normalizeH="0" baseline="0" noProof="0">
                <a:ln>
                  <a:noFill/>
                </a:ln>
                <a:solidFill>
                  <a:srgbClr val="FFFFFF"/>
                </a:solidFill>
                <a:effectLst/>
                <a:uLnTx/>
                <a:uFillTx/>
                <a:latin typeface="Calibri"/>
                <a:ea typeface="Calibri"/>
                <a:cs typeface="Calibri"/>
                <a:sym typeface="Calibri"/>
              </a:rPr>
            </a:br>
            <a:r>
              <a:rPr kumimoji="0" lang="en-US" sz="1400" b="1" i="0" u="none" strike="noStrike" kern="1200" cap="none" spc="0" normalizeH="0" baseline="0" noProof="0">
                <a:ln>
                  <a:noFill/>
                </a:ln>
                <a:solidFill>
                  <a:srgbClr val="FFFFFF"/>
                </a:solidFill>
                <a:effectLst/>
                <a:uLnTx/>
                <a:uFillTx/>
                <a:latin typeface="Calibri"/>
                <a:ea typeface="Calibri"/>
                <a:cs typeface="Calibri"/>
                <a:sym typeface="Calibri"/>
              </a:rPr>
              <a:t>*cohorts + notifications + reports</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11" name="Google Shape;604;p27">
            <a:extLst>
              <a:ext uri="{FF2B5EF4-FFF2-40B4-BE49-F238E27FC236}">
                <a16:creationId xmlns:a16="http://schemas.microsoft.com/office/drawing/2014/main" id="{83D1D1C8-7FB4-9C0B-EAA8-0B0D5E6125ED}"/>
              </a:ext>
            </a:extLst>
          </p:cNvPr>
          <p:cNvSpPr txBox="1"/>
          <p:nvPr/>
        </p:nvSpPr>
        <p:spPr>
          <a:xfrm>
            <a:off x="244504" y="3183070"/>
            <a:ext cx="1353737"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FFFF"/>
                </a:solidFill>
                <a:effectLst/>
                <a:uLnTx/>
                <a:uFillTx/>
                <a:latin typeface="Calibri"/>
                <a:ea typeface="Calibri"/>
                <a:cs typeface="Calibri"/>
                <a:sym typeface="Calibri"/>
              </a:rPr>
              <a:t>*child portal</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12" name="Google Shape;605;p27">
            <a:extLst>
              <a:ext uri="{FF2B5EF4-FFF2-40B4-BE49-F238E27FC236}">
                <a16:creationId xmlns:a16="http://schemas.microsoft.com/office/drawing/2014/main" id="{93BA9F66-3F4A-B890-238A-C09C92697CFB}"/>
              </a:ext>
            </a:extLst>
          </p:cNvPr>
          <p:cNvSpPr txBox="1"/>
          <p:nvPr/>
        </p:nvSpPr>
        <p:spPr>
          <a:xfrm>
            <a:off x="3815315" y="1606418"/>
            <a:ext cx="122386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FFFFFF"/>
                </a:solidFill>
                <a:effectLst/>
                <a:uLnTx/>
                <a:uFillTx/>
                <a:latin typeface="Calibri"/>
                <a:ea typeface="Calibri"/>
                <a:cs typeface="Calibri"/>
                <a:sym typeface="Calibri"/>
              </a:rPr>
              <a:t>*parent portal</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13" name="Google Shape;606;p27">
            <a:extLst>
              <a:ext uri="{FF2B5EF4-FFF2-40B4-BE49-F238E27FC236}">
                <a16:creationId xmlns:a16="http://schemas.microsoft.com/office/drawing/2014/main" id="{FECB9900-AC42-5A2F-D984-AB55A03CC88C}"/>
              </a:ext>
            </a:extLst>
          </p:cNvPr>
          <p:cNvSpPr/>
          <p:nvPr/>
        </p:nvSpPr>
        <p:spPr>
          <a:xfrm>
            <a:off x="4275893" y="3156969"/>
            <a:ext cx="3770322" cy="840600"/>
          </a:xfrm>
          <a:prstGeom prst="roundRect">
            <a:avLst>
              <a:gd name="adj" fmla="val 16667"/>
            </a:avLst>
          </a:prstGeom>
          <a:solidFill>
            <a:srgbClr val="548135"/>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607;p27">
            <a:extLst>
              <a:ext uri="{FF2B5EF4-FFF2-40B4-BE49-F238E27FC236}">
                <a16:creationId xmlns:a16="http://schemas.microsoft.com/office/drawing/2014/main" id="{FA8F5566-32B0-32EE-8C73-8085BDE6D08A}"/>
              </a:ext>
            </a:extLst>
          </p:cNvPr>
          <p:cNvSpPr/>
          <p:nvPr/>
        </p:nvSpPr>
        <p:spPr>
          <a:xfrm>
            <a:off x="8307282" y="3183070"/>
            <a:ext cx="3770322" cy="835167"/>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611;p27">
            <a:extLst>
              <a:ext uri="{FF2B5EF4-FFF2-40B4-BE49-F238E27FC236}">
                <a16:creationId xmlns:a16="http://schemas.microsoft.com/office/drawing/2014/main" id="{F09DEF48-779B-05C7-E3CD-4C2793F0B870}"/>
              </a:ext>
            </a:extLst>
          </p:cNvPr>
          <p:cNvSpPr txBox="1"/>
          <p:nvPr/>
        </p:nvSpPr>
        <p:spPr>
          <a:xfrm>
            <a:off x="8324279" y="3183070"/>
            <a:ext cx="1019219"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FFFF"/>
                </a:solidFill>
                <a:effectLst/>
                <a:uLnTx/>
                <a:uFillTx/>
                <a:latin typeface="Calibri"/>
                <a:ea typeface="Calibri"/>
                <a:cs typeface="Calibri"/>
                <a:sym typeface="Calibri"/>
              </a:rPr>
              <a:t>*child portal</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16" name="Google Shape;612;p27">
            <a:extLst>
              <a:ext uri="{FF2B5EF4-FFF2-40B4-BE49-F238E27FC236}">
                <a16:creationId xmlns:a16="http://schemas.microsoft.com/office/drawing/2014/main" id="{3219350E-A77C-9493-71A0-1510DEC0FF78}"/>
              </a:ext>
            </a:extLst>
          </p:cNvPr>
          <p:cNvSpPr/>
          <p:nvPr/>
        </p:nvSpPr>
        <p:spPr>
          <a:xfrm>
            <a:off x="4759519" y="3282867"/>
            <a:ext cx="2769964"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LOCATION | Program B</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*cohorts + notifications + reports</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p:txBody>
      </p:sp>
      <p:sp>
        <p:nvSpPr>
          <p:cNvPr id="17" name="Google Shape;613;p27">
            <a:extLst>
              <a:ext uri="{FF2B5EF4-FFF2-40B4-BE49-F238E27FC236}">
                <a16:creationId xmlns:a16="http://schemas.microsoft.com/office/drawing/2014/main" id="{59520102-B3CF-6DCD-DA81-33E1024963DD}"/>
              </a:ext>
            </a:extLst>
          </p:cNvPr>
          <p:cNvSpPr/>
          <p:nvPr/>
        </p:nvSpPr>
        <p:spPr>
          <a:xfrm>
            <a:off x="8833889" y="3280976"/>
            <a:ext cx="2746025"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LOCATION | Program C</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*cohorts + notifications + reports</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p:txBody>
      </p:sp>
      <p:graphicFrame>
        <p:nvGraphicFramePr>
          <p:cNvPr id="18" name="Google Shape;614;p27">
            <a:extLst>
              <a:ext uri="{FF2B5EF4-FFF2-40B4-BE49-F238E27FC236}">
                <a16:creationId xmlns:a16="http://schemas.microsoft.com/office/drawing/2014/main" id="{7EFD4864-24CE-FA37-E36B-2A794EBE78A6}"/>
              </a:ext>
            </a:extLst>
          </p:cNvPr>
          <p:cNvGraphicFramePr/>
          <p:nvPr>
            <p:extLst>
              <p:ext uri="{D42A27DB-BD31-4B8C-83A1-F6EECF244321}">
                <p14:modId xmlns:p14="http://schemas.microsoft.com/office/powerpoint/2010/main" val="144733650"/>
              </p:ext>
            </p:extLst>
          </p:nvPr>
        </p:nvGraphicFramePr>
        <p:xfrm>
          <a:off x="136075" y="4611716"/>
          <a:ext cx="12055925" cy="1266322"/>
        </p:xfrm>
        <a:graphic>
          <a:graphicData uri="http://schemas.openxmlformats.org/drawingml/2006/table">
            <a:tbl>
              <a:tblPr>
                <a:noFill/>
              </a:tblPr>
              <a:tblGrid>
                <a:gridCol w="825050">
                  <a:extLst>
                    <a:ext uri="{9D8B030D-6E8A-4147-A177-3AD203B41FA5}">
                      <a16:colId xmlns:a16="http://schemas.microsoft.com/office/drawing/2014/main" val="20000"/>
                    </a:ext>
                  </a:extLst>
                </a:gridCol>
                <a:gridCol w="825050">
                  <a:extLst>
                    <a:ext uri="{9D8B030D-6E8A-4147-A177-3AD203B41FA5}">
                      <a16:colId xmlns:a16="http://schemas.microsoft.com/office/drawing/2014/main" val="20001"/>
                    </a:ext>
                  </a:extLst>
                </a:gridCol>
                <a:gridCol w="794100">
                  <a:extLst>
                    <a:ext uri="{9D8B030D-6E8A-4147-A177-3AD203B41FA5}">
                      <a16:colId xmlns:a16="http://schemas.microsoft.com/office/drawing/2014/main" val="20002"/>
                    </a:ext>
                  </a:extLst>
                </a:gridCol>
                <a:gridCol w="794100">
                  <a:extLst>
                    <a:ext uri="{9D8B030D-6E8A-4147-A177-3AD203B41FA5}">
                      <a16:colId xmlns:a16="http://schemas.microsoft.com/office/drawing/2014/main" val="20003"/>
                    </a:ext>
                  </a:extLst>
                </a:gridCol>
                <a:gridCol w="794100">
                  <a:extLst>
                    <a:ext uri="{9D8B030D-6E8A-4147-A177-3AD203B41FA5}">
                      <a16:colId xmlns:a16="http://schemas.microsoft.com/office/drawing/2014/main" val="20004"/>
                    </a:ext>
                  </a:extLst>
                </a:gridCol>
                <a:gridCol w="794100">
                  <a:extLst>
                    <a:ext uri="{9D8B030D-6E8A-4147-A177-3AD203B41FA5}">
                      <a16:colId xmlns:a16="http://schemas.microsoft.com/office/drawing/2014/main" val="20005"/>
                    </a:ext>
                  </a:extLst>
                </a:gridCol>
                <a:gridCol w="642175">
                  <a:extLst>
                    <a:ext uri="{9D8B030D-6E8A-4147-A177-3AD203B41FA5}">
                      <a16:colId xmlns:a16="http://schemas.microsoft.com/office/drawing/2014/main" val="20006"/>
                    </a:ext>
                  </a:extLst>
                </a:gridCol>
                <a:gridCol w="727975">
                  <a:extLst>
                    <a:ext uri="{9D8B030D-6E8A-4147-A177-3AD203B41FA5}">
                      <a16:colId xmlns:a16="http://schemas.microsoft.com/office/drawing/2014/main" val="20007"/>
                    </a:ext>
                  </a:extLst>
                </a:gridCol>
                <a:gridCol w="896650">
                  <a:extLst>
                    <a:ext uri="{9D8B030D-6E8A-4147-A177-3AD203B41FA5}">
                      <a16:colId xmlns:a16="http://schemas.microsoft.com/office/drawing/2014/main" val="20008"/>
                    </a:ext>
                  </a:extLst>
                </a:gridCol>
                <a:gridCol w="790100">
                  <a:extLst>
                    <a:ext uri="{9D8B030D-6E8A-4147-A177-3AD203B41FA5}">
                      <a16:colId xmlns:a16="http://schemas.microsoft.com/office/drawing/2014/main" val="20009"/>
                    </a:ext>
                  </a:extLst>
                </a:gridCol>
                <a:gridCol w="727975">
                  <a:extLst>
                    <a:ext uri="{9D8B030D-6E8A-4147-A177-3AD203B41FA5}">
                      <a16:colId xmlns:a16="http://schemas.microsoft.com/office/drawing/2014/main" val="20010"/>
                    </a:ext>
                  </a:extLst>
                </a:gridCol>
                <a:gridCol w="479400">
                  <a:extLst>
                    <a:ext uri="{9D8B030D-6E8A-4147-A177-3AD203B41FA5}">
                      <a16:colId xmlns:a16="http://schemas.microsoft.com/office/drawing/2014/main" val="20011"/>
                    </a:ext>
                  </a:extLst>
                </a:gridCol>
                <a:gridCol w="665825">
                  <a:extLst>
                    <a:ext uri="{9D8B030D-6E8A-4147-A177-3AD203B41FA5}">
                      <a16:colId xmlns:a16="http://schemas.microsoft.com/office/drawing/2014/main" val="20012"/>
                    </a:ext>
                  </a:extLst>
                </a:gridCol>
                <a:gridCol w="914400">
                  <a:extLst>
                    <a:ext uri="{9D8B030D-6E8A-4147-A177-3AD203B41FA5}">
                      <a16:colId xmlns:a16="http://schemas.microsoft.com/office/drawing/2014/main" val="20013"/>
                    </a:ext>
                  </a:extLst>
                </a:gridCol>
                <a:gridCol w="1384925">
                  <a:extLst>
                    <a:ext uri="{9D8B030D-6E8A-4147-A177-3AD203B41FA5}">
                      <a16:colId xmlns:a16="http://schemas.microsoft.com/office/drawing/2014/main" val="20014"/>
                    </a:ext>
                  </a:extLst>
                </a:gridCol>
              </a:tblGrid>
              <a:tr h="256650">
                <a:tc>
                  <a:txBody>
                    <a:bodyPr/>
                    <a:lstStyle/>
                    <a:p>
                      <a:pPr marL="0" marR="0" lvl="0" indent="0" algn="ctr" rtl="0">
                        <a:spcBef>
                          <a:spcPts val="0"/>
                        </a:spcBef>
                        <a:spcAft>
                          <a:spcPts val="0"/>
                        </a:spcAft>
                        <a:buNone/>
                      </a:pPr>
                      <a:r>
                        <a:rPr lang="en-US" sz="1000" b="0" u="none" strike="noStrike">
                          <a:solidFill>
                            <a:schemeClr val="lt1"/>
                          </a:solidFill>
                        </a:rPr>
                        <a:t>Unique Patient ID</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Additional Patient ID</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First Name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Middle Name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Last Name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Date of Birth</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Gender</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SSN</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Address 1</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Address 2</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City</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State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Zip Code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Phone Number</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lnSpc>
                          <a:spcPct val="150000"/>
                        </a:lnSpc>
                        <a:spcBef>
                          <a:spcPts val="0"/>
                        </a:spcBef>
                        <a:spcAft>
                          <a:spcPts val="0"/>
                        </a:spcAft>
                        <a:buNone/>
                      </a:pPr>
                      <a:r>
                        <a:rPr lang="en-US" sz="1000" b="0" u="none" strike="noStrike">
                          <a:solidFill>
                            <a:srgbClr val="353535"/>
                          </a:solidFill>
                        </a:rPr>
                        <a:t>Location Assignment</a:t>
                      </a:r>
                      <a:endParaRPr/>
                    </a:p>
                    <a:p>
                      <a:pPr marL="0" marR="0" lvl="0" indent="0" algn="ctr" rtl="0">
                        <a:lnSpc>
                          <a:spcPct val="150000"/>
                        </a:lnSpc>
                        <a:spcBef>
                          <a:spcPts val="0"/>
                        </a:spcBef>
                        <a:spcAft>
                          <a:spcPts val="0"/>
                        </a:spcAft>
                        <a:buNone/>
                      </a:pPr>
                      <a:r>
                        <a:rPr lang="en-US" sz="1000" b="0" u="none" strike="noStrike">
                          <a:solidFill>
                            <a:srgbClr val="353535"/>
                          </a:solidFill>
                        </a:rPr>
                        <a:t>Program</a:t>
                      </a:r>
                      <a:endParaRPr sz="1000" b="0" i="0" u="none" strike="noStrike">
                        <a:solidFill>
                          <a:srgbClr val="353535"/>
                        </a:solidFill>
                        <a:latin typeface="Calibri"/>
                        <a:ea typeface="Calibri"/>
                        <a:cs typeface="Calibri"/>
                        <a:sym typeface="Calibri"/>
                      </a:endParaRPr>
                    </a:p>
                  </a:txBody>
                  <a:tcPr marL="2700" marR="2700" marT="2700" marB="0" anchor="b">
                    <a:solidFill>
                      <a:srgbClr val="FFFFCC"/>
                    </a:solidFill>
                  </a:tcPr>
                </a:tc>
                <a:extLst>
                  <a:ext uri="{0D108BD9-81ED-4DB2-BD59-A6C34878D82A}">
                    <a16:rowId xmlns:a16="http://schemas.microsoft.com/office/drawing/2014/main" val="10000"/>
                  </a:ext>
                </a:extLst>
              </a:tr>
              <a:tr h="256650">
                <a:tc>
                  <a:txBody>
                    <a:bodyPr/>
                    <a:lstStyle/>
                    <a:p>
                      <a:pPr marL="0" marR="0" lvl="0" indent="0" algn="ctr" rtl="0">
                        <a:spcBef>
                          <a:spcPts val="0"/>
                        </a:spcBef>
                        <a:spcAft>
                          <a:spcPts val="0"/>
                        </a:spcAft>
                        <a:buNone/>
                      </a:pPr>
                      <a:r>
                        <a:rPr lang="en-US" sz="900" b="0" u="none" strike="noStrike">
                          <a:solidFill>
                            <a:schemeClr val="lt1"/>
                          </a:solidFill>
                        </a:rPr>
                        <a:t>8392758</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M39421-18</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Elizabeth</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J</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McCarthy</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1939-01-01</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F</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XXX-XX-XXXX</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33 Aspen Drive</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apt 2</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Lynn</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MA</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01905</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7815993200</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rgbClr val="353535"/>
                          </a:solidFill>
                        </a:rPr>
                        <a:t>A</a:t>
                      </a:r>
                      <a:endParaRPr sz="900" b="0" i="0" u="none" strike="noStrike">
                        <a:solidFill>
                          <a:srgbClr val="353535"/>
                        </a:solidFill>
                        <a:latin typeface="Calibri"/>
                        <a:ea typeface="Calibri"/>
                        <a:cs typeface="Calibri"/>
                        <a:sym typeface="Calibri"/>
                      </a:endParaRPr>
                    </a:p>
                  </a:txBody>
                  <a:tcPr marL="2700" marR="2700" marT="2700" marB="0" anchor="ctr">
                    <a:solidFill>
                      <a:srgbClr val="FFFFCC"/>
                    </a:solidFill>
                  </a:tcPr>
                </a:tc>
                <a:extLst>
                  <a:ext uri="{0D108BD9-81ED-4DB2-BD59-A6C34878D82A}">
                    <a16:rowId xmlns:a16="http://schemas.microsoft.com/office/drawing/2014/main" val="10001"/>
                  </a:ext>
                </a:extLst>
              </a:tr>
              <a:tr h="256650">
                <a:tc>
                  <a:txBody>
                    <a:bodyPr/>
                    <a:lstStyle/>
                    <a:p>
                      <a:pPr marL="0" marR="0" lvl="0" indent="0" algn="ctr" rtl="0">
                        <a:spcBef>
                          <a:spcPts val="0"/>
                        </a:spcBef>
                        <a:spcAft>
                          <a:spcPts val="0"/>
                        </a:spcAft>
                        <a:buNone/>
                      </a:pPr>
                      <a:r>
                        <a:rPr lang="en-US" sz="900" b="0" u="none" strike="noStrike">
                          <a:solidFill>
                            <a:schemeClr val="lt1"/>
                          </a:solidFill>
                        </a:rPr>
                        <a:t>9387223</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A0934-11</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Nancy</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Abelian</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1943-01-01</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F</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XXX-XX-XXXX</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16 Main street</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apt 3</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Bedford</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MA</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01730</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7812751000</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rgbClr val="353535"/>
                          </a:solidFill>
                        </a:rPr>
                        <a:t>B</a:t>
                      </a:r>
                      <a:endParaRPr sz="900" b="0" i="0" u="none" strike="noStrike">
                        <a:solidFill>
                          <a:srgbClr val="353535"/>
                        </a:solidFill>
                        <a:latin typeface="Calibri"/>
                        <a:ea typeface="Calibri"/>
                        <a:cs typeface="Calibri"/>
                        <a:sym typeface="Calibri"/>
                      </a:endParaRPr>
                    </a:p>
                  </a:txBody>
                  <a:tcPr marL="2700" marR="2700" marT="2700" marB="0" anchor="ctr">
                    <a:solidFill>
                      <a:srgbClr val="FFFFCC"/>
                    </a:solidFill>
                  </a:tcPr>
                </a:tc>
                <a:extLst>
                  <a:ext uri="{0D108BD9-81ED-4DB2-BD59-A6C34878D82A}">
                    <a16:rowId xmlns:a16="http://schemas.microsoft.com/office/drawing/2014/main" val="10002"/>
                  </a:ext>
                </a:extLst>
              </a:tr>
              <a:tr h="256650">
                <a:tc>
                  <a:txBody>
                    <a:bodyPr/>
                    <a:lstStyle/>
                    <a:p>
                      <a:pPr marL="0" marR="0" lvl="0" indent="0" algn="ctr" rtl="0">
                        <a:spcBef>
                          <a:spcPts val="0"/>
                        </a:spcBef>
                        <a:spcAft>
                          <a:spcPts val="0"/>
                        </a:spcAft>
                        <a:buNone/>
                      </a:pPr>
                      <a:r>
                        <a:rPr lang="en-US" sz="900" b="0" u="none" strike="noStrike">
                          <a:solidFill>
                            <a:schemeClr val="lt1"/>
                          </a:solidFill>
                        </a:rPr>
                        <a:t>3090992</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H93829-03</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Joyce</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p</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Harry</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1954-09-01</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i="0" u="none" strike="noStrike">
                          <a:solidFill>
                            <a:schemeClr val="lt1"/>
                          </a:solidFill>
                          <a:latin typeface="Calibri"/>
                          <a:ea typeface="Calibri"/>
                          <a:cs typeface="Calibri"/>
                          <a:sym typeface="Calibri"/>
                        </a:rPr>
                        <a:t>M</a:t>
                      </a:r>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XXX-XX-XXXX</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142 State Street</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unit 4</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Everett</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MA</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02149</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6173816000</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rgbClr val="353535"/>
                          </a:solidFill>
                        </a:rPr>
                        <a:t>C</a:t>
                      </a:r>
                      <a:endParaRPr sz="900" b="0" i="0" u="none" strike="noStrike">
                        <a:solidFill>
                          <a:srgbClr val="353535"/>
                        </a:solidFill>
                        <a:latin typeface="Calibri"/>
                        <a:ea typeface="Calibri"/>
                        <a:cs typeface="Calibri"/>
                        <a:sym typeface="Calibri"/>
                      </a:endParaRPr>
                    </a:p>
                  </a:txBody>
                  <a:tcPr marL="2700" marR="2700" marT="2700" marB="0" anchor="ctr">
                    <a:solidFill>
                      <a:srgbClr val="FFFFCC"/>
                    </a:solidFill>
                  </a:tcPr>
                </a:tc>
                <a:extLst>
                  <a:ext uri="{0D108BD9-81ED-4DB2-BD59-A6C34878D82A}">
                    <a16:rowId xmlns:a16="http://schemas.microsoft.com/office/drawing/2014/main" val="10003"/>
                  </a:ext>
                </a:extLst>
              </a:tr>
            </a:tbl>
          </a:graphicData>
        </a:graphic>
      </p:graphicFrame>
      <p:sp>
        <p:nvSpPr>
          <p:cNvPr id="19" name="Google Shape;615;p27">
            <a:extLst>
              <a:ext uri="{FF2B5EF4-FFF2-40B4-BE49-F238E27FC236}">
                <a16:creationId xmlns:a16="http://schemas.microsoft.com/office/drawing/2014/main" id="{BC5961B4-B2D5-BB67-9857-A9AB50C65417}"/>
              </a:ext>
            </a:extLst>
          </p:cNvPr>
          <p:cNvSpPr txBox="1"/>
          <p:nvPr/>
        </p:nvSpPr>
        <p:spPr>
          <a:xfrm>
            <a:off x="244504" y="4221422"/>
            <a:ext cx="4219662"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04041"/>
                </a:solidFill>
                <a:effectLst/>
                <a:uLnTx/>
                <a:uFillTx/>
                <a:latin typeface="Calibri"/>
                <a:ea typeface="Calibri"/>
                <a:cs typeface="Calibri"/>
                <a:sym typeface="Calibri"/>
              </a:rPr>
              <a:t>Sample File Headers + Rows</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20" name="Google Shape;616;p27">
            <a:extLst>
              <a:ext uri="{FF2B5EF4-FFF2-40B4-BE49-F238E27FC236}">
                <a16:creationId xmlns:a16="http://schemas.microsoft.com/office/drawing/2014/main" id="{662EC60F-3531-D4F8-B27A-62BD7A7CA2E4}"/>
              </a:ext>
            </a:extLst>
          </p:cNvPr>
          <p:cNvSpPr/>
          <p:nvPr/>
        </p:nvSpPr>
        <p:spPr>
          <a:xfrm>
            <a:off x="2478072" y="1355839"/>
            <a:ext cx="900250" cy="1203189"/>
          </a:xfrm>
          <a:custGeom>
            <a:avLst/>
            <a:gdLst/>
            <a:ahLst/>
            <a:cxnLst/>
            <a:rect l="l" t="t" r="r" b="b"/>
            <a:pathLst>
              <a:path w="2688193" h="3592786" extrusionOk="0">
                <a:moveTo>
                  <a:pt x="2019300" y="5965"/>
                </a:moveTo>
                <a:lnTo>
                  <a:pt x="2653240" y="639905"/>
                </a:lnTo>
                <a:lnTo>
                  <a:pt x="2175108" y="639905"/>
                </a:lnTo>
                <a:lnTo>
                  <a:pt x="2143128" y="639905"/>
                </a:lnTo>
                <a:cubicBezTo>
                  <a:pt x="2074740" y="639905"/>
                  <a:pt x="2019300" y="584465"/>
                  <a:pt x="2019300" y="516077"/>
                </a:cubicBezTo>
                <a:lnTo>
                  <a:pt x="2019300" y="484097"/>
                </a:lnTo>
                <a:close/>
                <a:moveTo>
                  <a:pt x="155808" y="0"/>
                </a:moveTo>
                <a:lnTo>
                  <a:pt x="1958975" y="0"/>
                </a:lnTo>
                <a:lnTo>
                  <a:pt x="1958975" y="544422"/>
                </a:lnTo>
                <a:cubicBezTo>
                  <a:pt x="1958975" y="630472"/>
                  <a:pt x="2028733" y="700230"/>
                  <a:pt x="2114783" y="700230"/>
                </a:cubicBezTo>
                <a:lnTo>
                  <a:pt x="2688193" y="700230"/>
                </a:lnTo>
                <a:lnTo>
                  <a:pt x="2688193" y="3436978"/>
                </a:lnTo>
                <a:cubicBezTo>
                  <a:pt x="2688193" y="3523028"/>
                  <a:pt x="2618435" y="3592786"/>
                  <a:pt x="2532385" y="3592786"/>
                </a:cubicBezTo>
                <a:lnTo>
                  <a:pt x="155808" y="3592786"/>
                </a:lnTo>
                <a:cubicBezTo>
                  <a:pt x="69758" y="3592786"/>
                  <a:pt x="0" y="3523028"/>
                  <a:pt x="0" y="3436978"/>
                </a:cubicBezTo>
                <a:lnTo>
                  <a:pt x="0" y="155808"/>
                </a:lnTo>
                <a:cubicBezTo>
                  <a:pt x="0" y="69758"/>
                  <a:pt x="69758" y="0"/>
                  <a:pt x="155808" y="0"/>
                </a:cubicBezTo>
                <a:close/>
              </a:path>
            </a:pathLst>
          </a:cu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sz="14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617;p27">
            <a:extLst>
              <a:ext uri="{FF2B5EF4-FFF2-40B4-BE49-F238E27FC236}">
                <a16:creationId xmlns:a16="http://schemas.microsoft.com/office/drawing/2014/main" id="{DDD9D3EF-96DB-0622-6FC0-E0734DE38596}"/>
              </a:ext>
            </a:extLst>
          </p:cNvPr>
          <p:cNvSpPr txBox="1"/>
          <p:nvPr/>
        </p:nvSpPr>
        <p:spPr>
          <a:xfrm>
            <a:off x="2639945" y="2293851"/>
            <a:ext cx="576504" cy="231602"/>
          </a:xfrm>
          <a:prstGeom prst="rect">
            <a:avLst/>
          </a:prstGeom>
          <a:solidFill>
            <a:srgbClr val="0070C0"/>
          </a:solidFill>
          <a:ln>
            <a:noFill/>
          </a:ln>
        </p:spPr>
        <p:txBody>
          <a:bodyPr spcFirstLastPara="1" wrap="square" lIns="91425" tIns="0" rIns="91425" bIns="0" anchor="t" anchorCtr="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a:ea typeface="Calibri"/>
                <a:cs typeface="Calibri"/>
                <a:sym typeface="Calibri"/>
              </a:rPr>
              <a:t>CSV</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graphicFrame>
        <p:nvGraphicFramePr>
          <p:cNvPr id="22" name="Google Shape;618;p27">
            <a:extLst>
              <a:ext uri="{FF2B5EF4-FFF2-40B4-BE49-F238E27FC236}">
                <a16:creationId xmlns:a16="http://schemas.microsoft.com/office/drawing/2014/main" id="{093ECD85-57CC-8FE4-AC59-88E6072EA6CC}"/>
              </a:ext>
            </a:extLst>
          </p:cNvPr>
          <p:cNvGraphicFramePr/>
          <p:nvPr>
            <p:extLst>
              <p:ext uri="{D42A27DB-BD31-4B8C-83A1-F6EECF244321}">
                <p14:modId xmlns:p14="http://schemas.microsoft.com/office/powerpoint/2010/main" val="3398691518"/>
              </p:ext>
            </p:extLst>
          </p:nvPr>
        </p:nvGraphicFramePr>
        <p:xfrm>
          <a:off x="2561840" y="1683800"/>
          <a:ext cx="732725" cy="584250"/>
        </p:xfrm>
        <a:graphic>
          <a:graphicData uri="http://schemas.openxmlformats.org/drawingml/2006/table">
            <a:tbl>
              <a:tblPr firstRow="1" bandRow="1">
                <a:noFill/>
              </a:tblPr>
              <a:tblGrid>
                <a:gridCol w="244250">
                  <a:extLst>
                    <a:ext uri="{9D8B030D-6E8A-4147-A177-3AD203B41FA5}">
                      <a16:colId xmlns:a16="http://schemas.microsoft.com/office/drawing/2014/main" val="20000"/>
                    </a:ext>
                  </a:extLst>
                </a:gridCol>
                <a:gridCol w="229550">
                  <a:extLst>
                    <a:ext uri="{9D8B030D-6E8A-4147-A177-3AD203B41FA5}">
                      <a16:colId xmlns:a16="http://schemas.microsoft.com/office/drawing/2014/main" val="20001"/>
                    </a:ext>
                  </a:extLst>
                </a:gridCol>
                <a:gridCol w="258925">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endParaRPr sz="100"/>
                    </a:p>
                  </a:txBody>
                  <a:tcPr marL="91450" marR="91450" marT="45725" marB="45725">
                    <a:lnB w="12700" cap="flat" cmpd="sng">
                      <a:solidFill>
                        <a:schemeClr val="lt1"/>
                      </a:solidFill>
                      <a:prstDash val="solid"/>
                      <a:round/>
                      <a:headEnd type="none" w="sm" len="sm"/>
                      <a:tailEnd type="none" w="sm" len="sm"/>
                    </a:lnB>
                    <a:solidFill>
                      <a:schemeClr val="lt1">
                        <a:alpha val="49803"/>
                      </a:schemeClr>
                    </a:solidFill>
                  </a:tcPr>
                </a:tc>
                <a:tc>
                  <a:txBody>
                    <a:bodyPr/>
                    <a:lstStyle/>
                    <a:p>
                      <a:pPr marL="0" marR="0" lvl="0" indent="0" algn="l" rtl="0">
                        <a:spcBef>
                          <a:spcPts val="0"/>
                        </a:spcBef>
                        <a:spcAft>
                          <a:spcPts val="0"/>
                        </a:spcAft>
                        <a:buNone/>
                      </a:pPr>
                      <a:endParaRPr sz="100"/>
                    </a:p>
                  </a:txBody>
                  <a:tcPr marL="91450" marR="91450" marT="45725" marB="45725">
                    <a:lnB w="12700" cap="flat" cmpd="sng">
                      <a:solidFill>
                        <a:schemeClr val="lt1"/>
                      </a:solidFill>
                      <a:prstDash val="solid"/>
                      <a:round/>
                      <a:headEnd type="none" w="sm" len="sm"/>
                      <a:tailEnd type="none" w="sm" len="sm"/>
                    </a:lnB>
                    <a:solidFill>
                      <a:schemeClr val="lt1">
                        <a:alpha val="49803"/>
                      </a:schemeClr>
                    </a:solidFill>
                  </a:tcPr>
                </a:tc>
                <a:tc>
                  <a:txBody>
                    <a:bodyPr/>
                    <a:lstStyle/>
                    <a:p>
                      <a:pPr marL="0" marR="0" lvl="0" indent="0" algn="l" rtl="0">
                        <a:spcBef>
                          <a:spcPts val="0"/>
                        </a:spcBef>
                        <a:spcAft>
                          <a:spcPts val="0"/>
                        </a:spcAft>
                        <a:buNone/>
                      </a:pPr>
                      <a:endParaRPr sz="100"/>
                    </a:p>
                  </a:txBody>
                  <a:tcPr marL="91450" marR="91450" marT="45725" marB="45725">
                    <a:lnB w="12700" cap="flat" cmpd="sng">
                      <a:solidFill>
                        <a:schemeClr val="lt1"/>
                      </a:solidFill>
                      <a:prstDash val="solid"/>
                      <a:round/>
                      <a:headEnd type="none" w="sm" len="sm"/>
                      <a:tailEnd type="none" w="sm" len="sm"/>
                    </a:lnB>
                    <a:solidFill>
                      <a:schemeClr val="lt1">
                        <a:alpha val="49803"/>
                      </a:schemeClr>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endParaRPr sz="100"/>
                    </a:p>
                  </a:txBody>
                  <a:tcPr marL="91450" marR="91450" marT="45725" marB="45725">
                    <a:lnT w="127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endParaRPr sz="100"/>
                    </a:p>
                  </a:txBody>
                  <a:tcPr marL="91450" marR="91450" marT="45725" marB="45725">
                    <a:lnT w="127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endParaRPr sz="100"/>
                    </a:p>
                  </a:txBody>
                  <a:tcPr marL="91450" marR="91450" marT="45725" marB="45725">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extLst>
                  <a:ext uri="{0D108BD9-81ED-4DB2-BD59-A6C34878D82A}">
                    <a16:rowId xmlns:a16="http://schemas.microsoft.com/office/drawing/2014/main" val="10003"/>
                  </a:ext>
                </a:extLst>
              </a:tr>
              <a:tr h="0">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dirty="0"/>
                    </a:p>
                  </a:txBody>
                  <a:tcPr marL="91450" marR="91450" marT="45725" marB="45725"/>
                </a:tc>
                <a:extLst>
                  <a:ext uri="{0D108BD9-81ED-4DB2-BD59-A6C34878D82A}">
                    <a16:rowId xmlns:a16="http://schemas.microsoft.com/office/drawing/2014/main" val="10004"/>
                  </a:ext>
                </a:extLst>
              </a:tr>
            </a:tbl>
          </a:graphicData>
        </a:graphic>
      </p:graphicFrame>
      <p:sp>
        <p:nvSpPr>
          <p:cNvPr id="23" name="Google Shape;609;p27">
            <a:extLst>
              <a:ext uri="{FF2B5EF4-FFF2-40B4-BE49-F238E27FC236}">
                <a16:creationId xmlns:a16="http://schemas.microsoft.com/office/drawing/2014/main" id="{AC218AEF-6B97-8D4A-6CDC-F2643D243723}"/>
              </a:ext>
            </a:extLst>
          </p:cNvPr>
          <p:cNvSpPr/>
          <p:nvPr/>
        </p:nvSpPr>
        <p:spPr>
          <a:xfrm rot="5400000">
            <a:off x="5979305" y="-2030633"/>
            <a:ext cx="400110" cy="9652987"/>
          </a:xfrm>
          <a:prstGeom prst="leftBrace">
            <a:avLst>
              <a:gd name="adj1" fmla="val 8333"/>
              <a:gd name="adj2" fmla="val 50368"/>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rgbClr val="40404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5118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C4259617-B7C4-4734-B0FD-50A0BF14E1FC}"/>
              </a:ext>
            </a:extLst>
          </p:cNvPr>
          <p:cNvSpPr/>
          <p:nvPr/>
        </p:nvSpPr>
        <p:spPr>
          <a:xfrm rot="5400000">
            <a:off x="1423952" y="3545048"/>
            <a:ext cx="503834" cy="245425"/>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4E7F893-5B1F-4CFB-B8D9-8CDFEFB33EFE}"/>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06F27CC-049C-DA1B-A274-073D98E1BFF8}"/>
              </a:ext>
            </a:extLst>
          </p:cNvPr>
          <p:cNvSpPr>
            <a:spLocks noGrp="1"/>
          </p:cNvSpPr>
          <p:nvPr>
            <p:ph type="title"/>
          </p:nvPr>
        </p:nvSpPr>
        <p:spPr>
          <a:xfrm>
            <a:off x="284341" y="189916"/>
            <a:ext cx="12188952" cy="845426"/>
          </a:xfrm>
        </p:spPr>
        <p:txBody>
          <a:bodyPr>
            <a:normAutofit/>
          </a:bodyPr>
          <a:lstStyle/>
          <a:p>
            <a:pPr algn="ctr"/>
            <a:r>
              <a:rPr lang="en-US" sz="3200" b="0" dirty="0">
                <a:solidFill>
                  <a:schemeClr val="tx2"/>
                </a:solidFill>
                <a:latin typeface="Calibri" panose="020F0502020204030204" pitchFamily="34" charset="0"/>
                <a:cs typeface="Calibri" panose="020F0502020204030204" pitchFamily="34" charset="0"/>
              </a:rPr>
              <a:t>Continuity of Care Documents (CCDs)</a:t>
            </a:r>
          </a:p>
        </p:txBody>
      </p:sp>
      <p:sp>
        <p:nvSpPr>
          <p:cNvPr id="2" name="TextBox 1">
            <a:extLst>
              <a:ext uri="{FF2B5EF4-FFF2-40B4-BE49-F238E27FC236}">
                <a16:creationId xmlns:a16="http://schemas.microsoft.com/office/drawing/2014/main" id="{8224B62B-B121-5B7F-6509-35196FD28E3C}"/>
              </a:ext>
            </a:extLst>
          </p:cNvPr>
          <p:cNvSpPr txBox="1"/>
          <p:nvPr/>
        </p:nvSpPr>
        <p:spPr>
          <a:xfrm>
            <a:off x="284341" y="4346823"/>
            <a:ext cx="515476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rgbClr val="424242"/>
                </a:solidFill>
                <a:latin typeface="Calibri Light"/>
                <a:ea typeface="Arial"/>
                <a:cs typeface="Arial"/>
              </a:rPr>
              <a:t>Users have access to the 'CCD' button, which allows them to click and see available documents for the patient.</a:t>
            </a:r>
          </a:p>
          <a:p>
            <a:pPr marL="285750" indent="-285750">
              <a:buFont typeface="Arial"/>
              <a:buChar char="•"/>
            </a:pPr>
            <a:r>
              <a:rPr lang="en-US" dirty="0">
                <a:solidFill>
                  <a:srgbClr val="424242"/>
                </a:solidFill>
                <a:latin typeface="Calibri Light"/>
                <a:cs typeface="Arial"/>
              </a:rPr>
              <a:t>The latest discharge document for the patient will be at the top of the list.</a:t>
            </a:r>
          </a:p>
        </p:txBody>
      </p:sp>
      <p:pic>
        <p:nvPicPr>
          <p:cNvPr id="3" name="Picture 2">
            <a:extLst>
              <a:ext uri="{FF2B5EF4-FFF2-40B4-BE49-F238E27FC236}">
                <a16:creationId xmlns:a16="http://schemas.microsoft.com/office/drawing/2014/main" id="{41782942-0B7B-BB0D-2FA7-5854BCC69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82" y="1033849"/>
            <a:ext cx="9133490" cy="3246670"/>
          </a:xfrm>
          <a:prstGeom prst="rect">
            <a:avLst/>
          </a:prstGeom>
          <a:noFill/>
          <a:ln w="9525">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8" name="Picture 7" descr="A screenshot of a computer&#10;&#10;Description automatically generated">
            <a:extLst>
              <a:ext uri="{FF2B5EF4-FFF2-40B4-BE49-F238E27FC236}">
                <a16:creationId xmlns:a16="http://schemas.microsoft.com/office/drawing/2014/main" id="{E5346859-F1C7-13B6-F84F-C9F47BF14D17}"/>
              </a:ext>
            </a:extLst>
          </p:cNvPr>
          <p:cNvPicPr>
            <a:picLocks noChangeAspect="1"/>
          </p:cNvPicPr>
          <p:nvPr/>
        </p:nvPicPr>
        <p:blipFill>
          <a:blip r:embed="rId4"/>
          <a:stretch>
            <a:fillRect/>
          </a:stretch>
        </p:blipFill>
        <p:spPr>
          <a:xfrm>
            <a:off x="5439104" y="2679700"/>
            <a:ext cx="6752896" cy="2558850"/>
          </a:xfrm>
          <a:prstGeom prst="rect">
            <a:avLst/>
          </a:prstGeom>
          <a:ln>
            <a:solidFill>
              <a:schemeClr val="tx2">
                <a:lumMod val="75000"/>
              </a:schemeClr>
            </a:solidFill>
          </a:ln>
        </p:spPr>
      </p:pic>
    </p:spTree>
    <p:extLst>
      <p:ext uri="{BB962C8B-B14F-4D97-AF65-F5344CB8AC3E}">
        <p14:creationId xmlns:p14="http://schemas.microsoft.com/office/powerpoint/2010/main" val="4203576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C4259617-B7C4-4734-B0FD-50A0BF14E1FC}"/>
              </a:ext>
            </a:extLst>
          </p:cNvPr>
          <p:cNvSpPr/>
          <p:nvPr/>
        </p:nvSpPr>
        <p:spPr>
          <a:xfrm rot="5400000">
            <a:off x="1423952" y="3545048"/>
            <a:ext cx="503834" cy="245425"/>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4E7F893-5B1F-4CFB-B8D9-8CDFEFB33EFE}"/>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24B62B-B121-5B7F-6509-35196FD28E3C}"/>
              </a:ext>
            </a:extLst>
          </p:cNvPr>
          <p:cNvSpPr txBox="1"/>
          <p:nvPr/>
        </p:nvSpPr>
        <p:spPr>
          <a:xfrm>
            <a:off x="3382555" y="5633125"/>
            <a:ext cx="48683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err="1">
                <a:solidFill>
                  <a:srgbClr val="424242"/>
                </a:solidFill>
                <a:latin typeface="Calibri Light"/>
                <a:ea typeface="Arial"/>
                <a:cs typeface="Arial"/>
              </a:rPr>
              <a:t>Ccds</a:t>
            </a:r>
            <a:r>
              <a:rPr lang="en-US" dirty="0">
                <a:solidFill>
                  <a:srgbClr val="424242"/>
                </a:solidFill>
                <a:latin typeface="Calibri Light"/>
                <a:ea typeface="Arial"/>
                <a:cs typeface="Arial"/>
              </a:rPr>
              <a:t>- source of, what is in there</a:t>
            </a:r>
            <a:endParaRPr lang="en-US" dirty="0">
              <a:solidFill>
                <a:srgbClr val="424242"/>
              </a:solidFill>
              <a:latin typeface="Calibri Light"/>
              <a:cs typeface="Arial"/>
            </a:endParaRPr>
          </a:p>
        </p:txBody>
      </p:sp>
      <p:pic>
        <p:nvPicPr>
          <p:cNvPr id="6" name="Picture 5">
            <a:extLst>
              <a:ext uri="{FF2B5EF4-FFF2-40B4-BE49-F238E27FC236}">
                <a16:creationId xmlns:a16="http://schemas.microsoft.com/office/drawing/2014/main" id="{CA7F7907-291C-2215-4D92-2885AA525902}"/>
              </a:ext>
            </a:extLst>
          </p:cNvPr>
          <p:cNvPicPr>
            <a:picLocks noChangeAspect="1"/>
          </p:cNvPicPr>
          <p:nvPr/>
        </p:nvPicPr>
        <p:blipFill>
          <a:blip r:embed="rId3"/>
          <a:stretch>
            <a:fillRect/>
          </a:stretch>
        </p:blipFill>
        <p:spPr>
          <a:xfrm>
            <a:off x="907576" y="1119328"/>
            <a:ext cx="9448800" cy="5600700"/>
          </a:xfrm>
          <a:prstGeom prst="rect">
            <a:avLst/>
          </a:prstGeom>
        </p:spPr>
      </p:pic>
      <p:sp>
        <p:nvSpPr>
          <p:cNvPr id="9" name="TextBox 8">
            <a:extLst>
              <a:ext uri="{FF2B5EF4-FFF2-40B4-BE49-F238E27FC236}">
                <a16:creationId xmlns:a16="http://schemas.microsoft.com/office/drawing/2014/main" id="{7FABA921-73B5-889F-E8D5-D2E12A1F874B}"/>
              </a:ext>
            </a:extLst>
          </p:cNvPr>
          <p:cNvSpPr txBox="1"/>
          <p:nvPr/>
        </p:nvSpPr>
        <p:spPr>
          <a:xfrm>
            <a:off x="3766783" y="401757"/>
            <a:ext cx="3439236" cy="584775"/>
          </a:xfrm>
          <a:prstGeom prst="rect">
            <a:avLst/>
          </a:prstGeom>
          <a:noFill/>
        </p:spPr>
        <p:txBody>
          <a:bodyPr wrap="square" rtlCol="0">
            <a:spAutoFit/>
          </a:bodyPr>
          <a:lstStyle/>
          <a:p>
            <a:r>
              <a:rPr lang="en-US" sz="3200" dirty="0">
                <a:solidFill>
                  <a:schemeClr val="tx2"/>
                </a:solidFill>
              </a:rPr>
              <a:t>Example CCD</a:t>
            </a:r>
          </a:p>
        </p:txBody>
      </p:sp>
    </p:spTree>
    <p:extLst>
      <p:ext uri="{BB962C8B-B14F-4D97-AF65-F5344CB8AC3E}">
        <p14:creationId xmlns:p14="http://schemas.microsoft.com/office/powerpoint/2010/main" val="3571099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C4259617-B7C4-4734-B0FD-50A0BF14E1FC}"/>
              </a:ext>
            </a:extLst>
          </p:cNvPr>
          <p:cNvSpPr/>
          <p:nvPr/>
        </p:nvSpPr>
        <p:spPr>
          <a:xfrm rot="5400000">
            <a:off x="1423952" y="3545048"/>
            <a:ext cx="503834" cy="245425"/>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Isosceles Triangle 15">
            <a:extLst>
              <a:ext uri="{FF2B5EF4-FFF2-40B4-BE49-F238E27FC236}">
                <a16:creationId xmlns:a16="http://schemas.microsoft.com/office/drawing/2014/main" id="{64E7F893-5B1F-4CFB-B8D9-8CDFEFB33EFE}"/>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F06F27CC-049C-DA1B-A274-073D98E1BFF8}"/>
              </a:ext>
            </a:extLst>
          </p:cNvPr>
          <p:cNvSpPr>
            <a:spLocks noGrp="1"/>
          </p:cNvSpPr>
          <p:nvPr>
            <p:ph type="title"/>
          </p:nvPr>
        </p:nvSpPr>
        <p:spPr>
          <a:xfrm>
            <a:off x="264245" y="207401"/>
            <a:ext cx="12188952" cy="845426"/>
          </a:xfrm>
        </p:spPr>
        <p:txBody>
          <a:bodyPr>
            <a:normAutofit/>
          </a:bodyPr>
          <a:lstStyle/>
          <a:p>
            <a:pPr algn="ctr"/>
            <a:r>
              <a:rPr lang="en-US" sz="3200" b="0" dirty="0">
                <a:solidFill>
                  <a:schemeClr val="tx2"/>
                </a:solidFill>
                <a:latin typeface="Calibri" panose="020F0502020204030204" pitchFamily="34" charset="0"/>
                <a:cs typeface="Calibri" panose="020F0502020204030204" pitchFamily="34" charset="0"/>
              </a:rPr>
              <a:t>CCD Contents – USCDI Version 2</a:t>
            </a:r>
          </a:p>
        </p:txBody>
      </p:sp>
      <p:pic>
        <p:nvPicPr>
          <p:cNvPr id="11" name="Picture 10" descr="A blue screen with yellow squares and yellow text&#10;&#10;Description automatically generated">
            <a:extLst>
              <a:ext uri="{FF2B5EF4-FFF2-40B4-BE49-F238E27FC236}">
                <a16:creationId xmlns:a16="http://schemas.microsoft.com/office/drawing/2014/main" id="{568E123D-45B2-4E3B-39C9-5624D0A75DEE}"/>
              </a:ext>
            </a:extLst>
          </p:cNvPr>
          <p:cNvPicPr>
            <a:picLocks noChangeAspect="1"/>
          </p:cNvPicPr>
          <p:nvPr/>
        </p:nvPicPr>
        <p:blipFill>
          <a:blip r:embed="rId3"/>
          <a:stretch>
            <a:fillRect/>
          </a:stretch>
        </p:blipFill>
        <p:spPr>
          <a:xfrm>
            <a:off x="170636" y="854109"/>
            <a:ext cx="11882418" cy="6015289"/>
          </a:xfrm>
          <a:prstGeom prst="rect">
            <a:avLst/>
          </a:prstGeom>
        </p:spPr>
      </p:pic>
    </p:spTree>
    <p:extLst>
      <p:ext uri="{BB962C8B-B14F-4D97-AF65-F5344CB8AC3E}">
        <p14:creationId xmlns:p14="http://schemas.microsoft.com/office/powerpoint/2010/main" val="1415587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91930" y="2324101"/>
            <a:ext cx="8752114" cy="1324527"/>
          </a:xfrm>
        </p:spPr>
        <p:txBody>
          <a:bodyPr>
            <a:normAutofit fontScale="90000"/>
          </a:bodyPr>
          <a:lstStyle/>
          <a:p>
            <a:pPr>
              <a:lnSpc>
                <a:spcPct val="100000"/>
              </a:lnSpc>
              <a:spcBef>
                <a:spcPts val="0"/>
              </a:spcBef>
            </a:pPr>
            <a:r>
              <a:rPr lang="en-US" b="0" dirty="0">
                <a:latin typeface="Arial"/>
                <a:cs typeface="Arial"/>
              </a:rPr>
              <a:t>Collaboration- </a:t>
            </a:r>
            <a:br>
              <a:rPr lang="en-US" b="0" dirty="0">
                <a:latin typeface="Arial"/>
                <a:cs typeface="Arial"/>
              </a:rPr>
            </a:br>
            <a:r>
              <a:rPr lang="en-US" b="0" dirty="0">
                <a:latin typeface="Arial"/>
                <a:cs typeface="Arial"/>
              </a:rPr>
              <a:t>What are the Possibilities?</a:t>
            </a:r>
            <a:endParaRPr lang="en-US" dirty="0">
              <a:latin typeface="Arial"/>
              <a:cs typeface="Arial"/>
            </a:endParaRPr>
          </a:p>
          <a:p>
            <a:endParaRPr lang="en-US" dirty="0"/>
          </a:p>
        </p:txBody>
      </p:sp>
    </p:spTree>
    <p:extLst>
      <p:ext uri="{BB962C8B-B14F-4D97-AF65-F5344CB8AC3E}">
        <p14:creationId xmlns:p14="http://schemas.microsoft.com/office/powerpoint/2010/main" val="174561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dirty="0">
                <a:latin typeface="Arial"/>
                <a:cs typeface="Arial"/>
              </a:rPr>
              <a:t>HealthChoice Illinois ADT Program Updates</a:t>
            </a:r>
            <a:endParaRPr lang="en-US" dirty="0">
              <a:latin typeface="Arial"/>
              <a:cs typeface="Arial"/>
            </a:endParaRPr>
          </a:p>
          <a:p>
            <a:endParaRPr lang="en-US" dirty="0"/>
          </a:p>
        </p:txBody>
      </p:sp>
    </p:spTree>
    <p:extLst>
      <p:ext uri="{BB962C8B-B14F-4D97-AF65-F5344CB8AC3E}">
        <p14:creationId xmlns:p14="http://schemas.microsoft.com/office/powerpoint/2010/main" val="2282453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83678E-B9C0-4388-346D-B20F05F46D6C}"/>
              </a:ext>
            </a:extLst>
          </p:cNvPr>
          <p:cNvSpPr txBox="1"/>
          <p:nvPr/>
        </p:nvSpPr>
        <p:spPr>
          <a:xfrm>
            <a:off x="8725932" y="4101078"/>
            <a:ext cx="1619333" cy="1015663"/>
          </a:xfrm>
          <a:prstGeom prst="rect">
            <a:avLst/>
          </a:prstGeom>
          <a:noFill/>
        </p:spPr>
        <p:txBody>
          <a:bodyPr wrap="square" rtlCol="0">
            <a:spAutoFit/>
          </a:bodyPr>
          <a:lstStyle/>
          <a:p>
            <a:pPr algn="ctr"/>
            <a:r>
              <a:rPr lang="en-US" sz="1200" dirty="0">
                <a:solidFill>
                  <a:srgbClr val="FFFFFF"/>
                </a:solidFill>
                <a:latin typeface="Calibri Light" panose="020F0302020204030204"/>
              </a:rPr>
              <a:t>Behavioral care professional reaches out to patient and begins needed follow-up care.</a:t>
            </a:r>
          </a:p>
        </p:txBody>
      </p:sp>
      <p:sp>
        <p:nvSpPr>
          <p:cNvPr id="15" name="TextBox 14">
            <a:extLst>
              <a:ext uri="{FF2B5EF4-FFF2-40B4-BE49-F238E27FC236}">
                <a16:creationId xmlns:a16="http://schemas.microsoft.com/office/drawing/2014/main" id="{BFD43907-F32E-1168-810A-B9F47DAE5069}"/>
              </a:ext>
            </a:extLst>
          </p:cNvPr>
          <p:cNvSpPr txBox="1"/>
          <p:nvPr/>
        </p:nvSpPr>
        <p:spPr>
          <a:xfrm>
            <a:off x="1476819" y="4101078"/>
            <a:ext cx="1696128" cy="1015663"/>
          </a:xfrm>
          <a:prstGeom prst="rect">
            <a:avLst/>
          </a:prstGeom>
          <a:noFill/>
        </p:spPr>
        <p:txBody>
          <a:bodyPr wrap="square" rtlCol="0">
            <a:spAutoFit/>
          </a:bodyPr>
          <a:lstStyle/>
          <a:p>
            <a:pPr algn="ctr"/>
            <a:r>
              <a:rPr lang="en-US" sz="1200" dirty="0">
                <a:solidFill>
                  <a:srgbClr val="FFFFFF"/>
                </a:solidFill>
                <a:latin typeface="Calibri Light" panose="020F0302020204030204"/>
              </a:rPr>
              <a:t>Patient presents at the ED, struggling with behavioral problems and possible other conditions</a:t>
            </a:r>
          </a:p>
        </p:txBody>
      </p:sp>
      <p:sp>
        <p:nvSpPr>
          <p:cNvPr id="2" name="Rectangle 1">
            <a:extLst>
              <a:ext uri="{FF2B5EF4-FFF2-40B4-BE49-F238E27FC236}">
                <a16:creationId xmlns:a16="http://schemas.microsoft.com/office/drawing/2014/main" id="{25A58ABF-642B-6780-ACCA-1B78E46659D0}"/>
              </a:ext>
            </a:extLst>
          </p:cNvPr>
          <p:cNvSpPr/>
          <p:nvPr/>
        </p:nvSpPr>
        <p:spPr>
          <a:xfrm>
            <a:off x="3880380" y="4100165"/>
            <a:ext cx="1519143" cy="101748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Light" panose="020F0302020204030204"/>
                <a:ea typeface="+mn-ea"/>
                <a:cs typeface="+mn-cs"/>
              </a:rPr>
              <a:t>Hospital stabilizes patient, and releases or admits into inpatient recovery</a:t>
            </a:r>
            <a:endParaRPr kumimoji="0" lang="en-US"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134FF34-65DB-02A9-72D9-26170E7F4458}"/>
              </a:ext>
            </a:extLst>
          </p:cNvPr>
          <p:cNvSpPr/>
          <p:nvPr/>
        </p:nvSpPr>
        <p:spPr>
          <a:xfrm>
            <a:off x="7217942" y="1185009"/>
            <a:ext cx="4456540" cy="4659153"/>
          </a:xfrm>
          <a:prstGeom prst="rect">
            <a:avLst/>
          </a:prstGeom>
          <a:solidFill>
            <a:srgbClr val="46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2C501A5-E02F-E766-8223-48F743E43CA0}"/>
              </a:ext>
            </a:extLst>
          </p:cNvPr>
          <p:cNvSpPr/>
          <p:nvPr/>
        </p:nvSpPr>
        <p:spPr>
          <a:xfrm>
            <a:off x="1140193" y="1801938"/>
            <a:ext cx="5474514" cy="3425297"/>
          </a:xfrm>
          <a:prstGeom prst="rect">
            <a:avLst/>
          </a:prstGeom>
        </p:spPr>
        <p:txBody>
          <a:bodyPr wrap="square" anchor="ctr">
            <a:spAutoFit/>
          </a:bodyPr>
          <a:lstStyle/>
          <a:p>
            <a:pPr>
              <a:lnSpc>
                <a:spcPct val="135000"/>
              </a:lnSpc>
            </a:pPr>
            <a:r>
              <a:rPr lang="en-US" dirty="0"/>
              <a:t>With 5% of the state’s most vulnerable patients accounting for 50% of the Massachusetts Medicaid healthcare budget, connecting patients to the BHCP as quickly and effectively as possible is crucial to reducing costs. With the PointClickCare Platform:</a:t>
            </a:r>
          </a:p>
          <a:p>
            <a:pPr>
              <a:lnSpc>
                <a:spcPct val="135000"/>
              </a:lnSpc>
            </a:pPr>
            <a:endParaRPr lang="en-US" dirty="0">
              <a:solidFill>
                <a:schemeClr val="accent1"/>
              </a:solidFill>
            </a:endParaRPr>
          </a:p>
          <a:p>
            <a:pPr lvl="1">
              <a:lnSpc>
                <a:spcPct val="135000"/>
              </a:lnSpc>
            </a:pPr>
            <a:r>
              <a:rPr lang="en-US" i="1" dirty="0">
                <a:solidFill>
                  <a:schemeClr val="accent1"/>
                </a:solidFill>
              </a:rPr>
              <a:t>50% of patients who are contacted by an Aspire case manager during their hospital stay end up engaging in the BHCP program.</a:t>
            </a:r>
          </a:p>
        </p:txBody>
      </p:sp>
      <p:sp>
        <p:nvSpPr>
          <p:cNvPr id="21" name="TextBox 20">
            <a:extLst>
              <a:ext uri="{FF2B5EF4-FFF2-40B4-BE49-F238E27FC236}">
                <a16:creationId xmlns:a16="http://schemas.microsoft.com/office/drawing/2014/main" id="{A5868108-DEB9-266C-B5F7-11EDEB3E39C6}"/>
              </a:ext>
            </a:extLst>
          </p:cNvPr>
          <p:cNvSpPr txBox="1"/>
          <p:nvPr/>
        </p:nvSpPr>
        <p:spPr>
          <a:xfrm>
            <a:off x="7325022" y="1354265"/>
            <a:ext cx="4242380" cy="4149469"/>
          </a:xfrm>
          <a:prstGeom prst="rect">
            <a:avLst/>
          </a:prstGeom>
          <a:noFill/>
        </p:spPr>
        <p:txBody>
          <a:bodyPr wrap="square" rtlCol="0">
            <a:spAutoFit/>
          </a:bodyPr>
          <a:lstStyle/>
          <a:p>
            <a:pPr>
              <a:lnSpc>
                <a:spcPct val="150000"/>
              </a:lnSpc>
            </a:pPr>
            <a:r>
              <a:rPr lang="en-US" sz="1700" i="1" dirty="0">
                <a:solidFill>
                  <a:srgbClr val="FFFFFF"/>
                </a:solidFill>
                <a:latin typeface="Calibri" panose="020F0502020204030204"/>
              </a:rPr>
              <a:t>“The event notifications are a way to find people and engage them while they’re in the ED. In this acute state—this crisis state—we find a higher rate of engagement. If we send our people to the hospital, we can coordinate with a social worker to say, ‘Look, this is a free service from Mass Health for you. I’m here to help you get what you need; how can I help?”</a:t>
            </a:r>
          </a:p>
          <a:p>
            <a:pPr algn="r">
              <a:lnSpc>
                <a:spcPct val="150000"/>
              </a:lnSpc>
            </a:pPr>
            <a:r>
              <a:rPr lang="en-US" sz="1700" dirty="0">
                <a:solidFill>
                  <a:srgbClr val="FFFFFF"/>
                </a:solidFill>
                <a:latin typeface="Calibri" panose="020F0502020204030204"/>
              </a:rPr>
              <a:t>-Deborah Jean Parsons</a:t>
            </a:r>
          </a:p>
          <a:p>
            <a:pPr lvl="4">
              <a:lnSpc>
                <a:spcPct val="150000"/>
              </a:lnSpc>
            </a:pPr>
            <a:r>
              <a:rPr lang="en-US" sz="1200" dirty="0">
                <a:solidFill>
                  <a:srgbClr val="FFFFFF"/>
                </a:solidFill>
                <a:latin typeface="Calibri" panose="020F0502020204030204"/>
              </a:rPr>
              <a:t>Director of Integrated Care, Aspire Health Alliance</a:t>
            </a:r>
          </a:p>
        </p:txBody>
      </p:sp>
      <p:sp>
        <p:nvSpPr>
          <p:cNvPr id="24" name="Text Placeholder 1">
            <a:extLst>
              <a:ext uri="{FF2B5EF4-FFF2-40B4-BE49-F238E27FC236}">
                <a16:creationId xmlns:a16="http://schemas.microsoft.com/office/drawing/2014/main" id="{24039231-8C7F-7589-6FA7-88C1AABB1A58}"/>
              </a:ext>
            </a:extLst>
          </p:cNvPr>
          <p:cNvSpPr txBox="1">
            <a:spLocks noGrp="1"/>
          </p:cNvSpPr>
          <p:nvPr>
            <p:ph type="title"/>
          </p:nvPr>
        </p:nvSpPr>
        <p:spPr>
          <a:xfrm>
            <a:off x="3347498" y="380406"/>
            <a:ext cx="7251683" cy="716616"/>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2"/>
                </a:solidFill>
              </a:rPr>
              <a:t>Examples of Regional Care Collaborations- </a:t>
            </a:r>
            <a:br>
              <a:rPr lang="en-US" sz="2400" dirty="0">
                <a:solidFill>
                  <a:schemeClr val="tx2"/>
                </a:solidFill>
              </a:rPr>
            </a:br>
            <a:r>
              <a:rPr lang="en-US" sz="2400" dirty="0">
                <a:solidFill>
                  <a:schemeClr val="tx2"/>
                </a:solidFill>
              </a:rPr>
              <a:t>Aspire Health Alliance</a:t>
            </a:r>
            <a:endParaRPr lang="en-US" dirty="0">
              <a:solidFill>
                <a:schemeClr val="tx2"/>
              </a:solidFill>
              <a:cs typeface="Calibri"/>
            </a:endParaRPr>
          </a:p>
        </p:txBody>
      </p:sp>
    </p:spTree>
    <p:extLst>
      <p:ext uri="{BB962C8B-B14F-4D97-AF65-F5344CB8AC3E}">
        <p14:creationId xmlns:p14="http://schemas.microsoft.com/office/powerpoint/2010/main" val="482479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7C0276-7EAB-BF81-8A19-3E33175D34D1}"/>
              </a:ext>
            </a:extLst>
          </p:cNvPr>
          <p:cNvSpPr/>
          <p:nvPr/>
        </p:nvSpPr>
        <p:spPr>
          <a:xfrm>
            <a:off x="8659708" y="4001627"/>
            <a:ext cx="1933796" cy="1214566"/>
          </a:xfrm>
          <a:prstGeom prst="rect">
            <a:avLst/>
          </a:prstGeom>
          <a:solidFill>
            <a:srgbClr val="14A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Arrow: Right 8">
            <a:extLst>
              <a:ext uri="{FF2B5EF4-FFF2-40B4-BE49-F238E27FC236}">
                <a16:creationId xmlns:a16="http://schemas.microsoft.com/office/drawing/2014/main" id="{6CE47B38-BC1D-AE22-F2DE-8E754C1476DE}"/>
              </a:ext>
            </a:extLst>
          </p:cNvPr>
          <p:cNvSpPr/>
          <p:nvPr/>
        </p:nvSpPr>
        <p:spPr>
          <a:xfrm>
            <a:off x="7914352" y="4369553"/>
            <a:ext cx="829686" cy="478712"/>
          </a:xfrm>
          <a:prstGeom prst="rightArrow">
            <a:avLst/>
          </a:prstGeom>
          <a:solidFill>
            <a:srgbClr val="21CB9C"/>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883678E-B9C0-4388-346D-B20F05F46D6C}"/>
              </a:ext>
            </a:extLst>
          </p:cNvPr>
          <p:cNvSpPr txBox="1"/>
          <p:nvPr/>
        </p:nvSpPr>
        <p:spPr>
          <a:xfrm>
            <a:off x="8753092" y="3997203"/>
            <a:ext cx="1619333" cy="1277273"/>
          </a:xfrm>
          <a:prstGeom prst="rect">
            <a:avLst/>
          </a:prstGeom>
          <a:noFill/>
        </p:spPr>
        <p:txBody>
          <a:bodyPr wrap="square" rtlCol="0">
            <a:spAutoFit/>
          </a:bodyPr>
          <a:lstStyle/>
          <a:p>
            <a:pPr algn="ctr"/>
            <a:r>
              <a:rPr lang="en-US" sz="1100" dirty="0">
                <a:solidFill>
                  <a:schemeClr val="bg1"/>
                </a:solidFill>
                <a:latin typeface="Calibri Light" panose="020F0302020204030204" pitchFamily="34" charset="0"/>
                <a:cs typeface="Calibri Light" panose="020F0302020204030204" pitchFamily="34" charset="0"/>
              </a:rPr>
              <a:t>Care manager visits, determines best care plan, and connects patient with the BHCP program for ongoing treatment after ED discharge</a:t>
            </a:r>
          </a:p>
        </p:txBody>
      </p:sp>
      <p:sp>
        <p:nvSpPr>
          <p:cNvPr id="9" name="Rectangle 8">
            <a:extLst>
              <a:ext uri="{FF2B5EF4-FFF2-40B4-BE49-F238E27FC236}">
                <a16:creationId xmlns:a16="http://schemas.microsoft.com/office/drawing/2014/main" id="{06EF44FD-AB24-19DB-3D83-FA2AE08FA5C1}"/>
              </a:ext>
            </a:extLst>
          </p:cNvPr>
          <p:cNvSpPr/>
          <p:nvPr/>
        </p:nvSpPr>
        <p:spPr>
          <a:xfrm>
            <a:off x="6225801" y="4001627"/>
            <a:ext cx="1933796" cy="1214566"/>
          </a:xfrm>
          <a:prstGeom prst="rect">
            <a:avLst/>
          </a:prstGeom>
          <a:solidFill>
            <a:srgbClr val="474747"/>
          </a:solidFill>
          <a:ln w="12700" cap="flat" cmpd="sng" algn="ctr">
            <a:noFill/>
            <a:prstDash val="solid"/>
            <a:miter lim="800000"/>
          </a:ln>
          <a:effectLst/>
        </p:spPr>
        <p:txBody>
          <a:bodyPr rtlCol="0" anchor="ctr"/>
          <a:lstStyle/>
          <a:p>
            <a:pPr algn="ctr"/>
            <a:r>
              <a:rPr lang="en-US" sz="1100" dirty="0">
                <a:solidFill>
                  <a:schemeClr val="bg1"/>
                </a:solidFill>
                <a:latin typeface="Calibri Light" panose="020F0302020204030204" pitchFamily="34" charset="0"/>
                <a:cs typeface="Calibri Light" panose="020F0302020204030204" pitchFamily="34" charset="0"/>
              </a:rPr>
              <a:t>The patient’s assigned care manager at Aspire is notified, and he or she reaches out to the hospital to request a visit and help establish a patient care plan</a:t>
            </a:r>
          </a:p>
        </p:txBody>
      </p:sp>
      <p:sp>
        <p:nvSpPr>
          <p:cNvPr id="10" name="Arrow: Right 33">
            <a:extLst>
              <a:ext uri="{FF2B5EF4-FFF2-40B4-BE49-F238E27FC236}">
                <a16:creationId xmlns:a16="http://schemas.microsoft.com/office/drawing/2014/main" id="{3EC92164-3C1A-4050-F1D9-DCB7A7CDC966}"/>
              </a:ext>
            </a:extLst>
          </p:cNvPr>
          <p:cNvSpPr/>
          <p:nvPr/>
        </p:nvSpPr>
        <p:spPr>
          <a:xfrm>
            <a:off x="5484806" y="4369553"/>
            <a:ext cx="829686" cy="478712"/>
          </a:xfrm>
          <a:prstGeom prst="rightArrow">
            <a:avLst/>
          </a:prstGeom>
          <a:solidFill>
            <a:srgbClr val="21CB9C"/>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CD9319D-ED07-9495-F79B-552DEAE05498}"/>
              </a:ext>
            </a:extLst>
          </p:cNvPr>
          <p:cNvSpPr/>
          <p:nvPr/>
        </p:nvSpPr>
        <p:spPr>
          <a:xfrm>
            <a:off x="3791893" y="4001627"/>
            <a:ext cx="1933796" cy="1214566"/>
          </a:xfrm>
          <a:prstGeom prst="rect">
            <a:avLst/>
          </a:prstGeom>
          <a:solidFill>
            <a:srgbClr val="4747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98DEB4-3DCC-EC7F-2CA1-468BD93D74EC}"/>
              </a:ext>
            </a:extLst>
          </p:cNvPr>
          <p:cNvSpPr/>
          <p:nvPr/>
        </p:nvSpPr>
        <p:spPr>
          <a:xfrm>
            <a:off x="3880380" y="4100165"/>
            <a:ext cx="1519143" cy="1017489"/>
          </a:xfrm>
          <a:prstGeom prst="rect">
            <a:avLst/>
          </a:prstGeom>
          <a:noFill/>
          <a:ln w="12700" cap="flat" cmpd="sng" algn="ctr">
            <a:noFill/>
            <a:prstDash val="solid"/>
            <a:miter lim="800000"/>
          </a:ln>
          <a:effectLst/>
        </p:spPr>
        <p:txBody>
          <a:bodyPr rtlCol="0" anchor="ctr"/>
          <a:lstStyle/>
          <a:p>
            <a:pPr algn="ctr"/>
            <a:r>
              <a:rPr lang="en-US" sz="1100" dirty="0">
                <a:solidFill>
                  <a:schemeClr val="bg1"/>
                </a:solidFill>
                <a:latin typeface="Calibri Light" panose="020F0302020204030204" pitchFamily="34" charset="0"/>
                <a:cs typeface="Calibri Light" panose="020F0302020204030204" pitchFamily="34" charset="0"/>
              </a:rPr>
              <a:t>Hospital admits patient for stabilization and the PCC Platform sends a message directly to Aspire Health Alliance</a:t>
            </a:r>
          </a:p>
        </p:txBody>
      </p:sp>
      <p:sp>
        <p:nvSpPr>
          <p:cNvPr id="13" name="Arrow: Right 34">
            <a:extLst>
              <a:ext uri="{FF2B5EF4-FFF2-40B4-BE49-F238E27FC236}">
                <a16:creationId xmlns:a16="http://schemas.microsoft.com/office/drawing/2014/main" id="{566EA6C6-ABAD-020A-56F0-B80C00692C5D}"/>
              </a:ext>
            </a:extLst>
          </p:cNvPr>
          <p:cNvSpPr/>
          <p:nvPr/>
        </p:nvSpPr>
        <p:spPr>
          <a:xfrm>
            <a:off x="3040018" y="4369553"/>
            <a:ext cx="829686" cy="478712"/>
          </a:xfrm>
          <a:prstGeom prst="rightArrow">
            <a:avLst/>
          </a:prstGeom>
          <a:solidFill>
            <a:srgbClr val="21CB9C"/>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F69084D-3F20-FFA7-48CA-3A6B107ECB29}"/>
              </a:ext>
            </a:extLst>
          </p:cNvPr>
          <p:cNvSpPr/>
          <p:nvPr/>
        </p:nvSpPr>
        <p:spPr>
          <a:xfrm>
            <a:off x="1357985" y="4001627"/>
            <a:ext cx="1933796" cy="1214566"/>
          </a:xfrm>
          <a:prstGeom prst="rect">
            <a:avLst/>
          </a:prstGeom>
          <a:solidFill>
            <a:srgbClr val="14A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FD43907-F32E-1168-810A-B9F47DAE5069}"/>
              </a:ext>
            </a:extLst>
          </p:cNvPr>
          <p:cNvSpPr txBox="1"/>
          <p:nvPr/>
        </p:nvSpPr>
        <p:spPr>
          <a:xfrm>
            <a:off x="1432456" y="4054911"/>
            <a:ext cx="1696128" cy="1107996"/>
          </a:xfrm>
          <a:prstGeom prst="rect">
            <a:avLst/>
          </a:prstGeom>
          <a:noFill/>
        </p:spPr>
        <p:txBody>
          <a:bodyPr wrap="square" rtlCol="0">
            <a:spAutoFit/>
          </a:bodyPr>
          <a:lstStyle/>
          <a:p>
            <a:pPr algn="ctr"/>
            <a:r>
              <a:rPr lang="en-US" sz="1100" dirty="0">
                <a:solidFill>
                  <a:srgbClr val="FFFFFF"/>
                </a:solidFill>
                <a:latin typeface="Calibri Light" panose="020F0302020204030204" pitchFamily="34" charset="0"/>
                <a:cs typeface="Calibri Light" panose="020F0302020204030204" pitchFamily="34" charset="0"/>
              </a:rPr>
              <a:t>Patient presents at the ED, struggling with behavioral problems and possible other conditions </a:t>
            </a:r>
            <a:r>
              <a:rPr lang="en-US" sz="1100" dirty="0">
                <a:solidFill>
                  <a:schemeClr val="bg1"/>
                </a:solidFill>
                <a:latin typeface="Calibri Light" panose="020F0302020204030204" pitchFamily="34" charset="0"/>
                <a:cs typeface="Calibri Light" panose="020F0302020204030204" pitchFamily="34" charset="0"/>
              </a:rPr>
              <a:t>that qualify them for the BHCP program</a:t>
            </a:r>
            <a:endParaRPr lang="en-US" sz="1100" dirty="0">
              <a:solidFill>
                <a:srgbClr val="FFFFFF"/>
              </a:solidFill>
              <a:latin typeface="Calibri Light" panose="020F0302020204030204" pitchFamily="34" charset="0"/>
              <a:cs typeface="Calibri Light" panose="020F0302020204030204" pitchFamily="34" charset="0"/>
            </a:endParaRPr>
          </a:p>
        </p:txBody>
      </p:sp>
      <p:pic>
        <p:nvPicPr>
          <p:cNvPr id="16" name="Picture 15">
            <a:extLst>
              <a:ext uri="{FF2B5EF4-FFF2-40B4-BE49-F238E27FC236}">
                <a16:creationId xmlns:a16="http://schemas.microsoft.com/office/drawing/2014/main" id="{2F8FDA3A-5449-D49D-7BB3-A480DB96B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372425" y="4103175"/>
            <a:ext cx="385591" cy="1186037"/>
          </a:xfrm>
          <a:prstGeom prst="rect">
            <a:avLst/>
          </a:prstGeom>
          <a:effectLst>
            <a:outerShdw blurRad="50800" dist="38100" dir="2700000" algn="tl" rotWithShape="0">
              <a:prstClr val="black">
                <a:alpha val="5000"/>
              </a:prstClr>
            </a:outerShdw>
          </a:effectLst>
        </p:spPr>
      </p:pic>
      <p:pic>
        <p:nvPicPr>
          <p:cNvPr id="17" name="Picture 16">
            <a:extLst>
              <a:ext uri="{FF2B5EF4-FFF2-40B4-BE49-F238E27FC236}">
                <a16:creationId xmlns:a16="http://schemas.microsoft.com/office/drawing/2014/main" id="{F6E73BA1-2210-7463-632D-47B7C9031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859" y="4088159"/>
            <a:ext cx="414828" cy="1210067"/>
          </a:xfrm>
          <a:prstGeom prst="rect">
            <a:avLst/>
          </a:prstGeom>
          <a:effectLst>
            <a:outerShdw blurRad="50800" dist="38100" dir="2700000" algn="tl" rotWithShape="0">
              <a:prstClr val="black">
                <a:alpha val="5000"/>
              </a:prstClr>
            </a:outerShdw>
          </a:effectLst>
        </p:spPr>
      </p:pic>
      <p:sp>
        <p:nvSpPr>
          <p:cNvPr id="18" name="Text Placeholder 1">
            <a:extLst>
              <a:ext uri="{FF2B5EF4-FFF2-40B4-BE49-F238E27FC236}">
                <a16:creationId xmlns:a16="http://schemas.microsoft.com/office/drawing/2014/main" id="{698F86E8-71F2-03EE-7E3E-B79ED658D828}"/>
              </a:ext>
            </a:extLst>
          </p:cNvPr>
          <p:cNvSpPr txBox="1">
            <a:spLocks noGrp="1"/>
          </p:cNvSpPr>
          <p:nvPr>
            <p:ph type="title"/>
          </p:nvPr>
        </p:nvSpPr>
        <p:spPr>
          <a:xfrm>
            <a:off x="3347498" y="380406"/>
            <a:ext cx="7251683" cy="716616"/>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2"/>
                </a:solidFill>
              </a:rPr>
              <a:t>Examples of Regional Care Collaborations- </a:t>
            </a:r>
            <a:br>
              <a:rPr lang="en-US" sz="2400" dirty="0">
                <a:solidFill>
                  <a:schemeClr val="tx2"/>
                </a:solidFill>
              </a:rPr>
            </a:br>
            <a:r>
              <a:rPr lang="en-US" sz="2400" dirty="0">
                <a:solidFill>
                  <a:schemeClr val="tx2"/>
                </a:solidFill>
              </a:rPr>
              <a:t>Aspire Health Alliance</a:t>
            </a:r>
            <a:endParaRPr lang="en-US" dirty="0">
              <a:solidFill>
                <a:schemeClr val="tx2"/>
              </a:solidFill>
              <a:cs typeface="Calibri"/>
            </a:endParaRPr>
          </a:p>
        </p:txBody>
      </p:sp>
      <p:sp>
        <p:nvSpPr>
          <p:cNvPr id="2" name="Rectangle 1">
            <a:extLst>
              <a:ext uri="{FF2B5EF4-FFF2-40B4-BE49-F238E27FC236}">
                <a16:creationId xmlns:a16="http://schemas.microsoft.com/office/drawing/2014/main" id="{89AC747D-3418-38C5-C209-1E7EEE7E47D5}"/>
              </a:ext>
            </a:extLst>
          </p:cNvPr>
          <p:cNvSpPr/>
          <p:nvPr/>
        </p:nvSpPr>
        <p:spPr>
          <a:xfrm>
            <a:off x="793717" y="1325927"/>
            <a:ext cx="10379961" cy="2669064"/>
          </a:xfrm>
          <a:prstGeom prst="rect">
            <a:avLst/>
          </a:prstGeom>
        </p:spPr>
        <p:txBody>
          <a:bodyPr wrap="square" anchor="ctr">
            <a:spAutoFit/>
          </a:bodyPr>
          <a:lstStyle/>
          <a:p>
            <a:pPr>
              <a:lnSpc>
                <a:spcPct val="135000"/>
              </a:lnSpc>
            </a:pPr>
            <a:r>
              <a:rPr lang="en-US" i="1" dirty="0">
                <a:latin typeface="Calibri" panose="020F0502020204030204" pitchFamily="34" charset="0"/>
                <a:cs typeface="Calibri" panose="020F0502020204030204" pitchFamily="34" charset="0"/>
              </a:rPr>
              <a:t>Aspire Health Alliance (Aspire) helps find and connect patients with significant medical, behavioral, mental, and/or social needs to dedicated case managers who will connect them with health and community resources through the Behavioral Health Community Partner (BHCP) program. </a:t>
            </a:r>
          </a:p>
          <a:p>
            <a:pPr>
              <a:lnSpc>
                <a:spcPct val="135000"/>
              </a:lnSpc>
            </a:pPr>
            <a:endParaRPr lang="en-US" i="1" dirty="0">
              <a:latin typeface="Calibri" panose="020F0502020204030204" pitchFamily="34" charset="0"/>
              <a:cs typeface="Calibri" panose="020F0502020204030204" pitchFamily="34" charset="0"/>
            </a:endParaRPr>
          </a:p>
          <a:p>
            <a:pPr>
              <a:lnSpc>
                <a:spcPct val="135000"/>
              </a:lnSpc>
            </a:pPr>
            <a:r>
              <a:rPr lang="en-US" i="1" dirty="0">
                <a:latin typeface="Calibri" panose="020F0502020204030204" pitchFamily="34" charset="0"/>
                <a:cs typeface="Calibri" panose="020F0502020204030204" pitchFamily="34" charset="0"/>
              </a:rPr>
              <a:t>Based in Massachusetts, Aspire Health Alliance relies on PointClickCare to help track down the patients in need, when they need it, and connect them to the help they need most. Here’s how it works:</a:t>
            </a:r>
          </a:p>
          <a:p>
            <a:pPr>
              <a:lnSpc>
                <a:spcPct val="135000"/>
              </a:lnSpc>
            </a:pPr>
            <a:endParaRPr lang="en-US" i="1" dirty="0"/>
          </a:p>
        </p:txBody>
      </p:sp>
    </p:spTree>
    <p:extLst>
      <p:ext uri="{BB962C8B-B14F-4D97-AF65-F5344CB8AC3E}">
        <p14:creationId xmlns:p14="http://schemas.microsoft.com/office/powerpoint/2010/main" val="2553827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BFE446-846D-BF71-0949-6DE54D36F3B8}"/>
              </a:ext>
            </a:extLst>
          </p:cNvPr>
          <p:cNvSpPr/>
          <p:nvPr/>
        </p:nvSpPr>
        <p:spPr>
          <a:xfrm>
            <a:off x="6945576" y="1423602"/>
            <a:ext cx="4314453" cy="3756725"/>
          </a:xfrm>
          <a:prstGeom prst="rect">
            <a:avLst/>
          </a:prstGeom>
          <a:solidFill>
            <a:srgbClr val="46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51E05EF-7DD5-428E-EE73-C86974298A12}"/>
              </a:ext>
            </a:extLst>
          </p:cNvPr>
          <p:cNvSpPr/>
          <p:nvPr/>
        </p:nvSpPr>
        <p:spPr>
          <a:xfrm>
            <a:off x="870618" y="1838755"/>
            <a:ext cx="5474514" cy="2677400"/>
          </a:xfrm>
          <a:prstGeom prst="rect">
            <a:avLst/>
          </a:prstGeom>
        </p:spPr>
        <p:txBody>
          <a:bodyPr wrap="square" anchor="ctr">
            <a:spAutoFit/>
          </a:bodyPr>
          <a:lstStyle/>
          <a:p>
            <a:pPr>
              <a:lnSpc>
                <a:spcPct val="135000"/>
              </a:lnSpc>
            </a:pPr>
            <a:r>
              <a:rPr lang="en-US" dirty="0"/>
              <a:t>Within the first year of implementation, the percentage of BCN patients receiving follow-up care from therapists or psychiatrists within seven days of hospital discharge increased 10.81%. </a:t>
            </a:r>
          </a:p>
          <a:p>
            <a:pPr>
              <a:lnSpc>
                <a:spcPct val="135000"/>
              </a:lnSpc>
            </a:pPr>
            <a:endParaRPr lang="en-US" dirty="0"/>
          </a:p>
          <a:p>
            <a:pPr>
              <a:lnSpc>
                <a:spcPct val="135000"/>
              </a:lnSpc>
            </a:pPr>
            <a:r>
              <a:rPr lang="en-US" dirty="0"/>
              <a:t>Now, </a:t>
            </a:r>
            <a:r>
              <a:rPr lang="en-US" dirty="0">
                <a:solidFill>
                  <a:schemeClr val="accent1"/>
                </a:solidFill>
              </a:rPr>
              <a:t>75.81% of patients receive the follow-up </a:t>
            </a:r>
            <a:r>
              <a:rPr lang="en-US" dirty="0"/>
              <a:t>care they need </a:t>
            </a:r>
            <a:r>
              <a:rPr lang="en-US" dirty="0">
                <a:solidFill>
                  <a:schemeClr val="accent1"/>
                </a:solidFill>
              </a:rPr>
              <a:t>within seven days of discharge. </a:t>
            </a:r>
          </a:p>
        </p:txBody>
      </p:sp>
      <p:sp>
        <p:nvSpPr>
          <p:cNvPr id="8" name="TextBox 7">
            <a:extLst>
              <a:ext uri="{FF2B5EF4-FFF2-40B4-BE49-F238E27FC236}">
                <a16:creationId xmlns:a16="http://schemas.microsoft.com/office/drawing/2014/main" id="{5A521FD6-14B2-67FC-18AB-87DB792ACBF5}"/>
              </a:ext>
            </a:extLst>
          </p:cNvPr>
          <p:cNvSpPr txBox="1"/>
          <p:nvPr/>
        </p:nvSpPr>
        <p:spPr>
          <a:xfrm>
            <a:off x="7121155" y="1796621"/>
            <a:ext cx="3963293" cy="3650358"/>
          </a:xfrm>
          <a:prstGeom prst="rect">
            <a:avLst/>
          </a:prstGeom>
          <a:noFill/>
        </p:spPr>
        <p:txBody>
          <a:bodyPr wrap="square" rtlCol="0">
            <a:spAutoFit/>
          </a:bodyPr>
          <a:lstStyle/>
          <a:p>
            <a:pPr>
              <a:lnSpc>
                <a:spcPct val="150000"/>
              </a:lnSpc>
            </a:pPr>
            <a:r>
              <a:rPr lang="en-US" i="1" dirty="0">
                <a:solidFill>
                  <a:schemeClr val="bg1"/>
                </a:solidFill>
              </a:rPr>
              <a:t>“We’re seeing a really big difference in being able to track using these reports. Collective plays a major role in that. All of this is helping us to see where we’re really at in our coordination efforts and care.”</a:t>
            </a:r>
          </a:p>
          <a:p>
            <a:pPr algn="r">
              <a:lnSpc>
                <a:spcPct val="150000"/>
              </a:lnSpc>
            </a:pPr>
            <a:r>
              <a:rPr lang="en-US" dirty="0">
                <a:solidFill>
                  <a:schemeClr val="bg1"/>
                </a:solidFill>
              </a:rPr>
              <a:t>-Lisa Parks</a:t>
            </a:r>
          </a:p>
          <a:p>
            <a:pPr algn="r">
              <a:lnSpc>
                <a:spcPct val="150000"/>
              </a:lnSpc>
            </a:pPr>
            <a:r>
              <a:rPr lang="en-US" sz="1200" dirty="0">
                <a:solidFill>
                  <a:schemeClr val="bg1"/>
                </a:solidFill>
              </a:rPr>
              <a:t>Case Manager </a:t>
            </a:r>
          </a:p>
          <a:p>
            <a:pPr>
              <a:lnSpc>
                <a:spcPct val="150000"/>
              </a:lnSpc>
            </a:pPr>
            <a:endParaRPr lang="en-US" dirty="0">
              <a:solidFill>
                <a:schemeClr val="bg1"/>
              </a:solidFill>
            </a:endParaRPr>
          </a:p>
        </p:txBody>
      </p:sp>
      <p:sp>
        <p:nvSpPr>
          <p:cNvPr id="14" name="Text Placeholder 1">
            <a:extLst>
              <a:ext uri="{FF2B5EF4-FFF2-40B4-BE49-F238E27FC236}">
                <a16:creationId xmlns:a16="http://schemas.microsoft.com/office/drawing/2014/main" id="{8037138B-0E26-3862-F160-E2846339526A}"/>
              </a:ext>
            </a:extLst>
          </p:cNvPr>
          <p:cNvSpPr txBox="1">
            <a:spLocks noGrp="1"/>
          </p:cNvSpPr>
          <p:nvPr>
            <p:ph type="title"/>
          </p:nvPr>
        </p:nvSpPr>
        <p:spPr>
          <a:xfrm>
            <a:off x="3347498" y="380406"/>
            <a:ext cx="7251683" cy="716616"/>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2"/>
                </a:solidFill>
              </a:rPr>
              <a:t>Examples of Regional Care Collaborations- </a:t>
            </a:r>
            <a:br>
              <a:rPr lang="en-US" sz="2400" dirty="0">
                <a:solidFill>
                  <a:schemeClr val="tx2"/>
                </a:solidFill>
              </a:rPr>
            </a:br>
            <a:r>
              <a:rPr lang="en-US" sz="2400" dirty="0">
                <a:solidFill>
                  <a:schemeClr val="tx2"/>
                </a:solidFill>
              </a:rPr>
              <a:t>Mid-Valley Behavioral Care Network</a:t>
            </a:r>
            <a:endParaRPr lang="en-US" dirty="0">
              <a:solidFill>
                <a:schemeClr val="tx2"/>
              </a:solidFill>
              <a:cs typeface="Calibri"/>
            </a:endParaRPr>
          </a:p>
        </p:txBody>
      </p:sp>
    </p:spTree>
    <p:extLst>
      <p:ext uri="{BB962C8B-B14F-4D97-AF65-F5344CB8AC3E}">
        <p14:creationId xmlns:p14="http://schemas.microsoft.com/office/powerpoint/2010/main" val="3976630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750FBC-8CF3-448F-76C3-611B38AE7B77}"/>
              </a:ext>
            </a:extLst>
          </p:cNvPr>
          <p:cNvSpPr/>
          <p:nvPr/>
        </p:nvSpPr>
        <p:spPr>
          <a:xfrm>
            <a:off x="785765" y="1482616"/>
            <a:ext cx="10379961" cy="1929503"/>
          </a:xfrm>
          <a:prstGeom prst="rect">
            <a:avLst/>
          </a:prstGeom>
        </p:spPr>
        <p:txBody>
          <a:bodyPr wrap="square" anchor="ctr">
            <a:spAutoFit/>
          </a:bodyPr>
          <a:lstStyle/>
          <a:p>
            <a:pPr>
              <a:lnSpc>
                <a:spcPct val="135000"/>
              </a:lnSpc>
            </a:pPr>
            <a:r>
              <a:rPr lang="en-US" i="1" dirty="0">
                <a:solidFill>
                  <a:srgbClr val="455469"/>
                </a:solidFill>
                <a:latin typeface="Calibri" panose="020F0502020204030204"/>
              </a:rPr>
              <a:t>The behavioral health team at Mid-Valley Behavioral Care Network (BCN) saw the inefficiencies facing the behavioral health system—especially when it comes to coordinating patient care with other providers. Tired of calling hospitals and checking emergency department faxes for updates on patients who had been discharged from the ED, these case managers, psychiatrists, and therapists began to advocate for better care collaboration using the PointClickCare Platform. </a:t>
            </a:r>
            <a:endParaRPr lang="en-US" i="1" dirty="0">
              <a:solidFill>
                <a:srgbClr val="4F7BAC"/>
              </a:solidFill>
              <a:latin typeface="Calibri" panose="020F0502020204030204"/>
            </a:endParaRPr>
          </a:p>
        </p:txBody>
      </p:sp>
      <p:sp>
        <p:nvSpPr>
          <p:cNvPr id="6" name="Rectangle 5">
            <a:extLst>
              <a:ext uri="{FF2B5EF4-FFF2-40B4-BE49-F238E27FC236}">
                <a16:creationId xmlns:a16="http://schemas.microsoft.com/office/drawing/2014/main" id="{307C0276-7EAB-BF81-8A19-3E33175D34D1}"/>
              </a:ext>
            </a:extLst>
          </p:cNvPr>
          <p:cNvSpPr/>
          <p:nvPr/>
        </p:nvSpPr>
        <p:spPr>
          <a:xfrm>
            <a:off x="8659708" y="4001627"/>
            <a:ext cx="1933796" cy="1214566"/>
          </a:xfrm>
          <a:prstGeom prst="rect">
            <a:avLst/>
          </a:prstGeom>
          <a:solidFill>
            <a:srgbClr val="14A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 name="Arrow: Right 8">
            <a:extLst>
              <a:ext uri="{FF2B5EF4-FFF2-40B4-BE49-F238E27FC236}">
                <a16:creationId xmlns:a16="http://schemas.microsoft.com/office/drawing/2014/main" id="{6CE47B38-BC1D-AE22-F2DE-8E754C1476DE}"/>
              </a:ext>
            </a:extLst>
          </p:cNvPr>
          <p:cNvSpPr/>
          <p:nvPr/>
        </p:nvSpPr>
        <p:spPr>
          <a:xfrm>
            <a:off x="7914352" y="4369553"/>
            <a:ext cx="829686" cy="478712"/>
          </a:xfrm>
          <a:prstGeom prst="rightArrow">
            <a:avLst/>
          </a:prstGeom>
          <a:solidFill>
            <a:srgbClr val="21CB9C"/>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883678E-B9C0-4388-346D-B20F05F46D6C}"/>
              </a:ext>
            </a:extLst>
          </p:cNvPr>
          <p:cNvSpPr txBox="1"/>
          <p:nvPr/>
        </p:nvSpPr>
        <p:spPr>
          <a:xfrm>
            <a:off x="8725932" y="4101078"/>
            <a:ext cx="1619333" cy="1015663"/>
          </a:xfrm>
          <a:prstGeom prst="rect">
            <a:avLst/>
          </a:prstGeom>
          <a:noFill/>
        </p:spPr>
        <p:txBody>
          <a:bodyPr wrap="square" rtlCol="0">
            <a:spAutoFit/>
          </a:bodyPr>
          <a:lstStyle/>
          <a:p>
            <a:pPr algn="ctr"/>
            <a:r>
              <a:rPr lang="en-US" sz="1200" dirty="0">
                <a:solidFill>
                  <a:srgbClr val="FFFFFF"/>
                </a:solidFill>
                <a:latin typeface="Calibri Light" panose="020F0302020204030204"/>
              </a:rPr>
              <a:t>Behavioral care professional reaches out to patient and begins needed follow-up care.</a:t>
            </a:r>
          </a:p>
        </p:txBody>
      </p:sp>
      <p:sp>
        <p:nvSpPr>
          <p:cNvPr id="9" name="Rectangle 8">
            <a:extLst>
              <a:ext uri="{FF2B5EF4-FFF2-40B4-BE49-F238E27FC236}">
                <a16:creationId xmlns:a16="http://schemas.microsoft.com/office/drawing/2014/main" id="{06EF44FD-AB24-19DB-3D83-FA2AE08FA5C1}"/>
              </a:ext>
            </a:extLst>
          </p:cNvPr>
          <p:cNvSpPr/>
          <p:nvPr/>
        </p:nvSpPr>
        <p:spPr>
          <a:xfrm>
            <a:off x="6225801" y="4001627"/>
            <a:ext cx="1933796" cy="1214566"/>
          </a:xfrm>
          <a:prstGeom prst="rect">
            <a:avLst/>
          </a:prstGeom>
          <a:solidFill>
            <a:srgbClr val="4747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Light" panose="020F0302020204030204"/>
                <a:ea typeface="+mn-ea"/>
                <a:cs typeface="+mn-cs"/>
              </a:rPr>
              <a:t>Collective sends patient info regarding the event to the patient’s therapist, counselor, or other behavioral care professional </a:t>
            </a:r>
            <a:endParaRPr kumimoji="0" lang="en-US"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Arrow: Right 33">
            <a:extLst>
              <a:ext uri="{FF2B5EF4-FFF2-40B4-BE49-F238E27FC236}">
                <a16:creationId xmlns:a16="http://schemas.microsoft.com/office/drawing/2014/main" id="{3EC92164-3C1A-4050-F1D9-DCB7A7CDC966}"/>
              </a:ext>
            </a:extLst>
          </p:cNvPr>
          <p:cNvSpPr/>
          <p:nvPr/>
        </p:nvSpPr>
        <p:spPr>
          <a:xfrm>
            <a:off x="5484806" y="4369553"/>
            <a:ext cx="829686" cy="478712"/>
          </a:xfrm>
          <a:prstGeom prst="rightArrow">
            <a:avLst/>
          </a:prstGeom>
          <a:solidFill>
            <a:srgbClr val="21CB9C"/>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CD9319D-ED07-9495-F79B-552DEAE05498}"/>
              </a:ext>
            </a:extLst>
          </p:cNvPr>
          <p:cNvSpPr/>
          <p:nvPr/>
        </p:nvSpPr>
        <p:spPr>
          <a:xfrm>
            <a:off x="3791893" y="4001627"/>
            <a:ext cx="1933796" cy="1214566"/>
          </a:xfrm>
          <a:prstGeom prst="rect">
            <a:avLst/>
          </a:prstGeom>
          <a:solidFill>
            <a:srgbClr val="4747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98DEB4-3DCC-EC7F-2CA1-468BD93D74EC}"/>
              </a:ext>
            </a:extLst>
          </p:cNvPr>
          <p:cNvSpPr/>
          <p:nvPr/>
        </p:nvSpPr>
        <p:spPr>
          <a:xfrm>
            <a:off x="3880380" y="4100165"/>
            <a:ext cx="1519143" cy="101748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Light" panose="020F0302020204030204"/>
                <a:ea typeface="+mn-ea"/>
                <a:cs typeface="+mn-cs"/>
              </a:rPr>
              <a:t>Hospital stabilizes patient, and releases or admits into inpatient recovery</a:t>
            </a:r>
            <a:endParaRPr kumimoji="0" lang="en-US"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Arrow: Right 34">
            <a:extLst>
              <a:ext uri="{FF2B5EF4-FFF2-40B4-BE49-F238E27FC236}">
                <a16:creationId xmlns:a16="http://schemas.microsoft.com/office/drawing/2014/main" id="{566EA6C6-ABAD-020A-56F0-B80C00692C5D}"/>
              </a:ext>
            </a:extLst>
          </p:cNvPr>
          <p:cNvSpPr/>
          <p:nvPr/>
        </p:nvSpPr>
        <p:spPr>
          <a:xfrm>
            <a:off x="3040018" y="4369553"/>
            <a:ext cx="829686" cy="478712"/>
          </a:xfrm>
          <a:prstGeom prst="rightArrow">
            <a:avLst/>
          </a:prstGeom>
          <a:solidFill>
            <a:srgbClr val="21CB9C"/>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F69084D-3F20-FFA7-48CA-3A6B107ECB29}"/>
              </a:ext>
            </a:extLst>
          </p:cNvPr>
          <p:cNvSpPr/>
          <p:nvPr/>
        </p:nvSpPr>
        <p:spPr>
          <a:xfrm>
            <a:off x="1357985" y="4001627"/>
            <a:ext cx="1933796" cy="1214566"/>
          </a:xfrm>
          <a:prstGeom prst="rect">
            <a:avLst/>
          </a:prstGeom>
          <a:solidFill>
            <a:srgbClr val="14A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FD43907-F32E-1168-810A-B9F47DAE5069}"/>
              </a:ext>
            </a:extLst>
          </p:cNvPr>
          <p:cNvSpPr txBox="1"/>
          <p:nvPr/>
        </p:nvSpPr>
        <p:spPr>
          <a:xfrm>
            <a:off x="1476819" y="4101078"/>
            <a:ext cx="1696128" cy="1015663"/>
          </a:xfrm>
          <a:prstGeom prst="rect">
            <a:avLst/>
          </a:prstGeom>
          <a:noFill/>
        </p:spPr>
        <p:txBody>
          <a:bodyPr wrap="square" rtlCol="0">
            <a:spAutoFit/>
          </a:bodyPr>
          <a:lstStyle/>
          <a:p>
            <a:pPr algn="ctr"/>
            <a:r>
              <a:rPr lang="en-US" sz="1200" dirty="0">
                <a:solidFill>
                  <a:srgbClr val="FFFFFF"/>
                </a:solidFill>
                <a:latin typeface="Calibri Light" panose="020F0302020204030204"/>
              </a:rPr>
              <a:t>Patient presents at the ED, struggling with behavioral problems and possible other conditions</a:t>
            </a:r>
          </a:p>
        </p:txBody>
      </p:sp>
      <p:pic>
        <p:nvPicPr>
          <p:cNvPr id="16" name="Picture 15">
            <a:extLst>
              <a:ext uri="{FF2B5EF4-FFF2-40B4-BE49-F238E27FC236}">
                <a16:creationId xmlns:a16="http://schemas.microsoft.com/office/drawing/2014/main" id="{2F8FDA3A-5449-D49D-7BB3-A480DB96B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372425" y="4103175"/>
            <a:ext cx="385591" cy="1186037"/>
          </a:xfrm>
          <a:prstGeom prst="rect">
            <a:avLst/>
          </a:prstGeom>
          <a:effectLst>
            <a:outerShdw blurRad="50800" dist="38100" dir="2700000" algn="tl" rotWithShape="0">
              <a:prstClr val="black">
                <a:alpha val="5000"/>
              </a:prstClr>
            </a:outerShdw>
          </a:effectLst>
        </p:spPr>
      </p:pic>
      <p:pic>
        <p:nvPicPr>
          <p:cNvPr id="17" name="Picture 16">
            <a:extLst>
              <a:ext uri="{FF2B5EF4-FFF2-40B4-BE49-F238E27FC236}">
                <a16:creationId xmlns:a16="http://schemas.microsoft.com/office/drawing/2014/main" id="{F6E73BA1-2210-7463-632D-47B7C9031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859" y="4088159"/>
            <a:ext cx="414828" cy="1210067"/>
          </a:xfrm>
          <a:prstGeom prst="rect">
            <a:avLst/>
          </a:prstGeom>
          <a:effectLst>
            <a:outerShdw blurRad="50800" dist="38100" dir="2700000" algn="tl" rotWithShape="0">
              <a:prstClr val="black">
                <a:alpha val="5000"/>
              </a:prstClr>
            </a:outerShdw>
          </a:effectLst>
        </p:spPr>
      </p:pic>
      <p:sp>
        <p:nvSpPr>
          <p:cNvPr id="18" name="Text Placeholder 1">
            <a:extLst>
              <a:ext uri="{FF2B5EF4-FFF2-40B4-BE49-F238E27FC236}">
                <a16:creationId xmlns:a16="http://schemas.microsoft.com/office/drawing/2014/main" id="{698F86E8-71F2-03EE-7E3E-B79ED658D828}"/>
              </a:ext>
            </a:extLst>
          </p:cNvPr>
          <p:cNvSpPr txBox="1">
            <a:spLocks noGrp="1"/>
          </p:cNvSpPr>
          <p:nvPr>
            <p:ph type="title"/>
          </p:nvPr>
        </p:nvSpPr>
        <p:spPr>
          <a:xfrm>
            <a:off x="3347498" y="380406"/>
            <a:ext cx="7251683" cy="716616"/>
          </a:xfrm>
          <a:prstGeom prst="rect">
            <a:avLst/>
          </a:prstGeom>
          <a:no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2"/>
                </a:solidFill>
              </a:rPr>
              <a:t>Examples of Regional Care Collaborations- </a:t>
            </a:r>
            <a:br>
              <a:rPr lang="en-US" sz="2400" dirty="0">
                <a:solidFill>
                  <a:schemeClr val="tx2"/>
                </a:solidFill>
              </a:rPr>
            </a:br>
            <a:r>
              <a:rPr lang="en-US" sz="2400" dirty="0">
                <a:solidFill>
                  <a:schemeClr val="tx2"/>
                </a:solidFill>
              </a:rPr>
              <a:t>Mid-Valley Behavioral Care Network</a:t>
            </a:r>
            <a:endParaRPr lang="en-US" dirty="0">
              <a:solidFill>
                <a:schemeClr val="tx2"/>
              </a:solidFill>
              <a:cs typeface="Calibri"/>
            </a:endParaRPr>
          </a:p>
        </p:txBody>
      </p:sp>
    </p:spTree>
    <p:extLst>
      <p:ext uri="{BB962C8B-B14F-4D97-AF65-F5344CB8AC3E}">
        <p14:creationId xmlns:p14="http://schemas.microsoft.com/office/powerpoint/2010/main" val="101544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775297" y="2491163"/>
            <a:ext cx="7707230" cy="1324527"/>
          </a:xfrm>
        </p:spPr>
        <p:txBody>
          <a:bodyPr>
            <a:normAutofit fontScale="90000"/>
          </a:bodyPr>
          <a:lstStyle/>
          <a:p>
            <a:pPr>
              <a:lnSpc>
                <a:spcPct val="100000"/>
              </a:lnSpc>
              <a:spcBef>
                <a:spcPts val="0"/>
              </a:spcBef>
            </a:pPr>
            <a:r>
              <a:rPr lang="en-US" b="0" dirty="0">
                <a:latin typeface="Arial"/>
                <a:cs typeface="Arial"/>
              </a:rPr>
              <a:t>CCG Schedule and Resources</a:t>
            </a:r>
            <a:endParaRPr lang="en-US" dirty="0"/>
          </a:p>
          <a:p>
            <a:endParaRPr lang="en-US" dirty="0"/>
          </a:p>
        </p:txBody>
      </p:sp>
    </p:spTree>
    <p:extLst>
      <p:ext uri="{BB962C8B-B14F-4D97-AF65-F5344CB8AC3E}">
        <p14:creationId xmlns:p14="http://schemas.microsoft.com/office/powerpoint/2010/main" val="1040386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2256996" y="527314"/>
            <a:ext cx="7954026" cy="870201"/>
          </a:xfrm>
        </p:spPr>
        <p:txBody>
          <a:bodyPr>
            <a:normAutofit fontScale="90000"/>
          </a:bodyPr>
          <a:lstStyle/>
          <a:p>
            <a:r>
              <a:rPr lang="en-US" sz="3200" dirty="0">
                <a:latin typeface="Arial"/>
                <a:cs typeface="Arial"/>
              </a:rPr>
              <a:t>Save The Dates for the 2024 CCG Events!</a:t>
            </a:r>
          </a:p>
        </p:txBody>
      </p:sp>
      <p:sp>
        <p:nvSpPr>
          <p:cNvPr id="10" name="TextBox 9">
            <a:extLst>
              <a:ext uri="{FF2B5EF4-FFF2-40B4-BE49-F238E27FC236}">
                <a16:creationId xmlns:a16="http://schemas.microsoft.com/office/drawing/2014/main" id="{16B40300-4253-4F4C-B7C8-342186A83C68}"/>
              </a:ext>
            </a:extLst>
          </p:cNvPr>
          <p:cNvSpPr txBox="1"/>
          <p:nvPr/>
        </p:nvSpPr>
        <p:spPr>
          <a:xfrm>
            <a:off x="1187354" y="1546976"/>
            <a:ext cx="5434085" cy="4154984"/>
          </a:xfrm>
          <a:prstGeom prst="rect">
            <a:avLst/>
          </a:prstGeom>
          <a:noFill/>
          <a:ln>
            <a:solidFill>
              <a:schemeClr val="accent1"/>
            </a:solidFill>
          </a:ln>
        </p:spPr>
        <p:txBody>
          <a:bodyPr wrap="square" lIns="91440" tIns="45720" rIns="91440" bIns="45720" anchor="t">
            <a:spAutoFit/>
          </a:bodyPr>
          <a:lstStyle/>
          <a:p>
            <a:endParaRPr lang="en-US" sz="2000" u="sng" dirty="0">
              <a:solidFill>
                <a:srgbClr val="1A4387"/>
              </a:solidFill>
            </a:endParaRPr>
          </a:p>
          <a:p>
            <a:r>
              <a:rPr lang="en-US" sz="2000" u="sng" dirty="0">
                <a:solidFill>
                  <a:srgbClr val="1A4387"/>
                </a:solidFill>
              </a:rPr>
              <a:t>2024 Clinical Collaboration Group Webinars –</a:t>
            </a:r>
          </a:p>
          <a:p>
            <a:r>
              <a:rPr lang="en-US" sz="2000" u="sng" dirty="0">
                <a:solidFill>
                  <a:srgbClr val="1A4387"/>
                </a:solidFill>
              </a:rPr>
              <a:t>All provider types</a:t>
            </a:r>
          </a:p>
          <a:p>
            <a:endParaRPr lang="en-US" dirty="0">
              <a:solidFill>
                <a:srgbClr val="1A4387"/>
              </a:solidFill>
              <a:cs typeface="Arial"/>
            </a:endParaRPr>
          </a:p>
          <a:p>
            <a:r>
              <a:rPr lang="en-US" dirty="0">
                <a:solidFill>
                  <a:srgbClr val="1A4387"/>
                </a:solidFill>
              </a:rPr>
              <a:t>Thursday, February 22, 2024; 12pm – 1:00pm</a:t>
            </a:r>
          </a:p>
          <a:p>
            <a:r>
              <a:rPr lang="en-US" dirty="0">
                <a:solidFill>
                  <a:srgbClr val="1A4387"/>
                </a:solidFill>
              </a:rPr>
              <a:t>	Register </a:t>
            </a:r>
            <a:r>
              <a:rPr lang="en-US" dirty="0">
                <a:solidFill>
                  <a:schemeClr val="tx2"/>
                </a:solidFill>
                <a:hlinkClick r:id="rId2">
                  <a:extLst>
                    <a:ext uri="{A12FA001-AC4F-418D-AE19-62706E023703}">
                      <ahyp:hlinkClr xmlns:ahyp="http://schemas.microsoft.com/office/drawing/2018/hyperlinkcolor" val="tx"/>
                    </a:ext>
                  </a:extLst>
                </a:hlinkClick>
              </a:rPr>
              <a:t>Here</a:t>
            </a:r>
            <a:endParaRPr lang="en-US" dirty="0">
              <a:solidFill>
                <a:schemeClr val="tx2"/>
              </a:solidFill>
            </a:endParaRPr>
          </a:p>
          <a:p>
            <a:endParaRPr lang="en-US" sz="800" dirty="0">
              <a:solidFill>
                <a:srgbClr val="1A4387"/>
              </a:solidFill>
            </a:endParaRPr>
          </a:p>
          <a:p>
            <a:r>
              <a:rPr lang="en-US" dirty="0">
                <a:solidFill>
                  <a:srgbClr val="1A4387"/>
                </a:solidFill>
              </a:rPr>
              <a:t>Thursday, May 16, 2024; 12pm – 1:00pm</a:t>
            </a:r>
          </a:p>
          <a:p>
            <a:r>
              <a:rPr lang="en-US" dirty="0">
                <a:solidFill>
                  <a:srgbClr val="1A4387"/>
                </a:solidFill>
              </a:rPr>
              <a:t>	</a:t>
            </a:r>
            <a:r>
              <a:rPr lang="en-US" dirty="0">
                <a:solidFill>
                  <a:schemeClr val="tx2"/>
                </a:solidFill>
              </a:rPr>
              <a:t>Register </a:t>
            </a:r>
            <a:r>
              <a:rPr lang="en-US" dirty="0">
                <a:solidFill>
                  <a:schemeClr val="tx2"/>
                </a:solidFill>
                <a:hlinkClick r:id="rId3">
                  <a:extLst>
                    <a:ext uri="{A12FA001-AC4F-418D-AE19-62706E023703}">
                      <ahyp:hlinkClr xmlns:ahyp="http://schemas.microsoft.com/office/drawing/2018/hyperlinkcolor" val="tx"/>
                    </a:ext>
                  </a:extLst>
                </a:hlinkClick>
              </a:rPr>
              <a:t>Here</a:t>
            </a:r>
            <a:endParaRPr lang="en-US" dirty="0">
              <a:solidFill>
                <a:schemeClr val="tx2"/>
              </a:solidFill>
            </a:endParaRPr>
          </a:p>
          <a:p>
            <a:endParaRPr lang="en-US" sz="800" dirty="0">
              <a:solidFill>
                <a:srgbClr val="1A4387"/>
              </a:solidFill>
            </a:endParaRPr>
          </a:p>
          <a:p>
            <a:r>
              <a:rPr lang="en-US" dirty="0">
                <a:solidFill>
                  <a:srgbClr val="1A4387"/>
                </a:solidFill>
              </a:rPr>
              <a:t>Thursday, August 8, 2024; 12pm – 1:00pm</a:t>
            </a:r>
          </a:p>
          <a:p>
            <a:r>
              <a:rPr lang="en-US" dirty="0">
                <a:solidFill>
                  <a:srgbClr val="1A4387"/>
                </a:solidFill>
              </a:rPr>
              <a:t>	</a:t>
            </a:r>
            <a:r>
              <a:rPr lang="en-US" dirty="0">
                <a:solidFill>
                  <a:schemeClr val="tx2"/>
                </a:solidFill>
              </a:rPr>
              <a:t>Register </a:t>
            </a:r>
            <a:r>
              <a:rPr lang="en-US" dirty="0">
                <a:solidFill>
                  <a:schemeClr val="tx2"/>
                </a:solidFill>
                <a:hlinkClick r:id="rId4">
                  <a:extLst>
                    <a:ext uri="{A12FA001-AC4F-418D-AE19-62706E023703}">
                      <ahyp:hlinkClr xmlns:ahyp="http://schemas.microsoft.com/office/drawing/2018/hyperlinkcolor" val="tx"/>
                    </a:ext>
                  </a:extLst>
                </a:hlinkClick>
              </a:rPr>
              <a:t>Here</a:t>
            </a:r>
            <a:endParaRPr lang="en-US" dirty="0">
              <a:solidFill>
                <a:schemeClr val="tx2"/>
              </a:solidFill>
            </a:endParaRPr>
          </a:p>
          <a:p>
            <a:endParaRPr lang="en-US" sz="800" dirty="0">
              <a:solidFill>
                <a:srgbClr val="1A4387"/>
              </a:solidFill>
            </a:endParaRPr>
          </a:p>
          <a:p>
            <a:r>
              <a:rPr lang="en-US" dirty="0">
                <a:solidFill>
                  <a:srgbClr val="1A4387"/>
                </a:solidFill>
              </a:rPr>
              <a:t>Thursday, November 7, 2024; 12pm – 1:00pm</a:t>
            </a:r>
          </a:p>
          <a:p>
            <a:r>
              <a:rPr lang="en-US" dirty="0">
                <a:solidFill>
                  <a:srgbClr val="1A4387"/>
                </a:solidFill>
              </a:rPr>
              <a:t>	</a:t>
            </a:r>
            <a:r>
              <a:rPr lang="en-US" dirty="0">
                <a:solidFill>
                  <a:schemeClr val="tx2"/>
                </a:solidFill>
              </a:rPr>
              <a:t>Register </a:t>
            </a:r>
            <a:r>
              <a:rPr lang="en-US" dirty="0">
                <a:solidFill>
                  <a:schemeClr val="tx2"/>
                </a:solidFill>
                <a:hlinkClick r:id="rId5">
                  <a:extLst>
                    <a:ext uri="{A12FA001-AC4F-418D-AE19-62706E023703}">
                      <ahyp:hlinkClr xmlns:ahyp="http://schemas.microsoft.com/office/drawing/2018/hyperlinkcolor" val="tx"/>
                    </a:ext>
                  </a:extLst>
                </a:hlinkClick>
              </a:rPr>
              <a:t>Here</a:t>
            </a:r>
            <a:endParaRPr lang="en-US" dirty="0">
              <a:solidFill>
                <a:srgbClr val="1A4387"/>
              </a:solidFill>
              <a:cs typeface="Arial"/>
            </a:endParaRPr>
          </a:p>
          <a:p>
            <a:endParaRPr lang="en-US" sz="800" dirty="0">
              <a:solidFill>
                <a:schemeClr val="tx2"/>
              </a:solidFill>
              <a:cs typeface="Arial"/>
            </a:endParaRPr>
          </a:p>
        </p:txBody>
      </p:sp>
      <p:sp>
        <p:nvSpPr>
          <p:cNvPr id="4" name="TextBox 3">
            <a:extLst>
              <a:ext uri="{FF2B5EF4-FFF2-40B4-BE49-F238E27FC236}">
                <a16:creationId xmlns:a16="http://schemas.microsoft.com/office/drawing/2014/main" id="{A7127C8F-CDA2-0664-2460-EC0CE7C91D22}"/>
              </a:ext>
            </a:extLst>
          </p:cNvPr>
          <p:cNvSpPr txBox="1"/>
          <p:nvPr/>
        </p:nvSpPr>
        <p:spPr>
          <a:xfrm>
            <a:off x="7482139" y="1976464"/>
            <a:ext cx="3697490" cy="2678169"/>
          </a:xfrm>
          <a:prstGeom prst="rect">
            <a:avLst/>
          </a:prstGeom>
          <a:noFill/>
        </p:spPr>
        <p:txBody>
          <a:bodyPr wrap="square" rtlCol="0">
            <a:spAutoFit/>
          </a:bodyPr>
          <a:lstStyle/>
          <a:p>
            <a:pPr>
              <a:lnSpc>
                <a:spcPct val="150000"/>
              </a:lnSpc>
            </a:pPr>
            <a:r>
              <a:rPr lang="en-US" dirty="0">
                <a:solidFill>
                  <a:schemeClr val="tx2"/>
                </a:solidFill>
              </a:rPr>
              <a:t>Topics including: </a:t>
            </a:r>
          </a:p>
          <a:p>
            <a:pPr marL="742950" lvl="1" indent="-285750">
              <a:lnSpc>
                <a:spcPct val="150000"/>
              </a:lnSpc>
              <a:buFont typeface="Courier New" panose="02070309020205020404" pitchFamily="49" charset="0"/>
              <a:buChar char="o"/>
            </a:pPr>
            <a:r>
              <a:rPr lang="en-US" sz="1600" dirty="0">
                <a:solidFill>
                  <a:schemeClr val="tx2"/>
                </a:solidFill>
              </a:rPr>
              <a:t>Regional Collaborations</a:t>
            </a:r>
          </a:p>
          <a:p>
            <a:pPr marL="742950" lvl="1" indent="-285750">
              <a:lnSpc>
                <a:spcPct val="150000"/>
              </a:lnSpc>
              <a:buFont typeface="Courier New" panose="02070309020205020404" pitchFamily="49" charset="0"/>
              <a:buChar char="o"/>
            </a:pPr>
            <a:r>
              <a:rPr lang="en-US" sz="1600" dirty="0">
                <a:solidFill>
                  <a:schemeClr val="tx2"/>
                </a:solidFill>
              </a:rPr>
              <a:t>Patient level success stories</a:t>
            </a:r>
          </a:p>
          <a:p>
            <a:pPr marL="742950" lvl="1" indent="-285750">
              <a:lnSpc>
                <a:spcPct val="150000"/>
              </a:lnSpc>
              <a:buFont typeface="Courier New" panose="02070309020205020404" pitchFamily="49" charset="0"/>
              <a:buChar char="o"/>
            </a:pPr>
            <a:r>
              <a:rPr lang="en-US" sz="1600" dirty="0">
                <a:solidFill>
                  <a:schemeClr val="tx2"/>
                </a:solidFill>
              </a:rPr>
              <a:t>Workgroup recommendations</a:t>
            </a:r>
          </a:p>
          <a:p>
            <a:pPr marL="742950" lvl="1" indent="-285750">
              <a:lnSpc>
                <a:spcPct val="150000"/>
              </a:lnSpc>
              <a:buFont typeface="Courier New" panose="02070309020205020404" pitchFamily="49" charset="0"/>
              <a:buChar char="o"/>
            </a:pPr>
            <a:r>
              <a:rPr lang="en-US" sz="1600" dirty="0">
                <a:solidFill>
                  <a:schemeClr val="tx2"/>
                </a:solidFill>
              </a:rPr>
              <a:t>New Provider Notices</a:t>
            </a:r>
          </a:p>
          <a:p>
            <a:pPr marL="742950" lvl="1" indent="-285750">
              <a:lnSpc>
                <a:spcPct val="150000"/>
              </a:lnSpc>
              <a:buFont typeface="Courier New" panose="02070309020205020404" pitchFamily="49" charset="0"/>
              <a:buChar char="o"/>
            </a:pPr>
            <a:r>
              <a:rPr lang="en-US" sz="1600" dirty="0">
                <a:solidFill>
                  <a:schemeClr val="tx2"/>
                </a:solidFill>
              </a:rPr>
              <a:t>Platform enhancements </a:t>
            </a:r>
          </a:p>
          <a:p>
            <a:pPr marL="742950" lvl="1" indent="-285750">
              <a:lnSpc>
                <a:spcPct val="150000"/>
              </a:lnSpc>
              <a:buFont typeface="Courier New" panose="02070309020205020404" pitchFamily="49" charset="0"/>
              <a:buChar char="o"/>
            </a:pPr>
            <a:r>
              <a:rPr lang="en-US" sz="1600" dirty="0">
                <a:solidFill>
                  <a:schemeClr val="tx2"/>
                </a:solidFill>
              </a:rPr>
              <a:t>And more!</a:t>
            </a:r>
          </a:p>
        </p:txBody>
      </p:sp>
    </p:spTree>
    <p:extLst>
      <p:ext uri="{BB962C8B-B14F-4D97-AF65-F5344CB8AC3E}">
        <p14:creationId xmlns:p14="http://schemas.microsoft.com/office/powerpoint/2010/main" val="523102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1608667" y="774391"/>
            <a:ext cx="10303933" cy="1160986"/>
          </a:xfrm>
        </p:spPr>
        <p:txBody>
          <a:bodyPr>
            <a:normAutofit/>
          </a:bodyPr>
          <a:lstStyle/>
          <a:p>
            <a:r>
              <a:rPr lang="en-US" sz="2800" dirty="0">
                <a:latin typeface="Arial"/>
                <a:cs typeface="Arial"/>
              </a:rPr>
              <a:t>Would you like to begin a collaboration with another entity?  Let’s talk about how we can help!</a:t>
            </a:r>
            <a:endParaRPr lang="en-US" sz="2800" dirty="0"/>
          </a:p>
        </p:txBody>
      </p:sp>
      <p:graphicFrame>
        <p:nvGraphicFramePr>
          <p:cNvPr id="10" name="Diagram 9">
            <a:extLst>
              <a:ext uri="{FF2B5EF4-FFF2-40B4-BE49-F238E27FC236}">
                <a16:creationId xmlns:a16="http://schemas.microsoft.com/office/drawing/2014/main" id="{7869A048-7D22-4300-9E3A-B947496A40AA}"/>
              </a:ext>
            </a:extLst>
          </p:cNvPr>
          <p:cNvGraphicFramePr/>
          <p:nvPr>
            <p:extLst>
              <p:ext uri="{D42A27DB-BD31-4B8C-83A1-F6EECF244321}">
                <p14:modId xmlns:p14="http://schemas.microsoft.com/office/powerpoint/2010/main" val="196114929"/>
              </p:ext>
            </p:extLst>
          </p:nvPr>
        </p:nvGraphicFramePr>
        <p:xfrm>
          <a:off x="1846692" y="1883023"/>
          <a:ext cx="8498616" cy="148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sosceles Triangle 13">
            <a:extLst>
              <a:ext uri="{FF2B5EF4-FFF2-40B4-BE49-F238E27FC236}">
                <a16:creationId xmlns:a16="http://schemas.microsoft.com/office/drawing/2014/main" id="{1D33FB88-BE38-4D27-AED7-A3934C782C8D}"/>
              </a:ext>
            </a:extLst>
          </p:cNvPr>
          <p:cNvSpPr/>
          <p:nvPr/>
        </p:nvSpPr>
        <p:spPr>
          <a:xfrm rot="5400000">
            <a:off x="2854252" y="2145342"/>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5" name="Isosceles Triangle 84">
            <a:extLst>
              <a:ext uri="{FF2B5EF4-FFF2-40B4-BE49-F238E27FC236}">
                <a16:creationId xmlns:a16="http://schemas.microsoft.com/office/drawing/2014/main" id="{68898E6E-0130-B179-92AF-9EECC31926BB}"/>
              </a:ext>
            </a:extLst>
          </p:cNvPr>
          <p:cNvSpPr/>
          <p:nvPr/>
        </p:nvSpPr>
        <p:spPr>
          <a:xfrm rot="5400000">
            <a:off x="6033043" y="2145342"/>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3">
            <a:extLst>
              <a:ext uri="{FF2B5EF4-FFF2-40B4-BE49-F238E27FC236}">
                <a16:creationId xmlns:a16="http://schemas.microsoft.com/office/drawing/2014/main" id="{2CD1FC58-0B4A-E580-D7A0-249E8BB6ACB3}"/>
              </a:ext>
            </a:extLst>
          </p:cNvPr>
          <p:cNvSpPr txBox="1">
            <a:spLocks/>
          </p:cNvSpPr>
          <p:nvPr/>
        </p:nvSpPr>
        <p:spPr>
          <a:xfrm>
            <a:off x="1753274" y="3429000"/>
            <a:ext cx="9568860" cy="1160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1A4387"/>
                </a:solidFill>
                <a:latin typeface="Arial" panose="020B0604020202020204" pitchFamily="34" charset="0"/>
                <a:ea typeface="+mj-ea"/>
                <a:cs typeface="Arial" panose="020B0604020202020204" pitchFamily="34" charset="0"/>
              </a:defRPr>
            </a:lvl1pPr>
          </a:lstStyle>
          <a:p>
            <a:r>
              <a:rPr lang="en-US" sz="2800" dirty="0">
                <a:latin typeface="Arial"/>
                <a:cs typeface="Arial"/>
              </a:rPr>
              <a:t>If you are not on the network already, would you like PointClickCare to contact you to get you set up? </a:t>
            </a:r>
            <a:endParaRPr lang="en-US" sz="2800" dirty="0"/>
          </a:p>
        </p:txBody>
      </p:sp>
      <p:grpSp>
        <p:nvGrpSpPr>
          <p:cNvPr id="3" name="Group 2">
            <a:extLst>
              <a:ext uri="{FF2B5EF4-FFF2-40B4-BE49-F238E27FC236}">
                <a16:creationId xmlns:a16="http://schemas.microsoft.com/office/drawing/2014/main" id="{6937D139-945A-3556-CB38-978B88D67EAC}"/>
              </a:ext>
            </a:extLst>
          </p:cNvPr>
          <p:cNvGrpSpPr/>
          <p:nvPr/>
        </p:nvGrpSpPr>
        <p:grpSpPr>
          <a:xfrm>
            <a:off x="2674857" y="4589986"/>
            <a:ext cx="2993412" cy="709478"/>
            <a:chOff x="0" y="2619"/>
            <a:chExt cx="10847149" cy="786240"/>
          </a:xfrm>
        </p:grpSpPr>
        <p:sp>
          <p:nvSpPr>
            <p:cNvPr id="5" name="Rectangle: Rounded Corners 4">
              <a:extLst>
                <a:ext uri="{FF2B5EF4-FFF2-40B4-BE49-F238E27FC236}">
                  <a16:creationId xmlns:a16="http://schemas.microsoft.com/office/drawing/2014/main" id="{9E17AED5-852B-7291-9DF5-61889B9420BE}"/>
                </a:ext>
              </a:extLst>
            </p:cNvPr>
            <p:cNvSpPr/>
            <p:nvPr/>
          </p:nvSpPr>
          <p:spPr>
            <a:xfrm>
              <a:off x="0" y="2619"/>
              <a:ext cx="10847149" cy="786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A93F2F8-D651-5B01-E012-1AD6EEF8D38A}"/>
                </a:ext>
              </a:extLst>
            </p:cNvPr>
            <p:cNvSpPr txBox="1"/>
            <p:nvPr/>
          </p:nvSpPr>
          <p:spPr>
            <a:xfrm>
              <a:off x="38381" y="41000"/>
              <a:ext cx="10770387"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Yes</a:t>
              </a:r>
            </a:p>
          </p:txBody>
        </p:sp>
      </p:grpSp>
      <p:grpSp>
        <p:nvGrpSpPr>
          <p:cNvPr id="7" name="Group 6">
            <a:extLst>
              <a:ext uri="{FF2B5EF4-FFF2-40B4-BE49-F238E27FC236}">
                <a16:creationId xmlns:a16="http://schemas.microsoft.com/office/drawing/2014/main" id="{DEA5B12F-F2EB-7521-B2C5-FBBE7B66E99C}"/>
              </a:ext>
            </a:extLst>
          </p:cNvPr>
          <p:cNvGrpSpPr/>
          <p:nvPr/>
        </p:nvGrpSpPr>
        <p:grpSpPr>
          <a:xfrm>
            <a:off x="5900029" y="4590288"/>
            <a:ext cx="2990086" cy="713232"/>
            <a:chOff x="-40157" y="2619"/>
            <a:chExt cx="10887306" cy="786240"/>
          </a:xfrm>
        </p:grpSpPr>
        <p:sp>
          <p:nvSpPr>
            <p:cNvPr id="8" name="Rectangle: Rounded Corners 7">
              <a:extLst>
                <a:ext uri="{FF2B5EF4-FFF2-40B4-BE49-F238E27FC236}">
                  <a16:creationId xmlns:a16="http://schemas.microsoft.com/office/drawing/2014/main" id="{795CF3D7-7370-6E1F-87B6-F263AA2EA5F8}"/>
                </a:ext>
              </a:extLst>
            </p:cNvPr>
            <p:cNvSpPr/>
            <p:nvPr/>
          </p:nvSpPr>
          <p:spPr>
            <a:xfrm>
              <a:off x="0" y="2619"/>
              <a:ext cx="10847149" cy="786240"/>
            </a:xfrm>
            <a:prstGeom prst="roundRect">
              <a:avLst/>
            </a:prstGeom>
            <a:solidFill>
              <a:srgbClr val="FFC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nchorCtr="0"/>
            <a:lstStyle/>
            <a:p>
              <a:endParaRPr lang="en-US"/>
            </a:p>
          </p:txBody>
        </p:sp>
        <p:sp>
          <p:nvSpPr>
            <p:cNvPr id="9" name="Rectangle: Rounded Corners 4">
              <a:extLst>
                <a:ext uri="{FF2B5EF4-FFF2-40B4-BE49-F238E27FC236}">
                  <a16:creationId xmlns:a16="http://schemas.microsoft.com/office/drawing/2014/main" id="{A146A6CD-C62D-DC2B-BF46-5868E012228F}"/>
                </a:ext>
              </a:extLst>
            </p:cNvPr>
            <p:cNvSpPr txBox="1"/>
            <p:nvPr/>
          </p:nvSpPr>
          <p:spPr>
            <a:xfrm>
              <a:off x="-40157" y="67857"/>
              <a:ext cx="10770389" cy="7094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a:t>
              </a:r>
              <a:r>
                <a:rPr lang="en-US" sz="2000" b="1" dirty="0">
                  <a:latin typeface="Arial" panose="020B0604020202020204"/>
                </a:rPr>
                <a:t>No- we’re on </a:t>
              </a:r>
              <a:r>
                <a:rPr lang="en-US" sz="2000" b="1" dirty="0">
                  <a:latin typeface="Arial" panose="020B0604020202020204"/>
                  <a:sym typeface="Wingdings" panose="05000000000000000000" pitchFamily="2" charset="2"/>
                </a:rPr>
                <a:t></a:t>
              </a:r>
              <a:endParaRPr lang="en-US" sz="2000" b="1" kern="1200" dirty="0">
                <a:latin typeface="Arial" panose="020B0604020202020204"/>
              </a:endParaRPr>
            </a:p>
          </p:txBody>
        </p:sp>
      </p:grpSp>
      <p:sp>
        <p:nvSpPr>
          <p:cNvPr id="11" name="Isosceles Triangle 10">
            <a:extLst>
              <a:ext uri="{FF2B5EF4-FFF2-40B4-BE49-F238E27FC236}">
                <a16:creationId xmlns:a16="http://schemas.microsoft.com/office/drawing/2014/main" id="{CBA8D289-70D4-8281-78A9-8C31F90E0D74}"/>
              </a:ext>
            </a:extLst>
          </p:cNvPr>
          <p:cNvSpPr/>
          <p:nvPr/>
        </p:nvSpPr>
        <p:spPr>
          <a:xfrm rot="5400000">
            <a:off x="6080861" y="4860393"/>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Isosceles Triangle 11">
            <a:extLst>
              <a:ext uri="{FF2B5EF4-FFF2-40B4-BE49-F238E27FC236}">
                <a16:creationId xmlns:a16="http://schemas.microsoft.com/office/drawing/2014/main" id="{A8F40E15-7663-F9D0-B720-085937AC8B9B}"/>
              </a:ext>
            </a:extLst>
          </p:cNvPr>
          <p:cNvSpPr/>
          <p:nvPr/>
        </p:nvSpPr>
        <p:spPr>
          <a:xfrm rot="5400000">
            <a:off x="2854252" y="4792782"/>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4232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CD1FC58-0B4A-E580-D7A0-249E8BB6ACB3}"/>
              </a:ext>
            </a:extLst>
          </p:cNvPr>
          <p:cNvSpPr txBox="1">
            <a:spLocks/>
          </p:cNvSpPr>
          <p:nvPr/>
        </p:nvSpPr>
        <p:spPr>
          <a:xfrm>
            <a:off x="4473146" y="2082385"/>
            <a:ext cx="6709719" cy="1642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1A4387"/>
                </a:solidFill>
                <a:latin typeface="Arial" panose="020B0604020202020204" pitchFamily="34" charset="0"/>
                <a:ea typeface="+mj-ea"/>
                <a:cs typeface="Arial" panose="020B0604020202020204" pitchFamily="34" charset="0"/>
              </a:defRPr>
            </a:lvl1pPr>
          </a:lstStyle>
          <a:p>
            <a:pPr marL="514350" marR="0" lvl="0" indent="-514350" algn="l" defTabSz="914400" rtl="0" eaLnBrk="1" fontAlgn="auto" latinLnBrk="0" hangingPunct="1">
              <a:lnSpc>
                <a:spcPct val="100000"/>
              </a:lnSpc>
              <a:spcBef>
                <a:spcPts val="4200"/>
              </a:spcBef>
              <a:spcAft>
                <a:spcPts val="0"/>
              </a:spcAft>
              <a:buClrTx/>
              <a:buSzTx/>
              <a:buFont typeface="+mj-lt"/>
              <a:buAutoNum type="arabicParenR"/>
              <a:tabLst/>
              <a:defRPr/>
            </a:pPr>
            <a:r>
              <a:rPr kumimoji="0" lang="en-US" sz="2800" b="0" i="0" u="none" strike="noStrike" kern="1200" cap="none" spc="0" normalizeH="0" baseline="0" noProof="0" dirty="0">
                <a:ln>
                  <a:noFill/>
                </a:ln>
                <a:solidFill>
                  <a:srgbClr val="1A4387"/>
                </a:solidFill>
                <a:effectLst/>
                <a:uLnTx/>
                <a:uFillTx/>
                <a:latin typeface="Arial"/>
                <a:ea typeface="+mj-ea"/>
                <a:cs typeface="Arial"/>
              </a:rPr>
              <a:t>What content have you found the most valuable in the CCG webinars? </a:t>
            </a:r>
          </a:p>
        </p:txBody>
      </p:sp>
      <p:sp>
        <p:nvSpPr>
          <p:cNvPr id="13" name="TextBox 12">
            <a:extLst>
              <a:ext uri="{FF2B5EF4-FFF2-40B4-BE49-F238E27FC236}">
                <a16:creationId xmlns:a16="http://schemas.microsoft.com/office/drawing/2014/main" id="{4B63AFA9-778C-57A8-8125-F48E885AAFB1}"/>
              </a:ext>
            </a:extLst>
          </p:cNvPr>
          <p:cNvSpPr txBox="1"/>
          <p:nvPr/>
        </p:nvSpPr>
        <p:spPr>
          <a:xfrm>
            <a:off x="1223317" y="1123147"/>
            <a:ext cx="107091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C4285"/>
                </a:solidFill>
                <a:effectLst/>
                <a:uLnTx/>
                <a:uFillTx/>
                <a:latin typeface="Arial" panose="020B0604020202020204"/>
                <a:ea typeface="+mn-ea"/>
                <a:cs typeface="+mn-cs"/>
              </a:rPr>
              <a:t>Help Us Plan The </a:t>
            </a:r>
            <a:r>
              <a:rPr kumimoji="0" lang="en-US" sz="2800" b="1" i="0" u="none" strike="noStrike" kern="1200" cap="none" spc="0" normalizeH="0" baseline="0" noProof="0" dirty="0">
                <a:ln>
                  <a:noFill/>
                </a:ln>
                <a:solidFill>
                  <a:srgbClr val="1C4285"/>
                </a:solidFill>
                <a:effectLst/>
                <a:uLnTx/>
                <a:uFillTx/>
                <a:latin typeface="Arial" panose="020B0604020202020204"/>
                <a:ea typeface="+mn-ea"/>
                <a:cs typeface="+mn-cs"/>
              </a:rPr>
              <a:t>Best</a:t>
            </a:r>
            <a:r>
              <a:rPr kumimoji="0" lang="en-US" sz="2800" b="0" i="0" u="none" strike="noStrike" kern="1200" cap="none" spc="0" normalizeH="0" baseline="0" noProof="0" dirty="0">
                <a:ln>
                  <a:noFill/>
                </a:ln>
                <a:solidFill>
                  <a:srgbClr val="1C4285"/>
                </a:solidFill>
                <a:effectLst/>
                <a:uLnTx/>
                <a:uFillTx/>
                <a:latin typeface="Arial" panose="020B0604020202020204"/>
                <a:ea typeface="+mn-ea"/>
                <a:cs typeface="+mn-cs"/>
              </a:rPr>
              <a:t> 2024 Clinical Collaboration Group Events!</a:t>
            </a:r>
          </a:p>
        </p:txBody>
      </p:sp>
      <p:sp>
        <p:nvSpPr>
          <p:cNvPr id="15" name="TextBox 14">
            <a:extLst>
              <a:ext uri="{FF2B5EF4-FFF2-40B4-BE49-F238E27FC236}">
                <a16:creationId xmlns:a16="http://schemas.microsoft.com/office/drawing/2014/main" id="{DCC15B21-1F02-5AF7-44F6-95077AFDCBC0}"/>
              </a:ext>
            </a:extLst>
          </p:cNvPr>
          <p:cNvSpPr txBox="1"/>
          <p:nvPr/>
        </p:nvSpPr>
        <p:spPr>
          <a:xfrm>
            <a:off x="3828534" y="518984"/>
            <a:ext cx="54987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C4285"/>
                </a:solidFill>
                <a:effectLst/>
                <a:uLnTx/>
                <a:uFillTx/>
                <a:latin typeface="Arial" panose="020B0604020202020204"/>
                <a:ea typeface="+mn-ea"/>
                <a:cs typeface="+mn-cs"/>
              </a:rPr>
              <a:t>Feedback Please</a:t>
            </a:r>
          </a:p>
        </p:txBody>
      </p:sp>
      <p:pic>
        <p:nvPicPr>
          <p:cNvPr id="1028" name="Picture 4">
            <a:extLst>
              <a:ext uri="{FF2B5EF4-FFF2-40B4-BE49-F238E27FC236}">
                <a16:creationId xmlns:a16="http://schemas.microsoft.com/office/drawing/2014/main" id="{890F3736-33BF-48EC-A523-F3F6DA469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2104"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D25C6F-4691-C822-5B8F-B9D2BA4A2097}"/>
              </a:ext>
            </a:extLst>
          </p:cNvPr>
          <p:cNvPicPr>
            <a:picLocks noChangeAspect="1"/>
          </p:cNvPicPr>
          <p:nvPr/>
        </p:nvPicPr>
        <p:blipFill>
          <a:blip r:embed="rId4"/>
          <a:stretch>
            <a:fillRect/>
          </a:stretch>
        </p:blipFill>
        <p:spPr>
          <a:xfrm>
            <a:off x="259494" y="2361264"/>
            <a:ext cx="3823321" cy="2508422"/>
          </a:xfrm>
          <a:prstGeom prst="rect">
            <a:avLst/>
          </a:prstGeom>
        </p:spPr>
      </p:pic>
      <p:sp>
        <p:nvSpPr>
          <p:cNvPr id="17" name="TextBox 16">
            <a:extLst>
              <a:ext uri="{FF2B5EF4-FFF2-40B4-BE49-F238E27FC236}">
                <a16:creationId xmlns:a16="http://schemas.microsoft.com/office/drawing/2014/main" id="{F4D26447-F2FF-3BFB-C6E5-2C7BD6C52791}"/>
              </a:ext>
            </a:extLst>
          </p:cNvPr>
          <p:cNvSpPr txBox="1"/>
          <p:nvPr/>
        </p:nvSpPr>
        <p:spPr>
          <a:xfrm>
            <a:off x="4473146" y="4022377"/>
            <a:ext cx="5078627" cy="138499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4200"/>
              </a:spcBef>
              <a:spcAft>
                <a:spcPts val="0"/>
              </a:spcAft>
              <a:buClrTx/>
              <a:buSzTx/>
              <a:buFontTx/>
              <a:buAutoNum type="arabicParenR" startAt="2"/>
              <a:tabLst/>
              <a:defRPr/>
            </a:pPr>
            <a:r>
              <a:rPr kumimoji="0" lang="en-US" sz="2800" b="0" i="0" u="none" strike="noStrike" kern="1200" cap="none" spc="0" normalizeH="0" baseline="0" noProof="0" dirty="0">
                <a:ln>
                  <a:noFill/>
                </a:ln>
                <a:solidFill>
                  <a:srgbClr val="1C4285"/>
                </a:solidFill>
                <a:effectLst/>
                <a:uLnTx/>
                <a:uFillTx/>
                <a:latin typeface="Arial"/>
                <a:ea typeface="+mn-ea"/>
                <a:cs typeface="Arial"/>
              </a:rPr>
              <a:t>What would you like to see/  learn more about in an upcoming CCG?</a:t>
            </a:r>
            <a:endParaRPr kumimoji="0" lang="en-US" sz="2800" b="0" i="0" u="none" strike="noStrike" kern="1200" cap="none" spc="0" normalizeH="0" baseline="0" noProof="0" dirty="0">
              <a:ln>
                <a:noFill/>
              </a:ln>
              <a:solidFill>
                <a:srgbClr val="1C4285"/>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945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4314756" y="483960"/>
            <a:ext cx="2681089" cy="735657"/>
          </a:xfrm>
        </p:spPr>
        <p:txBody>
          <a:bodyPr>
            <a:normAutofit fontScale="90000"/>
          </a:bodyPr>
          <a:lstStyle/>
          <a:p>
            <a:r>
              <a:rPr lang="en-US" dirty="0"/>
              <a:t>Resources</a:t>
            </a:r>
          </a:p>
        </p:txBody>
      </p:sp>
      <p:sp>
        <p:nvSpPr>
          <p:cNvPr id="10" name="TextBox 9">
            <a:extLst>
              <a:ext uri="{FF2B5EF4-FFF2-40B4-BE49-F238E27FC236}">
                <a16:creationId xmlns:a16="http://schemas.microsoft.com/office/drawing/2014/main" id="{16B40300-4253-4F4C-B7C8-342186A83C68}"/>
              </a:ext>
            </a:extLst>
          </p:cNvPr>
          <p:cNvSpPr txBox="1"/>
          <p:nvPr/>
        </p:nvSpPr>
        <p:spPr>
          <a:xfrm>
            <a:off x="1774558" y="2019715"/>
            <a:ext cx="7560624" cy="738664"/>
          </a:xfrm>
          <a:prstGeom prst="rect">
            <a:avLst/>
          </a:prstGeom>
          <a:noFill/>
        </p:spPr>
        <p:txBody>
          <a:bodyPr wrap="square" lIns="91440" tIns="45720" rIns="91440" bIns="45720" anchor="t">
            <a:spAutoFit/>
          </a:bodyPr>
          <a:lstStyle/>
          <a:p>
            <a:endParaRPr lang="en-US" sz="1400" dirty="0">
              <a:solidFill>
                <a:srgbClr val="1A4387"/>
              </a:solidFill>
            </a:endParaRPr>
          </a:p>
          <a:p>
            <a:endParaRPr lang="en-US" sz="1400" dirty="0">
              <a:solidFill>
                <a:schemeClr val="tx2"/>
              </a:solidFill>
              <a:cs typeface="Arial"/>
            </a:endParaRPr>
          </a:p>
          <a:p>
            <a:endParaRPr lang="en-US" sz="1400" i="1" dirty="0">
              <a:solidFill>
                <a:srgbClr val="1A4387"/>
              </a:solidFill>
              <a:highlight>
                <a:srgbClr val="FFFF00"/>
              </a:highlight>
              <a:latin typeface="Helvetica"/>
              <a:cs typeface="Helvetica"/>
            </a:endParaRPr>
          </a:p>
        </p:txBody>
      </p:sp>
      <p:sp>
        <p:nvSpPr>
          <p:cNvPr id="3" name="TextBox 2">
            <a:extLst>
              <a:ext uri="{FF2B5EF4-FFF2-40B4-BE49-F238E27FC236}">
                <a16:creationId xmlns:a16="http://schemas.microsoft.com/office/drawing/2014/main" id="{EEE7411D-F183-B467-D68F-D666952B9B14}"/>
              </a:ext>
            </a:extLst>
          </p:cNvPr>
          <p:cNvSpPr txBox="1"/>
          <p:nvPr/>
        </p:nvSpPr>
        <p:spPr>
          <a:xfrm>
            <a:off x="401620" y="1670314"/>
            <a:ext cx="11790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State HFS </a:t>
            </a:r>
            <a:r>
              <a:rPr lang="en-US" dirty="0"/>
              <a:t>      </a:t>
            </a:r>
            <a:r>
              <a:rPr lang="en-US" sz="1600" dirty="0">
                <a:solidFill>
                  <a:schemeClr val="tx2"/>
                </a:solidFill>
              </a:rPr>
              <a:t>Website: </a:t>
            </a:r>
            <a:r>
              <a:rPr lang="en-US" sz="1600" dirty="0">
                <a:solidFill>
                  <a:schemeClr val="tx2"/>
                </a:solidFill>
                <a:hlinkClick r:id="rId3">
                  <a:extLst>
                    <a:ext uri="{A12FA001-AC4F-418D-AE19-62706E023703}">
                      <ahyp:hlinkClr xmlns:ahyp="http://schemas.microsoft.com/office/drawing/2018/hyperlinkcolor" val="tx"/>
                    </a:ext>
                  </a:extLst>
                </a:hlinkClick>
              </a:rPr>
              <a:t>HealthChoice Illinois ADT</a:t>
            </a:r>
            <a:r>
              <a:rPr lang="en-US" sz="1600" dirty="0">
                <a:solidFill>
                  <a:schemeClr val="tx2"/>
                </a:solidFill>
              </a:rPr>
              <a:t>        HFS Program </a:t>
            </a:r>
            <a:r>
              <a:rPr lang="en-US" sz="1600" dirty="0">
                <a:solidFill>
                  <a:srgbClr val="1A4387"/>
                </a:solidFill>
              </a:rPr>
              <a:t>Email: </a:t>
            </a:r>
            <a:r>
              <a:rPr lang="en-US" sz="1600" dirty="0">
                <a:solidFill>
                  <a:srgbClr val="1A4387"/>
                </a:solidFill>
                <a:hlinkClick r:id="rId4">
                  <a:extLst>
                    <a:ext uri="{A12FA001-AC4F-418D-AE19-62706E023703}">
                      <ahyp:hlinkClr xmlns:ahyp="http://schemas.microsoft.com/office/drawing/2018/hyperlinkcolor" val="tx"/>
                    </a:ext>
                  </a:extLst>
                </a:hlinkClick>
              </a:rPr>
              <a:t>HFS.HealthChoiceIllinoisADT@Illinois.gov</a:t>
            </a:r>
            <a:endParaRPr lang="en-US" sz="1600" dirty="0">
              <a:solidFill>
                <a:srgbClr val="1A4387"/>
              </a:solidFill>
            </a:endParaRPr>
          </a:p>
        </p:txBody>
      </p:sp>
      <p:sp>
        <p:nvSpPr>
          <p:cNvPr id="4" name="TextBox 3">
            <a:extLst>
              <a:ext uri="{FF2B5EF4-FFF2-40B4-BE49-F238E27FC236}">
                <a16:creationId xmlns:a16="http://schemas.microsoft.com/office/drawing/2014/main" id="{D40F7FF2-964F-6C73-942D-CE170B233A9B}"/>
              </a:ext>
            </a:extLst>
          </p:cNvPr>
          <p:cNvSpPr txBox="1"/>
          <p:nvPr/>
        </p:nvSpPr>
        <p:spPr>
          <a:xfrm>
            <a:off x="401620" y="3802814"/>
            <a:ext cx="1050736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latin typeface="Arial"/>
                <a:ea typeface="+mn-lt"/>
                <a:cs typeface="Helvetica"/>
              </a:rPr>
              <a:t>Let’s Get Engaged!</a:t>
            </a:r>
          </a:p>
          <a:p>
            <a:pPr algn="ctr"/>
            <a:endParaRPr lang="en-US" sz="1400" dirty="0">
              <a:solidFill>
                <a:schemeClr val="tx2"/>
              </a:solidFill>
              <a:latin typeface="Arial"/>
              <a:ea typeface="+mn-lt"/>
              <a:cs typeface="Helvetica"/>
            </a:endParaRPr>
          </a:p>
          <a:p>
            <a:pPr algn="ctr"/>
            <a:r>
              <a:rPr lang="en-US" sz="1400" dirty="0">
                <a:solidFill>
                  <a:schemeClr val="tx2"/>
                </a:solidFill>
                <a:latin typeface="Arial"/>
                <a:ea typeface="+mn-lt"/>
                <a:cs typeface="Helvetica"/>
              </a:rPr>
              <a:t>Want an in-person visit from Collective to help your team learn how to best use the platform?  A specialized Zoom training?  </a:t>
            </a:r>
          </a:p>
          <a:p>
            <a:pPr algn="ctr"/>
            <a:r>
              <a:rPr lang="en-US" sz="1400" dirty="0">
                <a:solidFill>
                  <a:schemeClr val="tx2"/>
                </a:solidFill>
                <a:latin typeface="Arial"/>
                <a:ea typeface="+mn-lt"/>
                <a:cs typeface="Helvetica"/>
              </a:rPr>
              <a:t>Click here to schedule a call to discuss your needs!</a:t>
            </a:r>
          </a:p>
          <a:p>
            <a:pPr algn="ctr"/>
            <a:r>
              <a:rPr lang="en-US" sz="1400" dirty="0">
                <a:solidFill>
                  <a:schemeClr val="tx2"/>
                </a:solidFill>
                <a:latin typeface="Arial"/>
                <a:ea typeface="+mn-lt"/>
                <a:cs typeface="Helvetica"/>
              </a:rPr>
              <a:t> </a:t>
            </a:r>
            <a:endParaRPr lang="en-US" sz="1400" u="sng" dirty="0">
              <a:solidFill>
                <a:schemeClr val="tx2"/>
              </a:solidFill>
              <a:latin typeface="Arial"/>
              <a:ea typeface="+mn-lt"/>
              <a:cs typeface="Helvetica"/>
            </a:endParaRPr>
          </a:p>
          <a:p>
            <a:pPr algn="ctr"/>
            <a:r>
              <a:rPr lang="en-US" b="1" dirty="0">
                <a:solidFill>
                  <a:schemeClr val="bg1"/>
                </a:solidFill>
                <a:highlight>
                  <a:srgbClr val="000080"/>
                </a:highlight>
                <a:latin typeface="Arial"/>
                <a:ea typeface="+mn-lt"/>
                <a:cs typeface="+mn-lt"/>
                <a:hlinkClick r:id="rId5"/>
              </a:rPr>
              <a:t>Click Here</a:t>
            </a:r>
          </a:p>
          <a:p>
            <a:endParaRPr lang="en-US" dirty="0">
              <a:solidFill>
                <a:schemeClr val="tx2"/>
              </a:solidFill>
              <a:cs typeface="Arial"/>
            </a:endParaRPr>
          </a:p>
        </p:txBody>
      </p:sp>
      <p:sp>
        <p:nvSpPr>
          <p:cNvPr id="5" name="TextBox 4">
            <a:extLst>
              <a:ext uri="{FF2B5EF4-FFF2-40B4-BE49-F238E27FC236}">
                <a16:creationId xmlns:a16="http://schemas.microsoft.com/office/drawing/2014/main" id="{B9946DF6-DC2E-361A-E19A-2FC66FDAE1F6}"/>
              </a:ext>
            </a:extLst>
          </p:cNvPr>
          <p:cNvSpPr txBox="1"/>
          <p:nvPr/>
        </p:nvSpPr>
        <p:spPr>
          <a:xfrm>
            <a:off x="401620" y="2490343"/>
            <a:ext cx="1080067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ea typeface="+mn-lt"/>
                <a:cs typeface="+mn-lt"/>
              </a:rPr>
              <a:t>PointClickCare</a:t>
            </a:r>
            <a:r>
              <a:rPr lang="en-US" b="1" dirty="0">
                <a:ea typeface="+mn-lt"/>
                <a:cs typeface="+mn-lt"/>
              </a:rPr>
              <a:t> </a:t>
            </a:r>
            <a:r>
              <a:rPr lang="en-US" dirty="0">
                <a:ea typeface="+mn-lt"/>
                <a:cs typeface="+mn-lt"/>
              </a:rPr>
              <a:t> 	   </a:t>
            </a:r>
            <a:r>
              <a:rPr lang="en-US" sz="1600" dirty="0">
                <a:solidFill>
                  <a:srgbClr val="1A4387"/>
                </a:solidFill>
                <a:ea typeface="+mn-lt"/>
                <a:cs typeface="+mn-lt"/>
              </a:rPr>
              <a:t>Customer Community Site: </a:t>
            </a:r>
            <a:r>
              <a:rPr lang="en-US" sz="1600" dirty="0">
                <a:solidFill>
                  <a:schemeClr val="tx2"/>
                </a:solidFill>
                <a:ea typeface="+mn-lt"/>
                <a:cs typeface="+mn-lt"/>
                <a:hlinkClick r:id="rId6">
                  <a:extLst>
                    <a:ext uri="{A12FA001-AC4F-418D-AE19-62706E023703}">
                      <ahyp:hlinkClr xmlns:ahyp="http://schemas.microsoft.com/office/drawing/2018/hyperlinkcolor" val="tx"/>
                    </a:ext>
                  </a:extLst>
                </a:hlinkClick>
              </a:rPr>
              <a:t>https://community.collectivemedical.com/</a:t>
            </a:r>
            <a:r>
              <a:rPr lang="en-US" sz="1600" dirty="0">
                <a:solidFill>
                  <a:schemeClr val="tx2"/>
                </a:solidFill>
                <a:ea typeface="+mn-lt"/>
                <a:cs typeface="+mn-lt"/>
              </a:rPr>
              <a:t> </a:t>
            </a:r>
          </a:p>
          <a:p>
            <a:endParaRPr lang="en-US" sz="1600" dirty="0">
              <a:solidFill>
                <a:schemeClr val="tx2"/>
              </a:solidFill>
              <a:cs typeface="Arial"/>
            </a:endParaRPr>
          </a:p>
          <a:p>
            <a:r>
              <a:rPr lang="en-US" sz="1600" dirty="0">
                <a:solidFill>
                  <a:srgbClr val="1A4387"/>
                </a:solidFill>
                <a:ea typeface="+mn-lt"/>
                <a:cs typeface="+mn-lt"/>
              </a:rPr>
              <a:t>PointClickCare Support Email: </a:t>
            </a:r>
            <a:r>
              <a:rPr lang="en-US" sz="1600" dirty="0">
                <a:solidFill>
                  <a:schemeClr val="tx2"/>
                </a:solidFill>
                <a:latin typeface="Arial"/>
                <a:cs typeface="Helvetica"/>
                <a:hlinkClick r:id="rId7">
                  <a:extLst>
                    <a:ext uri="{A12FA001-AC4F-418D-AE19-62706E023703}">
                      <ahyp:hlinkClr xmlns:ahyp="http://schemas.microsoft.com/office/drawing/2018/hyperlinkcolor" val="tx"/>
                    </a:ext>
                  </a:extLst>
                </a:hlinkClick>
              </a:rPr>
              <a:t>support@collectivemedicaltech.com</a:t>
            </a:r>
            <a:endParaRPr lang="en-US" sz="1600" dirty="0">
              <a:solidFill>
                <a:schemeClr val="tx2"/>
              </a:solidFill>
              <a:latin typeface="Arial"/>
              <a:cs typeface="Helvetica"/>
            </a:endParaRPr>
          </a:p>
        </p:txBody>
      </p:sp>
    </p:spTree>
    <p:extLst>
      <p:ext uri="{BB962C8B-B14F-4D97-AF65-F5344CB8AC3E}">
        <p14:creationId xmlns:p14="http://schemas.microsoft.com/office/powerpoint/2010/main" val="95512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3605349" y="717330"/>
            <a:ext cx="5522955" cy="617215"/>
          </a:xfrm>
        </p:spPr>
        <p:txBody>
          <a:bodyPr>
            <a:normAutofit fontScale="90000"/>
          </a:bodyPr>
          <a:lstStyle/>
          <a:p>
            <a:pPr algn="ctr"/>
            <a:r>
              <a:rPr lang="en-US" sz="3200" dirty="0"/>
              <a:t>HFS HealthChoice Illinois ADT Program Goals</a:t>
            </a:r>
          </a:p>
        </p:txBody>
      </p:sp>
      <p:sp>
        <p:nvSpPr>
          <p:cNvPr id="5" name="TextBox 4">
            <a:extLst>
              <a:ext uri="{FF2B5EF4-FFF2-40B4-BE49-F238E27FC236}">
                <a16:creationId xmlns:a16="http://schemas.microsoft.com/office/drawing/2014/main" id="{9D1C03A1-092B-10A6-FB92-45F68D616905}"/>
              </a:ext>
            </a:extLst>
          </p:cNvPr>
          <p:cNvSpPr txBox="1"/>
          <p:nvPr/>
        </p:nvSpPr>
        <p:spPr>
          <a:xfrm>
            <a:off x="-737235" y="1586005"/>
            <a:ext cx="6966585" cy="4154984"/>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Improve Care Coordination</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Provide real-time ADT alerts for immediate action events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Reduce hospital readmissions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Support Managed Care Organizations (MCOs) operations and care coordination</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Enhance provider-to-provider communication using HL7 data</a:t>
            </a: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Enhance Data Quality</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Follow HL7 and USCDI standards for data exchange</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Establish state agency HL7 standards for consistency and improved exchange</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Achieve a data quality verification rate of 90% or above</a:t>
            </a: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2D3BE342-4DE0-624E-CE90-C94B961EAF38}"/>
              </a:ext>
            </a:extLst>
          </p:cNvPr>
          <p:cNvSpPr txBox="1"/>
          <p:nvPr/>
        </p:nvSpPr>
        <p:spPr>
          <a:xfrm>
            <a:off x="5053965" y="1586005"/>
            <a:ext cx="7138035" cy="4278094"/>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Utilize Reporting and Data Analysis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Analyze equity and address disparities in healthcare</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Analyze social determinants of health (</a:t>
            </a:r>
            <a:r>
              <a:rPr lang="en-US" sz="1600" dirty="0" err="1">
                <a:effectLst/>
                <a:latin typeface="Calibri" panose="020F0502020204030204" pitchFamily="34" charset="0"/>
                <a:ea typeface="Calibri" panose="020F0502020204030204" pitchFamily="34" charset="0"/>
              </a:rPr>
              <a:t>SDoH</a:t>
            </a:r>
            <a:r>
              <a:rPr lang="en-US" sz="1600" dirty="0">
                <a:effectLst/>
                <a:latin typeface="Calibri" panose="020F0502020204030204" pitchFamily="34" charset="0"/>
                <a:ea typeface="Calibri" panose="020F0502020204030204" pitchFamily="34" charset="0"/>
              </a:rPr>
              <a:t>)</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Improve claims reporting and identify system inefficiencies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Combine HL7 data with existing claims data for insights</a:t>
            </a:r>
          </a:p>
          <a:p>
            <a:pPr marL="1657350" lvl="1"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endParaRP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Support Interoperability Legislation</a:t>
            </a:r>
          </a:p>
          <a:p>
            <a:pPr marL="16573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S</a:t>
            </a:r>
            <a:r>
              <a:rPr lang="en-US" sz="1600" dirty="0">
                <a:effectLst/>
                <a:latin typeface="Calibri" panose="020F0502020204030204" pitchFamily="34" charset="0"/>
                <a:ea typeface="Calibri" panose="020F0502020204030204" pitchFamily="34" charset="0"/>
              </a:rPr>
              <a:t>upport CMS Conditions of Participation requirements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Assist agencies and providers in meeting federal interoperability requirements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Collaborate with other state agencies to meet public health legislation requirements</a:t>
            </a: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7358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p:txBody>
          <a:bodyPr/>
          <a:lstStyle/>
          <a:p>
            <a:r>
              <a:rPr lang="en-US" dirty="0"/>
              <a:t>Project Timeline</a:t>
            </a:r>
            <a:br>
              <a:rPr lang="en-US" dirty="0"/>
            </a:br>
            <a:endParaRPr lang="en-US" dirty="0"/>
          </a:p>
        </p:txBody>
      </p:sp>
      <p:sp>
        <p:nvSpPr>
          <p:cNvPr id="40" name="object 7">
            <a:extLst>
              <a:ext uri="{FF2B5EF4-FFF2-40B4-BE49-F238E27FC236}">
                <a16:creationId xmlns:a16="http://schemas.microsoft.com/office/drawing/2014/main" id="{6C655FFB-C723-4287-BFCB-71E6533538CF}"/>
              </a:ext>
            </a:extLst>
          </p:cNvPr>
          <p:cNvSpPr/>
          <p:nvPr/>
        </p:nvSpPr>
        <p:spPr>
          <a:xfrm>
            <a:off x="177801" y="3006796"/>
            <a:ext cx="11717546" cy="1262380"/>
          </a:xfrm>
          <a:custGeom>
            <a:avLst/>
            <a:gdLst/>
            <a:ahLst/>
            <a:cxnLst/>
            <a:rect l="l" t="t" r="r" b="b"/>
            <a:pathLst>
              <a:path w="10842625" h="1262379">
                <a:moveTo>
                  <a:pt x="10211262" y="1262333"/>
                </a:moveTo>
                <a:lnTo>
                  <a:pt x="10211262" y="946750"/>
                </a:lnTo>
                <a:lnTo>
                  <a:pt x="0" y="946750"/>
                </a:lnTo>
                <a:lnTo>
                  <a:pt x="315583" y="631166"/>
                </a:lnTo>
                <a:lnTo>
                  <a:pt x="0" y="315583"/>
                </a:lnTo>
                <a:lnTo>
                  <a:pt x="10211262" y="315583"/>
                </a:lnTo>
                <a:lnTo>
                  <a:pt x="10211262" y="0"/>
                </a:lnTo>
                <a:lnTo>
                  <a:pt x="10842429" y="631166"/>
                </a:lnTo>
                <a:lnTo>
                  <a:pt x="10211262" y="1262333"/>
                </a:lnTo>
                <a:close/>
              </a:path>
            </a:pathLst>
          </a:custGeom>
          <a:solidFill>
            <a:srgbClr val="D0D3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object 30">
            <a:extLst>
              <a:ext uri="{FF2B5EF4-FFF2-40B4-BE49-F238E27FC236}">
                <a16:creationId xmlns:a16="http://schemas.microsoft.com/office/drawing/2014/main" id="{96480EE6-7CB0-4963-82FE-650A981C4126}"/>
              </a:ext>
            </a:extLst>
          </p:cNvPr>
          <p:cNvSpPr txBox="1"/>
          <p:nvPr/>
        </p:nvSpPr>
        <p:spPr>
          <a:xfrm>
            <a:off x="-23541" y="1737605"/>
            <a:ext cx="1785636" cy="1479379"/>
          </a:xfrm>
          <a:prstGeom prst="rect">
            <a:avLst/>
          </a:prstGeom>
        </p:spPr>
        <p:txBody>
          <a:bodyPr vert="horz" wrap="square" lIns="0" tIns="66040" rIns="0" bIns="0" rtlCol="0">
            <a:spAutoFit/>
          </a:bodyPr>
          <a:lstStyle/>
          <a:p>
            <a:pPr marL="61594" marR="0" lvl="0" indent="-39370" algn="ctr" defTabSz="914400" rtl="0" eaLnBrk="1" fontAlgn="auto" latinLnBrk="0" hangingPunct="1">
              <a:lnSpc>
                <a:spcPct val="100000"/>
              </a:lnSpc>
              <a:spcBef>
                <a:spcPts val="520"/>
              </a:spcBef>
              <a:spcAft>
                <a:spcPts val="0"/>
              </a:spcAft>
              <a:buClrTx/>
              <a:buSzTx/>
              <a:buFontTx/>
              <a:buNone/>
              <a:tabLst/>
              <a:defRPr/>
            </a:pPr>
            <a:r>
              <a:rPr kumimoji="0" lang="en-US" sz="1200" b="1" u="none" strike="noStrike" kern="1200" cap="none" spc="-5" normalizeH="0" baseline="0" noProof="0" dirty="0">
                <a:ln>
                  <a:noFill/>
                </a:ln>
                <a:solidFill>
                  <a:prstClr val="black"/>
                </a:solidFill>
                <a:effectLst/>
                <a:uLnTx/>
                <a:uFillTx/>
                <a:cs typeface="Corbel"/>
              </a:rPr>
              <a:t>2021</a:t>
            </a:r>
            <a:endParaRPr kumimoji="0" sz="1200" b="0" u="none" strike="noStrike" kern="1200" cap="none" spc="0" normalizeH="0" baseline="0" noProof="0" dirty="0">
              <a:ln>
                <a:noFill/>
              </a:ln>
              <a:solidFill>
                <a:prstClr val="black"/>
              </a:solidFill>
              <a:effectLst/>
              <a:uLnTx/>
              <a:uFillTx/>
              <a:cs typeface="Corbel"/>
            </a:endParaRPr>
          </a:p>
          <a:p>
            <a:pPr marL="12700" marR="5080" lvl="0" indent="48895" algn="ctr" defTabSz="914400" rtl="0" eaLnBrk="1" fontAlgn="auto" latinLnBrk="0" hangingPunct="1">
              <a:lnSpc>
                <a:spcPct val="90000"/>
              </a:lnSpc>
              <a:spcBef>
                <a:spcPts val="585"/>
              </a:spcBef>
              <a:spcAft>
                <a:spcPts val="0"/>
              </a:spcAft>
              <a:buClrTx/>
              <a:buSzTx/>
              <a:buFontTx/>
              <a:buNone/>
              <a:tabLst/>
              <a:defRPr/>
            </a:pPr>
            <a:r>
              <a:rPr kumimoji="0" lang="en-US" sz="1200" b="0" u="none" strike="noStrike" kern="1200" cap="none" spc="-5" normalizeH="0" baseline="0" noProof="0" dirty="0">
                <a:ln>
                  <a:noFill/>
                </a:ln>
                <a:solidFill>
                  <a:prstClr val="black"/>
                </a:solidFill>
                <a:effectLst/>
                <a:uLnTx/>
                <a:uFillTx/>
                <a:cs typeface="Corbel"/>
              </a:rPr>
              <a:t>May – Sep Hospital Onboarding</a:t>
            </a:r>
          </a:p>
          <a:p>
            <a:pPr marL="12700" marR="5080" lvl="0" indent="48895" algn="ctr" defTabSz="914400" rtl="0" eaLnBrk="1" fontAlgn="auto" latinLnBrk="0" hangingPunct="1">
              <a:lnSpc>
                <a:spcPct val="90000"/>
              </a:lnSpc>
              <a:spcBef>
                <a:spcPts val="585"/>
              </a:spcBef>
              <a:spcAft>
                <a:spcPts val="0"/>
              </a:spcAft>
              <a:buClrTx/>
              <a:buSzTx/>
              <a:buFontTx/>
              <a:buNone/>
              <a:tabLst/>
              <a:defRPr/>
            </a:pPr>
            <a:r>
              <a:rPr lang="en-US" sz="1200" spc="-5" dirty="0">
                <a:solidFill>
                  <a:prstClr val="black"/>
                </a:solidFill>
                <a:cs typeface="Corbel"/>
              </a:rPr>
              <a:t>Jul – Dec Long Term Care Onboarding</a:t>
            </a:r>
          </a:p>
          <a:p>
            <a:pPr marL="12700" marR="5080" lvl="0" indent="48895" algn="ctr" defTabSz="914400" rtl="0" eaLnBrk="1" fontAlgn="auto" latinLnBrk="0" hangingPunct="1">
              <a:lnSpc>
                <a:spcPct val="90000"/>
              </a:lnSpc>
              <a:spcBef>
                <a:spcPts val="585"/>
              </a:spcBef>
              <a:spcAft>
                <a:spcPts val="0"/>
              </a:spcAft>
              <a:buClrTx/>
              <a:buSzTx/>
              <a:buFontTx/>
              <a:buNone/>
              <a:tabLst/>
              <a:defRPr/>
            </a:pPr>
            <a:r>
              <a:rPr kumimoji="0" lang="en-US" sz="1200" b="0" u="none" strike="noStrike" kern="1200" cap="none" spc="-5" normalizeH="0" baseline="0" noProof="0" dirty="0">
                <a:ln>
                  <a:noFill/>
                </a:ln>
                <a:solidFill>
                  <a:prstClr val="black"/>
                </a:solidFill>
                <a:effectLst/>
                <a:uLnTx/>
                <a:uFillTx/>
                <a:cs typeface="Corbel"/>
              </a:rPr>
              <a:t>Dec – All MCO’s connected</a:t>
            </a:r>
          </a:p>
        </p:txBody>
      </p:sp>
      <p:sp>
        <p:nvSpPr>
          <p:cNvPr id="46" name="object 31">
            <a:extLst>
              <a:ext uri="{FF2B5EF4-FFF2-40B4-BE49-F238E27FC236}">
                <a16:creationId xmlns:a16="http://schemas.microsoft.com/office/drawing/2014/main" id="{4D7D8852-1817-4692-B2AB-EF62A9353604}"/>
              </a:ext>
            </a:extLst>
          </p:cNvPr>
          <p:cNvSpPr txBox="1"/>
          <p:nvPr/>
        </p:nvSpPr>
        <p:spPr>
          <a:xfrm>
            <a:off x="4175438" y="2376421"/>
            <a:ext cx="1469812" cy="678199"/>
          </a:xfrm>
          <a:prstGeom prst="rect">
            <a:avLst/>
          </a:prstGeom>
        </p:spPr>
        <p:txBody>
          <a:bodyPr vert="horz" wrap="square" lIns="0" tIns="36830" rIns="0" bIns="0" rtlCol="0">
            <a:spAutoFit/>
          </a:bodyPr>
          <a:lstStyle/>
          <a:p>
            <a:pPr marL="14604" marR="5080" lvl="0" indent="-2540" algn="ctr" defTabSz="914400" rtl="0" eaLnBrk="1" fontAlgn="auto" latinLnBrk="0" hangingPunct="1">
              <a:lnSpc>
                <a:spcPts val="1510"/>
              </a:lnSpc>
              <a:spcBef>
                <a:spcPts val="290"/>
              </a:spcBef>
              <a:spcAft>
                <a:spcPts val="0"/>
              </a:spcAft>
              <a:buClrTx/>
              <a:buSzTx/>
              <a:buFontTx/>
              <a:buNone/>
              <a:tabLst/>
              <a:defRPr/>
            </a:pPr>
            <a:r>
              <a:rPr lang="en-US" sz="1200" b="1" spc="-5" dirty="0">
                <a:solidFill>
                  <a:prstClr val="black"/>
                </a:solidFill>
                <a:cs typeface="Corbel"/>
              </a:rPr>
              <a:t>Aug</a:t>
            </a:r>
            <a:r>
              <a:rPr kumimoji="0" lang="en-US" sz="1200" b="1" i="0" u="none" strike="noStrike" kern="1200" cap="none" spc="-5" normalizeH="0" baseline="0" noProof="0" dirty="0">
                <a:ln>
                  <a:noFill/>
                </a:ln>
                <a:solidFill>
                  <a:prstClr val="black"/>
                </a:solidFill>
                <a:effectLst/>
                <a:uLnTx/>
                <a:uFillTx/>
                <a:cs typeface="Corbel"/>
              </a:rPr>
              <a:t> 2023</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Provider Notice</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lang="en-US" sz="1200" spc="-5" dirty="0">
                <a:solidFill>
                  <a:prstClr val="black"/>
                </a:solidFill>
                <a:cs typeface="Corbel"/>
              </a:rPr>
              <a:t>Data Quality</a:t>
            </a:r>
            <a:endParaRPr kumimoji="0" sz="1200" b="0" i="0" u="none" strike="noStrike" kern="1200" cap="none" spc="0" normalizeH="0" baseline="0" noProof="0" dirty="0">
              <a:ln>
                <a:noFill/>
              </a:ln>
              <a:solidFill>
                <a:prstClr val="black"/>
              </a:solidFill>
              <a:effectLst/>
              <a:uLnTx/>
              <a:uFillTx/>
              <a:cs typeface="Corbel"/>
            </a:endParaRPr>
          </a:p>
        </p:txBody>
      </p:sp>
      <p:sp>
        <p:nvSpPr>
          <p:cNvPr id="47" name="object 32">
            <a:extLst>
              <a:ext uri="{FF2B5EF4-FFF2-40B4-BE49-F238E27FC236}">
                <a16:creationId xmlns:a16="http://schemas.microsoft.com/office/drawing/2014/main" id="{EBE04203-CBD0-45A0-AA16-EFF3B4F33371}"/>
              </a:ext>
            </a:extLst>
          </p:cNvPr>
          <p:cNvSpPr txBox="1"/>
          <p:nvPr/>
        </p:nvSpPr>
        <p:spPr>
          <a:xfrm>
            <a:off x="1607265" y="2389236"/>
            <a:ext cx="1375650" cy="782778"/>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Mar 9,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a:t>
            </a:r>
          </a:p>
        </p:txBody>
      </p:sp>
      <p:sp>
        <p:nvSpPr>
          <p:cNvPr id="48" name="object 33">
            <a:extLst>
              <a:ext uri="{FF2B5EF4-FFF2-40B4-BE49-F238E27FC236}">
                <a16:creationId xmlns:a16="http://schemas.microsoft.com/office/drawing/2014/main" id="{C7E0B4CF-C208-4FA6-BB1C-9562A397F5DE}"/>
              </a:ext>
            </a:extLst>
          </p:cNvPr>
          <p:cNvSpPr txBox="1"/>
          <p:nvPr/>
        </p:nvSpPr>
        <p:spPr>
          <a:xfrm>
            <a:off x="9915447" y="6099930"/>
            <a:ext cx="1985780" cy="696857"/>
          </a:xfrm>
          <a:prstGeom prst="rect">
            <a:avLst/>
          </a:prstGeom>
        </p:spPr>
        <p:txBody>
          <a:bodyPr vert="horz" wrap="square" lIns="0" tIns="3175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schemeClr val="bg1"/>
                </a:solidFill>
                <a:effectLst/>
                <a:uLnTx/>
                <a:uFillTx/>
                <a:cs typeface="Corbel"/>
              </a:rPr>
              <a:t>CCGs held </a:t>
            </a:r>
            <a:r>
              <a:rPr lang="en-US" sz="1200" spc="-5" dirty="0">
                <a:solidFill>
                  <a:schemeClr val="bg1"/>
                </a:solidFill>
                <a:cs typeface="Corbel"/>
              </a:rPr>
              <a:t>e</a:t>
            </a:r>
            <a:r>
              <a:rPr kumimoji="0" lang="en-US" sz="1200" b="0" i="0" u="none" strike="noStrike" kern="1200" cap="none" spc="-5" normalizeH="0" baseline="0" noProof="0" dirty="0">
                <a:ln>
                  <a:noFill/>
                </a:ln>
                <a:solidFill>
                  <a:schemeClr val="bg1"/>
                </a:solidFill>
                <a:effectLst/>
                <a:uLnTx/>
                <a:uFillTx/>
                <a:cs typeface="Corbel"/>
              </a:rPr>
              <a:t>ach qtr. for Hospitals, MCO, LTC, and Ambulatory &amp; Community Providers</a:t>
            </a:r>
            <a:endParaRPr kumimoji="0" lang="en-US" sz="1200" b="0" i="0" u="none" strike="noStrike" kern="1200" cap="none" spc="0" normalizeH="0" baseline="0" noProof="0" dirty="0">
              <a:ln>
                <a:noFill/>
              </a:ln>
              <a:solidFill>
                <a:schemeClr val="bg1"/>
              </a:solidFill>
              <a:effectLst/>
              <a:uLnTx/>
              <a:uFillTx/>
              <a:cs typeface="Corbel"/>
            </a:endParaRPr>
          </a:p>
        </p:txBody>
      </p:sp>
      <p:sp>
        <p:nvSpPr>
          <p:cNvPr id="49" name="object 34">
            <a:extLst>
              <a:ext uri="{FF2B5EF4-FFF2-40B4-BE49-F238E27FC236}">
                <a16:creationId xmlns:a16="http://schemas.microsoft.com/office/drawing/2014/main" id="{13786980-467C-450B-9AE4-3625E24639FF}"/>
              </a:ext>
            </a:extLst>
          </p:cNvPr>
          <p:cNvSpPr txBox="1"/>
          <p:nvPr/>
        </p:nvSpPr>
        <p:spPr>
          <a:xfrm>
            <a:off x="-55360" y="4266451"/>
            <a:ext cx="1555894" cy="938719"/>
          </a:xfrm>
          <a:prstGeom prst="rect">
            <a:avLst/>
          </a:prstGeom>
        </p:spPr>
        <p:txBody>
          <a:bodyPr vert="horz" wrap="square" lIns="0" tIns="3048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Jan 2022</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1</a:t>
            </a:r>
            <a:r>
              <a:rPr kumimoji="0" lang="en-US" sz="1200" b="0" i="0" u="none" strike="noStrike" kern="1200" cap="none" spc="-5" normalizeH="0" baseline="30000" noProof="0" dirty="0">
                <a:ln>
                  <a:noFill/>
                </a:ln>
                <a:solidFill>
                  <a:prstClr val="black"/>
                </a:solidFill>
                <a:effectLst/>
                <a:uLnTx/>
                <a:uFillTx/>
                <a:cs typeface="Corbel"/>
              </a:rPr>
              <a:t>st</a:t>
            </a:r>
            <a:r>
              <a:rPr kumimoji="0" lang="en-US" sz="1200" b="0" i="0" u="none" strike="noStrike" kern="1200" cap="none" spc="-5" normalizeH="0" baseline="0" noProof="0" dirty="0">
                <a:ln>
                  <a:noFill/>
                </a:ln>
                <a:solidFill>
                  <a:prstClr val="black"/>
                </a:solidFill>
                <a:effectLst/>
                <a:uLnTx/>
                <a:uFillTx/>
                <a:cs typeface="Corbel"/>
              </a:rPr>
              <a:t> 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(CCG) </a:t>
            </a:r>
          </a:p>
          <a:p>
            <a:pPr marL="12065" marR="5080" lvl="0" indent="635" algn="ctr" defTabSz="914400" rtl="0" eaLnBrk="1" fontAlgn="auto" latinLnBrk="0" hangingPunct="1">
              <a:lnSpc>
                <a:spcPct val="90000"/>
              </a:lnSpc>
              <a:spcBef>
                <a:spcPts val="240"/>
              </a:spcBef>
              <a:spcAft>
                <a:spcPts val="0"/>
              </a:spcAft>
              <a:buClrTx/>
              <a:buSzTx/>
              <a:buFontTx/>
              <a:buNone/>
              <a:tabLst/>
              <a:defRPr/>
            </a:pPr>
            <a:endParaRPr lang="en-US" sz="1200" spc="-5" dirty="0">
              <a:solidFill>
                <a:prstClr val="black"/>
              </a:solidFill>
              <a:cs typeface="Corbel"/>
            </a:endParaRPr>
          </a:p>
        </p:txBody>
      </p:sp>
      <p:sp>
        <p:nvSpPr>
          <p:cNvPr id="50" name="object 35">
            <a:extLst>
              <a:ext uri="{FF2B5EF4-FFF2-40B4-BE49-F238E27FC236}">
                <a16:creationId xmlns:a16="http://schemas.microsoft.com/office/drawing/2014/main" id="{69C8793E-1D28-444A-9556-701799992414}"/>
              </a:ext>
            </a:extLst>
          </p:cNvPr>
          <p:cNvSpPr txBox="1"/>
          <p:nvPr/>
        </p:nvSpPr>
        <p:spPr>
          <a:xfrm>
            <a:off x="1402406" y="4266451"/>
            <a:ext cx="1372484" cy="912750"/>
          </a:xfrm>
          <a:prstGeom prst="rect">
            <a:avLst/>
          </a:prstGeom>
        </p:spPr>
        <p:txBody>
          <a:bodyPr vert="horz" wrap="square" lIns="0" tIns="33655" rIns="0" bIns="0" rtlCol="0">
            <a:spAutoFit/>
          </a:bodyPr>
          <a:lstStyle/>
          <a:p>
            <a:pPr marL="12700" marR="5080" lvl="0" indent="-635" algn="ctr">
              <a:lnSpc>
                <a:spcPct val="91000"/>
              </a:lnSpc>
              <a:spcBef>
                <a:spcPts val="250"/>
              </a:spcBef>
              <a:defRPr/>
            </a:pPr>
            <a:r>
              <a:rPr lang="en-US" sz="1200" b="1" spc="-5" dirty="0">
                <a:solidFill>
                  <a:prstClr val="black"/>
                </a:solidFill>
                <a:cs typeface="Corbel"/>
              </a:rPr>
              <a:t>Feb 2022</a:t>
            </a:r>
          </a:p>
          <a:p>
            <a:pPr marL="12700" marR="5080" indent="-635" algn="ctr">
              <a:lnSpc>
                <a:spcPct val="91000"/>
              </a:lnSpc>
              <a:spcBef>
                <a:spcPts val="250"/>
              </a:spcBef>
              <a:defRPr/>
            </a:pPr>
            <a:r>
              <a:rPr lang="en-US" sz="1200" spc="-5" dirty="0">
                <a:solidFill>
                  <a:prstClr val="black"/>
                </a:solidFill>
                <a:cs typeface="Corbel"/>
              </a:rPr>
              <a:t>Begin Ambulatory &amp; Community Provider  Implementation</a:t>
            </a:r>
            <a:endParaRPr lang="en-US" sz="1200" dirty="0">
              <a:solidFill>
                <a:prstClr val="black"/>
              </a:solidFill>
              <a:cs typeface="Corbel"/>
            </a:endParaRPr>
          </a:p>
        </p:txBody>
      </p:sp>
      <p:cxnSp>
        <p:nvCxnSpPr>
          <p:cNvPr id="53" name="Straight Connector 52">
            <a:extLst>
              <a:ext uri="{FF2B5EF4-FFF2-40B4-BE49-F238E27FC236}">
                <a16:creationId xmlns:a16="http://schemas.microsoft.com/office/drawing/2014/main" id="{5EC2AD66-C15B-47F0-97F6-3757BE625EF4}"/>
              </a:ext>
            </a:extLst>
          </p:cNvPr>
          <p:cNvCxnSpPr>
            <a:cxnSpLocks/>
          </p:cNvCxnSpPr>
          <p:nvPr/>
        </p:nvCxnSpPr>
        <p:spPr>
          <a:xfrm>
            <a:off x="7351061" y="1512776"/>
            <a:ext cx="0" cy="443104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5" name="object 36">
            <a:extLst>
              <a:ext uri="{FF2B5EF4-FFF2-40B4-BE49-F238E27FC236}">
                <a16:creationId xmlns:a16="http://schemas.microsoft.com/office/drawing/2014/main" id="{6E60BE9B-E5F4-431B-9676-C3BA3A5754BE}"/>
              </a:ext>
            </a:extLst>
          </p:cNvPr>
          <p:cNvSpPr txBox="1"/>
          <p:nvPr/>
        </p:nvSpPr>
        <p:spPr>
          <a:xfrm>
            <a:off x="9327867" y="4238727"/>
            <a:ext cx="1916278" cy="1155829"/>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2023 - 2031</a:t>
            </a:r>
          </a:p>
          <a:p>
            <a:pPr marL="12700" marR="5080" indent="-635" algn="ctr">
              <a:lnSpc>
                <a:spcPct val="91000"/>
              </a:lnSpc>
              <a:spcBef>
                <a:spcPts val="250"/>
              </a:spcBef>
              <a:defRPr/>
            </a:pPr>
            <a:r>
              <a:rPr lang="en-US" sz="1200" spc="-5" dirty="0">
                <a:solidFill>
                  <a:prstClr val="black"/>
                </a:solidFill>
                <a:cs typeface="Corbel"/>
              </a:rPr>
              <a:t>Phase 2:</a:t>
            </a:r>
          </a:p>
          <a:p>
            <a:pPr marL="12700" marR="5080" indent="-635" algn="ctr">
              <a:lnSpc>
                <a:spcPct val="91000"/>
              </a:lnSpc>
              <a:spcBef>
                <a:spcPts val="250"/>
              </a:spcBef>
              <a:defRPr/>
            </a:pPr>
            <a:r>
              <a:rPr lang="en-US" sz="1200" spc="-5" dirty="0">
                <a:solidFill>
                  <a:prstClr val="black"/>
                </a:solidFill>
                <a:cs typeface="Corbel"/>
              </a:rPr>
              <a:t>CCDs, Labs, Imaging, Rx, Scheduling, Physician Notes, Billing Data</a:t>
            </a:r>
            <a:endParaRPr lang="en-US" sz="12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6" name="object 36">
            <a:extLst>
              <a:ext uri="{FF2B5EF4-FFF2-40B4-BE49-F238E27FC236}">
                <a16:creationId xmlns:a16="http://schemas.microsoft.com/office/drawing/2014/main" id="{EE7B3055-FFD8-4BE6-9F95-DC507FEABB70}"/>
              </a:ext>
            </a:extLst>
          </p:cNvPr>
          <p:cNvSpPr txBox="1"/>
          <p:nvPr/>
        </p:nvSpPr>
        <p:spPr>
          <a:xfrm>
            <a:off x="4006322" y="4241233"/>
            <a:ext cx="1284265" cy="1323889"/>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May 11, 2023</a:t>
            </a:r>
          </a:p>
          <a:p>
            <a:pPr marL="12700" marR="5080" indent="-635" algn="ctr">
              <a:lnSpc>
                <a:spcPct val="91000"/>
              </a:lnSpc>
              <a:spcBef>
                <a:spcPts val="250"/>
              </a:spcBef>
              <a:defRPr/>
            </a:pPr>
            <a:r>
              <a:rPr lang="en-US" sz="1200" spc="-5" dirty="0">
                <a:solidFill>
                  <a:prstClr val="black"/>
                </a:solidFill>
                <a:cs typeface="Corbel"/>
              </a:rPr>
              <a:t>HFS HealthChoice Illinois ADT Technical Advisory Committee</a:t>
            </a:r>
          </a:p>
          <a:p>
            <a:pPr marL="12700" marR="5080" indent="-635" algn="ctr">
              <a:lnSpc>
                <a:spcPct val="91000"/>
              </a:lnSpc>
              <a:spcBef>
                <a:spcPts val="250"/>
              </a:spcBef>
              <a:defRPr/>
            </a:pPr>
            <a:r>
              <a:rPr lang="en-US" sz="1200" spc="-5" dirty="0">
                <a:solidFill>
                  <a:prstClr val="black"/>
                </a:solidFill>
                <a:cs typeface="Corbel"/>
              </a:rPr>
              <a:t>Convene</a:t>
            </a:r>
            <a:endParaRPr lang="en-US" sz="12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grpSp>
        <p:nvGrpSpPr>
          <p:cNvPr id="67" name="Group 66">
            <a:extLst>
              <a:ext uri="{FF2B5EF4-FFF2-40B4-BE49-F238E27FC236}">
                <a16:creationId xmlns:a16="http://schemas.microsoft.com/office/drawing/2014/main" id="{8E321585-A1E0-4931-A0EB-E3DD39C1BC63}"/>
              </a:ext>
            </a:extLst>
          </p:cNvPr>
          <p:cNvGrpSpPr/>
          <p:nvPr/>
        </p:nvGrpSpPr>
        <p:grpSpPr>
          <a:xfrm>
            <a:off x="559229" y="3529637"/>
            <a:ext cx="10217832" cy="246889"/>
            <a:chOff x="1246521" y="-1"/>
            <a:chExt cx="8365216" cy="194601"/>
          </a:xfrm>
        </p:grpSpPr>
        <p:sp>
          <p:nvSpPr>
            <p:cNvPr id="68" name="object 12">
              <a:extLst>
                <a:ext uri="{FF2B5EF4-FFF2-40B4-BE49-F238E27FC236}">
                  <a16:creationId xmlns:a16="http://schemas.microsoft.com/office/drawing/2014/main" id="{DB00B27B-8F49-45FD-82FD-61C9C0F00241}"/>
                </a:ext>
              </a:extLst>
            </p:cNvPr>
            <p:cNvSpPr/>
            <p:nvPr/>
          </p:nvSpPr>
          <p:spPr>
            <a:xfrm>
              <a:off x="1926779"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12">
              <a:extLst>
                <a:ext uri="{FF2B5EF4-FFF2-40B4-BE49-F238E27FC236}">
                  <a16:creationId xmlns:a16="http://schemas.microsoft.com/office/drawing/2014/main" id="{5BCF2579-6A1C-4200-A52E-E29DE24F23CE}"/>
                </a:ext>
              </a:extLst>
            </p:cNvPr>
            <p:cNvSpPr/>
            <p:nvPr/>
          </p:nvSpPr>
          <p:spPr>
            <a:xfrm>
              <a:off x="2607036"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12">
              <a:extLst>
                <a:ext uri="{FF2B5EF4-FFF2-40B4-BE49-F238E27FC236}">
                  <a16:creationId xmlns:a16="http://schemas.microsoft.com/office/drawing/2014/main" id="{409F3706-7672-4DD0-8A72-EC9A9BB80065}"/>
                </a:ext>
              </a:extLst>
            </p:cNvPr>
            <p:cNvSpPr/>
            <p:nvPr/>
          </p:nvSpPr>
          <p:spPr>
            <a:xfrm>
              <a:off x="3287294"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12">
              <a:extLst>
                <a:ext uri="{FF2B5EF4-FFF2-40B4-BE49-F238E27FC236}">
                  <a16:creationId xmlns:a16="http://schemas.microsoft.com/office/drawing/2014/main" id="{6AF93F15-9AEE-4FBA-A279-006B8C93E144}"/>
                </a:ext>
              </a:extLst>
            </p:cNvPr>
            <p:cNvSpPr/>
            <p:nvPr/>
          </p:nvSpPr>
          <p:spPr>
            <a:xfrm>
              <a:off x="3967552"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12">
              <a:extLst>
                <a:ext uri="{FF2B5EF4-FFF2-40B4-BE49-F238E27FC236}">
                  <a16:creationId xmlns:a16="http://schemas.microsoft.com/office/drawing/2014/main" id="{50AF6AC7-20A4-41DC-949F-246BC8AF2C17}"/>
                </a:ext>
              </a:extLst>
            </p:cNvPr>
            <p:cNvSpPr/>
            <p:nvPr/>
          </p:nvSpPr>
          <p:spPr>
            <a:xfrm>
              <a:off x="1246521"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12">
              <a:extLst>
                <a:ext uri="{FF2B5EF4-FFF2-40B4-BE49-F238E27FC236}">
                  <a16:creationId xmlns:a16="http://schemas.microsoft.com/office/drawing/2014/main" id="{200C3A30-C054-4D17-8AAC-87B130134D25}"/>
                </a:ext>
              </a:extLst>
            </p:cNvPr>
            <p:cNvSpPr/>
            <p:nvPr/>
          </p:nvSpPr>
          <p:spPr>
            <a:xfrm>
              <a:off x="4647809" y="0"/>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object 12">
              <a:extLst>
                <a:ext uri="{FF2B5EF4-FFF2-40B4-BE49-F238E27FC236}">
                  <a16:creationId xmlns:a16="http://schemas.microsoft.com/office/drawing/2014/main" id="{EB2B87E5-2550-46F1-AA0F-9A11433FB331}"/>
                </a:ext>
              </a:extLst>
            </p:cNvPr>
            <p:cNvSpPr/>
            <p:nvPr/>
          </p:nvSpPr>
          <p:spPr>
            <a:xfrm>
              <a:off x="5328067"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object 12">
              <a:extLst>
                <a:ext uri="{FF2B5EF4-FFF2-40B4-BE49-F238E27FC236}">
                  <a16:creationId xmlns:a16="http://schemas.microsoft.com/office/drawing/2014/main" id="{C4AA3EC2-B827-4461-AE5E-F080CED02C7B}"/>
                </a:ext>
              </a:extLst>
            </p:cNvPr>
            <p:cNvSpPr/>
            <p:nvPr/>
          </p:nvSpPr>
          <p:spPr>
            <a:xfrm>
              <a:off x="6008325"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object 12">
              <a:extLst>
                <a:ext uri="{FF2B5EF4-FFF2-40B4-BE49-F238E27FC236}">
                  <a16:creationId xmlns:a16="http://schemas.microsoft.com/office/drawing/2014/main" id="{B4D5FB51-A951-42E3-BBD0-D3CE28FD6ACD}"/>
                </a:ext>
              </a:extLst>
            </p:cNvPr>
            <p:cNvSpPr/>
            <p:nvPr/>
          </p:nvSpPr>
          <p:spPr>
            <a:xfrm>
              <a:off x="6688582"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object 12">
              <a:extLst>
                <a:ext uri="{FF2B5EF4-FFF2-40B4-BE49-F238E27FC236}">
                  <a16:creationId xmlns:a16="http://schemas.microsoft.com/office/drawing/2014/main" id="{4D7A9BB3-9122-4B6A-8775-020523440D5C}"/>
                </a:ext>
              </a:extLst>
            </p:cNvPr>
            <p:cNvSpPr/>
            <p:nvPr/>
          </p:nvSpPr>
          <p:spPr>
            <a:xfrm>
              <a:off x="8049098"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12">
              <a:extLst>
                <a:ext uri="{FF2B5EF4-FFF2-40B4-BE49-F238E27FC236}">
                  <a16:creationId xmlns:a16="http://schemas.microsoft.com/office/drawing/2014/main" id="{09E914A7-2858-499B-AE77-97618449A33F}"/>
                </a:ext>
              </a:extLst>
            </p:cNvPr>
            <p:cNvSpPr/>
            <p:nvPr/>
          </p:nvSpPr>
          <p:spPr>
            <a:xfrm>
              <a:off x="8729356"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12">
              <a:extLst>
                <a:ext uri="{FF2B5EF4-FFF2-40B4-BE49-F238E27FC236}">
                  <a16:creationId xmlns:a16="http://schemas.microsoft.com/office/drawing/2014/main" id="{E1CBFEC4-B1CA-4810-B4E0-DE86BDC4B1F2}"/>
                </a:ext>
              </a:extLst>
            </p:cNvPr>
            <p:cNvSpPr/>
            <p:nvPr/>
          </p:nvSpPr>
          <p:spPr>
            <a:xfrm>
              <a:off x="9409613"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12">
              <a:extLst>
                <a:ext uri="{FF2B5EF4-FFF2-40B4-BE49-F238E27FC236}">
                  <a16:creationId xmlns:a16="http://schemas.microsoft.com/office/drawing/2014/main" id="{0A7E5522-1093-4CA9-8E1D-B40FBB025F99}"/>
                </a:ext>
              </a:extLst>
            </p:cNvPr>
            <p:cNvSpPr/>
            <p:nvPr/>
          </p:nvSpPr>
          <p:spPr>
            <a:xfrm>
              <a:off x="7368840"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1" name="object 36">
            <a:extLst>
              <a:ext uri="{FF2B5EF4-FFF2-40B4-BE49-F238E27FC236}">
                <a16:creationId xmlns:a16="http://schemas.microsoft.com/office/drawing/2014/main" id="{F9F0BB60-4311-41CC-B13A-222D50601486}"/>
              </a:ext>
            </a:extLst>
          </p:cNvPr>
          <p:cNvSpPr txBox="1"/>
          <p:nvPr/>
        </p:nvSpPr>
        <p:spPr>
          <a:xfrm>
            <a:off x="8257693" y="2398276"/>
            <a:ext cx="1284265" cy="987771"/>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2023 - 2031</a:t>
            </a:r>
          </a:p>
          <a:p>
            <a:pPr marL="12700" marR="5080" indent="-635" algn="ctr">
              <a:lnSpc>
                <a:spcPct val="91000"/>
              </a:lnSpc>
              <a:spcBef>
                <a:spcPts val="250"/>
              </a:spcBef>
              <a:defRPr/>
            </a:pPr>
            <a:r>
              <a:rPr lang="en-US" sz="1200" spc="-5" dirty="0">
                <a:solidFill>
                  <a:prstClr val="black"/>
                </a:solidFill>
                <a:cs typeface="Corbel"/>
              </a:rPr>
              <a:t>Data Quality </a:t>
            </a:r>
          </a:p>
          <a:p>
            <a:pPr marL="12700" marR="5080" indent="-635" algn="ctr">
              <a:lnSpc>
                <a:spcPct val="91000"/>
              </a:lnSpc>
              <a:spcBef>
                <a:spcPts val="250"/>
              </a:spcBef>
              <a:defRPr/>
            </a:pPr>
            <a:r>
              <a:rPr lang="en-US" sz="1200" spc="-5" dirty="0">
                <a:solidFill>
                  <a:prstClr val="black"/>
                </a:solidFill>
                <a:cs typeface="Corbel"/>
              </a:rPr>
              <a:t>and Analytics Enhancements</a:t>
            </a:r>
            <a:endParaRPr lang="en-US" sz="12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82" name="object 36">
            <a:extLst>
              <a:ext uri="{FF2B5EF4-FFF2-40B4-BE49-F238E27FC236}">
                <a16:creationId xmlns:a16="http://schemas.microsoft.com/office/drawing/2014/main" id="{FE81984B-64CB-4EA3-9A4F-772AC6FE097F}"/>
              </a:ext>
            </a:extLst>
          </p:cNvPr>
          <p:cNvSpPr txBox="1"/>
          <p:nvPr/>
        </p:nvSpPr>
        <p:spPr>
          <a:xfrm>
            <a:off x="9534080" y="2387880"/>
            <a:ext cx="1723159" cy="1117357"/>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2023 - 2031</a:t>
            </a:r>
          </a:p>
          <a:p>
            <a:pPr marL="12700" marR="5080" indent="-635" algn="ctr">
              <a:lnSpc>
                <a:spcPct val="91000"/>
              </a:lnSpc>
              <a:spcBef>
                <a:spcPts val="250"/>
              </a:spcBef>
              <a:defRPr/>
            </a:pPr>
            <a:r>
              <a:rPr lang="en-US" sz="1200" spc="-5" dirty="0">
                <a:solidFill>
                  <a:prstClr val="black"/>
                </a:solidFill>
                <a:cs typeface="Corbel"/>
              </a:rPr>
              <a:t>Initiatives, Incentives, Programs, Increase Efficiency, Improve Patient Outcomes</a:t>
            </a:r>
            <a:endParaRPr lang="en-US" sz="12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34" name="object 32">
            <a:extLst>
              <a:ext uri="{FF2B5EF4-FFF2-40B4-BE49-F238E27FC236}">
                <a16:creationId xmlns:a16="http://schemas.microsoft.com/office/drawing/2014/main" id="{8C82FAB1-7671-4B78-A22D-69C32CAE723B}"/>
              </a:ext>
            </a:extLst>
          </p:cNvPr>
          <p:cNvSpPr txBox="1"/>
          <p:nvPr/>
        </p:nvSpPr>
        <p:spPr>
          <a:xfrm>
            <a:off x="2919298" y="2386853"/>
            <a:ext cx="1207054" cy="782778"/>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May 4,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a:t>
            </a:r>
          </a:p>
        </p:txBody>
      </p:sp>
      <p:sp>
        <p:nvSpPr>
          <p:cNvPr id="35" name="object 32">
            <a:extLst>
              <a:ext uri="{FF2B5EF4-FFF2-40B4-BE49-F238E27FC236}">
                <a16:creationId xmlns:a16="http://schemas.microsoft.com/office/drawing/2014/main" id="{3FA4BB35-0066-4B60-8FBE-E5FB989DA408}"/>
              </a:ext>
            </a:extLst>
          </p:cNvPr>
          <p:cNvSpPr txBox="1"/>
          <p:nvPr/>
        </p:nvSpPr>
        <p:spPr>
          <a:xfrm>
            <a:off x="5598619" y="2056837"/>
            <a:ext cx="1207054" cy="1115177"/>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Aug 3,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&amp; Technical Advisory Group </a:t>
            </a:r>
          </a:p>
        </p:txBody>
      </p:sp>
      <p:sp>
        <p:nvSpPr>
          <p:cNvPr id="36" name="object 32">
            <a:extLst>
              <a:ext uri="{FF2B5EF4-FFF2-40B4-BE49-F238E27FC236}">
                <a16:creationId xmlns:a16="http://schemas.microsoft.com/office/drawing/2014/main" id="{EA35663D-1807-4405-ACB3-F7200677C87A}"/>
              </a:ext>
            </a:extLst>
          </p:cNvPr>
          <p:cNvSpPr txBox="1"/>
          <p:nvPr/>
        </p:nvSpPr>
        <p:spPr>
          <a:xfrm>
            <a:off x="6854759" y="2324132"/>
            <a:ext cx="1207054" cy="782778"/>
          </a:xfrm>
          <a:prstGeom prst="rect">
            <a:avLst/>
          </a:prstGeom>
        </p:spPr>
        <p:txBody>
          <a:bodyPr vert="horz" wrap="square" lIns="0" tIns="66040" rIns="0" bIns="0" rtlCol="0" anchor="t">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Nov </a:t>
            </a:r>
            <a:r>
              <a:rPr lang="en-US" sz="1200" b="1" spc="-5" dirty="0">
                <a:solidFill>
                  <a:prstClr val="black"/>
                </a:solidFill>
                <a:cs typeface="Corbel"/>
              </a:rPr>
              <a:t>30</a:t>
            </a:r>
            <a:r>
              <a:rPr kumimoji="0" lang="en-US" sz="1200" b="1" i="0" u="none" strike="noStrike" kern="1200" cap="none" spc="-5" normalizeH="0" baseline="0" noProof="0" dirty="0">
                <a:ln>
                  <a:noFill/>
                </a:ln>
                <a:solidFill>
                  <a:prstClr val="black"/>
                </a:solidFill>
                <a:effectLst/>
                <a:uLnTx/>
                <a:uFillTx/>
                <a:cs typeface="Corbel"/>
              </a:rPr>
              <a:t>,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a:t>
            </a:r>
          </a:p>
        </p:txBody>
      </p:sp>
      <p:sp>
        <p:nvSpPr>
          <p:cNvPr id="37" name="object 32">
            <a:extLst>
              <a:ext uri="{FF2B5EF4-FFF2-40B4-BE49-F238E27FC236}">
                <a16:creationId xmlns:a16="http://schemas.microsoft.com/office/drawing/2014/main" id="{C062E12F-A4F6-4BED-A9DB-A695CCFC1366}"/>
              </a:ext>
            </a:extLst>
          </p:cNvPr>
          <p:cNvSpPr txBox="1"/>
          <p:nvPr/>
        </p:nvSpPr>
        <p:spPr>
          <a:xfrm>
            <a:off x="8121263" y="4266892"/>
            <a:ext cx="1207054" cy="757130"/>
          </a:xfrm>
          <a:prstGeom prst="rect">
            <a:avLst/>
          </a:prstGeom>
        </p:spPr>
        <p:txBody>
          <a:bodyPr vert="horz" wrap="square" lIns="0" tIns="66040" rIns="0" bIns="0" rtlCol="0" anchor="t">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lang="en-US" sz="1200" b="1" spc="-5" dirty="0">
                <a:solidFill>
                  <a:prstClr val="black"/>
                </a:solidFill>
                <a:cs typeface="Corbel"/>
              </a:rPr>
              <a:t>Spring</a:t>
            </a:r>
            <a:r>
              <a:rPr kumimoji="0" lang="en-US" sz="1200" b="1" i="0" u="none" strike="noStrike" kern="1200" cap="none" spc="-5" normalizeH="0" baseline="0" noProof="0" dirty="0">
                <a:ln>
                  <a:noFill/>
                </a:ln>
                <a:solidFill>
                  <a:prstClr val="black"/>
                </a:solidFill>
                <a:effectLst/>
                <a:uLnTx/>
                <a:uFillTx/>
                <a:cs typeface="Corbel"/>
              </a:rPr>
              <a:t> </a:t>
            </a:r>
            <a:r>
              <a:rPr lang="en-US" sz="1200" b="1" spc="-5" dirty="0">
                <a:solidFill>
                  <a:prstClr val="black"/>
                </a:solidFill>
                <a:cs typeface="Corbel"/>
              </a:rPr>
              <a:t>2024</a:t>
            </a:r>
            <a:endParaRPr kumimoji="0" lang="en-US" sz="1200" b="1" i="0" u="none" strike="noStrike" kern="1200" cap="none" spc="-5" normalizeH="0" baseline="0" noProof="0" dirty="0">
              <a:ln>
                <a:noFill/>
              </a:ln>
              <a:solidFill>
                <a:prstClr val="black"/>
              </a:solidFill>
              <a:effectLst/>
              <a:uLnTx/>
              <a:uFillTx/>
              <a:cs typeface="Corbel"/>
            </a:endParaRP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ADT Data Enterprise Data Warehouse</a:t>
            </a:r>
          </a:p>
        </p:txBody>
      </p:sp>
      <p:sp>
        <p:nvSpPr>
          <p:cNvPr id="38" name="object 32">
            <a:extLst>
              <a:ext uri="{FF2B5EF4-FFF2-40B4-BE49-F238E27FC236}">
                <a16:creationId xmlns:a16="http://schemas.microsoft.com/office/drawing/2014/main" id="{6C19C654-D3BE-490A-A3CB-C805C4AAF7E6}"/>
              </a:ext>
            </a:extLst>
          </p:cNvPr>
          <p:cNvSpPr txBox="1"/>
          <p:nvPr/>
        </p:nvSpPr>
        <p:spPr>
          <a:xfrm>
            <a:off x="2774890" y="4238727"/>
            <a:ext cx="1207054" cy="757130"/>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lang="en-US" sz="1200" b="1" spc="-5" dirty="0">
                <a:solidFill>
                  <a:prstClr val="black"/>
                </a:solidFill>
                <a:cs typeface="Corbel"/>
              </a:rPr>
              <a:t>Mar</a:t>
            </a:r>
            <a:r>
              <a:rPr kumimoji="0" lang="en-US" sz="1200" b="1" i="0" u="none" strike="noStrike" kern="1200" cap="none" spc="-5" normalizeH="0" baseline="0" noProof="0" dirty="0">
                <a:ln>
                  <a:noFill/>
                </a:ln>
                <a:solidFill>
                  <a:prstClr val="black"/>
                </a:solidFill>
                <a:effectLst/>
                <a:uLnTx/>
                <a:uFillTx/>
                <a:cs typeface="Corbel"/>
              </a:rPr>
              <a:t>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1</a:t>
            </a:r>
            <a:r>
              <a:rPr kumimoji="0" lang="en-US" sz="1200" b="0" i="0" u="none" strike="noStrike" kern="1200" cap="none" spc="-5" normalizeH="0" baseline="30000" noProof="0" dirty="0">
                <a:ln>
                  <a:noFill/>
                </a:ln>
                <a:solidFill>
                  <a:prstClr val="black"/>
                </a:solidFill>
                <a:effectLst/>
                <a:uLnTx/>
                <a:uFillTx/>
                <a:cs typeface="Corbel"/>
              </a:rPr>
              <a:t>st</a:t>
            </a:r>
            <a:r>
              <a:rPr kumimoji="0" lang="en-US" sz="1200" b="0" i="0" u="none" strike="noStrike" kern="1200" cap="none" spc="-5" normalizeH="0" baseline="0" noProof="0" dirty="0">
                <a:ln>
                  <a:noFill/>
                </a:ln>
                <a:solidFill>
                  <a:prstClr val="black"/>
                </a:solidFill>
                <a:effectLst/>
                <a:uLnTx/>
                <a:uFillTx/>
                <a:cs typeface="Corbel"/>
              </a:rPr>
              <a:t> Healthcare Transformation Collaborative</a:t>
            </a:r>
          </a:p>
        </p:txBody>
      </p:sp>
      <p:sp>
        <p:nvSpPr>
          <p:cNvPr id="3" name="object 31">
            <a:extLst>
              <a:ext uri="{FF2B5EF4-FFF2-40B4-BE49-F238E27FC236}">
                <a16:creationId xmlns:a16="http://schemas.microsoft.com/office/drawing/2014/main" id="{8974E3E5-2C6D-68C3-A8FB-0A418F90D97C}"/>
              </a:ext>
            </a:extLst>
          </p:cNvPr>
          <p:cNvSpPr txBox="1"/>
          <p:nvPr/>
        </p:nvSpPr>
        <p:spPr>
          <a:xfrm>
            <a:off x="5357358" y="4198514"/>
            <a:ext cx="1469812" cy="909031"/>
          </a:xfrm>
          <a:prstGeom prst="rect">
            <a:avLst/>
          </a:prstGeom>
        </p:spPr>
        <p:txBody>
          <a:bodyPr vert="horz" wrap="square" lIns="0" tIns="36830" rIns="0" bIns="0" rtlCol="0">
            <a:spAutoFit/>
          </a:bodyPr>
          <a:lstStyle/>
          <a:p>
            <a:pPr marL="14604" marR="5080" lvl="0" indent="-2540" algn="ctr" defTabSz="914400" rtl="0" eaLnBrk="1" fontAlgn="auto" latinLnBrk="0" hangingPunct="1">
              <a:lnSpc>
                <a:spcPts val="1510"/>
              </a:lnSpc>
              <a:spcBef>
                <a:spcPts val="290"/>
              </a:spcBef>
              <a:spcAft>
                <a:spcPts val="0"/>
              </a:spcAft>
              <a:buClrTx/>
              <a:buSzTx/>
              <a:buFontTx/>
              <a:buNone/>
              <a:tabLst/>
              <a:defRPr/>
            </a:pPr>
            <a:r>
              <a:rPr lang="en-US" sz="1200" b="1" spc="-5" dirty="0">
                <a:solidFill>
                  <a:prstClr val="black"/>
                </a:solidFill>
                <a:cs typeface="Corbel"/>
              </a:rPr>
              <a:t>Aug</a:t>
            </a:r>
            <a:r>
              <a:rPr kumimoji="0" lang="en-US" sz="1200" b="1" i="0" u="none" strike="noStrike" kern="1200" cap="none" spc="-5" normalizeH="0" baseline="0" noProof="0" dirty="0">
                <a:ln>
                  <a:noFill/>
                </a:ln>
                <a:solidFill>
                  <a:prstClr val="black"/>
                </a:solidFill>
                <a:effectLst/>
                <a:uLnTx/>
                <a:uFillTx/>
                <a:cs typeface="Corbel"/>
              </a:rPr>
              <a:t> 2023 – </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Sep 2024</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Hospital </a:t>
            </a:r>
            <a:r>
              <a:rPr lang="en-US" sz="1200" spc="-5" dirty="0">
                <a:solidFill>
                  <a:prstClr val="black"/>
                </a:solidFill>
                <a:cs typeface="Corbel"/>
              </a:rPr>
              <a:t>Data Quality</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Remediation</a:t>
            </a:r>
            <a:endParaRPr kumimoji="0" sz="1200" b="0" i="0" u="none" strike="noStrike" kern="1200" cap="none" spc="0" normalizeH="0" baseline="0" noProof="0" dirty="0">
              <a:ln>
                <a:noFill/>
              </a:ln>
              <a:solidFill>
                <a:prstClr val="black"/>
              </a:solidFill>
              <a:effectLst/>
              <a:uLnTx/>
              <a:uFillTx/>
              <a:cs typeface="Corbel"/>
            </a:endParaRPr>
          </a:p>
        </p:txBody>
      </p:sp>
      <p:sp>
        <p:nvSpPr>
          <p:cNvPr id="4" name="object 31">
            <a:extLst>
              <a:ext uri="{FF2B5EF4-FFF2-40B4-BE49-F238E27FC236}">
                <a16:creationId xmlns:a16="http://schemas.microsoft.com/office/drawing/2014/main" id="{6FBCE860-AA07-4B22-FCA9-E01157791317}"/>
              </a:ext>
            </a:extLst>
          </p:cNvPr>
          <p:cNvSpPr txBox="1"/>
          <p:nvPr/>
        </p:nvSpPr>
        <p:spPr>
          <a:xfrm>
            <a:off x="6721868" y="4238016"/>
            <a:ext cx="1469812" cy="870559"/>
          </a:xfrm>
          <a:prstGeom prst="rect">
            <a:avLst/>
          </a:prstGeom>
        </p:spPr>
        <p:txBody>
          <a:bodyPr vert="horz" wrap="square" lIns="0" tIns="36830" rIns="0" bIns="0" rtlCol="0" anchor="t">
            <a:spAutoFit/>
          </a:bodyPr>
          <a:lstStyle/>
          <a:p>
            <a:pPr marL="13970" marR="5080" lvl="0" indent="-2540" algn="ctr" defTabSz="914400" rtl="0" eaLnBrk="1" fontAlgn="auto" latinLnBrk="0" hangingPunct="1">
              <a:lnSpc>
                <a:spcPts val="1510"/>
              </a:lnSpc>
              <a:spcBef>
                <a:spcPts val="290"/>
              </a:spcBef>
              <a:spcAft>
                <a:spcPts val="0"/>
              </a:spcAft>
              <a:buClrTx/>
              <a:buSzTx/>
              <a:buFontTx/>
              <a:buNone/>
              <a:tabLst/>
              <a:defRPr/>
            </a:pPr>
            <a:r>
              <a:rPr lang="en-US" sz="1200" b="1" spc="-5" dirty="0">
                <a:solidFill>
                  <a:prstClr val="black"/>
                </a:solidFill>
                <a:cs typeface="Corbel"/>
              </a:rPr>
              <a:t>Nov</a:t>
            </a:r>
            <a:r>
              <a:rPr kumimoji="0" lang="en-US" sz="1200" b="1" i="0" u="none" strike="noStrike" kern="1200" cap="none" spc="-5" normalizeH="0" baseline="0" noProof="0" dirty="0">
                <a:ln>
                  <a:noFill/>
                </a:ln>
                <a:solidFill>
                  <a:prstClr val="black"/>
                </a:solidFill>
                <a:effectLst/>
                <a:uLnTx/>
                <a:uFillTx/>
                <a:cs typeface="Corbel"/>
              </a:rPr>
              <a:t> 2023</a:t>
            </a:r>
            <a:endParaRPr lang="en-US" dirty="0">
              <a:solidFill>
                <a:prstClr val="black"/>
              </a:solidFill>
            </a:endParaRPr>
          </a:p>
          <a:p>
            <a:pPr marL="13970"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Provider Notice</a:t>
            </a:r>
            <a:endParaRPr lang="en-US" sz="1200" b="0" i="0" u="none" strike="noStrike" kern="1200" cap="none" spc="-5" normalizeH="0" baseline="0" noProof="0" dirty="0">
              <a:ln>
                <a:noFill/>
              </a:ln>
              <a:solidFill>
                <a:prstClr val="black"/>
              </a:solidFill>
              <a:effectLst/>
              <a:uLnTx/>
              <a:uFillTx/>
              <a:cs typeface="Corbel"/>
            </a:endParaRPr>
          </a:p>
          <a:p>
            <a:pPr marL="13970" marR="5080" indent="-2540" algn="ctr">
              <a:lnSpc>
                <a:spcPts val="1510"/>
              </a:lnSpc>
              <a:spcBef>
                <a:spcPts val="290"/>
              </a:spcBef>
              <a:defRPr/>
            </a:pPr>
            <a:r>
              <a:rPr lang="en-US" sz="1200" spc="-5" dirty="0">
                <a:solidFill>
                  <a:prstClr val="black"/>
                </a:solidFill>
                <a:cs typeface="Corbel"/>
              </a:rPr>
              <a:t>FQHCs, CMHCs, BHCs, SUPR</a:t>
            </a:r>
            <a:endParaRPr sz="1200" b="0" i="0" u="none" strike="noStrike" kern="1200" cap="none" spc="0" normalizeH="0" baseline="0" noProof="0" dirty="0">
              <a:ln>
                <a:noFill/>
              </a:ln>
              <a:solidFill>
                <a:prstClr val="black"/>
              </a:solidFill>
              <a:effectLst/>
              <a:uLnTx/>
              <a:uFillTx/>
              <a:cs typeface="Corbel"/>
            </a:endParaRPr>
          </a:p>
        </p:txBody>
      </p:sp>
    </p:spTree>
    <p:extLst>
      <p:ext uri="{BB962C8B-B14F-4D97-AF65-F5344CB8AC3E}">
        <p14:creationId xmlns:p14="http://schemas.microsoft.com/office/powerpoint/2010/main" val="384664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BD1CD00-BF63-F174-2DA0-65BF057EA45D}"/>
              </a:ext>
            </a:extLst>
          </p:cNvPr>
          <p:cNvPicPr>
            <a:picLocks noChangeAspect="1"/>
          </p:cNvPicPr>
          <p:nvPr/>
        </p:nvPicPr>
        <p:blipFill>
          <a:blip r:embed="rId3"/>
          <a:stretch>
            <a:fillRect/>
          </a:stretch>
        </p:blipFill>
        <p:spPr>
          <a:xfrm>
            <a:off x="1171910" y="875052"/>
            <a:ext cx="3286244" cy="2373753"/>
          </a:xfrm>
          <a:prstGeom prst="rect">
            <a:avLst/>
          </a:prstGeom>
        </p:spPr>
      </p:pic>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3739324" y="49330"/>
            <a:ext cx="7383106" cy="1325563"/>
          </a:xfrm>
        </p:spPr>
        <p:txBody>
          <a:bodyPr>
            <a:normAutofit/>
          </a:bodyPr>
          <a:lstStyle/>
          <a:p>
            <a:r>
              <a:rPr lang="en-US" sz="3200"/>
              <a:t>Connected Facilities</a:t>
            </a:r>
          </a:p>
        </p:txBody>
      </p:sp>
      <p:graphicFrame>
        <p:nvGraphicFramePr>
          <p:cNvPr id="5" name="Table 4">
            <a:extLst>
              <a:ext uri="{FF2B5EF4-FFF2-40B4-BE49-F238E27FC236}">
                <a16:creationId xmlns:a16="http://schemas.microsoft.com/office/drawing/2014/main" id="{97397E1A-8FDB-4C58-987E-460CADC163E7}"/>
              </a:ext>
            </a:extLst>
          </p:cNvPr>
          <p:cNvGraphicFramePr>
            <a:graphicFrameLocks noGrp="1"/>
          </p:cNvGraphicFramePr>
          <p:nvPr>
            <p:extLst>
              <p:ext uri="{D42A27DB-BD31-4B8C-83A1-F6EECF244321}">
                <p14:modId xmlns:p14="http://schemas.microsoft.com/office/powerpoint/2010/main" val="224024665"/>
              </p:ext>
            </p:extLst>
          </p:nvPr>
        </p:nvGraphicFramePr>
        <p:xfrm>
          <a:off x="6254407" y="1248660"/>
          <a:ext cx="5209150" cy="4015487"/>
        </p:xfrm>
        <a:graphic>
          <a:graphicData uri="http://schemas.openxmlformats.org/drawingml/2006/table">
            <a:tbl>
              <a:tblPr firstRow="1" firstCol="1" bandRow="1">
                <a:tableStyleId>{5C22544A-7EE6-4342-B048-85BDC9FD1C3A}</a:tableStyleId>
              </a:tblPr>
              <a:tblGrid>
                <a:gridCol w="4099149">
                  <a:extLst>
                    <a:ext uri="{9D8B030D-6E8A-4147-A177-3AD203B41FA5}">
                      <a16:colId xmlns:a16="http://schemas.microsoft.com/office/drawing/2014/main" val="2392595064"/>
                    </a:ext>
                  </a:extLst>
                </a:gridCol>
                <a:gridCol w="1110001">
                  <a:extLst>
                    <a:ext uri="{9D8B030D-6E8A-4147-A177-3AD203B41FA5}">
                      <a16:colId xmlns:a16="http://schemas.microsoft.com/office/drawing/2014/main" val="1430370572"/>
                    </a:ext>
                  </a:extLst>
                </a:gridCol>
              </a:tblGrid>
              <a:tr h="424562">
                <a:tc>
                  <a:txBody>
                    <a:bodyPr/>
                    <a:lstStyle/>
                    <a:p>
                      <a:pPr algn="ctr" rtl="0" fontAlgn="ctr"/>
                      <a:r>
                        <a:rPr lang="en-US" sz="1400" b="1" i="0" u="none" strike="noStrike" dirty="0">
                          <a:solidFill>
                            <a:srgbClr val="FFFFFF"/>
                          </a:solidFill>
                          <a:effectLst/>
                          <a:latin typeface="Arial" panose="020B0604020202020204" pitchFamily="34" charset="0"/>
                        </a:rPr>
                        <a:t>Type</a:t>
                      </a:r>
                    </a:p>
                  </a:txBody>
                  <a:tcPr marL="9525" marR="9525" marT="9525" marB="0" anchor="ctr">
                    <a:solidFill>
                      <a:srgbClr val="1A4387"/>
                    </a:solidFill>
                  </a:tcPr>
                </a:tc>
                <a:tc>
                  <a:txBody>
                    <a:bodyPr/>
                    <a:lstStyle/>
                    <a:p>
                      <a:pPr algn="ctr" rtl="0" fontAlgn="ctr"/>
                      <a:r>
                        <a:rPr lang="en-US" sz="1400" b="1" i="0" u="none" strike="noStrike" dirty="0">
                          <a:solidFill>
                            <a:srgbClr val="FFFFFF"/>
                          </a:solidFill>
                          <a:effectLst/>
                          <a:latin typeface="Arial" panose="020B0604020202020204" pitchFamily="34" charset="0"/>
                        </a:rPr>
                        <a:t>Subscribing</a:t>
                      </a:r>
                    </a:p>
                  </a:txBody>
                  <a:tcPr marL="9525" marR="9525" marT="9525" marB="0" anchor="ctr">
                    <a:solidFill>
                      <a:srgbClr val="1A4387"/>
                    </a:solidFill>
                  </a:tcPr>
                </a:tc>
                <a:extLst>
                  <a:ext uri="{0D108BD9-81ED-4DB2-BD59-A6C34878D82A}">
                    <a16:rowId xmlns:a16="http://schemas.microsoft.com/office/drawing/2014/main" val="3085507419"/>
                  </a:ext>
                </a:extLst>
              </a:tr>
              <a:tr h="319352">
                <a:tc>
                  <a:txBody>
                    <a:bodyPr/>
                    <a:lstStyle/>
                    <a:p>
                      <a:pPr algn="l" rtl="0" fontAlgn="ctr"/>
                      <a:r>
                        <a:rPr lang="en-US" sz="1400" b="1" i="0" u="none" strike="noStrike">
                          <a:solidFill>
                            <a:srgbClr val="FFFFFF"/>
                          </a:solidFill>
                          <a:effectLst/>
                          <a:latin typeface="Calibri" panose="020F0502020204030204" pitchFamily="34" charset="0"/>
                        </a:rPr>
                        <a:t>Certified local public health department     </a:t>
                      </a:r>
                    </a:p>
                  </a:txBody>
                  <a:tcPr marL="9525" marR="9525" marT="9525" marB="0" anchor="ctr">
                    <a:solidFill>
                      <a:srgbClr val="1A4387"/>
                    </a:solidFill>
                  </a:tcPr>
                </a:tc>
                <a:tc>
                  <a:txBody>
                    <a:bodyPr/>
                    <a:lstStyle/>
                    <a:p>
                      <a:pPr algn="r" rtl="0" fontAlgn="ctr"/>
                      <a:r>
                        <a:rPr lang="en-US" sz="1400" b="0" i="0" u="none" strike="noStrike">
                          <a:solidFill>
                            <a:srgbClr val="3D3633"/>
                          </a:solidFill>
                          <a:effectLst/>
                          <a:latin typeface="Calibri" panose="020F0502020204030204" pitchFamily="34" charset="0"/>
                        </a:rPr>
                        <a:t>1</a:t>
                      </a:r>
                    </a:p>
                  </a:txBody>
                  <a:tcPr marL="9525" marR="9525" marT="9525" marB="0" anchor="ctr">
                    <a:solidFill>
                      <a:schemeClr val="tx2">
                        <a:lumMod val="20000"/>
                        <a:lumOff val="80000"/>
                      </a:schemeClr>
                    </a:solidFill>
                  </a:tcPr>
                </a:tc>
                <a:extLst>
                  <a:ext uri="{0D108BD9-81ED-4DB2-BD59-A6C34878D82A}">
                    <a16:rowId xmlns:a16="http://schemas.microsoft.com/office/drawing/2014/main" val="3794654949"/>
                  </a:ext>
                </a:extLst>
              </a:tr>
              <a:tr h="319352">
                <a:tc>
                  <a:txBody>
                    <a:bodyPr/>
                    <a:lstStyle/>
                    <a:p>
                      <a:pPr algn="l" rtl="0" fontAlgn="ctr"/>
                      <a:r>
                        <a:rPr lang="en-US" sz="1400" b="1" i="0" u="none" strike="noStrike">
                          <a:solidFill>
                            <a:srgbClr val="FFFFFF"/>
                          </a:solidFill>
                          <a:effectLst/>
                          <a:latin typeface="Calibri" panose="020F0502020204030204" pitchFamily="34" charset="0"/>
                        </a:rPr>
                        <a:t>Community Health Agencies - In home </a:t>
                      </a:r>
                    </a:p>
                  </a:txBody>
                  <a:tcPr marL="9525" marR="9525" marT="9525" marB="0" anchor="ctr">
                    <a:solidFill>
                      <a:srgbClr val="1A4387"/>
                    </a:solidFill>
                  </a:tcPr>
                </a:tc>
                <a:tc>
                  <a:txBody>
                    <a:bodyPr/>
                    <a:lstStyle/>
                    <a:p>
                      <a:pPr algn="r" rtl="0" fontAlgn="ctr"/>
                      <a:r>
                        <a:rPr lang="en-US" sz="1400" b="0" i="0" u="none" strike="noStrike">
                          <a:solidFill>
                            <a:srgbClr val="3D3633"/>
                          </a:solidFill>
                          <a:effectLst/>
                          <a:latin typeface="Calibri" panose="020F0502020204030204" pitchFamily="34" charset="0"/>
                        </a:rPr>
                        <a:t>1</a:t>
                      </a:r>
                    </a:p>
                  </a:txBody>
                  <a:tcPr marL="9525" marR="9525" marT="9525" marB="0" anchor="ctr">
                    <a:noFill/>
                  </a:tcPr>
                </a:tc>
                <a:extLst>
                  <a:ext uri="{0D108BD9-81ED-4DB2-BD59-A6C34878D82A}">
                    <a16:rowId xmlns:a16="http://schemas.microsoft.com/office/drawing/2014/main" val="1093434611"/>
                  </a:ext>
                </a:extLst>
              </a:tr>
              <a:tr h="319352">
                <a:tc>
                  <a:txBody>
                    <a:bodyPr/>
                    <a:lstStyle/>
                    <a:p>
                      <a:pPr algn="l" rtl="0" fontAlgn="ctr"/>
                      <a:r>
                        <a:rPr lang="en-US" sz="1400" b="1" i="0" u="none" strike="noStrike">
                          <a:solidFill>
                            <a:srgbClr val="FFFFFF"/>
                          </a:solidFill>
                          <a:effectLst/>
                          <a:latin typeface="Calibri" panose="020F0502020204030204" pitchFamily="34" charset="0"/>
                        </a:rPr>
                        <a:t>Community Mental Health Provider</a:t>
                      </a:r>
                    </a:p>
                  </a:txBody>
                  <a:tcPr marL="9525" marR="9525" marT="9525" marB="0" anchor="ctr">
                    <a:solidFill>
                      <a:srgbClr val="1A4387"/>
                    </a:solidFill>
                  </a:tcPr>
                </a:tc>
                <a:tc>
                  <a:txBody>
                    <a:bodyPr/>
                    <a:lstStyle/>
                    <a:p>
                      <a:pPr algn="r" rtl="0" fontAlgn="ctr"/>
                      <a:r>
                        <a:rPr lang="en-US" sz="1400" b="0" i="0" u="none" strike="noStrike">
                          <a:solidFill>
                            <a:srgbClr val="3D3633"/>
                          </a:solidFill>
                          <a:effectLst/>
                          <a:latin typeface="Calibri" panose="020F0502020204030204" pitchFamily="34" charset="0"/>
                        </a:rPr>
                        <a:t>294</a:t>
                      </a:r>
                    </a:p>
                  </a:txBody>
                  <a:tcPr marL="9525" marR="9525" marT="9525" marB="0" anchor="ctr">
                    <a:solidFill>
                      <a:schemeClr val="tx2">
                        <a:lumMod val="20000"/>
                        <a:lumOff val="80000"/>
                      </a:schemeClr>
                    </a:solidFill>
                  </a:tcPr>
                </a:tc>
                <a:extLst>
                  <a:ext uri="{0D108BD9-81ED-4DB2-BD59-A6C34878D82A}">
                    <a16:rowId xmlns:a16="http://schemas.microsoft.com/office/drawing/2014/main" val="3212843227"/>
                  </a:ext>
                </a:extLst>
              </a:tr>
              <a:tr h="302400">
                <a:tc>
                  <a:txBody>
                    <a:bodyPr/>
                    <a:lstStyle/>
                    <a:p>
                      <a:pPr algn="l" rtl="0" fontAlgn="ctr"/>
                      <a:r>
                        <a:rPr lang="en-US" sz="1400" b="1" i="0" u="none" strike="noStrike" dirty="0">
                          <a:solidFill>
                            <a:srgbClr val="FFFFFF"/>
                          </a:solidFill>
                          <a:effectLst/>
                          <a:latin typeface="Calibri" panose="020F0502020204030204" pitchFamily="34" charset="0"/>
                        </a:rPr>
                        <a:t>Department of Alcohol and Substance Abuse Provider</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69</a:t>
                      </a:r>
                    </a:p>
                  </a:txBody>
                  <a:tcPr marL="9525" marR="9525" marT="9525" marB="0" anchor="ctr">
                    <a:noFill/>
                  </a:tcPr>
                </a:tc>
                <a:extLst>
                  <a:ext uri="{0D108BD9-81ED-4DB2-BD59-A6C34878D82A}">
                    <a16:rowId xmlns:a16="http://schemas.microsoft.com/office/drawing/2014/main" val="3644040492"/>
                  </a:ext>
                </a:extLst>
              </a:tr>
              <a:tr h="258941">
                <a:tc>
                  <a:txBody>
                    <a:bodyPr/>
                    <a:lstStyle/>
                    <a:p>
                      <a:pPr algn="l" rtl="0" fontAlgn="ctr"/>
                      <a:r>
                        <a:rPr lang="en-US" sz="1400" b="1" i="0" u="none" strike="noStrike">
                          <a:solidFill>
                            <a:srgbClr val="FFFFFF"/>
                          </a:solidFill>
                          <a:effectLst/>
                          <a:latin typeface="Calibri" panose="020F0502020204030204" pitchFamily="34" charset="0"/>
                        </a:rPr>
                        <a:t>Family Support Program  </a:t>
                      </a:r>
                    </a:p>
                  </a:txBody>
                  <a:tcPr marL="9525" marR="9525" marT="9525" marB="0" anchor="ctr">
                    <a:solidFill>
                      <a:srgbClr val="1A4387"/>
                    </a:solidFill>
                  </a:tcPr>
                </a:tc>
                <a:tc>
                  <a:txBody>
                    <a:bodyPr/>
                    <a:lstStyle/>
                    <a:p>
                      <a:pPr algn="r" rtl="0" fontAlgn="ctr"/>
                      <a:r>
                        <a:rPr lang="en-US" sz="1400" b="0" i="0" u="none" strike="noStrike">
                          <a:solidFill>
                            <a:srgbClr val="3D3633"/>
                          </a:solidFill>
                          <a:effectLst/>
                          <a:latin typeface="Calibri" panose="020F0502020204030204" pitchFamily="34" charset="0"/>
                        </a:rPr>
                        <a:t>5</a:t>
                      </a:r>
                    </a:p>
                  </a:txBody>
                  <a:tcPr marL="9525" marR="9525" marT="9525" marB="0" anchor="ctr">
                    <a:solidFill>
                      <a:schemeClr val="tx2">
                        <a:lumMod val="20000"/>
                        <a:lumOff val="80000"/>
                      </a:schemeClr>
                    </a:solidFill>
                  </a:tcPr>
                </a:tc>
                <a:extLst>
                  <a:ext uri="{0D108BD9-81ED-4DB2-BD59-A6C34878D82A}">
                    <a16:rowId xmlns:a16="http://schemas.microsoft.com/office/drawing/2014/main" val="809656326"/>
                  </a:ext>
                </a:extLst>
              </a:tr>
              <a:tr h="258941">
                <a:tc>
                  <a:txBody>
                    <a:bodyPr/>
                    <a:lstStyle/>
                    <a:p>
                      <a:pPr algn="l" rtl="0" fontAlgn="ctr"/>
                      <a:r>
                        <a:rPr lang="en-US" sz="1400" b="1" i="0" u="none" strike="noStrike" dirty="0">
                          <a:solidFill>
                            <a:srgbClr val="FFFFFF"/>
                          </a:solidFill>
                          <a:effectLst/>
                          <a:latin typeface="Calibri" panose="020F0502020204030204" pitchFamily="34" charset="0"/>
                        </a:rPr>
                        <a:t>Federally Qualified Health Centers</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130</a:t>
                      </a:r>
                    </a:p>
                  </a:txBody>
                  <a:tcPr marL="9525" marR="9525" marT="9525" marB="0" anchor="ctr">
                    <a:noFill/>
                  </a:tcPr>
                </a:tc>
                <a:extLst>
                  <a:ext uri="{0D108BD9-81ED-4DB2-BD59-A6C34878D82A}">
                    <a16:rowId xmlns:a16="http://schemas.microsoft.com/office/drawing/2014/main" val="89600682"/>
                  </a:ext>
                </a:extLst>
              </a:tr>
              <a:tr h="258941">
                <a:tc>
                  <a:txBody>
                    <a:bodyPr/>
                    <a:lstStyle/>
                    <a:p>
                      <a:pPr algn="l" rtl="0" fontAlgn="ctr"/>
                      <a:r>
                        <a:rPr lang="en-US" sz="1400" b="1" i="0" u="none" strike="noStrike">
                          <a:solidFill>
                            <a:srgbClr val="FFFFFF"/>
                          </a:solidFill>
                          <a:effectLst/>
                          <a:latin typeface="Calibri" panose="020F0502020204030204" pitchFamily="34" charset="0"/>
                        </a:rPr>
                        <a:t>Healthy Kids (EPSDT) screening clinics</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1</a:t>
                      </a:r>
                    </a:p>
                  </a:txBody>
                  <a:tcPr marL="9525" marR="9525" marT="9525" marB="0" anchor="ctr">
                    <a:solidFill>
                      <a:schemeClr val="tx2">
                        <a:lumMod val="20000"/>
                        <a:lumOff val="80000"/>
                      </a:schemeClr>
                    </a:solidFill>
                  </a:tcPr>
                </a:tc>
                <a:extLst>
                  <a:ext uri="{0D108BD9-81ED-4DB2-BD59-A6C34878D82A}">
                    <a16:rowId xmlns:a16="http://schemas.microsoft.com/office/drawing/2014/main" val="2979003576"/>
                  </a:ext>
                </a:extLst>
              </a:tr>
              <a:tr h="258941">
                <a:tc>
                  <a:txBody>
                    <a:bodyPr/>
                    <a:lstStyle/>
                    <a:p>
                      <a:pPr algn="l" rtl="0" fontAlgn="ctr"/>
                      <a:r>
                        <a:rPr lang="en-US" sz="1400" b="1" i="0" u="none" strike="noStrike">
                          <a:solidFill>
                            <a:srgbClr val="FFFFFF"/>
                          </a:solidFill>
                          <a:effectLst/>
                          <a:latin typeface="Calibri" panose="020F0502020204030204" pitchFamily="34" charset="0"/>
                        </a:rPr>
                        <a:t>Home Health Agencies - In Home</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3</a:t>
                      </a:r>
                    </a:p>
                  </a:txBody>
                  <a:tcPr marL="9525" marR="9525" marT="9525" marB="0" anchor="ctr">
                    <a:noFill/>
                  </a:tcPr>
                </a:tc>
                <a:extLst>
                  <a:ext uri="{0D108BD9-81ED-4DB2-BD59-A6C34878D82A}">
                    <a16:rowId xmlns:a16="http://schemas.microsoft.com/office/drawing/2014/main" val="1641383097"/>
                  </a:ext>
                </a:extLst>
              </a:tr>
              <a:tr h="258941">
                <a:tc>
                  <a:txBody>
                    <a:bodyPr/>
                    <a:lstStyle/>
                    <a:p>
                      <a:pPr algn="l" rtl="0" fontAlgn="ctr"/>
                      <a:r>
                        <a:rPr lang="en-US" sz="1400" b="1" i="0" u="none" strike="noStrike">
                          <a:solidFill>
                            <a:srgbClr val="FFFFFF"/>
                          </a:solidFill>
                          <a:effectLst/>
                          <a:latin typeface="Calibri" panose="020F0502020204030204" pitchFamily="34" charset="0"/>
                        </a:rPr>
                        <a:t>Home Nursing Agency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1</a:t>
                      </a:r>
                    </a:p>
                  </a:txBody>
                  <a:tcPr marL="9525" marR="9525" marT="9525" marB="0" anchor="ctr">
                    <a:solidFill>
                      <a:schemeClr val="tx2">
                        <a:lumMod val="20000"/>
                        <a:lumOff val="80000"/>
                      </a:schemeClr>
                    </a:solidFill>
                  </a:tcPr>
                </a:tc>
                <a:extLst>
                  <a:ext uri="{0D108BD9-81ED-4DB2-BD59-A6C34878D82A}">
                    <a16:rowId xmlns:a16="http://schemas.microsoft.com/office/drawing/2014/main" val="545257404"/>
                  </a:ext>
                </a:extLst>
              </a:tr>
              <a:tr h="258941">
                <a:tc>
                  <a:txBody>
                    <a:bodyPr/>
                    <a:lstStyle/>
                    <a:p>
                      <a:pPr algn="l" rtl="0" fontAlgn="ctr"/>
                      <a:r>
                        <a:rPr lang="en-US" sz="1400" b="1" i="0" u="none" strike="noStrike">
                          <a:solidFill>
                            <a:srgbClr val="FFFFFF"/>
                          </a:solidFill>
                          <a:effectLst/>
                          <a:latin typeface="Calibri" panose="020F0502020204030204" pitchFamily="34" charset="0"/>
                        </a:rPr>
                        <a:t>Hospice</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2</a:t>
                      </a:r>
                    </a:p>
                  </a:txBody>
                  <a:tcPr marL="9525" marR="9525" marT="9525" marB="0" anchor="ctr">
                    <a:noFill/>
                  </a:tcPr>
                </a:tc>
                <a:extLst>
                  <a:ext uri="{0D108BD9-81ED-4DB2-BD59-A6C34878D82A}">
                    <a16:rowId xmlns:a16="http://schemas.microsoft.com/office/drawing/2014/main" val="1059178006"/>
                  </a:ext>
                </a:extLst>
              </a:tr>
              <a:tr h="258941">
                <a:tc>
                  <a:txBody>
                    <a:bodyPr/>
                    <a:lstStyle/>
                    <a:p>
                      <a:pPr algn="l" rtl="0" fontAlgn="ctr"/>
                      <a:r>
                        <a:rPr lang="en-US" sz="1400" b="1" i="0" u="none" strike="noStrike">
                          <a:solidFill>
                            <a:srgbClr val="FFFFFF"/>
                          </a:solidFill>
                          <a:effectLst/>
                          <a:latin typeface="Calibri" panose="020F0502020204030204" pitchFamily="34" charset="0"/>
                        </a:rPr>
                        <a:t>Integrated Health Home </a:t>
                      </a:r>
                    </a:p>
                  </a:txBody>
                  <a:tcPr marL="9525" marR="9525" marT="9525" marB="0" anchor="ctr">
                    <a:solidFill>
                      <a:srgbClr val="1A4387"/>
                    </a:solidFill>
                  </a:tcPr>
                </a:tc>
                <a:tc>
                  <a:txBody>
                    <a:bodyPr/>
                    <a:lstStyle/>
                    <a:p>
                      <a:pPr algn="r" rtl="0" fontAlgn="ctr"/>
                      <a:r>
                        <a:rPr lang="en-US" sz="1400" b="0" i="0" u="none" strike="noStrike">
                          <a:solidFill>
                            <a:srgbClr val="3D3633"/>
                          </a:solidFill>
                          <a:effectLst/>
                          <a:latin typeface="Calibri" panose="020F0502020204030204" pitchFamily="34" charset="0"/>
                        </a:rPr>
                        <a:t>6</a:t>
                      </a:r>
                    </a:p>
                  </a:txBody>
                  <a:tcPr marL="9525" marR="9525" marT="9525" marB="0" anchor="ctr">
                    <a:solidFill>
                      <a:schemeClr val="tx2">
                        <a:lumMod val="20000"/>
                        <a:lumOff val="80000"/>
                      </a:schemeClr>
                    </a:solidFill>
                  </a:tcPr>
                </a:tc>
                <a:extLst>
                  <a:ext uri="{0D108BD9-81ED-4DB2-BD59-A6C34878D82A}">
                    <a16:rowId xmlns:a16="http://schemas.microsoft.com/office/drawing/2014/main" val="1092371783"/>
                  </a:ext>
                </a:extLst>
              </a:tr>
              <a:tr h="258941">
                <a:tc>
                  <a:txBody>
                    <a:bodyPr/>
                    <a:lstStyle/>
                    <a:p>
                      <a:pPr algn="l" rtl="0" fontAlgn="ctr"/>
                      <a:r>
                        <a:rPr lang="en-US" sz="1400" b="1" i="0" u="none" strike="noStrike">
                          <a:solidFill>
                            <a:srgbClr val="FFFFFF"/>
                          </a:solidFill>
                          <a:effectLst/>
                          <a:latin typeface="Calibri" panose="020F0502020204030204" pitchFamily="34" charset="0"/>
                        </a:rPr>
                        <a:t>Rural Health Clinics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4</a:t>
                      </a:r>
                    </a:p>
                  </a:txBody>
                  <a:tcPr marL="9525" marR="9525" marT="9525" marB="0" anchor="ctr">
                    <a:noFill/>
                  </a:tcPr>
                </a:tc>
                <a:extLst>
                  <a:ext uri="{0D108BD9-81ED-4DB2-BD59-A6C34878D82A}">
                    <a16:rowId xmlns:a16="http://schemas.microsoft.com/office/drawing/2014/main" val="756486953"/>
                  </a:ext>
                </a:extLst>
              </a:tr>
              <a:tr h="258941">
                <a:tc>
                  <a:txBody>
                    <a:bodyPr/>
                    <a:lstStyle/>
                    <a:p>
                      <a:pPr algn="l" rtl="0" fontAlgn="ctr"/>
                      <a:r>
                        <a:rPr lang="en-US" sz="1400" b="1" i="0" u="none" strike="noStrike">
                          <a:solidFill>
                            <a:srgbClr val="FFFFFF"/>
                          </a:solidFill>
                          <a:effectLst/>
                          <a:latin typeface="Calibri" panose="020F0502020204030204" pitchFamily="34" charset="0"/>
                        </a:rPr>
                        <a:t>Waiver service provider--Elderly (DOA) </a:t>
                      </a:r>
                    </a:p>
                  </a:txBody>
                  <a:tcPr marL="9525" marR="9525" marT="9525" marB="0" anchor="ctr">
                    <a:solidFill>
                      <a:srgbClr val="1A4387"/>
                    </a:solidFill>
                  </a:tcPr>
                </a:tc>
                <a:tc>
                  <a:txBody>
                    <a:bodyPr/>
                    <a:lstStyle/>
                    <a:p>
                      <a:pPr algn="r" rtl="0" fontAlgn="ctr"/>
                      <a:r>
                        <a:rPr lang="en-US" sz="1400" b="0" i="0" u="none" strike="noStrike" dirty="0">
                          <a:solidFill>
                            <a:srgbClr val="3D3633"/>
                          </a:solidFill>
                          <a:effectLst/>
                          <a:latin typeface="Calibri" panose="020F0502020204030204" pitchFamily="34" charset="0"/>
                        </a:rPr>
                        <a:t>36</a:t>
                      </a:r>
                    </a:p>
                  </a:txBody>
                  <a:tcPr marL="9525" marR="9525" marT="9525" marB="0" anchor="ctr">
                    <a:solidFill>
                      <a:schemeClr val="tx2">
                        <a:lumMod val="20000"/>
                        <a:lumOff val="80000"/>
                      </a:schemeClr>
                    </a:solidFill>
                  </a:tcPr>
                </a:tc>
                <a:extLst>
                  <a:ext uri="{0D108BD9-81ED-4DB2-BD59-A6C34878D82A}">
                    <a16:rowId xmlns:a16="http://schemas.microsoft.com/office/drawing/2014/main" val="200825503"/>
                  </a:ext>
                </a:extLst>
              </a:tr>
            </a:tbl>
          </a:graphicData>
        </a:graphic>
      </p:graphicFrame>
      <p:sp>
        <p:nvSpPr>
          <p:cNvPr id="41" name="object 6">
            <a:extLst>
              <a:ext uri="{FF2B5EF4-FFF2-40B4-BE49-F238E27FC236}">
                <a16:creationId xmlns:a16="http://schemas.microsoft.com/office/drawing/2014/main" id="{525FF132-9721-46D6-8E61-7AA67277A55D}"/>
              </a:ext>
            </a:extLst>
          </p:cNvPr>
          <p:cNvSpPr txBox="1">
            <a:spLocks/>
          </p:cNvSpPr>
          <p:nvPr/>
        </p:nvSpPr>
        <p:spPr>
          <a:xfrm>
            <a:off x="6453095" y="5381072"/>
            <a:ext cx="4876482" cy="22826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400" b="1" spc="-5" dirty="0">
                <a:latin typeface="Arial"/>
                <a:cs typeface="Arial"/>
              </a:rPr>
              <a:t>Numbers as of November 22, 2023</a:t>
            </a:r>
            <a:endParaRPr lang="en-US" sz="1400" dirty="0">
              <a:latin typeface="Arial"/>
              <a:cs typeface="Arial"/>
            </a:endParaRPr>
          </a:p>
        </p:txBody>
      </p:sp>
      <p:sp>
        <p:nvSpPr>
          <p:cNvPr id="44" name="object 6">
            <a:extLst>
              <a:ext uri="{FF2B5EF4-FFF2-40B4-BE49-F238E27FC236}">
                <a16:creationId xmlns:a16="http://schemas.microsoft.com/office/drawing/2014/main" id="{422C8EAA-1885-45E7-BC26-72131621CD45}"/>
              </a:ext>
            </a:extLst>
          </p:cNvPr>
          <p:cNvSpPr txBox="1">
            <a:spLocks/>
          </p:cNvSpPr>
          <p:nvPr/>
        </p:nvSpPr>
        <p:spPr>
          <a:xfrm>
            <a:off x="6453095" y="953750"/>
            <a:ext cx="4876482" cy="25904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600" b="1" spc="-5" dirty="0">
                <a:latin typeface="Arial"/>
                <a:cs typeface="Arial"/>
              </a:rPr>
              <a:t>553 Medicaid Ambulatory &amp; Community Providers</a:t>
            </a:r>
            <a:endParaRPr lang="en-US" sz="1600" dirty="0">
              <a:latin typeface="Arial"/>
              <a:cs typeface="Arial"/>
            </a:endParaRPr>
          </a:p>
        </p:txBody>
      </p:sp>
      <p:sp>
        <p:nvSpPr>
          <p:cNvPr id="3" name="TextBox 2">
            <a:extLst>
              <a:ext uri="{FF2B5EF4-FFF2-40B4-BE49-F238E27FC236}">
                <a16:creationId xmlns:a16="http://schemas.microsoft.com/office/drawing/2014/main" id="{DCDFA18A-9FE2-0B61-2B7A-DB0D5FB06328}"/>
              </a:ext>
            </a:extLst>
          </p:cNvPr>
          <p:cNvSpPr txBox="1"/>
          <p:nvPr/>
        </p:nvSpPr>
        <p:spPr>
          <a:xfrm>
            <a:off x="6453095" y="5594923"/>
            <a:ext cx="5441779" cy="338554"/>
          </a:xfrm>
          <a:prstGeom prst="rect">
            <a:avLst/>
          </a:prstGeom>
          <a:noFill/>
        </p:spPr>
        <p:txBody>
          <a:bodyPr wrap="square">
            <a:spAutoFit/>
          </a:bodyPr>
          <a:lstStyle/>
          <a:p>
            <a:r>
              <a:rPr lang="en-US" sz="1600" dirty="0">
                <a:hlinkClick r:id="rId4"/>
              </a:rPr>
              <a:t>https://hfs.illinois.gov/healthchoiceadt/participants.html</a:t>
            </a:r>
            <a:r>
              <a:rPr lang="en-US" sz="1600" dirty="0"/>
              <a:t> </a:t>
            </a:r>
          </a:p>
        </p:txBody>
      </p:sp>
      <p:graphicFrame>
        <p:nvGraphicFramePr>
          <p:cNvPr id="47" name="Table 46">
            <a:extLst>
              <a:ext uri="{FF2B5EF4-FFF2-40B4-BE49-F238E27FC236}">
                <a16:creationId xmlns:a16="http://schemas.microsoft.com/office/drawing/2014/main" id="{97CA149A-55A2-44BF-2DE2-B9FB717416E0}"/>
              </a:ext>
            </a:extLst>
          </p:cNvPr>
          <p:cNvGraphicFramePr>
            <a:graphicFrameLocks noGrp="1"/>
          </p:cNvGraphicFramePr>
          <p:nvPr>
            <p:extLst>
              <p:ext uri="{D42A27DB-BD31-4B8C-83A1-F6EECF244321}">
                <p14:modId xmlns:p14="http://schemas.microsoft.com/office/powerpoint/2010/main" val="1693073619"/>
              </p:ext>
            </p:extLst>
          </p:nvPr>
        </p:nvGraphicFramePr>
        <p:xfrm>
          <a:off x="297126" y="3550566"/>
          <a:ext cx="5209150" cy="2326790"/>
        </p:xfrm>
        <a:graphic>
          <a:graphicData uri="http://schemas.openxmlformats.org/drawingml/2006/table">
            <a:tbl>
              <a:tblPr firstRow="1" firstCol="1" bandRow="1">
                <a:tableStyleId>{5C22544A-7EE6-4342-B048-85BDC9FD1C3A}</a:tableStyleId>
              </a:tblPr>
              <a:tblGrid>
                <a:gridCol w="3103081">
                  <a:extLst>
                    <a:ext uri="{9D8B030D-6E8A-4147-A177-3AD203B41FA5}">
                      <a16:colId xmlns:a16="http://schemas.microsoft.com/office/drawing/2014/main" val="2392595064"/>
                    </a:ext>
                  </a:extLst>
                </a:gridCol>
                <a:gridCol w="2106069">
                  <a:extLst>
                    <a:ext uri="{9D8B030D-6E8A-4147-A177-3AD203B41FA5}">
                      <a16:colId xmlns:a16="http://schemas.microsoft.com/office/drawing/2014/main" val="1430370572"/>
                    </a:ext>
                  </a:extLst>
                </a:gridCol>
              </a:tblGrid>
              <a:tr h="424562">
                <a:tc>
                  <a:txBody>
                    <a:bodyPr/>
                    <a:lstStyle/>
                    <a:p>
                      <a:pPr marL="0" marR="0" algn="ctr">
                        <a:lnSpc>
                          <a:spcPct val="107000"/>
                        </a:lnSpc>
                        <a:spcBef>
                          <a:spcPts val="0"/>
                        </a:spcBef>
                        <a:spcAft>
                          <a:spcPts val="0"/>
                        </a:spcAft>
                      </a:pPr>
                      <a:r>
                        <a:rPr lang="en-US" sz="1400" dirty="0">
                          <a:effectLst/>
                        </a:rPr>
                        <a:t>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nchor="ctr">
                    <a:solidFill>
                      <a:srgbClr val="1A4387"/>
                    </a:solidFill>
                  </a:tcPr>
                </a:tc>
                <a:tc>
                  <a:txBody>
                    <a:bodyPr/>
                    <a:lstStyle/>
                    <a:p>
                      <a:pPr marL="0" marR="0" algn="ctr">
                        <a:lnSpc>
                          <a:spcPct val="107000"/>
                        </a:lnSpc>
                        <a:spcBef>
                          <a:spcPts val="0"/>
                        </a:spcBef>
                        <a:spcAft>
                          <a:spcPts val="0"/>
                        </a:spcAft>
                      </a:pPr>
                      <a:r>
                        <a:rPr lang="en-US" sz="1400">
                          <a:effectLst/>
                        </a:rPr>
                        <a:t>Sending Live 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nchor="ctr">
                    <a:solidFill>
                      <a:srgbClr val="1A4387"/>
                    </a:solidFill>
                  </a:tcPr>
                </a:tc>
                <a:extLst>
                  <a:ext uri="{0D108BD9-81ED-4DB2-BD59-A6C34878D82A}">
                    <a16:rowId xmlns:a16="http://schemas.microsoft.com/office/drawing/2014/main" val="3085507419"/>
                  </a:ext>
                </a:extLst>
              </a:tr>
              <a:tr h="319352">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Hospitals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194</a:t>
                      </a:r>
                    </a:p>
                  </a:txBody>
                  <a:tcPr marL="38100" marR="38100" marT="25400" marB="25400">
                    <a:solidFill>
                      <a:schemeClr val="tx2">
                        <a:lumMod val="20000"/>
                        <a:lumOff val="80000"/>
                      </a:schemeClr>
                    </a:solidFill>
                  </a:tcPr>
                </a:tc>
                <a:extLst>
                  <a:ext uri="{0D108BD9-81ED-4DB2-BD59-A6C34878D82A}">
                    <a16:rowId xmlns:a16="http://schemas.microsoft.com/office/drawing/2014/main" val="3794654949"/>
                  </a:ext>
                </a:extLst>
              </a:tr>
              <a:tr h="319352">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ICFDD (Intermediate Care Facility/Developmental Disabilities)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a:t>
                      </a:r>
                    </a:p>
                  </a:txBody>
                  <a:tcPr marL="38100" marR="38100" marT="25400" marB="25400">
                    <a:noFill/>
                  </a:tcPr>
                </a:tc>
                <a:extLst>
                  <a:ext uri="{0D108BD9-81ED-4DB2-BD59-A6C34878D82A}">
                    <a16:rowId xmlns:a16="http://schemas.microsoft.com/office/drawing/2014/main" val="1093434611"/>
                  </a:ext>
                </a:extLst>
              </a:tr>
              <a:tr h="31935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SLF (Supportive Living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90</a:t>
                      </a:r>
                    </a:p>
                  </a:txBody>
                  <a:tcPr marL="38100" marR="38100" marT="25400" marB="25400">
                    <a:solidFill>
                      <a:schemeClr val="tx2">
                        <a:lumMod val="20000"/>
                        <a:lumOff val="80000"/>
                      </a:schemeClr>
                    </a:solidFill>
                  </a:tcPr>
                </a:tc>
                <a:extLst>
                  <a:ext uri="{0D108BD9-81ED-4DB2-BD59-A6C34878D82A}">
                    <a16:rowId xmlns:a16="http://schemas.microsoft.com/office/drawing/2014/main" val="3212843227"/>
                  </a:ext>
                </a:extLst>
              </a:tr>
              <a:tr h="302400">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SMHRF (Specialized Mental Health Rehabilitation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a:t>
                      </a:r>
                    </a:p>
                  </a:txBody>
                  <a:tcPr marL="38100" marR="38100" marT="25400" marB="25400">
                    <a:noFill/>
                  </a:tcPr>
                </a:tc>
                <a:extLst>
                  <a:ext uri="{0D108BD9-81ED-4DB2-BD59-A6C34878D82A}">
                    <a16:rowId xmlns:a16="http://schemas.microsoft.com/office/drawing/2014/main" val="3644040492"/>
                  </a:ext>
                </a:extLst>
              </a:tr>
              <a:tr h="25894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SNF (Nursing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611</a:t>
                      </a:r>
                    </a:p>
                  </a:txBody>
                  <a:tcPr marL="38100" marR="38100" marT="25400" marB="25400">
                    <a:solidFill>
                      <a:schemeClr val="tx2">
                        <a:lumMod val="20000"/>
                        <a:lumOff val="80000"/>
                      </a:schemeClr>
                    </a:solidFill>
                  </a:tcPr>
                </a:tc>
                <a:extLst>
                  <a:ext uri="{0D108BD9-81ED-4DB2-BD59-A6C34878D82A}">
                    <a16:rowId xmlns:a16="http://schemas.microsoft.com/office/drawing/2014/main" val="809656326"/>
                  </a:ext>
                </a:extLst>
              </a:tr>
            </a:tbl>
          </a:graphicData>
        </a:graphic>
      </p:graphicFrame>
      <p:sp>
        <p:nvSpPr>
          <p:cNvPr id="48" name="object 6">
            <a:extLst>
              <a:ext uri="{FF2B5EF4-FFF2-40B4-BE49-F238E27FC236}">
                <a16:creationId xmlns:a16="http://schemas.microsoft.com/office/drawing/2014/main" id="{6400EF32-1784-69BA-A472-B9850C97B2BD}"/>
              </a:ext>
            </a:extLst>
          </p:cNvPr>
          <p:cNvSpPr txBox="1">
            <a:spLocks/>
          </p:cNvSpPr>
          <p:nvPr/>
        </p:nvSpPr>
        <p:spPr>
          <a:xfrm>
            <a:off x="518502" y="3248805"/>
            <a:ext cx="4373981" cy="25904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600" b="1" spc="-5" dirty="0">
                <a:latin typeface="Arial"/>
                <a:cs typeface="Arial"/>
              </a:rPr>
              <a:t>933 Medicaid Facilities Transmitting Data</a:t>
            </a:r>
            <a:endParaRPr lang="en-US" sz="1600" dirty="0">
              <a:latin typeface="Arial"/>
              <a:cs typeface="Arial"/>
            </a:endParaRPr>
          </a:p>
        </p:txBody>
      </p:sp>
    </p:spTree>
    <p:extLst>
      <p:ext uri="{BB962C8B-B14F-4D97-AF65-F5344CB8AC3E}">
        <p14:creationId xmlns:p14="http://schemas.microsoft.com/office/powerpoint/2010/main" val="322384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dirty="0">
                <a:latin typeface="Arial"/>
                <a:cs typeface="Arial"/>
              </a:rPr>
              <a:t>New Provider Notice Review</a:t>
            </a:r>
            <a:br>
              <a:rPr lang="en-US" b="0" dirty="0">
                <a:latin typeface="Arial"/>
                <a:cs typeface="Arial"/>
              </a:rPr>
            </a:br>
            <a:endParaRPr lang="en-US" dirty="0"/>
          </a:p>
        </p:txBody>
      </p:sp>
    </p:spTree>
    <p:extLst>
      <p:ext uri="{BB962C8B-B14F-4D97-AF65-F5344CB8AC3E}">
        <p14:creationId xmlns:p14="http://schemas.microsoft.com/office/powerpoint/2010/main" val="28851835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904A-4344-D75C-0E54-10640F9F8538}"/>
              </a:ext>
            </a:extLst>
          </p:cNvPr>
          <p:cNvSpPr>
            <a:spLocks noGrp="1"/>
          </p:cNvSpPr>
          <p:nvPr>
            <p:ph type="title"/>
          </p:nvPr>
        </p:nvSpPr>
        <p:spPr>
          <a:xfrm>
            <a:off x="2678377" y="433171"/>
            <a:ext cx="6835245" cy="817292"/>
          </a:xfrm>
        </p:spPr>
        <p:txBody>
          <a:bodyPr>
            <a:normAutofit/>
          </a:bodyPr>
          <a:lstStyle/>
          <a:p>
            <a:r>
              <a:rPr lang="en-US" dirty="0"/>
              <a:t>Hospital Provider Notice</a:t>
            </a:r>
          </a:p>
        </p:txBody>
      </p:sp>
      <p:pic>
        <p:nvPicPr>
          <p:cNvPr id="4" name="Picture 3">
            <a:extLst>
              <a:ext uri="{FF2B5EF4-FFF2-40B4-BE49-F238E27FC236}">
                <a16:creationId xmlns:a16="http://schemas.microsoft.com/office/drawing/2014/main" id="{48E1F09A-AC60-EE67-B34D-AA313B97022B}"/>
              </a:ext>
            </a:extLst>
          </p:cNvPr>
          <p:cNvPicPr>
            <a:picLocks noChangeAspect="1"/>
          </p:cNvPicPr>
          <p:nvPr/>
        </p:nvPicPr>
        <p:blipFill>
          <a:blip r:embed="rId3"/>
          <a:stretch>
            <a:fillRect/>
          </a:stretch>
        </p:blipFill>
        <p:spPr>
          <a:xfrm>
            <a:off x="7571709" y="1250463"/>
            <a:ext cx="3511481" cy="4476557"/>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4DEC171-C40E-BC93-5184-C7AC34D586FD}"/>
              </a:ext>
            </a:extLst>
          </p:cNvPr>
          <p:cNvSpPr txBox="1"/>
          <p:nvPr/>
        </p:nvSpPr>
        <p:spPr>
          <a:xfrm>
            <a:off x="633558" y="1250463"/>
            <a:ext cx="6350758" cy="4616648"/>
          </a:xfrm>
          <a:prstGeom prst="rect">
            <a:avLst/>
          </a:prstGeom>
          <a:noFill/>
        </p:spPr>
        <p:txBody>
          <a:bodyPr wrap="square">
            <a:spAutoFit/>
          </a:bodyPr>
          <a:lstStyle/>
          <a:p>
            <a:r>
              <a:rPr lang="en-US" b="1" u="sng" dirty="0"/>
              <a:t>Highly Recommending ADT Integration</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Times New Roman" panose="02020603050405020304" pitchFamily="18" charset="0"/>
              </a:rPr>
              <a:t>Working with </a:t>
            </a:r>
            <a:r>
              <a:rPr lang="en-US" sz="1600" dirty="0">
                <a:effectLst/>
                <a:latin typeface="Calibri" panose="020F0502020204030204" pitchFamily="34" charset="0"/>
                <a:ea typeface="Calibri" panose="020F0502020204030204" pitchFamily="34" charset="0"/>
              </a:rPr>
              <a:t>CMS Financial Management SMEs regarding their suggestion to include connection costs in administrative costs for provider cost reports  </a:t>
            </a:r>
            <a:endParaRPr lang="en-US" sz="1600" dirty="0">
              <a:effectLst/>
              <a:latin typeface="Calibri" panose="020F0502020204030204" pitchFamily="34" charset="0"/>
              <a:ea typeface="Times New Roman" panose="02020603050405020304" pitchFamily="18" charset="0"/>
            </a:endParaRPr>
          </a:p>
          <a:p>
            <a:pPr marR="0" lvl="0" fontAlgn="ctr">
              <a:spcBef>
                <a:spcPts val="0"/>
              </a:spcBef>
              <a:spcAft>
                <a:spcPts val="0"/>
              </a:spcAft>
              <a:buSzPts val="1000"/>
              <a:tabLst>
                <a:tab pos="457200" algn="l"/>
              </a:tabLst>
            </a:pPr>
            <a:endParaRPr lang="en-US" sz="1600" dirty="0">
              <a:effectLst/>
              <a:latin typeface="Calibri" panose="020F0502020204030204" pitchFamily="34" charset="0"/>
              <a:ea typeface="Calibri" panose="020F0502020204030204" pitchFamily="34" charset="0"/>
            </a:endParaRPr>
          </a:p>
          <a:p>
            <a:pPr fontAlgn="ctr">
              <a:buSzPts val="1000"/>
              <a:tabLst>
                <a:tab pos="457200" algn="l"/>
              </a:tabLst>
            </a:pPr>
            <a:r>
              <a:rPr lang="en-US" b="1" u="sng" dirty="0"/>
              <a:t>Data Quality</a:t>
            </a:r>
          </a:p>
          <a:p>
            <a:pPr marL="342900" indent="-342900" fontAlgn="ctr">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rPr>
              <a:t>Link to HFS HealthChoice Illinois ADT – HL7 ADT Data Quality Standard</a:t>
            </a:r>
          </a:p>
          <a:p>
            <a:pPr marL="342900" indent="-342900" fontAlgn="ctr">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rPr>
              <a:t>Expected percentages and standards</a:t>
            </a:r>
          </a:p>
          <a:p>
            <a:pPr marL="342900" indent="-342900" fontAlgn="ctr">
              <a:buSzPts val="1000"/>
              <a:buFont typeface="Symbol" panose="05050102010706020507" pitchFamily="18" charset="2"/>
              <a:buChar char=""/>
              <a:tabLst>
                <a:tab pos="457200" algn="l"/>
              </a:tabLst>
            </a:pPr>
            <a:r>
              <a:rPr lang="en-US" sz="1600" dirty="0">
                <a:effectLst/>
                <a:latin typeface="Calibri" panose="020F0502020204030204" pitchFamily="34" charset="0"/>
                <a:ea typeface="Calibri" panose="020F0502020204030204" pitchFamily="34" charset="0"/>
              </a:rPr>
              <a:t>Reports provided to hospitals for current status</a:t>
            </a:r>
          </a:p>
          <a:p>
            <a:pPr fontAlgn="ctr">
              <a:buSzPts val="1000"/>
              <a:tabLst>
                <a:tab pos="457200" algn="l"/>
              </a:tabLst>
            </a:pPr>
            <a:endParaRPr lang="en-US" sz="1600" dirty="0">
              <a:latin typeface="Calibri" panose="020F0502020204030204" pitchFamily="34" charset="0"/>
              <a:ea typeface="Calibri" panose="020F0502020204030204" pitchFamily="34" charset="0"/>
            </a:endParaRPr>
          </a:p>
          <a:p>
            <a:r>
              <a:rPr lang="en-US" b="1" u="sng" dirty="0"/>
              <a:t>Deadlines for Remediation</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rPr>
              <a:t>8/31/23 main contacts, compliance officers, and technical teams to set up initial calls to review current data quality and completeness</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Calibri" panose="020F0502020204030204" pitchFamily="34" charset="0"/>
              </a:rPr>
              <a:t>Schedule Meetings by 9/30/2023, meet by 12/31/2023</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rPr>
              <a:t>9/30/2023 – 06/01/2024 Review current baselines, identify issues with data quality, correct mappings, testing, and fix data transmission </a:t>
            </a:r>
            <a:endParaRPr lang="en-US" sz="1600"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Calibri" panose="020F0502020204030204" pitchFamily="34" charset="0"/>
              </a:rPr>
              <a:t>06/01/2024 Final Review</a:t>
            </a:r>
            <a:endParaRPr lang="en-US" sz="16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rPr>
              <a:t>Annual Reviews</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9181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1E45B5-026A-0503-B2FD-214A4C5CAC54}"/>
              </a:ext>
            </a:extLst>
          </p:cNvPr>
          <p:cNvPicPr>
            <a:picLocks noChangeAspect="1"/>
          </p:cNvPicPr>
          <p:nvPr/>
        </p:nvPicPr>
        <p:blipFill>
          <a:blip r:embed="rId3"/>
          <a:stretch>
            <a:fillRect/>
          </a:stretch>
        </p:blipFill>
        <p:spPr>
          <a:xfrm>
            <a:off x="8204213" y="944574"/>
            <a:ext cx="3708082" cy="4801393"/>
          </a:xfrm>
          <a:prstGeom prst="rect">
            <a:avLst/>
          </a:prstGeom>
          <a:ln>
            <a:solidFill>
              <a:schemeClr val="tx1"/>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1500241" y="430731"/>
            <a:ext cx="6888632" cy="708126"/>
          </a:xfrm>
        </p:spPr>
        <p:txBody>
          <a:bodyPr>
            <a:noAutofit/>
          </a:bodyPr>
          <a:lstStyle/>
          <a:p>
            <a:pPr algn="ctr"/>
            <a:r>
              <a:rPr lang="en-US" sz="2400" dirty="0"/>
              <a:t>Hospital Compliance and System Performance Analysis Report Overview</a:t>
            </a:r>
          </a:p>
        </p:txBody>
      </p:sp>
      <p:sp>
        <p:nvSpPr>
          <p:cNvPr id="6" name="TextBox 5">
            <a:extLst>
              <a:ext uri="{FF2B5EF4-FFF2-40B4-BE49-F238E27FC236}">
                <a16:creationId xmlns:a16="http://schemas.microsoft.com/office/drawing/2014/main" id="{EADC55B3-E780-835D-C10D-41A5D6B1A1B4}"/>
              </a:ext>
            </a:extLst>
          </p:cNvPr>
          <p:cNvSpPr txBox="1"/>
          <p:nvPr/>
        </p:nvSpPr>
        <p:spPr>
          <a:xfrm>
            <a:off x="204364" y="1590983"/>
            <a:ext cx="5182553" cy="4154984"/>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Overview</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Remediation Requirements</a:t>
            </a:r>
          </a:p>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HFS HL7 ADT Standards</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Bidirectional EHR Integration</a:t>
            </a:r>
          </a:p>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Current Data Quality %</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Medicaid Percentage</a:t>
            </a:r>
          </a:p>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Transmission Issues</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User Portal Activity</a:t>
            </a:r>
          </a:p>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Notifications</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Claims vs. HL7 Messages</a:t>
            </a:r>
            <a:endParaRPr lang="en-US" sz="2200" dirty="0">
              <a:effectLst/>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endParaRPr>
          </a:p>
          <a:p>
            <a:pPr marL="1657350" lvl="1" indent="-285750">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59C8E2D4-9269-5561-8E95-AA3FEB8FAFD7}"/>
              </a:ext>
            </a:extLst>
          </p:cNvPr>
          <p:cNvPicPr>
            <a:picLocks noChangeAspect="1"/>
          </p:cNvPicPr>
          <p:nvPr/>
        </p:nvPicPr>
        <p:blipFill>
          <a:blip r:embed="rId4"/>
          <a:stretch>
            <a:fillRect/>
          </a:stretch>
        </p:blipFill>
        <p:spPr>
          <a:xfrm>
            <a:off x="7155925" y="1549857"/>
            <a:ext cx="3775602" cy="4801393"/>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E7E0D8C-4755-741A-0FC5-9FE791052E82}"/>
              </a:ext>
            </a:extLst>
          </p:cNvPr>
          <p:cNvPicPr>
            <a:picLocks noChangeAspect="1"/>
          </p:cNvPicPr>
          <p:nvPr/>
        </p:nvPicPr>
        <p:blipFill>
          <a:blip r:embed="rId5"/>
          <a:stretch>
            <a:fillRect/>
          </a:stretch>
        </p:blipFill>
        <p:spPr>
          <a:xfrm>
            <a:off x="5748894" y="1960857"/>
            <a:ext cx="3676616" cy="4801393"/>
          </a:xfrm>
          <a:prstGeom prst="rect">
            <a:avLst/>
          </a:prstGeom>
          <a:ln>
            <a:solidFill>
              <a:schemeClr val="tx1"/>
            </a:solidFill>
          </a:ln>
          <a:effectLst>
            <a:outerShdw blurRad="50800" dist="38100" dir="2700000" algn="tl" rotWithShape="0">
              <a:prstClr val="black">
                <a:alpha val="40000"/>
              </a:prstClr>
            </a:outerShdw>
          </a:effectLst>
        </p:spPr>
      </p:pic>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4E3CA179-D862-2B5E-31D9-663042CF3DCA}"/>
                  </a:ext>
                </a:extLst>
              </p14:cNvPr>
              <p14:cNvContentPartPr/>
              <p14:nvPr/>
            </p14:nvContentPartPr>
            <p14:xfrm>
              <a:off x="6412140" y="2593980"/>
              <a:ext cx="1443960" cy="11880"/>
            </p14:xfrm>
          </p:contentPart>
        </mc:Choice>
        <mc:Fallback xmlns="">
          <p:pic>
            <p:nvPicPr>
              <p:cNvPr id="25" name="Ink 24">
                <a:extLst>
                  <a:ext uri="{FF2B5EF4-FFF2-40B4-BE49-F238E27FC236}">
                    <a16:creationId xmlns:a16="http://schemas.microsoft.com/office/drawing/2014/main" id="{4E3CA179-D862-2B5E-31D9-663042CF3DCA}"/>
                  </a:ext>
                </a:extLst>
              </p:cNvPr>
              <p:cNvPicPr/>
              <p:nvPr/>
            </p:nvPicPr>
            <p:blipFill>
              <a:blip r:embed="rId7"/>
              <a:stretch>
                <a:fillRect/>
              </a:stretch>
            </p:blipFill>
            <p:spPr>
              <a:xfrm>
                <a:off x="6394140" y="2558340"/>
                <a:ext cx="1479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8C52304F-9092-3CAC-821D-C3936565B3CA}"/>
                  </a:ext>
                </a:extLst>
              </p14:cNvPr>
              <p14:cNvContentPartPr/>
              <p14:nvPr/>
            </p14:nvContentPartPr>
            <p14:xfrm>
              <a:off x="6412140" y="2690820"/>
              <a:ext cx="906480" cy="360"/>
            </p14:xfrm>
          </p:contentPart>
        </mc:Choice>
        <mc:Fallback xmlns="">
          <p:pic>
            <p:nvPicPr>
              <p:cNvPr id="30" name="Ink 29">
                <a:extLst>
                  <a:ext uri="{FF2B5EF4-FFF2-40B4-BE49-F238E27FC236}">
                    <a16:creationId xmlns:a16="http://schemas.microsoft.com/office/drawing/2014/main" id="{8C52304F-9092-3CAC-821D-C3936565B3CA}"/>
                  </a:ext>
                </a:extLst>
              </p:cNvPr>
              <p:cNvPicPr/>
              <p:nvPr/>
            </p:nvPicPr>
            <p:blipFill>
              <a:blip r:embed="rId9"/>
              <a:stretch>
                <a:fillRect/>
              </a:stretch>
            </p:blipFill>
            <p:spPr>
              <a:xfrm>
                <a:off x="6394140" y="2655180"/>
                <a:ext cx="94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D1E35877-3B2E-1AC3-FE99-3D2792A2503E}"/>
                  </a:ext>
                </a:extLst>
              </p14:cNvPr>
              <p14:cNvContentPartPr/>
              <p14:nvPr/>
            </p14:nvContentPartPr>
            <p14:xfrm>
              <a:off x="6412140" y="2759580"/>
              <a:ext cx="433440" cy="360"/>
            </p14:xfrm>
          </p:contentPart>
        </mc:Choice>
        <mc:Fallback xmlns="">
          <p:pic>
            <p:nvPicPr>
              <p:cNvPr id="31" name="Ink 30">
                <a:extLst>
                  <a:ext uri="{FF2B5EF4-FFF2-40B4-BE49-F238E27FC236}">
                    <a16:creationId xmlns:a16="http://schemas.microsoft.com/office/drawing/2014/main" id="{D1E35877-3B2E-1AC3-FE99-3D2792A2503E}"/>
                  </a:ext>
                </a:extLst>
              </p:cNvPr>
              <p:cNvPicPr/>
              <p:nvPr/>
            </p:nvPicPr>
            <p:blipFill>
              <a:blip r:embed="rId11"/>
              <a:stretch>
                <a:fillRect/>
              </a:stretch>
            </p:blipFill>
            <p:spPr>
              <a:xfrm>
                <a:off x="6394140" y="2723580"/>
                <a:ext cx="469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a:extLst>
                  <a:ext uri="{FF2B5EF4-FFF2-40B4-BE49-F238E27FC236}">
                    <a16:creationId xmlns:a16="http://schemas.microsoft.com/office/drawing/2014/main" id="{B505EE97-017E-4E5D-6D15-5AED019BF83C}"/>
                  </a:ext>
                </a:extLst>
              </p14:cNvPr>
              <p14:cNvContentPartPr/>
              <p14:nvPr/>
            </p14:nvContentPartPr>
            <p14:xfrm>
              <a:off x="6400620" y="2816820"/>
              <a:ext cx="223560" cy="360"/>
            </p14:xfrm>
          </p:contentPart>
        </mc:Choice>
        <mc:Fallback xmlns="">
          <p:pic>
            <p:nvPicPr>
              <p:cNvPr id="32" name="Ink 31">
                <a:extLst>
                  <a:ext uri="{FF2B5EF4-FFF2-40B4-BE49-F238E27FC236}">
                    <a16:creationId xmlns:a16="http://schemas.microsoft.com/office/drawing/2014/main" id="{B505EE97-017E-4E5D-6D15-5AED019BF83C}"/>
                  </a:ext>
                </a:extLst>
              </p:cNvPr>
              <p:cNvPicPr/>
              <p:nvPr/>
            </p:nvPicPr>
            <p:blipFill>
              <a:blip r:embed="rId13"/>
              <a:stretch>
                <a:fillRect/>
              </a:stretch>
            </p:blipFill>
            <p:spPr>
              <a:xfrm>
                <a:off x="6382980" y="2780820"/>
                <a:ext cx="259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a:extLst>
                  <a:ext uri="{FF2B5EF4-FFF2-40B4-BE49-F238E27FC236}">
                    <a16:creationId xmlns:a16="http://schemas.microsoft.com/office/drawing/2014/main" id="{E6FB744C-CDD0-AD92-93F7-94CE35AE14A7}"/>
                  </a:ext>
                </a:extLst>
              </p14:cNvPr>
              <p14:cNvContentPartPr/>
              <p14:nvPr/>
            </p14:nvContentPartPr>
            <p14:xfrm>
              <a:off x="6389190" y="2942460"/>
              <a:ext cx="268920" cy="360"/>
            </p14:xfrm>
          </p:contentPart>
        </mc:Choice>
        <mc:Fallback xmlns="">
          <p:pic>
            <p:nvPicPr>
              <p:cNvPr id="33" name="Ink 32">
                <a:extLst>
                  <a:ext uri="{FF2B5EF4-FFF2-40B4-BE49-F238E27FC236}">
                    <a16:creationId xmlns:a16="http://schemas.microsoft.com/office/drawing/2014/main" id="{E6FB744C-CDD0-AD92-93F7-94CE35AE14A7}"/>
                  </a:ext>
                </a:extLst>
              </p:cNvPr>
              <p:cNvPicPr/>
              <p:nvPr/>
            </p:nvPicPr>
            <p:blipFill>
              <a:blip r:embed="rId15"/>
              <a:stretch>
                <a:fillRect/>
              </a:stretch>
            </p:blipFill>
            <p:spPr>
              <a:xfrm>
                <a:off x="6371550" y="2906460"/>
                <a:ext cx="304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a:extLst>
                  <a:ext uri="{FF2B5EF4-FFF2-40B4-BE49-F238E27FC236}">
                    <a16:creationId xmlns:a16="http://schemas.microsoft.com/office/drawing/2014/main" id="{FD094974-5AAD-6865-1FF6-E22FDD765695}"/>
                  </a:ext>
                </a:extLst>
              </p14:cNvPr>
              <p14:cNvContentPartPr/>
              <p14:nvPr/>
            </p14:nvContentPartPr>
            <p14:xfrm>
              <a:off x="6389190" y="3010860"/>
              <a:ext cx="266760" cy="360"/>
            </p14:xfrm>
          </p:contentPart>
        </mc:Choice>
        <mc:Fallback xmlns="">
          <p:pic>
            <p:nvPicPr>
              <p:cNvPr id="34" name="Ink 33">
                <a:extLst>
                  <a:ext uri="{FF2B5EF4-FFF2-40B4-BE49-F238E27FC236}">
                    <a16:creationId xmlns:a16="http://schemas.microsoft.com/office/drawing/2014/main" id="{FD094974-5AAD-6865-1FF6-E22FDD765695}"/>
                  </a:ext>
                </a:extLst>
              </p:cNvPr>
              <p:cNvPicPr/>
              <p:nvPr/>
            </p:nvPicPr>
            <p:blipFill>
              <a:blip r:embed="rId15"/>
              <a:stretch>
                <a:fillRect/>
              </a:stretch>
            </p:blipFill>
            <p:spPr>
              <a:xfrm>
                <a:off x="6371550" y="2975220"/>
                <a:ext cx="302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Ink 34">
                <a:extLst>
                  <a:ext uri="{FF2B5EF4-FFF2-40B4-BE49-F238E27FC236}">
                    <a16:creationId xmlns:a16="http://schemas.microsoft.com/office/drawing/2014/main" id="{9E5CDD90-E205-047D-7EB2-944571065D5F}"/>
                  </a:ext>
                </a:extLst>
              </p14:cNvPr>
              <p14:cNvContentPartPr/>
              <p14:nvPr/>
            </p14:nvContentPartPr>
            <p14:xfrm>
              <a:off x="6389100" y="3079620"/>
              <a:ext cx="142200" cy="360"/>
            </p14:xfrm>
          </p:contentPart>
        </mc:Choice>
        <mc:Fallback xmlns="">
          <p:pic>
            <p:nvPicPr>
              <p:cNvPr id="35" name="Ink 34">
                <a:extLst>
                  <a:ext uri="{FF2B5EF4-FFF2-40B4-BE49-F238E27FC236}">
                    <a16:creationId xmlns:a16="http://schemas.microsoft.com/office/drawing/2014/main" id="{9E5CDD90-E205-047D-7EB2-944571065D5F}"/>
                  </a:ext>
                </a:extLst>
              </p:cNvPr>
              <p:cNvPicPr/>
              <p:nvPr/>
            </p:nvPicPr>
            <p:blipFill>
              <a:blip r:embed="rId18"/>
              <a:stretch>
                <a:fillRect/>
              </a:stretch>
            </p:blipFill>
            <p:spPr>
              <a:xfrm>
                <a:off x="6371100" y="3043620"/>
                <a:ext cx="177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E00495EE-FC25-5E51-FB5C-80721F17EEB7}"/>
                  </a:ext>
                </a:extLst>
              </p14:cNvPr>
              <p14:cNvContentPartPr/>
              <p14:nvPr/>
            </p14:nvContentPartPr>
            <p14:xfrm>
              <a:off x="6389100" y="3136860"/>
              <a:ext cx="136440" cy="360"/>
            </p14:xfrm>
          </p:contentPart>
        </mc:Choice>
        <mc:Fallback xmlns="">
          <p:pic>
            <p:nvPicPr>
              <p:cNvPr id="36" name="Ink 35">
                <a:extLst>
                  <a:ext uri="{FF2B5EF4-FFF2-40B4-BE49-F238E27FC236}">
                    <a16:creationId xmlns:a16="http://schemas.microsoft.com/office/drawing/2014/main" id="{E00495EE-FC25-5E51-FB5C-80721F17EEB7}"/>
                  </a:ext>
                </a:extLst>
              </p:cNvPr>
              <p:cNvPicPr/>
              <p:nvPr/>
            </p:nvPicPr>
            <p:blipFill>
              <a:blip r:embed="rId20"/>
              <a:stretch>
                <a:fillRect/>
              </a:stretch>
            </p:blipFill>
            <p:spPr>
              <a:xfrm>
                <a:off x="6371100" y="3100860"/>
                <a:ext cx="172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Ink 36">
                <a:extLst>
                  <a:ext uri="{FF2B5EF4-FFF2-40B4-BE49-F238E27FC236}">
                    <a16:creationId xmlns:a16="http://schemas.microsoft.com/office/drawing/2014/main" id="{D58C783E-F85E-F8DB-706A-2845FEA76859}"/>
                  </a:ext>
                </a:extLst>
              </p14:cNvPr>
              <p14:cNvContentPartPr/>
              <p14:nvPr/>
            </p14:nvContentPartPr>
            <p14:xfrm>
              <a:off x="6389100" y="3216780"/>
              <a:ext cx="147960" cy="360"/>
            </p14:xfrm>
          </p:contentPart>
        </mc:Choice>
        <mc:Fallback xmlns="">
          <p:pic>
            <p:nvPicPr>
              <p:cNvPr id="37" name="Ink 36">
                <a:extLst>
                  <a:ext uri="{FF2B5EF4-FFF2-40B4-BE49-F238E27FC236}">
                    <a16:creationId xmlns:a16="http://schemas.microsoft.com/office/drawing/2014/main" id="{D58C783E-F85E-F8DB-706A-2845FEA76859}"/>
                  </a:ext>
                </a:extLst>
              </p:cNvPr>
              <p:cNvPicPr/>
              <p:nvPr/>
            </p:nvPicPr>
            <p:blipFill>
              <a:blip r:embed="rId18"/>
              <a:stretch>
                <a:fillRect/>
              </a:stretch>
            </p:blipFill>
            <p:spPr>
              <a:xfrm>
                <a:off x="6371100" y="3180780"/>
                <a:ext cx="183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a:extLst>
                  <a:ext uri="{FF2B5EF4-FFF2-40B4-BE49-F238E27FC236}">
                    <a16:creationId xmlns:a16="http://schemas.microsoft.com/office/drawing/2014/main" id="{41A6417C-577A-516A-3ECE-89D93BBE82BB}"/>
                  </a:ext>
                </a:extLst>
              </p14:cNvPr>
              <p14:cNvContentPartPr/>
              <p14:nvPr/>
            </p14:nvContentPartPr>
            <p14:xfrm>
              <a:off x="6389370" y="3262500"/>
              <a:ext cx="982080" cy="360"/>
            </p14:xfrm>
          </p:contentPart>
        </mc:Choice>
        <mc:Fallback xmlns="">
          <p:pic>
            <p:nvPicPr>
              <p:cNvPr id="38" name="Ink 37">
                <a:extLst>
                  <a:ext uri="{FF2B5EF4-FFF2-40B4-BE49-F238E27FC236}">
                    <a16:creationId xmlns:a16="http://schemas.microsoft.com/office/drawing/2014/main" id="{41A6417C-577A-516A-3ECE-89D93BBE82BB}"/>
                  </a:ext>
                </a:extLst>
              </p:cNvPr>
              <p:cNvPicPr/>
              <p:nvPr/>
            </p:nvPicPr>
            <p:blipFill>
              <a:blip r:embed="rId23"/>
              <a:stretch>
                <a:fillRect/>
              </a:stretch>
            </p:blipFill>
            <p:spPr>
              <a:xfrm>
                <a:off x="6371370" y="3226500"/>
                <a:ext cx="1017720" cy="72000"/>
              </a:xfrm>
              <a:prstGeom prst="rect">
                <a:avLst/>
              </a:prstGeom>
            </p:spPr>
          </p:pic>
        </mc:Fallback>
      </mc:AlternateContent>
    </p:spTree>
    <p:extLst>
      <p:ext uri="{BB962C8B-B14F-4D97-AF65-F5344CB8AC3E}">
        <p14:creationId xmlns:p14="http://schemas.microsoft.com/office/powerpoint/2010/main" val="1508736582"/>
      </p:ext>
    </p:extLst>
  </p:cSld>
  <p:clrMapOvr>
    <a:masterClrMapping/>
  </p:clrMapOvr>
</p:sld>
</file>

<file path=ppt/theme/theme1.xml><?xml version="1.0" encoding="utf-8"?>
<a:theme xmlns:a="http://schemas.openxmlformats.org/drawingml/2006/main" name="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3.xml><?xml version="1.0" encoding="utf-8"?>
<a:theme xmlns:a="http://schemas.openxmlformats.org/drawingml/2006/main" name="4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A86D78AD1AB4AA361D93C015BCAA6" ma:contentTypeVersion="8" ma:contentTypeDescription="Create a new document." ma:contentTypeScope="" ma:versionID="ec85b1a20de0a7d571f98dd69c845311">
  <xsd:schema xmlns:xsd="http://www.w3.org/2001/XMLSchema" xmlns:xs="http://www.w3.org/2001/XMLSchema" xmlns:p="http://schemas.microsoft.com/office/2006/metadata/properties" xmlns:ns1="http://schemas.microsoft.com/sharepoint/v3" xmlns:ns2="fc264ca8-812f-487b-b117-a3fb2c157861" targetNamespace="http://schemas.microsoft.com/office/2006/metadata/properties" ma:root="true" ma:fieldsID="56b29dc960007e03a3b8784d27e57695" ns1:_="" ns2:_="">
    <xsd:import namespace="http://schemas.microsoft.com/sharepoint/v3"/>
    <xsd:import namespace="fc264ca8-812f-487b-b117-a3fb2c157861"/>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Purpos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64ca8-812f-487b-b117-a3fb2c157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urpose" ma:index="12" nillable="true" ma:displayName="Purpose" ma:internalName="Purpose">
      <xsd:simpleType>
        <xsd:restriction base="dms:Text">
          <xsd:maxLength value="255"/>
        </xsd:restrictio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rpose xmlns="fc264ca8-812f-487b-b117-a3fb2c157861" xsi:nil="true"/>
  </documentManagement>
</p:properties>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TemplateConfiguration><![CDATA[{"slideVersion":1,"isValidatorEnabled":false,"isLocked":false,"elementsMetadata":[],"slideId":"637953077220748137","enableDocumentContentUpdater":false,"version":"2.0"}]]></TemplafySlideTemplateConfiguration>
</file>

<file path=customXml/itemProps1.xml><?xml version="1.0" encoding="utf-8"?>
<ds:datastoreItem xmlns:ds="http://schemas.openxmlformats.org/officeDocument/2006/customXml" ds:itemID="{264F3379-9113-45F6-88B8-E4B3A8F09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264ca8-812f-487b-b117-a3fb2c157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373D8C-A482-49FF-BF7D-AA0C34A47248}">
  <ds:schemaRefs>
    <ds:schemaRef ds:uri="2f3f4b44-cd73-4bc9-827c-3735e33b17ae"/>
    <ds:schemaRef ds:uri="c2eb7c1f-b4c9-44ee-9ec2-12ca7d6a28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fc264ca8-812f-487b-b117-a3fb2c157861"/>
  </ds:schemaRefs>
</ds:datastoreItem>
</file>

<file path=customXml/itemProps3.xml><?xml version="1.0" encoding="utf-8"?>
<ds:datastoreItem xmlns:ds="http://schemas.openxmlformats.org/officeDocument/2006/customXml" ds:itemID="{35CB97DF-77AB-4E26-A666-F6B887DC2F0B}">
  <ds:schemaRefs/>
</ds:datastoreItem>
</file>

<file path=customXml/itemProps4.xml><?xml version="1.0" encoding="utf-8"?>
<ds:datastoreItem xmlns:ds="http://schemas.openxmlformats.org/officeDocument/2006/customXml" ds:itemID="{F183FD41-8B2B-4A6F-8D12-DAFDE1311352}">
  <ds:schemaRefs>
    <ds:schemaRef ds:uri="http://schemas.microsoft.com/sharepoint/v3/contenttype/forms"/>
  </ds:schemaRefs>
</ds:datastoreItem>
</file>

<file path=customXml/itemProps5.xml><?xml version="1.0" encoding="utf-8"?>
<ds:datastoreItem xmlns:ds="http://schemas.openxmlformats.org/officeDocument/2006/customXml" ds:itemID="{4F007415-4D31-4D59-BF17-B7EE4EA2F5DD}">
  <ds:schemaRefs/>
</ds:datastoreItem>
</file>

<file path=docProps/app.xml><?xml version="1.0" encoding="utf-8"?>
<Properties xmlns="http://schemas.openxmlformats.org/officeDocument/2006/extended-properties" xmlns:vt="http://schemas.openxmlformats.org/officeDocument/2006/docPropsVTypes">
  <Template/>
  <TotalTime>10183</TotalTime>
  <Words>4183</Words>
  <Application>Microsoft Office PowerPoint</Application>
  <PresentationFormat>Widescreen</PresentationFormat>
  <Paragraphs>562</Paragraphs>
  <Slides>38</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Arial</vt:lpstr>
      <vt:lpstr>Calibri</vt:lpstr>
      <vt:lpstr>Calibri Light</vt:lpstr>
      <vt:lpstr>Corbel</vt:lpstr>
      <vt:lpstr>Courier New</vt:lpstr>
      <vt:lpstr>Helvetica</vt:lpstr>
      <vt:lpstr>Helvetica Neue</vt:lpstr>
      <vt:lpstr>Helvetica Neue Medium</vt:lpstr>
      <vt:lpstr>Symbol</vt:lpstr>
      <vt:lpstr>Wingdings</vt:lpstr>
      <vt:lpstr>Office Theme</vt:lpstr>
      <vt:lpstr>3_Office Theme</vt:lpstr>
      <vt:lpstr>4_Office Theme</vt:lpstr>
      <vt:lpstr>HealthChoice Illinois ADT  Clinical Collaboration Group  Collaborate to Improve Patient Outcomes</vt:lpstr>
      <vt:lpstr>Agenda</vt:lpstr>
      <vt:lpstr>HealthChoice Illinois ADT Program Updates </vt:lpstr>
      <vt:lpstr>HFS HealthChoice Illinois ADT Program Goals</vt:lpstr>
      <vt:lpstr>Project Timeline </vt:lpstr>
      <vt:lpstr>Connected Facilities</vt:lpstr>
      <vt:lpstr>New Provider Notice Review </vt:lpstr>
      <vt:lpstr>Hospital Provider Notice</vt:lpstr>
      <vt:lpstr>Hospital Compliance and System Performance Analysis Report Overview</vt:lpstr>
      <vt:lpstr>Provider Notice  FQHC, CMHC, CHC, SUPR</vt:lpstr>
      <vt:lpstr>  Benefits of HealthChoice Illinois ADT Program</vt:lpstr>
      <vt:lpstr>PowerPoint Presentation</vt:lpstr>
      <vt:lpstr>2023 CCG Initiative &amp; Goals </vt:lpstr>
      <vt:lpstr>2023 Clinical Collaboration </vt:lpstr>
      <vt:lpstr>2023 Clinical Collaboration Measures- Platform Feature use</vt:lpstr>
      <vt:lpstr>PointClickCare Platform Privacy  Ian Bruce </vt:lpstr>
      <vt:lpstr>PowerPoint Presentation</vt:lpstr>
      <vt:lpstr>Provisioning User Access Across BH Clinic Sites &amp;  How PCC Identifies Behavioral Health information as Sensitive Data </vt:lpstr>
      <vt:lpstr>Consent | Substance Use Disorder      42 CFR Part 2</vt:lpstr>
      <vt:lpstr>PowerPoint Presentation</vt:lpstr>
      <vt:lpstr>Why Should Clinics Participate? </vt:lpstr>
      <vt:lpstr>PowerPoint Presentation</vt:lpstr>
      <vt:lpstr>PowerPoint Presentation</vt:lpstr>
      <vt:lpstr>Did you know? Portal features </vt:lpstr>
      <vt:lpstr>Parent-Child Portal Configurations </vt:lpstr>
      <vt:lpstr>Continuity of Care Documents (CCDs)</vt:lpstr>
      <vt:lpstr>PowerPoint Presentation</vt:lpstr>
      <vt:lpstr>CCD Contents – USCDI Version 2</vt:lpstr>
      <vt:lpstr>Collaboration-  What are the Possibilities? </vt:lpstr>
      <vt:lpstr>Examples of Regional Care Collaborations-  Aspire Health Alliance</vt:lpstr>
      <vt:lpstr>Examples of Regional Care Collaborations-  Aspire Health Alliance</vt:lpstr>
      <vt:lpstr>Examples of Regional Care Collaborations-  Mid-Valley Behavioral Care Network</vt:lpstr>
      <vt:lpstr>Examples of Regional Care Collaborations-  Mid-Valley Behavioral Care Network</vt:lpstr>
      <vt:lpstr>CCG Schedule and Resources </vt:lpstr>
      <vt:lpstr>Save The Dates for the 2024 CCG Events!</vt:lpstr>
      <vt:lpstr>Would you like to begin a collaboration with another entity?  Let’s talk about how we can help!</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Rhett Holzmacher</dc:creator>
  <cp:lastModifiedBy>Wilson, Dana R.</cp:lastModifiedBy>
  <cp:revision>199</cp:revision>
  <dcterms:created xsi:type="dcterms:W3CDTF">2022-09-22T21:24:39Z</dcterms:created>
  <dcterms:modified xsi:type="dcterms:W3CDTF">2023-11-30T17:39:12Z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0x01010079BA86D78AD1AB4AA361D93C015BCAA6</vt:lpwstr>
  </property>
</Properties>
</file>