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708" r:id="rId6"/>
    <p:sldMasterId id="2147483720" r:id="rId7"/>
    <p:sldMasterId id="2147483732" r:id="rId8"/>
    <p:sldMasterId id="2147483768" r:id="rId9"/>
    <p:sldMasterId id="2147483792" r:id="rId10"/>
    <p:sldMasterId id="2147483828" r:id="rId11"/>
  </p:sldMasterIdLst>
  <p:notesMasterIdLst>
    <p:notesMasterId r:id="rId90"/>
  </p:notesMasterIdLst>
  <p:handoutMasterIdLst>
    <p:handoutMasterId r:id="rId91"/>
  </p:handoutMasterIdLst>
  <p:sldIdLst>
    <p:sldId id="256" r:id="rId12"/>
    <p:sldId id="558" r:id="rId13"/>
    <p:sldId id="557" r:id="rId14"/>
    <p:sldId id="401" r:id="rId15"/>
    <p:sldId id="491" r:id="rId16"/>
    <p:sldId id="564" r:id="rId17"/>
    <p:sldId id="563" r:id="rId18"/>
    <p:sldId id="520" r:id="rId19"/>
    <p:sldId id="470" r:id="rId20"/>
    <p:sldId id="493" r:id="rId21"/>
    <p:sldId id="494" r:id="rId22"/>
    <p:sldId id="530" r:id="rId23"/>
    <p:sldId id="531" r:id="rId24"/>
    <p:sldId id="532" r:id="rId25"/>
    <p:sldId id="505" r:id="rId26"/>
    <p:sldId id="533" r:id="rId27"/>
    <p:sldId id="507" r:id="rId28"/>
    <p:sldId id="508" r:id="rId29"/>
    <p:sldId id="495" r:id="rId30"/>
    <p:sldId id="457" r:id="rId31"/>
    <p:sldId id="496" r:id="rId32"/>
    <p:sldId id="535" r:id="rId33"/>
    <p:sldId id="544" r:id="rId34"/>
    <p:sldId id="509" r:id="rId35"/>
    <p:sldId id="567" r:id="rId36"/>
    <p:sldId id="569" r:id="rId37"/>
    <p:sldId id="570" r:id="rId38"/>
    <p:sldId id="486" r:id="rId39"/>
    <p:sldId id="581" r:id="rId40"/>
    <p:sldId id="580" r:id="rId41"/>
    <p:sldId id="383" r:id="rId42"/>
    <p:sldId id="384" r:id="rId43"/>
    <p:sldId id="510" r:id="rId44"/>
    <p:sldId id="488" r:id="rId45"/>
    <p:sldId id="511" r:id="rId46"/>
    <p:sldId id="435" r:id="rId47"/>
    <p:sldId id="545" r:id="rId48"/>
    <p:sldId id="546" r:id="rId49"/>
    <p:sldId id="559" r:id="rId50"/>
    <p:sldId id="551" r:id="rId51"/>
    <p:sldId id="512" r:id="rId52"/>
    <p:sldId id="521" r:id="rId53"/>
    <p:sldId id="522" r:id="rId54"/>
    <p:sldId id="523" r:id="rId55"/>
    <p:sldId id="573" r:id="rId56"/>
    <p:sldId id="524" r:id="rId57"/>
    <p:sldId id="574" r:id="rId58"/>
    <p:sldId id="576" r:id="rId59"/>
    <p:sldId id="578" r:id="rId60"/>
    <p:sldId id="577" r:id="rId61"/>
    <p:sldId id="525" r:id="rId62"/>
    <p:sldId id="513" r:id="rId63"/>
    <p:sldId id="447" r:id="rId64"/>
    <p:sldId id="449" r:id="rId65"/>
    <p:sldId id="450" r:id="rId66"/>
    <p:sldId id="451" r:id="rId67"/>
    <p:sldId id="560" r:id="rId68"/>
    <p:sldId id="452" r:id="rId69"/>
    <p:sldId id="489" r:id="rId70"/>
    <p:sldId id="514" r:id="rId71"/>
    <p:sldId id="550" r:id="rId72"/>
    <p:sldId id="455" r:id="rId73"/>
    <p:sldId id="456" r:id="rId74"/>
    <p:sldId id="562" r:id="rId75"/>
    <p:sldId id="519" r:id="rId76"/>
    <p:sldId id="515" r:id="rId77"/>
    <p:sldId id="548" r:id="rId78"/>
    <p:sldId id="549" r:id="rId79"/>
    <p:sldId id="552" r:id="rId80"/>
    <p:sldId id="516" r:id="rId81"/>
    <p:sldId id="542" r:id="rId82"/>
    <p:sldId id="518" r:id="rId83"/>
    <p:sldId id="389" r:id="rId84"/>
    <p:sldId id="390" r:id="rId85"/>
    <p:sldId id="517" r:id="rId86"/>
    <p:sldId id="565" r:id="rId87"/>
    <p:sldId id="416" r:id="rId88"/>
    <p:sldId id="417" r:id="rId8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4B3"/>
    <a:srgbClr val="3381FF"/>
    <a:srgbClr val="2E6CB8"/>
    <a:srgbClr val="6FA6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1071" autoAdjust="0"/>
  </p:normalViewPr>
  <p:slideViewPr>
    <p:cSldViewPr>
      <p:cViewPr varScale="1">
        <p:scale>
          <a:sx n="91" d="100"/>
          <a:sy n="91" d="100"/>
        </p:scale>
        <p:origin x="1339" y="67"/>
      </p:cViewPr>
      <p:guideLst>
        <p:guide orient="horz" pos="2160"/>
        <p:guide pos="2880"/>
      </p:guideLst>
    </p:cSldViewPr>
  </p:slideViewPr>
  <p:outlineViewPr>
    <p:cViewPr>
      <p:scale>
        <a:sx n="33" d="100"/>
        <a:sy n="33" d="100"/>
      </p:scale>
      <p:origin x="0" y="9714"/>
    </p:cViewPr>
  </p:outlineViewPr>
  <p:notesTextViewPr>
    <p:cViewPr>
      <p:scale>
        <a:sx n="1" d="1"/>
        <a:sy n="1" d="1"/>
      </p:scale>
      <p:origin x="0" y="0"/>
    </p:cViewPr>
  </p:notesTextViewPr>
  <p:sorterViewPr>
    <p:cViewPr>
      <p:scale>
        <a:sx n="66" d="100"/>
        <a:sy n="66" d="100"/>
      </p:scale>
      <p:origin x="0" y="830"/>
    </p:cViewPr>
  </p:sorterViewPr>
  <p:notesViewPr>
    <p:cSldViewPr>
      <p:cViewPr varScale="1">
        <p:scale>
          <a:sx n="56" d="100"/>
          <a:sy n="56" d="100"/>
        </p:scale>
        <p:origin x="-1416" y="-8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CBA74C05-43B6-41DE-B881-F677E5B9C448}" type="datetimeFigureOut">
              <a:rPr lang="en-US" smtClean="0"/>
              <a:pPr/>
              <a:t>1/9/2020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vl1pPr>
          </a:lstStyle>
          <a:p>
            <a:fld id="{4783AD1F-DB7E-46D4-8397-DE27F4E67124}" type="slidenum">
              <a:rPr lang="en-US" smtClean="0"/>
              <a:pPr/>
              <a:t>‹#›</a:t>
            </a:fld>
            <a:endParaRPr lang="en-US" dirty="0"/>
          </a:p>
        </p:txBody>
      </p:sp>
    </p:spTree>
    <p:extLst>
      <p:ext uri="{BB962C8B-B14F-4D97-AF65-F5344CB8AC3E}">
        <p14:creationId xmlns:p14="http://schemas.microsoft.com/office/powerpoint/2010/main" val="3988662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412B7BBD-5AB0-4F99-A078-309EA5C37745}" type="datetimeFigureOut">
              <a:rPr lang="en-US" smtClean="0"/>
              <a:pPr/>
              <a:t>1/9/2020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75270AC1-218C-4AD4-B8C9-D48322276291}" type="slidenum">
              <a:rPr lang="en-US" smtClean="0"/>
              <a:pPr/>
              <a:t>‹#›</a:t>
            </a:fld>
            <a:endParaRPr lang="en-US" dirty="0"/>
          </a:p>
        </p:txBody>
      </p:sp>
    </p:spTree>
    <p:extLst>
      <p:ext uri="{BB962C8B-B14F-4D97-AF65-F5344CB8AC3E}">
        <p14:creationId xmlns:p14="http://schemas.microsoft.com/office/powerpoint/2010/main" val="28944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email is listed as the communication preference than an email address must be entered.*****</a:t>
            </a:r>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2855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5270AC1-218C-4AD4-B8C9-D48322276291}" type="slidenum">
              <a:rPr lang="en-US" smtClean="0"/>
              <a:pPr/>
              <a:t>2</a:t>
            </a:fld>
            <a:endParaRPr lang="en-US" dirty="0"/>
          </a:p>
        </p:txBody>
      </p:sp>
    </p:spTree>
    <p:extLst>
      <p:ext uri="{BB962C8B-B14F-4D97-AF65-F5344CB8AC3E}">
        <p14:creationId xmlns:p14="http://schemas.microsoft.com/office/powerpoint/2010/main" val="412855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a:p>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Slide Number Placeholder 3"/>
          <p:cNvSpPr>
            <a:spLocks noGrp="1"/>
          </p:cNvSpPr>
          <p:nvPr>
            <p:ph type="sldNum" sz="quarter" idx="10"/>
          </p:nvPr>
        </p:nvSpPr>
        <p:spPr/>
        <p:txBody>
          <a:bodyPr/>
          <a:lstStyle/>
          <a:p>
            <a:fld id="{75270AC1-218C-4AD4-B8C9-D4832227629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25</a:t>
            </a:fld>
            <a:endParaRPr lang="en-US" dirty="0"/>
          </a:p>
        </p:txBody>
      </p:sp>
    </p:spTree>
    <p:extLst>
      <p:ext uri="{BB962C8B-B14F-4D97-AF65-F5344CB8AC3E}">
        <p14:creationId xmlns:p14="http://schemas.microsoft.com/office/powerpoint/2010/main" val="3184529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26</a:t>
            </a:fld>
            <a:endParaRPr lang="en-US"/>
          </a:p>
        </p:txBody>
      </p:sp>
    </p:spTree>
    <p:extLst>
      <p:ext uri="{BB962C8B-B14F-4D97-AF65-F5344CB8AC3E}">
        <p14:creationId xmlns:p14="http://schemas.microsoft.com/office/powerpoint/2010/main" val="224503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4652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9320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3</a:t>
            </a:fld>
            <a:endParaRPr lang="en-US" dirty="0"/>
          </a:p>
        </p:txBody>
      </p:sp>
    </p:spTree>
    <p:extLst>
      <p:ext uri="{BB962C8B-B14F-4D97-AF65-F5344CB8AC3E}">
        <p14:creationId xmlns:p14="http://schemas.microsoft.com/office/powerpoint/2010/main" val="4128559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30</a:t>
            </a:fld>
            <a:endParaRPr lang="en-US" dirty="0"/>
          </a:p>
        </p:txBody>
      </p:sp>
    </p:spTree>
    <p:extLst>
      <p:ext uri="{BB962C8B-B14F-4D97-AF65-F5344CB8AC3E}">
        <p14:creationId xmlns:p14="http://schemas.microsoft.com/office/powerpoint/2010/main" val="142354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F148C-5F2E-49DE-A05B-3A877FB5A6C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Billing Agent will require that</a:t>
            </a:r>
            <a:r>
              <a:rPr lang="en-US" baseline="0" dirty="0"/>
              <a:t> a billing agent be associated to the application.*****</a:t>
            </a:r>
          </a:p>
          <a:p>
            <a:r>
              <a:rPr lang="en-US" baseline="0" dirty="0"/>
              <a:t>****Electronic Batch must be selected prior to being able to select either of the CORE options.****</a:t>
            </a:r>
            <a:endParaRPr lang="en-US" dirty="0"/>
          </a:p>
        </p:txBody>
      </p:sp>
      <p:sp>
        <p:nvSpPr>
          <p:cNvPr id="4" name="Slide Number Placeholder 3"/>
          <p:cNvSpPr>
            <a:spLocks noGrp="1"/>
          </p:cNvSpPr>
          <p:nvPr>
            <p:ph type="sldNum" sz="quarter" idx="10"/>
          </p:nvPr>
        </p:nvSpPr>
        <p:spPr/>
        <p:txBody>
          <a:bodyPr/>
          <a:lstStyle/>
          <a:p>
            <a:fld id="{2B6DAB97-270A-462C-BB4B-9AE1CB3BC442}" type="slidenum">
              <a:rPr lang="en-US" smtClean="0"/>
              <a:pPr/>
              <a:t>34</a:t>
            </a:fld>
            <a:endParaRPr lang="en-US" dirty="0"/>
          </a:p>
        </p:txBody>
      </p:sp>
    </p:spTree>
    <p:extLst>
      <p:ext uri="{BB962C8B-B14F-4D97-AF65-F5344CB8AC3E}">
        <p14:creationId xmlns:p14="http://schemas.microsoft.com/office/powerpoint/2010/main" val="2802896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*****Additional ownership types may be required based on previously entered ownership types.*****</a:t>
            </a:r>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system will prompt</a:t>
            </a:r>
            <a:r>
              <a:rPr lang="en-US" baseline="0" dirty="0"/>
              <a:t> as to whether the SSN or EIN/TIN is required.*****</a:t>
            </a:r>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003440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38787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59596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5561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aseline="0" dirty="0"/>
              <a:t>*****Please turn off pop-up blocker in order to access IMPACT application processes.*****</a:t>
            </a:r>
          </a:p>
        </p:txBody>
      </p:sp>
      <p:sp>
        <p:nvSpPr>
          <p:cNvPr id="4" name="Slide Number Placeholder 3"/>
          <p:cNvSpPr>
            <a:spLocks noGrp="1"/>
          </p:cNvSpPr>
          <p:nvPr>
            <p:ph type="sldNum" sz="quarter" idx="10"/>
          </p:nvPr>
        </p:nvSpPr>
        <p:spPr/>
        <p:txBody>
          <a:bodyPr/>
          <a:lstStyle/>
          <a:p>
            <a:fld id="{75270AC1-218C-4AD4-B8C9-D48322276291}"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528305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55</a:t>
            </a:fld>
            <a:endParaRPr lang="en-US" dirty="0"/>
          </a:p>
        </p:txBody>
      </p:sp>
    </p:spTree>
    <p:extLst>
      <p:ext uri="{BB962C8B-B14F-4D97-AF65-F5344CB8AC3E}">
        <p14:creationId xmlns:p14="http://schemas.microsoft.com/office/powerpoint/2010/main" val="961032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58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baseline="0"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66</a:t>
            </a:fld>
            <a:endParaRPr lang="en-US" dirty="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70</a:t>
            </a:fld>
            <a:endParaRPr lang="en-US"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9405B5-0E56-4FD3-8675-CBB32314E44A}"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72</a:t>
            </a:fld>
            <a:endParaRPr lang="en-US" dirty="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en-US" altLang="en-US" dirty="0"/>
          </a:p>
          <a:p>
            <a:pPr lvl="1" eaLnBrk="1" hangingPunct="1">
              <a:spcBef>
                <a:spcPct val="0"/>
              </a:spcBef>
            </a:pPr>
            <a:endParaRPr lang="en-US" alt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BFDAD-FC73-4252-BB90-6E9E9DA7A694}" type="slidenum">
              <a:rPr lang="en-US" smtClean="0"/>
              <a:pPr fontAlgn="base">
                <a:spcBef>
                  <a:spcPct val="0"/>
                </a:spcBef>
                <a:spcAft>
                  <a:spcPct val="0"/>
                </a:spcAft>
                <a:defRPr/>
              </a:pPr>
              <a:t>73</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en-US" altLang="en-US" dirty="0"/>
          </a:p>
          <a:p>
            <a:pPr lvl="1" eaLnBrk="1" hangingPunct="1">
              <a:spcBef>
                <a:spcPct val="0"/>
              </a:spcBef>
            </a:pPr>
            <a:endParaRPr lang="en-US" alt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04DDD-39C0-40B2-9E18-21C5B4B583D5}" type="slidenum">
              <a:rPr lang="en-US" smtClean="0"/>
              <a:pPr fontAlgn="base">
                <a:spcBef>
                  <a:spcPct val="0"/>
                </a:spcBef>
                <a:spcAft>
                  <a:spcPct val="0"/>
                </a:spcAft>
                <a:defRPr/>
              </a:pPr>
              <a:t>74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75</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76</a:t>
            </a:fld>
            <a:endParaRPr 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77</a:t>
            </a:fld>
            <a:endParaRPr lang="en-US" dirty="0"/>
          </a:p>
        </p:txBody>
      </p:sp>
    </p:spTree>
    <p:extLst>
      <p:ext uri="{BB962C8B-B14F-4D97-AF65-F5344CB8AC3E}">
        <p14:creationId xmlns:p14="http://schemas.microsoft.com/office/powerpoint/2010/main" val="41285597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78</a:t>
            </a:fld>
            <a:endParaRPr lang="en-US" dirty="0"/>
          </a:p>
        </p:txBody>
      </p:sp>
    </p:spTree>
    <p:extLst>
      <p:ext uri="{BB962C8B-B14F-4D97-AF65-F5344CB8AC3E}">
        <p14:creationId xmlns:p14="http://schemas.microsoft.com/office/powerpoint/2010/main" val="412855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t>******The EIN/TIN must be registered with the Illinois Comptroller prior to being able to complete</a:t>
            </a:r>
            <a:r>
              <a:rPr lang="en-US" baseline="0" dirty="0"/>
              <a:t> the application.******</a:t>
            </a:r>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application ID number will also be emailed to the email address that was used to create the single-sign on.******</a:t>
            </a:r>
            <a:endParaRPr lang="en-US" dirty="0"/>
          </a:p>
        </p:txBody>
      </p:sp>
      <p:sp>
        <p:nvSpPr>
          <p:cNvPr id="4" name="Slide Number Placeholder 3"/>
          <p:cNvSpPr>
            <a:spLocks noGrp="1"/>
          </p:cNvSpPr>
          <p:nvPr>
            <p:ph type="sldNum" sz="quarter" idx="10"/>
          </p:nvPr>
        </p:nvSpPr>
        <p:spPr/>
        <p:txBody>
          <a:bodyPr/>
          <a:lstStyle/>
          <a:p>
            <a:fld id="{75270AC1-218C-4AD4-B8C9-D4832227629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142394-3550-41C8-A3A9-6F148000A26C}"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31792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B0E1C-8AAC-42F9-A880-BE14AD310B5A}"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147929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BFEEB-83CC-4AEB-BA0C-9B12EC057D94}"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155172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37A6BE-7076-4CC2-9203-270FB55963A1}"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6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084EF-2957-4E02-AB60-DFAA6C1D51A9}"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91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5AB46-B0DA-4E92-B463-5235D854F2DE}"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579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5C2D88-A53A-4C2B-86F3-A760C21E2491}"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953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DDC132-92FB-458A-BE1B-1BBDD06E23D5}" type="datetime1">
              <a:rPr lang="en-US" smtClean="0">
                <a:solidFill>
                  <a:prstClr val="black">
                    <a:tint val="75000"/>
                  </a:prstClr>
                </a:solidFill>
              </a:rPr>
              <a:pPr/>
              <a:t>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869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E0BF9E-0B4C-4254-98F3-C7DD17E0AE95}" type="datetime1">
              <a:rPr lang="en-US" smtClean="0">
                <a:solidFill>
                  <a:prstClr val="black">
                    <a:tint val="75000"/>
                  </a:prstClr>
                </a:solidFill>
              </a:rPr>
              <a:pPr/>
              <a:t>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874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5F9CE-1CBD-472B-A7A8-1E6111E9586E}" type="datetime1">
              <a:rPr lang="en-US" smtClean="0">
                <a:solidFill>
                  <a:prstClr val="black">
                    <a:tint val="75000"/>
                  </a:prstClr>
                </a:solidFill>
              </a:rPr>
              <a:pPr/>
              <a:t>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494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65029-3D04-4AF3-B759-106AF6C98D74}"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7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7E7B84-F989-4439-BDBE-21C83DDE0265}"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4120503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01B76-30C9-4FD6-8C64-7C7F8B6EF6D1}"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9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AB41D-1BAC-41C1-B5AE-5F2B9B05ABEF}"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88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4D291-0298-4D1D-BA4F-E6F3506B1BED}"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341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E92389-1134-43B2-8FCB-92A0AF6DCEEE}"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60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D89B5-FBA5-4820-9032-B1198E6D3BE4}"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34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1318D-3B41-425C-A244-9C13FB194FCA}"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186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5EB7E-0209-4112-9BCC-3CFEB74F6AC3}"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29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E45E-8EA5-4DEA-BBB1-6E3D3EE921B2}" type="datetime1">
              <a:rPr lang="en-US" smtClean="0">
                <a:solidFill>
                  <a:prstClr val="black">
                    <a:tint val="75000"/>
                  </a:prstClr>
                </a:solidFill>
              </a:rPr>
              <a:pPr/>
              <a:t>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839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D18F-2AA3-4AED-B1AF-CCD9FE54642A}" type="datetime1">
              <a:rPr lang="en-US" smtClean="0">
                <a:solidFill>
                  <a:prstClr val="black">
                    <a:tint val="75000"/>
                  </a:prstClr>
                </a:solidFill>
              </a:rPr>
              <a:pPr/>
              <a:t>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3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D8EDB-C347-4E5C-BF96-086FF8C4C197}" type="datetime1">
              <a:rPr lang="en-US" smtClean="0">
                <a:solidFill>
                  <a:prstClr val="black">
                    <a:tint val="75000"/>
                  </a:prstClr>
                </a:solidFill>
              </a:rPr>
              <a:pPr/>
              <a:t>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79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8F5DB-D288-476C-8E03-AE4D86F68051}"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3049478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2B73E5-DE8B-4DFD-A089-00CDCF56F4B2}"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025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E68133-C5B4-4CFF-A505-C6D86F4065F8}"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3543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5E329-9857-4116-8FEE-F1A1972774EA}"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5241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9CB26-8A69-4DF0-A57A-29EA5EAF4C44}"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2958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8F30C6-4776-4923-8DD5-A4050C72C3B3}"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0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021E0-0F81-46F4-928E-95E145AF01C1}"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729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7869C-ED31-4349-92A6-A73C12E6980F}"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6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911937-4651-4E4D-851C-B19DB3F28C6C}"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85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2A0A6-A88E-4625-8011-BC558CAB18E0}" type="datetime1">
              <a:rPr lang="en-US" smtClean="0">
                <a:solidFill>
                  <a:prstClr val="black">
                    <a:tint val="75000"/>
                  </a:prstClr>
                </a:solidFill>
              </a:rPr>
              <a:pPr/>
              <a:t>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18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5C0751-74B1-4DEB-B777-8A53CF54841F}" type="datetime1">
              <a:rPr lang="en-US" smtClean="0">
                <a:solidFill>
                  <a:prstClr val="black">
                    <a:tint val="75000"/>
                  </a:prstClr>
                </a:solidFill>
              </a:rPr>
              <a:pPr/>
              <a:t>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0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D5A6D3-5BC2-4C03-B4B5-90540C2DD60E}" type="datetime1">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1489683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82F0D-6DAD-4445-BAEE-B6A0D20C8199}" type="datetime1">
              <a:rPr lang="en-US" smtClean="0">
                <a:solidFill>
                  <a:prstClr val="black">
                    <a:tint val="75000"/>
                  </a:prstClr>
                </a:solidFill>
              </a:rPr>
              <a:pPr/>
              <a:t>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453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EB45-89C6-4645-955D-552E817D1101}"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23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DDB05-A49A-40F7-BA44-06D78E59C15B}"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7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D71A1-9267-4AD3-A3BE-8F8D841871D1}"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47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E0AE3-F68E-442D-9BA0-E300127A197B}"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812C3-15DA-4FBB-A639-6B8AB0E0B63B}"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63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2BDDB-3AA3-4BA6-9CCE-90F1ABBA1547}"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74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EDD08-58B4-4227-8740-5E03C4C8EBC1}"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19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31CCD-1ECA-44E0-94B3-E70004A7957B}"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81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1D11D-B905-4FD3-976A-115F56667D48}" type="datetime1">
              <a:rPr lang="en-US" smtClean="0">
                <a:solidFill>
                  <a:prstClr val="black">
                    <a:tint val="75000"/>
                  </a:prstClr>
                </a:solidFill>
              </a:rPr>
              <a:pPr/>
              <a:t>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86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6E4B68-094B-403A-A6EA-505B70184655}" type="datetime1">
              <a:rPr lang="en-US" smtClean="0"/>
              <a:pPr/>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209816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2126F5-24FC-4BB6-8CB0-26ACB51D6B2A}" type="datetime1">
              <a:rPr lang="en-US" smtClean="0">
                <a:solidFill>
                  <a:prstClr val="black">
                    <a:tint val="75000"/>
                  </a:prstClr>
                </a:solidFill>
              </a:rPr>
              <a:pPr/>
              <a:t>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81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E990A-A943-4F1D-93AF-E89FC51FA14B}" type="datetime1">
              <a:rPr lang="en-US" smtClean="0">
                <a:solidFill>
                  <a:prstClr val="black">
                    <a:tint val="75000"/>
                  </a:prstClr>
                </a:solidFill>
              </a:rPr>
              <a:pPr/>
              <a:t>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208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88B34-7EBC-4120-ADA2-37D4DCA7CC01}"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204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20696-7224-42DD-A0FC-EEED42E4A052}"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817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23926-9A44-4429-BA8E-00575CD4BCBF}"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865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4B0C6-DF3D-4A7A-B841-FF3A29532A49}"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2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F8E036-2DB7-4863-977D-E7F0E7245B2F}"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79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6D864-2FC8-4A37-84BF-6782776214BF}"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675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8FC2D2-CD16-4E79-B987-F3D540D4B01B}"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549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EF660-08F0-4760-B56D-5BE02493A737}"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5ADF08-6379-4AD8-9EAA-B377DC2CB04F}" type="datetime1">
              <a:rPr lang="en-US" smtClean="0"/>
              <a:pPr/>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3969389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C29B46-839B-454C-B71C-60B373114A4C}" type="datetime1">
              <a:rPr lang="en-US" smtClean="0">
                <a:solidFill>
                  <a:prstClr val="black">
                    <a:tint val="75000"/>
                  </a:prstClr>
                </a:solidFill>
              </a:rPr>
              <a:pPr/>
              <a:t>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657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EF67A-47D4-4588-A9F6-25C76045144A}" type="datetime1">
              <a:rPr lang="en-US" smtClean="0">
                <a:solidFill>
                  <a:prstClr val="black">
                    <a:tint val="75000"/>
                  </a:prstClr>
                </a:solidFill>
              </a:rPr>
              <a:pPr/>
              <a:t>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301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90C38-655D-40DD-A2CB-518877EE0807}" type="datetime1">
              <a:rPr lang="en-US" smtClean="0">
                <a:solidFill>
                  <a:prstClr val="black">
                    <a:tint val="75000"/>
                  </a:prstClr>
                </a:solidFill>
              </a:rPr>
              <a:pPr/>
              <a:t>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1727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4960F-833C-44CF-A387-136FDFEE643D}"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8698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41EF3B-7241-4EF5-A231-0E7294F4CF79}" type="datetime1">
              <a:rPr lang="en-US" smtClean="0">
                <a:solidFill>
                  <a:prstClr val="black">
                    <a:tint val="75000"/>
                  </a:prstClr>
                </a:solidFill>
              </a:rPr>
              <a:pPr/>
              <a:t>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099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9E2C2-F9F5-472D-B674-3D5E19DC25C6}"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827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87FA-CCE1-4DB7-8C3C-CB0764A1FF74}"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4293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68A251-D579-4F86-A878-5D6BD69338FF}"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292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BEFAB0-46EB-4196-89DD-6EAB328733C3}"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36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F26BD-E4DC-421B-89F4-68FEB4879E39}"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20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7DC91-CFC3-4192-B95D-0F89B87504B7}" type="datetime1">
              <a:rPr lang="en-US" smtClean="0"/>
              <a:pPr/>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2970764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33091-2016-475C-84BF-B53BA6216906}"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291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33207-19A3-4333-86A6-32BFDBB71053}" type="datetime1">
              <a:rPr lang="en-US" smtClean="0">
                <a:solidFill>
                  <a:prstClr val="black">
                    <a:tint val="75000"/>
                  </a:prstClr>
                </a:solidFill>
              </a:rPr>
              <a:pPr/>
              <a:t>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24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83AC9-599A-42E4-A0AF-086CA529872D}" type="datetime1">
              <a:rPr lang="en-US" smtClean="0">
                <a:solidFill>
                  <a:prstClr val="black">
                    <a:tint val="75000"/>
                  </a:prstClr>
                </a:solidFill>
              </a:rPr>
              <a:pPr/>
              <a:t>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818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A8DA3-B5D4-40F1-991F-D9679E72668B}" type="datetime1">
              <a:rPr lang="en-US" smtClean="0">
                <a:solidFill>
                  <a:prstClr val="black">
                    <a:tint val="75000"/>
                  </a:prstClr>
                </a:solidFill>
              </a:rPr>
              <a:pPr/>
              <a:t>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92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5B0AF3-9F32-44C1-A443-045DC8251195}"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216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C9AEC-CEBC-41F2-B5C1-21E92856BBDC}"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818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289B9-F366-45ED-AD41-CF469D547EF9}"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178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BA30E-658C-4291-9F93-12B7F813C8FA}"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170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A9F378-52C5-4C2E-B83C-96995662B1A0}"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511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14FF3-DE82-464A-965B-312AC975E944}"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6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D28C7-C5B9-4C0B-ACC7-81E72C026F0D}" type="datetime1">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18340385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1DDE7-4F1C-418D-9FEE-BEFF87B9982D}"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337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83F69-F219-44D4-8817-618E406D2C59}"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5188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93C21-9FE3-4874-A7BC-00C2D4BB9E96}" type="datetime1">
              <a:rPr lang="en-US" smtClean="0">
                <a:solidFill>
                  <a:prstClr val="black">
                    <a:tint val="75000"/>
                  </a:prstClr>
                </a:solidFill>
              </a:rPr>
              <a:pPr/>
              <a:t>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113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7EDB3-C3C7-48A5-A2AB-A5D4D39C1013}" type="datetime1">
              <a:rPr lang="en-US" smtClean="0">
                <a:solidFill>
                  <a:prstClr val="black">
                    <a:tint val="75000"/>
                  </a:prstClr>
                </a:solidFill>
              </a:rPr>
              <a:pPr/>
              <a:t>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017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DFE1E-DC93-401B-A954-AF1BDFD3AE90}" type="datetime1">
              <a:rPr lang="en-US" smtClean="0">
                <a:solidFill>
                  <a:prstClr val="black">
                    <a:tint val="75000"/>
                  </a:prstClr>
                </a:solidFill>
              </a:rPr>
              <a:pPr/>
              <a:t>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8965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3EF12-E7F5-4E30-A920-726F015FF75F}"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6999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F83D34-AE64-41C6-9BE2-9D64A1487D1B}" type="datetime1">
              <a:rPr lang="en-US" smtClean="0">
                <a:solidFill>
                  <a:prstClr val="black">
                    <a:tint val="75000"/>
                  </a:prstClr>
                </a:solidFill>
              </a:rPr>
              <a:pPr/>
              <a:t>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020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19D98-2782-44E0-B4DA-E9A9A9AD9031}"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92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B59BD-25E0-4650-827F-16F52561D885}"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6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87FFC-319C-4EE6-ADEC-473586DA58F6}" type="datetime1">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272149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988FE-A2EB-47B5-B4D0-734DDA5E4468}" type="datetime1">
              <a:rPr lang="en-US" smtClean="0"/>
              <a:pPr/>
              <a:t>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pPr/>
              <a:t>‹#›</a:t>
            </a:fld>
            <a:endParaRPr lang="en-US" dirty="0"/>
          </a:p>
        </p:txBody>
      </p:sp>
    </p:spTree>
    <p:extLst>
      <p:ext uri="{BB962C8B-B14F-4D97-AF65-F5344CB8AC3E}">
        <p14:creationId xmlns:p14="http://schemas.microsoft.com/office/powerpoint/2010/main" val="399983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1A5BC-D586-4935-87B6-939C4547D112}"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48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86CCB-B307-4118-8FB4-8C603DE2A84F}"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98882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8372B-5579-434D-AFE9-15F7294E354E}"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6800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FBC13-4DA2-480B-A459-BDD05C3D84D6}"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661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675E-F9FC-46C9-9AD1-80F07CE33708}" type="datetime1">
              <a:rPr lang="en-US" smtClean="0">
                <a:solidFill>
                  <a:prstClr val="black">
                    <a:tint val="75000"/>
                  </a:prstClr>
                </a:solidFill>
              </a:rPr>
              <a:p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E635-3882-45BA-B8C0-75C01EA01E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90636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8E59A-364B-4CEF-9BFC-4793AF2B9C02}"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1164-DB4E-4C40-8213-FE01C087A4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579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5D491-C986-4117-BE51-A2B392A5A91B}" type="datetime1">
              <a:rPr lang="en-US" smtClean="0">
                <a:solidFill>
                  <a:prstClr val="black">
                    <a:tint val="75000"/>
                  </a:prstClr>
                </a:solidFill>
              </a:rPr>
              <a:pPr/>
              <a:t>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FD17C-07F9-4DC7-B3E5-C38A5CD2E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32257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8.png"/><Relationship Id="rId2" Type="http://schemas.openxmlformats.org/officeDocument/2006/relationships/notesSlide" Target="../notesSlides/notesSlide10.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8.png"/><Relationship Id="rId2" Type="http://schemas.openxmlformats.org/officeDocument/2006/relationships/notesSlide" Target="../notesSlides/notesSlide11.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9.png"/><Relationship Id="rId2" Type="http://schemas.openxmlformats.org/officeDocument/2006/relationships/notesSlide" Target="../notesSlides/notesSlide12.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0.png"/><Relationship Id="rId2" Type="http://schemas.openxmlformats.org/officeDocument/2006/relationships/notesSlide" Target="../notesSlides/notesSlide13.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2.png"/><Relationship Id="rId2" Type="http://schemas.openxmlformats.org/officeDocument/2006/relationships/notesSlide" Target="../notesSlides/notesSlide14.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3.png"/><Relationship Id="rId2" Type="http://schemas.openxmlformats.org/officeDocument/2006/relationships/notesSlide" Target="../notesSlides/notesSlide15.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15.pn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16.xml"/><Relationship Id="rId16" Type="http://schemas.openxmlformats.org/officeDocument/2006/relationships/slide" Target="slide70.xml"/><Relationship Id="rId1" Type="http://schemas.openxmlformats.org/officeDocument/2006/relationships/slideLayout" Target="../slideLayouts/slideLayout13.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image" Target="../media/image1.jpeg"/><Relationship Id="rId15" Type="http://schemas.openxmlformats.org/officeDocument/2006/relationships/slide" Target="slide72.xml"/><Relationship Id="rId10" Type="http://schemas.openxmlformats.org/officeDocument/2006/relationships/slide" Target="slide33.xml"/><Relationship Id="rId4" Type="http://schemas.microsoft.com/office/2007/relationships/hdphoto" Target="../media/hdphoto3.wdp"/><Relationship Id="rId9" Type="http://schemas.openxmlformats.org/officeDocument/2006/relationships/slide" Target="slide24.xml"/><Relationship Id="rId14" Type="http://schemas.openxmlformats.org/officeDocument/2006/relationships/slide" Target="slide52.xml"/></Relationships>
</file>

<file path=ppt/slides/_rels/slide1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6.png"/><Relationship Id="rId2" Type="http://schemas.openxmlformats.org/officeDocument/2006/relationships/notesSlide" Target="../notesSlides/notesSlide17.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8.png"/><Relationship Id="rId2" Type="http://schemas.openxmlformats.org/officeDocument/2006/relationships/notesSlide" Target="../notesSlides/notesSlide18.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1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19.png"/><Relationship Id="rId2" Type="http://schemas.openxmlformats.org/officeDocument/2006/relationships/notesSlide" Target="../notesSlides/notesSlide19.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20.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20.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1.jpeg"/><Relationship Id="rId9" Type="http://schemas.openxmlformats.org/officeDocument/2006/relationships/slide" Target="slide33.xml"/><Relationship Id="rId14" Type="http://schemas.openxmlformats.org/officeDocument/2006/relationships/slide" Target="slide72.xml"/></Relationships>
</file>

<file path=ppt/slides/_rels/slide2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1.png"/><Relationship Id="rId2" Type="http://schemas.openxmlformats.org/officeDocument/2006/relationships/notesSlide" Target="../notesSlides/notesSlide21.xml"/><Relationship Id="rId16" Type="http://schemas.openxmlformats.org/officeDocument/2006/relationships/slide" Target="slide6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2.png"/><Relationship Id="rId2" Type="http://schemas.openxmlformats.org/officeDocument/2006/relationships/notesSlide" Target="../notesSlides/notesSlide22.xml"/><Relationship Id="rId16" Type="http://schemas.openxmlformats.org/officeDocument/2006/relationships/slide" Target="slide60.xml"/><Relationship Id="rId1" Type="http://schemas.openxmlformats.org/officeDocument/2006/relationships/slideLayout" Target="../slideLayouts/slideLayout57.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3.png"/><Relationship Id="rId2" Type="http://schemas.openxmlformats.org/officeDocument/2006/relationships/notesSlide" Target="../notesSlides/notesSlide23.xml"/><Relationship Id="rId16" Type="http://schemas.openxmlformats.org/officeDocument/2006/relationships/slide" Target="slide60.xml"/><Relationship Id="rId1" Type="http://schemas.openxmlformats.org/officeDocument/2006/relationships/slideLayout" Target="../slideLayouts/slideLayout57.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4.png"/><Relationship Id="rId2" Type="http://schemas.openxmlformats.org/officeDocument/2006/relationships/notesSlide" Target="../notesSlides/notesSlide24.xml"/><Relationship Id="rId16" Type="http://schemas.openxmlformats.org/officeDocument/2006/relationships/slide" Target="slide60.xml"/><Relationship Id="rId1" Type="http://schemas.openxmlformats.org/officeDocument/2006/relationships/slideLayout" Target="../slideLayouts/slideLayout24.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6.png"/><Relationship Id="rId2" Type="http://schemas.openxmlformats.org/officeDocument/2006/relationships/notesSlide" Target="../notesSlides/notesSlide25.xml"/><Relationship Id="rId16" Type="http://schemas.openxmlformats.org/officeDocument/2006/relationships/slide" Target="slide60.xml"/><Relationship Id="rId1" Type="http://schemas.openxmlformats.org/officeDocument/2006/relationships/slideLayout" Target="../slideLayouts/slideLayout24.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7.png"/><Relationship Id="rId2" Type="http://schemas.openxmlformats.org/officeDocument/2006/relationships/notesSlide" Target="../notesSlides/notesSlide26.xml"/><Relationship Id="rId16" Type="http://schemas.openxmlformats.org/officeDocument/2006/relationships/slide" Target="slide60.xml"/><Relationship Id="rId1" Type="http://schemas.openxmlformats.org/officeDocument/2006/relationships/slideLayout" Target="../slideLayouts/slideLayout24.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8.png"/><Relationship Id="rId2" Type="http://schemas.openxmlformats.org/officeDocument/2006/relationships/notesSlide" Target="../notesSlides/notesSlide27.xml"/><Relationship Id="rId16" Type="http://schemas.openxmlformats.org/officeDocument/2006/relationships/slide" Target="slide60.xml"/><Relationship Id="rId1" Type="http://schemas.openxmlformats.org/officeDocument/2006/relationships/slideLayout" Target="../slideLayouts/slideLayout24.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29.png"/><Relationship Id="rId2" Type="http://schemas.openxmlformats.org/officeDocument/2006/relationships/notesSlide" Target="../notesSlides/notesSlide28.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31.png"/><Relationship Id="rId2" Type="http://schemas.openxmlformats.org/officeDocument/2006/relationships/notesSlide" Target="../notesSlides/notesSlide29.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1.jpe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30.xml"/><Relationship Id="rId16"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xml"/><Relationship Id="rId5" Type="http://schemas.microsoft.com/office/2007/relationships/hdphoto" Target="../media/hdphoto4.wdp"/><Relationship Id="rId15" Type="http://schemas.openxmlformats.org/officeDocument/2006/relationships/slide" Target="slide72.xml"/><Relationship Id="rId10" Type="http://schemas.openxmlformats.org/officeDocument/2006/relationships/slide" Target="slide33.xml"/><Relationship Id="rId4" Type="http://schemas.openxmlformats.org/officeDocument/2006/relationships/image" Target="../media/image32.png"/><Relationship Id="rId9" Type="http://schemas.openxmlformats.org/officeDocument/2006/relationships/slide" Target="slide24.xml"/><Relationship Id="rId14" Type="http://schemas.openxmlformats.org/officeDocument/2006/relationships/slide" Target="slide52.xml"/></Relationships>
</file>

<file path=ppt/slides/_rels/slide3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31.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33.png"/><Relationship Id="rId9" Type="http://schemas.openxmlformats.org/officeDocument/2006/relationships/slide" Target="slide33.xml"/><Relationship Id="rId14" Type="http://schemas.openxmlformats.org/officeDocument/2006/relationships/slide" Target="slide72.xml"/></Relationships>
</file>

<file path=ppt/slides/_rels/slide3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34.pn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32.xml"/><Relationship Id="rId16"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image" Target="../media/image1.jpeg"/><Relationship Id="rId15" Type="http://schemas.openxmlformats.org/officeDocument/2006/relationships/slide" Target="slide72.xml"/><Relationship Id="rId10" Type="http://schemas.openxmlformats.org/officeDocument/2006/relationships/slide" Target="slide33.xml"/><Relationship Id="rId4" Type="http://schemas.microsoft.com/office/2007/relationships/hdphoto" Target="../media/hdphoto5.wdp"/><Relationship Id="rId9" Type="http://schemas.openxmlformats.org/officeDocument/2006/relationships/slide" Target="slide24.xml"/><Relationship Id="rId14" Type="http://schemas.openxmlformats.org/officeDocument/2006/relationships/slide" Target="slide52.xml"/></Relationships>
</file>

<file path=ppt/slides/_rels/slide3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35.png"/><Relationship Id="rId2" Type="http://schemas.openxmlformats.org/officeDocument/2006/relationships/notesSlide" Target="../notesSlides/notesSlide33.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3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5.xml"/><Relationship Id="rId18" Type="http://schemas.openxmlformats.org/officeDocument/2006/relationships/slide" Target="slide66.xml"/><Relationship Id="rId3" Type="http://schemas.openxmlformats.org/officeDocument/2006/relationships/image" Target="../media/image36.png"/><Relationship Id="rId7" Type="http://schemas.openxmlformats.org/officeDocument/2006/relationships/slide" Target="slide8.xml"/><Relationship Id="rId12" Type="http://schemas.openxmlformats.org/officeDocument/2006/relationships/slide" Target="slide4.xml"/><Relationship Id="rId17" Type="http://schemas.openxmlformats.org/officeDocument/2006/relationships/slide" Target="slide70.xml"/><Relationship Id="rId2" Type="http://schemas.openxmlformats.org/officeDocument/2006/relationships/notesSlide" Target="../notesSlides/notesSlide34.xml"/><Relationship Id="rId16"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hyperlink" Target="http://www.myhfs.illinois.gov/" TargetMode="External"/><Relationship Id="rId11" Type="http://schemas.openxmlformats.org/officeDocument/2006/relationships/slide" Target="slide33.xml"/><Relationship Id="rId5" Type="http://schemas.openxmlformats.org/officeDocument/2006/relationships/image" Target="../media/image1.jpeg"/><Relationship Id="rId15" Type="http://schemas.openxmlformats.org/officeDocument/2006/relationships/slide" Target="slide52.xml"/><Relationship Id="rId10" Type="http://schemas.openxmlformats.org/officeDocument/2006/relationships/slide" Target="slide24.xml"/><Relationship Id="rId19" Type="http://schemas.openxmlformats.org/officeDocument/2006/relationships/slide" Target="slide60.xml"/><Relationship Id="rId4" Type="http://schemas.microsoft.com/office/2007/relationships/hdphoto" Target="../media/hdphoto6.wdp"/><Relationship Id="rId9" Type="http://schemas.openxmlformats.org/officeDocument/2006/relationships/slide" Target="slide19.xml"/><Relationship Id="rId14" Type="http://schemas.openxmlformats.org/officeDocument/2006/relationships/slide" Target="slide41.xml"/></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37.png"/><Relationship Id="rId2" Type="http://schemas.openxmlformats.org/officeDocument/2006/relationships/notesSlide" Target="../notesSlides/notesSlide35.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3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38.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36.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25.png"/><Relationship Id="rId9" Type="http://schemas.openxmlformats.org/officeDocument/2006/relationships/slide" Target="slide33.xml"/><Relationship Id="rId14" Type="http://schemas.openxmlformats.org/officeDocument/2006/relationships/slide" Target="slide72.xml"/></Relationships>
</file>

<file path=ppt/slides/_rels/slide3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39.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37.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25.png"/><Relationship Id="rId9" Type="http://schemas.openxmlformats.org/officeDocument/2006/relationships/slide" Target="slide33.xml"/><Relationship Id="rId14" Type="http://schemas.openxmlformats.org/officeDocument/2006/relationships/slide" Target="slide72.xml"/></Relationships>
</file>

<file path=ppt/slides/_rels/slide3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40.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38.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25.png"/><Relationship Id="rId9" Type="http://schemas.openxmlformats.org/officeDocument/2006/relationships/slide" Target="slide33.xml"/><Relationship Id="rId14" Type="http://schemas.openxmlformats.org/officeDocument/2006/relationships/slide" Target="slide72.xml"/></Relationships>
</file>

<file path=ppt/slides/_rels/slide3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1.png"/><Relationship Id="rId2" Type="http://schemas.openxmlformats.org/officeDocument/2006/relationships/notesSlide" Target="../notesSlides/notesSlide39.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slide" Target="slide36.xml"/><Relationship Id="rId3" Type="http://schemas.openxmlformats.org/officeDocument/2006/relationships/image" Target="../media/image1.jpeg"/><Relationship Id="rId21" Type="http://schemas.openxmlformats.org/officeDocument/2006/relationships/slide" Target="slide64.xml"/><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slide" Target="slide32.xml"/><Relationship Id="rId2" Type="http://schemas.openxmlformats.org/officeDocument/2006/relationships/notesSlide" Target="../notesSlides/notesSlide4.xml"/><Relationship Id="rId16" Type="http://schemas.openxmlformats.org/officeDocument/2006/relationships/slide" Target="slide60.xml"/><Relationship Id="rId20"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19" Type="http://schemas.openxmlformats.org/officeDocument/2006/relationships/slide" Target="slide46.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42.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40.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25.png"/><Relationship Id="rId9" Type="http://schemas.openxmlformats.org/officeDocument/2006/relationships/slide" Target="slide33.xml"/><Relationship Id="rId14" Type="http://schemas.openxmlformats.org/officeDocument/2006/relationships/slide" Target="slide72.xml"/></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3.png"/><Relationship Id="rId2" Type="http://schemas.openxmlformats.org/officeDocument/2006/relationships/notesSlide" Target="../notesSlides/notesSlide41.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4.png"/><Relationship Id="rId2" Type="http://schemas.openxmlformats.org/officeDocument/2006/relationships/notesSlide" Target="../notesSlides/notesSlide42.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45.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43.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25.png"/><Relationship Id="rId9" Type="http://schemas.openxmlformats.org/officeDocument/2006/relationships/slide" Target="slide33.xml"/><Relationship Id="rId14" Type="http://schemas.openxmlformats.org/officeDocument/2006/relationships/slide" Target="slide72.xml"/></Relationships>
</file>

<file path=ppt/slides/_rels/slide4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47.png"/><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6.png"/><Relationship Id="rId2" Type="http://schemas.openxmlformats.org/officeDocument/2006/relationships/notesSlide" Target="../notesSlides/notesSlide44.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8.png"/><Relationship Id="rId2" Type="http://schemas.openxmlformats.org/officeDocument/2006/relationships/notesSlide" Target="../notesSlides/notesSlide45.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49.png"/><Relationship Id="rId2" Type="http://schemas.openxmlformats.org/officeDocument/2006/relationships/notesSlide" Target="../notesSlides/notesSlide46.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0.png"/><Relationship Id="rId2" Type="http://schemas.openxmlformats.org/officeDocument/2006/relationships/notesSlide" Target="../notesSlides/notesSlide47.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1.png"/><Relationship Id="rId2" Type="http://schemas.openxmlformats.org/officeDocument/2006/relationships/notesSlide" Target="../notesSlides/notesSlide48.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4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2.png"/><Relationship Id="rId2" Type="http://schemas.openxmlformats.org/officeDocument/2006/relationships/notesSlide" Target="../notesSlides/notesSlide49.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1.jpe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5.xml"/><Relationship Id="rId16"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xml"/><Relationship Id="rId5" Type="http://schemas.microsoft.com/office/2007/relationships/hdphoto" Target="../media/hdphoto1.wdp"/><Relationship Id="rId15" Type="http://schemas.openxmlformats.org/officeDocument/2006/relationships/slide" Target="slide72.xml"/><Relationship Id="rId10" Type="http://schemas.openxmlformats.org/officeDocument/2006/relationships/slide" Target="slide33.xml"/><Relationship Id="rId19"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24.xml"/><Relationship Id="rId14" Type="http://schemas.openxmlformats.org/officeDocument/2006/relationships/slide" Target="slide52.xml"/></Relationships>
</file>

<file path=ppt/slides/_rels/slide5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18" Type="http://schemas.openxmlformats.org/officeDocument/2006/relationships/image" Target="../media/image54.png"/><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3.png"/><Relationship Id="rId2" Type="http://schemas.openxmlformats.org/officeDocument/2006/relationships/notesSlide" Target="../notesSlides/notesSlide50.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25.pn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5.png"/><Relationship Id="rId2" Type="http://schemas.openxmlformats.org/officeDocument/2006/relationships/notesSlide" Target="../notesSlides/notesSlide51.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6.png"/><Relationship Id="rId2" Type="http://schemas.openxmlformats.org/officeDocument/2006/relationships/notesSlide" Target="../notesSlides/notesSlide52.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7.png"/><Relationship Id="rId2" Type="http://schemas.openxmlformats.org/officeDocument/2006/relationships/notesSlide" Target="../notesSlides/notesSlide53.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58.png"/><Relationship Id="rId2" Type="http://schemas.openxmlformats.org/officeDocument/2006/relationships/notesSlide" Target="../notesSlides/notesSlide54.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55.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59.png"/><Relationship Id="rId9" Type="http://schemas.openxmlformats.org/officeDocument/2006/relationships/slide" Target="slide33.xml"/><Relationship Id="rId14" Type="http://schemas.openxmlformats.org/officeDocument/2006/relationships/slide" Target="slide72.xml"/></Relationships>
</file>

<file path=ppt/slides/_rels/slide5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56.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60.png"/><Relationship Id="rId9" Type="http://schemas.openxmlformats.org/officeDocument/2006/relationships/slide" Target="slide33.xml"/><Relationship Id="rId14" Type="http://schemas.openxmlformats.org/officeDocument/2006/relationships/slide" Target="slide72.xml"/></Relationships>
</file>

<file path=ppt/slides/_rels/slide5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61.png"/><Relationship Id="rId7" Type="http://schemas.openxmlformats.org/officeDocument/2006/relationships/slide" Target="slide24.xml"/><Relationship Id="rId12" Type="http://schemas.openxmlformats.org/officeDocument/2006/relationships/slide" Target="slide52.xml"/><Relationship Id="rId2" Type="http://schemas.openxmlformats.org/officeDocument/2006/relationships/image" Target="../media/image1.jpeg"/><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62.png"/><Relationship Id="rId2" Type="http://schemas.openxmlformats.org/officeDocument/2006/relationships/notesSlide" Target="../notesSlides/notesSlide57.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5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70.xml"/><Relationship Id="rId3" Type="http://schemas.openxmlformats.org/officeDocument/2006/relationships/slide" Target="slide8.xml"/><Relationship Id="rId7" Type="http://schemas.openxmlformats.org/officeDocument/2006/relationships/slide" Target="slide33.xml"/><Relationship Id="rId12" Type="http://schemas.openxmlformats.org/officeDocument/2006/relationships/slide" Target="slide72.xml"/><Relationship Id="rId2" Type="http://schemas.openxmlformats.org/officeDocument/2006/relationships/image" Target="../media/image1.jpe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52.xml"/><Relationship Id="rId5" Type="http://schemas.openxmlformats.org/officeDocument/2006/relationships/slide" Target="slide19.xml"/><Relationship Id="rId1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11.xml"/><Relationship Id="rId9" Type="http://schemas.openxmlformats.org/officeDocument/2006/relationships/slide" Target="slide35.xml"/><Relationship Id="rId14" Type="http://schemas.openxmlformats.org/officeDocument/2006/relationships/slide" Target="slide66.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xml"/><Relationship Id="rId18" Type="http://schemas.openxmlformats.org/officeDocument/2006/relationships/slide" Target="slide70.xml"/><Relationship Id="rId3" Type="http://schemas.openxmlformats.org/officeDocument/2006/relationships/image" Target="../media/image4.png"/><Relationship Id="rId7" Type="http://schemas.openxmlformats.org/officeDocument/2006/relationships/image" Target="../media/image1.jpeg"/><Relationship Id="rId12" Type="http://schemas.openxmlformats.org/officeDocument/2006/relationships/slide" Target="slide33.xml"/><Relationship Id="rId17" Type="http://schemas.openxmlformats.org/officeDocument/2006/relationships/slide" Target="slide72.xml"/><Relationship Id="rId2" Type="http://schemas.openxmlformats.org/officeDocument/2006/relationships/notesSlide" Target="../notesSlides/notesSlide6.xml"/><Relationship Id="rId16" Type="http://schemas.openxmlformats.org/officeDocument/2006/relationships/slide" Target="slide52.xml"/><Relationship Id="rId20" Type="http://schemas.openxmlformats.org/officeDocument/2006/relationships/slide" Target="slide6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slide" Target="slide24.xml"/><Relationship Id="rId5" Type="http://schemas.openxmlformats.org/officeDocument/2006/relationships/image" Target="../media/image2.png"/><Relationship Id="rId15" Type="http://schemas.openxmlformats.org/officeDocument/2006/relationships/slide" Target="slide41.xml"/><Relationship Id="rId10" Type="http://schemas.openxmlformats.org/officeDocument/2006/relationships/slide" Target="slide19.xml"/><Relationship Id="rId19" Type="http://schemas.openxmlformats.org/officeDocument/2006/relationships/slide" Target="slide66.xml"/><Relationship Id="rId4" Type="http://schemas.microsoft.com/office/2007/relationships/hdphoto" Target="../media/hdphoto2.wdp"/><Relationship Id="rId9" Type="http://schemas.openxmlformats.org/officeDocument/2006/relationships/slide" Target="slide11.xml"/><Relationship Id="rId14" Type="http://schemas.openxmlformats.org/officeDocument/2006/relationships/slide" Target="slide35.xml"/></Relationships>
</file>

<file path=ppt/slides/_rels/slide6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64.png"/><Relationship Id="rId2" Type="http://schemas.openxmlformats.org/officeDocument/2006/relationships/notesSlide" Target="../notesSlides/notesSlide58.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6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65.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59.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1.jpeg"/><Relationship Id="rId9" Type="http://schemas.openxmlformats.org/officeDocument/2006/relationships/slide" Target="slide33.xml"/><Relationship Id="rId14" Type="http://schemas.openxmlformats.org/officeDocument/2006/relationships/slide" Target="slide72.xml"/></Relationships>
</file>

<file path=ppt/slides/_rels/slide6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66.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60.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1.jpeg"/><Relationship Id="rId9" Type="http://schemas.openxmlformats.org/officeDocument/2006/relationships/slide" Target="slide33.xml"/><Relationship Id="rId14" Type="http://schemas.openxmlformats.org/officeDocument/2006/relationships/slide" Target="slide72.xml"/></Relationships>
</file>

<file path=ppt/slides/_rels/slide6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61.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67.png"/><Relationship Id="rId9" Type="http://schemas.openxmlformats.org/officeDocument/2006/relationships/slide" Target="slide33.xml"/><Relationship Id="rId14" Type="http://schemas.openxmlformats.org/officeDocument/2006/relationships/slide" Target="slide7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69.png"/><Relationship Id="rId2" Type="http://schemas.openxmlformats.org/officeDocument/2006/relationships/notesSlide" Target="../notesSlides/notesSlide63.xml"/><Relationship Id="rId16" Type="http://schemas.openxmlformats.org/officeDocument/2006/relationships/slide" Target="slide60.xml"/><Relationship Id="rId1" Type="http://schemas.openxmlformats.org/officeDocument/2006/relationships/slideLayout" Target="../slideLayouts/slideLayout35.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6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0.png"/><Relationship Id="rId2" Type="http://schemas.openxmlformats.org/officeDocument/2006/relationships/notesSlide" Target="../notesSlides/notesSlide64.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6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image" Target="../media/image71.png"/><Relationship Id="rId16" Type="http://schemas.openxmlformats.org/officeDocument/2006/relationships/slide" Target="slide66.xml"/><Relationship Id="rId1" Type="http://schemas.openxmlformats.org/officeDocument/2006/relationships/slideLayout" Target="../slideLayouts/slideLayout68.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hyperlink" Target="http://www.myhfs.illinois.gov/" TargetMode="External"/><Relationship Id="rId9" Type="http://schemas.openxmlformats.org/officeDocument/2006/relationships/slide" Target="slide33.xml"/><Relationship Id="rId14" Type="http://schemas.openxmlformats.org/officeDocument/2006/relationships/slide" Target="slide72.xml"/></Relationships>
</file>

<file path=ppt/slides/_rels/slide6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2" Type="http://schemas.openxmlformats.org/officeDocument/2006/relationships/image" Target="../media/image72.png"/><Relationship Id="rId16" Type="http://schemas.openxmlformats.org/officeDocument/2006/relationships/slide" Target="slide60.xml"/><Relationship Id="rId1" Type="http://schemas.openxmlformats.org/officeDocument/2006/relationships/slideLayout" Target="../slideLayouts/slideLayout68.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6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2" Type="http://schemas.openxmlformats.org/officeDocument/2006/relationships/image" Target="../media/image73.png"/><Relationship Id="rId16" Type="http://schemas.openxmlformats.org/officeDocument/2006/relationships/slide" Target="slide60.xml"/><Relationship Id="rId1" Type="http://schemas.openxmlformats.org/officeDocument/2006/relationships/slideLayout" Target="../slideLayouts/slideLayout68.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2.pn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7.xml"/><Relationship Id="rId16"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image" Target="../media/image1.jpeg"/><Relationship Id="rId15" Type="http://schemas.openxmlformats.org/officeDocument/2006/relationships/slide" Target="slide72.xml"/><Relationship Id="rId10" Type="http://schemas.openxmlformats.org/officeDocument/2006/relationships/slide" Target="slide33.xml"/><Relationship Id="rId19" Type="http://schemas.openxmlformats.org/officeDocument/2006/relationships/image" Target="../media/image5.png"/><Relationship Id="rId4" Type="http://schemas.microsoft.com/office/2007/relationships/hdphoto" Target="../media/hdphoto1.wdp"/><Relationship Id="rId9" Type="http://schemas.openxmlformats.org/officeDocument/2006/relationships/slide" Target="slide24.xml"/><Relationship Id="rId14" Type="http://schemas.openxmlformats.org/officeDocument/2006/relationships/slide" Target="slide52.xml"/></Relationships>
</file>

<file path=ppt/slides/_rels/slide7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4.png"/><Relationship Id="rId2" Type="http://schemas.openxmlformats.org/officeDocument/2006/relationships/notesSlide" Target="../notesSlides/notesSlide65.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52.xml"/><Relationship Id="rId18" Type="http://schemas.openxmlformats.org/officeDocument/2006/relationships/image" Target="../media/image75.png"/><Relationship Id="rId3" Type="http://schemas.openxmlformats.org/officeDocument/2006/relationships/image" Target="../media/image25.png"/><Relationship Id="rId7" Type="http://schemas.openxmlformats.org/officeDocument/2006/relationships/slide" Target="slide19.xml"/><Relationship Id="rId12" Type="http://schemas.openxmlformats.org/officeDocument/2006/relationships/slide" Target="slide41.xml"/><Relationship Id="rId17" Type="http://schemas.openxmlformats.org/officeDocument/2006/relationships/slide" Target="slide60.xml"/><Relationship Id="rId2" Type="http://schemas.openxmlformats.org/officeDocument/2006/relationships/notesSlide" Target="../notesSlides/notesSlide66.xml"/><Relationship Id="rId16" Type="http://schemas.openxmlformats.org/officeDocument/2006/relationships/slide" Target="slide66.xml"/><Relationship Id="rId1" Type="http://schemas.openxmlformats.org/officeDocument/2006/relationships/slideLayout" Target="../slideLayouts/slideLayout79.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70.xml"/><Relationship Id="rId10" Type="http://schemas.openxmlformats.org/officeDocument/2006/relationships/slide" Target="slide4.xml"/><Relationship Id="rId4" Type="http://schemas.openxmlformats.org/officeDocument/2006/relationships/image" Target="../media/image1.jpeg"/><Relationship Id="rId9" Type="http://schemas.openxmlformats.org/officeDocument/2006/relationships/slide" Target="slide33.xml"/><Relationship Id="rId14" Type="http://schemas.openxmlformats.org/officeDocument/2006/relationships/slide" Target="slide72.xml"/></Relationships>
</file>

<file path=ppt/slides/_rels/slide7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6.png"/><Relationship Id="rId2" Type="http://schemas.openxmlformats.org/officeDocument/2006/relationships/notesSlide" Target="../notesSlides/notesSlide67.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7.png"/><Relationship Id="rId2" Type="http://schemas.openxmlformats.org/officeDocument/2006/relationships/notesSlide" Target="../notesSlides/notesSlide68.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image" Target="../media/image78.png"/><Relationship Id="rId7" Type="http://schemas.openxmlformats.org/officeDocument/2006/relationships/slide" Target="slide11.xml"/><Relationship Id="rId12" Type="http://schemas.openxmlformats.org/officeDocument/2006/relationships/slide" Target="slide35.xml"/><Relationship Id="rId17" Type="http://schemas.openxmlformats.org/officeDocument/2006/relationships/slide" Target="slide66.xml"/><Relationship Id="rId2" Type="http://schemas.openxmlformats.org/officeDocument/2006/relationships/notesSlide" Target="../notesSlides/notesSlide69.xml"/><Relationship Id="rId16"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image" Target="../media/image1.jpeg"/><Relationship Id="rId15" Type="http://schemas.openxmlformats.org/officeDocument/2006/relationships/slide" Target="slide72.xml"/><Relationship Id="rId10" Type="http://schemas.openxmlformats.org/officeDocument/2006/relationships/slide" Target="slide33.xml"/><Relationship Id="rId4" Type="http://schemas.microsoft.com/office/2007/relationships/hdphoto" Target="../media/hdphoto7.wdp"/><Relationship Id="rId9" Type="http://schemas.openxmlformats.org/officeDocument/2006/relationships/slide" Target="slide24.xml"/><Relationship Id="rId14" Type="http://schemas.openxmlformats.org/officeDocument/2006/relationships/slide" Target="slide52.xml"/></Relationships>
</file>

<file path=ppt/slides/_rels/slide7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9.png"/><Relationship Id="rId2" Type="http://schemas.openxmlformats.org/officeDocument/2006/relationships/notesSlide" Target="../notesSlides/notesSlide70.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9.png"/><Relationship Id="rId2" Type="http://schemas.openxmlformats.org/officeDocument/2006/relationships/notesSlide" Target="../notesSlides/notesSlide71.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www.illinois.gov/hfs/impact/Pages/Glossary.aspx" TargetMode="External"/><Relationship Id="rId4" Type="http://schemas.openxmlformats.org/officeDocument/2006/relationships/hyperlink" Target="http://www.illinois.gov/hfs/impact/Pages/AboutIMPACT.aspx"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mailto:IMPACT.Help@Illinois.gov" TargetMode="External"/><Relationship Id="rId4" Type="http://schemas.openxmlformats.org/officeDocument/2006/relationships/hyperlink" Target="http://www.illinois.gov/hfs/impact/Pages/faqs.aspx"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slide" Target="slide60.xml"/><Relationship Id="rId1" Type="http://schemas.openxmlformats.org/officeDocument/2006/relationships/slideLayout" Target="../slideLayouts/slideLayout46.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_rels/slide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72.xml"/><Relationship Id="rId3" Type="http://schemas.openxmlformats.org/officeDocument/2006/relationships/image" Target="../media/image1.jpeg"/><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notesSlide" Target="../notesSlides/notesSlide9.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1.xml"/><Relationship Id="rId5" Type="http://schemas.openxmlformats.org/officeDocument/2006/relationships/slide" Target="slide11.xml"/><Relationship Id="rId15" Type="http://schemas.openxmlformats.org/officeDocument/2006/relationships/slide" Target="slide66.xml"/><Relationship Id="rId10"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1371600"/>
            <a:ext cx="9144000" cy="584775"/>
          </a:xfrm>
          <a:prstGeom prst="rect">
            <a:avLst/>
          </a:prstGeom>
          <a:noFill/>
        </p:spPr>
        <p:txBody>
          <a:bodyPr wrap="square" rtlCol="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ILLINOIS PROVIDER ENROLLMENT</a:t>
            </a:r>
          </a:p>
        </p:txBody>
      </p:sp>
      <p:sp>
        <p:nvSpPr>
          <p:cNvPr id="5" name="TextBox 4"/>
          <p:cNvSpPr txBox="1"/>
          <p:nvPr/>
        </p:nvSpPr>
        <p:spPr>
          <a:xfrm>
            <a:off x="0" y="4724400"/>
            <a:ext cx="9144000" cy="369332"/>
          </a:xfrm>
          <a:prstGeom prst="rect">
            <a:avLst/>
          </a:prstGeom>
          <a:noFill/>
        </p:spPr>
        <p:txBody>
          <a:bodyPr wrap="square" rtlCol="0">
            <a:spAutoFit/>
          </a:bodyPr>
          <a:lstStyle/>
          <a:p>
            <a:pPr algn="ctr"/>
            <a:r>
              <a:rPr lang="en-US" b="1" i="1" dirty="0"/>
              <a:t>Facilities, Agencies, Organizations</a:t>
            </a:r>
          </a:p>
        </p:txBody>
      </p:sp>
      <p:pic>
        <p:nvPicPr>
          <p:cNvPr id="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1169212" y="2133600"/>
            <a:ext cx="6679388" cy="1905000"/>
          </a:xfrm>
          <a:prstGeom prst="rect">
            <a:avLst/>
          </a:prstGeom>
          <a:noFill/>
        </p:spPr>
      </p:pic>
    </p:spTree>
    <p:extLst>
      <p:ext uri="{BB962C8B-B14F-4D97-AF65-F5344CB8AC3E}">
        <p14:creationId xmlns:p14="http://schemas.microsoft.com/office/powerpoint/2010/main" val="329198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0"/>
            <a:ext cx="9144000" cy="832757"/>
            <a:chOff x="0" y="0"/>
            <a:chExt cx="9144000" cy="832757"/>
          </a:xfrm>
        </p:grpSpPr>
        <p:sp>
          <p:nvSpPr>
            <p:cNvPr id="33" name="Rectangle 32"/>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4"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2" name="Title 1"/>
          <p:cNvSpPr>
            <a:spLocks noGrp="1"/>
          </p:cNvSpPr>
          <p:nvPr>
            <p:ph type="title"/>
          </p:nvPr>
        </p:nvSpPr>
        <p:spPr>
          <a:xfrm>
            <a:off x="0" y="0"/>
            <a:ext cx="6400800" cy="838200"/>
          </a:xfrm>
        </p:spPr>
        <p:txBody>
          <a:bodyPr>
            <a:noAutofit/>
          </a:bodyPr>
          <a:lstStyle/>
          <a:p>
            <a:pPr algn="l"/>
            <a:r>
              <a:rPr lang="en-US" sz="2800" dirty="0"/>
              <a:t>Using the Business Process Wizard (BPW)</a:t>
            </a:r>
          </a:p>
        </p:txBody>
      </p:sp>
      <p:sp>
        <p:nvSpPr>
          <p:cNvPr id="40" name="Rectangle 39"/>
          <p:cNvSpPr/>
          <p:nvPr/>
        </p:nvSpPr>
        <p:spPr>
          <a:xfrm>
            <a:off x="0" y="838200"/>
            <a:ext cx="9144000" cy="400110"/>
          </a:xfrm>
          <a:prstGeom prst="rect">
            <a:avLst/>
          </a:prstGeom>
          <a:solidFill>
            <a:srgbClr val="92D050"/>
          </a:solidFill>
          <a:ln>
            <a:noFill/>
          </a:ln>
          <a:effectLst>
            <a:outerShdw blurRad="50800" dist="38100" dir="2700000" algn="tl" rotWithShape="0">
              <a:prstClr val="black">
                <a:alpha val="40000"/>
              </a:prstClr>
            </a:outerShdw>
          </a:effectLst>
        </p:spPr>
        <p:txBody>
          <a:bodyPr wrap="square">
            <a:spAutoFit/>
          </a:bodyPr>
          <a:lstStyle/>
          <a:p>
            <a:pPr algn="ctr"/>
            <a:r>
              <a:rPr lang="en-US" sz="2000" dirty="0"/>
              <a:t>The BPW serves as the “Control Center” of the application.</a:t>
            </a:r>
          </a:p>
        </p:txBody>
      </p:sp>
      <p:sp>
        <p:nvSpPr>
          <p:cNvPr id="29" name="Rectangle 28"/>
          <p:cNvSpPr/>
          <p:nvPr/>
        </p:nvSpPr>
        <p:spPr>
          <a:xfrm>
            <a:off x="777240" y="4648200"/>
            <a:ext cx="7604760" cy="1815882"/>
          </a:xfrm>
          <a:prstGeom prst="rect">
            <a:avLst/>
          </a:prstGeom>
        </p:spPr>
        <p:txBody>
          <a:bodyPr wrap="square">
            <a:spAutoFit/>
          </a:bodyPr>
          <a:lstStyle/>
          <a:p>
            <a:pPr marL="115888" lvl="1" indent="-115888">
              <a:buFont typeface="Arial" pitchFamily="34" charset="0"/>
              <a:buChar char="•"/>
            </a:pPr>
            <a:r>
              <a:rPr lang="en-US" sz="1600" b="1" dirty="0"/>
              <a:t>Required: </a:t>
            </a:r>
            <a:r>
              <a:rPr lang="en-US" sz="1600" dirty="0"/>
              <a:t>Steps listed as </a:t>
            </a:r>
            <a:r>
              <a:rPr lang="en-US" sz="1600" b="1" i="1" dirty="0">
                <a:solidFill>
                  <a:srgbClr val="FF0000"/>
                </a:solidFill>
              </a:rPr>
              <a:t>Optional</a:t>
            </a:r>
            <a:r>
              <a:rPr lang="en-US" sz="1600" b="1" dirty="0">
                <a:solidFill>
                  <a:srgbClr val="FF0000"/>
                </a:solidFill>
              </a:rPr>
              <a:t> </a:t>
            </a:r>
            <a:r>
              <a:rPr lang="en-US" sz="1600" dirty="0"/>
              <a:t>may change to </a:t>
            </a:r>
            <a:r>
              <a:rPr lang="en-US" sz="1600" b="1" i="1" dirty="0">
                <a:solidFill>
                  <a:srgbClr val="FF0000"/>
                </a:solidFill>
              </a:rPr>
              <a:t>Required</a:t>
            </a:r>
            <a:r>
              <a:rPr lang="en-US" sz="1600" b="1" dirty="0">
                <a:solidFill>
                  <a:srgbClr val="FF0000"/>
                </a:solidFill>
              </a:rPr>
              <a:t> </a:t>
            </a:r>
            <a:r>
              <a:rPr lang="en-US" sz="1600" dirty="0"/>
              <a:t>based upon previous steps.</a:t>
            </a:r>
          </a:p>
          <a:p>
            <a:pPr marL="115888" lvl="1" indent="-115888">
              <a:buFont typeface="Arial" pitchFamily="34" charset="0"/>
              <a:buChar char="•"/>
            </a:pPr>
            <a:r>
              <a:rPr lang="en-US" sz="1600" b="1" dirty="0"/>
              <a:t>Dates</a:t>
            </a:r>
            <a:r>
              <a:rPr lang="en-US" sz="1600" dirty="0"/>
              <a:t>: Entered by the system; </a:t>
            </a:r>
            <a:r>
              <a:rPr lang="en-US" sz="1600" b="1" i="1" dirty="0">
                <a:solidFill>
                  <a:srgbClr val="FF0000"/>
                </a:solidFill>
              </a:rPr>
              <a:t>Start Date </a:t>
            </a:r>
            <a:r>
              <a:rPr lang="en-US" sz="1600" i="1" dirty="0">
                <a:solidFill>
                  <a:srgbClr val="FF0000"/>
                </a:solidFill>
              </a:rPr>
              <a:t> </a:t>
            </a:r>
            <a:r>
              <a:rPr lang="en-US" sz="1600" dirty="0"/>
              <a:t>is the date each step is opened, the </a:t>
            </a:r>
            <a:r>
              <a:rPr lang="en-US" sz="1600" b="1" i="1" dirty="0">
                <a:solidFill>
                  <a:srgbClr val="FF0000"/>
                </a:solidFill>
              </a:rPr>
              <a:t>End Date </a:t>
            </a:r>
            <a:r>
              <a:rPr lang="en-US" sz="1600" dirty="0"/>
              <a:t>is the date each </a:t>
            </a:r>
            <a:r>
              <a:rPr lang="en-US" dirty="0"/>
              <a:t>step</a:t>
            </a:r>
            <a:r>
              <a:rPr lang="en-US" sz="1600" dirty="0"/>
              <a:t> is completed.</a:t>
            </a:r>
          </a:p>
          <a:p>
            <a:pPr marL="115888" lvl="1" indent="-115888">
              <a:buFont typeface="Arial" pitchFamily="34" charset="0"/>
              <a:buChar char="•"/>
            </a:pPr>
            <a:r>
              <a:rPr lang="en-US" sz="1600" b="1" dirty="0"/>
              <a:t>Status</a:t>
            </a:r>
            <a:r>
              <a:rPr lang="en-US" sz="1600" dirty="0"/>
              <a:t>: When a step is completed the </a:t>
            </a:r>
            <a:r>
              <a:rPr lang="en-US" sz="1600" b="1" i="1" dirty="0">
                <a:solidFill>
                  <a:srgbClr val="FF0000"/>
                </a:solidFill>
              </a:rPr>
              <a:t>Status</a:t>
            </a:r>
            <a:r>
              <a:rPr lang="en-US" sz="1600" dirty="0">
                <a:solidFill>
                  <a:srgbClr val="FF0000"/>
                </a:solidFill>
              </a:rPr>
              <a:t> </a:t>
            </a:r>
            <a:r>
              <a:rPr lang="en-US" sz="1600" dirty="0"/>
              <a:t>will be updated to </a:t>
            </a:r>
            <a:r>
              <a:rPr lang="en-US" sz="1600" b="1" i="1" dirty="0">
                <a:solidFill>
                  <a:srgbClr val="FF0000"/>
                </a:solidFill>
              </a:rPr>
              <a:t>Complete</a:t>
            </a:r>
            <a:r>
              <a:rPr lang="en-US" sz="1600" dirty="0"/>
              <a:t>; answering some checklist questions may change a prior step’s status back to </a:t>
            </a:r>
            <a:r>
              <a:rPr lang="en-US" sz="1600" b="1" i="1" dirty="0">
                <a:solidFill>
                  <a:srgbClr val="FF0000"/>
                </a:solidFill>
              </a:rPr>
              <a:t>Incomplete</a:t>
            </a:r>
            <a:r>
              <a:rPr lang="en-US" sz="1600" b="1" dirty="0"/>
              <a:t>.</a:t>
            </a:r>
          </a:p>
          <a:p>
            <a:pPr marL="115888" lvl="1" indent="-115888">
              <a:buFont typeface="Arial" pitchFamily="34" charset="0"/>
              <a:buChar char="•"/>
            </a:pPr>
            <a:r>
              <a:rPr lang="en-US" sz="1600" b="1" dirty="0"/>
              <a:t>Remarks</a:t>
            </a:r>
            <a:r>
              <a:rPr lang="en-US" sz="1600" dirty="0"/>
              <a:t>: </a:t>
            </a:r>
            <a:r>
              <a:rPr lang="en-US" sz="1600" b="1" i="1" dirty="0">
                <a:solidFill>
                  <a:srgbClr val="FF0000"/>
                </a:solidFill>
              </a:rPr>
              <a:t>Remarks</a:t>
            </a:r>
            <a:r>
              <a:rPr lang="en-US" sz="1600" dirty="0"/>
              <a:t> are systematically generated throughout the enrollment process.</a:t>
            </a:r>
          </a:p>
          <a:p>
            <a:pPr marL="115888" lvl="1" indent="-115888">
              <a:buFont typeface="Arial" pitchFamily="34" charset="0"/>
              <a:buChar char="•"/>
            </a:pPr>
            <a:endParaRPr lang="en-US" sz="1400" dirty="0"/>
          </a:p>
        </p:txBody>
      </p:sp>
      <p:sp>
        <p:nvSpPr>
          <p:cNvPr id="2" name="Slide Number Placeholder 1"/>
          <p:cNvSpPr>
            <a:spLocks noGrp="1"/>
          </p:cNvSpPr>
          <p:nvPr>
            <p:ph type="sldNum" sz="quarter" idx="12"/>
          </p:nvPr>
        </p:nvSpPr>
        <p:spPr/>
        <p:txBody>
          <a:bodyPr/>
          <a:lstStyle/>
          <a:p>
            <a:fld id="{5231E635-3882-45BA-B8C0-75C01EA01E46}" type="slidenum">
              <a:rPr lang="en-US" smtClean="0"/>
              <a:pPr/>
              <a:t>10</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5856FC5E-B0A9-4AB8-A4F5-7F09F5572237}"/>
              </a:ext>
            </a:extLst>
          </p:cNvPr>
          <p:cNvPicPr>
            <a:picLocks noChangeAspect="1"/>
          </p:cNvPicPr>
          <p:nvPr/>
        </p:nvPicPr>
        <p:blipFill>
          <a:blip r:embed="rId17"/>
          <a:stretch>
            <a:fillRect/>
          </a:stretch>
        </p:blipFill>
        <p:spPr>
          <a:xfrm>
            <a:off x="152400" y="1299089"/>
            <a:ext cx="8839200" cy="3349111"/>
          </a:xfrm>
          <a:prstGeom prst="rect">
            <a:avLst/>
          </a:prstGeom>
        </p:spPr>
      </p:pic>
      <p:sp>
        <p:nvSpPr>
          <p:cNvPr id="6" name="Oval 5">
            <a:extLst>
              <a:ext uri="{FF2B5EF4-FFF2-40B4-BE49-F238E27FC236}">
                <a16:creationId xmlns:a16="http://schemas.microsoft.com/office/drawing/2014/main" id="{DEEC6A12-545F-4ADC-961D-76E9120AEAA0}"/>
              </a:ext>
            </a:extLst>
          </p:cNvPr>
          <p:cNvSpPr/>
          <p:nvPr/>
        </p:nvSpPr>
        <p:spPr>
          <a:xfrm>
            <a:off x="3962400" y="1905000"/>
            <a:ext cx="37465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21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467600" cy="1600200"/>
          </a:xfrm>
          <a:ln>
            <a:noFill/>
          </a:ln>
        </p:spPr>
        <p:txBody>
          <a:bodyPr>
            <a:noAutofit/>
          </a:bodyPr>
          <a:lstStyle/>
          <a:p>
            <a:pPr marL="114300" indent="-114300">
              <a:spcBef>
                <a:spcPts val="0"/>
              </a:spcBef>
            </a:pPr>
            <a:r>
              <a:rPr lang="en-US" sz="1800" dirty="0"/>
              <a:t>Once you have documented your Application ID, you have completed           Step 1: </a:t>
            </a:r>
            <a:r>
              <a:rPr lang="en-US" sz="1800" b="1" i="1" dirty="0">
                <a:solidFill>
                  <a:srgbClr val="FF0000"/>
                </a:solidFill>
              </a:rPr>
              <a:t>Provider Basic Information</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14300" indent="-114300">
              <a:spcBef>
                <a:spcPts val="0"/>
              </a:spcBef>
              <a:buClr>
                <a:schemeClr val="tx1"/>
              </a:buClr>
            </a:pPr>
            <a:r>
              <a:rPr lang="en-US" sz="1800" dirty="0"/>
              <a:t>Steps </a:t>
            </a:r>
            <a:r>
              <a:rPr lang="en-US" sz="1800" b="1" i="1" dirty="0">
                <a:solidFill>
                  <a:srgbClr val="FF0000"/>
                </a:solidFill>
              </a:rPr>
              <a:t>1</a:t>
            </a:r>
            <a:r>
              <a:rPr lang="en-US" sz="1800" dirty="0"/>
              <a:t>,</a:t>
            </a:r>
            <a:r>
              <a:rPr lang="en-US" sz="1800" b="1" i="1" dirty="0">
                <a:solidFill>
                  <a:srgbClr val="FF0000"/>
                </a:solidFill>
              </a:rPr>
              <a:t> 2 </a:t>
            </a:r>
            <a:r>
              <a:rPr lang="en-US" sz="1800" dirty="0"/>
              <a:t>and</a:t>
            </a:r>
            <a:r>
              <a:rPr lang="en-US" sz="1800" b="1" i="1" dirty="0">
                <a:solidFill>
                  <a:srgbClr val="FF0000"/>
                </a:solidFill>
              </a:rPr>
              <a:t> 3 </a:t>
            </a:r>
            <a:r>
              <a:rPr lang="en-US" sz="1800" dirty="0"/>
              <a:t>must be completed in sequential order before attempting any of the later steps.</a:t>
            </a:r>
          </a:p>
          <a:p>
            <a:pPr marL="114300" indent="-114300">
              <a:spcBef>
                <a:spcPts val="0"/>
              </a:spcBef>
            </a:pPr>
            <a:r>
              <a:rPr lang="en-US" sz="1800" dirty="0"/>
              <a:t>Click on Step 2: </a:t>
            </a:r>
            <a:r>
              <a:rPr lang="en-US" sz="1800" b="1" i="1" dirty="0">
                <a:solidFill>
                  <a:srgbClr val="FF0000"/>
                </a:solidFill>
              </a:rPr>
              <a:t>Add Locations </a:t>
            </a:r>
            <a:r>
              <a:rPr lang="en-US" sz="1800" dirty="0"/>
              <a:t>to continue completing your application.</a:t>
            </a:r>
          </a:p>
          <a:p>
            <a:pPr marL="114300" indent="-114300">
              <a:spcBef>
                <a:spcPts val="0"/>
              </a:spcBef>
            </a:pPr>
            <a:endParaRPr lang="en-US" sz="1800" dirty="0"/>
          </a:p>
          <a:p>
            <a:pPr marL="182880" indent="-115888">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Completing the Application Using BPW</a:t>
            </a:r>
          </a:p>
        </p:txBody>
      </p:sp>
      <p:sp>
        <p:nvSpPr>
          <p:cNvPr id="2" name="Slide Number Placeholder 1"/>
          <p:cNvSpPr>
            <a:spLocks noGrp="1"/>
          </p:cNvSpPr>
          <p:nvPr>
            <p:ph type="sldNum" sz="quarter" idx="12"/>
          </p:nvPr>
        </p:nvSpPr>
        <p:spPr/>
        <p:txBody>
          <a:bodyPr/>
          <a:lstStyle/>
          <a:p>
            <a:fld id="{5231E635-3882-45BA-B8C0-75C01EA01E46}" type="slidenum">
              <a:rPr lang="en-US" smtClean="0"/>
              <a:pPr/>
              <a:t>11</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D5A334DB-7EEC-4E54-ADA5-740C651170AE}"/>
              </a:ext>
            </a:extLst>
          </p:cNvPr>
          <p:cNvPicPr>
            <a:picLocks noChangeAspect="1"/>
          </p:cNvPicPr>
          <p:nvPr/>
        </p:nvPicPr>
        <p:blipFill>
          <a:blip r:embed="rId17"/>
          <a:stretch>
            <a:fillRect/>
          </a:stretch>
        </p:blipFill>
        <p:spPr>
          <a:xfrm>
            <a:off x="228600" y="2743200"/>
            <a:ext cx="8729180" cy="3429000"/>
          </a:xfrm>
          <a:prstGeom prst="rect">
            <a:avLst/>
          </a:prstGeom>
        </p:spPr>
      </p:pic>
      <p:sp>
        <p:nvSpPr>
          <p:cNvPr id="5" name="Oval 4">
            <a:extLst>
              <a:ext uri="{FF2B5EF4-FFF2-40B4-BE49-F238E27FC236}">
                <a16:creationId xmlns:a16="http://schemas.microsoft.com/office/drawing/2014/main" id="{DFAEE1FB-81E9-4A44-907C-2B004AC6C50F}"/>
              </a:ext>
            </a:extLst>
          </p:cNvPr>
          <p:cNvSpPr/>
          <p:nvPr/>
        </p:nvSpPr>
        <p:spPr>
          <a:xfrm>
            <a:off x="4038600" y="3352800"/>
            <a:ext cx="367030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F23C457-021B-4B87-B887-F50C2042519B}"/>
              </a:ext>
            </a:extLst>
          </p:cNvPr>
          <p:cNvCxnSpPr/>
          <p:nvPr/>
        </p:nvCxnSpPr>
        <p:spPr>
          <a:xfrm flipH="1">
            <a:off x="1905000" y="3717925"/>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02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42" name="TextBox 41"/>
          <p:cNvSpPr txBox="1"/>
          <p:nvPr/>
        </p:nvSpPr>
        <p:spPr>
          <a:xfrm>
            <a:off x="762000" y="3974068"/>
            <a:ext cx="7391400" cy="369332"/>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 Click </a:t>
            </a:r>
            <a:r>
              <a:rPr lang="en-US" b="1" i="1" dirty="0">
                <a:solidFill>
                  <a:srgbClr val="FF0000"/>
                </a:solidFill>
              </a:rPr>
              <a:t>Add</a:t>
            </a:r>
            <a:r>
              <a:rPr lang="en-US" dirty="0">
                <a:solidFill>
                  <a:srgbClr val="FF0000"/>
                </a:solidFill>
              </a:rPr>
              <a:t> </a:t>
            </a:r>
            <a:r>
              <a:rPr lang="en-US" dirty="0">
                <a:solidFill>
                  <a:prstClr val="black"/>
                </a:solidFill>
              </a:rPr>
              <a:t>to input the Primary Practice Location address details. </a:t>
            </a:r>
          </a:p>
        </p:txBody>
      </p: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12</a:t>
            </a:fld>
            <a:endParaRPr lang="en-US" dirty="0">
              <a:solidFill>
                <a:prstClr val="black">
                  <a:tint val="75000"/>
                </a:prstClr>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1" name="Action Button: Custom 2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2" name="Action Button: Custom 2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3" name="Action Button: Custom 2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65CD1807-38C2-47F1-B9AB-4DC272D76C18}"/>
              </a:ext>
            </a:extLst>
          </p:cNvPr>
          <p:cNvPicPr>
            <a:picLocks noChangeAspect="1"/>
          </p:cNvPicPr>
          <p:nvPr/>
        </p:nvPicPr>
        <p:blipFill>
          <a:blip r:embed="rId17"/>
          <a:stretch>
            <a:fillRect/>
          </a:stretch>
        </p:blipFill>
        <p:spPr>
          <a:xfrm>
            <a:off x="309562" y="849313"/>
            <a:ext cx="8524875" cy="3000375"/>
          </a:xfrm>
          <a:prstGeom prst="rect">
            <a:avLst/>
          </a:prstGeom>
        </p:spPr>
      </p:pic>
      <p:sp>
        <p:nvSpPr>
          <p:cNvPr id="5" name="Oval 4">
            <a:extLst>
              <a:ext uri="{FF2B5EF4-FFF2-40B4-BE49-F238E27FC236}">
                <a16:creationId xmlns:a16="http://schemas.microsoft.com/office/drawing/2014/main" id="{E5DAFB5A-4E0A-4F98-B615-845E3912FFD7}"/>
              </a:ext>
            </a:extLst>
          </p:cNvPr>
          <p:cNvSpPr/>
          <p:nvPr/>
        </p:nvSpPr>
        <p:spPr>
          <a:xfrm>
            <a:off x="990600" y="1295400"/>
            <a:ext cx="7620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54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832757"/>
            <a:chOff x="0" y="0"/>
            <a:chExt cx="9144000" cy="832757"/>
          </a:xfrm>
        </p:grpSpPr>
        <p:sp>
          <p:nvSpPr>
            <p:cNvPr id="18" name="Rectangle 1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0" name="Title 9"/>
          <p:cNvSpPr>
            <a:spLocks noGrp="1"/>
          </p:cNvSpPr>
          <p:nvPr>
            <p:ph type="title"/>
          </p:nvPr>
        </p:nvSpPr>
        <p:spPr>
          <a:xfrm>
            <a:off x="0" y="0"/>
            <a:ext cx="6400800" cy="838200"/>
          </a:xfrm>
        </p:spPr>
        <p:txBody>
          <a:bodyPr>
            <a:normAutofit/>
          </a:bodyPr>
          <a:lstStyle/>
          <a:p>
            <a:pPr algn="l"/>
            <a:r>
              <a:rPr lang="en-US" sz="2800" dirty="0"/>
              <a:t>Step 2: Add Locations</a:t>
            </a:r>
          </a:p>
        </p:txBody>
      </p:sp>
      <p:sp>
        <p:nvSpPr>
          <p:cNvPr id="2" name="TextBox 1"/>
          <p:cNvSpPr txBox="1"/>
          <p:nvPr/>
        </p:nvSpPr>
        <p:spPr>
          <a:xfrm>
            <a:off x="762000" y="5715000"/>
            <a:ext cx="7467600" cy="646331"/>
          </a:xfrm>
          <a:prstGeom prst="rect">
            <a:avLst/>
          </a:prstGeom>
          <a:noFill/>
        </p:spPr>
        <p:txBody>
          <a:bodyPr wrap="square" rtlCol="0" anchor="ctr">
            <a:spAutoFit/>
          </a:bodyPr>
          <a:lstStyle/>
          <a:p>
            <a:pPr marL="111125" indent="-111125">
              <a:buFont typeface="Arial" pitchFamily="34" charset="0"/>
              <a:buChar char="•"/>
            </a:pPr>
            <a:r>
              <a:rPr lang="en-US" dirty="0">
                <a:solidFill>
                  <a:prstClr val="black"/>
                </a:solidFill>
              </a:rPr>
              <a:t>Enter the street address and zip code, then click </a:t>
            </a:r>
            <a:r>
              <a:rPr lang="en-US" b="1" i="1" dirty="0">
                <a:solidFill>
                  <a:srgbClr val="FF0000"/>
                </a:solidFill>
              </a:rPr>
              <a:t>Validate Address</a:t>
            </a:r>
            <a:r>
              <a:rPr lang="en-US" dirty="0">
                <a:solidFill>
                  <a:prstClr val="black"/>
                </a:solidFill>
              </a:rPr>
              <a:t>.</a:t>
            </a:r>
            <a:endParaRPr lang="en-US" dirty="0">
              <a:solidFill>
                <a:srgbClr val="FF0000"/>
              </a:solidFill>
            </a:endParaRPr>
          </a:p>
          <a:p>
            <a:pPr marL="111125" indent="-111125">
              <a:buFont typeface="Arial" pitchFamily="34" charset="0"/>
              <a:buChar char="•"/>
            </a:pPr>
            <a:r>
              <a:rPr lang="en-US" dirty="0">
                <a:solidFill>
                  <a:prstClr val="black"/>
                </a:solidFill>
              </a:rPr>
              <a:t>When all information has been entered, click </a:t>
            </a:r>
            <a:r>
              <a:rPr lang="en-US" b="1" i="1" dirty="0">
                <a:solidFill>
                  <a:srgbClr val="FF0000"/>
                </a:solidFill>
              </a:rPr>
              <a:t>OK</a:t>
            </a:r>
            <a:r>
              <a:rPr lang="en-US" dirty="0">
                <a:solidFill>
                  <a:srgbClr val="C00000"/>
                </a:solidFill>
              </a:rPr>
              <a:t> </a:t>
            </a:r>
            <a:r>
              <a:rPr lang="en-US" dirty="0">
                <a:solidFill>
                  <a:prstClr val="black"/>
                </a:solidFill>
              </a:rPr>
              <a:t>at the lower right corner.</a:t>
            </a:r>
          </a:p>
        </p:txBody>
      </p: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13</a:t>
            </a:fld>
            <a:endParaRPr lang="en-US" dirty="0">
              <a:solidFill>
                <a:prstClr val="black">
                  <a:tint val="75000"/>
                </a:prstClr>
              </a:solidFill>
            </a:endParaRPr>
          </a:p>
        </p:txBody>
      </p:sp>
      <p:sp>
        <p:nvSpPr>
          <p:cNvPr id="27" name="TextBox 26"/>
          <p:cNvSpPr txBox="1"/>
          <p:nvPr/>
        </p:nvSpPr>
        <p:spPr>
          <a:xfrm>
            <a:off x="0" y="838200"/>
            <a:ext cx="9144000" cy="384721"/>
          </a:xfrm>
          <a:prstGeom prst="rect">
            <a:avLst/>
          </a:prstGeom>
          <a:solidFill>
            <a:srgbClr val="92D050"/>
          </a:solidFill>
          <a:ln>
            <a:noFill/>
          </a:ln>
        </p:spPr>
        <p:txBody>
          <a:bodyPr wrap="square" rtlCol="0">
            <a:spAutoFit/>
          </a:bodyPr>
          <a:lstStyle/>
          <a:p>
            <a:pPr marL="117475" indent="-117475" algn="ctr"/>
            <a:r>
              <a:rPr lang="en-US" sz="1900" i="1" dirty="0">
                <a:solidFill>
                  <a:prstClr val="black"/>
                </a:solidFill>
              </a:rPr>
              <a:t>Please complete all fields. At a minimum, all fields with an * are required.</a:t>
            </a: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7" name="Picture 6">
            <a:extLst>
              <a:ext uri="{FF2B5EF4-FFF2-40B4-BE49-F238E27FC236}">
                <a16:creationId xmlns:a16="http://schemas.microsoft.com/office/drawing/2014/main" id="{A8D3AEFF-533E-4F49-AF32-7F39ADF04B11}"/>
              </a:ext>
            </a:extLst>
          </p:cNvPr>
          <p:cNvPicPr>
            <a:picLocks noChangeAspect="1"/>
          </p:cNvPicPr>
          <p:nvPr/>
        </p:nvPicPr>
        <p:blipFill>
          <a:blip r:embed="rId17"/>
          <a:stretch>
            <a:fillRect/>
          </a:stretch>
        </p:blipFill>
        <p:spPr>
          <a:xfrm>
            <a:off x="4919180" y="1222921"/>
            <a:ext cx="4148620" cy="4460783"/>
          </a:xfrm>
          <a:prstGeom prst="rect">
            <a:avLst/>
          </a:prstGeom>
        </p:spPr>
      </p:pic>
      <p:pic>
        <p:nvPicPr>
          <p:cNvPr id="11" name="Picture 10">
            <a:extLst>
              <a:ext uri="{FF2B5EF4-FFF2-40B4-BE49-F238E27FC236}">
                <a16:creationId xmlns:a16="http://schemas.microsoft.com/office/drawing/2014/main" id="{CA8BF721-D488-4B87-BA3D-D1D16F605FE2}"/>
              </a:ext>
            </a:extLst>
          </p:cNvPr>
          <p:cNvPicPr>
            <a:picLocks noChangeAspect="1"/>
          </p:cNvPicPr>
          <p:nvPr/>
        </p:nvPicPr>
        <p:blipFill>
          <a:blip r:embed="rId18"/>
          <a:stretch>
            <a:fillRect/>
          </a:stretch>
        </p:blipFill>
        <p:spPr>
          <a:xfrm>
            <a:off x="76200" y="1222921"/>
            <a:ext cx="4842980" cy="4492079"/>
          </a:xfrm>
          <a:prstGeom prst="rect">
            <a:avLst/>
          </a:prstGeom>
        </p:spPr>
      </p:pic>
      <p:sp>
        <p:nvSpPr>
          <p:cNvPr id="29" name="Oval 28">
            <a:extLst>
              <a:ext uri="{FF2B5EF4-FFF2-40B4-BE49-F238E27FC236}">
                <a16:creationId xmlns:a16="http://schemas.microsoft.com/office/drawing/2014/main" id="{6F9FF218-77B2-42DD-B54C-738DC420B0E8}"/>
              </a:ext>
            </a:extLst>
          </p:cNvPr>
          <p:cNvSpPr/>
          <p:nvPr/>
        </p:nvSpPr>
        <p:spPr>
          <a:xfrm>
            <a:off x="3505200" y="4343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811592-E73E-490F-9FAE-BC09BDC29397}"/>
              </a:ext>
            </a:extLst>
          </p:cNvPr>
          <p:cNvSpPr/>
          <p:nvPr/>
        </p:nvSpPr>
        <p:spPr>
          <a:xfrm>
            <a:off x="8559209" y="5398272"/>
            <a:ext cx="279991"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9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22" name="TextBox 21"/>
          <p:cNvSpPr txBox="1"/>
          <p:nvPr/>
        </p:nvSpPr>
        <p:spPr>
          <a:xfrm>
            <a:off x="784195" y="3810000"/>
            <a:ext cx="7467600" cy="1200329"/>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Click on the </a:t>
            </a:r>
            <a:r>
              <a:rPr lang="en-US" b="1" i="1" dirty="0">
                <a:solidFill>
                  <a:srgbClr val="FF0000"/>
                </a:solidFill>
              </a:rPr>
              <a:t>Primary Practice Location </a:t>
            </a:r>
            <a:r>
              <a:rPr lang="en-US" dirty="0">
                <a:solidFill>
                  <a:prstClr val="black"/>
                </a:solidFill>
              </a:rPr>
              <a:t>hyperlink to add each address for this location.</a:t>
            </a:r>
          </a:p>
          <a:p>
            <a:pPr marL="112713" indent="-112713">
              <a:buFont typeface="Arial" pitchFamily="34" charset="0"/>
              <a:buChar char="•"/>
            </a:pPr>
            <a:r>
              <a:rPr lang="en-US" dirty="0">
                <a:solidFill>
                  <a:prstClr val="black"/>
                </a:solidFill>
              </a:rPr>
              <a:t>The </a:t>
            </a:r>
            <a:r>
              <a:rPr lang="en-US" b="1" i="1" dirty="0">
                <a:solidFill>
                  <a:srgbClr val="FF0000"/>
                </a:solidFill>
              </a:rPr>
              <a:t>Primary Practice Location </a:t>
            </a:r>
            <a:r>
              <a:rPr lang="en-US" dirty="0">
                <a:solidFill>
                  <a:prstClr val="black"/>
                </a:solidFill>
              </a:rPr>
              <a:t>address requires a </a:t>
            </a:r>
            <a:r>
              <a:rPr lang="en-US" b="1" i="1" dirty="0">
                <a:solidFill>
                  <a:srgbClr val="FF0000"/>
                </a:solidFill>
              </a:rPr>
              <a:t>Correspondence</a:t>
            </a:r>
            <a:r>
              <a:rPr lang="en-US" dirty="0">
                <a:solidFill>
                  <a:prstClr val="black"/>
                </a:solidFill>
              </a:rPr>
              <a:t> and a </a:t>
            </a:r>
            <a:r>
              <a:rPr lang="en-US" b="1" i="1" dirty="0">
                <a:solidFill>
                  <a:srgbClr val="FF0000"/>
                </a:solidFill>
              </a:rPr>
              <a:t>Pay To </a:t>
            </a:r>
            <a:r>
              <a:rPr lang="en-US" dirty="0">
                <a:solidFill>
                  <a:prstClr val="black"/>
                </a:solidFill>
              </a:rPr>
              <a:t>address.</a:t>
            </a:r>
          </a:p>
        </p:txBody>
      </p: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14</a:t>
            </a:fld>
            <a:endParaRPr lang="en-US" dirty="0">
              <a:solidFill>
                <a:prstClr val="black">
                  <a:tint val="75000"/>
                </a:prstClr>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BDE45AB3-8922-46E4-A467-B240C30968E0}"/>
              </a:ext>
            </a:extLst>
          </p:cNvPr>
          <p:cNvPicPr>
            <a:picLocks noChangeAspect="1"/>
          </p:cNvPicPr>
          <p:nvPr/>
        </p:nvPicPr>
        <p:blipFill>
          <a:blip r:embed="rId17"/>
          <a:stretch>
            <a:fillRect/>
          </a:stretch>
        </p:blipFill>
        <p:spPr>
          <a:xfrm>
            <a:off x="65102" y="952738"/>
            <a:ext cx="9013795" cy="2247066"/>
          </a:xfrm>
          <a:prstGeom prst="rect">
            <a:avLst/>
          </a:prstGeom>
        </p:spPr>
      </p:pic>
      <p:sp>
        <p:nvSpPr>
          <p:cNvPr id="5" name="Oval 4">
            <a:extLst>
              <a:ext uri="{FF2B5EF4-FFF2-40B4-BE49-F238E27FC236}">
                <a16:creationId xmlns:a16="http://schemas.microsoft.com/office/drawing/2014/main" id="{6015D425-8E16-44F1-BFB1-BAA4B41E26A6}"/>
              </a:ext>
            </a:extLst>
          </p:cNvPr>
          <p:cNvSpPr/>
          <p:nvPr/>
        </p:nvSpPr>
        <p:spPr>
          <a:xfrm>
            <a:off x="2209800" y="2524758"/>
            <a:ext cx="1524000" cy="294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9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28" name="TextBox 27"/>
          <p:cNvSpPr txBox="1"/>
          <p:nvPr/>
        </p:nvSpPr>
        <p:spPr>
          <a:xfrm flipH="1">
            <a:off x="762000" y="5715000"/>
            <a:ext cx="6629400" cy="923330"/>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Click on </a:t>
            </a:r>
            <a:r>
              <a:rPr lang="en-US" b="1" i="1" dirty="0">
                <a:solidFill>
                  <a:srgbClr val="FF0000"/>
                </a:solidFill>
              </a:rPr>
              <a:t>Add Address </a:t>
            </a:r>
            <a:r>
              <a:rPr lang="en-US" dirty="0">
                <a:solidFill>
                  <a:prstClr val="black"/>
                </a:solidFill>
              </a:rPr>
              <a:t>to input the additional addresses for the Primary Practice Location.</a:t>
            </a:r>
          </a:p>
          <a:p>
            <a:endParaRPr lang="en-US" dirty="0">
              <a:solidFill>
                <a:prstClr val="black"/>
              </a:solidFill>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pPr/>
              <a:t>15</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7" name="Action Button: Custom 26">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125D568C-EB29-454E-ACF0-DCEA0595980A}"/>
              </a:ext>
            </a:extLst>
          </p:cNvPr>
          <p:cNvPicPr>
            <a:picLocks noChangeAspect="1"/>
          </p:cNvPicPr>
          <p:nvPr/>
        </p:nvPicPr>
        <p:blipFill>
          <a:blip r:embed="rId17"/>
          <a:stretch>
            <a:fillRect/>
          </a:stretch>
        </p:blipFill>
        <p:spPr>
          <a:xfrm>
            <a:off x="76200" y="880197"/>
            <a:ext cx="8881580" cy="2322742"/>
          </a:xfrm>
          <a:prstGeom prst="rect">
            <a:avLst/>
          </a:prstGeom>
        </p:spPr>
      </p:pic>
      <p:pic>
        <p:nvPicPr>
          <p:cNvPr id="5" name="Picture 4">
            <a:extLst>
              <a:ext uri="{FF2B5EF4-FFF2-40B4-BE49-F238E27FC236}">
                <a16:creationId xmlns:a16="http://schemas.microsoft.com/office/drawing/2014/main" id="{50782B7D-24D2-4A5E-A553-AC8A5F755969}"/>
              </a:ext>
            </a:extLst>
          </p:cNvPr>
          <p:cNvPicPr>
            <a:picLocks noChangeAspect="1"/>
          </p:cNvPicPr>
          <p:nvPr/>
        </p:nvPicPr>
        <p:blipFill>
          <a:blip r:embed="rId18"/>
          <a:stretch>
            <a:fillRect/>
          </a:stretch>
        </p:blipFill>
        <p:spPr>
          <a:xfrm>
            <a:off x="76200" y="3191856"/>
            <a:ext cx="8881580" cy="2507269"/>
          </a:xfrm>
          <a:prstGeom prst="rect">
            <a:avLst/>
          </a:prstGeom>
        </p:spPr>
      </p:pic>
      <p:sp>
        <p:nvSpPr>
          <p:cNvPr id="6" name="Oval 5">
            <a:extLst>
              <a:ext uri="{FF2B5EF4-FFF2-40B4-BE49-F238E27FC236}">
                <a16:creationId xmlns:a16="http://schemas.microsoft.com/office/drawing/2014/main" id="{B8B9F22D-2B45-4FC6-8E31-22BEAE125D72}"/>
              </a:ext>
            </a:extLst>
          </p:cNvPr>
          <p:cNvSpPr/>
          <p:nvPr/>
        </p:nvSpPr>
        <p:spPr>
          <a:xfrm>
            <a:off x="185737" y="4805153"/>
            <a:ext cx="1152525" cy="4058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00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2000"/>
                    </a14:imgEffect>
                  </a14:imgLayer>
                </a14:imgProps>
              </a:ext>
            </a:extLst>
          </a:blip>
          <a:srcRect/>
          <a:stretch>
            <a:fillRect/>
          </a:stretch>
        </p:blipFill>
        <p:spPr bwMode="auto">
          <a:xfrm>
            <a:off x="228600" y="1141274"/>
            <a:ext cx="8770269" cy="2606231"/>
          </a:xfrm>
          <a:prstGeom prst="rect">
            <a:avLst/>
          </a:prstGeom>
          <a:noFill/>
          <a:ln w="9525">
            <a:noFill/>
            <a:miter lim="800000"/>
            <a:headEnd/>
            <a:tailEnd/>
          </a:ln>
        </p:spPr>
      </p:pic>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5"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23" name="TextBox 22"/>
          <p:cNvSpPr txBox="1"/>
          <p:nvPr/>
        </p:nvSpPr>
        <p:spPr>
          <a:xfrm>
            <a:off x="762000" y="3962400"/>
            <a:ext cx="7620000" cy="2031325"/>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Choose type of address  from the drop down menu.</a:t>
            </a:r>
          </a:p>
          <a:p>
            <a:pPr marL="112713" indent="-112713">
              <a:buFont typeface="Arial" pitchFamily="34" charset="0"/>
              <a:buChar char="•"/>
            </a:pPr>
            <a:r>
              <a:rPr lang="en-US" dirty="0">
                <a:solidFill>
                  <a:prstClr val="black"/>
                </a:solidFill>
              </a:rPr>
              <a:t>If the address you are entering is the same as the Location Address, then click the radio icon next to </a:t>
            </a:r>
            <a:r>
              <a:rPr lang="en-US" b="1" i="1" dirty="0">
                <a:solidFill>
                  <a:srgbClr val="FF0000"/>
                </a:solidFill>
              </a:rPr>
              <a:t>Copy This Location Address</a:t>
            </a:r>
            <a:r>
              <a:rPr lang="en-US" dirty="0">
                <a:solidFill>
                  <a:prstClr val="black"/>
                </a:solidFill>
              </a:rPr>
              <a:t>.</a:t>
            </a:r>
          </a:p>
          <a:p>
            <a:pPr marL="112713" indent="-112713">
              <a:buFont typeface="Arial" pitchFamily="34" charset="0"/>
              <a:buChar char="•"/>
            </a:pPr>
            <a:r>
              <a:rPr lang="en-US" dirty="0">
                <a:solidFill>
                  <a:prstClr val="black"/>
                </a:solidFill>
              </a:rPr>
              <a:t>If the address is not the same, enter the street address and zip code then click on </a:t>
            </a:r>
            <a:r>
              <a:rPr lang="en-US" b="1" i="1" dirty="0">
                <a:solidFill>
                  <a:srgbClr val="FF0000"/>
                </a:solidFill>
              </a:rPr>
              <a:t>Validate address</a:t>
            </a:r>
            <a:r>
              <a:rPr lang="en-US" dirty="0">
                <a:solidFill>
                  <a:prstClr val="black"/>
                </a:solidFill>
              </a:rPr>
              <a:t>.</a:t>
            </a:r>
          </a:p>
          <a:p>
            <a:pPr marL="112713" indent="-112713">
              <a:buFont typeface="Arial" pitchFamily="34" charset="0"/>
              <a:buChar char="•"/>
            </a:pPr>
            <a:r>
              <a:rPr lang="en-US" dirty="0">
                <a:solidFill>
                  <a:prstClr val="black"/>
                </a:solidFill>
              </a:rPr>
              <a:t>When all the information has been entered, click </a:t>
            </a:r>
            <a:r>
              <a:rPr lang="en-US" b="1" i="1" dirty="0">
                <a:solidFill>
                  <a:srgbClr val="FF0000"/>
                </a:solidFill>
              </a:rPr>
              <a:t>OK</a:t>
            </a:r>
            <a:r>
              <a:rPr lang="en-US" dirty="0">
                <a:solidFill>
                  <a:prstClr val="black"/>
                </a:solidFill>
              </a:rPr>
              <a:t>.</a:t>
            </a:r>
          </a:p>
          <a:p>
            <a:pPr marL="112713" indent="-112713">
              <a:buFont typeface="Arial" pitchFamily="34" charset="0"/>
              <a:buChar char="•"/>
            </a:pPr>
            <a:r>
              <a:rPr lang="en-US" dirty="0">
                <a:solidFill>
                  <a:prstClr val="black"/>
                </a:solidFill>
              </a:rPr>
              <a:t>Repeat these steps for each additional address type.</a:t>
            </a:r>
          </a:p>
        </p:txBody>
      </p:sp>
      <p:sp>
        <p:nvSpPr>
          <p:cNvPr id="28" name="Oval 27"/>
          <p:cNvSpPr/>
          <p:nvPr/>
        </p:nvSpPr>
        <p:spPr>
          <a:xfrm>
            <a:off x="1600200" y="1600200"/>
            <a:ext cx="2438401"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Oval 33"/>
          <p:cNvSpPr/>
          <p:nvPr/>
        </p:nvSpPr>
        <p:spPr>
          <a:xfrm>
            <a:off x="8153400" y="3429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 name="Straight Arrow Connector 45"/>
          <p:cNvCxnSpPr/>
          <p:nvPr/>
        </p:nvCxnSpPr>
        <p:spPr>
          <a:xfrm>
            <a:off x="8001000" y="2590800"/>
            <a:ext cx="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16</a:t>
            </a:fld>
            <a:endParaRPr lang="en-US" dirty="0">
              <a:solidFill>
                <a:prstClr val="black">
                  <a:tint val="75000"/>
                </a:prstClr>
              </a:solidFill>
            </a:endParaRPr>
          </a:p>
        </p:txBody>
      </p:sp>
      <p:cxnSp>
        <p:nvCxnSpPr>
          <p:cNvPr id="18" name="Straight Arrow Connector 17"/>
          <p:cNvCxnSpPr/>
          <p:nvPr/>
        </p:nvCxnSpPr>
        <p:spPr>
          <a:xfrm flipH="1">
            <a:off x="3505200" y="1524000"/>
            <a:ext cx="457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9" name="Action Button: Custom 18">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0" name="Action Button: Home 19">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Custom 20">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2" name="Action Button: Custom 21">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9" name="Action Button: Custom 28">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0" name="Action Button: Custom 29">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868911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18" name="TextBox 17"/>
          <p:cNvSpPr txBox="1"/>
          <p:nvPr/>
        </p:nvSpPr>
        <p:spPr>
          <a:xfrm>
            <a:off x="762000" y="5525869"/>
            <a:ext cx="7467600" cy="646331"/>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After all addresses have been entered click on</a:t>
            </a:r>
            <a:r>
              <a:rPr lang="en-US" b="1" i="1" dirty="0">
                <a:solidFill>
                  <a:prstClr val="black"/>
                </a:solidFill>
              </a:rPr>
              <a:t> </a:t>
            </a:r>
            <a:r>
              <a:rPr lang="en-US" b="1" i="1" dirty="0">
                <a:solidFill>
                  <a:srgbClr val="FF0000"/>
                </a:solidFill>
              </a:rPr>
              <a:t>Save and the Close</a:t>
            </a:r>
            <a:r>
              <a:rPr lang="en-US" dirty="0">
                <a:solidFill>
                  <a:prstClr val="black"/>
                </a:solidFill>
              </a:rPr>
              <a:t>. </a:t>
            </a:r>
          </a:p>
          <a:p>
            <a:endParaRPr lang="en-US" dirty="0">
              <a:solidFill>
                <a:prstClr val="black"/>
              </a:solidFill>
            </a:endParaRPr>
          </a:p>
        </p:txBody>
      </p:sp>
      <p:sp>
        <p:nvSpPr>
          <p:cNvPr id="3" name="Oval 2"/>
          <p:cNvSpPr/>
          <p:nvPr/>
        </p:nvSpPr>
        <p:spPr>
          <a:xfrm>
            <a:off x="8305800" y="5257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17</a:t>
            </a:fld>
            <a:endParaRPr lang="en-US" dirty="0">
              <a:solidFill>
                <a:prstClr val="black">
                  <a:tint val="75000"/>
                </a:prstClr>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91E85815-2599-468B-8B62-67A9F78A22CD}"/>
              </a:ext>
            </a:extLst>
          </p:cNvPr>
          <p:cNvPicPr>
            <a:picLocks noChangeAspect="1"/>
          </p:cNvPicPr>
          <p:nvPr/>
        </p:nvPicPr>
        <p:blipFill>
          <a:blip r:embed="rId17"/>
          <a:stretch>
            <a:fillRect/>
          </a:stretch>
        </p:blipFill>
        <p:spPr>
          <a:xfrm>
            <a:off x="76200" y="3976850"/>
            <a:ext cx="8991600" cy="1575985"/>
          </a:xfrm>
          <a:prstGeom prst="rect">
            <a:avLst/>
          </a:prstGeom>
        </p:spPr>
      </p:pic>
      <p:pic>
        <p:nvPicPr>
          <p:cNvPr id="24" name="Picture 23">
            <a:extLst>
              <a:ext uri="{FF2B5EF4-FFF2-40B4-BE49-F238E27FC236}">
                <a16:creationId xmlns:a16="http://schemas.microsoft.com/office/drawing/2014/main" id="{8F16E0C0-2547-466F-99CE-9E5480FAB61A}"/>
              </a:ext>
            </a:extLst>
          </p:cNvPr>
          <p:cNvPicPr>
            <a:picLocks noChangeAspect="1"/>
          </p:cNvPicPr>
          <p:nvPr/>
        </p:nvPicPr>
        <p:blipFill>
          <a:blip r:embed="rId18"/>
          <a:stretch>
            <a:fillRect/>
          </a:stretch>
        </p:blipFill>
        <p:spPr>
          <a:xfrm>
            <a:off x="76200" y="832758"/>
            <a:ext cx="8991600" cy="3149536"/>
          </a:xfrm>
          <a:prstGeom prst="rect">
            <a:avLst/>
          </a:prstGeom>
        </p:spPr>
      </p:pic>
      <p:sp>
        <p:nvSpPr>
          <p:cNvPr id="28" name="Oval 27">
            <a:extLst>
              <a:ext uri="{FF2B5EF4-FFF2-40B4-BE49-F238E27FC236}">
                <a16:creationId xmlns:a16="http://schemas.microsoft.com/office/drawing/2014/main" id="{83529B3E-C438-4CC9-B2F1-C7323566B7E2}"/>
              </a:ext>
            </a:extLst>
          </p:cNvPr>
          <p:cNvSpPr/>
          <p:nvPr/>
        </p:nvSpPr>
        <p:spPr>
          <a:xfrm>
            <a:off x="-76200" y="832757"/>
            <a:ext cx="1371600" cy="310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3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Step 2: Add Locations</a:t>
            </a:r>
          </a:p>
        </p:txBody>
      </p:sp>
      <p:sp>
        <p:nvSpPr>
          <p:cNvPr id="22" name="TextBox 21"/>
          <p:cNvSpPr txBox="1"/>
          <p:nvPr/>
        </p:nvSpPr>
        <p:spPr>
          <a:xfrm>
            <a:off x="762000" y="3801070"/>
            <a:ext cx="7696200" cy="1477328"/>
          </a:xfrm>
          <a:prstGeom prst="rect">
            <a:avLst/>
          </a:prstGeom>
          <a:noFill/>
        </p:spPr>
        <p:txBody>
          <a:bodyPr wrap="square" rtlCol="0">
            <a:spAutoFit/>
          </a:bodyPr>
          <a:lstStyle/>
          <a:p>
            <a:pPr marL="112713" indent="-112713">
              <a:buFont typeface="Arial" pitchFamily="34" charset="0"/>
              <a:buChar char="•"/>
            </a:pPr>
            <a:r>
              <a:rPr lang="en-US" dirty="0">
                <a:solidFill>
                  <a:prstClr val="black"/>
                </a:solidFill>
              </a:rPr>
              <a:t>To list an Other Servicing Location address, click on </a:t>
            </a:r>
            <a:r>
              <a:rPr lang="en-US" b="1" i="1" dirty="0">
                <a:solidFill>
                  <a:srgbClr val="FF0000"/>
                </a:solidFill>
              </a:rPr>
              <a:t>Add</a:t>
            </a:r>
            <a:r>
              <a:rPr lang="en-US" dirty="0">
                <a:solidFill>
                  <a:srgbClr val="FF0000"/>
                </a:solidFill>
              </a:rPr>
              <a:t> </a:t>
            </a:r>
            <a:r>
              <a:rPr lang="en-US" dirty="0">
                <a:solidFill>
                  <a:prstClr val="black"/>
                </a:solidFill>
              </a:rPr>
              <a:t>and enter the address information for that location.</a:t>
            </a:r>
          </a:p>
          <a:p>
            <a:pPr marL="112713" indent="-112713">
              <a:buFont typeface="Arial" pitchFamily="34" charset="0"/>
              <a:buChar char="•"/>
            </a:pPr>
            <a:r>
              <a:rPr lang="en-US" dirty="0">
                <a:solidFill>
                  <a:prstClr val="black"/>
                </a:solidFill>
              </a:rPr>
              <a:t>For Other Servicing Location, in addition to the location address itself, a </a:t>
            </a:r>
            <a:r>
              <a:rPr lang="en-US" b="1" i="1" dirty="0">
                <a:solidFill>
                  <a:srgbClr val="FF0000"/>
                </a:solidFill>
              </a:rPr>
              <a:t>Correspondence</a:t>
            </a:r>
            <a:r>
              <a:rPr lang="en-US" dirty="0">
                <a:solidFill>
                  <a:prstClr val="black"/>
                </a:solidFill>
              </a:rPr>
              <a:t> address is also required.</a:t>
            </a:r>
          </a:p>
          <a:p>
            <a:pPr marL="112713" indent="-112713">
              <a:buFont typeface="Arial" pitchFamily="34" charset="0"/>
              <a:buChar char="•"/>
            </a:pPr>
            <a:r>
              <a:rPr lang="en-US" dirty="0">
                <a:solidFill>
                  <a:prstClr val="black"/>
                </a:solidFill>
              </a:rPr>
              <a:t>Once all location addresses have been entered, click on </a:t>
            </a:r>
            <a:r>
              <a:rPr lang="en-US" b="1" i="1" dirty="0">
                <a:solidFill>
                  <a:srgbClr val="FF0000"/>
                </a:solidFill>
              </a:rPr>
              <a:t>Close</a:t>
            </a:r>
            <a:r>
              <a:rPr lang="en-US" dirty="0">
                <a:solidFill>
                  <a:prstClr val="black"/>
                </a:solidFill>
              </a:rPr>
              <a:t>.</a:t>
            </a: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18</a:t>
            </a:fld>
            <a:endParaRPr lang="en-US" dirty="0">
              <a:solidFill>
                <a:prstClr val="black">
                  <a:tint val="75000"/>
                </a:prstClr>
              </a:solidFill>
            </a:endParaRP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07BD1401-A1C3-4463-B28A-D55E9F0A2956}"/>
              </a:ext>
            </a:extLst>
          </p:cNvPr>
          <p:cNvPicPr>
            <a:picLocks noChangeAspect="1"/>
          </p:cNvPicPr>
          <p:nvPr/>
        </p:nvPicPr>
        <p:blipFill>
          <a:blip r:embed="rId17"/>
          <a:stretch>
            <a:fillRect/>
          </a:stretch>
        </p:blipFill>
        <p:spPr>
          <a:xfrm>
            <a:off x="38100" y="908957"/>
            <a:ext cx="9029700" cy="2427019"/>
          </a:xfrm>
          <a:prstGeom prst="rect">
            <a:avLst/>
          </a:prstGeom>
        </p:spPr>
      </p:pic>
      <p:sp>
        <p:nvSpPr>
          <p:cNvPr id="6" name="Oval 5">
            <a:extLst>
              <a:ext uri="{FF2B5EF4-FFF2-40B4-BE49-F238E27FC236}">
                <a16:creationId xmlns:a16="http://schemas.microsoft.com/office/drawing/2014/main" id="{80008C23-FC36-472F-A883-35B6D5B7FFBB}"/>
              </a:ext>
            </a:extLst>
          </p:cNvPr>
          <p:cNvSpPr/>
          <p:nvPr/>
        </p:nvSpPr>
        <p:spPr>
          <a:xfrm>
            <a:off x="-152400" y="990600"/>
            <a:ext cx="1447800"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58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543800" cy="1143000"/>
          </a:xfrm>
          <a:ln>
            <a:noFill/>
          </a:ln>
        </p:spPr>
        <p:txBody>
          <a:bodyPr>
            <a:noAutofit/>
          </a:bodyPr>
          <a:lstStyle/>
          <a:p>
            <a:pPr marL="114300" indent="-114300">
              <a:spcBef>
                <a:spcPts val="0"/>
              </a:spcBef>
            </a:pPr>
            <a:r>
              <a:rPr lang="en-US" sz="1800" dirty="0"/>
              <a:t>You have completed Step 2: </a:t>
            </a:r>
            <a:r>
              <a:rPr lang="en-US" sz="1800" b="1" i="1" dirty="0">
                <a:solidFill>
                  <a:srgbClr val="FF0000"/>
                </a:solidFill>
              </a:rPr>
              <a:t>Add Locations</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14300" indent="-114300">
              <a:spcBef>
                <a:spcPts val="0"/>
              </a:spcBef>
            </a:pPr>
            <a:r>
              <a:rPr lang="en-US" sz="1800" dirty="0"/>
              <a:t>Click on Step 3: </a:t>
            </a:r>
            <a:r>
              <a:rPr lang="en-US" sz="1800" b="1" i="1" dirty="0">
                <a:solidFill>
                  <a:srgbClr val="FF0000"/>
                </a:solidFill>
              </a:rPr>
              <a:t>Add Specialties </a:t>
            </a:r>
            <a:r>
              <a:rPr lang="en-US" sz="1800" dirty="0"/>
              <a:t>to continue your application.</a:t>
            </a:r>
          </a:p>
          <a:p>
            <a:pPr marL="114300" indent="-114300">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19</a:t>
            </a:fld>
            <a:endParaRPr lang="en-US" dirty="0"/>
          </a:p>
        </p:txBody>
      </p:sp>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B4C2D5AE-8873-4789-8DAE-ED860BAD5BC5}"/>
              </a:ext>
            </a:extLst>
          </p:cNvPr>
          <p:cNvPicPr>
            <a:picLocks noChangeAspect="1"/>
          </p:cNvPicPr>
          <p:nvPr/>
        </p:nvPicPr>
        <p:blipFill>
          <a:blip r:embed="rId17"/>
          <a:stretch>
            <a:fillRect/>
          </a:stretch>
        </p:blipFill>
        <p:spPr>
          <a:xfrm>
            <a:off x="152400" y="2133600"/>
            <a:ext cx="8991600" cy="3943954"/>
          </a:xfrm>
          <a:prstGeom prst="rect">
            <a:avLst/>
          </a:prstGeom>
        </p:spPr>
      </p:pic>
      <p:sp>
        <p:nvSpPr>
          <p:cNvPr id="8" name="Oval 7">
            <a:extLst>
              <a:ext uri="{FF2B5EF4-FFF2-40B4-BE49-F238E27FC236}">
                <a16:creationId xmlns:a16="http://schemas.microsoft.com/office/drawing/2014/main" id="{509683FC-ED46-4104-AD62-28722584CDFA}"/>
              </a:ext>
            </a:extLst>
          </p:cNvPr>
          <p:cNvSpPr/>
          <p:nvPr/>
        </p:nvSpPr>
        <p:spPr>
          <a:xfrm>
            <a:off x="3810000" y="3429000"/>
            <a:ext cx="3200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49C41E5-C096-4D05-9797-BE39CAD99E39}"/>
              </a:ext>
            </a:extLst>
          </p:cNvPr>
          <p:cNvCxnSpPr/>
          <p:nvPr/>
        </p:nvCxnSpPr>
        <p:spPr>
          <a:xfrm flipH="1">
            <a:off x="2209800" y="368935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84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32757"/>
            <a:chOff x="0" y="0"/>
            <a:chExt cx="9144000" cy="832757"/>
          </a:xfrm>
        </p:grpSpPr>
        <p:sp>
          <p:nvSpPr>
            <p:cNvPr id="18" name="Rectangle 1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1066800"/>
            <a:ext cx="7467600" cy="5334000"/>
          </a:xfrm>
        </p:spPr>
        <p:txBody>
          <a:bodyPr>
            <a:normAutofit/>
          </a:bodyPr>
          <a:lstStyle/>
          <a:p>
            <a:pPr marL="169863" indent="-169863"/>
            <a:r>
              <a:rPr lang="en-US" sz="2800" dirty="0"/>
              <a:t>Introduction to IMPACT and Key Terms</a:t>
            </a:r>
          </a:p>
          <a:p>
            <a:pPr marL="169863" indent="-169863"/>
            <a:r>
              <a:rPr lang="en-US" sz="2800" dirty="0"/>
              <a:t>Application Process </a:t>
            </a:r>
          </a:p>
          <a:p>
            <a:pPr marL="169863" indent="-169863"/>
            <a:r>
              <a:rPr lang="en-US" sz="2800" dirty="0"/>
              <a:t>Resuming an Application</a:t>
            </a:r>
          </a:p>
          <a:p>
            <a:pPr marL="169863" indent="-169863"/>
            <a:r>
              <a:rPr lang="en-US" sz="2800" dirty="0"/>
              <a:t>Starting a New Application</a:t>
            </a:r>
          </a:p>
          <a:p>
            <a:pPr marL="169863" indent="-169863"/>
            <a:r>
              <a:rPr lang="en-US" sz="2800" dirty="0"/>
              <a:t>The Business Process Wizard (BPW)</a:t>
            </a:r>
          </a:p>
          <a:p>
            <a:pPr marL="169863" indent="-169863"/>
            <a:r>
              <a:rPr lang="en-US" sz="2800" dirty="0"/>
              <a:t>Completing the Application using BPW</a:t>
            </a:r>
          </a:p>
          <a:p>
            <a:pPr marL="169863" indent="-169863"/>
            <a:r>
              <a:rPr lang="en-US" sz="2800" dirty="0"/>
              <a:t>Reviewing Submitted Application</a:t>
            </a:r>
          </a:p>
          <a:p>
            <a:pPr marL="169863" indent="-169863"/>
            <a:r>
              <a:rPr lang="en-US" sz="2800" dirty="0"/>
              <a:t>Resources</a:t>
            </a:r>
          </a:p>
          <a:p>
            <a:pPr marL="169863" indent="-169863"/>
            <a:r>
              <a:rPr lang="en-US" sz="2800" dirty="0"/>
              <a:t>Questions &amp; Answers</a:t>
            </a:r>
          </a:p>
          <a:p>
            <a:endParaRPr lang="en-US" sz="2800" dirty="0"/>
          </a:p>
        </p:txBody>
      </p:sp>
      <p:sp>
        <p:nvSpPr>
          <p:cNvPr id="10" name="Title 9"/>
          <p:cNvSpPr>
            <a:spLocks noGrp="1"/>
          </p:cNvSpPr>
          <p:nvPr>
            <p:ph type="title"/>
          </p:nvPr>
        </p:nvSpPr>
        <p:spPr>
          <a:xfrm>
            <a:off x="0" y="0"/>
            <a:ext cx="6400800" cy="838200"/>
          </a:xfrm>
        </p:spPr>
        <p:txBody>
          <a:bodyPr>
            <a:normAutofit/>
          </a:bodyPr>
          <a:lstStyle/>
          <a:p>
            <a:pPr algn="l"/>
            <a:r>
              <a:rPr lang="en-US" sz="2800" dirty="0"/>
              <a:t>Agenda</a:t>
            </a:r>
          </a:p>
        </p:txBody>
      </p:sp>
      <p:sp>
        <p:nvSpPr>
          <p:cNvPr id="7" name="Slide Number Placeholder 6"/>
          <p:cNvSpPr>
            <a:spLocks noGrp="1"/>
          </p:cNvSpPr>
          <p:nvPr>
            <p:ph type="sldNum" sz="quarter" idx="12"/>
          </p:nvPr>
        </p:nvSpPr>
        <p:spPr/>
        <p:txBody>
          <a:bodyPr/>
          <a:lstStyle/>
          <a:p>
            <a:fld id="{5231E635-3882-45BA-B8C0-75C01EA01E46}" type="slidenum">
              <a:rPr lang="en-US" smtClean="0"/>
              <a:pPr/>
              <a:t>2</a:t>
            </a:fld>
            <a:endParaRPr lang="en-US"/>
          </a:p>
        </p:txBody>
      </p:sp>
    </p:spTree>
    <p:extLst>
      <p:ext uri="{BB962C8B-B14F-4D97-AF65-F5344CB8AC3E}">
        <p14:creationId xmlns:p14="http://schemas.microsoft.com/office/powerpoint/2010/main" val="191517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28600" y="1432561"/>
            <a:ext cx="8680936" cy="2110740"/>
          </a:xfrm>
          <a:prstGeom prst="rect">
            <a:avLst/>
          </a:prstGeom>
          <a:noFill/>
          <a:ln w="9525">
            <a:noFill/>
            <a:miter lim="800000"/>
            <a:headEnd/>
            <a:tailEnd/>
          </a:ln>
        </p:spPr>
      </p:pic>
      <p:grpSp>
        <p:nvGrpSpPr>
          <p:cNvPr id="2" name="Group 21"/>
          <p:cNvGrpSpPr/>
          <p:nvPr/>
        </p:nvGrpSpPr>
        <p:grpSpPr>
          <a:xfrm>
            <a:off x="0" y="0"/>
            <a:ext cx="9144000" cy="832757"/>
            <a:chOff x="0" y="0"/>
            <a:chExt cx="9144000" cy="832757"/>
          </a:xfrm>
        </p:grpSpPr>
        <p:sp>
          <p:nvSpPr>
            <p:cNvPr id="29" name="Rectangle 28"/>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0" name="Picture 3" descr="E:\Provider Outreach\IMPACT Training Modules (development)\IMPACTlogoOpt2.jpg"/>
            <p:cNvPicPr>
              <a:picLocks noChangeAspect="1" noChangeArrowheads="1"/>
            </p:cNvPicPr>
            <p:nvPr/>
          </p:nvPicPr>
          <p:blipFill>
            <a:blip r:embed="rId4"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3657599"/>
            <a:ext cx="7467600" cy="533401"/>
          </a:xfrm>
        </p:spPr>
        <p:txBody>
          <a:bodyPr>
            <a:normAutofit/>
          </a:bodyPr>
          <a:lstStyle/>
          <a:p>
            <a:pPr marL="111125" indent="-111125"/>
            <a:r>
              <a:rPr lang="en-US" sz="1800" dirty="0"/>
              <a:t>Click on the </a:t>
            </a:r>
            <a:r>
              <a:rPr lang="en-US" sz="1800" b="1" i="1" dirty="0">
                <a:solidFill>
                  <a:srgbClr val="FF0000"/>
                </a:solidFill>
              </a:rPr>
              <a:t>Add</a:t>
            </a:r>
            <a:r>
              <a:rPr lang="en-US" sz="1800" b="1" i="1" dirty="0"/>
              <a:t> </a:t>
            </a:r>
            <a:r>
              <a:rPr lang="en-US" sz="1800" dirty="0"/>
              <a:t>button in the upper left corner.</a:t>
            </a:r>
          </a:p>
        </p:txBody>
      </p:sp>
      <p:sp>
        <p:nvSpPr>
          <p:cNvPr id="14" name="Title 1"/>
          <p:cNvSpPr>
            <a:spLocks noGrp="1"/>
          </p:cNvSpPr>
          <p:nvPr>
            <p:ph type="title"/>
          </p:nvPr>
        </p:nvSpPr>
        <p:spPr>
          <a:xfrm>
            <a:off x="-7088" y="-11371"/>
            <a:ext cx="6477000" cy="838200"/>
          </a:xfrm>
        </p:spPr>
        <p:txBody>
          <a:bodyPr>
            <a:normAutofit/>
          </a:bodyPr>
          <a:lstStyle/>
          <a:p>
            <a:pPr algn="l"/>
            <a:r>
              <a:rPr lang="en-US" sz="2800" dirty="0"/>
              <a:t>Step 3: Add Specialties</a:t>
            </a:r>
          </a:p>
        </p:txBody>
      </p:sp>
      <p:sp>
        <p:nvSpPr>
          <p:cNvPr id="9" name="Oval 8"/>
          <p:cNvSpPr/>
          <p:nvPr/>
        </p:nvSpPr>
        <p:spPr>
          <a:xfrm>
            <a:off x="838200" y="12954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5231E635-3882-45BA-B8C0-75C01EA01E46}" type="slidenum">
              <a:rPr lang="en-US" smtClean="0"/>
              <a:pPr/>
              <a:t>20</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118739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0"/>
            <a:ext cx="9144000" cy="832757"/>
            <a:chOff x="0" y="0"/>
            <a:chExt cx="9144000" cy="832757"/>
          </a:xfrm>
        </p:grpSpPr>
        <p:sp>
          <p:nvSpPr>
            <p:cNvPr id="21" name="Rectangle 20"/>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0" name="Title 1"/>
          <p:cNvSpPr>
            <a:spLocks noGrp="1"/>
          </p:cNvSpPr>
          <p:nvPr>
            <p:ph type="title"/>
          </p:nvPr>
        </p:nvSpPr>
        <p:spPr>
          <a:xfrm>
            <a:off x="-7088" y="-11371"/>
            <a:ext cx="6477000" cy="838200"/>
          </a:xfrm>
        </p:spPr>
        <p:txBody>
          <a:bodyPr>
            <a:normAutofit/>
          </a:bodyPr>
          <a:lstStyle/>
          <a:p>
            <a:pPr algn="l"/>
            <a:r>
              <a:rPr lang="en-US" sz="2800" dirty="0"/>
              <a:t>Step 3: Add Specialties</a:t>
            </a:r>
          </a:p>
        </p:txBody>
      </p:sp>
      <p:sp>
        <p:nvSpPr>
          <p:cNvPr id="2" name="Slide Number Placeholder 1"/>
          <p:cNvSpPr>
            <a:spLocks noGrp="1"/>
          </p:cNvSpPr>
          <p:nvPr>
            <p:ph type="sldNum" sz="quarter" idx="12"/>
          </p:nvPr>
        </p:nvSpPr>
        <p:spPr/>
        <p:txBody>
          <a:bodyPr/>
          <a:lstStyle/>
          <a:p>
            <a:fld id="{5231E635-3882-45BA-B8C0-75C01EA01E46}" type="slidenum">
              <a:rPr lang="en-US" smtClean="0">
                <a:solidFill>
                  <a:prstClr val="black">
                    <a:tint val="75000"/>
                  </a:prstClr>
                </a:solidFill>
              </a:rPr>
              <a:pPr/>
              <a:t>21</a:t>
            </a:fld>
            <a:endParaRPr lang="en-US" dirty="0">
              <a:solidFill>
                <a:prstClr val="black">
                  <a:tint val="75000"/>
                </a:prstClr>
              </a:solidFill>
            </a:endParaRPr>
          </a:p>
        </p:txBody>
      </p:sp>
      <p:sp>
        <p:nvSpPr>
          <p:cNvPr id="13" name="Rectangle 12"/>
          <p:cNvSpPr/>
          <p:nvPr/>
        </p:nvSpPr>
        <p:spPr>
          <a:xfrm>
            <a:off x="762000" y="5678269"/>
            <a:ext cx="7467600" cy="646331"/>
          </a:xfrm>
          <a:prstGeom prst="rect">
            <a:avLst/>
          </a:prstGeom>
        </p:spPr>
        <p:txBody>
          <a:bodyPr wrap="square">
            <a:spAutoFit/>
          </a:bodyPr>
          <a:lstStyle/>
          <a:p>
            <a:pPr marL="117475" indent="-117475">
              <a:buFont typeface="Arial" pitchFamily="34" charset="0"/>
              <a:buChar char="•"/>
            </a:pPr>
            <a:r>
              <a:rPr lang="en-US" dirty="0"/>
              <a:t>Select your </a:t>
            </a:r>
            <a:r>
              <a:rPr lang="en-US" b="1" i="1" dirty="0">
                <a:solidFill>
                  <a:srgbClr val="FF0000"/>
                </a:solidFill>
              </a:rPr>
              <a:t>Provider Type </a:t>
            </a:r>
            <a:r>
              <a:rPr lang="en-US" dirty="0"/>
              <a:t>from the drop down.</a:t>
            </a:r>
          </a:p>
          <a:p>
            <a:pPr marL="117475" indent="-117475">
              <a:buFont typeface="Arial" pitchFamily="34" charset="0"/>
              <a:buChar char="•"/>
            </a:pPr>
            <a:r>
              <a:rPr lang="en-US" dirty="0"/>
              <a:t>Select your </a:t>
            </a:r>
            <a:r>
              <a:rPr lang="en-US" b="1" i="1" dirty="0">
                <a:solidFill>
                  <a:srgbClr val="FF0000"/>
                </a:solidFill>
              </a:rPr>
              <a:t>Specialty</a:t>
            </a:r>
            <a:r>
              <a:rPr lang="en-US" dirty="0"/>
              <a:t> from the drop down.</a:t>
            </a: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7" name="Action Button: Custom 16">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8" name="Action Button: Custom 17">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2" name="Action Button: Custom 21">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4" name="Action Button: Custom 23">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5" name="Action Button: Home 24">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7" name="Action Button: Custom 26">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8" name="Action Button: Custom 27">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9" name="Action Button: Custom 28">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0" name="Action Button: Custom 29">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1" name="Action Button: Custom 30">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2" name="Action Button: Custom 31">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E1130874-700A-4ABB-A547-7BD9F952181F}"/>
              </a:ext>
            </a:extLst>
          </p:cNvPr>
          <p:cNvPicPr>
            <a:picLocks noChangeAspect="1"/>
          </p:cNvPicPr>
          <p:nvPr/>
        </p:nvPicPr>
        <p:blipFill>
          <a:blip r:embed="rId17"/>
          <a:stretch>
            <a:fillRect/>
          </a:stretch>
        </p:blipFill>
        <p:spPr>
          <a:xfrm>
            <a:off x="347662" y="838200"/>
            <a:ext cx="5672138" cy="4834140"/>
          </a:xfrm>
          <a:prstGeom prst="rect">
            <a:avLst/>
          </a:prstGeom>
        </p:spPr>
      </p:pic>
      <p:cxnSp>
        <p:nvCxnSpPr>
          <p:cNvPr id="8" name="Straight Arrow Connector 7">
            <a:extLst>
              <a:ext uri="{FF2B5EF4-FFF2-40B4-BE49-F238E27FC236}">
                <a16:creationId xmlns:a16="http://schemas.microsoft.com/office/drawing/2014/main" id="{C589CEB4-011E-452C-AB8C-4F19B03B8AD0}"/>
              </a:ext>
            </a:extLst>
          </p:cNvPr>
          <p:cNvCxnSpPr/>
          <p:nvPr/>
        </p:nvCxnSpPr>
        <p:spPr>
          <a:xfrm flipH="1">
            <a:off x="5410200" y="1981200"/>
            <a:ext cx="10597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E03F564-7BA0-4A8B-A64C-59C8A0A8D641}"/>
              </a:ext>
            </a:extLst>
          </p:cNvPr>
          <p:cNvCxnSpPr/>
          <p:nvPr/>
        </p:nvCxnSpPr>
        <p:spPr>
          <a:xfrm flipH="1">
            <a:off x="5410200" y="2286000"/>
            <a:ext cx="10597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40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0" y="0"/>
            <a:ext cx="9144000" cy="832757"/>
            <a:chOff x="0" y="0"/>
            <a:chExt cx="9144000" cy="832757"/>
          </a:xfrm>
        </p:grpSpPr>
        <p:sp>
          <p:nvSpPr>
            <p:cNvPr id="28" name="Rectangle 2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9"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1" name="TextBox 20"/>
          <p:cNvSpPr txBox="1"/>
          <p:nvPr/>
        </p:nvSpPr>
        <p:spPr>
          <a:xfrm>
            <a:off x="7086600" y="3048000"/>
            <a:ext cx="1752600" cy="2862322"/>
          </a:xfrm>
          <a:prstGeom prst="rect">
            <a:avLst/>
          </a:prstGeom>
          <a:noFill/>
          <a:ln w="28575">
            <a:solidFill>
              <a:srgbClr val="FF0000"/>
            </a:solidFill>
          </a:ln>
        </p:spPr>
        <p:txBody>
          <a:bodyPr wrap="square" rtlCol="0">
            <a:spAutoFit/>
          </a:bodyPr>
          <a:lstStyle/>
          <a:p>
            <a:r>
              <a:rPr lang="en-US" dirty="0">
                <a:solidFill>
                  <a:prstClr val="black"/>
                </a:solidFill>
              </a:rPr>
              <a:t>Click on the Subspecialties then click on the </a:t>
            </a:r>
            <a:r>
              <a:rPr lang="en-US" b="1" i="1" dirty="0">
                <a:solidFill>
                  <a:srgbClr val="FF0000"/>
                </a:solidFill>
              </a:rPr>
              <a:t>double arrows</a:t>
            </a:r>
            <a:r>
              <a:rPr lang="en-US" dirty="0">
                <a:solidFill>
                  <a:prstClr val="black"/>
                </a:solidFill>
              </a:rPr>
              <a:t> to move the Subspecialties over to the </a:t>
            </a:r>
            <a:r>
              <a:rPr lang="en-US" b="1" i="1" dirty="0">
                <a:solidFill>
                  <a:srgbClr val="FF0000"/>
                </a:solidFill>
              </a:rPr>
              <a:t>Associated Subspecialties</a:t>
            </a:r>
            <a:r>
              <a:rPr lang="en-US" dirty="0">
                <a:solidFill>
                  <a:prstClr val="black"/>
                </a:solidFill>
              </a:rPr>
              <a:t> box.</a:t>
            </a:r>
          </a:p>
        </p:txBody>
      </p:sp>
      <p:sp>
        <p:nvSpPr>
          <p:cNvPr id="22" name="Title 1"/>
          <p:cNvSpPr>
            <a:spLocks noGrp="1"/>
          </p:cNvSpPr>
          <p:nvPr>
            <p:ph type="title"/>
          </p:nvPr>
        </p:nvSpPr>
        <p:spPr>
          <a:xfrm>
            <a:off x="-7088" y="-11371"/>
            <a:ext cx="6477000" cy="838200"/>
          </a:xfrm>
        </p:spPr>
        <p:txBody>
          <a:bodyPr>
            <a:normAutofit/>
          </a:bodyPr>
          <a:lstStyle/>
          <a:p>
            <a:pPr algn="l"/>
            <a:r>
              <a:rPr lang="en-US" sz="2800" dirty="0"/>
              <a:t>Step 3: Add Specialties</a:t>
            </a:r>
          </a:p>
        </p:txBody>
      </p:sp>
      <p:sp>
        <p:nvSpPr>
          <p:cNvPr id="26" name="Content Placeholder 2"/>
          <p:cNvSpPr txBox="1">
            <a:spLocks/>
          </p:cNvSpPr>
          <p:nvPr/>
        </p:nvSpPr>
        <p:spPr>
          <a:xfrm>
            <a:off x="762000" y="914400"/>
            <a:ext cx="7696200" cy="2209800"/>
          </a:xfrm>
          <a:prstGeom prst="rect">
            <a:avLst/>
          </a:prstGeom>
        </p:spPr>
        <p:txBody>
          <a:bodyPr vert="horz" lIns="91440" tIns="45720" rIns="91440" bIns="45720" rtlCol="0">
            <a:noAutofit/>
          </a:bodyPr>
          <a:lstStyle/>
          <a:p>
            <a:pPr marL="117475" indent="-117475">
              <a:buFont typeface="Arial" pitchFamily="34" charset="0"/>
              <a:buChar char="•"/>
              <a:defRPr/>
            </a:pPr>
            <a:r>
              <a:rPr lang="en-US" dirty="0">
                <a:solidFill>
                  <a:prstClr val="black"/>
                </a:solidFill>
              </a:rPr>
              <a:t>Once the Provider Type and the Specialty are selected, the Subspecialties will populate at the bottom of the screen in the </a:t>
            </a:r>
            <a:r>
              <a:rPr lang="en-US" b="1" i="1" dirty="0">
                <a:solidFill>
                  <a:srgbClr val="FF0000"/>
                </a:solidFill>
              </a:rPr>
              <a:t>Available Subspecialties </a:t>
            </a:r>
            <a:r>
              <a:rPr lang="en-US" dirty="0">
                <a:solidFill>
                  <a:prstClr val="black"/>
                </a:solidFill>
              </a:rPr>
              <a:t>box.</a:t>
            </a:r>
          </a:p>
          <a:p>
            <a:pPr marL="117475" indent="-117475">
              <a:buFont typeface="Arial" pitchFamily="34" charset="0"/>
              <a:buChar char="•"/>
              <a:defRPr/>
            </a:pPr>
            <a:r>
              <a:rPr lang="en-US" dirty="0">
                <a:solidFill>
                  <a:prstClr val="black"/>
                </a:solidFill>
              </a:rPr>
              <a:t>The Provider must choose at least one Available Subspecialty (or No Subspecialty) if multiple selections are available.</a:t>
            </a:r>
          </a:p>
          <a:p>
            <a:pPr marL="117475" indent="-117475">
              <a:buFont typeface="Arial" pitchFamily="34" charset="0"/>
              <a:buChar char="•"/>
              <a:defRPr/>
            </a:pPr>
            <a:r>
              <a:rPr lang="en-US" dirty="0">
                <a:solidFill>
                  <a:prstClr val="black"/>
                </a:solidFill>
              </a:rPr>
              <a:t>If only one choice is available, the system will preselect that selection.</a:t>
            </a:r>
          </a:p>
          <a:p>
            <a:pPr marL="117475" indent="-117475">
              <a:buFont typeface="Arial" pitchFamily="34" charset="0"/>
              <a:buChar char="•"/>
              <a:defRPr/>
            </a:pPr>
            <a:r>
              <a:rPr lang="en-US" dirty="0">
                <a:solidFill>
                  <a:prstClr val="black"/>
                </a:solidFill>
              </a:rPr>
              <a:t>Once all desired selections are moved to the </a:t>
            </a:r>
            <a:r>
              <a:rPr lang="en-US" b="1" i="1" dirty="0">
                <a:solidFill>
                  <a:srgbClr val="FF0000"/>
                </a:solidFill>
              </a:rPr>
              <a:t>Associated Subspecialties</a:t>
            </a:r>
            <a:r>
              <a:rPr lang="en-US" dirty="0">
                <a:solidFill>
                  <a:prstClr val="black"/>
                </a:solidFill>
              </a:rPr>
              <a:t> box, click </a:t>
            </a:r>
            <a:r>
              <a:rPr lang="en-US" b="1" i="1" dirty="0">
                <a:solidFill>
                  <a:srgbClr val="FF0000"/>
                </a:solidFill>
              </a:rPr>
              <a:t>OK</a:t>
            </a:r>
            <a:r>
              <a:rPr lang="en-US" dirty="0">
                <a:solidFill>
                  <a:prstClr val="black"/>
                </a:solidFill>
              </a:rPr>
              <a:t> in the bottom right corner</a:t>
            </a:r>
          </a:p>
          <a:p>
            <a:pPr marL="117475" indent="-117475">
              <a:buFont typeface="Arial" pitchFamily="34" charset="0"/>
              <a:buChar char="•"/>
              <a:defRPr/>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22</a:t>
            </a:fld>
            <a:endParaRPr lang="en-US" dirty="0">
              <a:solidFill>
                <a:prstClr val="black">
                  <a:tint val="75000"/>
                </a:prstClr>
              </a:solidFill>
            </a:endParaRPr>
          </a:p>
        </p:txBody>
      </p:sp>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4" name="Action Button: Custom 23">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5" name="Action Button: Custom 24">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0" name="Action Button: Custom 2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1" name="Action Button: Custom 3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2B924E50-AB73-4FEF-BCB0-D5920F9B4BDD}"/>
              </a:ext>
            </a:extLst>
          </p:cNvPr>
          <p:cNvPicPr>
            <a:picLocks noChangeAspect="1"/>
          </p:cNvPicPr>
          <p:nvPr/>
        </p:nvPicPr>
        <p:blipFill>
          <a:blip r:embed="rId17"/>
          <a:stretch>
            <a:fillRect/>
          </a:stretch>
        </p:blipFill>
        <p:spPr>
          <a:xfrm>
            <a:off x="457200" y="2895600"/>
            <a:ext cx="6532737" cy="3200400"/>
          </a:xfrm>
          <a:prstGeom prst="rect">
            <a:avLst/>
          </a:prstGeom>
        </p:spPr>
      </p:pic>
      <p:cxnSp>
        <p:nvCxnSpPr>
          <p:cNvPr id="9" name="Connector: Elbow 8">
            <a:extLst>
              <a:ext uri="{FF2B5EF4-FFF2-40B4-BE49-F238E27FC236}">
                <a16:creationId xmlns:a16="http://schemas.microsoft.com/office/drawing/2014/main" id="{1A92035C-E4E5-4065-B7CE-476CC8BD4A46}"/>
              </a:ext>
            </a:extLst>
          </p:cNvPr>
          <p:cNvCxnSpPr/>
          <p:nvPr/>
        </p:nvCxnSpPr>
        <p:spPr>
          <a:xfrm rot="10800000">
            <a:off x="2743200" y="4953001"/>
            <a:ext cx="4267200" cy="310243"/>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C82A8C4-14EF-4E5C-900A-E8229E4592B8}"/>
              </a:ext>
            </a:extLst>
          </p:cNvPr>
          <p:cNvSpPr/>
          <p:nvPr/>
        </p:nvSpPr>
        <p:spPr>
          <a:xfrm>
            <a:off x="5257800" y="5861956"/>
            <a:ext cx="838200" cy="310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09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0"/>
            <a:ext cx="9144000" cy="832757"/>
            <a:chOff x="0" y="0"/>
            <a:chExt cx="9144000" cy="832757"/>
          </a:xfrm>
        </p:grpSpPr>
        <p:sp>
          <p:nvSpPr>
            <p:cNvPr id="27" name="Rectangle 26"/>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1"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1" y="4038600"/>
            <a:ext cx="7467600" cy="1143000"/>
          </a:xfrm>
        </p:spPr>
        <p:txBody>
          <a:bodyPr>
            <a:noAutofit/>
          </a:bodyPr>
          <a:lstStyle/>
          <a:p>
            <a:pPr marL="111125" indent="-111125">
              <a:spcBef>
                <a:spcPts val="0"/>
              </a:spcBef>
            </a:pPr>
            <a:r>
              <a:rPr lang="en-US" sz="1800" dirty="0"/>
              <a:t>If you have another Specialty to enter click the </a:t>
            </a:r>
            <a:r>
              <a:rPr lang="en-US" sz="1800" b="1" i="1" dirty="0">
                <a:solidFill>
                  <a:srgbClr val="FF0000"/>
                </a:solidFill>
              </a:rPr>
              <a:t>Add</a:t>
            </a:r>
            <a:r>
              <a:rPr lang="en-US" sz="1800" dirty="0"/>
              <a:t> button in the top left  corner and repeat the steps as needed.</a:t>
            </a:r>
          </a:p>
          <a:p>
            <a:pPr marL="111125" indent="-111125">
              <a:spcBef>
                <a:spcPts val="0"/>
              </a:spcBef>
            </a:pPr>
            <a:r>
              <a:rPr lang="en-US" sz="1800" dirty="0"/>
              <a:t>When all the Specialty information has been entered, click on </a:t>
            </a:r>
            <a:r>
              <a:rPr lang="en-US" sz="1800" b="1" i="1" dirty="0">
                <a:solidFill>
                  <a:srgbClr val="FF0000"/>
                </a:solidFill>
              </a:rPr>
              <a:t>Close</a:t>
            </a:r>
            <a:r>
              <a:rPr lang="en-US" sz="1800" dirty="0"/>
              <a:t> to return to the BPW.</a:t>
            </a:r>
          </a:p>
          <a:p>
            <a:pPr marL="111125" indent="-111125">
              <a:spcBef>
                <a:spcPts val="0"/>
              </a:spcBef>
            </a:pPr>
            <a:endParaRPr lang="en-US" sz="1800" dirty="0"/>
          </a:p>
        </p:txBody>
      </p:sp>
      <p:sp>
        <p:nvSpPr>
          <p:cNvPr id="21" name="Title 1"/>
          <p:cNvSpPr>
            <a:spLocks noGrp="1"/>
          </p:cNvSpPr>
          <p:nvPr>
            <p:ph type="title"/>
          </p:nvPr>
        </p:nvSpPr>
        <p:spPr>
          <a:xfrm>
            <a:off x="-7088" y="-11371"/>
            <a:ext cx="6477000" cy="838200"/>
          </a:xfrm>
        </p:spPr>
        <p:txBody>
          <a:bodyPr>
            <a:normAutofit/>
          </a:bodyPr>
          <a:lstStyle/>
          <a:p>
            <a:pPr algn="l"/>
            <a:r>
              <a:rPr lang="en-US" sz="2800" dirty="0"/>
              <a:t>Step 3: Add Specialties</a:t>
            </a: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23</a:t>
            </a:fld>
            <a:endParaRPr lang="en-US" dirty="0">
              <a:solidFill>
                <a:prstClr val="black">
                  <a:tint val="75000"/>
                </a:prstClr>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D380E782-2F88-45BF-843A-4CA0FEF14E5C}"/>
              </a:ext>
            </a:extLst>
          </p:cNvPr>
          <p:cNvPicPr>
            <a:picLocks noChangeAspect="1"/>
          </p:cNvPicPr>
          <p:nvPr/>
        </p:nvPicPr>
        <p:blipFill>
          <a:blip r:embed="rId17"/>
          <a:stretch>
            <a:fillRect/>
          </a:stretch>
        </p:blipFill>
        <p:spPr>
          <a:xfrm>
            <a:off x="152400" y="1066800"/>
            <a:ext cx="8805380" cy="2611509"/>
          </a:xfrm>
          <a:prstGeom prst="rect">
            <a:avLst/>
          </a:prstGeom>
        </p:spPr>
      </p:pic>
      <p:sp>
        <p:nvSpPr>
          <p:cNvPr id="7" name="Oval 6">
            <a:extLst>
              <a:ext uri="{FF2B5EF4-FFF2-40B4-BE49-F238E27FC236}">
                <a16:creationId xmlns:a16="http://schemas.microsoft.com/office/drawing/2014/main" id="{5B97084C-37D5-4092-97AA-058216116089}"/>
              </a:ext>
            </a:extLst>
          </p:cNvPr>
          <p:cNvSpPr/>
          <p:nvPr/>
        </p:nvSpPr>
        <p:spPr>
          <a:xfrm>
            <a:off x="609600" y="1143000"/>
            <a:ext cx="685800"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00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543800" cy="1143000"/>
          </a:xfrm>
          <a:ln>
            <a:noFill/>
          </a:ln>
        </p:spPr>
        <p:txBody>
          <a:bodyPr>
            <a:noAutofit/>
          </a:bodyPr>
          <a:lstStyle/>
          <a:p>
            <a:pPr marL="115888" indent="-115888">
              <a:spcBef>
                <a:spcPts val="0"/>
              </a:spcBef>
            </a:pPr>
            <a:r>
              <a:rPr lang="en-US" sz="1800" dirty="0"/>
              <a:t>You have completed Step 3: </a:t>
            </a:r>
            <a:r>
              <a:rPr lang="en-US" sz="1800" b="1" i="1" dirty="0">
                <a:solidFill>
                  <a:srgbClr val="FF0000"/>
                </a:solidFill>
              </a:rPr>
              <a:t>Add Specialties</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15888" indent="-115888">
              <a:spcBef>
                <a:spcPts val="0"/>
              </a:spcBef>
            </a:pPr>
            <a:r>
              <a:rPr lang="en-US" sz="1800" dirty="0"/>
              <a:t>Click on Step 4: </a:t>
            </a:r>
            <a:r>
              <a:rPr lang="en-US" sz="1800" b="1" i="1" dirty="0">
                <a:solidFill>
                  <a:srgbClr val="FF0000"/>
                </a:solidFill>
              </a:rPr>
              <a:t>Associate Billing Provider/Other Associations </a:t>
            </a:r>
            <a:r>
              <a:rPr lang="en-US" sz="1800" dirty="0"/>
              <a:t>to continue your application.</a:t>
            </a:r>
          </a:p>
          <a:p>
            <a:pPr marL="115888"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24</a:t>
            </a:fld>
            <a:endParaRPr lang="en-US" dirty="0">
              <a:solidFill>
                <a:prstClr val="black">
                  <a:tint val="75000"/>
                </a:prstClr>
              </a:solidFill>
            </a:endParaRP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7" name="Picture 6">
            <a:extLst>
              <a:ext uri="{FF2B5EF4-FFF2-40B4-BE49-F238E27FC236}">
                <a16:creationId xmlns:a16="http://schemas.microsoft.com/office/drawing/2014/main" id="{9C561330-093E-4ECD-B834-1CE47D02C19F}"/>
              </a:ext>
            </a:extLst>
          </p:cNvPr>
          <p:cNvPicPr>
            <a:picLocks noChangeAspect="1"/>
          </p:cNvPicPr>
          <p:nvPr/>
        </p:nvPicPr>
        <p:blipFill>
          <a:blip r:embed="rId17"/>
          <a:stretch>
            <a:fillRect/>
          </a:stretch>
        </p:blipFill>
        <p:spPr>
          <a:xfrm>
            <a:off x="76200" y="2438400"/>
            <a:ext cx="9067800" cy="3660464"/>
          </a:xfrm>
          <a:prstGeom prst="rect">
            <a:avLst/>
          </a:prstGeom>
        </p:spPr>
      </p:pic>
      <p:sp>
        <p:nvSpPr>
          <p:cNvPr id="9" name="Oval 8">
            <a:extLst>
              <a:ext uri="{FF2B5EF4-FFF2-40B4-BE49-F238E27FC236}">
                <a16:creationId xmlns:a16="http://schemas.microsoft.com/office/drawing/2014/main" id="{9356DB28-9CE3-4161-A3A0-588C90A61C85}"/>
              </a:ext>
            </a:extLst>
          </p:cNvPr>
          <p:cNvSpPr/>
          <p:nvPr/>
        </p:nvSpPr>
        <p:spPr>
          <a:xfrm>
            <a:off x="3962400" y="3810000"/>
            <a:ext cx="3352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2E454B5-00DC-4681-BD73-8FD41AE89A94}"/>
              </a:ext>
            </a:extLst>
          </p:cNvPr>
          <p:cNvCxnSpPr/>
          <p:nvPr/>
        </p:nvCxnSpPr>
        <p:spPr>
          <a:xfrm flipH="1">
            <a:off x="2895600" y="4099379"/>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0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40428"/>
            <a:ext cx="9144000" cy="832757"/>
            <a:chOff x="0" y="0"/>
            <a:chExt cx="9144000" cy="832757"/>
          </a:xfrm>
        </p:grpSpPr>
        <p:sp>
          <p:nvSpPr>
            <p:cNvPr id="5" name="Rectangle 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7" name="Title 1"/>
          <p:cNvSpPr txBox="1">
            <a:spLocks/>
          </p:cNvSpPr>
          <p:nvPr/>
        </p:nvSpPr>
        <p:spPr>
          <a:xfrm>
            <a:off x="0" y="0"/>
            <a:ext cx="6400800" cy="838200"/>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4:</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t>
            </a:r>
            <a:r>
              <a:rPr lang="en-US" sz="2800" dirty="0">
                <a:latin typeface="+mj-lt"/>
                <a:ea typeface="+mj-ea"/>
                <a:cs typeface="+mj-cs"/>
              </a:rPr>
              <a:t>Provider/Other Associations List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Box 24"/>
          <p:cNvSpPr txBox="1"/>
          <p:nvPr/>
        </p:nvSpPr>
        <p:spPr>
          <a:xfrm>
            <a:off x="1562100" y="5346575"/>
            <a:ext cx="4702378" cy="369332"/>
          </a:xfrm>
          <a:prstGeom prst="rect">
            <a:avLst/>
          </a:prstGeom>
          <a:noFill/>
        </p:spPr>
        <p:txBody>
          <a:bodyPr wrap="none" rtlCol="0">
            <a:spAutoFit/>
          </a:bodyPr>
          <a:lstStyle/>
          <a:p>
            <a:pPr>
              <a:buFont typeface="Arial" pitchFamily="34" charset="0"/>
              <a:buChar char="•"/>
            </a:pPr>
            <a:r>
              <a:rPr lang="en-US" dirty="0"/>
              <a:t> Click </a:t>
            </a:r>
            <a:r>
              <a:rPr lang="en-US" b="1" i="1" dirty="0">
                <a:solidFill>
                  <a:srgbClr val="FF0000"/>
                </a:solidFill>
              </a:rPr>
              <a:t>Add</a:t>
            </a:r>
            <a:r>
              <a:rPr lang="en-US" b="1" i="1" dirty="0"/>
              <a:t> </a:t>
            </a:r>
            <a:r>
              <a:rPr lang="en-US" dirty="0"/>
              <a:t>to input a Associated Billing Provider.</a:t>
            </a:r>
          </a:p>
        </p:txBody>
      </p:sp>
      <p:sp>
        <p:nvSpPr>
          <p:cNvPr id="12" name="Slide Number Placeholder 11"/>
          <p:cNvSpPr>
            <a:spLocks noGrp="1"/>
          </p:cNvSpPr>
          <p:nvPr>
            <p:ph type="sldNum" sz="quarter" idx="12"/>
          </p:nvPr>
        </p:nvSpPr>
        <p:spPr/>
        <p:txBody>
          <a:bodyPr/>
          <a:lstStyle/>
          <a:p>
            <a:fld id="{5231E635-3882-45BA-B8C0-75C01EA01E46}" type="slidenum">
              <a:rPr lang="en-US" smtClean="0"/>
              <a:pPr/>
              <a:t>25</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8" name="Picture 7">
            <a:extLst>
              <a:ext uri="{FF2B5EF4-FFF2-40B4-BE49-F238E27FC236}">
                <a16:creationId xmlns:a16="http://schemas.microsoft.com/office/drawing/2014/main" id="{EAFD0915-6E51-4FCF-A465-62828319DA87}"/>
              </a:ext>
            </a:extLst>
          </p:cNvPr>
          <p:cNvPicPr>
            <a:picLocks noChangeAspect="1"/>
          </p:cNvPicPr>
          <p:nvPr/>
        </p:nvPicPr>
        <p:blipFill>
          <a:blip r:embed="rId17"/>
          <a:stretch>
            <a:fillRect/>
          </a:stretch>
        </p:blipFill>
        <p:spPr>
          <a:xfrm>
            <a:off x="114300" y="2246261"/>
            <a:ext cx="8763000" cy="2534600"/>
          </a:xfrm>
          <a:prstGeom prst="rect">
            <a:avLst/>
          </a:prstGeom>
        </p:spPr>
      </p:pic>
      <p:sp>
        <p:nvSpPr>
          <p:cNvPr id="9" name="Oval 8">
            <a:extLst>
              <a:ext uri="{FF2B5EF4-FFF2-40B4-BE49-F238E27FC236}">
                <a16:creationId xmlns:a16="http://schemas.microsoft.com/office/drawing/2014/main" id="{B076F72A-B037-4E56-899F-0A9789EFE06E}"/>
              </a:ext>
            </a:extLst>
          </p:cNvPr>
          <p:cNvSpPr/>
          <p:nvPr/>
        </p:nvSpPr>
        <p:spPr>
          <a:xfrm>
            <a:off x="609600" y="2667000"/>
            <a:ext cx="762000" cy="299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BF2222-2374-4C83-8191-BA62958B627E}"/>
              </a:ext>
            </a:extLst>
          </p:cNvPr>
          <p:cNvSpPr/>
          <p:nvPr/>
        </p:nvSpPr>
        <p:spPr>
          <a:xfrm>
            <a:off x="0" y="819381"/>
            <a:ext cx="9144000" cy="369332"/>
          </a:xfrm>
          <a:prstGeom prst="rect">
            <a:avLst/>
          </a:prstGeom>
          <a:solidFill>
            <a:srgbClr val="92D050"/>
          </a:solidFill>
        </p:spPr>
        <p:txBody>
          <a:bodyPr wrap="square">
            <a:spAutoFit/>
          </a:bodyPr>
          <a:lstStyle/>
          <a:p>
            <a:pPr algn="ctr"/>
            <a:r>
              <a:rPr lang="en-US" dirty="0"/>
              <a:t>Noted: This Step is Optional for this Enrollment Type. </a:t>
            </a:r>
          </a:p>
        </p:txBody>
      </p:sp>
    </p:spTree>
    <p:extLst>
      <p:ext uri="{BB962C8B-B14F-4D97-AF65-F5344CB8AC3E}">
        <p14:creationId xmlns:p14="http://schemas.microsoft.com/office/powerpoint/2010/main" val="134217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832757"/>
            <a:chOff x="0" y="0"/>
            <a:chExt cx="9144000" cy="832757"/>
          </a:xfrm>
        </p:grpSpPr>
        <p:sp>
          <p:nvSpPr>
            <p:cNvPr id="8" name="Rectangle 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10" name="Title 1"/>
          <p:cNvSpPr txBox="1">
            <a:spLocks/>
          </p:cNvSpPr>
          <p:nvPr/>
        </p:nvSpPr>
        <p:spPr>
          <a:xfrm>
            <a:off x="0" y="0"/>
            <a:ext cx="6400800" cy="838200"/>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4:</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Provider/Other Associations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876300" y="5181600"/>
            <a:ext cx="7543800" cy="923330"/>
          </a:xfrm>
          <a:prstGeom prst="rect">
            <a:avLst/>
          </a:prstGeom>
          <a:noFill/>
        </p:spPr>
        <p:txBody>
          <a:bodyPr wrap="square" rtlCol="0">
            <a:spAutoFit/>
          </a:bodyPr>
          <a:lstStyle/>
          <a:p>
            <a:pPr marL="114300" indent="-114300">
              <a:buFont typeface="Arial" pitchFamily="34" charset="0"/>
              <a:buChar char="•"/>
            </a:pPr>
            <a:r>
              <a:rPr lang="en-US" dirty="0"/>
              <a:t>Complete the Billing Provider information then click </a:t>
            </a:r>
            <a:r>
              <a:rPr lang="en-US" b="1" i="1" dirty="0">
                <a:solidFill>
                  <a:srgbClr val="FF0000"/>
                </a:solidFill>
              </a:rPr>
              <a:t>Confirm Provider</a:t>
            </a:r>
            <a:r>
              <a:rPr lang="en-US" b="1" i="1" dirty="0"/>
              <a:t> </a:t>
            </a:r>
            <a:r>
              <a:rPr lang="en-US" dirty="0"/>
              <a:t>and verify that the </a:t>
            </a:r>
            <a:r>
              <a:rPr lang="en-US" b="1" i="1" dirty="0">
                <a:solidFill>
                  <a:srgbClr val="FF0000"/>
                </a:solidFill>
              </a:rPr>
              <a:t>Billing Provider Name </a:t>
            </a:r>
            <a:r>
              <a:rPr lang="en-US" b="1" i="1" dirty="0"/>
              <a:t>is correct</a:t>
            </a:r>
            <a:r>
              <a:rPr lang="en-US" b="1" i="1" dirty="0">
                <a:solidFill>
                  <a:srgbClr val="FF0000"/>
                </a:solidFill>
              </a:rPr>
              <a:t>.</a:t>
            </a:r>
            <a:endParaRPr lang="en-US" dirty="0"/>
          </a:p>
          <a:p>
            <a:pPr marL="114300" indent="-114300">
              <a:buFont typeface="Arial" pitchFamily="34" charset="0"/>
              <a:buChar char="•"/>
            </a:pPr>
            <a:r>
              <a:rPr lang="en-US" dirty="0"/>
              <a:t>Click</a:t>
            </a:r>
            <a:r>
              <a:rPr lang="en-US" b="1" i="1" dirty="0"/>
              <a:t> </a:t>
            </a:r>
            <a:r>
              <a:rPr lang="en-US" b="1" i="1" dirty="0">
                <a:solidFill>
                  <a:srgbClr val="FF0000"/>
                </a:solidFill>
              </a:rPr>
              <a:t>OK</a:t>
            </a:r>
            <a:r>
              <a:rPr lang="en-US" b="1" i="1" dirty="0"/>
              <a:t> </a:t>
            </a:r>
            <a:r>
              <a:rPr lang="en-US" dirty="0"/>
              <a:t>to return to the billing agent list.</a:t>
            </a:r>
          </a:p>
        </p:txBody>
      </p:sp>
      <p:sp>
        <p:nvSpPr>
          <p:cNvPr id="3" name="Slide Number Placeholder 2"/>
          <p:cNvSpPr>
            <a:spLocks noGrp="1"/>
          </p:cNvSpPr>
          <p:nvPr>
            <p:ph type="sldNum" sz="quarter" idx="12"/>
          </p:nvPr>
        </p:nvSpPr>
        <p:spPr/>
        <p:txBody>
          <a:bodyPr/>
          <a:lstStyle/>
          <a:p>
            <a:fld id="{5231E635-3882-45BA-B8C0-75C01EA01E46}" type="slidenum">
              <a:rPr lang="en-US" smtClean="0"/>
              <a:pPr/>
              <a:t>26</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F087404B-D6B7-4BCA-8EA4-CCB0369BDF0D}"/>
              </a:ext>
            </a:extLst>
          </p:cNvPr>
          <p:cNvPicPr>
            <a:picLocks noChangeAspect="1"/>
          </p:cNvPicPr>
          <p:nvPr/>
        </p:nvPicPr>
        <p:blipFill>
          <a:blip r:embed="rId17"/>
          <a:stretch>
            <a:fillRect/>
          </a:stretch>
        </p:blipFill>
        <p:spPr>
          <a:xfrm>
            <a:off x="304800" y="947199"/>
            <a:ext cx="8686800" cy="3982981"/>
          </a:xfrm>
          <a:prstGeom prst="rect">
            <a:avLst/>
          </a:prstGeom>
        </p:spPr>
      </p:pic>
      <p:sp>
        <p:nvSpPr>
          <p:cNvPr id="7" name="Oval 6">
            <a:extLst>
              <a:ext uri="{FF2B5EF4-FFF2-40B4-BE49-F238E27FC236}">
                <a16:creationId xmlns:a16="http://schemas.microsoft.com/office/drawing/2014/main" id="{3929F07C-19F7-46CC-B075-C25B3EBEE38D}"/>
              </a:ext>
            </a:extLst>
          </p:cNvPr>
          <p:cNvSpPr/>
          <p:nvPr/>
        </p:nvSpPr>
        <p:spPr>
          <a:xfrm>
            <a:off x="6238875" y="4562475"/>
            <a:ext cx="2057400" cy="375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31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543800" cy="1143000"/>
          </a:xfrm>
          <a:ln>
            <a:noFill/>
          </a:ln>
        </p:spPr>
        <p:txBody>
          <a:bodyPr>
            <a:noAutofit/>
          </a:bodyPr>
          <a:lstStyle/>
          <a:p>
            <a:pPr marL="115888" indent="-115888">
              <a:spcBef>
                <a:spcPts val="0"/>
              </a:spcBef>
            </a:pPr>
            <a:r>
              <a:rPr lang="en-US" sz="1800" dirty="0"/>
              <a:t>You have completed Step 4: </a:t>
            </a:r>
            <a:r>
              <a:rPr lang="en-US" sz="1800" b="1" dirty="0">
                <a:solidFill>
                  <a:srgbClr val="FF0000"/>
                </a:solidFill>
              </a:rPr>
              <a:t>Associate Billing Providers/Other Associations</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15888" indent="-115888">
              <a:spcBef>
                <a:spcPts val="0"/>
              </a:spcBef>
            </a:pPr>
            <a:r>
              <a:rPr lang="en-US" sz="1800" dirty="0"/>
              <a:t>Click on Step 5: </a:t>
            </a:r>
            <a:r>
              <a:rPr lang="en-US" sz="1800" b="1" i="1" dirty="0">
                <a:solidFill>
                  <a:srgbClr val="FF0000"/>
                </a:solidFill>
              </a:rPr>
              <a:t>Add License/Certification/Other </a:t>
            </a:r>
            <a:r>
              <a:rPr lang="en-US" sz="1800" dirty="0"/>
              <a:t>to continue your application.</a:t>
            </a:r>
          </a:p>
          <a:p>
            <a:pPr marL="115888"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27</a:t>
            </a:fld>
            <a:endParaRPr lang="en-US" dirty="0">
              <a:solidFill>
                <a:prstClr val="black">
                  <a:tint val="75000"/>
                </a:prstClr>
              </a:solidFill>
            </a:endParaRP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89643C2F-B4D3-4FA1-A3CD-4BE9501D7D08}"/>
              </a:ext>
            </a:extLst>
          </p:cNvPr>
          <p:cNvPicPr>
            <a:picLocks noChangeAspect="1"/>
          </p:cNvPicPr>
          <p:nvPr/>
        </p:nvPicPr>
        <p:blipFill>
          <a:blip r:embed="rId17"/>
          <a:stretch>
            <a:fillRect/>
          </a:stretch>
        </p:blipFill>
        <p:spPr>
          <a:xfrm>
            <a:off x="228600" y="2209800"/>
            <a:ext cx="8915400" cy="3776484"/>
          </a:xfrm>
          <a:prstGeom prst="rect">
            <a:avLst/>
          </a:prstGeom>
        </p:spPr>
      </p:pic>
      <p:sp>
        <p:nvSpPr>
          <p:cNvPr id="7" name="Oval 6">
            <a:extLst>
              <a:ext uri="{FF2B5EF4-FFF2-40B4-BE49-F238E27FC236}">
                <a16:creationId xmlns:a16="http://schemas.microsoft.com/office/drawing/2014/main" id="{63DD68B8-7822-4C8B-866D-CF213799E374}"/>
              </a:ext>
            </a:extLst>
          </p:cNvPr>
          <p:cNvSpPr/>
          <p:nvPr/>
        </p:nvSpPr>
        <p:spPr>
          <a:xfrm>
            <a:off x="3962400" y="3657600"/>
            <a:ext cx="3124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7D22BE9-3A6A-4B1B-8643-8B4806CC8A62}"/>
              </a:ext>
            </a:extLst>
          </p:cNvPr>
          <p:cNvCxnSpPr/>
          <p:nvPr/>
        </p:nvCxnSpPr>
        <p:spPr>
          <a:xfrm flipH="1">
            <a:off x="2743200" y="3946979"/>
            <a:ext cx="685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7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4"/>
          <p:cNvGrpSpPr/>
          <p:nvPr/>
        </p:nvGrpSpPr>
        <p:grpSpPr>
          <a:xfrm>
            <a:off x="0" y="0"/>
            <a:ext cx="9144000" cy="832757"/>
            <a:chOff x="0" y="0"/>
            <a:chExt cx="9144000" cy="832757"/>
          </a:xfrm>
        </p:grpSpPr>
        <p:sp>
          <p:nvSpPr>
            <p:cNvPr id="27" name="Rectangle 26"/>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9"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0" name="Content Placeholder 2"/>
          <p:cNvSpPr txBox="1">
            <a:spLocks/>
          </p:cNvSpPr>
          <p:nvPr/>
        </p:nvSpPr>
        <p:spPr>
          <a:xfrm>
            <a:off x="457200" y="3429000"/>
            <a:ext cx="8229600"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31" name="Title 1"/>
          <p:cNvSpPr txBox="1">
            <a:spLocks/>
          </p:cNvSpPr>
          <p:nvPr/>
        </p:nvSpPr>
        <p:spPr>
          <a:xfrm>
            <a:off x="0" y="0"/>
            <a:ext cx="64770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5: Add </a:t>
            </a:r>
            <a:r>
              <a:rPr lang="en-US" sz="2800" dirty="0">
                <a:latin typeface="+mj-lt"/>
                <a:ea typeface="+mj-ea"/>
                <a:cs typeface="+mj-cs"/>
              </a:rPr>
              <a:t>Additional Information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Content Placeholder 2"/>
          <p:cNvSpPr txBox="1">
            <a:spLocks/>
          </p:cNvSpPr>
          <p:nvPr/>
        </p:nvSpPr>
        <p:spPr>
          <a:xfrm>
            <a:off x="762000" y="5565668"/>
            <a:ext cx="7467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solidFill>
                <a:prstClr val="black"/>
              </a:solidFill>
            </a:endParaRPr>
          </a:p>
        </p:txBody>
      </p:sp>
      <p:sp>
        <p:nvSpPr>
          <p:cNvPr id="13" name="Slide Number Placeholder 12"/>
          <p:cNvSpPr>
            <a:spLocks noGrp="1"/>
          </p:cNvSpPr>
          <p:nvPr>
            <p:ph type="sldNum" sz="quarter" idx="12"/>
          </p:nvPr>
        </p:nvSpPr>
        <p:spPr/>
        <p:txBody>
          <a:bodyPr/>
          <a:lstStyle/>
          <a:p>
            <a:fld id="{5231E635-3882-45BA-B8C0-75C01EA01E46}" type="slidenum">
              <a:rPr lang="en-US" smtClean="0"/>
              <a:pPr/>
              <a:t>28</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78D626D5-EB42-4AAF-B8F1-18028F90AAE5}"/>
              </a:ext>
            </a:extLst>
          </p:cNvPr>
          <p:cNvPicPr>
            <a:picLocks noChangeAspect="1"/>
          </p:cNvPicPr>
          <p:nvPr/>
        </p:nvPicPr>
        <p:blipFill>
          <a:blip r:embed="rId17"/>
          <a:stretch>
            <a:fillRect/>
          </a:stretch>
        </p:blipFill>
        <p:spPr>
          <a:xfrm>
            <a:off x="76200" y="1160434"/>
            <a:ext cx="8991600" cy="3127948"/>
          </a:xfrm>
          <a:prstGeom prst="rect">
            <a:avLst/>
          </a:prstGeom>
        </p:spPr>
      </p:pic>
      <p:pic>
        <p:nvPicPr>
          <p:cNvPr id="4" name="Picture 3">
            <a:extLst>
              <a:ext uri="{FF2B5EF4-FFF2-40B4-BE49-F238E27FC236}">
                <a16:creationId xmlns:a16="http://schemas.microsoft.com/office/drawing/2014/main" id="{CDE86E6D-6C92-4F90-95B6-F273328D418B}"/>
              </a:ext>
            </a:extLst>
          </p:cNvPr>
          <p:cNvPicPr>
            <a:picLocks noChangeAspect="1"/>
          </p:cNvPicPr>
          <p:nvPr/>
        </p:nvPicPr>
        <p:blipFill>
          <a:blip r:embed="rId18"/>
          <a:stretch>
            <a:fillRect/>
          </a:stretch>
        </p:blipFill>
        <p:spPr>
          <a:xfrm>
            <a:off x="76200" y="4277093"/>
            <a:ext cx="8991600" cy="1309119"/>
          </a:xfrm>
          <a:prstGeom prst="rect">
            <a:avLst/>
          </a:prstGeom>
        </p:spPr>
      </p:pic>
      <p:sp>
        <p:nvSpPr>
          <p:cNvPr id="6" name="Rectangle 5">
            <a:extLst>
              <a:ext uri="{FF2B5EF4-FFF2-40B4-BE49-F238E27FC236}">
                <a16:creationId xmlns:a16="http://schemas.microsoft.com/office/drawing/2014/main" id="{73A4626D-4BE6-4F01-AC4F-E09A713907BD}"/>
              </a:ext>
            </a:extLst>
          </p:cNvPr>
          <p:cNvSpPr/>
          <p:nvPr/>
        </p:nvSpPr>
        <p:spPr>
          <a:xfrm>
            <a:off x="304800" y="5586503"/>
            <a:ext cx="8534400" cy="646331"/>
          </a:xfrm>
          <a:prstGeom prst="rect">
            <a:avLst/>
          </a:prstGeom>
        </p:spPr>
        <p:txBody>
          <a:bodyPr wrap="square">
            <a:spAutoFit/>
          </a:bodyPr>
          <a:lstStyle/>
          <a:p>
            <a:pPr marL="285750" indent="-285750">
              <a:buFont typeface="Arial" panose="020B0604020202020204" pitchFamily="34" charset="0"/>
              <a:buChar char="•"/>
            </a:pPr>
            <a:r>
              <a:rPr lang="en-US" dirty="0"/>
              <a:t>This step is</a:t>
            </a:r>
            <a:r>
              <a:rPr lang="en-US" dirty="0">
                <a:solidFill>
                  <a:srgbClr val="FF0000"/>
                </a:solidFill>
              </a:rPr>
              <a:t> </a:t>
            </a:r>
            <a:r>
              <a:rPr lang="en-US" dirty="0"/>
              <a:t>currently</a:t>
            </a:r>
            <a:r>
              <a:rPr lang="en-US" dirty="0">
                <a:solidFill>
                  <a:srgbClr val="FF0000"/>
                </a:solidFill>
              </a:rPr>
              <a:t> OPTIONAL</a:t>
            </a:r>
            <a:r>
              <a:rPr lang="en-US" b="1" dirty="0">
                <a:solidFill>
                  <a:srgbClr val="FF0000"/>
                </a:solidFill>
              </a:rPr>
              <a:t> </a:t>
            </a:r>
            <a:r>
              <a:rPr lang="en-US" dirty="0"/>
              <a:t>but may become a required element when IMPACT is fully operational.</a:t>
            </a:r>
          </a:p>
        </p:txBody>
      </p:sp>
      <p:sp>
        <p:nvSpPr>
          <p:cNvPr id="7" name="Rectangle 6">
            <a:extLst>
              <a:ext uri="{FF2B5EF4-FFF2-40B4-BE49-F238E27FC236}">
                <a16:creationId xmlns:a16="http://schemas.microsoft.com/office/drawing/2014/main" id="{81FE2CD7-3274-4528-B808-E574B787E29B}"/>
              </a:ext>
            </a:extLst>
          </p:cNvPr>
          <p:cNvSpPr/>
          <p:nvPr/>
        </p:nvSpPr>
        <p:spPr>
          <a:xfrm>
            <a:off x="76200" y="830511"/>
            <a:ext cx="9067800" cy="369332"/>
          </a:xfrm>
          <a:prstGeom prst="rect">
            <a:avLst/>
          </a:prstGeom>
          <a:solidFill>
            <a:srgbClr val="92D050"/>
          </a:solidFill>
        </p:spPr>
        <p:txBody>
          <a:bodyPr wrap="square">
            <a:spAutoFit/>
          </a:bodyPr>
          <a:lstStyle/>
          <a:p>
            <a:pPr algn="ctr"/>
            <a:r>
              <a:rPr lang="en-US" dirty="0"/>
              <a:t>Noted: This Step is Optional for this Enrollment Type. </a:t>
            </a:r>
          </a:p>
        </p:txBody>
      </p:sp>
    </p:spTree>
    <p:extLst>
      <p:ext uri="{BB962C8B-B14F-4D97-AF65-F5344CB8AC3E}">
        <p14:creationId xmlns:p14="http://schemas.microsoft.com/office/powerpoint/2010/main" val="4244620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543800" cy="1143000"/>
          </a:xfrm>
          <a:ln>
            <a:noFill/>
          </a:ln>
        </p:spPr>
        <p:txBody>
          <a:bodyPr>
            <a:noAutofit/>
          </a:bodyPr>
          <a:lstStyle/>
          <a:p>
            <a:pPr marL="115888" indent="-115888">
              <a:spcBef>
                <a:spcPts val="0"/>
              </a:spcBef>
            </a:pPr>
            <a:r>
              <a:rPr lang="en-US" sz="1800" dirty="0"/>
              <a:t>You have completed Step 5: Add Additional Information</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15888" indent="-115888">
              <a:spcBef>
                <a:spcPts val="0"/>
              </a:spcBef>
            </a:pPr>
            <a:r>
              <a:rPr lang="en-US" sz="1800" dirty="0"/>
              <a:t>Click on Step 6: </a:t>
            </a:r>
            <a:r>
              <a:rPr lang="en-US" sz="1800" b="1" i="1" dirty="0">
                <a:solidFill>
                  <a:srgbClr val="FF0000"/>
                </a:solidFill>
              </a:rPr>
              <a:t>Add License/Certification/Other </a:t>
            </a:r>
            <a:r>
              <a:rPr lang="en-US" sz="1800" dirty="0"/>
              <a:t>to continue your application.</a:t>
            </a:r>
          </a:p>
          <a:p>
            <a:pPr marL="115888"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solidFill>
                  <a:prstClr val="black">
                    <a:tint val="75000"/>
                  </a:prstClr>
                </a:solidFill>
              </a:rPr>
              <a:pPr/>
              <a:t>29</a:t>
            </a:fld>
            <a:endParaRPr lang="en-US" dirty="0">
              <a:solidFill>
                <a:prstClr val="black">
                  <a:tint val="75000"/>
                </a:prstClr>
              </a:solidFill>
            </a:endParaRP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863566CF-D95B-4A8B-B47D-887CB5837049}"/>
              </a:ext>
            </a:extLst>
          </p:cNvPr>
          <p:cNvPicPr>
            <a:picLocks noChangeAspect="1"/>
          </p:cNvPicPr>
          <p:nvPr/>
        </p:nvPicPr>
        <p:blipFill>
          <a:blip r:embed="rId17"/>
          <a:stretch>
            <a:fillRect/>
          </a:stretch>
        </p:blipFill>
        <p:spPr>
          <a:xfrm>
            <a:off x="228600" y="2133600"/>
            <a:ext cx="8729180" cy="3810000"/>
          </a:xfrm>
          <a:prstGeom prst="rect">
            <a:avLst/>
          </a:prstGeom>
        </p:spPr>
      </p:pic>
      <p:sp>
        <p:nvSpPr>
          <p:cNvPr id="8" name="Oval 7">
            <a:extLst>
              <a:ext uri="{FF2B5EF4-FFF2-40B4-BE49-F238E27FC236}">
                <a16:creationId xmlns:a16="http://schemas.microsoft.com/office/drawing/2014/main" id="{C91BC5F9-31CD-4DCA-8243-534EDB88111C}"/>
              </a:ext>
            </a:extLst>
          </p:cNvPr>
          <p:cNvSpPr/>
          <p:nvPr/>
        </p:nvSpPr>
        <p:spPr>
          <a:xfrm>
            <a:off x="3962400" y="3962400"/>
            <a:ext cx="286178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51C871B-3BA8-42E4-A3E6-2DBC1825C94B}"/>
              </a:ext>
            </a:extLst>
          </p:cNvPr>
          <p:cNvCxnSpPr>
            <a:cxnSpLocks/>
          </p:cNvCxnSpPr>
          <p:nvPr/>
        </p:nvCxnSpPr>
        <p:spPr>
          <a:xfrm flipH="1">
            <a:off x="2971800" y="41910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46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32757"/>
            <a:chOff x="0" y="0"/>
            <a:chExt cx="9144000" cy="832757"/>
          </a:xfrm>
        </p:grpSpPr>
        <p:sp>
          <p:nvSpPr>
            <p:cNvPr id="18" name="Rectangle 1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533400" y="914400"/>
            <a:ext cx="7696200" cy="6248400"/>
          </a:xfrm>
        </p:spPr>
        <p:txBody>
          <a:bodyPr>
            <a:noAutofit/>
          </a:bodyPr>
          <a:lstStyle/>
          <a:p>
            <a:pPr marL="230188" indent="-230188"/>
            <a:r>
              <a:rPr lang="en-US" sz="1700" b="1" dirty="0"/>
              <a:t>IMPACT</a:t>
            </a:r>
            <a:r>
              <a:rPr lang="en-US" sz="1700" dirty="0"/>
              <a:t> is a multi-agency effort to replace Illinois’ 30-year-old Medicaid Management Information System (MMIS) with a web-based system that meets federal requirements, is more convenient for providers and increases efficiency by automating and expediting state agency processes.</a:t>
            </a:r>
          </a:p>
          <a:p>
            <a:pPr marL="230188" indent="-230188"/>
            <a:r>
              <a:rPr lang="en-US" sz="1700" b="1" dirty="0"/>
              <a:t>Key Terms:</a:t>
            </a:r>
          </a:p>
          <a:p>
            <a:pPr marL="460375" lvl="1" indent="-230188"/>
            <a:r>
              <a:rPr lang="en-US" sz="1700" dirty="0"/>
              <a:t>Facility, Agency, Organization (FAO): An entity that provides health care services such as, hospitals, nursing facilities and laboratories. A type 2 NPI and licensing is required.</a:t>
            </a:r>
          </a:p>
          <a:p>
            <a:pPr marL="460375" lvl="1" indent="-230188"/>
            <a:r>
              <a:rPr lang="en-US" sz="1700" dirty="0"/>
              <a:t>Revalidation: An FAO provider who was enrolled in the MMIS system and whose information was transferred to IMPACT. </a:t>
            </a:r>
          </a:p>
          <a:p>
            <a:pPr marL="460375" lvl="1" indent="-230188"/>
            <a:r>
              <a:rPr lang="en-US" sz="1700" dirty="0"/>
              <a:t>Billing Agent: Submits Medicaid HIPAA compliant transactions or exchanges EPHI with Medicaid providers or other authorized parties. Also known as Clearing House, Software Vendor or Value Added Network (VAN).</a:t>
            </a:r>
          </a:p>
          <a:p>
            <a:pPr marL="460375" lvl="1" indent="-230188"/>
            <a:r>
              <a:rPr lang="en-US" sz="1700" dirty="0"/>
              <a:t>MCO Plan: Health care plans that provide health care through a provider network. Sister Agencies will also be listed as an MCO. A sister agency is also known as a State Agency or a Waiver provider.</a:t>
            </a:r>
          </a:p>
          <a:p>
            <a:pPr marL="230188" lvl="1" indent="-230188">
              <a:buFont typeface="Arial" pitchFamily="34" charset="0"/>
              <a:buChar char="•"/>
            </a:pPr>
            <a:endParaRPr lang="en-US" sz="1700" dirty="0"/>
          </a:p>
        </p:txBody>
      </p:sp>
      <p:sp>
        <p:nvSpPr>
          <p:cNvPr id="10" name="Title 9"/>
          <p:cNvSpPr>
            <a:spLocks noGrp="1"/>
          </p:cNvSpPr>
          <p:nvPr>
            <p:ph type="title"/>
          </p:nvPr>
        </p:nvSpPr>
        <p:spPr>
          <a:xfrm>
            <a:off x="0" y="0"/>
            <a:ext cx="6400800" cy="838200"/>
          </a:xfrm>
        </p:spPr>
        <p:txBody>
          <a:bodyPr>
            <a:normAutofit/>
          </a:bodyPr>
          <a:lstStyle/>
          <a:p>
            <a:pPr algn="l"/>
            <a:r>
              <a:rPr lang="en-US" sz="2800" dirty="0"/>
              <a:t>Introduction and Key Terms</a:t>
            </a:r>
          </a:p>
        </p:txBody>
      </p:sp>
      <p:sp>
        <p:nvSpPr>
          <p:cNvPr id="7" name="Slide Number Placeholder 6"/>
          <p:cNvSpPr>
            <a:spLocks noGrp="1"/>
          </p:cNvSpPr>
          <p:nvPr>
            <p:ph type="sldNum" sz="quarter" idx="12"/>
          </p:nvPr>
        </p:nvSpPr>
        <p:spPr/>
        <p:txBody>
          <a:bodyPr/>
          <a:lstStyle/>
          <a:p>
            <a:fld id="{5231E635-3882-45BA-B8C0-75C01EA01E46}" type="slidenum">
              <a:rPr lang="en-US" smtClean="0"/>
              <a:pPr/>
              <a:t>3</a:t>
            </a:fld>
            <a:endParaRPr lang="en-US"/>
          </a:p>
        </p:txBody>
      </p:sp>
    </p:spTree>
    <p:extLst>
      <p:ext uri="{BB962C8B-B14F-4D97-AF65-F5344CB8AC3E}">
        <p14:creationId xmlns:p14="http://schemas.microsoft.com/office/powerpoint/2010/main" val="191517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4"/>
          <p:cNvGrpSpPr/>
          <p:nvPr/>
        </p:nvGrpSpPr>
        <p:grpSpPr>
          <a:xfrm>
            <a:off x="0" y="0"/>
            <a:ext cx="9144000" cy="832757"/>
            <a:chOff x="0" y="0"/>
            <a:chExt cx="9144000" cy="832757"/>
          </a:xfrm>
        </p:grpSpPr>
        <p:sp>
          <p:nvSpPr>
            <p:cNvPr id="27" name="Rectangle 26"/>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9"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0" name="Content Placeholder 2"/>
          <p:cNvSpPr txBox="1">
            <a:spLocks/>
          </p:cNvSpPr>
          <p:nvPr/>
        </p:nvSpPr>
        <p:spPr>
          <a:xfrm>
            <a:off x="457200" y="3429000"/>
            <a:ext cx="8229600"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31" name="Title 1"/>
          <p:cNvSpPr txBox="1">
            <a:spLocks/>
          </p:cNvSpPr>
          <p:nvPr/>
        </p:nvSpPr>
        <p:spPr>
          <a:xfrm>
            <a:off x="0" y="0"/>
            <a:ext cx="64770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6: Add Licenses/Certifications/Other</a:t>
            </a:r>
          </a:p>
        </p:txBody>
      </p:sp>
      <p:sp>
        <p:nvSpPr>
          <p:cNvPr id="32" name="Content Placeholder 2"/>
          <p:cNvSpPr txBox="1">
            <a:spLocks/>
          </p:cNvSpPr>
          <p:nvPr/>
        </p:nvSpPr>
        <p:spPr>
          <a:xfrm>
            <a:off x="762000" y="4038600"/>
            <a:ext cx="7467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dirty="0">
                <a:solidFill>
                  <a:prstClr val="black"/>
                </a:solidFill>
              </a:rPr>
              <a:t> Click on the </a:t>
            </a:r>
            <a:r>
              <a:rPr lang="en-US" sz="1800" b="1" i="1" dirty="0">
                <a:solidFill>
                  <a:srgbClr val="FF0000"/>
                </a:solidFill>
              </a:rPr>
              <a:t>Add</a:t>
            </a:r>
            <a:r>
              <a:rPr lang="en-US" sz="1800" dirty="0">
                <a:solidFill>
                  <a:srgbClr val="FF0000"/>
                </a:solidFill>
              </a:rPr>
              <a:t> </a:t>
            </a:r>
            <a:r>
              <a:rPr lang="en-US" sz="1800" dirty="0">
                <a:solidFill>
                  <a:prstClr val="black"/>
                </a:solidFill>
              </a:rPr>
              <a:t>button to begin adding Licenses and Certifications.</a:t>
            </a:r>
          </a:p>
        </p:txBody>
      </p:sp>
      <p:sp>
        <p:nvSpPr>
          <p:cNvPr id="13" name="Slide Number Placeholder 12"/>
          <p:cNvSpPr>
            <a:spLocks noGrp="1"/>
          </p:cNvSpPr>
          <p:nvPr>
            <p:ph type="sldNum" sz="quarter" idx="12"/>
          </p:nvPr>
        </p:nvSpPr>
        <p:spPr/>
        <p:txBody>
          <a:bodyPr/>
          <a:lstStyle/>
          <a:p>
            <a:fld id="{5231E635-3882-45BA-B8C0-75C01EA01E46}" type="slidenum">
              <a:rPr lang="en-US" smtClean="0"/>
              <a:pPr/>
              <a:t>30</a:t>
            </a:fld>
            <a:endParaRPr lang="en-US" dirty="0"/>
          </a:p>
        </p:txBody>
      </p:sp>
      <p:pic>
        <p:nvPicPr>
          <p:cNvPr id="25" name="Picture 2" descr="E:\Provider Outreach\IMPACT Training Modules (development)\Actual IMPACT Slides\IMPACT FAO\4FAO LCC 1.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2000"/>
                    </a14:imgEffect>
                  </a14:imgLayer>
                </a14:imgProps>
              </a:ext>
              <a:ext uri="{28A0092B-C50C-407E-A947-70E740481C1C}">
                <a14:useLocalDpi xmlns:a14="http://schemas.microsoft.com/office/drawing/2010/main" val="0"/>
              </a:ext>
            </a:extLst>
          </a:blip>
          <a:stretch>
            <a:fillRect/>
          </a:stretch>
        </p:blipFill>
        <p:spPr bwMode="auto">
          <a:xfrm>
            <a:off x="111822" y="2133600"/>
            <a:ext cx="8920355" cy="17998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09600" y="2057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3" name="TextBox 2">
            <a:extLst>
              <a:ext uri="{FF2B5EF4-FFF2-40B4-BE49-F238E27FC236}">
                <a16:creationId xmlns:a16="http://schemas.microsoft.com/office/drawing/2014/main" id="{8D86722E-44A6-43C9-93E6-3ADA4B814D75}"/>
              </a:ext>
            </a:extLst>
          </p:cNvPr>
          <p:cNvSpPr txBox="1"/>
          <p:nvPr/>
        </p:nvSpPr>
        <p:spPr>
          <a:xfrm>
            <a:off x="0" y="832757"/>
            <a:ext cx="9144000" cy="369332"/>
          </a:xfrm>
          <a:prstGeom prst="rect">
            <a:avLst/>
          </a:prstGeom>
          <a:solidFill>
            <a:srgbClr val="92D050"/>
          </a:solidFill>
        </p:spPr>
        <p:txBody>
          <a:bodyPr wrap="square" rtlCol="0">
            <a:spAutoFit/>
          </a:bodyPr>
          <a:lstStyle/>
          <a:p>
            <a:pPr algn="ctr"/>
            <a:r>
              <a:rPr lang="en-US" dirty="0"/>
              <a:t>Noted: This Step is Optional for this Enrollment Type. </a:t>
            </a:r>
          </a:p>
        </p:txBody>
      </p:sp>
    </p:spTree>
    <p:extLst>
      <p:ext uri="{BB962C8B-B14F-4D97-AF65-F5344CB8AC3E}">
        <p14:creationId xmlns:p14="http://schemas.microsoft.com/office/powerpoint/2010/main" val="83472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9" name="Title 1"/>
          <p:cNvSpPr>
            <a:spLocks noGrp="1"/>
          </p:cNvSpPr>
          <p:nvPr>
            <p:ph type="title"/>
          </p:nvPr>
        </p:nvSpPr>
        <p:spPr>
          <a:xfrm>
            <a:off x="0" y="-5443"/>
            <a:ext cx="6477000" cy="838200"/>
          </a:xfrm>
        </p:spPr>
        <p:txBody>
          <a:bodyPr>
            <a:normAutofit/>
          </a:bodyPr>
          <a:lstStyle/>
          <a:p>
            <a:pPr algn="l"/>
            <a:r>
              <a:rPr lang="en-US" sz="2800" dirty="0"/>
              <a:t>Step 6: Add Licenses/Certifications/Other</a:t>
            </a:r>
          </a:p>
        </p:txBody>
      </p:sp>
      <p:sp>
        <p:nvSpPr>
          <p:cNvPr id="37" name="Content Placeholder 2"/>
          <p:cNvSpPr txBox="1">
            <a:spLocks/>
          </p:cNvSpPr>
          <p:nvPr/>
        </p:nvSpPr>
        <p:spPr>
          <a:xfrm>
            <a:off x="762000" y="4267200"/>
            <a:ext cx="75438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0650" indent="-120650"/>
            <a:r>
              <a:rPr lang="en-US" sz="1800" dirty="0">
                <a:solidFill>
                  <a:prstClr val="black"/>
                </a:solidFill>
              </a:rPr>
              <a:t>Click the drop down menu next to </a:t>
            </a:r>
            <a:r>
              <a:rPr lang="en-US" sz="1800" b="1" i="1" dirty="0">
                <a:solidFill>
                  <a:srgbClr val="FF0000"/>
                </a:solidFill>
              </a:rPr>
              <a:t>License/Certification Type</a:t>
            </a:r>
            <a:r>
              <a:rPr lang="en-US" sz="1800" dirty="0">
                <a:solidFill>
                  <a:prstClr val="black"/>
                </a:solidFill>
              </a:rPr>
              <a:t> to select your License/Certification, then enter the </a:t>
            </a:r>
            <a:r>
              <a:rPr lang="en-US" sz="1800" b="1" i="1" dirty="0">
                <a:solidFill>
                  <a:srgbClr val="FF0000"/>
                </a:solidFill>
              </a:rPr>
              <a:t>License/Certification Number </a:t>
            </a:r>
            <a:r>
              <a:rPr lang="en-US" sz="1800" dirty="0">
                <a:solidFill>
                  <a:prstClr val="black"/>
                </a:solidFill>
              </a:rPr>
              <a:t>and </a:t>
            </a:r>
            <a:r>
              <a:rPr lang="en-US" sz="1800" b="1" i="1" dirty="0">
                <a:solidFill>
                  <a:srgbClr val="FF0000"/>
                </a:solidFill>
              </a:rPr>
              <a:t>Effective Date </a:t>
            </a:r>
            <a:r>
              <a:rPr lang="en-US" sz="1800" dirty="0">
                <a:solidFill>
                  <a:prstClr val="black"/>
                </a:solidFill>
              </a:rPr>
              <a:t>in the appropriate fields. Leave the </a:t>
            </a:r>
            <a:r>
              <a:rPr lang="en-US" sz="1800" b="1" i="1" dirty="0">
                <a:solidFill>
                  <a:srgbClr val="FF0000"/>
                </a:solidFill>
              </a:rPr>
              <a:t>End Date</a:t>
            </a:r>
            <a:r>
              <a:rPr lang="en-US" sz="1800" dirty="0">
                <a:solidFill>
                  <a:schemeClr val="tx1">
                    <a:lumMod val="85000"/>
                    <a:lumOff val="15000"/>
                  </a:schemeClr>
                </a:solidFill>
              </a:rPr>
              <a:t> </a:t>
            </a:r>
            <a:r>
              <a:rPr lang="en-US" sz="1800" dirty="0"/>
              <a:t>field blank.</a:t>
            </a:r>
            <a:endParaRPr lang="en-US" sz="1800" dirty="0">
              <a:solidFill>
                <a:prstClr val="black"/>
              </a:solidFill>
            </a:endParaRPr>
          </a:p>
          <a:p>
            <a:pPr marL="120650" indent="-120650"/>
            <a:r>
              <a:rPr lang="en-US" sz="1800" dirty="0">
                <a:solidFill>
                  <a:prstClr val="black"/>
                </a:solidFill>
              </a:rPr>
              <a:t>After all information is entered, click on </a:t>
            </a:r>
            <a:r>
              <a:rPr lang="en-US" sz="1800" b="1" i="1" dirty="0">
                <a:solidFill>
                  <a:srgbClr val="FF0000"/>
                </a:solidFill>
              </a:rPr>
              <a:t>Confirm License/Certification.</a:t>
            </a:r>
            <a:endParaRPr lang="en-US" sz="1800" dirty="0">
              <a:solidFill>
                <a:prstClr val="black"/>
              </a:solidFill>
            </a:endParaRPr>
          </a:p>
          <a:p>
            <a:pPr marL="120650" indent="-120650"/>
            <a:r>
              <a:rPr lang="en-US" sz="1800" dirty="0">
                <a:solidFill>
                  <a:prstClr val="black"/>
                </a:solidFill>
              </a:rPr>
              <a:t>Clicking this button will result in the License/Certification being validated and update the </a:t>
            </a:r>
            <a:r>
              <a:rPr lang="en-US" sz="1800" b="1" i="1" dirty="0">
                <a:solidFill>
                  <a:srgbClr val="FF0000"/>
                </a:solidFill>
              </a:rPr>
              <a:t>Valid Flag </a:t>
            </a:r>
            <a:r>
              <a:rPr lang="en-US" sz="1800" dirty="0">
                <a:solidFill>
                  <a:prstClr val="black"/>
                </a:solidFill>
              </a:rPr>
              <a:t>to</a:t>
            </a:r>
            <a:r>
              <a:rPr lang="en-US" sz="1800" b="1" i="1" dirty="0">
                <a:solidFill>
                  <a:srgbClr val="FF0000"/>
                </a:solidFill>
              </a:rPr>
              <a:t> Yes </a:t>
            </a:r>
            <a:r>
              <a:rPr lang="en-US" sz="1800" dirty="0">
                <a:solidFill>
                  <a:prstClr val="black"/>
                </a:solidFill>
              </a:rPr>
              <a:t>if it is verified to be authentic.</a:t>
            </a:r>
          </a:p>
          <a:p>
            <a:pPr marL="120650" indent="-120650"/>
            <a:r>
              <a:rPr lang="en-US" sz="1800" dirty="0">
                <a:solidFill>
                  <a:prstClr val="black"/>
                </a:solidFill>
              </a:rPr>
              <a:t>Click </a:t>
            </a:r>
            <a:r>
              <a:rPr lang="en-US" sz="1800" b="1" i="1" dirty="0">
                <a:solidFill>
                  <a:srgbClr val="FF0000"/>
                </a:solidFill>
              </a:rPr>
              <a:t>Ok</a:t>
            </a:r>
            <a:r>
              <a:rPr lang="en-US" sz="1800" dirty="0"/>
              <a:t>.</a:t>
            </a:r>
          </a:p>
        </p:txBody>
      </p:sp>
      <p:sp>
        <p:nvSpPr>
          <p:cNvPr id="3" name="Slide Number Placeholder 2"/>
          <p:cNvSpPr>
            <a:spLocks noGrp="1"/>
          </p:cNvSpPr>
          <p:nvPr>
            <p:ph type="sldNum" sz="quarter" idx="12"/>
          </p:nvPr>
        </p:nvSpPr>
        <p:spPr/>
        <p:txBody>
          <a:bodyPr/>
          <a:lstStyle/>
          <a:p>
            <a:fld id="{5231E635-3882-45BA-B8C0-75C01EA01E46}" type="slidenum">
              <a:rPr lang="en-US" smtClean="0"/>
              <a:pPr/>
              <a:t>31</a:t>
            </a:fld>
            <a:endParaRPr lang="en-US"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314" y="1019805"/>
            <a:ext cx="6709186" cy="319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37"/>
          <p:cNvSpPr/>
          <p:nvPr/>
        </p:nvSpPr>
        <p:spPr>
          <a:xfrm>
            <a:off x="5181600" y="3810000"/>
            <a:ext cx="2362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1" name="Action Button: Custom 20">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2" name="Action Button: Custom 21">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3" name="Action Button: Custom 22">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95412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2000"/>
                    </a14:imgEffect>
                  </a14:imgLayer>
                </a14:imgProps>
              </a:ext>
            </a:extLst>
          </a:blip>
          <a:srcRect/>
          <a:stretch>
            <a:fillRect/>
          </a:stretch>
        </p:blipFill>
        <p:spPr bwMode="auto">
          <a:xfrm>
            <a:off x="136153" y="1371600"/>
            <a:ext cx="8813425" cy="1981200"/>
          </a:xfrm>
          <a:prstGeom prst="rect">
            <a:avLst/>
          </a:prstGeom>
          <a:noFill/>
          <a:ln w="9525">
            <a:noFill/>
            <a:miter lim="800000"/>
            <a:headEnd/>
            <a:tailEnd/>
          </a:ln>
        </p:spPr>
      </p:pic>
      <p:grpSp>
        <p:nvGrpSpPr>
          <p:cNvPr id="3" name="Group 20"/>
          <p:cNvGrpSpPr/>
          <p:nvPr/>
        </p:nvGrpSpPr>
        <p:grpSpPr>
          <a:xfrm>
            <a:off x="0" y="0"/>
            <a:ext cx="9144000" cy="832757"/>
            <a:chOff x="0" y="0"/>
            <a:chExt cx="9144000" cy="832757"/>
          </a:xfrm>
        </p:grpSpPr>
        <p:sp>
          <p:nvSpPr>
            <p:cNvPr id="25" name="Rectangle 2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9" name="Picture 3" descr="E:\Provider Outreach\IMPACT Training Modules (development)\IMPACTlogoOpt2.jpg"/>
            <p:cNvPicPr>
              <a:picLocks noChangeAspect="1" noChangeArrowheads="1"/>
            </p:cNvPicPr>
            <p:nvPr/>
          </p:nvPicPr>
          <p:blipFill>
            <a:blip r:embed="rId5" cstate="print"/>
            <a:srcRect/>
            <a:stretch>
              <a:fillRect/>
            </a:stretch>
          </p:blipFill>
          <p:spPr bwMode="auto">
            <a:xfrm>
              <a:off x="6553200" y="76200"/>
              <a:ext cx="2404580" cy="685800"/>
            </a:xfrm>
            <a:prstGeom prst="rect">
              <a:avLst/>
            </a:prstGeom>
            <a:noFill/>
          </p:spPr>
        </p:pic>
      </p:grpSp>
      <p:sp>
        <p:nvSpPr>
          <p:cNvPr id="23" name="Title 1"/>
          <p:cNvSpPr>
            <a:spLocks noGrp="1"/>
          </p:cNvSpPr>
          <p:nvPr>
            <p:ph type="title"/>
          </p:nvPr>
        </p:nvSpPr>
        <p:spPr>
          <a:xfrm>
            <a:off x="0" y="0"/>
            <a:ext cx="6477000" cy="838200"/>
          </a:xfrm>
        </p:spPr>
        <p:txBody>
          <a:bodyPr>
            <a:normAutofit/>
          </a:bodyPr>
          <a:lstStyle/>
          <a:p>
            <a:pPr algn="l"/>
            <a:r>
              <a:rPr lang="en-US" sz="2800" dirty="0"/>
              <a:t>Step 6: Add Licenses/Certifications/Other</a:t>
            </a:r>
          </a:p>
        </p:txBody>
      </p:sp>
      <p:sp>
        <p:nvSpPr>
          <p:cNvPr id="10" name="Content Placeholder 2"/>
          <p:cNvSpPr txBox="1">
            <a:spLocks/>
          </p:cNvSpPr>
          <p:nvPr/>
        </p:nvSpPr>
        <p:spPr>
          <a:xfrm>
            <a:off x="771525" y="3429000"/>
            <a:ext cx="7467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0650" indent="-120650"/>
            <a:r>
              <a:rPr lang="en-US" sz="1800" dirty="0">
                <a:solidFill>
                  <a:prstClr val="black"/>
                </a:solidFill>
              </a:rPr>
              <a:t>If any additional Licenses/Certifications, click on the </a:t>
            </a:r>
            <a:r>
              <a:rPr lang="en-US" sz="1800" b="1" i="1" dirty="0">
                <a:solidFill>
                  <a:srgbClr val="FF0000"/>
                </a:solidFill>
              </a:rPr>
              <a:t>Add</a:t>
            </a:r>
            <a:r>
              <a:rPr lang="en-US" sz="1800" dirty="0">
                <a:solidFill>
                  <a:prstClr val="black"/>
                </a:solidFill>
              </a:rPr>
              <a:t> button in the top left corner and repeat the steps.</a:t>
            </a:r>
          </a:p>
          <a:p>
            <a:pPr marL="120650" indent="-120650"/>
            <a:r>
              <a:rPr lang="en-US" sz="1800" dirty="0">
                <a:solidFill>
                  <a:prstClr val="black"/>
                </a:solidFill>
              </a:rPr>
              <a:t>Click </a:t>
            </a:r>
            <a:r>
              <a:rPr lang="en-US" sz="1800" b="1" i="1" dirty="0">
                <a:solidFill>
                  <a:srgbClr val="FF0000"/>
                </a:solidFill>
              </a:rPr>
              <a:t>Close</a:t>
            </a:r>
            <a:r>
              <a:rPr lang="en-US" sz="1800" dirty="0">
                <a:solidFill>
                  <a:srgbClr val="FF0000"/>
                </a:solidFill>
              </a:rPr>
              <a:t> </a:t>
            </a:r>
            <a:r>
              <a:rPr lang="en-US" sz="1800" dirty="0">
                <a:solidFill>
                  <a:prstClr val="black"/>
                </a:solidFill>
              </a:rPr>
              <a:t>once all Licenses/Certifications have been entered to return to the BPW.</a:t>
            </a:r>
          </a:p>
        </p:txBody>
      </p:sp>
      <p:sp>
        <p:nvSpPr>
          <p:cNvPr id="2" name="Slide Number Placeholder 1"/>
          <p:cNvSpPr>
            <a:spLocks noGrp="1"/>
          </p:cNvSpPr>
          <p:nvPr>
            <p:ph type="sldNum" sz="quarter" idx="12"/>
          </p:nvPr>
        </p:nvSpPr>
        <p:spPr/>
        <p:txBody>
          <a:bodyPr/>
          <a:lstStyle/>
          <a:p>
            <a:fld id="{5231E635-3882-45BA-B8C0-75C01EA01E46}" type="slidenum">
              <a:rPr lang="en-US" smtClean="0"/>
              <a:pPr/>
              <a:t>32</a:t>
            </a:fld>
            <a:endParaRPr lang="en-US" dirty="0"/>
          </a:p>
        </p:txBody>
      </p:sp>
      <p:sp>
        <p:nvSpPr>
          <p:cNvPr id="12" name="Oval 11"/>
          <p:cNvSpPr/>
          <p:nvPr/>
        </p:nvSpPr>
        <p:spPr>
          <a:xfrm>
            <a:off x="136153" y="1295400"/>
            <a:ext cx="100684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83671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22300" y="902398"/>
            <a:ext cx="7543800" cy="1143000"/>
          </a:xfrm>
          <a:ln>
            <a:noFill/>
          </a:ln>
        </p:spPr>
        <p:txBody>
          <a:bodyPr>
            <a:noAutofit/>
          </a:bodyPr>
          <a:lstStyle/>
          <a:p>
            <a:pPr marL="182880" indent="-115888">
              <a:spcBef>
                <a:spcPts val="0"/>
              </a:spcBef>
            </a:pPr>
            <a:r>
              <a:rPr lang="en-US" sz="1800" dirty="0"/>
              <a:t>You have completed Step 6:</a:t>
            </a:r>
            <a:r>
              <a:rPr lang="en-US" sz="1800" b="1" i="1" dirty="0">
                <a:solidFill>
                  <a:srgbClr val="FF0000"/>
                </a:solidFill>
              </a:rPr>
              <a:t> Add Licenses/Certifications/Other</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7:</a:t>
            </a:r>
            <a:r>
              <a:rPr lang="en-US" sz="1800" b="1" i="1" dirty="0">
                <a:solidFill>
                  <a:srgbClr val="FF0000"/>
                </a:solidFill>
              </a:rPr>
              <a:t> Add Mode of Claim </a:t>
            </a:r>
            <a:r>
              <a:rPr lang="en-US" sz="1800" b="1" i="1" dirty="0" err="1">
                <a:solidFill>
                  <a:srgbClr val="FF0000"/>
                </a:solidFill>
              </a:rPr>
              <a:t>Submission</a:t>
            </a:r>
            <a:r>
              <a:rPr lang="en-US" sz="1800" dirty="0" err="1"/>
              <a:t>to</a:t>
            </a:r>
            <a:r>
              <a:rPr lang="en-US" sz="1800" dirty="0"/>
              <a:t>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33</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91502AD5-03BF-4B77-B2D9-9EC102C66343}"/>
              </a:ext>
            </a:extLst>
          </p:cNvPr>
          <p:cNvPicPr>
            <a:picLocks noChangeAspect="1"/>
          </p:cNvPicPr>
          <p:nvPr/>
        </p:nvPicPr>
        <p:blipFill>
          <a:blip r:embed="rId17"/>
          <a:stretch>
            <a:fillRect/>
          </a:stretch>
        </p:blipFill>
        <p:spPr>
          <a:xfrm>
            <a:off x="76200" y="2115040"/>
            <a:ext cx="9067800" cy="4148266"/>
          </a:xfrm>
          <a:prstGeom prst="rect">
            <a:avLst/>
          </a:prstGeom>
        </p:spPr>
      </p:pic>
      <p:sp>
        <p:nvSpPr>
          <p:cNvPr id="7" name="Oval 6">
            <a:extLst>
              <a:ext uri="{FF2B5EF4-FFF2-40B4-BE49-F238E27FC236}">
                <a16:creationId xmlns:a16="http://schemas.microsoft.com/office/drawing/2014/main" id="{9B7252D4-EBDF-402B-954F-9D5AA72FF036}"/>
              </a:ext>
            </a:extLst>
          </p:cNvPr>
          <p:cNvSpPr/>
          <p:nvPr/>
        </p:nvSpPr>
        <p:spPr>
          <a:xfrm>
            <a:off x="3962400" y="4191000"/>
            <a:ext cx="3352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77F3C3B-C090-41AA-B1DD-8B0716A74FA7}"/>
              </a:ext>
            </a:extLst>
          </p:cNvPr>
          <p:cNvCxnSpPr>
            <a:cxnSpLocks/>
          </p:cNvCxnSpPr>
          <p:nvPr/>
        </p:nvCxnSpPr>
        <p:spPr>
          <a:xfrm flipH="1">
            <a:off x="3352800" y="4512644"/>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2000"/>
                    </a14:imgEffect>
                  </a14:imgLayer>
                </a14:imgProps>
              </a:ext>
            </a:extLst>
          </a:blip>
          <a:srcRect/>
          <a:stretch>
            <a:fillRect/>
          </a:stretch>
        </p:blipFill>
        <p:spPr bwMode="auto">
          <a:xfrm>
            <a:off x="762000" y="1600200"/>
            <a:ext cx="7368760" cy="3882111"/>
          </a:xfrm>
          <a:prstGeom prst="rect">
            <a:avLst/>
          </a:prstGeom>
          <a:noFill/>
          <a:ln w="9525">
            <a:noFill/>
            <a:miter lim="800000"/>
            <a:headEnd/>
            <a:tailEnd/>
          </a:ln>
        </p:spPr>
      </p:pic>
      <p:sp>
        <p:nvSpPr>
          <p:cNvPr id="13" name="Rectangle 12"/>
          <p:cNvSpPr/>
          <p:nvPr/>
        </p:nvSpPr>
        <p:spPr>
          <a:xfrm>
            <a:off x="762000" y="5410200"/>
            <a:ext cx="7467600" cy="923330"/>
          </a:xfrm>
          <a:prstGeom prst="rect">
            <a:avLst/>
          </a:prstGeom>
        </p:spPr>
        <p:txBody>
          <a:bodyPr wrap="square">
            <a:spAutoFit/>
          </a:bodyPr>
          <a:lstStyle/>
          <a:p>
            <a:pPr marL="112713" lvl="1" indent="-112713">
              <a:buFont typeface="Arial" panose="020B0604020202020204" pitchFamily="34" charset="0"/>
              <a:buChar char="•"/>
            </a:pPr>
            <a:r>
              <a:rPr lang="en-US" dirty="0"/>
              <a:t>Select any of the six options to indicate how you wish to process claims. </a:t>
            </a:r>
          </a:p>
          <a:p>
            <a:pPr marL="112713" lvl="1" indent="-112713">
              <a:buFont typeface="Arial" panose="020B0604020202020204" pitchFamily="34" charset="0"/>
              <a:buChar char="•"/>
            </a:pPr>
            <a:r>
              <a:rPr lang="en-US" dirty="0"/>
              <a:t>Must select at least one option or claims will not be processed. </a:t>
            </a:r>
          </a:p>
          <a:p>
            <a:pPr marL="112713" lvl="1" indent="-112713">
              <a:buFont typeface="Arial" panose="020B0604020202020204" pitchFamily="34" charset="0"/>
              <a:buChar char="•"/>
            </a:pPr>
            <a:r>
              <a:rPr lang="en-US" dirty="0"/>
              <a:t>After claim submission types have been selected click </a:t>
            </a:r>
            <a:r>
              <a:rPr lang="en-US" b="1" i="1" dirty="0">
                <a:solidFill>
                  <a:srgbClr val="FF0000"/>
                </a:solidFill>
              </a:rPr>
              <a:t>OK</a:t>
            </a:r>
            <a:r>
              <a:rPr lang="en-US" dirty="0"/>
              <a:t>.</a:t>
            </a:r>
          </a:p>
        </p:txBody>
      </p:sp>
      <p:sp>
        <p:nvSpPr>
          <p:cNvPr id="8" name="TextBox 7"/>
          <p:cNvSpPr txBox="1"/>
          <p:nvPr/>
        </p:nvSpPr>
        <p:spPr>
          <a:xfrm>
            <a:off x="2438400" y="4941332"/>
            <a:ext cx="184731" cy="369332"/>
          </a:xfrm>
          <a:prstGeom prst="rect">
            <a:avLst/>
          </a:prstGeom>
          <a:noFill/>
        </p:spPr>
        <p:txBody>
          <a:bodyPr wrap="none" rtlCol="0">
            <a:spAutoFit/>
          </a:bodyPr>
          <a:lstStyle/>
          <a:p>
            <a:endParaRPr lang="en-US" dirty="0"/>
          </a:p>
        </p:txBody>
      </p:sp>
      <p:sp>
        <p:nvSpPr>
          <p:cNvPr id="25" name="Rectangle 24"/>
          <p:cNvSpPr/>
          <p:nvPr/>
        </p:nvSpPr>
        <p:spPr bwMode="auto">
          <a:xfrm>
            <a:off x="0" y="-14023"/>
            <a:ext cx="9144000" cy="833438"/>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600" dirty="0">
              <a:solidFill>
                <a:prstClr val="white"/>
              </a:solidFill>
            </a:endParaRPr>
          </a:p>
        </p:txBody>
      </p:sp>
      <p:sp>
        <p:nvSpPr>
          <p:cNvPr id="27" name="Rectangle 2"/>
          <p:cNvSpPr>
            <a:spLocks noChangeArrowheads="1"/>
          </p:cNvSpPr>
          <p:nvPr/>
        </p:nvSpPr>
        <p:spPr bwMode="auto">
          <a:xfrm>
            <a:off x="104775" y="-23452"/>
            <a:ext cx="6219825" cy="830997"/>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altLang="en-US" sz="2800" dirty="0">
                <a:solidFill>
                  <a:prstClr val="black"/>
                </a:solidFill>
                <a:latin typeface="+mj-lt"/>
              </a:rPr>
              <a:t>Step 7: Mode of Claim Submission</a:t>
            </a:r>
            <a:r>
              <a:rPr lang="en-US" sz="2800" dirty="0">
                <a:solidFill>
                  <a:prstClr val="black"/>
                </a:solidFill>
                <a:latin typeface="+mj-lt"/>
              </a:rPr>
              <a:t>	 </a:t>
            </a:r>
          </a:p>
          <a:p>
            <a:pPr fontAlgn="base">
              <a:spcBef>
                <a:spcPct val="0"/>
              </a:spcBef>
              <a:spcAft>
                <a:spcPct val="0"/>
              </a:spcAft>
            </a:pPr>
            <a:r>
              <a:rPr lang="en-US" altLang="en-US" sz="2000" dirty="0">
                <a:solidFill>
                  <a:prstClr val="black"/>
                </a:solidFill>
              </a:rPr>
              <a:t>	 EDI Exchange                                                                              </a:t>
            </a:r>
            <a:endParaRPr lang="en-US" sz="2000" dirty="0">
              <a:solidFill>
                <a:prstClr val="black"/>
              </a:solidFill>
              <a:latin typeface="+mj-lt"/>
            </a:endParaRPr>
          </a:p>
        </p:txBody>
      </p:sp>
      <p:pic>
        <p:nvPicPr>
          <p:cNvPr id="28" name="Picture 3" descr="E:\Provider Outreach\IMPACT Training Modules (development)\IMPACTlogoOpt2.jpg"/>
          <p:cNvPicPr>
            <a:picLocks noChangeAspect="1" noChangeArrowheads="1"/>
          </p:cNvPicPr>
          <p:nvPr/>
        </p:nvPicPr>
        <p:blipFill>
          <a:blip r:embed="rId5" cstate="print"/>
          <a:srcRect/>
          <a:stretch>
            <a:fillRect/>
          </a:stretch>
        </p:blipFill>
        <p:spPr bwMode="auto">
          <a:xfrm>
            <a:off x="6553200" y="76200"/>
            <a:ext cx="2404580" cy="685800"/>
          </a:xfrm>
          <a:prstGeom prst="rect">
            <a:avLst/>
          </a:prstGeom>
          <a:noFill/>
          <a:ln>
            <a:noFill/>
          </a:ln>
          <a:effectLst/>
        </p:spPr>
      </p:pic>
      <p:sp>
        <p:nvSpPr>
          <p:cNvPr id="2" name="Slide Number Placeholder 1"/>
          <p:cNvSpPr>
            <a:spLocks noGrp="1"/>
          </p:cNvSpPr>
          <p:nvPr>
            <p:ph type="sldNum" sz="quarter" idx="12"/>
          </p:nvPr>
        </p:nvSpPr>
        <p:spPr/>
        <p:txBody>
          <a:bodyPr/>
          <a:lstStyle/>
          <a:p>
            <a:fld id="{5231E635-3882-45BA-B8C0-75C01EA01E46}" type="slidenum">
              <a:rPr lang="en-US" smtClean="0"/>
              <a:pPr/>
              <a:t>34</a:t>
            </a:fld>
            <a:endParaRPr lang="en-US" dirty="0"/>
          </a:p>
        </p:txBody>
      </p:sp>
      <p:sp>
        <p:nvSpPr>
          <p:cNvPr id="14" name="Rectangle 13"/>
          <p:cNvSpPr/>
          <p:nvPr/>
        </p:nvSpPr>
        <p:spPr>
          <a:xfrm>
            <a:off x="1143000" y="2633990"/>
            <a:ext cx="292068" cy="261610"/>
          </a:xfrm>
          <a:prstGeom prst="rect">
            <a:avLst/>
          </a:prstGeom>
        </p:spPr>
        <p:txBody>
          <a:bodyPr wrap="none">
            <a:spAutoFit/>
          </a:bodyPr>
          <a:lstStyle/>
          <a:p>
            <a:r>
              <a:rPr lang="en-US" sz="1100" b="1" dirty="0">
                <a:solidFill>
                  <a:srgbClr val="FF0000"/>
                </a:solidFill>
                <a:latin typeface="Wingdings 2" pitchFamily="18" charset="2"/>
              </a:rPr>
              <a:t>P</a:t>
            </a:r>
          </a:p>
        </p:txBody>
      </p:sp>
      <p:sp>
        <p:nvSpPr>
          <p:cNvPr id="16" name="Rectangle 15"/>
          <p:cNvSpPr/>
          <p:nvPr/>
        </p:nvSpPr>
        <p:spPr>
          <a:xfrm>
            <a:off x="1143000" y="4495800"/>
            <a:ext cx="292068" cy="261610"/>
          </a:xfrm>
          <a:prstGeom prst="rect">
            <a:avLst/>
          </a:prstGeom>
        </p:spPr>
        <p:txBody>
          <a:bodyPr wrap="none">
            <a:spAutoFit/>
          </a:bodyPr>
          <a:lstStyle/>
          <a:p>
            <a:r>
              <a:rPr lang="en-US" sz="1100" b="1" dirty="0">
                <a:solidFill>
                  <a:srgbClr val="FF0000"/>
                </a:solidFill>
                <a:latin typeface="Wingdings 2" pitchFamily="18" charset="2"/>
              </a:rPr>
              <a:t>P</a:t>
            </a:r>
          </a:p>
        </p:txBody>
      </p:sp>
      <p:sp>
        <p:nvSpPr>
          <p:cNvPr id="17" name="Oval 16"/>
          <p:cNvSpPr/>
          <p:nvPr/>
        </p:nvSpPr>
        <p:spPr>
          <a:xfrm>
            <a:off x="7239000" y="51816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819415"/>
            <a:ext cx="9144000" cy="646331"/>
          </a:xfrm>
          <a:prstGeom prst="rect">
            <a:avLst/>
          </a:prstGeom>
          <a:solidFill>
            <a:srgbClr val="92D050"/>
          </a:solidFill>
          <a:ln>
            <a:noFill/>
          </a:ln>
        </p:spPr>
        <p:txBody>
          <a:bodyPr wrap="square" rtlCol="0">
            <a:spAutoFit/>
          </a:bodyPr>
          <a:lstStyle/>
          <a:p>
            <a:pPr marL="0" lvl="1" algn="ctr"/>
            <a:r>
              <a:rPr lang="en-US" dirty="0"/>
              <a:t>A New Enrollment will need to complete the necessary external application at </a:t>
            </a:r>
            <a:r>
              <a:rPr lang="en-US" dirty="0">
                <a:hlinkClick r:id="rId6"/>
              </a:rPr>
              <a:t>http://www.myhfs.illinois.gov/</a:t>
            </a:r>
            <a:r>
              <a:rPr lang="en-US" dirty="0"/>
              <a:t> unless using a Billing Agent or submitting Paper Claims.</a:t>
            </a:r>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8" name="Action Button: Custom 17">
            <a:hlinkClick r:id="rId7"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9" name="Action Button: Custom 18">
            <a:hlinkClick r:id="rId8"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20" name="Action Button: Custom 19">
            <a:hlinkClick r:id="rId9"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1" name="Action Button: Custom 20">
            <a:hlinkClick r:id="rId10"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2" name="Action Button: Custom 21">
            <a:hlinkClick r:id="rId11"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3" name="Action Button: Home 22">
            <a:hlinkClick r:id="rId12"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3"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6" name="Action Button: Custom 25">
            <a:hlinkClick r:id="rId14"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30" name="Action Button: Custom 29">
            <a:hlinkClick r:id="rId15"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1" name="Action Button: Custom 30">
            <a:hlinkClick r:id="rId16"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2" name="Action Button: Custom 31">
            <a:hlinkClick r:id="rId17"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3" name="Action Button: Custom 32">
            <a:hlinkClick r:id="rId18"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4" name="Action Button: Custom 33">
            <a:hlinkClick r:id="rId19"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4020022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571500" y="1030967"/>
            <a:ext cx="7543800" cy="1143000"/>
          </a:xfrm>
          <a:ln>
            <a:noFill/>
          </a:ln>
        </p:spPr>
        <p:txBody>
          <a:bodyPr>
            <a:noAutofit/>
          </a:bodyPr>
          <a:lstStyle/>
          <a:p>
            <a:pPr marL="182880" indent="-115888">
              <a:spcBef>
                <a:spcPts val="0"/>
              </a:spcBef>
            </a:pPr>
            <a:r>
              <a:rPr lang="en-US" sz="1800" dirty="0"/>
              <a:t>You have completed Step 7:</a:t>
            </a:r>
            <a:r>
              <a:rPr lang="en-US" sz="1800" b="1" i="1" dirty="0">
                <a:solidFill>
                  <a:srgbClr val="FF0000"/>
                </a:solidFill>
              </a:rPr>
              <a:t> Add Mode of Claim Submission</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8:</a:t>
            </a:r>
            <a:r>
              <a:rPr lang="en-US" sz="1800" b="1" i="1" dirty="0">
                <a:solidFill>
                  <a:srgbClr val="FF0000"/>
                </a:solidFill>
              </a:rPr>
              <a:t> Associate Billing Agent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35</a:t>
            </a:fld>
            <a:endParaRPr lang="en-US" dirty="0"/>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E24291E1-2E01-433D-AD42-EA75F6FAD3EC}"/>
              </a:ext>
            </a:extLst>
          </p:cNvPr>
          <p:cNvPicPr>
            <a:picLocks noChangeAspect="1"/>
          </p:cNvPicPr>
          <p:nvPr/>
        </p:nvPicPr>
        <p:blipFill>
          <a:blip r:embed="rId17"/>
          <a:stretch>
            <a:fillRect/>
          </a:stretch>
        </p:blipFill>
        <p:spPr>
          <a:xfrm>
            <a:off x="76200" y="2173967"/>
            <a:ext cx="9067800" cy="3922033"/>
          </a:xfrm>
          <a:prstGeom prst="rect">
            <a:avLst/>
          </a:prstGeom>
        </p:spPr>
      </p:pic>
      <p:sp>
        <p:nvSpPr>
          <p:cNvPr id="8" name="Oval 7">
            <a:extLst>
              <a:ext uri="{FF2B5EF4-FFF2-40B4-BE49-F238E27FC236}">
                <a16:creationId xmlns:a16="http://schemas.microsoft.com/office/drawing/2014/main" id="{BA6AF217-0382-42FE-A23E-C7794F8313B7}"/>
              </a:ext>
            </a:extLst>
          </p:cNvPr>
          <p:cNvSpPr/>
          <p:nvPr/>
        </p:nvSpPr>
        <p:spPr>
          <a:xfrm>
            <a:off x="3962400" y="4191000"/>
            <a:ext cx="3124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D03DA08-5B6F-4863-80D7-924574DCB9B2}"/>
              </a:ext>
            </a:extLst>
          </p:cNvPr>
          <p:cNvCxnSpPr/>
          <p:nvPr/>
        </p:nvCxnSpPr>
        <p:spPr>
          <a:xfrm flipH="1">
            <a:off x="2438400" y="4480379"/>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86825" y="2145267"/>
            <a:ext cx="8904775" cy="1972517"/>
          </a:xfrm>
          <a:prstGeom prst="rect">
            <a:avLst/>
          </a:prstGeom>
          <a:noFill/>
          <a:ln w="9525">
            <a:noFill/>
            <a:miter lim="800000"/>
            <a:headEnd/>
            <a:tailEnd/>
          </a:ln>
        </p:spPr>
      </p:pic>
      <p:grpSp>
        <p:nvGrpSpPr>
          <p:cNvPr id="2" name="Group 6"/>
          <p:cNvGrpSpPr/>
          <p:nvPr/>
        </p:nvGrpSpPr>
        <p:grpSpPr>
          <a:xfrm>
            <a:off x="0" y="-40428"/>
            <a:ext cx="9144000" cy="832757"/>
            <a:chOff x="0" y="0"/>
            <a:chExt cx="9144000" cy="832757"/>
          </a:xfrm>
        </p:grpSpPr>
        <p:sp>
          <p:nvSpPr>
            <p:cNvPr id="5" name="Rectangle 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7" name="Title 1"/>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8:</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Agent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Box 24"/>
          <p:cNvSpPr txBox="1"/>
          <p:nvPr/>
        </p:nvSpPr>
        <p:spPr>
          <a:xfrm>
            <a:off x="1107970" y="4249452"/>
            <a:ext cx="3422860" cy="369332"/>
          </a:xfrm>
          <a:prstGeom prst="rect">
            <a:avLst/>
          </a:prstGeom>
          <a:noFill/>
        </p:spPr>
        <p:txBody>
          <a:bodyPr wrap="none" rtlCol="0">
            <a:spAutoFit/>
          </a:bodyPr>
          <a:lstStyle/>
          <a:p>
            <a:pPr>
              <a:buFont typeface="Arial" pitchFamily="34" charset="0"/>
              <a:buChar char="•"/>
            </a:pPr>
            <a:r>
              <a:rPr lang="en-US" dirty="0"/>
              <a:t> Click </a:t>
            </a:r>
            <a:r>
              <a:rPr lang="en-US" b="1" i="1" dirty="0">
                <a:solidFill>
                  <a:srgbClr val="FF0000"/>
                </a:solidFill>
              </a:rPr>
              <a:t>Add</a:t>
            </a:r>
            <a:r>
              <a:rPr lang="en-US" b="1" i="1" dirty="0"/>
              <a:t> </a:t>
            </a:r>
            <a:r>
              <a:rPr lang="en-US" dirty="0"/>
              <a:t>to input a Billing Agent.</a:t>
            </a:r>
          </a:p>
        </p:txBody>
      </p:sp>
      <p:sp>
        <p:nvSpPr>
          <p:cNvPr id="28" name="Oval 27"/>
          <p:cNvSpPr/>
          <p:nvPr/>
        </p:nvSpPr>
        <p:spPr>
          <a:xfrm>
            <a:off x="609600" y="2069068"/>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Slide Number Placeholder 11"/>
          <p:cNvSpPr>
            <a:spLocks noGrp="1"/>
          </p:cNvSpPr>
          <p:nvPr>
            <p:ph type="sldNum" sz="quarter" idx="12"/>
          </p:nvPr>
        </p:nvSpPr>
        <p:spPr/>
        <p:txBody>
          <a:bodyPr/>
          <a:lstStyle/>
          <a:p>
            <a:fld id="{5231E635-3882-45BA-B8C0-75C01EA01E46}" type="slidenum">
              <a:rPr lang="en-US" smtClean="0"/>
              <a:pPr/>
              <a:t>36</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3" name="Rectangle 2">
            <a:extLst>
              <a:ext uri="{FF2B5EF4-FFF2-40B4-BE49-F238E27FC236}">
                <a16:creationId xmlns:a16="http://schemas.microsoft.com/office/drawing/2014/main" id="{B17AF126-2EDF-499F-B474-B6C9A13829AA}"/>
              </a:ext>
            </a:extLst>
          </p:cNvPr>
          <p:cNvSpPr/>
          <p:nvPr/>
        </p:nvSpPr>
        <p:spPr>
          <a:xfrm>
            <a:off x="86824" y="832757"/>
            <a:ext cx="8904775" cy="369332"/>
          </a:xfrm>
          <a:prstGeom prst="rect">
            <a:avLst/>
          </a:prstGeom>
          <a:solidFill>
            <a:srgbClr val="92D050"/>
          </a:solidFill>
        </p:spPr>
        <p:txBody>
          <a:bodyPr wrap="square">
            <a:spAutoFit/>
          </a:bodyPr>
          <a:lstStyle/>
          <a:p>
            <a:pPr algn="ctr"/>
            <a:r>
              <a:rPr lang="en-US" dirty="0"/>
              <a:t>Noted: This Step is Optional for this Enrollment Type.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533400" y="1143000"/>
            <a:ext cx="8153400" cy="3080350"/>
          </a:xfrm>
          <a:prstGeom prst="rect">
            <a:avLst/>
          </a:prstGeom>
          <a:noFill/>
          <a:ln w="9525">
            <a:noFill/>
            <a:miter lim="800000"/>
            <a:headEnd/>
            <a:tailEnd/>
          </a:ln>
        </p:spPr>
      </p:pic>
      <p:grpSp>
        <p:nvGrpSpPr>
          <p:cNvPr id="2" name="Group 6"/>
          <p:cNvGrpSpPr/>
          <p:nvPr/>
        </p:nvGrpSpPr>
        <p:grpSpPr>
          <a:xfrm>
            <a:off x="0" y="0"/>
            <a:ext cx="9144000" cy="832757"/>
            <a:chOff x="0" y="0"/>
            <a:chExt cx="9144000" cy="832757"/>
          </a:xfrm>
        </p:grpSpPr>
        <p:sp>
          <p:nvSpPr>
            <p:cNvPr id="8" name="Rectangle 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10" name="Title 1"/>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8:</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Agent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786384" y="4343400"/>
            <a:ext cx="7543800" cy="1754326"/>
          </a:xfrm>
          <a:prstGeom prst="rect">
            <a:avLst/>
          </a:prstGeom>
          <a:noFill/>
        </p:spPr>
        <p:txBody>
          <a:bodyPr wrap="square" rtlCol="0">
            <a:spAutoFit/>
          </a:bodyPr>
          <a:lstStyle/>
          <a:p>
            <a:pPr marL="114300" indent="-114300">
              <a:buFont typeface="Arial" pitchFamily="34" charset="0"/>
              <a:buChar char="•"/>
            </a:pPr>
            <a:r>
              <a:rPr lang="en-US" dirty="0"/>
              <a:t>Complete the Billing Agent information then click </a:t>
            </a:r>
            <a:r>
              <a:rPr lang="en-US" b="1" i="1" dirty="0">
                <a:solidFill>
                  <a:srgbClr val="FF0000"/>
                </a:solidFill>
              </a:rPr>
              <a:t>Confirm/Search Billing Agent</a:t>
            </a:r>
            <a:r>
              <a:rPr lang="en-US" b="1" i="1" dirty="0"/>
              <a:t> </a:t>
            </a:r>
            <a:r>
              <a:rPr lang="en-US" dirty="0"/>
              <a:t>and verify that the </a:t>
            </a:r>
            <a:r>
              <a:rPr lang="en-US" b="1" i="1" dirty="0">
                <a:solidFill>
                  <a:srgbClr val="FF0000"/>
                </a:solidFill>
              </a:rPr>
              <a:t>Billing Agent Name </a:t>
            </a:r>
            <a:r>
              <a:rPr lang="en-US" dirty="0"/>
              <a:t>field is auto-populated with the correct agent.</a:t>
            </a:r>
          </a:p>
          <a:p>
            <a:pPr marL="114300" indent="-114300">
              <a:buFont typeface="Arial" pitchFamily="34" charset="0"/>
              <a:buChar char="•"/>
            </a:pPr>
            <a:r>
              <a:rPr lang="en-US" dirty="0"/>
              <a:t>Click</a:t>
            </a:r>
            <a:r>
              <a:rPr lang="en-US" b="1" i="1" dirty="0"/>
              <a:t> </a:t>
            </a:r>
            <a:r>
              <a:rPr lang="en-US" b="1" i="1" dirty="0">
                <a:solidFill>
                  <a:srgbClr val="FF0000"/>
                </a:solidFill>
              </a:rPr>
              <a:t>OK</a:t>
            </a:r>
            <a:r>
              <a:rPr lang="en-US" b="1" i="1" dirty="0"/>
              <a:t> </a:t>
            </a:r>
            <a:r>
              <a:rPr lang="en-US" dirty="0"/>
              <a:t>to return to the billing agent list.</a:t>
            </a:r>
          </a:p>
          <a:p>
            <a:pPr marL="114300" indent="-114300">
              <a:buFont typeface="Arial" pitchFamily="34" charset="0"/>
              <a:buChar char="•"/>
            </a:pPr>
            <a:r>
              <a:rPr lang="en-US" dirty="0"/>
              <a:t>If the Billing Agent info is not known, click on </a:t>
            </a:r>
            <a:r>
              <a:rPr lang="en-US" b="1" i="1" dirty="0">
                <a:solidFill>
                  <a:srgbClr val="FF0000"/>
                </a:solidFill>
              </a:rPr>
              <a:t>Confirm/Search Billing Agent </a:t>
            </a:r>
            <a:r>
              <a:rPr lang="en-US" dirty="0"/>
              <a:t>to locate the desired Billing Agent from the list.</a:t>
            </a:r>
          </a:p>
        </p:txBody>
      </p:sp>
      <p:sp>
        <p:nvSpPr>
          <p:cNvPr id="44" name="Oval 43"/>
          <p:cNvSpPr/>
          <p:nvPr/>
        </p:nvSpPr>
        <p:spPr>
          <a:xfrm>
            <a:off x="6172200" y="3733800"/>
            <a:ext cx="2057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29" name="Straight Arrow Connector 28"/>
          <p:cNvCxnSpPr/>
          <p:nvPr/>
        </p:nvCxnSpPr>
        <p:spPr>
          <a:xfrm>
            <a:off x="4495800" y="1905000"/>
            <a:ext cx="457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231E635-3882-45BA-B8C0-75C01EA01E46}" type="slidenum">
              <a:rPr lang="en-US" smtClean="0"/>
              <a:pPr/>
              <a:t>37</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73676" y="1295400"/>
            <a:ext cx="8641724" cy="3352800"/>
          </a:xfrm>
          <a:prstGeom prst="rect">
            <a:avLst/>
          </a:prstGeom>
          <a:noFill/>
          <a:ln w="9525">
            <a:noFill/>
            <a:miter lim="800000"/>
            <a:headEnd/>
            <a:tailEnd/>
          </a:ln>
        </p:spPr>
      </p:pic>
      <p:sp>
        <p:nvSpPr>
          <p:cNvPr id="9" name="Oval 8"/>
          <p:cNvSpPr/>
          <p:nvPr/>
        </p:nvSpPr>
        <p:spPr>
          <a:xfrm>
            <a:off x="838200" y="1143000"/>
            <a:ext cx="914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
          <p:cNvGrpSpPr/>
          <p:nvPr/>
        </p:nvGrpSpPr>
        <p:grpSpPr>
          <a:xfrm>
            <a:off x="0" y="0"/>
            <a:ext cx="9144000" cy="832757"/>
            <a:chOff x="0" y="0"/>
            <a:chExt cx="9144000" cy="832757"/>
          </a:xfrm>
        </p:grpSpPr>
        <p:sp>
          <p:nvSpPr>
            <p:cNvPr id="5" name="Rectangle 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7" name="Title 1"/>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8:</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Agent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Box 24"/>
          <p:cNvSpPr txBox="1"/>
          <p:nvPr/>
        </p:nvSpPr>
        <p:spPr>
          <a:xfrm>
            <a:off x="762000" y="4743271"/>
            <a:ext cx="7620000" cy="1200329"/>
          </a:xfrm>
          <a:prstGeom prst="rect">
            <a:avLst/>
          </a:prstGeom>
          <a:noFill/>
        </p:spPr>
        <p:txBody>
          <a:bodyPr wrap="square" rtlCol="0">
            <a:spAutoFit/>
          </a:bodyPr>
          <a:lstStyle/>
          <a:p>
            <a:pPr marL="115888" indent="-115888">
              <a:buFont typeface="Arial" pitchFamily="34" charset="0"/>
              <a:buChar char="•"/>
            </a:pPr>
            <a:r>
              <a:rPr lang="en-US" dirty="0"/>
              <a:t>Use the </a:t>
            </a:r>
            <a:r>
              <a:rPr lang="en-US" b="1" i="1" dirty="0">
                <a:solidFill>
                  <a:srgbClr val="FF0000"/>
                </a:solidFill>
              </a:rPr>
              <a:t>Filter By </a:t>
            </a:r>
            <a:r>
              <a:rPr lang="en-US" dirty="0"/>
              <a:t>drop down and choose an option to filter the list of available billing agents. (% is the wild card function) </a:t>
            </a:r>
          </a:p>
          <a:p>
            <a:pPr marL="115888" indent="-115888">
              <a:buFont typeface="Arial" pitchFamily="34" charset="0"/>
              <a:buChar char="•"/>
            </a:pPr>
            <a:r>
              <a:rPr lang="en-US" dirty="0"/>
              <a:t>After the desired Billing Agent is shown on the list, click the check box for that option, then click </a:t>
            </a:r>
            <a:r>
              <a:rPr lang="en-US" b="1" i="1" dirty="0">
                <a:solidFill>
                  <a:srgbClr val="FF0000"/>
                </a:solidFill>
              </a:rPr>
              <a:t>Select</a:t>
            </a:r>
            <a:r>
              <a:rPr lang="en-US" dirty="0"/>
              <a:t>.</a:t>
            </a:r>
          </a:p>
        </p:txBody>
      </p:sp>
      <p:sp>
        <p:nvSpPr>
          <p:cNvPr id="12" name="Slide Number Placeholder 11"/>
          <p:cNvSpPr>
            <a:spLocks noGrp="1"/>
          </p:cNvSpPr>
          <p:nvPr>
            <p:ph type="sldNum" sz="quarter" idx="12"/>
          </p:nvPr>
        </p:nvSpPr>
        <p:spPr/>
        <p:txBody>
          <a:bodyPr/>
          <a:lstStyle/>
          <a:p>
            <a:fld id="{5231E635-3882-45BA-B8C0-75C01EA01E46}" type="slidenum">
              <a:rPr lang="en-US" smtClean="0"/>
              <a:pPr/>
              <a:t>38</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832757"/>
            <a:chOff x="0" y="0"/>
            <a:chExt cx="9144000" cy="832757"/>
          </a:xfrm>
        </p:grpSpPr>
        <p:sp>
          <p:nvSpPr>
            <p:cNvPr id="5" name="Rectangle 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7" name="Title 1"/>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8:</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Agent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Slide Number Placeholder 11"/>
          <p:cNvSpPr>
            <a:spLocks noGrp="1"/>
          </p:cNvSpPr>
          <p:nvPr>
            <p:ph type="sldNum" sz="quarter" idx="12"/>
          </p:nvPr>
        </p:nvSpPr>
        <p:spPr/>
        <p:txBody>
          <a:bodyPr/>
          <a:lstStyle/>
          <a:p>
            <a:fld id="{5231E635-3882-45BA-B8C0-75C01EA01E46}" type="slidenum">
              <a:rPr lang="en-US" smtClean="0"/>
              <a:pPr/>
              <a:t>39</a:t>
            </a:fld>
            <a:endParaRPr lang="en-US" dirty="0"/>
          </a:p>
        </p:txBody>
      </p:sp>
      <p:sp>
        <p:nvSpPr>
          <p:cNvPr id="10" name="TextBox 9"/>
          <p:cNvSpPr txBox="1"/>
          <p:nvPr/>
        </p:nvSpPr>
        <p:spPr>
          <a:xfrm>
            <a:off x="786384" y="4724400"/>
            <a:ext cx="7543800" cy="646331"/>
          </a:xfrm>
          <a:prstGeom prst="rect">
            <a:avLst/>
          </a:prstGeom>
          <a:noFill/>
        </p:spPr>
        <p:txBody>
          <a:bodyPr wrap="square" rtlCol="0">
            <a:spAutoFit/>
          </a:bodyPr>
          <a:lstStyle/>
          <a:p>
            <a:pPr marL="114300" indent="-114300">
              <a:buFont typeface="Arial" pitchFamily="34" charset="0"/>
              <a:buChar char="•"/>
            </a:pPr>
            <a:r>
              <a:rPr lang="en-US" dirty="0"/>
              <a:t>The chosen billing agent information will be populated. Verify that the information is correct then, click</a:t>
            </a:r>
            <a:r>
              <a:rPr lang="en-US" b="1" i="1" dirty="0"/>
              <a:t> </a:t>
            </a:r>
            <a:r>
              <a:rPr lang="en-US" b="1" i="1" dirty="0">
                <a:solidFill>
                  <a:srgbClr val="FF0000"/>
                </a:solidFill>
              </a:rPr>
              <a:t>OK</a:t>
            </a:r>
            <a:r>
              <a:rPr lang="en-US" b="1" i="1" dirty="0"/>
              <a:t> </a:t>
            </a:r>
            <a:r>
              <a:rPr lang="en-US" dirty="0"/>
              <a:t>to return to the Billing Agent list.</a:t>
            </a:r>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5" name="Action Button: Custom 14">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6" name="Action Button: Custom 15">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7" name="Action Button: Custom 16">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8" name="Action Button: Custom 17">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9" name="Action Button: Custom 18">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0" name="Action Button: Home 19">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Custom 20">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2" name="Action Button: Custom 21">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3" name="Action Button: Custom 22">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4" name="Action Button: Custom 23">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E1C72BE7-6AE6-4318-86C3-347D20FE0984}"/>
              </a:ext>
            </a:extLst>
          </p:cNvPr>
          <p:cNvPicPr>
            <a:picLocks noChangeAspect="1"/>
          </p:cNvPicPr>
          <p:nvPr/>
        </p:nvPicPr>
        <p:blipFill>
          <a:blip r:embed="rId17"/>
          <a:stretch>
            <a:fillRect/>
          </a:stretch>
        </p:blipFill>
        <p:spPr>
          <a:xfrm>
            <a:off x="76200" y="990600"/>
            <a:ext cx="8991600" cy="3654878"/>
          </a:xfrm>
          <a:prstGeom prst="rect">
            <a:avLst/>
          </a:prstGeom>
        </p:spPr>
      </p:pic>
      <p:sp>
        <p:nvSpPr>
          <p:cNvPr id="4" name="Oval 3">
            <a:extLst>
              <a:ext uri="{FF2B5EF4-FFF2-40B4-BE49-F238E27FC236}">
                <a16:creationId xmlns:a16="http://schemas.microsoft.com/office/drawing/2014/main" id="{DA14E70B-948F-4405-8B42-548502236778}"/>
              </a:ext>
            </a:extLst>
          </p:cNvPr>
          <p:cNvSpPr/>
          <p:nvPr/>
        </p:nvSpPr>
        <p:spPr>
          <a:xfrm>
            <a:off x="5181600" y="4419600"/>
            <a:ext cx="2294354" cy="225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A92CA1F-00A2-48FD-B353-C892234F5241}"/>
              </a:ext>
            </a:extLst>
          </p:cNvPr>
          <p:cNvCxnSpPr/>
          <p:nvPr/>
        </p:nvCxnSpPr>
        <p:spPr>
          <a:xfrm flipH="1">
            <a:off x="3505200" y="2057400"/>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36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112520" y="887131"/>
            <a:ext cx="4297680" cy="4696204"/>
            <a:chOff x="984385" y="1219200"/>
            <a:chExt cx="4648200" cy="4867603"/>
          </a:xfrm>
        </p:grpSpPr>
        <p:sp>
          <p:nvSpPr>
            <p:cNvPr id="37" name="Chord 36"/>
            <p:cNvSpPr/>
            <p:nvPr/>
          </p:nvSpPr>
          <p:spPr>
            <a:xfrm>
              <a:off x="984385" y="1219200"/>
              <a:ext cx="4648200" cy="4867603"/>
            </a:xfrm>
            <a:prstGeom prst="chord">
              <a:avLst>
                <a:gd name="adj1" fmla="val 5394290"/>
                <a:gd name="adj2" fmla="val 16200005"/>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Chord 18"/>
            <p:cNvSpPr/>
            <p:nvPr/>
          </p:nvSpPr>
          <p:spPr>
            <a:xfrm>
              <a:off x="1314045" y="1560786"/>
              <a:ext cx="4120745" cy="4184431"/>
            </a:xfrm>
            <a:prstGeom prst="chord">
              <a:avLst>
                <a:gd name="adj1" fmla="val 5619635"/>
                <a:gd name="adj2" fmla="val 1620000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Chord 19"/>
            <p:cNvSpPr/>
            <p:nvPr/>
          </p:nvSpPr>
          <p:spPr>
            <a:xfrm>
              <a:off x="1643704" y="1987769"/>
              <a:ext cx="3296596" cy="3330466"/>
            </a:xfrm>
            <a:prstGeom prst="chord">
              <a:avLst>
                <a:gd name="adj1" fmla="val 5539579"/>
                <a:gd name="adj2" fmla="val 16111464"/>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Chord 20"/>
            <p:cNvSpPr/>
            <p:nvPr/>
          </p:nvSpPr>
          <p:spPr>
            <a:xfrm>
              <a:off x="2055779" y="2500148"/>
              <a:ext cx="2719691" cy="2476500"/>
            </a:xfrm>
            <a:prstGeom prst="chord">
              <a:avLst>
                <a:gd name="adj1" fmla="val 5435069"/>
                <a:gd name="adj2" fmla="val 1620000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Chord 21"/>
            <p:cNvSpPr/>
            <p:nvPr/>
          </p:nvSpPr>
          <p:spPr>
            <a:xfrm>
              <a:off x="2467853" y="2841734"/>
              <a:ext cx="1977957" cy="1707931"/>
            </a:xfrm>
            <a:prstGeom prst="chord">
              <a:avLst>
                <a:gd name="adj1" fmla="val 5778368"/>
                <a:gd name="adj2" fmla="val 15810851"/>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Chord 22"/>
            <p:cNvSpPr/>
            <p:nvPr/>
          </p:nvSpPr>
          <p:spPr>
            <a:xfrm>
              <a:off x="2962342" y="3268717"/>
              <a:ext cx="741734" cy="853966"/>
            </a:xfrm>
            <a:prstGeom prst="chord">
              <a:avLst>
                <a:gd name="adj1" fmla="val 6140524"/>
                <a:gd name="adj2" fmla="val 15621754"/>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100000" t="100000"/>
              </a:path>
            </a:gradFill>
            <a:ln>
              <a:solidFill>
                <a:schemeClr val="accent1"/>
              </a:solidFill>
            </a:ln>
            <a:effectLst>
              <a:outerShdw blurRad="40005" dist="22860" dir="5400000" algn="ctr" rotWithShape="0">
                <a:srgbClr val="000000">
                  <a:alpha val="35000"/>
                </a:srgbClr>
              </a:outerShdw>
            </a:effectLst>
            <a:scene3d>
              <a:camera prst="orthographicFront"/>
              <a:lightRig rig="flat" dir="t"/>
            </a:scene3d>
            <a:sp3d extrusionH="12700">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 name="Group 63"/>
          <p:cNvGrpSpPr/>
          <p:nvPr/>
        </p:nvGrpSpPr>
        <p:grpSpPr>
          <a:xfrm>
            <a:off x="0" y="0"/>
            <a:ext cx="9144000" cy="832757"/>
            <a:chOff x="0" y="0"/>
            <a:chExt cx="9144000" cy="832757"/>
          </a:xfrm>
        </p:grpSpPr>
        <p:sp>
          <p:nvSpPr>
            <p:cNvPr id="65" name="Rectangle 6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66"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67" name="Title 9"/>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noProof="0" dirty="0">
                <a:latin typeface="+mj-lt"/>
                <a:ea typeface="+mj-ea"/>
                <a:cs typeface="+mj-cs"/>
              </a:rPr>
              <a:t>Application Process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5231E635-3882-45BA-B8C0-75C01EA01E46}" type="slidenum">
              <a:rPr lang="en-US" smtClean="0"/>
              <a:pPr/>
              <a:t>4</a:t>
            </a:fld>
            <a:endParaRPr lang="en-US" dirty="0"/>
          </a:p>
        </p:txBody>
      </p:sp>
      <p:sp>
        <p:nvSpPr>
          <p:cNvPr id="27" name="TextBox 26"/>
          <p:cNvSpPr txBox="1"/>
          <p:nvPr/>
        </p:nvSpPr>
        <p:spPr>
          <a:xfrm>
            <a:off x="101281" y="4979536"/>
            <a:ext cx="2247900" cy="1200329"/>
          </a:xfrm>
          <a:prstGeom prst="rect">
            <a:avLst/>
          </a:prstGeom>
          <a:noFill/>
          <a:ln w="28575">
            <a:solidFill>
              <a:srgbClr val="FF0000"/>
            </a:solidFill>
          </a:ln>
        </p:spPr>
        <p:txBody>
          <a:bodyPr wrap="square" rtlCol="0">
            <a:spAutoFit/>
          </a:bodyPr>
          <a:lstStyle/>
          <a:p>
            <a:r>
              <a:rPr lang="en-US" dirty="0"/>
              <a:t>Pressing any of the buttons below will skip to that step of the presentation</a:t>
            </a:r>
          </a:p>
        </p:txBody>
      </p:sp>
      <p:sp>
        <p:nvSpPr>
          <p:cNvPr id="31" name="TextBox 3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32" name="Action Button: Custom 3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33" name="Action Button: Custom 3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34" name="Action Button: Custom 3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35" name="Action Button: Custom 3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36" name="Action Button: Custom 3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39" name="Action Button: Home 3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ction Button: Custom 3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41" name="Action Button: Custom 40">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42" name="Action Button: Custom 41">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43" name="Action Button: Custom 42">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44" name="Action Button: Custom 43">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45" name="Action Button: Custom 4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46" name="Action Button: Custom 4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47" name="TextBox 46"/>
          <p:cNvSpPr txBox="1"/>
          <p:nvPr/>
        </p:nvSpPr>
        <p:spPr>
          <a:xfrm>
            <a:off x="7467600" y="4417874"/>
            <a:ext cx="1447800" cy="1754326"/>
          </a:xfrm>
          <a:prstGeom prst="rect">
            <a:avLst/>
          </a:prstGeom>
          <a:noFill/>
          <a:ln w="28575">
            <a:solidFill>
              <a:srgbClr val="FF0000"/>
            </a:solidFill>
          </a:ln>
        </p:spPr>
        <p:txBody>
          <a:bodyPr wrap="square" rtlCol="0">
            <a:spAutoFit/>
          </a:bodyPr>
          <a:lstStyle/>
          <a:p>
            <a:r>
              <a:rPr lang="en-US" dirty="0"/>
              <a:t>Pressing this button on any screen will bring you back to this menu.</a:t>
            </a:r>
          </a:p>
        </p:txBody>
      </p:sp>
      <p:grpSp>
        <p:nvGrpSpPr>
          <p:cNvPr id="48" name="Group 47">
            <a:extLst>
              <a:ext uri="{FF2B5EF4-FFF2-40B4-BE49-F238E27FC236}">
                <a16:creationId xmlns:a16="http://schemas.microsoft.com/office/drawing/2014/main" id="{C2076338-017B-475E-9AEB-9F93E3D2566E}"/>
              </a:ext>
            </a:extLst>
          </p:cNvPr>
          <p:cNvGrpSpPr/>
          <p:nvPr/>
        </p:nvGrpSpPr>
        <p:grpSpPr>
          <a:xfrm>
            <a:off x="2438400" y="844612"/>
            <a:ext cx="4297680" cy="4408174"/>
            <a:chOff x="0" y="0"/>
            <a:chExt cx="4572001" cy="4602480"/>
          </a:xfrm>
        </p:grpSpPr>
        <p:sp>
          <p:nvSpPr>
            <p:cNvPr id="63" name="Rectangle 62">
              <a:hlinkClick r:id="rId7" action="ppaction://hlinksldjump"/>
              <a:extLst>
                <a:ext uri="{FF2B5EF4-FFF2-40B4-BE49-F238E27FC236}">
                  <a16:creationId xmlns:a16="http://schemas.microsoft.com/office/drawing/2014/main" id="{D8A3AFA1-031F-466C-9D2F-EEA04224CCEA}"/>
                </a:ext>
              </a:extLst>
            </p:cNvPr>
            <p:cNvSpPr/>
            <p:nvPr/>
          </p:nvSpPr>
          <p:spPr>
            <a:xfrm>
              <a:off x="0" y="1143000"/>
              <a:ext cx="4572000" cy="38100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4: Associate Billing Provider</a:t>
              </a:r>
              <a:endParaRPr lang="en-US" sz="1200">
                <a:effectLst/>
                <a:latin typeface="Times New Roman" panose="02020603050405020304" pitchFamily="18" charset="0"/>
                <a:ea typeface="Times New Roman" panose="02020603050405020304" pitchFamily="18" charset="0"/>
              </a:endParaRPr>
            </a:p>
          </p:txBody>
        </p:sp>
        <p:sp>
          <p:nvSpPr>
            <p:cNvPr id="64" name="Rectangle 63">
              <a:hlinkClick r:id="rId7" action="ppaction://hlinksldjump"/>
              <a:extLst>
                <a:ext uri="{FF2B5EF4-FFF2-40B4-BE49-F238E27FC236}">
                  <a16:creationId xmlns:a16="http://schemas.microsoft.com/office/drawing/2014/main" id="{832115D5-F6CB-4B97-B8B9-90AAB4BF3C5D}"/>
                </a:ext>
              </a:extLst>
            </p:cNvPr>
            <p:cNvSpPr/>
            <p:nvPr/>
          </p:nvSpPr>
          <p:spPr>
            <a:xfrm>
              <a:off x="0" y="1524000"/>
              <a:ext cx="4572000" cy="38100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5: Additional Information</a:t>
              </a:r>
              <a:endParaRPr lang="en-US" sz="1200">
                <a:effectLst/>
                <a:latin typeface="Times New Roman" panose="02020603050405020304" pitchFamily="18" charset="0"/>
                <a:ea typeface="Times New Roman" panose="02020603050405020304" pitchFamily="18" charset="0"/>
              </a:endParaRPr>
            </a:p>
          </p:txBody>
        </p:sp>
        <p:sp>
          <p:nvSpPr>
            <p:cNvPr id="68" name="Rectangle 67">
              <a:hlinkClick r:id="rId17" action="ppaction://hlinksldjump"/>
              <a:extLst>
                <a:ext uri="{FF2B5EF4-FFF2-40B4-BE49-F238E27FC236}">
                  <a16:creationId xmlns:a16="http://schemas.microsoft.com/office/drawing/2014/main" id="{4FC69BBC-B485-457F-8BD0-909F748E0087}"/>
                </a:ext>
              </a:extLst>
            </p:cNvPr>
            <p:cNvSpPr/>
            <p:nvPr/>
          </p:nvSpPr>
          <p:spPr>
            <a:xfrm>
              <a:off x="0" y="1905000"/>
              <a:ext cx="4572000" cy="38100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6: License/Certification/Other</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tep 4: Add Licenses and Certifications</a:t>
              </a:r>
              <a:endParaRPr lang="en-US" sz="1200">
                <a:effectLst/>
                <a:latin typeface="Times New Roman" panose="02020603050405020304" pitchFamily="18" charset="0"/>
                <a:ea typeface="Times New Roman" panose="02020603050405020304" pitchFamily="18" charset="0"/>
              </a:endParaRPr>
            </a:p>
          </p:txBody>
        </p:sp>
        <p:sp>
          <p:nvSpPr>
            <p:cNvPr id="69" name="Rectangle 68">
              <a:hlinkClick r:id="rId18" action="ppaction://hlinksldjump"/>
              <a:extLst>
                <a:ext uri="{FF2B5EF4-FFF2-40B4-BE49-F238E27FC236}">
                  <a16:creationId xmlns:a16="http://schemas.microsoft.com/office/drawing/2014/main" id="{1215A56C-1AEB-449C-8482-D28988B387E8}"/>
                </a:ext>
              </a:extLst>
            </p:cNvPr>
            <p:cNvSpPr/>
            <p:nvPr/>
          </p:nvSpPr>
          <p:spPr>
            <a:xfrm>
              <a:off x="0" y="2286000"/>
              <a:ext cx="4572000" cy="392519"/>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7: Mode of Claim Submission/EDI</a:t>
              </a:r>
              <a:endParaRPr lang="en-US" sz="1200">
                <a:effectLst/>
                <a:latin typeface="Times New Roman" panose="02020603050405020304" pitchFamily="18" charset="0"/>
                <a:ea typeface="Times New Roman" panose="02020603050405020304" pitchFamily="18" charset="0"/>
              </a:endParaRPr>
            </a:p>
          </p:txBody>
        </p:sp>
        <p:sp>
          <p:nvSpPr>
            <p:cNvPr id="70" name="Rectangle 69">
              <a:hlinkClick r:id="rId4" action="ppaction://hlinksldjump"/>
              <a:extLst>
                <a:ext uri="{FF2B5EF4-FFF2-40B4-BE49-F238E27FC236}">
                  <a16:creationId xmlns:a16="http://schemas.microsoft.com/office/drawing/2014/main" id="{93C65BCC-C010-4757-B937-5884330CA71C}"/>
                </a:ext>
              </a:extLst>
            </p:cNvPr>
            <p:cNvSpPr/>
            <p:nvPr/>
          </p:nvSpPr>
          <p:spPr>
            <a:xfrm>
              <a:off x="0" y="0"/>
              <a:ext cx="4572000" cy="391036"/>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 Step 1: Provider Basic Information</a:t>
              </a:r>
              <a:endParaRPr lang="en-US" sz="1200">
                <a:effectLst/>
                <a:latin typeface="Times New Roman" panose="02020603050405020304" pitchFamily="18" charset="0"/>
                <a:ea typeface="Times New Roman" panose="02020603050405020304" pitchFamily="18" charset="0"/>
              </a:endParaRPr>
            </a:p>
          </p:txBody>
        </p:sp>
        <p:sp>
          <p:nvSpPr>
            <p:cNvPr id="71" name="Rectangle 70">
              <a:hlinkClick r:id="rId19" action="ppaction://hlinksldjump"/>
              <a:extLst>
                <a:ext uri="{FF2B5EF4-FFF2-40B4-BE49-F238E27FC236}">
                  <a16:creationId xmlns:a16="http://schemas.microsoft.com/office/drawing/2014/main" id="{0D711188-A60E-4F61-BE10-82E0C62E565E}"/>
                </a:ext>
              </a:extLst>
            </p:cNvPr>
            <p:cNvSpPr/>
            <p:nvPr/>
          </p:nvSpPr>
          <p:spPr>
            <a:xfrm>
              <a:off x="0" y="2667000"/>
              <a:ext cx="4572000" cy="402336"/>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8: Associate Billing Agent</a:t>
              </a:r>
              <a:endParaRPr lang="en-US" sz="1200">
                <a:effectLst/>
                <a:latin typeface="Times New Roman" panose="02020603050405020304" pitchFamily="18" charset="0"/>
                <a:ea typeface="Times New Roman" panose="02020603050405020304" pitchFamily="18" charset="0"/>
              </a:endParaRPr>
            </a:p>
          </p:txBody>
        </p:sp>
        <p:sp>
          <p:nvSpPr>
            <p:cNvPr id="72" name="Rectangle 71">
              <a:hlinkClick r:id="rId12" action="ppaction://hlinksldjump"/>
              <a:extLst>
                <a:ext uri="{FF2B5EF4-FFF2-40B4-BE49-F238E27FC236}">
                  <a16:creationId xmlns:a16="http://schemas.microsoft.com/office/drawing/2014/main" id="{68E04C36-1703-4777-B23A-D95FE3E5D7CE}"/>
                </a:ext>
              </a:extLst>
            </p:cNvPr>
            <p:cNvSpPr/>
            <p:nvPr/>
          </p:nvSpPr>
          <p:spPr>
            <a:xfrm>
              <a:off x="0" y="3048000"/>
              <a:ext cx="4572000" cy="41148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9: Ownership Details</a:t>
              </a:r>
              <a:endParaRPr lang="en-US" sz="1200">
                <a:effectLst/>
                <a:latin typeface="Times New Roman" panose="02020603050405020304" pitchFamily="18" charset="0"/>
                <a:ea typeface="Times New Roman" panose="02020603050405020304" pitchFamily="18" charset="0"/>
              </a:endParaRPr>
            </a:p>
          </p:txBody>
        </p:sp>
        <p:sp>
          <p:nvSpPr>
            <p:cNvPr id="73" name="Rectangle 72">
              <a:hlinkClick r:id="rId12" action="ppaction://hlinksldjump"/>
              <a:extLst>
                <a:ext uri="{FF2B5EF4-FFF2-40B4-BE49-F238E27FC236}">
                  <a16:creationId xmlns:a16="http://schemas.microsoft.com/office/drawing/2014/main" id="{0A527F38-6D64-414C-81D2-C44204E27C8C}"/>
                </a:ext>
              </a:extLst>
            </p:cNvPr>
            <p:cNvSpPr/>
            <p:nvPr/>
          </p:nvSpPr>
          <p:spPr>
            <a:xfrm>
              <a:off x="0" y="3429000"/>
              <a:ext cx="4572000" cy="402336"/>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10: Taxonomy Details</a:t>
              </a:r>
              <a:endParaRPr lang="en-US" sz="1200">
                <a:effectLst/>
                <a:latin typeface="Times New Roman" panose="02020603050405020304" pitchFamily="18" charset="0"/>
                <a:ea typeface="Times New Roman" panose="02020603050405020304" pitchFamily="18" charset="0"/>
              </a:endParaRPr>
            </a:p>
          </p:txBody>
        </p:sp>
        <p:sp>
          <p:nvSpPr>
            <p:cNvPr id="74" name="Rectangle 73">
              <a:hlinkClick r:id="rId20" action="ppaction://hlinksldjump"/>
              <a:extLst>
                <a:ext uri="{FF2B5EF4-FFF2-40B4-BE49-F238E27FC236}">
                  <a16:creationId xmlns:a16="http://schemas.microsoft.com/office/drawing/2014/main" id="{E4553C02-5796-4BEB-95BA-171D2D485B56}"/>
                </a:ext>
              </a:extLst>
            </p:cNvPr>
            <p:cNvSpPr/>
            <p:nvPr/>
          </p:nvSpPr>
          <p:spPr>
            <a:xfrm>
              <a:off x="0" y="3810000"/>
              <a:ext cx="4572000" cy="41148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dirty="0">
                  <a:solidFill>
                    <a:srgbClr val="FFFFFF"/>
                  </a:solidFill>
                  <a:effectLst/>
                  <a:ea typeface="Times New Roman" panose="02020603050405020304" pitchFamily="18" charset="0"/>
                  <a:cs typeface="Times New Roman" panose="02020603050405020304" pitchFamily="18" charset="0"/>
                </a:rPr>
                <a:t>Step 11: </a:t>
              </a:r>
              <a:r>
                <a:rPr lang="en-US" dirty="0">
                  <a:solidFill>
                    <a:srgbClr val="FFFFFF"/>
                  </a:solidFill>
                  <a:ea typeface="Times New Roman" panose="02020603050405020304" pitchFamily="18" charset="0"/>
                  <a:cs typeface="Times New Roman" panose="02020603050405020304" pitchFamily="18" charset="0"/>
                </a:rPr>
                <a:t>Associate MCO Plan</a:t>
              </a:r>
              <a:endParaRPr lang="en-US" sz="1200" dirty="0">
                <a:effectLst/>
                <a:latin typeface="Times New Roman" panose="02020603050405020304" pitchFamily="18" charset="0"/>
                <a:ea typeface="Times New Roman" panose="02020603050405020304" pitchFamily="18" charset="0"/>
              </a:endParaRPr>
            </a:p>
          </p:txBody>
        </p:sp>
        <p:sp>
          <p:nvSpPr>
            <p:cNvPr id="75" name="Rectangle 74">
              <a:hlinkClick r:id="rId21" action="ppaction://hlinksldjump"/>
              <a:extLst>
                <a:ext uri="{FF2B5EF4-FFF2-40B4-BE49-F238E27FC236}">
                  <a16:creationId xmlns:a16="http://schemas.microsoft.com/office/drawing/2014/main" id="{27068D61-9A16-43AE-96E6-ACAAB5817C1E}"/>
                </a:ext>
              </a:extLst>
            </p:cNvPr>
            <p:cNvSpPr/>
            <p:nvPr/>
          </p:nvSpPr>
          <p:spPr>
            <a:xfrm>
              <a:off x="0" y="4191000"/>
              <a:ext cx="4572001" cy="41148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dirty="0">
                  <a:solidFill>
                    <a:srgbClr val="FFFFFF"/>
                  </a:solidFill>
                  <a:effectLst/>
                  <a:ea typeface="Times New Roman" panose="02020603050405020304" pitchFamily="18" charset="0"/>
                  <a:cs typeface="Times New Roman" panose="02020603050405020304" pitchFamily="18" charset="0"/>
                </a:rPr>
                <a:t>Step 12: </a:t>
              </a:r>
              <a:r>
                <a:rPr lang="en-US" dirty="0">
                  <a:solidFill>
                    <a:srgbClr val="FFFFFF"/>
                  </a:solidFill>
                  <a:ea typeface="Times New Roman" panose="02020603050405020304" pitchFamily="18" charset="0"/>
                  <a:cs typeface="Times New Roman" panose="02020603050405020304" pitchFamily="18" charset="0"/>
                </a:rPr>
                <a:t>835/ERA Enrollment</a:t>
              </a:r>
              <a:endParaRPr lang="en-US" sz="1200" dirty="0">
                <a:effectLst/>
                <a:latin typeface="Times New Roman" panose="02020603050405020304" pitchFamily="18" charset="0"/>
                <a:ea typeface="Times New Roman" panose="02020603050405020304" pitchFamily="18" charset="0"/>
              </a:endParaRPr>
            </a:p>
          </p:txBody>
        </p:sp>
        <p:sp>
          <p:nvSpPr>
            <p:cNvPr id="76" name="Rectangle 75">
              <a:hlinkClick r:id="rId5" action="ppaction://hlinksldjump"/>
              <a:extLst>
                <a:ext uri="{FF2B5EF4-FFF2-40B4-BE49-F238E27FC236}">
                  <a16:creationId xmlns:a16="http://schemas.microsoft.com/office/drawing/2014/main" id="{608FFA74-CCAA-4121-8E6B-7A72F65A5912}"/>
                </a:ext>
              </a:extLst>
            </p:cNvPr>
            <p:cNvSpPr/>
            <p:nvPr/>
          </p:nvSpPr>
          <p:spPr>
            <a:xfrm>
              <a:off x="0" y="381000"/>
              <a:ext cx="4572000" cy="38100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2: Add Locations </a:t>
              </a:r>
              <a:endParaRPr lang="en-US" sz="1200">
                <a:effectLst/>
                <a:latin typeface="Times New Roman" panose="02020603050405020304" pitchFamily="18" charset="0"/>
                <a:ea typeface="Times New Roman" panose="02020603050405020304" pitchFamily="18" charset="0"/>
              </a:endParaRPr>
            </a:p>
          </p:txBody>
        </p:sp>
        <p:sp>
          <p:nvSpPr>
            <p:cNvPr id="77" name="Rectangle 76">
              <a:hlinkClick r:id="rId6" action="ppaction://hlinksldjump"/>
              <a:extLst>
                <a:ext uri="{FF2B5EF4-FFF2-40B4-BE49-F238E27FC236}">
                  <a16:creationId xmlns:a16="http://schemas.microsoft.com/office/drawing/2014/main" id="{EFF9821D-45CF-450D-9EC5-D979005AE3A6}"/>
                </a:ext>
              </a:extLst>
            </p:cNvPr>
            <p:cNvSpPr/>
            <p:nvPr/>
          </p:nvSpPr>
          <p:spPr>
            <a:xfrm>
              <a:off x="0" y="762000"/>
              <a:ext cx="4572000" cy="38100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a:solidFill>
                    <a:srgbClr val="FFFFFF"/>
                  </a:solidFill>
                  <a:effectLst/>
                  <a:ea typeface="Times New Roman" panose="02020603050405020304" pitchFamily="18" charset="0"/>
                  <a:cs typeface="Times New Roman" panose="02020603050405020304" pitchFamily="18" charset="0"/>
                </a:rPr>
                <a:t>Step 3: Add Specialties</a:t>
              </a:r>
              <a:endParaRPr lang="en-US" sz="1200">
                <a:effectLst/>
                <a:latin typeface="Times New Roman" panose="02020603050405020304" pitchFamily="18" charset="0"/>
                <a:ea typeface="Times New Roman" panose="02020603050405020304" pitchFamily="18" charset="0"/>
              </a:endParaRPr>
            </a:p>
          </p:txBody>
        </p:sp>
      </p:grpSp>
      <p:sp>
        <p:nvSpPr>
          <p:cNvPr id="79" name="Rectangle 78">
            <a:hlinkClick r:id="rId4" action="ppaction://hlinksldjump"/>
            <a:extLst>
              <a:ext uri="{FF2B5EF4-FFF2-40B4-BE49-F238E27FC236}">
                <a16:creationId xmlns:a16="http://schemas.microsoft.com/office/drawing/2014/main" id="{B27CDE92-E839-46C7-8704-693F173EA311}"/>
              </a:ext>
            </a:extLst>
          </p:cNvPr>
          <p:cNvSpPr/>
          <p:nvPr/>
        </p:nvSpPr>
        <p:spPr>
          <a:xfrm>
            <a:off x="2429509" y="5243711"/>
            <a:ext cx="4297045" cy="374015"/>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dirty="0">
                <a:solidFill>
                  <a:srgbClr val="FFFFFF"/>
                </a:solidFill>
                <a:effectLst/>
                <a:ea typeface="Times New Roman" panose="02020603050405020304" pitchFamily="18" charset="0"/>
                <a:cs typeface="Times New Roman" panose="02020603050405020304" pitchFamily="18" charset="0"/>
              </a:rPr>
              <a:t> Step 13: Complete Enrollment Checklist</a:t>
            </a:r>
            <a:endParaRPr lang="en-US" sz="1200" dirty="0">
              <a:effectLst/>
              <a:latin typeface="Times New Roman" panose="02020603050405020304" pitchFamily="18" charset="0"/>
              <a:ea typeface="Times New Roman" panose="02020603050405020304" pitchFamily="18" charset="0"/>
            </a:endParaRPr>
          </a:p>
        </p:txBody>
      </p:sp>
      <p:sp>
        <p:nvSpPr>
          <p:cNvPr id="80" name="Rectangle 79">
            <a:hlinkClick r:id="rId5" action="ppaction://hlinksldjump"/>
            <a:extLst>
              <a:ext uri="{FF2B5EF4-FFF2-40B4-BE49-F238E27FC236}">
                <a16:creationId xmlns:a16="http://schemas.microsoft.com/office/drawing/2014/main" id="{E5D12E0D-175E-4673-9CBA-470FB31E4579}"/>
              </a:ext>
            </a:extLst>
          </p:cNvPr>
          <p:cNvSpPr/>
          <p:nvPr/>
        </p:nvSpPr>
        <p:spPr>
          <a:xfrm>
            <a:off x="2439034" y="5598223"/>
            <a:ext cx="4297045" cy="364490"/>
          </a:xfrm>
          <a:prstGeom prst="rect">
            <a:avLst/>
          </a:prstGeom>
          <a:gradFill flip="none" rotWithShape="1">
            <a:gsLst>
              <a:gs pos="50000">
                <a:srgbClr val="9999FF"/>
              </a:gs>
              <a:gs pos="100000">
                <a:schemeClr val="accent1"/>
              </a:gs>
            </a:gsLst>
            <a:path path="circle">
              <a:fillToRect r="100000" b="100000"/>
            </a:path>
            <a:tileRect l="-100000" t="-100000"/>
          </a:gradFill>
          <a:ln w="9525" cmpd="sng">
            <a:solidFill>
              <a:schemeClr val="tx1">
                <a:alpha val="60000"/>
              </a:schemeClr>
            </a:solidFill>
          </a:ln>
          <a:effectLst/>
          <a:scene3d>
            <a:camera prst="orthographicFront"/>
            <a:lightRig rig="flat" dir="t"/>
          </a:scene3d>
          <a:sp3d extrusionH="12700" prstMaterial="plastic">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US" sz="1800" kern="1200" dirty="0">
                <a:solidFill>
                  <a:srgbClr val="FFFFFF"/>
                </a:solidFill>
                <a:effectLst/>
                <a:ea typeface="Times New Roman" panose="02020603050405020304" pitchFamily="18" charset="0"/>
                <a:cs typeface="Times New Roman" panose="02020603050405020304" pitchFamily="18" charset="0"/>
              </a:rPr>
              <a:t>Step 14: Submit Application for Approval</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36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7"/>
                                        </p:tgtEl>
                                        <p:attrNameLst>
                                          <p:attrName>ppt_x</p:attrName>
                                        </p:attrNameLst>
                                      </p:cBhvr>
                                      <p:tavLst>
                                        <p:tav tm="0">
                                          <p:val>
                                            <p:strVal val="ppt_x"/>
                                          </p:val>
                                        </p:tav>
                                        <p:tav tm="100000">
                                          <p:val>
                                            <p:strVal val="ppt_x"/>
                                          </p:val>
                                        </p:tav>
                                      </p:tavLst>
                                    </p:anim>
                                    <p:anim calcmode="lin" valueType="num">
                                      <p:cBhvr additive="base">
                                        <p:cTn id="13" dur="500"/>
                                        <p:tgtEl>
                                          <p:spTgt spid="47"/>
                                        </p:tgtEl>
                                        <p:attrNameLst>
                                          <p:attrName>ppt_y</p:attrName>
                                        </p:attrNameLst>
                                      </p:cBhvr>
                                      <p:tavLst>
                                        <p:tav tm="0">
                                          <p:val>
                                            <p:strVal val="ppt_y"/>
                                          </p:val>
                                        </p:tav>
                                        <p:tav tm="100000">
                                          <p:val>
                                            <p:strVal val="1+ppt_h/2"/>
                                          </p:val>
                                        </p:tav>
                                      </p:tavLst>
                                    </p:anim>
                                    <p:set>
                                      <p:cBhvr>
                                        <p:cTn id="14"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60018" y="1905000"/>
            <a:ext cx="8755382" cy="1905000"/>
          </a:xfrm>
          <a:prstGeom prst="rect">
            <a:avLst/>
          </a:prstGeom>
          <a:noFill/>
          <a:ln w="9525">
            <a:noFill/>
            <a:miter lim="800000"/>
            <a:headEnd/>
            <a:tailEnd/>
          </a:ln>
        </p:spPr>
      </p:pic>
      <p:sp>
        <p:nvSpPr>
          <p:cNvPr id="9" name="Oval 8"/>
          <p:cNvSpPr/>
          <p:nvPr/>
        </p:nvSpPr>
        <p:spPr>
          <a:xfrm>
            <a:off x="160018" y="1752600"/>
            <a:ext cx="906782"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
          <p:cNvGrpSpPr/>
          <p:nvPr/>
        </p:nvGrpSpPr>
        <p:grpSpPr>
          <a:xfrm>
            <a:off x="0" y="0"/>
            <a:ext cx="9144000" cy="832757"/>
            <a:chOff x="0" y="0"/>
            <a:chExt cx="9144000" cy="832757"/>
          </a:xfrm>
        </p:grpSpPr>
        <p:sp>
          <p:nvSpPr>
            <p:cNvPr id="5" name="Rectangle 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7" name="Title 1"/>
          <p:cNvSpPr txBox="1">
            <a:spLocks/>
          </p:cNvSpPr>
          <p:nvPr/>
        </p:nvSpPr>
        <p:spPr>
          <a:xfrm>
            <a:off x="0" y="0"/>
            <a:ext cx="64008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8:</a:t>
            </a:r>
            <a:r>
              <a:rPr kumimoji="0" lang="en-US" sz="2800" b="0" i="0" u="none" strike="noStrike" kern="1200" cap="none" spc="0" normalizeH="0" noProof="0" dirty="0">
                <a:ln>
                  <a:noFill/>
                </a:ln>
                <a:solidFill>
                  <a:schemeClr val="tx1"/>
                </a:solidFill>
                <a:effectLst/>
                <a:uLnTx/>
                <a:uFillTx/>
                <a:latin typeface="+mj-lt"/>
                <a:ea typeface="+mj-ea"/>
                <a:cs typeface="+mj-cs"/>
              </a:rPr>
              <a:t> Associate Billing Agent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Box 24"/>
          <p:cNvSpPr txBox="1"/>
          <p:nvPr/>
        </p:nvSpPr>
        <p:spPr>
          <a:xfrm>
            <a:off x="762000" y="3810000"/>
            <a:ext cx="7620000" cy="646331"/>
          </a:xfrm>
          <a:prstGeom prst="rect">
            <a:avLst/>
          </a:prstGeom>
          <a:noFill/>
        </p:spPr>
        <p:txBody>
          <a:bodyPr wrap="square" rtlCol="0">
            <a:spAutoFit/>
          </a:bodyPr>
          <a:lstStyle/>
          <a:p>
            <a:pPr marL="115888" indent="-115888">
              <a:buFont typeface="Arial" pitchFamily="34" charset="0"/>
              <a:buChar char="•"/>
            </a:pPr>
            <a:r>
              <a:rPr lang="en-US" dirty="0"/>
              <a:t>To associate to an additional Billing Agent, click </a:t>
            </a:r>
            <a:r>
              <a:rPr lang="en-US" b="1" i="1" dirty="0">
                <a:solidFill>
                  <a:srgbClr val="FF0000"/>
                </a:solidFill>
              </a:rPr>
              <a:t>Add </a:t>
            </a:r>
            <a:r>
              <a:rPr lang="en-US" dirty="0"/>
              <a:t>and repeat the steps.</a:t>
            </a:r>
          </a:p>
          <a:p>
            <a:pPr marL="115888" indent="-115888">
              <a:buFont typeface="Arial" pitchFamily="34" charset="0"/>
              <a:buChar char="•"/>
            </a:pPr>
            <a:r>
              <a:rPr lang="en-US" dirty="0"/>
              <a:t>When all billing agents have been entered, click </a:t>
            </a:r>
            <a:r>
              <a:rPr lang="en-US" b="1" i="1" dirty="0">
                <a:solidFill>
                  <a:srgbClr val="FF0000"/>
                </a:solidFill>
              </a:rPr>
              <a:t>Close</a:t>
            </a:r>
            <a:r>
              <a:rPr lang="en-US" i="1" dirty="0"/>
              <a:t> </a:t>
            </a:r>
            <a:r>
              <a:rPr lang="en-US" dirty="0"/>
              <a:t>to return to the BPW.</a:t>
            </a:r>
          </a:p>
        </p:txBody>
      </p:sp>
      <p:sp>
        <p:nvSpPr>
          <p:cNvPr id="12" name="Slide Number Placeholder 11"/>
          <p:cNvSpPr>
            <a:spLocks noGrp="1"/>
          </p:cNvSpPr>
          <p:nvPr>
            <p:ph type="sldNum" sz="quarter" idx="12"/>
          </p:nvPr>
        </p:nvSpPr>
        <p:spPr/>
        <p:txBody>
          <a:bodyPr/>
          <a:lstStyle/>
          <a:p>
            <a:fld id="{5231E635-3882-45BA-B8C0-75C01EA01E46}" type="slidenum">
              <a:rPr lang="en-US" smtClean="0"/>
              <a:pPr/>
              <a:t>40</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85800" y="914400"/>
            <a:ext cx="7543800" cy="1143000"/>
          </a:xfrm>
          <a:ln>
            <a:noFill/>
          </a:ln>
        </p:spPr>
        <p:txBody>
          <a:bodyPr>
            <a:noAutofit/>
          </a:bodyPr>
          <a:lstStyle/>
          <a:p>
            <a:pPr marL="182880" indent="-115888">
              <a:spcBef>
                <a:spcPts val="0"/>
              </a:spcBef>
            </a:pPr>
            <a:r>
              <a:rPr lang="en-US" sz="1800" dirty="0"/>
              <a:t>You have completed Step 8:</a:t>
            </a:r>
            <a:r>
              <a:rPr lang="en-US" sz="1800" b="1" i="1" dirty="0"/>
              <a:t> </a:t>
            </a:r>
            <a:r>
              <a:rPr lang="en-US" sz="1800" b="1" i="1" dirty="0">
                <a:solidFill>
                  <a:srgbClr val="FF0000"/>
                </a:solidFill>
              </a:rPr>
              <a:t>Associate Billing Agent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9: </a:t>
            </a:r>
            <a:r>
              <a:rPr lang="en-US" sz="1800" b="1" i="1" dirty="0">
                <a:solidFill>
                  <a:srgbClr val="FF0000"/>
                </a:solidFill>
              </a:rPr>
              <a:t>Add Provider Controlling Interest/Ownership Details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41</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26" name="Picture 25">
            <a:extLst>
              <a:ext uri="{FF2B5EF4-FFF2-40B4-BE49-F238E27FC236}">
                <a16:creationId xmlns:a16="http://schemas.microsoft.com/office/drawing/2014/main" id="{C0F9248E-A728-416A-A12D-CEA0C2F6DCB0}"/>
              </a:ext>
            </a:extLst>
          </p:cNvPr>
          <p:cNvPicPr>
            <a:picLocks noChangeAspect="1"/>
          </p:cNvPicPr>
          <p:nvPr/>
        </p:nvPicPr>
        <p:blipFill>
          <a:blip r:embed="rId17"/>
          <a:stretch>
            <a:fillRect/>
          </a:stretch>
        </p:blipFill>
        <p:spPr>
          <a:xfrm>
            <a:off x="76200" y="2301483"/>
            <a:ext cx="9010650" cy="3794517"/>
          </a:xfrm>
          <a:prstGeom prst="rect">
            <a:avLst/>
          </a:prstGeom>
        </p:spPr>
      </p:pic>
      <p:cxnSp>
        <p:nvCxnSpPr>
          <p:cNvPr id="28" name="Straight Arrow Connector 27">
            <a:extLst>
              <a:ext uri="{FF2B5EF4-FFF2-40B4-BE49-F238E27FC236}">
                <a16:creationId xmlns:a16="http://schemas.microsoft.com/office/drawing/2014/main" id="{9DE4E3F0-2483-47B9-99EB-DEB9B7C0D22B}"/>
              </a:ext>
            </a:extLst>
          </p:cNvPr>
          <p:cNvCxnSpPr/>
          <p:nvPr/>
        </p:nvCxnSpPr>
        <p:spPr>
          <a:xfrm flipH="1">
            <a:off x="2743200" y="4800601"/>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19BA218-0FBA-47FD-8275-E6BE1DB5C4AA}"/>
              </a:ext>
            </a:extLst>
          </p:cNvPr>
          <p:cNvSpPr/>
          <p:nvPr/>
        </p:nvSpPr>
        <p:spPr>
          <a:xfrm>
            <a:off x="3276600" y="4419600"/>
            <a:ext cx="2590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97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42</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2" name="TextBox 11"/>
          <p:cNvSpPr txBox="1"/>
          <p:nvPr/>
        </p:nvSpPr>
        <p:spPr>
          <a:xfrm>
            <a:off x="762000" y="5308712"/>
            <a:ext cx="7467600" cy="1200329"/>
          </a:xfrm>
          <a:prstGeom prst="rect">
            <a:avLst/>
          </a:prstGeom>
          <a:noFill/>
        </p:spPr>
        <p:txBody>
          <a:bodyPr wrap="square" rtlCol="0">
            <a:spAutoFit/>
          </a:bodyPr>
          <a:lstStyle/>
          <a:p>
            <a:pPr marL="117475" indent="-117475">
              <a:buFont typeface="Arial" pitchFamily="34" charset="0"/>
              <a:buChar char="•"/>
            </a:pPr>
            <a:r>
              <a:rPr lang="en-US" dirty="0">
                <a:solidFill>
                  <a:prstClr val="black"/>
                </a:solidFill>
              </a:rPr>
              <a:t>Ownership entries must include at least one Managing Employee and one other Ownership type. </a:t>
            </a:r>
          </a:p>
          <a:p>
            <a:pPr marL="117475" indent="-117475">
              <a:buFont typeface="Arial" pitchFamily="34" charset="0"/>
              <a:buChar char="•"/>
            </a:pPr>
            <a:r>
              <a:rPr lang="en-US" dirty="0">
                <a:solidFill>
                  <a:prstClr val="black"/>
                </a:solidFill>
              </a:rPr>
              <a:t>Click on </a:t>
            </a:r>
            <a:r>
              <a:rPr lang="en-US" b="1" dirty="0">
                <a:solidFill>
                  <a:srgbClr val="FF0000"/>
                </a:solidFill>
              </a:rPr>
              <a:t>Actions</a:t>
            </a:r>
            <a:r>
              <a:rPr lang="en-US" dirty="0">
                <a:solidFill>
                  <a:prstClr val="black"/>
                </a:solidFill>
              </a:rPr>
              <a:t> drop down box and select </a:t>
            </a:r>
            <a:r>
              <a:rPr lang="en-US" b="1" dirty="0">
                <a:solidFill>
                  <a:srgbClr val="FF0000"/>
                </a:solidFill>
              </a:rPr>
              <a:t>Add Owner or Import Owner.</a:t>
            </a:r>
          </a:p>
          <a:p>
            <a:endParaRPr lang="en-US" dirty="0">
              <a:solidFill>
                <a:prstClr val="black"/>
              </a:solidFill>
            </a:endParaRPr>
          </a:p>
        </p:txBody>
      </p:sp>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0368BFEE-1CE4-4442-A402-C48FBAAC9BC7}"/>
              </a:ext>
            </a:extLst>
          </p:cNvPr>
          <p:cNvPicPr>
            <a:picLocks noChangeAspect="1"/>
          </p:cNvPicPr>
          <p:nvPr/>
        </p:nvPicPr>
        <p:blipFill>
          <a:blip r:embed="rId17"/>
          <a:stretch>
            <a:fillRect/>
          </a:stretch>
        </p:blipFill>
        <p:spPr>
          <a:xfrm>
            <a:off x="0" y="906063"/>
            <a:ext cx="9144000" cy="4032531"/>
          </a:xfrm>
          <a:prstGeom prst="rect">
            <a:avLst/>
          </a:prstGeom>
        </p:spPr>
      </p:pic>
      <p:sp>
        <p:nvSpPr>
          <p:cNvPr id="6" name="Oval 5">
            <a:extLst>
              <a:ext uri="{FF2B5EF4-FFF2-40B4-BE49-F238E27FC236}">
                <a16:creationId xmlns:a16="http://schemas.microsoft.com/office/drawing/2014/main" id="{AD816132-9285-46CF-AEE0-858634C1BA4F}"/>
              </a:ext>
            </a:extLst>
          </p:cNvPr>
          <p:cNvSpPr/>
          <p:nvPr/>
        </p:nvSpPr>
        <p:spPr>
          <a:xfrm>
            <a:off x="533400" y="1600200"/>
            <a:ext cx="762000" cy="262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40275CC-9F12-4F6D-AC98-BAFCA53F306A}"/>
              </a:ext>
            </a:extLst>
          </p:cNvPr>
          <p:cNvCxnSpPr>
            <a:cxnSpLocks/>
          </p:cNvCxnSpPr>
          <p:nvPr/>
        </p:nvCxnSpPr>
        <p:spPr>
          <a:xfrm flipH="1">
            <a:off x="1524000" y="144780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245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a:stretch>
            <a:fillRect/>
          </a:stretch>
        </p:blipFill>
        <p:spPr bwMode="auto">
          <a:xfrm>
            <a:off x="914400" y="1255532"/>
            <a:ext cx="7315200" cy="38273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43</a:t>
            </a:fld>
            <a:endParaRPr lang="en-US">
              <a:solidFill>
                <a:prstClr val="black">
                  <a:tint val="75000"/>
                </a:prstClr>
              </a:solidFill>
            </a:endParaRPr>
          </a:p>
        </p:txBody>
      </p:sp>
      <p:grpSp>
        <p:nvGrpSpPr>
          <p:cNvPr id="3" name="Group 25"/>
          <p:cNvGrpSpPr/>
          <p:nvPr/>
        </p:nvGrpSpPr>
        <p:grpSpPr>
          <a:xfrm>
            <a:off x="0" y="-1"/>
            <a:ext cx="9144000" cy="832104"/>
            <a:chOff x="0" y="-1"/>
            <a:chExt cx="9144000" cy="947579"/>
          </a:xfrm>
        </p:grpSpPr>
        <p:sp>
          <p:nvSpPr>
            <p:cNvPr id="27" name="Rectangle 26"/>
            <p:cNvSpPr/>
            <p:nvPr/>
          </p:nvSpPr>
          <p:spPr>
            <a:xfrm>
              <a:off x="0" y="-1"/>
              <a:ext cx="9144000" cy="947579"/>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rPr>
                <a:t>Step 9: Controlling Interest/Ownership</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1" y="73478"/>
              <a:ext cx="2472505" cy="780972"/>
            </a:xfrm>
            <a:prstGeom prst="rect">
              <a:avLst/>
            </a:prstGeom>
          </p:spPr>
        </p:pic>
      </p:grpSp>
      <p:sp>
        <p:nvSpPr>
          <p:cNvPr id="36" name="Oval 35"/>
          <p:cNvSpPr/>
          <p:nvPr/>
        </p:nvSpPr>
        <p:spPr>
          <a:xfrm>
            <a:off x="7086600" y="4343400"/>
            <a:ext cx="9144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7086600" y="1600200"/>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2000" y="5029200"/>
            <a:ext cx="7620000" cy="1200329"/>
          </a:xfrm>
          <a:prstGeom prst="rect">
            <a:avLst/>
          </a:prstGeom>
          <a:noFill/>
        </p:spPr>
        <p:txBody>
          <a:bodyPr wrap="square" rtlCol="0">
            <a:spAutoFit/>
          </a:bodyPr>
          <a:lstStyle/>
          <a:p>
            <a:pPr marL="117475" indent="-117475">
              <a:buClr>
                <a:schemeClr val="tx1"/>
              </a:buClr>
              <a:buFont typeface="Arial" pitchFamily="34" charset="0"/>
              <a:buChar char="•"/>
            </a:pPr>
            <a:r>
              <a:rPr lang="en-US" dirty="0"/>
              <a:t>Either your </a:t>
            </a:r>
            <a:r>
              <a:rPr lang="en-US" b="1" i="1" dirty="0">
                <a:solidFill>
                  <a:srgbClr val="FF0000"/>
                </a:solidFill>
              </a:rPr>
              <a:t>SSN</a:t>
            </a:r>
            <a:r>
              <a:rPr lang="en-US" dirty="0"/>
              <a:t> or </a:t>
            </a:r>
            <a:r>
              <a:rPr lang="en-US" b="1" i="1" dirty="0">
                <a:solidFill>
                  <a:srgbClr val="FF0000"/>
                </a:solidFill>
              </a:rPr>
              <a:t>EIN/TIN</a:t>
            </a:r>
            <a:r>
              <a:rPr lang="en-US" dirty="0"/>
              <a:t> must be entered.</a:t>
            </a:r>
            <a:endParaRPr lang="en-US" dirty="0">
              <a:solidFill>
                <a:srgbClr val="2637DA"/>
              </a:solidFill>
            </a:endParaRPr>
          </a:p>
          <a:p>
            <a:pPr marL="117475" indent="-117475">
              <a:buFont typeface="Arial" pitchFamily="34" charset="0"/>
              <a:buChar char="•"/>
            </a:pPr>
            <a:r>
              <a:rPr lang="en-US" dirty="0"/>
              <a:t>Enter </a:t>
            </a:r>
            <a:r>
              <a:rPr lang="en-US" b="1" i="1" dirty="0">
                <a:solidFill>
                  <a:srgbClr val="FF0000"/>
                </a:solidFill>
              </a:rPr>
              <a:t>Percentage Owned </a:t>
            </a:r>
            <a:r>
              <a:rPr lang="en-US" dirty="0"/>
              <a:t>as a whole number.   </a:t>
            </a:r>
          </a:p>
          <a:p>
            <a:pPr marL="117475" indent="-117475">
              <a:buFont typeface="Arial" pitchFamily="34" charset="0"/>
              <a:buChar char="•"/>
            </a:pPr>
            <a:r>
              <a:rPr lang="en-US" dirty="0"/>
              <a:t>Enter the street address and zip code information, then click </a:t>
            </a:r>
            <a:r>
              <a:rPr lang="en-US" b="1" i="1" dirty="0">
                <a:solidFill>
                  <a:srgbClr val="FF0000"/>
                </a:solidFill>
              </a:rPr>
              <a:t>Validate Address</a:t>
            </a:r>
            <a:r>
              <a:rPr lang="en-US" dirty="0"/>
              <a:t>.</a:t>
            </a:r>
          </a:p>
          <a:p>
            <a:pPr marL="117475" indent="-117475">
              <a:buFont typeface="Arial" pitchFamily="34" charset="0"/>
              <a:buChar char="•"/>
            </a:pPr>
            <a:r>
              <a:rPr lang="en-US" dirty="0"/>
              <a:t>When all details are entered, click </a:t>
            </a:r>
            <a:r>
              <a:rPr lang="en-US" b="1" i="1" dirty="0">
                <a:solidFill>
                  <a:srgbClr val="FF0000"/>
                </a:solidFill>
              </a:rPr>
              <a:t>OK</a:t>
            </a:r>
            <a:r>
              <a:rPr lang="en-US" b="1" i="1" dirty="0"/>
              <a:t>.</a:t>
            </a:r>
            <a:endParaRPr lang="en-US" dirty="0"/>
          </a:p>
        </p:txBody>
      </p:sp>
      <p:cxnSp>
        <p:nvCxnSpPr>
          <p:cNvPr id="47" name="Straight Arrow Connector 46"/>
          <p:cNvCxnSpPr/>
          <p:nvPr/>
        </p:nvCxnSpPr>
        <p:spPr>
          <a:xfrm flipH="1">
            <a:off x="3505200" y="1828800"/>
            <a:ext cx="76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81600" y="1828800"/>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13956" y="1676400"/>
            <a:ext cx="386644" cy="369332"/>
          </a:xfrm>
          <a:prstGeom prst="rect">
            <a:avLst/>
          </a:prstGeom>
          <a:noFill/>
        </p:spPr>
        <p:txBody>
          <a:bodyPr wrap="none" rtlCol="0">
            <a:spAutoFit/>
          </a:bodyPr>
          <a:lstStyle/>
          <a:p>
            <a:r>
              <a:rPr lang="en-US" dirty="0"/>
              <a:t>or</a:t>
            </a:r>
          </a:p>
        </p:txBody>
      </p:sp>
      <p:sp>
        <p:nvSpPr>
          <p:cNvPr id="24" name="Oval 23"/>
          <p:cNvSpPr/>
          <p:nvPr/>
        </p:nvSpPr>
        <p:spPr>
          <a:xfrm>
            <a:off x="7391400" y="4800600"/>
            <a:ext cx="5334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0" y="838200"/>
            <a:ext cx="9144000" cy="384721"/>
          </a:xfrm>
          <a:prstGeom prst="rect">
            <a:avLst/>
          </a:prstGeom>
          <a:solidFill>
            <a:srgbClr val="92D050"/>
          </a:solidFill>
          <a:ln>
            <a:noFill/>
          </a:ln>
        </p:spPr>
        <p:txBody>
          <a:bodyPr wrap="square" rtlCol="0">
            <a:spAutoFit/>
          </a:bodyPr>
          <a:lstStyle/>
          <a:p>
            <a:pPr marL="117475" indent="-117475" algn="ctr"/>
            <a:r>
              <a:rPr lang="en-US" sz="1900" i="1" dirty="0">
                <a:solidFill>
                  <a:prstClr val="black"/>
                </a:solidFill>
              </a:rPr>
              <a:t>Please complete all fields. At a minimum, all fields with an * are required.</a:t>
            </a:r>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6" name="Action Button: Custom 15">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7" name="Action Button: Custom 16">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8" name="Action Button: Custom 17">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9" name="Action Button: Custom 18">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0" name="Action Button: Custom 19">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1" name="Action Button: Home 20">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5" name="Action Button: Custom 24">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6" name="Action Button: Custom 25">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9" name="Action Button: Custom 28">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0" name="Action Button: Custom 29">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1" name="Action Button: Custom 30">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2" name="Action Button: Custom 31">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1588104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44</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5" name="TextBox 14"/>
          <p:cNvSpPr txBox="1"/>
          <p:nvPr/>
        </p:nvSpPr>
        <p:spPr>
          <a:xfrm>
            <a:off x="838200" y="4590339"/>
            <a:ext cx="7467600" cy="1754326"/>
          </a:xfrm>
          <a:prstGeom prst="rect">
            <a:avLst/>
          </a:prstGeom>
          <a:noFill/>
        </p:spPr>
        <p:txBody>
          <a:bodyPr wrap="square" rtlCol="0">
            <a:spAutoFit/>
          </a:bodyPr>
          <a:lstStyle/>
          <a:p>
            <a:pPr marL="117475" indent="-117475">
              <a:buFont typeface="Arial" pitchFamily="34" charset="0"/>
              <a:buChar char="•"/>
            </a:pPr>
            <a:r>
              <a:rPr lang="en-US" dirty="0">
                <a:solidFill>
                  <a:prstClr val="black"/>
                </a:solidFill>
              </a:rPr>
              <a:t>Click </a:t>
            </a:r>
            <a:r>
              <a:rPr lang="en-US" b="1" dirty="0">
                <a:solidFill>
                  <a:srgbClr val="FF0000"/>
                </a:solidFill>
              </a:rPr>
              <a:t>Actions</a:t>
            </a:r>
            <a:r>
              <a:rPr lang="en-US" dirty="0">
                <a:solidFill>
                  <a:prstClr val="black"/>
                </a:solidFill>
              </a:rPr>
              <a:t> and select </a:t>
            </a:r>
            <a:r>
              <a:rPr lang="en-US" b="1" dirty="0">
                <a:solidFill>
                  <a:srgbClr val="FF0000"/>
                </a:solidFill>
              </a:rPr>
              <a:t>Add Owner </a:t>
            </a:r>
            <a:r>
              <a:rPr lang="en-US" dirty="0">
                <a:solidFill>
                  <a:prstClr val="black"/>
                </a:solidFill>
              </a:rPr>
              <a:t>or </a:t>
            </a:r>
            <a:r>
              <a:rPr lang="en-US" b="1" dirty="0">
                <a:solidFill>
                  <a:srgbClr val="FF0000"/>
                </a:solidFill>
              </a:rPr>
              <a:t>Import Owner </a:t>
            </a:r>
            <a:r>
              <a:rPr lang="en-US" dirty="0">
                <a:solidFill>
                  <a:prstClr val="black"/>
                </a:solidFill>
              </a:rPr>
              <a:t>repeat the previous steps to list additional owners</a:t>
            </a:r>
          </a:p>
          <a:p>
            <a:pPr marL="117475" indent="-117475">
              <a:buFont typeface="Arial" pitchFamily="34" charset="0"/>
              <a:buChar char="•"/>
            </a:pPr>
            <a:r>
              <a:rPr lang="en-US" dirty="0">
                <a:solidFill>
                  <a:prstClr val="black"/>
                </a:solidFill>
              </a:rPr>
              <a:t>After all ownerships have been added, click the </a:t>
            </a:r>
            <a:r>
              <a:rPr lang="en-US" b="1" dirty="0">
                <a:solidFill>
                  <a:srgbClr val="FF0000"/>
                </a:solidFill>
              </a:rPr>
              <a:t>Actions</a:t>
            </a:r>
            <a:r>
              <a:rPr lang="en-US" dirty="0">
                <a:solidFill>
                  <a:prstClr val="black"/>
                </a:solidFill>
              </a:rPr>
              <a:t> drop drown box and select </a:t>
            </a:r>
            <a:r>
              <a:rPr lang="en-US" b="1" dirty="0">
                <a:solidFill>
                  <a:srgbClr val="FF0000"/>
                </a:solidFill>
              </a:rPr>
              <a:t>Owner Relationships  </a:t>
            </a:r>
            <a:r>
              <a:rPr lang="en-US" dirty="0"/>
              <a:t>or</a:t>
            </a:r>
            <a:r>
              <a:rPr lang="en-US" b="1" dirty="0">
                <a:solidFill>
                  <a:srgbClr val="FF0000"/>
                </a:solidFill>
              </a:rPr>
              <a:t> Owners Adverse Action </a:t>
            </a:r>
            <a:r>
              <a:rPr lang="en-US" dirty="0">
                <a:solidFill>
                  <a:prstClr val="black"/>
                </a:solidFill>
              </a:rPr>
              <a:t>to complete the relationship and adverse legal disclosure.</a:t>
            </a:r>
          </a:p>
          <a:p>
            <a:endParaRPr lang="en-US" dirty="0">
              <a:solidFill>
                <a:prstClr val="black"/>
              </a:solidFill>
            </a:endParaRP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6" name="Action Button: Custom 15">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7" name="Action Button: Custom 16">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8" name="Action Button: Custom 17">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9" name="Action Button: Custom 18">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0" name="Action Button: Home 19">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3" name="Action Button: Custom 22">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3F40BE43-5B81-4182-A591-70CE61CED473}"/>
              </a:ext>
            </a:extLst>
          </p:cNvPr>
          <p:cNvPicPr>
            <a:picLocks noChangeAspect="1"/>
          </p:cNvPicPr>
          <p:nvPr/>
        </p:nvPicPr>
        <p:blipFill>
          <a:blip r:embed="rId17"/>
          <a:stretch>
            <a:fillRect/>
          </a:stretch>
        </p:blipFill>
        <p:spPr>
          <a:xfrm>
            <a:off x="0" y="820165"/>
            <a:ext cx="9144000" cy="1499339"/>
          </a:xfrm>
          <a:prstGeom prst="rect">
            <a:avLst/>
          </a:prstGeom>
        </p:spPr>
      </p:pic>
      <p:pic>
        <p:nvPicPr>
          <p:cNvPr id="8" name="Picture 7">
            <a:extLst>
              <a:ext uri="{FF2B5EF4-FFF2-40B4-BE49-F238E27FC236}">
                <a16:creationId xmlns:a16="http://schemas.microsoft.com/office/drawing/2014/main" id="{42652864-4FD3-42F7-A7B9-6DACE8D626CF}"/>
              </a:ext>
            </a:extLst>
          </p:cNvPr>
          <p:cNvPicPr>
            <a:picLocks noChangeAspect="1"/>
          </p:cNvPicPr>
          <p:nvPr/>
        </p:nvPicPr>
        <p:blipFill>
          <a:blip r:embed="rId18"/>
          <a:stretch>
            <a:fillRect/>
          </a:stretch>
        </p:blipFill>
        <p:spPr>
          <a:xfrm>
            <a:off x="76200" y="2319504"/>
            <a:ext cx="8991600" cy="2328697"/>
          </a:xfrm>
          <a:prstGeom prst="rect">
            <a:avLst/>
          </a:prstGeom>
        </p:spPr>
      </p:pic>
      <p:sp>
        <p:nvSpPr>
          <p:cNvPr id="14" name="Oval 13">
            <a:extLst>
              <a:ext uri="{FF2B5EF4-FFF2-40B4-BE49-F238E27FC236}">
                <a16:creationId xmlns:a16="http://schemas.microsoft.com/office/drawing/2014/main" id="{B8DD6FC3-86FC-44A8-A103-E63DA8A6B17F}"/>
              </a:ext>
            </a:extLst>
          </p:cNvPr>
          <p:cNvSpPr/>
          <p:nvPr/>
        </p:nvSpPr>
        <p:spPr>
          <a:xfrm>
            <a:off x="304800" y="1752600"/>
            <a:ext cx="1676400" cy="56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831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45</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5" name="TextBox 14"/>
          <p:cNvSpPr txBox="1"/>
          <p:nvPr/>
        </p:nvSpPr>
        <p:spPr>
          <a:xfrm>
            <a:off x="838200" y="3947968"/>
            <a:ext cx="7467600" cy="2862322"/>
          </a:xfrm>
          <a:prstGeom prst="rect">
            <a:avLst/>
          </a:prstGeom>
          <a:noFill/>
        </p:spPr>
        <p:txBody>
          <a:bodyPr wrap="square" rtlCol="0">
            <a:spAutoFit/>
          </a:bodyPr>
          <a:lstStyle/>
          <a:p>
            <a:pPr marL="117475" indent="-117475">
              <a:buFont typeface="Arial" pitchFamily="34" charset="0"/>
              <a:buChar char="•"/>
            </a:pPr>
            <a:r>
              <a:rPr lang="en-US" dirty="0">
                <a:solidFill>
                  <a:prstClr val="black"/>
                </a:solidFill>
              </a:rPr>
              <a:t>To import an owner from another enrollment click </a:t>
            </a:r>
            <a:r>
              <a:rPr lang="en-US" b="1" dirty="0">
                <a:solidFill>
                  <a:srgbClr val="FF0000"/>
                </a:solidFill>
              </a:rPr>
              <a:t>Actions</a:t>
            </a:r>
            <a:r>
              <a:rPr lang="en-US" dirty="0">
                <a:solidFill>
                  <a:prstClr val="black"/>
                </a:solidFill>
              </a:rPr>
              <a:t> and select </a:t>
            </a:r>
            <a:r>
              <a:rPr lang="en-US" b="1" dirty="0">
                <a:solidFill>
                  <a:srgbClr val="FF0000"/>
                </a:solidFill>
              </a:rPr>
              <a:t>Import Owner</a:t>
            </a:r>
            <a:r>
              <a:rPr lang="en-US" dirty="0"/>
              <a:t>.</a:t>
            </a:r>
            <a:r>
              <a:rPr lang="en-US" b="1" dirty="0">
                <a:solidFill>
                  <a:srgbClr val="FF0000"/>
                </a:solidFill>
              </a:rPr>
              <a:t> </a:t>
            </a:r>
          </a:p>
          <a:p>
            <a:pPr marL="117475" indent="-117475">
              <a:buFont typeface="Arial" pitchFamily="34" charset="0"/>
              <a:buChar char="•"/>
            </a:pPr>
            <a:r>
              <a:rPr lang="en-US" dirty="0">
                <a:solidFill>
                  <a:prstClr val="black"/>
                </a:solidFill>
              </a:rPr>
              <a:t>Complete all fields and click on </a:t>
            </a:r>
            <a:r>
              <a:rPr lang="en-US" b="1" dirty="0">
                <a:solidFill>
                  <a:srgbClr val="FF0000"/>
                </a:solidFill>
              </a:rPr>
              <a:t>Search</a:t>
            </a:r>
            <a:r>
              <a:rPr lang="en-US" dirty="0">
                <a:solidFill>
                  <a:prstClr val="black"/>
                </a:solidFill>
              </a:rPr>
              <a:t>.</a:t>
            </a:r>
          </a:p>
          <a:p>
            <a:pPr marL="117475" indent="-117475">
              <a:buFont typeface="Arial" pitchFamily="34" charset="0"/>
              <a:buChar char="•"/>
            </a:pPr>
            <a:r>
              <a:rPr lang="en-US" dirty="0">
                <a:solidFill>
                  <a:prstClr val="black"/>
                </a:solidFill>
              </a:rPr>
              <a:t>Select one or all providers that is available to import.</a:t>
            </a:r>
          </a:p>
          <a:p>
            <a:pPr marL="117475" indent="-117475">
              <a:buFont typeface="Arial" pitchFamily="34" charset="0"/>
              <a:buChar char="•"/>
            </a:pPr>
            <a:r>
              <a:rPr lang="en-US" dirty="0">
                <a:solidFill>
                  <a:prstClr val="black"/>
                </a:solidFill>
              </a:rPr>
              <a:t>Click on </a:t>
            </a:r>
            <a:r>
              <a:rPr lang="en-US" b="1" dirty="0">
                <a:solidFill>
                  <a:srgbClr val="FF0000"/>
                </a:solidFill>
              </a:rPr>
              <a:t>Import All </a:t>
            </a:r>
            <a:r>
              <a:rPr lang="en-US" dirty="0">
                <a:solidFill>
                  <a:prstClr val="black"/>
                </a:solidFill>
              </a:rPr>
              <a:t>then </a:t>
            </a:r>
            <a:r>
              <a:rPr lang="en-US" b="1" dirty="0">
                <a:solidFill>
                  <a:srgbClr val="FF0000"/>
                </a:solidFill>
              </a:rPr>
              <a:t>OK</a:t>
            </a:r>
            <a:r>
              <a:rPr lang="en-US" dirty="0">
                <a:solidFill>
                  <a:prstClr val="black"/>
                </a:solidFill>
              </a:rPr>
              <a:t>.</a:t>
            </a:r>
          </a:p>
          <a:p>
            <a:pPr marL="117475" indent="-117475">
              <a:buFont typeface="Arial" pitchFamily="34" charset="0"/>
              <a:buChar char="•"/>
            </a:pPr>
            <a:r>
              <a:rPr lang="en-US" dirty="0">
                <a:solidFill>
                  <a:prstClr val="black"/>
                </a:solidFill>
              </a:rPr>
              <a:t>After all ownerships have been added, click the </a:t>
            </a:r>
            <a:r>
              <a:rPr lang="en-US" b="1" dirty="0">
                <a:solidFill>
                  <a:srgbClr val="FF0000"/>
                </a:solidFill>
              </a:rPr>
              <a:t>Actions</a:t>
            </a:r>
            <a:r>
              <a:rPr lang="en-US" dirty="0">
                <a:solidFill>
                  <a:prstClr val="black"/>
                </a:solidFill>
              </a:rPr>
              <a:t> drop drown box and select </a:t>
            </a:r>
            <a:r>
              <a:rPr lang="en-US" b="1" dirty="0">
                <a:solidFill>
                  <a:srgbClr val="FF0000"/>
                </a:solidFill>
              </a:rPr>
              <a:t>Owner Relationships  </a:t>
            </a:r>
            <a:r>
              <a:rPr lang="en-US" dirty="0"/>
              <a:t>or</a:t>
            </a:r>
            <a:r>
              <a:rPr lang="en-US" b="1" dirty="0">
                <a:solidFill>
                  <a:srgbClr val="FF0000"/>
                </a:solidFill>
              </a:rPr>
              <a:t> Owners Adverse Action </a:t>
            </a:r>
            <a:r>
              <a:rPr lang="en-US" dirty="0">
                <a:solidFill>
                  <a:prstClr val="black"/>
                </a:solidFill>
              </a:rPr>
              <a:t>to complete the relationship and adverse legal disclosure.</a:t>
            </a:r>
          </a:p>
          <a:p>
            <a:pPr marL="117475" indent="-117475">
              <a:buFont typeface="Arial" pitchFamily="34" charset="0"/>
              <a:buChar char="•"/>
            </a:pPr>
            <a:endParaRPr lang="en-US" dirty="0">
              <a:solidFill>
                <a:prstClr val="black"/>
              </a:solidFill>
            </a:endParaRPr>
          </a:p>
          <a:p>
            <a:endParaRPr lang="en-US" dirty="0">
              <a:solidFill>
                <a:prstClr val="black"/>
              </a:solidFill>
            </a:endParaRP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6" name="Action Button: Custom 15">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7" name="Action Button: Custom 16">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8" name="Action Button: Custom 17">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9" name="Action Button: Custom 18">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0" name="Action Button: Home 19">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3" name="Action Button: Custom 22">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8" name="Picture 7">
            <a:extLst>
              <a:ext uri="{FF2B5EF4-FFF2-40B4-BE49-F238E27FC236}">
                <a16:creationId xmlns:a16="http://schemas.microsoft.com/office/drawing/2014/main" id="{35B6892D-C102-467D-B1A1-B6C7B97AF853}"/>
              </a:ext>
            </a:extLst>
          </p:cNvPr>
          <p:cNvPicPr>
            <a:picLocks noChangeAspect="1"/>
          </p:cNvPicPr>
          <p:nvPr/>
        </p:nvPicPr>
        <p:blipFill>
          <a:blip r:embed="rId17"/>
          <a:stretch>
            <a:fillRect/>
          </a:stretch>
        </p:blipFill>
        <p:spPr>
          <a:xfrm>
            <a:off x="0" y="832105"/>
            <a:ext cx="9067800" cy="2953090"/>
          </a:xfrm>
          <a:prstGeom prst="rect">
            <a:avLst/>
          </a:prstGeom>
        </p:spPr>
      </p:pic>
      <p:sp>
        <p:nvSpPr>
          <p:cNvPr id="14" name="Oval 13">
            <a:extLst>
              <a:ext uri="{FF2B5EF4-FFF2-40B4-BE49-F238E27FC236}">
                <a16:creationId xmlns:a16="http://schemas.microsoft.com/office/drawing/2014/main" id="{9209F315-A8ED-4C7F-BB1A-886EDA017351}"/>
              </a:ext>
            </a:extLst>
          </p:cNvPr>
          <p:cNvSpPr/>
          <p:nvPr/>
        </p:nvSpPr>
        <p:spPr>
          <a:xfrm>
            <a:off x="4419600" y="1148299"/>
            <a:ext cx="685800" cy="299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7254DF-3903-4FCC-BD44-B23D695A6A9E}"/>
              </a:ext>
            </a:extLst>
          </p:cNvPr>
          <p:cNvSpPr/>
          <p:nvPr/>
        </p:nvSpPr>
        <p:spPr>
          <a:xfrm>
            <a:off x="7708900" y="3517417"/>
            <a:ext cx="901700" cy="299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448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46</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7" name="TextBox 16"/>
          <p:cNvSpPr txBox="1"/>
          <p:nvPr/>
        </p:nvSpPr>
        <p:spPr>
          <a:xfrm>
            <a:off x="76200" y="4440273"/>
            <a:ext cx="8991600" cy="1754326"/>
          </a:xfrm>
          <a:prstGeom prst="rect">
            <a:avLst/>
          </a:prstGeom>
          <a:noFill/>
        </p:spPr>
        <p:txBody>
          <a:bodyPr wrap="square" rtlCol="0">
            <a:spAutoFit/>
          </a:bodyPr>
          <a:lstStyle/>
          <a:p>
            <a:pPr marL="117475" indent="-117475">
              <a:buFont typeface="Arial" pitchFamily="34" charset="0"/>
              <a:buChar char="•"/>
            </a:pPr>
            <a:r>
              <a:rPr lang="en-US" dirty="0"/>
              <a:t>Answer question regarding listed Owners and relationship. </a:t>
            </a:r>
          </a:p>
          <a:p>
            <a:pPr marL="117475" indent="-117475">
              <a:buFont typeface="Arial" pitchFamily="34" charset="0"/>
              <a:buChar char="•"/>
            </a:pPr>
            <a:r>
              <a:rPr lang="en-US" dirty="0"/>
              <a:t>If no is selected From the first drop down list of </a:t>
            </a:r>
            <a:r>
              <a:rPr lang="en-US" b="1" i="1" dirty="0">
                <a:solidFill>
                  <a:srgbClr val="FF0000"/>
                </a:solidFill>
              </a:rPr>
              <a:t>Owner Name</a:t>
            </a:r>
            <a:r>
              <a:rPr lang="en-US" dirty="0"/>
              <a:t>, choose an owner name.</a:t>
            </a:r>
          </a:p>
          <a:p>
            <a:pPr marL="117475" indent="-117475">
              <a:buFont typeface="Arial" pitchFamily="34" charset="0"/>
              <a:buChar char="•"/>
            </a:pPr>
            <a:r>
              <a:rPr lang="en-US" dirty="0"/>
              <a:t>From the second drop down list of </a:t>
            </a:r>
            <a:r>
              <a:rPr lang="en-US" b="1" i="1" dirty="0">
                <a:solidFill>
                  <a:srgbClr val="FF0000"/>
                </a:solidFill>
              </a:rPr>
              <a:t>Relationships</a:t>
            </a:r>
            <a:r>
              <a:rPr lang="en-US" dirty="0"/>
              <a:t>, choose how the chosen owner is related to the listed owner.</a:t>
            </a:r>
          </a:p>
          <a:p>
            <a:pPr marL="117475" indent="-117475">
              <a:buFont typeface="Arial" pitchFamily="34" charset="0"/>
              <a:buChar char="•"/>
            </a:pPr>
            <a:r>
              <a:rPr lang="en-US" dirty="0"/>
              <a:t>Repeat this step until the relationship is set for each owner.</a:t>
            </a:r>
          </a:p>
          <a:p>
            <a:pPr marL="117475" indent="-117475">
              <a:buFont typeface="Arial" pitchFamily="34" charset="0"/>
              <a:buChar char="•"/>
            </a:pPr>
            <a:r>
              <a:rPr lang="en-US" dirty="0"/>
              <a:t>When completed, click </a:t>
            </a:r>
            <a:r>
              <a:rPr lang="en-US" b="1" i="1" dirty="0">
                <a:solidFill>
                  <a:srgbClr val="FF0000"/>
                </a:solidFill>
              </a:rPr>
              <a:t>OK </a:t>
            </a:r>
            <a:r>
              <a:rPr lang="en-US" dirty="0"/>
              <a:t>to return to the ownership listing.</a:t>
            </a:r>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21" name="Action Button: Custom 2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22" name="Action Button: Custom 2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23" name="Action Button: Custom 2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4" name="Action Button: Custom 2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5" name="Action Button: Custom 2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6" name="Action Button: Home 2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8" name="Action Button: Custom 2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9" name="Action Button: Custom 2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0" name="Action Button: Custom 2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1" name="Action Button: Custom 3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FFC9F234-51E6-406A-BEE0-71C247C81309}"/>
              </a:ext>
            </a:extLst>
          </p:cNvPr>
          <p:cNvPicPr>
            <a:picLocks noChangeAspect="1"/>
          </p:cNvPicPr>
          <p:nvPr/>
        </p:nvPicPr>
        <p:blipFill>
          <a:blip r:embed="rId17"/>
          <a:stretch>
            <a:fillRect/>
          </a:stretch>
        </p:blipFill>
        <p:spPr>
          <a:xfrm>
            <a:off x="0" y="860732"/>
            <a:ext cx="9144000" cy="3563666"/>
          </a:xfrm>
          <a:prstGeom prst="rect">
            <a:avLst/>
          </a:prstGeom>
        </p:spPr>
      </p:pic>
      <p:cxnSp>
        <p:nvCxnSpPr>
          <p:cNvPr id="8" name="Straight Arrow Connector 7">
            <a:extLst>
              <a:ext uri="{FF2B5EF4-FFF2-40B4-BE49-F238E27FC236}">
                <a16:creationId xmlns:a16="http://schemas.microsoft.com/office/drawing/2014/main" id="{2226CB0B-87BB-4819-8C9E-26B84F1C2916}"/>
              </a:ext>
            </a:extLst>
          </p:cNvPr>
          <p:cNvCxnSpPr/>
          <p:nvPr/>
        </p:nvCxnSpPr>
        <p:spPr>
          <a:xfrm flipH="1">
            <a:off x="2024237" y="1828800"/>
            <a:ext cx="8713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060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47</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21" name="Action Button: Custom 2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22" name="Action Button: Custom 2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23" name="Action Button: Custom 2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4" name="Action Button: Custom 2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5" name="Action Button: Custom 2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6" name="Action Button: Home 2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8" name="Action Button: Custom 2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9" name="Action Button: Custom 2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0" name="Action Button: Custom 2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1" name="Action Button: Custom 3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7" name="TextBox 6">
            <a:extLst>
              <a:ext uri="{FF2B5EF4-FFF2-40B4-BE49-F238E27FC236}">
                <a16:creationId xmlns:a16="http://schemas.microsoft.com/office/drawing/2014/main" id="{8E917777-BD6A-4F2E-AB45-275E07153C8B}"/>
              </a:ext>
            </a:extLst>
          </p:cNvPr>
          <p:cNvSpPr txBox="1"/>
          <p:nvPr/>
        </p:nvSpPr>
        <p:spPr>
          <a:xfrm>
            <a:off x="432391" y="4800600"/>
            <a:ext cx="8406809" cy="369332"/>
          </a:xfrm>
          <a:prstGeom prst="rect">
            <a:avLst/>
          </a:prstGeom>
          <a:noFill/>
        </p:spPr>
        <p:txBody>
          <a:bodyPr wrap="square" rtlCol="0">
            <a:spAutoFit/>
          </a:bodyPr>
          <a:lstStyle/>
          <a:p>
            <a:pPr marL="117475" indent="-117475">
              <a:buFont typeface="Arial" pitchFamily="34" charset="0"/>
              <a:buChar char="•"/>
            </a:pPr>
            <a:r>
              <a:rPr lang="en-US" dirty="0"/>
              <a:t>After adding the relationship information click on </a:t>
            </a:r>
            <a:r>
              <a:rPr lang="en-US" b="1" dirty="0">
                <a:solidFill>
                  <a:srgbClr val="FF0000"/>
                </a:solidFill>
              </a:rPr>
              <a:t>Save</a:t>
            </a:r>
            <a:r>
              <a:rPr lang="en-US" dirty="0"/>
              <a:t>.  </a:t>
            </a:r>
          </a:p>
        </p:txBody>
      </p:sp>
      <p:pic>
        <p:nvPicPr>
          <p:cNvPr id="4" name="Picture 3">
            <a:extLst>
              <a:ext uri="{FF2B5EF4-FFF2-40B4-BE49-F238E27FC236}">
                <a16:creationId xmlns:a16="http://schemas.microsoft.com/office/drawing/2014/main" id="{9ABBE3A2-1A31-4DC8-9486-17E4C42422A9}"/>
              </a:ext>
            </a:extLst>
          </p:cNvPr>
          <p:cNvPicPr>
            <a:picLocks noChangeAspect="1"/>
          </p:cNvPicPr>
          <p:nvPr/>
        </p:nvPicPr>
        <p:blipFill>
          <a:blip r:embed="rId17"/>
          <a:stretch>
            <a:fillRect/>
          </a:stretch>
        </p:blipFill>
        <p:spPr>
          <a:xfrm>
            <a:off x="152400" y="863855"/>
            <a:ext cx="8822874" cy="3702205"/>
          </a:xfrm>
          <a:prstGeom prst="rect">
            <a:avLst/>
          </a:prstGeom>
        </p:spPr>
      </p:pic>
      <p:sp>
        <p:nvSpPr>
          <p:cNvPr id="8" name="Oval 7">
            <a:extLst>
              <a:ext uri="{FF2B5EF4-FFF2-40B4-BE49-F238E27FC236}">
                <a16:creationId xmlns:a16="http://schemas.microsoft.com/office/drawing/2014/main" id="{991EC1B4-3ECD-48BB-BBD0-3F7A68CF4B34}"/>
              </a:ext>
            </a:extLst>
          </p:cNvPr>
          <p:cNvSpPr/>
          <p:nvPr/>
        </p:nvSpPr>
        <p:spPr>
          <a:xfrm>
            <a:off x="7708900" y="4227506"/>
            <a:ext cx="749300" cy="494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822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48</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7" name="TextBox 16"/>
          <p:cNvSpPr txBox="1"/>
          <p:nvPr/>
        </p:nvSpPr>
        <p:spPr>
          <a:xfrm>
            <a:off x="469900" y="5011165"/>
            <a:ext cx="7467600" cy="646331"/>
          </a:xfrm>
          <a:prstGeom prst="rect">
            <a:avLst/>
          </a:prstGeom>
          <a:noFill/>
        </p:spPr>
        <p:txBody>
          <a:bodyPr wrap="square" rtlCol="0">
            <a:spAutoFit/>
          </a:bodyPr>
          <a:lstStyle/>
          <a:p>
            <a:pPr marL="117475" indent="-117475">
              <a:buFont typeface="Arial" pitchFamily="34" charset="0"/>
              <a:buChar char="•"/>
            </a:pPr>
            <a:r>
              <a:rPr lang="en-US" dirty="0"/>
              <a:t>If question is answered </a:t>
            </a:r>
            <a:r>
              <a:rPr lang="en-US" b="1" dirty="0">
                <a:solidFill>
                  <a:srgbClr val="FF0000"/>
                </a:solidFill>
              </a:rPr>
              <a:t>No </a:t>
            </a:r>
            <a:r>
              <a:rPr lang="en-US" dirty="0"/>
              <a:t> click on </a:t>
            </a:r>
            <a:r>
              <a:rPr lang="en-US" b="1" dirty="0">
                <a:solidFill>
                  <a:srgbClr val="FF0000"/>
                </a:solidFill>
              </a:rPr>
              <a:t>Save</a:t>
            </a:r>
            <a:r>
              <a:rPr lang="en-US" dirty="0"/>
              <a:t>.  </a:t>
            </a:r>
          </a:p>
          <a:p>
            <a:endParaRPr lang="en-US" dirty="0"/>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21" name="Action Button: Custom 2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22" name="Action Button: Custom 2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23" name="Action Button: Custom 2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4" name="Action Button: Custom 2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5" name="Action Button: Custom 2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6" name="Action Button: Home 2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8" name="Action Button: Custom 2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9" name="Action Button: Custom 2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0" name="Action Button: Custom 2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1" name="Action Button: Custom 3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14" name="Oval 13">
            <a:extLst>
              <a:ext uri="{FF2B5EF4-FFF2-40B4-BE49-F238E27FC236}">
                <a16:creationId xmlns:a16="http://schemas.microsoft.com/office/drawing/2014/main" id="{99AC90A3-2287-4434-AF4D-B7AE5168F06A}"/>
              </a:ext>
            </a:extLst>
          </p:cNvPr>
          <p:cNvSpPr/>
          <p:nvPr/>
        </p:nvSpPr>
        <p:spPr>
          <a:xfrm>
            <a:off x="8229600" y="4197096"/>
            <a:ext cx="45720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5AEC3B-390D-4366-AB73-4DE70775D228}"/>
              </a:ext>
            </a:extLst>
          </p:cNvPr>
          <p:cNvPicPr>
            <a:picLocks noChangeAspect="1"/>
          </p:cNvPicPr>
          <p:nvPr/>
        </p:nvPicPr>
        <p:blipFill>
          <a:blip r:embed="rId17"/>
          <a:stretch>
            <a:fillRect/>
          </a:stretch>
        </p:blipFill>
        <p:spPr>
          <a:xfrm>
            <a:off x="76200" y="892884"/>
            <a:ext cx="9144000" cy="3716694"/>
          </a:xfrm>
          <a:prstGeom prst="rect">
            <a:avLst/>
          </a:prstGeom>
        </p:spPr>
      </p:pic>
      <p:sp>
        <p:nvSpPr>
          <p:cNvPr id="4" name="Oval 3">
            <a:extLst>
              <a:ext uri="{FF2B5EF4-FFF2-40B4-BE49-F238E27FC236}">
                <a16:creationId xmlns:a16="http://schemas.microsoft.com/office/drawing/2014/main" id="{3B9B8204-28F1-43AA-94AB-8B324720B307}"/>
              </a:ext>
            </a:extLst>
          </p:cNvPr>
          <p:cNvSpPr/>
          <p:nvPr/>
        </p:nvSpPr>
        <p:spPr>
          <a:xfrm>
            <a:off x="8229600" y="4379658"/>
            <a:ext cx="457200" cy="243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78A982-8464-4B29-B271-C56C3280D2B1}"/>
              </a:ext>
            </a:extLst>
          </p:cNvPr>
          <p:cNvSpPr/>
          <p:nvPr/>
        </p:nvSpPr>
        <p:spPr>
          <a:xfrm>
            <a:off x="6324600" y="1424310"/>
            <a:ext cx="1600200" cy="252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02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49</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17" name="TextBox 16"/>
          <p:cNvSpPr txBox="1"/>
          <p:nvPr/>
        </p:nvSpPr>
        <p:spPr>
          <a:xfrm>
            <a:off x="533400" y="3438663"/>
            <a:ext cx="7467600" cy="1200329"/>
          </a:xfrm>
          <a:prstGeom prst="rect">
            <a:avLst/>
          </a:prstGeom>
          <a:noFill/>
        </p:spPr>
        <p:txBody>
          <a:bodyPr wrap="square" rtlCol="0">
            <a:spAutoFit/>
          </a:bodyPr>
          <a:lstStyle/>
          <a:p>
            <a:pPr marL="114300" indent="-114300">
              <a:buFont typeface="Arial" pitchFamily="34" charset="0"/>
              <a:buChar char="•"/>
            </a:pPr>
            <a:r>
              <a:rPr lang="en-US" dirty="0"/>
              <a:t>It is required that ownership of 5% or more in any other Medicaid/Medicare entity be entered.</a:t>
            </a:r>
          </a:p>
          <a:p>
            <a:pPr marL="114300" indent="-114300">
              <a:buFont typeface="Arial" pitchFamily="34" charset="0"/>
              <a:buChar char="•"/>
            </a:pPr>
            <a:r>
              <a:rPr lang="en-US" dirty="0"/>
              <a:t>To enter Ownership details in another Medicaid/Medicare Entity, click on </a:t>
            </a:r>
            <a:r>
              <a:rPr lang="en-US" b="1" i="1" dirty="0">
                <a:solidFill>
                  <a:srgbClr val="FF0000"/>
                </a:solidFill>
              </a:rPr>
              <a:t>Add Other Owned Entity</a:t>
            </a:r>
            <a:r>
              <a:rPr lang="en-US" dirty="0"/>
              <a:t>.</a:t>
            </a:r>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21" name="Action Button: Custom 2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22" name="Action Button: Custom 2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23" name="Action Button: Custom 2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4" name="Action Button: Custom 2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5" name="Action Button: Custom 2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6" name="Action Button: Home 2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8" name="Action Button: Custom 2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9" name="Action Button: Custom 2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30" name="Action Button: Custom 2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31" name="Action Button: Custom 3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06D8B8F1-B168-4648-A5C8-4B8E40321426}"/>
              </a:ext>
            </a:extLst>
          </p:cNvPr>
          <p:cNvPicPr>
            <a:picLocks noChangeAspect="1"/>
          </p:cNvPicPr>
          <p:nvPr/>
        </p:nvPicPr>
        <p:blipFill>
          <a:blip r:embed="rId17"/>
          <a:stretch>
            <a:fillRect/>
          </a:stretch>
        </p:blipFill>
        <p:spPr>
          <a:xfrm>
            <a:off x="92526" y="1314139"/>
            <a:ext cx="8882748" cy="1607496"/>
          </a:xfrm>
          <a:prstGeom prst="rect">
            <a:avLst/>
          </a:prstGeom>
        </p:spPr>
      </p:pic>
      <p:sp>
        <p:nvSpPr>
          <p:cNvPr id="7" name="Oval 6">
            <a:extLst>
              <a:ext uri="{FF2B5EF4-FFF2-40B4-BE49-F238E27FC236}">
                <a16:creationId xmlns:a16="http://schemas.microsoft.com/office/drawing/2014/main" id="{51C75437-9D6C-4213-B195-35B35E709108}"/>
              </a:ext>
            </a:extLst>
          </p:cNvPr>
          <p:cNvSpPr/>
          <p:nvPr/>
        </p:nvSpPr>
        <p:spPr>
          <a:xfrm>
            <a:off x="0" y="1652693"/>
            <a:ext cx="1219200" cy="194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81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0"/>
            <a:ext cx="9144000" cy="832757"/>
            <a:chOff x="0" y="0"/>
            <a:chExt cx="9144000" cy="832757"/>
          </a:xfrm>
        </p:grpSpPr>
        <p:sp>
          <p:nvSpPr>
            <p:cNvPr id="35" name="Rectangle 3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6"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cxnSp>
        <p:nvCxnSpPr>
          <p:cNvPr id="46" name="Straight Arrow Connector 45"/>
          <p:cNvCxnSpPr/>
          <p:nvPr/>
        </p:nvCxnSpPr>
        <p:spPr>
          <a:xfrm>
            <a:off x="8153401" y="457423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3593068"/>
            <a:ext cx="7620000" cy="369332"/>
          </a:xfrm>
          <a:prstGeom prst="rect">
            <a:avLst/>
          </a:prstGeom>
          <a:noFill/>
          <a:ln>
            <a:noFill/>
          </a:ln>
        </p:spPr>
        <p:txBody>
          <a:bodyPr wrap="square" rtlCol="0">
            <a:spAutoFit/>
          </a:bodyPr>
          <a:lstStyle/>
          <a:p>
            <a:pPr marL="114300" indent="-114300">
              <a:buFont typeface="Arial" pitchFamily="34" charset="0"/>
              <a:buChar char="•"/>
            </a:pPr>
            <a:r>
              <a:rPr lang="en-US" dirty="0"/>
              <a:t>After completing the sign-on, click on </a:t>
            </a:r>
            <a:r>
              <a:rPr lang="en-US" b="1" i="1" dirty="0">
                <a:solidFill>
                  <a:srgbClr val="FF0000"/>
                </a:solidFill>
              </a:rPr>
              <a:t>IMPACT</a:t>
            </a:r>
            <a:r>
              <a:rPr lang="en-US" dirty="0"/>
              <a:t>.</a:t>
            </a:r>
            <a:r>
              <a:rPr lang="en-US" b="1" i="1" dirty="0">
                <a:solidFill>
                  <a:srgbClr val="FF0000"/>
                </a:solidFill>
              </a:rPr>
              <a:t> </a:t>
            </a:r>
          </a:p>
        </p:txBody>
      </p:sp>
      <p:sp>
        <p:nvSpPr>
          <p:cNvPr id="27" name="Title 1"/>
          <p:cNvSpPr txBox="1">
            <a:spLocks noGrp="1"/>
          </p:cNvSpPr>
          <p:nvPr>
            <p:ph type="title"/>
          </p:nvPr>
        </p:nvSpPr>
        <p:spPr>
          <a:xfrm>
            <a:off x="0" y="0"/>
            <a:ext cx="64008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Application </a:t>
            </a:r>
            <a:r>
              <a:rPr lang="en-US" sz="2800"/>
              <a:t>Process</a:t>
            </a:r>
            <a:r>
              <a:rPr kumimoji="0" lang="en-US" sz="2800" b="0" i="0" u="none" strike="noStrike" kern="1200" cap="none" spc="0" normalizeH="0" noProof="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pPr/>
              <a:t>5</a:t>
            </a:fld>
            <a:endParaRPr lang="en-US" dirty="0"/>
          </a:p>
        </p:txBody>
      </p:sp>
      <p:sp>
        <p:nvSpPr>
          <p:cNvPr id="38" name="Rectangle 37"/>
          <p:cNvSpPr/>
          <p:nvPr/>
        </p:nvSpPr>
        <p:spPr>
          <a:xfrm>
            <a:off x="762000" y="5334000"/>
            <a:ext cx="7620000" cy="646331"/>
          </a:xfrm>
          <a:prstGeom prst="rect">
            <a:avLst/>
          </a:prstGeom>
        </p:spPr>
        <p:txBody>
          <a:bodyPr wrap="square">
            <a:spAutoFit/>
          </a:bodyPr>
          <a:lstStyle/>
          <a:p>
            <a:pPr marL="114300" indent="-114300">
              <a:buFont typeface="Arial" pitchFamily="34" charset="0"/>
              <a:buChar char="•"/>
            </a:pPr>
            <a:r>
              <a:rPr lang="en-US" dirty="0"/>
              <a:t>In regards to completing an application, there are two options: New Enrollment or Resuming an application.</a:t>
            </a:r>
          </a:p>
        </p:txBody>
      </p:sp>
      <p:pic>
        <p:nvPicPr>
          <p:cNvPr id="29"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2000"/>
                    </a14:imgEffect>
                  </a14:imgLayer>
                </a14:imgProps>
              </a:ext>
            </a:extLst>
          </a:blip>
          <a:srcRect r="14714"/>
          <a:stretch/>
        </p:blipFill>
        <p:spPr bwMode="auto">
          <a:xfrm>
            <a:off x="173857" y="4038600"/>
            <a:ext cx="8817743" cy="1184674"/>
          </a:xfrm>
          <a:prstGeom prst="rect">
            <a:avLst/>
          </a:prstGeom>
          <a:noFill/>
          <a:ln w="9525">
            <a:noFill/>
            <a:miter lim="800000"/>
            <a:headEnd/>
            <a:tailEnd/>
          </a:ln>
          <a:effectLst>
            <a:glow>
              <a:schemeClr val="bg1"/>
            </a:glow>
          </a:effectLst>
        </p:spPr>
      </p:pic>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0" name="Picture 2" descr="image002">
            <a:extLst>
              <a:ext uri="{FF2B5EF4-FFF2-40B4-BE49-F238E27FC236}">
                <a16:creationId xmlns:a16="http://schemas.microsoft.com/office/drawing/2014/main" id="{B37651C5-18D6-4EC7-A680-9528423DA47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179" y="820685"/>
            <a:ext cx="76295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7309FC8-5534-4E51-80F9-4FFAB2B4B63D}"/>
              </a:ext>
            </a:extLst>
          </p:cNvPr>
          <p:cNvSpPr/>
          <p:nvPr/>
        </p:nvSpPr>
        <p:spPr>
          <a:xfrm>
            <a:off x="432391" y="2667000"/>
            <a:ext cx="1167809" cy="550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50</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30" name="TextBox 29"/>
          <p:cNvSpPr txBox="1"/>
          <p:nvPr/>
        </p:nvSpPr>
        <p:spPr>
          <a:xfrm>
            <a:off x="800100" y="5516396"/>
            <a:ext cx="7543800" cy="646331"/>
          </a:xfrm>
          <a:prstGeom prst="rect">
            <a:avLst/>
          </a:prstGeom>
          <a:noFill/>
        </p:spPr>
        <p:txBody>
          <a:bodyPr wrap="square" rtlCol="0">
            <a:spAutoFit/>
          </a:bodyPr>
          <a:lstStyle/>
          <a:p>
            <a:pPr marL="114300" indent="-114300">
              <a:buFont typeface="Arial" pitchFamily="34" charset="0"/>
              <a:buChar char="•"/>
            </a:pPr>
            <a:r>
              <a:rPr lang="en-US" dirty="0"/>
              <a:t>Click on </a:t>
            </a:r>
            <a:r>
              <a:rPr lang="en-US" b="1" dirty="0">
                <a:solidFill>
                  <a:srgbClr val="FF0000"/>
                </a:solidFill>
              </a:rPr>
              <a:t>Actions</a:t>
            </a:r>
            <a:r>
              <a:rPr lang="en-US" dirty="0"/>
              <a:t> drop down box and select Owner Adverse Action. </a:t>
            </a:r>
          </a:p>
          <a:p>
            <a:pPr marL="114300" indent="-114300">
              <a:buFont typeface="Arial" pitchFamily="34" charset="0"/>
              <a:buChar char="•"/>
            </a:pPr>
            <a:r>
              <a:rPr lang="en-US" dirty="0"/>
              <a:t>Read reporting requirements.</a:t>
            </a: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7" name="Picture 6">
            <a:extLst>
              <a:ext uri="{FF2B5EF4-FFF2-40B4-BE49-F238E27FC236}">
                <a16:creationId xmlns:a16="http://schemas.microsoft.com/office/drawing/2014/main" id="{6C7A8728-9625-4C6F-BD2A-C0690F8E1B0E}"/>
              </a:ext>
            </a:extLst>
          </p:cNvPr>
          <p:cNvPicPr>
            <a:picLocks noChangeAspect="1"/>
          </p:cNvPicPr>
          <p:nvPr/>
        </p:nvPicPr>
        <p:blipFill>
          <a:blip r:embed="rId17"/>
          <a:stretch>
            <a:fillRect/>
          </a:stretch>
        </p:blipFill>
        <p:spPr>
          <a:xfrm>
            <a:off x="0" y="2218610"/>
            <a:ext cx="9144000" cy="3276600"/>
          </a:xfrm>
          <a:prstGeom prst="rect">
            <a:avLst/>
          </a:prstGeom>
        </p:spPr>
      </p:pic>
      <p:pic>
        <p:nvPicPr>
          <p:cNvPr id="3" name="Picture 2">
            <a:extLst>
              <a:ext uri="{FF2B5EF4-FFF2-40B4-BE49-F238E27FC236}">
                <a16:creationId xmlns:a16="http://schemas.microsoft.com/office/drawing/2014/main" id="{3765F80C-35ED-4971-B744-889D33416BFE}"/>
              </a:ext>
            </a:extLst>
          </p:cNvPr>
          <p:cNvPicPr>
            <a:picLocks noChangeAspect="1"/>
          </p:cNvPicPr>
          <p:nvPr/>
        </p:nvPicPr>
        <p:blipFill>
          <a:blip r:embed="rId18"/>
          <a:stretch>
            <a:fillRect/>
          </a:stretch>
        </p:blipFill>
        <p:spPr>
          <a:xfrm>
            <a:off x="38100" y="832105"/>
            <a:ext cx="9105900" cy="1392600"/>
          </a:xfrm>
          <a:prstGeom prst="rect">
            <a:avLst/>
          </a:prstGeom>
        </p:spPr>
      </p:pic>
      <p:sp>
        <p:nvSpPr>
          <p:cNvPr id="4" name="Oval 3">
            <a:extLst>
              <a:ext uri="{FF2B5EF4-FFF2-40B4-BE49-F238E27FC236}">
                <a16:creationId xmlns:a16="http://schemas.microsoft.com/office/drawing/2014/main" id="{81DB91A1-AE0A-43FF-AE40-4DC0CF4592BA}"/>
              </a:ext>
            </a:extLst>
          </p:cNvPr>
          <p:cNvSpPr/>
          <p:nvPr/>
        </p:nvSpPr>
        <p:spPr>
          <a:xfrm>
            <a:off x="609600" y="1981200"/>
            <a:ext cx="1143000" cy="231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460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solidFill>
                  <a:prstClr val="black">
                    <a:tint val="75000"/>
                  </a:prstClr>
                </a:solidFill>
              </a:rPr>
              <a:pPr/>
              <a:t>51</a:t>
            </a:fld>
            <a:endParaRPr lang="en-US">
              <a:solidFill>
                <a:prstClr val="black">
                  <a:tint val="75000"/>
                </a:prstClr>
              </a:solidFill>
            </a:endParaRPr>
          </a:p>
        </p:txBody>
      </p:sp>
      <p:grpSp>
        <p:nvGrpSpPr>
          <p:cNvPr id="2" name="Group 7"/>
          <p:cNvGrpSpPr/>
          <p:nvPr/>
        </p:nvGrpSpPr>
        <p:grpSpPr>
          <a:xfrm>
            <a:off x="0" y="1"/>
            <a:ext cx="9144000" cy="832104"/>
            <a:chOff x="0" y="0"/>
            <a:chExt cx="9144000" cy="826702"/>
          </a:xfrm>
        </p:grpSpPr>
        <p:sp>
          <p:nvSpPr>
            <p:cNvPr id="9" name="Rectangle 8"/>
            <p:cNvSpPr/>
            <p:nvPr/>
          </p:nvSpPr>
          <p:spPr>
            <a:xfrm>
              <a:off x="0" y="0"/>
              <a:ext cx="9144000" cy="826702"/>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73478"/>
              <a:ext cx="2498273" cy="681348"/>
            </a:xfrm>
            <a:prstGeom prst="rect">
              <a:avLst/>
            </a:prstGeom>
          </p:spPr>
        </p:pic>
      </p:grpSp>
      <p:sp>
        <p:nvSpPr>
          <p:cNvPr id="11" name="Title 1"/>
          <p:cNvSpPr>
            <a:spLocks noGrp="1"/>
          </p:cNvSpPr>
          <p:nvPr>
            <p:ph type="title"/>
          </p:nvPr>
        </p:nvSpPr>
        <p:spPr>
          <a:xfrm>
            <a:off x="0" y="0"/>
            <a:ext cx="6400800" cy="838200"/>
          </a:xfrm>
        </p:spPr>
        <p:txBody>
          <a:bodyPr>
            <a:normAutofit/>
          </a:bodyPr>
          <a:lstStyle/>
          <a:p>
            <a:pPr algn="l"/>
            <a:r>
              <a:rPr lang="en-US" sz="2800" dirty="0"/>
              <a:t>Step 9: Controlling Interest/Ownership</a:t>
            </a:r>
          </a:p>
        </p:txBody>
      </p:sp>
      <p:sp>
        <p:nvSpPr>
          <p:cNvPr id="30" name="TextBox 29"/>
          <p:cNvSpPr txBox="1"/>
          <p:nvPr/>
        </p:nvSpPr>
        <p:spPr>
          <a:xfrm>
            <a:off x="641350" y="5105400"/>
            <a:ext cx="7543800" cy="646331"/>
          </a:xfrm>
          <a:prstGeom prst="rect">
            <a:avLst/>
          </a:prstGeom>
          <a:noFill/>
        </p:spPr>
        <p:txBody>
          <a:bodyPr wrap="square" rtlCol="0">
            <a:spAutoFit/>
          </a:bodyPr>
          <a:lstStyle/>
          <a:p>
            <a:pPr marL="114300" indent="-114300">
              <a:buFont typeface="Arial" pitchFamily="34" charset="0"/>
              <a:buChar char="•"/>
            </a:pPr>
            <a:r>
              <a:rPr lang="en-US" dirty="0"/>
              <a:t>A  Yes or No response is required for each owner listed in the application. </a:t>
            </a:r>
          </a:p>
          <a:p>
            <a:pPr marL="114300" indent="-114300">
              <a:buFont typeface="Arial" pitchFamily="34" charset="0"/>
              <a:buChar char="•"/>
            </a:pPr>
            <a:r>
              <a:rPr lang="en-US" dirty="0"/>
              <a:t>After responding for each provider listed click on </a:t>
            </a:r>
            <a:r>
              <a:rPr lang="en-US" b="1" dirty="0">
                <a:solidFill>
                  <a:srgbClr val="FF0000"/>
                </a:solidFill>
              </a:rPr>
              <a:t>OK</a:t>
            </a:r>
            <a:r>
              <a:rPr lang="en-US" dirty="0"/>
              <a:t>. </a:t>
            </a: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61AD4B69-1C2A-4E7F-BB48-83A2E8447B8D}"/>
              </a:ext>
            </a:extLst>
          </p:cNvPr>
          <p:cNvPicPr>
            <a:picLocks noChangeAspect="1"/>
          </p:cNvPicPr>
          <p:nvPr/>
        </p:nvPicPr>
        <p:blipFill>
          <a:blip r:embed="rId17"/>
          <a:stretch>
            <a:fillRect/>
          </a:stretch>
        </p:blipFill>
        <p:spPr>
          <a:xfrm>
            <a:off x="152400" y="990601"/>
            <a:ext cx="8686800" cy="3276600"/>
          </a:xfrm>
          <a:prstGeom prst="rect">
            <a:avLst/>
          </a:prstGeom>
        </p:spPr>
      </p:pic>
      <p:sp>
        <p:nvSpPr>
          <p:cNvPr id="7" name="Oval 6">
            <a:extLst>
              <a:ext uri="{FF2B5EF4-FFF2-40B4-BE49-F238E27FC236}">
                <a16:creationId xmlns:a16="http://schemas.microsoft.com/office/drawing/2014/main" id="{40CE0A96-DB56-4541-BBD2-59009ED98584}"/>
              </a:ext>
            </a:extLst>
          </p:cNvPr>
          <p:cNvSpPr/>
          <p:nvPr/>
        </p:nvSpPr>
        <p:spPr>
          <a:xfrm>
            <a:off x="7620000" y="4038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5B96584-8FEE-4198-9050-7D02F22A6F2B}"/>
              </a:ext>
            </a:extLst>
          </p:cNvPr>
          <p:cNvCxnSpPr>
            <a:cxnSpLocks/>
          </p:cNvCxnSpPr>
          <p:nvPr/>
        </p:nvCxnSpPr>
        <p:spPr>
          <a:xfrm flipH="1">
            <a:off x="6781800" y="3048000"/>
            <a:ext cx="927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E9D1AEA-2458-45DD-A2C3-BCF833A053FB}"/>
              </a:ext>
            </a:extLst>
          </p:cNvPr>
          <p:cNvCxnSpPr/>
          <p:nvPr/>
        </p:nvCxnSpPr>
        <p:spPr>
          <a:xfrm flipH="1">
            <a:off x="6781800" y="3276600"/>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69498DF-DBAC-4853-B6D2-25FE384B740A}"/>
              </a:ext>
            </a:extLst>
          </p:cNvPr>
          <p:cNvCxnSpPr/>
          <p:nvPr/>
        </p:nvCxnSpPr>
        <p:spPr>
          <a:xfrm flipH="1">
            <a:off x="6781800" y="3429000"/>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992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85800" y="914400"/>
            <a:ext cx="7543800" cy="1143000"/>
          </a:xfrm>
          <a:ln>
            <a:noFill/>
          </a:ln>
        </p:spPr>
        <p:txBody>
          <a:bodyPr>
            <a:noAutofit/>
          </a:bodyPr>
          <a:lstStyle/>
          <a:p>
            <a:pPr marL="182880" indent="-115888">
              <a:spcBef>
                <a:spcPts val="0"/>
              </a:spcBef>
            </a:pPr>
            <a:r>
              <a:rPr lang="en-US" sz="1800" dirty="0"/>
              <a:t>You have completed Step 9: </a:t>
            </a:r>
            <a:r>
              <a:rPr lang="en-US" sz="1800" b="1" i="1" dirty="0">
                <a:solidFill>
                  <a:srgbClr val="FF0000"/>
                </a:solidFill>
              </a:rPr>
              <a:t>Add Provider Controlling Interest/Ownership Details </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10: </a:t>
            </a:r>
            <a:r>
              <a:rPr lang="en-US" sz="1800" b="1" i="1" dirty="0">
                <a:solidFill>
                  <a:srgbClr val="FF0000"/>
                </a:solidFill>
              </a:rPr>
              <a:t>Add  Taxonomy Details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52</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5A4BBF05-15AF-412D-B1C6-9CB461762FD6}"/>
              </a:ext>
            </a:extLst>
          </p:cNvPr>
          <p:cNvPicPr>
            <a:picLocks noChangeAspect="1"/>
          </p:cNvPicPr>
          <p:nvPr/>
        </p:nvPicPr>
        <p:blipFill>
          <a:blip r:embed="rId17"/>
          <a:stretch>
            <a:fillRect/>
          </a:stretch>
        </p:blipFill>
        <p:spPr>
          <a:xfrm>
            <a:off x="152400" y="2125275"/>
            <a:ext cx="8805380" cy="3818325"/>
          </a:xfrm>
          <a:prstGeom prst="rect">
            <a:avLst/>
          </a:prstGeom>
        </p:spPr>
      </p:pic>
      <p:sp>
        <p:nvSpPr>
          <p:cNvPr id="9" name="Oval 8">
            <a:extLst>
              <a:ext uri="{FF2B5EF4-FFF2-40B4-BE49-F238E27FC236}">
                <a16:creationId xmlns:a16="http://schemas.microsoft.com/office/drawing/2014/main" id="{6D89F52A-0CCA-4AC6-9D80-E4504294F123}"/>
              </a:ext>
            </a:extLst>
          </p:cNvPr>
          <p:cNvSpPr/>
          <p:nvPr/>
        </p:nvSpPr>
        <p:spPr>
          <a:xfrm>
            <a:off x="3886200" y="4572000"/>
            <a:ext cx="3124200" cy="228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1E11C1B-2454-4BE0-A2C0-965118A43B0C}"/>
              </a:ext>
            </a:extLst>
          </p:cNvPr>
          <p:cNvCxnSpPr/>
          <p:nvPr/>
        </p:nvCxnSpPr>
        <p:spPr>
          <a:xfrm flipH="1" flipV="1">
            <a:off x="2514600" y="4861380"/>
            <a:ext cx="685800" cy="7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44000" cy="832757"/>
            <a:chOff x="0" y="0"/>
            <a:chExt cx="9144000" cy="832757"/>
          </a:xfrm>
        </p:grpSpPr>
        <p:sp>
          <p:nvSpPr>
            <p:cNvPr id="22" name="Rectangle 2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5"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6"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3" name="Slide Number Placeholder 2"/>
          <p:cNvSpPr>
            <a:spLocks noGrp="1"/>
          </p:cNvSpPr>
          <p:nvPr>
            <p:ph type="sldNum" sz="quarter" idx="12"/>
          </p:nvPr>
        </p:nvSpPr>
        <p:spPr/>
        <p:txBody>
          <a:bodyPr/>
          <a:lstStyle/>
          <a:p>
            <a:fld id="{5231E635-3882-45BA-B8C0-75C01EA01E46}" type="slidenum">
              <a:rPr lang="en-US" smtClean="0"/>
              <a:pPr/>
              <a:t>53</a:t>
            </a:fld>
            <a:endParaRPr lang="en-US" dirty="0"/>
          </a:p>
        </p:txBody>
      </p:sp>
      <p:sp>
        <p:nvSpPr>
          <p:cNvPr id="14" name="Content Placeholder 2"/>
          <p:cNvSpPr txBox="1">
            <a:spLocks/>
          </p:cNvSpPr>
          <p:nvPr/>
        </p:nvSpPr>
        <p:spPr>
          <a:xfrm>
            <a:off x="762000" y="4648200"/>
            <a:ext cx="7772400" cy="131626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spcBef>
                <a:spcPts val="0"/>
              </a:spcBef>
            </a:pPr>
            <a:r>
              <a:rPr lang="en-US" sz="1800" dirty="0"/>
              <a:t>Click </a:t>
            </a:r>
            <a:r>
              <a:rPr lang="en-US" sz="1800" b="1" dirty="0">
                <a:solidFill>
                  <a:srgbClr val="FF0000"/>
                </a:solidFill>
              </a:rPr>
              <a:t>Add</a:t>
            </a:r>
            <a:r>
              <a:rPr lang="en-US" sz="1800" dirty="0"/>
              <a:t> to enter a Taxonomy Code.</a:t>
            </a:r>
          </a:p>
          <a:p>
            <a:pPr marL="111125" indent="-111125">
              <a:spcBef>
                <a:spcPts val="0"/>
              </a:spcBef>
            </a:pPr>
            <a:r>
              <a:rPr lang="en-US" sz="1800" dirty="0"/>
              <a:t> At least one of the Taxonomy Codes entered in IMPACT must be the Taxonomy Code registered with the National Plan and Provider Enumeration System (NPPES).</a:t>
            </a:r>
          </a:p>
          <a:p>
            <a:pPr marL="111125" indent="-111125">
              <a:spcBef>
                <a:spcPts val="0"/>
              </a:spcBef>
            </a:pPr>
            <a:endParaRPr lang="en-US" sz="1800"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0" name="Action Button: Custom 19">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1" name="Action Button: Home 20">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ction Button: Custom 22">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4" name="Action Button: Custom 23">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6" name="Action Button: Custom 25">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7" name="Action Button: Custom 26">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8" name="Action Button: Custom 27">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9" name="Action Button: Custom 28">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0" name="Action Button: Custom 29">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2DAD0AA8-963E-4081-989D-AB493EAA9F0E}"/>
              </a:ext>
            </a:extLst>
          </p:cNvPr>
          <p:cNvPicPr>
            <a:picLocks noChangeAspect="1"/>
          </p:cNvPicPr>
          <p:nvPr/>
        </p:nvPicPr>
        <p:blipFill>
          <a:blip r:embed="rId17"/>
          <a:stretch>
            <a:fillRect/>
          </a:stretch>
        </p:blipFill>
        <p:spPr>
          <a:xfrm>
            <a:off x="76200" y="1970314"/>
            <a:ext cx="9144000" cy="2154464"/>
          </a:xfrm>
          <a:prstGeom prst="rect">
            <a:avLst/>
          </a:prstGeom>
        </p:spPr>
      </p:pic>
      <p:sp>
        <p:nvSpPr>
          <p:cNvPr id="6" name="Oval 5">
            <a:extLst>
              <a:ext uri="{FF2B5EF4-FFF2-40B4-BE49-F238E27FC236}">
                <a16:creationId xmlns:a16="http://schemas.microsoft.com/office/drawing/2014/main" id="{743A4BF1-6148-4E61-8916-19912542AA6C}"/>
              </a:ext>
            </a:extLst>
          </p:cNvPr>
          <p:cNvSpPr/>
          <p:nvPr/>
        </p:nvSpPr>
        <p:spPr>
          <a:xfrm>
            <a:off x="304800" y="1975757"/>
            <a:ext cx="609600" cy="351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95B5E7-04BC-4074-83D3-6E5BEA99D5CD}"/>
              </a:ext>
            </a:extLst>
          </p:cNvPr>
          <p:cNvSpPr/>
          <p:nvPr/>
        </p:nvSpPr>
        <p:spPr>
          <a:xfrm>
            <a:off x="0" y="864507"/>
            <a:ext cx="9144000" cy="369332"/>
          </a:xfrm>
          <a:prstGeom prst="rect">
            <a:avLst/>
          </a:prstGeom>
          <a:solidFill>
            <a:srgbClr val="92D050"/>
          </a:solidFill>
        </p:spPr>
        <p:txBody>
          <a:bodyPr wrap="square">
            <a:spAutoFit/>
          </a:bodyPr>
          <a:lstStyle/>
          <a:p>
            <a:pPr algn="ctr"/>
            <a:r>
              <a:rPr lang="en-US" dirty="0"/>
              <a:t>Noted: This Step is Optional for this Enrollment Type. </a:t>
            </a:r>
          </a:p>
        </p:txBody>
      </p:sp>
    </p:spTree>
    <p:extLst>
      <p:ext uri="{BB962C8B-B14F-4D97-AF65-F5344CB8AC3E}">
        <p14:creationId xmlns:p14="http://schemas.microsoft.com/office/powerpoint/2010/main" val="405060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0" y="0"/>
            <a:ext cx="9144000" cy="832757"/>
            <a:chOff x="0" y="0"/>
            <a:chExt cx="9144000" cy="832757"/>
          </a:xfrm>
        </p:grpSpPr>
        <p:sp>
          <p:nvSpPr>
            <p:cNvPr id="29" name="Rectangle 28"/>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0"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1" name="Title 5"/>
          <p:cNvSpPr>
            <a:spLocks noGrp="1"/>
          </p:cNvSpPr>
          <p:nvPr>
            <p:ph type="title"/>
          </p:nvPr>
        </p:nvSpPr>
        <p:spPr>
          <a:xfrm>
            <a:off x="0" y="0"/>
            <a:ext cx="6477000" cy="838200"/>
          </a:xfrm>
        </p:spPr>
        <p:txBody>
          <a:bodyPr>
            <a:normAutofit/>
          </a:bodyPr>
          <a:lstStyle/>
          <a:p>
            <a:pPr algn="l"/>
            <a:r>
              <a:rPr lang="en-US" sz="2800" dirty="0"/>
              <a:t>Step 8: Add Taxonomy Details</a:t>
            </a:r>
          </a:p>
        </p:txBody>
      </p:sp>
      <p:sp>
        <p:nvSpPr>
          <p:cNvPr id="3" name="Slide Number Placeholder 2"/>
          <p:cNvSpPr>
            <a:spLocks noGrp="1"/>
          </p:cNvSpPr>
          <p:nvPr>
            <p:ph type="sldNum" sz="quarter" idx="12"/>
          </p:nvPr>
        </p:nvSpPr>
        <p:spPr/>
        <p:txBody>
          <a:bodyPr/>
          <a:lstStyle/>
          <a:p>
            <a:fld id="{5231E635-3882-45BA-B8C0-75C01EA01E46}" type="slidenum">
              <a:rPr lang="en-US" smtClean="0"/>
              <a:pPr/>
              <a:t>54</a:t>
            </a:fld>
            <a:endParaRPr lang="en-US" dirty="0"/>
          </a:p>
        </p:txBody>
      </p:sp>
      <p:sp>
        <p:nvSpPr>
          <p:cNvPr id="13" name="Content Placeholder 2"/>
          <p:cNvSpPr txBox="1">
            <a:spLocks/>
          </p:cNvSpPr>
          <p:nvPr/>
        </p:nvSpPr>
        <p:spPr>
          <a:xfrm>
            <a:off x="762000" y="4267200"/>
            <a:ext cx="7543800" cy="1752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spcBef>
                <a:spcPts val="0"/>
              </a:spcBef>
            </a:pPr>
            <a:r>
              <a:rPr lang="en-US" sz="1800" dirty="0"/>
              <a:t>Enter the </a:t>
            </a:r>
            <a:r>
              <a:rPr lang="en-US" sz="1800" b="1" i="1" dirty="0">
                <a:solidFill>
                  <a:srgbClr val="FF0000"/>
                </a:solidFill>
              </a:rPr>
              <a:t>Taxonomy Code </a:t>
            </a:r>
            <a:r>
              <a:rPr lang="en-US" sz="1800" dirty="0"/>
              <a:t>and the </a:t>
            </a:r>
            <a:r>
              <a:rPr lang="en-US" sz="1800" b="1" i="1" dirty="0">
                <a:solidFill>
                  <a:srgbClr val="FF0000"/>
                </a:solidFill>
              </a:rPr>
              <a:t>Start Date</a:t>
            </a:r>
            <a:r>
              <a:rPr lang="en-US" sz="1800" dirty="0"/>
              <a:t>.</a:t>
            </a:r>
          </a:p>
          <a:p>
            <a:pPr marL="111125" indent="-111125">
              <a:spcBef>
                <a:spcPts val="0"/>
              </a:spcBef>
            </a:pPr>
            <a:r>
              <a:rPr lang="en-US" sz="1800" dirty="0"/>
              <a:t>Click on </a:t>
            </a:r>
            <a:r>
              <a:rPr lang="en-US" sz="1800" b="1" i="1" dirty="0">
                <a:solidFill>
                  <a:srgbClr val="FF0000"/>
                </a:solidFill>
              </a:rPr>
              <a:t>Confirm Taxonomy</a:t>
            </a:r>
            <a:r>
              <a:rPr lang="en-US" sz="1800" b="1" i="1" dirty="0"/>
              <a:t> </a:t>
            </a:r>
            <a:r>
              <a:rPr lang="en-US" sz="1800" dirty="0"/>
              <a:t>and verify </a:t>
            </a:r>
            <a:r>
              <a:rPr lang="en-US" sz="1800" b="1" i="1" dirty="0">
                <a:solidFill>
                  <a:srgbClr val="FF0000"/>
                </a:solidFill>
              </a:rPr>
              <a:t>Description</a:t>
            </a:r>
            <a:r>
              <a:rPr lang="en-US" sz="1800" dirty="0"/>
              <a:t> is populated correctly. </a:t>
            </a:r>
          </a:p>
          <a:p>
            <a:pPr marL="111125" indent="-111125">
              <a:spcBef>
                <a:spcPts val="0"/>
              </a:spcBef>
            </a:pPr>
            <a:r>
              <a:rPr lang="en-US" sz="1800" dirty="0"/>
              <a:t>Click on </a:t>
            </a:r>
            <a:r>
              <a:rPr lang="en-US" sz="1800" b="1" i="1" dirty="0">
                <a:solidFill>
                  <a:srgbClr val="FF0000"/>
                </a:solidFill>
              </a:rPr>
              <a:t>OK</a:t>
            </a:r>
            <a:r>
              <a:rPr lang="en-US" sz="1800" dirty="0"/>
              <a:t>  to finalize the submission.</a:t>
            </a:r>
          </a:p>
          <a:p>
            <a:pPr marL="111125" indent="-111125">
              <a:spcBef>
                <a:spcPts val="0"/>
              </a:spcBef>
            </a:pPr>
            <a:r>
              <a:rPr lang="en-US" sz="1800" dirty="0"/>
              <a:t>If the code is not known, click on the </a:t>
            </a:r>
            <a:r>
              <a:rPr lang="en-US" sz="1400" dirty="0">
                <a:solidFill>
                  <a:srgbClr val="FF0000"/>
                </a:solidFill>
                <a:latin typeface="Wingdings 3" pitchFamily="18" charset="2"/>
              </a:rPr>
              <a:t>t</a:t>
            </a:r>
            <a:r>
              <a:rPr lang="en-US" sz="1800" dirty="0"/>
              <a:t> to the right of the box to access The National Uniform Claim Committee Taxonomy Code list. This will open a web browser window.</a:t>
            </a:r>
          </a:p>
          <a:p>
            <a:pPr marL="0" indent="0">
              <a:spcBef>
                <a:spcPts val="0"/>
              </a:spcBef>
              <a:buNone/>
            </a:pPr>
            <a:endParaRPr lang="en-US" sz="1800" dirty="0"/>
          </a:p>
          <a:p>
            <a:pPr marL="111125" indent="-111125"/>
            <a:endParaRPr lang="en-US" sz="1800"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2" name="Action Button: Custom 21">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3" name="Action Button: Custom 22">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4" name="Action Button: Custom 23">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5" name="Action Button: Custom 24">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6" name="Action Button: Custom 25">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7" name="Action Button: Custom 26">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7151C4FF-0A8A-4D11-B7F7-7D888642576D}"/>
              </a:ext>
            </a:extLst>
          </p:cNvPr>
          <p:cNvPicPr>
            <a:picLocks noChangeAspect="1"/>
          </p:cNvPicPr>
          <p:nvPr/>
        </p:nvPicPr>
        <p:blipFill>
          <a:blip r:embed="rId17"/>
          <a:stretch>
            <a:fillRect/>
          </a:stretch>
        </p:blipFill>
        <p:spPr>
          <a:xfrm>
            <a:off x="0" y="931637"/>
            <a:ext cx="9144000" cy="3304268"/>
          </a:xfrm>
          <a:prstGeom prst="rect">
            <a:avLst/>
          </a:prstGeom>
        </p:spPr>
      </p:pic>
      <p:sp>
        <p:nvSpPr>
          <p:cNvPr id="5" name="Oval 4">
            <a:extLst>
              <a:ext uri="{FF2B5EF4-FFF2-40B4-BE49-F238E27FC236}">
                <a16:creationId xmlns:a16="http://schemas.microsoft.com/office/drawing/2014/main" id="{64D5BCEA-0038-4B22-A48A-62EB9288DC2E}"/>
              </a:ext>
            </a:extLst>
          </p:cNvPr>
          <p:cNvSpPr/>
          <p:nvPr/>
        </p:nvSpPr>
        <p:spPr>
          <a:xfrm>
            <a:off x="7315200" y="3930650"/>
            <a:ext cx="1219200" cy="366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718FC2A-D79A-42A5-B162-CC231F76DBFF}"/>
              </a:ext>
            </a:extLst>
          </p:cNvPr>
          <p:cNvSpPr/>
          <p:nvPr/>
        </p:nvSpPr>
        <p:spPr>
          <a:xfrm>
            <a:off x="2667000" y="1447800"/>
            <a:ext cx="1295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891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44000" cy="832757"/>
            <a:chOff x="0" y="0"/>
            <a:chExt cx="9144000" cy="832757"/>
          </a:xfrm>
        </p:grpSpPr>
        <p:sp>
          <p:nvSpPr>
            <p:cNvPr id="29" name="Rectangle 28"/>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0"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2"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3" name="Slide Number Placeholder 2"/>
          <p:cNvSpPr>
            <a:spLocks noGrp="1"/>
          </p:cNvSpPr>
          <p:nvPr>
            <p:ph type="sldNum" sz="quarter" idx="12"/>
          </p:nvPr>
        </p:nvSpPr>
        <p:spPr/>
        <p:txBody>
          <a:bodyPr/>
          <a:lstStyle/>
          <a:p>
            <a:fld id="{5231E635-3882-45BA-B8C0-75C01EA01E46}" type="slidenum">
              <a:rPr lang="en-US" smtClean="0"/>
              <a:pPr/>
              <a:t>55</a:t>
            </a:fld>
            <a:endParaRPr lang="en-US" dirty="0"/>
          </a:p>
        </p:txBody>
      </p:sp>
      <p:sp>
        <p:nvSpPr>
          <p:cNvPr id="12" name="Rectangle 11"/>
          <p:cNvSpPr/>
          <p:nvPr/>
        </p:nvSpPr>
        <p:spPr>
          <a:xfrm>
            <a:off x="762000" y="4953000"/>
            <a:ext cx="7924800" cy="646331"/>
          </a:xfrm>
          <a:prstGeom prst="rect">
            <a:avLst/>
          </a:prstGeom>
        </p:spPr>
        <p:txBody>
          <a:bodyPr wrap="square">
            <a:spAutoFit/>
          </a:bodyPr>
          <a:lstStyle/>
          <a:p>
            <a:pPr marL="111125" indent="-111125">
              <a:spcBef>
                <a:spcPts val="0"/>
              </a:spcBef>
              <a:buFont typeface="Arial" pitchFamily="34" charset="0"/>
              <a:buChar char="•"/>
            </a:pPr>
            <a:r>
              <a:rPr lang="en-US" dirty="0"/>
              <a:t>In the web browser window that opens will be a list of provider types.</a:t>
            </a:r>
          </a:p>
          <a:p>
            <a:pPr marL="111125" indent="-111125">
              <a:spcBef>
                <a:spcPts val="0"/>
              </a:spcBef>
              <a:buFont typeface="Arial" pitchFamily="34" charset="0"/>
              <a:buChar char="•"/>
            </a:pPr>
            <a:r>
              <a:rPr lang="en-US" dirty="0"/>
              <a:t>Click </a:t>
            </a:r>
            <a:r>
              <a:rPr lang="en-US" b="1" i="1" dirty="0">
                <a:solidFill>
                  <a:srgbClr val="FF0000"/>
                </a:solidFill>
              </a:rPr>
              <a:t>+</a:t>
            </a:r>
            <a:r>
              <a:rPr lang="en-US" dirty="0"/>
              <a:t> next to the appropriate provider type for your enrollment. </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622" y="972234"/>
            <a:ext cx="8739158" cy="382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304800" y="3276600"/>
            <a:ext cx="2791691"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3" name="Action Button: Custom 22">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4" name="Action Button: Custom 23">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5" name="Action Button: Custom 24">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6" name="Action Button: Custom 25">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7" name="Action Button: Custom 26">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45749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0"/>
            <a:ext cx="9144000" cy="832757"/>
            <a:chOff x="0" y="0"/>
            <a:chExt cx="9144000" cy="832757"/>
          </a:xfrm>
        </p:grpSpPr>
        <p:sp>
          <p:nvSpPr>
            <p:cNvPr id="31" name="Rectangle 30"/>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2"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3"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13" name="Content Placeholder 2"/>
          <p:cNvSpPr txBox="1">
            <a:spLocks/>
          </p:cNvSpPr>
          <p:nvPr/>
        </p:nvSpPr>
        <p:spPr>
          <a:xfrm>
            <a:off x="5943600" y="1143001"/>
            <a:ext cx="2895600" cy="3200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endParaRPr lang="en-US" sz="1800" dirty="0"/>
          </a:p>
        </p:txBody>
      </p:sp>
      <p:sp>
        <p:nvSpPr>
          <p:cNvPr id="14" name="Content Placeholder 2"/>
          <p:cNvSpPr txBox="1">
            <a:spLocks/>
          </p:cNvSpPr>
          <p:nvPr/>
        </p:nvSpPr>
        <p:spPr>
          <a:xfrm>
            <a:off x="838200" y="5562600"/>
            <a:ext cx="7607709" cy="10668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lnSpc>
                <a:spcPts val="2160"/>
              </a:lnSpc>
              <a:spcBef>
                <a:spcPts val="0"/>
              </a:spcBef>
            </a:pPr>
            <a:r>
              <a:rPr lang="en-US" sz="1800" dirty="0"/>
              <a:t>Click on the </a:t>
            </a:r>
            <a:r>
              <a:rPr lang="en-US" sz="1800" b="1" i="1" dirty="0">
                <a:solidFill>
                  <a:srgbClr val="FF0000"/>
                </a:solidFill>
              </a:rPr>
              <a:t>+</a:t>
            </a:r>
            <a:r>
              <a:rPr lang="en-US" sz="1800" dirty="0"/>
              <a:t> next to the appropriate profession listed under the heading which you previously selected. </a:t>
            </a:r>
          </a:p>
        </p:txBody>
      </p:sp>
      <p:sp>
        <p:nvSpPr>
          <p:cNvPr id="1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143000"/>
            <a:ext cx="72485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1295400" y="2438400"/>
            <a:ext cx="626807" cy="2819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2" name="Action Button: Home 21">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5" name="Action Button: Custom 24">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6" name="Action Button: Custom 25">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7" name="Action Button: Custom 26">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8" name="Action Button: Custom 27">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9" name="Action Button: Custom 28">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0" name="Action Button: Custom 29">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3632483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44000" cy="832757"/>
            <a:chOff x="0" y="0"/>
            <a:chExt cx="9144000" cy="832757"/>
          </a:xfrm>
        </p:grpSpPr>
        <p:sp>
          <p:nvSpPr>
            <p:cNvPr id="29" name="Rectangle 28"/>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0" name="Picture 3" descr="E:\Provider Outreach\IMPACT Training Modules (development)\IMPACTlogoOpt2.jpg"/>
            <p:cNvPicPr>
              <a:picLocks noChangeAspect="1" noChangeArrowheads="1"/>
            </p:cNvPicPr>
            <p:nvPr/>
          </p:nvPicPr>
          <p:blipFill>
            <a:blip r:embed="rId2" cstate="print"/>
            <a:srcRect/>
            <a:stretch>
              <a:fillRect/>
            </a:stretch>
          </p:blipFill>
          <p:spPr bwMode="auto">
            <a:xfrm>
              <a:off x="6553200" y="76200"/>
              <a:ext cx="2404580" cy="685800"/>
            </a:xfrm>
            <a:prstGeom prst="rect">
              <a:avLst/>
            </a:prstGeom>
            <a:noFill/>
          </p:spPr>
        </p:pic>
      </p:grpSp>
      <p:sp>
        <p:nvSpPr>
          <p:cNvPr id="22"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24" name="Content Placeholder 2"/>
          <p:cNvSpPr txBox="1">
            <a:spLocks/>
          </p:cNvSpPr>
          <p:nvPr/>
        </p:nvSpPr>
        <p:spPr>
          <a:xfrm>
            <a:off x="838200" y="5562600"/>
            <a:ext cx="7607709" cy="6858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lnSpc>
                <a:spcPts val="2160"/>
              </a:lnSpc>
              <a:spcBef>
                <a:spcPts val="0"/>
              </a:spcBef>
            </a:pPr>
            <a:r>
              <a:rPr lang="en-US" sz="1800" dirty="0"/>
              <a:t>Choose and write down your </a:t>
            </a:r>
            <a:r>
              <a:rPr lang="en-US" sz="1800" b="1" i="1" dirty="0">
                <a:solidFill>
                  <a:srgbClr val="FF0000"/>
                </a:solidFill>
              </a:rPr>
              <a:t>Taxonomy Code</a:t>
            </a:r>
            <a:r>
              <a:rPr lang="en-US" sz="1800" dirty="0"/>
              <a:t>, then click the </a:t>
            </a:r>
            <a:r>
              <a:rPr lang="en-US" sz="1800" b="1" i="1" dirty="0">
                <a:solidFill>
                  <a:srgbClr val="FF0000"/>
                </a:solidFill>
              </a:rPr>
              <a:t>X</a:t>
            </a:r>
            <a:r>
              <a:rPr lang="en-US" sz="1800" dirty="0"/>
              <a:t> on the top right of the page. </a:t>
            </a:r>
          </a:p>
        </p:txBody>
      </p:sp>
      <p:sp>
        <p:nvSpPr>
          <p:cNvPr id="4" name="Slide Number Placeholder 3"/>
          <p:cNvSpPr>
            <a:spLocks noGrp="1"/>
          </p:cNvSpPr>
          <p:nvPr>
            <p:ph type="sldNum" sz="quarter" idx="12"/>
          </p:nvPr>
        </p:nvSpPr>
        <p:spPr/>
        <p:txBody>
          <a:bodyPr/>
          <a:lstStyle/>
          <a:p>
            <a:fld id="{5231E635-3882-45BA-B8C0-75C01EA01E46}" type="slidenum">
              <a:rPr lang="en-US" smtClean="0"/>
              <a:pPr/>
              <a:t>57</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46150"/>
            <a:ext cx="5943600" cy="45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0" y="2667000"/>
            <a:ext cx="37338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1" name="Action Button: Custom 2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924626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0"/>
            <a:ext cx="9144000" cy="832757"/>
            <a:chOff x="0" y="0"/>
            <a:chExt cx="9144000" cy="832757"/>
          </a:xfrm>
        </p:grpSpPr>
        <p:sp>
          <p:nvSpPr>
            <p:cNvPr id="23" name="Rectangle 22"/>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4"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2" name="Content Placeholder 2"/>
          <p:cNvSpPr txBox="1">
            <a:spLocks/>
          </p:cNvSpPr>
          <p:nvPr/>
        </p:nvSpPr>
        <p:spPr>
          <a:xfrm>
            <a:off x="457200" y="3429000"/>
            <a:ext cx="8229600"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1"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11" name="Content Placeholder 2"/>
          <p:cNvSpPr txBox="1">
            <a:spLocks/>
          </p:cNvSpPr>
          <p:nvPr/>
        </p:nvSpPr>
        <p:spPr>
          <a:xfrm>
            <a:off x="464457" y="2408237"/>
            <a:ext cx="8229600" cy="102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3" name="Content Placeholder 2"/>
          <p:cNvSpPr txBox="1">
            <a:spLocks/>
          </p:cNvSpPr>
          <p:nvPr/>
        </p:nvSpPr>
        <p:spPr>
          <a:xfrm>
            <a:off x="762000" y="4114800"/>
            <a:ext cx="7772400" cy="914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spcBef>
                <a:spcPts val="0"/>
              </a:spcBef>
            </a:pPr>
            <a:r>
              <a:rPr lang="en-US" sz="1800" dirty="0"/>
              <a:t>Enter the </a:t>
            </a:r>
            <a:r>
              <a:rPr lang="en-US" sz="1800" b="1" i="1" dirty="0">
                <a:solidFill>
                  <a:srgbClr val="FF0000"/>
                </a:solidFill>
              </a:rPr>
              <a:t>Taxonomy Code </a:t>
            </a:r>
            <a:r>
              <a:rPr lang="en-US" sz="1800" dirty="0"/>
              <a:t>and the </a:t>
            </a:r>
            <a:r>
              <a:rPr lang="en-US" sz="1800" b="1" i="1" dirty="0">
                <a:solidFill>
                  <a:srgbClr val="FF0000"/>
                </a:solidFill>
              </a:rPr>
              <a:t>Start Date</a:t>
            </a:r>
            <a:r>
              <a:rPr lang="en-US" sz="1800" dirty="0"/>
              <a:t>.</a:t>
            </a:r>
          </a:p>
          <a:p>
            <a:pPr marL="111125" indent="-111125">
              <a:spcBef>
                <a:spcPts val="0"/>
              </a:spcBef>
            </a:pPr>
            <a:r>
              <a:rPr lang="en-US" sz="1800" dirty="0"/>
              <a:t>Click on </a:t>
            </a:r>
            <a:r>
              <a:rPr lang="en-US" sz="1800" b="1" i="1" dirty="0">
                <a:solidFill>
                  <a:srgbClr val="FF0000"/>
                </a:solidFill>
              </a:rPr>
              <a:t>Confirm Taxonomy</a:t>
            </a:r>
            <a:r>
              <a:rPr lang="en-US" sz="1800" b="1" i="1" dirty="0"/>
              <a:t> </a:t>
            </a:r>
            <a:r>
              <a:rPr lang="en-US" sz="1800" dirty="0"/>
              <a:t>and verify </a:t>
            </a:r>
            <a:r>
              <a:rPr lang="en-US" sz="1800" b="1" i="1" dirty="0">
                <a:solidFill>
                  <a:srgbClr val="FF0000"/>
                </a:solidFill>
              </a:rPr>
              <a:t>Description</a:t>
            </a:r>
            <a:r>
              <a:rPr lang="en-US" sz="1800" dirty="0"/>
              <a:t> is populated correctly. </a:t>
            </a:r>
          </a:p>
          <a:p>
            <a:pPr marL="111125" indent="-111125">
              <a:spcBef>
                <a:spcPts val="0"/>
              </a:spcBef>
            </a:pPr>
            <a:r>
              <a:rPr lang="en-US" sz="1800" dirty="0"/>
              <a:t>Click on </a:t>
            </a:r>
            <a:r>
              <a:rPr lang="en-US" sz="1800" b="1" i="1" dirty="0">
                <a:solidFill>
                  <a:srgbClr val="FF0000"/>
                </a:solidFill>
              </a:rPr>
              <a:t>OK</a:t>
            </a:r>
            <a:r>
              <a:rPr lang="en-US" sz="1800" dirty="0"/>
              <a:t>  to finalize the submission.</a:t>
            </a:r>
          </a:p>
        </p:txBody>
      </p:sp>
      <p:sp>
        <p:nvSpPr>
          <p:cNvPr id="3" name="Slide Number Placeholder 2"/>
          <p:cNvSpPr>
            <a:spLocks noGrp="1"/>
          </p:cNvSpPr>
          <p:nvPr>
            <p:ph type="sldNum" sz="quarter" idx="12"/>
          </p:nvPr>
        </p:nvSpPr>
        <p:spPr/>
        <p:txBody>
          <a:bodyPr/>
          <a:lstStyle/>
          <a:p>
            <a:fld id="{5231E635-3882-45BA-B8C0-75C01EA01E46}" type="slidenum">
              <a:rPr lang="en-US" smtClean="0"/>
              <a:pPr/>
              <a:t>58</a:t>
            </a:fld>
            <a:endParaRPr lang="en-US" dirty="0"/>
          </a:p>
        </p:txBody>
      </p:sp>
      <p:sp>
        <p:nvSpPr>
          <p:cNvPr id="14" name="TextBox 13"/>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5" name="Action Button: Custom 14">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6" name="Action Button: Custom 15">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7" name="Action Button: Custom 16">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8" name="Action Button: Custom 17">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9" name="Action Button: Custom 18">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0" name="Action Button: Home 19">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5" name="Action Button: Custom 24">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6" name="Action Button: Custom 25">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8" name="Action Button: Custom 27">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9" name="Action Button: Custom 28">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0" name="Action Button: Custom 29">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1" name="Action Button: Custom 30">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5F5A4262-E181-4576-8EF4-07D1F93EADFB}"/>
              </a:ext>
            </a:extLst>
          </p:cNvPr>
          <p:cNvPicPr>
            <a:picLocks noChangeAspect="1"/>
          </p:cNvPicPr>
          <p:nvPr/>
        </p:nvPicPr>
        <p:blipFill>
          <a:blip r:embed="rId17"/>
          <a:stretch>
            <a:fillRect/>
          </a:stretch>
        </p:blipFill>
        <p:spPr>
          <a:xfrm>
            <a:off x="76200" y="960437"/>
            <a:ext cx="8881580" cy="3154363"/>
          </a:xfrm>
          <a:prstGeom prst="rect">
            <a:avLst/>
          </a:prstGeom>
        </p:spPr>
      </p:pic>
      <p:sp>
        <p:nvSpPr>
          <p:cNvPr id="6" name="Oval 5">
            <a:extLst>
              <a:ext uri="{FF2B5EF4-FFF2-40B4-BE49-F238E27FC236}">
                <a16:creationId xmlns:a16="http://schemas.microsoft.com/office/drawing/2014/main" id="{4170F65C-CC4D-44C2-B783-EDBF731297D7}"/>
              </a:ext>
            </a:extLst>
          </p:cNvPr>
          <p:cNvSpPr/>
          <p:nvPr/>
        </p:nvSpPr>
        <p:spPr>
          <a:xfrm>
            <a:off x="6477000" y="3886200"/>
            <a:ext cx="1689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20E9A1D-2812-4026-A431-F0008867DB09}"/>
              </a:ext>
            </a:extLst>
          </p:cNvPr>
          <p:cNvCxnSpPr/>
          <p:nvPr/>
        </p:nvCxnSpPr>
        <p:spPr>
          <a:xfrm flipH="1">
            <a:off x="3352800" y="1600200"/>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5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1E635-3882-45BA-B8C0-75C01EA01E46}" type="slidenum">
              <a:rPr lang="en-US" smtClean="0"/>
              <a:pPr/>
              <a:t>59</a:t>
            </a:fld>
            <a:endParaRPr lang="en-US" dirty="0"/>
          </a:p>
        </p:txBody>
      </p:sp>
      <p:sp>
        <p:nvSpPr>
          <p:cNvPr id="6" name="Content Placeholder 2"/>
          <p:cNvSpPr txBox="1">
            <a:spLocks/>
          </p:cNvSpPr>
          <p:nvPr/>
        </p:nvSpPr>
        <p:spPr>
          <a:xfrm>
            <a:off x="762000" y="3733800"/>
            <a:ext cx="7285288" cy="9906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spcBef>
                <a:spcPts val="0"/>
              </a:spcBef>
            </a:pPr>
            <a:r>
              <a:rPr lang="en-US" sz="1800" dirty="0"/>
              <a:t>Repeat the steps by clicking on the </a:t>
            </a:r>
            <a:r>
              <a:rPr lang="en-US" sz="1800" b="1" i="1" dirty="0">
                <a:solidFill>
                  <a:srgbClr val="FF0000"/>
                </a:solidFill>
              </a:rPr>
              <a:t>Add</a:t>
            </a:r>
            <a:r>
              <a:rPr lang="en-US" sz="1800" dirty="0"/>
              <a:t> button for any additional Taxonomy Codes that need to be entered.</a:t>
            </a:r>
          </a:p>
          <a:p>
            <a:pPr marL="111125" indent="-111125">
              <a:spcBef>
                <a:spcPts val="0"/>
              </a:spcBef>
            </a:pPr>
            <a:r>
              <a:rPr lang="en-US" sz="1800" dirty="0"/>
              <a:t>Otherwise, click on the </a:t>
            </a:r>
            <a:r>
              <a:rPr lang="en-US" sz="1800" b="1" i="1" dirty="0">
                <a:solidFill>
                  <a:srgbClr val="FF0000"/>
                </a:solidFill>
              </a:rPr>
              <a:t>Close</a:t>
            </a:r>
            <a:r>
              <a:rPr lang="en-US" sz="1800" dirty="0"/>
              <a:t> button in the upper left corner.</a:t>
            </a:r>
          </a:p>
        </p:txBody>
      </p:sp>
      <p:grpSp>
        <p:nvGrpSpPr>
          <p:cNvPr id="9" name="Group 19"/>
          <p:cNvGrpSpPr/>
          <p:nvPr/>
        </p:nvGrpSpPr>
        <p:grpSpPr>
          <a:xfrm>
            <a:off x="0" y="0"/>
            <a:ext cx="9144000" cy="832757"/>
            <a:chOff x="0" y="0"/>
            <a:chExt cx="9144000" cy="832757"/>
          </a:xfrm>
        </p:grpSpPr>
        <p:sp>
          <p:nvSpPr>
            <p:cNvPr id="10" name="Rectangle 9"/>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11" name="Picture 3" descr="E:\Provider Outreach\IMPACT Training Modules (development)\IMPACTlogoOpt2.jpg"/>
            <p:cNvPicPr>
              <a:picLocks noChangeAspect="1" noChangeArrowheads="1"/>
            </p:cNvPicPr>
            <p:nvPr/>
          </p:nvPicPr>
          <p:blipFill>
            <a:blip r:embed="rId2" cstate="print"/>
            <a:srcRect/>
            <a:stretch>
              <a:fillRect/>
            </a:stretch>
          </p:blipFill>
          <p:spPr bwMode="auto">
            <a:xfrm>
              <a:off x="6553200" y="76200"/>
              <a:ext cx="2404580" cy="685800"/>
            </a:xfrm>
            <a:prstGeom prst="rect">
              <a:avLst/>
            </a:prstGeom>
            <a:noFill/>
          </p:spPr>
        </p:pic>
      </p:grpSp>
      <p:sp>
        <p:nvSpPr>
          <p:cNvPr id="12" name="Title 5"/>
          <p:cNvSpPr>
            <a:spLocks noGrp="1"/>
          </p:cNvSpPr>
          <p:nvPr>
            <p:ph type="title"/>
          </p:nvPr>
        </p:nvSpPr>
        <p:spPr>
          <a:xfrm>
            <a:off x="0" y="0"/>
            <a:ext cx="6477000" cy="838200"/>
          </a:xfrm>
        </p:spPr>
        <p:txBody>
          <a:bodyPr>
            <a:normAutofit/>
          </a:bodyPr>
          <a:lstStyle/>
          <a:p>
            <a:pPr algn="l"/>
            <a:r>
              <a:rPr lang="en-US" sz="2800" dirty="0"/>
              <a:t>Step 10: Add Taxonomy Details</a:t>
            </a:r>
          </a:p>
        </p:txBody>
      </p:sp>
      <p:sp>
        <p:nvSpPr>
          <p:cNvPr id="13" name="TextBox 12"/>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4" name="Action Button: Custom 13">
            <a:hlinkClick r:id="rId3"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4"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5"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6"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7"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8"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9"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0"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1"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2"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3"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4"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6" name="Action Button: Custom 25">
            <a:hlinkClick r:id="rId15"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1A49B0C6-1649-48A5-AF3D-3EFDCA742FC7}"/>
              </a:ext>
            </a:extLst>
          </p:cNvPr>
          <p:cNvPicPr>
            <a:picLocks noChangeAspect="1"/>
          </p:cNvPicPr>
          <p:nvPr/>
        </p:nvPicPr>
        <p:blipFill>
          <a:blip r:embed="rId16"/>
          <a:stretch>
            <a:fillRect/>
          </a:stretch>
        </p:blipFill>
        <p:spPr>
          <a:xfrm>
            <a:off x="76200" y="893536"/>
            <a:ext cx="8915400" cy="2124967"/>
          </a:xfrm>
          <a:prstGeom prst="rect">
            <a:avLst/>
          </a:prstGeom>
        </p:spPr>
      </p:pic>
      <p:sp>
        <p:nvSpPr>
          <p:cNvPr id="7" name="Oval 6">
            <a:extLst>
              <a:ext uri="{FF2B5EF4-FFF2-40B4-BE49-F238E27FC236}">
                <a16:creationId xmlns:a16="http://schemas.microsoft.com/office/drawing/2014/main" id="{478676A5-AD9E-4202-AEE3-01E2B9D98058}"/>
              </a:ext>
            </a:extLst>
          </p:cNvPr>
          <p:cNvSpPr/>
          <p:nvPr/>
        </p:nvSpPr>
        <p:spPr>
          <a:xfrm>
            <a:off x="-76200" y="908957"/>
            <a:ext cx="1676400"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2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2000"/>
                    </a14:imgEffect>
                  </a14:imgLayer>
                </a14:imgProps>
              </a:ext>
            </a:extLst>
          </a:blip>
          <a:srcRect r="41667"/>
          <a:stretch/>
        </p:blipFill>
        <p:spPr bwMode="auto">
          <a:xfrm>
            <a:off x="260489" y="3276600"/>
            <a:ext cx="8705570" cy="1868647"/>
          </a:xfrm>
          <a:prstGeom prst="rect">
            <a:avLst/>
          </a:prstGeom>
          <a:noFill/>
          <a:ln w="9525">
            <a:noFill/>
            <a:miter lim="800000"/>
            <a:headEnd/>
            <a:tailEnd/>
          </a:ln>
          <a:effectLst>
            <a:glow>
              <a:schemeClr val="bg1"/>
            </a:glow>
          </a:effectLst>
        </p:spPr>
      </p:pic>
      <p:pic>
        <p:nvPicPr>
          <p:cNvPr id="29"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2000"/>
                    </a14:imgEffect>
                  </a14:imgLayer>
                </a14:imgProps>
              </a:ext>
            </a:extLst>
          </a:blip>
          <a:srcRect r="14714"/>
          <a:stretch/>
        </p:blipFill>
        <p:spPr bwMode="auto">
          <a:xfrm>
            <a:off x="173857" y="990600"/>
            <a:ext cx="8817743" cy="1184674"/>
          </a:xfrm>
          <a:prstGeom prst="rect">
            <a:avLst/>
          </a:prstGeom>
          <a:noFill/>
          <a:ln w="9525">
            <a:noFill/>
            <a:miter lim="800000"/>
            <a:headEnd/>
            <a:tailEnd/>
          </a:ln>
          <a:effectLst>
            <a:glow>
              <a:schemeClr val="bg1"/>
            </a:glow>
          </a:effectLst>
        </p:spPr>
      </p:pic>
      <p:grpSp>
        <p:nvGrpSpPr>
          <p:cNvPr id="4" name="Group 33"/>
          <p:cNvGrpSpPr/>
          <p:nvPr/>
        </p:nvGrpSpPr>
        <p:grpSpPr>
          <a:xfrm>
            <a:off x="0" y="0"/>
            <a:ext cx="9144000" cy="832757"/>
            <a:chOff x="0" y="0"/>
            <a:chExt cx="9144000" cy="832757"/>
          </a:xfrm>
        </p:grpSpPr>
        <p:sp>
          <p:nvSpPr>
            <p:cNvPr id="35" name="Rectangle 3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6" name="Picture 3" descr="E:\Provider Outreach\IMPACT Training Modules (development)\IMPACTlogoOpt2.jpg"/>
            <p:cNvPicPr>
              <a:picLocks noChangeAspect="1" noChangeArrowheads="1"/>
            </p:cNvPicPr>
            <p:nvPr/>
          </p:nvPicPr>
          <p:blipFill>
            <a:blip r:embed="rId7" cstate="print"/>
            <a:srcRect/>
            <a:stretch>
              <a:fillRect/>
            </a:stretch>
          </p:blipFill>
          <p:spPr bwMode="auto">
            <a:xfrm>
              <a:off x="6553200" y="76200"/>
              <a:ext cx="2404580" cy="685800"/>
            </a:xfrm>
            <a:prstGeom prst="rect">
              <a:avLst/>
            </a:prstGeom>
            <a:noFill/>
          </p:spPr>
        </p:pic>
      </p:grpSp>
      <p:cxnSp>
        <p:nvCxnSpPr>
          <p:cNvPr id="46" name="Straight Arrow Connector 45"/>
          <p:cNvCxnSpPr/>
          <p:nvPr/>
        </p:nvCxnSpPr>
        <p:spPr>
          <a:xfrm>
            <a:off x="8153401" y="457423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590800" y="1737360"/>
            <a:ext cx="1119673" cy="32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txBox="1">
            <a:spLocks noGrp="1"/>
          </p:cNvSpPr>
          <p:nvPr>
            <p:ph type="title"/>
          </p:nvPr>
        </p:nvSpPr>
        <p:spPr>
          <a:xfrm>
            <a:off x="0" y="0"/>
            <a:ext cx="64008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t>Resume an</a:t>
            </a:r>
            <a:r>
              <a:rPr kumimoji="0" lang="en-US" sz="2800" b="0" i="0" u="none" strike="noStrike" kern="1200" cap="none" spc="0" normalizeH="0" baseline="0" noProof="0" dirty="0">
                <a:ln>
                  <a:noFill/>
                </a:ln>
                <a:solidFill>
                  <a:schemeClr val="tx1"/>
                </a:solidFill>
                <a:effectLst/>
                <a:uLnTx/>
                <a:uFillTx/>
                <a:latin typeface="+mj-lt"/>
                <a:ea typeface="+mj-ea"/>
                <a:cs typeface="+mj-cs"/>
              </a:rPr>
              <a:t> Application</a:t>
            </a:r>
            <a:r>
              <a:rPr kumimoji="0" lang="en-US" sz="2800" b="0" i="0" u="none" strike="noStrike" kern="1200" cap="none" spc="0" normalizeH="0" noProof="0" dirty="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pPr/>
              <a:t>6</a:t>
            </a:fld>
            <a:endParaRPr lang="en-US" dirty="0"/>
          </a:p>
        </p:txBody>
      </p:sp>
      <p:sp>
        <p:nvSpPr>
          <p:cNvPr id="31" name="TextBox 30"/>
          <p:cNvSpPr txBox="1"/>
          <p:nvPr/>
        </p:nvSpPr>
        <p:spPr>
          <a:xfrm>
            <a:off x="762000" y="2277070"/>
            <a:ext cx="7467600" cy="923330"/>
          </a:xfrm>
          <a:prstGeom prst="rect">
            <a:avLst/>
          </a:prstGeom>
          <a:noFill/>
        </p:spPr>
        <p:txBody>
          <a:bodyPr wrap="square" rtlCol="0">
            <a:spAutoFit/>
          </a:bodyPr>
          <a:lstStyle/>
          <a:p>
            <a:pPr marL="114300" indent="-114300">
              <a:buFont typeface="Arial" pitchFamily="34" charset="0"/>
              <a:buChar char="•"/>
            </a:pPr>
            <a:r>
              <a:rPr lang="en-US" dirty="0"/>
              <a:t>To resume (or revalidate) an application, click on </a:t>
            </a:r>
            <a:r>
              <a:rPr lang="en-US" b="1" i="1" dirty="0">
                <a:solidFill>
                  <a:srgbClr val="FF0000"/>
                </a:solidFill>
              </a:rPr>
              <a:t>Track Application</a:t>
            </a:r>
            <a:r>
              <a:rPr lang="en-US" dirty="0"/>
              <a:t>.</a:t>
            </a:r>
          </a:p>
          <a:p>
            <a:pPr marL="114300" indent="-114300">
              <a:buFont typeface="Arial" pitchFamily="34" charset="0"/>
              <a:buChar char="•"/>
            </a:pPr>
            <a:r>
              <a:rPr lang="en-US" dirty="0"/>
              <a:t>The application number was either mailed out on a yellow card (revalidation) or sent to the listed email address (In-process application). </a:t>
            </a:r>
          </a:p>
        </p:txBody>
      </p:sp>
      <p:sp>
        <p:nvSpPr>
          <p:cNvPr id="38" name="TextBox 37"/>
          <p:cNvSpPr txBox="1"/>
          <p:nvPr/>
        </p:nvSpPr>
        <p:spPr>
          <a:xfrm>
            <a:off x="762000" y="5257800"/>
            <a:ext cx="7467600" cy="923330"/>
          </a:xfrm>
          <a:prstGeom prst="rect">
            <a:avLst/>
          </a:prstGeom>
          <a:noFill/>
        </p:spPr>
        <p:txBody>
          <a:bodyPr wrap="square" rtlCol="0">
            <a:spAutoFit/>
          </a:bodyPr>
          <a:lstStyle/>
          <a:p>
            <a:pPr marL="114300" indent="-114300">
              <a:buFont typeface="Arial" pitchFamily="34" charset="0"/>
              <a:buChar char="•"/>
            </a:pPr>
            <a:r>
              <a:rPr lang="en-US" dirty="0"/>
              <a:t>Enter the Application ID for the application you want to access. </a:t>
            </a:r>
          </a:p>
          <a:p>
            <a:pPr marL="114300" indent="-114300">
              <a:buFont typeface="Arial" pitchFamily="34" charset="0"/>
              <a:buChar char="•"/>
            </a:pPr>
            <a:r>
              <a:rPr lang="en-US" dirty="0"/>
              <a:t>After entering the ID number, click </a:t>
            </a:r>
            <a:r>
              <a:rPr lang="en-US" b="1" i="1" dirty="0">
                <a:solidFill>
                  <a:srgbClr val="FF0000"/>
                </a:solidFill>
              </a:rPr>
              <a:t>Submit</a:t>
            </a:r>
            <a:r>
              <a:rPr lang="en-US" dirty="0"/>
              <a:t>.</a:t>
            </a:r>
          </a:p>
          <a:p>
            <a:pPr marL="114300" indent="-114300">
              <a:buFont typeface="Arial" pitchFamily="34" charset="0"/>
              <a:buChar char="•"/>
            </a:pPr>
            <a:r>
              <a:rPr lang="en-US" dirty="0"/>
              <a:t>This process will then go directly to the Business Process Wizard (BPW).</a:t>
            </a:r>
          </a:p>
        </p:txBody>
      </p:sp>
      <p:cxnSp>
        <p:nvCxnSpPr>
          <p:cNvPr id="40" name="Straight Arrow Connector 39"/>
          <p:cNvCxnSpPr/>
          <p:nvPr/>
        </p:nvCxnSpPr>
        <p:spPr>
          <a:xfrm>
            <a:off x="3200400" y="4648200"/>
            <a:ext cx="609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85800" y="3276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6" name="Action Button: Custom 15">
            <a:hlinkClick r:id="rId8"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7" name="Action Button: Custom 16">
            <a:hlinkClick r:id="rId9"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8" name="Action Button: Custom 17">
            <a:hlinkClick r:id="rId10"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9" name="Action Button: Custom 18">
            <a:hlinkClick r:id="rId11"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0" name="Action Button: Custom 19">
            <a:hlinkClick r:id="rId12"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1" name="Action Button: Home 20">
            <a:hlinkClick r:id="rId13"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4"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3" name="Action Button: Custom 22">
            <a:hlinkClick r:id="rId15"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6"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7"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8"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8" name="Action Button: Custom 27">
            <a:hlinkClick r:id="rId19"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2" name="Action Button: Custom 31">
            <a:hlinkClick r:id="rId20"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1918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60400" y="962477"/>
            <a:ext cx="7543800" cy="1143000"/>
          </a:xfrm>
          <a:ln>
            <a:noFill/>
          </a:ln>
        </p:spPr>
        <p:txBody>
          <a:bodyPr>
            <a:noAutofit/>
          </a:bodyPr>
          <a:lstStyle/>
          <a:p>
            <a:pPr marL="182880" indent="-115888">
              <a:spcBef>
                <a:spcPts val="0"/>
              </a:spcBef>
            </a:pPr>
            <a:r>
              <a:rPr lang="en-US" sz="1800" dirty="0"/>
              <a:t>You have completed Step 10: </a:t>
            </a:r>
            <a:r>
              <a:rPr lang="en-US" sz="1800" b="1" i="1" dirty="0">
                <a:solidFill>
                  <a:srgbClr val="FF0000"/>
                </a:solidFill>
              </a:rPr>
              <a:t>Add Taxonomy Details</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11: </a:t>
            </a:r>
            <a:r>
              <a:rPr lang="en-US" sz="1800" b="1" i="1" dirty="0">
                <a:solidFill>
                  <a:srgbClr val="FF0000"/>
                </a:solidFill>
              </a:rPr>
              <a:t>Associate MCO Plan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60</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2B92ABA4-3853-4DCE-BD85-75CB9F5797E0}"/>
              </a:ext>
            </a:extLst>
          </p:cNvPr>
          <p:cNvPicPr>
            <a:picLocks noChangeAspect="1"/>
          </p:cNvPicPr>
          <p:nvPr/>
        </p:nvPicPr>
        <p:blipFill>
          <a:blip r:embed="rId17"/>
          <a:stretch>
            <a:fillRect/>
          </a:stretch>
        </p:blipFill>
        <p:spPr>
          <a:xfrm>
            <a:off x="152400" y="2229753"/>
            <a:ext cx="8805380" cy="3713847"/>
          </a:xfrm>
          <a:prstGeom prst="rect">
            <a:avLst/>
          </a:prstGeom>
        </p:spPr>
      </p:pic>
      <p:sp>
        <p:nvSpPr>
          <p:cNvPr id="9" name="Oval 8">
            <a:extLst>
              <a:ext uri="{FF2B5EF4-FFF2-40B4-BE49-F238E27FC236}">
                <a16:creationId xmlns:a16="http://schemas.microsoft.com/office/drawing/2014/main" id="{CA435E62-F1DE-4416-ACF7-056ECBEFD86B}"/>
              </a:ext>
            </a:extLst>
          </p:cNvPr>
          <p:cNvSpPr/>
          <p:nvPr/>
        </p:nvSpPr>
        <p:spPr>
          <a:xfrm flipV="1">
            <a:off x="3733800" y="4602480"/>
            <a:ext cx="3090380" cy="198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62CB3CEC-13BE-4331-9D73-1E65F8F3C0FF}"/>
              </a:ext>
            </a:extLst>
          </p:cNvPr>
          <p:cNvCxnSpPr/>
          <p:nvPr/>
        </p:nvCxnSpPr>
        <p:spPr>
          <a:xfrm flipH="1">
            <a:off x="2514600" y="4876800"/>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98590" y="1828800"/>
            <a:ext cx="8793010" cy="2001530"/>
          </a:xfrm>
          <a:prstGeom prst="rect">
            <a:avLst/>
          </a:prstGeom>
          <a:noFill/>
          <a:ln w="9525">
            <a:noFill/>
            <a:miter lim="800000"/>
            <a:headEnd/>
            <a:tailEnd/>
          </a:ln>
        </p:spPr>
      </p:pic>
      <p:grpSp>
        <p:nvGrpSpPr>
          <p:cNvPr id="2" name="Group 24"/>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7" name="Picture 3" descr="E:\Provider Outreach\IMPACT Training Modules (development)\IMPACTlogoOpt2.jpg"/>
            <p:cNvPicPr>
              <a:picLocks noChangeAspect="1" noChangeArrowheads="1"/>
            </p:cNvPicPr>
            <p:nvPr/>
          </p:nvPicPr>
          <p:blipFill>
            <a:blip r:embed="rId4" cstate="print"/>
            <a:srcRect/>
            <a:stretch>
              <a:fillRect/>
            </a:stretch>
          </p:blipFill>
          <p:spPr bwMode="auto">
            <a:xfrm>
              <a:off x="6553200" y="76200"/>
              <a:ext cx="2404580" cy="685800"/>
            </a:xfrm>
            <a:prstGeom prst="rect">
              <a:avLst/>
            </a:prstGeom>
            <a:noFill/>
          </p:spPr>
        </p:pic>
      </p:grpSp>
      <p:sp>
        <p:nvSpPr>
          <p:cNvPr id="11" name="Rectangle 10"/>
          <p:cNvSpPr/>
          <p:nvPr/>
        </p:nvSpPr>
        <p:spPr>
          <a:xfrm>
            <a:off x="0" y="157490"/>
            <a:ext cx="6400800" cy="523220"/>
          </a:xfrm>
          <a:prstGeom prst="rect">
            <a:avLst/>
          </a:prstGeom>
        </p:spPr>
        <p:txBody>
          <a:bodyPr wrap="square" anchor="ctr">
            <a:spAutoFit/>
          </a:bodyPr>
          <a:lstStyle/>
          <a:p>
            <a:r>
              <a:rPr lang="en-US" sz="2800" dirty="0">
                <a:latin typeface="+mj-lt"/>
              </a:rPr>
              <a:t>Step 11: Associate MCO Plan    </a:t>
            </a:r>
          </a:p>
        </p:txBody>
      </p:sp>
      <p:sp>
        <p:nvSpPr>
          <p:cNvPr id="4" name="Oval 3"/>
          <p:cNvSpPr/>
          <p:nvPr/>
        </p:nvSpPr>
        <p:spPr>
          <a:xfrm>
            <a:off x="609600" y="1828800"/>
            <a:ext cx="61871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74700" y="3962400"/>
            <a:ext cx="7607300" cy="1200329"/>
          </a:xfrm>
          <a:prstGeom prst="rect">
            <a:avLst/>
          </a:prstGeom>
          <a:noFill/>
        </p:spPr>
        <p:txBody>
          <a:bodyPr wrap="square" rtlCol="0">
            <a:spAutoFit/>
          </a:bodyPr>
          <a:lstStyle/>
          <a:p>
            <a:pPr marL="111125" indent="-111125" eaLnBrk="0" fontAlgn="base" hangingPunct="0">
              <a:spcBef>
                <a:spcPct val="0"/>
              </a:spcBef>
              <a:spcAft>
                <a:spcPct val="0"/>
              </a:spcAft>
              <a:buFont typeface="Arial" pitchFamily="34" charset="0"/>
              <a:buChar char="•"/>
            </a:pPr>
            <a:r>
              <a:rPr lang="en-US" dirty="0">
                <a:solidFill>
                  <a:srgbClr val="000000"/>
                </a:solidFill>
                <a:ea typeface="Calibri" pitchFamily="34" charset="0"/>
              </a:rPr>
              <a:t>Click </a:t>
            </a:r>
            <a:r>
              <a:rPr lang="en-US" b="1" i="1" dirty="0">
                <a:solidFill>
                  <a:srgbClr val="FF0000"/>
                </a:solidFill>
                <a:ea typeface="Calibri" pitchFamily="34" charset="0"/>
              </a:rPr>
              <a:t>Add</a:t>
            </a:r>
            <a:r>
              <a:rPr lang="en-US" dirty="0">
                <a:solidFill>
                  <a:srgbClr val="000000"/>
                </a:solidFill>
                <a:ea typeface="Calibri" pitchFamily="34" charset="0"/>
              </a:rPr>
              <a:t> to associate a MCO plan for which there is a current valid contract.</a:t>
            </a:r>
          </a:p>
          <a:p>
            <a:pPr marL="111125" indent="-111125" eaLnBrk="0" fontAlgn="base" hangingPunct="0">
              <a:spcBef>
                <a:spcPct val="0"/>
              </a:spcBef>
              <a:spcAft>
                <a:spcPct val="0"/>
              </a:spcAft>
              <a:buFont typeface="Arial" pitchFamily="34" charset="0"/>
              <a:buChar char="•"/>
            </a:pPr>
            <a:r>
              <a:rPr lang="en-US" dirty="0"/>
              <a:t>Specific MCO plans can be added only once to the application.</a:t>
            </a:r>
          </a:p>
          <a:p>
            <a:pPr marL="111125" indent="-111125" eaLnBrk="0" fontAlgn="base" hangingPunct="0">
              <a:spcBef>
                <a:spcPct val="0"/>
              </a:spcBef>
              <a:spcAft>
                <a:spcPct val="0"/>
              </a:spcAft>
              <a:buFont typeface="Arial" pitchFamily="34" charset="0"/>
              <a:buChar char="•"/>
            </a:pPr>
            <a:endParaRPr lang="en-US" dirty="0">
              <a:solidFill>
                <a:srgbClr val="000000"/>
              </a:solidFill>
              <a:ea typeface="Calibri" pitchFamily="34" charset="0"/>
            </a:endParaRPr>
          </a:p>
          <a:p>
            <a:pPr marL="111125" lvl="0" indent="-111125" eaLnBrk="0" fontAlgn="base" hangingPunct="0">
              <a:spcBef>
                <a:spcPct val="0"/>
              </a:spcBef>
              <a:spcAft>
                <a:spcPct val="0"/>
              </a:spcAft>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5231E635-3882-45BA-B8C0-75C01EA01E46}" type="slidenum">
              <a:rPr lang="en-US" smtClean="0"/>
              <a:pPr/>
              <a:t>61</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
        <p:nvSpPr>
          <p:cNvPr id="5" name="Rectangle 4">
            <a:extLst>
              <a:ext uri="{FF2B5EF4-FFF2-40B4-BE49-F238E27FC236}">
                <a16:creationId xmlns:a16="http://schemas.microsoft.com/office/drawing/2014/main" id="{2EC860E8-7535-47B4-BE9A-23E359A04874}"/>
              </a:ext>
            </a:extLst>
          </p:cNvPr>
          <p:cNvSpPr/>
          <p:nvPr/>
        </p:nvSpPr>
        <p:spPr>
          <a:xfrm>
            <a:off x="0" y="832757"/>
            <a:ext cx="9144000" cy="369332"/>
          </a:xfrm>
          <a:prstGeom prst="rect">
            <a:avLst/>
          </a:prstGeom>
          <a:solidFill>
            <a:srgbClr val="92D050"/>
          </a:solidFill>
        </p:spPr>
        <p:txBody>
          <a:bodyPr wrap="square">
            <a:spAutoFit/>
          </a:bodyPr>
          <a:lstStyle/>
          <a:p>
            <a:pPr algn="ctr"/>
            <a:r>
              <a:rPr lang="en-US" dirty="0"/>
              <a:t>Noted: This Step is Optional for this Enrollment Type. </a:t>
            </a:r>
          </a:p>
        </p:txBody>
      </p:sp>
    </p:spTree>
    <p:extLst>
      <p:ext uri="{BB962C8B-B14F-4D97-AF65-F5344CB8AC3E}">
        <p14:creationId xmlns:p14="http://schemas.microsoft.com/office/powerpoint/2010/main" val="2684116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4230" y="1367384"/>
            <a:ext cx="8833550" cy="2621468"/>
          </a:xfrm>
          <a:prstGeom prst="rect">
            <a:avLst/>
          </a:prstGeom>
          <a:noFill/>
          <a:ln w="9525">
            <a:noFill/>
            <a:miter lim="800000"/>
            <a:headEnd/>
            <a:tailEnd/>
          </a:ln>
        </p:spPr>
      </p:pic>
      <p:grpSp>
        <p:nvGrpSpPr>
          <p:cNvPr id="3" name="Group 20"/>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3" name="Picture 3" descr="E:\Provider Outreach\IMPACT Training Modules (development)\IMPACTlogoOpt2.jpg"/>
            <p:cNvPicPr>
              <a:picLocks noChangeAspect="1" noChangeArrowheads="1"/>
            </p:cNvPicPr>
            <p:nvPr/>
          </p:nvPicPr>
          <p:blipFill>
            <a:blip r:embed="rId4" cstate="print"/>
            <a:srcRect/>
            <a:stretch>
              <a:fillRect/>
            </a:stretch>
          </p:blipFill>
          <p:spPr bwMode="auto">
            <a:xfrm>
              <a:off x="6553200" y="76200"/>
              <a:ext cx="2404580" cy="685800"/>
            </a:xfrm>
            <a:prstGeom prst="rect">
              <a:avLst/>
            </a:prstGeom>
            <a:noFill/>
          </p:spPr>
        </p:pic>
      </p:grpSp>
      <p:sp>
        <p:nvSpPr>
          <p:cNvPr id="10" name="Rectangle 9"/>
          <p:cNvSpPr/>
          <p:nvPr/>
        </p:nvSpPr>
        <p:spPr>
          <a:xfrm>
            <a:off x="0" y="157489"/>
            <a:ext cx="6400800" cy="523220"/>
          </a:xfrm>
          <a:prstGeom prst="rect">
            <a:avLst/>
          </a:prstGeom>
        </p:spPr>
        <p:txBody>
          <a:bodyPr wrap="square" anchor="ctr">
            <a:spAutoFit/>
          </a:bodyPr>
          <a:lstStyle/>
          <a:p>
            <a:r>
              <a:rPr lang="en-US" sz="2800" dirty="0">
                <a:latin typeface="+mj-lt"/>
              </a:rPr>
              <a:t>Step 11: Associate MCO Plan    </a:t>
            </a:r>
          </a:p>
        </p:txBody>
      </p:sp>
      <p:sp>
        <p:nvSpPr>
          <p:cNvPr id="36" name="TextBox 35"/>
          <p:cNvSpPr txBox="1"/>
          <p:nvPr/>
        </p:nvSpPr>
        <p:spPr>
          <a:xfrm>
            <a:off x="762000" y="4114800"/>
            <a:ext cx="7467600" cy="1477328"/>
          </a:xfrm>
          <a:prstGeom prst="rect">
            <a:avLst/>
          </a:prstGeom>
          <a:noFill/>
        </p:spPr>
        <p:txBody>
          <a:bodyPr wrap="square" rtlCol="0" anchor="t">
            <a:spAutoFit/>
          </a:bodyPr>
          <a:lstStyle/>
          <a:p>
            <a:pPr marL="111125" lvl="0" indent="-111125">
              <a:buFont typeface="Arial" pitchFamily="34" charset="0"/>
              <a:buChar char="•"/>
            </a:pPr>
            <a:r>
              <a:rPr lang="en-US" dirty="0"/>
              <a:t>Enter a </a:t>
            </a:r>
            <a:r>
              <a:rPr lang="en-US" b="1" i="1" dirty="0">
                <a:solidFill>
                  <a:srgbClr val="FF0000"/>
                </a:solidFill>
              </a:rPr>
              <a:t>Plan ID </a:t>
            </a:r>
            <a:r>
              <a:rPr lang="en-US" dirty="0"/>
              <a:t>and </a:t>
            </a:r>
            <a:r>
              <a:rPr lang="en-US" b="1" i="1" dirty="0">
                <a:solidFill>
                  <a:srgbClr val="FF0000"/>
                </a:solidFill>
              </a:rPr>
              <a:t>Association Start Date </a:t>
            </a:r>
            <a:r>
              <a:rPr lang="en-US" dirty="0"/>
              <a:t>(or, the date of the application).</a:t>
            </a:r>
            <a:endParaRPr lang="en-US" b="1" i="1" dirty="0"/>
          </a:p>
          <a:p>
            <a:pPr marL="111125" lvl="0" indent="-111125">
              <a:buClr>
                <a:schemeClr val="tx1"/>
              </a:buClr>
              <a:buFont typeface="Arial" pitchFamily="34" charset="0"/>
              <a:buChar char="•"/>
            </a:pPr>
            <a:r>
              <a:rPr lang="en-US" b="1" i="1" dirty="0">
                <a:solidFill>
                  <a:srgbClr val="FF0000"/>
                </a:solidFill>
              </a:rPr>
              <a:t>End Date</a:t>
            </a:r>
            <a:r>
              <a:rPr lang="en-US" b="1" i="1" dirty="0"/>
              <a:t>: </a:t>
            </a:r>
            <a:r>
              <a:rPr lang="en-US" dirty="0"/>
              <a:t>Leave blank.</a:t>
            </a:r>
          </a:p>
          <a:p>
            <a:pPr marL="111125" lvl="0" indent="-111125">
              <a:buFont typeface="Arial" pitchFamily="34" charset="0"/>
              <a:buChar char="•"/>
            </a:pPr>
            <a:r>
              <a:rPr lang="en-US" dirty="0"/>
              <a:t>Click </a:t>
            </a:r>
            <a:r>
              <a:rPr lang="en-US" b="1" i="1" dirty="0">
                <a:solidFill>
                  <a:srgbClr val="FF0000"/>
                </a:solidFill>
              </a:rPr>
              <a:t>Confirm/Search Plan </a:t>
            </a:r>
            <a:r>
              <a:rPr lang="en-US" dirty="0"/>
              <a:t>and verify the </a:t>
            </a:r>
            <a:r>
              <a:rPr lang="en-US" b="1" i="1" dirty="0">
                <a:solidFill>
                  <a:srgbClr val="FF0000"/>
                </a:solidFill>
              </a:rPr>
              <a:t>Plan Name </a:t>
            </a:r>
            <a:r>
              <a:rPr lang="en-US" dirty="0"/>
              <a:t>populated correctly</a:t>
            </a:r>
            <a:r>
              <a:rPr lang="en-US" b="1" i="1" dirty="0"/>
              <a:t> </a:t>
            </a:r>
            <a:r>
              <a:rPr lang="en-US" dirty="0"/>
              <a:t>then, click </a:t>
            </a:r>
            <a:r>
              <a:rPr lang="en-US" b="1" i="1" dirty="0">
                <a:solidFill>
                  <a:srgbClr val="FF0000"/>
                </a:solidFill>
              </a:rPr>
              <a:t>OK</a:t>
            </a:r>
            <a:r>
              <a:rPr lang="en-US" dirty="0"/>
              <a:t>.</a:t>
            </a:r>
          </a:p>
          <a:p>
            <a:pPr marL="111125" lvl="0" indent="-111125">
              <a:buFont typeface="Arial" pitchFamily="34" charset="0"/>
              <a:buChar char="•"/>
            </a:pPr>
            <a:r>
              <a:rPr lang="en-US" dirty="0"/>
              <a:t>If the MCO Plan information is not known, click on </a:t>
            </a:r>
            <a:r>
              <a:rPr lang="en-US" b="1" i="1" dirty="0">
                <a:solidFill>
                  <a:srgbClr val="FF0000"/>
                </a:solidFill>
              </a:rPr>
              <a:t>Confirm/Search Plan</a:t>
            </a:r>
            <a:r>
              <a:rPr lang="en-US" dirty="0"/>
              <a:t>. </a:t>
            </a:r>
          </a:p>
        </p:txBody>
      </p:sp>
      <p:sp>
        <p:nvSpPr>
          <p:cNvPr id="37" name="Oval 36"/>
          <p:cNvSpPr/>
          <p:nvPr/>
        </p:nvSpPr>
        <p:spPr>
          <a:xfrm>
            <a:off x="6905141" y="3581400"/>
            <a:ext cx="155305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41" name="Straight Arrow Connector 40"/>
          <p:cNvCxnSpPr/>
          <p:nvPr/>
        </p:nvCxnSpPr>
        <p:spPr>
          <a:xfrm>
            <a:off x="5403985" y="2133600"/>
            <a:ext cx="53961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231E635-3882-45BA-B8C0-75C01EA01E46}" type="slidenum">
              <a:rPr lang="en-US" smtClean="0"/>
              <a:pPr/>
              <a:t>62</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784221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3" name="Rectangle 12"/>
          <p:cNvSpPr/>
          <p:nvPr/>
        </p:nvSpPr>
        <p:spPr>
          <a:xfrm>
            <a:off x="0" y="157489"/>
            <a:ext cx="6400800" cy="523220"/>
          </a:xfrm>
          <a:prstGeom prst="rect">
            <a:avLst/>
          </a:prstGeom>
        </p:spPr>
        <p:txBody>
          <a:bodyPr wrap="square" anchor="ctr">
            <a:spAutoFit/>
          </a:bodyPr>
          <a:lstStyle/>
          <a:p>
            <a:r>
              <a:rPr lang="en-US" sz="2800" dirty="0"/>
              <a:t>Step 11: Associate MCO Plan    </a:t>
            </a:r>
          </a:p>
        </p:txBody>
      </p:sp>
      <p:sp>
        <p:nvSpPr>
          <p:cNvPr id="48" name="Rectangle 47"/>
          <p:cNvSpPr/>
          <p:nvPr/>
        </p:nvSpPr>
        <p:spPr>
          <a:xfrm>
            <a:off x="762000" y="3932872"/>
            <a:ext cx="7467600" cy="1477328"/>
          </a:xfrm>
          <a:prstGeom prst="rect">
            <a:avLst/>
          </a:prstGeom>
        </p:spPr>
        <p:txBody>
          <a:bodyPr wrap="square" anchor="t">
            <a:spAutoFit/>
          </a:bodyPr>
          <a:lstStyle/>
          <a:p>
            <a:pPr marL="115888" indent="-115888">
              <a:buFont typeface="Arial" pitchFamily="34" charset="0"/>
              <a:buChar char="•"/>
            </a:pPr>
            <a:r>
              <a:rPr lang="en-US" dirty="0"/>
              <a:t>Utilize the </a:t>
            </a:r>
            <a:r>
              <a:rPr lang="en-US" b="1" i="1" dirty="0">
                <a:solidFill>
                  <a:srgbClr val="FF0000"/>
                </a:solidFill>
              </a:rPr>
              <a:t>Filter By </a:t>
            </a:r>
            <a:r>
              <a:rPr lang="en-US" dirty="0"/>
              <a:t>drop down and enter the desired information to filter the list of available MCO plans. (% is a wild card).</a:t>
            </a:r>
          </a:p>
          <a:p>
            <a:pPr marL="115888" indent="-115888">
              <a:buFont typeface="Arial" pitchFamily="34" charset="0"/>
              <a:buChar char="•"/>
            </a:pPr>
            <a:r>
              <a:rPr lang="en-US" dirty="0"/>
              <a:t>Review the entries and click on the checkbox next to the line with the desired MCO information.</a:t>
            </a:r>
          </a:p>
          <a:p>
            <a:pPr marL="115888" indent="-115888">
              <a:buFont typeface="Arial" pitchFamily="34" charset="0"/>
              <a:buChar char="•"/>
            </a:pPr>
            <a:r>
              <a:rPr lang="en-US" dirty="0"/>
              <a:t>Click </a:t>
            </a:r>
            <a:r>
              <a:rPr lang="en-US" b="1" i="1" dirty="0">
                <a:solidFill>
                  <a:srgbClr val="FF0000"/>
                </a:solidFill>
              </a:rPr>
              <a:t>Select</a:t>
            </a:r>
            <a:r>
              <a:rPr lang="en-US" dirty="0"/>
              <a:t> to return to the MCO summary screen.</a:t>
            </a:r>
          </a:p>
        </p:txBody>
      </p:sp>
      <p:sp>
        <p:nvSpPr>
          <p:cNvPr id="3" name="Slide Number Placeholder 2"/>
          <p:cNvSpPr>
            <a:spLocks noGrp="1"/>
          </p:cNvSpPr>
          <p:nvPr>
            <p:ph type="sldNum" sz="quarter" idx="12"/>
          </p:nvPr>
        </p:nvSpPr>
        <p:spPr/>
        <p:txBody>
          <a:bodyPr/>
          <a:lstStyle/>
          <a:p>
            <a:fld id="{5231E635-3882-45BA-B8C0-75C01EA01E46}" type="slidenum">
              <a:rPr lang="en-US" smtClean="0"/>
              <a:pPr/>
              <a:t>63</a:t>
            </a:fld>
            <a:endParaRPr lang="en-US" dirty="0"/>
          </a:p>
        </p:txBody>
      </p:sp>
      <p:pic>
        <p:nvPicPr>
          <p:cNvPr id="3075" name="Picture 3" descr="E:\Provider Outreach\IMPACT Training Modules (development)\Actual IMPACT Slides\IMPACT GPS\64 GPS MCO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0" y="1100258"/>
            <a:ext cx="8886880" cy="265989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 y="1066800"/>
            <a:ext cx="762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172533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8334" y="1371600"/>
            <a:ext cx="8783266" cy="2619375"/>
          </a:xfrm>
          <a:prstGeom prst="rect">
            <a:avLst/>
          </a:prstGeom>
          <a:noFill/>
          <a:ln w="9525">
            <a:noFill/>
            <a:miter lim="800000"/>
            <a:headEnd/>
            <a:tailEnd/>
          </a:ln>
        </p:spPr>
      </p:pic>
      <p:grpSp>
        <p:nvGrpSpPr>
          <p:cNvPr id="3" name="Group 20"/>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3" name="Picture 3" descr="E:\Provider Outreach\IMPACT Training Modules (development)\IMPACTlogoOpt2.jpg"/>
            <p:cNvPicPr>
              <a:picLocks noChangeAspect="1" noChangeArrowheads="1"/>
            </p:cNvPicPr>
            <p:nvPr/>
          </p:nvPicPr>
          <p:blipFill>
            <a:blip r:embed="rId4" cstate="print"/>
            <a:srcRect/>
            <a:stretch>
              <a:fillRect/>
            </a:stretch>
          </p:blipFill>
          <p:spPr bwMode="auto">
            <a:xfrm>
              <a:off x="6553200" y="76200"/>
              <a:ext cx="2404580" cy="685800"/>
            </a:xfrm>
            <a:prstGeom prst="rect">
              <a:avLst/>
            </a:prstGeom>
            <a:noFill/>
          </p:spPr>
        </p:pic>
      </p:grpSp>
      <p:sp>
        <p:nvSpPr>
          <p:cNvPr id="10" name="Rectangle 9"/>
          <p:cNvSpPr/>
          <p:nvPr/>
        </p:nvSpPr>
        <p:spPr>
          <a:xfrm>
            <a:off x="0" y="157489"/>
            <a:ext cx="6400800" cy="523220"/>
          </a:xfrm>
          <a:prstGeom prst="rect">
            <a:avLst/>
          </a:prstGeom>
        </p:spPr>
        <p:txBody>
          <a:bodyPr wrap="square" anchor="ctr">
            <a:spAutoFit/>
          </a:bodyPr>
          <a:lstStyle/>
          <a:p>
            <a:r>
              <a:rPr lang="en-US" sz="2800" dirty="0">
                <a:latin typeface="+mj-lt"/>
              </a:rPr>
              <a:t>Step 11: Associate MCO Plan    </a:t>
            </a:r>
          </a:p>
        </p:txBody>
      </p:sp>
      <p:sp>
        <p:nvSpPr>
          <p:cNvPr id="36" name="TextBox 35"/>
          <p:cNvSpPr txBox="1"/>
          <p:nvPr/>
        </p:nvSpPr>
        <p:spPr>
          <a:xfrm>
            <a:off x="762000" y="4313872"/>
            <a:ext cx="7467600" cy="646331"/>
          </a:xfrm>
          <a:prstGeom prst="rect">
            <a:avLst/>
          </a:prstGeom>
          <a:noFill/>
        </p:spPr>
        <p:txBody>
          <a:bodyPr wrap="square" rtlCol="0" anchor="t">
            <a:spAutoFit/>
          </a:bodyPr>
          <a:lstStyle/>
          <a:p>
            <a:pPr marL="111125" lvl="0" indent="-111125">
              <a:buFont typeface="Arial" pitchFamily="34" charset="0"/>
              <a:buChar char="•"/>
            </a:pPr>
            <a:r>
              <a:rPr lang="en-US" dirty="0">
                <a:solidFill>
                  <a:prstClr val="black"/>
                </a:solidFill>
              </a:rPr>
              <a:t>The chosen MCO plan information should be populated. Verify it is correct then click </a:t>
            </a:r>
            <a:r>
              <a:rPr lang="en-US" b="1" i="1" dirty="0">
                <a:solidFill>
                  <a:srgbClr val="FF0000"/>
                </a:solidFill>
              </a:rPr>
              <a:t>OK</a:t>
            </a:r>
            <a:r>
              <a:rPr lang="en-US" dirty="0"/>
              <a:t>.</a:t>
            </a:r>
            <a:endParaRPr lang="en-US" dirty="0">
              <a:solidFill>
                <a:prstClr val="black"/>
              </a:solidFill>
            </a:endParaRPr>
          </a:p>
        </p:txBody>
      </p:sp>
      <p:sp>
        <p:nvSpPr>
          <p:cNvPr id="37" name="Oval 36"/>
          <p:cNvSpPr/>
          <p:nvPr/>
        </p:nvSpPr>
        <p:spPr>
          <a:xfrm>
            <a:off x="8001000" y="3657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Slide Number Placeholder 1"/>
          <p:cNvSpPr>
            <a:spLocks noGrp="1"/>
          </p:cNvSpPr>
          <p:nvPr>
            <p:ph type="sldNum" sz="quarter" idx="12"/>
          </p:nvPr>
        </p:nvSpPr>
        <p:spPr/>
        <p:txBody>
          <a:bodyPr/>
          <a:lstStyle/>
          <a:p>
            <a:fld id="{5231E635-3882-45BA-B8C0-75C01EA01E46}" type="slidenum">
              <a:rPr lang="en-US" smtClean="0"/>
              <a:pPr/>
              <a:t>64</a:t>
            </a:fld>
            <a:endParaRPr lang="en-US" dirty="0"/>
          </a:p>
        </p:txBody>
      </p:sp>
    </p:spTree>
    <p:extLst>
      <p:ext uri="{BB962C8B-B14F-4D97-AF65-F5344CB8AC3E}">
        <p14:creationId xmlns:p14="http://schemas.microsoft.com/office/powerpoint/2010/main" val="2784221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1" name="Rectangle 10"/>
          <p:cNvSpPr/>
          <p:nvPr/>
        </p:nvSpPr>
        <p:spPr>
          <a:xfrm>
            <a:off x="0" y="157490"/>
            <a:ext cx="6400800" cy="523220"/>
          </a:xfrm>
          <a:prstGeom prst="rect">
            <a:avLst/>
          </a:prstGeom>
        </p:spPr>
        <p:txBody>
          <a:bodyPr wrap="square" anchor="ctr">
            <a:spAutoFit/>
          </a:bodyPr>
          <a:lstStyle/>
          <a:p>
            <a:r>
              <a:rPr lang="en-US" sz="2800" dirty="0">
                <a:solidFill>
                  <a:prstClr val="black"/>
                </a:solidFill>
              </a:rPr>
              <a:t>Step 11: Associate MCO Plan    </a:t>
            </a:r>
          </a:p>
        </p:txBody>
      </p:sp>
      <p:sp>
        <p:nvSpPr>
          <p:cNvPr id="30" name="TextBox 29"/>
          <p:cNvSpPr txBox="1"/>
          <p:nvPr/>
        </p:nvSpPr>
        <p:spPr>
          <a:xfrm>
            <a:off x="774700" y="3849469"/>
            <a:ext cx="7454900" cy="646331"/>
          </a:xfrm>
          <a:prstGeom prst="rect">
            <a:avLst/>
          </a:prstGeom>
          <a:noFill/>
        </p:spPr>
        <p:txBody>
          <a:bodyPr wrap="square" rtlCol="0">
            <a:spAutoFit/>
          </a:bodyPr>
          <a:lstStyle/>
          <a:p>
            <a:pPr marL="111125" indent="-111125" eaLnBrk="0" fontAlgn="base" hangingPunct="0">
              <a:spcBef>
                <a:spcPct val="0"/>
              </a:spcBef>
              <a:spcAft>
                <a:spcPct val="0"/>
              </a:spcAft>
              <a:buFont typeface="Arial" pitchFamily="34" charset="0"/>
              <a:buChar char="•"/>
            </a:pPr>
            <a:r>
              <a:rPr lang="en-US" dirty="0">
                <a:solidFill>
                  <a:srgbClr val="000000"/>
                </a:solidFill>
                <a:ea typeface="Calibri" pitchFamily="34" charset="0"/>
              </a:rPr>
              <a:t>Click </a:t>
            </a:r>
            <a:r>
              <a:rPr lang="en-US" b="1" i="1" dirty="0">
                <a:solidFill>
                  <a:srgbClr val="FF0000"/>
                </a:solidFill>
                <a:ea typeface="Calibri" pitchFamily="34" charset="0"/>
              </a:rPr>
              <a:t>Add</a:t>
            </a:r>
            <a:r>
              <a:rPr lang="en-US" dirty="0">
                <a:solidFill>
                  <a:srgbClr val="000000"/>
                </a:solidFill>
                <a:ea typeface="Calibri" pitchFamily="34" charset="0"/>
              </a:rPr>
              <a:t> to Associate to an additional MCO Plan.</a:t>
            </a:r>
          </a:p>
          <a:p>
            <a:pPr marL="111125" indent="-111125" eaLnBrk="0" fontAlgn="base" hangingPunct="0">
              <a:spcBef>
                <a:spcPct val="0"/>
              </a:spcBef>
              <a:spcAft>
                <a:spcPct val="0"/>
              </a:spcAft>
              <a:buFont typeface="Arial" pitchFamily="34" charset="0"/>
              <a:buChar char="•"/>
            </a:pPr>
            <a:r>
              <a:rPr lang="en-US" dirty="0">
                <a:solidFill>
                  <a:prstClr val="black"/>
                </a:solidFill>
              </a:rPr>
              <a:t>When all MCO Plans have been entered, click </a:t>
            </a:r>
            <a:r>
              <a:rPr lang="en-US" b="1" i="1" dirty="0">
                <a:solidFill>
                  <a:srgbClr val="FF0000"/>
                </a:solidFill>
              </a:rPr>
              <a:t>Close</a:t>
            </a:r>
            <a:r>
              <a:rPr lang="en-US" dirty="0">
                <a:solidFill>
                  <a:prstClr val="black"/>
                </a:solidFill>
              </a:rPr>
              <a:t> to return to the BPW.</a:t>
            </a:r>
          </a:p>
        </p:txBody>
      </p:sp>
      <p:sp>
        <p:nvSpPr>
          <p:cNvPr id="3" name="Slide Number Placeholder 2"/>
          <p:cNvSpPr>
            <a:spLocks noGrp="1"/>
          </p:cNvSpPr>
          <p:nvPr>
            <p:ph type="sldNum" sz="quarter" idx="12"/>
          </p:nvPr>
        </p:nvSpPr>
        <p:spPr/>
        <p:txBody>
          <a:bodyPr/>
          <a:lstStyle/>
          <a:p>
            <a:fld id="{5231E635-3882-45BA-B8C0-75C01EA01E46}" type="slidenum">
              <a:rPr lang="en-US" smtClean="0">
                <a:solidFill>
                  <a:prstClr val="black">
                    <a:tint val="75000"/>
                  </a:prstClr>
                </a:solidFill>
              </a:rPr>
              <a:pPr/>
              <a:t>65</a:t>
            </a:fld>
            <a:endParaRPr lang="en-US">
              <a:solidFill>
                <a:prstClr val="black">
                  <a:tint val="75000"/>
                </a:prstClr>
              </a:solidFill>
            </a:endParaRP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7" name="Picture 6">
            <a:extLst>
              <a:ext uri="{FF2B5EF4-FFF2-40B4-BE49-F238E27FC236}">
                <a16:creationId xmlns:a16="http://schemas.microsoft.com/office/drawing/2014/main" id="{F705EF6A-5EA6-49F0-8ACF-D4D747A4961C}"/>
              </a:ext>
            </a:extLst>
          </p:cNvPr>
          <p:cNvPicPr>
            <a:picLocks noChangeAspect="1"/>
          </p:cNvPicPr>
          <p:nvPr/>
        </p:nvPicPr>
        <p:blipFill>
          <a:blip r:embed="rId17"/>
          <a:stretch>
            <a:fillRect/>
          </a:stretch>
        </p:blipFill>
        <p:spPr>
          <a:xfrm>
            <a:off x="76200" y="990247"/>
            <a:ext cx="8881580" cy="2506579"/>
          </a:xfrm>
          <a:prstGeom prst="rect">
            <a:avLst/>
          </a:prstGeom>
        </p:spPr>
      </p:pic>
      <p:sp>
        <p:nvSpPr>
          <p:cNvPr id="8" name="Oval 7">
            <a:extLst>
              <a:ext uri="{FF2B5EF4-FFF2-40B4-BE49-F238E27FC236}">
                <a16:creationId xmlns:a16="http://schemas.microsoft.com/office/drawing/2014/main" id="{4C013CB1-0A05-4A53-84B7-BAF607F91885}"/>
              </a:ext>
            </a:extLst>
          </p:cNvPr>
          <p:cNvSpPr/>
          <p:nvPr/>
        </p:nvSpPr>
        <p:spPr>
          <a:xfrm>
            <a:off x="-76200" y="1066800"/>
            <a:ext cx="1295400" cy="3385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3340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85800" y="914400"/>
            <a:ext cx="7543800" cy="1143000"/>
          </a:xfrm>
          <a:ln>
            <a:noFill/>
          </a:ln>
        </p:spPr>
        <p:txBody>
          <a:bodyPr>
            <a:noAutofit/>
          </a:bodyPr>
          <a:lstStyle/>
          <a:p>
            <a:pPr marL="182880" indent="-115888">
              <a:spcBef>
                <a:spcPts val="0"/>
              </a:spcBef>
            </a:pPr>
            <a:r>
              <a:rPr lang="en-US" sz="1800" dirty="0"/>
              <a:t>You have completed Step 11: </a:t>
            </a:r>
            <a:r>
              <a:rPr lang="en-US" sz="1800" b="1" i="1" dirty="0">
                <a:solidFill>
                  <a:srgbClr val="FF0000"/>
                </a:solidFill>
              </a:rPr>
              <a:t>Associate MCO Plan </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12: </a:t>
            </a:r>
            <a:r>
              <a:rPr lang="en-US" sz="1800" b="1" i="1" dirty="0">
                <a:solidFill>
                  <a:srgbClr val="FF0000"/>
                </a:solidFill>
              </a:rPr>
              <a:t>835/ERA Enrollment Form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66</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5C2A628D-2819-49F7-87E9-8B479AE2F526}"/>
              </a:ext>
            </a:extLst>
          </p:cNvPr>
          <p:cNvPicPr>
            <a:picLocks noChangeAspect="1"/>
          </p:cNvPicPr>
          <p:nvPr/>
        </p:nvPicPr>
        <p:blipFill>
          <a:blip r:embed="rId17"/>
          <a:stretch>
            <a:fillRect/>
          </a:stretch>
        </p:blipFill>
        <p:spPr>
          <a:xfrm>
            <a:off x="152400" y="2133601"/>
            <a:ext cx="8805380" cy="3886200"/>
          </a:xfrm>
          <a:prstGeom prst="rect">
            <a:avLst/>
          </a:prstGeom>
        </p:spPr>
      </p:pic>
      <p:sp>
        <p:nvSpPr>
          <p:cNvPr id="7" name="Oval 6">
            <a:extLst>
              <a:ext uri="{FF2B5EF4-FFF2-40B4-BE49-F238E27FC236}">
                <a16:creationId xmlns:a16="http://schemas.microsoft.com/office/drawing/2014/main" id="{4505C8B0-4846-40B7-A2AA-8A422FF657C6}"/>
              </a:ext>
            </a:extLst>
          </p:cNvPr>
          <p:cNvSpPr/>
          <p:nvPr/>
        </p:nvSpPr>
        <p:spPr>
          <a:xfrm>
            <a:off x="3962400" y="5000171"/>
            <a:ext cx="3048000" cy="257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792D4CF-8FB6-4776-AECA-4F73D49091A2}"/>
              </a:ext>
            </a:extLst>
          </p:cNvPr>
          <p:cNvCxnSpPr/>
          <p:nvPr/>
        </p:nvCxnSpPr>
        <p:spPr>
          <a:xfrm flipH="1">
            <a:off x="2362200" y="5334001"/>
            <a:ext cx="685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04800" y="1752600"/>
            <a:ext cx="8443913" cy="3752850"/>
          </a:xfrm>
          <a:prstGeom prst="rect">
            <a:avLst/>
          </a:prstGeom>
          <a:noFill/>
          <a:ln w="9525">
            <a:noFill/>
            <a:miter lim="800000"/>
            <a:headEnd/>
            <a:tailEnd/>
          </a:ln>
        </p:spPr>
      </p:pic>
      <p:grpSp>
        <p:nvGrpSpPr>
          <p:cNvPr id="2" name="Group 4"/>
          <p:cNvGrpSpPr/>
          <p:nvPr/>
        </p:nvGrpSpPr>
        <p:grpSpPr>
          <a:xfrm>
            <a:off x="0" y="0"/>
            <a:ext cx="9144000" cy="832757"/>
            <a:chOff x="0" y="0"/>
            <a:chExt cx="9144000" cy="832757"/>
          </a:xfrm>
        </p:grpSpPr>
        <p:sp>
          <p:nvSpPr>
            <p:cNvPr id="6" name="Rectangle 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8" name="Rectangle 7"/>
          <p:cNvSpPr/>
          <p:nvPr/>
        </p:nvSpPr>
        <p:spPr>
          <a:xfrm>
            <a:off x="0" y="152400"/>
            <a:ext cx="4571947" cy="523220"/>
          </a:xfrm>
          <a:prstGeom prst="rect">
            <a:avLst/>
          </a:prstGeom>
        </p:spPr>
        <p:txBody>
          <a:bodyPr wrap="square">
            <a:spAutoFit/>
          </a:bodyPr>
          <a:lstStyle/>
          <a:p>
            <a:r>
              <a:rPr lang="en-US" sz="2800" dirty="0"/>
              <a:t>Step 12: Complete 835/ERA</a:t>
            </a:r>
          </a:p>
        </p:txBody>
      </p:sp>
      <p:sp>
        <p:nvSpPr>
          <p:cNvPr id="23" name="TextBox 22"/>
          <p:cNvSpPr txBox="1"/>
          <p:nvPr/>
        </p:nvSpPr>
        <p:spPr>
          <a:xfrm>
            <a:off x="762000" y="5562600"/>
            <a:ext cx="8229600" cy="646331"/>
          </a:xfrm>
          <a:prstGeom prst="rect">
            <a:avLst/>
          </a:prstGeom>
          <a:noFill/>
        </p:spPr>
        <p:txBody>
          <a:bodyPr wrap="square" rtlCol="0">
            <a:spAutoFit/>
          </a:bodyPr>
          <a:lstStyle/>
          <a:p>
            <a:pPr marL="114300" indent="-114300">
              <a:spcBef>
                <a:spcPts val="600"/>
              </a:spcBef>
              <a:buFont typeface="Arial" panose="020B0604020202020204" pitchFamily="34" charset="0"/>
              <a:buChar char="•"/>
            </a:pPr>
            <a:r>
              <a:rPr lang="en-US" dirty="0"/>
              <a:t>Verify the generated information and complete information if needed.</a:t>
            </a:r>
          </a:p>
          <a:p>
            <a:pPr marL="120650" indent="-120650">
              <a:buFont typeface="Arial" panose="020B0604020202020204" pitchFamily="34" charset="0"/>
              <a:buChar char="•"/>
            </a:pPr>
            <a:r>
              <a:rPr lang="en-US" dirty="0"/>
              <a:t>Use the scroll bar to move down the page.</a:t>
            </a:r>
          </a:p>
        </p:txBody>
      </p:sp>
      <p:sp>
        <p:nvSpPr>
          <p:cNvPr id="9" name="TextBox 8"/>
          <p:cNvSpPr txBox="1"/>
          <p:nvPr/>
        </p:nvSpPr>
        <p:spPr>
          <a:xfrm>
            <a:off x="0" y="838200"/>
            <a:ext cx="9144000" cy="646331"/>
          </a:xfrm>
          <a:prstGeom prst="rect">
            <a:avLst/>
          </a:prstGeom>
          <a:solidFill>
            <a:srgbClr val="92D050"/>
          </a:solidFill>
          <a:ln>
            <a:noFill/>
          </a:ln>
        </p:spPr>
        <p:txBody>
          <a:bodyPr wrap="square" rtlCol="0">
            <a:spAutoFit/>
          </a:bodyPr>
          <a:lstStyle/>
          <a:p>
            <a:pPr marL="117475" indent="-117475" algn="ctr"/>
            <a:r>
              <a:rPr lang="en-US" dirty="0"/>
              <a:t>Please complete this section once you have completed the enrollment steps found at </a:t>
            </a:r>
            <a:r>
              <a:rPr lang="en-US" dirty="0">
                <a:hlinkClick r:id="rId4"/>
              </a:rPr>
              <a:t>http://www.myhfs.illinois.gov/</a:t>
            </a:r>
            <a:r>
              <a:rPr lang="en-US" dirty="0"/>
              <a:t> if you wish to participate in 835/ERA, otherwise close this step.</a:t>
            </a:r>
            <a:endParaRPr lang="en-US" i="1"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1" name="Action Button: Custom 20">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2" name="Action Button: Custom 21">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1903639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457200" y="1143000"/>
            <a:ext cx="8297428" cy="4038600"/>
          </a:xfrm>
          <a:prstGeom prst="rect">
            <a:avLst/>
          </a:prstGeom>
          <a:noFill/>
          <a:ln w="9525">
            <a:noFill/>
            <a:miter lim="800000"/>
            <a:headEnd/>
            <a:tailEnd/>
          </a:ln>
        </p:spPr>
      </p:pic>
      <p:grpSp>
        <p:nvGrpSpPr>
          <p:cNvPr id="2" name="Group 4"/>
          <p:cNvGrpSpPr/>
          <p:nvPr/>
        </p:nvGrpSpPr>
        <p:grpSpPr>
          <a:xfrm>
            <a:off x="0" y="0"/>
            <a:ext cx="9144000" cy="832757"/>
            <a:chOff x="0" y="0"/>
            <a:chExt cx="9144000" cy="832757"/>
          </a:xfrm>
        </p:grpSpPr>
        <p:sp>
          <p:nvSpPr>
            <p:cNvPr id="6" name="Rectangle 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8" name="Rectangle 7"/>
          <p:cNvSpPr/>
          <p:nvPr/>
        </p:nvSpPr>
        <p:spPr>
          <a:xfrm>
            <a:off x="0" y="152400"/>
            <a:ext cx="4571947" cy="523220"/>
          </a:xfrm>
          <a:prstGeom prst="rect">
            <a:avLst/>
          </a:prstGeom>
        </p:spPr>
        <p:txBody>
          <a:bodyPr wrap="square">
            <a:spAutoFit/>
          </a:bodyPr>
          <a:lstStyle/>
          <a:p>
            <a:r>
              <a:rPr lang="en-US" sz="2800" dirty="0"/>
              <a:t>Step 12: Complete 835/ERA</a:t>
            </a:r>
          </a:p>
        </p:txBody>
      </p:sp>
      <p:sp>
        <p:nvSpPr>
          <p:cNvPr id="4" name="Slide Number Placeholder 3"/>
          <p:cNvSpPr>
            <a:spLocks noGrp="1"/>
          </p:cNvSpPr>
          <p:nvPr>
            <p:ph type="sldNum" sz="quarter" idx="12"/>
          </p:nvPr>
        </p:nvSpPr>
        <p:spPr/>
        <p:txBody>
          <a:bodyPr/>
          <a:lstStyle/>
          <a:p>
            <a:fld id="{A50A1164-DB4E-4C40-8213-FE01C087A416}" type="slidenum">
              <a:rPr lang="en-US" smtClean="0">
                <a:solidFill>
                  <a:prstClr val="black">
                    <a:tint val="75000"/>
                  </a:prstClr>
                </a:solidFill>
              </a:rPr>
              <a:pPr/>
              <a:t>68</a:t>
            </a:fld>
            <a:endParaRPr lang="en-US">
              <a:solidFill>
                <a:prstClr val="black">
                  <a:tint val="75000"/>
                </a:prstClr>
              </a:solidFill>
            </a:endParaRPr>
          </a:p>
        </p:txBody>
      </p:sp>
      <p:sp>
        <p:nvSpPr>
          <p:cNvPr id="13" name="Rectangle 12"/>
          <p:cNvSpPr/>
          <p:nvPr/>
        </p:nvSpPr>
        <p:spPr>
          <a:xfrm>
            <a:off x="762000" y="5334000"/>
            <a:ext cx="7467600" cy="646331"/>
          </a:xfrm>
          <a:prstGeom prst="rect">
            <a:avLst/>
          </a:prstGeom>
        </p:spPr>
        <p:txBody>
          <a:bodyPr wrap="square">
            <a:spAutoFit/>
          </a:bodyPr>
          <a:lstStyle/>
          <a:p>
            <a:pPr marL="120650" indent="-120650">
              <a:buFont typeface="Arial" panose="020B0604020202020204" pitchFamily="34" charset="0"/>
              <a:buChar char="•"/>
            </a:pPr>
            <a:r>
              <a:rPr lang="en-US" dirty="0"/>
              <a:t>Select your method of retrieval from the drop-down menu.</a:t>
            </a:r>
          </a:p>
          <a:p>
            <a:pPr marL="120650" indent="-120650">
              <a:buFont typeface="Arial" panose="020B0604020202020204" pitchFamily="34" charset="0"/>
              <a:buChar char="•"/>
            </a:pPr>
            <a:r>
              <a:rPr lang="en-US" dirty="0"/>
              <a:t>Scroll down further.</a:t>
            </a:r>
          </a:p>
        </p:txBody>
      </p:sp>
      <p:cxnSp>
        <p:nvCxnSpPr>
          <p:cNvPr id="14" name="Straight Arrow Connector 13"/>
          <p:cNvCxnSpPr/>
          <p:nvPr/>
        </p:nvCxnSpPr>
        <p:spPr>
          <a:xfrm flipH="1">
            <a:off x="2057399" y="2133600"/>
            <a:ext cx="53340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1559254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81000" y="1143000"/>
            <a:ext cx="8244520" cy="3995738"/>
          </a:xfrm>
          <a:prstGeom prst="rect">
            <a:avLst/>
          </a:prstGeom>
          <a:noFill/>
          <a:ln w="9525">
            <a:noFill/>
            <a:miter lim="800000"/>
            <a:headEnd/>
            <a:tailEnd/>
          </a:ln>
        </p:spPr>
      </p:pic>
      <p:grpSp>
        <p:nvGrpSpPr>
          <p:cNvPr id="2" name="Group 4"/>
          <p:cNvGrpSpPr/>
          <p:nvPr/>
        </p:nvGrpSpPr>
        <p:grpSpPr>
          <a:xfrm>
            <a:off x="0" y="0"/>
            <a:ext cx="9144000" cy="832757"/>
            <a:chOff x="0" y="0"/>
            <a:chExt cx="9144000" cy="832757"/>
          </a:xfrm>
        </p:grpSpPr>
        <p:sp>
          <p:nvSpPr>
            <p:cNvPr id="6" name="Rectangle 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7"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8" name="Rectangle 7"/>
          <p:cNvSpPr/>
          <p:nvPr/>
        </p:nvSpPr>
        <p:spPr>
          <a:xfrm>
            <a:off x="0" y="152400"/>
            <a:ext cx="4571947" cy="523220"/>
          </a:xfrm>
          <a:prstGeom prst="rect">
            <a:avLst/>
          </a:prstGeom>
        </p:spPr>
        <p:txBody>
          <a:bodyPr wrap="square">
            <a:spAutoFit/>
          </a:bodyPr>
          <a:lstStyle/>
          <a:p>
            <a:r>
              <a:rPr lang="en-US" sz="2800" dirty="0"/>
              <a:t>Step 12: Complete 835/ERA</a:t>
            </a:r>
          </a:p>
        </p:txBody>
      </p:sp>
      <p:sp>
        <p:nvSpPr>
          <p:cNvPr id="4" name="Slide Number Placeholder 3"/>
          <p:cNvSpPr>
            <a:spLocks noGrp="1"/>
          </p:cNvSpPr>
          <p:nvPr>
            <p:ph type="sldNum" sz="quarter" idx="12"/>
          </p:nvPr>
        </p:nvSpPr>
        <p:spPr/>
        <p:txBody>
          <a:bodyPr/>
          <a:lstStyle/>
          <a:p>
            <a:fld id="{A50A1164-DB4E-4C40-8213-FE01C087A416}" type="slidenum">
              <a:rPr lang="en-US" smtClean="0">
                <a:solidFill>
                  <a:prstClr val="black">
                    <a:tint val="75000"/>
                  </a:prstClr>
                </a:solidFill>
              </a:rPr>
              <a:pPr/>
              <a:t>69</a:t>
            </a:fld>
            <a:endParaRPr lang="en-US">
              <a:solidFill>
                <a:prstClr val="black">
                  <a:tint val="75000"/>
                </a:prstClr>
              </a:solidFill>
            </a:endParaRPr>
          </a:p>
        </p:txBody>
      </p:sp>
      <p:sp>
        <p:nvSpPr>
          <p:cNvPr id="16" name="Rectangle 15"/>
          <p:cNvSpPr/>
          <p:nvPr/>
        </p:nvSpPr>
        <p:spPr>
          <a:xfrm>
            <a:off x="762000" y="5334000"/>
            <a:ext cx="7467600" cy="923330"/>
          </a:xfrm>
          <a:prstGeom prst="rect">
            <a:avLst/>
          </a:prstGeom>
        </p:spPr>
        <p:txBody>
          <a:bodyPr wrap="square">
            <a:spAutoFit/>
          </a:bodyPr>
          <a:lstStyle/>
          <a:p>
            <a:pPr marL="120650" indent="-120650">
              <a:buFont typeface="Arial" panose="020B0604020202020204" pitchFamily="34" charset="0"/>
              <a:buChar char="•"/>
            </a:pPr>
            <a:r>
              <a:rPr lang="en-US" dirty="0"/>
              <a:t>Checkbox to authorize the creation of an 835/ERA account then the signature portion will be populated.</a:t>
            </a:r>
          </a:p>
          <a:p>
            <a:pPr marL="120650" indent="-120650">
              <a:buFont typeface="Arial" panose="020B0604020202020204" pitchFamily="34" charset="0"/>
              <a:buChar char="•"/>
            </a:pPr>
            <a:r>
              <a:rPr lang="en-US" dirty="0"/>
              <a:t>When complete, click </a:t>
            </a:r>
            <a:r>
              <a:rPr lang="en-US" b="1" i="1" dirty="0">
                <a:solidFill>
                  <a:srgbClr val="FF0000"/>
                </a:solidFill>
              </a:rPr>
              <a:t>Submit</a:t>
            </a:r>
            <a:r>
              <a:rPr lang="en-US" dirty="0"/>
              <a:t> then </a:t>
            </a:r>
            <a:r>
              <a:rPr lang="en-US" b="1" i="1" dirty="0">
                <a:solidFill>
                  <a:srgbClr val="FF0000"/>
                </a:solidFill>
              </a:rPr>
              <a:t>Close</a:t>
            </a:r>
            <a:r>
              <a:rPr lang="en-US" dirty="0"/>
              <a:t>.</a:t>
            </a:r>
          </a:p>
        </p:txBody>
      </p:sp>
      <p:sp>
        <p:nvSpPr>
          <p:cNvPr id="17" name="Multiply 16"/>
          <p:cNvSpPr/>
          <p:nvPr/>
        </p:nvSpPr>
        <p:spPr>
          <a:xfrm>
            <a:off x="381000" y="3276600"/>
            <a:ext cx="168477" cy="114299"/>
          </a:xfrm>
          <a:prstGeom prst="mathMultiply">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133600" y="3505200"/>
            <a:ext cx="44958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304800" y="10668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9" name="Action Button: Custom 18">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0" name="Action Button: Custom 19">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1" name="Action Button: Home 20">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3" name="Action Button: Custom 22">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extLst>
      <p:ext uri="{BB962C8B-B14F-4D97-AF65-F5344CB8AC3E}">
        <p14:creationId xmlns:p14="http://schemas.microsoft.com/office/powerpoint/2010/main" val="273661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2000"/>
                    </a14:imgEffect>
                  </a14:imgLayer>
                </a14:imgProps>
              </a:ext>
            </a:extLst>
          </a:blip>
          <a:srcRect l="-552" t="2171" r="35902" b="-2171"/>
          <a:stretch/>
        </p:blipFill>
        <p:spPr bwMode="auto">
          <a:xfrm>
            <a:off x="304801" y="914401"/>
            <a:ext cx="8382000" cy="1485607"/>
          </a:xfrm>
          <a:prstGeom prst="rect">
            <a:avLst/>
          </a:prstGeom>
          <a:noFill/>
          <a:ln w="9525">
            <a:noFill/>
            <a:miter lim="800000"/>
            <a:headEnd/>
            <a:tailEnd/>
          </a:ln>
          <a:effectLst>
            <a:glow>
              <a:schemeClr val="bg1"/>
            </a:glow>
          </a:effectLst>
        </p:spPr>
      </p:pic>
      <p:grpSp>
        <p:nvGrpSpPr>
          <p:cNvPr id="5" name="Group 33"/>
          <p:cNvGrpSpPr/>
          <p:nvPr/>
        </p:nvGrpSpPr>
        <p:grpSpPr>
          <a:xfrm>
            <a:off x="0" y="0"/>
            <a:ext cx="9144000" cy="832757"/>
            <a:chOff x="0" y="0"/>
            <a:chExt cx="9144000" cy="832757"/>
          </a:xfrm>
        </p:grpSpPr>
        <p:sp>
          <p:nvSpPr>
            <p:cNvPr id="35" name="Rectangle 34"/>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6" name="Picture 3" descr="E:\Provider Outreach\IMPACT Training Modules (development)\IMPACTlogoOpt2.jpg"/>
            <p:cNvPicPr>
              <a:picLocks noChangeAspect="1" noChangeArrowheads="1"/>
            </p:cNvPicPr>
            <p:nvPr/>
          </p:nvPicPr>
          <p:blipFill>
            <a:blip r:embed="rId5" cstate="print"/>
            <a:srcRect/>
            <a:stretch>
              <a:fillRect/>
            </a:stretch>
          </p:blipFill>
          <p:spPr bwMode="auto">
            <a:xfrm>
              <a:off x="6553200" y="76200"/>
              <a:ext cx="2404580" cy="685800"/>
            </a:xfrm>
            <a:prstGeom prst="rect">
              <a:avLst/>
            </a:prstGeom>
            <a:noFill/>
          </p:spPr>
        </p:pic>
      </p:grpSp>
      <p:cxnSp>
        <p:nvCxnSpPr>
          <p:cNvPr id="46" name="Straight Arrow Connector 45"/>
          <p:cNvCxnSpPr/>
          <p:nvPr/>
        </p:nvCxnSpPr>
        <p:spPr>
          <a:xfrm>
            <a:off x="8153401" y="457423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 y="2362200"/>
            <a:ext cx="7467600" cy="369332"/>
          </a:xfrm>
          <a:prstGeom prst="rect">
            <a:avLst/>
          </a:prstGeom>
          <a:noFill/>
          <a:ln>
            <a:noFill/>
          </a:ln>
        </p:spPr>
        <p:txBody>
          <a:bodyPr wrap="square" rtlCol="0">
            <a:spAutoFit/>
          </a:bodyPr>
          <a:lstStyle/>
          <a:p>
            <a:pPr marL="114300" indent="-114300">
              <a:buFont typeface="Arial" pitchFamily="34" charset="0"/>
              <a:buChar char="•"/>
            </a:pPr>
            <a:r>
              <a:rPr lang="en-US" dirty="0"/>
              <a:t>If completing a new application, click on </a:t>
            </a:r>
            <a:r>
              <a:rPr lang="en-US" b="1" i="1" dirty="0">
                <a:solidFill>
                  <a:srgbClr val="FF0000"/>
                </a:solidFill>
              </a:rPr>
              <a:t>New Enrollment</a:t>
            </a:r>
            <a:r>
              <a:rPr lang="en-US" dirty="0"/>
              <a:t>.</a:t>
            </a:r>
          </a:p>
        </p:txBody>
      </p:sp>
      <p:sp>
        <p:nvSpPr>
          <p:cNvPr id="33" name="Oval 32"/>
          <p:cNvSpPr/>
          <p:nvPr/>
        </p:nvSpPr>
        <p:spPr>
          <a:xfrm>
            <a:off x="3581401" y="1447800"/>
            <a:ext cx="914399"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txBox="1">
            <a:spLocks noGrp="1"/>
          </p:cNvSpPr>
          <p:nvPr>
            <p:ph type="title"/>
          </p:nvPr>
        </p:nvSpPr>
        <p:spPr>
          <a:xfrm>
            <a:off x="0" y="0"/>
            <a:ext cx="64008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Start New Application</a:t>
            </a:r>
            <a:r>
              <a:rPr kumimoji="0" lang="en-US" sz="2800" b="0" i="0" u="none" strike="noStrike" kern="1200" cap="none" spc="0" normalizeH="0" noProof="0" dirty="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pPr/>
              <a:t>7</a:t>
            </a:fld>
            <a:endParaRPr lang="en-US" dirty="0"/>
          </a:p>
        </p:txBody>
      </p:sp>
      <p:sp>
        <p:nvSpPr>
          <p:cNvPr id="34" name="TextBox 33"/>
          <p:cNvSpPr txBox="1"/>
          <p:nvPr/>
        </p:nvSpPr>
        <p:spPr>
          <a:xfrm>
            <a:off x="762000" y="5754469"/>
            <a:ext cx="7391400" cy="646331"/>
          </a:xfrm>
          <a:prstGeom prst="rect">
            <a:avLst/>
          </a:prstGeom>
          <a:noFill/>
        </p:spPr>
        <p:txBody>
          <a:bodyPr wrap="square" rtlCol="0">
            <a:spAutoFit/>
          </a:bodyPr>
          <a:lstStyle/>
          <a:p>
            <a:pPr marL="114300" indent="-114300">
              <a:buFont typeface="Arial" pitchFamily="34" charset="0"/>
              <a:buChar char="•"/>
            </a:pPr>
            <a:r>
              <a:rPr lang="en-US" dirty="0"/>
              <a:t>Use the radio buttons to select your enrollment type, then click on </a:t>
            </a:r>
            <a:r>
              <a:rPr lang="en-US" b="1" i="1" dirty="0">
                <a:solidFill>
                  <a:srgbClr val="FF0000"/>
                </a:solidFill>
              </a:rPr>
              <a:t>Submit </a:t>
            </a:r>
            <a:r>
              <a:rPr lang="en-US" dirty="0"/>
              <a:t>in the lower left corner. </a:t>
            </a:r>
          </a:p>
        </p:txBody>
      </p:sp>
      <p:sp>
        <p:nvSpPr>
          <p:cNvPr id="16" name="TextBox 15"/>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7" name="Action Button: Custom 16">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8" name="Action Button: Custom 17">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9" name="Action Button: Custom 18">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0" name="Action Button: Custom 19">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1" name="Action Button: Custom 20">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2" name="Action Button: Home 21">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ction Button: Custom 22">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4" name="Action Button: Custom 23">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5" name="Action Button: Custom 24">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6" name="Action Button: Custom 25">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8" name="Action Button: Custom 27">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1" name="Action Button: Custom 30">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2" name="Action Button: Custom 31">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71DBD6C5-6378-4C68-A692-BCF5DB12F6D1}"/>
              </a:ext>
            </a:extLst>
          </p:cNvPr>
          <p:cNvPicPr>
            <a:picLocks noChangeAspect="1"/>
          </p:cNvPicPr>
          <p:nvPr/>
        </p:nvPicPr>
        <p:blipFill>
          <a:blip r:embed="rId19"/>
          <a:stretch>
            <a:fillRect/>
          </a:stretch>
        </p:blipFill>
        <p:spPr>
          <a:xfrm>
            <a:off x="762000" y="2763282"/>
            <a:ext cx="7696200" cy="2928815"/>
          </a:xfrm>
          <a:prstGeom prst="rect">
            <a:avLst/>
          </a:prstGeom>
        </p:spPr>
      </p:pic>
      <p:sp>
        <p:nvSpPr>
          <p:cNvPr id="7" name="Oval 6">
            <a:extLst>
              <a:ext uri="{FF2B5EF4-FFF2-40B4-BE49-F238E27FC236}">
                <a16:creationId xmlns:a16="http://schemas.microsoft.com/office/drawing/2014/main" id="{B4FE2D6C-2A6E-49A5-B8E6-1B163930405A}"/>
              </a:ext>
            </a:extLst>
          </p:cNvPr>
          <p:cNvSpPr/>
          <p:nvPr/>
        </p:nvSpPr>
        <p:spPr>
          <a:xfrm>
            <a:off x="609600" y="5234897"/>
            <a:ext cx="1143000" cy="519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44C18B9-4F0E-4EA9-AABA-B43EEFA37440}"/>
              </a:ext>
            </a:extLst>
          </p:cNvPr>
          <p:cNvCxnSpPr/>
          <p:nvPr/>
        </p:nvCxnSpPr>
        <p:spPr>
          <a:xfrm>
            <a:off x="304801" y="4649861"/>
            <a:ext cx="7619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685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85800" y="914400"/>
            <a:ext cx="7543800" cy="1143000"/>
          </a:xfrm>
          <a:ln>
            <a:noFill/>
          </a:ln>
        </p:spPr>
        <p:txBody>
          <a:bodyPr>
            <a:noAutofit/>
          </a:bodyPr>
          <a:lstStyle/>
          <a:p>
            <a:pPr marL="182880" indent="-115888">
              <a:spcBef>
                <a:spcPts val="0"/>
              </a:spcBef>
            </a:pPr>
            <a:r>
              <a:rPr lang="en-US" sz="1800" dirty="0"/>
              <a:t>You have completed Step 12: </a:t>
            </a:r>
            <a:r>
              <a:rPr lang="en-US" sz="1800" b="1" i="1" dirty="0">
                <a:solidFill>
                  <a:srgbClr val="FF0000"/>
                </a:solidFill>
              </a:rPr>
              <a:t>835/ERA Enrollment Form</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13: </a:t>
            </a:r>
            <a:r>
              <a:rPr lang="en-US" sz="1800" b="1" i="1" dirty="0">
                <a:solidFill>
                  <a:srgbClr val="FF0000"/>
                </a:solidFill>
              </a:rPr>
              <a:t>Complete Enrollment Checklist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70</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5" name="Action Button: Custom 14">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6" name="Action Button: Custom 15">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7" name="Action Button: Custom 16">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8" name="Action Button: Home 17">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Custom 18">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0" name="Action Button: Custom 19">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1" name="Action Button: Custom 20">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2" name="Action Button: Custom 21">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3" name="Action Button: Custom 22">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4" name="Action Button: Custom 23">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5" name="Action Button: Custom 24">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6" name="Picture 5">
            <a:extLst>
              <a:ext uri="{FF2B5EF4-FFF2-40B4-BE49-F238E27FC236}">
                <a16:creationId xmlns:a16="http://schemas.microsoft.com/office/drawing/2014/main" id="{0C706138-2F4D-4B6E-A2D9-12DA89877393}"/>
              </a:ext>
            </a:extLst>
          </p:cNvPr>
          <p:cNvPicPr>
            <a:picLocks noChangeAspect="1"/>
          </p:cNvPicPr>
          <p:nvPr/>
        </p:nvPicPr>
        <p:blipFill>
          <a:blip r:embed="rId17"/>
          <a:stretch>
            <a:fillRect/>
          </a:stretch>
        </p:blipFill>
        <p:spPr>
          <a:xfrm>
            <a:off x="38100" y="2438400"/>
            <a:ext cx="9144000" cy="3657599"/>
          </a:xfrm>
          <a:prstGeom prst="rect">
            <a:avLst/>
          </a:prstGeom>
        </p:spPr>
      </p:pic>
      <p:sp>
        <p:nvSpPr>
          <p:cNvPr id="9" name="Oval 8">
            <a:extLst>
              <a:ext uri="{FF2B5EF4-FFF2-40B4-BE49-F238E27FC236}">
                <a16:creationId xmlns:a16="http://schemas.microsoft.com/office/drawing/2014/main" id="{0B51CE17-21A9-4E2C-921E-441B819020E7}"/>
              </a:ext>
            </a:extLst>
          </p:cNvPr>
          <p:cNvSpPr/>
          <p:nvPr/>
        </p:nvSpPr>
        <p:spPr>
          <a:xfrm>
            <a:off x="4343400" y="5029200"/>
            <a:ext cx="33655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E0AFED2-93CF-4CFA-B786-F73910C80B6E}"/>
              </a:ext>
            </a:extLst>
          </p:cNvPr>
          <p:cNvCxnSpPr/>
          <p:nvPr/>
        </p:nvCxnSpPr>
        <p:spPr>
          <a:xfrm flipH="1">
            <a:off x="2024237" y="5365750"/>
            <a:ext cx="8459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97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832757"/>
            <a:chOff x="0" y="0"/>
            <a:chExt cx="9144000" cy="832757"/>
          </a:xfrm>
        </p:grpSpPr>
        <p:sp>
          <p:nvSpPr>
            <p:cNvPr id="8" name="Rectangle 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3478"/>
              <a:ext cx="2514600" cy="685800"/>
            </a:xfrm>
            <a:prstGeom prst="rect">
              <a:avLst/>
            </a:prstGeom>
          </p:spPr>
        </p:pic>
      </p:grpSp>
      <p:sp>
        <p:nvSpPr>
          <p:cNvPr id="10" name="Title 1"/>
          <p:cNvSpPr txBox="1">
            <a:spLocks/>
          </p:cNvSpPr>
          <p:nvPr/>
        </p:nvSpPr>
        <p:spPr>
          <a:xfrm>
            <a:off x="0" y="0"/>
            <a:ext cx="6400800" cy="838200"/>
          </a:xfrm>
          <a:prstGeom prst="rect">
            <a:avLst/>
          </a:prstGeom>
        </p:spPr>
        <p:txBody>
          <a:bodyPr vert="horz" lIns="91440" tIns="45720" rIns="91440" bIns="45720" rtlCol="0" anchor="ctr">
            <a:normAutofit/>
          </a:bodyPr>
          <a:lstStyle/>
          <a:p>
            <a:pPr>
              <a:spcBef>
                <a:spcPct val="0"/>
              </a:spcBef>
              <a:defRPr/>
            </a:pPr>
            <a:r>
              <a:rPr lang="en-US" sz="3500" dirty="0">
                <a:solidFill>
                  <a:prstClr val="black"/>
                </a:solidFill>
              </a:rPr>
              <a:t>Step : Associate Billing Agent</a:t>
            </a:r>
          </a:p>
        </p:txBody>
      </p:sp>
      <p:grpSp>
        <p:nvGrpSpPr>
          <p:cNvPr id="31" name="Group 20"/>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4" cstate="print"/>
            <a:srcRect/>
            <a:stretch>
              <a:fillRect/>
            </a:stretch>
          </p:blipFill>
          <p:spPr bwMode="auto">
            <a:xfrm>
              <a:off x="6553200" y="76200"/>
              <a:ext cx="2404580" cy="685800"/>
            </a:xfrm>
            <a:prstGeom prst="rect">
              <a:avLst/>
            </a:prstGeom>
            <a:noFill/>
          </p:spPr>
        </p:pic>
      </p:grpSp>
      <p:sp>
        <p:nvSpPr>
          <p:cNvPr id="34" name="Title 5"/>
          <p:cNvSpPr txBox="1">
            <a:spLocks/>
          </p:cNvSpPr>
          <p:nvPr/>
        </p:nvSpPr>
        <p:spPr>
          <a:xfrm>
            <a:off x="0" y="0"/>
            <a:ext cx="6477000" cy="838200"/>
          </a:xfrm>
          <a:prstGeom prst="rect">
            <a:avLst/>
          </a:prstGeom>
        </p:spPr>
        <p:txBody>
          <a:bodyPr vert="horz" lIns="91440" tIns="45720" rIns="91440" bIns="45720" rtlCol="0" anchor="ctr">
            <a:noAutofit/>
          </a:bodyPr>
          <a:lstStyle/>
          <a:p>
            <a:pPr>
              <a:spcBef>
                <a:spcPct val="0"/>
              </a:spcBef>
              <a:defRPr/>
            </a:pPr>
            <a:r>
              <a:rPr lang="en-US" sz="2800" dirty="0">
                <a:solidFill>
                  <a:prstClr val="black"/>
                </a:solidFill>
              </a:rPr>
              <a:t>Step 13 Complete Enrollment Checklist</a:t>
            </a:r>
          </a:p>
        </p:txBody>
      </p:sp>
      <p:sp>
        <p:nvSpPr>
          <p:cNvPr id="35" name="Content Placeholder 2"/>
          <p:cNvSpPr txBox="1">
            <a:spLocks/>
          </p:cNvSpPr>
          <p:nvPr/>
        </p:nvSpPr>
        <p:spPr>
          <a:xfrm>
            <a:off x="762000" y="4800600"/>
            <a:ext cx="7467600" cy="1447800"/>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spcBef>
                <a:spcPts val="0"/>
              </a:spcBef>
              <a:spcAft>
                <a:spcPts val="200"/>
              </a:spcAft>
            </a:pPr>
            <a:r>
              <a:rPr lang="en-US" sz="1800" dirty="0">
                <a:solidFill>
                  <a:prstClr val="black"/>
                </a:solidFill>
              </a:rPr>
              <a:t>All questions must be answered either </a:t>
            </a:r>
            <a:r>
              <a:rPr lang="en-US" sz="1800" b="1" i="1" dirty="0">
                <a:solidFill>
                  <a:srgbClr val="FF0000"/>
                </a:solidFill>
              </a:rPr>
              <a:t>Yes</a:t>
            </a:r>
            <a:r>
              <a:rPr lang="en-US" sz="1800" dirty="0">
                <a:solidFill>
                  <a:prstClr val="black"/>
                </a:solidFill>
              </a:rPr>
              <a:t> or </a:t>
            </a:r>
            <a:r>
              <a:rPr lang="en-US" sz="1800" b="1" i="1" dirty="0">
                <a:solidFill>
                  <a:srgbClr val="FF0000"/>
                </a:solidFill>
              </a:rPr>
              <a:t>No</a:t>
            </a:r>
            <a:r>
              <a:rPr lang="en-US" sz="1800" dirty="0">
                <a:solidFill>
                  <a:prstClr val="black"/>
                </a:solidFill>
              </a:rPr>
              <a:t> and comments made if directed to do so, if a checklist item does not apply, select </a:t>
            </a:r>
            <a:r>
              <a:rPr lang="en-US" sz="1800" b="1" i="1" dirty="0">
                <a:solidFill>
                  <a:srgbClr val="FF0000"/>
                </a:solidFill>
              </a:rPr>
              <a:t>No</a:t>
            </a:r>
            <a:r>
              <a:rPr lang="en-US" sz="1800" dirty="0">
                <a:solidFill>
                  <a:prstClr val="black"/>
                </a:solidFill>
              </a:rPr>
              <a:t> as the answer.</a:t>
            </a:r>
          </a:p>
          <a:p>
            <a:pPr marL="111125" indent="-111125">
              <a:spcBef>
                <a:spcPts val="0"/>
              </a:spcBef>
              <a:spcAft>
                <a:spcPts val="200"/>
              </a:spcAft>
            </a:pPr>
            <a:r>
              <a:rPr lang="en-US" sz="1800" dirty="0">
                <a:solidFill>
                  <a:prstClr val="black"/>
                </a:solidFill>
              </a:rPr>
              <a:t>After all of the questions have been answered and comments made, click on the </a:t>
            </a:r>
            <a:r>
              <a:rPr lang="en-US" sz="1800" b="1" i="1" dirty="0">
                <a:solidFill>
                  <a:srgbClr val="FF0000"/>
                </a:solidFill>
              </a:rPr>
              <a:t>Save</a:t>
            </a:r>
            <a:r>
              <a:rPr lang="en-US" sz="1800" dirty="0">
                <a:solidFill>
                  <a:prstClr val="black"/>
                </a:solidFill>
              </a:rPr>
              <a:t> button in the upper left corner followed by clicking on the </a:t>
            </a:r>
            <a:r>
              <a:rPr lang="en-US" sz="1800" b="1" i="1" dirty="0">
                <a:solidFill>
                  <a:srgbClr val="FF0000"/>
                </a:solidFill>
              </a:rPr>
              <a:t>Close</a:t>
            </a:r>
            <a:r>
              <a:rPr lang="en-US" sz="1800" b="1" i="1" dirty="0">
                <a:solidFill>
                  <a:prstClr val="black"/>
                </a:solidFill>
              </a:rPr>
              <a:t> </a:t>
            </a:r>
            <a:r>
              <a:rPr lang="en-US" sz="1800" dirty="0">
                <a:solidFill>
                  <a:prstClr val="black"/>
                </a:solidFill>
              </a:rPr>
              <a:t>button.</a:t>
            </a:r>
          </a:p>
          <a:p>
            <a:pPr marL="0" indent="0">
              <a:spcBef>
                <a:spcPts val="0"/>
              </a:spcBef>
              <a:buFont typeface="Arial" pitchFamily="34" charset="0"/>
              <a:buNone/>
            </a:pPr>
            <a:endParaRPr lang="en-US" sz="1800" dirty="0">
              <a:solidFill>
                <a:prstClr val="black"/>
              </a:solidFill>
            </a:endParaRPr>
          </a:p>
        </p:txBody>
      </p:sp>
      <p:sp>
        <p:nvSpPr>
          <p:cNvPr id="3" name="Slide Number Placeholder 2"/>
          <p:cNvSpPr>
            <a:spLocks noGrp="1"/>
          </p:cNvSpPr>
          <p:nvPr>
            <p:ph type="sldNum" sz="quarter" idx="12"/>
          </p:nvPr>
        </p:nvSpPr>
        <p:spPr/>
        <p:txBody>
          <a:bodyPr/>
          <a:lstStyle/>
          <a:p>
            <a:fld id="{BA1FD17C-07F9-4DC7-B3E5-C38A5CD2EB05}" type="slidenum">
              <a:rPr lang="en-US" smtClean="0">
                <a:solidFill>
                  <a:prstClr val="black">
                    <a:tint val="75000"/>
                  </a:prstClr>
                </a:solidFill>
              </a:rPr>
              <a:pPr/>
              <a:t>71</a:t>
            </a:fld>
            <a:endParaRPr lang="en-US">
              <a:solidFill>
                <a:prstClr val="black">
                  <a:tint val="75000"/>
                </a:prstClr>
              </a:solidFill>
            </a:endParaRPr>
          </a:p>
        </p:txBody>
      </p:sp>
      <p:sp>
        <p:nvSpPr>
          <p:cNvPr id="16" name="TextBox 15"/>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7" name="Action Button: Custom 16">
            <a:hlinkClick r:id="rId5"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8" name="Action Button: Custom 17">
            <a:hlinkClick r:id="rId6"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9" name="Action Button: Custom 18">
            <a:hlinkClick r:id="rId7"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20" name="Action Button: Custom 19">
            <a:hlinkClick r:id="rId8"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1" name="Action Button: Custom 20">
            <a:hlinkClick r:id="rId9"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2" name="Action Button: Home 21">
            <a:hlinkClick r:id="rId10"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ction Button: Custom 22">
            <a:hlinkClick r:id="rId11"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4" name="Action Button: Custom 23">
            <a:hlinkClick r:id="rId12"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5" name="Action Button: Custom 24">
            <a:hlinkClick r:id="rId13"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6" name="Action Button: Custom 25">
            <a:hlinkClick r:id="rId14"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7" name="Action Button: Custom 26">
            <a:hlinkClick r:id="rId15"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8" name="Action Button: Custom 27">
            <a:hlinkClick r:id="rId16"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9" name="Action Button: Custom 28">
            <a:hlinkClick r:id="rId17"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91B790DD-E4F0-438E-A765-2910A66E15FD}"/>
              </a:ext>
            </a:extLst>
          </p:cNvPr>
          <p:cNvPicPr>
            <a:picLocks noChangeAspect="1"/>
          </p:cNvPicPr>
          <p:nvPr/>
        </p:nvPicPr>
        <p:blipFill>
          <a:blip r:embed="rId18"/>
          <a:stretch>
            <a:fillRect/>
          </a:stretch>
        </p:blipFill>
        <p:spPr>
          <a:xfrm>
            <a:off x="76200" y="940707"/>
            <a:ext cx="8915400" cy="3859893"/>
          </a:xfrm>
          <a:prstGeom prst="rect">
            <a:avLst/>
          </a:prstGeom>
        </p:spPr>
      </p:pic>
    </p:spTree>
    <p:extLst>
      <p:ext uri="{BB962C8B-B14F-4D97-AF65-F5344CB8AC3E}">
        <p14:creationId xmlns:p14="http://schemas.microsoft.com/office/powerpoint/2010/main" val="4083188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685800" y="914400"/>
            <a:ext cx="7543800" cy="1143000"/>
          </a:xfrm>
          <a:ln>
            <a:noFill/>
          </a:ln>
        </p:spPr>
        <p:txBody>
          <a:bodyPr>
            <a:noAutofit/>
          </a:bodyPr>
          <a:lstStyle/>
          <a:p>
            <a:pPr marL="182880" indent="-115888">
              <a:spcBef>
                <a:spcPts val="0"/>
              </a:spcBef>
            </a:pPr>
            <a:r>
              <a:rPr lang="en-US" sz="1800" dirty="0"/>
              <a:t>You have completed Step 13: </a:t>
            </a:r>
            <a:r>
              <a:rPr lang="en-US" sz="1800" b="1" i="1" dirty="0">
                <a:solidFill>
                  <a:srgbClr val="FF0000"/>
                </a:solidFill>
              </a:rPr>
              <a:t>Complete Enrollment Checklist</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spcBef>
                <a:spcPts val="0"/>
              </a:spcBef>
            </a:pPr>
            <a:r>
              <a:rPr lang="en-US" sz="1800" dirty="0"/>
              <a:t>Click on Step 14 </a:t>
            </a:r>
            <a:r>
              <a:rPr lang="en-US" sz="1800" b="1" i="1" dirty="0">
                <a:solidFill>
                  <a:srgbClr val="FF0000"/>
                </a:solidFill>
              </a:rPr>
              <a:t>Submit Enrollment Application for Approval </a:t>
            </a:r>
            <a:r>
              <a:rPr lang="en-US" sz="1800" dirty="0"/>
              <a:t>to continue your application.</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2" name="Action Button: Custom 11">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3" name="Action Button: Custom 12">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4" name="Action Button: Custom 13">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5" name="Action Button: Custom 14">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6" name="Action Button: Home 15">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Custom 16">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8" name="Action Button: Custom 17">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9" name="Action Button: Custom 18">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0" name="Action Button: Custom 19">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1" name="Action Button: Custom 20">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2" name="Action Button: Custom 2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3" name="Action Button: Custom 2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69BE7056-3D35-47FA-B270-9C0EFE5952E6}"/>
              </a:ext>
            </a:extLst>
          </p:cNvPr>
          <p:cNvPicPr>
            <a:picLocks noChangeAspect="1"/>
          </p:cNvPicPr>
          <p:nvPr/>
        </p:nvPicPr>
        <p:blipFill>
          <a:blip r:embed="rId17"/>
          <a:stretch>
            <a:fillRect/>
          </a:stretch>
        </p:blipFill>
        <p:spPr>
          <a:xfrm>
            <a:off x="76200" y="2438400"/>
            <a:ext cx="8881580" cy="3657600"/>
          </a:xfrm>
          <a:prstGeom prst="rect">
            <a:avLst/>
          </a:prstGeom>
        </p:spPr>
      </p:pic>
      <p:sp>
        <p:nvSpPr>
          <p:cNvPr id="6" name="Oval 5">
            <a:extLst>
              <a:ext uri="{FF2B5EF4-FFF2-40B4-BE49-F238E27FC236}">
                <a16:creationId xmlns:a16="http://schemas.microsoft.com/office/drawing/2014/main" id="{FBDC5147-6B7F-476C-9F73-1FC7EC3C8DA6}"/>
              </a:ext>
            </a:extLst>
          </p:cNvPr>
          <p:cNvSpPr/>
          <p:nvPr/>
        </p:nvSpPr>
        <p:spPr>
          <a:xfrm>
            <a:off x="4267200" y="5257800"/>
            <a:ext cx="3200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B5EF118-DFCB-46BE-BEDD-240CA0E326A6}"/>
              </a:ext>
            </a:extLst>
          </p:cNvPr>
          <p:cNvCxnSpPr/>
          <p:nvPr/>
        </p:nvCxnSpPr>
        <p:spPr>
          <a:xfrm flipH="1">
            <a:off x="2209800" y="5562600"/>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9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7" name="Title 5"/>
          <p:cNvSpPr>
            <a:spLocks noGrp="1"/>
          </p:cNvSpPr>
          <p:nvPr>
            <p:ph type="title"/>
          </p:nvPr>
        </p:nvSpPr>
        <p:spPr>
          <a:xfrm>
            <a:off x="0" y="0"/>
            <a:ext cx="6477000" cy="838200"/>
          </a:xfrm>
        </p:spPr>
        <p:txBody>
          <a:bodyPr>
            <a:normAutofit/>
          </a:bodyPr>
          <a:lstStyle/>
          <a:p>
            <a:pPr algn="l"/>
            <a:r>
              <a:rPr lang="en-US" sz="2800" dirty="0"/>
              <a:t>Step 14: Submit Enrollment for Approval</a:t>
            </a:r>
          </a:p>
        </p:txBody>
      </p:sp>
      <p:sp>
        <p:nvSpPr>
          <p:cNvPr id="10" name="Content Placeholder 2"/>
          <p:cNvSpPr>
            <a:spLocks noGrp="1"/>
          </p:cNvSpPr>
          <p:nvPr>
            <p:ph idx="1"/>
          </p:nvPr>
        </p:nvSpPr>
        <p:spPr>
          <a:xfrm>
            <a:off x="762000" y="5099050"/>
            <a:ext cx="7467600" cy="914400"/>
          </a:xfrm>
        </p:spPr>
        <p:txBody>
          <a:bodyPr anchor="ctr"/>
          <a:lstStyle/>
          <a:p>
            <a:pPr marL="114300" indent="-114300" eaLnBrk="1" hangingPunct="1">
              <a:spcBef>
                <a:spcPts val="1200"/>
              </a:spcBef>
            </a:pPr>
            <a:r>
              <a:rPr lang="en-US" altLang="en-US" sz="1800" dirty="0">
                <a:cs typeface="Arial" charset="0"/>
              </a:rPr>
              <a:t>Click</a:t>
            </a:r>
            <a:r>
              <a:rPr lang="en-US" altLang="en-US" sz="1800" dirty="0">
                <a:solidFill>
                  <a:srgbClr val="FF0000"/>
                </a:solidFill>
                <a:cs typeface="Arial" charset="0"/>
              </a:rPr>
              <a:t> </a:t>
            </a:r>
            <a:r>
              <a:rPr lang="en-US" altLang="en-US" sz="1800" b="1" i="1" dirty="0">
                <a:solidFill>
                  <a:srgbClr val="FF0000"/>
                </a:solidFill>
                <a:cs typeface="Arial" charset="0"/>
              </a:rPr>
              <a:t>Next</a:t>
            </a:r>
            <a:r>
              <a:rPr lang="en-US" altLang="en-US" sz="1800" dirty="0">
                <a:solidFill>
                  <a:srgbClr val="FF0000"/>
                </a:solidFill>
                <a:cs typeface="Arial" charset="0"/>
              </a:rPr>
              <a:t> </a:t>
            </a:r>
            <a:r>
              <a:rPr lang="en-US" altLang="en-US" sz="1800" dirty="0">
                <a:cs typeface="Arial" charset="0"/>
              </a:rPr>
              <a:t>to confirm that all of the information that you have submitted as a part of the application is accurate.</a:t>
            </a:r>
          </a:p>
        </p:txBody>
      </p:sp>
      <p:sp>
        <p:nvSpPr>
          <p:cNvPr id="3" name="Slide Number Placeholder 2"/>
          <p:cNvSpPr>
            <a:spLocks noGrp="1"/>
          </p:cNvSpPr>
          <p:nvPr>
            <p:ph type="sldNum" sz="quarter" idx="12"/>
          </p:nvPr>
        </p:nvSpPr>
        <p:spPr/>
        <p:txBody>
          <a:bodyPr/>
          <a:lstStyle/>
          <a:p>
            <a:fld id="{5231E635-3882-45BA-B8C0-75C01EA01E46}" type="slidenum">
              <a:rPr lang="en-US" smtClean="0"/>
              <a:pPr/>
              <a:t>73</a:t>
            </a:fld>
            <a:endParaRPr lang="en-US" dirty="0"/>
          </a:p>
        </p:txBody>
      </p:sp>
      <p:sp>
        <p:nvSpPr>
          <p:cNvPr id="11" name="TextBox 10"/>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2" name="Action Button: Custom 11">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EDD301FA-D6E3-457C-86DB-0B9D1E9DF90A}"/>
              </a:ext>
            </a:extLst>
          </p:cNvPr>
          <p:cNvPicPr>
            <a:picLocks noChangeAspect="1"/>
          </p:cNvPicPr>
          <p:nvPr/>
        </p:nvPicPr>
        <p:blipFill>
          <a:blip r:embed="rId17"/>
          <a:stretch>
            <a:fillRect/>
          </a:stretch>
        </p:blipFill>
        <p:spPr>
          <a:xfrm>
            <a:off x="152400" y="994836"/>
            <a:ext cx="8534400" cy="3958163"/>
          </a:xfrm>
          <a:prstGeom prst="rect">
            <a:avLst/>
          </a:prstGeom>
        </p:spPr>
      </p:pic>
      <p:sp>
        <p:nvSpPr>
          <p:cNvPr id="7" name="Oval 6">
            <a:extLst>
              <a:ext uri="{FF2B5EF4-FFF2-40B4-BE49-F238E27FC236}">
                <a16:creationId xmlns:a16="http://schemas.microsoft.com/office/drawing/2014/main" id="{095BBCBC-D7FE-489D-A09E-8AB937E948AA}"/>
              </a:ext>
            </a:extLst>
          </p:cNvPr>
          <p:cNvSpPr/>
          <p:nvPr/>
        </p:nvSpPr>
        <p:spPr>
          <a:xfrm>
            <a:off x="381000" y="1295400"/>
            <a:ext cx="609600" cy="376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E:\Provider Outreach\IMPACT Training Modules (development)\Actual IMPACT Slides\IMPACT FAO\12 FAO SEA Submit Appl1.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2000"/>
                    </a14:imgEffect>
                  </a14:imgLayer>
                </a14:imgProps>
              </a:ext>
              <a:ext uri="{28A0092B-C50C-407E-A947-70E740481C1C}">
                <a14:useLocalDpi xmlns:a14="http://schemas.microsoft.com/office/drawing/2010/main" val="0"/>
              </a:ext>
            </a:extLst>
          </a:blip>
          <a:srcRect/>
          <a:stretch>
            <a:fillRect/>
          </a:stretch>
        </p:blipFill>
        <p:spPr bwMode="auto">
          <a:xfrm>
            <a:off x="127893" y="914400"/>
            <a:ext cx="8888214" cy="42587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3"/>
          <p:cNvGrpSpPr/>
          <p:nvPr/>
        </p:nvGrpSpPr>
        <p:grpSpPr>
          <a:xfrm>
            <a:off x="0" y="0"/>
            <a:ext cx="9144000" cy="832757"/>
            <a:chOff x="0" y="0"/>
            <a:chExt cx="9144000" cy="832757"/>
          </a:xfrm>
        </p:grpSpPr>
        <p:sp>
          <p:nvSpPr>
            <p:cNvPr id="26" name="Rectangle 25"/>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28" name="Picture 3" descr="E:\Provider Outreach\IMPACT Training Modules (development)\IMPACTlogoOpt2.jpg"/>
            <p:cNvPicPr>
              <a:picLocks noChangeAspect="1" noChangeArrowheads="1"/>
            </p:cNvPicPr>
            <p:nvPr/>
          </p:nvPicPr>
          <p:blipFill>
            <a:blip r:embed="rId5" cstate="print"/>
            <a:srcRect/>
            <a:stretch>
              <a:fillRect/>
            </a:stretch>
          </p:blipFill>
          <p:spPr bwMode="auto">
            <a:xfrm>
              <a:off x="6553200" y="76200"/>
              <a:ext cx="2404580" cy="685800"/>
            </a:xfrm>
            <a:prstGeom prst="rect">
              <a:avLst/>
            </a:prstGeom>
            <a:noFill/>
          </p:spPr>
        </p:pic>
      </p:grpSp>
      <p:sp>
        <p:nvSpPr>
          <p:cNvPr id="37" name="Title 5"/>
          <p:cNvSpPr txBox="1">
            <a:spLocks/>
          </p:cNvSpPr>
          <p:nvPr/>
        </p:nvSpPr>
        <p:spPr>
          <a:xfrm>
            <a:off x="0" y="0"/>
            <a:ext cx="64770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Step 14: Submit Enrollment for Approval</a:t>
            </a:r>
          </a:p>
        </p:txBody>
      </p:sp>
      <p:sp>
        <p:nvSpPr>
          <p:cNvPr id="11" name="Content Placeholder 2"/>
          <p:cNvSpPr>
            <a:spLocks noGrp="1"/>
          </p:cNvSpPr>
          <p:nvPr>
            <p:ph idx="1"/>
          </p:nvPr>
        </p:nvSpPr>
        <p:spPr>
          <a:xfrm>
            <a:off x="762000" y="5334000"/>
            <a:ext cx="7377953" cy="927474"/>
          </a:xfrm>
        </p:spPr>
        <p:txBody>
          <a:bodyPr/>
          <a:lstStyle/>
          <a:p>
            <a:pPr marL="114300" indent="-114300" eaLnBrk="1" hangingPunct="1">
              <a:spcBef>
                <a:spcPts val="0"/>
              </a:spcBef>
            </a:pPr>
            <a:r>
              <a:rPr lang="en-US" altLang="en-US" sz="1800" dirty="0">
                <a:cs typeface="Arial" charset="0"/>
              </a:rPr>
              <a:t>Read through all of the terms and conditions. </a:t>
            </a:r>
          </a:p>
          <a:p>
            <a:pPr marL="114300" indent="-114300" eaLnBrk="1" hangingPunct="1">
              <a:spcBef>
                <a:spcPts val="0"/>
              </a:spcBef>
            </a:pPr>
            <a:r>
              <a:rPr lang="en-US" altLang="en-US" sz="1800" dirty="0">
                <a:cs typeface="Arial" charset="0"/>
              </a:rPr>
              <a:t>Check the box certifying that you agree to the terms and conditions. </a:t>
            </a:r>
          </a:p>
          <a:p>
            <a:pPr marL="114300" indent="-114300" eaLnBrk="1" hangingPunct="1">
              <a:spcBef>
                <a:spcPts val="0"/>
              </a:spcBef>
            </a:pPr>
            <a:r>
              <a:rPr lang="en-US" altLang="en-US" sz="1800" dirty="0">
                <a:cs typeface="Arial" charset="0"/>
              </a:rPr>
              <a:t> Then select  </a:t>
            </a:r>
            <a:r>
              <a:rPr lang="en-US" altLang="en-US" sz="1800" b="1" i="1" dirty="0">
                <a:solidFill>
                  <a:srgbClr val="FF0000"/>
                </a:solidFill>
                <a:cs typeface="Arial" charset="0"/>
              </a:rPr>
              <a:t>Submit Application</a:t>
            </a:r>
            <a:r>
              <a:rPr lang="en-US" altLang="en-US" sz="1800" dirty="0">
                <a:cs typeface="Arial" charset="0"/>
              </a:rPr>
              <a:t>.</a:t>
            </a:r>
          </a:p>
        </p:txBody>
      </p:sp>
      <p:sp>
        <p:nvSpPr>
          <p:cNvPr id="3" name="Slide Number Placeholder 2"/>
          <p:cNvSpPr>
            <a:spLocks noGrp="1"/>
          </p:cNvSpPr>
          <p:nvPr>
            <p:ph type="sldNum" sz="quarter" idx="12"/>
          </p:nvPr>
        </p:nvSpPr>
        <p:spPr/>
        <p:txBody>
          <a:bodyPr/>
          <a:lstStyle/>
          <a:p>
            <a:fld id="{5231E635-3882-45BA-B8C0-75C01EA01E46}" type="slidenum">
              <a:rPr lang="en-US" smtClean="0"/>
              <a:pPr/>
              <a:t>74</a:t>
            </a:fld>
            <a:endParaRPr lang="en-US" dirty="0"/>
          </a:p>
        </p:txBody>
      </p:sp>
      <p:sp>
        <p:nvSpPr>
          <p:cNvPr id="14" name="Oval 13"/>
          <p:cNvSpPr/>
          <p:nvPr/>
        </p:nvSpPr>
        <p:spPr>
          <a:xfrm>
            <a:off x="381000" y="838200"/>
            <a:ext cx="89199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143000" y="4926386"/>
            <a:ext cx="6565900" cy="407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6"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5" name="Action Button: Custom 14">
            <a:hlinkClick r:id="rId7"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8"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9"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10"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11"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2"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1" name="Action Button: Custom 20">
            <a:hlinkClick r:id="rId13"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2" name="Action Button: Custom 21">
            <a:hlinkClick r:id="rId14"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3" name="Action Button: Custom 22">
            <a:hlinkClick r:id="rId15"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4" name="Action Button: Custom 23">
            <a:hlinkClick r:id="rId16"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5" name="Action Button: Custom 24">
            <a:hlinkClick r:id="rId17"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9" name="Action Button: Custom 28">
            <a:hlinkClick r:id="rId18"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75</a:t>
            </a:fld>
            <a:endParaRPr lang="en-US" dirty="0"/>
          </a:p>
        </p:txBody>
      </p:sp>
      <p:sp>
        <p:nvSpPr>
          <p:cNvPr id="43" name="Rectangle 42"/>
          <p:cNvSpPr/>
          <p:nvPr/>
        </p:nvSpPr>
        <p:spPr>
          <a:xfrm>
            <a:off x="1600200" y="1066800"/>
            <a:ext cx="6705600" cy="1477328"/>
          </a:xfrm>
          <a:prstGeom prst="rect">
            <a:avLst/>
          </a:prstGeom>
        </p:spPr>
        <p:txBody>
          <a:bodyPr wrap="square">
            <a:spAutoFit/>
          </a:bodyPr>
          <a:lstStyle/>
          <a:p>
            <a:pPr marL="182880" indent="-115888">
              <a:spcBef>
                <a:spcPts val="0"/>
              </a:spcBef>
              <a:buFont typeface="Arial" pitchFamily="34" charset="0"/>
              <a:buChar char="•"/>
            </a:pPr>
            <a:r>
              <a:rPr lang="en-US" dirty="0"/>
              <a:t>The below message will appear advising that the application has been submitted to the state for review. The application number  can to used to check the status of the application by going through the track application option.</a:t>
            </a:r>
          </a:p>
          <a:p>
            <a:pPr marL="66992">
              <a:spcBef>
                <a:spcPts val="0"/>
              </a:spcBef>
            </a:pPr>
            <a:endParaRPr lang="en-US" dirty="0"/>
          </a:p>
        </p:txBody>
      </p:sp>
      <p:sp>
        <p:nvSpPr>
          <p:cNvPr id="9" name="TextBox 8"/>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0" name="Action Button: Custom 9">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1" name="Action Button: Custom 10">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2" name="Action Button: Custom 11">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3" name="Action Button: Custom 12">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4" name="Action Button: Custom 13">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5" name="Action Button: Home 14">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ction Button: Custom 15">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7" name="Action Button: Custom 16">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18" name="Action Button: Custom 17">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19" name="Action Button: Custom 18">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0" name="Action Button: Custom 19">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1" name="Action Button: Custom 20">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2" name="Action Button: Custom 21">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5" name="Picture 4">
            <a:extLst>
              <a:ext uri="{FF2B5EF4-FFF2-40B4-BE49-F238E27FC236}">
                <a16:creationId xmlns:a16="http://schemas.microsoft.com/office/drawing/2014/main" id="{6348E5B5-FC60-46B8-BC31-E6226D824DBD}"/>
              </a:ext>
            </a:extLst>
          </p:cNvPr>
          <p:cNvPicPr>
            <a:picLocks noChangeAspect="1"/>
          </p:cNvPicPr>
          <p:nvPr/>
        </p:nvPicPr>
        <p:blipFill>
          <a:blip r:embed="rId17"/>
          <a:stretch>
            <a:fillRect/>
          </a:stretch>
        </p:blipFill>
        <p:spPr>
          <a:xfrm>
            <a:off x="76199" y="2362201"/>
            <a:ext cx="8881581" cy="3733800"/>
          </a:xfrm>
          <a:prstGeom prst="rect">
            <a:avLst/>
          </a:prstGeom>
        </p:spPr>
      </p:pic>
    </p:spTree>
    <p:extLst>
      <p:ext uri="{BB962C8B-B14F-4D97-AF65-F5344CB8AC3E}">
        <p14:creationId xmlns:p14="http://schemas.microsoft.com/office/powerpoint/2010/main" val="1207497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0"/>
            <a:ext cx="9144000" cy="832757"/>
            <a:chOff x="0" y="0"/>
            <a:chExt cx="9144000" cy="832757"/>
          </a:xfrm>
        </p:grpSpPr>
        <p:sp>
          <p:nvSpPr>
            <p:cNvPr id="32" name="Rectangle 3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3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914400"/>
            <a:ext cx="7467600" cy="1143000"/>
          </a:xfrm>
          <a:ln>
            <a:noFill/>
          </a:ln>
        </p:spPr>
        <p:txBody>
          <a:bodyPr>
            <a:noAutofit/>
          </a:bodyPr>
          <a:lstStyle/>
          <a:p>
            <a:pPr marL="182880" indent="-115888">
              <a:spcBef>
                <a:spcPts val="0"/>
              </a:spcBef>
            </a:pPr>
            <a:r>
              <a:rPr lang="en-US" sz="1800" dirty="0"/>
              <a:t>You have completed Step 14: </a:t>
            </a:r>
            <a:r>
              <a:rPr lang="en-US" sz="1800" b="1" i="1" dirty="0">
                <a:solidFill>
                  <a:srgbClr val="FF0000"/>
                </a:solidFill>
              </a:rPr>
              <a:t>Submit Enrollment Application for Approval</a:t>
            </a:r>
            <a:r>
              <a:rPr lang="en-US" sz="1800" dirty="0"/>
              <a:t>. </a:t>
            </a:r>
            <a:r>
              <a:rPr lang="en-US" sz="1800" b="1" i="1" dirty="0"/>
              <a:t> </a:t>
            </a:r>
            <a:r>
              <a:rPr lang="en-US" sz="1800" dirty="0"/>
              <a:t>The system will place the current date in the </a:t>
            </a:r>
            <a:r>
              <a:rPr lang="en-US" sz="1800" b="1" i="1" dirty="0">
                <a:solidFill>
                  <a:srgbClr val="FF0000"/>
                </a:solidFill>
              </a:rPr>
              <a:t>End Date </a:t>
            </a:r>
            <a:r>
              <a:rPr lang="en-US" sz="1800" dirty="0"/>
              <a:t>field and will place </a:t>
            </a:r>
            <a:r>
              <a:rPr lang="en-US" sz="1800" b="1" i="1" dirty="0">
                <a:solidFill>
                  <a:srgbClr val="FF0000"/>
                </a:solidFill>
              </a:rPr>
              <a:t>Complete</a:t>
            </a:r>
            <a:r>
              <a:rPr lang="en-US" sz="1800" dirty="0"/>
              <a:t> in the corresponding </a:t>
            </a:r>
            <a:r>
              <a:rPr lang="en-US" sz="1800" b="1" i="1" dirty="0">
                <a:solidFill>
                  <a:srgbClr val="FF0000"/>
                </a:solidFill>
              </a:rPr>
              <a:t>Status</a:t>
            </a:r>
            <a:r>
              <a:rPr lang="en-US" sz="1800" dirty="0"/>
              <a:t> field.</a:t>
            </a:r>
          </a:p>
          <a:p>
            <a:pPr marL="182880" indent="-115888" algn="just">
              <a:spcBef>
                <a:spcPts val="0"/>
              </a:spcBef>
            </a:pPr>
            <a:endParaRPr lang="en-US" sz="1800" dirty="0"/>
          </a:p>
          <a:p>
            <a:pPr marL="182880" indent="-115888" algn="just">
              <a:spcBef>
                <a:spcPts val="0"/>
              </a:spcBef>
            </a:pPr>
            <a:endParaRPr lang="en-US" sz="1800" dirty="0"/>
          </a:p>
        </p:txBody>
      </p:sp>
      <p:sp>
        <p:nvSpPr>
          <p:cNvPr id="39" name="Title 1"/>
          <p:cNvSpPr>
            <a:spLocks noGrp="1"/>
          </p:cNvSpPr>
          <p:nvPr>
            <p:ph type="title"/>
          </p:nvPr>
        </p:nvSpPr>
        <p:spPr>
          <a:xfrm>
            <a:off x="0" y="0"/>
            <a:ext cx="6400800" cy="838200"/>
          </a:xfrm>
        </p:spPr>
        <p:txBody>
          <a:bodyPr>
            <a:noAutofit/>
          </a:bodyPr>
          <a:lstStyle/>
          <a:p>
            <a:pPr algn="l"/>
            <a:r>
              <a:rPr lang="en-US" sz="2800" dirty="0"/>
              <a:t>Business Process Wizard (BPW)</a:t>
            </a:r>
          </a:p>
        </p:txBody>
      </p:sp>
      <p:sp>
        <p:nvSpPr>
          <p:cNvPr id="4" name="Slide Number Placeholder 3"/>
          <p:cNvSpPr>
            <a:spLocks noGrp="1"/>
          </p:cNvSpPr>
          <p:nvPr>
            <p:ph type="sldNum" sz="quarter" idx="12"/>
          </p:nvPr>
        </p:nvSpPr>
        <p:spPr/>
        <p:txBody>
          <a:bodyPr/>
          <a:lstStyle/>
          <a:p>
            <a:fld id="{5231E635-3882-45BA-B8C0-75C01EA01E46}" type="slidenum">
              <a:rPr lang="en-US" smtClean="0"/>
              <a:pPr/>
              <a:t>76</a:t>
            </a:fld>
            <a:endParaRPr lang="en-US" dirty="0"/>
          </a:p>
        </p:txBody>
      </p:sp>
      <p:sp>
        <p:nvSpPr>
          <p:cNvPr id="10" name="TextBox 9"/>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1" name="Action Button: Custom 10">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3" name="Action Button: Custom 12">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Action Button: Custom 13">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5" name="Action Button: Custom 14">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6" name="Action Button: Custom 15">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7" name="Action Button: Home 16">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19" name="Action Button: Custom 18">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0" name="Action Button: Custom 19">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1" name="Action Button: Custom 20">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2" name="Action Button: Custom 21">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3" name="Action Button: Custom 22">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4" name="Action Button: Custom 23">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7" name="Picture 6">
            <a:extLst>
              <a:ext uri="{FF2B5EF4-FFF2-40B4-BE49-F238E27FC236}">
                <a16:creationId xmlns:a16="http://schemas.microsoft.com/office/drawing/2014/main" id="{3E4336EE-8760-43CE-997F-5A84FE4F786E}"/>
              </a:ext>
            </a:extLst>
          </p:cNvPr>
          <p:cNvPicPr>
            <a:picLocks noChangeAspect="1"/>
          </p:cNvPicPr>
          <p:nvPr/>
        </p:nvPicPr>
        <p:blipFill>
          <a:blip r:embed="rId17"/>
          <a:stretch>
            <a:fillRect/>
          </a:stretch>
        </p:blipFill>
        <p:spPr>
          <a:xfrm>
            <a:off x="228600" y="2124075"/>
            <a:ext cx="8729180" cy="3732835"/>
          </a:xfrm>
          <a:prstGeom prst="rect">
            <a:avLst/>
          </a:prstGeom>
        </p:spPr>
      </p:pic>
      <p:sp>
        <p:nvSpPr>
          <p:cNvPr id="8" name="Oval 7">
            <a:extLst>
              <a:ext uri="{FF2B5EF4-FFF2-40B4-BE49-F238E27FC236}">
                <a16:creationId xmlns:a16="http://schemas.microsoft.com/office/drawing/2014/main" id="{B746A033-7E41-4924-BA0A-57E4CC6AC3A0}"/>
              </a:ext>
            </a:extLst>
          </p:cNvPr>
          <p:cNvSpPr/>
          <p:nvPr/>
        </p:nvSpPr>
        <p:spPr>
          <a:xfrm>
            <a:off x="4343400" y="5257800"/>
            <a:ext cx="302253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97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32757"/>
            <a:chOff x="0" y="0"/>
            <a:chExt cx="9144000" cy="832757"/>
          </a:xfrm>
        </p:grpSpPr>
        <p:sp>
          <p:nvSpPr>
            <p:cNvPr id="18" name="Rectangle 1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10" name="Title 9"/>
          <p:cNvSpPr>
            <a:spLocks noGrp="1"/>
          </p:cNvSpPr>
          <p:nvPr>
            <p:ph type="title"/>
          </p:nvPr>
        </p:nvSpPr>
        <p:spPr>
          <a:xfrm>
            <a:off x="0" y="0"/>
            <a:ext cx="6400800" cy="838200"/>
          </a:xfrm>
        </p:spPr>
        <p:txBody>
          <a:bodyPr>
            <a:normAutofit/>
          </a:bodyPr>
          <a:lstStyle/>
          <a:p>
            <a:pPr algn="l"/>
            <a:r>
              <a:rPr lang="en-US" sz="2800" dirty="0"/>
              <a:t>Resources</a:t>
            </a:r>
          </a:p>
        </p:txBody>
      </p:sp>
      <p:sp>
        <p:nvSpPr>
          <p:cNvPr id="4" name="Slide Number Placeholder 3"/>
          <p:cNvSpPr>
            <a:spLocks noGrp="1"/>
          </p:cNvSpPr>
          <p:nvPr>
            <p:ph type="sldNum" sz="quarter" idx="12"/>
          </p:nvPr>
        </p:nvSpPr>
        <p:spPr/>
        <p:txBody>
          <a:bodyPr/>
          <a:lstStyle/>
          <a:p>
            <a:fld id="{5231E635-3882-45BA-B8C0-75C01EA01E46}" type="slidenum">
              <a:rPr lang="en-US" smtClean="0"/>
              <a:pPr/>
              <a:t>77</a:t>
            </a:fld>
            <a:endParaRPr lang="en-US" dirty="0"/>
          </a:p>
        </p:txBody>
      </p:sp>
      <p:sp>
        <p:nvSpPr>
          <p:cNvPr id="27" name="Rectangle 26"/>
          <p:cNvSpPr/>
          <p:nvPr/>
        </p:nvSpPr>
        <p:spPr>
          <a:xfrm>
            <a:off x="762000" y="1447800"/>
            <a:ext cx="7467600" cy="1785104"/>
          </a:xfrm>
          <a:prstGeom prst="rect">
            <a:avLst/>
          </a:prstGeom>
        </p:spPr>
        <p:txBody>
          <a:bodyPr wrap="square">
            <a:spAutoFit/>
          </a:bodyPr>
          <a:lstStyle/>
          <a:p>
            <a:pPr marL="114300" indent="-114300">
              <a:buFont typeface="Arial" pitchFamily="34" charset="0"/>
              <a:buChar char="•"/>
            </a:pPr>
            <a:r>
              <a:rPr lang="en-US" sz="2200" dirty="0"/>
              <a:t>For more information regarding IMPACT, please visit </a:t>
            </a:r>
            <a:r>
              <a:rPr lang="en-US" sz="2200" dirty="0">
                <a:hlinkClick r:id="rId4"/>
              </a:rPr>
              <a:t>http://www.illinois.gov/hfs/impact/Pages/AboutIMPACT.aspx </a:t>
            </a:r>
            <a:endParaRPr lang="en-US" sz="2200" dirty="0"/>
          </a:p>
          <a:p>
            <a:pPr marL="114300" indent="-114300">
              <a:buFont typeface="Arial" pitchFamily="34" charset="0"/>
              <a:buChar char="•"/>
            </a:pPr>
            <a:endParaRPr lang="en-US" sz="2200" dirty="0"/>
          </a:p>
          <a:p>
            <a:pPr marL="114300" indent="-114300">
              <a:buFont typeface="Arial" pitchFamily="34" charset="0"/>
              <a:buChar char="•"/>
            </a:pPr>
            <a:r>
              <a:rPr lang="en-US" sz="2200" dirty="0"/>
              <a:t>Check out the definitions of common terms at </a:t>
            </a:r>
            <a:r>
              <a:rPr lang="en-US" sz="2200" dirty="0">
                <a:hlinkClick r:id="rId5"/>
              </a:rPr>
              <a:t>http://www.illinois.gov/hfs/impact/Pages/Glossary.aspx</a:t>
            </a:r>
            <a:endParaRPr lang="en-US" sz="2200" dirty="0"/>
          </a:p>
        </p:txBody>
      </p:sp>
    </p:spTree>
    <p:extLst>
      <p:ext uri="{BB962C8B-B14F-4D97-AF65-F5344CB8AC3E}">
        <p14:creationId xmlns:p14="http://schemas.microsoft.com/office/powerpoint/2010/main" val="1915174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32757"/>
            <a:chOff x="0" y="0"/>
            <a:chExt cx="9144000" cy="832757"/>
          </a:xfrm>
        </p:grpSpPr>
        <p:sp>
          <p:nvSpPr>
            <p:cNvPr id="18" name="Rectangle 17"/>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8"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 name="Content Placeholder 2"/>
          <p:cNvSpPr>
            <a:spLocks noGrp="1"/>
          </p:cNvSpPr>
          <p:nvPr>
            <p:ph idx="1"/>
          </p:nvPr>
        </p:nvSpPr>
        <p:spPr>
          <a:xfrm>
            <a:off x="762000" y="1219200"/>
            <a:ext cx="7467600" cy="4953000"/>
          </a:xfrm>
        </p:spPr>
        <p:txBody>
          <a:bodyPr>
            <a:normAutofit/>
          </a:bodyPr>
          <a:lstStyle/>
          <a:p>
            <a:pPr marL="169863" indent="-169863"/>
            <a:endParaRPr lang="en-US" sz="2400" dirty="0"/>
          </a:p>
          <a:p>
            <a:endParaRPr lang="en-US" sz="2400" dirty="0"/>
          </a:p>
        </p:txBody>
      </p:sp>
      <p:sp>
        <p:nvSpPr>
          <p:cNvPr id="10" name="Title 9"/>
          <p:cNvSpPr>
            <a:spLocks noGrp="1"/>
          </p:cNvSpPr>
          <p:nvPr>
            <p:ph type="title"/>
          </p:nvPr>
        </p:nvSpPr>
        <p:spPr>
          <a:xfrm>
            <a:off x="0" y="0"/>
            <a:ext cx="6400800" cy="838200"/>
          </a:xfrm>
        </p:spPr>
        <p:txBody>
          <a:bodyPr>
            <a:normAutofit/>
          </a:bodyPr>
          <a:lstStyle/>
          <a:p>
            <a:pPr algn="l"/>
            <a:r>
              <a:rPr lang="en-US" sz="2800" dirty="0"/>
              <a:t> Questions and Answers</a:t>
            </a:r>
          </a:p>
        </p:txBody>
      </p:sp>
      <p:sp>
        <p:nvSpPr>
          <p:cNvPr id="4" name="Slide Number Placeholder 3"/>
          <p:cNvSpPr>
            <a:spLocks noGrp="1"/>
          </p:cNvSpPr>
          <p:nvPr>
            <p:ph type="sldNum" sz="quarter" idx="12"/>
          </p:nvPr>
        </p:nvSpPr>
        <p:spPr/>
        <p:txBody>
          <a:bodyPr/>
          <a:lstStyle/>
          <a:p>
            <a:fld id="{5231E635-3882-45BA-B8C0-75C01EA01E46}" type="slidenum">
              <a:rPr lang="en-US" smtClean="0"/>
              <a:pPr/>
              <a:t>78</a:t>
            </a:fld>
            <a:endParaRPr lang="en-US" dirty="0"/>
          </a:p>
        </p:txBody>
      </p:sp>
      <p:sp>
        <p:nvSpPr>
          <p:cNvPr id="26" name="Rectangle 25"/>
          <p:cNvSpPr/>
          <p:nvPr/>
        </p:nvSpPr>
        <p:spPr>
          <a:xfrm>
            <a:off x="762000" y="914398"/>
            <a:ext cx="7543800" cy="3490186"/>
          </a:xfrm>
          <a:prstGeom prst="rect">
            <a:avLst/>
          </a:prstGeom>
        </p:spPr>
        <p:txBody>
          <a:bodyPr wrap="square">
            <a:spAutoFit/>
          </a:bodyPr>
          <a:lstStyle/>
          <a:p>
            <a:pPr marL="114300" lvl="0" indent="-114300">
              <a:spcBef>
                <a:spcPct val="20000"/>
              </a:spcBef>
              <a:buFont typeface="Arial" pitchFamily="34" charset="0"/>
              <a:buChar char="•"/>
              <a:defRPr/>
            </a:pPr>
            <a:r>
              <a:rPr lang="en-US" sz="2400" dirty="0"/>
              <a:t>FAQ’s can be found at </a:t>
            </a:r>
            <a:r>
              <a:rPr lang="en-US" sz="2400" dirty="0">
                <a:hlinkClick r:id="rId4"/>
              </a:rPr>
              <a:t>http://www.illinois.gov/hfs/impact/Pages/faqs.aspx</a:t>
            </a:r>
            <a:r>
              <a:rPr lang="en-US" sz="2400" dirty="0"/>
              <a:t> to help resolve common questions and problems when submitting applications.</a:t>
            </a:r>
          </a:p>
          <a:p>
            <a:pPr marL="114300" lvl="0" indent="-114300">
              <a:spcBef>
                <a:spcPct val="20000"/>
              </a:spcBef>
              <a:defRPr/>
            </a:pPr>
            <a:endParaRPr lang="en-US" sz="2400" dirty="0"/>
          </a:p>
          <a:p>
            <a:pPr marL="114300" indent="-114300">
              <a:buFont typeface="Arial" pitchFamily="34" charset="0"/>
              <a:buChar char="•"/>
            </a:pPr>
            <a:r>
              <a:rPr lang="en-US" sz="2400" dirty="0"/>
              <a:t>General questions regarding IMPACT can be addressed to:	</a:t>
            </a:r>
          </a:p>
          <a:p>
            <a:pPr marL="571500" lvl="2" indent="-114300">
              <a:buFont typeface="Wingdings" pitchFamily="2" charset="2"/>
              <a:buChar char="Ø"/>
            </a:pPr>
            <a:r>
              <a:rPr lang="en-US" sz="2400" dirty="0"/>
              <a:t>Email:  </a:t>
            </a:r>
            <a:r>
              <a:rPr lang="en-US" sz="2400" dirty="0">
                <a:hlinkClick r:id="rId5"/>
              </a:rPr>
              <a:t>IMPACT.Help@Illinois.gov</a:t>
            </a:r>
            <a:r>
              <a:rPr lang="en-US" sz="2400" dirty="0"/>
              <a:t>	</a:t>
            </a:r>
          </a:p>
          <a:p>
            <a:pPr marL="571500" lvl="2" indent="-114300">
              <a:buFont typeface="Wingdings" pitchFamily="2" charset="2"/>
              <a:buChar char="Ø"/>
            </a:pPr>
            <a:r>
              <a:rPr lang="en-US" sz="2400" dirty="0"/>
              <a:t>Phone: 1-877-782-5565 </a:t>
            </a:r>
          </a:p>
          <a:p>
            <a:pPr marL="1028700" lvl="4" indent="-114300">
              <a:buFont typeface="Wingdings" pitchFamily="2" charset="2"/>
              <a:buChar char="§"/>
            </a:pPr>
            <a:r>
              <a:rPr lang="en-US" sz="2400" dirty="0"/>
              <a:t>Choose option 1 for IMPACT Help</a:t>
            </a:r>
          </a:p>
        </p:txBody>
      </p:sp>
    </p:spTree>
    <p:extLst>
      <p:ext uri="{BB962C8B-B14F-4D97-AF65-F5344CB8AC3E}">
        <p14:creationId xmlns:p14="http://schemas.microsoft.com/office/powerpoint/2010/main" val="191517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p:nvPr/>
        </p:nvGrpSpPr>
        <p:grpSpPr>
          <a:xfrm>
            <a:off x="0" y="0"/>
            <a:ext cx="9144000" cy="832757"/>
            <a:chOff x="0" y="0"/>
            <a:chExt cx="9144000" cy="832757"/>
          </a:xfrm>
        </p:grpSpPr>
        <p:sp>
          <p:nvSpPr>
            <p:cNvPr id="22" name="Rectangle 21"/>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prstClr val="black"/>
                </a:solidFill>
              </a:endParaRPr>
            </a:p>
          </p:txBody>
        </p:sp>
        <p:pic>
          <p:nvPicPr>
            <p:cNvPr id="23"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21" name="TextBox 20"/>
          <p:cNvSpPr txBox="1"/>
          <p:nvPr/>
        </p:nvSpPr>
        <p:spPr>
          <a:xfrm>
            <a:off x="762000" y="4840069"/>
            <a:ext cx="7467600" cy="646331"/>
          </a:xfrm>
          <a:prstGeom prst="rect">
            <a:avLst/>
          </a:prstGeom>
          <a:noFill/>
        </p:spPr>
        <p:txBody>
          <a:bodyPr wrap="square" rtlCol="0">
            <a:spAutoFit/>
          </a:bodyPr>
          <a:lstStyle/>
          <a:p>
            <a:pPr marL="111125" indent="-111125">
              <a:buFont typeface="Arial" pitchFamily="34" charset="0"/>
              <a:buChar char="•"/>
            </a:pPr>
            <a:r>
              <a:rPr lang="en-US" dirty="0">
                <a:solidFill>
                  <a:prstClr val="black"/>
                </a:solidFill>
              </a:rPr>
              <a:t>After all the information has been entered click </a:t>
            </a:r>
            <a:r>
              <a:rPr lang="en-US" b="1" i="1" dirty="0">
                <a:solidFill>
                  <a:srgbClr val="FF0000"/>
                </a:solidFill>
              </a:rPr>
              <a:t>Confirm</a:t>
            </a:r>
            <a:r>
              <a:rPr lang="en-US" dirty="0">
                <a:solidFill>
                  <a:prstClr val="black"/>
                </a:solidFill>
              </a:rPr>
              <a:t>.</a:t>
            </a:r>
            <a:r>
              <a:rPr lang="en-US" dirty="0">
                <a:solidFill>
                  <a:srgbClr val="FF0000"/>
                </a:solidFill>
              </a:rPr>
              <a:t> </a:t>
            </a:r>
            <a:endParaRPr lang="en-US" dirty="0">
              <a:solidFill>
                <a:prstClr val="black"/>
              </a:solidFill>
            </a:endParaRPr>
          </a:p>
          <a:p>
            <a:pPr marL="111125" indent="-111125">
              <a:buFont typeface="Arial" pitchFamily="34" charset="0"/>
              <a:buChar char="•"/>
            </a:pPr>
            <a:r>
              <a:rPr lang="en-US" dirty="0">
                <a:solidFill>
                  <a:prstClr val="black"/>
                </a:solidFill>
              </a:rPr>
              <a:t>Click </a:t>
            </a:r>
            <a:r>
              <a:rPr lang="en-US" b="1" i="1" dirty="0">
                <a:solidFill>
                  <a:srgbClr val="FF0000"/>
                </a:solidFill>
              </a:rPr>
              <a:t>Finish</a:t>
            </a:r>
            <a:r>
              <a:rPr lang="en-US" dirty="0">
                <a:solidFill>
                  <a:prstClr val="black"/>
                </a:solidFill>
              </a:rPr>
              <a:t> in the bottom right corner to complete this step.</a:t>
            </a:r>
          </a:p>
        </p:txBody>
      </p:sp>
      <p:sp>
        <p:nvSpPr>
          <p:cNvPr id="24" name="Title 1"/>
          <p:cNvSpPr txBox="1">
            <a:spLocks noGrp="1"/>
          </p:cNvSpPr>
          <p:nvPr>
            <p:ph type="title"/>
          </p:nvPr>
        </p:nvSpPr>
        <p:spPr>
          <a:xfrm>
            <a:off x="0" y="0"/>
            <a:ext cx="64008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Start New Application</a:t>
            </a:r>
            <a:r>
              <a:rPr kumimoji="0" lang="en-US" sz="2800" b="0" i="0" u="none" strike="noStrike" kern="1200" cap="none" spc="0" normalizeH="0" noProof="0" dirty="0">
                <a:ln>
                  <a:noFill/>
                </a:ln>
                <a:solidFill>
                  <a:schemeClr val="tx1"/>
                </a:solidFill>
                <a:effectLst/>
                <a:uLnTx/>
                <a:uFillTx/>
                <a:latin typeface="+mj-lt"/>
                <a:ea typeface="+mj-ea"/>
                <a:cs typeface="+mj-cs"/>
              </a:rPr>
              <a:t> </a:t>
            </a:r>
            <a:br>
              <a:rPr kumimoji="0" lang="en-US" sz="2800" b="0" i="0" u="none" strike="noStrike" kern="1200" cap="none" spc="0" normalizeH="0" noProof="0" dirty="0">
                <a:ln>
                  <a:noFill/>
                </a:ln>
                <a:solidFill>
                  <a:schemeClr val="tx1"/>
                </a:solidFill>
                <a:effectLst/>
                <a:uLnTx/>
                <a:uFillTx/>
                <a:latin typeface="+mj-lt"/>
                <a:ea typeface="+mj-ea"/>
                <a:cs typeface="+mj-cs"/>
              </a:rPr>
            </a:br>
            <a:r>
              <a:rPr kumimoji="0" lang="en-US" sz="2800" b="0" i="0" u="none" strike="noStrike" kern="1200" cap="none" spc="0" normalizeH="0" noProof="0" dirty="0">
                <a:ln>
                  <a:noFill/>
                </a:ln>
                <a:solidFill>
                  <a:schemeClr val="tx1"/>
                </a:solidFill>
                <a:effectLst/>
                <a:uLnTx/>
                <a:uFillTx/>
                <a:latin typeface="+mj-lt"/>
                <a:ea typeface="+mj-ea"/>
                <a:cs typeface="+mj-cs"/>
              </a:rPr>
              <a:t>(Step 1: Basic Provider Information)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0" y="838200"/>
            <a:ext cx="9144000" cy="384721"/>
          </a:xfrm>
          <a:prstGeom prst="rect">
            <a:avLst/>
          </a:prstGeom>
          <a:solidFill>
            <a:srgbClr val="92D050"/>
          </a:solidFill>
          <a:ln>
            <a:noFill/>
          </a:ln>
        </p:spPr>
        <p:txBody>
          <a:bodyPr wrap="square" rtlCol="0">
            <a:spAutoFit/>
          </a:bodyPr>
          <a:lstStyle/>
          <a:p>
            <a:pPr marL="117475" indent="-117475" algn="ctr"/>
            <a:r>
              <a:rPr lang="en-US" sz="1900" i="1" dirty="0">
                <a:solidFill>
                  <a:prstClr val="black"/>
                </a:solidFill>
              </a:rPr>
              <a:t>Please complete all fields. At a minimum, all fields with an * are required.</a:t>
            </a:r>
          </a:p>
        </p:txBody>
      </p:sp>
      <p:sp>
        <p:nvSpPr>
          <p:cNvPr id="2" name="Slide Number Placeholder 1"/>
          <p:cNvSpPr>
            <a:spLocks noGrp="1"/>
          </p:cNvSpPr>
          <p:nvPr>
            <p:ph type="sldNum" sz="quarter" idx="12"/>
          </p:nvPr>
        </p:nvSpPr>
        <p:spPr/>
        <p:txBody>
          <a:bodyPr/>
          <a:lstStyle/>
          <a:p>
            <a:fld id="{5231E635-3882-45BA-B8C0-75C01EA01E46}" type="slidenum">
              <a:rPr lang="en-US" smtClean="0">
                <a:solidFill>
                  <a:prstClr val="black">
                    <a:tint val="75000"/>
                  </a:prstClr>
                </a:solidFill>
              </a:rPr>
              <a:pPr/>
              <a:t>8</a:t>
            </a:fld>
            <a:endParaRPr lang="en-US">
              <a:solidFill>
                <a:prstClr val="black">
                  <a:tint val="75000"/>
                </a:prstClr>
              </a:solidFill>
            </a:endParaRPr>
          </a:p>
        </p:txBody>
      </p:sp>
      <p:sp>
        <p:nvSpPr>
          <p:cNvPr id="12" name="TextBox 11"/>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3" name="Action Button: Custom 12">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4" name="Action Button: Custom 13">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6" name="Action Button: Custom 15">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7" name="Action Button: Custom 16">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18" name="Action Button: Custom 17">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19" name="Action Button: Home 18">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5" name="Action Button: Custom 24">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7" name="Action Button: Custom 26">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8" name="Action Button: Custom 27">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9" name="Action Button: Custom 28">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32" name="Action Button: Custom 31">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33" name="Action Button: Custom 32">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3" name="Picture 2">
            <a:extLst>
              <a:ext uri="{FF2B5EF4-FFF2-40B4-BE49-F238E27FC236}">
                <a16:creationId xmlns:a16="http://schemas.microsoft.com/office/drawing/2014/main" id="{5B6CBDD9-2C2A-4F58-A775-5879CC60A14B}"/>
              </a:ext>
            </a:extLst>
          </p:cNvPr>
          <p:cNvPicPr>
            <a:picLocks noChangeAspect="1"/>
          </p:cNvPicPr>
          <p:nvPr/>
        </p:nvPicPr>
        <p:blipFill>
          <a:blip r:embed="rId17"/>
          <a:stretch>
            <a:fillRect/>
          </a:stretch>
        </p:blipFill>
        <p:spPr>
          <a:xfrm>
            <a:off x="152400" y="1283701"/>
            <a:ext cx="8915400" cy="3525072"/>
          </a:xfrm>
          <a:prstGeom prst="rect">
            <a:avLst/>
          </a:prstGeom>
        </p:spPr>
      </p:pic>
      <p:sp>
        <p:nvSpPr>
          <p:cNvPr id="5" name="Oval 4">
            <a:extLst>
              <a:ext uri="{FF2B5EF4-FFF2-40B4-BE49-F238E27FC236}">
                <a16:creationId xmlns:a16="http://schemas.microsoft.com/office/drawing/2014/main" id="{0B9550E4-39E4-4444-9225-843B776DD247}"/>
              </a:ext>
            </a:extLst>
          </p:cNvPr>
          <p:cNvSpPr/>
          <p:nvPr/>
        </p:nvSpPr>
        <p:spPr>
          <a:xfrm>
            <a:off x="5943600" y="4572000"/>
            <a:ext cx="762000" cy="268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92C6D5-3923-47BD-A7E0-D5B2B01E801A}"/>
              </a:ext>
            </a:extLst>
          </p:cNvPr>
          <p:cNvSpPr/>
          <p:nvPr/>
        </p:nvSpPr>
        <p:spPr>
          <a:xfrm>
            <a:off x="7924800" y="4556125"/>
            <a:ext cx="457200" cy="313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01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2"/>
          <p:cNvSpPr txBox="1">
            <a:spLocks/>
          </p:cNvSpPr>
          <p:nvPr/>
        </p:nvSpPr>
        <p:spPr>
          <a:xfrm>
            <a:off x="4038600" y="838200"/>
            <a:ext cx="5105400" cy="5867400"/>
          </a:xfrm>
          <a:prstGeom prst="rect">
            <a:avLst/>
          </a:prstGeom>
        </p:spPr>
        <p:txBody>
          <a:bodyPr vert="horz" lIns="91440" tIns="45720" rIns="91440" bIns="45720" rtlCol="0">
            <a:noAutofit/>
          </a:bodyPr>
          <a:lstStyle/>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effectLst/>
                <a:uLnTx/>
                <a:uFillTx/>
                <a:latin typeface="+mn-lt"/>
                <a:ea typeface="+mn-ea"/>
                <a:cs typeface="+mn-cs"/>
              </a:rPr>
              <a:t>Application ID: systematically generated.</a:t>
            </a:r>
          </a:p>
          <a:p>
            <a:pPr marL="111125" indent="-111125">
              <a:spcBef>
                <a:spcPct val="20000"/>
              </a:spcBef>
              <a:buFont typeface="Arial" pitchFamily="34" charset="0"/>
              <a:buChar char="•"/>
              <a:defRPr/>
            </a:pPr>
            <a:r>
              <a:rPr lang="en-US" dirty="0"/>
              <a:t>Name: should reflect name from Basic Information.</a:t>
            </a:r>
          </a:p>
          <a:p>
            <a:pPr marL="111125" lvl="0" indent="-111125">
              <a:spcBef>
                <a:spcPct val="20000"/>
              </a:spcBef>
              <a:buFont typeface="Arial" pitchFamily="34" charset="0"/>
              <a:buChar char="•"/>
              <a:defRPr/>
            </a:pPr>
            <a:r>
              <a:rPr lang="en-US" dirty="0"/>
              <a:t>The system will generate an application ID after the successful completion of the Basic Information screen; the application number is a 14-digit number that has the following components:</a:t>
            </a:r>
          </a:p>
          <a:p>
            <a:pPr marL="742950" lvl="1" indent="-285750">
              <a:spcBef>
                <a:spcPct val="20000"/>
              </a:spcBef>
              <a:buFont typeface="Arial" pitchFamily="34" charset="0"/>
              <a:buChar char="–"/>
              <a:defRPr/>
            </a:pPr>
            <a:r>
              <a:rPr lang="en-US" sz="1600" dirty="0"/>
              <a:t>The system date in yyyymmdd format</a:t>
            </a:r>
          </a:p>
          <a:p>
            <a:pPr marL="742950" lvl="1" indent="-285750">
              <a:spcBef>
                <a:spcPct val="20000"/>
              </a:spcBef>
              <a:buFont typeface="Arial" pitchFamily="34" charset="0"/>
              <a:buChar char="–"/>
              <a:defRPr/>
            </a:pPr>
            <a:r>
              <a:rPr lang="en-US" sz="1600" dirty="0"/>
              <a:t>A 6-digit system generated random number</a:t>
            </a:r>
          </a:p>
          <a:p>
            <a:pPr marL="742950" lvl="1" indent="-285750">
              <a:spcBef>
                <a:spcPct val="20000"/>
              </a:spcBef>
              <a:buFont typeface="Arial" pitchFamily="34" charset="0"/>
              <a:buChar char="–"/>
              <a:defRPr/>
            </a:pPr>
            <a:r>
              <a:rPr lang="en-US" sz="1600" dirty="0"/>
              <a:t>Example: 20191007736159</a:t>
            </a:r>
          </a:p>
          <a:p>
            <a:pPr marL="117475" lvl="1" indent="-117475">
              <a:spcBef>
                <a:spcPct val="20000"/>
              </a:spcBef>
              <a:buFont typeface="Arial" pitchFamily="34" charset="0"/>
              <a:buChar char="•"/>
              <a:defRPr/>
            </a:pPr>
            <a:r>
              <a:rPr lang="en-US" dirty="0"/>
              <a:t>Application IDs are valid for 30 calendar days; applications must be completed and submitted to the state for review during this 30 day period or the application will be DELETED.</a:t>
            </a:r>
          </a:p>
          <a:p>
            <a:pPr marL="117475" lvl="1" indent="-117475">
              <a:spcBef>
                <a:spcPct val="20000"/>
              </a:spcBef>
              <a:buFont typeface="Arial" pitchFamily="34" charset="0"/>
              <a:buChar char="•"/>
              <a:defRPr/>
            </a:pPr>
            <a:r>
              <a:rPr lang="en-US" dirty="0"/>
              <a:t>The application ID will be used to access the application before submission to the state for review and will be used to track the status of your submitted application until it is marked approved.</a:t>
            </a:r>
          </a:p>
          <a:p>
            <a:pPr marL="117475" lvl="1" indent="-117475">
              <a:spcBef>
                <a:spcPct val="20000"/>
              </a:spcBef>
              <a:buFont typeface="Arial" pitchFamily="34" charset="0"/>
              <a:buChar char="•"/>
              <a:defRPr/>
            </a:pPr>
            <a:r>
              <a:rPr lang="en-US" dirty="0"/>
              <a:t>After documenting the ID number, click </a:t>
            </a:r>
            <a:r>
              <a:rPr lang="en-US" b="1" i="1" dirty="0">
                <a:solidFill>
                  <a:srgbClr val="FF0000"/>
                </a:solidFill>
              </a:rPr>
              <a:t>OK</a:t>
            </a:r>
            <a:r>
              <a:rPr lang="en-US" dirty="0"/>
              <a:t>.</a:t>
            </a:r>
          </a:p>
          <a:p>
            <a:pPr marL="117475" lvl="1" indent="-117475">
              <a:spcBef>
                <a:spcPct val="20000"/>
              </a:spcBef>
              <a:buFont typeface="Arial" pitchFamily="34" charset="0"/>
              <a:buChar char="•"/>
              <a:defRPr/>
            </a:pPr>
            <a:endParaRPr lang="en-US" dirty="0"/>
          </a:p>
          <a:p>
            <a:pPr marL="117475" lvl="1" indent="-117475">
              <a:spcBef>
                <a:spcPct val="20000"/>
              </a:spcBef>
              <a:buFont typeface="Arial" pitchFamily="34" charset="0"/>
              <a:buChar char="–"/>
              <a:defRPr/>
            </a:pPr>
            <a:endParaRPr lang="en-US" sz="1200" dirty="0"/>
          </a:p>
          <a:p>
            <a:pPr marL="742950" lvl="1" indent="-285750">
              <a:spcBef>
                <a:spcPct val="20000"/>
              </a:spcBef>
              <a:buFont typeface="Arial" pitchFamily="34" charset="0"/>
              <a:buChar char="–"/>
              <a:defRPr/>
            </a:pPr>
            <a:endParaRPr lang="en-US" sz="1200" dirty="0"/>
          </a:p>
          <a:p>
            <a:pPr marL="111125" indent="-111125">
              <a:spcBef>
                <a:spcPct val="20000"/>
              </a:spcBef>
              <a:buFont typeface="Arial" pitchFamily="34" charset="0"/>
              <a:buChar char="•"/>
              <a:defRPr/>
            </a:pPr>
            <a:endParaRPr lang="en-US" sz="1400" dirty="0"/>
          </a:p>
          <a:p>
            <a:pPr marL="111125" marR="0" lvl="0" indent="-11112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effectLst/>
              <a:uLnTx/>
              <a:uFillTx/>
              <a:latin typeface="+mn-lt"/>
              <a:ea typeface="+mn-ea"/>
              <a:cs typeface="+mn-cs"/>
            </a:endParaRPr>
          </a:p>
        </p:txBody>
      </p:sp>
      <p:sp>
        <p:nvSpPr>
          <p:cNvPr id="34" name="Content Placeholder 2"/>
          <p:cNvSpPr txBox="1">
            <a:spLocks/>
          </p:cNvSpPr>
          <p:nvPr/>
        </p:nvSpPr>
        <p:spPr>
          <a:xfrm>
            <a:off x="3962400" y="1219200"/>
            <a:ext cx="4724400" cy="5105400"/>
          </a:xfrm>
          <a:prstGeom prst="rect">
            <a:avLst/>
          </a:prstGeom>
        </p:spPr>
        <p:txBody>
          <a:bodyPr vert="horz" lIns="91440" tIns="45720" rIns="91440" bIns="45720" rtlCol="0">
            <a:noAutofit/>
          </a:bodyPr>
          <a:lstStyle/>
          <a:p>
            <a:pPr marL="111125" marR="0" lvl="0" indent="-111125" algn="l" defTabSz="914400" rtl="0" eaLnBrk="1" fontAlgn="auto" latinLnBrk="0" hangingPunct="1">
              <a:lnSpc>
                <a:spcPct val="100000"/>
              </a:lnSpc>
              <a:spcBef>
                <a:spcPct val="20000"/>
              </a:spcBef>
              <a:spcAft>
                <a:spcPts val="0"/>
              </a:spcAft>
              <a:buClrTx/>
              <a:buSzTx/>
              <a:tabLst/>
              <a:defRPr/>
            </a:pPr>
            <a:endParaRPr kumimoji="0" lang="en-US" sz="1200" b="0" i="0" u="none" strike="sngStrike" kern="1200" cap="none" spc="0" normalizeH="0" baseline="0" noProof="0" dirty="0">
              <a:ln>
                <a:noFill/>
              </a:ln>
              <a:effectLst/>
              <a:uLnTx/>
              <a:uFillTx/>
              <a:latin typeface="+mn-lt"/>
              <a:ea typeface="+mn-ea"/>
              <a:cs typeface="+mn-cs"/>
            </a:endParaRPr>
          </a:p>
        </p:txBody>
      </p:sp>
      <p:grpSp>
        <p:nvGrpSpPr>
          <p:cNvPr id="2" name="Group 27"/>
          <p:cNvGrpSpPr/>
          <p:nvPr/>
        </p:nvGrpSpPr>
        <p:grpSpPr>
          <a:xfrm>
            <a:off x="0" y="0"/>
            <a:ext cx="9144000" cy="832757"/>
            <a:chOff x="0" y="0"/>
            <a:chExt cx="9144000" cy="832757"/>
          </a:xfrm>
        </p:grpSpPr>
        <p:sp>
          <p:nvSpPr>
            <p:cNvPr id="29" name="Rectangle 28"/>
            <p:cNvSpPr/>
            <p:nvPr/>
          </p:nvSpPr>
          <p:spPr>
            <a:xfrm>
              <a:off x="0" y="0"/>
              <a:ext cx="9144000" cy="832757"/>
            </a:xfrm>
            <a:prstGeom prst="rect">
              <a:avLst/>
            </a:prstGeom>
            <a:gradFill>
              <a:gsLst>
                <a:gs pos="25000">
                  <a:schemeClr val="tx2"/>
                </a:gs>
                <a:gs pos="0">
                  <a:srgbClr val="2E6CB8"/>
                </a:gs>
                <a:gs pos="71000">
                  <a:schemeClr val="bg1"/>
                </a:gs>
                <a:gs pos="100000">
                  <a:schemeClr val="accent1">
                    <a:tint val="23500"/>
                    <a:satMod val="16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endParaRPr>
            </a:p>
          </p:txBody>
        </p:sp>
        <p:pic>
          <p:nvPicPr>
            <p:cNvPr id="30" name="Picture 3" descr="E:\Provider Outreach\IMPACT Training Modules (development)\IMPACTlogoOpt2.jpg"/>
            <p:cNvPicPr>
              <a:picLocks noChangeAspect="1" noChangeArrowheads="1"/>
            </p:cNvPicPr>
            <p:nvPr/>
          </p:nvPicPr>
          <p:blipFill>
            <a:blip r:embed="rId3" cstate="print"/>
            <a:srcRect/>
            <a:stretch>
              <a:fillRect/>
            </a:stretch>
          </p:blipFill>
          <p:spPr bwMode="auto">
            <a:xfrm>
              <a:off x="6553200" y="76200"/>
              <a:ext cx="2404580" cy="685800"/>
            </a:xfrm>
            <a:prstGeom prst="rect">
              <a:avLst/>
            </a:prstGeom>
            <a:noFill/>
          </p:spPr>
        </p:pic>
      </p:grpSp>
      <p:sp>
        <p:nvSpPr>
          <p:cNvPr id="31" name="Title 1"/>
          <p:cNvSpPr txBox="1">
            <a:spLocks noGrp="1"/>
          </p:cNvSpPr>
          <p:nvPr>
            <p:ph type="title"/>
          </p:nvPr>
        </p:nvSpPr>
        <p:spPr>
          <a:xfrm>
            <a:off x="0" y="0"/>
            <a:ext cx="64008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Start New Application</a:t>
            </a:r>
            <a:r>
              <a:rPr kumimoji="0" lang="en-US" sz="2800" b="0" i="0" u="none" strike="noStrike" kern="1200" cap="none" spc="0" normalizeH="0" noProof="0" dirty="0">
                <a:ln>
                  <a:noFill/>
                </a:ln>
                <a:solidFill>
                  <a:schemeClr val="tx1"/>
                </a:solidFill>
                <a:effectLst/>
                <a:uLnTx/>
                <a:uFillTx/>
                <a:latin typeface="+mj-lt"/>
                <a:ea typeface="+mj-ea"/>
                <a:cs typeface="+mj-cs"/>
              </a:rPr>
              <a:t> </a:t>
            </a:r>
            <a:br>
              <a:rPr kumimoji="0" lang="en-US" sz="2800" b="0" i="0" u="none" strike="noStrike" kern="1200" cap="none" spc="0" normalizeH="0" noProof="0" dirty="0">
                <a:ln>
                  <a:noFill/>
                </a:ln>
                <a:solidFill>
                  <a:schemeClr val="tx1"/>
                </a:solidFill>
                <a:effectLst/>
                <a:uLnTx/>
                <a:uFillTx/>
                <a:latin typeface="+mj-lt"/>
                <a:ea typeface="+mj-ea"/>
                <a:cs typeface="+mj-cs"/>
              </a:rPr>
            </a:br>
            <a:r>
              <a:rPr kumimoji="0" lang="en-US" sz="2000" b="0" i="0" u="none" strike="noStrike" kern="1200" cap="none" spc="0" normalizeH="0" noProof="0" dirty="0">
                <a:ln>
                  <a:noFill/>
                </a:ln>
                <a:solidFill>
                  <a:schemeClr val="tx1"/>
                </a:solidFill>
                <a:effectLst/>
                <a:uLnTx/>
                <a:uFillTx/>
                <a:latin typeface="+mj-lt"/>
                <a:ea typeface="+mj-ea"/>
                <a:cs typeface="+mj-cs"/>
              </a:rPr>
              <a:t>(Step 1: Basic Provider Information)</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5231E635-3882-45BA-B8C0-75C01EA01E46}" type="slidenum">
              <a:rPr lang="en-US" smtClean="0"/>
              <a:pPr/>
              <a:t>9</a:t>
            </a:fld>
            <a:endParaRPr lang="en-US" dirty="0"/>
          </a:p>
        </p:txBody>
      </p:sp>
      <p:sp>
        <p:nvSpPr>
          <p:cNvPr id="14" name="TextBox 13"/>
          <p:cNvSpPr txBox="1"/>
          <p:nvPr/>
        </p:nvSpPr>
        <p:spPr>
          <a:xfrm>
            <a:off x="432391" y="6339505"/>
            <a:ext cx="1591846" cy="338554"/>
          </a:xfrm>
          <a:prstGeom prst="rect">
            <a:avLst/>
          </a:prstGeom>
          <a:noFill/>
        </p:spPr>
        <p:txBody>
          <a:bodyPr wrap="none" rtlCol="0">
            <a:spAutoFit/>
          </a:bodyPr>
          <a:lstStyle/>
          <a:p>
            <a:r>
              <a:rPr lang="en-US" sz="1600" dirty="0"/>
              <a:t>Shortcut to Step:</a:t>
            </a:r>
          </a:p>
        </p:txBody>
      </p:sp>
      <p:sp>
        <p:nvSpPr>
          <p:cNvPr id="15" name="Action Button: Custom 14">
            <a:hlinkClick r:id="rId4" action="ppaction://hlinksldjump" highlightClick="1"/>
          </p:cNvPr>
          <p:cNvSpPr/>
          <p:nvPr/>
        </p:nvSpPr>
        <p:spPr>
          <a:xfrm>
            <a:off x="2057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a:t>
            </a:r>
          </a:p>
        </p:txBody>
      </p:sp>
      <p:sp>
        <p:nvSpPr>
          <p:cNvPr id="17" name="Action Button: Custom 16">
            <a:hlinkClick r:id="rId5" action="ppaction://hlinksldjump" highlightClick="1"/>
          </p:cNvPr>
          <p:cNvSpPr/>
          <p:nvPr/>
        </p:nvSpPr>
        <p:spPr>
          <a:xfrm>
            <a:off x="2438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8" name="Action Button: Custom 17">
            <a:hlinkClick r:id="rId6" action="ppaction://hlinksldjump" highlightClick="1"/>
          </p:cNvPr>
          <p:cNvSpPr/>
          <p:nvPr/>
        </p:nvSpPr>
        <p:spPr>
          <a:xfrm>
            <a:off x="2819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3</a:t>
            </a:r>
          </a:p>
        </p:txBody>
      </p:sp>
      <p:sp>
        <p:nvSpPr>
          <p:cNvPr id="19" name="Action Button: Custom 18">
            <a:hlinkClick r:id="rId7" action="ppaction://hlinksldjump" highlightClick="1"/>
          </p:cNvPr>
          <p:cNvSpPr/>
          <p:nvPr/>
        </p:nvSpPr>
        <p:spPr>
          <a:xfrm>
            <a:off x="3200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4</a:t>
            </a:r>
          </a:p>
        </p:txBody>
      </p:sp>
      <p:sp>
        <p:nvSpPr>
          <p:cNvPr id="20" name="Action Button: Custom 19">
            <a:hlinkClick r:id="rId8" action="ppaction://hlinksldjump" highlightClick="1"/>
          </p:cNvPr>
          <p:cNvSpPr/>
          <p:nvPr/>
        </p:nvSpPr>
        <p:spPr>
          <a:xfrm>
            <a:off x="3581400" y="6324600"/>
            <a:ext cx="304800" cy="3810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5</a:t>
            </a:r>
          </a:p>
        </p:txBody>
      </p:sp>
      <p:sp>
        <p:nvSpPr>
          <p:cNvPr id="21" name="Action Button: Home 20">
            <a:hlinkClick r:id="rId9" action="ppaction://hlinksldjump" highlightClick="1"/>
          </p:cNvPr>
          <p:cNvSpPr/>
          <p:nvPr/>
        </p:nvSpPr>
        <p:spPr>
          <a:xfrm>
            <a:off x="7708900" y="6295571"/>
            <a:ext cx="457200" cy="457200"/>
          </a:xfrm>
          <a:prstGeom prst="actionButtonHome">
            <a:avLst/>
          </a:prstGeom>
          <a:solidFill>
            <a:schemeClr val="bg1"/>
          </a:solidFill>
          <a:ln>
            <a:solidFill>
              <a:srgbClr val="3B74B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0" action="ppaction://hlinksldjump" highlightClick="1"/>
          </p:cNvPr>
          <p:cNvSpPr/>
          <p:nvPr/>
        </p:nvSpPr>
        <p:spPr>
          <a:xfrm>
            <a:off x="3962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6</a:t>
            </a:r>
          </a:p>
        </p:txBody>
      </p:sp>
      <p:sp>
        <p:nvSpPr>
          <p:cNvPr id="23" name="Action Button: Custom 22">
            <a:hlinkClick r:id="rId11" action="ppaction://hlinksldjump" highlightClick="1"/>
          </p:cNvPr>
          <p:cNvSpPr/>
          <p:nvPr/>
        </p:nvSpPr>
        <p:spPr>
          <a:xfrm>
            <a:off x="4343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7</a:t>
            </a:r>
          </a:p>
        </p:txBody>
      </p:sp>
      <p:sp>
        <p:nvSpPr>
          <p:cNvPr id="24" name="Action Button: Custom 23">
            <a:hlinkClick r:id="rId12" action="ppaction://hlinksldjump" highlightClick="1"/>
          </p:cNvPr>
          <p:cNvSpPr/>
          <p:nvPr/>
        </p:nvSpPr>
        <p:spPr>
          <a:xfrm>
            <a:off x="4724400" y="6324600"/>
            <a:ext cx="3048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8</a:t>
            </a:r>
          </a:p>
        </p:txBody>
      </p:sp>
      <p:sp>
        <p:nvSpPr>
          <p:cNvPr id="25" name="Action Button: Custom 24">
            <a:hlinkClick r:id="rId13" action="ppaction://hlinksldjump" highlightClick="1"/>
          </p:cNvPr>
          <p:cNvSpPr/>
          <p:nvPr/>
        </p:nvSpPr>
        <p:spPr>
          <a:xfrm>
            <a:off x="65532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12</a:t>
            </a:r>
          </a:p>
        </p:txBody>
      </p:sp>
      <p:sp>
        <p:nvSpPr>
          <p:cNvPr id="26" name="Action Button: Custom 25">
            <a:hlinkClick r:id="rId14" action="ppaction://hlinksldjump" highlightClick="1"/>
          </p:cNvPr>
          <p:cNvSpPr/>
          <p:nvPr/>
        </p:nvSpPr>
        <p:spPr>
          <a:xfrm>
            <a:off x="6019800" y="6324600"/>
            <a:ext cx="4572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11</a:t>
            </a:r>
          </a:p>
        </p:txBody>
      </p:sp>
      <p:sp>
        <p:nvSpPr>
          <p:cNvPr id="27" name="Action Button: Custom 26">
            <a:hlinkClick r:id="rId15" action="ppaction://hlinksldjump" highlightClick="1"/>
          </p:cNvPr>
          <p:cNvSpPr/>
          <p:nvPr/>
        </p:nvSpPr>
        <p:spPr>
          <a:xfrm>
            <a:off x="5486400" y="6324600"/>
            <a:ext cx="457200" cy="381000"/>
          </a:xfrm>
          <a:prstGeom prst="actionButtonBlank">
            <a:avLst/>
          </a:prstGeom>
          <a:solidFill>
            <a:schemeClr val="bg1"/>
          </a:solidFill>
          <a:ln>
            <a:solidFill>
              <a:srgbClr val="3B7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10</a:t>
            </a:r>
          </a:p>
        </p:txBody>
      </p:sp>
      <p:sp>
        <p:nvSpPr>
          <p:cNvPr id="28" name="Action Button: Custom 27">
            <a:hlinkClick r:id="rId16" action="ppaction://hlinksldjump" highlightClick="1"/>
          </p:cNvPr>
          <p:cNvSpPr/>
          <p:nvPr/>
        </p:nvSpPr>
        <p:spPr>
          <a:xfrm>
            <a:off x="5105400" y="6324600"/>
            <a:ext cx="304800" cy="381000"/>
          </a:xfrm>
          <a:prstGeom prst="actionButtonBlank">
            <a:avLst/>
          </a:prstGeom>
          <a:solidFill>
            <a:schemeClr val="bg1"/>
          </a:solidFill>
          <a:ln>
            <a:solidFill>
              <a:srgbClr val="2E6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9</a:t>
            </a:r>
          </a:p>
        </p:txBody>
      </p:sp>
      <p:pic>
        <p:nvPicPr>
          <p:cNvPr id="4" name="Picture 3">
            <a:extLst>
              <a:ext uri="{FF2B5EF4-FFF2-40B4-BE49-F238E27FC236}">
                <a16:creationId xmlns:a16="http://schemas.microsoft.com/office/drawing/2014/main" id="{9F7BAE69-E228-4E2B-BE19-04356C9BD4DE}"/>
              </a:ext>
            </a:extLst>
          </p:cNvPr>
          <p:cNvPicPr>
            <a:picLocks noChangeAspect="1"/>
          </p:cNvPicPr>
          <p:nvPr/>
        </p:nvPicPr>
        <p:blipFill>
          <a:blip r:embed="rId17"/>
          <a:stretch>
            <a:fillRect/>
          </a:stretch>
        </p:blipFill>
        <p:spPr>
          <a:xfrm>
            <a:off x="76200" y="832757"/>
            <a:ext cx="3853038" cy="5263243"/>
          </a:xfrm>
          <a:prstGeom prst="rect">
            <a:avLst/>
          </a:prstGeom>
        </p:spPr>
      </p:pic>
      <p:sp>
        <p:nvSpPr>
          <p:cNvPr id="5" name="Oval 4">
            <a:extLst>
              <a:ext uri="{FF2B5EF4-FFF2-40B4-BE49-F238E27FC236}">
                <a16:creationId xmlns:a16="http://schemas.microsoft.com/office/drawing/2014/main" id="{2E8DFBCA-09FB-4234-B043-4C2D3C45BAE4}"/>
              </a:ext>
            </a:extLst>
          </p:cNvPr>
          <p:cNvSpPr/>
          <p:nvPr/>
        </p:nvSpPr>
        <p:spPr>
          <a:xfrm>
            <a:off x="-152400" y="832757"/>
            <a:ext cx="1676400" cy="386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216625-BA8B-48FF-84A5-3FA255654891}"/>
              </a:ext>
            </a:extLst>
          </p:cNvPr>
          <p:cNvSpPr/>
          <p:nvPr/>
        </p:nvSpPr>
        <p:spPr>
          <a:xfrm>
            <a:off x="43038" y="2209800"/>
            <a:ext cx="224296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3832506-2803-42D1-9988-AF6E4F4EB9D6}"/>
              </a:ext>
            </a:extLst>
          </p:cNvPr>
          <p:cNvSpPr/>
          <p:nvPr/>
        </p:nvSpPr>
        <p:spPr>
          <a:xfrm>
            <a:off x="3352800" y="55626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00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32837-26FB-4ED3-901B-9BD4D63B9D68}"/>
</file>

<file path=customXml/itemProps2.xml><?xml version="1.0" encoding="utf-8"?>
<ds:datastoreItem xmlns:ds="http://schemas.openxmlformats.org/officeDocument/2006/customXml" ds:itemID="{6C87F6B0-2C3D-4668-AC81-11DF51E42D7D}"/>
</file>

<file path=customXml/itemProps3.xml><?xml version="1.0" encoding="utf-8"?>
<ds:datastoreItem xmlns:ds="http://schemas.openxmlformats.org/officeDocument/2006/customXml" ds:itemID="{0319AB80-F3A7-4E0D-9AB8-1FED606ADD7D}"/>
</file>

<file path=docProps/app.xml><?xml version="1.0" encoding="utf-8"?>
<Properties xmlns="http://schemas.openxmlformats.org/officeDocument/2006/extended-properties" xmlns:vt="http://schemas.openxmlformats.org/officeDocument/2006/docPropsVTypes">
  <Template>Apex</Template>
  <TotalTime>14344</TotalTime>
  <Words>5352</Words>
  <Application>Microsoft Office PowerPoint</Application>
  <PresentationFormat>On-screen Show (4:3)</PresentationFormat>
  <Paragraphs>1400</Paragraphs>
  <Slides>78</Slides>
  <Notes>73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78</vt:i4>
      </vt:variant>
    </vt:vector>
  </HeadingPairs>
  <TitlesOfParts>
    <vt:vector size="92" baseType="lpstr">
      <vt:lpstr>Arial</vt:lpstr>
      <vt:lpstr>Calibri</vt:lpstr>
      <vt:lpstr>Times New Roman</vt:lpstr>
      <vt:lpstr>Wingdings</vt:lpstr>
      <vt:lpstr>Wingdings 2</vt:lpstr>
      <vt:lpstr>Wingdings 3</vt:lpstr>
      <vt:lpstr>Office Theme</vt:lpstr>
      <vt:lpstr>1_Office Theme</vt:lpstr>
      <vt:lpstr>5_Office Theme</vt:lpstr>
      <vt:lpstr>6_Office Theme</vt:lpstr>
      <vt:lpstr>7_Office Theme</vt:lpstr>
      <vt:lpstr>2_Office Theme</vt:lpstr>
      <vt:lpstr>11_Office Theme</vt:lpstr>
      <vt:lpstr>14_Office Theme</vt:lpstr>
      <vt:lpstr>PowerPoint Presentation</vt:lpstr>
      <vt:lpstr>Agenda</vt:lpstr>
      <vt:lpstr>Introduction and Key Terms</vt:lpstr>
      <vt:lpstr>PowerPoint Presentation</vt:lpstr>
      <vt:lpstr>Application Process </vt:lpstr>
      <vt:lpstr>Resume an Application </vt:lpstr>
      <vt:lpstr>Start New Application </vt:lpstr>
      <vt:lpstr>Start New Application  (Step 1: Basic Provider Information)</vt:lpstr>
      <vt:lpstr>Start New Application  (Step 1: Basic Provider Information)</vt:lpstr>
      <vt:lpstr>Using the Business Process Wizard (BPW)</vt:lpstr>
      <vt:lpstr>Completing the Application Using BPW</vt:lpstr>
      <vt:lpstr>Step 2: Add Locations</vt:lpstr>
      <vt:lpstr>Step 2: Add Locations</vt:lpstr>
      <vt:lpstr>Step 2: Add Locations</vt:lpstr>
      <vt:lpstr>Step 2: Add Locations</vt:lpstr>
      <vt:lpstr>Step 2: Add Locations</vt:lpstr>
      <vt:lpstr>Step 2: Add Locations</vt:lpstr>
      <vt:lpstr>Step 2: Add Locations</vt:lpstr>
      <vt:lpstr>Business Process Wizard (BPW)</vt:lpstr>
      <vt:lpstr>Step 3: Add Specialties</vt:lpstr>
      <vt:lpstr>Step 3: Add Specialties</vt:lpstr>
      <vt:lpstr>Step 3: Add Specialties</vt:lpstr>
      <vt:lpstr>Step 3: Add Specialties</vt:lpstr>
      <vt:lpstr>Business Process Wizard (BPW)</vt:lpstr>
      <vt:lpstr>PowerPoint Presentation</vt:lpstr>
      <vt:lpstr>PowerPoint Presentation</vt:lpstr>
      <vt:lpstr>Business Process Wizard (BPW)</vt:lpstr>
      <vt:lpstr>PowerPoint Presentation</vt:lpstr>
      <vt:lpstr>Business Process Wizard (BPW)</vt:lpstr>
      <vt:lpstr>PowerPoint Presentation</vt:lpstr>
      <vt:lpstr>Step 6: Add Licenses/Certifications/Other</vt:lpstr>
      <vt:lpstr>Step 6: Add Licenses/Certifications/Other</vt:lpstr>
      <vt:lpstr>Business Process Wizard (BPW)</vt:lpstr>
      <vt:lpstr>PowerPoint Presentation</vt:lpstr>
      <vt:lpstr>Business Process Wizard (BPW)</vt:lpstr>
      <vt:lpstr>PowerPoint Presentation</vt:lpstr>
      <vt:lpstr>PowerPoint Presentation</vt:lpstr>
      <vt:lpstr>PowerPoint Presentation</vt:lpstr>
      <vt:lpstr>PowerPoint Presentation</vt:lpstr>
      <vt:lpstr>PowerPoint Presentation</vt:lpstr>
      <vt:lpstr>Business Process Wizard (BPW)</vt:lpstr>
      <vt:lpstr>Step 9: Controlling Interest/Ownership</vt:lpstr>
      <vt:lpstr>PowerPoint Presentation</vt:lpstr>
      <vt:lpstr>Step 9: Controlling Interest/Ownership</vt:lpstr>
      <vt:lpstr>Step 9: Controlling Interest/Ownership</vt:lpstr>
      <vt:lpstr>Step 9: Controlling Interest/Ownership</vt:lpstr>
      <vt:lpstr>Step 9: Controlling Interest/Ownership</vt:lpstr>
      <vt:lpstr>Step 9: Controlling Interest/Ownership</vt:lpstr>
      <vt:lpstr>Step 9: Controlling Interest/Ownership</vt:lpstr>
      <vt:lpstr>Step 9: Controlling Interest/Ownership</vt:lpstr>
      <vt:lpstr>Step 9: Controlling Interest/Ownership</vt:lpstr>
      <vt:lpstr>Business Process Wizard (BPW)</vt:lpstr>
      <vt:lpstr>Step 10: Add Taxonomy Details</vt:lpstr>
      <vt:lpstr>Step 8: Add Taxonomy Details</vt:lpstr>
      <vt:lpstr>Step 10: Add Taxonomy Details</vt:lpstr>
      <vt:lpstr>Step 10: Add Taxonomy Details</vt:lpstr>
      <vt:lpstr>Step 10: Add Taxonomy Details</vt:lpstr>
      <vt:lpstr>Step 10: Add Taxonomy Details</vt:lpstr>
      <vt:lpstr>Step 10: Add Taxonomy Details</vt:lpstr>
      <vt:lpstr>Business Process Wizard (BPW)</vt:lpstr>
      <vt:lpstr>PowerPoint Presentation</vt:lpstr>
      <vt:lpstr>PowerPoint Presentation</vt:lpstr>
      <vt:lpstr>PowerPoint Presentation</vt:lpstr>
      <vt:lpstr>PowerPoint Presentation</vt:lpstr>
      <vt:lpstr>PowerPoint Presentation</vt:lpstr>
      <vt:lpstr>Business Process Wizard (BPW)</vt:lpstr>
      <vt:lpstr>PowerPoint Presentation</vt:lpstr>
      <vt:lpstr>PowerPoint Presentation</vt:lpstr>
      <vt:lpstr>PowerPoint Presentation</vt:lpstr>
      <vt:lpstr>Business Process Wizard (BPW)</vt:lpstr>
      <vt:lpstr>PowerPoint Presentation</vt:lpstr>
      <vt:lpstr>Business Process Wizard (BPW)</vt:lpstr>
      <vt:lpstr>Step 14: Submit Enrollment for Approval</vt:lpstr>
      <vt:lpstr>PowerPoint Presentation</vt:lpstr>
      <vt:lpstr>Business Process Wizard (BPW)</vt:lpstr>
      <vt:lpstr>Business Process Wizard (BPW)</vt:lpstr>
      <vt:lpstr>Resources</vt:lpstr>
      <vt:lpstr> Questions and Answers</vt:lpstr>
    </vt:vector>
  </TitlesOfParts>
  <Company>Cognizant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Atypical Agency</dc:title>
  <dc:creator>Cognizant Technology Solutions</dc:creator>
  <cp:lastModifiedBy>Dye, Duane</cp:lastModifiedBy>
  <cp:revision>946</cp:revision>
  <cp:lastPrinted>2015-05-07T21:02:42Z</cp:lastPrinted>
  <dcterms:created xsi:type="dcterms:W3CDTF">2015-03-09T21:14:31Z</dcterms:created>
  <dcterms:modified xsi:type="dcterms:W3CDTF">2020-01-09T14:51:45Z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