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Default Extension="bin" ContentType="application/vnd.openxmlformats-officedocument.oleObject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5" r:id="rId2"/>
    <p:sldMasterId id="2147483673" r:id="rId3"/>
    <p:sldMasterId id="2147483661" r:id="rId4"/>
  </p:sldMasterIdLst>
  <p:notesMasterIdLst>
    <p:notesMasterId r:id="rId33"/>
  </p:notesMasterIdLst>
  <p:sldIdLst>
    <p:sldId id="256" r:id="rId5"/>
    <p:sldId id="277" r:id="rId6"/>
    <p:sldId id="257" r:id="rId7"/>
    <p:sldId id="258" r:id="rId8"/>
    <p:sldId id="288" r:id="rId9"/>
    <p:sldId id="259" r:id="rId10"/>
    <p:sldId id="260" r:id="rId11"/>
    <p:sldId id="261" r:id="rId12"/>
    <p:sldId id="263" r:id="rId13"/>
    <p:sldId id="287" r:id="rId14"/>
    <p:sldId id="264" r:id="rId15"/>
    <p:sldId id="265" r:id="rId16"/>
    <p:sldId id="274" r:id="rId17"/>
    <p:sldId id="280" r:id="rId18"/>
    <p:sldId id="281" r:id="rId19"/>
    <p:sldId id="269" r:id="rId20"/>
    <p:sldId id="266" r:id="rId21"/>
    <p:sldId id="289" r:id="rId22"/>
    <p:sldId id="267" r:id="rId23"/>
    <p:sldId id="286" r:id="rId24"/>
    <p:sldId id="270" r:id="rId25"/>
    <p:sldId id="262" r:id="rId26"/>
    <p:sldId id="272" r:id="rId27"/>
    <p:sldId id="273" r:id="rId28"/>
    <p:sldId id="275" r:id="rId29"/>
    <p:sldId id="282" r:id="rId30"/>
    <p:sldId id="285" r:id="rId31"/>
    <p:sldId id="28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5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ustomXml" Target="../customXml/item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766A8-A791-42DD-8E4A-DC508F2A4CE2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806C-3962-4DB6-9C16-63043F328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447800"/>
            <a:ext cx="8229600" cy="0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18,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32031-E6CC-4A34-9D96-167F2059FF9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304800"/>
            <a:ext cx="8229600" cy="0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C006F-3C20-499E-AF62-855F4D5297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8013B-065C-43BC-97FA-1FDCE48FD5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HFS: ACE Summary Data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3F623-7035-4C5B-9B95-8F69E97972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ia.sawhney@illinois.gov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Paul.stieber@illinois.gov" TargetMode="External"/><Relationship Id="rId2" Type="http://schemas.openxmlformats.org/officeDocument/2006/relationships/hyperlink" Target="http://www2.illinois.gov/hfs/PublicInvolvement/cc/ACE/Pages/Data.a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2743200"/>
          </a:xfrm>
        </p:spPr>
        <p:txBody>
          <a:bodyPr>
            <a:normAutofit/>
          </a:bodyPr>
          <a:lstStyle/>
          <a:p>
            <a:r>
              <a:rPr lang="en-US" sz="2700" b="1" dirty="0" smtClean="0"/>
              <a:t>Medical Programs Analytic &amp; Reporting Knowledgebase (MPARK)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Summary Data Training</a:t>
            </a:r>
            <a:br>
              <a:rPr lang="en-US" sz="2700" dirty="0" smtClean="0"/>
            </a:br>
            <a:r>
              <a:rPr lang="en-US" sz="2700" dirty="0" smtClean="0"/>
              <a:t>For Potential </a:t>
            </a:r>
            <a:br>
              <a:rPr lang="en-US" sz="2700" dirty="0" smtClean="0"/>
            </a:br>
            <a:r>
              <a:rPr lang="en-US" sz="2700" dirty="0" smtClean="0"/>
              <a:t>Accountable Care Entities (ACEs)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September 18, </a:t>
            </a:r>
            <a:r>
              <a:rPr lang="en-US" sz="2400" dirty="0" smtClean="0">
                <a:solidFill>
                  <a:schemeClr val="tx1"/>
                </a:solidFill>
              </a:rPr>
              <a:t>2013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19112" y="533400"/>
          <a:ext cx="3062288" cy="712788"/>
        </p:xfrm>
        <a:graphic>
          <a:graphicData uri="http://schemas.openxmlformats.org/presentationml/2006/ole">
            <p:oleObj spid="_x0000_s1026" r:id="rId3" imgW="2057143" imgH="476316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Potential ACEs receive data for about 75% of Medicaid recipients</a:t>
            </a:r>
          </a:p>
          <a:p>
            <a:r>
              <a:rPr lang="en-US" dirty="0" smtClean="0"/>
              <a:t>“ACE Eligible Population”</a:t>
            </a:r>
          </a:p>
          <a:p>
            <a:pPr lvl="1"/>
            <a:r>
              <a:rPr lang="en-US" dirty="0" smtClean="0"/>
              <a:t>Includes:  Recipients currently enrolled in voluntary HMOs</a:t>
            </a:r>
          </a:p>
          <a:p>
            <a:pPr lvl="1"/>
            <a:r>
              <a:rPr lang="en-US" dirty="0" smtClean="0"/>
              <a:t>See section 3.1.3.6 of solicitation for exclusions</a:t>
            </a:r>
          </a:p>
          <a:p>
            <a:r>
              <a:rPr lang="en-US" dirty="0" smtClean="0"/>
              <a:t>Mostly healthy children and adults</a:t>
            </a:r>
          </a:p>
          <a:p>
            <a:pPr lvl="1"/>
            <a:r>
              <a:rPr lang="en-US" dirty="0" smtClean="0"/>
              <a:t>Non-disabled, non-senior</a:t>
            </a:r>
          </a:p>
          <a:p>
            <a:pPr lvl="1"/>
            <a:r>
              <a:rPr lang="en-US" dirty="0" smtClean="0"/>
              <a:t>Less than 75% of Admissions, Drugs, and ER Visits</a:t>
            </a:r>
          </a:p>
          <a:p>
            <a:pPr lvl="1"/>
            <a:r>
              <a:rPr lang="en-US" dirty="0" smtClean="0"/>
              <a:t>No waiver services or waiver providers</a:t>
            </a:r>
          </a:p>
          <a:p>
            <a:r>
              <a:rPr lang="en-US" dirty="0" smtClean="0"/>
              <a:t>Row counts on the following pages are for 100% of Medicaid recipients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Recipient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Primary Key:  </a:t>
            </a:r>
          </a:p>
          <a:p>
            <a:pPr lvl="1"/>
            <a:r>
              <a:rPr lang="en-US" dirty="0" err="1" smtClean="0"/>
              <a:t>RecipientKeyID</a:t>
            </a:r>
            <a:endParaRPr lang="en-US" dirty="0" smtClean="0"/>
          </a:p>
          <a:p>
            <a:r>
              <a:rPr lang="en-US" dirty="0" smtClean="0"/>
              <a:t>Columns:</a:t>
            </a:r>
          </a:p>
          <a:p>
            <a:pPr lvl="1"/>
            <a:r>
              <a:rPr lang="en-US" dirty="0" smtClean="0"/>
              <a:t>Demographics and enrollment (40)</a:t>
            </a:r>
          </a:p>
          <a:p>
            <a:pPr lvl="2"/>
            <a:r>
              <a:rPr lang="en-US" dirty="0" smtClean="0"/>
              <a:t>Age / sex / race / ethnicity / county/ zip / Medicare / PCCM / PCP / MCO / disabled / CCE </a:t>
            </a:r>
            <a:r>
              <a:rPr lang="en-US" dirty="0" err="1" smtClean="0"/>
              <a:t>elig</a:t>
            </a:r>
            <a:r>
              <a:rPr lang="en-US" dirty="0" smtClean="0"/>
              <a:t> / days</a:t>
            </a:r>
          </a:p>
          <a:p>
            <a:pPr lvl="1"/>
            <a:r>
              <a:rPr lang="en-US" dirty="0" smtClean="0"/>
              <a:t>Diagnosis and drugs (110)</a:t>
            </a:r>
          </a:p>
          <a:p>
            <a:pPr lvl="2"/>
            <a:r>
              <a:rPr lang="en-US" dirty="0" smtClean="0"/>
              <a:t>SMI  / CDPS </a:t>
            </a:r>
            <a:r>
              <a:rPr lang="en-US" dirty="0" err="1" smtClean="0"/>
              <a:t>Dx</a:t>
            </a:r>
            <a:r>
              <a:rPr lang="en-US" dirty="0" smtClean="0"/>
              <a:t> / CDPS Rx</a:t>
            </a:r>
          </a:p>
          <a:p>
            <a:pPr lvl="1"/>
            <a:r>
              <a:rPr lang="en-US" dirty="0" smtClean="0"/>
              <a:t>Waiver participation (30)</a:t>
            </a:r>
          </a:p>
          <a:p>
            <a:pPr lvl="1"/>
            <a:r>
              <a:rPr lang="en-US" dirty="0" smtClean="0"/>
              <a:t>Services</a:t>
            </a:r>
          </a:p>
          <a:p>
            <a:pPr lvl="2"/>
            <a:r>
              <a:rPr lang="en-US" dirty="0" smtClean="0"/>
              <a:t>Used indicators (60) / events (60) / units (60) / costs (60) / add-on cost (1) / total cost (1)</a:t>
            </a:r>
          </a:p>
          <a:p>
            <a:r>
              <a:rPr lang="en-US" dirty="0" smtClean="0"/>
              <a:t>Size (statewide, 1 yr): </a:t>
            </a:r>
          </a:p>
          <a:p>
            <a:pPr lvl="1"/>
            <a:r>
              <a:rPr lang="en-US" dirty="0" smtClean="0"/>
              <a:t>~3.0 million rows, ~420 columns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Key:  </a:t>
            </a:r>
          </a:p>
          <a:p>
            <a:pPr lvl="1"/>
            <a:r>
              <a:rPr lang="en-US" dirty="0" err="1" smtClean="0"/>
              <a:t>ProviderKeyID</a:t>
            </a:r>
            <a:endParaRPr lang="en-US" dirty="0" smtClean="0"/>
          </a:p>
          <a:p>
            <a:r>
              <a:rPr lang="en-US" dirty="0" smtClean="0"/>
              <a:t>Columns:</a:t>
            </a:r>
          </a:p>
          <a:p>
            <a:pPr lvl="1"/>
            <a:r>
              <a:rPr lang="en-US" dirty="0" smtClean="0"/>
              <a:t>Provider description (10)</a:t>
            </a:r>
          </a:p>
          <a:p>
            <a:pPr lvl="2"/>
            <a:r>
              <a:rPr lang="en-US" dirty="0" smtClean="0"/>
              <a:t>Provider type / name / county /zip / NPI (when available) / reimbursement type</a:t>
            </a:r>
          </a:p>
          <a:p>
            <a:pPr lvl="1"/>
            <a:r>
              <a:rPr lang="en-US" dirty="0" smtClean="0"/>
              <a:t>Services</a:t>
            </a:r>
          </a:p>
          <a:p>
            <a:pPr lvl="2"/>
            <a:r>
              <a:rPr lang="en-US" dirty="0" smtClean="0"/>
              <a:t>Recipients served (60) / events (60) / units (60) / costs (60) / add-on cost (1) / total cost (1)</a:t>
            </a:r>
          </a:p>
          <a:p>
            <a:pPr lvl="2"/>
            <a:r>
              <a:rPr lang="en-US" dirty="0" smtClean="0"/>
              <a:t>Can use cross-walk table to recreate for sub-populations</a:t>
            </a:r>
          </a:p>
          <a:p>
            <a:r>
              <a:rPr lang="en-US" dirty="0" smtClean="0"/>
              <a:t>Size (statewide, 1 yr): </a:t>
            </a:r>
          </a:p>
          <a:p>
            <a:pPr lvl="1"/>
            <a:r>
              <a:rPr lang="en-US" dirty="0" smtClean="0"/>
              <a:t>~100k rows, ~250 columns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Service </a:t>
            </a:r>
            <a:br>
              <a:rPr lang="en-US" dirty="0" smtClean="0"/>
            </a:br>
            <a:r>
              <a:rPr lang="en-US" sz="2700" dirty="0" smtClean="0"/>
              <a:t>(Recipient and Provider File)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 smtClean="0"/>
              <a:t>Inpatient hospital*:</a:t>
            </a:r>
          </a:p>
          <a:p>
            <a:pPr lvl="1"/>
            <a:r>
              <a:rPr lang="en-US" i="1" dirty="0" err="1" smtClean="0"/>
              <a:t>IPMatDelv</a:t>
            </a:r>
            <a:r>
              <a:rPr lang="en-US" i="1" dirty="0" smtClean="0"/>
              <a:t> + </a:t>
            </a:r>
            <a:r>
              <a:rPr lang="en-US" i="1" dirty="0" err="1" smtClean="0"/>
              <a:t>ERUndocAlienCost</a:t>
            </a:r>
            <a:r>
              <a:rPr lang="en-US" i="1" dirty="0" smtClean="0"/>
              <a:t> + </a:t>
            </a:r>
            <a:r>
              <a:rPr lang="en-US" i="1" dirty="0" err="1" smtClean="0"/>
              <a:t>IPMatNonDelv</a:t>
            </a:r>
            <a:r>
              <a:rPr lang="en-US" i="1" dirty="0" smtClean="0"/>
              <a:t> + </a:t>
            </a:r>
            <a:r>
              <a:rPr lang="en-US" i="1" dirty="0" err="1" smtClean="0"/>
              <a:t>IPNewborn</a:t>
            </a:r>
            <a:r>
              <a:rPr lang="en-US" i="1" dirty="0" smtClean="0"/>
              <a:t> + </a:t>
            </a:r>
            <a:r>
              <a:rPr lang="en-US" i="1" dirty="0" err="1" smtClean="0"/>
              <a:t>IPSubAbuse</a:t>
            </a:r>
            <a:r>
              <a:rPr lang="en-US" i="1" dirty="0" smtClean="0"/>
              <a:t>+ </a:t>
            </a:r>
            <a:r>
              <a:rPr lang="en-US" i="1" dirty="0" err="1" smtClean="0"/>
              <a:t>IPPsych</a:t>
            </a:r>
            <a:r>
              <a:rPr lang="en-US" i="1" dirty="0" smtClean="0"/>
              <a:t> + </a:t>
            </a:r>
            <a:r>
              <a:rPr lang="en-US" i="1" dirty="0" err="1" smtClean="0"/>
              <a:t>IPOther</a:t>
            </a:r>
            <a:endParaRPr lang="en-US" i="1" dirty="0" smtClean="0"/>
          </a:p>
          <a:p>
            <a:pPr lvl="1"/>
            <a:r>
              <a:rPr lang="en-US" dirty="0" smtClean="0"/>
              <a:t>Claim costs only, inclusive of DSH and related payments</a:t>
            </a:r>
          </a:p>
          <a:p>
            <a:r>
              <a:rPr lang="en-US" i="1" dirty="0" smtClean="0"/>
              <a:t>Nursing homes (non-DD):</a:t>
            </a:r>
          </a:p>
          <a:p>
            <a:pPr lvl="1"/>
            <a:r>
              <a:rPr lang="en-US" i="1" dirty="0" err="1" smtClean="0"/>
              <a:t>NursingFacility</a:t>
            </a:r>
            <a:r>
              <a:rPr lang="en-US" i="1" dirty="0" smtClean="0"/>
              <a:t> + Hospice</a:t>
            </a:r>
          </a:p>
          <a:p>
            <a:r>
              <a:rPr lang="en-US" i="1" dirty="0" smtClean="0"/>
              <a:t>DD institutions:</a:t>
            </a:r>
          </a:p>
          <a:p>
            <a:pPr lvl="1"/>
            <a:r>
              <a:rPr lang="en-US" i="1" dirty="0" err="1" smtClean="0"/>
              <a:t>ICFMRPrivate</a:t>
            </a:r>
            <a:r>
              <a:rPr lang="en-US" i="1" dirty="0" smtClean="0"/>
              <a:t> + </a:t>
            </a:r>
            <a:r>
              <a:rPr lang="en-US" i="1" dirty="0" err="1" smtClean="0"/>
              <a:t>ICFMRPublic</a:t>
            </a:r>
            <a:endParaRPr lang="en-US" i="1" dirty="0" smtClean="0"/>
          </a:p>
          <a:p>
            <a:r>
              <a:rPr lang="en-US" dirty="0" smtClean="0"/>
              <a:t>State mental hospitals:</a:t>
            </a:r>
          </a:p>
          <a:p>
            <a:pPr lvl="1"/>
            <a:r>
              <a:rPr lang="en-US" i="1" dirty="0" err="1" smtClean="0"/>
              <a:t>MentalHealthRegCost</a:t>
            </a:r>
            <a:endParaRPr lang="en-US" i="1" dirty="0" smtClean="0"/>
          </a:p>
          <a:p>
            <a:r>
              <a:rPr lang="en-US" i="1" dirty="0" smtClean="0"/>
              <a:t>Prescription drugs*:</a:t>
            </a:r>
          </a:p>
          <a:p>
            <a:pPr lvl="1"/>
            <a:r>
              <a:rPr lang="en-US" i="1" dirty="0" err="1" smtClean="0"/>
              <a:t>PrescDrugs</a:t>
            </a:r>
            <a:endParaRPr lang="en-US" i="1" dirty="0" smtClean="0"/>
          </a:p>
          <a:p>
            <a:r>
              <a:rPr lang="en-US" i="1" dirty="0" smtClean="0"/>
              <a:t>Emergency room*:</a:t>
            </a:r>
          </a:p>
          <a:p>
            <a:pPr lvl="1"/>
            <a:r>
              <a:rPr lang="en-US" i="1" dirty="0" smtClean="0"/>
              <a:t>ER</a:t>
            </a:r>
          </a:p>
          <a:p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Service,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Waiver services:</a:t>
            </a:r>
          </a:p>
          <a:p>
            <a:pPr lvl="1"/>
            <a:r>
              <a:rPr lang="en-US" i="1" dirty="0" smtClean="0"/>
              <a:t>HCBSRH + HCBSPC + HCBSDH + HCBSHM + HCBSOS + HCBSSE + HCBSCM + HCBSADH + HCBSHHA + </a:t>
            </a:r>
            <a:r>
              <a:rPr lang="en-US" i="1" dirty="0" err="1" smtClean="0"/>
              <a:t>HCBSRespite</a:t>
            </a:r>
            <a:r>
              <a:rPr lang="en-US" i="1" dirty="0" smtClean="0"/>
              <a:t> + HCBSESPS + HCBSPVS</a:t>
            </a:r>
          </a:p>
          <a:p>
            <a:r>
              <a:rPr lang="en-US" dirty="0" smtClean="0"/>
              <a:t>Professional:</a:t>
            </a:r>
          </a:p>
          <a:p>
            <a:pPr lvl="1"/>
            <a:r>
              <a:rPr lang="en-US" i="1" dirty="0" err="1" smtClean="0"/>
              <a:t>PhysSurgReg</a:t>
            </a:r>
            <a:r>
              <a:rPr lang="en-US" i="1" dirty="0" smtClean="0"/>
              <a:t> + Outpatient + </a:t>
            </a:r>
            <a:r>
              <a:rPr lang="en-US" i="1" dirty="0" err="1" smtClean="0"/>
              <a:t>ClinicServices</a:t>
            </a:r>
            <a:r>
              <a:rPr lang="en-US" i="1" dirty="0" smtClean="0"/>
              <a:t> + FQHC + RHC + FQHCRHCMH + PCCM + EPSDT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Note:  FQHC and RHC include all services provided at those sites, including non-professional lab and radiology</a:t>
            </a:r>
          </a:p>
          <a:p>
            <a:r>
              <a:rPr lang="en-US" dirty="0" smtClean="0"/>
              <a:t>Mental health and substance abuse rehab:</a:t>
            </a:r>
          </a:p>
          <a:p>
            <a:pPr lvl="1"/>
            <a:r>
              <a:rPr lang="en-US" i="1" dirty="0" err="1" smtClean="0"/>
              <a:t>RehabMH</a:t>
            </a:r>
            <a:r>
              <a:rPr lang="en-US" i="1" dirty="0" smtClean="0"/>
              <a:t> + </a:t>
            </a:r>
            <a:r>
              <a:rPr lang="en-US" i="1" dirty="0" err="1" smtClean="0"/>
              <a:t>RehabSA</a:t>
            </a:r>
            <a:endParaRPr lang="en-US" i="1" dirty="0" smtClean="0"/>
          </a:p>
          <a:p>
            <a:r>
              <a:rPr lang="en-US" dirty="0" smtClean="0"/>
              <a:t>Managed care (non-PCCM)</a:t>
            </a:r>
          </a:p>
          <a:p>
            <a:pPr lvl="1"/>
            <a:r>
              <a:rPr lang="en-US" i="1" dirty="0" err="1" smtClean="0"/>
              <a:t>MedHIPPMCO</a:t>
            </a:r>
            <a:r>
              <a:rPr lang="en-US" i="1" dirty="0" smtClean="0"/>
              <a:t> + </a:t>
            </a:r>
            <a:r>
              <a:rPr lang="en-US" i="1" dirty="0" err="1" smtClean="0"/>
              <a:t>HospEncounterAddOn</a:t>
            </a:r>
            <a:endParaRPr lang="en-US" i="1" dirty="0" smtClean="0"/>
          </a:p>
          <a:p>
            <a:pPr lvl="1"/>
            <a:r>
              <a:rPr lang="en-US" dirty="0" smtClean="0"/>
              <a:t>Note:  substantial costs have historically been excluded from our voluntary HMO contracts, including prescription drugs</a:t>
            </a:r>
          </a:p>
          <a:p>
            <a:r>
              <a:rPr lang="en-US" dirty="0" smtClean="0"/>
              <a:t>Lab/radiology:</a:t>
            </a:r>
          </a:p>
          <a:p>
            <a:pPr lvl="1"/>
            <a:r>
              <a:rPr lang="en-US" i="1" dirty="0" err="1" smtClean="0"/>
              <a:t>LabRadiology</a:t>
            </a:r>
            <a:endParaRPr lang="en-US" i="1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Service,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Non-emergency transport:</a:t>
            </a:r>
          </a:p>
          <a:p>
            <a:pPr lvl="1"/>
            <a:r>
              <a:rPr lang="en-US" i="1" dirty="0" err="1" smtClean="0"/>
              <a:t>NonERMedTransCost</a:t>
            </a:r>
            <a:endParaRPr lang="en-US" i="1" dirty="0" smtClean="0"/>
          </a:p>
          <a:p>
            <a:r>
              <a:rPr lang="en-US" dirty="0" smtClean="0"/>
              <a:t>Other</a:t>
            </a:r>
          </a:p>
          <a:p>
            <a:pPr lvl="1"/>
            <a:r>
              <a:rPr lang="en-US" i="1" dirty="0" err="1" smtClean="0"/>
              <a:t>OtherServices</a:t>
            </a:r>
            <a:r>
              <a:rPr lang="en-US" i="1" dirty="0" smtClean="0"/>
              <a:t> + TCM + </a:t>
            </a:r>
            <a:r>
              <a:rPr lang="en-US" i="1" dirty="0" err="1" smtClean="0"/>
              <a:t>DentalServices</a:t>
            </a:r>
            <a:r>
              <a:rPr lang="en-US" i="1" dirty="0" smtClean="0"/>
              <a:t> + PDDE + </a:t>
            </a:r>
            <a:r>
              <a:rPr lang="en-US" i="1" dirty="0" err="1" smtClean="0"/>
              <a:t>OtherPracServ</a:t>
            </a:r>
            <a:r>
              <a:rPr lang="en-US" i="1" dirty="0" smtClean="0"/>
              <a:t> +</a:t>
            </a:r>
            <a:r>
              <a:rPr lang="en-US" i="1" dirty="0" err="1" smtClean="0"/>
              <a:t>PvtDutyNursing</a:t>
            </a:r>
            <a:r>
              <a:rPr lang="en-US" i="1" dirty="0" smtClean="0"/>
              <a:t> + </a:t>
            </a:r>
            <a:r>
              <a:rPr lang="en-US" i="1" dirty="0" err="1" smtClean="0"/>
              <a:t>SchoolBased</a:t>
            </a:r>
            <a:r>
              <a:rPr lang="en-US" i="1" dirty="0" smtClean="0"/>
              <a:t> + Nurses + SHL + </a:t>
            </a:r>
            <a:r>
              <a:rPr lang="en-US" i="1" dirty="0" err="1" smtClean="0"/>
              <a:t>PhysicalTherapy</a:t>
            </a:r>
            <a:r>
              <a:rPr lang="en-US" i="1" dirty="0" smtClean="0"/>
              <a:t> + </a:t>
            </a:r>
            <a:r>
              <a:rPr lang="en-US" i="1" dirty="0" err="1" smtClean="0"/>
              <a:t>OccTherapy</a:t>
            </a:r>
            <a:r>
              <a:rPr lang="en-US" i="1" dirty="0" smtClean="0"/>
              <a:t> + </a:t>
            </a:r>
            <a:r>
              <a:rPr lang="en-US" i="1" dirty="0" err="1" smtClean="0"/>
              <a:t>RehabOther</a:t>
            </a:r>
            <a:r>
              <a:rPr lang="en-US" i="1" dirty="0" smtClean="0"/>
              <a:t> + </a:t>
            </a:r>
            <a:r>
              <a:rPr lang="en-US" i="1" dirty="0" err="1" smtClean="0"/>
              <a:t>Sterl</a:t>
            </a:r>
            <a:r>
              <a:rPr lang="en-US" i="1" dirty="0" smtClean="0"/>
              <a:t> + Abortion + </a:t>
            </a:r>
            <a:r>
              <a:rPr lang="en-US" i="1" dirty="0" err="1" smtClean="0"/>
              <a:t>HomeHealth</a:t>
            </a:r>
            <a:r>
              <a:rPr lang="en-US" i="1" dirty="0" smtClean="0"/>
              <a:t> + Admin + </a:t>
            </a:r>
            <a:r>
              <a:rPr lang="en-US" i="1" dirty="0" err="1" smtClean="0"/>
              <a:t>CoinsurDeduct</a:t>
            </a:r>
            <a:r>
              <a:rPr lang="en-US" i="1" dirty="0" smtClean="0"/>
              <a:t> + PHP</a:t>
            </a:r>
          </a:p>
          <a:p>
            <a:pPr lvl="1">
              <a:buNone/>
            </a:pPr>
            <a:endParaRPr lang="en-US" i="1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Notes: 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* Event-level details available via separate tables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Types of service were developed from federal reporting requirements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 cost that is small overall may be very significant for a particular population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Recipient-Provider Cross-Walk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Primary Key:  </a:t>
            </a:r>
          </a:p>
          <a:p>
            <a:pPr lvl="1"/>
            <a:r>
              <a:rPr lang="en-US" dirty="0" err="1" smtClean="0"/>
              <a:t>RecipientKeyID</a:t>
            </a:r>
            <a:r>
              <a:rPr lang="en-US" dirty="0" smtClean="0"/>
              <a:t> &amp; </a:t>
            </a:r>
            <a:r>
              <a:rPr lang="en-US" dirty="0" err="1" smtClean="0"/>
              <a:t>ProviderKeyID</a:t>
            </a:r>
            <a:r>
              <a:rPr lang="en-US" dirty="0" smtClean="0"/>
              <a:t> &amp; </a:t>
            </a:r>
            <a:r>
              <a:rPr lang="en-US" dirty="0" err="1" smtClean="0"/>
              <a:t>TypeofService</a:t>
            </a:r>
            <a:endParaRPr lang="en-US" dirty="0" smtClean="0"/>
          </a:p>
          <a:p>
            <a:r>
              <a:rPr lang="en-US" dirty="0" smtClean="0"/>
              <a:t>Columns:</a:t>
            </a:r>
          </a:p>
          <a:p>
            <a:pPr lvl="1"/>
            <a:r>
              <a:rPr lang="en-US" dirty="0" smtClean="0"/>
              <a:t>Events (1) / Units (1) / Cost (1)</a:t>
            </a:r>
          </a:p>
          <a:p>
            <a:r>
              <a:rPr lang="en-US" dirty="0" smtClean="0"/>
              <a:t>Size (statewide, 1 yr): ~30 million rows, 6 columns</a:t>
            </a:r>
          </a:p>
          <a:p>
            <a:r>
              <a:rPr lang="en-US" dirty="0" smtClean="0"/>
              <a:t>Useful for:</a:t>
            </a:r>
          </a:p>
          <a:p>
            <a:pPr lvl="1"/>
            <a:r>
              <a:rPr lang="en-US" dirty="0" smtClean="0"/>
              <a:t>Identifying populations served by select providers</a:t>
            </a:r>
          </a:p>
          <a:p>
            <a:pPr lvl="1"/>
            <a:r>
              <a:rPr lang="en-US" dirty="0" smtClean="0"/>
              <a:t>Identifying providers serving select populations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Hospital Admission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Primary Key:  </a:t>
            </a:r>
          </a:p>
          <a:p>
            <a:pPr lvl="1"/>
            <a:r>
              <a:rPr lang="en-US" dirty="0" err="1" smtClean="0"/>
              <a:t>RecipientKeyID</a:t>
            </a:r>
            <a:r>
              <a:rPr lang="en-US" dirty="0" smtClean="0"/>
              <a:t> &amp; </a:t>
            </a:r>
            <a:r>
              <a:rPr lang="en-US" dirty="0" err="1" smtClean="0"/>
              <a:t>AdmissionSeqNbr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RecipientKeyID</a:t>
            </a:r>
            <a:r>
              <a:rPr lang="en-US" dirty="0" smtClean="0"/>
              <a:t> &amp; </a:t>
            </a:r>
            <a:r>
              <a:rPr lang="en-US" dirty="0" err="1" smtClean="0"/>
              <a:t>AdmissionDt</a:t>
            </a:r>
            <a:r>
              <a:rPr lang="en-US" dirty="0" smtClean="0"/>
              <a:t> &amp; </a:t>
            </a:r>
            <a:r>
              <a:rPr lang="en-US" dirty="0" err="1" smtClean="0"/>
              <a:t>ProviderKeyID</a:t>
            </a:r>
            <a:r>
              <a:rPr lang="en-US" dirty="0" smtClean="0"/>
              <a:t> is close to but not a key</a:t>
            </a:r>
          </a:p>
          <a:p>
            <a:r>
              <a:rPr lang="en-US" dirty="0" smtClean="0"/>
              <a:t>Modeled from IL Hospital Discharge Database (IHA/IDPH)</a:t>
            </a:r>
          </a:p>
          <a:p>
            <a:r>
              <a:rPr lang="en-US" dirty="0" smtClean="0"/>
              <a:t>Columns:</a:t>
            </a:r>
          </a:p>
          <a:p>
            <a:pPr lvl="1"/>
            <a:r>
              <a:rPr lang="en-US" dirty="0" smtClean="0"/>
              <a:t>Admission (15)</a:t>
            </a:r>
          </a:p>
          <a:p>
            <a:pPr lvl="2"/>
            <a:r>
              <a:rPr lang="en-US" dirty="0" smtClean="0"/>
              <a:t>Recipient / hospital / dates / admission source &amp; type / discharge status / type of service</a:t>
            </a:r>
          </a:p>
          <a:p>
            <a:pPr lvl="1"/>
            <a:r>
              <a:rPr lang="en-US" dirty="0" smtClean="0"/>
              <a:t>Diagnoses </a:t>
            </a:r>
          </a:p>
          <a:p>
            <a:pPr lvl="2"/>
            <a:r>
              <a:rPr lang="en-US" dirty="0" smtClean="0"/>
              <a:t>Codes (25) / POA indicators (25) </a:t>
            </a:r>
          </a:p>
          <a:p>
            <a:pPr lvl="1"/>
            <a:r>
              <a:rPr lang="en-US" dirty="0" smtClean="0"/>
              <a:t>Procedures</a:t>
            </a:r>
          </a:p>
          <a:p>
            <a:pPr lvl="2"/>
            <a:r>
              <a:rPr lang="en-US" dirty="0" smtClean="0"/>
              <a:t>Codes (25) / dates (25)</a:t>
            </a:r>
          </a:p>
          <a:p>
            <a:pPr lvl="1"/>
            <a:r>
              <a:rPr lang="en-US" dirty="0" smtClean="0"/>
              <a:t>Financial (35)</a:t>
            </a:r>
          </a:p>
          <a:p>
            <a:pPr lvl="2"/>
            <a:r>
              <a:rPr lang="en-US" dirty="0" smtClean="0"/>
              <a:t>DRG / Charge / other payers / payment by component</a:t>
            </a:r>
          </a:p>
          <a:p>
            <a:r>
              <a:rPr lang="en-US" dirty="0" smtClean="0"/>
              <a:t>Size (statewide, 1 yr): </a:t>
            </a:r>
          </a:p>
          <a:p>
            <a:pPr lvl="1"/>
            <a:r>
              <a:rPr lang="en-US" dirty="0" smtClean="0"/>
              <a:t>~ 500k rows, ~ 150 columns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Room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Primary Key:  </a:t>
            </a:r>
          </a:p>
          <a:p>
            <a:pPr lvl="1"/>
            <a:r>
              <a:rPr lang="en-US" dirty="0" err="1" smtClean="0"/>
              <a:t>RecipientKeyID</a:t>
            </a:r>
            <a:r>
              <a:rPr lang="en-US" dirty="0" smtClean="0"/>
              <a:t> &amp; </a:t>
            </a:r>
            <a:r>
              <a:rPr lang="en-US" dirty="0" err="1" smtClean="0"/>
              <a:t>AdmissionSeqNbr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RecipientKeyID</a:t>
            </a:r>
            <a:r>
              <a:rPr lang="en-US" dirty="0" smtClean="0"/>
              <a:t> &amp; </a:t>
            </a:r>
            <a:r>
              <a:rPr lang="en-US" dirty="0" err="1" smtClean="0"/>
              <a:t>AdmissionDt</a:t>
            </a:r>
            <a:r>
              <a:rPr lang="en-US" dirty="0" smtClean="0"/>
              <a:t> &amp; </a:t>
            </a:r>
            <a:r>
              <a:rPr lang="en-US" dirty="0" err="1" smtClean="0"/>
              <a:t>ProviderKeyID</a:t>
            </a:r>
            <a:r>
              <a:rPr lang="en-US" dirty="0" smtClean="0"/>
              <a:t> is close to but not a key</a:t>
            </a:r>
          </a:p>
          <a:p>
            <a:r>
              <a:rPr lang="en-US" dirty="0" smtClean="0"/>
              <a:t>Modeled from IL Hospital Discharge Database (IHA/IDPH)</a:t>
            </a:r>
          </a:p>
          <a:p>
            <a:r>
              <a:rPr lang="en-US" dirty="0" smtClean="0"/>
              <a:t>Columns:</a:t>
            </a:r>
          </a:p>
          <a:p>
            <a:pPr lvl="1"/>
            <a:r>
              <a:rPr lang="en-US" dirty="0" smtClean="0"/>
              <a:t>Admission (15)</a:t>
            </a:r>
          </a:p>
          <a:p>
            <a:pPr lvl="2"/>
            <a:r>
              <a:rPr lang="en-US" dirty="0" smtClean="0"/>
              <a:t>Recipient / hospital / dates / admission source &amp; type / discharge status / type of service</a:t>
            </a:r>
          </a:p>
          <a:p>
            <a:pPr lvl="1"/>
            <a:r>
              <a:rPr lang="en-US" dirty="0" smtClean="0"/>
              <a:t>Diagnoses </a:t>
            </a:r>
          </a:p>
          <a:p>
            <a:pPr lvl="2"/>
            <a:r>
              <a:rPr lang="en-US" dirty="0" smtClean="0"/>
              <a:t>Codes (25) / POA indicators (25) </a:t>
            </a:r>
          </a:p>
          <a:p>
            <a:pPr lvl="1"/>
            <a:r>
              <a:rPr lang="en-US" dirty="0" smtClean="0"/>
              <a:t>Financial </a:t>
            </a:r>
            <a:r>
              <a:rPr lang="en-US" dirty="0" smtClean="0"/>
              <a:t>(35)</a:t>
            </a:r>
          </a:p>
          <a:p>
            <a:pPr lvl="2"/>
            <a:r>
              <a:rPr lang="en-US" dirty="0" err="1" smtClean="0"/>
              <a:t>APLGroup</a:t>
            </a:r>
            <a:r>
              <a:rPr lang="en-US" dirty="0" smtClean="0"/>
              <a:t> (the payment basis for ER visits) / Charge / other payers / payment by component</a:t>
            </a:r>
          </a:p>
          <a:p>
            <a:r>
              <a:rPr lang="en-US" dirty="0" smtClean="0"/>
              <a:t>Size (statewide, 1 yr): </a:t>
            </a:r>
          </a:p>
          <a:p>
            <a:pPr lvl="1"/>
            <a:r>
              <a:rPr lang="en-US" dirty="0" smtClean="0"/>
              <a:t>~ 2 million rows, ~ </a:t>
            </a:r>
            <a:r>
              <a:rPr lang="en-US" dirty="0" smtClean="0"/>
              <a:t>100 </a:t>
            </a:r>
            <a:r>
              <a:rPr lang="en-US" dirty="0" smtClean="0"/>
              <a:t>columns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Detail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Primary Key:</a:t>
            </a:r>
          </a:p>
          <a:p>
            <a:pPr lvl="1"/>
            <a:r>
              <a:rPr lang="en-US" dirty="0" err="1" smtClean="0"/>
              <a:t>RecipientKeyID</a:t>
            </a:r>
            <a:r>
              <a:rPr lang="en-US" dirty="0" smtClean="0"/>
              <a:t> &amp; </a:t>
            </a:r>
            <a:r>
              <a:rPr lang="en-US" dirty="0" err="1" smtClean="0"/>
              <a:t>ClaimSeqNbr</a:t>
            </a:r>
            <a:endParaRPr lang="en-US" dirty="0" smtClean="0"/>
          </a:p>
          <a:p>
            <a:r>
              <a:rPr lang="en-US" dirty="0" smtClean="0"/>
              <a:t>Columns:</a:t>
            </a:r>
          </a:p>
          <a:p>
            <a:pPr lvl="1"/>
            <a:r>
              <a:rPr lang="en-US" dirty="0" smtClean="0"/>
              <a:t>Drug (20)</a:t>
            </a:r>
          </a:p>
          <a:p>
            <a:pPr lvl="2"/>
            <a:r>
              <a:rPr lang="en-US" dirty="0" smtClean="0"/>
              <a:t>NDC / name/ generic / dose / days / pharmacy / prescribing doc / class (not ideally expressed)</a:t>
            </a:r>
          </a:p>
          <a:p>
            <a:pPr lvl="1"/>
            <a:r>
              <a:rPr lang="en-US" dirty="0" smtClean="0"/>
              <a:t>Financial (5)</a:t>
            </a:r>
          </a:p>
          <a:p>
            <a:pPr lvl="1"/>
            <a:r>
              <a:rPr lang="en-US" dirty="0" smtClean="0"/>
              <a:t>CDPS indicators (45)</a:t>
            </a:r>
          </a:p>
          <a:p>
            <a:r>
              <a:rPr lang="en-US" dirty="0" smtClean="0"/>
              <a:t>Size (statewide, 1 yr): </a:t>
            </a:r>
          </a:p>
          <a:p>
            <a:pPr lvl="1"/>
            <a:r>
              <a:rPr lang="en-US" dirty="0" smtClean="0"/>
              <a:t>~ 26 million rows, ~ 70 columns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Prepared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Tia Goss Sawhney</a:t>
            </a:r>
          </a:p>
          <a:p>
            <a:pPr algn="ctr">
              <a:buNone/>
            </a:pPr>
            <a:r>
              <a:rPr lang="en-US" sz="2400" dirty="0" err="1" smtClean="0"/>
              <a:t>DrPH</a:t>
            </a:r>
            <a:r>
              <a:rPr lang="en-US" sz="2400" dirty="0" smtClean="0"/>
              <a:t>, FSA</a:t>
            </a:r>
          </a:p>
          <a:p>
            <a:pPr algn="ctr">
              <a:buNone/>
            </a:pPr>
            <a:r>
              <a:rPr lang="en-US" sz="2400" dirty="0" smtClean="0"/>
              <a:t>Director of Data, Analytics, and Research</a:t>
            </a:r>
          </a:p>
          <a:p>
            <a:pPr algn="ctr">
              <a:buNone/>
            </a:pPr>
            <a:r>
              <a:rPr lang="en-US" sz="2400" dirty="0" smtClean="0">
                <a:hlinkClick r:id="rId2"/>
              </a:rPr>
              <a:t>Tia.sawhney@illinois.gov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Fee For Service (FFS) vs. Managed Care Organization (MCO)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dirty="0" smtClean="0"/>
              <a:t>Services paid for by MCOs are NOT included in data</a:t>
            </a:r>
          </a:p>
          <a:p>
            <a:pPr lvl="1"/>
            <a:r>
              <a:rPr lang="en-US" dirty="0" smtClean="0"/>
              <a:t>Excluded services paid FFS and are included in the data</a:t>
            </a:r>
          </a:p>
          <a:p>
            <a:pPr lvl="2"/>
            <a:r>
              <a:rPr lang="en-US" dirty="0" smtClean="0"/>
              <a:t>The MCO contracts for potential ACE </a:t>
            </a:r>
            <a:r>
              <a:rPr lang="en-US" dirty="0" smtClean="0"/>
              <a:t>recipients, </a:t>
            </a:r>
            <a:r>
              <a:rPr lang="en-US" dirty="0" smtClean="0"/>
              <a:t>until </a:t>
            </a:r>
            <a:r>
              <a:rPr lang="en-US" dirty="0" smtClean="0"/>
              <a:t>recently, </a:t>
            </a:r>
            <a:r>
              <a:rPr lang="en-US" dirty="0" smtClean="0"/>
              <a:t>excluded prescription drugs and several other types of </a:t>
            </a:r>
            <a:r>
              <a:rPr lang="en-US" dirty="0" smtClean="0"/>
              <a:t>service</a:t>
            </a:r>
          </a:p>
          <a:p>
            <a:pPr lvl="1"/>
            <a:r>
              <a:rPr lang="en-US" dirty="0" smtClean="0"/>
              <a:t>MCO </a:t>
            </a:r>
            <a:r>
              <a:rPr lang="en-US" dirty="0" smtClean="0"/>
              <a:t>premiums are included (TOS=</a:t>
            </a:r>
            <a:r>
              <a:rPr lang="en-US" dirty="0" err="1" smtClean="0"/>
              <a:t>MedHIPPMCO</a:t>
            </a:r>
            <a:r>
              <a:rPr lang="en-US" dirty="0" smtClean="0"/>
              <a:t>), inclusive of maternity kick payments</a:t>
            </a:r>
          </a:p>
          <a:p>
            <a:pPr lvl="1"/>
            <a:r>
              <a:rPr lang="en-US" dirty="0" smtClean="0"/>
              <a:t>Extra </a:t>
            </a:r>
            <a:r>
              <a:rPr lang="en-US" dirty="0" smtClean="0"/>
              <a:t>payments to FQHCs and Hospitals (TOS= </a:t>
            </a:r>
            <a:r>
              <a:rPr lang="en-US" dirty="0" err="1" smtClean="0"/>
              <a:t>HospEncounterAddOnPayment</a:t>
            </a:r>
            <a:r>
              <a:rPr lang="en-US" dirty="0" smtClean="0"/>
              <a:t>) </a:t>
            </a:r>
            <a:r>
              <a:rPr lang="en-US" smtClean="0"/>
              <a:t>are included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understand FFS costs, exclude recipients who had MCO coverage during year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Statewide</a:t>
            </a:r>
          </a:p>
          <a:p>
            <a:pPr lvl="1"/>
            <a:r>
              <a:rPr lang="en-US" dirty="0" smtClean="0"/>
              <a:t>Big</a:t>
            </a:r>
          </a:p>
          <a:p>
            <a:pPr lvl="1"/>
            <a:r>
              <a:rPr lang="en-US" dirty="0" smtClean="0"/>
              <a:t>Have all data for to consideration various geographies</a:t>
            </a:r>
          </a:p>
          <a:p>
            <a:r>
              <a:rPr lang="en-US" dirty="0" smtClean="0"/>
              <a:t>*Or* Subset Only</a:t>
            </a:r>
          </a:p>
          <a:p>
            <a:pPr lvl="1"/>
            <a:r>
              <a:rPr lang="en-US" dirty="0" smtClean="0"/>
              <a:t>You define your geography of interest</a:t>
            </a:r>
          </a:p>
          <a:p>
            <a:pPr lvl="1"/>
            <a:r>
              <a:rPr lang="en-US" dirty="0" smtClean="0"/>
              <a:t>Smaller and easier to manage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HIPAA limited data set</a:t>
            </a:r>
          </a:p>
          <a:p>
            <a:pPr lvl="1"/>
            <a:r>
              <a:rPr lang="en-US" dirty="0" smtClean="0"/>
              <a:t>Cannot attempt to identify</a:t>
            </a:r>
          </a:p>
          <a:p>
            <a:pPr lvl="1"/>
            <a:r>
              <a:rPr lang="en-US" dirty="0" smtClean="0"/>
              <a:t>Only named users for intended purposes</a:t>
            </a:r>
          </a:p>
          <a:p>
            <a:r>
              <a:rPr lang="en-US" dirty="0" smtClean="0"/>
              <a:t>Requires database software and skills </a:t>
            </a:r>
          </a:p>
          <a:p>
            <a:pPr lvl="1"/>
            <a:r>
              <a:rPr lang="en-US" dirty="0" smtClean="0"/>
              <a:t>Excel not adequate except for smaller subpopulations</a:t>
            </a:r>
          </a:p>
          <a:p>
            <a:r>
              <a:rPr lang="en-US" dirty="0" smtClean="0"/>
              <a:t>Summary data can be no better than source data</a:t>
            </a:r>
          </a:p>
          <a:p>
            <a:r>
              <a:rPr lang="en-US" dirty="0" smtClean="0"/>
              <a:t>Messy around edges</a:t>
            </a:r>
          </a:p>
          <a:p>
            <a:r>
              <a:rPr lang="en-US" dirty="0" smtClean="0"/>
              <a:t>Flattening introduces issues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Must read metadata (!!!)</a:t>
            </a:r>
          </a:p>
          <a:p>
            <a:r>
              <a:rPr lang="en-US" dirty="0" smtClean="0"/>
              <a:t>Learning process for us</a:t>
            </a:r>
          </a:p>
          <a:p>
            <a:pPr lvl="1"/>
            <a:r>
              <a:rPr lang="en-US" dirty="0" smtClean="0"/>
              <a:t>Questions and feedback, negative and positive, welcomed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highest level</a:t>
            </a:r>
          </a:p>
          <a:p>
            <a:pPr lvl="1"/>
            <a:r>
              <a:rPr lang="en-US" dirty="0" smtClean="0"/>
              <a:t>Identify your population</a:t>
            </a:r>
          </a:p>
          <a:p>
            <a:pPr lvl="1"/>
            <a:r>
              <a:rPr lang="en-US" dirty="0" smtClean="0"/>
              <a:t>Identify the costs associated with the population </a:t>
            </a:r>
            <a:r>
              <a:rPr lang="en-US" i="1" dirty="0" smtClean="0"/>
              <a:t>by type of service</a:t>
            </a:r>
          </a:p>
          <a:p>
            <a:pPr lvl="1"/>
            <a:r>
              <a:rPr lang="en-US" dirty="0" smtClean="0"/>
              <a:t>Determine which costs </a:t>
            </a:r>
            <a:r>
              <a:rPr lang="en-US" i="1" dirty="0" smtClean="0"/>
              <a:t>for which type of service </a:t>
            </a:r>
            <a:r>
              <a:rPr lang="en-US" dirty="0" smtClean="0"/>
              <a:t>are reducible and by how much</a:t>
            </a:r>
          </a:p>
          <a:p>
            <a:pPr lvl="2"/>
            <a:r>
              <a:rPr lang="en-US" dirty="0" smtClean="0"/>
              <a:t>Refer to literature</a:t>
            </a:r>
          </a:p>
          <a:p>
            <a:pPr lvl="1"/>
            <a:r>
              <a:rPr lang="en-US" dirty="0" smtClean="0"/>
              <a:t>Determine which costs may increase and the resulting net savings</a:t>
            </a:r>
          </a:p>
          <a:p>
            <a:pPr lvl="1"/>
            <a:r>
              <a:rPr lang="en-US" dirty="0" smtClean="0"/>
              <a:t>Develop plan for:  Net claims savings &gt;= care coordination fee &gt;= ACE costs to deliver care coordination</a:t>
            </a:r>
          </a:p>
          <a:p>
            <a:pPr lvl="1"/>
            <a:r>
              <a:rPr lang="en-US" dirty="0" smtClean="0"/>
              <a:t>Organize ACE to achieve savings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Phase-in period</a:t>
            </a:r>
          </a:p>
          <a:p>
            <a:r>
              <a:rPr lang="en-US" dirty="0" smtClean="0"/>
              <a:t>Sub-populations</a:t>
            </a:r>
          </a:p>
          <a:p>
            <a:r>
              <a:rPr lang="en-US" dirty="0" smtClean="0"/>
              <a:t>Proportion of care with affiliated providers</a:t>
            </a:r>
          </a:p>
          <a:p>
            <a:r>
              <a:rPr lang="en-US" dirty="0" smtClean="0"/>
              <a:t>Medical management literature</a:t>
            </a:r>
          </a:p>
          <a:p>
            <a:r>
              <a:rPr lang="en-US" dirty="0" smtClean="0"/>
              <a:t>High vs. </a:t>
            </a:r>
            <a:r>
              <a:rPr lang="en-US" dirty="0" err="1" smtClean="0"/>
              <a:t>impactable</a:t>
            </a:r>
            <a:r>
              <a:rPr lang="en-US" dirty="0" smtClean="0"/>
              <a:t> costs</a:t>
            </a:r>
          </a:p>
          <a:p>
            <a:r>
              <a:rPr lang="en-US" dirty="0" smtClean="0"/>
              <a:t>Acute care outliers / end of life care</a:t>
            </a:r>
          </a:p>
          <a:p>
            <a:r>
              <a:rPr lang="en-US" dirty="0" smtClean="0"/>
              <a:t>Risk stratification / targeted efforts</a:t>
            </a:r>
          </a:p>
          <a:p>
            <a:r>
              <a:rPr lang="en-US" dirty="0" smtClean="0"/>
              <a:t>Regression to the mean</a:t>
            </a:r>
          </a:p>
          <a:p>
            <a:r>
              <a:rPr lang="en-US" dirty="0" smtClean="0"/>
              <a:t>Statistical variation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Population Criteria</a:t>
            </a:r>
            <a:br>
              <a:rPr lang="en-US" dirty="0" smtClean="0"/>
            </a:br>
            <a:r>
              <a:rPr lang="en-US" sz="2000" dirty="0" smtClean="0"/>
              <a:t>(“where” statements)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Serious Mental </a:t>
            </a:r>
            <a:r>
              <a:rPr lang="en-US" dirty="0" smtClean="0"/>
              <a:t>Illness </a:t>
            </a:r>
            <a:r>
              <a:rPr lang="en-US" dirty="0" smtClean="0"/>
              <a:t>Condition</a:t>
            </a:r>
          </a:p>
          <a:p>
            <a:pPr lvl="1"/>
            <a:r>
              <a:rPr lang="en-US" i="1" dirty="0" err="1" smtClean="0"/>
              <a:t>SMIInd</a:t>
            </a:r>
            <a:r>
              <a:rPr lang="en-US" i="1" dirty="0" smtClean="0"/>
              <a:t>=1</a:t>
            </a:r>
          </a:p>
          <a:p>
            <a:r>
              <a:rPr lang="en-US" dirty="0" smtClean="0"/>
              <a:t>Enrolled as of point in time (end of year)</a:t>
            </a:r>
          </a:p>
          <a:p>
            <a:pPr lvl="1"/>
            <a:r>
              <a:rPr lang="en-US" i="1" dirty="0" err="1" smtClean="0"/>
              <a:t>CurrentEnrollmentInd</a:t>
            </a:r>
            <a:r>
              <a:rPr lang="en-US" i="1" dirty="0" smtClean="0"/>
              <a:t>=1</a:t>
            </a:r>
          </a:p>
          <a:p>
            <a:r>
              <a:rPr lang="en-US" dirty="0" smtClean="0"/>
              <a:t>Adult</a:t>
            </a:r>
          </a:p>
          <a:p>
            <a:pPr lvl="1"/>
            <a:r>
              <a:rPr lang="en-US" i="1" dirty="0" err="1" smtClean="0"/>
              <a:t>AgeGrpCd</a:t>
            </a:r>
            <a:r>
              <a:rPr lang="en-US" i="1" dirty="0" smtClean="0"/>
              <a:t>&gt;=2</a:t>
            </a:r>
          </a:p>
          <a:p>
            <a:r>
              <a:rPr lang="en-US" dirty="0" smtClean="0"/>
              <a:t>Not in MCO anytime during year</a:t>
            </a:r>
          </a:p>
          <a:p>
            <a:pPr lvl="1"/>
            <a:r>
              <a:rPr lang="en-US" i="1" dirty="0" err="1" smtClean="0"/>
              <a:t>MCOInd</a:t>
            </a:r>
            <a:r>
              <a:rPr lang="en-US" i="1" dirty="0" smtClean="0"/>
              <a:t>=0</a:t>
            </a:r>
            <a:endParaRPr lang="en-US" b="1" i="1" dirty="0" smtClean="0"/>
          </a:p>
          <a:p>
            <a:r>
              <a:rPr lang="en-US" dirty="0" smtClean="0"/>
              <a:t>In certain counties:  </a:t>
            </a:r>
          </a:p>
          <a:p>
            <a:pPr lvl="1"/>
            <a:r>
              <a:rPr lang="en-US" i="1" dirty="0" err="1" smtClean="0"/>
              <a:t>Countydesc</a:t>
            </a:r>
            <a:r>
              <a:rPr lang="en-US" i="1" dirty="0" smtClean="0"/>
              <a:t> IN (‘XXX', ‘YYY’)</a:t>
            </a:r>
          </a:p>
          <a:p>
            <a:pPr lvl="1"/>
            <a:r>
              <a:rPr lang="en-US" i="1" dirty="0" smtClean="0"/>
              <a:t>Note:  Be careful with county spellings (Mc, St, and De counties; Will and Williamson)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Population Average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Monthly cost (PMPM)</a:t>
            </a:r>
          </a:p>
          <a:p>
            <a:pPr lvl="1"/>
            <a:r>
              <a:rPr lang="en-US" dirty="0" smtClean="0"/>
              <a:t>(365/12)*SUM(Cost)/SUM(</a:t>
            </a:r>
            <a:r>
              <a:rPr lang="en-US" dirty="0" err="1" smtClean="0"/>
              <a:t>NbrOfEnrolledDays</a:t>
            </a:r>
            <a:r>
              <a:rPr lang="en-US" dirty="0" smtClean="0"/>
              <a:t>) </a:t>
            </a:r>
          </a:p>
          <a:p>
            <a:r>
              <a:rPr lang="en-US" dirty="0" smtClean="0"/>
              <a:t>Annualized cost</a:t>
            </a:r>
          </a:p>
          <a:p>
            <a:pPr lvl="1"/>
            <a:r>
              <a:rPr lang="en-US" dirty="0" smtClean="0"/>
              <a:t>365*SUM(Cost)/SUM(</a:t>
            </a:r>
            <a:r>
              <a:rPr lang="en-US" dirty="0" err="1" smtClean="0"/>
              <a:t>NbrOfEnrolledDays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‘outer join’ on primary key for Recipient and Provider</a:t>
            </a:r>
          </a:p>
          <a:p>
            <a:pPr lvl="1"/>
            <a:r>
              <a:rPr lang="en-US" dirty="0" smtClean="0"/>
              <a:t>Unless your goal is to only select recipients or providers present in each year</a:t>
            </a:r>
          </a:p>
          <a:p>
            <a:r>
              <a:rPr lang="en-US" dirty="0" smtClean="0"/>
              <a:t>Append hospital and prescription drug files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Metadata:</a:t>
            </a:r>
          </a:p>
          <a:p>
            <a:pPr lvl="1"/>
            <a:r>
              <a:rPr lang="en-US" dirty="0" smtClean="0"/>
              <a:t>ACE data website: </a:t>
            </a:r>
            <a:r>
              <a:rPr lang="en-US" u="sng" dirty="0" smtClean="0">
                <a:hlinkClick r:id="rId2"/>
              </a:rPr>
              <a:t>http://www2.illinois.gov/hfs/PublicInvolvement/cc/ACE/Pages/Data.aspx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Always start with the website and the metadata it provides</a:t>
            </a:r>
          </a:p>
          <a:p>
            <a:r>
              <a:rPr lang="en-US" dirty="0" smtClean="0"/>
              <a:t>Questions, including to add another data user to the data use agreement:</a:t>
            </a:r>
          </a:p>
          <a:p>
            <a:pPr lvl="1"/>
            <a:r>
              <a:rPr lang="en-US" dirty="0" smtClean="0">
                <a:hlinkClick r:id="rId3"/>
              </a:rPr>
              <a:t>Paul.stieber@illinois.gov</a:t>
            </a:r>
            <a:endParaRPr lang="en-US" dirty="0" smtClean="0"/>
          </a:p>
          <a:p>
            <a:r>
              <a:rPr lang="en-US" dirty="0" smtClean="0"/>
              <a:t>Outbound communication:</a:t>
            </a:r>
          </a:p>
          <a:p>
            <a:pPr lvl="1"/>
            <a:r>
              <a:rPr lang="en-US" dirty="0" smtClean="0"/>
              <a:t>For critical or time-sensitive matters</a:t>
            </a:r>
          </a:p>
          <a:p>
            <a:pPr lvl="1"/>
            <a:r>
              <a:rPr lang="en-US" dirty="0" smtClean="0"/>
              <a:t>Make sure that we have accurate contact information for</a:t>
            </a:r>
          </a:p>
          <a:p>
            <a:pPr lvl="2"/>
            <a:r>
              <a:rPr lang="en-US" dirty="0" smtClean="0"/>
              <a:t>Primary ACE contact</a:t>
            </a:r>
          </a:p>
          <a:p>
            <a:pPr lvl="2"/>
            <a:r>
              <a:rPr lang="en-US" dirty="0" smtClean="0"/>
              <a:t>Primary data contact, if different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Topical summary data with respect to</a:t>
            </a:r>
          </a:p>
          <a:p>
            <a:pPr lvl="1"/>
            <a:r>
              <a:rPr lang="en-US" dirty="0" smtClean="0"/>
              <a:t>Recipients</a:t>
            </a:r>
          </a:p>
          <a:p>
            <a:pPr lvl="1"/>
            <a:r>
              <a:rPr lang="en-US" dirty="0" smtClean="0"/>
              <a:t>Providers</a:t>
            </a:r>
          </a:p>
          <a:p>
            <a:pPr lvl="1"/>
            <a:r>
              <a:rPr lang="en-US" dirty="0" smtClean="0"/>
              <a:t>Hospital admissions</a:t>
            </a:r>
          </a:p>
          <a:p>
            <a:pPr lvl="1"/>
            <a:r>
              <a:rPr lang="en-US" dirty="0" smtClean="0"/>
              <a:t>Prescription drugs</a:t>
            </a:r>
          </a:p>
          <a:p>
            <a:pPr lvl="1"/>
            <a:r>
              <a:rPr lang="en-US" dirty="0" smtClean="0"/>
              <a:t>Emergency room visits</a:t>
            </a:r>
          </a:p>
          <a:p>
            <a:r>
              <a:rPr lang="en-US" dirty="0" smtClean="0"/>
              <a:t>By service calendar year </a:t>
            </a:r>
          </a:p>
          <a:p>
            <a:pPr lvl="1"/>
            <a:r>
              <a:rPr lang="en-US" dirty="0" smtClean="0"/>
              <a:t>2010 and 2011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Presented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(large) table for each topical area</a:t>
            </a:r>
          </a:p>
          <a:p>
            <a:pPr lvl="1"/>
            <a:r>
              <a:rPr lang="en-US" dirty="0" smtClean="0"/>
              <a:t>5 tables</a:t>
            </a:r>
          </a:p>
          <a:p>
            <a:pPr lvl="1"/>
            <a:r>
              <a:rPr lang="en-US" dirty="0" smtClean="0"/>
              <a:t>One row for each entity within a topical area</a:t>
            </a:r>
          </a:p>
          <a:p>
            <a:pPr lvl="1"/>
            <a:r>
              <a:rPr lang="en-US" dirty="0" smtClean="0"/>
              <a:t>Your data will include ACE eligible recipients, their services, and the providers that provided those services</a:t>
            </a:r>
          </a:p>
          <a:p>
            <a:pPr lvl="2"/>
            <a:r>
              <a:rPr lang="en-US" dirty="0" smtClean="0"/>
              <a:t>About </a:t>
            </a:r>
            <a:r>
              <a:rPr lang="en-US" dirty="0" smtClean="0"/>
              <a:t>75</a:t>
            </a:r>
            <a:r>
              <a:rPr lang="en-US" dirty="0" smtClean="0"/>
              <a:t>% </a:t>
            </a:r>
            <a:r>
              <a:rPr lang="en-US" dirty="0" smtClean="0"/>
              <a:t>of statewide Medicaid recipients</a:t>
            </a:r>
          </a:p>
          <a:p>
            <a:pPr lvl="2"/>
            <a:r>
              <a:rPr lang="en-US" dirty="0" smtClean="0"/>
              <a:t>You can request a narrower geographic selection</a:t>
            </a:r>
          </a:p>
          <a:p>
            <a:r>
              <a:rPr lang="en-US" dirty="0" smtClean="0"/>
              <a:t>+Recipient-Provider cross-walk table </a:t>
            </a:r>
          </a:p>
          <a:p>
            <a:pPr lvl="1"/>
            <a:r>
              <a:rPr lang="en-US" dirty="0" smtClean="0"/>
              <a:t>Connects service and cost columns of Recipient and Provider tables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Delivered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tables:  by secure file transfer (ftp)</a:t>
            </a:r>
          </a:p>
          <a:p>
            <a:pPr lvl="1"/>
            <a:r>
              <a:rPr lang="en-US" dirty="0" smtClean="0"/>
              <a:t>After completion of data use agreement</a:t>
            </a:r>
          </a:p>
          <a:p>
            <a:pPr lvl="1"/>
            <a:r>
              <a:rPr lang="en-US" dirty="0" smtClean="0"/>
              <a:t>Link sent via email and expires after 5 days(!)</a:t>
            </a:r>
          </a:p>
          <a:p>
            <a:pPr lvl="1"/>
            <a:r>
              <a:rPr lang="en-US" dirty="0" smtClean="0"/>
              <a:t>Zipped -- you will be provided instructions for unzipping</a:t>
            </a:r>
          </a:p>
          <a:p>
            <a:pPr lvl="1"/>
            <a:r>
              <a:rPr lang="en-US" dirty="0" smtClean="0"/>
              <a:t>Comma delimited with character fields in quotes</a:t>
            </a:r>
          </a:p>
          <a:p>
            <a:r>
              <a:rPr lang="en-US" dirty="0" smtClean="0"/>
              <a:t>Reference tables:</a:t>
            </a:r>
          </a:p>
          <a:p>
            <a:pPr lvl="1"/>
            <a:r>
              <a:rPr lang="en-US" dirty="0" smtClean="0"/>
              <a:t>DRG1995, Diagnosis, ICD-9 Procedure Codes</a:t>
            </a:r>
          </a:p>
          <a:p>
            <a:pPr lvl="1"/>
            <a:r>
              <a:rPr lang="en-US" dirty="0" smtClean="0"/>
              <a:t>Available on MPARK website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presentation</a:t>
            </a:r>
          </a:p>
          <a:p>
            <a:r>
              <a:rPr lang="en-US" dirty="0" smtClean="0"/>
              <a:t>Data dictionary</a:t>
            </a:r>
          </a:p>
          <a:p>
            <a:pPr lvl="1"/>
            <a:r>
              <a:rPr lang="en-US" dirty="0" smtClean="0"/>
              <a:t>Describes each table and column</a:t>
            </a:r>
          </a:p>
          <a:p>
            <a:r>
              <a:rPr lang="en-US" dirty="0" smtClean="0"/>
              <a:t>Glossary</a:t>
            </a:r>
          </a:p>
          <a:p>
            <a:pPr lvl="1"/>
            <a:r>
              <a:rPr lang="en-US" dirty="0" smtClean="0"/>
              <a:t>Terms used in data dictionary or within the data</a:t>
            </a:r>
          </a:p>
          <a:p>
            <a:r>
              <a:rPr lang="en-US" dirty="0" smtClean="0"/>
              <a:t>Acronym list</a:t>
            </a:r>
          </a:p>
          <a:p>
            <a:r>
              <a:rPr lang="en-US" dirty="0" smtClean="0"/>
              <a:t>CDPS condition flag documentation</a:t>
            </a:r>
          </a:p>
          <a:p>
            <a:r>
              <a:rPr lang="en-US" dirty="0" smtClean="0"/>
              <a:t>Sample SQL analysis code, with annotation</a:t>
            </a:r>
          </a:p>
          <a:p>
            <a:r>
              <a:rPr lang="en-US" dirty="0" smtClean="0"/>
              <a:t>Submit questions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Claims Level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Much easier to use (!!!!!!!)</a:t>
            </a:r>
          </a:p>
          <a:p>
            <a:pPr lvl="1"/>
            <a:r>
              <a:rPr lang="en-US" dirty="0" smtClean="0"/>
              <a:t>This is what we use for innovation analysis</a:t>
            </a:r>
          </a:p>
          <a:p>
            <a:pPr lvl="1"/>
            <a:r>
              <a:rPr lang="en-US" dirty="0" smtClean="0"/>
              <a:t>Data is “flattened” and simplified</a:t>
            </a:r>
          </a:p>
          <a:p>
            <a:pPr lvl="1"/>
            <a:r>
              <a:rPr lang="en-US" dirty="0" smtClean="0"/>
              <a:t>No need for reference tables</a:t>
            </a:r>
          </a:p>
          <a:p>
            <a:r>
              <a:rPr lang="en-US" dirty="0" smtClean="0"/>
              <a:t>Smaller</a:t>
            </a:r>
          </a:p>
          <a:p>
            <a:pPr lvl="1"/>
            <a:r>
              <a:rPr lang="en-US" dirty="0" smtClean="0"/>
              <a:t>Requires substantially less IT infrastructure</a:t>
            </a:r>
          </a:p>
          <a:p>
            <a:r>
              <a:rPr lang="en-US" dirty="0" smtClean="0"/>
              <a:t>HIPAA limited data set</a:t>
            </a:r>
          </a:p>
          <a:p>
            <a:pPr lvl="1"/>
            <a:r>
              <a:rPr lang="en-US" dirty="0" smtClean="0"/>
              <a:t>Less onerous data management requirements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The Data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 population enrollment and demographic characteristics</a:t>
            </a:r>
          </a:p>
          <a:p>
            <a:r>
              <a:rPr lang="en-US" dirty="0" smtClean="0"/>
              <a:t>Understand which providers provide care for a population</a:t>
            </a:r>
          </a:p>
          <a:p>
            <a:r>
              <a:rPr lang="en-US" dirty="0" smtClean="0"/>
              <a:t>Understand population costs</a:t>
            </a:r>
          </a:p>
          <a:p>
            <a:r>
              <a:rPr lang="en-US" dirty="0" smtClean="0"/>
              <a:t>Assess the population potential for care coordination</a:t>
            </a:r>
          </a:p>
          <a:p>
            <a:r>
              <a:rPr lang="en-US" dirty="0" smtClean="0">
                <a:sym typeface="Wingdings" pitchFamily="2" charset="2"/>
              </a:rPr>
              <a:t>The “go to data” for coordinated care strategy development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data</a:t>
            </a:r>
          </a:p>
          <a:p>
            <a:r>
              <a:rPr lang="en-US" dirty="0" smtClean="0"/>
              <a:t>Coordinating the care of a specific recipient</a:t>
            </a:r>
          </a:p>
          <a:p>
            <a:r>
              <a:rPr lang="en-US" dirty="0" smtClean="0"/>
              <a:t>Quality of care measurements</a:t>
            </a:r>
          </a:p>
          <a:p>
            <a:r>
              <a:rPr lang="en-US" dirty="0" smtClean="0"/>
              <a:t>Longitudinal analysis other than year-to-year</a:t>
            </a:r>
          </a:p>
          <a:p>
            <a:r>
              <a:rPr lang="en-US" dirty="0" smtClean="0"/>
              <a:t>ACA expansion population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18,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2031-E6CC-4A34-9D96-167F2059FF9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HFS: ACE Summary Data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66A85E11E30F4E991D0A89AF3E1058" ma:contentTypeVersion="21" ma:contentTypeDescription="Create a new document." ma:contentTypeScope="" ma:versionID="e9e714bb0801ac8b7362f47fe2f2be0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d2c4303766fcadb54f511e1f5a2aad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39D093-B112-4C77-AF8D-C4C80A934B5F}"/>
</file>

<file path=customXml/itemProps2.xml><?xml version="1.0" encoding="utf-8"?>
<ds:datastoreItem xmlns:ds="http://schemas.openxmlformats.org/officeDocument/2006/customXml" ds:itemID="{63F10E6E-C9D2-4386-8D54-0BE744E3ABF5}"/>
</file>

<file path=customXml/itemProps3.xml><?xml version="1.0" encoding="utf-8"?>
<ds:datastoreItem xmlns:ds="http://schemas.openxmlformats.org/officeDocument/2006/customXml" ds:itemID="{15CB83B9-7BC9-43A4-875A-A10021607B43}"/>
</file>

<file path=docProps/app.xml><?xml version="1.0" encoding="utf-8"?>
<Properties xmlns="http://schemas.openxmlformats.org/officeDocument/2006/extended-properties" xmlns:vt="http://schemas.openxmlformats.org/officeDocument/2006/docPropsVTypes">
  <TotalTime>5732</TotalTime>
  <Words>1907</Words>
  <Application>Microsoft Office PowerPoint</Application>
  <PresentationFormat>On-screen Show (4:3)</PresentationFormat>
  <Paragraphs>346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Office Theme</vt:lpstr>
      <vt:lpstr>2_Custom Design</vt:lpstr>
      <vt:lpstr>1_Custom Design</vt:lpstr>
      <vt:lpstr>Custom Design</vt:lpstr>
      <vt:lpstr>Medical Programs Analytic &amp; Reporting Knowledgebase (MPARK)  Summary Data Training For Potential  Accountable Care Entities (ACEs)</vt:lpstr>
      <vt:lpstr>Prepared by</vt:lpstr>
      <vt:lpstr>What Data</vt:lpstr>
      <vt:lpstr>How Presented</vt:lpstr>
      <vt:lpstr>How Delivered</vt:lpstr>
      <vt:lpstr>Metadata</vt:lpstr>
      <vt:lpstr>Why Not Claims Level Data?</vt:lpstr>
      <vt:lpstr>Use The Data To</vt:lpstr>
      <vt:lpstr>Not For</vt:lpstr>
      <vt:lpstr>ACE Data</vt:lpstr>
      <vt:lpstr>Recipient Table</vt:lpstr>
      <vt:lpstr>Provider Table</vt:lpstr>
      <vt:lpstr>Types of Service  (Recipient and Provider File)</vt:lpstr>
      <vt:lpstr>Types of Service, cont’d</vt:lpstr>
      <vt:lpstr>Types of Service, cont’d</vt:lpstr>
      <vt:lpstr>Recipient-Provider Cross-Walk Table</vt:lpstr>
      <vt:lpstr>Hospital Admission Table</vt:lpstr>
      <vt:lpstr>Emergency Room Table</vt:lpstr>
      <vt:lpstr>Drug Detail Table</vt:lpstr>
      <vt:lpstr>Fee For Service (FFS) vs. Managed Care Organization (MCO) Data</vt:lpstr>
      <vt:lpstr>Request Data</vt:lpstr>
      <vt:lpstr>Caveats</vt:lpstr>
      <vt:lpstr>Strategy Development</vt:lpstr>
      <vt:lpstr>Strategy Considerations</vt:lpstr>
      <vt:lpstr>Sample Population Criteria (“where” statements)</vt:lpstr>
      <vt:lpstr>Calculating Population Average Cost</vt:lpstr>
      <vt:lpstr>Combining Years</vt:lpstr>
      <vt:lpstr>Resources</vt:lpstr>
    </vt:vector>
  </TitlesOfParts>
  <Company>State of Illinois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HFS Summary Data Training</dc:title>
  <dc:creator>Tia Sawhney</dc:creator>
  <cp:lastModifiedBy>Tia Sawhney</cp:lastModifiedBy>
  <cp:revision>212</cp:revision>
  <dcterms:created xsi:type="dcterms:W3CDTF">2013-07-09T18:09:13Z</dcterms:created>
  <dcterms:modified xsi:type="dcterms:W3CDTF">2013-09-18T16:30:10Z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0x0101000766A85E11E30F4E991D0A89AF3E1058</vt:lpwstr>
  </property>
  <property fmtid="{D5CDD505-2E9C-101B-9397-08002B2CF9AE}" pid="4" name="PublishingPageContent">
    <vt:lpwstr/>
  </property>
  <property fmtid="{D5CDD505-2E9C-101B-9397-08002B2CF9AE}" pid="5" name="PublishingRollupImage">
    <vt:lpwstr/>
  </property>
  <property fmtid="{D5CDD505-2E9C-101B-9397-08002B2CF9AE}" pid="7" name="Order">
    <vt:r8>252800</vt:r8>
  </property>
  <property fmtid="{D5CDD505-2E9C-101B-9397-08002B2CF9AE}" pid="8" name="ArticleByLine">
    <vt:lpwstr/>
  </property>
  <property fmtid="{D5CDD505-2E9C-101B-9397-08002B2CF9AE}" pid="10" name="PublishingContactEmail">
    <vt:lpwstr/>
  </property>
  <property fmtid="{D5CDD505-2E9C-101B-9397-08002B2CF9AE}" pid="11" name="PublishingPageImage">
    <vt:lpwstr/>
  </property>
  <property fmtid="{D5CDD505-2E9C-101B-9397-08002B2CF9AE}" pid="12" name="SummaryLinks">
    <vt:lpwstr/>
  </property>
  <property fmtid="{D5CDD505-2E9C-101B-9397-08002B2CF9AE}" pid="13" name="xd_ProgID">
    <vt:lpwstr/>
  </property>
  <property fmtid="{D5CDD505-2E9C-101B-9397-08002B2CF9AE}" pid="14" name="PublishingContactName">
    <vt:lpwstr/>
  </property>
  <property fmtid="{D5CDD505-2E9C-101B-9397-08002B2CF9AE}" pid="15" name="PublishingVariationRelationshipLinkFieldID">
    <vt:lpwstr/>
  </property>
  <property fmtid="{D5CDD505-2E9C-101B-9397-08002B2CF9AE}" pid="16" name="_SourceUrl">
    <vt:lpwstr/>
  </property>
  <property fmtid="{D5CDD505-2E9C-101B-9397-08002B2CF9AE}" pid="17" name="_SharedFileIndex">
    <vt:lpwstr/>
  </property>
  <property fmtid="{D5CDD505-2E9C-101B-9397-08002B2CF9AE}" pid="18" name="Comments">
    <vt:lpwstr/>
  </property>
  <property fmtid="{D5CDD505-2E9C-101B-9397-08002B2CF9AE}" pid="19" name="PublishingPageLayout">
    <vt:lpwstr/>
  </property>
  <property fmtid="{D5CDD505-2E9C-101B-9397-08002B2CF9AE}" pid="20" name="HeaderStyleDefinitions">
    <vt:lpwstr/>
  </property>
  <property fmtid="{D5CDD505-2E9C-101B-9397-08002B2CF9AE}" pid="21" name="TemplateUrl">
    <vt:lpwstr/>
  </property>
  <property fmtid="{D5CDD505-2E9C-101B-9397-08002B2CF9AE}" pid="22" name="Audience">
    <vt:lpwstr/>
  </property>
  <property fmtid="{D5CDD505-2E9C-101B-9397-08002B2CF9AE}" pid="23" name="PublishingImageCaption">
    <vt:lpwstr/>
  </property>
  <property fmtid="{D5CDD505-2E9C-101B-9397-08002B2CF9AE}" pid="24" name="PublishingContactPicture">
    <vt:lpwstr/>
  </property>
  <property fmtid="{D5CDD505-2E9C-101B-9397-08002B2CF9AE}" pid="25" name="PublishingVariationGroupID">
    <vt:lpwstr/>
  </property>
</Properties>
</file>