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 id="2147483718" r:id="rId6"/>
    <p:sldMasterId id="2147483754" r:id="rId7"/>
  </p:sldMasterIdLst>
  <p:notesMasterIdLst>
    <p:notesMasterId r:id="rId39"/>
  </p:notesMasterIdLst>
  <p:sldIdLst>
    <p:sldId id="256" r:id="rId8"/>
    <p:sldId id="257" r:id="rId9"/>
    <p:sldId id="373" r:id="rId10"/>
    <p:sldId id="495" r:id="rId11"/>
    <p:sldId id="398" r:id="rId12"/>
    <p:sldId id="492" r:id="rId13"/>
    <p:sldId id="258" r:id="rId14"/>
    <p:sldId id="259" r:id="rId15"/>
    <p:sldId id="260" r:id="rId16"/>
    <p:sldId id="261" r:id="rId17"/>
    <p:sldId id="262" r:id="rId18"/>
    <p:sldId id="263" r:id="rId19"/>
    <p:sldId id="264" r:id="rId20"/>
    <p:sldId id="265" r:id="rId21"/>
    <p:sldId id="266" r:id="rId22"/>
    <p:sldId id="267" r:id="rId23"/>
    <p:sldId id="493" r:id="rId24"/>
    <p:sldId id="269" r:id="rId25"/>
    <p:sldId id="270" r:id="rId26"/>
    <p:sldId id="271" r:id="rId27"/>
    <p:sldId id="494" r:id="rId28"/>
    <p:sldId id="394" r:id="rId29"/>
    <p:sldId id="395" r:id="rId30"/>
    <p:sldId id="377" r:id="rId31"/>
    <p:sldId id="402" r:id="rId32"/>
    <p:sldId id="379" r:id="rId33"/>
    <p:sldId id="381" r:id="rId34"/>
    <p:sldId id="405" r:id="rId35"/>
    <p:sldId id="491" r:id="rId36"/>
    <p:sldId id="406" r:id="rId37"/>
    <p:sldId id="3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EC4"/>
    <a:srgbClr val="F15E23"/>
    <a:srgbClr val="3D363D"/>
    <a:srgbClr val="75B9E5"/>
    <a:srgbClr val="F2BF1C"/>
    <a:srgbClr val="70AD47"/>
    <a:srgbClr val="009978"/>
    <a:srgbClr val="1A4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0" autoAdjust="0"/>
    <p:restoredTop sz="94697"/>
  </p:normalViewPr>
  <p:slideViewPr>
    <p:cSldViewPr snapToGrid="0" snapToObjects="1">
      <p:cViewPr varScale="1">
        <p:scale>
          <a:sx n="114" d="100"/>
          <a:sy n="114"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3"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145DE-29F7-451B-AF67-D87183360246}"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2FD5B-91DF-4B1E-A049-46741247435F}" type="slidenum">
              <a:rPr lang="en-US" smtClean="0"/>
              <a:t>‹#›</a:t>
            </a:fld>
            <a:endParaRPr lang="en-US"/>
          </a:p>
        </p:txBody>
      </p:sp>
    </p:spTree>
    <p:extLst>
      <p:ext uri="{BB962C8B-B14F-4D97-AF65-F5344CB8AC3E}">
        <p14:creationId xmlns:p14="http://schemas.microsoft.com/office/powerpoint/2010/main" val="7951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f28aec3854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f28aec3854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f28aec3854_0_2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f28aec3854_0_2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28aec3854_0_2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f28aec3854_0_2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f28aec3854_0_2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f28aec3854_0_2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28aec3854_0_2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f28aec3854_0_2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28aec3854_0_2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f28aec3854_0_2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f28aec3854_0_2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f28aec3854_0_2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f28aec3854_0_2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f28aec3854_0_2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f28aec3854_0_2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f28aec3854_0_2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f28aec3854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f28aec3854_0_2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28aec3854_0_2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f28aec3854_0_2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f28aec3854_0_2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f28aec3854_0_2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f28aec3854_0_2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f28aec3854_0_2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f28aec3854_0_2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f28aec3854_0_2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28aec3854_0_2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f28aec3854_0_2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dirty="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dirty="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dirty="0">
                <a:solidFill>
                  <a:srgbClr val="75B7E6"/>
                </a:solidFill>
                <a:latin typeface="Arial" panose="020B0604020202020204" pitchFamily="34" charset="0"/>
                <a:cs typeface="Arial" panose="020B0604020202020204" pitchFamily="34" charset="0"/>
              </a:rPr>
              <a:t>Click To </a:t>
            </a:r>
            <a:r>
              <a:rPr lang="en-US" sz="4400" b="1" cap="none" dirty="0">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dirty="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dirty="0">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dirty="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dirty="0">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dirty="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dirty="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dirty="0"/>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dirty="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dirty="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dirty="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dirty="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dirty="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dirty="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dirty="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dirty="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dirty="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dirty="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dirty="0">
                <a:solidFill>
                  <a:srgbClr val="082068"/>
                </a:solidFill>
                <a:latin typeface="Arial" panose="020B0604020202020204" pitchFamily="34" charset="0"/>
                <a:cs typeface="Arial" panose="020B0604020202020204" pitchFamily="34" charset="0"/>
              </a:rPr>
              <a:t>Sample</a:t>
            </a:r>
            <a:r>
              <a:rPr lang="en-US" sz="4400" b="1" cap="none" dirty="0">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dirty="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dirty="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dirty="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dirty="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dirty="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dirty="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a:p>
            <a:pPr hangingPunct="1"/>
            <a:r>
              <a:rPr lang="en-US" sz="1000" dirty="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a:p>
            <a:pPr hangingPunct="1"/>
            <a:r>
              <a:rPr lang="en-US" sz="1000" dirty="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dirty="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dirty="0">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n_Body_Bulle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2CA10E-BC6A-8F41-9D57-7E5DF0CC01B4}"/>
              </a:ext>
            </a:extLst>
          </p:cNvPr>
          <p:cNvSpPr>
            <a:spLocks noGrp="1"/>
          </p:cNvSpPr>
          <p:nvPr>
            <p:ph type="body" sz="quarter" idx="10" hasCustomPrompt="1"/>
          </p:nvPr>
        </p:nvSpPr>
        <p:spPr>
          <a:xfrm>
            <a:off x="1481138" y="582467"/>
            <a:ext cx="9610725" cy="511466"/>
          </a:xfrm>
          <a:prstGeom prst="rect">
            <a:avLst/>
          </a:prstGeom>
        </p:spPr>
        <p:txBody>
          <a:bodyPr lIns="0" tIns="0" rIns="0" bIns="0"/>
          <a:lstStyle>
            <a:lvl1pPr marL="0" indent="0">
              <a:lnSpc>
                <a:spcPts val="2600"/>
              </a:lnSpc>
              <a:spcBef>
                <a:spcPts val="0"/>
              </a:spcBef>
              <a:buFontTx/>
              <a:buNone/>
              <a:defRPr sz="2200">
                <a:solidFill>
                  <a:srgbClr val="007DC5"/>
                </a:solidFill>
                <a:latin typeface="Arial" panose="020B0604020202020204" pitchFamily="34" charset="0"/>
                <a:cs typeface="Arial" panose="020B0604020202020204" pitchFamily="34" charset="0"/>
              </a:defRPr>
            </a:lvl1pPr>
            <a:lvl2pPr marL="457200" indent="0">
              <a:buFontTx/>
              <a:buNone/>
              <a:defRPr sz="2200">
                <a:latin typeface="Arial" panose="020B0604020202020204" pitchFamily="34" charset="0"/>
                <a:cs typeface="Arial" panose="020B0604020202020204" pitchFamily="34" charset="0"/>
              </a:defRPr>
            </a:lvl2pPr>
            <a:lvl3pPr marL="914400" indent="0">
              <a:buFontTx/>
              <a:buNone/>
              <a:defRPr sz="2200">
                <a:latin typeface="Arial" panose="020B0604020202020204" pitchFamily="34" charset="0"/>
                <a:cs typeface="Arial" panose="020B0604020202020204" pitchFamily="34" charset="0"/>
              </a:defRPr>
            </a:lvl3pPr>
            <a:lvl4pPr marL="1371600" indent="0">
              <a:buFontTx/>
              <a:buNone/>
              <a:defRPr sz="2200">
                <a:latin typeface="Arial" panose="020B0604020202020204" pitchFamily="34" charset="0"/>
                <a:cs typeface="Arial" panose="020B0604020202020204" pitchFamily="34" charset="0"/>
              </a:defRPr>
            </a:lvl4pPr>
            <a:lvl5pPr marL="1828800" indent="0">
              <a:buFontTx/>
              <a:buNone/>
              <a:defRPr sz="2200">
                <a:latin typeface="Arial" panose="020B0604020202020204" pitchFamily="34" charset="0"/>
                <a:cs typeface="Arial" panose="020B0604020202020204" pitchFamily="34" charset="0"/>
              </a:defRPr>
            </a:lvl5pPr>
          </a:lstStyle>
          <a:p>
            <a:pPr lvl="0"/>
            <a:r>
              <a:rPr lang="en-US" dirty="0"/>
              <a:t>Slide Title Would Be Placed Here</a:t>
            </a:r>
          </a:p>
        </p:txBody>
      </p:sp>
      <p:sp>
        <p:nvSpPr>
          <p:cNvPr id="3" name="Text Placeholder 2">
            <a:extLst>
              <a:ext uri="{FF2B5EF4-FFF2-40B4-BE49-F238E27FC236}">
                <a16:creationId xmlns:a16="http://schemas.microsoft.com/office/drawing/2014/main" id="{76842F41-71A7-1C40-A667-1FD50E6BD536}"/>
              </a:ext>
            </a:extLst>
          </p:cNvPr>
          <p:cNvSpPr>
            <a:spLocks noGrp="1"/>
          </p:cNvSpPr>
          <p:nvPr>
            <p:ph type="body" sz="quarter" idx="13" hasCustomPrompt="1"/>
          </p:nvPr>
        </p:nvSpPr>
        <p:spPr>
          <a:xfrm>
            <a:off x="1485900" y="1999350"/>
            <a:ext cx="4610100" cy="2151274"/>
          </a:xfrm>
          <a:prstGeom prst="rect">
            <a:avLst/>
          </a:prstGeom>
        </p:spPr>
        <p:txBody>
          <a:bodyPr lIns="0" tIns="0" rIns="0" bIns="0"/>
          <a:lstStyle>
            <a:lvl1pPr marL="0" marR="0" indent="0" algn="l" defTabSz="914400" rtl="0" eaLnBrk="1" fontAlgn="auto" latinLnBrk="0" hangingPunct="1">
              <a:lnSpc>
                <a:spcPts val="2000"/>
              </a:lnSpc>
              <a:spcBef>
                <a:spcPts val="0"/>
              </a:spcBef>
              <a:spcAft>
                <a:spcPts val="900"/>
              </a:spcAft>
              <a:buClrTx/>
              <a:buSzTx/>
              <a:buFontTx/>
              <a:buNone/>
              <a:tabLst/>
              <a:defRPr sz="1400" b="0">
                <a:solidFill>
                  <a:srgbClr val="63727A"/>
                </a:solidFill>
                <a:latin typeface="Arial" panose="020B0604020202020204" pitchFamily="34" charset="0"/>
                <a:cs typeface="Arial" panose="020B0604020202020204" pitchFamily="34" charset="0"/>
              </a:defRPr>
            </a:lvl1pPr>
            <a:lvl2pPr marL="457200" indent="0">
              <a:lnSpc>
                <a:spcPts val="2000"/>
              </a:lnSpc>
              <a:buFontTx/>
              <a:buNone/>
              <a:defRPr sz="1400">
                <a:solidFill>
                  <a:srgbClr val="63727A"/>
                </a:solidFill>
                <a:latin typeface="Arial" panose="020B0604020202020204" pitchFamily="34" charset="0"/>
                <a:cs typeface="Arial" panose="020B0604020202020204" pitchFamily="34" charset="0"/>
              </a:defRPr>
            </a:lvl2pPr>
            <a:lvl3pPr marL="914400" indent="0">
              <a:lnSpc>
                <a:spcPts val="2000"/>
              </a:lnSpc>
              <a:buFontTx/>
              <a:buNone/>
              <a:defRPr sz="1400">
                <a:solidFill>
                  <a:srgbClr val="63727A"/>
                </a:solidFill>
                <a:latin typeface="Arial" panose="020B0604020202020204" pitchFamily="34" charset="0"/>
                <a:cs typeface="Arial" panose="020B0604020202020204" pitchFamily="34" charset="0"/>
              </a:defRPr>
            </a:lvl3pPr>
            <a:lvl4pPr marL="1371600" indent="0">
              <a:lnSpc>
                <a:spcPts val="2000"/>
              </a:lnSpc>
              <a:buFontTx/>
              <a:buNone/>
              <a:defRPr sz="1400">
                <a:solidFill>
                  <a:srgbClr val="63727A"/>
                </a:solidFill>
                <a:latin typeface="Arial" panose="020B0604020202020204" pitchFamily="34" charset="0"/>
                <a:cs typeface="Arial" panose="020B0604020202020204" pitchFamily="34" charset="0"/>
              </a:defRPr>
            </a:lvl4pPr>
            <a:lvl5pPr marL="1828800" indent="0">
              <a:lnSpc>
                <a:spcPts val="2000"/>
              </a:lnSpc>
              <a:buFontTx/>
              <a:buNone/>
              <a:defRPr sz="1400">
                <a:solidFill>
                  <a:srgbClr val="63727A"/>
                </a:solidFill>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Tx/>
              <a:buNone/>
              <a:tabLst/>
              <a:defRPr/>
            </a:pPr>
            <a:r>
              <a:rPr lang="en-US" dirty="0"/>
              <a:t>Body copy can go here and run to multiple lines when needed. Body copy can go here and run to multiple lines when needed. Body copy can go here and run to multiple lines when needed. Body copy can go here and run to multiple lines when needed.</a:t>
            </a:r>
          </a:p>
        </p:txBody>
      </p:sp>
      <p:sp>
        <p:nvSpPr>
          <p:cNvPr id="5" name="Text Placeholder 12">
            <a:extLst>
              <a:ext uri="{FF2B5EF4-FFF2-40B4-BE49-F238E27FC236}">
                <a16:creationId xmlns:a16="http://schemas.microsoft.com/office/drawing/2014/main" id="{01F09BF8-C7EF-3645-8728-9B7A530BFD56}"/>
              </a:ext>
            </a:extLst>
          </p:cNvPr>
          <p:cNvSpPr>
            <a:spLocks noGrp="1"/>
          </p:cNvSpPr>
          <p:nvPr>
            <p:ph type="body" sz="quarter" idx="11" hasCustomPrompt="1"/>
          </p:nvPr>
        </p:nvSpPr>
        <p:spPr>
          <a:xfrm>
            <a:off x="6376247" y="1409700"/>
            <a:ext cx="4614862" cy="3929062"/>
          </a:xfrm>
          <a:prstGeom prst="rect">
            <a:avLst/>
          </a:prstGeom>
        </p:spPr>
        <p:txBody>
          <a:bodyPr lIns="0" tIns="0" rIns="0" bIns="0"/>
          <a:lstStyle>
            <a:lvl1pPr marL="137160" indent="-137160">
              <a:lnSpc>
                <a:spcPts val="2000"/>
              </a:lnSpc>
              <a:spcBef>
                <a:spcPts val="0"/>
              </a:spcBef>
              <a:spcAft>
                <a:spcPts val="900"/>
              </a:spcAft>
              <a:buClr>
                <a:srgbClr val="007DC5"/>
              </a:buClr>
              <a:buSzPct val="80000"/>
              <a:buFont typeface="System Font Regular"/>
              <a:buChar char="•"/>
              <a:defRPr sz="1400">
                <a:solidFill>
                  <a:srgbClr val="63727A"/>
                </a:solidFill>
                <a:latin typeface="Arial" panose="020B0604020202020204" pitchFamily="34" charset="0"/>
                <a:cs typeface="Arial" panose="020B0604020202020204" pitchFamily="34" charset="0"/>
              </a:defRPr>
            </a:lvl1pPr>
            <a:lvl2pPr marL="274320" indent="-137160">
              <a:lnSpc>
                <a:spcPts val="1600"/>
              </a:lnSpc>
              <a:spcBef>
                <a:spcPts val="0"/>
              </a:spcBef>
              <a:spcAft>
                <a:spcPts val="600"/>
              </a:spcAft>
              <a:buFont typeface="Arial" panose="020B0604020202020204" pitchFamily="34" charset="0"/>
              <a:buChar char="•"/>
              <a:tabLst/>
              <a:defRPr sz="1200">
                <a:solidFill>
                  <a:srgbClr val="63727A"/>
                </a:solidFill>
                <a:latin typeface="Arial" panose="020B0604020202020204" pitchFamily="34" charset="0"/>
                <a:cs typeface="Arial" panose="020B0604020202020204" pitchFamily="34" charset="0"/>
              </a:defRPr>
            </a:lvl2pPr>
            <a:lvl3pPr marL="41148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3pPr>
            <a:lvl4pPr marL="54864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4pPr>
            <a:lvl5pPr marL="68580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2439AAD-CEE9-984B-9D0F-223BF5CDD422}"/>
              </a:ext>
            </a:extLst>
          </p:cNvPr>
          <p:cNvSpPr>
            <a:spLocks noGrp="1"/>
          </p:cNvSpPr>
          <p:nvPr>
            <p:ph type="body" sz="quarter" idx="14" hasCustomPrompt="1"/>
          </p:nvPr>
        </p:nvSpPr>
        <p:spPr>
          <a:xfrm>
            <a:off x="1485900" y="1409700"/>
            <a:ext cx="4610100" cy="511466"/>
          </a:xfrm>
          <a:prstGeom prst="rect">
            <a:avLst/>
          </a:prstGeom>
        </p:spPr>
        <p:txBody>
          <a:bodyPr lIns="0" tIns="0" rIns="0" bIns="0"/>
          <a:lstStyle>
            <a:lvl1pPr marL="0" indent="0">
              <a:lnSpc>
                <a:spcPts val="2000"/>
              </a:lnSpc>
              <a:spcBef>
                <a:spcPts val="0"/>
              </a:spcBef>
              <a:spcAft>
                <a:spcPts val="900"/>
              </a:spcAft>
              <a:buFontTx/>
              <a:buNone/>
              <a:defRPr sz="1400" b="1">
                <a:solidFill>
                  <a:srgbClr val="007DC5"/>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 Headline</a:t>
            </a:r>
          </a:p>
        </p:txBody>
      </p:sp>
    </p:spTree>
    <p:extLst>
      <p:ext uri="{BB962C8B-B14F-4D97-AF65-F5344CB8AC3E}">
        <p14:creationId xmlns:p14="http://schemas.microsoft.com/office/powerpoint/2010/main" val="3602082977"/>
      </p:ext>
    </p:extLst>
  </p:cSld>
  <p:clrMapOvr>
    <a:masterClrMapping/>
  </p:clrMapOvr>
  <p:extLst>
    <p:ext uri="{DCECCB84-F9BA-43D5-87BE-67443E8EF086}">
      <p15:sldGuideLst xmlns:p15="http://schemas.microsoft.com/office/powerpoint/2012/main">
        <p15:guide id="1" orient="horz" pos="360">
          <p15:clr>
            <a:srgbClr val="FBAE40"/>
          </p15:clr>
        </p15:guide>
        <p15:guide id="2" pos="936">
          <p15:clr>
            <a:srgbClr val="FBAE40"/>
          </p15:clr>
        </p15:guide>
        <p15:guide id="3" pos="4008">
          <p15:clr>
            <a:srgbClr val="FBAE40"/>
          </p15:clr>
        </p15:guide>
        <p15:guide id="4" orient="horz" pos="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_Bullets_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2CA10E-BC6A-8F41-9D57-7E5DF0CC01B4}"/>
              </a:ext>
            </a:extLst>
          </p:cNvPr>
          <p:cNvSpPr>
            <a:spLocks noGrp="1"/>
          </p:cNvSpPr>
          <p:nvPr>
            <p:ph type="body" sz="quarter" idx="10" hasCustomPrompt="1"/>
          </p:nvPr>
        </p:nvSpPr>
        <p:spPr>
          <a:xfrm>
            <a:off x="1481138" y="582467"/>
            <a:ext cx="9610725" cy="511466"/>
          </a:xfrm>
          <a:prstGeom prst="rect">
            <a:avLst/>
          </a:prstGeom>
        </p:spPr>
        <p:txBody>
          <a:bodyPr lIns="0" tIns="0" rIns="0" bIns="0"/>
          <a:lstStyle>
            <a:lvl1pPr marL="0" indent="0">
              <a:lnSpc>
                <a:spcPts val="2600"/>
              </a:lnSpc>
              <a:spcBef>
                <a:spcPts val="0"/>
              </a:spcBef>
              <a:buFontTx/>
              <a:buNone/>
              <a:defRPr sz="2200">
                <a:solidFill>
                  <a:srgbClr val="007DC5"/>
                </a:solidFill>
                <a:latin typeface="Arial" panose="020B0604020202020204" pitchFamily="34" charset="0"/>
                <a:cs typeface="Arial" panose="020B0604020202020204" pitchFamily="34" charset="0"/>
              </a:defRPr>
            </a:lvl1pPr>
            <a:lvl2pPr marL="457200" indent="0">
              <a:buFontTx/>
              <a:buNone/>
              <a:defRPr sz="2200">
                <a:latin typeface="Arial" panose="020B0604020202020204" pitchFamily="34" charset="0"/>
                <a:cs typeface="Arial" panose="020B0604020202020204" pitchFamily="34" charset="0"/>
              </a:defRPr>
            </a:lvl2pPr>
            <a:lvl3pPr marL="914400" indent="0">
              <a:buFontTx/>
              <a:buNone/>
              <a:defRPr sz="2200">
                <a:latin typeface="Arial" panose="020B0604020202020204" pitchFamily="34" charset="0"/>
                <a:cs typeface="Arial" panose="020B0604020202020204" pitchFamily="34" charset="0"/>
              </a:defRPr>
            </a:lvl3pPr>
            <a:lvl4pPr marL="1371600" indent="0">
              <a:buFontTx/>
              <a:buNone/>
              <a:defRPr sz="2200">
                <a:latin typeface="Arial" panose="020B0604020202020204" pitchFamily="34" charset="0"/>
                <a:cs typeface="Arial" panose="020B0604020202020204" pitchFamily="34" charset="0"/>
              </a:defRPr>
            </a:lvl4pPr>
            <a:lvl5pPr marL="1828800" indent="0">
              <a:buFontTx/>
              <a:buNone/>
              <a:defRPr sz="2200">
                <a:latin typeface="Arial" panose="020B0604020202020204" pitchFamily="34" charset="0"/>
                <a:cs typeface="Arial" panose="020B0604020202020204" pitchFamily="34" charset="0"/>
              </a:defRPr>
            </a:lvl5pPr>
          </a:lstStyle>
          <a:p>
            <a:pPr lvl="0"/>
            <a:r>
              <a:rPr lang="en-US" dirty="0"/>
              <a:t>Slide Title Would Be Placed Here</a:t>
            </a:r>
          </a:p>
        </p:txBody>
      </p:sp>
      <p:sp>
        <p:nvSpPr>
          <p:cNvPr id="17" name="Picture Placeholder 16">
            <a:extLst>
              <a:ext uri="{FF2B5EF4-FFF2-40B4-BE49-F238E27FC236}">
                <a16:creationId xmlns:a16="http://schemas.microsoft.com/office/drawing/2014/main" id="{544BDFDC-A382-F742-9A26-44B99D648A62}"/>
              </a:ext>
            </a:extLst>
          </p:cNvPr>
          <p:cNvSpPr>
            <a:spLocks noGrp="1"/>
          </p:cNvSpPr>
          <p:nvPr>
            <p:ph type="pic" sz="quarter" idx="12"/>
          </p:nvPr>
        </p:nvSpPr>
        <p:spPr>
          <a:xfrm>
            <a:off x="6362700" y="1409700"/>
            <a:ext cx="4729163" cy="3929062"/>
          </a:xfrm>
          <a:prstGeom prst="rect">
            <a:avLst/>
          </a:prstGeom>
        </p:spPr>
        <p:txBody>
          <a:bodyPr/>
          <a:lstStyle>
            <a:lvl1pPr marL="0" indent="0">
              <a:buFontTx/>
              <a:buNone/>
              <a:defRPr/>
            </a:lvl1pPr>
          </a:lstStyle>
          <a:p>
            <a:endParaRPr lang="en-US" dirty="0"/>
          </a:p>
        </p:txBody>
      </p:sp>
      <p:sp>
        <p:nvSpPr>
          <p:cNvPr id="3" name="Text Placeholder 2">
            <a:extLst>
              <a:ext uri="{FF2B5EF4-FFF2-40B4-BE49-F238E27FC236}">
                <a16:creationId xmlns:a16="http://schemas.microsoft.com/office/drawing/2014/main" id="{76842F41-71A7-1C40-A667-1FD50E6BD536}"/>
              </a:ext>
            </a:extLst>
          </p:cNvPr>
          <p:cNvSpPr>
            <a:spLocks noGrp="1"/>
          </p:cNvSpPr>
          <p:nvPr>
            <p:ph type="body" sz="quarter" idx="13" hasCustomPrompt="1"/>
          </p:nvPr>
        </p:nvSpPr>
        <p:spPr>
          <a:xfrm>
            <a:off x="1485900" y="1409700"/>
            <a:ext cx="4610100" cy="1308100"/>
          </a:xfrm>
          <a:prstGeom prst="rect">
            <a:avLst/>
          </a:prstGeom>
        </p:spPr>
        <p:txBody>
          <a:bodyPr lIns="0" tIns="0" rIns="0" bIns="0"/>
          <a:lstStyle>
            <a:lvl1pPr marL="0" marR="0" indent="0" algn="l" defTabSz="914400" rtl="0" eaLnBrk="1" fontAlgn="auto" latinLnBrk="0" hangingPunct="1">
              <a:lnSpc>
                <a:spcPts val="2000"/>
              </a:lnSpc>
              <a:spcBef>
                <a:spcPts val="0"/>
              </a:spcBef>
              <a:spcAft>
                <a:spcPts val="900"/>
              </a:spcAft>
              <a:buClrTx/>
              <a:buSzTx/>
              <a:buFontTx/>
              <a:buNone/>
              <a:tabLst/>
              <a:defRPr sz="1400">
                <a:solidFill>
                  <a:srgbClr val="63727A"/>
                </a:solidFill>
                <a:latin typeface="Arial" panose="020B0604020202020204" pitchFamily="34" charset="0"/>
                <a:cs typeface="Arial" panose="020B0604020202020204" pitchFamily="34" charset="0"/>
              </a:defRPr>
            </a:lvl1pPr>
            <a:lvl2pPr marL="457200" indent="0">
              <a:lnSpc>
                <a:spcPts val="2000"/>
              </a:lnSpc>
              <a:buFontTx/>
              <a:buNone/>
              <a:defRPr sz="1400">
                <a:solidFill>
                  <a:srgbClr val="63727A"/>
                </a:solidFill>
                <a:latin typeface="Arial" panose="020B0604020202020204" pitchFamily="34" charset="0"/>
                <a:cs typeface="Arial" panose="020B0604020202020204" pitchFamily="34" charset="0"/>
              </a:defRPr>
            </a:lvl2pPr>
            <a:lvl3pPr marL="914400" indent="0">
              <a:lnSpc>
                <a:spcPts val="2000"/>
              </a:lnSpc>
              <a:buFontTx/>
              <a:buNone/>
              <a:defRPr sz="1400">
                <a:solidFill>
                  <a:srgbClr val="63727A"/>
                </a:solidFill>
                <a:latin typeface="Arial" panose="020B0604020202020204" pitchFamily="34" charset="0"/>
                <a:cs typeface="Arial" panose="020B0604020202020204" pitchFamily="34" charset="0"/>
              </a:defRPr>
            </a:lvl3pPr>
            <a:lvl4pPr marL="1371600" indent="0">
              <a:lnSpc>
                <a:spcPts val="2000"/>
              </a:lnSpc>
              <a:buFontTx/>
              <a:buNone/>
              <a:defRPr sz="1400">
                <a:solidFill>
                  <a:srgbClr val="63727A"/>
                </a:solidFill>
                <a:latin typeface="Arial" panose="020B0604020202020204" pitchFamily="34" charset="0"/>
                <a:cs typeface="Arial" panose="020B0604020202020204" pitchFamily="34" charset="0"/>
              </a:defRPr>
            </a:lvl4pPr>
            <a:lvl5pPr marL="1828800" indent="0">
              <a:lnSpc>
                <a:spcPts val="2000"/>
              </a:lnSpc>
              <a:buFontTx/>
              <a:buNone/>
              <a:defRPr sz="1400">
                <a:solidFill>
                  <a:srgbClr val="63727A"/>
                </a:solidFill>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ts val="2000"/>
              </a:lnSpc>
              <a:spcBef>
                <a:spcPts val="1000"/>
              </a:spcBef>
              <a:spcAft>
                <a:spcPts val="0"/>
              </a:spcAft>
              <a:buClrTx/>
              <a:buSzTx/>
              <a:buFontTx/>
              <a:buNone/>
              <a:tabLst/>
              <a:defRPr/>
            </a:pPr>
            <a:r>
              <a:rPr lang="en-US" dirty="0"/>
              <a:t>Body copy can go here and run to multiple lines when needed. Body copy can go here and run to multiple lines when needed. Body copy can go here and run to multiple lines when needed. Body copy can go here and run to multiple lines when needed. </a:t>
            </a:r>
          </a:p>
          <a:p>
            <a:pPr marL="0" marR="0" lvl="0" indent="0" algn="l" defTabSz="914400" rtl="0" eaLnBrk="1" fontAlgn="auto" latinLnBrk="0" hangingPunct="1">
              <a:lnSpc>
                <a:spcPts val="2000"/>
              </a:lnSpc>
              <a:spcBef>
                <a:spcPts val="1000"/>
              </a:spcBef>
              <a:spcAft>
                <a:spcPts val="0"/>
              </a:spcAft>
              <a:buClrTx/>
              <a:buSzTx/>
              <a:buFontTx/>
              <a:buNone/>
              <a:tabLst/>
              <a:defRPr/>
            </a:pPr>
            <a:endParaRPr lang="en-US" dirty="0"/>
          </a:p>
          <a:p>
            <a:pPr lvl="0"/>
            <a:endParaRPr lang="en-US" dirty="0"/>
          </a:p>
        </p:txBody>
      </p:sp>
      <p:sp>
        <p:nvSpPr>
          <p:cNvPr id="7" name="Text Placeholder 12">
            <a:extLst>
              <a:ext uri="{FF2B5EF4-FFF2-40B4-BE49-F238E27FC236}">
                <a16:creationId xmlns:a16="http://schemas.microsoft.com/office/drawing/2014/main" id="{DDEE5C26-90FC-6446-AC2C-A6A03DAA1C8E}"/>
              </a:ext>
            </a:extLst>
          </p:cNvPr>
          <p:cNvSpPr>
            <a:spLocks noGrp="1"/>
          </p:cNvSpPr>
          <p:nvPr>
            <p:ph type="body" sz="quarter" idx="14" hasCustomPrompt="1"/>
          </p:nvPr>
        </p:nvSpPr>
        <p:spPr>
          <a:xfrm>
            <a:off x="1481138" y="2835916"/>
            <a:ext cx="4614862" cy="2502846"/>
          </a:xfrm>
          <a:prstGeom prst="rect">
            <a:avLst/>
          </a:prstGeom>
        </p:spPr>
        <p:txBody>
          <a:bodyPr lIns="0" tIns="0" rIns="0" bIns="0"/>
          <a:lstStyle>
            <a:lvl1pPr marL="137160" indent="-137160">
              <a:lnSpc>
                <a:spcPts val="2000"/>
              </a:lnSpc>
              <a:spcBef>
                <a:spcPts val="0"/>
              </a:spcBef>
              <a:spcAft>
                <a:spcPts val="900"/>
              </a:spcAft>
              <a:buClr>
                <a:srgbClr val="007DC5"/>
              </a:buClr>
              <a:buSzPct val="80000"/>
              <a:buFont typeface="System Font Regular"/>
              <a:buChar char="•"/>
              <a:defRPr sz="1400">
                <a:solidFill>
                  <a:srgbClr val="63727A"/>
                </a:solidFill>
                <a:latin typeface="Arial" panose="020B0604020202020204" pitchFamily="34" charset="0"/>
                <a:cs typeface="Arial" panose="020B0604020202020204" pitchFamily="34" charset="0"/>
              </a:defRPr>
            </a:lvl1pPr>
            <a:lvl2pPr marL="274320" indent="-137160">
              <a:lnSpc>
                <a:spcPts val="1600"/>
              </a:lnSpc>
              <a:spcBef>
                <a:spcPts val="0"/>
              </a:spcBef>
              <a:spcAft>
                <a:spcPts val="600"/>
              </a:spcAft>
              <a:buFont typeface="Arial" panose="020B0604020202020204" pitchFamily="34" charset="0"/>
              <a:buChar char="•"/>
              <a:tabLst/>
              <a:defRPr sz="1200">
                <a:solidFill>
                  <a:srgbClr val="63727A"/>
                </a:solidFill>
                <a:latin typeface="Arial" panose="020B0604020202020204" pitchFamily="34" charset="0"/>
                <a:cs typeface="Arial" panose="020B0604020202020204" pitchFamily="34" charset="0"/>
              </a:defRPr>
            </a:lvl2pPr>
            <a:lvl3pPr marL="41148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3pPr>
            <a:lvl4pPr marL="54864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4pPr>
            <a:lvl5pPr marL="68580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7061783"/>
      </p:ext>
    </p:extLst>
  </p:cSld>
  <p:clrMapOvr>
    <a:masterClrMapping/>
  </p:clrMapOvr>
  <p:extLst>
    <p:ext uri="{DCECCB84-F9BA-43D5-87BE-67443E8EF086}">
      <p15:sldGuideLst xmlns:p15="http://schemas.microsoft.com/office/powerpoint/2012/main">
        <p15:guide id="1" orient="horz" pos="360">
          <p15:clr>
            <a:srgbClr val="FBAE40"/>
          </p15:clr>
        </p15:guide>
        <p15:guide id="2" pos="936">
          <p15:clr>
            <a:srgbClr val="FBAE40"/>
          </p15:clr>
        </p15:guide>
        <p15:guide id="3" pos="4008">
          <p15:clr>
            <a:srgbClr val="FBAE40"/>
          </p15:clr>
        </p15:guide>
        <p15:guide id="4" orient="horz" pos="8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n_Bullets_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2CA10E-BC6A-8F41-9D57-7E5DF0CC01B4}"/>
              </a:ext>
            </a:extLst>
          </p:cNvPr>
          <p:cNvSpPr>
            <a:spLocks noGrp="1"/>
          </p:cNvSpPr>
          <p:nvPr>
            <p:ph type="body" sz="quarter" idx="10" hasCustomPrompt="1"/>
          </p:nvPr>
        </p:nvSpPr>
        <p:spPr>
          <a:xfrm>
            <a:off x="1481138" y="582467"/>
            <a:ext cx="9610725" cy="511466"/>
          </a:xfrm>
          <a:prstGeom prst="rect">
            <a:avLst/>
          </a:prstGeom>
        </p:spPr>
        <p:txBody>
          <a:bodyPr lIns="0" tIns="0" rIns="0" bIns="0"/>
          <a:lstStyle>
            <a:lvl1pPr marL="0" indent="0">
              <a:lnSpc>
                <a:spcPts val="2600"/>
              </a:lnSpc>
              <a:spcBef>
                <a:spcPts val="0"/>
              </a:spcBef>
              <a:buFontTx/>
              <a:buNone/>
              <a:defRPr sz="2200">
                <a:solidFill>
                  <a:srgbClr val="007DC5"/>
                </a:solidFill>
                <a:latin typeface="Arial" panose="020B0604020202020204" pitchFamily="34" charset="0"/>
                <a:cs typeface="Arial" panose="020B0604020202020204" pitchFamily="34" charset="0"/>
              </a:defRPr>
            </a:lvl1pPr>
            <a:lvl2pPr marL="457200" indent="0">
              <a:buFontTx/>
              <a:buNone/>
              <a:defRPr sz="2200">
                <a:latin typeface="Arial" panose="020B0604020202020204" pitchFamily="34" charset="0"/>
                <a:cs typeface="Arial" panose="020B0604020202020204" pitchFamily="34" charset="0"/>
              </a:defRPr>
            </a:lvl2pPr>
            <a:lvl3pPr marL="914400" indent="0">
              <a:buFontTx/>
              <a:buNone/>
              <a:defRPr sz="2200">
                <a:latin typeface="Arial" panose="020B0604020202020204" pitchFamily="34" charset="0"/>
                <a:cs typeface="Arial" panose="020B0604020202020204" pitchFamily="34" charset="0"/>
              </a:defRPr>
            </a:lvl3pPr>
            <a:lvl4pPr marL="1371600" indent="0">
              <a:buFontTx/>
              <a:buNone/>
              <a:defRPr sz="2200">
                <a:latin typeface="Arial" panose="020B0604020202020204" pitchFamily="34" charset="0"/>
                <a:cs typeface="Arial" panose="020B0604020202020204" pitchFamily="34" charset="0"/>
              </a:defRPr>
            </a:lvl4pPr>
            <a:lvl5pPr marL="1828800" indent="0">
              <a:buFontTx/>
              <a:buNone/>
              <a:defRPr sz="2200">
                <a:latin typeface="Arial" panose="020B0604020202020204" pitchFamily="34" charset="0"/>
                <a:cs typeface="Arial" panose="020B0604020202020204" pitchFamily="34" charset="0"/>
              </a:defRPr>
            </a:lvl5pPr>
          </a:lstStyle>
          <a:p>
            <a:pPr lvl="0"/>
            <a:r>
              <a:rPr lang="en-US" dirty="0"/>
              <a:t>Slide Title Would Be Placed Here</a:t>
            </a:r>
          </a:p>
        </p:txBody>
      </p:sp>
      <p:sp>
        <p:nvSpPr>
          <p:cNvPr id="17" name="Picture Placeholder 16">
            <a:extLst>
              <a:ext uri="{FF2B5EF4-FFF2-40B4-BE49-F238E27FC236}">
                <a16:creationId xmlns:a16="http://schemas.microsoft.com/office/drawing/2014/main" id="{544BDFDC-A382-F742-9A26-44B99D648A62}"/>
              </a:ext>
            </a:extLst>
          </p:cNvPr>
          <p:cNvSpPr>
            <a:spLocks noGrp="1"/>
          </p:cNvSpPr>
          <p:nvPr>
            <p:ph type="pic" sz="quarter" idx="12"/>
          </p:nvPr>
        </p:nvSpPr>
        <p:spPr>
          <a:xfrm>
            <a:off x="6362700" y="1409700"/>
            <a:ext cx="4729163" cy="3929062"/>
          </a:xfrm>
          <a:prstGeom prst="rect">
            <a:avLst/>
          </a:prstGeom>
        </p:spPr>
        <p:txBody>
          <a:bodyPr/>
          <a:lstStyle>
            <a:lvl1pPr marL="0" indent="0">
              <a:buFontTx/>
              <a:buNone/>
              <a:defRPr/>
            </a:lvl1pPr>
          </a:lstStyle>
          <a:p>
            <a:endParaRPr lang="en-US" dirty="0"/>
          </a:p>
        </p:txBody>
      </p:sp>
      <p:sp>
        <p:nvSpPr>
          <p:cNvPr id="5" name="Text Placeholder 4">
            <a:extLst>
              <a:ext uri="{FF2B5EF4-FFF2-40B4-BE49-F238E27FC236}">
                <a16:creationId xmlns:a16="http://schemas.microsoft.com/office/drawing/2014/main" id="{47A73D68-23A7-4346-8048-FBE0286C587E}"/>
              </a:ext>
            </a:extLst>
          </p:cNvPr>
          <p:cNvSpPr>
            <a:spLocks noGrp="1"/>
          </p:cNvSpPr>
          <p:nvPr>
            <p:ph type="body" sz="quarter" idx="13" hasCustomPrompt="1"/>
          </p:nvPr>
        </p:nvSpPr>
        <p:spPr>
          <a:xfrm>
            <a:off x="1485900" y="1409700"/>
            <a:ext cx="4610100" cy="3929062"/>
          </a:xfrm>
          <a:prstGeom prst="rect">
            <a:avLst/>
          </a:prstGeom>
        </p:spPr>
        <p:txBody>
          <a:bodyPr lIns="0" tIns="0" rIns="0" bIns="0"/>
          <a:lstStyle>
            <a:lvl1pPr marL="0" indent="0">
              <a:lnSpc>
                <a:spcPts val="2000"/>
              </a:lnSpc>
              <a:spcBef>
                <a:spcPts val="0"/>
              </a:spcBef>
              <a:spcAft>
                <a:spcPts val="900"/>
              </a:spcAft>
              <a:buFontTx/>
              <a:buNone/>
              <a:defRPr sz="1400" b="1" i="0">
                <a:solidFill>
                  <a:srgbClr val="007DC5"/>
                </a:solidFill>
                <a:latin typeface="Arial" panose="020B0604020202020204" pitchFamily="34" charset="0"/>
                <a:cs typeface="Arial" panose="020B0604020202020204" pitchFamily="34" charset="0"/>
              </a:defRPr>
            </a:lvl1pPr>
            <a:lvl2pPr marL="137160" indent="-137160">
              <a:lnSpc>
                <a:spcPts val="2000"/>
              </a:lnSpc>
              <a:spcBef>
                <a:spcPts val="0"/>
              </a:spcBef>
              <a:spcAft>
                <a:spcPts val="900"/>
              </a:spcAft>
              <a:buClr>
                <a:srgbClr val="007DC5"/>
              </a:buClr>
              <a:buSzPct val="80000"/>
              <a:buFont typeface="System Font Regular"/>
              <a:buChar char="•"/>
              <a:defRPr sz="1400" b="0" i="0">
                <a:latin typeface="Arial" panose="020B0604020202020204" pitchFamily="34" charset="0"/>
                <a:cs typeface="Arial" panose="020B0604020202020204" pitchFamily="34" charset="0"/>
              </a:defRPr>
            </a:lvl2pPr>
            <a:lvl3pPr marL="308610" indent="-171450">
              <a:lnSpc>
                <a:spcPts val="16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3pPr>
            <a:lvl4pPr marL="411480" indent="-137160">
              <a:lnSpc>
                <a:spcPts val="2000"/>
              </a:lnSpc>
              <a:spcBef>
                <a:spcPts val="0"/>
              </a:spcBef>
              <a:spcAft>
                <a:spcPts val="600"/>
              </a:spcAft>
              <a:buClr>
                <a:srgbClr val="63727A"/>
              </a:buClr>
              <a:buSzPct val="120000"/>
              <a:buFont typeface="System Font Regular"/>
              <a:buChar char="-"/>
              <a:defRPr sz="1050" b="0" i="0">
                <a:latin typeface="Arial" panose="020B0604020202020204" pitchFamily="34" charset="0"/>
                <a:cs typeface="Arial" panose="020B0604020202020204" pitchFamily="34" charset="0"/>
              </a:defRPr>
            </a:lvl4pPr>
            <a:lvl5pPr marL="548640" indent="-137160">
              <a:lnSpc>
                <a:spcPts val="1400"/>
              </a:lnSpc>
              <a:spcBef>
                <a:spcPts val="0"/>
              </a:spcBef>
              <a:spcAft>
                <a:spcPts val="600"/>
              </a:spcAft>
              <a:buClr>
                <a:srgbClr val="63727A"/>
              </a:buClr>
              <a:buSzPct val="120000"/>
              <a:buFont typeface="System Font Regular"/>
              <a:buChar char="-"/>
              <a:defRPr sz="1050" b="0" i="0">
                <a:latin typeface="Arial" panose="020B0604020202020204" pitchFamily="34" charset="0"/>
                <a:cs typeface="Arial" panose="020B0604020202020204" pitchFamily="34" charset="0"/>
              </a:defRPr>
            </a:lvl5pPr>
            <a:lvl6pPr marL="685800" indent="-137160">
              <a:lnSpc>
                <a:spcPts val="1400"/>
              </a:lnSpc>
              <a:spcBef>
                <a:spcPts val="0"/>
              </a:spcBef>
              <a:spcAft>
                <a:spcPts val="600"/>
              </a:spcAft>
              <a:buClr>
                <a:srgbClr val="63727A"/>
              </a:buClr>
              <a:buSzPct val="120000"/>
              <a:buFont typeface="System Font Regular"/>
              <a:buChar char="-"/>
              <a:defRPr sz="1050">
                <a:latin typeface="Arial" panose="020B0604020202020204" pitchFamily="34" charset="0"/>
                <a:cs typeface="Arial" panose="020B0604020202020204" pitchFamily="34" charset="0"/>
              </a:defRPr>
            </a:lvl6pPr>
          </a:lstStyle>
          <a:p>
            <a:pPr lvl="0"/>
            <a:r>
              <a:rPr lang="en-US" dirty="0"/>
              <a:t>Content Headline</a:t>
            </a:r>
          </a:p>
          <a:p>
            <a:pPr lvl="1"/>
            <a:r>
              <a:rPr lang="en-US" dirty="0"/>
              <a:t>Click to add bullets</a:t>
            </a:r>
          </a:p>
          <a:p>
            <a:pPr lvl="2"/>
            <a:r>
              <a:rPr lang="en-US" dirty="0"/>
              <a:t>Second level</a:t>
            </a:r>
          </a:p>
          <a:p>
            <a:pPr lvl="3"/>
            <a:r>
              <a:rPr lang="en-US" dirty="0"/>
              <a:t>Third level</a:t>
            </a:r>
          </a:p>
          <a:p>
            <a:pPr lvl="4"/>
            <a:r>
              <a:rPr lang="en-US" dirty="0"/>
              <a:t>Fourth level</a:t>
            </a:r>
          </a:p>
          <a:p>
            <a:pPr lvl="5"/>
            <a:r>
              <a:rPr lang="en-US" dirty="0"/>
              <a:t>Fifth level</a:t>
            </a:r>
          </a:p>
          <a:p>
            <a:pPr lvl="0"/>
            <a:endParaRPr lang="en-US" dirty="0"/>
          </a:p>
        </p:txBody>
      </p:sp>
    </p:spTree>
    <p:extLst>
      <p:ext uri="{BB962C8B-B14F-4D97-AF65-F5344CB8AC3E}">
        <p14:creationId xmlns:p14="http://schemas.microsoft.com/office/powerpoint/2010/main" val="1747850519"/>
      </p:ext>
    </p:extLst>
  </p:cSld>
  <p:clrMapOvr>
    <a:masterClrMapping/>
  </p:clrMapOvr>
  <p:extLst>
    <p:ext uri="{DCECCB84-F9BA-43D5-87BE-67443E8EF086}">
      <p15:sldGuideLst xmlns:p15="http://schemas.microsoft.com/office/powerpoint/2012/main">
        <p15:guide id="1" orient="horz" pos="360">
          <p15:clr>
            <a:srgbClr val="FBAE40"/>
          </p15:clr>
        </p15:guide>
        <p15:guide id="2" pos="936">
          <p15:clr>
            <a:srgbClr val="FBAE40"/>
          </p15:clr>
        </p15:guide>
        <p15:guide id="3" pos="4008">
          <p15:clr>
            <a:srgbClr val="FBAE40"/>
          </p15:clr>
        </p15:guide>
        <p15:guide id="4" orient="horz" pos="8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_Headln_Bulle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2CA10E-BC6A-8F41-9D57-7E5DF0CC01B4}"/>
              </a:ext>
            </a:extLst>
          </p:cNvPr>
          <p:cNvSpPr>
            <a:spLocks noGrp="1"/>
          </p:cNvSpPr>
          <p:nvPr>
            <p:ph type="body" sz="quarter" idx="10" hasCustomPrompt="1"/>
          </p:nvPr>
        </p:nvSpPr>
        <p:spPr>
          <a:xfrm>
            <a:off x="1481138" y="582467"/>
            <a:ext cx="9610725" cy="511466"/>
          </a:xfrm>
          <a:prstGeom prst="rect">
            <a:avLst/>
          </a:prstGeom>
        </p:spPr>
        <p:txBody>
          <a:bodyPr lIns="0" tIns="0" rIns="0" bIns="0"/>
          <a:lstStyle>
            <a:lvl1pPr marL="0" indent="0">
              <a:lnSpc>
                <a:spcPts val="2600"/>
              </a:lnSpc>
              <a:spcBef>
                <a:spcPts val="0"/>
              </a:spcBef>
              <a:buFontTx/>
              <a:buNone/>
              <a:defRPr sz="2200">
                <a:solidFill>
                  <a:srgbClr val="007DC5"/>
                </a:solidFill>
                <a:latin typeface="Arial" panose="020B0604020202020204" pitchFamily="34" charset="0"/>
                <a:cs typeface="Arial" panose="020B0604020202020204" pitchFamily="34" charset="0"/>
              </a:defRPr>
            </a:lvl1pPr>
            <a:lvl2pPr marL="457200" indent="0">
              <a:buFontTx/>
              <a:buNone/>
              <a:defRPr sz="2200">
                <a:latin typeface="Arial" panose="020B0604020202020204" pitchFamily="34" charset="0"/>
                <a:cs typeface="Arial" panose="020B0604020202020204" pitchFamily="34" charset="0"/>
              </a:defRPr>
            </a:lvl2pPr>
            <a:lvl3pPr marL="914400" indent="0">
              <a:buFontTx/>
              <a:buNone/>
              <a:defRPr sz="2200">
                <a:latin typeface="Arial" panose="020B0604020202020204" pitchFamily="34" charset="0"/>
                <a:cs typeface="Arial" panose="020B0604020202020204" pitchFamily="34" charset="0"/>
              </a:defRPr>
            </a:lvl3pPr>
            <a:lvl4pPr marL="1371600" indent="0">
              <a:buFontTx/>
              <a:buNone/>
              <a:defRPr sz="2200">
                <a:latin typeface="Arial" panose="020B0604020202020204" pitchFamily="34" charset="0"/>
                <a:cs typeface="Arial" panose="020B0604020202020204" pitchFamily="34" charset="0"/>
              </a:defRPr>
            </a:lvl4pPr>
            <a:lvl5pPr marL="1828800" indent="0">
              <a:buFontTx/>
              <a:buNone/>
              <a:defRPr sz="2200">
                <a:latin typeface="Arial" panose="020B0604020202020204" pitchFamily="34" charset="0"/>
                <a:cs typeface="Arial" panose="020B0604020202020204" pitchFamily="34" charset="0"/>
              </a:defRPr>
            </a:lvl5pPr>
          </a:lstStyle>
          <a:p>
            <a:pPr lvl="0"/>
            <a:r>
              <a:rPr lang="en-US" dirty="0"/>
              <a:t>Slide Title Would Be Placed Here</a:t>
            </a:r>
          </a:p>
        </p:txBody>
      </p:sp>
      <p:sp>
        <p:nvSpPr>
          <p:cNvPr id="17" name="Picture Placeholder 16">
            <a:extLst>
              <a:ext uri="{FF2B5EF4-FFF2-40B4-BE49-F238E27FC236}">
                <a16:creationId xmlns:a16="http://schemas.microsoft.com/office/drawing/2014/main" id="{544BDFDC-A382-F742-9A26-44B99D648A62}"/>
              </a:ext>
            </a:extLst>
          </p:cNvPr>
          <p:cNvSpPr>
            <a:spLocks noGrp="1"/>
          </p:cNvSpPr>
          <p:nvPr>
            <p:ph type="pic" sz="quarter" idx="12"/>
          </p:nvPr>
        </p:nvSpPr>
        <p:spPr>
          <a:xfrm>
            <a:off x="1485900" y="1409700"/>
            <a:ext cx="4729163" cy="3929062"/>
          </a:xfrm>
          <a:prstGeom prst="rect">
            <a:avLst/>
          </a:prstGeom>
        </p:spPr>
        <p:txBody>
          <a:bodyPr/>
          <a:lstStyle>
            <a:lvl1pPr marL="0" indent="0">
              <a:buFontTx/>
              <a:buNone/>
              <a:defRPr/>
            </a:lvl1pPr>
          </a:lstStyle>
          <a:p>
            <a:endParaRPr lang="en-US" dirty="0"/>
          </a:p>
        </p:txBody>
      </p:sp>
      <p:sp>
        <p:nvSpPr>
          <p:cNvPr id="5" name="Text Placeholder 4">
            <a:extLst>
              <a:ext uri="{FF2B5EF4-FFF2-40B4-BE49-F238E27FC236}">
                <a16:creationId xmlns:a16="http://schemas.microsoft.com/office/drawing/2014/main" id="{47A73D68-23A7-4346-8048-FBE0286C587E}"/>
              </a:ext>
            </a:extLst>
          </p:cNvPr>
          <p:cNvSpPr>
            <a:spLocks noGrp="1"/>
          </p:cNvSpPr>
          <p:nvPr>
            <p:ph type="body" sz="quarter" idx="13" hasCustomPrompt="1"/>
          </p:nvPr>
        </p:nvSpPr>
        <p:spPr>
          <a:xfrm>
            <a:off x="6481763" y="1409700"/>
            <a:ext cx="4610100" cy="3929062"/>
          </a:xfrm>
          <a:prstGeom prst="rect">
            <a:avLst/>
          </a:prstGeom>
        </p:spPr>
        <p:txBody>
          <a:bodyPr lIns="0" tIns="0" rIns="0" bIns="0"/>
          <a:lstStyle>
            <a:lvl1pPr marL="0" indent="0">
              <a:lnSpc>
                <a:spcPts val="2000"/>
              </a:lnSpc>
              <a:spcBef>
                <a:spcPts val="0"/>
              </a:spcBef>
              <a:spcAft>
                <a:spcPts val="900"/>
              </a:spcAft>
              <a:buFontTx/>
              <a:buNone/>
              <a:defRPr sz="1400" b="1" i="0">
                <a:solidFill>
                  <a:srgbClr val="007DC5"/>
                </a:solidFill>
                <a:latin typeface="Arial" panose="020B0604020202020204" pitchFamily="34" charset="0"/>
                <a:cs typeface="Arial" panose="020B0604020202020204" pitchFamily="34" charset="0"/>
              </a:defRPr>
            </a:lvl1pPr>
            <a:lvl2pPr marL="137160" indent="-137160">
              <a:lnSpc>
                <a:spcPts val="2000"/>
              </a:lnSpc>
              <a:spcBef>
                <a:spcPts val="0"/>
              </a:spcBef>
              <a:spcAft>
                <a:spcPts val="900"/>
              </a:spcAft>
              <a:buClr>
                <a:srgbClr val="007DC5"/>
              </a:buClr>
              <a:buSzPct val="80000"/>
              <a:buFont typeface="System Font Regular"/>
              <a:buChar char="•"/>
              <a:defRPr sz="1400" b="0" i="0">
                <a:latin typeface="Arial" panose="020B0604020202020204" pitchFamily="34" charset="0"/>
                <a:cs typeface="Arial" panose="020B0604020202020204" pitchFamily="34" charset="0"/>
              </a:defRPr>
            </a:lvl2pPr>
            <a:lvl3pPr marL="308610" indent="-171450">
              <a:lnSpc>
                <a:spcPts val="16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3pPr>
            <a:lvl4pPr marL="411480" indent="-137160">
              <a:lnSpc>
                <a:spcPts val="2000"/>
              </a:lnSpc>
              <a:spcBef>
                <a:spcPts val="0"/>
              </a:spcBef>
              <a:spcAft>
                <a:spcPts val="600"/>
              </a:spcAft>
              <a:buClr>
                <a:srgbClr val="63727A"/>
              </a:buClr>
              <a:buSzPct val="120000"/>
              <a:buFont typeface="System Font Regular"/>
              <a:buChar char="-"/>
              <a:defRPr sz="1050" b="0" i="0">
                <a:latin typeface="Arial" panose="020B0604020202020204" pitchFamily="34" charset="0"/>
                <a:cs typeface="Arial" panose="020B0604020202020204" pitchFamily="34" charset="0"/>
              </a:defRPr>
            </a:lvl4pPr>
            <a:lvl5pPr marL="548640" indent="-137160">
              <a:lnSpc>
                <a:spcPts val="1400"/>
              </a:lnSpc>
              <a:spcBef>
                <a:spcPts val="0"/>
              </a:spcBef>
              <a:spcAft>
                <a:spcPts val="600"/>
              </a:spcAft>
              <a:buClr>
                <a:srgbClr val="63727A"/>
              </a:buClr>
              <a:buSzPct val="120000"/>
              <a:buFont typeface="System Font Regular"/>
              <a:buChar char="-"/>
              <a:defRPr sz="1050" b="0" i="0">
                <a:latin typeface="Arial" panose="020B0604020202020204" pitchFamily="34" charset="0"/>
                <a:cs typeface="Arial" panose="020B0604020202020204" pitchFamily="34" charset="0"/>
              </a:defRPr>
            </a:lvl5pPr>
            <a:lvl6pPr marL="685800" indent="-137160">
              <a:lnSpc>
                <a:spcPts val="1400"/>
              </a:lnSpc>
              <a:spcBef>
                <a:spcPts val="0"/>
              </a:spcBef>
              <a:spcAft>
                <a:spcPts val="600"/>
              </a:spcAft>
              <a:buClr>
                <a:srgbClr val="63727A"/>
              </a:buClr>
              <a:buSzPct val="120000"/>
              <a:buFont typeface="System Font Regular"/>
              <a:buChar char="-"/>
              <a:defRPr sz="1050">
                <a:latin typeface="Arial" panose="020B0604020202020204" pitchFamily="34" charset="0"/>
                <a:cs typeface="Arial" panose="020B0604020202020204" pitchFamily="34" charset="0"/>
              </a:defRPr>
            </a:lvl6pPr>
          </a:lstStyle>
          <a:p>
            <a:pPr lvl="0"/>
            <a:r>
              <a:rPr lang="en-US" dirty="0"/>
              <a:t>Content Headline</a:t>
            </a:r>
          </a:p>
          <a:p>
            <a:pPr lvl="1"/>
            <a:r>
              <a:rPr lang="en-US" dirty="0"/>
              <a:t>Click to add bullets</a:t>
            </a:r>
          </a:p>
          <a:p>
            <a:pPr lvl="2"/>
            <a:r>
              <a:rPr lang="en-US" dirty="0"/>
              <a:t>Second level</a:t>
            </a:r>
          </a:p>
          <a:p>
            <a:pPr lvl="3"/>
            <a:r>
              <a:rPr lang="en-US" dirty="0"/>
              <a:t>Third level</a:t>
            </a:r>
          </a:p>
          <a:p>
            <a:pPr lvl="4"/>
            <a:r>
              <a:rPr lang="en-US" dirty="0"/>
              <a:t>Fourth level</a:t>
            </a:r>
          </a:p>
          <a:p>
            <a:pPr lvl="5"/>
            <a:r>
              <a:rPr lang="en-US" dirty="0"/>
              <a:t>Fifth level</a:t>
            </a:r>
          </a:p>
          <a:p>
            <a:pPr lvl="0"/>
            <a:endParaRPr lang="en-US" dirty="0"/>
          </a:p>
        </p:txBody>
      </p:sp>
    </p:spTree>
    <p:extLst>
      <p:ext uri="{BB962C8B-B14F-4D97-AF65-F5344CB8AC3E}">
        <p14:creationId xmlns:p14="http://schemas.microsoft.com/office/powerpoint/2010/main" val="322880736"/>
      </p:ext>
    </p:extLst>
  </p:cSld>
  <p:clrMapOvr>
    <a:masterClrMapping/>
  </p:clrMapOvr>
  <p:extLst>
    <p:ext uri="{DCECCB84-F9BA-43D5-87BE-67443E8EF086}">
      <p15:sldGuideLst xmlns:p15="http://schemas.microsoft.com/office/powerpoint/2012/main">
        <p15:guide id="1" orient="horz" pos="360">
          <p15:clr>
            <a:srgbClr val="FBAE40"/>
          </p15:clr>
        </p15:guide>
        <p15:guide id="2" pos="936">
          <p15:clr>
            <a:srgbClr val="FBAE40"/>
          </p15:clr>
        </p15:guide>
        <p15:guide id="3" pos="4080">
          <p15:clr>
            <a:srgbClr val="FBAE40"/>
          </p15:clr>
        </p15:guide>
        <p15:guide id="4" orient="horz" pos="8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_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2CA10E-BC6A-8F41-9D57-7E5DF0CC01B4}"/>
              </a:ext>
            </a:extLst>
          </p:cNvPr>
          <p:cNvSpPr>
            <a:spLocks noGrp="1"/>
          </p:cNvSpPr>
          <p:nvPr>
            <p:ph type="body" sz="quarter" idx="10" hasCustomPrompt="1"/>
          </p:nvPr>
        </p:nvSpPr>
        <p:spPr>
          <a:xfrm>
            <a:off x="1481138" y="582467"/>
            <a:ext cx="9610725" cy="511466"/>
          </a:xfrm>
          <a:prstGeom prst="rect">
            <a:avLst/>
          </a:prstGeom>
        </p:spPr>
        <p:txBody>
          <a:bodyPr lIns="0" tIns="0" rIns="0" bIns="0"/>
          <a:lstStyle>
            <a:lvl1pPr marL="0" indent="0">
              <a:lnSpc>
                <a:spcPts val="2600"/>
              </a:lnSpc>
              <a:spcBef>
                <a:spcPts val="0"/>
              </a:spcBef>
              <a:buFontTx/>
              <a:buNone/>
              <a:defRPr sz="2200">
                <a:solidFill>
                  <a:srgbClr val="007DC5"/>
                </a:solidFill>
                <a:latin typeface="Arial" panose="020B0604020202020204" pitchFamily="34" charset="0"/>
                <a:cs typeface="Arial" panose="020B0604020202020204" pitchFamily="34" charset="0"/>
              </a:defRPr>
            </a:lvl1pPr>
            <a:lvl2pPr marL="457200" indent="0">
              <a:buFontTx/>
              <a:buNone/>
              <a:defRPr sz="2200">
                <a:latin typeface="Arial" panose="020B0604020202020204" pitchFamily="34" charset="0"/>
                <a:cs typeface="Arial" panose="020B0604020202020204" pitchFamily="34" charset="0"/>
              </a:defRPr>
            </a:lvl2pPr>
            <a:lvl3pPr marL="914400" indent="0">
              <a:buFontTx/>
              <a:buNone/>
              <a:defRPr sz="2200">
                <a:latin typeface="Arial" panose="020B0604020202020204" pitchFamily="34" charset="0"/>
                <a:cs typeface="Arial" panose="020B0604020202020204" pitchFamily="34" charset="0"/>
              </a:defRPr>
            </a:lvl3pPr>
            <a:lvl4pPr marL="1371600" indent="0">
              <a:buFontTx/>
              <a:buNone/>
              <a:defRPr sz="2200">
                <a:latin typeface="Arial" panose="020B0604020202020204" pitchFamily="34" charset="0"/>
                <a:cs typeface="Arial" panose="020B0604020202020204" pitchFamily="34" charset="0"/>
              </a:defRPr>
            </a:lvl4pPr>
            <a:lvl5pPr marL="1828800" indent="0">
              <a:buFontTx/>
              <a:buNone/>
              <a:defRPr sz="2200">
                <a:latin typeface="Arial" panose="020B0604020202020204" pitchFamily="34" charset="0"/>
                <a:cs typeface="Arial" panose="020B0604020202020204" pitchFamily="34" charset="0"/>
              </a:defRPr>
            </a:lvl5pPr>
          </a:lstStyle>
          <a:p>
            <a:pPr lvl="0"/>
            <a:r>
              <a:rPr lang="en-US" dirty="0"/>
              <a:t>Slide Title Would Be Placed Here</a:t>
            </a:r>
          </a:p>
        </p:txBody>
      </p:sp>
      <p:sp>
        <p:nvSpPr>
          <p:cNvPr id="17" name="Picture Placeholder 16">
            <a:extLst>
              <a:ext uri="{FF2B5EF4-FFF2-40B4-BE49-F238E27FC236}">
                <a16:creationId xmlns:a16="http://schemas.microsoft.com/office/drawing/2014/main" id="{544BDFDC-A382-F742-9A26-44B99D648A62}"/>
              </a:ext>
            </a:extLst>
          </p:cNvPr>
          <p:cNvSpPr>
            <a:spLocks noGrp="1"/>
          </p:cNvSpPr>
          <p:nvPr>
            <p:ph type="pic" sz="quarter" idx="12"/>
          </p:nvPr>
        </p:nvSpPr>
        <p:spPr>
          <a:xfrm>
            <a:off x="6362700" y="1409700"/>
            <a:ext cx="4729163" cy="3929062"/>
          </a:xfrm>
          <a:prstGeom prst="rect">
            <a:avLst/>
          </a:prstGeom>
        </p:spPr>
        <p:txBody>
          <a:bodyPr/>
          <a:lstStyle>
            <a:lvl1pPr marL="0" indent="0">
              <a:buFontTx/>
              <a:buNone/>
              <a:defRPr/>
            </a:lvl1pPr>
          </a:lstStyle>
          <a:p>
            <a:endParaRPr lang="en-US" dirty="0"/>
          </a:p>
        </p:txBody>
      </p:sp>
      <p:sp>
        <p:nvSpPr>
          <p:cNvPr id="5" name="Text Placeholder 12">
            <a:extLst>
              <a:ext uri="{FF2B5EF4-FFF2-40B4-BE49-F238E27FC236}">
                <a16:creationId xmlns:a16="http://schemas.microsoft.com/office/drawing/2014/main" id="{BDB90514-921B-E640-BA8D-727D3FCB80BC}"/>
              </a:ext>
            </a:extLst>
          </p:cNvPr>
          <p:cNvSpPr>
            <a:spLocks noGrp="1"/>
          </p:cNvSpPr>
          <p:nvPr>
            <p:ph type="body" sz="quarter" idx="11" hasCustomPrompt="1"/>
          </p:nvPr>
        </p:nvSpPr>
        <p:spPr>
          <a:xfrm>
            <a:off x="1481138" y="1409700"/>
            <a:ext cx="4614862" cy="3929062"/>
          </a:xfrm>
          <a:prstGeom prst="rect">
            <a:avLst/>
          </a:prstGeom>
        </p:spPr>
        <p:txBody>
          <a:bodyPr lIns="0" tIns="0" rIns="0" bIns="0"/>
          <a:lstStyle>
            <a:lvl1pPr marL="137160" indent="-137160">
              <a:lnSpc>
                <a:spcPts val="2000"/>
              </a:lnSpc>
              <a:spcBef>
                <a:spcPts val="0"/>
              </a:spcBef>
              <a:spcAft>
                <a:spcPts val="900"/>
              </a:spcAft>
              <a:buClr>
                <a:srgbClr val="007DC5"/>
              </a:buClr>
              <a:buSzPct val="80000"/>
              <a:buFont typeface="System Font Regular"/>
              <a:buChar char="•"/>
              <a:defRPr sz="1400">
                <a:solidFill>
                  <a:srgbClr val="63727A"/>
                </a:solidFill>
                <a:latin typeface="Arial" panose="020B0604020202020204" pitchFamily="34" charset="0"/>
                <a:cs typeface="Arial" panose="020B0604020202020204" pitchFamily="34" charset="0"/>
              </a:defRPr>
            </a:lvl1pPr>
            <a:lvl2pPr marL="274320" indent="-137160">
              <a:lnSpc>
                <a:spcPts val="1600"/>
              </a:lnSpc>
              <a:spcBef>
                <a:spcPts val="0"/>
              </a:spcBef>
              <a:spcAft>
                <a:spcPts val="600"/>
              </a:spcAft>
              <a:buFont typeface="Arial" panose="020B0604020202020204" pitchFamily="34" charset="0"/>
              <a:buChar char="•"/>
              <a:tabLst/>
              <a:defRPr sz="1200">
                <a:solidFill>
                  <a:srgbClr val="63727A"/>
                </a:solidFill>
                <a:latin typeface="Arial" panose="020B0604020202020204" pitchFamily="34" charset="0"/>
                <a:cs typeface="Arial" panose="020B0604020202020204" pitchFamily="34" charset="0"/>
              </a:defRPr>
            </a:lvl2pPr>
            <a:lvl3pPr marL="41148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3pPr>
            <a:lvl4pPr marL="54864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4pPr>
            <a:lvl5pPr marL="68580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634394"/>
      </p:ext>
    </p:extLst>
  </p:cSld>
  <p:clrMapOvr>
    <a:masterClrMapping/>
  </p:clrMapOvr>
  <p:extLst>
    <p:ext uri="{DCECCB84-F9BA-43D5-87BE-67443E8EF086}">
      <p15:sldGuideLst xmlns:p15="http://schemas.microsoft.com/office/powerpoint/2012/main">
        <p15:guide id="1" orient="horz" pos="360">
          <p15:clr>
            <a:srgbClr val="FBAE40"/>
          </p15:clr>
        </p15:guide>
        <p15:guide id="2" pos="936">
          <p15:clr>
            <a:srgbClr val="FBAE40"/>
          </p15:clr>
        </p15:guide>
        <p15:guide id="3" pos="4008">
          <p15:clr>
            <a:srgbClr val="FBAE40"/>
          </p15:clr>
        </p15:guide>
        <p15:guide id="4" orient="horz" pos="8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_Bullet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44BDFDC-A382-F742-9A26-44B99D648A62}"/>
              </a:ext>
            </a:extLst>
          </p:cNvPr>
          <p:cNvSpPr>
            <a:spLocks noGrp="1"/>
          </p:cNvSpPr>
          <p:nvPr>
            <p:ph type="pic" sz="quarter" idx="12"/>
          </p:nvPr>
        </p:nvSpPr>
        <p:spPr>
          <a:xfrm>
            <a:off x="1485900" y="1409700"/>
            <a:ext cx="4729163" cy="3929062"/>
          </a:xfrm>
          <a:prstGeom prst="rect">
            <a:avLst/>
          </a:prstGeom>
        </p:spPr>
        <p:txBody>
          <a:bodyPr/>
          <a:lstStyle>
            <a:lvl1pPr marL="0" indent="0">
              <a:buFontTx/>
              <a:buNone/>
              <a:defRPr/>
            </a:lvl1pPr>
          </a:lstStyle>
          <a:p>
            <a:endParaRPr lang="en-US" dirty="0"/>
          </a:p>
        </p:txBody>
      </p:sp>
      <p:sp>
        <p:nvSpPr>
          <p:cNvPr id="5" name="Text Placeholder 12">
            <a:extLst>
              <a:ext uri="{FF2B5EF4-FFF2-40B4-BE49-F238E27FC236}">
                <a16:creationId xmlns:a16="http://schemas.microsoft.com/office/drawing/2014/main" id="{CEB89BBC-28BD-FC4D-80AE-2B46871C3C1C}"/>
              </a:ext>
            </a:extLst>
          </p:cNvPr>
          <p:cNvSpPr>
            <a:spLocks noGrp="1"/>
          </p:cNvSpPr>
          <p:nvPr>
            <p:ph type="body" sz="quarter" idx="11" hasCustomPrompt="1"/>
          </p:nvPr>
        </p:nvSpPr>
        <p:spPr>
          <a:xfrm>
            <a:off x="6515100" y="1409700"/>
            <a:ext cx="4614862" cy="3929062"/>
          </a:xfrm>
          <a:prstGeom prst="rect">
            <a:avLst/>
          </a:prstGeom>
        </p:spPr>
        <p:txBody>
          <a:bodyPr lIns="0" tIns="0" rIns="0" bIns="0"/>
          <a:lstStyle>
            <a:lvl1pPr marL="137160" indent="-137160">
              <a:lnSpc>
                <a:spcPts val="2000"/>
              </a:lnSpc>
              <a:spcBef>
                <a:spcPts val="0"/>
              </a:spcBef>
              <a:spcAft>
                <a:spcPts val="900"/>
              </a:spcAft>
              <a:buClr>
                <a:srgbClr val="007DC5"/>
              </a:buClr>
              <a:buSzPct val="80000"/>
              <a:buFont typeface="System Font Regular"/>
              <a:buChar char="•"/>
              <a:defRPr sz="1400">
                <a:solidFill>
                  <a:srgbClr val="63727A"/>
                </a:solidFill>
                <a:latin typeface="Arial" panose="020B0604020202020204" pitchFamily="34" charset="0"/>
                <a:cs typeface="Arial" panose="020B0604020202020204" pitchFamily="34" charset="0"/>
              </a:defRPr>
            </a:lvl1pPr>
            <a:lvl2pPr marL="274320" indent="-137160">
              <a:lnSpc>
                <a:spcPts val="1600"/>
              </a:lnSpc>
              <a:spcBef>
                <a:spcPts val="0"/>
              </a:spcBef>
              <a:spcAft>
                <a:spcPts val="600"/>
              </a:spcAft>
              <a:buFont typeface="Arial" panose="020B0604020202020204" pitchFamily="34" charset="0"/>
              <a:buChar char="•"/>
              <a:tabLst/>
              <a:defRPr sz="1200">
                <a:solidFill>
                  <a:srgbClr val="63727A"/>
                </a:solidFill>
                <a:latin typeface="Arial" panose="020B0604020202020204" pitchFamily="34" charset="0"/>
                <a:cs typeface="Arial" panose="020B0604020202020204" pitchFamily="34" charset="0"/>
              </a:defRPr>
            </a:lvl2pPr>
            <a:lvl3pPr marL="41148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3pPr>
            <a:lvl4pPr marL="54864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4pPr>
            <a:lvl5pPr marL="685800" indent="-137160">
              <a:lnSpc>
                <a:spcPts val="1400"/>
              </a:lnSpc>
              <a:spcBef>
                <a:spcPts val="0"/>
              </a:spcBef>
              <a:spcAft>
                <a:spcPts val="600"/>
              </a:spcAft>
              <a:buClr>
                <a:srgbClr val="63727A"/>
              </a:buClr>
              <a:buSzPct val="120000"/>
              <a:buFont typeface="System Font Regular"/>
              <a:buChar char="-"/>
              <a:tabLst/>
              <a:defRPr sz="1050">
                <a:solidFill>
                  <a:srgbClr val="63727A"/>
                </a:solidFill>
                <a:latin typeface="Arial" panose="020B0604020202020204" pitchFamily="34" charset="0"/>
                <a:cs typeface="Arial" panose="020B0604020202020204" pitchFamily="34" charset="0"/>
              </a:defRPr>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0">
            <a:extLst>
              <a:ext uri="{FF2B5EF4-FFF2-40B4-BE49-F238E27FC236}">
                <a16:creationId xmlns:a16="http://schemas.microsoft.com/office/drawing/2014/main" id="{83383CE4-143B-A041-805F-0D10736DF3AC}"/>
              </a:ext>
            </a:extLst>
          </p:cNvPr>
          <p:cNvSpPr>
            <a:spLocks noGrp="1"/>
          </p:cNvSpPr>
          <p:nvPr>
            <p:ph type="body" sz="quarter" idx="10" hasCustomPrompt="1"/>
          </p:nvPr>
        </p:nvSpPr>
        <p:spPr>
          <a:xfrm>
            <a:off x="1481138" y="582467"/>
            <a:ext cx="9610725" cy="511466"/>
          </a:xfrm>
          <a:prstGeom prst="rect">
            <a:avLst/>
          </a:prstGeom>
        </p:spPr>
        <p:txBody>
          <a:bodyPr lIns="0" tIns="0" rIns="0" bIns="0"/>
          <a:lstStyle>
            <a:lvl1pPr marL="0" indent="0">
              <a:lnSpc>
                <a:spcPts val="2600"/>
              </a:lnSpc>
              <a:spcBef>
                <a:spcPts val="0"/>
              </a:spcBef>
              <a:buFontTx/>
              <a:buNone/>
              <a:defRPr sz="2200">
                <a:solidFill>
                  <a:srgbClr val="007DC5"/>
                </a:solidFill>
                <a:latin typeface="Arial" panose="020B0604020202020204" pitchFamily="34" charset="0"/>
                <a:cs typeface="Arial" panose="020B0604020202020204" pitchFamily="34" charset="0"/>
              </a:defRPr>
            </a:lvl1pPr>
            <a:lvl2pPr marL="457200" indent="0">
              <a:buFontTx/>
              <a:buNone/>
              <a:defRPr sz="2200">
                <a:latin typeface="Arial" panose="020B0604020202020204" pitchFamily="34" charset="0"/>
                <a:cs typeface="Arial" panose="020B0604020202020204" pitchFamily="34" charset="0"/>
              </a:defRPr>
            </a:lvl2pPr>
            <a:lvl3pPr marL="914400" indent="0">
              <a:buFontTx/>
              <a:buNone/>
              <a:defRPr sz="2200">
                <a:latin typeface="Arial" panose="020B0604020202020204" pitchFamily="34" charset="0"/>
                <a:cs typeface="Arial" panose="020B0604020202020204" pitchFamily="34" charset="0"/>
              </a:defRPr>
            </a:lvl3pPr>
            <a:lvl4pPr marL="1371600" indent="0">
              <a:buFontTx/>
              <a:buNone/>
              <a:defRPr sz="2200">
                <a:latin typeface="Arial" panose="020B0604020202020204" pitchFamily="34" charset="0"/>
                <a:cs typeface="Arial" panose="020B0604020202020204" pitchFamily="34" charset="0"/>
              </a:defRPr>
            </a:lvl4pPr>
            <a:lvl5pPr marL="1828800" indent="0">
              <a:buFontTx/>
              <a:buNone/>
              <a:defRPr sz="2200">
                <a:latin typeface="Arial" panose="020B0604020202020204" pitchFamily="34" charset="0"/>
                <a:cs typeface="Arial" panose="020B0604020202020204" pitchFamily="34" charset="0"/>
              </a:defRPr>
            </a:lvl5pPr>
          </a:lstStyle>
          <a:p>
            <a:pPr lvl="0"/>
            <a:r>
              <a:rPr lang="en-US" dirty="0"/>
              <a:t>Slide Title Would Be Placed Here</a:t>
            </a:r>
          </a:p>
        </p:txBody>
      </p:sp>
    </p:spTree>
    <p:extLst>
      <p:ext uri="{BB962C8B-B14F-4D97-AF65-F5344CB8AC3E}">
        <p14:creationId xmlns:p14="http://schemas.microsoft.com/office/powerpoint/2010/main" val="354607139"/>
      </p:ext>
    </p:extLst>
  </p:cSld>
  <p:clrMapOvr>
    <a:masterClrMapping/>
  </p:clrMapOvr>
  <p:extLst>
    <p:ext uri="{DCECCB84-F9BA-43D5-87BE-67443E8EF086}">
      <p15:sldGuideLst xmlns:p15="http://schemas.microsoft.com/office/powerpoint/2012/main">
        <p15:guide id="1" orient="horz" pos="360">
          <p15:clr>
            <a:srgbClr val="FBAE40"/>
          </p15:clr>
        </p15:guide>
        <p15:guide id="2" pos="936">
          <p15:clr>
            <a:srgbClr val="FBAE40"/>
          </p15:clr>
        </p15:guide>
        <p15:guide id="3" pos="4104">
          <p15:clr>
            <a:srgbClr val="FBAE40"/>
          </p15:clr>
        </p15:guide>
        <p15:guide id="4" orient="horz" pos="8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97500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3821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591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5839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1368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367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90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311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0447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5293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919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dirty="0">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dirty="0">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dirty="0">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dirty="0"/>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3/6/2023</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A1952A4-E10E-1B4B-8277-FE7BD6216DEF}"/>
              </a:ext>
            </a:extLst>
          </p:cNvPr>
          <p:cNvGrpSpPr/>
          <p:nvPr userDrawn="1"/>
        </p:nvGrpSpPr>
        <p:grpSpPr>
          <a:xfrm>
            <a:off x="1" y="6129846"/>
            <a:ext cx="12191999" cy="728154"/>
            <a:chOff x="1" y="6129846"/>
            <a:chExt cx="12191999" cy="728154"/>
          </a:xfrm>
        </p:grpSpPr>
        <p:sp>
          <p:nvSpPr>
            <p:cNvPr id="12" name="Rectangle 11">
              <a:extLst>
                <a:ext uri="{FF2B5EF4-FFF2-40B4-BE49-F238E27FC236}">
                  <a16:creationId xmlns:a16="http://schemas.microsoft.com/office/drawing/2014/main" id="{8D92E605-94CB-9842-8EE8-3D0E47C0163C}"/>
                </a:ext>
              </a:extLst>
            </p:cNvPr>
            <p:cNvSpPr/>
            <p:nvPr/>
          </p:nvSpPr>
          <p:spPr>
            <a:xfrm>
              <a:off x="8774452" y="6259692"/>
              <a:ext cx="3417547" cy="595423"/>
            </a:xfrm>
            <a:prstGeom prst="rect">
              <a:avLst/>
            </a:prstGeom>
            <a:solidFill>
              <a:srgbClr val="63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64B9786-912D-F842-8F6A-B22BE51FD103}"/>
                </a:ext>
              </a:extLst>
            </p:cNvPr>
            <p:cNvSpPr/>
            <p:nvPr/>
          </p:nvSpPr>
          <p:spPr>
            <a:xfrm>
              <a:off x="2124665" y="6259692"/>
              <a:ext cx="6754563" cy="100074"/>
            </a:xfrm>
            <a:prstGeom prst="rect">
              <a:avLst/>
            </a:prstGeom>
            <a:gradFill>
              <a:gsLst>
                <a:gs pos="37000">
                  <a:srgbClr val="50BCEB"/>
                </a:gs>
                <a:gs pos="0">
                  <a:srgbClr val="007DC5"/>
                </a:gs>
                <a:gs pos="88000">
                  <a:srgbClr val="9ACA3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A265F1-7842-7243-BAA5-7F632BE3604F}"/>
                </a:ext>
              </a:extLst>
            </p:cNvPr>
            <p:cNvSpPr/>
            <p:nvPr/>
          </p:nvSpPr>
          <p:spPr>
            <a:xfrm>
              <a:off x="2124665" y="6359766"/>
              <a:ext cx="7030788" cy="94806"/>
            </a:xfrm>
            <a:prstGeom prst="rect">
              <a:avLst/>
            </a:prstGeom>
            <a:gradFill>
              <a:gsLst>
                <a:gs pos="48000">
                  <a:srgbClr val="50BCEB"/>
                </a:gs>
                <a:gs pos="0">
                  <a:srgbClr val="007DC5"/>
                </a:gs>
                <a:gs pos="88000">
                  <a:srgbClr val="9ACA3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26E3FF-EFB4-DD4F-A9C3-5E4345C4D7A2}"/>
                </a:ext>
              </a:extLst>
            </p:cNvPr>
            <p:cNvSpPr/>
            <p:nvPr/>
          </p:nvSpPr>
          <p:spPr>
            <a:xfrm>
              <a:off x="2124665" y="6454571"/>
              <a:ext cx="6884737" cy="100074"/>
            </a:xfrm>
            <a:prstGeom prst="rect">
              <a:avLst/>
            </a:prstGeom>
            <a:gradFill>
              <a:gsLst>
                <a:gs pos="30000">
                  <a:srgbClr val="50BCEB"/>
                </a:gs>
                <a:gs pos="0">
                  <a:srgbClr val="007DC5"/>
                </a:gs>
                <a:gs pos="72000">
                  <a:srgbClr val="9ACA3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E06695F-DFB7-0B48-B512-97B3C81951E3}"/>
                </a:ext>
              </a:extLst>
            </p:cNvPr>
            <p:cNvSpPr/>
            <p:nvPr/>
          </p:nvSpPr>
          <p:spPr>
            <a:xfrm>
              <a:off x="2124665" y="6554645"/>
              <a:ext cx="7295394" cy="100074"/>
            </a:xfrm>
            <a:prstGeom prst="rect">
              <a:avLst/>
            </a:prstGeom>
            <a:gradFill>
              <a:gsLst>
                <a:gs pos="37000">
                  <a:srgbClr val="50BCEB"/>
                </a:gs>
                <a:gs pos="0">
                  <a:srgbClr val="007DC5"/>
                </a:gs>
                <a:gs pos="88000">
                  <a:srgbClr val="9ACA3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31BBFE-4B1B-E241-A1A0-B0B069F84991}"/>
                </a:ext>
              </a:extLst>
            </p:cNvPr>
            <p:cNvSpPr/>
            <p:nvPr/>
          </p:nvSpPr>
          <p:spPr>
            <a:xfrm>
              <a:off x="2124665" y="6654717"/>
              <a:ext cx="6649788" cy="100074"/>
            </a:xfrm>
            <a:prstGeom prst="rect">
              <a:avLst/>
            </a:prstGeom>
            <a:gradFill>
              <a:gsLst>
                <a:gs pos="23000">
                  <a:srgbClr val="50BCEB"/>
                </a:gs>
                <a:gs pos="0">
                  <a:srgbClr val="007DC5"/>
                </a:gs>
                <a:gs pos="88000">
                  <a:srgbClr val="9ACA3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76203E2-C5C3-3D4E-94D5-2A38EBD4D7CD}"/>
                </a:ext>
              </a:extLst>
            </p:cNvPr>
            <p:cNvSpPr/>
            <p:nvPr/>
          </p:nvSpPr>
          <p:spPr>
            <a:xfrm>
              <a:off x="2124665" y="6755041"/>
              <a:ext cx="6754563" cy="100074"/>
            </a:xfrm>
            <a:prstGeom prst="rect">
              <a:avLst/>
            </a:prstGeom>
            <a:gradFill>
              <a:gsLst>
                <a:gs pos="37000">
                  <a:srgbClr val="50BCEB"/>
                </a:gs>
                <a:gs pos="0">
                  <a:srgbClr val="007DC5"/>
                </a:gs>
                <a:gs pos="88000">
                  <a:srgbClr val="9ACA3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08B59B2E-3A58-7C43-9FE0-B0BB7F95FDA0}"/>
                </a:ext>
              </a:extLst>
            </p:cNvPr>
            <p:cNvCxnSpPr>
              <a:cxnSpLocks/>
            </p:cNvCxnSpPr>
            <p:nvPr/>
          </p:nvCxnSpPr>
          <p:spPr>
            <a:xfrm>
              <a:off x="1206000" y="6554895"/>
              <a:ext cx="930287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3DE800-E1D5-FA4F-A539-CCB86B30B5B4}"/>
                </a:ext>
              </a:extLst>
            </p:cNvPr>
            <p:cNvCxnSpPr>
              <a:cxnSpLocks/>
            </p:cNvCxnSpPr>
            <p:nvPr/>
          </p:nvCxnSpPr>
          <p:spPr>
            <a:xfrm flipV="1">
              <a:off x="6791343" y="6452065"/>
              <a:ext cx="65458" cy="10232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0E7AA5-781C-D14C-832C-8DBE9C45F12F}"/>
                </a:ext>
              </a:extLst>
            </p:cNvPr>
            <p:cNvCxnSpPr>
              <a:cxnSpLocks/>
            </p:cNvCxnSpPr>
            <p:nvPr/>
          </p:nvCxnSpPr>
          <p:spPr>
            <a:xfrm>
              <a:off x="6856801" y="6452062"/>
              <a:ext cx="325489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3E12BB-A7C1-9F42-B359-E39A8B87F4AD}"/>
                </a:ext>
              </a:extLst>
            </p:cNvPr>
            <p:cNvCxnSpPr>
              <a:cxnSpLocks/>
            </p:cNvCxnSpPr>
            <p:nvPr/>
          </p:nvCxnSpPr>
          <p:spPr>
            <a:xfrm flipV="1">
              <a:off x="7090067" y="6359768"/>
              <a:ext cx="128939" cy="19462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39B2DE-4578-CD45-B955-C9B73D1869E1}"/>
                </a:ext>
              </a:extLst>
            </p:cNvPr>
            <p:cNvCxnSpPr>
              <a:cxnSpLocks/>
            </p:cNvCxnSpPr>
            <p:nvPr/>
          </p:nvCxnSpPr>
          <p:spPr>
            <a:xfrm>
              <a:off x="7219006" y="6360026"/>
              <a:ext cx="30107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6DC646-EFC2-F140-9EE9-ACDB2C2FD6F2}"/>
                </a:ext>
              </a:extLst>
            </p:cNvPr>
            <p:cNvCxnSpPr>
              <a:cxnSpLocks/>
            </p:cNvCxnSpPr>
            <p:nvPr/>
          </p:nvCxnSpPr>
          <p:spPr>
            <a:xfrm>
              <a:off x="7449408" y="6554390"/>
              <a:ext cx="87128" cy="10283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46A457-8D53-DD40-88D4-00A9D5A053D5}"/>
                </a:ext>
              </a:extLst>
            </p:cNvPr>
            <p:cNvCxnSpPr>
              <a:cxnSpLocks/>
            </p:cNvCxnSpPr>
            <p:nvPr/>
          </p:nvCxnSpPr>
          <p:spPr>
            <a:xfrm>
              <a:off x="7536536" y="6654717"/>
              <a:ext cx="22898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12D437-DFF1-D440-A2DD-26E72DE5C0F8}"/>
                </a:ext>
              </a:extLst>
            </p:cNvPr>
            <p:cNvCxnSpPr>
              <a:cxnSpLocks/>
            </p:cNvCxnSpPr>
            <p:nvPr/>
          </p:nvCxnSpPr>
          <p:spPr>
            <a:xfrm>
              <a:off x="7747589" y="6554390"/>
              <a:ext cx="153955" cy="20015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4D83F7-0E2C-B54C-8983-74E84104F8DD}"/>
                </a:ext>
              </a:extLst>
            </p:cNvPr>
            <p:cNvCxnSpPr>
              <a:cxnSpLocks/>
            </p:cNvCxnSpPr>
            <p:nvPr/>
          </p:nvCxnSpPr>
          <p:spPr>
            <a:xfrm>
              <a:off x="7901544" y="6754791"/>
              <a:ext cx="208335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D8FC21C-7FB3-6A48-BB64-68BD8227DF0A}"/>
                </a:ext>
              </a:extLst>
            </p:cNvPr>
            <p:cNvSpPr/>
            <p:nvPr/>
          </p:nvSpPr>
          <p:spPr>
            <a:xfrm>
              <a:off x="10229754" y="6342564"/>
              <a:ext cx="30351" cy="34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C8210F4-D194-E146-8642-4B6CCA9B74A1}"/>
                </a:ext>
              </a:extLst>
            </p:cNvPr>
            <p:cNvSpPr/>
            <p:nvPr/>
          </p:nvSpPr>
          <p:spPr>
            <a:xfrm>
              <a:off x="10108236" y="6434861"/>
              <a:ext cx="30351" cy="34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F986E31-D6B0-8646-A19C-D9B6ACD70004}"/>
                </a:ext>
              </a:extLst>
            </p:cNvPr>
            <p:cNvSpPr/>
            <p:nvPr/>
          </p:nvSpPr>
          <p:spPr>
            <a:xfrm>
              <a:off x="10506554" y="6537190"/>
              <a:ext cx="30351" cy="34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87B2AE8-EDEC-4E41-B04C-F9D5BCE25B72}"/>
                </a:ext>
              </a:extLst>
            </p:cNvPr>
            <p:cNvSpPr/>
            <p:nvPr/>
          </p:nvSpPr>
          <p:spPr>
            <a:xfrm>
              <a:off x="9812606" y="6637726"/>
              <a:ext cx="30351" cy="34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0A97969-E370-9F46-ACB0-E9D16D33F971}"/>
                </a:ext>
              </a:extLst>
            </p:cNvPr>
            <p:cNvSpPr/>
            <p:nvPr/>
          </p:nvSpPr>
          <p:spPr>
            <a:xfrm>
              <a:off x="9984899" y="6737338"/>
              <a:ext cx="30351" cy="344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1735F4F6-0698-4C48-AB4C-056CFE1376BB}"/>
                </a:ext>
              </a:extLst>
            </p:cNvPr>
            <p:cNvSpPr/>
            <p:nvPr/>
          </p:nvSpPr>
          <p:spPr>
            <a:xfrm>
              <a:off x="1" y="6217920"/>
              <a:ext cx="2303666" cy="640080"/>
            </a:xfrm>
            <a:custGeom>
              <a:avLst/>
              <a:gdLst>
                <a:gd name="connsiteX0" fmla="*/ 0 w 2424286"/>
                <a:gd name="connsiteY0" fmla="*/ 0 h 595423"/>
                <a:gd name="connsiteX1" fmla="*/ 178677 w 2424286"/>
                <a:gd name="connsiteY1" fmla="*/ 0 h 595423"/>
                <a:gd name="connsiteX2" fmla="*/ 2420101 w 2424286"/>
                <a:gd name="connsiteY2" fmla="*/ 0 h 595423"/>
                <a:gd name="connsiteX3" fmla="*/ 2424286 w 2424286"/>
                <a:gd name="connsiteY3" fmla="*/ 82872 h 595423"/>
                <a:gd name="connsiteX4" fmla="*/ 2335886 w 2424286"/>
                <a:gd name="connsiteY4" fmla="*/ 520732 h 595423"/>
                <a:gd name="connsiteX5" fmla="*/ 2299906 w 2424286"/>
                <a:gd name="connsiteY5" fmla="*/ 595423 h 595423"/>
                <a:gd name="connsiteX6" fmla="*/ 298872 w 2424286"/>
                <a:gd name="connsiteY6" fmla="*/ 595423 h 595423"/>
                <a:gd name="connsiteX7" fmla="*/ 0 w 2424286"/>
                <a:gd name="connsiteY7" fmla="*/ 595423 h 59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4286" h="595423">
                  <a:moveTo>
                    <a:pt x="0" y="0"/>
                  </a:moveTo>
                  <a:lnTo>
                    <a:pt x="178677" y="0"/>
                  </a:lnTo>
                  <a:lnTo>
                    <a:pt x="2420101" y="0"/>
                  </a:lnTo>
                  <a:lnTo>
                    <a:pt x="2424286" y="82872"/>
                  </a:lnTo>
                  <a:cubicBezTo>
                    <a:pt x="2424286" y="238188"/>
                    <a:pt x="2392809" y="386152"/>
                    <a:pt x="2335886" y="520732"/>
                  </a:cubicBezTo>
                  <a:lnTo>
                    <a:pt x="2299906" y="595423"/>
                  </a:lnTo>
                  <a:lnTo>
                    <a:pt x="298872" y="595423"/>
                  </a:lnTo>
                  <a:lnTo>
                    <a:pt x="0" y="5954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 name="Picture 33">
              <a:extLst>
                <a:ext uri="{FF2B5EF4-FFF2-40B4-BE49-F238E27FC236}">
                  <a16:creationId xmlns:a16="http://schemas.microsoft.com/office/drawing/2014/main" id="{6C823AA3-7C65-4143-9218-3EE6478CAAD6}"/>
                </a:ext>
              </a:extLst>
            </p:cNvPr>
            <p:cNvPicPr>
              <a:picLocks noChangeAspect="1"/>
            </p:cNvPicPr>
            <p:nvPr/>
          </p:nvPicPr>
          <p:blipFill rotWithShape="1">
            <a:blip r:embed="rId8"/>
            <a:srcRect r="57804"/>
            <a:stretch/>
          </p:blipFill>
          <p:spPr>
            <a:xfrm>
              <a:off x="990600" y="6129846"/>
              <a:ext cx="988014" cy="510765"/>
            </a:xfrm>
            <a:prstGeom prst="rect">
              <a:avLst/>
            </a:prstGeom>
          </p:spPr>
        </p:pic>
        <p:sp>
          <p:nvSpPr>
            <p:cNvPr id="35" name="TextBox 34">
              <a:extLst>
                <a:ext uri="{FF2B5EF4-FFF2-40B4-BE49-F238E27FC236}">
                  <a16:creationId xmlns:a16="http://schemas.microsoft.com/office/drawing/2014/main" id="{A041122B-35B8-1440-8CB3-95039468EB78}"/>
                </a:ext>
              </a:extLst>
            </p:cNvPr>
            <p:cNvSpPr txBox="1"/>
            <p:nvPr/>
          </p:nvSpPr>
          <p:spPr>
            <a:xfrm>
              <a:off x="2712143" y="6342019"/>
              <a:ext cx="2835799" cy="123111"/>
            </a:xfrm>
            <a:prstGeom prst="rect">
              <a:avLst/>
            </a:prstGeom>
            <a:noFill/>
          </p:spPr>
          <p:txBody>
            <a:bodyPr wrap="square" lIns="0" tIns="0" rIns="0" bIns="0" rtlCol="0">
              <a:spAutoFit/>
            </a:bodyPr>
            <a:lstStyle/>
            <a:p>
              <a:r>
                <a:rPr lang="en-US" sz="800" spc="100" dirty="0">
                  <a:solidFill>
                    <a:schemeClr val="bg1"/>
                  </a:solidFill>
                  <a:latin typeface="Arial" panose="020B0604020202020204" pitchFamily="34" charset="0"/>
                  <a:cs typeface="Arial" panose="020B0604020202020204" pitchFamily="34" charset="0"/>
                </a:rPr>
                <a:t>MEDICAID INNOVATION COLLABORATIVE</a:t>
              </a:r>
            </a:p>
          </p:txBody>
        </p:sp>
        <p:pic>
          <p:nvPicPr>
            <p:cNvPr id="36" name="Picture 35">
              <a:extLst>
                <a:ext uri="{FF2B5EF4-FFF2-40B4-BE49-F238E27FC236}">
                  <a16:creationId xmlns:a16="http://schemas.microsoft.com/office/drawing/2014/main" id="{7ABD6AA2-1E8A-AF45-A617-CFF3C2B44328}"/>
                </a:ext>
              </a:extLst>
            </p:cNvPr>
            <p:cNvPicPr>
              <a:picLocks noChangeAspect="1"/>
            </p:cNvPicPr>
            <p:nvPr/>
          </p:nvPicPr>
          <p:blipFill>
            <a:blip r:embed="rId9"/>
            <a:stretch>
              <a:fillRect/>
            </a:stretch>
          </p:blipFill>
          <p:spPr>
            <a:xfrm>
              <a:off x="10665967" y="6317286"/>
              <a:ext cx="1286994" cy="429897"/>
            </a:xfrm>
            <a:prstGeom prst="rect">
              <a:avLst/>
            </a:prstGeom>
          </p:spPr>
        </p:pic>
        <p:sp>
          <p:nvSpPr>
            <p:cNvPr id="37" name="Rectangle 36">
              <a:extLst>
                <a:ext uri="{FF2B5EF4-FFF2-40B4-BE49-F238E27FC236}">
                  <a16:creationId xmlns:a16="http://schemas.microsoft.com/office/drawing/2014/main" id="{8890D7A7-7EA1-B947-9B39-DC3AAE91F07F}"/>
                </a:ext>
              </a:extLst>
            </p:cNvPr>
            <p:cNvSpPr/>
            <p:nvPr/>
          </p:nvSpPr>
          <p:spPr>
            <a:xfrm>
              <a:off x="10117144" y="6167100"/>
              <a:ext cx="2074856" cy="100074"/>
            </a:xfrm>
            <a:prstGeom prst="rect">
              <a:avLst/>
            </a:prstGeom>
            <a:solidFill>
              <a:srgbClr val="637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Slide Number Placeholder 5">
            <a:extLst>
              <a:ext uri="{FF2B5EF4-FFF2-40B4-BE49-F238E27FC236}">
                <a16:creationId xmlns:a16="http://schemas.microsoft.com/office/drawing/2014/main" id="{6322F466-C633-F54A-A43C-42C30A74CEEE}"/>
              </a:ext>
            </a:extLst>
          </p:cNvPr>
          <p:cNvSpPr txBox="1">
            <a:spLocks/>
          </p:cNvSpPr>
          <p:nvPr userDrawn="1"/>
        </p:nvSpPr>
        <p:spPr>
          <a:xfrm>
            <a:off x="11755768" y="5940189"/>
            <a:ext cx="436232" cy="234694"/>
          </a:xfrm>
          <a:prstGeom prst="rect">
            <a:avLst/>
          </a:prstGeom>
        </p:spPr>
        <p:txBody>
          <a:bodyPr/>
          <a:lstStyle>
            <a:defPPr>
              <a:defRPr lang="en-US"/>
            </a:defPPr>
            <a:lvl1pPr marL="0" algn="l" defTabSz="914400" rtl="0" eaLnBrk="1" latinLnBrk="0" hangingPunct="1">
              <a:defRPr sz="800" b="0" i="0" kern="1200">
                <a:solidFill>
                  <a:srgbClr val="63727A"/>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B95796-835D-1343-BD4D-C773CB87F540}" type="slidenum">
              <a:rPr lang="en-US" smtClean="0">
                <a:solidFill>
                  <a:srgbClr val="63727A"/>
                </a:solidFill>
              </a:rPr>
              <a:pPr algn="r"/>
              <a:t>‹#›</a:t>
            </a:fld>
            <a:endParaRPr lang="en-US" dirty="0">
              <a:solidFill>
                <a:srgbClr val="63727A"/>
              </a:solidFill>
            </a:endParaRPr>
          </a:p>
        </p:txBody>
      </p:sp>
    </p:spTree>
    <p:extLst>
      <p:ext uri="{BB962C8B-B14F-4D97-AF65-F5344CB8AC3E}">
        <p14:creationId xmlns:p14="http://schemas.microsoft.com/office/powerpoint/2010/main" val="77115245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5822399"/>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hyperlink" Target="https://www2.illinois.gov/hfs/About/BoardsandCommisions/MAC/Pages/Notify.aspx" TargetMode="External"/><Relationship Id="rId2" Type="http://schemas.openxmlformats.org/officeDocument/2006/relationships/hyperlink" Target="https://www2.illinois.gov/hfs/About/BoardsandCommisions/MAC/Pages/default.aspx"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forms.office.com/pages/responsepage.aspx?id=nwgia7qOPEaE9TFxIQ-QBTbKZBznGGtCvZpLveh6uvdUNzFVQ1Q3QVBUN0ozRFVZRjlHTUxGSDhHOS4u&amp;web=1&amp;wdLOR=cC656689B-0B75-4485-88E4-9BB77845296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ILDHFS" TargetMode="External"/><Relationship Id="rId2" Type="http://schemas.openxmlformats.org/officeDocument/2006/relationships/hyperlink" Target="https://twitter.com/ILDHFS" TargetMode="External"/><Relationship Id="rId1" Type="http://schemas.openxmlformats.org/officeDocument/2006/relationships/slideLayout" Target="../slideLayouts/slideLayout9.xml"/><Relationship Id="rId4" Type="http://schemas.openxmlformats.org/officeDocument/2006/relationships/hyperlink" Target="https://www.linkedin.com/company/ildhf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4145872" y="713990"/>
            <a:ext cx="7634796" cy="2387600"/>
          </a:xfrm>
        </p:spPr>
        <p:txBody>
          <a:bodyPr>
            <a:normAutofit/>
          </a:bodyPr>
          <a:lstStyle/>
          <a:p>
            <a:pPr algn="ctr"/>
            <a:r>
              <a:rPr lang="en-US" sz="4400" dirty="0"/>
              <a:t>MAC Community Integration Subcommittee Meeting</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p:txBody>
          <a:bodyPr>
            <a:normAutofit/>
          </a:bodyPr>
          <a:lstStyle/>
          <a:p>
            <a:pPr algn="ctr"/>
            <a:r>
              <a:rPr lang="en-US" dirty="0"/>
              <a:t>February 16, 2023</a:t>
            </a:r>
          </a:p>
          <a:p>
            <a:pPr algn="ctr"/>
            <a:r>
              <a:rPr lang="en-US" dirty="0"/>
              <a:t>VIRTUAL WebEx Meeting</a:t>
            </a:r>
          </a:p>
          <a:p>
            <a:pPr algn="ctr"/>
            <a:r>
              <a:rPr lang="en-US" dirty="0"/>
              <a:t>2PM – 4PM  </a:t>
            </a:r>
          </a:p>
        </p:txBody>
      </p:sp>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marL="609585" indent="-518147">
              <a:buSzPct val="100000"/>
              <a:buAutoNum type="arabicPeriod"/>
            </a:pPr>
            <a:r>
              <a:rPr lang="en"/>
              <a:t>Reaching and Supporting Unserved/Underserved Groups </a:t>
            </a:r>
            <a:endParaRPr/>
          </a:p>
        </p:txBody>
      </p:sp>
      <p:sp>
        <p:nvSpPr>
          <p:cNvPr id="82" name="Google Shape;82;p18"/>
          <p:cNvSpPr txBox="1">
            <a:spLocks noGrp="1"/>
          </p:cNvSpPr>
          <p:nvPr>
            <p:ph sz="half" idx="1"/>
          </p:nvPr>
        </p:nvSpPr>
        <p:spPr>
          <a:prstGeom prst="rect">
            <a:avLst/>
          </a:prstGeom>
        </p:spPr>
        <p:txBody>
          <a:bodyPr spcFirstLastPara="1" wrap="square" lIns="121900" tIns="121900" rIns="121900" bIns="121900" anchor="t" anchorCtr="0">
            <a:normAutofit/>
          </a:bodyPr>
          <a:lstStyle/>
          <a:p>
            <a:pPr marL="0" indent="0">
              <a:buNone/>
            </a:pPr>
            <a:endParaRPr sz="2000" dirty="0"/>
          </a:p>
          <a:p>
            <a:pPr>
              <a:spcBef>
                <a:spcPts val="1600"/>
              </a:spcBef>
              <a:buAutoNum type="alphaUcPeriod"/>
            </a:pPr>
            <a:r>
              <a:rPr lang="en" sz="2000" dirty="0"/>
              <a:t>Re-evaluate HCBS eligibility standards </a:t>
            </a:r>
            <a:endParaRPr sz="2000" dirty="0"/>
          </a:p>
          <a:p>
            <a:pPr>
              <a:buAutoNum type="alphaUcPeriod"/>
            </a:pPr>
            <a:r>
              <a:rPr lang="en" sz="2000" dirty="0"/>
              <a:t>Improve the effectiveness of the State’s public education about HCBS</a:t>
            </a:r>
            <a:endParaRPr sz="2000" dirty="0"/>
          </a:p>
          <a:p>
            <a:pPr>
              <a:buAutoNum type="alphaUcPeriod"/>
            </a:pPr>
            <a:r>
              <a:rPr lang="en" sz="2000" dirty="0"/>
              <a:t>Increase mental health services available under all HCBS waivers</a:t>
            </a:r>
            <a:endParaRPr sz="2000" dirty="0"/>
          </a:p>
          <a:p>
            <a:pPr>
              <a:buAutoNum type="alphaUcPeriod"/>
            </a:pPr>
            <a:r>
              <a:rPr lang="en" sz="2000" dirty="0"/>
              <a:t>Make successful youth transition a priority </a:t>
            </a:r>
            <a:endParaRPr sz="2000" dirty="0"/>
          </a:p>
          <a:p>
            <a:pPr>
              <a:buAutoNum type="alphaUcPeriod"/>
            </a:pPr>
            <a:r>
              <a:rPr lang="en" sz="2000" dirty="0"/>
              <a:t>Identify opportunities for increased interagency collaboration</a:t>
            </a:r>
            <a:endParaRPr sz="2000" dirty="0"/>
          </a:p>
          <a:p>
            <a:pPr>
              <a:buAutoNum type="alphaUcPeriod"/>
            </a:pPr>
            <a:r>
              <a:rPr lang="en" sz="2000" dirty="0"/>
              <a:t>Empower providers through investment</a:t>
            </a:r>
            <a:endParaRPr sz="2000" dirty="0"/>
          </a:p>
        </p:txBody>
      </p:sp>
      <p:sp>
        <p:nvSpPr>
          <p:cNvPr id="5" name="TextBox 4">
            <a:extLst>
              <a:ext uri="{FF2B5EF4-FFF2-40B4-BE49-F238E27FC236}">
                <a16:creationId xmlns:a16="http://schemas.microsoft.com/office/drawing/2014/main" id="{A3E0EFE2-19F2-49B2-AFD8-F2476E8500E6}"/>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2. Removing Accessibility Barriers in Medicaid HCBS</a:t>
            </a:r>
            <a:endParaRPr/>
          </a:p>
        </p:txBody>
      </p:sp>
      <p:sp>
        <p:nvSpPr>
          <p:cNvPr id="88" name="Google Shape;88;p19"/>
          <p:cNvSpPr txBox="1">
            <a:spLocks noGrp="1"/>
          </p:cNvSpPr>
          <p:nvPr>
            <p:ph sz="half" idx="1"/>
          </p:nvPr>
        </p:nvSpPr>
        <p:spPr>
          <a:prstGeom prst="rect">
            <a:avLst/>
          </a:prstGeom>
        </p:spPr>
        <p:txBody>
          <a:bodyPr spcFirstLastPara="1" wrap="square" lIns="121900" tIns="121900" rIns="121900" bIns="121900" anchor="t" anchorCtr="0">
            <a:normAutofit/>
          </a:bodyPr>
          <a:lstStyle/>
          <a:p>
            <a:pPr>
              <a:buAutoNum type="alphaUcPeriod"/>
            </a:pPr>
            <a:r>
              <a:rPr lang="en" sz="2000" dirty="0"/>
              <a:t>Initiate a formal interagency assessment of the current state of online and in-person accessibility barriers for applicants/users of HCBS</a:t>
            </a:r>
            <a:endParaRPr sz="2000" dirty="0"/>
          </a:p>
          <a:p>
            <a:pPr>
              <a:buAutoNum type="alphaUcPeriod"/>
            </a:pPr>
            <a:r>
              <a:rPr lang="en" sz="2000" dirty="0"/>
              <a:t>Build disability accessibility requirements into HCBS contracts with providers; improve language clarity and communication accessibility for those who rely on HCBS </a:t>
            </a:r>
            <a:endParaRPr sz="2000" dirty="0"/>
          </a:p>
          <a:p>
            <a:pPr>
              <a:buAutoNum type="alphaUcPeriod"/>
            </a:pPr>
            <a:r>
              <a:rPr lang="en" sz="2000" dirty="0"/>
              <a:t>Investigate and resolve disability-related barriers within online benefits accounts </a:t>
            </a:r>
            <a:endParaRPr sz="2000" dirty="0"/>
          </a:p>
          <a:p>
            <a:pPr>
              <a:buAutoNum type="alphaUcPeriod"/>
            </a:pPr>
            <a:r>
              <a:rPr lang="en" sz="2000" dirty="0"/>
              <a:t>Expand state personnel capacity to assist disabled waiver holders with navigating the system</a:t>
            </a:r>
            <a:endParaRPr sz="2000" dirty="0"/>
          </a:p>
        </p:txBody>
      </p:sp>
      <p:sp>
        <p:nvSpPr>
          <p:cNvPr id="4" name="TextBox 3">
            <a:extLst>
              <a:ext uri="{FF2B5EF4-FFF2-40B4-BE49-F238E27FC236}">
                <a16:creationId xmlns:a16="http://schemas.microsoft.com/office/drawing/2014/main" id="{709C7836-5C91-4728-8D6A-FD29593BEDF5}"/>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3. Improving HCBS Administration and Service Array</a:t>
            </a:r>
            <a:endParaRPr/>
          </a:p>
        </p:txBody>
      </p:sp>
      <p:sp>
        <p:nvSpPr>
          <p:cNvPr id="94" name="Google Shape;94;p20"/>
          <p:cNvSpPr txBox="1">
            <a:spLocks noGrp="1"/>
          </p:cNvSpPr>
          <p:nvPr>
            <p:ph sz="half" idx="1"/>
          </p:nvPr>
        </p:nvSpPr>
        <p:spPr>
          <a:xfrm>
            <a:off x="1183338" y="1717490"/>
            <a:ext cx="10796141" cy="3375217"/>
          </a:xfrm>
          <a:prstGeom prst="rect">
            <a:avLst/>
          </a:prstGeom>
        </p:spPr>
        <p:txBody>
          <a:bodyPr spcFirstLastPara="1" wrap="square" lIns="121900" tIns="121900" rIns="121900" bIns="121900" anchor="t" anchorCtr="0">
            <a:noAutofit/>
          </a:bodyPr>
          <a:lstStyle/>
          <a:p>
            <a:pPr>
              <a:buAutoNum type="alphaUcPeriod"/>
            </a:pPr>
            <a:r>
              <a:rPr lang="en" sz="2000" dirty="0"/>
              <a:t>Improve any time delays to accessing HCBS</a:t>
            </a:r>
            <a:endParaRPr sz="2000" dirty="0"/>
          </a:p>
          <a:p>
            <a:pPr>
              <a:buAutoNum type="alphaUcPeriod"/>
            </a:pPr>
            <a:r>
              <a:rPr lang="en" sz="2000" dirty="0"/>
              <a:t>Breaking down waiver service silos that result in undeserving people with multiple needs</a:t>
            </a:r>
            <a:endParaRPr sz="2000" dirty="0"/>
          </a:p>
          <a:p>
            <a:pPr>
              <a:buAutoNum type="alphaUcPeriod"/>
            </a:pPr>
            <a:r>
              <a:rPr lang="en" sz="2000" dirty="0"/>
              <a:t>Increasing flexibilities to address individual needs/self-determination</a:t>
            </a:r>
            <a:endParaRPr sz="2000" dirty="0"/>
          </a:p>
          <a:p>
            <a:pPr>
              <a:buAutoNum type="alphaUcPeriod"/>
            </a:pPr>
            <a:r>
              <a:rPr lang="en" sz="2000" dirty="0"/>
              <a:t>Increase dialogue with the Governor’s Office of Management and Budget to support the importance and overall cost savings inherent in good HCBS outcomes</a:t>
            </a:r>
            <a:endParaRPr sz="2000" dirty="0"/>
          </a:p>
          <a:p>
            <a:pPr>
              <a:buAutoNum type="alphaUcPeriod"/>
            </a:pPr>
            <a:r>
              <a:rPr lang="en" sz="2000" dirty="0"/>
              <a:t>Investigate how to phase in the ending of income- or asset-based service caps, as well as the purpose and structure of service cost maximums</a:t>
            </a:r>
            <a:endParaRPr sz="2000" dirty="0"/>
          </a:p>
          <a:p>
            <a:pPr>
              <a:buAutoNum type="alphaUcPeriod"/>
            </a:pPr>
            <a:r>
              <a:rPr lang="en" sz="2000" dirty="0"/>
              <a:t>Continue interagency and contractor coordination to accelerate compliance with </a:t>
            </a:r>
            <a:r>
              <a:rPr lang="en" sz="2000" i="1" dirty="0"/>
              <a:t>Ligas</a:t>
            </a:r>
            <a:r>
              <a:rPr lang="en" sz="2000" dirty="0"/>
              <a:t>, </a:t>
            </a:r>
            <a:r>
              <a:rPr lang="en" sz="2000" i="1" dirty="0"/>
              <a:t>Williams</a:t>
            </a:r>
            <a:r>
              <a:rPr lang="en" sz="2000" dirty="0"/>
              <a:t> and </a:t>
            </a:r>
            <a:r>
              <a:rPr lang="en" sz="2000" i="1" dirty="0"/>
              <a:t>Colbert</a:t>
            </a:r>
            <a:endParaRPr sz="2000" i="1" dirty="0"/>
          </a:p>
          <a:p>
            <a:pPr>
              <a:buAutoNum type="alphaUcPeriod"/>
            </a:pPr>
            <a:r>
              <a:rPr lang="en" sz="2000" dirty="0"/>
              <a:t>Evaluate the effectiveness of managed care coordination in relation to HCBS</a:t>
            </a:r>
            <a:endParaRPr sz="2000" dirty="0"/>
          </a:p>
          <a:p>
            <a:pPr>
              <a:buAutoNum type="alphaUcPeriod"/>
            </a:pPr>
            <a:r>
              <a:rPr lang="en" sz="2000" dirty="0"/>
              <a:t>Continue to grow a state agency staff culture of support for community integration</a:t>
            </a:r>
            <a:endParaRPr sz="2000" dirty="0"/>
          </a:p>
        </p:txBody>
      </p:sp>
      <p:sp>
        <p:nvSpPr>
          <p:cNvPr id="4" name="TextBox 3">
            <a:extLst>
              <a:ext uri="{FF2B5EF4-FFF2-40B4-BE49-F238E27FC236}">
                <a16:creationId xmlns:a16="http://schemas.microsoft.com/office/drawing/2014/main" id="{DEF095DE-02BF-46CD-9982-777F3B091556}"/>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4. Strengthening the HCBS Workforce</a:t>
            </a:r>
            <a:endParaRPr/>
          </a:p>
        </p:txBody>
      </p:sp>
      <p:sp>
        <p:nvSpPr>
          <p:cNvPr id="100" name="Google Shape;100;p21"/>
          <p:cNvSpPr txBox="1">
            <a:spLocks noGrp="1"/>
          </p:cNvSpPr>
          <p:nvPr>
            <p:ph sz="half" idx="1"/>
          </p:nvPr>
        </p:nvSpPr>
        <p:spPr>
          <a:prstGeom prst="rect">
            <a:avLst/>
          </a:prstGeom>
        </p:spPr>
        <p:txBody>
          <a:bodyPr spcFirstLastPara="1" wrap="square" lIns="121900" tIns="121900" rIns="121900" bIns="121900" anchor="t" anchorCtr="0">
            <a:normAutofit/>
          </a:bodyPr>
          <a:lstStyle/>
          <a:p>
            <a:pPr>
              <a:buAutoNum type="alphaUcPeriod"/>
            </a:pPr>
            <a:r>
              <a:rPr lang="en" sz="2000" dirty="0"/>
              <a:t>Recruit and onboard new HCBS workers</a:t>
            </a:r>
            <a:endParaRPr sz="2000" dirty="0"/>
          </a:p>
          <a:p>
            <a:pPr>
              <a:buAutoNum type="alphaUcPeriod"/>
            </a:pPr>
            <a:r>
              <a:rPr lang="en" sz="2000" dirty="0"/>
              <a:t>Stabilize and build resilience within the current HCBS workforce (quality mentoring/supervision, good pay, COLAs, health insurance, nurse training specific to home care, incentives for hard-to-staff areas and hard-to-fill shifts</a:t>
            </a:r>
            <a:endParaRPr sz="2000" dirty="0"/>
          </a:p>
          <a:p>
            <a:pPr>
              <a:buAutoNum type="alphaUcPeriod"/>
            </a:pPr>
            <a:r>
              <a:rPr lang="en" sz="2000" dirty="0"/>
              <a:t>Support the revamping of HCBS work as a meaningful, important career track profession </a:t>
            </a:r>
            <a:endParaRPr sz="2000" dirty="0"/>
          </a:p>
        </p:txBody>
      </p:sp>
      <p:sp>
        <p:nvSpPr>
          <p:cNvPr id="4" name="TextBox 3">
            <a:extLst>
              <a:ext uri="{FF2B5EF4-FFF2-40B4-BE49-F238E27FC236}">
                <a16:creationId xmlns:a16="http://schemas.microsoft.com/office/drawing/2014/main" id="{9CAA31C5-359E-4616-9FF6-F92329728DA8}"/>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For HCBS Participants, A Healthy HCBS Workforce Economy Looks Like…</a:t>
            </a:r>
            <a:endParaRPr/>
          </a:p>
        </p:txBody>
      </p:sp>
      <p:sp>
        <p:nvSpPr>
          <p:cNvPr id="106" name="Google Shape;106;p22"/>
          <p:cNvSpPr txBox="1">
            <a:spLocks noGrp="1"/>
          </p:cNvSpPr>
          <p:nvPr>
            <p:ph sz="half" idx="1"/>
          </p:nvPr>
        </p:nvSpPr>
        <p:spPr>
          <a:prstGeom prst="rect">
            <a:avLst/>
          </a:prstGeom>
        </p:spPr>
        <p:txBody>
          <a:bodyPr spcFirstLastPara="1" wrap="square" lIns="121900" tIns="121900" rIns="121900" bIns="121900" anchor="t" anchorCtr="0">
            <a:normAutofit fontScale="85000" lnSpcReduction="20000"/>
          </a:bodyPr>
          <a:lstStyle/>
          <a:p>
            <a:pPr>
              <a:buAutoNum type="arabicPeriod"/>
            </a:pPr>
            <a:r>
              <a:rPr lang="en" dirty="0"/>
              <a:t>Reliable staff available at the hours needed, including on weekends and in the early mornings and evenings</a:t>
            </a:r>
            <a:endParaRPr dirty="0"/>
          </a:p>
          <a:p>
            <a:pPr>
              <a:buAutoNum type="arabicPeriod"/>
            </a:pPr>
            <a:r>
              <a:rPr lang="en" dirty="0"/>
              <a:t>Backup staff available if the regular staff are sick or fail to show</a:t>
            </a:r>
            <a:endParaRPr dirty="0"/>
          </a:p>
          <a:p>
            <a:pPr>
              <a:buAutoNum type="arabicPeriod"/>
            </a:pPr>
            <a:r>
              <a:rPr lang="en" dirty="0"/>
              <a:t>Ease of processing timecards and reliable on-time payments for workers</a:t>
            </a:r>
            <a:endParaRPr dirty="0"/>
          </a:p>
          <a:p>
            <a:pPr>
              <a:buAutoNum type="arabicPeriod"/>
            </a:pPr>
            <a:r>
              <a:rPr lang="en" dirty="0"/>
              <a:t>The right staff for the right situation: there is particularly a shortage of home nurses for those who need higher levels of in-home support</a:t>
            </a:r>
            <a:endParaRPr dirty="0"/>
          </a:p>
          <a:p>
            <a:pPr>
              <a:buAutoNum type="arabicPeriod"/>
            </a:pPr>
            <a:r>
              <a:rPr lang="en" dirty="0"/>
              <a:t>HCBS workers who can not only help someone in the home, but also in the community</a:t>
            </a:r>
            <a:endParaRPr dirty="0"/>
          </a:p>
          <a:p>
            <a:pPr>
              <a:buAutoNum type="arabicPeriod"/>
            </a:pPr>
            <a:r>
              <a:rPr lang="en" dirty="0"/>
              <a:t>Common-sense supports such as helping someone organize their meds</a:t>
            </a:r>
            <a:endParaRPr dirty="0"/>
          </a:p>
          <a:p>
            <a:pPr>
              <a:buAutoNum type="arabicPeriod"/>
            </a:pPr>
            <a:r>
              <a:rPr lang="en" dirty="0"/>
              <a:t>Being able to get support staff a person needs regardless of HCBS participant age </a:t>
            </a:r>
            <a:endParaRPr dirty="0"/>
          </a:p>
        </p:txBody>
      </p:sp>
      <p:sp>
        <p:nvSpPr>
          <p:cNvPr id="4" name="TextBox 3">
            <a:extLst>
              <a:ext uri="{FF2B5EF4-FFF2-40B4-BE49-F238E27FC236}">
                <a16:creationId xmlns:a16="http://schemas.microsoft.com/office/drawing/2014/main" id="{D3BDCC2A-4B18-49C4-B23E-890807E49367}"/>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Addressing the Housing Crisis in HCBS</a:t>
            </a:r>
            <a:endParaRPr/>
          </a:p>
        </p:txBody>
      </p:sp>
      <p:sp>
        <p:nvSpPr>
          <p:cNvPr id="112" name="Google Shape;112;p23"/>
          <p:cNvSpPr txBox="1">
            <a:spLocks noGrp="1"/>
          </p:cNvSpPr>
          <p:nvPr>
            <p:ph sz="half" idx="1"/>
          </p:nvPr>
        </p:nvSpPr>
        <p:spPr>
          <a:prstGeom prst="rect">
            <a:avLst/>
          </a:prstGeom>
        </p:spPr>
        <p:txBody>
          <a:bodyPr spcFirstLastPara="1" wrap="square" lIns="121900" tIns="121900" rIns="121900" bIns="121900" anchor="t" anchorCtr="0">
            <a:normAutofit/>
          </a:bodyPr>
          <a:lstStyle/>
          <a:p>
            <a:pPr marL="457200" indent="-457200">
              <a:buSzPts val="2000"/>
              <a:buFont typeface="+mj-lt"/>
              <a:buAutoNum type="alphaUcPeriod"/>
            </a:pPr>
            <a:r>
              <a:rPr lang="en" sz="2000" dirty="0"/>
              <a:t>We recognize that Medicaid is not allowed to directly pay for housing</a:t>
            </a:r>
            <a:endParaRPr sz="2000" dirty="0"/>
          </a:p>
          <a:p>
            <a:pPr marL="457200" indent="-457200">
              <a:buSzPts val="2000"/>
              <a:buFont typeface="+mj-lt"/>
              <a:buAutoNum type="alphaUcPeriod"/>
            </a:pPr>
            <a:r>
              <a:rPr lang="en" sz="2000" dirty="0"/>
              <a:t>Yet, we feel there are opportunities for Medicaid to support housing stability for HCBS waiver participants</a:t>
            </a:r>
            <a:endParaRPr sz="2000" dirty="0"/>
          </a:p>
          <a:p>
            <a:pPr marL="457200" indent="-457200">
              <a:buSzPts val="2000"/>
              <a:buFont typeface="+mj-lt"/>
              <a:buAutoNum type="alphaUcPeriod"/>
            </a:pPr>
            <a:r>
              <a:rPr lang="en" sz="2000" dirty="0"/>
              <a:t>Given that the stakeholder landscape is split between waiver holders and providers/developers, we created two areas of recommendations to address the separate needs </a:t>
            </a:r>
            <a:endParaRPr sz="2000" dirty="0"/>
          </a:p>
        </p:txBody>
      </p:sp>
      <p:sp>
        <p:nvSpPr>
          <p:cNvPr id="4" name="TextBox 3">
            <a:extLst>
              <a:ext uri="{FF2B5EF4-FFF2-40B4-BE49-F238E27FC236}">
                <a16:creationId xmlns:a16="http://schemas.microsoft.com/office/drawing/2014/main" id="{BAA1CBAE-C4BB-419B-8E14-E84D3FAB04EC}"/>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1183340" y="637660"/>
            <a:ext cx="10170459" cy="1325563"/>
          </a:xfrm>
          <a:prstGeom prst="rect">
            <a:avLst/>
          </a:prstGeom>
        </p:spPr>
        <p:txBody>
          <a:bodyPr spcFirstLastPara="1" wrap="square" lIns="121900" tIns="121900" rIns="121900" bIns="121900" anchor="t" anchorCtr="0">
            <a:normAutofit fontScale="90000"/>
          </a:bodyPr>
          <a:lstStyle/>
          <a:p>
            <a:r>
              <a:rPr lang="en" dirty="0"/>
              <a:t>Supporting Housing for Medicaid HCBS Participants</a:t>
            </a:r>
            <a:endParaRPr dirty="0"/>
          </a:p>
        </p:txBody>
      </p:sp>
      <p:sp>
        <p:nvSpPr>
          <p:cNvPr id="118" name="Google Shape;118;p24"/>
          <p:cNvSpPr txBox="1">
            <a:spLocks noGrp="1"/>
          </p:cNvSpPr>
          <p:nvPr>
            <p:ph sz="half" idx="1"/>
          </p:nvPr>
        </p:nvSpPr>
        <p:spPr>
          <a:xfrm>
            <a:off x="1183338" y="1641260"/>
            <a:ext cx="11008662" cy="3375217"/>
          </a:xfrm>
          <a:prstGeom prst="rect">
            <a:avLst/>
          </a:prstGeom>
        </p:spPr>
        <p:txBody>
          <a:bodyPr spcFirstLastPara="1" wrap="square" lIns="121900" tIns="121900" rIns="121900" bIns="121900" anchor="t" anchorCtr="0">
            <a:noAutofit/>
          </a:bodyPr>
          <a:lstStyle/>
          <a:p>
            <a:pPr marL="457200" indent="-457200">
              <a:buSzPct val="100000"/>
              <a:buFont typeface="+mj-lt"/>
              <a:buAutoNum type="alphaUcPeriod"/>
            </a:pPr>
            <a:r>
              <a:rPr lang="en" sz="2000" dirty="0"/>
              <a:t>Partner with sister state agencies to determine the need for additional housing subsidies</a:t>
            </a:r>
            <a:endParaRPr sz="2000" dirty="0"/>
          </a:p>
          <a:p>
            <a:pPr marL="457200" indent="-457200">
              <a:buSzPct val="100000"/>
              <a:buFont typeface="+mj-lt"/>
              <a:buAutoNum type="alphaUcPeriod"/>
            </a:pPr>
            <a:r>
              <a:rPr lang="en" sz="2000" dirty="0"/>
              <a:t>Support public education on how to access and keep housing</a:t>
            </a:r>
            <a:endParaRPr sz="2000" dirty="0"/>
          </a:p>
          <a:p>
            <a:pPr marL="457200" indent="-457200">
              <a:buSzPct val="100000"/>
              <a:buFont typeface="+mj-lt"/>
              <a:buAutoNum type="alphaUcPeriod"/>
            </a:pPr>
            <a:r>
              <a:rPr lang="en" sz="2000" dirty="0"/>
              <a:t>Advance efforts to keep the housing process simple and affordable/free for waiver holders</a:t>
            </a:r>
            <a:endParaRPr sz="2000" dirty="0"/>
          </a:p>
          <a:p>
            <a:pPr marL="457200" indent="-457200">
              <a:buSzPct val="100000"/>
              <a:buFont typeface="+mj-lt"/>
              <a:buAutoNum type="alphaUcPeriod"/>
            </a:pPr>
            <a:r>
              <a:rPr lang="en" sz="2000" dirty="0"/>
              <a:t>Gain an understanding of housing disparities/discrimination facing waiver participants</a:t>
            </a:r>
            <a:endParaRPr sz="2000" dirty="0"/>
          </a:p>
          <a:p>
            <a:pPr marL="457200" indent="-457200">
              <a:buSzPct val="100000"/>
              <a:buFont typeface="+mj-lt"/>
              <a:buAutoNum type="alphaUcPeriod"/>
            </a:pPr>
            <a:r>
              <a:rPr lang="en" sz="2000" dirty="0"/>
              <a:t>Establish housing support as a program service</a:t>
            </a:r>
            <a:endParaRPr sz="2000" dirty="0"/>
          </a:p>
          <a:p>
            <a:pPr marL="457200" indent="-457200">
              <a:buSzPct val="100000"/>
              <a:buFont typeface="+mj-lt"/>
              <a:buAutoNum type="alphaUcPeriod"/>
            </a:pPr>
            <a:r>
              <a:rPr lang="en" sz="2000" dirty="0"/>
              <a:t>Fill in gaps for people who cannot currently access housing because their disability diagnosis does not match service eligibility</a:t>
            </a:r>
            <a:endParaRPr sz="2000" dirty="0"/>
          </a:p>
          <a:p>
            <a:pPr marL="457200" indent="-457200">
              <a:buSzPct val="100000"/>
              <a:buFont typeface="+mj-lt"/>
              <a:buAutoNum type="alphaUcPeriod"/>
            </a:pPr>
            <a:r>
              <a:rPr lang="en" sz="2000" dirty="0"/>
              <a:t>Increase investment in home modifications</a:t>
            </a:r>
            <a:endParaRPr sz="2000" dirty="0"/>
          </a:p>
          <a:p>
            <a:pPr marL="457200" indent="-457200">
              <a:buSzPct val="100000"/>
              <a:buFont typeface="+mj-lt"/>
              <a:buAutoNum type="alphaUcPeriod"/>
            </a:pPr>
            <a:r>
              <a:rPr lang="en" sz="2000" dirty="0"/>
              <a:t>Identify and streamline catch-22 situations in the housing process</a:t>
            </a:r>
            <a:endParaRPr sz="2000" dirty="0"/>
          </a:p>
          <a:p>
            <a:pPr marL="457200" indent="-457200">
              <a:buSzPct val="100000"/>
              <a:buFont typeface="+mj-lt"/>
              <a:buAutoNum type="alphaUcPeriod"/>
            </a:pPr>
            <a:r>
              <a:rPr lang="en" sz="2000" dirty="0"/>
              <a:t>Support people in keeping more of their Social Security monthly income in housing situations where services are bundled in </a:t>
            </a:r>
            <a:endParaRPr sz="2000" dirty="0"/>
          </a:p>
        </p:txBody>
      </p:sp>
      <p:sp>
        <p:nvSpPr>
          <p:cNvPr id="4" name="TextBox 3">
            <a:extLst>
              <a:ext uri="{FF2B5EF4-FFF2-40B4-BE49-F238E27FC236}">
                <a16:creationId xmlns:a16="http://schemas.microsoft.com/office/drawing/2014/main" id="{DDC8EAD9-2EE0-4826-B3A1-CBA9FEDF70EF}"/>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Supporting Housing Providers and Developers</a:t>
            </a:r>
            <a:endParaRPr/>
          </a:p>
        </p:txBody>
      </p:sp>
      <p:sp>
        <p:nvSpPr>
          <p:cNvPr id="124" name="Google Shape;124;p25"/>
          <p:cNvSpPr txBox="1">
            <a:spLocks noGrp="1"/>
          </p:cNvSpPr>
          <p:nvPr>
            <p:ph sz="half" idx="1"/>
          </p:nvPr>
        </p:nvSpPr>
        <p:spPr>
          <a:xfrm>
            <a:off x="1183338" y="2018765"/>
            <a:ext cx="10170459" cy="3375217"/>
          </a:xfrm>
          <a:prstGeom prst="rect">
            <a:avLst/>
          </a:prstGeom>
        </p:spPr>
        <p:txBody>
          <a:bodyPr spcFirstLastPara="1" wrap="square" lIns="121900" tIns="121900" rIns="121900" bIns="121900" anchor="t" anchorCtr="0">
            <a:normAutofit fontScale="85000" lnSpcReduction="10000"/>
          </a:bodyPr>
          <a:lstStyle/>
          <a:p>
            <a:pPr marL="457200" indent="-457200">
              <a:buFont typeface="+mj-lt"/>
              <a:buAutoNum type="alphaUcPeriod"/>
            </a:pPr>
            <a:r>
              <a:rPr lang="en" dirty="0"/>
              <a:t>Create a statewide plan to advance housing for HCBS participants</a:t>
            </a:r>
            <a:endParaRPr dirty="0"/>
          </a:p>
          <a:p>
            <a:pPr marL="457200" indent="-457200">
              <a:buFont typeface="+mj-lt"/>
              <a:buAutoNum type="alphaUcPeriod"/>
            </a:pPr>
            <a:r>
              <a:rPr lang="en" dirty="0"/>
              <a:t>Revamp the Statewide Referral Network (SRN) and increase innovation with the SRN as a base for outreach</a:t>
            </a:r>
            <a:endParaRPr dirty="0"/>
          </a:p>
          <a:p>
            <a:pPr marL="457200" indent="-457200">
              <a:buFont typeface="+mj-lt"/>
              <a:buAutoNum type="alphaUcPeriod"/>
            </a:pPr>
            <a:r>
              <a:rPr lang="en" dirty="0"/>
              <a:t>Explore potential flexibilities in housing options</a:t>
            </a:r>
            <a:endParaRPr dirty="0"/>
          </a:p>
          <a:p>
            <a:pPr marL="457200" indent="-457200">
              <a:buFont typeface="+mj-lt"/>
              <a:buAutoNum type="alphaUcPeriod"/>
            </a:pPr>
            <a:r>
              <a:rPr lang="en" dirty="0"/>
              <a:t>Grow/invest in housing service provider networks</a:t>
            </a:r>
            <a:endParaRPr dirty="0"/>
          </a:p>
          <a:p>
            <a:pPr marL="457200" indent="-457200">
              <a:buFont typeface="+mj-lt"/>
              <a:buAutoNum type="alphaUcPeriod"/>
            </a:pPr>
            <a:r>
              <a:rPr lang="en" dirty="0"/>
              <a:t>Improve case management where HCBS participants need housing support</a:t>
            </a:r>
            <a:endParaRPr dirty="0"/>
          </a:p>
          <a:p>
            <a:pPr marL="457200" indent="-457200">
              <a:buFont typeface="+mj-lt"/>
              <a:buAutoNum type="alphaUcPeriod"/>
            </a:pPr>
            <a:r>
              <a:rPr lang="en" dirty="0"/>
              <a:t>Work with Illinois reentry leaders to identify/develop housing opportunities for Medicaid-eligible people with disabilities and seniors returning from incarceration</a:t>
            </a:r>
            <a:endParaRPr dirty="0"/>
          </a:p>
          <a:p>
            <a:pPr marL="457200" indent="-457200">
              <a:buFont typeface="+mj-lt"/>
              <a:buAutoNum type="alphaUcPeriod"/>
            </a:pPr>
            <a:r>
              <a:rPr lang="en" dirty="0"/>
              <a:t>Pursue a 1115 waiver that would allow the state to pay for housing</a:t>
            </a:r>
            <a:endParaRPr dirty="0"/>
          </a:p>
        </p:txBody>
      </p:sp>
      <p:sp>
        <p:nvSpPr>
          <p:cNvPr id="4" name="TextBox 3">
            <a:extLst>
              <a:ext uri="{FF2B5EF4-FFF2-40B4-BE49-F238E27FC236}">
                <a16:creationId xmlns:a16="http://schemas.microsoft.com/office/drawing/2014/main" id="{7AEE65EE-EAC0-4F3A-97B0-6A89B0AA5791}"/>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Fostering Employment and Economic Security</a:t>
            </a:r>
            <a:endParaRPr/>
          </a:p>
        </p:txBody>
      </p:sp>
      <p:sp>
        <p:nvSpPr>
          <p:cNvPr id="130" name="Google Shape;130;p26"/>
          <p:cNvSpPr txBox="1">
            <a:spLocks noGrp="1"/>
          </p:cNvSpPr>
          <p:nvPr>
            <p:ph sz="half" idx="1"/>
          </p:nvPr>
        </p:nvSpPr>
        <p:spPr>
          <a:prstGeom prst="rect">
            <a:avLst/>
          </a:prstGeom>
        </p:spPr>
        <p:txBody>
          <a:bodyPr spcFirstLastPara="1" wrap="square" lIns="121900" tIns="121900" rIns="121900" bIns="121900" anchor="t" anchorCtr="0">
            <a:normAutofit fontScale="77500" lnSpcReduction="20000"/>
          </a:bodyPr>
          <a:lstStyle/>
          <a:p>
            <a:pPr marL="457200" indent="-457200">
              <a:buFont typeface="+mj-lt"/>
              <a:buAutoNum type="alphaUcPeriod"/>
            </a:pPr>
            <a:r>
              <a:rPr lang="en" dirty="0"/>
              <a:t>Aim for seamless support for HCBS recipients who rely on services from multiple state agencies or divisions</a:t>
            </a:r>
            <a:endParaRPr dirty="0"/>
          </a:p>
          <a:p>
            <a:pPr marL="457200" indent="-457200">
              <a:buFont typeface="+mj-lt"/>
              <a:buAutoNum type="alphaUcPeriod"/>
            </a:pPr>
            <a:r>
              <a:rPr lang="en" dirty="0"/>
              <a:t>Expand Medicaid waiver-funded employment support/transition programs</a:t>
            </a:r>
            <a:endParaRPr dirty="0"/>
          </a:p>
          <a:p>
            <a:pPr marL="457200" indent="-457200">
              <a:buFont typeface="+mj-lt"/>
              <a:buAutoNum type="alphaUcPeriod"/>
            </a:pPr>
            <a:r>
              <a:rPr lang="en" dirty="0"/>
              <a:t>Raise Medicaid HCBS income and asset limits, where applicable</a:t>
            </a:r>
            <a:endParaRPr dirty="0"/>
          </a:p>
          <a:p>
            <a:pPr marL="457200" indent="-457200">
              <a:buFont typeface="+mj-lt"/>
              <a:buAutoNum type="alphaUcPeriod"/>
            </a:pPr>
            <a:r>
              <a:rPr lang="en" dirty="0"/>
              <a:t>Raise or eliminate the $35,000/year income cap for workers who need the Health Benefits for Workers with Disabilities program</a:t>
            </a:r>
            <a:endParaRPr dirty="0"/>
          </a:p>
          <a:p>
            <a:pPr marL="457200" indent="-457200">
              <a:buFont typeface="+mj-lt"/>
              <a:buAutoNum type="alphaUcPeriod"/>
            </a:pPr>
            <a:r>
              <a:rPr lang="en" dirty="0"/>
              <a:t>Phase out subminimum wage employment statewide</a:t>
            </a:r>
            <a:endParaRPr dirty="0"/>
          </a:p>
          <a:p>
            <a:pPr marL="457200" indent="-457200">
              <a:buFont typeface="+mj-lt"/>
              <a:buAutoNum type="alphaUcPeriod"/>
            </a:pPr>
            <a:r>
              <a:rPr lang="en" dirty="0"/>
              <a:t>Ensure flexibility of Medicaid HCBS waiver eligibility for participants who are seeing rising wages due to minimum wage increases</a:t>
            </a:r>
            <a:endParaRPr dirty="0"/>
          </a:p>
          <a:p>
            <a:pPr marL="457200" indent="-457200">
              <a:buFont typeface="+mj-lt"/>
              <a:buAutoNum type="alphaUcPeriod"/>
            </a:pPr>
            <a:r>
              <a:rPr lang="en" dirty="0"/>
              <a:t>Assess Medicaid spenddown impact in terms of economic destabilization for individuals and their families</a:t>
            </a:r>
            <a:endParaRPr dirty="0"/>
          </a:p>
        </p:txBody>
      </p:sp>
      <p:sp>
        <p:nvSpPr>
          <p:cNvPr id="4" name="TextBox 3">
            <a:extLst>
              <a:ext uri="{FF2B5EF4-FFF2-40B4-BE49-F238E27FC236}">
                <a16:creationId xmlns:a16="http://schemas.microsoft.com/office/drawing/2014/main" id="{58E583F2-10DC-4EDA-8D94-F919D1C56E68}"/>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Recommendations for the MAC and HFS</a:t>
            </a:r>
            <a:endParaRPr/>
          </a:p>
        </p:txBody>
      </p:sp>
      <p:sp>
        <p:nvSpPr>
          <p:cNvPr id="136" name="Google Shape;136;p27"/>
          <p:cNvSpPr txBox="1">
            <a:spLocks noGrp="1"/>
          </p:cNvSpPr>
          <p:nvPr>
            <p:ph sz="half" idx="1"/>
          </p:nvPr>
        </p:nvSpPr>
        <p:spPr>
          <a:prstGeom prst="rect">
            <a:avLst/>
          </a:prstGeom>
        </p:spPr>
        <p:txBody>
          <a:bodyPr spcFirstLastPara="1" wrap="square" lIns="121900" tIns="121900" rIns="121900" bIns="121900" anchor="t" anchorCtr="0">
            <a:normAutofit/>
          </a:bodyPr>
          <a:lstStyle/>
          <a:p>
            <a:pPr marL="457200" indent="-457200">
              <a:buFont typeface="+mj-lt"/>
              <a:buAutoNum type="alphaUcPeriod"/>
            </a:pPr>
            <a:r>
              <a:rPr lang="en" sz="2000" dirty="0"/>
              <a:t>Consider establishing a permanent standing subcommittee to address Medicaid HCBS waiver matters; </a:t>
            </a:r>
            <a:endParaRPr sz="2000" dirty="0"/>
          </a:p>
          <a:p>
            <a:pPr marL="457200" indent="-457200">
              <a:buFont typeface="+mj-lt"/>
              <a:buAutoNum type="alphaUcPeriod"/>
            </a:pPr>
            <a:r>
              <a:rPr lang="en" sz="2000" dirty="0"/>
              <a:t>Alternatively, recommend that the State establish a permanent stand-alone advisory committee on Medicaid HCBS waiver work;</a:t>
            </a:r>
            <a:endParaRPr sz="2000" dirty="0"/>
          </a:p>
          <a:p>
            <a:pPr marL="457200" indent="-457200">
              <a:buFont typeface="+mj-lt"/>
              <a:buAutoNum type="alphaUcPeriod"/>
            </a:pPr>
            <a:r>
              <a:rPr lang="en" sz="2000" dirty="0"/>
              <a:t>Request that the State commission a survey using “person terms” rather than “provider terms” to gather additional input on ways to strengthen or innovate within Illinois Medicaid HCBS. </a:t>
            </a:r>
            <a:endParaRPr sz="2000" dirty="0"/>
          </a:p>
          <a:p>
            <a:pPr marL="0" indent="0">
              <a:spcBef>
                <a:spcPts val="1600"/>
              </a:spcBef>
              <a:buSzPts val="1100"/>
              <a:buNone/>
            </a:pPr>
            <a:endParaRPr dirty="0"/>
          </a:p>
          <a:p>
            <a:pPr marL="0" indent="0">
              <a:spcBef>
                <a:spcPts val="1600"/>
              </a:spcBef>
              <a:spcAft>
                <a:spcPts val="1600"/>
              </a:spcAft>
              <a:buNone/>
            </a:pPr>
            <a:endParaRPr dirty="0"/>
          </a:p>
        </p:txBody>
      </p:sp>
      <p:sp>
        <p:nvSpPr>
          <p:cNvPr id="4" name="TextBox 3">
            <a:extLst>
              <a:ext uri="{FF2B5EF4-FFF2-40B4-BE49-F238E27FC236}">
                <a16:creationId xmlns:a16="http://schemas.microsoft.com/office/drawing/2014/main" id="{29CE70FA-9A84-4535-BF96-DFD65849721B}"/>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9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Now, and Going Forward</a:t>
            </a:r>
            <a:endParaRPr/>
          </a:p>
        </p:txBody>
      </p:sp>
      <p:sp>
        <p:nvSpPr>
          <p:cNvPr id="142" name="Google Shape;142;p28"/>
          <p:cNvSpPr txBox="1">
            <a:spLocks noGrp="1"/>
          </p:cNvSpPr>
          <p:nvPr>
            <p:ph sz="half" idx="1"/>
          </p:nvPr>
        </p:nvSpPr>
        <p:spPr>
          <a:prstGeom prst="rect">
            <a:avLst/>
          </a:prstGeom>
        </p:spPr>
        <p:txBody>
          <a:bodyPr spcFirstLastPara="1" wrap="square" lIns="121900" tIns="121900" rIns="121900" bIns="121900" anchor="t" anchorCtr="0">
            <a:normAutofit/>
          </a:bodyPr>
          <a:lstStyle/>
          <a:p>
            <a:pPr marL="514350" indent="-514350">
              <a:buSzPts val="2000"/>
              <a:buFont typeface="+mj-lt"/>
              <a:buAutoNum type="arabicPeriod"/>
            </a:pPr>
            <a:r>
              <a:rPr lang="en" sz="2000" dirty="0"/>
              <a:t>We find it critical to acknowledge that the State of Illinois is already actively dealing with plans to address at least some of the above-recommended areas.</a:t>
            </a:r>
            <a:endParaRPr sz="2000" dirty="0"/>
          </a:p>
          <a:p>
            <a:pPr marL="514350" indent="-514350">
              <a:buSzPts val="2000"/>
              <a:buFont typeface="+mj-lt"/>
              <a:buAutoNum type="arabicPeriod"/>
            </a:pPr>
            <a:r>
              <a:rPr lang="en" sz="2000" dirty="0"/>
              <a:t>Our current environment already includes planning efforts such as for a new Money Follows the Person program, as well as efforts to increase funding in areas of needed HCBS investment. </a:t>
            </a:r>
            <a:endParaRPr sz="2000" dirty="0"/>
          </a:p>
          <a:p>
            <a:pPr marL="514350" indent="-514350">
              <a:buSzPts val="2000"/>
              <a:buFont typeface="+mj-lt"/>
              <a:buAutoNum type="arabicPeriod"/>
            </a:pPr>
            <a:r>
              <a:rPr lang="en" sz="2000" dirty="0"/>
              <a:t>Ultimately, our collective goal should be for Medicaid HCBS to be available and easily accessible for those who need it.</a:t>
            </a:r>
            <a:endParaRPr sz="2000" dirty="0"/>
          </a:p>
        </p:txBody>
      </p:sp>
      <p:sp>
        <p:nvSpPr>
          <p:cNvPr id="4" name="TextBox 3">
            <a:extLst>
              <a:ext uri="{FF2B5EF4-FFF2-40B4-BE49-F238E27FC236}">
                <a16:creationId xmlns:a16="http://schemas.microsoft.com/office/drawing/2014/main" id="{5944470E-66BC-46F6-837A-3CD5F6A47B69}"/>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25FE-81AB-41B6-99DF-E34D17F0EC1D}"/>
              </a:ext>
            </a:extLst>
          </p:cNvPr>
          <p:cNvSpPr>
            <a:spLocks noGrp="1"/>
          </p:cNvSpPr>
          <p:nvPr>
            <p:ph type="title"/>
          </p:nvPr>
        </p:nvSpPr>
        <p:spPr>
          <a:xfrm>
            <a:off x="1885948" y="2011727"/>
            <a:ext cx="8362951" cy="1324527"/>
          </a:xfrm>
        </p:spPr>
        <p:txBody>
          <a:bodyPr>
            <a:noAutofit/>
          </a:bodyPr>
          <a:lstStyle/>
          <a:p>
            <a:pPr marL="0" lvl="0" indent="0" algn="ctr" rtl="0">
              <a:spcBef>
                <a:spcPts val="0"/>
              </a:spcBef>
              <a:spcAft>
                <a:spcPts val="0"/>
              </a:spcAft>
              <a:buSzPts val="990"/>
              <a:buNone/>
            </a:pPr>
            <a:r>
              <a:rPr lang="en-US" sz="4400" dirty="0"/>
              <a:t>VI. Subcommittee Discussion and Vote on Final Recommendations </a:t>
            </a:r>
            <a:br>
              <a:rPr lang="en-US" sz="4400" dirty="0"/>
            </a:br>
            <a:endParaRPr lang="en-US" dirty="0"/>
          </a:p>
        </p:txBody>
      </p:sp>
    </p:spTree>
    <p:extLst>
      <p:ext uri="{BB962C8B-B14F-4D97-AF65-F5344CB8AC3E}">
        <p14:creationId xmlns:p14="http://schemas.microsoft.com/office/powerpoint/2010/main" val="39459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rmAutofit/>
          </a:bodyPr>
          <a:lstStyle/>
          <a:p>
            <a:pPr marL="857250" indent="-857250" algn="ctr">
              <a:buFont typeface="+mj-lt"/>
              <a:buAutoNum type="romanUcPeriod" startAt="7"/>
            </a:pPr>
            <a:r>
              <a:rPr lang="en-US" dirty="0"/>
              <a:t> Public Comments</a:t>
            </a:r>
          </a:p>
        </p:txBody>
      </p:sp>
    </p:spTree>
    <p:extLst>
      <p:ext uri="{BB962C8B-B14F-4D97-AF65-F5344CB8AC3E}">
        <p14:creationId xmlns:p14="http://schemas.microsoft.com/office/powerpoint/2010/main" val="189872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01D93-48C5-6A5E-B3B2-E6AFA2596F80}"/>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Public Comments   </a:t>
            </a:r>
            <a:endParaRPr lang="en-US" sz="24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DB399D-7CC8-FD3D-D72E-1A473E79341D}"/>
              </a:ext>
            </a:extLst>
          </p:cNvPr>
          <p:cNvSpPr txBox="1"/>
          <p:nvPr/>
        </p:nvSpPr>
        <p:spPr>
          <a:xfrm>
            <a:off x="1279645" y="1555190"/>
            <a:ext cx="11088427" cy="1627112"/>
          </a:xfrm>
          <a:prstGeom prst="rect">
            <a:avLst/>
          </a:prstGeom>
          <a:noFill/>
        </p:spPr>
        <p:txBody>
          <a:bodyPr wrap="square">
            <a:spAutoFit/>
          </a:bodyPr>
          <a:lstStyle/>
          <a:p>
            <a:pPr marL="0" marR="0">
              <a:lnSpc>
                <a:spcPct val="130000"/>
              </a:lnSpc>
              <a:spcBef>
                <a:spcPts val="0"/>
              </a:spcBef>
              <a:spcAft>
                <a:spcPts val="800"/>
              </a:spcAft>
            </a:pPr>
            <a:r>
              <a:rPr lang="en-US" sz="2400" b="1" dirty="0">
                <a:solidFill>
                  <a:srgbClr val="071E66"/>
                </a:solidFill>
                <a:latin typeface="Arial" panose="020B0604020202020204" pitchFamily="34" charset="0"/>
                <a:ea typeface="Arial" panose="020B0604020202020204" pitchFamily="34" charset="0"/>
                <a:cs typeface="Times New Roman" panose="02020603050405020304" pitchFamily="18" charset="0"/>
              </a:rPr>
              <a:t>Update</a:t>
            </a:r>
            <a:r>
              <a:rPr lang="en-US" sz="2400" b="1" dirty="0">
                <a:solidFill>
                  <a:srgbClr val="071E66"/>
                </a:solidFill>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p>
          <a:p>
            <a:pPr marL="457200" marR="0" indent="-457200">
              <a:lnSpc>
                <a:spcPct val="130000"/>
              </a:lnSpc>
              <a:spcBef>
                <a:spcPts val="0"/>
              </a:spcBef>
              <a:spcAft>
                <a:spcPts val="800"/>
              </a:spcAft>
              <a:buFont typeface="+mj-lt"/>
              <a:buAutoNum type="alphaUcPeriod"/>
            </a:pPr>
            <a:r>
              <a:rPr lang="en-US" sz="2400" b="1" dirty="0">
                <a:latin typeface="Arial" panose="020B0604020202020204" pitchFamily="34" charset="0"/>
                <a:ea typeface="Arial" panose="020B0604020202020204" pitchFamily="34" charset="0"/>
                <a:cs typeface="Times New Roman" panose="02020603050405020304" pitchFamily="18" charset="0"/>
              </a:rPr>
              <a:t>None Reported</a:t>
            </a:r>
            <a:endParaRPr lang="en-US" sz="2400" b="1" dirty="0">
              <a:effectLst/>
              <a:latin typeface="Arial" panose="020B0604020202020204" pitchFamily="34" charset="0"/>
              <a:ea typeface="Arial" panose="020B0604020202020204" pitchFamily="34" charset="0"/>
              <a:cs typeface="Times New Roman" panose="02020603050405020304" pitchFamily="18" charset="0"/>
            </a:endParaRPr>
          </a:p>
          <a:p>
            <a:pPr lvl="1"/>
            <a:endParaRPr lang="en-US" sz="2400" dirty="0">
              <a:solidFill>
                <a:srgbClr val="FF0000"/>
              </a:solidFill>
            </a:endParaRPr>
          </a:p>
        </p:txBody>
      </p:sp>
      <p:sp>
        <p:nvSpPr>
          <p:cNvPr id="9" name="TextBox 8">
            <a:extLst>
              <a:ext uri="{FF2B5EF4-FFF2-40B4-BE49-F238E27FC236}">
                <a16:creationId xmlns:a16="http://schemas.microsoft.com/office/drawing/2014/main" id="{1C5E7E1B-1446-40AA-93B7-4FD623F9D1A2}"/>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a:t>
            </a:r>
            <a:r>
              <a:rPr lang="en-US" b="1" dirty="0">
                <a:solidFill>
                  <a:schemeClr val="bg2"/>
                </a:solidFill>
              </a:rPr>
              <a:t>Facilitator</a:t>
            </a:r>
            <a:r>
              <a:rPr lang="en-US" sz="1800" b="1" dirty="0">
                <a:solidFill>
                  <a:schemeClr val="bg2"/>
                </a:solidFill>
              </a:rPr>
              <a:t>: Melishia Bansa, Special Assistant to Director of HFS</a:t>
            </a:r>
          </a:p>
        </p:txBody>
      </p:sp>
    </p:spTree>
    <p:extLst>
      <p:ext uri="{BB962C8B-B14F-4D97-AF65-F5344CB8AC3E}">
        <p14:creationId xmlns:p14="http://schemas.microsoft.com/office/powerpoint/2010/main" val="303226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p:txBody>
          <a:bodyPr>
            <a:normAutofit/>
          </a:bodyPr>
          <a:lstStyle/>
          <a:p>
            <a:pPr marL="857250" indent="-857250" algn="ctr">
              <a:buFont typeface="+mj-lt"/>
              <a:buAutoNum type="romanUcPeriod" startAt="8"/>
            </a:pPr>
            <a:r>
              <a:rPr lang="en-US" dirty="0"/>
              <a:t> Additional Business: Old &amp; New</a:t>
            </a:r>
          </a:p>
        </p:txBody>
      </p:sp>
    </p:spTree>
    <p:extLst>
      <p:ext uri="{BB962C8B-B14F-4D97-AF65-F5344CB8AC3E}">
        <p14:creationId xmlns:p14="http://schemas.microsoft.com/office/powerpoint/2010/main" val="387094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512748" y="2754761"/>
            <a:ext cx="7138141" cy="1324527"/>
          </a:xfrm>
        </p:spPr>
        <p:txBody>
          <a:bodyPr>
            <a:normAutofit fontScale="90000"/>
          </a:bodyPr>
          <a:lstStyle/>
          <a:p>
            <a:pPr marL="857250" indent="-857250" algn="ctr">
              <a:buFont typeface="+mj-lt"/>
              <a:buAutoNum type="alphaUcPeriod"/>
            </a:pPr>
            <a:r>
              <a:rPr lang="en-US" dirty="0"/>
              <a:t> Concluding The Subcommittee and Next Steps</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02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512748" y="2754761"/>
            <a:ext cx="7138141" cy="1324527"/>
          </a:xfrm>
        </p:spPr>
        <p:txBody>
          <a:bodyPr>
            <a:normAutofit/>
          </a:bodyPr>
          <a:lstStyle/>
          <a:p>
            <a:pPr marL="857250" indent="-857250" algn="ctr">
              <a:buFont typeface="+mj-lt"/>
              <a:buAutoNum type="alphaUcPeriod" startAt="2"/>
            </a:pPr>
            <a:r>
              <a:rPr lang="en-US" dirty="0"/>
              <a:t> HFS Announcements</a:t>
            </a:r>
          </a:p>
        </p:txBody>
      </p:sp>
      <p:sp>
        <p:nvSpPr>
          <p:cNvPr id="8" name="Rectangle 7">
            <a:extLst>
              <a:ext uri="{FF2B5EF4-FFF2-40B4-BE49-F238E27FC236}">
                <a16:creationId xmlns:a16="http://schemas.microsoft.com/office/drawing/2014/main" id="{44BA7858-2793-4D0A-A604-1F81A4C26133}"/>
              </a:ext>
            </a:extLst>
          </p:cNvPr>
          <p:cNvSpPr/>
          <p:nvPr/>
        </p:nvSpPr>
        <p:spPr>
          <a:xfrm>
            <a:off x="6536722" y="4119"/>
            <a:ext cx="2228335" cy="16805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44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0520F6-103F-CAB3-BD00-D2A8ED7F4085}"/>
              </a:ext>
            </a:extLst>
          </p:cNvPr>
          <p:cNvSpPr txBox="1"/>
          <p:nvPr/>
        </p:nvSpPr>
        <p:spPr>
          <a:xfrm>
            <a:off x="656493" y="365465"/>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B.1. Online MAC and Subcommittee Membership Applications </a:t>
            </a:r>
          </a:p>
        </p:txBody>
      </p:sp>
      <p:sp>
        <p:nvSpPr>
          <p:cNvPr id="10" name="TextBox 9">
            <a:extLst>
              <a:ext uri="{FF2B5EF4-FFF2-40B4-BE49-F238E27FC236}">
                <a16:creationId xmlns:a16="http://schemas.microsoft.com/office/drawing/2014/main" id="{7031529D-3DFA-FD0A-C9A6-C749FECC3438}"/>
              </a:ext>
            </a:extLst>
          </p:cNvPr>
          <p:cNvSpPr txBox="1"/>
          <p:nvPr/>
        </p:nvSpPr>
        <p:spPr>
          <a:xfrm>
            <a:off x="1081381" y="5525522"/>
            <a:ext cx="4033202" cy="461665"/>
          </a:xfrm>
          <a:prstGeom prst="rect">
            <a:avLst/>
          </a:prstGeom>
          <a:noFill/>
        </p:spPr>
        <p:txBody>
          <a:bodyPr wrap="square" rtlCol="0">
            <a:spAutoFit/>
          </a:bodyPr>
          <a:lstStyle/>
          <a:p>
            <a:r>
              <a:rPr lang="en-US" sz="2400" b="1" dirty="0">
                <a:solidFill>
                  <a:schemeClr val="tx2"/>
                </a:solidFill>
                <a:ea typeface="Proxima Nova"/>
                <a:cs typeface="Proxima Nova"/>
                <a:sym typeface="Proxima Nova"/>
              </a:rPr>
              <a:t>Step 1</a:t>
            </a:r>
            <a:endParaRPr lang="en-US" sz="2400" b="1" dirty="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6DE00E-EEE1-4681-B955-ECE4933165B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pic>
        <p:nvPicPr>
          <p:cNvPr id="4" name="Picture 3" descr="Graphical user interface, application&#10;&#10;Description automatically generated">
            <a:extLst>
              <a:ext uri="{FF2B5EF4-FFF2-40B4-BE49-F238E27FC236}">
                <a16:creationId xmlns:a16="http://schemas.microsoft.com/office/drawing/2014/main" id="{44E730FA-B423-4C9C-9239-1B83F44B9134}"/>
              </a:ext>
            </a:extLst>
          </p:cNvPr>
          <p:cNvPicPr>
            <a:picLocks noChangeAspect="1"/>
          </p:cNvPicPr>
          <p:nvPr/>
        </p:nvPicPr>
        <p:blipFill>
          <a:blip r:embed="rId2"/>
          <a:stretch>
            <a:fillRect/>
          </a:stretch>
        </p:blipFill>
        <p:spPr>
          <a:xfrm>
            <a:off x="8771139" y="1331317"/>
            <a:ext cx="2900170" cy="4005625"/>
          </a:xfrm>
          <a:prstGeom prst="rect">
            <a:avLst/>
          </a:prstGeom>
        </p:spPr>
      </p:pic>
      <p:pic>
        <p:nvPicPr>
          <p:cNvPr id="9" name="Picture 8" descr="Text&#10;&#10;Description automatically generated">
            <a:extLst>
              <a:ext uri="{FF2B5EF4-FFF2-40B4-BE49-F238E27FC236}">
                <a16:creationId xmlns:a16="http://schemas.microsoft.com/office/drawing/2014/main" id="{51565E39-EC3A-4529-B9BA-E44E8A83E3A9}"/>
              </a:ext>
            </a:extLst>
          </p:cNvPr>
          <p:cNvPicPr>
            <a:picLocks noChangeAspect="1"/>
          </p:cNvPicPr>
          <p:nvPr/>
        </p:nvPicPr>
        <p:blipFill>
          <a:blip r:embed="rId3"/>
          <a:stretch>
            <a:fillRect/>
          </a:stretch>
        </p:blipFill>
        <p:spPr>
          <a:xfrm>
            <a:off x="4394447" y="1132643"/>
            <a:ext cx="3923930" cy="4444612"/>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B495F76-F4C8-4FFD-8EFA-E47846723BB5}"/>
              </a:ext>
            </a:extLst>
          </p:cNvPr>
          <p:cNvPicPr>
            <a:picLocks noChangeAspect="1"/>
          </p:cNvPicPr>
          <p:nvPr/>
        </p:nvPicPr>
        <p:blipFill>
          <a:blip r:embed="rId4"/>
          <a:stretch>
            <a:fillRect/>
          </a:stretch>
        </p:blipFill>
        <p:spPr>
          <a:xfrm>
            <a:off x="956931" y="1163033"/>
            <a:ext cx="2993632" cy="4305628"/>
          </a:xfrm>
          <a:prstGeom prst="rect">
            <a:avLst/>
          </a:prstGeom>
        </p:spPr>
      </p:pic>
      <p:sp>
        <p:nvSpPr>
          <p:cNvPr id="13" name="TextBox 12">
            <a:extLst>
              <a:ext uri="{FF2B5EF4-FFF2-40B4-BE49-F238E27FC236}">
                <a16:creationId xmlns:a16="http://schemas.microsoft.com/office/drawing/2014/main" id="{A9571C23-E6B4-43E6-92E7-ABF81B657556}"/>
              </a:ext>
            </a:extLst>
          </p:cNvPr>
          <p:cNvSpPr txBox="1"/>
          <p:nvPr/>
        </p:nvSpPr>
        <p:spPr>
          <a:xfrm>
            <a:off x="5690386" y="5522984"/>
            <a:ext cx="4033202" cy="461665"/>
          </a:xfrm>
          <a:prstGeom prst="rect">
            <a:avLst/>
          </a:prstGeom>
          <a:noFill/>
        </p:spPr>
        <p:txBody>
          <a:bodyPr wrap="square" rtlCol="0">
            <a:spAutoFit/>
          </a:bodyPr>
          <a:lstStyle/>
          <a:p>
            <a:r>
              <a:rPr lang="en-US" sz="2400" b="1" dirty="0">
                <a:solidFill>
                  <a:schemeClr val="tx2"/>
                </a:solidFill>
                <a:ea typeface="Proxima Nova"/>
                <a:cs typeface="Proxima Nova"/>
                <a:sym typeface="Proxima Nova"/>
              </a:rPr>
              <a:t>Step 2</a:t>
            </a:r>
            <a:endParaRPr lang="en-US" sz="2400" b="1" dirty="0">
              <a:solidFill>
                <a:schemeClr val="tx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B2D982-CF86-4700-AC5A-F9671EEB0DFF}"/>
              </a:ext>
            </a:extLst>
          </p:cNvPr>
          <p:cNvSpPr txBox="1"/>
          <p:nvPr/>
        </p:nvSpPr>
        <p:spPr>
          <a:xfrm>
            <a:off x="9905525" y="5506870"/>
            <a:ext cx="4033202" cy="461665"/>
          </a:xfrm>
          <a:prstGeom prst="rect">
            <a:avLst/>
          </a:prstGeom>
          <a:noFill/>
        </p:spPr>
        <p:txBody>
          <a:bodyPr wrap="square" rtlCol="0">
            <a:spAutoFit/>
          </a:bodyPr>
          <a:lstStyle/>
          <a:p>
            <a:r>
              <a:rPr lang="en-US" sz="2400" b="1" dirty="0">
                <a:solidFill>
                  <a:schemeClr val="tx2"/>
                </a:solidFill>
                <a:ea typeface="Proxima Nova"/>
                <a:cs typeface="Proxima Nova"/>
                <a:sym typeface="Proxima Nova"/>
              </a:rPr>
              <a:t>Step 3</a:t>
            </a:r>
            <a:endParaRPr lang="en-US" sz="2400" b="1" dirty="0">
              <a:solidFill>
                <a:schemeClr val="tx2"/>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E615FE35-33E2-417D-857B-5507657588F0}"/>
              </a:ext>
            </a:extLst>
          </p:cNvPr>
          <p:cNvSpPr/>
          <p:nvPr/>
        </p:nvSpPr>
        <p:spPr>
          <a:xfrm>
            <a:off x="1198483" y="3633190"/>
            <a:ext cx="1988599" cy="761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327A1F8-E432-46D6-B02E-196A3F73C2B9}"/>
              </a:ext>
            </a:extLst>
          </p:cNvPr>
          <p:cNvSpPr/>
          <p:nvPr/>
        </p:nvSpPr>
        <p:spPr>
          <a:xfrm>
            <a:off x="6383044" y="4722919"/>
            <a:ext cx="923277" cy="516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1776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5947A-85AB-4B1C-BB5B-B77D60BAEC5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sp>
        <p:nvSpPr>
          <p:cNvPr id="6" name="TextBox 5">
            <a:extLst>
              <a:ext uri="{FF2B5EF4-FFF2-40B4-BE49-F238E27FC236}">
                <a16:creationId xmlns:a16="http://schemas.microsoft.com/office/drawing/2014/main" id="{5360ECF5-182E-4D2A-B939-D056B430DEE1}"/>
              </a:ext>
            </a:extLst>
          </p:cNvPr>
          <p:cNvSpPr txBox="1"/>
          <p:nvPr/>
        </p:nvSpPr>
        <p:spPr>
          <a:xfrm>
            <a:off x="458835" y="1332161"/>
            <a:ext cx="11023134" cy="2750753"/>
          </a:xfrm>
          <a:prstGeom prst="rect">
            <a:avLst/>
          </a:prstGeom>
          <a:noFill/>
        </p:spPr>
        <p:txBody>
          <a:bodyPr wrap="square">
            <a:spAutoFit/>
          </a:bodyPr>
          <a:lstStyle/>
          <a:p>
            <a:pPr marL="457200" indent="-457200">
              <a:lnSpc>
                <a:spcPct val="130000"/>
              </a:lnSpc>
              <a:spcAft>
                <a:spcPts val="800"/>
              </a:spcAft>
              <a:buFont typeface="+mj-lt"/>
              <a:buAutoNum type="alphaUcPeriod"/>
            </a:pPr>
            <a:r>
              <a:rPr lang="en-US" sz="2400" b="1" dirty="0">
                <a:solidFill>
                  <a:schemeClr val="tx2"/>
                </a:solidFill>
              </a:rPr>
              <a:t>To receive MAC email notifications regarding public meeting notices, sign up for our MAC and Subcommittee Listserv: </a:t>
            </a:r>
          </a:p>
          <a:p>
            <a:pPr marL="457200" indent="-457200">
              <a:lnSpc>
                <a:spcPct val="130000"/>
              </a:lnSpc>
              <a:spcAft>
                <a:spcPts val="800"/>
              </a:spcAft>
              <a:buFont typeface="+mj-lt"/>
              <a:buAutoNum type="arabicPeriod"/>
            </a:pPr>
            <a:r>
              <a:rPr lang="en-US" sz="2400" dirty="0">
                <a:hlinkClick r:id="rId2"/>
              </a:rPr>
              <a:t>Medicaid Advisory Committee (MAC) | HFS (illinois.gov)</a:t>
            </a:r>
            <a:endParaRPr lang="en-US" sz="2400" dirty="0"/>
          </a:p>
          <a:p>
            <a:pPr marL="457200" indent="-457200">
              <a:lnSpc>
                <a:spcPct val="130000"/>
              </a:lnSpc>
              <a:spcAft>
                <a:spcPts val="800"/>
              </a:spcAft>
              <a:buFont typeface="+mj-lt"/>
              <a:buAutoNum type="arabicPeriod"/>
            </a:pPr>
            <a:r>
              <a:rPr lang="en-US" sz="2400" dirty="0">
                <a:hlinkClick r:id="rId3"/>
              </a:rPr>
              <a:t>MAC and Subcommittees E-mail Notification Request | HFS (illinois.gov)</a:t>
            </a:r>
            <a:endParaRPr lang="en-US" altLang="en-US" sz="2400" dirty="0">
              <a:solidFill>
                <a:srgbClr val="000000"/>
              </a:solidFill>
              <a:ea typeface="Calibri" panose="020F0502020204030204" pitchFamily="34" charset="0"/>
            </a:endParaRPr>
          </a:p>
          <a:p>
            <a:pPr>
              <a:lnSpc>
                <a:spcPct val="130000"/>
              </a:lnSpc>
              <a:spcAft>
                <a:spcPts val="800"/>
              </a:spcAft>
            </a:pPr>
            <a:endParaRPr lang="en-US" sz="2400" dirty="0"/>
          </a:p>
        </p:txBody>
      </p:sp>
      <p:sp>
        <p:nvSpPr>
          <p:cNvPr id="9" name="TextBox 8">
            <a:extLst>
              <a:ext uri="{FF2B5EF4-FFF2-40B4-BE49-F238E27FC236}">
                <a16:creationId xmlns:a16="http://schemas.microsoft.com/office/drawing/2014/main" id="{0E59F5AA-AD72-43C2-B2E5-3E9C9E4EB648}"/>
              </a:ext>
            </a:extLst>
          </p:cNvPr>
          <p:cNvSpPr txBox="1"/>
          <p:nvPr/>
        </p:nvSpPr>
        <p:spPr>
          <a:xfrm>
            <a:off x="554902" y="3861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B.1. Resources</a:t>
            </a:r>
          </a:p>
        </p:txBody>
      </p:sp>
    </p:spTree>
    <p:extLst>
      <p:ext uri="{BB962C8B-B14F-4D97-AF65-F5344CB8AC3E}">
        <p14:creationId xmlns:p14="http://schemas.microsoft.com/office/powerpoint/2010/main" val="2967320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35947A-85AB-4B1C-BB5B-B77D60BAEC5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sp>
        <p:nvSpPr>
          <p:cNvPr id="6" name="TextBox 5">
            <a:extLst>
              <a:ext uri="{FF2B5EF4-FFF2-40B4-BE49-F238E27FC236}">
                <a16:creationId xmlns:a16="http://schemas.microsoft.com/office/drawing/2014/main" id="{5360ECF5-182E-4D2A-B939-D056B430DEE1}"/>
              </a:ext>
            </a:extLst>
          </p:cNvPr>
          <p:cNvSpPr txBox="1"/>
          <p:nvPr/>
        </p:nvSpPr>
        <p:spPr>
          <a:xfrm>
            <a:off x="288835" y="969267"/>
            <a:ext cx="8486389" cy="4725717"/>
          </a:xfrm>
          <a:prstGeom prst="rect">
            <a:avLst/>
          </a:prstGeom>
          <a:noFill/>
        </p:spPr>
        <p:txBody>
          <a:bodyPr wrap="square">
            <a:spAutoFit/>
          </a:bodyPr>
          <a:lstStyle/>
          <a:p>
            <a:pPr marL="457200" indent="-457200">
              <a:lnSpc>
                <a:spcPct val="130000"/>
              </a:lnSpc>
              <a:spcAft>
                <a:spcPts val="800"/>
              </a:spcAft>
              <a:buFont typeface="+mj-lt"/>
              <a:buAutoNum type="alphaUcPeriod"/>
            </a:pPr>
            <a:r>
              <a:rPr lang="en-US" sz="2200" b="1" dirty="0">
                <a:solidFill>
                  <a:schemeClr val="tx2"/>
                </a:solidFill>
              </a:rPr>
              <a:t>Speaker’s Bureau: HFS Community Events Participation Request Form </a:t>
            </a:r>
          </a:p>
          <a:p>
            <a:pPr marL="457200" indent="-457200">
              <a:lnSpc>
                <a:spcPct val="130000"/>
              </a:lnSpc>
              <a:spcAft>
                <a:spcPts val="800"/>
              </a:spcAft>
              <a:buFont typeface="+mj-lt"/>
              <a:buAutoNum type="arabicPeriod"/>
            </a:pPr>
            <a:r>
              <a:rPr lang="en-US" sz="2200" dirty="0"/>
              <a:t>Applicants are able to request HFS to participate in </a:t>
            </a:r>
          </a:p>
          <a:p>
            <a:pPr>
              <a:lnSpc>
                <a:spcPct val="130000"/>
              </a:lnSpc>
              <a:spcAft>
                <a:spcPts val="800"/>
              </a:spcAft>
            </a:pPr>
            <a:r>
              <a:rPr lang="en-US" sz="2200" dirty="0"/>
              <a:t>      upcoming community events:</a:t>
            </a:r>
          </a:p>
          <a:p>
            <a:pPr marL="914400" lvl="1" indent="-457200">
              <a:lnSpc>
                <a:spcPct val="130000"/>
              </a:lnSpc>
              <a:spcAft>
                <a:spcPts val="800"/>
              </a:spcAft>
              <a:buFont typeface="Wingdings" panose="05000000000000000000" pitchFamily="2" charset="2"/>
              <a:buChar char="Ø"/>
            </a:pPr>
            <a:r>
              <a:rPr lang="en-US" sz="2200" dirty="0"/>
              <a:t>Eligibility, Child Support, HealthChoice IL, etc.</a:t>
            </a:r>
          </a:p>
          <a:p>
            <a:pPr marL="457200" indent="-457200">
              <a:lnSpc>
                <a:spcPct val="130000"/>
              </a:lnSpc>
              <a:spcAft>
                <a:spcPts val="800"/>
              </a:spcAft>
              <a:buFont typeface="+mj-lt"/>
              <a:buAutoNum type="arabicPeriod"/>
            </a:pPr>
            <a:r>
              <a:rPr lang="en-US" sz="2200" dirty="0"/>
              <a:t>Applicants are able to request trainings:</a:t>
            </a:r>
          </a:p>
          <a:p>
            <a:pPr marL="914400" lvl="1" indent="-457200">
              <a:lnSpc>
                <a:spcPct val="130000"/>
              </a:lnSpc>
              <a:spcAft>
                <a:spcPts val="800"/>
              </a:spcAft>
              <a:buFont typeface="Wingdings" panose="05000000000000000000" pitchFamily="2" charset="2"/>
              <a:buChar char="Ø"/>
            </a:pPr>
            <a:r>
              <a:rPr lang="en-US" sz="2200" dirty="0"/>
              <a:t>Medicaid Address Update, PHE Unwinding Toolkit, </a:t>
            </a:r>
          </a:p>
          <a:p>
            <a:pPr lvl="1">
              <a:lnSpc>
                <a:spcPct val="130000"/>
              </a:lnSpc>
              <a:spcAft>
                <a:spcPts val="800"/>
              </a:spcAft>
            </a:pPr>
            <a:r>
              <a:rPr lang="en-US" sz="2200" dirty="0"/>
              <a:t>      Manage My Case, Etc.  </a:t>
            </a:r>
          </a:p>
          <a:p>
            <a:pPr marL="457200" indent="-457200">
              <a:lnSpc>
                <a:spcPct val="130000"/>
              </a:lnSpc>
              <a:spcAft>
                <a:spcPts val="800"/>
              </a:spcAft>
              <a:buFont typeface="+mj-lt"/>
              <a:buAutoNum type="arabicPeriod"/>
            </a:pPr>
            <a:r>
              <a:rPr lang="en-US" sz="2200" dirty="0">
                <a:hlinkClick r:id="rId2"/>
              </a:rPr>
              <a:t>Link: HFS Community Events Participation Request Form</a:t>
            </a:r>
            <a:endParaRPr lang="en-US" sz="2200" dirty="0"/>
          </a:p>
        </p:txBody>
      </p:sp>
      <p:sp>
        <p:nvSpPr>
          <p:cNvPr id="9" name="TextBox 8">
            <a:extLst>
              <a:ext uri="{FF2B5EF4-FFF2-40B4-BE49-F238E27FC236}">
                <a16:creationId xmlns:a16="http://schemas.microsoft.com/office/drawing/2014/main" id="{0E59F5AA-AD72-43C2-B2E5-3E9C9E4EB648}"/>
              </a:ext>
            </a:extLst>
          </p:cNvPr>
          <p:cNvSpPr txBox="1"/>
          <p:nvPr/>
        </p:nvSpPr>
        <p:spPr>
          <a:xfrm>
            <a:off x="554902" y="3861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B.2. HFS Community Events Participation Request Form</a:t>
            </a:r>
          </a:p>
        </p:txBody>
      </p:sp>
      <p:pic>
        <p:nvPicPr>
          <p:cNvPr id="3" name="Picture 2" descr="Graphical user interface, application, email&#10;&#10;Description automatically generated">
            <a:extLst>
              <a:ext uri="{FF2B5EF4-FFF2-40B4-BE49-F238E27FC236}">
                <a16:creationId xmlns:a16="http://schemas.microsoft.com/office/drawing/2014/main" id="{A113836E-8C44-4909-9B28-A0118AFF5D2C}"/>
              </a:ext>
            </a:extLst>
          </p:cNvPr>
          <p:cNvPicPr>
            <a:picLocks noChangeAspect="1"/>
          </p:cNvPicPr>
          <p:nvPr/>
        </p:nvPicPr>
        <p:blipFill>
          <a:blip r:embed="rId3"/>
          <a:stretch>
            <a:fillRect/>
          </a:stretch>
        </p:blipFill>
        <p:spPr>
          <a:xfrm>
            <a:off x="8509156" y="847838"/>
            <a:ext cx="3665143" cy="5040895"/>
          </a:xfrm>
          <a:prstGeom prst="rect">
            <a:avLst/>
          </a:prstGeom>
        </p:spPr>
      </p:pic>
    </p:spTree>
    <p:extLst>
      <p:ext uri="{BB962C8B-B14F-4D97-AF65-F5344CB8AC3E}">
        <p14:creationId xmlns:p14="http://schemas.microsoft.com/office/powerpoint/2010/main" val="301061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9E4DD-693A-48A6-A5F3-0F3050F702AD}"/>
              </a:ext>
            </a:extLst>
          </p:cNvPr>
          <p:cNvSpPr>
            <a:spLocks noGrp="1"/>
          </p:cNvSpPr>
          <p:nvPr>
            <p:ph type="title"/>
          </p:nvPr>
        </p:nvSpPr>
        <p:spPr>
          <a:xfrm>
            <a:off x="285227" y="1274714"/>
            <a:ext cx="4001548" cy="1807013"/>
          </a:xfrm>
        </p:spPr>
        <p:txBody>
          <a:bodyPr>
            <a:normAutofit/>
          </a:bodyPr>
          <a:lstStyle/>
          <a:p>
            <a:r>
              <a:rPr lang="en-US" sz="4400" dirty="0"/>
              <a:t>Agenda</a:t>
            </a:r>
          </a:p>
        </p:txBody>
      </p:sp>
      <p:sp>
        <p:nvSpPr>
          <p:cNvPr id="7" name="Content Placeholder 6">
            <a:extLst>
              <a:ext uri="{FF2B5EF4-FFF2-40B4-BE49-F238E27FC236}">
                <a16:creationId xmlns:a16="http://schemas.microsoft.com/office/drawing/2014/main" id="{B751ACE5-C35B-4133-844C-EF5ABD2702B9}"/>
              </a:ext>
            </a:extLst>
          </p:cNvPr>
          <p:cNvSpPr>
            <a:spLocks noGrp="1"/>
          </p:cNvSpPr>
          <p:nvPr>
            <p:ph idx="1"/>
          </p:nvPr>
        </p:nvSpPr>
        <p:spPr>
          <a:xfrm>
            <a:off x="4479721" y="369115"/>
            <a:ext cx="7516536" cy="5620623"/>
          </a:xfrm>
        </p:spPr>
        <p:txBody>
          <a:bodyPr>
            <a:normAutofit fontScale="77500" lnSpcReduction="20000"/>
          </a:bodyPr>
          <a:lstStyle/>
          <a:p>
            <a:pPr marL="571500" indent="-571500">
              <a:buFont typeface="+mj-lt"/>
              <a:buAutoNum type="romanUcPeriod"/>
            </a:pPr>
            <a:r>
              <a:rPr lang="en-US" b="1" dirty="0"/>
              <a:t>Call to order</a:t>
            </a:r>
          </a:p>
          <a:p>
            <a:pPr marL="571500" indent="-571500">
              <a:buFont typeface="+mj-lt"/>
              <a:buAutoNum type="romanUcPeriod"/>
            </a:pPr>
            <a:r>
              <a:rPr lang="en-US" b="1" dirty="0"/>
              <a:t>Roll call of Subcommittee members</a:t>
            </a:r>
          </a:p>
          <a:p>
            <a:pPr marL="571500" indent="-571500">
              <a:buFont typeface="+mj-lt"/>
              <a:buAutoNum type="romanUcPeriod"/>
            </a:pPr>
            <a:r>
              <a:rPr lang="en-US" b="1" dirty="0"/>
              <a:t>Introduction of HFS staff</a:t>
            </a:r>
          </a:p>
          <a:p>
            <a:pPr marL="571500" indent="-571500">
              <a:buFont typeface="+mj-lt"/>
              <a:buAutoNum type="romanUcPeriod"/>
            </a:pPr>
            <a:r>
              <a:rPr lang="en-US" b="1" dirty="0"/>
              <a:t>Review and Approval of Past Meeting Minutes</a:t>
            </a:r>
          </a:p>
          <a:p>
            <a:pPr marL="571500" indent="-571500">
              <a:buFont typeface="+mj-lt"/>
              <a:buAutoNum type="romanUcPeriod"/>
            </a:pPr>
            <a:r>
              <a:rPr lang="en-US" b="1" dirty="0"/>
              <a:t>Presentation: Overview of Final Subcommittee Recommendations</a:t>
            </a:r>
          </a:p>
          <a:p>
            <a:pPr marL="571500" indent="-571500">
              <a:buFont typeface="+mj-lt"/>
              <a:buAutoNum type="romanUcPeriod"/>
            </a:pPr>
            <a:r>
              <a:rPr lang="en-US" b="1" dirty="0"/>
              <a:t>Subcommittee Discussion and Vote on Final Recommendations</a:t>
            </a:r>
          </a:p>
          <a:p>
            <a:pPr marL="571500" indent="-571500">
              <a:buFont typeface="+mj-lt"/>
              <a:buAutoNum type="romanUcPeriod"/>
            </a:pPr>
            <a:r>
              <a:rPr lang="en-US" b="1" dirty="0"/>
              <a:t>Public Comment</a:t>
            </a:r>
          </a:p>
          <a:p>
            <a:pPr marL="571500" indent="-571500">
              <a:buFont typeface="+mj-lt"/>
              <a:buAutoNum type="romanUcPeriod"/>
            </a:pPr>
            <a:r>
              <a:rPr lang="en-US" b="1" dirty="0"/>
              <a:t>Additional Business: Old &amp; New</a:t>
            </a:r>
          </a:p>
          <a:p>
            <a:pPr marL="914400" lvl="2" indent="0">
              <a:buNone/>
            </a:pPr>
            <a:r>
              <a:rPr lang="en-US" b="1" dirty="0"/>
              <a:t>A. Concluding the Subcommittee and Next Steps</a:t>
            </a:r>
          </a:p>
          <a:p>
            <a:pPr marL="914400" lvl="2" indent="0">
              <a:buNone/>
            </a:pPr>
            <a:r>
              <a:rPr lang="en-US" b="1" dirty="0"/>
              <a:t>B. HFS Announcements </a:t>
            </a:r>
          </a:p>
          <a:p>
            <a:pPr marL="1371600" lvl="3" indent="0">
              <a:buNone/>
            </a:pPr>
            <a:r>
              <a:rPr lang="en-US" b="1" dirty="0"/>
              <a:t>1.Online MAC and Subcommittee Membership   </a:t>
            </a:r>
          </a:p>
          <a:p>
            <a:pPr marL="1371600" lvl="3" indent="0">
              <a:buNone/>
            </a:pPr>
            <a:r>
              <a:rPr lang="en-US" b="1" dirty="0"/>
              <a:t>   Applications </a:t>
            </a:r>
          </a:p>
          <a:p>
            <a:pPr marL="1371600" lvl="3" indent="0">
              <a:buNone/>
            </a:pPr>
            <a:r>
              <a:rPr lang="en-US" b="1" dirty="0"/>
              <a:t>2. HFS Community Events Participation Request Form</a:t>
            </a:r>
          </a:p>
          <a:p>
            <a:pPr marL="0" indent="0">
              <a:buNone/>
            </a:pPr>
            <a:r>
              <a:rPr lang="en-US" b="1" dirty="0"/>
              <a:t>IX. Adjournment</a:t>
            </a:r>
          </a:p>
          <a:p>
            <a:pPr marL="0" indent="0">
              <a:buNone/>
            </a:pPr>
            <a:endParaRPr lang="en-US" dirty="0"/>
          </a:p>
        </p:txBody>
      </p:sp>
      <p:sp>
        <p:nvSpPr>
          <p:cNvPr id="8" name="TextBox 7">
            <a:extLst>
              <a:ext uri="{FF2B5EF4-FFF2-40B4-BE49-F238E27FC236}">
                <a16:creationId xmlns:a16="http://schemas.microsoft.com/office/drawing/2014/main" id="{9421F893-5191-4FC8-A791-A9976965F4F8}"/>
              </a:ext>
            </a:extLst>
          </p:cNvPr>
          <p:cNvSpPr txBox="1"/>
          <p:nvPr/>
        </p:nvSpPr>
        <p:spPr>
          <a:xfrm>
            <a:off x="2734811" y="6089669"/>
            <a:ext cx="9328558" cy="646331"/>
          </a:xfrm>
          <a:prstGeom prst="rect">
            <a:avLst/>
          </a:prstGeom>
          <a:noFill/>
        </p:spPr>
        <p:txBody>
          <a:bodyPr wrap="square">
            <a:spAutoFit/>
          </a:bodyPr>
          <a:lstStyle/>
          <a:p>
            <a:r>
              <a:rPr lang="en-US" sz="1200" b="1" dirty="0">
                <a:solidFill>
                  <a:schemeClr val="bg2"/>
                </a:solidFill>
              </a:rPr>
              <a:t>                  Facilitators: Amber Smock - CI Subcommittee Chair</a:t>
            </a:r>
          </a:p>
          <a:p>
            <a:r>
              <a:rPr lang="en-US" sz="1200" b="1" dirty="0">
                <a:solidFill>
                  <a:schemeClr val="bg2"/>
                </a:solidFill>
              </a:rPr>
              <a:t>                                       Gabriela Moroney – Division of Medical Programs</a:t>
            </a:r>
          </a:p>
          <a:p>
            <a:r>
              <a:rPr lang="en-US" sz="1200" b="1" dirty="0">
                <a:solidFill>
                  <a:schemeClr val="bg2"/>
                </a:solidFill>
              </a:rPr>
              <a:t>                                       Melishia Bansa, Special Assistant to Director of HFS</a:t>
            </a:r>
          </a:p>
        </p:txBody>
      </p:sp>
    </p:spTree>
    <p:extLst>
      <p:ext uri="{BB962C8B-B14F-4D97-AF65-F5344CB8AC3E}">
        <p14:creationId xmlns:p14="http://schemas.microsoft.com/office/powerpoint/2010/main" val="2874849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0520F6-103F-CAB3-BD00-D2A8ED7F4085}"/>
              </a:ext>
            </a:extLst>
          </p:cNvPr>
          <p:cNvSpPr txBox="1"/>
          <p:nvPr/>
        </p:nvSpPr>
        <p:spPr>
          <a:xfrm>
            <a:off x="135802" y="424273"/>
            <a:ext cx="11535507" cy="461665"/>
          </a:xfrm>
          <a:prstGeom prst="rect">
            <a:avLst/>
          </a:prstGeom>
          <a:noFill/>
        </p:spPr>
        <p:txBody>
          <a:bodyPr wrap="square" rtlCol="0">
            <a:spAutoFit/>
          </a:bodyPr>
          <a:lstStyle/>
          <a:p>
            <a:pPr algn="r"/>
            <a:r>
              <a:rPr lang="en-US" sz="2400" b="1" dirty="0">
                <a:solidFill>
                  <a:schemeClr val="tx2"/>
                </a:solidFill>
                <a:ea typeface="Proxima Nova"/>
                <a:cs typeface="Proxima Nova"/>
                <a:sym typeface="Proxima Nova"/>
              </a:rPr>
              <a:t>B.2. Resources</a:t>
            </a:r>
          </a:p>
        </p:txBody>
      </p:sp>
      <p:sp>
        <p:nvSpPr>
          <p:cNvPr id="4" name="TextBox 3">
            <a:extLst>
              <a:ext uri="{FF2B5EF4-FFF2-40B4-BE49-F238E27FC236}">
                <a16:creationId xmlns:a16="http://schemas.microsoft.com/office/drawing/2014/main" id="{FD35947A-85AB-4B1C-BB5B-B77D60BAEC55}"/>
              </a:ext>
            </a:extLst>
          </p:cNvPr>
          <p:cNvSpPr txBox="1"/>
          <p:nvPr/>
        </p:nvSpPr>
        <p:spPr>
          <a:xfrm>
            <a:off x="3657600" y="6249061"/>
            <a:ext cx="8568430" cy="369332"/>
          </a:xfrm>
          <a:prstGeom prst="rect">
            <a:avLst/>
          </a:prstGeom>
          <a:noFill/>
        </p:spPr>
        <p:txBody>
          <a:bodyPr wrap="square">
            <a:spAutoFit/>
          </a:bodyPr>
          <a:lstStyle/>
          <a:p>
            <a:r>
              <a:rPr lang="en-US" sz="1800" b="1" dirty="0">
                <a:solidFill>
                  <a:schemeClr val="bg2"/>
                </a:solidFill>
              </a:rPr>
              <a:t>                  Presenter: Melishia Bansa, Special Assistant to Director of HFS</a:t>
            </a:r>
          </a:p>
        </p:txBody>
      </p:sp>
      <p:sp>
        <p:nvSpPr>
          <p:cNvPr id="6" name="TextBox 5">
            <a:extLst>
              <a:ext uri="{FF2B5EF4-FFF2-40B4-BE49-F238E27FC236}">
                <a16:creationId xmlns:a16="http://schemas.microsoft.com/office/drawing/2014/main" id="{5360ECF5-182E-4D2A-B939-D056B430DEE1}"/>
              </a:ext>
            </a:extLst>
          </p:cNvPr>
          <p:cNvSpPr txBox="1"/>
          <p:nvPr/>
        </p:nvSpPr>
        <p:spPr>
          <a:xfrm>
            <a:off x="458835" y="895933"/>
            <a:ext cx="11023134" cy="5323765"/>
          </a:xfrm>
          <a:prstGeom prst="rect">
            <a:avLst/>
          </a:prstGeom>
          <a:noFill/>
        </p:spPr>
        <p:txBody>
          <a:bodyPr wrap="square">
            <a:spAutoFit/>
          </a:bodyPr>
          <a:lstStyle/>
          <a:p>
            <a:pPr marL="971550" lvl="1" indent="-514350" eaLnBrk="0" fontAlgn="base" hangingPunct="0">
              <a:spcBef>
                <a:spcPct val="0"/>
              </a:spcBef>
              <a:spcAft>
                <a:spcPct val="0"/>
              </a:spcAft>
              <a:buFont typeface="+mj-lt"/>
              <a:buAutoNum type="alphaUcPeriod"/>
            </a:pPr>
            <a:r>
              <a:rPr kumimoji="0" lang="en-US" altLang="en-US" sz="2400" i="0" u="none" strike="noStrike" cap="none" normalizeH="0" baseline="0" dirty="0">
                <a:ln>
                  <a:noFill/>
                </a:ln>
                <a:solidFill>
                  <a:schemeClr val="tx2"/>
                </a:solidFill>
                <a:effectLst/>
                <a:ea typeface="Calibri" panose="020F0502020204030204" pitchFamily="34" charset="0"/>
              </a:rPr>
              <a:t>The Illinois Department of Healthcare and Family Services (HFS) utilizes a range of social media accounts to better reach our customers and stakeholders. We encourage you to follow us on:</a:t>
            </a:r>
          </a:p>
          <a:p>
            <a:pPr marL="971550" lvl="1" indent="-514350" eaLnBrk="0" fontAlgn="base" hangingPunct="0">
              <a:spcBef>
                <a:spcPct val="0"/>
              </a:spcBef>
              <a:spcAft>
                <a:spcPct val="0"/>
              </a:spcAft>
              <a:buFont typeface="+mj-lt"/>
              <a:buAutoNum type="alphaUcPeriod"/>
            </a:pPr>
            <a:endParaRPr kumimoji="0" lang="en-US" altLang="en-US" sz="2400" b="0" i="0" u="none" strike="noStrike" cap="none" normalizeH="0" baseline="0" dirty="0">
              <a:ln>
                <a:noFill/>
              </a:ln>
              <a:solidFill>
                <a:schemeClr val="tx2"/>
              </a:solidFill>
              <a:effectLst/>
              <a:ea typeface="Calibri" panose="020F0502020204030204" pitchFamily="34" charset="0"/>
            </a:endParaRPr>
          </a:p>
          <a:p>
            <a:pPr marL="1257300" lvl="2" indent="-342900">
              <a:buFont typeface="+mj-lt"/>
              <a:buAutoNum type="arabicPeriod"/>
            </a:pPr>
            <a:r>
              <a:rPr lang="en-US" sz="2400" b="1" dirty="0">
                <a:solidFill>
                  <a:schemeClr val="tx2"/>
                </a:solidFill>
                <a:effectLst/>
                <a:ea typeface="Times New Roman" panose="02020603050405020304" pitchFamily="18" charset="0"/>
              </a:rPr>
              <a:t>Twitter: </a:t>
            </a:r>
            <a:r>
              <a:rPr lang="en-US" sz="2400" b="1" u="sng" dirty="0">
                <a:solidFill>
                  <a:schemeClr val="tx2"/>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https://twitter.com/ILDHFS</a:t>
            </a:r>
            <a:endParaRPr lang="en-US" sz="2400" b="1" dirty="0">
              <a:solidFill>
                <a:schemeClr val="tx2"/>
              </a:solidFill>
              <a:effectLst/>
              <a:ea typeface="Calibri" panose="020F0502020204030204" pitchFamily="34" charset="0"/>
            </a:endParaRPr>
          </a:p>
          <a:p>
            <a:pPr marL="1257300" lvl="2" indent="-342900">
              <a:buFont typeface="+mj-lt"/>
              <a:buAutoNum type="arabicPeriod"/>
            </a:pPr>
            <a:r>
              <a:rPr lang="en-US" sz="2400" b="1" dirty="0">
                <a:solidFill>
                  <a:schemeClr val="tx2"/>
                </a:solidFill>
                <a:effectLst/>
                <a:ea typeface="Times New Roman" panose="02020603050405020304" pitchFamily="18" charset="0"/>
              </a:rPr>
              <a:t>Facebook: </a:t>
            </a:r>
            <a:r>
              <a:rPr lang="en-US" sz="2400" b="1" u="sng" dirty="0">
                <a:solidFill>
                  <a:schemeClr val="tx2"/>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https://www.facebook.com/ILDHFS</a:t>
            </a:r>
            <a:endParaRPr lang="en-US" sz="2400" b="1" dirty="0">
              <a:solidFill>
                <a:schemeClr val="tx2"/>
              </a:solidFill>
              <a:effectLst/>
              <a:ea typeface="Calibri" panose="020F0502020204030204" pitchFamily="34" charset="0"/>
            </a:endParaRPr>
          </a:p>
          <a:p>
            <a:pPr marL="1257300" lvl="2" indent="-342900">
              <a:buFont typeface="+mj-lt"/>
              <a:buAutoNum type="arabicPeriod"/>
            </a:pPr>
            <a:r>
              <a:rPr lang="en-US" sz="2400" b="1" dirty="0">
                <a:solidFill>
                  <a:schemeClr val="tx2"/>
                </a:solidFill>
                <a:effectLst/>
                <a:ea typeface="Times New Roman" panose="02020603050405020304" pitchFamily="18" charset="0"/>
              </a:rPr>
              <a:t>LinkedIn: </a:t>
            </a:r>
            <a:r>
              <a:rPr lang="en-US" sz="2400" b="1" u="sng" dirty="0">
                <a:solidFill>
                  <a:schemeClr val="tx2"/>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https://www.linkedin.com/company/ildhfs/</a:t>
            </a:r>
            <a:endParaRPr lang="en-US" sz="2400" b="1" dirty="0">
              <a:solidFill>
                <a:schemeClr val="tx2"/>
              </a:solidFill>
              <a:effectLst/>
              <a:ea typeface="Calibri" panose="020F0502020204030204" pitchFamily="34" charset="0"/>
            </a:endParaRPr>
          </a:p>
          <a:p>
            <a:pPr lvl="2" eaLnBrk="0" fontAlgn="base" hangingPunct="0">
              <a:spcBef>
                <a:spcPct val="0"/>
              </a:spcBef>
              <a:spcAft>
                <a:spcPct val="0"/>
              </a:spcAft>
            </a:pPr>
            <a:endParaRPr lang="en-US" altLang="en-US" sz="2400" dirty="0">
              <a:solidFill>
                <a:schemeClr val="tx2"/>
              </a:solidFill>
              <a:ea typeface="Calibri" panose="020F0502020204030204" pitchFamily="34" charset="0"/>
            </a:endParaRPr>
          </a:p>
          <a:p>
            <a:pPr lvl="2" eaLnBrk="0" fontAlgn="base" hangingPunct="0">
              <a:spcBef>
                <a:spcPct val="0"/>
              </a:spcBef>
              <a:spcAft>
                <a:spcPct val="0"/>
              </a:spcAft>
            </a:pPr>
            <a:r>
              <a:rPr kumimoji="0" lang="en-US" altLang="en-US" sz="2400" i="0" u="none" strike="noStrike" cap="none" normalizeH="0" baseline="0" dirty="0">
                <a:ln>
                  <a:noFill/>
                </a:ln>
                <a:solidFill>
                  <a:schemeClr val="tx2"/>
                </a:solidFill>
                <a:effectLst/>
                <a:ea typeface="Calibri" panose="020F0502020204030204" pitchFamily="34" charset="0"/>
              </a:rPr>
              <a:t> for important news, announcements and alerts. And please spread the    </a:t>
            </a:r>
          </a:p>
          <a:p>
            <a:pPr lvl="2" eaLnBrk="0" fontAlgn="base" hangingPunct="0">
              <a:spcBef>
                <a:spcPct val="0"/>
              </a:spcBef>
              <a:spcAft>
                <a:spcPct val="0"/>
              </a:spcAft>
            </a:pPr>
            <a:r>
              <a:rPr lang="en-US" altLang="en-US" sz="2400" dirty="0">
                <a:solidFill>
                  <a:schemeClr val="tx2"/>
                </a:solidFill>
                <a:ea typeface="Calibri" panose="020F0502020204030204" pitchFamily="34" charset="0"/>
              </a:rPr>
              <a:t> </a:t>
            </a:r>
            <a:r>
              <a:rPr kumimoji="0" lang="en-US" altLang="en-US" sz="2400" i="0" u="none" strike="noStrike" cap="none" normalizeH="0" baseline="0" dirty="0">
                <a:ln>
                  <a:noFill/>
                </a:ln>
                <a:solidFill>
                  <a:schemeClr val="tx2"/>
                </a:solidFill>
                <a:effectLst/>
                <a:ea typeface="Calibri" panose="020F0502020204030204" pitchFamily="34" charset="0"/>
              </a:rPr>
              <a:t>word to your own followers.</a:t>
            </a:r>
            <a:r>
              <a:rPr lang="en-US" altLang="en-US" sz="2400" dirty="0">
                <a:solidFill>
                  <a:schemeClr val="tx2"/>
                </a:solidFill>
                <a:ea typeface="Calibri" panose="020F0502020204030204" pitchFamily="34" charset="0"/>
              </a:rPr>
              <a:t> </a:t>
            </a:r>
          </a:p>
          <a:p>
            <a:pPr lvl="1" eaLnBrk="0" fontAlgn="base" hangingPunct="0">
              <a:spcBef>
                <a:spcPct val="0"/>
              </a:spcBef>
              <a:spcAft>
                <a:spcPct val="0"/>
              </a:spcAft>
            </a:pPr>
            <a:endParaRPr kumimoji="0" lang="en-US" altLang="en-US" sz="2400" b="0" i="0" u="none" strike="noStrike" cap="none" normalizeH="0" baseline="0" dirty="0">
              <a:ln>
                <a:noFill/>
              </a:ln>
              <a:solidFill>
                <a:schemeClr val="tx2"/>
              </a:solidFill>
              <a:effectLst/>
              <a:ea typeface="Calibri" panose="020F0502020204030204" pitchFamily="34" charset="0"/>
            </a:endParaRPr>
          </a:p>
          <a:p>
            <a:pPr lvl="1" eaLnBrk="0" fontAlgn="base" hangingPunct="0">
              <a:spcBef>
                <a:spcPct val="0"/>
              </a:spcBef>
              <a:spcAft>
                <a:spcPct val="0"/>
              </a:spcAft>
            </a:pPr>
            <a:r>
              <a:rPr lang="en-US" altLang="en-US" sz="2400" dirty="0">
                <a:solidFill>
                  <a:schemeClr val="tx2"/>
                </a:solidFill>
                <a:ea typeface="Calibri" panose="020F0502020204030204" pitchFamily="34" charset="0"/>
              </a:rPr>
              <a:t>       </a:t>
            </a:r>
            <a:r>
              <a:rPr kumimoji="0" lang="en-US" altLang="en-US" sz="2400" b="0" i="0" u="none" strike="noStrike" cap="none" normalizeH="0" baseline="0" dirty="0">
                <a:ln>
                  <a:noFill/>
                </a:ln>
                <a:solidFill>
                  <a:schemeClr val="tx2"/>
                </a:solidFill>
                <a:effectLst/>
                <a:ea typeface="Calibri" panose="020F0502020204030204" pitchFamily="34" charset="0"/>
              </a:rPr>
              <a:t>Together, let's keep those we serve well informed, educated and   </a:t>
            </a:r>
          </a:p>
          <a:p>
            <a:pPr lvl="1" eaLnBrk="0" fontAlgn="base" hangingPunct="0">
              <a:spcBef>
                <a:spcPct val="0"/>
              </a:spcBef>
              <a:spcAft>
                <a:spcPct val="0"/>
              </a:spcAft>
            </a:pPr>
            <a:r>
              <a:rPr lang="en-US" altLang="en-US" sz="2400" dirty="0">
                <a:solidFill>
                  <a:schemeClr val="tx2"/>
                </a:solidFill>
                <a:ea typeface="Calibri" panose="020F0502020204030204" pitchFamily="34" charset="0"/>
              </a:rPr>
              <a:t>       </a:t>
            </a:r>
            <a:r>
              <a:rPr kumimoji="0" lang="en-US" altLang="en-US" sz="2400" b="0" i="0" u="none" strike="noStrike" cap="none" normalizeH="0" baseline="0" dirty="0">
                <a:ln>
                  <a:noFill/>
                </a:ln>
                <a:solidFill>
                  <a:schemeClr val="tx2"/>
                </a:solidFill>
                <a:effectLst/>
                <a:ea typeface="Calibri" panose="020F0502020204030204" pitchFamily="34" charset="0"/>
              </a:rPr>
              <a:t>empowered!</a:t>
            </a:r>
          </a:p>
          <a:p>
            <a:pPr marL="457200" indent="-457200">
              <a:lnSpc>
                <a:spcPct val="130000"/>
              </a:lnSpc>
              <a:spcAft>
                <a:spcPts val="800"/>
              </a:spcAft>
              <a:buFont typeface="+mj-lt"/>
              <a:buAutoNum type="alphaUcPeriod"/>
            </a:pPr>
            <a:endParaRPr lang="en-US" sz="2400" dirty="0"/>
          </a:p>
        </p:txBody>
      </p:sp>
    </p:spTree>
    <p:extLst>
      <p:ext uri="{BB962C8B-B14F-4D97-AF65-F5344CB8AC3E}">
        <p14:creationId xmlns:p14="http://schemas.microsoft.com/office/powerpoint/2010/main" val="260421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178B20-E263-4761-A577-1886858F19B7}"/>
              </a:ext>
            </a:extLst>
          </p:cNvPr>
          <p:cNvSpPr>
            <a:spLocks noGrp="1"/>
          </p:cNvSpPr>
          <p:nvPr>
            <p:ph type="title"/>
          </p:nvPr>
        </p:nvSpPr>
        <p:spPr>
          <a:xfrm>
            <a:off x="1525222" y="2456343"/>
            <a:ext cx="7707230" cy="1324527"/>
          </a:xfrm>
        </p:spPr>
        <p:txBody>
          <a:bodyPr>
            <a:normAutofit fontScale="90000"/>
          </a:bodyPr>
          <a:lstStyle/>
          <a:p>
            <a:pPr marL="857250" indent="-857250" algn="ctr">
              <a:buFont typeface="+mj-lt"/>
              <a:buAutoNum type="romanUcPeriod" startAt="9"/>
            </a:pPr>
            <a:r>
              <a:rPr lang="en-US" dirty="0"/>
              <a:t>Adjournment</a:t>
            </a:r>
            <a:br>
              <a:rPr lang="en-US" dirty="0"/>
            </a:br>
            <a:br>
              <a:rPr lang="en-US" dirty="0"/>
            </a:br>
            <a:br>
              <a:rPr lang="en-US" dirty="0"/>
            </a:br>
            <a:r>
              <a:rPr lang="en-US" dirty="0"/>
              <a:t>THANK YOU</a:t>
            </a:r>
          </a:p>
        </p:txBody>
      </p:sp>
    </p:spTree>
    <p:extLst>
      <p:ext uri="{BB962C8B-B14F-4D97-AF65-F5344CB8AC3E}">
        <p14:creationId xmlns:p14="http://schemas.microsoft.com/office/powerpoint/2010/main" val="346461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25FE-81AB-41B6-99DF-E34D17F0EC1D}"/>
              </a:ext>
            </a:extLst>
          </p:cNvPr>
          <p:cNvSpPr>
            <a:spLocks noGrp="1"/>
          </p:cNvSpPr>
          <p:nvPr>
            <p:ph type="title"/>
          </p:nvPr>
        </p:nvSpPr>
        <p:spPr>
          <a:xfrm>
            <a:off x="1885948" y="2011728"/>
            <a:ext cx="9044907" cy="941198"/>
          </a:xfrm>
        </p:spPr>
        <p:txBody>
          <a:bodyPr>
            <a:noAutofit/>
          </a:bodyPr>
          <a:lstStyle/>
          <a:p>
            <a:r>
              <a:rPr lang="en-US" dirty="0"/>
              <a:t>I.  </a:t>
            </a:r>
            <a:r>
              <a:rPr lang="en-US" b="1" dirty="0"/>
              <a:t>Call to order</a:t>
            </a:r>
            <a:br>
              <a:rPr lang="en-US" b="1" dirty="0"/>
            </a:br>
            <a:r>
              <a:rPr lang="en-US" b="1" dirty="0"/>
              <a:t>II.  Roll call of Subcommittee    </a:t>
            </a:r>
            <a:br>
              <a:rPr lang="en-US" b="1" dirty="0"/>
            </a:br>
            <a:r>
              <a:rPr lang="en-US" b="1" dirty="0"/>
              <a:t>     members</a:t>
            </a:r>
            <a:br>
              <a:rPr lang="en-US" b="1" dirty="0"/>
            </a:br>
            <a:r>
              <a:rPr lang="en-US" b="1" dirty="0"/>
              <a:t>III. Introduction of HFS staff</a:t>
            </a:r>
            <a:br>
              <a:rPr lang="en-US" b="1" dirty="0"/>
            </a:br>
            <a:r>
              <a:rPr lang="en-US" b="1" dirty="0"/>
              <a:t>IV. Review and Approval of </a:t>
            </a:r>
            <a:br>
              <a:rPr lang="en-US" b="1" dirty="0"/>
            </a:br>
            <a:r>
              <a:rPr lang="en-US" b="1" dirty="0"/>
              <a:t>     Past Meeting Minutes</a:t>
            </a:r>
          </a:p>
        </p:txBody>
      </p:sp>
    </p:spTree>
    <p:extLst>
      <p:ext uri="{BB962C8B-B14F-4D97-AF65-F5344CB8AC3E}">
        <p14:creationId xmlns:p14="http://schemas.microsoft.com/office/powerpoint/2010/main" val="371811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25FE-81AB-41B6-99DF-E34D17F0EC1D}"/>
              </a:ext>
            </a:extLst>
          </p:cNvPr>
          <p:cNvSpPr>
            <a:spLocks noGrp="1"/>
          </p:cNvSpPr>
          <p:nvPr>
            <p:ph type="title"/>
          </p:nvPr>
        </p:nvSpPr>
        <p:spPr>
          <a:xfrm>
            <a:off x="986317" y="2035263"/>
            <a:ext cx="10219366" cy="1324527"/>
          </a:xfrm>
        </p:spPr>
        <p:txBody>
          <a:bodyPr>
            <a:noAutofit/>
          </a:bodyPr>
          <a:lstStyle/>
          <a:p>
            <a:pPr marL="0" lvl="0" indent="0" rtl="0">
              <a:spcBef>
                <a:spcPts val="0"/>
              </a:spcBef>
              <a:spcAft>
                <a:spcPts val="0"/>
              </a:spcAft>
              <a:buSzPts val="990"/>
              <a:buNone/>
            </a:pPr>
            <a:r>
              <a:rPr lang="en-US" sz="4400" dirty="0"/>
              <a:t>V. Overview: </a:t>
            </a:r>
            <a:br>
              <a:rPr lang="en-US" sz="4400" dirty="0"/>
            </a:br>
            <a:r>
              <a:rPr lang="en-US" sz="4400" dirty="0"/>
              <a:t>    MAC Community Integration </a:t>
            </a:r>
            <a:br>
              <a:rPr lang="en-US" sz="4400" dirty="0"/>
            </a:br>
            <a:r>
              <a:rPr lang="en-US" sz="4400" dirty="0"/>
              <a:t>    Subcommittee Recommendation    </a:t>
            </a:r>
            <a:br>
              <a:rPr lang="en-US" sz="4400" dirty="0"/>
            </a:br>
            <a:r>
              <a:rPr lang="en-US" sz="4400" dirty="0"/>
              <a:t>    Themes and Key Points</a:t>
            </a:r>
            <a:endParaRPr lang="en-US" dirty="0"/>
          </a:p>
        </p:txBody>
      </p:sp>
    </p:spTree>
    <p:extLst>
      <p:ext uri="{BB962C8B-B14F-4D97-AF65-F5344CB8AC3E}">
        <p14:creationId xmlns:p14="http://schemas.microsoft.com/office/powerpoint/2010/main" val="33713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prstGeom prst="rect">
            <a:avLst/>
          </a:prstGeom>
        </p:spPr>
        <p:txBody>
          <a:bodyPr spcFirstLastPara="1" wrap="square" lIns="121900" tIns="121900" rIns="121900" bIns="121900" anchor="ctr" anchorCtr="0">
            <a:normAutofit fontScale="90000"/>
          </a:bodyPr>
          <a:lstStyle/>
          <a:p>
            <a:pPr algn="ctr"/>
            <a:r>
              <a:rPr lang="en" dirty="0"/>
              <a:t>Looking Across the Nine 1915(c) HCBS Waivers By Race</a:t>
            </a:r>
            <a:endParaRPr dirty="0"/>
          </a:p>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aphicFrame>
        <p:nvGraphicFramePr>
          <p:cNvPr id="65" name="Google Shape;65;p15"/>
          <p:cNvGraphicFramePr/>
          <p:nvPr>
            <p:extLst>
              <p:ext uri="{D42A27DB-BD31-4B8C-83A1-F6EECF244321}">
                <p14:modId xmlns:p14="http://schemas.microsoft.com/office/powerpoint/2010/main" val="2689508362"/>
              </p:ext>
            </p:extLst>
          </p:nvPr>
        </p:nvGraphicFramePr>
        <p:xfrm>
          <a:off x="306217" y="244867"/>
          <a:ext cx="11579565" cy="5901533"/>
        </p:xfrm>
        <a:graphic>
          <a:graphicData uri="http://schemas.openxmlformats.org/drawingml/2006/table">
            <a:tbl>
              <a:tblPr>
                <a:noFill/>
              </a:tblPr>
              <a:tblGrid>
                <a:gridCol w="1551333">
                  <a:extLst>
                    <a:ext uri="{9D8B030D-6E8A-4147-A177-3AD203B41FA5}">
                      <a16:colId xmlns:a16="http://schemas.microsoft.com/office/drawing/2014/main" val="20000"/>
                    </a:ext>
                  </a:extLst>
                </a:gridCol>
                <a:gridCol w="1304833">
                  <a:extLst>
                    <a:ext uri="{9D8B030D-6E8A-4147-A177-3AD203B41FA5}">
                      <a16:colId xmlns:a16="http://schemas.microsoft.com/office/drawing/2014/main" val="20001"/>
                    </a:ext>
                  </a:extLst>
                </a:gridCol>
                <a:gridCol w="1148400">
                  <a:extLst>
                    <a:ext uri="{9D8B030D-6E8A-4147-A177-3AD203B41FA5}">
                      <a16:colId xmlns:a16="http://schemas.microsoft.com/office/drawing/2014/main" val="20002"/>
                    </a:ext>
                  </a:extLst>
                </a:gridCol>
                <a:gridCol w="1221967">
                  <a:extLst>
                    <a:ext uri="{9D8B030D-6E8A-4147-A177-3AD203B41FA5}">
                      <a16:colId xmlns:a16="http://schemas.microsoft.com/office/drawing/2014/main" val="20003"/>
                    </a:ext>
                  </a:extLst>
                </a:gridCol>
                <a:gridCol w="1194300">
                  <a:extLst>
                    <a:ext uri="{9D8B030D-6E8A-4147-A177-3AD203B41FA5}">
                      <a16:colId xmlns:a16="http://schemas.microsoft.com/office/drawing/2014/main" val="20004"/>
                    </a:ext>
                  </a:extLst>
                </a:gridCol>
                <a:gridCol w="1251333">
                  <a:extLst>
                    <a:ext uri="{9D8B030D-6E8A-4147-A177-3AD203B41FA5}">
                      <a16:colId xmlns:a16="http://schemas.microsoft.com/office/drawing/2014/main" val="20005"/>
                    </a:ext>
                  </a:extLst>
                </a:gridCol>
                <a:gridCol w="1358833">
                  <a:extLst>
                    <a:ext uri="{9D8B030D-6E8A-4147-A177-3AD203B41FA5}">
                      <a16:colId xmlns:a16="http://schemas.microsoft.com/office/drawing/2014/main" val="20006"/>
                    </a:ext>
                  </a:extLst>
                </a:gridCol>
                <a:gridCol w="1126533">
                  <a:extLst>
                    <a:ext uri="{9D8B030D-6E8A-4147-A177-3AD203B41FA5}">
                      <a16:colId xmlns:a16="http://schemas.microsoft.com/office/drawing/2014/main" val="20007"/>
                    </a:ext>
                  </a:extLst>
                </a:gridCol>
                <a:gridCol w="1422033">
                  <a:extLst>
                    <a:ext uri="{9D8B030D-6E8A-4147-A177-3AD203B41FA5}">
                      <a16:colId xmlns:a16="http://schemas.microsoft.com/office/drawing/2014/main" val="20008"/>
                    </a:ext>
                  </a:extLst>
                </a:gridCol>
              </a:tblGrid>
              <a:tr h="1484033">
                <a:tc>
                  <a:txBody>
                    <a:bodyPr/>
                    <a:lstStyle/>
                    <a:p>
                      <a:pPr marL="0" lvl="0" indent="0" algn="l" rtl="0">
                        <a:lnSpc>
                          <a:spcPct val="115000"/>
                        </a:lnSpc>
                        <a:spcBef>
                          <a:spcPts val="0"/>
                        </a:spcBef>
                        <a:spcAft>
                          <a:spcPts val="0"/>
                        </a:spcAft>
                        <a:buNone/>
                      </a:pPr>
                      <a:endParaRPr sz="2500" dirty="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American Indian/</a:t>
                      </a:r>
                      <a:endParaRPr sz="1600" b="1">
                        <a:latin typeface="Cambria"/>
                        <a:ea typeface="Cambria"/>
                        <a:cs typeface="Cambria"/>
                        <a:sym typeface="Cambria"/>
                      </a:endParaRPr>
                    </a:p>
                    <a:p>
                      <a:pPr marL="0" lvl="0" indent="0" algn="l" rtl="0">
                        <a:lnSpc>
                          <a:spcPct val="115000"/>
                        </a:lnSpc>
                        <a:spcBef>
                          <a:spcPts val="0"/>
                        </a:spcBef>
                        <a:spcAft>
                          <a:spcPts val="0"/>
                        </a:spcAft>
                        <a:buNone/>
                      </a:pPr>
                      <a:r>
                        <a:rPr lang="en" sz="1600" b="1">
                          <a:latin typeface="Cambria"/>
                          <a:ea typeface="Cambria"/>
                          <a:cs typeface="Cambria"/>
                          <a:sym typeface="Cambria"/>
                        </a:rPr>
                        <a:t>Alaska Native</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Asian</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Black</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Hawaiian Native/ Other Pacific Islander</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White</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Hispanic/ Latino</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No Answer/ Unknown</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b="1">
                          <a:latin typeface="Cambria"/>
                          <a:ea typeface="Cambria"/>
                          <a:cs typeface="Cambria"/>
                          <a:sym typeface="Cambria"/>
                        </a:rPr>
                        <a:t>Total Medicaid HCBS Participants</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3263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Aging</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216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13,527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33,653</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36,566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7,711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6,115</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97,818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263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Brain Injury</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1,521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857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185</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157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2,798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263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HIV/AIDS</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779</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235</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79</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39</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1,138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572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Physical Disability</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733</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13,144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11,087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1,971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1,968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28,986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5572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Supportive Living</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2,051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6,084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261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651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9,138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263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DD Adult</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450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4,627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14,732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1,404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1,770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23,007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557200">
                <a:tc>
                  <a:txBody>
                    <a:bodyPr/>
                    <a:lstStyle/>
                    <a:p>
                      <a:pPr marL="0" lvl="0" indent="0" algn="l" rtl="0">
                        <a:lnSpc>
                          <a:spcPct val="115000"/>
                        </a:lnSpc>
                        <a:spcBef>
                          <a:spcPts val="0"/>
                        </a:spcBef>
                        <a:spcAft>
                          <a:spcPts val="0"/>
                        </a:spcAft>
                        <a:buNone/>
                      </a:pPr>
                      <a:r>
                        <a:rPr lang="en" sz="1600" dirty="0">
                          <a:latin typeface="Cambria"/>
                          <a:ea typeface="Cambria"/>
                          <a:cs typeface="Cambria"/>
                          <a:sym typeface="Cambria"/>
                        </a:rPr>
                        <a:t>DD Childrens Residential</a:t>
                      </a:r>
                      <a:endParaRPr sz="1600" dirty="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54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55</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132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557200">
                <a:tc>
                  <a:txBody>
                    <a:bodyPr/>
                    <a:lstStyle/>
                    <a:p>
                      <a:pPr marL="0" lvl="0" indent="0" algn="l" rtl="0">
                        <a:lnSpc>
                          <a:spcPct val="115000"/>
                        </a:lnSpc>
                        <a:spcBef>
                          <a:spcPts val="0"/>
                        </a:spcBef>
                        <a:spcAft>
                          <a:spcPts val="0"/>
                        </a:spcAft>
                        <a:buNone/>
                      </a:pPr>
                      <a:r>
                        <a:rPr lang="en" sz="1600" dirty="0">
                          <a:latin typeface="Cambria"/>
                          <a:ea typeface="Cambria"/>
                          <a:cs typeface="Cambria"/>
                          <a:sym typeface="Cambria"/>
                        </a:rPr>
                        <a:t>DD Children’s Support</a:t>
                      </a:r>
                      <a:endParaRPr sz="1600" dirty="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64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268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437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829</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3263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MFTD</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88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475</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1441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4CC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281</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1434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D0E0E3"/>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2292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557200">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Total by race/ethnicity</a:t>
                      </a:r>
                      <a:endParaRPr sz="1600">
                        <a:latin typeface="Cambria"/>
                        <a:ea typeface="Cambria"/>
                        <a:cs typeface="Cambria"/>
                        <a:sym typeface="Cambria"/>
                      </a:endParaRPr>
                    </a:p>
                  </a:txBody>
                  <a:tcPr marL="33867" marR="33867" marT="0" marB="0" anchor="b">
                    <a:lnL w="6350" cap="flat" cmpd="sng">
                      <a:solidFill>
                        <a:srgbClr val="000000"/>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336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14,978</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56,326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50</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71,324</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11,932</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a:latin typeface="Cambria"/>
                          <a:ea typeface="Cambria"/>
                          <a:cs typeface="Cambria"/>
                          <a:sym typeface="Cambria"/>
                        </a:rPr>
                        <a:t>12,626</a:t>
                      </a:r>
                      <a:endParaRPr sz="160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600" dirty="0">
                          <a:latin typeface="Cambria"/>
                          <a:ea typeface="Cambria"/>
                          <a:cs typeface="Cambria"/>
                          <a:sym typeface="Cambria"/>
                        </a:rPr>
                        <a:t>166,138</a:t>
                      </a:r>
                      <a:endParaRPr sz="1600" dirty="0">
                        <a:latin typeface="Cambria"/>
                        <a:ea typeface="Cambria"/>
                        <a:cs typeface="Cambria"/>
                        <a:sym typeface="Cambria"/>
                      </a:endParaRPr>
                    </a:p>
                  </a:txBody>
                  <a:tcPr marL="33867" marR="33867" marT="0" marB="0" anchor="b">
                    <a:lnL w="6350" cap="flat" cmpd="sng">
                      <a:solidFill>
                        <a:srgbClr val="CCCCCC"/>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0"/>
                  </a:ext>
                </a:extLst>
              </a:tr>
            </a:tbl>
          </a:graphicData>
        </a:graphic>
      </p:graphicFrame>
      <p:sp>
        <p:nvSpPr>
          <p:cNvPr id="66" name="Google Shape;66;p15"/>
          <p:cNvSpPr txBox="1"/>
          <p:nvPr/>
        </p:nvSpPr>
        <p:spPr>
          <a:xfrm>
            <a:off x="674000" y="6305100"/>
            <a:ext cx="10318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467" kern="0">
                <a:solidFill>
                  <a:srgbClr val="000000"/>
                </a:solidFill>
                <a:latin typeface="Arial"/>
                <a:cs typeface="Arial"/>
                <a:sym typeface="Arial"/>
              </a:rPr>
              <a:t>Based on raw data provided by the Illinois Department of Health and Family Services, February 9, 2023.</a:t>
            </a:r>
            <a:endParaRPr sz="1467" kern="0">
              <a:solidFill>
                <a:srgbClr val="000000"/>
              </a:solidFill>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751511" y="2523184"/>
            <a:ext cx="10170459" cy="1325563"/>
          </a:xfrm>
          <a:prstGeom prst="rect">
            <a:avLst/>
          </a:prstGeom>
        </p:spPr>
        <p:txBody>
          <a:bodyPr spcFirstLastPara="1" wrap="square" lIns="121900" tIns="121900" rIns="121900" bIns="121900" anchor="ctr" anchorCtr="0">
            <a:noAutofit/>
          </a:bodyPr>
          <a:lstStyle/>
          <a:p>
            <a:pPr>
              <a:buSzPts val="990"/>
            </a:pPr>
            <a:r>
              <a:rPr lang="en" sz="3920" dirty="0"/>
              <a:t>Race Across All Waivers by Percentage </a:t>
            </a:r>
            <a:endParaRPr sz="3920" dirty="0"/>
          </a:p>
          <a:p>
            <a:pPr>
              <a:buSzPts val="990"/>
            </a:pPr>
            <a:endParaRPr sz="2053" dirty="0"/>
          </a:p>
          <a:p>
            <a:pPr algn="l">
              <a:buSzPts val="990"/>
            </a:pPr>
            <a:r>
              <a:rPr lang="en" sz="3120" b="0" dirty="0"/>
              <a:t>White participants: 42.9% </a:t>
            </a:r>
            <a:endParaRPr sz="3120" b="0" dirty="0"/>
          </a:p>
          <a:p>
            <a:pPr algn="l">
              <a:buSzPts val="990"/>
            </a:pPr>
            <a:r>
              <a:rPr lang="en" sz="3120" b="0" dirty="0"/>
              <a:t>Black participants: 33.8%</a:t>
            </a:r>
            <a:endParaRPr sz="3120" b="0" dirty="0"/>
          </a:p>
          <a:p>
            <a:pPr algn="l">
              <a:buSzPts val="990"/>
            </a:pPr>
            <a:r>
              <a:rPr lang="en" sz="3120" b="0" dirty="0"/>
              <a:t>Asian participants: 9%, </a:t>
            </a:r>
            <a:endParaRPr sz="3120" b="0" dirty="0"/>
          </a:p>
          <a:p>
            <a:pPr algn="l">
              <a:buSzPts val="990"/>
            </a:pPr>
            <a:r>
              <a:rPr lang="en" sz="3120" b="0" dirty="0"/>
              <a:t>Hispanic/Latino participants: 7%</a:t>
            </a:r>
            <a:endParaRPr sz="3120" b="0" dirty="0"/>
          </a:p>
          <a:p>
            <a:pPr algn="l">
              <a:buSzPts val="990"/>
            </a:pPr>
            <a:r>
              <a:rPr lang="en" sz="3120" b="0" dirty="0"/>
              <a:t>American Indian/Alaska Native participants: 0.2% Hawaiian Native/Pacific Islander participants: 0.03%</a:t>
            </a:r>
            <a:endParaRPr sz="3120" b="0" dirty="0"/>
          </a:p>
          <a:p>
            <a:pPr algn="l">
              <a:buSzPts val="990"/>
            </a:pPr>
            <a:r>
              <a:rPr lang="en" sz="3120" b="0" dirty="0"/>
              <a:t>7.6% either did not answer the racial/ethnic demographic question, or the data is unknown.</a:t>
            </a:r>
            <a:endParaRPr sz="3120" b="0" dirty="0"/>
          </a:p>
        </p:txBody>
      </p:sp>
      <p:sp>
        <p:nvSpPr>
          <p:cNvPr id="3" name="TextBox 2">
            <a:extLst>
              <a:ext uri="{FF2B5EF4-FFF2-40B4-BE49-F238E27FC236}">
                <a16:creationId xmlns:a16="http://schemas.microsoft.com/office/drawing/2014/main" id="{118AE495-2E85-4F53-B3D7-F0612E125CD7}"/>
              </a:ext>
            </a:extLst>
          </p:cNvPr>
          <p:cNvSpPr txBox="1"/>
          <p:nvPr/>
        </p:nvSpPr>
        <p:spPr>
          <a:xfrm>
            <a:off x="5461233" y="6249061"/>
            <a:ext cx="8568430" cy="369332"/>
          </a:xfrm>
          <a:prstGeom prst="rect">
            <a:avLst/>
          </a:prstGeom>
          <a:noFill/>
        </p:spPr>
        <p:txBody>
          <a:bodyPr wrap="square">
            <a:spAutoFit/>
          </a:bodyPr>
          <a:lstStyle/>
          <a:p>
            <a:r>
              <a:rPr lang="en-US" sz="1800" b="1" dirty="0">
                <a:solidFill>
                  <a:schemeClr val="bg2"/>
                </a:solidFill>
              </a:rPr>
              <a:t>                  Presenter: </a:t>
            </a:r>
            <a:r>
              <a:rPr lang="en-US" b="1" dirty="0">
                <a:solidFill>
                  <a:schemeClr val="bg2"/>
                </a:solidFill>
              </a:rPr>
              <a:t>Amber Smock, Chair </a:t>
            </a:r>
            <a:endParaRPr lang="en-US" sz="1800" b="1" dirty="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3176337" y="1525035"/>
            <a:ext cx="7828547" cy="2387600"/>
          </a:xfrm>
          <a:prstGeom prst="rect">
            <a:avLst/>
          </a:prstGeom>
        </p:spPr>
        <p:txBody>
          <a:bodyPr spcFirstLastPara="1" wrap="square" lIns="121900" tIns="121900" rIns="121900" bIns="121900" anchor="ctr" anchorCtr="0">
            <a:normAutofit fontScale="90000"/>
          </a:bodyPr>
          <a:lstStyle/>
          <a:p>
            <a:pPr algn="ctr"/>
            <a:r>
              <a:rPr lang="en" dirty="0"/>
              <a:t>MAC Community Integration Subcommittee Recommendations</a:t>
            </a:r>
            <a:endParaRPr dirty="0"/>
          </a:p>
        </p:txBody>
      </p:sp>
    </p:spTree>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MIC Palette">
      <a:dk1>
        <a:srgbClr val="637179"/>
      </a:dk1>
      <a:lt1>
        <a:srgbClr val="FFFFFF"/>
      </a:lt1>
      <a:dk2>
        <a:srgbClr val="000000"/>
      </a:dk2>
      <a:lt2>
        <a:srgbClr val="E7E6E6"/>
      </a:lt2>
      <a:accent1>
        <a:srgbClr val="637179"/>
      </a:accent1>
      <a:accent2>
        <a:srgbClr val="007DC5"/>
      </a:accent2>
      <a:accent3>
        <a:srgbClr val="50BCEB"/>
      </a:accent3>
      <a:accent4>
        <a:srgbClr val="9ACA3C"/>
      </a:accent4>
      <a:accent5>
        <a:srgbClr val="FFFFFF"/>
      </a:accent5>
      <a:accent6>
        <a:srgbClr val="FFFFFF"/>
      </a:accent6>
      <a:hlink>
        <a:srgbClr val="00D9FF"/>
      </a:hlink>
      <a:folHlink>
        <a:srgbClr val="9ACA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_PPT Template" id="{8BE46BD7-F800-EA48-AF8F-23DE8C1E9682}" vid="{00C26134-D46C-F14A-8AF2-773CFCFCB57B}"/>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CF3534-D07C-45FB-989D-F5B9549DD7E3}"/>
</file>

<file path=customXml/itemProps2.xml><?xml version="1.0" encoding="utf-8"?>
<ds:datastoreItem xmlns:ds="http://schemas.openxmlformats.org/officeDocument/2006/customXml" ds:itemID="{A052C04C-0D24-4A7E-BA62-16887EAC2584}">
  <ds:schemaRefs>
    <ds:schemaRef ds:uri="http://schemas.microsoft.com/sharepoint/v3/contenttype/forms"/>
  </ds:schemaRefs>
</ds:datastoreItem>
</file>

<file path=customXml/itemProps3.xml><?xml version="1.0" encoding="utf-8"?>
<ds:datastoreItem xmlns:ds="http://schemas.openxmlformats.org/officeDocument/2006/customXml" ds:itemID="{9F997A36-5020-4114-A042-FFA5C70F9516}">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13ffcb3e-f415-468e-87a5-21b858d10b2f"/>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FF29E5E-5CA1-41BA-AA48-2DEEE95AC11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16207</TotalTime>
  <Words>1779</Words>
  <Application>Microsoft Office PowerPoint</Application>
  <PresentationFormat>Widescreen</PresentationFormat>
  <Paragraphs>261</Paragraphs>
  <Slides>31</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Cambria</vt:lpstr>
      <vt:lpstr>Helvetica Neue</vt:lpstr>
      <vt:lpstr>Helvetica Neue Medium</vt:lpstr>
      <vt:lpstr>System Font Regular</vt:lpstr>
      <vt:lpstr>Wingdings</vt:lpstr>
      <vt:lpstr>Office Theme</vt:lpstr>
      <vt:lpstr>Content Slides</vt:lpstr>
      <vt:lpstr>Simple Light</vt:lpstr>
      <vt:lpstr>MAC Community Integration Subcommittee Meeting</vt:lpstr>
      <vt:lpstr>PowerPoint Presentation</vt:lpstr>
      <vt:lpstr>Agenda</vt:lpstr>
      <vt:lpstr>I.  Call to order II.  Roll call of Subcommittee          members III. Introduction of HFS staff IV. Review and Approval of       Past Meeting Minutes</vt:lpstr>
      <vt:lpstr>V. Overview:      MAC Community Integration      Subcommittee Recommendation         Themes and Key Points</vt:lpstr>
      <vt:lpstr>Looking Across the Nine 1915(c) HCBS Waivers By Race </vt:lpstr>
      <vt:lpstr>PowerPoint Presentation</vt:lpstr>
      <vt:lpstr>Race Across All Waivers by Percentage   White participants: 42.9%  Black participants: 33.8% Asian participants: 9%,  Hispanic/Latino participants: 7% American Indian/Alaska Native participants: 0.2% Hawaiian Native/Pacific Islander participants: 0.03% 7.6% either did not answer the racial/ethnic demographic question, or the data is unknown.</vt:lpstr>
      <vt:lpstr>MAC Community Integration Subcommittee Recommendations</vt:lpstr>
      <vt:lpstr>Reaching and Supporting Unserved/Underserved Groups </vt:lpstr>
      <vt:lpstr>2. Removing Accessibility Barriers in Medicaid HCBS</vt:lpstr>
      <vt:lpstr>3. Improving HCBS Administration and Service Array</vt:lpstr>
      <vt:lpstr>4. Strengthening the HCBS Workforce</vt:lpstr>
      <vt:lpstr>For HCBS Participants, A Healthy HCBS Workforce Economy Looks Like…</vt:lpstr>
      <vt:lpstr>Addressing the Housing Crisis in HCBS</vt:lpstr>
      <vt:lpstr>Supporting Housing for Medicaid HCBS Participants</vt:lpstr>
      <vt:lpstr>Supporting Housing Providers and Developers</vt:lpstr>
      <vt:lpstr>Fostering Employment and Economic Security</vt:lpstr>
      <vt:lpstr>Recommendations for the MAC and HFS</vt:lpstr>
      <vt:lpstr>Now, and Going Forward</vt:lpstr>
      <vt:lpstr>VI. Subcommittee Discussion and Vote on Final Recommendations  </vt:lpstr>
      <vt:lpstr> Public Comments</vt:lpstr>
      <vt:lpstr>PowerPoint Presentation</vt:lpstr>
      <vt:lpstr> Additional Business: Old &amp; New</vt:lpstr>
      <vt:lpstr> Concluding The Subcommittee and Next Steps</vt:lpstr>
      <vt:lpstr> HFS Announcements</vt:lpstr>
      <vt:lpstr>PowerPoint Presentation</vt:lpstr>
      <vt:lpstr>PowerPoint Presentation</vt:lpstr>
      <vt:lpstr>PowerPoint Presentation</vt:lpstr>
      <vt:lpstr>PowerPoint Presentation</vt:lpstr>
      <vt:lpstr>Adjournment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Deck  Feb 16 2023 _Meeting_.vfpptx</dc:title>
  <dc:creator>Rhett Holzmacher</dc:creator>
  <cp:lastModifiedBy>Finfrock, Ramona</cp:lastModifiedBy>
  <cp:revision>171</cp:revision>
  <dcterms:created xsi:type="dcterms:W3CDTF">2022-09-22T21:24:39Z</dcterms:created>
  <dcterms:modified xsi:type="dcterms:W3CDTF">2023-03-06T14:07:55Z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_dlc_DocIdItemGuid">
    <vt:lpwstr>982b5758-f7cc-449e-86cf-450c738e2d64</vt:lpwstr>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ies>
</file>