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57" r:id="rId5"/>
    <p:sldId id="262" r:id="rId6"/>
    <p:sldId id="259" r:id="rId7"/>
    <p:sldId id="260" r:id="rId8"/>
    <p:sldId id="329" r:id="rId9"/>
    <p:sldId id="324" r:id="rId10"/>
    <p:sldId id="325" r:id="rId11"/>
    <p:sldId id="326" r:id="rId12"/>
    <p:sldId id="32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5E261-22C1-4673-8FB4-58E2597108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11DD8E3-EBAF-4C9D-BCC8-E85CBCAD1C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01112D-59DF-4105-BCFC-F31994505291}"/>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0F54975A-9329-4C0B-9B45-10F206D364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39CAFB-47CC-4A05-9AC8-7105217A4338}"/>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2911724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3FA59-CAF4-4C3C-8B10-8FF79D4A2E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B34B482-ACF0-47B0-B370-A0C9680193E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439562-D349-457D-87FE-CF1CFE0EE079}"/>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D684BB69-1522-45A4-B0D7-77016A11B0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6D583B-14FA-485F-A0FF-F76EB6A689B5}"/>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3058123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F675A0B-CBEE-4E07-86A7-D7E1C75C6A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1CAB8A6-C3FE-4C38-99C8-D56E89CAF2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A74F32-82FA-4F64-8163-0CF319A3003F}"/>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EFBBFE4A-50F4-4B40-892D-A1A0D4BBAD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00487D-46E6-4BF9-AE15-20C6B48FFA83}"/>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28224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ustom Layout">
    <p:bg>
      <p:bgRef idx="1001">
        <a:schemeClr val="bg1"/>
      </p:bgRef>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220F64D-5556-7C4F-80C3-7C98FD87941D}"/>
              </a:ext>
            </a:extLst>
          </p:cNvPr>
          <p:cNvSpPr>
            <a:spLocks noGrp="1"/>
          </p:cNvSpPr>
          <p:nvPr>
            <p:ph type="ftr" sz="quarter" idx="11"/>
          </p:nvPr>
        </p:nvSpPr>
        <p:spPr/>
        <p:txBody>
          <a:bodyPr/>
          <a:lstStyle/>
          <a:p>
            <a:r>
              <a:rPr lang="en-US" noProof="0"/>
              <a:t>DRAFT &amp; CONFIDENTIAL</a:t>
            </a:r>
            <a:endParaRPr lang="en-US" noProof="0" dirty="0"/>
          </a:p>
        </p:txBody>
      </p:sp>
      <p:sp>
        <p:nvSpPr>
          <p:cNvPr id="5" name="Slide Number Placeholder 4">
            <a:extLst>
              <a:ext uri="{FF2B5EF4-FFF2-40B4-BE49-F238E27FC236}">
                <a16:creationId xmlns:a16="http://schemas.microsoft.com/office/drawing/2014/main" id="{69C335BB-1B0C-6247-9FAA-76AD9608AE20}"/>
              </a:ext>
            </a:extLst>
          </p:cNvPr>
          <p:cNvSpPr>
            <a:spLocks noGrp="1"/>
          </p:cNvSpPr>
          <p:nvPr>
            <p:ph type="sldNum" sz="quarter" idx="12"/>
          </p:nvPr>
        </p:nvSpPr>
        <p:spPr/>
        <p:txBody>
          <a:bodyPr/>
          <a:lstStyle/>
          <a:p>
            <a:fld id="{4950F5D8-22E1-4015-8661-E5B1FD28C2DE}" type="slidenum">
              <a:rPr lang="en-US" noProof="0" smtClean="0"/>
              <a:pPr/>
              <a:t>‹#›</a:t>
            </a:fld>
            <a:endParaRPr lang="en-US" noProof="0" dirty="0"/>
          </a:p>
        </p:txBody>
      </p:sp>
    </p:spTree>
    <p:extLst>
      <p:ext uri="{BB962C8B-B14F-4D97-AF65-F5344CB8AC3E}">
        <p14:creationId xmlns:p14="http://schemas.microsoft.com/office/powerpoint/2010/main" val="901083866"/>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DE730-9EE8-46DC-8E7D-D19E8344EB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23260F-8124-480D-8076-93354E9269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D85795-8F92-4684-AE33-3C1462D93E09}"/>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58DBBDFC-7203-45A4-9C9C-74B7A347FE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6EAE8A-4276-40D7-94DC-E6D327AC5A4B}"/>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198190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CC315-77DD-455C-B3E0-3E1A3A395E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57A1C9-2ECE-4BB2-B703-2070EC3396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A97ED3-4EE1-41D7-B986-C79B3F50B329}"/>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17D54935-98F8-4E12-9B86-BF274E10FD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D17D8-922A-4CEF-81C6-60055659EDDF}"/>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333528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656FC-8DC7-40CE-8C96-91AA2E2F39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A1ED7D0-DC8B-48DF-95B8-83EA9F204B4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9CA23B-0E26-48EB-BF96-BE7DDA0883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AAA8F7-EE89-4EC6-AEED-427132F49267}"/>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6" name="Footer Placeholder 5">
            <a:extLst>
              <a:ext uri="{FF2B5EF4-FFF2-40B4-BE49-F238E27FC236}">
                <a16:creationId xmlns:a16="http://schemas.microsoft.com/office/drawing/2014/main" id="{80749A6E-827E-4D1C-BD53-4253889890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BFFBC2-425F-4BA9-BD22-2C2850652746}"/>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3301327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DBAAF-FB74-4A19-A91C-0C3F7D23FEF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F09530-CCFE-4AD7-BB51-2EC345C42C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4DA3F8-587A-4CCA-A38A-1373C7E07E1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A03F73F-C124-4605-BCA0-73746727F9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20A537-7CA8-4962-8FC3-E62A9582A6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189126A-1ADD-48F5-BF3F-93DD18846A7C}"/>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8" name="Footer Placeholder 7">
            <a:extLst>
              <a:ext uri="{FF2B5EF4-FFF2-40B4-BE49-F238E27FC236}">
                <a16:creationId xmlns:a16="http://schemas.microsoft.com/office/drawing/2014/main" id="{F41D09F3-D222-412C-A154-FD9C3DD30B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3BA2E3-46B4-491A-907F-15D270F491C3}"/>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3484696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45B6B-A12E-44C0-B7AF-93AE699CD5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0444D19-D16D-4E94-B57F-8222F053B9A7}"/>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4" name="Footer Placeholder 3">
            <a:extLst>
              <a:ext uri="{FF2B5EF4-FFF2-40B4-BE49-F238E27FC236}">
                <a16:creationId xmlns:a16="http://schemas.microsoft.com/office/drawing/2014/main" id="{3CFDDFB1-D7AE-4F83-B547-5E1DC13242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6EDC85-6AC3-408F-B26D-75A858169ADD}"/>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42021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D9154D4-08A7-4AC8-88BC-2703190D73A6}"/>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3" name="Footer Placeholder 2">
            <a:extLst>
              <a:ext uri="{FF2B5EF4-FFF2-40B4-BE49-F238E27FC236}">
                <a16:creationId xmlns:a16="http://schemas.microsoft.com/office/drawing/2014/main" id="{D760D548-8FC4-4685-82A6-231F909ABB9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F7DA4EB-DBAB-4FEF-AB13-198052D50A65}"/>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2201955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A1196-F33D-4F88-8F3C-E0D3191411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8B1E6D-7FF7-466C-964A-D7F6866ED4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9F5E586-2F87-4E96-9425-897D92960B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C26C8A-78CB-41D7-A145-07012797BBE2}"/>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6" name="Footer Placeholder 5">
            <a:extLst>
              <a:ext uri="{FF2B5EF4-FFF2-40B4-BE49-F238E27FC236}">
                <a16:creationId xmlns:a16="http://schemas.microsoft.com/office/drawing/2014/main" id="{65958F5A-78A2-4EB8-A660-7281F63C66D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A13B41-4D92-4EF7-BEFC-225F4A8BF898}"/>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4204597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CF1DF-01A1-4429-8DE6-EF373BA74F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DF3E78-BF3B-45CE-920C-392B587349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D00795-E6DE-4527-AA4F-F0F886D304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8F4C79-F685-469C-AAC1-CE20111B2536}"/>
              </a:ext>
            </a:extLst>
          </p:cNvPr>
          <p:cNvSpPr>
            <a:spLocks noGrp="1"/>
          </p:cNvSpPr>
          <p:nvPr>
            <p:ph type="dt" sz="half" idx="10"/>
          </p:nvPr>
        </p:nvSpPr>
        <p:spPr/>
        <p:txBody>
          <a:bodyPr/>
          <a:lstStyle/>
          <a:p>
            <a:fld id="{6553C0EE-AF3F-4555-B1C9-BB8106382408}" type="datetimeFigureOut">
              <a:rPr lang="en-US" smtClean="0"/>
              <a:t>9/13/2022</a:t>
            </a:fld>
            <a:endParaRPr lang="en-US"/>
          </a:p>
        </p:txBody>
      </p:sp>
      <p:sp>
        <p:nvSpPr>
          <p:cNvPr id="6" name="Footer Placeholder 5">
            <a:extLst>
              <a:ext uri="{FF2B5EF4-FFF2-40B4-BE49-F238E27FC236}">
                <a16:creationId xmlns:a16="http://schemas.microsoft.com/office/drawing/2014/main" id="{81F09076-496B-4245-8ADC-4E1E926447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6B6AD3-8B7C-491A-B1CB-D4D56543AEC4}"/>
              </a:ext>
            </a:extLst>
          </p:cNvPr>
          <p:cNvSpPr>
            <a:spLocks noGrp="1"/>
          </p:cNvSpPr>
          <p:nvPr>
            <p:ph type="sldNum" sz="quarter" idx="12"/>
          </p:nvPr>
        </p:nvSpPr>
        <p:spPr/>
        <p:txBody>
          <a:bodyPr/>
          <a:lstStyle/>
          <a:p>
            <a:fld id="{7F02CDE0-F235-4EB8-8076-035C03382D8B}" type="slidenum">
              <a:rPr lang="en-US" smtClean="0"/>
              <a:t>‹#›</a:t>
            </a:fld>
            <a:endParaRPr lang="en-US"/>
          </a:p>
        </p:txBody>
      </p:sp>
    </p:spTree>
    <p:extLst>
      <p:ext uri="{BB962C8B-B14F-4D97-AF65-F5344CB8AC3E}">
        <p14:creationId xmlns:p14="http://schemas.microsoft.com/office/powerpoint/2010/main" val="2771480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0AB1BD-E36D-44D8-A065-5ED8C9536D0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2B236D-EC76-440D-B08F-5FB69D4AB8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69CA1B-EE1F-47B5-A401-85AFBB6C2B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53C0EE-AF3F-4555-B1C9-BB8106382408}" type="datetimeFigureOut">
              <a:rPr lang="en-US" smtClean="0"/>
              <a:t>9/13/2022</a:t>
            </a:fld>
            <a:endParaRPr lang="en-US"/>
          </a:p>
        </p:txBody>
      </p:sp>
      <p:sp>
        <p:nvSpPr>
          <p:cNvPr id="5" name="Footer Placeholder 4">
            <a:extLst>
              <a:ext uri="{FF2B5EF4-FFF2-40B4-BE49-F238E27FC236}">
                <a16:creationId xmlns:a16="http://schemas.microsoft.com/office/drawing/2014/main" id="{49A54342-D034-4A17-BDAF-A0A59D91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935EBBD-BDF3-4F62-83CA-7FB7F4BDD6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2CDE0-F235-4EB8-8076-035C03382D8B}" type="slidenum">
              <a:rPr lang="en-US" smtClean="0"/>
              <a:t>‹#›</a:t>
            </a:fld>
            <a:endParaRPr lang="en-US"/>
          </a:p>
        </p:txBody>
      </p:sp>
    </p:spTree>
    <p:extLst>
      <p:ext uri="{BB962C8B-B14F-4D97-AF65-F5344CB8AC3E}">
        <p14:creationId xmlns:p14="http://schemas.microsoft.com/office/powerpoint/2010/main" val="3457875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e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2.illinois.gov/hfs/MedicalProviders/MedicaidReimbursement/Pages/LTC.aspx"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63BEDC3-D0A9-4EE0-9270-B96A607523AA}"/>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A31D3719-5AE9-4E4F-96FD-4D6EDB506317}"/>
              </a:ext>
            </a:extLst>
          </p:cNvPr>
          <p:cNvSpPr>
            <a:spLocks noGrp="1"/>
          </p:cNvSpPr>
          <p:nvPr>
            <p:ph type="ctrTitle"/>
          </p:nvPr>
        </p:nvSpPr>
        <p:spPr>
          <a:xfrm>
            <a:off x="1524000" y="2045640"/>
            <a:ext cx="9144000" cy="2387600"/>
          </a:xfrm>
        </p:spPr>
        <p:txBody>
          <a:bodyPr>
            <a:normAutofit fontScale="90000"/>
          </a:bodyPr>
          <a:lstStyle/>
          <a:p>
            <a:r>
              <a:rPr lang="en-US" dirty="0"/>
              <a:t>Summary of initial participation in Illinois’ nursing facility CNA pay scale subsidy program: </a:t>
            </a:r>
            <a:br>
              <a:rPr lang="en-US" dirty="0"/>
            </a:br>
            <a:r>
              <a:rPr lang="en-US" dirty="0"/>
              <a:t>July-September 2022</a:t>
            </a:r>
          </a:p>
        </p:txBody>
      </p:sp>
      <p:sp>
        <p:nvSpPr>
          <p:cNvPr id="3" name="Subtitle 2">
            <a:extLst>
              <a:ext uri="{FF2B5EF4-FFF2-40B4-BE49-F238E27FC236}">
                <a16:creationId xmlns:a16="http://schemas.microsoft.com/office/drawing/2014/main" id="{2F5BDEDA-4A1D-4153-B5CE-07C0E095D030}"/>
              </a:ext>
            </a:extLst>
          </p:cNvPr>
          <p:cNvSpPr>
            <a:spLocks noGrp="1"/>
          </p:cNvSpPr>
          <p:nvPr>
            <p:ph type="subTitle" idx="1"/>
          </p:nvPr>
        </p:nvSpPr>
        <p:spPr>
          <a:xfrm>
            <a:off x="1524000" y="5382380"/>
            <a:ext cx="9144000" cy="867500"/>
          </a:xfrm>
        </p:spPr>
        <p:txBody>
          <a:bodyPr/>
          <a:lstStyle/>
          <a:p>
            <a:r>
              <a:rPr lang="en-US" dirty="0"/>
              <a:t>September 13, 2022</a:t>
            </a:r>
          </a:p>
          <a:p>
            <a:endParaRPr lang="en-US" dirty="0"/>
          </a:p>
          <a:p>
            <a:endParaRPr lang="en-US" dirty="0"/>
          </a:p>
        </p:txBody>
      </p:sp>
      <p:pic>
        <p:nvPicPr>
          <p:cNvPr id="5" name="Picture 4">
            <a:extLst>
              <a:ext uri="{FF2B5EF4-FFF2-40B4-BE49-F238E27FC236}">
                <a16:creationId xmlns:a16="http://schemas.microsoft.com/office/drawing/2014/main" id="{7C3BDB14-7FFD-4AEA-8F5C-58C2A4044B0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418751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52B73D-3A78-0D4B-BCA8-2D766B1EA985}"/>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950F5D8-22E1-4015-8661-E5B1FD28C2DE}" type="slidenum">
              <a:rPr kumimoji="0" lang="en-US" sz="1200" b="0" i="0" u="none" strike="noStrike" kern="1200" cap="none" spc="0" normalizeH="0" baseline="0" noProof="0" smtClean="0">
                <a:ln>
                  <a:noFill/>
                </a:ln>
                <a:solidFill>
                  <a:prstClr val="black">
                    <a:lumMod val="85000"/>
                    <a:lumOff val="15000"/>
                  </a:prstClr>
                </a:solidFill>
                <a:effectLst/>
                <a:uLnTx/>
                <a:uFillTx/>
                <a:latin typeface="Corbel" panose="020B0503020204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lumMod val="85000"/>
                  <a:lumOff val="15000"/>
                </a:prstClr>
              </a:solidFill>
              <a:effectLst/>
              <a:uLnTx/>
              <a:uFillTx/>
              <a:latin typeface="Corbel" panose="020B0503020204020204"/>
              <a:ea typeface="+mn-ea"/>
              <a:cs typeface="+mn-cs"/>
            </a:endParaRPr>
          </a:p>
        </p:txBody>
      </p:sp>
      <p:sp>
        <p:nvSpPr>
          <p:cNvPr id="4" name="Rectangle 3">
            <a:extLst>
              <a:ext uri="{FF2B5EF4-FFF2-40B4-BE49-F238E27FC236}">
                <a16:creationId xmlns:a16="http://schemas.microsoft.com/office/drawing/2014/main" id="{EC682DF7-0707-9146-859B-F9DC2F0C29B5}"/>
              </a:ext>
            </a:extLst>
          </p:cNvPr>
          <p:cNvSpPr/>
          <p:nvPr/>
        </p:nvSpPr>
        <p:spPr>
          <a:xfrm>
            <a:off x="0" y="-1"/>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0" name="Google Shape;349;p33">
            <a:extLst>
              <a:ext uri="{FF2B5EF4-FFF2-40B4-BE49-F238E27FC236}">
                <a16:creationId xmlns:a16="http://schemas.microsoft.com/office/drawing/2014/main" id="{EBBDB086-6B62-6B42-B473-BA1791F57B12}"/>
              </a:ext>
            </a:extLst>
          </p:cNvPr>
          <p:cNvSpPr txBox="1"/>
          <p:nvPr/>
        </p:nvSpPr>
        <p:spPr>
          <a:xfrm>
            <a:off x="3393318" y="191393"/>
            <a:ext cx="7845813" cy="632800"/>
          </a:xfrm>
          <a:prstGeom prst="rect">
            <a:avLst/>
          </a:prstGeom>
          <a:noFill/>
          <a:ln>
            <a:noFill/>
          </a:ln>
        </p:spPr>
        <p:txBody>
          <a:bodyPr spcFirstLastPara="1" wrap="square" lIns="121900" tIns="121900" rIns="121900" bIns="121900" anchor="t" anchorCtr="0">
            <a:noAutofit/>
          </a:bodyPr>
          <a:lstStyle/>
          <a:p>
            <a:pPr lvl="0">
              <a:buClr>
                <a:schemeClr val="dk1"/>
              </a:buClr>
              <a:buSzPts val="2800"/>
            </a:pPr>
            <a:r>
              <a:rPr lang="en-US" sz="2300" b="1" dirty="0">
                <a:solidFill>
                  <a:schemeClr val="bg1"/>
                </a:solidFill>
                <a:latin typeface="Proxima Nova"/>
                <a:ea typeface="Proxima Nova"/>
                <a:cs typeface="Proxima Nova"/>
                <a:sym typeface="Proxima Nova"/>
              </a:rPr>
              <a:t>Subsidy for CNA experience (or “tenure”) </a:t>
            </a:r>
          </a:p>
        </p:txBody>
      </p:sp>
      <p:sp>
        <p:nvSpPr>
          <p:cNvPr id="8" name="TextBox 7">
            <a:extLst>
              <a:ext uri="{FF2B5EF4-FFF2-40B4-BE49-F238E27FC236}">
                <a16:creationId xmlns:a16="http://schemas.microsoft.com/office/drawing/2014/main" id="{D4A024E1-36D1-46EF-97D7-1C02BC6BFD7E}"/>
              </a:ext>
            </a:extLst>
          </p:cNvPr>
          <p:cNvSpPr txBox="1"/>
          <p:nvPr/>
        </p:nvSpPr>
        <p:spPr>
          <a:xfrm>
            <a:off x="838199" y="1309201"/>
            <a:ext cx="10307758" cy="2339102"/>
          </a:xfrm>
          <a:prstGeom prst="rect">
            <a:avLst/>
          </a:prstGeom>
          <a:noFill/>
        </p:spPr>
        <p:txBody>
          <a:bodyPr wrap="square" rtlCol="0">
            <a:spAutoFit/>
          </a:bodyPr>
          <a:lstStyle/>
          <a:p>
            <a:r>
              <a:rPr lang="en-US" sz="2000" dirty="0"/>
              <a:t>Medicaid will subsidize facilities if their CNA experience pay-scale provides at least the following:</a:t>
            </a:r>
          </a:p>
          <a:p>
            <a:pPr marL="742950" lvl="1" indent="-285750">
              <a:buFont typeface="Arial" panose="020B0604020202020204" pitchFamily="34" charset="0"/>
              <a:buChar char="•"/>
            </a:pPr>
            <a:r>
              <a:rPr lang="en-US" dirty="0"/>
              <a:t>A raise of $1.50 per hour for CNAs with at least one year’s experience (as compared to wages for CNAs with less than a year’s experience)</a:t>
            </a:r>
          </a:p>
          <a:p>
            <a:pPr marL="742950" lvl="1" indent="-285750">
              <a:buFont typeface="Arial" panose="020B0604020202020204" pitchFamily="34" charset="0"/>
              <a:buChar char="•"/>
            </a:pPr>
            <a:r>
              <a:rPr lang="en-US" dirty="0"/>
              <a:t>A raise of (another) $1.00 per hour for each additional year of experience (beyond the first) up to a maximum of $6.50 per hour for CNAs with at least 6 years’ experience </a:t>
            </a:r>
          </a:p>
          <a:p>
            <a:pPr marL="742950" lvl="1" indent="-285750">
              <a:buFont typeface="Arial" panose="020B0604020202020204" pitchFamily="34" charset="0"/>
              <a:buChar char="•"/>
            </a:pPr>
            <a:r>
              <a:rPr lang="en-US" dirty="0"/>
              <a:t>“Tenure” – the term used to describe experience in the statute -- is measured as experience working as a CNA, and with CNA duties, and is not limited to tenure in a CNA’s current facility</a:t>
            </a:r>
          </a:p>
          <a:p>
            <a:endParaRPr lang="en-US" dirty="0"/>
          </a:p>
        </p:txBody>
      </p:sp>
      <p:pic>
        <p:nvPicPr>
          <p:cNvPr id="11" name="Picture 10">
            <a:extLst>
              <a:ext uri="{FF2B5EF4-FFF2-40B4-BE49-F238E27FC236}">
                <a16:creationId xmlns:a16="http://schemas.microsoft.com/office/drawing/2014/main" id="{255133FF-E455-4E9D-87D5-8CB1E65589D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412983" y="3429000"/>
            <a:ext cx="5804525" cy="2473217"/>
          </a:xfrm>
          <a:prstGeom prst="rect">
            <a:avLst/>
          </a:prstGeom>
          <a:noFill/>
          <a:ln>
            <a:noFill/>
          </a:ln>
        </p:spPr>
      </p:pic>
      <p:sp>
        <p:nvSpPr>
          <p:cNvPr id="12" name="TextBox 11">
            <a:extLst>
              <a:ext uri="{FF2B5EF4-FFF2-40B4-BE49-F238E27FC236}">
                <a16:creationId xmlns:a16="http://schemas.microsoft.com/office/drawing/2014/main" id="{2AE3EDF7-61F7-4614-972E-6A085928AFCE}"/>
              </a:ext>
            </a:extLst>
          </p:cNvPr>
          <p:cNvSpPr txBox="1"/>
          <p:nvPr/>
        </p:nvSpPr>
        <p:spPr>
          <a:xfrm>
            <a:off x="979714" y="6019134"/>
            <a:ext cx="10468947" cy="369332"/>
          </a:xfrm>
          <a:prstGeom prst="rect">
            <a:avLst/>
          </a:prstGeom>
          <a:noFill/>
        </p:spPr>
        <p:txBody>
          <a:bodyPr wrap="square" rtlCol="0">
            <a:spAutoFit/>
          </a:bodyPr>
          <a:lstStyle/>
          <a:p>
            <a:r>
              <a:rPr lang="en-US" dirty="0"/>
              <a:t>Note: facilities may choose larger wage increments, but HFS will only subsidize these amounts.</a:t>
            </a:r>
          </a:p>
        </p:txBody>
      </p:sp>
      <p:sp>
        <p:nvSpPr>
          <p:cNvPr id="13" name="Footer Placeholder 1">
            <a:extLst>
              <a:ext uri="{FF2B5EF4-FFF2-40B4-BE49-F238E27FC236}">
                <a16:creationId xmlns:a16="http://schemas.microsoft.com/office/drawing/2014/main" id="{99A9E306-D480-4832-88FE-F2B9A9E554D6}"/>
              </a:ext>
            </a:extLst>
          </p:cNvPr>
          <p:cNvSpPr>
            <a:spLocks noGrp="1"/>
          </p:cNvSpPr>
          <p:nvPr>
            <p:ph type="ftr" sz="quarter" idx="11"/>
          </p:nvPr>
        </p:nvSpPr>
        <p:spPr>
          <a:xfrm>
            <a:off x="4507345" y="6449425"/>
            <a:ext cx="6133566" cy="338554"/>
          </a:xfrm>
        </p:spPr>
        <p:txBody>
          <a:bodyPr/>
          <a:lstStyle/>
          <a:p>
            <a:r>
              <a:rPr lang="en-US" sz="1050" i="1" dirty="0"/>
              <a:t>All policy guidance reflected in this document is subject to federal approval and the state rulemaking process</a:t>
            </a:r>
          </a:p>
        </p:txBody>
      </p:sp>
      <p:pic>
        <p:nvPicPr>
          <p:cNvPr id="14" name="Picture 13">
            <a:extLst>
              <a:ext uri="{FF2B5EF4-FFF2-40B4-BE49-F238E27FC236}">
                <a16:creationId xmlns:a16="http://schemas.microsoft.com/office/drawing/2014/main" id="{39DD4459-DF8B-4A72-855D-D9DA535C86D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864370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52B73D-3A78-0D4B-BCA8-2D766B1EA985}"/>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950F5D8-22E1-4015-8661-E5B1FD28C2DE}" type="slidenum">
              <a:rPr kumimoji="0" lang="en-US" sz="1200" b="0" i="0" u="none" strike="noStrike" kern="1200" cap="none" spc="0" normalizeH="0" baseline="0" noProof="0" smtClean="0">
                <a:ln>
                  <a:noFill/>
                </a:ln>
                <a:solidFill>
                  <a:prstClr val="black">
                    <a:lumMod val="85000"/>
                    <a:lumOff val="15000"/>
                  </a:prstClr>
                </a:solidFill>
                <a:effectLst/>
                <a:uLnTx/>
                <a:uFillTx/>
                <a:latin typeface="Corbel" panose="020B0503020204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lumMod val="85000"/>
                  <a:lumOff val="15000"/>
                </a:prstClr>
              </a:solidFill>
              <a:effectLst/>
              <a:uLnTx/>
              <a:uFillTx/>
              <a:latin typeface="Corbel" panose="020B0503020204020204"/>
              <a:ea typeface="+mn-ea"/>
              <a:cs typeface="+mn-cs"/>
            </a:endParaRPr>
          </a:p>
        </p:txBody>
      </p:sp>
      <p:sp>
        <p:nvSpPr>
          <p:cNvPr id="4" name="Rectangle 3">
            <a:extLst>
              <a:ext uri="{FF2B5EF4-FFF2-40B4-BE49-F238E27FC236}">
                <a16:creationId xmlns:a16="http://schemas.microsoft.com/office/drawing/2014/main" id="{EC682DF7-0707-9146-859B-F9DC2F0C29B5}"/>
              </a:ext>
            </a:extLst>
          </p:cNvPr>
          <p:cNvSpPr/>
          <p:nvPr/>
        </p:nvSpPr>
        <p:spPr>
          <a:xfrm>
            <a:off x="0" y="-1"/>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0" name="Google Shape;349;p33">
            <a:extLst>
              <a:ext uri="{FF2B5EF4-FFF2-40B4-BE49-F238E27FC236}">
                <a16:creationId xmlns:a16="http://schemas.microsoft.com/office/drawing/2014/main" id="{EBBDB086-6B62-6B42-B473-BA1791F57B12}"/>
              </a:ext>
            </a:extLst>
          </p:cNvPr>
          <p:cNvSpPr txBox="1"/>
          <p:nvPr/>
        </p:nvSpPr>
        <p:spPr>
          <a:xfrm>
            <a:off x="3689844" y="147755"/>
            <a:ext cx="7233254" cy="632800"/>
          </a:xfrm>
          <a:prstGeom prst="rect">
            <a:avLst/>
          </a:prstGeom>
          <a:noFill/>
          <a:ln>
            <a:noFill/>
          </a:ln>
        </p:spPr>
        <p:txBody>
          <a:bodyPr spcFirstLastPara="1" wrap="square" lIns="121900" tIns="121900" rIns="121900" bIns="121900" anchor="t" anchorCtr="0">
            <a:noAutofit/>
          </a:bodyPr>
          <a:lstStyle/>
          <a:p>
            <a:pPr lvl="0">
              <a:buClr>
                <a:schemeClr val="dk1"/>
              </a:buClr>
              <a:buSzPts val="2800"/>
            </a:pPr>
            <a:r>
              <a:rPr lang="en-US" sz="2300" b="1" dirty="0">
                <a:solidFill>
                  <a:schemeClr val="bg1"/>
                </a:solidFill>
                <a:latin typeface="Proxima Nova"/>
                <a:ea typeface="Proxima Nova"/>
                <a:cs typeface="Proxima Nova"/>
                <a:sym typeface="Proxima Nova"/>
              </a:rPr>
              <a:t>Subsidy for qualifying CNA roles</a:t>
            </a:r>
          </a:p>
        </p:txBody>
      </p:sp>
      <p:sp>
        <p:nvSpPr>
          <p:cNvPr id="8" name="TextBox 7">
            <a:extLst>
              <a:ext uri="{FF2B5EF4-FFF2-40B4-BE49-F238E27FC236}">
                <a16:creationId xmlns:a16="http://schemas.microsoft.com/office/drawing/2014/main" id="{30EDBA55-972B-49AF-9207-4C1C4E3C1184}"/>
              </a:ext>
            </a:extLst>
          </p:cNvPr>
          <p:cNvSpPr txBox="1"/>
          <p:nvPr/>
        </p:nvSpPr>
        <p:spPr>
          <a:xfrm>
            <a:off x="979714" y="1476462"/>
            <a:ext cx="10613871" cy="1015663"/>
          </a:xfrm>
          <a:prstGeom prst="rect">
            <a:avLst/>
          </a:prstGeom>
          <a:noFill/>
        </p:spPr>
        <p:txBody>
          <a:bodyPr wrap="square" rtlCol="0">
            <a:spAutoFit/>
          </a:bodyPr>
          <a:lstStyle/>
          <a:p>
            <a:r>
              <a:rPr lang="en-US" sz="2000" dirty="0"/>
              <a:t>Medicaid will also subsidize its share of promotions or added CNA duties at the rate of $1.50 per hour, which would be applied on top of any experience pay.  Subsidized wage increments for promotions are capped at 15% of a facility’s CNA workforce.</a:t>
            </a:r>
          </a:p>
        </p:txBody>
      </p:sp>
      <p:pic>
        <p:nvPicPr>
          <p:cNvPr id="9" name="Picture 8">
            <a:extLst>
              <a:ext uri="{FF2B5EF4-FFF2-40B4-BE49-F238E27FC236}">
                <a16:creationId xmlns:a16="http://schemas.microsoft.com/office/drawing/2014/main" id="{B0FDD486-AF69-44EE-A9B2-F52DCD1A1F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789481" y="2585200"/>
            <a:ext cx="4674466" cy="3028528"/>
          </a:xfrm>
          <a:prstGeom prst="rect">
            <a:avLst/>
          </a:prstGeom>
          <a:noFill/>
          <a:ln>
            <a:noFill/>
          </a:ln>
        </p:spPr>
      </p:pic>
      <p:sp>
        <p:nvSpPr>
          <p:cNvPr id="11" name="TextBox 10">
            <a:extLst>
              <a:ext uri="{FF2B5EF4-FFF2-40B4-BE49-F238E27FC236}">
                <a16:creationId xmlns:a16="http://schemas.microsoft.com/office/drawing/2014/main" id="{12B88CDE-73F4-42C2-99D2-F8FE20A8EDF0}"/>
              </a:ext>
            </a:extLst>
          </p:cNvPr>
          <p:cNvSpPr txBox="1"/>
          <p:nvPr/>
        </p:nvSpPr>
        <p:spPr>
          <a:xfrm>
            <a:off x="979714" y="5756556"/>
            <a:ext cx="10468947" cy="646331"/>
          </a:xfrm>
          <a:prstGeom prst="rect">
            <a:avLst/>
          </a:prstGeom>
          <a:noFill/>
        </p:spPr>
        <p:txBody>
          <a:bodyPr wrap="square" rtlCol="0">
            <a:spAutoFit/>
          </a:bodyPr>
          <a:lstStyle/>
          <a:p>
            <a:r>
              <a:rPr lang="en-US" dirty="0"/>
              <a:t>Note: facilities may choose a wage increment larger than $1.50 per hour for some (or all) promoted roles, but HFS will only subsidize $1.50.</a:t>
            </a:r>
          </a:p>
        </p:txBody>
      </p:sp>
      <p:sp>
        <p:nvSpPr>
          <p:cNvPr id="12" name="Footer Placeholder 1">
            <a:extLst>
              <a:ext uri="{FF2B5EF4-FFF2-40B4-BE49-F238E27FC236}">
                <a16:creationId xmlns:a16="http://schemas.microsoft.com/office/drawing/2014/main" id="{E60F933B-48C7-4783-BAB6-A3161F0B07D0}"/>
              </a:ext>
            </a:extLst>
          </p:cNvPr>
          <p:cNvSpPr>
            <a:spLocks noGrp="1"/>
          </p:cNvSpPr>
          <p:nvPr>
            <p:ph type="ftr" sz="quarter" idx="11"/>
          </p:nvPr>
        </p:nvSpPr>
        <p:spPr>
          <a:xfrm>
            <a:off x="4507345" y="6449425"/>
            <a:ext cx="6133566" cy="338554"/>
          </a:xfrm>
        </p:spPr>
        <p:txBody>
          <a:bodyPr/>
          <a:lstStyle/>
          <a:p>
            <a:r>
              <a:rPr lang="en-US" sz="1050" i="1" dirty="0"/>
              <a:t>All policy guidance reflected in this document is subject to federal approval and the state rulemaking process</a:t>
            </a:r>
          </a:p>
        </p:txBody>
      </p:sp>
      <p:pic>
        <p:nvPicPr>
          <p:cNvPr id="13" name="Picture 12">
            <a:extLst>
              <a:ext uri="{FF2B5EF4-FFF2-40B4-BE49-F238E27FC236}">
                <a16:creationId xmlns:a16="http://schemas.microsoft.com/office/drawing/2014/main" id="{11110C8D-23C3-4167-92E3-A057AAF111FD}"/>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320195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52B73D-3A78-0D4B-BCA8-2D766B1EA985}"/>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950F5D8-22E1-4015-8661-E5B1FD28C2DE}" type="slidenum">
              <a:rPr kumimoji="0" lang="en-US" sz="1200" b="0" i="0" u="none" strike="noStrike" kern="1200" cap="none" spc="0" normalizeH="0" baseline="0" noProof="0" smtClean="0">
                <a:ln>
                  <a:noFill/>
                </a:ln>
                <a:solidFill>
                  <a:prstClr val="black">
                    <a:lumMod val="85000"/>
                    <a:lumOff val="15000"/>
                  </a:prstClr>
                </a:solidFill>
                <a:effectLst/>
                <a:uLnTx/>
                <a:uFillTx/>
                <a:latin typeface="Corbel" panose="020B0503020204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lumMod val="85000"/>
                  <a:lumOff val="15000"/>
                </a:prstClr>
              </a:solidFill>
              <a:effectLst/>
              <a:uLnTx/>
              <a:uFillTx/>
              <a:latin typeface="Corbel" panose="020B0503020204020204"/>
              <a:ea typeface="+mn-ea"/>
              <a:cs typeface="+mn-cs"/>
            </a:endParaRPr>
          </a:p>
        </p:txBody>
      </p:sp>
      <p:sp>
        <p:nvSpPr>
          <p:cNvPr id="4" name="Rectangle 3">
            <a:extLst>
              <a:ext uri="{FF2B5EF4-FFF2-40B4-BE49-F238E27FC236}">
                <a16:creationId xmlns:a16="http://schemas.microsoft.com/office/drawing/2014/main" id="{EC682DF7-0707-9146-859B-F9DC2F0C29B5}"/>
              </a:ext>
            </a:extLst>
          </p:cNvPr>
          <p:cNvSpPr/>
          <p:nvPr/>
        </p:nvSpPr>
        <p:spPr>
          <a:xfrm>
            <a:off x="0" y="-1"/>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0" name="Google Shape;349;p33">
            <a:extLst>
              <a:ext uri="{FF2B5EF4-FFF2-40B4-BE49-F238E27FC236}">
                <a16:creationId xmlns:a16="http://schemas.microsoft.com/office/drawing/2014/main" id="{EBBDB086-6B62-6B42-B473-BA1791F57B12}"/>
              </a:ext>
            </a:extLst>
          </p:cNvPr>
          <p:cNvSpPr txBox="1"/>
          <p:nvPr/>
        </p:nvSpPr>
        <p:spPr>
          <a:xfrm>
            <a:off x="3233520" y="136525"/>
            <a:ext cx="7659382" cy="632800"/>
          </a:xfrm>
          <a:prstGeom prst="rect">
            <a:avLst/>
          </a:prstGeom>
          <a:noFill/>
          <a:ln>
            <a:noFill/>
          </a:ln>
        </p:spPr>
        <p:txBody>
          <a:bodyPr spcFirstLastPara="1" wrap="square" lIns="121900" tIns="121900" rIns="121900" bIns="121900" anchor="t" anchorCtr="0">
            <a:noAutofit/>
          </a:bodyPr>
          <a:lstStyle/>
          <a:p>
            <a:pPr lvl="0">
              <a:buClr>
                <a:schemeClr val="dk1"/>
              </a:buClr>
              <a:buSzPts val="2800"/>
            </a:pPr>
            <a:r>
              <a:rPr lang="en-US" sz="2300" b="1" dirty="0">
                <a:solidFill>
                  <a:schemeClr val="bg1"/>
                </a:solidFill>
                <a:latin typeface="Proxima Nova"/>
                <a:ea typeface="Proxima Nova"/>
                <a:cs typeface="Proxima Nova"/>
                <a:sym typeface="Proxima Nova"/>
              </a:rPr>
              <a:t>Implementing the CNA pay-scale subsidies</a:t>
            </a:r>
          </a:p>
        </p:txBody>
      </p:sp>
      <p:sp>
        <p:nvSpPr>
          <p:cNvPr id="8" name="Content Placeholder 2">
            <a:extLst>
              <a:ext uri="{FF2B5EF4-FFF2-40B4-BE49-F238E27FC236}">
                <a16:creationId xmlns:a16="http://schemas.microsoft.com/office/drawing/2014/main" id="{5777DE1D-475F-4A6D-BD17-FBAA302611D3}"/>
              </a:ext>
            </a:extLst>
          </p:cNvPr>
          <p:cNvSpPr txBox="1">
            <a:spLocks/>
          </p:cNvSpPr>
          <p:nvPr/>
        </p:nvSpPr>
        <p:spPr>
          <a:xfrm>
            <a:off x="229695" y="1502409"/>
            <a:ext cx="11732609" cy="4631337"/>
          </a:xfrm>
          <a:prstGeom prst="rect">
            <a:avLst/>
          </a:prstGeom>
        </p:spPr>
        <p:txBody>
          <a:bodyPr>
            <a:normAutofit fontScale="92500" lnSpcReduction="20000"/>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pPr marL="0" indent="0">
              <a:buFont typeface="Wingdings" pitchFamily="2" charset="2"/>
              <a:buNone/>
            </a:pPr>
            <a:r>
              <a:rPr lang="en-US" dirty="0"/>
              <a:t>The legislature intended that the new subsidies “be directly incorporated into increased compensation for CNAs.”</a:t>
            </a:r>
          </a:p>
          <a:p>
            <a:pPr marL="0" indent="0">
              <a:buFont typeface="Wingdings" pitchFamily="2" charset="2"/>
              <a:buNone/>
            </a:pPr>
            <a:endParaRPr lang="en-US" sz="1900" dirty="0"/>
          </a:p>
          <a:p>
            <a:pPr marL="0" indent="0">
              <a:buFont typeface="Wingdings" pitchFamily="2" charset="2"/>
              <a:buNone/>
            </a:pPr>
            <a:r>
              <a:rPr lang="en-US" dirty="0"/>
              <a:t>HFS will take a number of steps to ensure its payments equal Medicaid’s share of qualifying pay-scale increases</a:t>
            </a:r>
          </a:p>
          <a:p>
            <a:pPr lvl="1"/>
            <a:r>
              <a:rPr lang="en-US" dirty="0"/>
              <a:t>Nursing facilities must post the pay-scale in employee common areas</a:t>
            </a:r>
          </a:p>
          <a:p>
            <a:pPr lvl="1"/>
            <a:r>
              <a:rPr lang="en-US" dirty="0"/>
              <a:t>Nursing facilities must attest they are paying according to the pay-scale (paying the listed amounts, at a minimum)</a:t>
            </a:r>
          </a:p>
          <a:p>
            <a:pPr lvl="1"/>
            <a:r>
              <a:rPr lang="en-US" dirty="0"/>
              <a:t>Nursing facility payroll information is submitted to (federal) CMS, then obtained by HFS to calculate worked hours at the individual CNA level</a:t>
            </a:r>
          </a:p>
          <a:p>
            <a:pPr lvl="1"/>
            <a:r>
              <a:rPr lang="en-US" dirty="0"/>
              <a:t>CNA experience and roles are being submitted directly to HFS </a:t>
            </a:r>
          </a:p>
          <a:p>
            <a:pPr lvl="2">
              <a:buSzPct val="50000"/>
              <a:buFont typeface="Wingdings" pitchFamily="2" charset="2"/>
              <a:buChar char="Ø"/>
            </a:pPr>
            <a:r>
              <a:rPr lang="en-US" dirty="0"/>
              <a:t>new quarterly data collection effort began in June 2022</a:t>
            </a:r>
          </a:p>
          <a:p>
            <a:pPr lvl="2">
              <a:buSzPct val="50000"/>
              <a:buFont typeface="Wingdings" pitchFamily="2" charset="2"/>
              <a:buChar char="Ø"/>
            </a:pPr>
            <a:r>
              <a:rPr lang="en-US" dirty="0"/>
              <a:t>based in part on employee input (for pre-employment CNA work histories)</a:t>
            </a:r>
          </a:p>
          <a:p>
            <a:pPr lvl="2">
              <a:buSzPct val="50000"/>
              <a:buFont typeface="Wingdings" pitchFamily="2" charset="2"/>
              <a:buChar char="Ø"/>
            </a:pPr>
            <a:r>
              <a:rPr lang="en-US" dirty="0"/>
              <a:t>obtained via templates to be completed by facilities (via </a:t>
            </a:r>
            <a:r>
              <a:rPr lang="en-US" dirty="0" err="1"/>
              <a:t>Sharepoint</a:t>
            </a:r>
            <a:r>
              <a:rPr lang="en-US" dirty="0"/>
              <a:t>) with employee input</a:t>
            </a:r>
          </a:p>
          <a:p>
            <a:pPr lvl="1"/>
            <a:r>
              <a:rPr lang="en-US" dirty="0"/>
              <a:t>IDPH’s workforce registry is also being used as a point of comparison for reported CNA experience </a:t>
            </a:r>
          </a:p>
          <a:p>
            <a:pPr lvl="1"/>
            <a:r>
              <a:rPr lang="en-US" dirty="0"/>
              <a:t>The pay-scale is to reflect increases tied solely to experience and/or promotion, and its implementation is NOT to result in any wage reductions</a:t>
            </a:r>
          </a:p>
        </p:txBody>
      </p:sp>
      <p:sp>
        <p:nvSpPr>
          <p:cNvPr id="9" name="Footer Placeholder 1">
            <a:extLst>
              <a:ext uri="{FF2B5EF4-FFF2-40B4-BE49-F238E27FC236}">
                <a16:creationId xmlns:a16="http://schemas.microsoft.com/office/drawing/2014/main" id="{E7A2BFE6-E8C2-4B5A-9B83-81AFF1C6F421}"/>
              </a:ext>
            </a:extLst>
          </p:cNvPr>
          <p:cNvSpPr>
            <a:spLocks noGrp="1"/>
          </p:cNvSpPr>
          <p:nvPr>
            <p:ph type="ftr" sz="quarter" idx="11"/>
          </p:nvPr>
        </p:nvSpPr>
        <p:spPr>
          <a:xfrm>
            <a:off x="4507345" y="6449425"/>
            <a:ext cx="6133566" cy="338554"/>
          </a:xfrm>
        </p:spPr>
        <p:txBody>
          <a:bodyPr/>
          <a:lstStyle/>
          <a:p>
            <a:r>
              <a:rPr lang="en-US" sz="1050" i="1" dirty="0"/>
              <a:t>All policy guidance reflected in this document is subject to federal approval and the state rulemaking process</a:t>
            </a:r>
          </a:p>
        </p:txBody>
      </p:sp>
      <p:pic>
        <p:nvPicPr>
          <p:cNvPr id="11" name="Picture 10">
            <a:extLst>
              <a:ext uri="{FF2B5EF4-FFF2-40B4-BE49-F238E27FC236}">
                <a16:creationId xmlns:a16="http://schemas.microsoft.com/office/drawing/2014/main" id="{D496CBA0-D745-41DD-8F10-91EFFBD6C4E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211919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840329B-65F9-47B5-A43E-468A4B3F1ABA}"/>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 name="TextBox 2">
            <a:extLst>
              <a:ext uri="{FF2B5EF4-FFF2-40B4-BE49-F238E27FC236}">
                <a16:creationId xmlns:a16="http://schemas.microsoft.com/office/drawing/2014/main" id="{5EB9F463-9D75-4D1E-A257-C0B4F9BA2C6E}"/>
              </a:ext>
            </a:extLst>
          </p:cNvPr>
          <p:cNvSpPr txBox="1"/>
          <p:nvPr/>
        </p:nvSpPr>
        <p:spPr>
          <a:xfrm>
            <a:off x="3054350" y="190472"/>
            <a:ext cx="9966960" cy="830997"/>
          </a:xfrm>
          <a:prstGeom prst="rect">
            <a:avLst/>
          </a:prstGeom>
          <a:noFill/>
        </p:spPr>
        <p:txBody>
          <a:bodyPr wrap="square" rtlCol="0">
            <a:spAutoFit/>
          </a:bodyPr>
          <a:lstStyle/>
          <a:p>
            <a:r>
              <a:rPr lang="en-US" sz="2400" b="1" dirty="0">
                <a:solidFill>
                  <a:schemeClr val="bg1"/>
                </a:solidFill>
              </a:rPr>
              <a:t>Statewide, 205 of 668 Medicaid-providing nursing facilities (31%)  participated in the CNA pay scale subsidy program in 3Q2022*</a:t>
            </a:r>
          </a:p>
        </p:txBody>
      </p:sp>
      <p:pic>
        <p:nvPicPr>
          <p:cNvPr id="6" name="Picture 5">
            <a:extLst>
              <a:ext uri="{FF2B5EF4-FFF2-40B4-BE49-F238E27FC236}">
                <a16:creationId xmlns:a16="http://schemas.microsoft.com/office/drawing/2014/main" id="{68AFBCA7-4184-4802-BA1D-6BB79A5E2985}"/>
              </a:ext>
            </a:extLst>
          </p:cNvPr>
          <p:cNvPicPr>
            <a:picLocks noChangeAspect="1"/>
          </p:cNvPicPr>
          <p:nvPr/>
        </p:nvPicPr>
        <p:blipFill>
          <a:blip r:embed="rId2"/>
          <a:stretch>
            <a:fillRect/>
          </a:stretch>
        </p:blipFill>
        <p:spPr>
          <a:xfrm>
            <a:off x="459105" y="1289105"/>
            <a:ext cx="8236410" cy="4584589"/>
          </a:xfrm>
          <a:prstGeom prst="rect">
            <a:avLst/>
          </a:prstGeom>
        </p:spPr>
      </p:pic>
      <p:sp>
        <p:nvSpPr>
          <p:cNvPr id="7" name="TextBox 6">
            <a:extLst>
              <a:ext uri="{FF2B5EF4-FFF2-40B4-BE49-F238E27FC236}">
                <a16:creationId xmlns:a16="http://schemas.microsoft.com/office/drawing/2014/main" id="{8F97B9B4-C6E3-4D7C-AE36-215A3C167F69}"/>
              </a:ext>
            </a:extLst>
          </p:cNvPr>
          <p:cNvSpPr txBox="1"/>
          <p:nvPr/>
        </p:nvSpPr>
        <p:spPr>
          <a:xfrm>
            <a:off x="8867776" y="1289105"/>
            <a:ext cx="3171824" cy="5355312"/>
          </a:xfrm>
          <a:prstGeom prst="rect">
            <a:avLst/>
          </a:prstGeom>
          <a:noFill/>
        </p:spPr>
        <p:txBody>
          <a:bodyPr wrap="square" rtlCol="0">
            <a:spAutoFit/>
          </a:bodyPr>
          <a:lstStyle/>
          <a:p>
            <a:r>
              <a:rPr lang="en-US" dirty="0"/>
              <a:t>Participation in the Chicago area was less than half the downstate rate</a:t>
            </a:r>
          </a:p>
          <a:p>
            <a:pPr marL="285750" indent="-285750">
              <a:buFont typeface="Arial" panose="020B0604020202020204" pitchFamily="34" charset="0"/>
              <a:buChar char="•"/>
            </a:pPr>
            <a:r>
              <a:rPr lang="en-US" dirty="0"/>
              <a:t>17% of Chicago area facilities</a:t>
            </a:r>
          </a:p>
          <a:p>
            <a:pPr marL="285750" indent="-285750">
              <a:buFont typeface="Arial" panose="020B0604020202020204" pitchFamily="34" charset="0"/>
              <a:buChar char="•"/>
            </a:pPr>
            <a:r>
              <a:rPr lang="en-US" dirty="0"/>
              <a:t>43% of downstate facilities</a:t>
            </a:r>
          </a:p>
          <a:p>
            <a:pPr marL="285750" indent="-285750">
              <a:buFont typeface="Arial" panose="020B0604020202020204" pitchFamily="34" charset="0"/>
              <a:buChar char="•"/>
            </a:pPr>
            <a:endParaRPr lang="en-US" dirty="0"/>
          </a:p>
          <a:p>
            <a:r>
              <a:rPr lang="en-US" dirty="0"/>
              <a:t>Participation was lower in facilities with below-average Medicaid utilization</a:t>
            </a:r>
          </a:p>
          <a:p>
            <a:pPr marL="285750" indent="-285750">
              <a:buFont typeface="Arial" panose="020B0604020202020204" pitchFamily="34" charset="0"/>
              <a:buChar char="•"/>
            </a:pPr>
            <a:r>
              <a:rPr lang="en-US" dirty="0"/>
              <a:t>21% of facilities with &lt; 60% Medicaid utilization</a:t>
            </a:r>
          </a:p>
          <a:p>
            <a:pPr marL="285750" indent="-285750">
              <a:buFont typeface="Arial" panose="020B0604020202020204" pitchFamily="34" charset="0"/>
              <a:buChar char="•"/>
            </a:pPr>
            <a:r>
              <a:rPr lang="en-US" dirty="0"/>
              <a:t>37% of facilities with 60%+ Medicaid utilization</a:t>
            </a:r>
          </a:p>
          <a:p>
            <a:endParaRPr lang="en-US" dirty="0"/>
          </a:p>
          <a:p>
            <a:r>
              <a:rPr lang="en-US" dirty="0"/>
              <a:t>Surprisingly, the highest-subsidized facilities did </a:t>
            </a:r>
            <a:r>
              <a:rPr lang="en-US" u="sng" dirty="0"/>
              <a:t>not</a:t>
            </a:r>
            <a:r>
              <a:rPr lang="en-US" dirty="0"/>
              <a:t> participate at a higher rate</a:t>
            </a:r>
          </a:p>
          <a:p>
            <a:pPr marL="285750" indent="-285750">
              <a:buFont typeface="Arial" panose="020B0604020202020204" pitchFamily="34" charset="0"/>
              <a:buChar char="•"/>
            </a:pPr>
            <a:r>
              <a:rPr lang="en-US" dirty="0"/>
              <a:t>34% of facilities with 80%+ Medicaid utilization</a:t>
            </a:r>
          </a:p>
        </p:txBody>
      </p:sp>
      <p:sp>
        <p:nvSpPr>
          <p:cNvPr id="8" name="TextBox 7">
            <a:extLst>
              <a:ext uri="{FF2B5EF4-FFF2-40B4-BE49-F238E27FC236}">
                <a16:creationId xmlns:a16="http://schemas.microsoft.com/office/drawing/2014/main" id="{A269BAA9-2892-4321-A4EE-4F4BBA9C4E79}"/>
              </a:ext>
            </a:extLst>
          </p:cNvPr>
          <p:cNvSpPr txBox="1"/>
          <p:nvPr/>
        </p:nvSpPr>
        <p:spPr>
          <a:xfrm>
            <a:off x="514350" y="6181726"/>
            <a:ext cx="8181165" cy="646331"/>
          </a:xfrm>
          <a:prstGeom prst="rect">
            <a:avLst/>
          </a:prstGeom>
          <a:noFill/>
        </p:spPr>
        <p:txBody>
          <a:bodyPr wrap="square" rtlCol="0">
            <a:spAutoFit/>
          </a:bodyPr>
          <a:lstStyle/>
          <a:p>
            <a:r>
              <a:rPr lang="en-US" dirty="0"/>
              <a:t>*Note: Because the pay scale subsidy is only paid to Medicaid-providing facilities, non-Medicaid facilities were excluded from the analysis.</a:t>
            </a:r>
          </a:p>
        </p:txBody>
      </p:sp>
      <p:pic>
        <p:nvPicPr>
          <p:cNvPr id="10" name="Picture 9">
            <a:extLst>
              <a:ext uri="{FF2B5EF4-FFF2-40B4-BE49-F238E27FC236}">
                <a16:creationId xmlns:a16="http://schemas.microsoft.com/office/drawing/2014/main" id="{9896577A-31EE-4E10-803C-791FDFDA0D93}"/>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557325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83A5BCA-F8B9-4812-A85B-FA210C2E111D}"/>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5" name="TextBox 4">
            <a:extLst>
              <a:ext uri="{FF2B5EF4-FFF2-40B4-BE49-F238E27FC236}">
                <a16:creationId xmlns:a16="http://schemas.microsoft.com/office/drawing/2014/main" id="{AA208AA6-6F29-42B3-BB8D-C09E7A79692E}"/>
              </a:ext>
            </a:extLst>
          </p:cNvPr>
          <p:cNvSpPr txBox="1"/>
          <p:nvPr/>
        </p:nvSpPr>
        <p:spPr>
          <a:xfrm>
            <a:off x="2945315" y="165072"/>
            <a:ext cx="9966960" cy="830997"/>
          </a:xfrm>
          <a:prstGeom prst="rect">
            <a:avLst/>
          </a:prstGeom>
          <a:noFill/>
        </p:spPr>
        <p:txBody>
          <a:bodyPr wrap="square" rtlCol="0">
            <a:spAutoFit/>
          </a:bodyPr>
          <a:lstStyle/>
          <a:p>
            <a:r>
              <a:rPr lang="en-US" sz="2400" b="1" dirty="0">
                <a:solidFill>
                  <a:schemeClr val="bg1"/>
                </a:solidFill>
              </a:rPr>
              <a:t>Statewide, 205 of 668 Medicaid-providing nursing facilities (31%) participated in the CNA pay scale subsidy program in 3Q2022*</a:t>
            </a:r>
          </a:p>
        </p:txBody>
      </p:sp>
      <p:sp>
        <p:nvSpPr>
          <p:cNvPr id="6" name="TextBox 5">
            <a:extLst>
              <a:ext uri="{FF2B5EF4-FFF2-40B4-BE49-F238E27FC236}">
                <a16:creationId xmlns:a16="http://schemas.microsoft.com/office/drawing/2014/main" id="{4A381D09-14BC-402C-9932-7F5C3A5A2CEA}"/>
              </a:ext>
            </a:extLst>
          </p:cNvPr>
          <p:cNvSpPr txBox="1"/>
          <p:nvPr/>
        </p:nvSpPr>
        <p:spPr>
          <a:xfrm>
            <a:off x="514350" y="6181726"/>
            <a:ext cx="8181165" cy="646331"/>
          </a:xfrm>
          <a:prstGeom prst="rect">
            <a:avLst/>
          </a:prstGeom>
          <a:noFill/>
        </p:spPr>
        <p:txBody>
          <a:bodyPr wrap="square" rtlCol="0">
            <a:spAutoFit/>
          </a:bodyPr>
          <a:lstStyle/>
          <a:p>
            <a:r>
              <a:rPr lang="en-US" dirty="0"/>
              <a:t>*Note: Because the pay scale subsidy is only paid to Medicaid-providing facilities, non-Medicaid facilities were excluded from the analysis.</a:t>
            </a:r>
          </a:p>
        </p:txBody>
      </p:sp>
      <p:pic>
        <p:nvPicPr>
          <p:cNvPr id="7" name="Picture 6">
            <a:extLst>
              <a:ext uri="{FF2B5EF4-FFF2-40B4-BE49-F238E27FC236}">
                <a16:creationId xmlns:a16="http://schemas.microsoft.com/office/drawing/2014/main" id="{ACEC9482-5D35-4ECE-A2A7-3942E41AAE4D}"/>
              </a:ext>
            </a:extLst>
          </p:cNvPr>
          <p:cNvPicPr>
            <a:picLocks noChangeAspect="1"/>
          </p:cNvPicPr>
          <p:nvPr/>
        </p:nvPicPr>
        <p:blipFill>
          <a:blip r:embed="rId2"/>
          <a:stretch>
            <a:fillRect/>
          </a:stretch>
        </p:blipFill>
        <p:spPr>
          <a:xfrm>
            <a:off x="489255" y="1800225"/>
            <a:ext cx="11115126" cy="3228975"/>
          </a:xfrm>
          <a:prstGeom prst="rect">
            <a:avLst/>
          </a:prstGeom>
        </p:spPr>
      </p:pic>
      <p:pic>
        <p:nvPicPr>
          <p:cNvPr id="9" name="Picture 8">
            <a:extLst>
              <a:ext uri="{FF2B5EF4-FFF2-40B4-BE49-F238E27FC236}">
                <a16:creationId xmlns:a16="http://schemas.microsoft.com/office/drawing/2014/main" id="{B2EEC65D-D15A-443C-B083-E4ECF94D17E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3831821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41B2E7D-902E-482C-8507-80A0B12D5980}"/>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 name="TextBox 2">
            <a:extLst>
              <a:ext uri="{FF2B5EF4-FFF2-40B4-BE49-F238E27FC236}">
                <a16:creationId xmlns:a16="http://schemas.microsoft.com/office/drawing/2014/main" id="{2AE3E0E6-B10A-441A-8523-945A14EA2024}"/>
              </a:ext>
            </a:extLst>
          </p:cNvPr>
          <p:cNvSpPr txBox="1"/>
          <p:nvPr/>
        </p:nvSpPr>
        <p:spPr>
          <a:xfrm>
            <a:off x="3054350" y="150073"/>
            <a:ext cx="9966960" cy="830997"/>
          </a:xfrm>
          <a:prstGeom prst="rect">
            <a:avLst/>
          </a:prstGeom>
          <a:noFill/>
        </p:spPr>
        <p:txBody>
          <a:bodyPr wrap="square" rtlCol="0">
            <a:spAutoFit/>
          </a:bodyPr>
          <a:lstStyle/>
          <a:p>
            <a:r>
              <a:rPr lang="en-US" sz="2400" b="1" dirty="0">
                <a:solidFill>
                  <a:schemeClr val="bg1"/>
                </a:solidFill>
              </a:rPr>
              <a:t>205 participating facilities accounted for 29% of CNA hours worked statewide*</a:t>
            </a:r>
          </a:p>
        </p:txBody>
      </p:sp>
      <p:sp>
        <p:nvSpPr>
          <p:cNvPr id="7" name="TextBox 6">
            <a:extLst>
              <a:ext uri="{FF2B5EF4-FFF2-40B4-BE49-F238E27FC236}">
                <a16:creationId xmlns:a16="http://schemas.microsoft.com/office/drawing/2014/main" id="{73064F64-DD18-4E30-A7C7-F3CAF581FE3A}"/>
              </a:ext>
            </a:extLst>
          </p:cNvPr>
          <p:cNvSpPr txBox="1"/>
          <p:nvPr/>
        </p:nvSpPr>
        <p:spPr>
          <a:xfrm>
            <a:off x="8915401" y="1289104"/>
            <a:ext cx="3028950" cy="4584589"/>
          </a:xfrm>
          <a:prstGeom prst="rect">
            <a:avLst/>
          </a:prstGeom>
          <a:noFill/>
        </p:spPr>
        <p:txBody>
          <a:bodyPr wrap="square" rtlCol="0">
            <a:spAutoFit/>
          </a:bodyPr>
          <a:lstStyle/>
          <a:p>
            <a:r>
              <a:rPr lang="en-US" dirty="0"/>
              <a:t>Participation in the Chicago area was less than half the downstate rate</a:t>
            </a:r>
          </a:p>
          <a:p>
            <a:pPr marL="285750" indent="-285750">
              <a:buFont typeface="Arial" panose="020B0604020202020204" pitchFamily="34" charset="0"/>
              <a:buChar char="•"/>
            </a:pPr>
            <a:r>
              <a:rPr lang="en-US" dirty="0"/>
              <a:t>18% of Chicago area CNA work hours are in participating facilities</a:t>
            </a:r>
          </a:p>
          <a:p>
            <a:pPr marL="285750" indent="-285750">
              <a:buFont typeface="Arial" panose="020B0604020202020204" pitchFamily="34" charset="0"/>
              <a:buChar char="•"/>
            </a:pPr>
            <a:r>
              <a:rPr lang="en-US" dirty="0"/>
              <a:t>41% of downstate CNA work hours are in participating facilities</a:t>
            </a:r>
          </a:p>
          <a:p>
            <a:pPr marL="285750" indent="-285750">
              <a:buFont typeface="Arial" panose="020B0604020202020204" pitchFamily="34" charset="0"/>
              <a:buChar char="•"/>
            </a:pPr>
            <a:endParaRPr lang="en-US" dirty="0"/>
          </a:p>
          <a:p>
            <a:endParaRPr lang="en-US" dirty="0"/>
          </a:p>
          <a:p>
            <a:r>
              <a:rPr lang="en-US" dirty="0"/>
              <a:t>Note: information on hours worked is from 4Q2021, the reference quarter for calculating pay scale subsidies in 3Q2022.</a:t>
            </a:r>
          </a:p>
        </p:txBody>
      </p:sp>
      <p:sp>
        <p:nvSpPr>
          <p:cNvPr id="9" name="TextBox 8">
            <a:extLst>
              <a:ext uri="{FF2B5EF4-FFF2-40B4-BE49-F238E27FC236}">
                <a16:creationId xmlns:a16="http://schemas.microsoft.com/office/drawing/2014/main" id="{3CD69392-55FE-4A6C-9F91-C558340908F4}"/>
              </a:ext>
            </a:extLst>
          </p:cNvPr>
          <p:cNvSpPr txBox="1"/>
          <p:nvPr/>
        </p:nvSpPr>
        <p:spPr>
          <a:xfrm>
            <a:off x="514350" y="6181726"/>
            <a:ext cx="8181165" cy="646331"/>
          </a:xfrm>
          <a:prstGeom prst="rect">
            <a:avLst/>
          </a:prstGeom>
          <a:noFill/>
        </p:spPr>
        <p:txBody>
          <a:bodyPr wrap="square" rtlCol="0">
            <a:spAutoFit/>
          </a:bodyPr>
          <a:lstStyle/>
          <a:p>
            <a:r>
              <a:rPr lang="en-US" dirty="0"/>
              <a:t>*Note: Because the pay scale subsidy is only paid to Medicaid-providing facilities, non-Medicaid facilities were excluded from the analysis.</a:t>
            </a:r>
          </a:p>
        </p:txBody>
      </p:sp>
      <p:pic>
        <p:nvPicPr>
          <p:cNvPr id="10" name="Picture 9">
            <a:extLst>
              <a:ext uri="{FF2B5EF4-FFF2-40B4-BE49-F238E27FC236}">
                <a16:creationId xmlns:a16="http://schemas.microsoft.com/office/drawing/2014/main" id="{DA158ADA-1A16-48C7-A7C9-510326A36BF6}"/>
              </a:ext>
            </a:extLst>
          </p:cNvPr>
          <p:cNvPicPr>
            <a:picLocks noChangeAspect="1"/>
          </p:cNvPicPr>
          <p:nvPr/>
        </p:nvPicPr>
        <p:blipFill>
          <a:blip r:embed="rId2"/>
          <a:stretch>
            <a:fillRect/>
          </a:stretch>
        </p:blipFill>
        <p:spPr>
          <a:xfrm>
            <a:off x="453009" y="1286055"/>
            <a:ext cx="8242506" cy="4590686"/>
          </a:xfrm>
          <a:prstGeom prst="rect">
            <a:avLst/>
          </a:prstGeom>
        </p:spPr>
      </p:pic>
      <p:pic>
        <p:nvPicPr>
          <p:cNvPr id="11" name="Picture 10">
            <a:extLst>
              <a:ext uri="{FF2B5EF4-FFF2-40B4-BE49-F238E27FC236}">
                <a16:creationId xmlns:a16="http://schemas.microsoft.com/office/drawing/2014/main" id="{957EF034-8342-4B48-9865-BAA4042AF27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686265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7F1701A-1F07-4435-B2A7-F288CF56F4B8}"/>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extBox 1">
            <a:extLst>
              <a:ext uri="{FF2B5EF4-FFF2-40B4-BE49-F238E27FC236}">
                <a16:creationId xmlns:a16="http://schemas.microsoft.com/office/drawing/2014/main" id="{5070475E-DFB4-44CB-B8F1-07FCB902AE5D}"/>
              </a:ext>
            </a:extLst>
          </p:cNvPr>
          <p:cNvSpPr txBox="1"/>
          <p:nvPr/>
        </p:nvSpPr>
        <p:spPr>
          <a:xfrm>
            <a:off x="3263727" y="165072"/>
            <a:ext cx="9966960" cy="830997"/>
          </a:xfrm>
          <a:prstGeom prst="rect">
            <a:avLst/>
          </a:prstGeom>
          <a:noFill/>
        </p:spPr>
        <p:txBody>
          <a:bodyPr wrap="square" rtlCol="0">
            <a:spAutoFit/>
          </a:bodyPr>
          <a:lstStyle/>
          <a:p>
            <a:r>
              <a:rPr lang="en-US" sz="2400" b="1" dirty="0">
                <a:solidFill>
                  <a:schemeClr val="bg1"/>
                </a:solidFill>
              </a:rPr>
              <a:t>205 participating facilities accounted for 29% of CNA hours worked statewide*</a:t>
            </a:r>
          </a:p>
        </p:txBody>
      </p:sp>
      <p:sp>
        <p:nvSpPr>
          <p:cNvPr id="3" name="TextBox 2">
            <a:extLst>
              <a:ext uri="{FF2B5EF4-FFF2-40B4-BE49-F238E27FC236}">
                <a16:creationId xmlns:a16="http://schemas.microsoft.com/office/drawing/2014/main" id="{2163C3CD-EA28-4161-9C85-33760D31B62F}"/>
              </a:ext>
            </a:extLst>
          </p:cNvPr>
          <p:cNvSpPr txBox="1"/>
          <p:nvPr/>
        </p:nvSpPr>
        <p:spPr>
          <a:xfrm>
            <a:off x="514350" y="6181726"/>
            <a:ext cx="8181165" cy="646331"/>
          </a:xfrm>
          <a:prstGeom prst="rect">
            <a:avLst/>
          </a:prstGeom>
          <a:noFill/>
        </p:spPr>
        <p:txBody>
          <a:bodyPr wrap="square" rtlCol="0">
            <a:spAutoFit/>
          </a:bodyPr>
          <a:lstStyle/>
          <a:p>
            <a:r>
              <a:rPr lang="en-US" dirty="0"/>
              <a:t>*Note: Because the pay scale subsidy is only paid to Medicaid-providing facilities, non-Medicaid facilities were excluded from the analysis.</a:t>
            </a:r>
          </a:p>
        </p:txBody>
      </p:sp>
      <p:pic>
        <p:nvPicPr>
          <p:cNvPr id="4" name="Picture 3">
            <a:extLst>
              <a:ext uri="{FF2B5EF4-FFF2-40B4-BE49-F238E27FC236}">
                <a16:creationId xmlns:a16="http://schemas.microsoft.com/office/drawing/2014/main" id="{BE3073FA-A27C-436F-9F7D-46AAF7590563}"/>
              </a:ext>
            </a:extLst>
          </p:cNvPr>
          <p:cNvPicPr>
            <a:picLocks noChangeAspect="1"/>
          </p:cNvPicPr>
          <p:nvPr/>
        </p:nvPicPr>
        <p:blipFill>
          <a:blip r:embed="rId2"/>
          <a:stretch>
            <a:fillRect/>
          </a:stretch>
        </p:blipFill>
        <p:spPr>
          <a:xfrm>
            <a:off x="444803" y="1609725"/>
            <a:ext cx="11361569" cy="3657600"/>
          </a:xfrm>
          <a:prstGeom prst="rect">
            <a:avLst/>
          </a:prstGeom>
        </p:spPr>
      </p:pic>
      <p:pic>
        <p:nvPicPr>
          <p:cNvPr id="7" name="Picture 6">
            <a:extLst>
              <a:ext uri="{FF2B5EF4-FFF2-40B4-BE49-F238E27FC236}">
                <a16:creationId xmlns:a16="http://schemas.microsoft.com/office/drawing/2014/main" id="{9D5BBE2E-6C04-4FBE-8AC1-D37CB3746F9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257408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10D2814-FD90-4039-89D0-CBED1EF4AB0A}"/>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 name="TextBox 2">
            <a:extLst>
              <a:ext uri="{FF2B5EF4-FFF2-40B4-BE49-F238E27FC236}">
                <a16:creationId xmlns:a16="http://schemas.microsoft.com/office/drawing/2014/main" id="{A1DCCB4C-568B-4A44-A1DC-263CD320BB68}"/>
              </a:ext>
            </a:extLst>
          </p:cNvPr>
          <p:cNvSpPr txBox="1"/>
          <p:nvPr/>
        </p:nvSpPr>
        <p:spPr>
          <a:xfrm>
            <a:off x="3315717" y="126951"/>
            <a:ext cx="8349541" cy="769441"/>
          </a:xfrm>
          <a:prstGeom prst="rect">
            <a:avLst/>
          </a:prstGeom>
          <a:noFill/>
        </p:spPr>
        <p:txBody>
          <a:bodyPr wrap="square" rtlCol="0">
            <a:spAutoFit/>
          </a:bodyPr>
          <a:lstStyle/>
          <a:p>
            <a:r>
              <a:rPr lang="en-US" sz="2400" b="1" dirty="0">
                <a:solidFill>
                  <a:schemeClr val="bg1"/>
                </a:solidFill>
              </a:rPr>
              <a:t>Summary</a:t>
            </a:r>
            <a:r>
              <a:rPr lang="en-US" sz="2400" b="1" dirty="0"/>
              <a:t> </a:t>
            </a:r>
            <a:r>
              <a:rPr lang="en-US" sz="2400" b="1" dirty="0">
                <a:solidFill>
                  <a:schemeClr val="bg1"/>
                </a:solidFill>
              </a:rPr>
              <a:t>of CNA pay scale impact on employee wages</a:t>
            </a:r>
          </a:p>
          <a:p>
            <a:r>
              <a:rPr lang="en-US" sz="2000" dirty="0">
                <a:solidFill>
                  <a:schemeClr val="bg1"/>
                </a:solidFill>
              </a:rPr>
              <a:t>Represents CNAs in participating facilities as of 3Q2022</a:t>
            </a:r>
          </a:p>
        </p:txBody>
      </p:sp>
      <p:pic>
        <p:nvPicPr>
          <p:cNvPr id="9" name="Picture 8">
            <a:extLst>
              <a:ext uri="{FF2B5EF4-FFF2-40B4-BE49-F238E27FC236}">
                <a16:creationId xmlns:a16="http://schemas.microsoft.com/office/drawing/2014/main" id="{C30361CD-54C7-4EEE-AC6A-6F4EDADAA29E}"/>
              </a:ext>
            </a:extLst>
          </p:cNvPr>
          <p:cNvPicPr>
            <a:picLocks noChangeAspect="1"/>
          </p:cNvPicPr>
          <p:nvPr/>
        </p:nvPicPr>
        <p:blipFill>
          <a:blip r:embed="rId2"/>
          <a:stretch>
            <a:fillRect/>
          </a:stretch>
        </p:blipFill>
        <p:spPr>
          <a:xfrm>
            <a:off x="510165" y="1581150"/>
            <a:ext cx="10883740" cy="3600450"/>
          </a:xfrm>
          <a:prstGeom prst="rect">
            <a:avLst/>
          </a:prstGeom>
        </p:spPr>
      </p:pic>
      <p:sp>
        <p:nvSpPr>
          <p:cNvPr id="11" name="TextBox 10">
            <a:extLst>
              <a:ext uri="{FF2B5EF4-FFF2-40B4-BE49-F238E27FC236}">
                <a16:creationId xmlns:a16="http://schemas.microsoft.com/office/drawing/2014/main" id="{34DE4A8B-93D6-44DA-B463-6A036504909D}"/>
              </a:ext>
            </a:extLst>
          </p:cNvPr>
          <p:cNvSpPr txBox="1"/>
          <p:nvPr/>
        </p:nvSpPr>
        <p:spPr>
          <a:xfrm>
            <a:off x="510165" y="5781675"/>
            <a:ext cx="8986260" cy="646331"/>
          </a:xfrm>
          <a:prstGeom prst="rect">
            <a:avLst/>
          </a:prstGeom>
          <a:noFill/>
        </p:spPr>
        <p:txBody>
          <a:bodyPr wrap="square" rtlCol="0">
            <a:spAutoFit/>
          </a:bodyPr>
          <a:lstStyle/>
          <a:p>
            <a:r>
              <a:rPr lang="en-US" dirty="0"/>
              <a:t>Note: amounts shown in top two rows are relative to wages that apply to CNAs with less than a year of experience.</a:t>
            </a:r>
          </a:p>
        </p:txBody>
      </p:sp>
      <p:pic>
        <p:nvPicPr>
          <p:cNvPr id="7" name="Picture 6">
            <a:extLst>
              <a:ext uri="{FF2B5EF4-FFF2-40B4-BE49-F238E27FC236}">
                <a16:creationId xmlns:a16="http://schemas.microsoft.com/office/drawing/2014/main" id="{5CE8ED65-573D-48F7-9020-BD7E64995A4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268810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11A43B3-9742-4888-98C3-43E2A1384D77}"/>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3" name="TextBox 2">
            <a:extLst>
              <a:ext uri="{FF2B5EF4-FFF2-40B4-BE49-F238E27FC236}">
                <a16:creationId xmlns:a16="http://schemas.microsoft.com/office/drawing/2014/main" id="{9A3063D6-7794-4D4F-BCCA-152B480C23C5}"/>
              </a:ext>
            </a:extLst>
          </p:cNvPr>
          <p:cNvSpPr txBox="1"/>
          <p:nvPr/>
        </p:nvSpPr>
        <p:spPr>
          <a:xfrm>
            <a:off x="2915188" y="195850"/>
            <a:ext cx="9078544" cy="830997"/>
          </a:xfrm>
          <a:prstGeom prst="rect">
            <a:avLst/>
          </a:prstGeom>
          <a:noFill/>
        </p:spPr>
        <p:txBody>
          <a:bodyPr wrap="square" rtlCol="0">
            <a:spAutoFit/>
          </a:bodyPr>
          <a:lstStyle/>
          <a:p>
            <a:r>
              <a:rPr lang="en-US" sz="2400" b="1" dirty="0">
                <a:solidFill>
                  <a:schemeClr val="bg1"/>
                </a:solidFill>
              </a:rPr>
              <a:t>What does the experience pay scale mean for CNAs working a 40-hour week?  </a:t>
            </a:r>
            <a:r>
              <a:rPr lang="en-US" sz="2000" dirty="0">
                <a:solidFill>
                  <a:schemeClr val="bg1"/>
                </a:solidFill>
              </a:rPr>
              <a:t>Represents CNAs in participating facilities as of 3Q2022</a:t>
            </a:r>
          </a:p>
        </p:txBody>
      </p:sp>
      <p:pic>
        <p:nvPicPr>
          <p:cNvPr id="6" name="Picture 5">
            <a:extLst>
              <a:ext uri="{FF2B5EF4-FFF2-40B4-BE49-F238E27FC236}">
                <a16:creationId xmlns:a16="http://schemas.microsoft.com/office/drawing/2014/main" id="{F79D33A1-B6A6-426C-BCB3-B54DD58795E4}"/>
              </a:ext>
            </a:extLst>
          </p:cNvPr>
          <p:cNvPicPr>
            <a:picLocks noChangeAspect="1"/>
          </p:cNvPicPr>
          <p:nvPr/>
        </p:nvPicPr>
        <p:blipFill>
          <a:blip r:embed="rId2"/>
          <a:stretch>
            <a:fillRect/>
          </a:stretch>
        </p:blipFill>
        <p:spPr>
          <a:xfrm>
            <a:off x="445445" y="1581149"/>
            <a:ext cx="10976245" cy="2733675"/>
          </a:xfrm>
          <a:prstGeom prst="rect">
            <a:avLst/>
          </a:prstGeom>
        </p:spPr>
      </p:pic>
      <p:sp>
        <p:nvSpPr>
          <p:cNvPr id="8" name="TextBox 7">
            <a:extLst>
              <a:ext uri="{FF2B5EF4-FFF2-40B4-BE49-F238E27FC236}">
                <a16:creationId xmlns:a16="http://schemas.microsoft.com/office/drawing/2014/main" id="{E6B6EF04-BD1A-46CB-86CC-591360E37BD2}"/>
              </a:ext>
            </a:extLst>
          </p:cNvPr>
          <p:cNvSpPr txBox="1"/>
          <p:nvPr/>
        </p:nvSpPr>
        <p:spPr>
          <a:xfrm>
            <a:off x="510165" y="5781675"/>
            <a:ext cx="8986260" cy="646331"/>
          </a:xfrm>
          <a:prstGeom prst="rect">
            <a:avLst/>
          </a:prstGeom>
          <a:noFill/>
        </p:spPr>
        <p:txBody>
          <a:bodyPr wrap="square" rtlCol="0">
            <a:spAutoFit/>
          </a:bodyPr>
          <a:lstStyle/>
          <a:p>
            <a:r>
              <a:rPr lang="en-US" dirty="0"/>
              <a:t>Note: amounts shown in top two rows are relative to wages that apply to CNAs with less than a year of experience.</a:t>
            </a:r>
          </a:p>
        </p:txBody>
      </p:sp>
      <p:pic>
        <p:nvPicPr>
          <p:cNvPr id="10" name="Picture 9">
            <a:extLst>
              <a:ext uri="{FF2B5EF4-FFF2-40B4-BE49-F238E27FC236}">
                <a16:creationId xmlns:a16="http://schemas.microsoft.com/office/drawing/2014/main" id="{12986AA3-4515-49E9-B644-F76B12967D6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2312744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5A1F7B6-CF6E-4A72-BF47-6842BB8ABDA7}"/>
              </a:ext>
            </a:extLst>
          </p:cNvPr>
          <p:cNvSpPr/>
          <p:nvPr/>
        </p:nvSpPr>
        <p:spPr>
          <a:xfrm>
            <a:off x="-6350" y="0"/>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72CEB6F2-4317-4928-BB70-5C47688DE933}"/>
              </a:ext>
            </a:extLst>
          </p:cNvPr>
          <p:cNvSpPr>
            <a:spLocks noGrp="1"/>
          </p:cNvSpPr>
          <p:nvPr>
            <p:ph type="title"/>
          </p:nvPr>
        </p:nvSpPr>
        <p:spPr/>
        <p:txBody>
          <a:bodyPr/>
          <a:lstStyle/>
          <a:p>
            <a:r>
              <a:rPr lang="en-US" dirty="0"/>
              <a:t>Overview of CNA subsidy program</a:t>
            </a:r>
          </a:p>
        </p:txBody>
      </p:sp>
      <p:sp>
        <p:nvSpPr>
          <p:cNvPr id="4" name="TextBox 3">
            <a:extLst>
              <a:ext uri="{FF2B5EF4-FFF2-40B4-BE49-F238E27FC236}">
                <a16:creationId xmlns:a16="http://schemas.microsoft.com/office/drawing/2014/main" id="{9F17834C-BC0D-4407-BD3F-A3A9A45D9A8B}"/>
              </a:ext>
            </a:extLst>
          </p:cNvPr>
          <p:cNvSpPr txBox="1"/>
          <p:nvPr/>
        </p:nvSpPr>
        <p:spPr>
          <a:xfrm>
            <a:off x="866774" y="5148263"/>
            <a:ext cx="9496425" cy="646331"/>
          </a:xfrm>
          <a:prstGeom prst="rect">
            <a:avLst/>
          </a:prstGeom>
          <a:noFill/>
        </p:spPr>
        <p:txBody>
          <a:bodyPr wrap="square" rtlCol="0">
            <a:spAutoFit/>
          </a:bodyPr>
          <a:lstStyle/>
          <a:p>
            <a:r>
              <a:rPr lang="en-US" dirty="0"/>
              <a:t>For more information and the latest updates please visit the HFS Long Term Care payment website:</a:t>
            </a:r>
          </a:p>
          <a:p>
            <a:r>
              <a:rPr lang="en-US" dirty="0">
                <a:hlinkClick r:id="rId2"/>
              </a:rPr>
              <a:t>Long Term Care | HFS (illinois.gov)</a:t>
            </a:r>
            <a:r>
              <a:rPr lang="en-US" dirty="0"/>
              <a:t> </a:t>
            </a:r>
          </a:p>
        </p:txBody>
      </p:sp>
      <p:pic>
        <p:nvPicPr>
          <p:cNvPr id="7" name="Picture 6">
            <a:extLst>
              <a:ext uri="{FF2B5EF4-FFF2-40B4-BE49-F238E27FC236}">
                <a16:creationId xmlns:a16="http://schemas.microsoft.com/office/drawing/2014/main" id="{31BB0FD9-81DD-4703-8B3C-7E051B43989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1162368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52B73D-3A78-0D4B-BCA8-2D766B1EA985}"/>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4950F5D8-22E1-4015-8661-E5B1FD28C2DE}" type="slidenum">
              <a:rPr kumimoji="0" lang="en-US" sz="1200" b="0" i="0" u="none" strike="noStrike" kern="1200" cap="none" spc="0" normalizeH="0" baseline="0" noProof="0" smtClean="0">
                <a:ln>
                  <a:noFill/>
                </a:ln>
                <a:solidFill>
                  <a:prstClr val="black">
                    <a:lumMod val="85000"/>
                    <a:lumOff val="15000"/>
                  </a:prstClr>
                </a:solidFill>
                <a:effectLst/>
                <a:uLnTx/>
                <a:uFillTx/>
                <a:latin typeface="Corbel" panose="020B050302020402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lumMod val="85000"/>
                  <a:lumOff val="15000"/>
                </a:prstClr>
              </a:solidFill>
              <a:effectLst/>
              <a:uLnTx/>
              <a:uFillTx/>
              <a:latin typeface="Corbel" panose="020B0503020204020204"/>
              <a:ea typeface="+mn-ea"/>
              <a:cs typeface="+mn-cs"/>
            </a:endParaRPr>
          </a:p>
        </p:txBody>
      </p:sp>
      <p:sp>
        <p:nvSpPr>
          <p:cNvPr id="4" name="Rectangle 3">
            <a:extLst>
              <a:ext uri="{FF2B5EF4-FFF2-40B4-BE49-F238E27FC236}">
                <a16:creationId xmlns:a16="http://schemas.microsoft.com/office/drawing/2014/main" id="{EC682DF7-0707-9146-859B-F9DC2F0C29B5}"/>
              </a:ext>
            </a:extLst>
          </p:cNvPr>
          <p:cNvSpPr/>
          <p:nvPr/>
        </p:nvSpPr>
        <p:spPr>
          <a:xfrm>
            <a:off x="0" y="-1"/>
            <a:ext cx="12192000" cy="1161143"/>
          </a:xfrm>
          <a:prstGeom prst="rect">
            <a:avLst/>
          </a:prstGeom>
          <a:solidFill>
            <a:srgbClr val="071E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10" name="Google Shape;349;p33">
            <a:extLst>
              <a:ext uri="{FF2B5EF4-FFF2-40B4-BE49-F238E27FC236}">
                <a16:creationId xmlns:a16="http://schemas.microsoft.com/office/drawing/2014/main" id="{EBBDB086-6B62-6B42-B473-BA1791F57B12}"/>
              </a:ext>
            </a:extLst>
          </p:cNvPr>
          <p:cNvSpPr txBox="1"/>
          <p:nvPr/>
        </p:nvSpPr>
        <p:spPr>
          <a:xfrm>
            <a:off x="3411073" y="136525"/>
            <a:ext cx="7783669" cy="632800"/>
          </a:xfrm>
          <a:prstGeom prst="rect">
            <a:avLst/>
          </a:prstGeom>
          <a:noFill/>
          <a:ln>
            <a:noFill/>
          </a:ln>
        </p:spPr>
        <p:txBody>
          <a:bodyPr spcFirstLastPara="1" wrap="square" lIns="121900" tIns="121900" rIns="121900" bIns="121900" anchor="t" anchorCtr="0">
            <a:noAutofit/>
          </a:bodyPr>
          <a:lstStyle/>
          <a:p>
            <a:pPr lvl="0">
              <a:buClr>
                <a:schemeClr val="dk1"/>
              </a:buClr>
              <a:buSzPts val="2800"/>
            </a:pPr>
            <a:r>
              <a:rPr lang="en-US" sz="2300" b="1" dirty="0">
                <a:solidFill>
                  <a:schemeClr val="bg1"/>
                </a:solidFill>
                <a:latin typeface="Proxima Nova"/>
                <a:ea typeface="Proxima Nova"/>
                <a:cs typeface="Proxima Nova"/>
                <a:sym typeface="Proxima Nova"/>
              </a:rPr>
              <a:t>New subsidies for a CNA pay-scale</a:t>
            </a:r>
          </a:p>
        </p:txBody>
      </p:sp>
      <p:sp>
        <p:nvSpPr>
          <p:cNvPr id="9" name="Content Placeholder 2">
            <a:extLst>
              <a:ext uri="{FF2B5EF4-FFF2-40B4-BE49-F238E27FC236}">
                <a16:creationId xmlns:a16="http://schemas.microsoft.com/office/drawing/2014/main" id="{8437F416-9F64-435D-8A1E-A8D7ADAA35A5}"/>
              </a:ext>
            </a:extLst>
          </p:cNvPr>
          <p:cNvSpPr txBox="1">
            <a:spLocks/>
          </p:cNvSpPr>
          <p:nvPr/>
        </p:nvSpPr>
        <p:spPr>
          <a:xfrm>
            <a:off x="792805" y="1574273"/>
            <a:ext cx="10515600" cy="4919732"/>
          </a:xfrm>
          <a:prstGeom prst="rect">
            <a:avLst/>
          </a:prstGeom>
        </p:spPr>
        <p:txBody>
          <a:bodyPr>
            <a:normAutofit fontScale="92500" lnSpcReduction="10000"/>
          </a:bodyPr>
          <a:lst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a:lstStyle>
          <a:p>
            <a:r>
              <a:rPr lang="en-US" sz="2400" dirty="0"/>
              <a:t>Newly-adopted statutory reforms direct HFS to help facilities pay for substantial new wage increases in the form of a pay-scale for certified nursing assistants (CNAs)</a:t>
            </a:r>
          </a:p>
          <a:p>
            <a:r>
              <a:rPr lang="en-US" sz="2400" dirty="0"/>
              <a:t>In facilities that choose to participate, Medicaid pays its share (based on percentage of resident days) of the hourly rate increases that CNAs receive for their years of experience and for additional duties or responsibilities </a:t>
            </a:r>
          </a:p>
          <a:p>
            <a:pPr lvl="1"/>
            <a:r>
              <a:rPr lang="en-US" dirty="0"/>
              <a:t>Qualifying pay-scales reward ‘steps’ (CNA experience) and ‘grades’ (promotable job role)</a:t>
            </a:r>
          </a:p>
          <a:p>
            <a:pPr lvl="1"/>
            <a:r>
              <a:rPr lang="en-US" dirty="0"/>
              <a:t>The tenure pay-scale does </a:t>
            </a:r>
            <a:r>
              <a:rPr lang="en-US" u="sng" dirty="0"/>
              <a:t>not</a:t>
            </a:r>
            <a:r>
              <a:rPr lang="en-US" dirty="0"/>
              <a:t> limit countable experience to a CNA’s tenure under any specific employer, facility, type of health care employer nor state and </a:t>
            </a:r>
            <a:r>
              <a:rPr lang="en-US" u="sng" dirty="0"/>
              <a:t>is</a:t>
            </a:r>
            <a:r>
              <a:rPr lang="en-US" dirty="0"/>
              <a:t> intended to reward a CNA’s full history working as a CNA, not just their tenure in their current facility</a:t>
            </a:r>
          </a:p>
          <a:p>
            <a:r>
              <a:rPr lang="en-US" sz="2400" dirty="0"/>
              <a:t>Facilities may choose to implement either the experience pay-scale or the promotion pay-scale, or they may implement both (or neither). If they implement both, then the two wage increments are additive for those CNAs that qualify for both.</a:t>
            </a:r>
          </a:p>
          <a:p>
            <a:r>
              <a:rPr lang="en-US" sz="2400" dirty="0"/>
              <a:t>In addition, Medicaid will reimburse facilities for their financing of all CNA certification course costs.</a:t>
            </a:r>
          </a:p>
          <a:p>
            <a:r>
              <a:rPr lang="en-US" sz="2400" dirty="0"/>
              <a:t>CNA pay-scale and training subsidies total $85M per year</a:t>
            </a:r>
          </a:p>
        </p:txBody>
      </p:sp>
      <p:sp>
        <p:nvSpPr>
          <p:cNvPr id="11" name="Footer Placeholder 1">
            <a:extLst>
              <a:ext uri="{FF2B5EF4-FFF2-40B4-BE49-F238E27FC236}">
                <a16:creationId xmlns:a16="http://schemas.microsoft.com/office/drawing/2014/main" id="{961159D8-3FA4-4440-84BE-89B285A4EE91}"/>
              </a:ext>
            </a:extLst>
          </p:cNvPr>
          <p:cNvSpPr>
            <a:spLocks noGrp="1"/>
          </p:cNvSpPr>
          <p:nvPr>
            <p:ph type="ftr" sz="quarter" idx="11"/>
          </p:nvPr>
        </p:nvSpPr>
        <p:spPr>
          <a:xfrm>
            <a:off x="4507345" y="6449425"/>
            <a:ext cx="6133566" cy="338554"/>
          </a:xfrm>
        </p:spPr>
        <p:txBody>
          <a:bodyPr/>
          <a:lstStyle/>
          <a:p>
            <a:r>
              <a:rPr lang="en-US" sz="1050" i="1" dirty="0"/>
              <a:t>All policy guidance reflected in this document is subject to federal approval and the state rulemaking process</a:t>
            </a:r>
          </a:p>
        </p:txBody>
      </p:sp>
      <p:pic>
        <p:nvPicPr>
          <p:cNvPr id="8" name="Picture 7">
            <a:extLst>
              <a:ext uri="{FF2B5EF4-FFF2-40B4-BE49-F238E27FC236}">
                <a16:creationId xmlns:a16="http://schemas.microsoft.com/office/drawing/2014/main" id="{055688DC-5A8B-4D20-A85A-8E3FEF8D02B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6240" y="291011"/>
            <a:ext cx="2255520" cy="579120"/>
          </a:xfrm>
          <a:prstGeom prst="rect">
            <a:avLst/>
          </a:prstGeom>
          <a:noFill/>
          <a:ln>
            <a:noFill/>
          </a:ln>
        </p:spPr>
      </p:pic>
    </p:spTree>
    <p:extLst>
      <p:ext uri="{BB962C8B-B14F-4D97-AF65-F5344CB8AC3E}">
        <p14:creationId xmlns:p14="http://schemas.microsoft.com/office/powerpoint/2010/main" val="1001129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66A85E11E30F4E991D0A89AF3E1058" ma:contentTypeVersion="21" ma:contentTypeDescription="Create a new document." ma:contentTypeScope="" ma:versionID="e9e714bb0801ac8b7362f47fe2f2be00">
  <xsd:schema xmlns:xsd="http://www.w3.org/2001/XMLSchema" xmlns:xs="http://www.w3.org/2001/XMLSchema" xmlns:p="http://schemas.microsoft.com/office/2006/metadata/properties" xmlns:ns1="http://schemas.microsoft.com/sharepoint/v3" targetNamespace="http://schemas.microsoft.com/office/2006/metadata/properties" ma:root="true" ma:fieldsID="ad2c4303766fcadb54f511e1f5a2aad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hidden="true" ma:internalName="PublishingStartDate" ma:readOnly="false">
      <xsd:simpleType>
        <xsd:restriction base="dms:Unknown"/>
      </xsd:simpleType>
    </xsd:element>
    <xsd:element name="PublishingExpirationDate" ma:index="9" nillable="true" ma:displayName="Scheduling End Date" ma:hidden="true" ma:internalName="PublishingExpirationDate"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CEDC3C4D-A6EA-4620-8222-FA17300AA919}"/>
</file>

<file path=customXml/itemProps2.xml><?xml version="1.0" encoding="utf-8"?>
<ds:datastoreItem xmlns:ds="http://schemas.openxmlformats.org/officeDocument/2006/customXml" ds:itemID="{E717A138-EC9D-4C84-988B-4BA1BF021305}"/>
</file>

<file path=customXml/itemProps3.xml><?xml version="1.0" encoding="utf-8"?>
<ds:datastoreItem xmlns:ds="http://schemas.openxmlformats.org/officeDocument/2006/customXml" ds:itemID="{2160BE0A-14BA-4FB4-8BBB-5565296BAD34}"/>
</file>

<file path=docProps/app.xml><?xml version="1.0" encoding="utf-8"?>
<Properties xmlns="http://schemas.openxmlformats.org/officeDocument/2006/extended-properties" xmlns:vt="http://schemas.openxmlformats.org/officeDocument/2006/docPropsVTypes">
  <TotalTime>1180</TotalTime>
  <Words>1128</Words>
  <Application>Microsoft Office PowerPoint</Application>
  <PresentationFormat>Widescreen</PresentationFormat>
  <Paragraphs>72</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Corbel</vt:lpstr>
      <vt:lpstr>Proxima Nova</vt:lpstr>
      <vt:lpstr>Wingdings</vt:lpstr>
      <vt:lpstr>Office Theme</vt:lpstr>
      <vt:lpstr>Summary of initial participation in Illinois’ nursing facility CNA pay scale subsidy program:  July-September 2022</vt:lpstr>
      <vt:lpstr>PowerPoint Presentation</vt:lpstr>
      <vt:lpstr>PowerPoint Presentation</vt:lpstr>
      <vt:lpstr>PowerPoint Presentation</vt:lpstr>
      <vt:lpstr>PowerPoint Presentation</vt:lpstr>
      <vt:lpstr>PowerPoint Presentation</vt:lpstr>
      <vt:lpstr>PowerPoint Presentation</vt:lpstr>
      <vt:lpstr>Overview of CNA subsidy program</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09 15 2022 CNA Pay Scale Participation For 3Q 2022 V 09142022</dc:title>
  <dc:creator>Allison, Andy</dc:creator>
  <cp:lastModifiedBy>McCurdy, Mark</cp:lastModifiedBy>
  <cp:revision>12</cp:revision>
  <dcterms:created xsi:type="dcterms:W3CDTF">2022-09-12T17:03:41Z</dcterms:created>
  <dcterms:modified xsi:type="dcterms:W3CDTF">2022-09-14T14:09:44Z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0x0101000766A85E11E30F4E991D0A89AF3E1058</vt:lpwstr>
  </property>
  <property fmtid="{D5CDD505-2E9C-101B-9397-08002B2CF9AE}" pid="3" name="TaxKeyword">
    <vt:lpwstr/>
  </property>
  <property fmtid="{D5CDD505-2E9C-101B-9397-08002B2CF9AE}" pid="4" name="TaxCatchAll">
    <vt:lpwstr/>
  </property>
  <property fmtid="{D5CDD505-2E9C-101B-9397-08002B2CF9AE}" pid="5" name="TaxKeywordTaxHTField">
    <vt:lpwstr/>
  </property>
</Properties>
</file>