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4.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4"/>
  </p:sldMasterIdLst>
  <p:notesMasterIdLst>
    <p:notesMasterId r:id="rId30"/>
  </p:notesMasterIdLst>
  <p:sldIdLst>
    <p:sldId id="256" r:id="rId5"/>
    <p:sldId id="257" r:id="rId6"/>
    <p:sldId id="302" r:id="rId7"/>
    <p:sldId id="292" r:id="rId8"/>
    <p:sldId id="304" r:id="rId9"/>
    <p:sldId id="308" r:id="rId10"/>
    <p:sldId id="322" r:id="rId11"/>
    <p:sldId id="312" r:id="rId12"/>
    <p:sldId id="287" r:id="rId13"/>
    <p:sldId id="338" r:id="rId14"/>
    <p:sldId id="311" r:id="rId15"/>
    <p:sldId id="330" r:id="rId16"/>
    <p:sldId id="329" r:id="rId17"/>
    <p:sldId id="341" r:id="rId18"/>
    <p:sldId id="342" r:id="rId19"/>
    <p:sldId id="325" r:id="rId20"/>
    <p:sldId id="334" r:id="rId21"/>
    <p:sldId id="305" r:id="rId22"/>
    <p:sldId id="336" r:id="rId23"/>
    <p:sldId id="273" r:id="rId24"/>
    <p:sldId id="339" r:id="rId25"/>
    <p:sldId id="332" r:id="rId26"/>
    <p:sldId id="340" r:id="rId27"/>
    <p:sldId id="309" r:id="rId28"/>
    <p:sldId id="260" r:id="rId29"/>
  </p:sldIdLst>
  <p:sldSz cx="12192000" cy="6858000"/>
  <p:notesSz cx="7099300" cy="9385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6B61F03-828E-D143-4B22-89BACD5D4F44}" name="Yager, Katherine A." initials="YK" userId="S::katherine.yager@illinois.gov::ea87adc5-75cb-423a-9a48-fc298c341b56" providerId="AD"/>
  <p188:author id="{7DB7FD46-9616-223C-3847-F5F97838989F}" name="Rosado, Jason" initials="RJ" userId="S::jason.rosado@illinois.gov::f8b33691-4064-4ee8-8143-3153d7a5f304" providerId="AD"/>
  <p188:author id="{ABC9634D-FA59-D03A-DACD-45AE8D786693}" name="Whitehorn, Lizzy" initials="LW" userId="S::Lizzy.Whitehorn@illinois.gov::625ad6f3-4805-42a9-b4d8-90c67d6ccaa9" providerId="AD"/>
  <p188:author id="{33486B4D-740B-B0BD-352A-8EDBAC0CEEEC}" name="Lefkow, Helena" initials="HL" userId="S::Helena.C.Lefkow@Illinois.gov::ea3fbbc9-1fba-4e0c-87e7-2abfb5ceadee" providerId="AD"/>
  <p188:author id="{8112A94D-EEE5-74F0-855B-2D7BE83A890A}" name="Heredia, Andrea" initials="HA" userId="Heredia, Andrea" providerId="None"/>
  <p188:author id="{F221E452-A585-5EFB-7C53-F4DE660FABE7}" name="Chapman, Caroline" initials="CC" userId="S::caroline.g.chapman@illinois.gov::f111bfb0-3680-4469-ad58-3e0f0eaed4e2" providerId="AD"/>
  <p188:author id="{49CD285C-123E-7258-4B3C-F8906C266F88}" name="Hostert, Patrick S" initials="HP" userId="S::patrick.s.hostert@illinois.gov::815652d6-ff8c-4cc3-a106-f028c908c3c7" providerId="AD"/>
  <p188:author id="{65B0C775-4919-FEB4-4632-4A799B029A0B}" name="Casey, Mike P." initials="CM" userId="S::michael.p.casey@illinois.gov::d55ceec1-520e-45dd-a429-67bce00d75db" providerId="AD"/>
  <p188:author id="{91605F7F-ADBC-2529-8491-DA99D4C16896}" name="Snow, Stephanie" initials="SS" userId="S::stephanie.a.snow@illinois.gov::23184f2f-5a7c-4afc-8c3f-96ecd14ab882" providerId="AD"/>
  <p188:author id="{A1FC78A9-3323-4BF3-2733-BE6EA6ED19B8}" name="Munks, Jamie" initials="MJ" userId="S::jamie.munks@illinois.gov::5da419db-2072-402f-a43a-cf31d0cd4516" providerId="AD"/>
  <p188:author id="{C79855AA-5CDA-E4C2-126C-5F5A2126D46F}" name="Whitehorn, Lizzy" initials="WL" userId="S::lizzy.whitehorn@illinois.gov::625ad6f3-4805-42a9-b4d8-90c67d6ccaa9" providerId="AD"/>
  <p188:author id="{23412EB1-41B5-524F-743F-082E6465956C}" name="Fisher, Clare" initials="CF" userId="S::Clare.C.Fisher@Illinois.gov::c2862212-55f0-40e0-b8c8-478a078b6342" providerId="AD"/>
  <p188:author id="{B4D99AB8-7526-E6C5-254D-7C4FF9012AB3}" name="Munks, Jamie" initials="JM" userId="S::Jamie.Munks@illinois.gov::5da419db-2072-402f-a43a-cf31d0cd4516" providerId="AD"/>
  <p188:author id="{115C32CF-2B97-7794-E18A-CC6068DFC2A9}" name="Hoffman, John K." initials="HJ" userId="S::john.k.hoffman@illinois.gov::8661cfd6-b5cd-44ff-ab95-2c49ae75a7b3" providerId="AD"/>
  <p188:author id="{22920DD2-83FB-A765-1A69-541FCD99A7BC}" name="John Hoffman" initials="JH" userId="a77dba306285fdbb" providerId="Windows Live"/>
  <p188:author id="{6C3345D6-EC36-AF59-B349-D1141C9B2A39}" name="Kelly, Dana" initials="DK" userId="S::Dana.Kelly@Illinois.gov::39d5992d-320a-453c-b3ce-40296c579fd9" providerId="AD"/>
  <p188:author id="{D8EA87F0-E022-B182-99B0-272BA5DA684A}" name="Fisher, Clare" initials="FC" userId="S::clare.c.fisher@illinois.gov::c2862212-55f0-40e0-b8c8-478a078b6342" providerId="AD"/>
  <p188:author id="{FA3338FF-9780-FFCD-8722-8060E640E981}" name="Day, Ruth A" initials="DR" userId="S::ruth.a.day@illinois.gov::a1dd9897-ee18-4b2f-9480-48e3289acd8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363D"/>
    <a:srgbClr val="1A4387"/>
    <a:srgbClr val="75B9E5"/>
    <a:srgbClr val="938EC4"/>
    <a:srgbClr val="F2BF1C"/>
    <a:srgbClr val="70AD47"/>
    <a:srgbClr val="009978"/>
    <a:srgbClr val="F15E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0" d="100"/>
          <a:sy n="120" d="100"/>
        </p:scale>
        <p:origin x="19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a:lvl1pPr>
          </a:lstStyle>
          <a:p>
            <a:fld id="{95953483-95C1-469D-BC87-CF48B44D27FC}" type="datetimeFigureOut">
              <a:rPr lang="en-US" smtClean="0"/>
              <a:t>7/6/2026</a:t>
            </a:fld>
            <a:endParaRPr lang="en-US"/>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endParaRPr lang="en-US"/>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a:lvl1pPr>
          </a:lstStyle>
          <a:p>
            <a:fld id="{5B8E0AB9-2A7A-45C3-8E38-5EAE54439A3A}" type="slidenum">
              <a:rPr lang="en-US" smtClean="0"/>
              <a:t>‹#›</a:t>
            </a:fld>
            <a:endParaRPr lang="en-US"/>
          </a:p>
        </p:txBody>
      </p:sp>
    </p:spTree>
    <p:extLst>
      <p:ext uri="{BB962C8B-B14F-4D97-AF65-F5344CB8AC3E}">
        <p14:creationId xmlns:p14="http://schemas.microsoft.com/office/powerpoint/2010/main" val="3259814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5B8E0AB9-2A7A-45C3-8E38-5EAE54439A3A}" type="slidenum">
              <a:rPr lang="en-US" smtClean="0"/>
              <a:t>1</a:t>
            </a:fld>
            <a:endParaRPr lang="en-US"/>
          </a:p>
        </p:txBody>
      </p:sp>
    </p:spTree>
    <p:extLst>
      <p:ext uri="{BB962C8B-B14F-4D97-AF65-F5344CB8AC3E}">
        <p14:creationId xmlns:p14="http://schemas.microsoft.com/office/powerpoint/2010/main" val="32455472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5B8E0AB9-2A7A-45C3-8E38-5EAE54439A3A}" type="slidenum">
              <a:rPr lang="en-US" smtClean="0"/>
              <a:t>11</a:t>
            </a:fld>
            <a:endParaRPr lang="en-US"/>
          </a:p>
        </p:txBody>
      </p:sp>
    </p:spTree>
    <p:extLst>
      <p:ext uri="{BB962C8B-B14F-4D97-AF65-F5344CB8AC3E}">
        <p14:creationId xmlns:p14="http://schemas.microsoft.com/office/powerpoint/2010/main" val="22375247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1DEEF-0F05-A9BB-64E6-BF2F135577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504EB4-C902-27FB-BAF4-DBEB4BC8F7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6C9BFE-167F-6291-925C-A276D2A5A28C}"/>
              </a:ext>
            </a:extLst>
          </p:cNvPr>
          <p:cNvSpPr>
            <a:spLocks noGrp="1"/>
          </p:cNvSpPr>
          <p:nvPr>
            <p:ph type="body" idx="1"/>
          </p:nvPr>
        </p:nvSpPr>
        <p:spPr/>
        <p:txBody>
          <a:bodyPr/>
          <a:lstStyle/>
          <a:p>
            <a:endParaRPr lang="en-US">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5EC84197-8B01-F936-8B73-D27DAA8B7C94}"/>
              </a:ext>
            </a:extLst>
          </p:cNvPr>
          <p:cNvSpPr>
            <a:spLocks noGrp="1"/>
          </p:cNvSpPr>
          <p:nvPr>
            <p:ph type="sldNum" sz="quarter" idx="5"/>
          </p:nvPr>
        </p:nvSpPr>
        <p:spPr/>
        <p:txBody>
          <a:bodyPr/>
          <a:lstStyle/>
          <a:p>
            <a:fld id="{5B8E0AB9-2A7A-45C3-8E38-5EAE54439A3A}" type="slidenum">
              <a:rPr lang="en-US" smtClean="0"/>
              <a:t>15</a:t>
            </a:fld>
            <a:endParaRPr lang="en-US"/>
          </a:p>
        </p:txBody>
      </p:sp>
    </p:spTree>
    <p:extLst>
      <p:ext uri="{BB962C8B-B14F-4D97-AF65-F5344CB8AC3E}">
        <p14:creationId xmlns:p14="http://schemas.microsoft.com/office/powerpoint/2010/main" val="27789899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694E5-EB58-AC8A-280D-8D40A66DC0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001EEB-9826-2204-84CA-9D4DF347CD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127147-F0F6-7BA9-70D9-78C8D65EFE38}"/>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4198A233-6B6D-7A64-D5CA-EAD6634BD555}"/>
              </a:ext>
            </a:extLst>
          </p:cNvPr>
          <p:cNvSpPr>
            <a:spLocks noGrp="1"/>
          </p:cNvSpPr>
          <p:nvPr>
            <p:ph type="sldNum" sz="quarter" idx="5"/>
          </p:nvPr>
        </p:nvSpPr>
        <p:spPr/>
        <p:txBody>
          <a:bodyPr/>
          <a:lstStyle/>
          <a:p>
            <a:fld id="{5B8E0AB9-2A7A-45C3-8E38-5EAE54439A3A}" type="slidenum">
              <a:rPr lang="en-US" smtClean="0"/>
              <a:t>16</a:t>
            </a:fld>
            <a:endParaRPr lang="en-US"/>
          </a:p>
        </p:txBody>
      </p:sp>
    </p:spTree>
    <p:extLst>
      <p:ext uri="{BB962C8B-B14F-4D97-AF65-F5344CB8AC3E}">
        <p14:creationId xmlns:p14="http://schemas.microsoft.com/office/powerpoint/2010/main" val="5200179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D56679-6CBC-0E00-BD00-EA50B0F8F6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D18932-EBF4-B248-382A-2C7A9E33E3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35436F-9CCB-0740-0E9D-5067D2A000D1}"/>
              </a:ext>
            </a:extLst>
          </p:cNvPr>
          <p:cNvSpPr>
            <a:spLocks noGrp="1"/>
          </p:cNvSpPr>
          <p:nvPr>
            <p:ph type="body" idx="1"/>
          </p:nvPr>
        </p:nvSpPr>
        <p:spPr/>
        <p:txBody>
          <a:bodyPr/>
          <a:lstStyle/>
          <a:p>
            <a:endParaRPr lang="en-US">
              <a:ea typeface="Calibri"/>
              <a:cs typeface="Calibri"/>
            </a:endParaRPr>
          </a:p>
          <a:p>
            <a:endParaRPr lang="en-US">
              <a:ea typeface="Calibri"/>
              <a:cs typeface="Calibri"/>
            </a:endParaRPr>
          </a:p>
        </p:txBody>
      </p:sp>
      <p:sp>
        <p:nvSpPr>
          <p:cNvPr id="4" name="Slide Number Placeholder 3">
            <a:extLst>
              <a:ext uri="{FF2B5EF4-FFF2-40B4-BE49-F238E27FC236}">
                <a16:creationId xmlns:a16="http://schemas.microsoft.com/office/drawing/2014/main" id="{F43BB0EC-8766-96EE-727B-CA8EC2530E86}"/>
              </a:ext>
            </a:extLst>
          </p:cNvPr>
          <p:cNvSpPr>
            <a:spLocks noGrp="1"/>
          </p:cNvSpPr>
          <p:nvPr>
            <p:ph type="sldNum" sz="quarter" idx="5"/>
          </p:nvPr>
        </p:nvSpPr>
        <p:spPr/>
        <p:txBody>
          <a:bodyPr/>
          <a:lstStyle/>
          <a:p>
            <a:fld id="{5B8E0AB9-2A7A-45C3-8E38-5EAE54439A3A}" type="slidenum">
              <a:rPr lang="en-US" smtClean="0"/>
              <a:t>17</a:t>
            </a:fld>
            <a:endParaRPr lang="en-US"/>
          </a:p>
        </p:txBody>
      </p:sp>
    </p:spTree>
    <p:extLst>
      <p:ext uri="{BB962C8B-B14F-4D97-AF65-F5344CB8AC3E}">
        <p14:creationId xmlns:p14="http://schemas.microsoft.com/office/powerpoint/2010/main" val="37496386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5B8E0AB9-2A7A-45C3-8E38-5EAE54439A3A}" type="slidenum">
              <a:rPr lang="en-US" smtClean="0"/>
              <a:t>18</a:t>
            </a:fld>
            <a:endParaRPr lang="en-US"/>
          </a:p>
        </p:txBody>
      </p:sp>
    </p:spTree>
    <p:extLst>
      <p:ext uri="{BB962C8B-B14F-4D97-AF65-F5344CB8AC3E}">
        <p14:creationId xmlns:p14="http://schemas.microsoft.com/office/powerpoint/2010/main" val="9371919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0500" y="590550"/>
            <a:ext cx="6794500" cy="3821113"/>
          </a:xfrm>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pPr defTabSz="941923">
              <a:defRPr/>
            </a:pPr>
            <a:r>
              <a:rPr lang="en-US" sz="1400">
                <a:solidFill>
                  <a:srgbClr val="6E6F73"/>
                </a:solidFill>
                <a:latin typeface="Trebuchet MS"/>
              </a:rPr>
              <a:t>Notes view: </a:t>
            </a:r>
            <a:fld id="{128CEAFE-FA94-43E5-B0FF-D47E1CCDD1B4}" type="slidenum">
              <a:rPr lang="en-US" sz="1400">
                <a:solidFill>
                  <a:srgbClr val="6E6F73"/>
                </a:solidFill>
                <a:latin typeface="Trebuchet MS"/>
              </a:rPr>
              <a:pPr defTabSz="941923">
                <a:defRPr/>
              </a:pPr>
              <a:t>20</a:t>
            </a:fld>
            <a:endParaRPr lang="en-US" sz="1400">
              <a:solidFill>
                <a:srgbClr val="6E6F73"/>
              </a:solidFill>
              <a:latin typeface="Trebuchet MS"/>
            </a:endParaRPr>
          </a:p>
        </p:txBody>
      </p:sp>
    </p:spTree>
    <p:extLst>
      <p:ext uri="{BB962C8B-B14F-4D97-AF65-F5344CB8AC3E}">
        <p14:creationId xmlns:p14="http://schemas.microsoft.com/office/powerpoint/2010/main" val="21067048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CD329-F8BA-31E7-97A7-AB8CECFC7F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4903FF-119D-BD1A-B09A-CAC8143201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480066-BD27-4F9E-A23B-2CB65A9F2578}"/>
              </a:ext>
            </a:extLst>
          </p:cNvPr>
          <p:cNvSpPr>
            <a:spLocks noGrp="1"/>
          </p:cNvSpPr>
          <p:nvPr>
            <p:ph type="body" idx="1"/>
          </p:nvPr>
        </p:nvSpPr>
        <p:spPr/>
        <p:txBody>
          <a:bodyPr/>
          <a:lstStyle/>
          <a:p>
            <a:endParaRPr lang="en-US" dirty="0">
              <a:ea typeface="Calibri"/>
              <a:cs typeface="Calibri"/>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9C1EBF01-90A2-2528-32C8-1B187DC41539}"/>
              </a:ext>
            </a:extLst>
          </p:cNvPr>
          <p:cNvSpPr>
            <a:spLocks noGrp="1"/>
          </p:cNvSpPr>
          <p:nvPr>
            <p:ph type="sldNum" sz="quarter" idx="5"/>
          </p:nvPr>
        </p:nvSpPr>
        <p:spPr/>
        <p:txBody>
          <a:bodyPr/>
          <a:lstStyle/>
          <a:p>
            <a:fld id="{5B8E0AB9-2A7A-45C3-8E38-5EAE54439A3A}" type="slidenum">
              <a:rPr lang="en-US" smtClean="0"/>
              <a:t>22</a:t>
            </a:fld>
            <a:endParaRPr lang="en-US"/>
          </a:p>
        </p:txBody>
      </p:sp>
    </p:spTree>
    <p:extLst>
      <p:ext uri="{BB962C8B-B14F-4D97-AF65-F5344CB8AC3E}">
        <p14:creationId xmlns:p14="http://schemas.microsoft.com/office/powerpoint/2010/main" val="28956535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4B7B5-AA42-C603-0C0D-2A5969AE28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5FF865-A627-55ED-C069-EDBFFFA631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6681FA-3C78-4A6A-F5B4-0C461758C26B}"/>
              </a:ext>
            </a:extLst>
          </p:cNvPr>
          <p:cNvSpPr>
            <a:spLocks noGrp="1"/>
          </p:cNvSpPr>
          <p:nvPr>
            <p:ph type="body" idx="1"/>
          </p:nvPr>
        </p:nvSpPr>
        <p:spPr/>
        <p:txBody>
          <a:bodyPr/>
          <a:lstStyle/>
          <a:p>
            <a:endParaRPr lang="en-US" dirty="0">
              <a:ea typeface="Calibri"/>
              <a:cs typeface="Calibri"/>
            </a:endParaRPr>
          </a:p>
          <a:p>
            <a:endParaRPr lang="en-US" dirty="0">
              <a:ea typeface="Calibri"/>
              <a:cs typeface="Calibri"/>
            </a:endParaRPr>
          </a:p>
        </p:txBody>
      </p:sp>
      <p:sp>
        <p:nvSpPr>
          <p:cNvPr id="4" name="Slide Number Placeholder 3">
            <a:extLst>
              <a:ext uri="{FF2B5EF4-FFF2-40B4-BE49-F238E27FC236}">
                <a16:creationId xmlns:a16="http://schemas.microsoft.com/office/drawing/2014/main" id="{726C5454-6BC6-0FF0-B546-5731E9CFEFC3}"/>
              </a:ext>
            </a:extLst>
          </p:cNvPr>
          <p:cNvSpPr>
            <a:spLocks noGrp="1"/>
          </p:cNvSpPr>
          <p:nvPr>
            <p:ph type="sldNum" sz="quarter" idx="5"/>
          </p:nvPr>
        </p:nvSpPr>
        <p:spPr/>
        <p:txBody>
          <a:bodyPr/>
          <a:lstStyle/>
          <a:p>
            <a:fld id="{5B8E0AB9-2A7A-45C3-8E38-5EAE54439A3A}" type="slidenum">
              <a:rPr lang="en-US" smtClean="0"/>
              <a:t>23</a:t>
            </a:fld>
            <a:endParaRPr lang="en-US"/>
          </a:p>
        </p:txBody>
      </p:sp>
    </p:spTree>
    <p:extLst>
      <p:ext uri="{BB962C8B-B14F-4D97-AF65-F5344CB8AC3E}">
        <p14:creationId xmlns:p14="http://schemas.microsoft.com/office/powerpoint/2010/main" val="25247281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a:p>
            <a:endParaRPr lang="en-US" dirty="0"/>
          </a:p>
          <a:p>
            <a:r>
              <a:rPr lang="en-US" dirty="0"/>
              <a:t>Third, we will advance a whole person approach to maternal health that addresses the physical and mental health and social needs during and after pregnancy, including through newly implemented provider type: perinatal doulas and lactation consultants.</a:t>
            </a:r>
          </a:p>
          <a:p>
            <a:r>
              <a:rPr lang="en-US" dirty="0">
                <a:ea typeface="Calibri"/>
                <a:cs typeface="Calibri"/>
              </a:rPr>
              <a:t> customers, pursuing innovative strategies for addressing health related social needs, promoting equity and expanded access and preventing any exploitative practices by contractors such as pharmacy benefit managers. Second, we will ensure Illinoisans have access to quality healthcare they are eligible for by reducing customer barriers to enrollment, increasing customer retention by leveraging flexibilities to make it more seamless for customers to go through the </a:t>
            </a:r>
            <a:r>
              <a:rPr lang="en-US" dirty="0" err="1">
                <a:ea typeface="Calibri"/>
                <a:cs typeface="Calibri"/>
              </a:rPr>
              <a:t>redetrmination</a:t>
            </a:r>
            <a:r>
              <a:rPr lang="en-US" dirty="0">
                <a:ea typeface="Calibri"/>
                <a:cs typeface="Calibri"/>
              </a:rPr>
              <a:t> process and implement recommendations from the Advisory Council on Financing and Access to Sickle Cell Disease Treatment and Other High Cost Drugs and Treatments, and we will </a:t>
            </a:r>
            <a:r>
              <a:rPr lang="en-US" dirty="0" err="1">
                <a:ea typeface="Calibri"/>
                <a:cs typeface="Calibri"/>
              </a:rPr>
              <a:t>adance</a:t>
            </a:r>
            <a:r>
              <a:rPr lang="en-US" dirty="0">
                <a:ea typeface="Calibri"/>
                <a:cs typeface="Calibri"/>
              </a:rPr>
              <a:t> a whole person approach to maternal health that addresses the physical and mental health and social needs during and after pregnancy, including through newly implemented provider type: perinatal doulas and lactation consultants.</a:t>
            </a:r>
            <a:endParaRPr lang="en-US" dirty="0"/>
          </a:p>
        </p:txBody>
      </p:sp>
      <p:sp>
        <p:nvSpPr>
          <p:cNvPr id="4" name="Slide Number Placeholder 3"/>
          <p:cNvSpPr>
            <a:spLocks noGrp="1"/>
          </p:cNvSpPr>
          <p:nvPr>
            <p:ph type="sldNum" sz="quarter" idx="5"/>
          </p:nvPr>
        </p:nvSpPr>
        <p:spPr/>
        <p:txBody>
          <a:bodyPr/>
          <a:lstStyle/>
          <a:p>
            <a:fld id="{5B8E0AB9-2A7A-45C3-8E38-5EAE54439A3A}" type="slidenum">
              <a:rPr lang="en-US" smtClean="0"/>
              <a:t>24</a:t>
            </a:fld>
            <a:endParaRPr lang="en-US"/>
          </a:p>
        </p:txBody>
      </p:sp>
    </p:spTree>
    <p:extLst>
      <p:ext uri="{BB962C8B-B14F-4D97-AF65-F5344CB8AC3E}">
        <p14:creationId xmlns:p14="http://schemas.microsoft.com/office/powerpoint/2010/main" val="24243242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E0AB9-2A7A-45C3-8E38-5EAE54439A3A}" type="slidenum">
              <a:rPr lang="en-US" smtClean="0"/>
              <a:t>25</a:t>
            </a:fld>
            <a:endParaRPr lang="en-US"/>
          </a:p>
        </p:txBody>
      </p:sp>
    </p:spTree>
    <p:extLst>
      <p:ext uri="{BB962C8B-B14F-4D97-AF65-F5344CB8AC3E}">
        <p14:creationId xmlns:p14="http://schemas.microsoft.com/office/powerpoint/2010/main" val="1948393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5B8E0AB9-2A7A-45C3-8E38-5EAE54439A3A}" type="slidenum">
              <a:rPr lang="en-US" smtClean="0"/>
              <a:t>2</a:t>
            </a:fld>
            <a:endParaRPr lang="en-US"/>
          </a:p>
        </p:txBody>
      </p:sp>
    </p:spTree>
    <p:extLst>
      <p:ext uri="{BB962C8B-B14F-4D97-AF65-F5344CB8AC3E}">
        <p14:creationId xmlns:p14="http://schemas.microsoft.com/office/powerpoint/2010/main" val="3002241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5B8E0AB9-2A7A-45C3-8E38-5EAE54439A3A}" type="slidenum">
              <a:rPr lang="en-US" smtClean="0"/>
              <a:t>3</a:t>
            </a:fld>
            <a:endParaRPr lang="en-US"/>
          </a:p>
        </p:txBody>
      </p:sp>
    </p:spTree>
    <p:extLst>
      <p:ext uri="{BB962C8B-B14F-4D97-AF65-F5344CB8AC3E}">
        <p14:creationId xmlns:p14="http://schemas.microsoft.com/office/powerpoint/2010/main" val="4011825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5B8E0AB9-2A7A-45C3-8E38-5EAE54439A3A}" type="slidenum">
              <a:rPr lang="en-US" smtClean="0"/>
              <a:t>4</a:t>
            </a:fld>
            <a:endParaRPr lang="en-US"/>
          </a:p>
        </p:txBody>
      </p:sp>
    </p:spTree>
    <p:extLst>
      <p:ext uri="{BB962C8B-B14F-4D97-AF65-F5344CB8AC3E}">
        <p14:creationId xmlns:p14="http://schemas.microsoft.com/office/powerpoint/2010/main" val="3940925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5B8E0AB9-2A7A-45C3-8E38-5EAE54439A3A}" type="slidenum">
              <a:rPr lang="en-US" smtClean="0"/>
              <a:t>5</a:t>
            </a:fld>
            <a:endParaRPr lang="en-US"/>
          </a:p>
        </p:txBody>
      </p:sp>
    </p:spTree>
    <p:extLst>
      <p:ext uri="{BB962C8B-B14F-4D97-AF65-F5344CB8AC3E}">
        <p14:creationId xmlns:p14="http://schemas.microsoft.com/office/powerpoint/2010/main" val="3527947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5B8E0AB9-2A7A-45C3-8E38-5EAE54439A3A}" type="slidenum">
              <a:rPr lang="en-US" smtClean="0"/>
              <a:t>6</a:t>
            </a:fld>
            <a:endParaRPr lang="en-US"/>
          </a:p>
        </p:txBody>
      </p:sp>
    </p:spTree>
    <p:extLst>
      <p:ext uri="{BB962C8B-B14F-4D97-AF65-F5344CB8AC3E}">
        <p14:creationId xmlns:p14="http://schemas.microsoft.com/office/powerpoint/2010/main" val="16839645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5B8E0AB9-2A7A-45C3-8E38-5EAE54439A3A}" type="slidenum">
              <a:rPr lang="en-US" smtClean="0"/>
              <a:t>7</a:t>
            </a:fld>
            <a:endParaRPr lang="en-US"/>
          </a:p>
        </p:txBody>
      </p:sp>
    </p:spTree>
    <p:extLst>
      <p:ext uri="{BB962C8B-B14F-4D97-AF65-F5344CB8AC3E}">
        <p14:creationId xmlns:p14="http://schemas.microsoft.com/office/powerpoint/2010/main" val="241453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5B8E0AB9-2A7A-45C3-8E38-5EAE54439A3A}" type="slidenum">
              <a:rPr lang="en-US" smtClean="0"/>
              <a:t>8</a:t>
            </a:fld>
            <a:endParaRPr lang="en-US"/>
          </a:p>
        </p:txBody>
      </p:sp>
    </p:spTree>
    <p:extLst>
      <p:ext uri="{BB962C8B-B14F-4D97-AF65-F5344CB8AC3E}">
        <p14:creationId xmlns:p14="http://schemas.microsoft.com/office/powerpoint/2010/main" val="37329777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5B8E0AB9-2A7A-45C3-8E38-5EAE54439A3A}" type="slidenum">
              <a:rPr lang="en-US" smtClean="0"/>
              <a:t>9</a:t>
            </a:fld>
            <a:endParaRPr lang="en-US"/>
          </a:p>
        </p:txBody>
      </p:sp>
    </p:spTree>
    <p:extLst>
      <p:ext uri="{BB962C8B-B14F-4D97-AF65-F5344CB8AC3E}">
        <p14:creationId xmlns:p14="http://schemas.microsoft.com/office/powerpoint/2010/main" val="8306503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tags" Target="../tags/tag1.xml"/><Relationship Id="rId5" Type="http://schemas.openxmlformats.org/officeDocument/2006/relationships/image" Target="../media/image5.emf"/><Relationship Id="rId4" Type="http://schemas.openxmlformats.org/officeDocument/2006/relationships/image" Target="../media/image11.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11.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5.emf"/><Relationship Id="rId4" Type="http://schemas.openxmlformats.org/officeDocument/2006/relationships/image" Target="../media/image11.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EBBD446-C8EC-9140-9C8D-59B11C13C1B8}"/>
              </a:ext>
            </a:extLst>
          </p:cNvPr>
          <p:cNvSpPr/>
          <p:nvPr userDrawn="1"/>
        </p:nvSpPr>
        <p:spPr>
          <a:xfrm>
            <a:off x="-13447" y="-13447"/>
            <a:ext cx="12225866" cy="5194205"/>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9" name="Picture 8">
            <a:extLst>
              <a:ext uri="{FF2B5EF4-FFF2-40B4-BE49-F238E27FC236}">
                <a16:creationId xmlns:a16="http://schemas.microsoft.com/office/drawing/2014/main" id="{40077F22-7594-1544-8593-29DB45ED8CA9}"/>
              </a:ext>
            </a:extLst>
          </p:cNvPr>
          <p:cNvPicPr>
            <a:picLocks noChangeAspect="1"/>
          </p:cNvPicPr>
          <p:nvPr userDrawn="1"/>
        </p:nvPicPr>
        <p:blipFill rotWithShape="1">
          <a:blip r:embed="rId2"/>
          <a:srcRect l="27846" t="11753" r="22062" b="17738"/>
          <a:stretch/>
        </p:blipFill>
        <p:spPr>
          <a:xfrm>
            <a:off x="-36811" y="-13447"/>
            <a:ext cx="4334290" cy="6871447"/>
          </a:xfrm>
          <a:prstGeom prst="rect">
            <a:avLst/>
          </a:prstGeom>
        </p:spPr>
      </p:pic>
      <p:sp>
        <p:nvSpPr>
          <p:cNvPr id="2" name="Title 1">
            <a:extLst>
              <a:ext uri="{FF2B5EF4-FFF2-40B4-BE49-F238E27FC236}">
                <a16:creationId xmlns:a16="http://schemas.microsoft.com/office/drawing/2014/main" id="{A182252A-579C-F34A-B18C-625D4F224531}"/>
              </a:ext>
            </a:extLst>
          </p:cNvPr>
          <p:cNvSpPr>
            <a:spLocks noGrp="1"/>
          </p:cNvSpPr>
          <p:nvPr>
            <p:ph type="ctrTitle" hasCustomPrompt="1"/>
          </p:nvPr>
        </p:nvSpPr>
        <p:spPr>
          <a:xfrm>
            <a:off x="4668250" y="1122363"/>
            <a:ext cx="6336634" cy="2387600"/>
          </a:xfrm>
        </p:spPr>
        <p:txBody>
          <a:bodyPr anchor="b">
            <a:normAutofit/>
          </a:bodyPr>
          <a:lstStyle>
            <a:lvl1pPr algn="l">
              <a:defRPr sz="4800" b="1">
                <a:solidFill>
                  <a:schemeClr val="bg1"/>
                </a:solidFill>
                <a:latin typeface="Arial" panose="020B0604020202020204" pitchFamily="34" charset="0"/>
                <a:cs typeface="Arial" panose="020B0604020202020204" pitchFamily="34" charset="0"/>
              </a:defRPr>
            </a:lvl1pPr>
          </a:lstStyle>
          <a:p>
            <a:r>
              <a:rPr lang="en-US"/>
              <a:t>Click to add presentation title</a:t>
            </a:r>
          </a:p>
        </p:txBody>
      </p:sp>
      <p:sp>
        <p:nvSpPr>
          <p:cNvPr id="3" name="Subtitle 2">
            <a:extLst>
              <a:ext uri="{FF2B5EF4-FFF2-40B4-BE49-F238E27FC236}">
                <a16:creationId xmlns:a16="http://schemas.microsoft.com/office/drawing/2014/main" id="{A6E8A690-6552-FA47-A7EE-CD3FC8C1CC68}"/>
              </a:ext>
            </a:extLst>
          </p:cNvPr>
          <p:cNvSpPr>
            <a:spLocks noGrp="1"/>
          </p:cNvSpPr>
          <p:nvPr>
            <p:ph type="subTitle" idx="1" hasCustomPrompt="1"/>
          </p:nvPr>
        </p:nvSpPr>
        <p:spPr>
          <a:xfrm>
            <a:off x="4668249" y="3602038"/>
            <a:ext cx="6336633" cy="1467503"/>
          </a:xfrm>
        </p:spPr>
        <p:txBody>
          <a:bodyPr/>
          <a:lstStyle>
            <a:lvl1pPr marL="0" indent="0" algn="l">
              <a:buNone/>
              <a:defRPr sz="2400" b="1">
                <a:solidFill>
                  <a:srgbClr val="75B9E5"/>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presentation date</a:t>
            </a:r>
          </a:p>
        </p:txBody>
      </p:sp>
      <p:pic>
        <p:nvPicPr>
          <p:cNvPr id="8" name="Picture 7" descr="Text&#10;&#10;Description automatically generated">
            <a:extLst>
              <a:ext uri="{FF2B5EF4-FFF2-40B4-BE49-F238E27FC236}">
                <a16:creationId xmlns:a16="http://schemas.microsoft.com/office/drawing/2014/main" id="{9CDD3909-D3E1-DD4C-A6CF-E0372336CFFD}"/>
              </a:ext>
            </a:extLst>
          </p:cNvPr>
          <p:cNvPicPr>
            <a:picLocks noChangeAspect="1"/>
          </p:cNvPicPr>
          <p:nvPr userDrawn="1"/>
        </p:nvPicPr>
        <p:blipFill>
          <a:blip r:embed="rId3"/>
          <a:stretch>
            <a:fillRect/>
          </a:stretch>
        </p:blipFill>
        <p:spPr>
          <a:xfrm>
            <a:off x="4684293" y="5498875"/>
            <a:ext cx="3942349" cy="1054454"/>
          </a:xfrm>
          <a:prstGeom prst="rect">
            <a:avLst/>
          </a:prstGeom>
        </p:spPr>
      </p:pic>
    </p:spTree>
    <p:extLst>
      <p:ext uri="{BB962C8B-B14F-4D97-AF65-F5344CB8AC3E}">
        <p14:creationId xmlns:p14="http://schemas.microsoft.com/office/powerpoint/2010/main" val="28245161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4917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0" name="Rectangle 9">
            <a:extLst>
              <a:ext uri="{FF2B5EF4-FFF2-40B4-BE49-F238E27FC236}">
                <a16:creationId xmlns:a16="http://schemas.microsoft.com/office/drawing/2014/main" id="{454B0321-6B92-C749-95F6-84C08C79E8FE}"/>
              </a:ext>
            </a:extLst>
          </p:cNvPr>
          <p:cNvSpPr/>
          <p:nvPr userDrawn="1"/>
        </p:nvSpPr>
        <p:spPr>
          <a:xfrm>
            <a:off x="-7628" y="-12603"/>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1817348"/>
            <a:ext cx="10170458"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4187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50194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0" name="Rectangle 9">
            <a:extLst>
              <a:ext uri="{FF2B5EF4-FFF2-40B4-BE49-F238E27FC236}">
                <a16:creationId xmlns:a16="http://schemas.microsoft.com/office/drawing/2014/main" id="{454B0321-6B92-C749-95F6-84C08C79E8FE}"/>
              </a:ext>
            </a:extLst>
          </p:cNvPr>
          <p:cNvSpPr/>
          <p:nvPr userDrawn="1"/>
        </p:nvSpPr>
        <p:spPr>
          <a:xfrm>
            <a:off x="-7628" y="-12603"/>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1827508"/>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2F15AA04-95A2-FC4A-BCBD-C3F279F6D969}"/>
              </a:ext>
            </a:extLst>
          </p:cNvPr>
          <p:cNvSpPr>
            <a:spLocks noGrp="1"/>
          </p:cNvSpPr>
          <p:nvPr>
            <p:ph sz="half" idx="13"/>
          </p:nvPr>
        </p:nvSpPr>
        <p:spPr>
          <a:xfrm>
            <a:off x="6441137" y="1841899"/>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6686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ADB3412-9690-9548-BB59-0C91B0FCA69C}"/>
              </a:ext>
            </a:extLst>
          </p:cNvPr>
          <p:cNvPicPr>
            <a:picLocks noChangeAspect="1"/>
          </p:cNvPicPr>
          <p:nvPr userDrawn="1"/>
        </p:nvPicPr>
        <p:blipFill rotWithShape="1">
          <a:blip r:embed="rId2"/>
          <a:srcRect l="41722" t="11753" r="22062" b="17738"/>
          <a:stretch/>
        </p:blipFill>
        <p:spPr>
          <a:xfrm>
            <a:off x="-31244" y="-16041"/>
            <a:ext cx="2884033" cy="6008853"/>
          </a:xfrm>
          <a:prstGeom prst="rect">
            <a:avLst/>
          </a:prstGeom>
        </p:spPr>
      </p:pic>
      <p:cxnSp>
        <p:nvCxnSpPr>
          <p:cNvPr id="15" name="Straight Connector 14">
            <a:extLst>
              <a:ext uri="{FF2B5EF4-FFF2-40B4-BE49-F238E27FC236}">
                <a16:creationId xmlns:a16="http://schemas.microsoft.com/office/drawing/2014/main" id="{A887BD64-67D7-834F-96ED-9E86F8BC5469}"/>
              </a:ext>
            </a:extLst>
          </p:cNvPr>
          <p:cNvCxnSpPr/>
          <p:nvPr userDrawn="1"/>
        </p:nvCxnSpPr>
        <p:spPr>
          <a:xfrm>
            <a:off x="0" y="6041985"/>
            <a:ext cx="12218504"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E744DFA-EB0B-D84A-9D2C-A42E8B2C6FE9}"/>
              </a:ext>
            </a:extLst>
          </p:cNvPr>
          <p:cNvSpPr>
            <a:spLocks noGrp="1"/>
          </p:cNvSpPr>
          <p:nvPr>
            <p:ph type="title"/>
          </p:nvPr>
        </p:nvSpPr>
        <p:spPr>
          <a:xfrm>
            <a:off x="3336758" y="522544"/>
            <a:ext cx="8065167" cy="1325563"/>
          </a:xfrm>
          <a:prstGeom prst="rect">
            <a:avLst/>
          </a:prstGeom>
        </p:spPr>
        <p:txBody>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12" name="Content Placeholder 2">
            <a:extLst>
              <a:ext uri="{FF2B5EF4-FFF2-40B4-BE49-F238E27FC236}">
                <a16:creationId xmlns:a16="http://schemas.microsoft.com/office/drawing/2014/main" id="{DE1229BD-8A87-5545-A3D5-821AABABFDEB}"/>
              </a:ext>
            </a:extLst>
          </p:cNvPr>
          <p:cNvSpPr>
            <a:spLocks noGrp="1"/>
          </p:cNvSpPr>
          <p:nvPr>
            <p:ph sz="half" idx="1"/>
          </p:nvPr>
        </p:nvSpPr>
        <p:spPr>
          <a:xfrm>
            <a:off x="3336758" y="2043538"/>
            <a:ext cx="3946358" cy="3347494"/>
          </a:xfrm>
          <a:prstGeom prst="rect">
            <a:avLst/>
          </a:prstGeom>
        </p:spPr>
        <p:txBody>
          <a:bodyPr/>
          <a:lstStyle>
            <a:lvl1pPr>
              <a:defRPr>
                <a:solidFill>
                  <a:schemeClr val="tx1">
                    <a:lumMod val="75000"/>
                    <a:lumOff val="25000"/>
                  </a:schemeClr>
                </a:solidFill>
                <a:latin typeface="Arial" panose="020B0604020202020204" pitchFamily="34" charset="0"/>
                <a:cs typeface="Arial" panose="020B0604020202020204" pitchFamily="34" charset="0"/>
              </a:defRPr>
            </a:lvl1pPr>
            <a:lvl2pPr>
              <a:defRPr>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3">
            <a:extLst>
              <a:ext uri="{FF2B5EF4-FFF2-40B4-BE49-F238E27FC236}">
                <a16:creationId xmlns:a16="http://schemas.microsoft.com/office/drawing/2014/main" id="{72430F7E-5337-5842-80B1-AE629F9C30CB}"/>
              </a:ext>
            </a:extLst>
          </p:cNvPr>
          <p:cNvSpPr>
            <a:spLocks noGrp="1"/>
          </p:cNvSpPr>
          <p:nvPr>
            <p:ph sz="half" idx="2"/>
          </p:nvPr>
        </p:nvSpPr>
        <p:spPr>
          <a:xfrm>
            <a:off x="7407442" y="2016547"/>
            <a:ext cx="3946358" cy="3347494"/>
          </a:xfrm>
          <a:prstGeom prst="rect">
            <a:avLst/>
          </a:prstGeom>
        </p:spPr>
        <p:txBody>
          <a:bodyPr/>
          <a:lstStyle>
            <a:lvl1pPr>
              <a:defRPr>
                <a:solidFill>
                  <a:schemeClr val="tx1">
                    <a:lumMod val="75000"/>
                    <a:lumOff val="25000"/>
                  </a:schemeClr>
                </a:solidFill>
                <a:latin typeface="Arial" panose="020B0604020202020204" pitchFamily="34" charset="0"/>
                <a:cs typeface="Arial" panose="020B0604020202020204" pitchFamily="34" charset="0"/>
              </a:defRPr>
            </a:lvl1pPr>
            <a:lvl2pPr>
              <a:defRPr>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Rectangle 19">
            <a:extLst>
              <a:ext uri="{FF2B5EF4-FFF2-40B4-BE49-F238E27FC236}">
                <a16:creationId xmlns:a16="http://schemas.microsoft.com/office/drawing/2014/main" id="{E0C90227-4BFF-DA48-9C21-E2D64D04A9C2}"/>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21" name="Slide Number Placeholder 5">
            <a:extLst>
              <a:ext uri="{FF2B5EF4-FFF2-40B4-BE49-F238E27FC236}">
                <a16:creationId xmlns:a16="http://schemas.microsoft.com/office/drawing/2014/main" id="{B765F6FD-78AA-8D4E-BC48-E75D1C64EA00}"/>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22" name="Picture 21">
            <a:extLst>
              <a:ext uri="{FF2B5EF4-FFF2-40B4-BE49-F238E27FC236}">
                <a16:creationId xmlns:a16="http://schemas.microsoft.com/office/drawing/2014/main" id="{61F04636-098A-A240-9303-1CF477E1B594}"/>
              </a:ext>
            </a:extLst>
          </p:cNvPr>
          <p:cNvPicPr>
            <a:picLocks noChangeAspect="1"/>
          </p:cNvPicPr>
          <p:nvPr userDrawn="1"/>
        </p:nvPicPr>
        <p:blipFill>
          <a:blip r:embed="rId3"/>
          <a:stretch>
            <a:fillRect/>
          </a:stretch>
        </p:blipFill>
        <p:spPr>
          <a:xfrm>
            <a:off x="1010652" y="6264275"/>
            <a:ext cx="1752600" cy="457200"/>
          </a:xfrm>
          <a:prstGeom prst="rect">
            <a:avLst/>
          </a:prstGeom>
        </p:spPr>
      </p:pic>
    </p:spTree>
    <p:extLst>
      <p:ext uri="{BB962C8B-B14F-4D97-AF65-F5344CB8AC3E}">
        <p14:creationId xmlns:p14="http://schemas.microsoft.com/office/powerpoint/2010/main" val="2298902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A887BD64-67D7-834F-96ED-9E86F8BC5469}"/>
              </a:ext>
            </a:extLst>
          </p:cNvPr>
          <p:cNvCxnSpPr/>
          <p:nvPr userDrawn="1"/>
        </p:nvCxnSpPr>
        <p:spPr>
          <a:xfrm>
            <a:off x="0" y="6041985"/>
            <a:ext cx="12218504" cy="0"/>
          </a:xfrm>
          <a:prstGeom prst="line">
            <a:avLst/>
          </a:prstGeom>
          <a:ln w="127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AE744DFA-EB0B-D84A-9D2C-A42E8B2C6FE9}"/>
              </a:ext>
            </a:extLst>
          </p:cNvPr>
          <p:cNvSpPr>
            <a:spLocks noGrp="1"/>
          </p:cNvSpPr>
          <p:nvPr>
            <p:ph type="title"/>
          </p:nvPr>
        </p:nvSpPr>
        <p:spPr>
          <a:xfrm>
            <a:off x="3336758" y="522544"/>
            <a:ext cx="8065167" cy="1325563"/>
          </a:xfrm>
          <a:prstGeom prst="rect">
            <a:avLst/>
          </a:prstGeom>
        </p:spPr>
        <p:txBody>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20" name="Rectangle 19">
            <a:extLst>
              <a:ext uri="{FF2B5EF4-FFF2-40B4-BE49-F238E27FC236}">
                <a16:creationId xmlns:a16="http://schemas.microsoft.com/office/drawing/2014/main" id="{E0C90227-4BFF-DA48-9C21-E2D64D04A9C2}"/>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22" name="Picture 21">
            <a:extLst>
              <a:ext uri="{FF2B5EF4-FFF2-40B4-BE49-F238E27FC236}">
                <a16:creationId xmlns:a16="http://schemas.microsoft.com/office/drawing/2014/main" id="{61F04636-098A-A240-9303-1CF477E1B594}"/>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7" name="Slide Number Placeholder 5">
            <a:extLst>
              <a:ext uri="{FF2B5EF4-FFF2-40B4-BE49-F238E27FC236}">
                <a16:creationId xmlns:a16="http://schemas.microsoft.com/office/drawing/2014/main" id="{681AE1A3-0323-6945-90BC-80AA3FD69F1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18" name="Content Placeholder 2">
            <a:extLst>
              <a:ext uri="{FF2B5EF4-FFF2-40B4-BE49-F238E27FC236}">
                <a16:creationId xmlns:a16="http://schemas.microsoft.com/office/drawing/2014/main" id="{89E4E8DD-73F8-454D-A1FF-B0FA3F49AAE3}"/>
              </a:ext>
            </a:extLst>
          </p:cNvPr>
          <p:cNvSpPr>
            <a:spLocks noGrp="1"/>
          </p:cNvSpPr>
          <p:nvPr>
            <p:ph idx="1"/>
          </p:nvPr>
        </p:nvSpPr>
        <p:spPr>
          <a:xfrm>
            <a:off x="3336758" y="1897278"/>
            <a:ext cx="8018630" cy="3963772"/>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CCB28ECF-CEA3-407F-A6E1-5A76A7B70314}"/>
              </a:ext>
            </a:extLst>
          </p:cNvPr>
          <p:cNvPicPr>
            <a:picLocks noChangeAspect="1"/>
          </p:cNvPicPr>
          <p:nvPr userDrawn="1"/>
        </p:nvPicPr>
        <p:blipFill rotWithShape="1">
          <a:blip r:embed="rId3"/>
          <a:srcRect l="41722" t="11753" r="22062" b="17738"/>
          <a:stretch/>
        </p:blipFill>
        <p:spPr>
          <a:xfrm>
            <a:off x="-31244" y="-16041"/>
            <a:ext cx="2884033" cy="6008853"/>
          </a:xfrm>
          <a:prstGeom prst="rect">
            <a:avLst/>
          </a:prstGeom>
        </p:spPr>
      </p:pic>
    </p:spTree>
    <p:extLst>
      <p:ext uri="{BB962C8B-B14F-4D97-AF65-F5344CB8AC3E}">
        <p14:creationId xmlns:p14="http://schemas.microsoft.com/office/powerpoint/2010/main" val="16533844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7" name="Content Placeholder 5">
            <a:extLst>
              <a:ext uri="{FF2B5EF4-FFF2-40B4-BE49-F238E27FC236}">
                <a16:creationId xmlns:a16="http://schemas.microsoft.com/office/drawing/2014/main" id="{B31032D0-C1D1-A648-8F30-FA1C50787304}"/>
              </a:ext>
            </a:extLst>
          </p:cNvPr>
          <p:cNvSpPr txBox="1">
            <a:spLocks/>
          </p:cNvSpPr>
          <p:nvPr userDrawn="1"/>
        </p:nvSpPr>
        <p:spPr>
          <a:xfrm>
            <a:off x="8521785" y="2588085"/>
            <a:ext cx="3200400" cy="292608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7150" indent="-28575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57150" indent="-285750" fontAlgn="b">
              <a:lnSpc>
                <a:spcPct val="120000"/>
              </a:lnSpc>
              <a:spcBef>
                <a:spcPts val="0"/>
              </a:spcBef>
              <a:buFont typeface="Wingdings" pitchFamily="2" charset="2"/>
              <a:buChar char="§"/>
              <a:defRPr/>
            </a:pPr>
            <a:r>
              <a:rPr lang="en-US" sz="1800">
                <a:solidFill>
                  <a:srgbClr val="1A4387"/>
                </a:solidFill>
                <a:latin typeface="Arial" panose="020B0604020202020204" pitchFamily="34" charset="0"/>
                <a:cs typeface="Arial" panose="020B0604020202020204" pitchFamily="34" charset="0"/>
              </a:rPr>
              <a:t>Second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a:p>
            <a:pPr marL="971550" lvl="2" indent="-285750" fontAlgn="b">
              <a:lnSpc>
                <a:spcPct val="120000"/>
              </a:lnSpc>
              <a:spcBef>
                <a:spcPts val="0"/>
              </a:spcBef>
              <a:buFont typeface="Wingdings" pitchFamily="2" charset="2"/>
              <a:buChar char="§"/>
              <a:defRPr/>
            </a:pPr>
            <a:r>
              <a:rPr lang="en-US" sz="1400">
                <a:solidFill>
                  <a:srgbClr val="1A4387"/>
                </a:solidFill>
                <a:latin typeface="Arial" panose="020B0604020202020204" pitchFamily="34" charset="0"/>
                <a:cs typeface="Arial" panose="020B0604020202020204" pitchFamily="34" charset="0"/>
              </a:rPr>
              <a:t>Third Level</a:t>
            </a:r>
          </a:p>
        </p:txBody>
      </p:sp>
      <p:sp>
        <p:nvSpPr>
          <p:cNvPr id="8" name="Rectangle 7">
            <a:extLst>
              <a:ext uri="{FF2B5EF4-FFF2-40B4-BE49-F238E27FC236}">
                <a16:creationId xmlns:a16="http://schemas.microsoft.com/office/drawing/2014/main" id="{8A8F89F0-BCA2-FC4B-85B1-4788E78263DF}"/>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0" name="Picture 9">
            <a:extLst>
              <a:ext uri="{FF2B5EF4-FFF2-40B4-BE49-F238E27FC236}">
                <a16:creationId xmlns:a16="http://schemas.microsoft.com/office/drawing/2014/main" id="{48828677-7BBD-E24B-991A-1B1A38CEBCEF}"/>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11" name="Title 2">
            <a:extLst>
              <a:ext uri="{FF2B5EF4-FFF2-40B4-BE49-F238E27FC236}">
                <a16:creationId xmlns:a16="http://schemas.microsoft.com/office/drawing/2014/main" id="{9DC5AB42-E1FE-3F40-8AAD-098F018B5D5E}"/>
              </a:ext>
            </a:extLst>
          </p:cNvPr>
          <p:cNvSpPr txBox="1">
            <a:spLocks/>
          </p:cNvSpPr>
          <p:nvPr userDrawn="1"/>
        </p:nvSpPr>
        <p:spPr>
          <a:xfrm>
            <a:off x="469813" y="659551"/>
            <a:ext cx="11487409" cy="822960"/>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a:lnSpc>
                <a:spcPct val="100000"/>
              </a:lnSpc>
              <a:defRPr/>
            </a:pPr>
            <a:r>
              <a:rPr lang="en-US" sz="4400" b="1" cap="none">
                <a:solidFill>
                  <a:srgbClr val="75B7E6"/>
                </a:solidFill>
                <a:latin typeface="Arial" panose="020B0604020202020204" pitchFamily="34" charset="0"/>
                <a:cs typeface="Arial" panose="020B0604020202020204" pitchFamily="34" charset="0"/>
              </a:rPr>
              <a:t>Click To </a:t>
            </a:r>
            <a:r>
              <a:rPr lang="en-US" sz="4400" b="1" cap="none">
                <a:solidFill>
                  <a:srgbClr val="1A4387"/>
                </a:solidFill>
                <a:latin typeface="Arial" panose="020B0604020202020204" pitchFamily="34" charset="0"/>
                <a:cs typeface="Arial" panose="020B0604020202020204" pitchFamily="34" charset="0"/>
              </a:rPr>
              <a:t>Add Title </a:t>
            </a:r>
            <a:endParaRPr kumimoji="0" lang="en-US" sz="4400" b="1" i="0" u="none" strike="noStrike" kern="1200" cap="none" spc="0" normalizeH="0" baseline="0" noProof="0">
              <a:ln>
                <a:noFill/>
              </a:ln>
              <a:solidFill>
                <a:srgbClr val="75B7E6"/>
              </a:solidFill>
              <a:effectLst/>
              <a:uLnTx/>
              <a:uFillTx/>
              <a:latin typeface="Arial" panose="020B0604020202020204" pitchFamily="34" charset="0"/>
              <a:cs typeface="Arial" panose="020B0604020202020204" pitchFamily="34" charset="0"/>
            </a:endParaRPr>
          </a:p>
        </p:txBody>
      </p:sp>
      <p:cxnSp>
        <p:nvCxnSpPr>
          <p:cNvPr id="15" name="Straight Connector 14">
            <a:extLst>
              <a:ext uri="{FF2B5EF4-FFF2-40B4-BE49-F238E27FC236}">
                <a16:creationId xmlns:a16="http://schemas.microsoft.com/office/drawing/2014/main" id="{806053EC-94F6-BC46-88EA-CD746453C257}"/>
              </a:ext>
            </a:extLst>
          </p:cNvPr>
          <p:cNvCxnSpPr>
            <a:cxnSpLocks/>
          </p:cNvCxnSpPr>
          <p:nvPr userDrawn="1"/>
        </p:nvCxnSpPr>
        <p:spPr>
          <a:xfrm>
            <a:off x="7696199" y="2588084"/>
            <a:ext cx="0" cy="2308303"/>
          </a:xfrm>
          <a:prstGeom prst="line">
            <a:avLst/>
          </a:prstGeom>
          <a:ln w="19050">
            <a:solidFill>
              <a:srgbClr val="938DC4"/>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8F695C3-40C9-5648-B802-E345F2E4D22E}"/>
              </a:ext>
            </a:extLst>
          </p:cNvPr>
          <p:cNvSpPr txBox="1"/>
          <p:nvPr userDrawn="1"/>
        </p:nvSpPr>
        <p:spPr>
          <a:xfrm>
            <a:off x="503266" y="1359427"/>
            <a:ext cx="8249511" cy="338554"/>
          </a:xfrm>
          <a:prstGeom prst="rect">
            <a:avLst/>
          </a:prstGeom>
          <a:noFill/>
        </p:spPr>
        <p:txBody>
          <a:bodyPr wrap="square">
            <a:spAutoFit/>
          </a:bodyPr>
          <a:lstStyle/>
          <a:p>
            <a:r>
              <a:rPr lang="en-US" sz="1600" b="0" i="0" u="none" strike="noStrike">
                <a:solidFill>
                  <a:srgbClr val="1A4387"/>
                </a:solidFill>
                <a:effectLst/>
                <a:latin typeface="Calibri" panose="020F0502020204030204" pitchFamily="34" charset="0"/>
              </a:rPr>
              <a:t>Click to Add Subtitle</a:t>
            </a:r>
          </a:p>
        </p:txBody>
      </p:sp>
      <p:sp>
        <p:nvSpPr>
          <p:cNvPr id="17" name="Text Placeholder 3">
            <a:extLst>
              <a:ext uri="{FF2B5EF4-FFF2-40B4-BE49-F238E27FC236}">
                <a16:creationId xmlns:a16="http://schemas.microsoft.com/office/drawing/2014/main" id="{639C7D00-C5F8-CC44-B1A6-5EE161C72385}"/>
              </a:ext>
            </a:extLst>
          </p:cNvPr>
          <p:cNvSpPr txBox="1">
            <a:spLocks/>
          </p:cNvSpPr>
          <p:nvPr userDrawn="1"/>
        </p:nvSpPr>
        <p:spPr>
          <a:xfrm>
            <a:off x="469815" y="2090968"/>
            <a:ext cx="2834640" cy="457200"/>
          </a:xfrm>
          <a:prstGeom prst="rect">
            <a:avLst/>
          </a:prstGeom>
        </p:spPr>
        <p:txBody>
          <a:bodyPr vert="horz" lIns="91440" tIns="45720" rIns="91440" bIns="45720" rtlCol="0" anchor="b">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rgbClr val="1A4387"/>
                </a:solidFill>
                <a:latin typeface="Arial" panose="020B0604020202020204" pitchFamily="34" charset="0"/>
                <a:cs typeface="Arial" panose="020B0604020202020204" pitchFamily="34" charset="0"/>
              </a:rPr>
              <a:t>Click to Add</a:t>
            </a:r>
          </a:p>
        </p:txBody>
      </p:sp>
      <p:sp>
        <p:nvSpPr>
          <p:cNvPr id="18" name="Content Placeholder 2">
            <a:extLst>
              <a:ext uri="{FF2B5EF4-FFF2-40B4-BE49-F238E27FC236}">
                <a16:creationId xmlns:a16="http://schemas.microsoft.com/office/drawing/2014/main" id="{AC29E822-5135-CD40-85D4-9E9333E33703}"/>
              </a:ext>
            </a:extLst>
          </p:cNvPr>
          <p:cNvSpPr txBox="1">
            <a:spLocks/>
          </p:cNvSpPr>
          <p:nvPr userDrawn="1"/>
        </p:nvSpPr>
        <p:spPr>
          <a:xfrm>
            <a:off x="469813" y="2588085"/>
            <a:ext cx="3200400" cy="2926080"/>
          </a:xfrm>
          <a:prstGeom prst="rect">
            <a:avLst/>
          </a:prstGeom>
          <a:ln>
            <a:no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endParaRPr lang="en-US" sz="1800">
              <a:solidFill>
                <a:srgbClr val="1A4387"/>
              </a:solidFill>
              <a:latin typeface="Arial" panose="020B0604020202020204" pitchFamily="34" charset="0"/>
              <a:cs typeface="Arial" panose="020B0604020202020204" pitchFamily="34" charset="0"/>
            </a:endParaRPr>
          </a:p>
        </p:txBody>
      </p:sp>
      <p:sp>
        <p:nvSpPr>
          <p:cNvPr id="19" name="Text Placeholder 4">
            <a:extLst>
              <a:ext uri="{FF2B5EF4-FFF2-40B4-BE49-F238E27FC236}">
                <a16:creationId xmlns:a16="http://schemas.microsoft.com/office/drawing/2014/main" id="{9668EC96-EB90-C449-A6E4-12355201362E}"/>
              </a:ext>
            </a:extLst>
          </p:cNvPr>
          <p:cNvSpPr txBox="1">
            <a:spLocks/>
          </p:cNvSpPr>
          <p:nvPr userDrawn="1"/>
        </p:nvSpPr>
        <p:spPr>
          <a:xfrm>
            <a:off x="8521785" y="2083845"/>
            <a:ext cx="2834640" cy="457200"/>
          </a:xfrm>
          <a:prstGeom prst="rect">
            <a:avLst/>
          </a:prstGeom>
        </p:spPr>
        <p:txBody>
          <a:bodyPr anchor="b">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b="1">
                <a:solidFill>
                  <a:srgbClr val="938DC4"/>
                </a:solidFill>
                <a:latin typeface="Arial" panose="020B0604020202020204" pitchFamily="34" charset="0"/>
                <a:cs typeface="Arial" panose="020B0604020202020204" pitchFamily="34" charset="0"/>
              </a:rPr>
              <a:t>Click to Add</a:t>
            </a:r>
          </a:p>
        </p:txBody>
      </p:sp>
      <p:sp>
        <p:nvSpPr>
          <p:cNvPr id="20" name="Text Placeholder 3">
            <a:extLst>
              <a:ext uri="{FF2B5EF4-FFF2-40B4-BE49-F238E27FC236}">
                <a16:creationId xmlns:a16="http://schemas.microsoft.com/office/drawing/2014/main" id="{FFDBA2E5-259C-DE41-A099-C4875BBC3598}"/>
              </a:ext>
            </a:extLst>
          </p:cNvPr>
          <p:cNvSpPr txBox="1">
            <a:spLocks/>
          </p:cNvSpPr>
          <p:nvPr userDrawn="1"/>
        </p:nvSpPr>
        <p:spPr>
          <a:xfrm>
            <a:off x="4495799" y="2090968"/>
            <a:ext cx="2834640" cy="457200"/>
          </a:xfrm>
          <a:prstGeom prst="rect">
            <a:avLst/>
          </a:prstGeom>
        </p:spPr>
        <p:txBody>
          <a:bodyPr vert="horz" lIns="91440" tIns="45720" rIns="91440" bIns="45720" rtlCol="0" anchor="b">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indent="0">
              <a:buNone/>
            </a:pPr>
            <a:r>
              <a:rPr lang="en-US" sz="2800" b="1">
                <a:solidFill>
                  <a:srgbClr val="1A4387"/>
                </a:solidFill>
                <a:latin typeface="Arial" panose="020B0604020202020204" pitchFamily="34" charset="0"/>
                <a:cs typeface="Arial" panose="020B0604020202020204" pitchFamily="34" charset="0"/>
              </a:rPr>
              <a:t>Click to Add</a:t>
            </a:r>
          </a:p>
        </p:txBody>
      </p:sp>
      <p:sp>
        <p:nvSpPr>
          <p:cNvPr id="22" name="Content Placeholder 2">
            <a:extLst>
              <a:ext uri="{FF2B5EF4-FFF2-40B4-BE49-F238E27FC236}">
                <a16:creationId xmlns:a16="http://schemas.microsoft.com/office/drawing/2014/main" id="{18F01E98-69B0-7A41-BC8C-BE47FFD9D933}"/>
              </a:ext>
            </a:extLst>
          </p:cNvPr>
          <p:cNvSpPr txBox="1">
            <a:spLocks/>
          </p:cNvSpPr>
          <p:nvPr userDrawn="1"/>
        </p:nvSpPr>
        <p:spPr>
          <a:xfrm>
            <a:off x="4495799" y="2588085"/>
            <a:ext cx="3200400" cy="2926080"/>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marR="0" lvl="0" indent="-228600" algn="l" defTabSz="914400" rtl="0" eaLnBrk="1" fontAlgn="b" latinLnBrk="0" hangingPunct="1">
              <a:lnSpc>
                <a:spcPct val="120000"/>
              </a:lnSpc>
              <a:spcBef>
                <a:spcPts val="0"/>
              </a:spcBef>
              <a:spcAft>
                <a:spcPts val="0"/>
              </a:spcAft>
              <a:buClrTx/>
              <a:buSzTx/>
              <a:buFont typeface="Wingdings" pitchFamily="2" charset="2"/>
              <a:buChar char="§"/>
              <a:tabLst/>
              <a:defRPr/>
            </a:pPr>
            <a:r>
              <a:rPr lang="en-US" sz="1800">
                <a:solidFill>
                  <a:srgbClr val="1A4387"/>
                </a:solidFill>
                <a:latin typeface="Arial" panose="020B0604020202020204" pitchFamily="34" charset="0"/>
                <a:cs typeface="Arial" panose="020B0604020202020204" pitchFamily="34" charset="0"/>
              </a:rPr>
              <a:t>Second Level</a:t>
            </a:r>
          </a:p>
          <a:p>
            <a:pPr marL="228600" indent="-228600" fontAlgn="b">
              <a:lnSpc>
                <a:spcPct val="120000"/>
              </a:lnSpc>
              <a:spcBef>
                <a:spcPts val="0"/>
              </a:spcBef>
              <a:buFont typeface="Wingdings" pitchFamily="2" charset="2"/>
              <a:buChar char="§"/>
            </a:pPr>
            <a:endParaRPr lang="en-US" sz="1800">
              <a:solidFill>
                <a:srgbClr val="1A4387"/>
              </a:solidFill>
              <a:latin typeface="Arial" panose="020B0604020202020204" pitchFamily="34" charset="0"/>
              <a:cs typeface="Arial" panose="020B0604020202020204" pitchFamily="34" charset="0"/>
            </a:endParaRPr>
          </a:p>
        </p:txBody>
      </p:sp>
      <p:cxnSp>
        <p:nvCxnSpPr>
          <p:cNvPr id="24" name="Straight Connector 23">
            <a:extLst>
              <a:ext uri="{FF2B5EF4-FFF2-40B4-BE49-F238E27FC236}">
                <a16:creationId xmlns:a16="http://schemas.microsoft.com/office/drawing/2014/main" id="{D2747972-0052-F04A-9497-8F6A733BFC15}"/>
              </a:ext>
            </a:extLst>
          </p:cNvPr>
          <p:cNvCxnSpPr>
            <a:cxnSpLocks/>
          </p:cNvCxnSpPr>
          <p:nvPr userDrawn="1"/>
        </p:nvCxnSpPr>
        <p:spPr>
          <a:xfrm>
            <a:off x="3670213" y="2588085"/>
            <a:ext cx="0" cy="2308303"/>
          </a:xfrm>
          <a:prstGeom prst="line">
            <a:avLst/>
          </a:prstGeom>
          <a:ln w="19050">
            <a:solidFill>
              <a:srgbClr val="938DC4"/>
            </a:solidFill>
          </a:ln>
        </p:spPr>
        <p:style>
          <a:lnRef idx="1">
            <a:schemeClr val="accent1"/>
          </a:lnRef>
          <a:fillRef idx="0">
            <a:schemeClr val="accent1"/>
          </a:fillRef>
          <a:effectRef idx="0">
            <a:schemeClr val="accent1"/>
          </a:effectRef>
          <a:fontRef idx="minor">
            <a:schemeClr val="tx1"/>
          </a:fontRef>
        </p:style>
      </p:cxnSp>
      <p:sp>
        <p:nvSpPr>
          <p:cNvPr id="25" name="Slide Number Placeholder 5">
            <a:extLst>
              <a:ext uri="{FF2B5EF4-FFF2-40B4-BE49-F238E27FC236}">
                <a16:creationId xmlns:a16="http://schemas.microsoft.com/office/drawing/2014/main" id="{57373524-FBDE-FF4F-B055-5F3D54C012E0}"/>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Tree>
    <p:extLst>
      <p:ext uri="{BB962C8B-B14F-4D97-AF65-F5344CB8AC3E}">
        <p14:creationId xmlns:p14="http://schemas.microsoft.com/office/powerpoint/2010/main" val="37863583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rgbClr val="75B7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11" name="Content Placeholder 2">
            <a:extLst>
              <a:ext uri="{FF2B5EF4-FFF2-40B4-BE49-F238E27FC236}">
                <a16:creationId xmlns:a16="http://schemas.microsoft.com/office/drawing/2014/main" id="{93AFCF90-683E-43E5-B583-D4B06BFCDBC7}"/>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895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CAC0366-7B63-4906-9C93-2E262C09A367}"/>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45758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993DECF-4C9A-4C27-820C-748FC82B292F}"/>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376181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993DECF-4C9A-4C27-820C-748FC82B292F}"/>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05542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38EB634-E164-4148-87B5-5BADD0284202}"/>
              </a:ext>
            </a:extLst>
          </p:cNvPr>
          <p:cNvSpPr/>
          <p:nvPr userDrawn="1"/>
        </p:nvSpPr>
        <p:spPr>
          <a:xfrm>
            <a:off x="1" y="0"/>
            <a:ext cx="4065784" cy="6858000"/>
          </a:xfrm>
          <a:prstGeom prst="rect">
            <a:avLst/>
          </a:prstGeom>
          <a:solidFill>
            <a:srgbClr val="0099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6060E9D-FF07-9449-8AF0-BFF2F09904CC}"/>
              </a:ext>
            </a:extLst>
          </p:cNvPr>
          <p:cNvSpPr/>
          <p:nvPr userDrawn="1"/>
        </p:nvSpPr>
        <p:spPr>
          <a:xfrm>
            <a:off x="1" y="6035040"/>
            <a:ext cx="12191999" cy="822960"/>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4" name="Picture 13">
            <a:extLst>
              <a:ext uri="{FF2B5EF4-FFF2-40B4-BE49-F238E27FC236}">
                <a16:creationId xmlns:a16="http://schemas.microsoft.com/office/drawing/2014/main" id="{954CE4B0-35B6-AB43-A573-83F1D99D95BA}"/>
              </a:ext>
            </a:extLst>
          </p:cNvPr>
          <p:cNvPicPr>
            <a:picLocks noChangeAspect="1"/>
          </p:cNvPicPr>
          <p:nvPr userDrawn="1"/>
        </p:nvPicPr>
        <p:blipFill>
          <a:blip r:embed="rId2"/>
          <a:stretch>
            <a:fillRect/>
          </a:stretch>
        </p:blipFill>
        <p:spPr>
          <a:xfrm>
            <a:off x="469813" y="6224774"/>
            <a:ext cx="1752600" cy="457200"/>
          </a:xfrm>
          <a:prstGeom prst="rect">
            <a:avLst/>
          </a:prstGeom>
        </p:spPr>
      </p:pic>
      <p:sp>
        <p:nvSpPr>
          <p:cNvPr id="21" name="Title 1">
            <a:extLst>
              <a:ext uri="{FF2B5EF4-FFF2-40B4-BE49-F238E27FC236}">
                <a16:creationId xmlns:a16="http://schemas.microsoft.com/office/drawing/2014/main" id="{15EFC2CF-2841-7D45-A01C-65E4BE3E0E36}"/>
              </a:ext>
            </a:extLst>
          </p:cNvPr>
          <p:cNvSpPr>
            <a:spLocks noGrp="1"/>
          </p:cNvSpPr>
          <p:nvPr>
            <p:ph type="title" hasCustomPrompt="1"/>
          </p:nvPr>
        </p:nvSpPr>
        <p:spPr>
          <a:xfrm>
            <a:off x="446536" y="1274714"/>
            <a:ext cx="3207928" cy="1807013"/>
          </a:xfrm>
          <a:prstGeom prst="rect">
            <a:avLst/>
          </a:prstGeom>
        </p:spPr>
        <p:txBody>
          <a:bodyPr anchor="b">
            <a:normAutofit/>
          </a:bodyPr>
          <a:lstStyle>
            <a:lvl1pPr>
              <a:defRPr sz="5400" b="1">
                <a:solidFill>
                  <a:schemeClr val="bg1"/>
                </a:solidFill>
                <a:latin typeface="Arial" panose="020B0604020202020204" pitchFamily="34" charset="0"/>
                <a:cs typeface="Arial" panose="020B0604020202020204" pitchFamily="34" charset="0"/>
              </a:defRPr>
            </a:lvl1pPr>
          </a:lstStyle>
          <a:p>
            <a:r>
              <a:rPr lang="en-US"/>
              <a:t>Click to add title</a:t>
            </a:r>
          </a:p>
        </p:txBody>
      </p:sp>
      <p:sp>
        <p:nvSpPr>
          <p:cNvPr id="24" name="Slide Number Placeholder 5">
            <a:extLst>
              <a:ext uri="{FF2B5EF4-FFF2-40B4-BE49-F238E27FC236}">
                <a16:creationId xmlns:a16="http://schemas.microsoft.com/office/drawing/2014/main" id="{18E98C26-1753-524A-A405-E6FAFFA7BADE}"/>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sp>
        <p:nvSpPr>
          <p:cNvPr id="8" name="Content Placeholder 2">
            <a:extLst>
              <a:ext uri="{FF2B5EF4-FFF2-40B4-BE49-F238E27FC236}">
                <a16:creationId xmlns:a16="http://schemas.microsoft.com/office/drawing/2014/main" id="{F993DECF-4C9A-4C27-820C-748FC82B292F}"/>
              </a:ext>
            </a:extLst>
          </p:cNvPr>
          <p:cNvSpPr>
            <a:spLocks noGrp="1"/>
          </p:cNvSpPr>
          <p:nvPr>
            <p:ph idx="1"/>
          </p:nvPr>
        </p:nvSpPr>
        <p:spPr>
          <a:xfrm>
            <a:off x="5040118" y="1097530"/>
            <a:ext cx="6172200" cy="4586336"/>
          </a:xfrm>
        </p:spPr>
        <p:txBody>
          <a:bodyPr/>
          <a:lstStyle>
            <a:lvl1pPr>
              <a:defRPr sz="3200">
                <a:solidFill>
                  <a:schemeClr val="tx1">
                    <a:lumMod val="75000"/>
                    <a:lumOff val="25000"/>
                  </a:schemeClr>
                </a:solidFill>
                <a:latin typeface="Arial" panose="020B0604020202020204" pitchFamily="34" charset="0"/>
                <a:cs typeface="Arial" panose="020B0604020202020204" pitchFamily="34" charset="0"/>
              </a:defRPr>
            </a:lvl1pPr>
            <a:lvl2pPr>
              <a:defRPr sz="2800">
                <a:solidFill>
                  <a:schemeClr val="tx1">
                    <a:lumMod val="75000"/>
                    <a:lumOff val="25000"/>
                  </a:schemeClr>
                </a:solidFill>
                <a:latin typeface="Arial" panose="020B0604020202020204" pitchFamily="34" charset="0"/>
                <a:cs typeface="Arial" panose="020B0604020202020204" pitchFamily="34" charset="0"/>
              </a:defRPr>
            </a:lvl2pPr>
            <a:lvl3pPr>
              <a:defRPr sz="2400">
                <a:solidFill>
                  <a:schemeClr val="tx1">
                    <a:lumMod val="75000"/>
                    <a:lumOff val="25000"/>
                  </a:schemeClr>
                </a:solidFill>
                <a:latin typeface="Arial" panose="020B0604020202020204" pitchFamily="34" charset="0"/>
                <a:cs typeface="Arial" panose="020B0604020202020204" pitchFamily="34" charset="0"/>
              </a:defRPr>
            </a:lvl3pPr>
            <a:lvl4pPr>
              <a:defRPr sz="2000">
                <a:solidFill>
                  <a:schemeClr val="tx1">
                    <a:lumMod val="75000"/>
                    <a:lumOff val="25000"/>
                  </a:schemeClr>
                </a:solidFill>
                <a:latin typeface="Arial" panose="020B0604020202020204" pitchFamily="34" charset="0"/>
                <a:cs typeface="Arial" panose="020B0604020202020204" pitchFamily="34" charset="0"/>
              </a:defRPr>
            </a:lvl4pPr>
            <a:lvl5pPr>
              <a:defRPr sz="2000">
                <a:solidFill>
                  <a:schemeClr val="tx1">
                    <a:lumMod val="75000"/>
                    <a:lumOff val="2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12713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2252A-579C-F34A-B18C-625D4F224531}"/>
              </a:ext>
            </a:extLst>
          </p:cNvPr>
          <p:cNvSpPr>
            <a:spLocks noGrp="1"/>
          </p:cNvSpPr>
          <p:nvPr>
            <p:ph type="ctrTitle" hasCustomPrompt="1"/>
          </p:nvPr>
        </p:nvSpPr>
        <p:spPr>
          <a:xfrm>
            <a:off x="3176337" y="1122363"/>
            <a:ext cx="7828547" cy="2387600"/>
          </a:xfrm>
        </p:spPr>
        <p:txBody>
          <a:bodyPr anchor="b">
            <a:normAutofit/>
          </a:bodyPr>
          <a:lstStyle>
            <a:lvl1pPr algn="l">
              <a:defRPr sz="5400" b="1">
                <a:solidFill>
                  <a:srgbClr val="1A4387"/>
                </a:solidFill>
                <a:latin typeface="Arial" panose="020B0604020202020204" pitchFamily="34" charset="0"/>
                <a:cs typeface="Arial" panose="020B0604020202020204" pitchFamily="34" charset="0"/>
              </a:defRPr>
            </a:lvl1pPr>
          </a:lstStyle>
          <a:p>
            <a:r>
              <a:rPr lang="en-US"/>
              <a:t>Click to add presentation title</a:t>
            </a:r>
          </a:p>
        </p:txBody>
      </p:sp>
      <p:sp>
        <p:nvSpPr>
          <p:cNvPr id="3" name="Subtitle 2">
            <a:extLst>
              <a:ext uri="{FF2B5EF4-FFF2-40B4-BE49-F238E27FC236}">
                <a16:creationId xmlns:a16="http://schemas.microsoft.com/office/drawing/2014/main" id="{A6E8A690-6552-FA47-A7EE-CD3FC8C1CC68}"/>
              </a:ext>
            </a:extLst>
          </p:cNvPr>
          <p:cNvSpPr>
            <a:spLocks noGrp="1"/>
          </p:cNvSpPr>
          <p:nvPr>
            <p:ph type="subTitle" idx="1" hasCustomPrompt="1"/>
          </p:nvPr>
        </p:nvSpPr>
        <p:spPr>
          <a:xfrm>
            <a:off x="3176337" y="3602038"/>
            <a:ext cx="7828546" cy="1467503"/>
          </a:xfrm>
        </p:spPr>
        <p:txBody>
          <a:bodyPr/>
          <a:lstStyle>
            <a:lvl1pPr marL="0" indent="0" algn="l">
              <a:buNone/>
              <a:defRPr sz="2400" b="1">
                <a:solidFill>
                  <a:srgbClr val="75B9E5"/>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presentation date</a:t>
            </a:r>
          </a:p>
        </p:txBody>
      </p:sp>
      <p:pic>
        <p:nvPicPr>
          <p:cNvPr id="8" name="Picture 7" descr="Text&#10;&#10;Description automatically generated">
            <a:extLst>
              <a:ext uri="{FF2B5EF4-FFF2-40B4-BE49-F238E27FC236}">
                <a16:creationId xmlns:a16="http://schemas.microsoft.com/office/drawing/2014/main" id="{9CDD3909-D3E1-DD4C-A6CF-E0372336CFFD}"/>
              </a:ext>
            </a:extLst>
          </p:cNvPr>
          <p:cNvPicPr>
            <a:picLocks noChangeAspect="1"/>
          </p:cNvPicPr>
          <p:nvPr userDrawn="1"/>
        </p:nvPicPr>
        <p:blipFill>
          <a:blip r:embed="rId2"/>
          <a:stretch>
            <a:fillRect/>
          </a:stretch>
        </p:blipFill>
        <p:spPr>
          <a:xfrm>
            <a:off x="3176337" y="5498875"/>
            <a:ext cx="3942349" cy="1054454"/>
          </a:xfrm>
          <a:prstGeom prst="rect">
            <a:avLst/>
          </a:prstGeom>
        </p:spPr>
      </p:pic>
      <p:pic>
        <p:nvPicPr>
          <p:cNvPr id="10" name="Picture 9" descr="Logo, company name&#10;&#10;Description automatically generated">
            <a:extLst>
              <a:ext uri="{FF2B5EF4-FFF2-40B4-BE49-F238E27FC236}">
                <a16:creationId xmlns:a16="http://schemas.microsoft.com/office/drawing/2014/main" id="{7314CEAA-2730-C44C-8ADD-BC586B06AC5F}"/>
              </a:ext>
            </a:extLst>
          </p:cNvPr>
          <p:cNvPicPr>
            <a:picLocks noChangeAspect="1"/>
          </p:cNvPicPr>
          <p:nvPr userDrawn="1"/>
        </p:nvPicPr>
        <p:blipFill rotWithShape="1">
          <a:blip r:embed="rId3"/>
          <a:srcRect l="15625" t="13043" r="18617" b="27247"/>
          <a:stretch/>
        </p:blipFill>
        <p:spPr>
          <a:xfrm rot="16200000" flipH="1" flipV="1">
            <a:off x="-1635094" y="1586969"/>
            <a:ext cx="6911746" cy="3705726"/>
          </a:xfrm>
          <a:prstGeom prst="rect">
            <a:avLst/>
          </a:prstGeom>
        </p:spPr>
      </p:pic>
    </p:spTree>
    <p:extLst>
      <p:ext uri="{BB962C8B-B14F-4D97-AF65-F5344CB8AC3E}">
        <p14:creationId xmlns:p14="http://schemas.microsoft.com/office/powerpoint/2010/main" val="11530439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graphicFrame>
        <p:nvGraphicFramePr>
          <p:cNvPr id="7" name="Table 27">
            <a:extLst>
              <a:ext uri="{FF2B5EF4-FFF2-40B4-BE49-F238E27FC236}">
                <a16:creationId xmlns:a16="http://schemas.microsoft.com/office/drawing/2014/main" id="{F77E70D7-BD24-D04E-AB37-19EF85210BAD}"/>
              </a:ext>
            </a:extLst>
          </p:cNvPr>
          <p:cNvGraphicFramePr>
            <a:graphicFrameLocks noGrp="1"/>
          </p:cNvGraphicFramePr>
          <p:nvPr userDrawn="1">
            <p:extLst>
              <p:ext uri="{D42A27DB-BD31-4B8C-83A1-F6EECF244321}">
                <p14:modId xmlns:p14="http://schemas.microsoft.com/office/powerpoint/2010/main" val="3968500331"/>
              </p:ext>
            </p:extLst>
          </p:nvPr>
        </p:nvGraphicFramePr>
        <p:xfrm>
          <a:off x="780534" y="1096468"/>
          <a:ext cx="2437807" cy="5194709"/>
        </p:xfrm>
        <a:graphic>
          <a:graphicData uri="http://schemas.openxmlformats.org/drawingml/2006/table">
            <a:tbl>
              <a:tblPr firstRow="1" bandRow="1">
                <a:tableStyleId>{5C22544A-7EE6-4342-B048-85BDC9FD1C3A}</a:tableStyleId>
              </a:tblPr>
              <a:tblGrid>
                <a:gridCol w="2437807">
                  <a:extLst>
                    <a:ext uri="{9D8B030D-6E8A-4147-A177-3AD203B41FA5}">
                      <a16:colId xmlns:a16="http://schemas.microsoft.com/office/drawing/2014/main" val="3149078001"/>
                    </a:ext>
                  </a:extLst>
                </a:gridCol>
              </a:tblGrid>
              <a:tr h="369839">
                <a:tc>
                  <a:txBody>
                    <a:bodyPr/>
                    <a:lstStyle/>
                    <a:p>
                      <a:pPr algn="ctr"/>
                      <a:r>
                        <a:rPr lang="en-US"/>
                        <a:t>Audience</a:t>
                      </a:r>
                    </a:p>
                  </a:txBody>
                  <a:tcPr anchor="ctr">
                    <a:noFill/>
                  </a:tcPr>
                </a:tc>
                <a:extLst>
                  <a:ext uri="{0D108BD9-81ED-4DB2-BD59-A6C34878D82A}">
                    <a16:rowId xmlns:a16="http://schemas.microsoft.com/office/drawing/2014/main" val="418758776"/>
                  </a:ext>
                </a:extLst>
              </a:tr>
              <a:tr h="471750">
                <a:tc>
                  <a:txBody>
                    <a:bodyPr/>
                    <a:lstStyle/>
                    <a:p>
                      <a:pPr marL="0" algn="l" defTabSz="914400" rtl="0" eaLnBrk="1" latinLnBrk="0" hangingPunct="1"/>
                      <a:r>
                        <a:rPr lang="en-US" sz="1600" kern="1200">
                          <a:solidFill>
                            <a:schemeClr val="dk1"/>
                          </a:solidFill>
                          <a:latin typeface="+mn-lt"/>
                          <a:ea typeface="+mn-ea"/>
                          <a:cs typeface="+mn-cs"/>
                        </a:rPr>
                        <a:t>Staff</a:t>
                      </a:r>
                    </a:p>
                  </a:txBody>
                  <a:tcPr anchor="ctr">
                    <a:solidFill>
                      <a:srgbClr val="F25E22">
                        <a:alpha val="50000"/>
                      </a:srgbClr>
                    </a:solidFill>
                  </a:tcPr>
                </a:tc>
                <a:extLst>
                  <a:ext uri="{0D108BD9-81ED-4DB2-BD59-A6C34878D82A}">
                    <a16:rowId xmlns:a16="http://schemas.microsoft.com/office/drawing/2014/main" val="1452919484"/>
                  </a:ext>
                </a:extLst>
              </a:tr>
              <a:tr h="471750">
                <a:tc>
                  <a:txBody>
                    <a:bodyPr/>
                    <a:lstStyle/>
                    <a:p>
                      <a:pPr algn="l"/>
                      <a:r>
                        <a:rPr lang="en-US" sz="1600"/>
                        <a:t>MCOs</a:t>
                      </a:r>
                    </a:p>
                  </a:txBody>
                  <a:tcPr anchor="ctr">
                    <a:solidFill>
                      <a:srgbClr val="F25E22">
                        <a:alpha val="15000"/>
                      </a:srgbClr>
                    </a:solidFill>
                  </a:tcPr>
                </a:tc>
                <a:extLst>
                  <a:ext uri="{0D108BD9-81ED-4DB2-BD59-A6C34878D82A}">
                    <a16:rowId xmlns:a16="http://schemas.microsoft.com/office/drawing/2014/main" val="1587445389"/>
                  </a:ext>
                </a:extLst>
              </a:tr>
              <a:tr h="471750">
                <a:tc>
                  <a:txBody>
                    <a:bodyPr/>
                    <a:lstStyle/>
                    <a:p>
                      <a:pPr algn="l"/>
                      <a:r>
                        <a:rPr lang="en-US" sz="1600"/>
                        <a:t>Media</a:t>
                      </a:r>
                    </a:p>
                  </a:txBody>
                  <a:tcPr anchor="ctr">
                    <a:solidFill>
                      <a:srgbClr val="F25E22">
                        <a:alpha val="50000"/>
                      </a:srgbClr>
                    </a:solidFill>
                  </a:tcPr>
                </a:tc>
                <a:extLst>
                  <a:ext uri="{0D108BD9-81ED-4DB2-BD59-A6C34878D82A}">
                    <a16:rowId xmlns:a16="http://schemas.microsoft.com/office/drawing/2014/main" val="2057484031"/>
                  </a:ext>
                </a:extLst>
              </a:tr>
              <a:tr h="471750">
                <a:tc>
                  <a:txBody>
                    <a:bodyPr/>
                    <a:lstStyle/>
                    <a:p>
                      <a:pPr algn="l"/>
                      <a:r>
                        <a:rPr lang="en-US" sz="1600"/>
                        <a:t>MACs</a:t>
                      </a:r>
                    </a:p>
                  </a:txBody>
                  <a:tcPr anchor="ctr">
                    <a:solidFill>
                      <a:srgbClr val="F25E22">
                        <a:alpha val="15000"/>
                      </a:srgbClr>
                    </a:solidFill>
                  </a:tcPr>
                </a:tc>
                <a:extLst>
                  <a:ext uri="{0D108BD9-81ED-4DB2-BD59-A6C34878D82A}">
                    <a16:rowId xmlns:a16="http://schemas.microsoft.com/office/drawing/2014/main" val="1719199323"/>
                  </a:ext>
                </a:extLst>
              </a:tr>
              <a:tr h="471750">
                <a:tc>
                  <a:txBody>
                    <a:bodyPr/>
                    <a:lstStyle/>
                    <a:p>
                      <a:pPr algn="l"/>
                      <a:r>
                        <a:rPr lang="en-US" sz="1600"/>
                        <a:t>Providers</a:t>
                      </a:r>
                    </a:p>
                  </a:txBody>
                  <a:tcPr anchor="ctr">
                    <a:solidFill>
                      <a:srgbClr val="F25E22">
                        <a:alpha val="50000"/>
                      </a:srgbClr>
                    </a:solidFill>
                  </a:tcPr>
                </a:tc>
                <a:extLst>
                  <a:ext uri="{0D108BD9-81ED-4DB2-BD59-A6C34878D82A}">
                    <a16:rowId xmlns:a16="http://schemas.microsoft.com/office/drawing/2014/main" val="1599517905"/>
                  </a:ext>
                </a:extLst>
              </a:tr>
              <a:tr h="471750">
                <a:tc>
                  <a:txBody>
                    <a:bodyPr/>
                    <a:lstStyle/>
                    <a:p>
                      <a:pPr algn="l"/>
                      <a:r>
                        <a:rPr lang="en-US" sz="1600"/>
                        <a:t>Customers</a:t>
                      </a:r>
                    </a:p>
                  </a:txBody>
                  <a:tcPr anchor="ctr">
                    <a:solidFill>
                      <a:srgbClr val="F25E22">
                        <a:alpha val="15000"/>
                      </a:srgbClr>
                    </a:solidFill>
                  </a:tcPr>
                </a:tc>
                <a:extLst>
                  <a:ext uri="{0D108BD9-81ED-4DB2-BD59-A6C34878D82A}">
                    <a16:rowId xmlns:a16="http://schemas.microsoft.com/office/drawing/2014/main" val="2902433611"/>
                  </a:ext>
                </a:extLst>
              </a:tr>
              <a:tr h="471750">
                <a:tc>
                  <a:txBody>
                    <a:bodyPr/>
                    <a:lstStyle/>
                    <a:p>
                      <a:pPr marL="0" algn="l" defTabSz="914400" rtl="0" eaLnBrk="1" latinLnBrk="0" hangingPunct="1"/>
                      <a:r>
                        <a:rPr lang="en-US" sz="1600" kern="1200">
                          <a:solidFill>
                            <a:schemeClr val="dk1"/>
                          </a:solidFill>
                          <a:latin typeface="+mn-lt"/>
                          <a:ea typeface="+mn-ea"/>
                          <a:cs typeface="+mn-cs"/>
                        </a:rPr>
                        <a:t>GO + GO Communications</a:t>
                      </a:r>
                    </a:p>
                  </a:txBody>
                  <a:tcPr anchor="ctr">
                    <a:solidFill>
                      <a:srgbClr val="F25E22">
                        <a:alpha val="50000"/>
                      </a:srgbClr>
                    </a:solidFill>
                  </a:tcPr>
                </a:tc>
                <a:extLst>
                  <a:ext uri="{0D108BD9-81ED-4DB2-BD59-A6C34878D82A}">
                    <a16:rowId xmlns:a16="http://schemas.microsoft.com/office/drawing/2014/main" val="2680337404"/>
                  </a:ext>
                </a:extLst>
              </a:tr>
              <a:tr h="471750">
                <a:tc>
                  <a:txBody>
                    <a:bodyPr/>
                    <a:lstStyle/>
                    <a:p>
                      <a:pPr marL="0" algn="l" defTabSz="914400" rtl="0" eaLnBrk="1" latinLnBrk="0" hangingPunct="1"/>
                      <a:r>
                        <a:rPr lang="en-US" sz="1600" kern="1200">
                          <a:solidFill>
                            <a:schemeClr val="dk1"/>
                          </a:solidFill>
                          <a:latin typeface="+mn-lt"/>
                          <a:ea typeface="+mn-ea"/>
                          <a:cs typeface="+mn-cs"/>
                        </a:rPr>
                        <a:t>Sister agencies</a:t>
                      </a:r>
                    </a:p>
                  </a:txBody>
                  <a:tcPr anchor="ctr">
                    <a:solidFill>
                      <a:srgbClr val="F25E22">
                        <a:alpha val="15000"/>
                      </a:srgbClr>
                    </a:solidFill>
                  </a:tcPr>
                </a:tc>
                <a:extLst>
                  <a:ext uri="{0D108BD9-81ED-4DB2-BD59-A6C34878D82A}">
                    <a16:rowId xmlns:a16="http://schemas.microsoft.com/office/drawing/2014/main" val="3140889767"/>
                  </a:ext>
                </a:extLst>
              </a:tr>
              <a:tr h="471750">
                <a:tc>
                  <a:txBody>
                    <a:bodyPr/>
                    <a:lstStyle/>
                    <a:p>
                      <a:pPr marL="0" algn="l" defTabSz="914400" rtl="0" eaLnBrk="1" latinLnBrk="0" hangingPunct="1"/>
                      <a:r>
                        <a:rPr lang="en-US" sz="1600" kern="1200">
                          <a:solidFill>
                            <a:schemeClr val="dk1"/>
                          </a:solidFill>
                          <a:latin typeface="+mn-lt"/>
                          <a:ea typeface="+mn-ea"/>
                          <a:cs typeface="+mn-cs"/>
                        </a:rPr>
                        <a:t>Institutional Outreach</a:t>
                      </a:r>
                    </a:p>
                  </a:txBody>
                  <a:tcPr anchor="ctr">
                    <a:solidFill>
                      <a:srgbClr val="F25E22">
                        <a:alpha val="50000"/>
                      </a:srgbClr>
                    </a:solidFill>
                  </a:tcPr>
                </a:tc>
                <a:extLst>
                  <a:ext uri="{0D108BD9-81ED-4DB2-BD59-A6C34878D82A}">
                    <a16:rowId xmlns:a16="http://schemas.microsoft.com/office/drawing/2014/main" val="1548250779"/>
                  </a:ext>
                </a:extLst>
              </a:tr>
              <a:tr h="471750">
                <a:tc>
                  <a:txBody>
                    <a:bodyPr/>
                    <a:lstStyle/>
                    <a:p>
                      <a:pPr marL="0" algn="l" defTabSz="914400" rtl="0" eaLnBrk="1" latinLnBrk="0" hangingPunct="1"/>
                      <a:r>
                        <a:rPr lang="en-US" sz="1600" kern="1200">
                          <a:solidFill>
                            <a:schemeClr val="dk1"/>
                          </a:solidFill>
                          <a:latin typeface="+mn-lt"/>
                          <a:ea typeface="+mn-ea"/>
                          <a:cs typeface="+mn-cs"/>
                        </a:rPr>
                        <a:t>General Public</a:t>
                      </a:r>
                    </a:p>
                  </a:txBody>
                  <a:tcPr anchor="ctr">
                    <a:solidFill>
                      <a:srgbClr val="F25E22">
                        <a:alpha val="15000"/>
                      </a:srgbClr>
                    </a:solidFill>
                  </a:tcPr>
                </a:tc>
                <a:extLst>
                  <a:ext uri="{0D108BD9-81ED-4DB2-BD59-A6C34878D82A}">
                    <a16:rowId xmlns:a16="http://schemas.microsoft.com/office/drawing/2014/main" val="62523668"/>
                  </a:ext>
                </a:extLst>
              </a:tr>
            </a:tbl>
          </a:graphicData>
        </a:graphic>
      </p:graphicFrame>
      <p:sp>
        <p:nvSpPr>
          <p:cNvPr id="8" name="Rectangle 7">
            <a:extLst>
              <a:ext uri="{FF2B5EF4-FFF2-40B4-BE49-F238E27FC236}">
                <a16:creationId xmlns:a16="http://schemas.microsoft.com/office/drawing/2014/main" id="{E221F1D2-560A-864F-8879-92D391D5858A}"/>
              </a:ext>
            </a:extLst>
          </p:cNvPr>
          <p:cNvSpPr/>
          <p:nvPr userDrawn="1"/>
        </p:nvSpPr>
        <p:spPr>
          <a:xfrm>
            <a:off x="1" y="6279664"/>
            <a:ext cx="12191999" cy="578336"/>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9" name="Picture 8">
            <a:extLst>
              <a:ext uri="{FF2B5EF4-FFF2-40B4-BE49-F238E27FC236}">
                <a16:creationId xmlns:a16="http://schemas.microsoft.com/office/drawing/2014/main" id="{F5BA115D-16DD-EA47-8F25-58A3846809A3}"/>
              </a:ext>
            </a:extLst>
          </p:cNvPr>
          <p:cNvPicPr>
            <a:picLocks noChangeAspect="1"/>
          </p:cNvPicPr>
          <p:nvPr userDrawn="1"/>
        </p:nvPicPr>
        <p:blipFill>
          <a:blip r:embed="rId2"/>
          <a:stretch>
            <a:fillRect/>
          </a:stretch>
        </p:blipFill>
        <p:spPr>
          <a:xfrm>
            <a:off x="296818" y="6374381"/>
            <a:ext cx="1490792" cy="388902"/>
          </a:xfrm>
          <a:prstGeom prst="rect">
            <a:avLst/>
          </a:prstGeom>
        </p:spPr>
      </p:pic>
      <p:sp>
        <p:nvSpPr>
          <p:cNvPr id="10" name="Title 2">
            <a:extLst>
              <a:ext uri="{FF2B5EF4-FFF2-40B4-BE49-F238E27FC236}">
                <a16:creationId xmlns:a16="http://schemas.microsoft.com/office/drawing/2014/main" id="{7DA08FFA-B635-964B-BBA3-7E843970014D}"/>
              </a:ext>
            </a:extLst>
          </p:cNvPr>
          <p:cNvSpPr txBox="1">
            <a:spLocks/>
          </p:cNvSpPr>
          <p:nvPr userDrawn="1"/>
        </p:nvSpPr>
        <p:spPr>
          <a:xfrm>
            <a:off x="723870" y="165333"/>
            <a:ext cx="8037597" cy="822960"/>
          </a:xfrm>
          <a:prstGeom prst="rect">
            <a:avLst/>
          </a:prstGeom>
        </p:spPr>
        <p:txBody>
          <a:bodyPr vert="horz" lIns="91440" tIns="45720" rIns="91440" bIns="45720" rtlCol="0" anchor="t">
            <a:noAutofit/>
          </a:bodyPr>
          <a:lst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a:lstStyle>
          <a:p>
            <a:pPr>
              <a:lnSpc>
                <a:spcPct val="100000"/>
              </a:lnSpc>
              <a:defRPr/>
            </a:pPr>
            <a:r>
              <a:rPr lang="en-US" sz="4400" b="1" cap="none">
                <a:solidFill>
                  <a:srgbClr val="082068"/>
                </a:solidFill>
                <a:latin typeface="Arial" panose="020B0604020202020204" pitchFamily="34" charset="0"/>
                <a:cs typeface="Arial" panose="020B0604020202020204" pitchFamily="34" charset="0"/>
              </a:rPr>
              <a:t>Sample</a:t>
            </a:r>
            <a:r>
              <a:rPr lang="en-US" sz="4400" b="1" cap="none">
                <a:solidFill>
                  <a:srgbClr val="75B7E6"/>
                </a:solidFill>
                <a:latin typeface="Arial" panose="020B0604020202020204" pitchFamily="34" charset="0"/>
                <a:cs typeface="Arial" panose="020B0604020202020204" pitchFamily="34" charset="0"/>
              </a:rPr>
              <a:t> timeline</a:t>
            </a:r>
            <a:endParaRPr kumimoji="0" lang="en-US" sz="4400" b="1" i="0" u="none" strike="noStrike" kern="1200" cap="none" spc="0" normalizeH="0" baseline="0" noProof="0">
              <a:ln>
                <a:noFill/>
              </a:ln>
              <a:solidFill>
                <a:srgbClr val="75B7E6"/>
              </a:solidFill>
              <a:effectLst/>
              <a:uLnTx/>
              <a:uFillTx/>
              <a:latin typeface="Arial" panose="020B0604020202020204" pitchFamily="34" charset="0"/>
              <a:cs typeface="Arial" panose="020B0604020202020204" pitchFamily="34" charset="0"/>
            </a:endParaRPr>
          </a:p>
        </p:txBody>
      </p:sp>
      <p:sp>
        <p:nvSpPr>
          <p:cNvPr id="11" name="Rectangle">
            <a:extLst>
              <a:ext uri="{FF2B5EF4-FFF2-40B4-BE49-F238E27FC236}">
                <a16:creationId xmlns:a16="http://schemas.microsoft.com/office/drawing/2014/main" id="{9348D19A-5583-DE4A-AE49-D00D6FD49E0C}"/>
              </a:ext>
            </a:extLst>
          </p:cNvPr>
          <p:cNvSpPr/>
          <p:nvPr userDrawn="1"/>
        </p:nvSpPr>
        <p:spPr>
          <a:xfrm>
            <a:off x="3193276" y="1260119"/>
            <a:ext cx="1545374" cy="5017192"/>
          </a:xfrm>
          <a:prstGeom prst="rect">
            <a:avLst/>
          </a:prstGeom>
          <a:solidFill>
            <a:srgbClr val="F25E22">
              <a:alpha val="14760"/>
            </a:srgbClr>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12" name="Rectangle">
            <a:extLst>
              <a:ext uri="{FF2B5EF4-FFF2-40B4-BE49-F238E27FC236}">
                <a16:creationId xmlns:a16="http://schemas.microsoft.com/office/drawing/2014/main" id="{150755F2-D707-534A-BA49-F61F8EF7EF70}"/>
              </a:ext>
            </a:extLst>
          </p:cNvPr>
          <p:cNvSpPr/>
          <p:nvPr userDrawn="1"/>
        </p:nvSpPr>
        <p:spPr>
          <a:xfrm>
            <a:off x="6432096" y="1264883"/>
            <a:ext cx="1568889" cy="5026294"/>
          </a:xfrm>
          <a:prstGeom prst="rect">
            <a:avLst/>
          </a:prstGeom>
          <a:solidFill>
            <a:srgbClr val="F25E22">
              <a:alpha val="14760"/>
            </a:srgbClr>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13" name="Rectangle">
            <a:extLst>
              <a:ext uri="{FF2B5EF4-FFF2-40B4-BE49-F238E27FC236}">
                <a16:creationId xmlns:a16="http://schemas.microsoft.com/office/drawing/2014/main" id="{D78B1763-6C61-C84E-B8C6-01D887A089A8}"/>
              </a:ext>
            </a:extLst>
          </p:cNvPr>
          <p:cNvSpPr/>
          <p:nvPr userDrawn="1"/>
        </p:nvSpPr>
        <p:spPr>
          <a:xfrm>
            <a:off x="9666333" y="1264574"/>
            <a:ext cx="1469000" cy="5026603"/>
          </a:xfrm>
          <a:prstGeom prst="rect">
            <a:avLst/>
          </a:prstGeom>
          <a:solidFill>
            <a:srgbClr val="F25E22">
              <a:alpha val="14760"/>
            </a:srgbClr>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14" name="Month / Week">
            <a:extLst>
              <a:ext uri="{FF2B5EF4-FFF2-40B4-BE49-F238E27FC236}">
                <a16:creationId xmlns:a16="http://schemas.microsoft.com/office/drawing/2014/main" id="{01C3262C-2A20-6B45-BC87-60D08451A0E8}"/>
              </a:ext>
            </a:extLst>
          </p:cNvPr>
          <p:cNvSpPr txBox="1">
            <a:spLocks/>
          </p:cNvSpPr>
          <p:nvPr userDrawn="1"/>
        </p:nvSpPr>
        <p:spPr>
          <a:xfrm>
            <a:off x="3211830" y="1090099"/>
            <a:ext cx="1553318" cy="300515"/>
          </a:xfrm>
          <a:prstGeom prst="roundRect">
            <a:avLst>
              <a:gd name="adj" fmla="val 50000"/>
            </a:avLst>
          </a:prstGeom>
          <a:solidFill>
            <a:srgbClr val="F25E22"/>
          </a:solidFill>
        </p:spPr>
        <p:txBody>
          <a:bodyPr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300">
                <a:solidFill>
                  <a:schemeClr val="bg1"/>
                </a:solidFill>
              </a:rPr>
              <a:t>60 Day Notice</a:t>
            </a:r>
          </a:p>
        </p:txBody>
      </p:sp>
      <p:sp>
        <p:nvSpPr>
          <p:cNvPr id="15" name="Month / Week">
            <a:extLst>
              <a:ext uri="{FF2B5EF4-FFF2-40B4-BE49-F238E27FC236}">
                <a16:creationId xmlns:a16="http://schemas.microsoft.com/office/drawing/2014/main" id="{C8D7B1CD-9E20-4944-84EA-6650C1D14CFE}"/>
              </a:ext>
            </a:extLst>
          </p:cNvPr>
          <p:cNvSpPr txBox="1">
            <a:spLocks/>
          </p:cNvSpPr>
          <p:nvPr userDrawn="1"/>
        </p:nvSpPr>
        <p:spPr>
          <a:xfrm>
            <a:off x="4796297" y="1087478"/>
            <a:ext cx="1595071" cy="300515"/>
          </a:xfrm>
          <a:prstGeom prst="roundRect">
            <a:avLst>
              <a:gd name="adj" fmla="val 50000"/>
            </a:avLst>
          </a:prstGeom>
          <a:solidFill>
            <a:srgbClr val="F25E22"/>
          </a:solidFill>
        </p:spPr>
        <p:txBody>
          <a:bodyPr lIns="0" tIns="91440" rIns="0" bIns="91440"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100">
                <a:solidFill>
                  <a:schemeClr val="bg1"/>
                </a:solidFill>
              </a:rPr>
              <a:t>30 Days Pre-PHE End</a:t>
            </a:r>
          </a:p>
        </p:txBody>
      </p:sp>
      <p:sp>
        <p:nvSpPr>
          <p:cNvPr id="16" name="Month / Week">
            <a:extLst>
              <a:ext uri="{FF2B5EF4-FFF2-40B4-BE49-F238E27FC236}">
                <a16:creationId xmlns:a16="http://schemas.microsoft.com/office/drawing/2014/main" id="{1C5B4B26-0248-6C42-9FE1-98611240D08E}"/>
              </a:ext>
            </a:extLst>
          </p:cNvPr>
          <p:cNvSpPr txBox="1">
            <a:spLocks/>
          </p:cNvSpPr>
          <p:nvPr userDrawn="1"/>
        </p:nvSpPr>
        <p:spPr>
          <a:xfrm>
            <a:off x="8036785" y="1112272"/>
            <a:ext cx="1604804" cy="300515"/>
          </a:xfrm>
          <a:prstGeom prst="roundRect">
            <a:avLst>
              <a:gd name="adj" fmla="val 50000"/>
            </a:avLst>
          </a:prstGeom>
          <a:solidFill>
            <a:srgbClr val="F25E22"/>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5397" tIns="25397" rIns="25397" bIns="25397"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300">
                <a:solidFill>
                  <a:schemeClr val="bg1"/>
                </a:solidFill>
              </a:rPr>
              <a:t>PHE End</a:t>
            </a:r>
          </a:p>
        </p:txBody>
      </p:sp>
      <p:sp>
        <p:nvSpPr>
          <p:cNvPr id="17" name="Month / Week">
            <a:extLst>
              <a:ext uri="{FF2B5EF4-FFF2-40B4-BE49-F238E27FC236}">
                <a16:creationId xmlns:a16="http://schemas.microsoft.com/office/drawing/2014/main" id="{D41C922A-90AE-3645-AA40-59BDBBFE908B}"/>
              </a:ext>
            </a:extLst>
          </p:cNvPr>
          <p:cNvSpPr txBox="1">
            <a:spLocks/>
          </p:cNvSpPr>
          <p:nvPr userDrawn="1"/>
        </p:nvSpPr>
        <p:spPr>
          <a:xfrm>
            <a:off x="9665848" y="1114626"/>
            <a:ext cx="1467719" cy="300515"/>
          </a:xfrm>
          <a:prstGeom prst="roundRect">
            <a:avLst>
              <a:gd name="adj" fmla="val 50000"/>
            </a:avLst>
          </a:prstGeom>
          <a:solidFill>
            <a:srgbClr val="F25E22"/>
          </a:solidFill>
        </p:spPr>
        <p:txBody>
          <a:bodyPr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300">
                <a:solidFill>
                  <a:schemeClr val="bg1"/>
                </a:solidFill>
              </a:rPr>
              <a:t>Post-PHE End</a:t>
            </a:r>
          </a:p>
        </p:txBody>
      </p:sp>
      <p:sp>
        <p:nvSpPr>
          <p:cNvPr id="18" name="Month / Week">
            <a:extLst>
              <a:ext uri="{FF2B5EF4-FFF2-40B4-BE49-F238E27FC236}">
                <a16:creationId xmlns:a16="http://schemas.microsoft.com/office/drawing/2014/main" id="{103F980D-48AF-C841-BC04-6478F5FA221B}"/>
              </a:ext>
            </a:extLst>
          </p:cNvPr>
          <p:cNvSpPr txBox="1">
            <a:spLocks/>
          </p:cNvSpPr>
          <p:nvPr userDrawn="1"/>
        </p:nvSpPr>
        <p:spPr>
          <a:xfrm>
            <a:off x="6416541" y="1096469"/>
            <a:ext cx="1595071" cy="300515"/>
          </a:xfrm>
          <a:prstGeom prst="roundRect">
            <a:avLst>
              <a:gd name="adj" fmla="val 50000"/>
            </a:avLst>
          </a:prstGeom>
          <a:solidFill>
            <a:srgbClr val="F25E22"/>
          </a:solidFill>
        </p:spPr>
        <p:txBody>
          <a:bodyPr lIns="0" tIns="91440" rIns="0" bIns="91440"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50">
                <a:solidFill>
                  <a:schemeClr val="bg1"/>
                </a:solidFill>
              </a:rPr>
              <a:t>1 Week Before PHE End</a:t>
            </a:r>
          </a:p>
        </p:txBody>
      </p:sp>
      <p:sp>
        <p:nvSpPr>
          <p:cNvPr id="19" name="Lorem ipsum dolor sit amet, consectetur adipiscing elit.">
            <a:extLst>
              <a:ext uri="{FF2B5EF4-FFF2-40B4-BE49-F238E27FC236}">
                <a16:creationId xmlns:a16="http://schemas.microsoft.com/office/drawing/2014/main" id="{D3547447-F308-7B45-9322-ADF3C077BFA2}"/>
              </a:ext>
            </a:extLst>
          </p:cNvPr>
          <p:cNvSpPr txBox="1">
            <a:spLocks/>
          </p:cNvSpPr>
          <p:nvPr userDrawn="1"/>
        </p:nvSpPr>
        <p:spPr>
          <a:xfrm>
            <a:off x="3588107" y="1631752"/>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All-staff message</a:t>
            </a:r>
          </a:p>
        </p:txBody>
      </p:sp>
      <p:sp>
        <p:nvSpPr>
          <p:cNvPr id="20" name="MM/DD">
            <a:extLst>
              <a:ext uri="{FF2B5EF4-FFF2-40B4-BE49-F238E27FC236}">
                <a16:creationId xmlns:a16="http://schemas.microsoft.com/office/drawing/2014/main" id="{0084811A-5CC3-6442-BB7A-8DD8BC3CA759}"/>
              </a:ext>
            </a:extLst>
          </p:cNvPr>
          <p:cNvSpPr txBox="1">
            <a:spLocks/>
          </p:cNvSpPr>
          <p:nvPr userDrawn="1"/>
        </p:nvSpPr>
        <p:spPr>
          <a:xfrm>
            <a:off x="3592950" y="2441248"/>
            <a:ext cx="1668214"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Medium" panose="02000503000000020004" pitchFamily="2" charset="0"/>
                <a:ea typeface="Helvetica Neue Medium" panose="02000503000000020004" pitchFamily="2" charset="0"/>
                <a:cs typeface="Helvetica Neue Medium" panose="02000503000000020004" pitchFamily="2" charset="0"/>
                <a:sym typeface="SF Pro Display Medium"/>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Press release, pitch</a:t>
            </a:r>
          </a:p>
        </p:txBody>
      </p:sp>
      <p:sp>
        <p:nvSpPr>
          <p:cNvPr id="22" name="Circle">
            <a:extLst>
              <a:ext uri="{FF2B5EF4-FFF2-40B4-BE49-F238E27FC236}">
                <a16:creationId xmlns:a16="http://schemas.microsoft.com/office/drawing/2014/main" id="{565A7DA3-1D16-6C43-8CF9-460E3EF50CB3}"/>
              </a:ext>
            </a:extLst>
          </p:cNvPr>
          <p:cNvSpPr/>
          <p:nvPr userDrawn="1"/>
        </p:nvSpPr>
        <p:spPr>
          <a:xfrm>
            <a:off x="6528949" y="2555813"/>
            <a:ext cx="223212" cy="223211"/>
          </a:xfrm>
          <a:prstGeom prst="ellipse">
            <a:avLst/>
          </a:prstGeom>
          <a:solidFill>
            <a:schemeClr val="tx1"/>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24" name="Circle">
            <a:extLst>
              <a:ext uri="{FF2B5EF4-FFF2-40B4-BE49-F238E27FC236}">
                <a16:creationId xmlns:a16="http://schemas.microsoft.com/office/drawing/2014/main" id="{6A853F60-CE52-5440-AB30-B764F9C483BE}"/>
              </a:ext>
            </a:extLst>
          </p:cNvPr>
          <p:cNvSpPr/>
          <p:nvPr userDrawn="1"/>
        </p:nvSpPr>
        <p:spPr>
          <a:xfrm>
            <a:off x="3404443" y="163244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27" name="Circle">
            <a:extLst>
              <a:ext uri="{FF2B5EF4-FFF2-40B4-BE49-F238E27FC236}">
                <a16:creationId xmlns:a16="http://schemas.microsoft.com/office/drawing/2014/main" id="{1A82E187-781F-A141-9305-15647C4ECA55}"/>
              </a:ext>
            </a:extLst>
          </p:cNvPr>
          <p:cNvSpPr/>
          <p:nvPr userDrawn="1"/>
        </p:nvSpPr>
        <p:spPr>
          <a:xfrm>
            <a:off x="3404443" y="255581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cxnSp>
        <p:nvCxnSpPr>
          <p:cNvPr id="28" name="Straight Arrow Connector 27">
            <a:extLst>
              <a:ext uri="{FF2B5EF4-FFF2-40B4-BE49-F238E27FC236}">
                <a16:creationId xmlns:a16="http://schemas.microsoft.com/office/drawing/2014/main" id="{B12AA5E8-384D-9142-819A-332BBF7C7F56}"/>
              </a:ext>
            </a:extLst>
          </p:cNvPr>
          <p:cNvCxnSpPr>
            <a:cxnSpLocks/>
          </p:cNvCxnSpPr>
          <p:nvPr userDrawn="1"/>
        </p:nvCxnSpPr>
        <p:spPr>
          <a:xfrm flipV="1">
            <a:off x="3471652" y="2656263"/>
            <a:ext cx="7498080" cy="2231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MM/DD">
            <a:extLst>
              <a:ext uri="{FF2B5EF4-FFF2-40B4-BE49-F238E27FC236}">
                <a16:creationId xmlns:a16="http://schemas.microsoft.com/office/drawing/2014/main" id="{485A3B1B-505D-3A44-AFDE-C0CE1D038ABC}"/>
              </a:ext>
            </a:extLst>
          </p:cNvPr>
          <p:cNvSpPr txBox="1">
            <a:spLocks/>
          </p:cNvSpPr>
          <p:nvPr userDrawn="1"/>
        </p:nvSpPr>
        <p:spPr>
          <a:xfrm>
            <a:off x="6649332" y="2398036"/>
            <a:ext cx="1668214"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Medium" panose="02000503000000020004" pitchFamily="2" charset="0"/>
                <a:ea typeface="Helvetica Neue Medium" panose="02000503000000020004" pitchFamily="2" charset="0"/>
                <a:cs typeface="Helvetica Neue Medium" panose="02000503000000020004" pitchFamily="2" charset="0"/>
                <a:sym typeface="SF Pro Display Medium"/>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Renew pitching</a:t>
            </a:r>
          </a:p>
        </p:txBody>
      </p:sp>
      <p:sp>
        <p:nvSpPr>
          <p:cNvPr id="30" name="Circle">
            <a:extLst>
              <a:ext uri="{FF2B5EF4-FFF2-40B4-BE49-F238E27FC236}">
                <a16:creationId xmlns:a16="http://schemas.microsoft.com/office/drawing/2014/main" id="{A614A41A-B980-DA4F-99BC-1C9F0014694C}"/>
              </a:ext>
            </a:extLst>
          </p:cNvPr>
          <p:cNvSpPr/>
          <p:nvPr userDrawn="1"/>
        </p:nvSpPr>
        <p:spPr>
          <a:xfrm>
            <a:off x="8090510" y="255581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1" name="MM/DD">
            <a:extLst>
              <a:ext uri="{FF2B5EF4-FFF2-40B4-BE49-F238E27FC236}">
                <a16:creationId xmlns:a16="http://schemas.microsoft.com/office/drawing/2014/main" id="{691880F7-6825-DD4A-98F2-3CD1C81D23B0}"/>
              </a:ext>
            </a:extLst>
          </p:cNvPr>
          <p:cNvSpPr txBox="1">
            <a:spLocks/>
          </p:cNvSpPr>
          <p:nvPr userDrawn="1"/>
        </p:nvSpPr>
        <p:spPr>
          <a:xfrm>
            <a:off x="8216700" y="2398036"/>
            <a:ext cx="1668214"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Medium" panose="02000503000000020004" pitchFamily="2" charset="0"/>
                <a:ea typeface="Helvetica Neue Medium" panose="02000503000000020004" pitchFamily="2" charset="0"/>
                <a:cs typeface="Helvetica Neue Medium" panose="02000503000000020004" pitchFamily="2" charset="0"/>
                <a:sym typeface="SF Pro Display Medium"/>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Press release + pitch</a:t>
            </a:r>
          </a:p>
        </p:txBody>
      </p:sp>
      <p:sp>
        <p:nvSpPr>
          <p:cNvPr id="32" name="Circle">
            <a:extLst>
              <a:ext uri="{FF2B5EF4-FFF2-40B4-BE49-F238E27FC236}">
                <a16:creationId xmlns:a16="http://schemas.microsoft.com/office/drawing/2014/main" id="{12837CE2-7457-0A45-9F66-719348765692}"/>
              </a:ext>
            </a:extLst>
          </p:cNvPr>
          <p:cNvSpPr/>
          <p:nvPr userDrawn="1"/>
        </p:nvSpPr>
        <p:spPr>
          <a:xfrm>
            <a:off x="3404443" y="350937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3" name="Lorem ipsum dolor sit amet, consectetur adipiscing elit.">
            <a:extLst>
              <a:ext uri="{FF2B5EF4-FFF2-40B4-BE49-F238E27FC236}">
                <a16:creationId xmlns:a16="http://schemas.microsoft.com/office/drawing/2014/main" id="{E5A573B3-BD82-1A43-83F5-084A2AC2D4E9}"/>
              </a:ext>
            </a:extLst>
          </p:cNvPr>
          <p:cNvSpPr txBox="1">
            <a:spLocks/>
          </p:cNvSpPr>
          <p:nvPr userDrawn="1"/>
        </p:nvSpPr>
        <p:spPr>
          <a:xfrm>
            <a:off x="3606042" y="3291068"/>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a:p>
            <a:pPr hangingPunct="1"/>
            <a:r>
              <a:rPr lang="en-US" sz="1000"/>
              <a:t>Collect FAQs</a:t>
            </a:r>
          </a:p>
        </p:txBody>
      </p:sp>
      <p:sp>
        <p:nvSpPr>
          <p:cNvPr id="34" name="Circle">
            <a:extLst>
              <a:ext uri="{FF2B5EF4-FFF2-40B4-BE49-F238E27FC236}">
                <a16:creationId xmlns:a16="http://schemas.microsoft.com/office/drawing/2014/main" id="{86A550DA-F313-324D-8637-7D5FB63A8A1A}"/>
              </a:ext>
            </a:extLst>
          </p:cNvPr>
          <p:cNvSpPr/>
          <p:nvPr userDrawn="1"/>
        </p:nvSpPr>
        <p:spPr>
          <a:xfrm>
            <a:off x="4845634" y="3505213"/>
            <a:ext cx="223212" cy="223211"/>
          </a:xfrm>
          <a:prstGeom prst="ellipse">
            <a:avLst/>
          </a:prstGeom>
          <a:solidFill>
            <a:schemeClr val="tx1"/>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5" name="Lorem ipsum dolor sit amet, consectetur adipiscing elit.">
            <a:extLst>
              <a:ext uri="{FF2B5EF4-FFF2-40B4-BE49-F238E27FC236}">
                <a16:creationId xmlns:a16="http://schemas.microsoft.com/office/drawing/2014/main" id="{D3F67E5C-CCA6-CB4E-8698-D3F61F2C350F}"/>
              </a:ext>
            </a:extLst>
          </p:cNvPr>
          <p:cNvSpPr txBox="1">
            <a:spLocks/>
          </p:cNvSpPr>
          <p:nvPr userDrawn="1"/>
        </p:nvSpPr>
        <p:spPr>
          <a:xfrm>
            <a:off x="5048596" y="3344457"/>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a:p>
            <a:pPr hangingPunct="1"/>
            <a:r>
              <a:rPr lang="en-US" sz="1000"/>
              <a:t>Publish FAQs</a:t>
            </a:r>
          </a:p>
        </p:txBody>
      </p:sp>
      <p:sp>
        <p:nvSpPr>
          <p:cNvPr id="36" name="Circle">
            <a:extLst>
              <a:ext uri="{FF2B5EF4-FFF2-40B4-BE49-F238E27FC236}">
                <a16:creationId xmlns:a16="http://schemas.microsoft.com/office/drawing/2014/main" id="{D6780943-1EF3-8B46-9DFA-3CF198AF9B04}"/>
              </a:ext>
            </a:extLst>
          </p:cNvPr>
          <p:cNvSpPr/>
          <p:nvPr userDrawn="1"/>
        </p:nvSpPr>
        <p:spPr>
          <a:xfrm>
            <a:off x="6509257" y="3512926"/>
            <a:ext cx="223212" cy="223211"/>
          </a:xfrm>
          <a:prstGeom prst="ellipse">
            <a:avLst/>
          </a:prstGeom>
          <a:solidFill>
            <a:schemeClr val="tx1"/>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7" name="Lorem ipsum dolor sit amet, consectetur adipiscing elit.">
            <a:extLst>
              <a:ext uri="{FF2B5EF4-FFF2-40B4-BE49-F238E27FC236}">
                <a16:creationId xmlns:a16="http://schemas.microsoft.com/office/drawing/2014/main" id="{F70DAF0E-2FE3-EB4B-BFAD-DE2D6BA45C45}"/>
              </a:ext>
            </a:extLst>
          </p:cNvPr>
          <p:cNvSpPr txBox="1">
            <a:spLocks/>
          </p:cNvSpPr>
          <p:nvPr userDrawn="1"/>
        </p:nvSpPr>
        <p:spPr>
          <a:xfrm>
            <a:off x="6678380" y="3344457"/>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p:txBody>
      </p:sp>
      <p:sp>
        <p:nvSpPr>
          <p:cNvPr id="38" name="Circle">
            <a:extLst>
              <a:ext uri="{FF2B5EF4-FFF2-40B4-BE49-F238E27FC236}">
                <a16:creationId xmlns:a16="http://schemas.microsoft.com/office/drawing/2014/main" id="{D11ED134-2D99-1D4E-A782-9C643CF6E245}"/>
              </a:ext>
            </a:extLst>
          </p:cNvPr>
          <p:cNvSpPr/>
          <p:nvPr userDrawn="1"/>
        </p:nvSpPr>
        <p:spPr>
          <a:xfrm>
            <a:off x="8090510" y="3507851"/>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39" name="Lorem ipsum dolor sit amet, consectetur adipiscing elit.">
            <a:extLst>
              <a:ext uri="{FF2B5EF4-FFF2-40B4-BE49-F238E27FC236}">
                <a16:creationId xmlns:a16="http://schemas.microsoft.com/office/drawing/2014/main" id="{6EB4B63E-1858-D041-87E1-736BC3704E2B}"/>
              </a:ext>
            </a:extLst>
          </p:cNvPr>
          <p:cNvSpPr txBox="1">
            <a:spLocks/>
          </p:cNvSpPr>
          <p:nvPr userDrawn="1"/>
        </p:nvSpPr>
        <p:spPr>
          <a:xfrm>
            <a:off x="8264843" y="3344457"/>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Provider notice</a:t>
            </a:r>
          </a:p>
        </p:txBody>
      </p:sp>
      <p:sp>
        <p:nvSpPr>
          <p:cNvPr id="40" name="Lorem ipsum dolor sit amet, consectetur adipiscing elit.">
            <a:extLst>
              <a:ext uri="{FF2B5EF4-FFF2-40B4-BE49-F238E27FC236}">
                <a16:creationId xmlns:a16="http://schemas.microsoft.com/office/drawing/2014/main" id="{0FFD983E-2E81-6140-864E-2830F4EC72C4}"/>
              </a:ext>
            </a:extLst>
          </p:cNvPr>
          <p:cNvSpPr txBox="1">
            <a:spLocks/>
          </p:cNvSpPr>
          <p:nvPr userDrawn="1"/>
        </p:nvSpPr>
        <p:spPr>
          <a:xfrm>
            <a:off x="3592950" y="2089617"/>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MCOs</a:t>
            </a:r>
          </a:p>
        </p:txBody>
      </p:sp>
      <p:sp>
        <p:nvSpPr>
          <p:cNvPr id="41" name="Circle">
            <a:extLst>
              <a:ext uri="{FF2B5EF4-FFF2-40B4-BE49-F238E27FC236}">
                <a16:creationId xmlns:a16="http://schemas.microsoft.com/office/drawing/2014/main" id="{3D714B4C-CAFD-D148-853C-8C94D6B4F9CB}"/>
              </a:ext>
            </a:extLst>
          </p:cNvPr>
          <p:cNvSpPr/>
          <p:nvPr userDrawn="1"/>
        </p:nvSpPr>
        <p:spPr>
          <a:xfrm>
            <a:off x="3404443" y="2112639"/>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2" name="Lorem ipsum dolor sit amet, consectetur adipiscing elit.">
            <a:extLst>
              <a:ext uri="{FF2B5EF4-FFF2-40B4-BE49-F238E27FC236}">
                <a16:creationId xmlns:a16="http://schemas.microsoft.com/office/drawing/2014/main" id="{D54C884F-E89F-D34D-87E9-F9A1B6FEE49E}"/>
              </a:ext>
            </a:extLst>
          </p:cNvPr>
          <p:cNvSpPr txBox="1">
            <a:spLocks/>
          </p:cNvSpPr>
          <p:nvPr userDrawn="1"/>
        </p:nvSpPr>
        <p:spPr>
          <a:xfrm>
            <a:off x="3606042" y="2893487"/>
            <a:ext cx="213410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MACs, discuss in meetings</a:t>
            </a:r>
          </a:p>
        </p:txBody>
      </p:sp>
      <p:sp>
        <p:nvSpPr>
          <p:cNvPr id="43" name="Circle">
            <a:extLst>
              <a:ext uri="{FF2B5EF4-FFF2-40B4-BE49-F238E27FC236}">
                <a16:creationId xmlns:a16="http://schemas.microsoft.com/office/drawing/2014/main" id="{6C213858-157F-864E-A5D4-DF2E47EE930B}"/>
              </a:ext>
            </a:extLst>
          </p:cNvPr>
          <p:cNvSpPr/>
          <p:nvPr userDrawn="1"/>
        </p:nvSpPr>
        <p:spPr>
          <a:xfrm>
            <a:off x="3404443" y="3030340"/>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4" name="Circle">
            <a:extLst>
              <a:ext uri="{FF2B5EF4-FFF2-40B4-BE49-F238E27FC236}">
                <a16:creationId xmlns:a16="http://schemas.microsoft.com/office/drawing/2014/main" id="{C1FA8746-45AF-B047-B46B-5244EAB77ADA}"/>
              </a:ext>
            </a:extLst>
          </p:cNvPr>
          <p:cNvSpPr/>
          <p:nvPr userDrawn="1"/>
        </p:nvSpPr>
        <p:spPr>
          <a:xfrm>
            <a:off x="3404443" y="400593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5" name="Lorem ipsum dolor sit amet, consectetur adipiscing elit.">
            <a:extLst>
              <a:ext uri="{FF2B5EF4-FFF2-40B4-BE49-F238E27FC236}">
                <a16:creationId xmlns:a16="http://schemas.microsoft.com/office/drawing/2014/main" id="{02BB967A-F127-8B41-BDBD-089FD49A3414}"/>
              </a:ext>
            </a:extLst>
          </p:cNvPr>
          <p:cNvSpPr txBox="1">
            <a:spLocks/>
          </p:cNvSpPr>
          <p:nvPr userDrawn="1"/>
        </p:nvSpPr>
        <p:spPr>
          <a:xfrm>
            <a:off x="3571611" y="3869992"/>
            <a:ext cx="2715335"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Mail, social, email, text (PHE ending, CTAs)</a:t>
            </a:r>
          </a:p>
        </p:txBody>
      </p:sp>
      <p:sp>
        <p:nvSpPr>
          <p:cNvPr id="46" name="Lorem ipsum dolor sit amet, consectetur adipiscing elit.">
            <a:extLst>
              <a:ext uri="{FF2B5EF4-FFF2-40B4-BE49-F238E27FC236}">
                <a16:creationId xmlns:a16="http://schemas.microsoft.com/office/drawing/2014/main" id="{A1FB8F63-ED4F-B249-8C7E-B92CBAD54C5F}"/>
              </a:ext>
            </a:extLst>
          </p:cNvPr>
          <p:cNvSpPr txBox="1">
            <a:spLocks/>
          </p:cNvSpPr>
          <p:nvPr userDrawn="1"/>
        </p:nvSpPr>
        <p:spPr>
          <a:xfrm>
            <a:off x="3588108" y="4233666"/>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Gov’s office + comms</a:t>
            </a:r>
          </a:p>
        </p:txBody>
      </p:sp>
      <p:sp>
        <p:nvSpPr>
          <p:cNvPr id="47" name="Circle">
            <a:extLst>
              <a:ext uri="{FF2B5EF4-FFF2-40B4-BE49-F238E27FC236}">
                <a16:creationId xmlns:a16="http://schemas.microsoft.com/office/drawing/2014/main" id="{E03FE8DC-D0F4-5E45-8D3F-76C44AE0C527}"/>
              </a:ext>
            </a:extLst>
          </p:cNvPr>
          <p:cNvSpPr/>
          <p:nvPr userDrawn="1"/>
        </p:nvSpPr>
        <p:spPr>
          <a:xfrm>
            <a:off x="3404443" y="4428960"/>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48" name="Lorem ipsum dolor sit amet, consectetur adipiscing elit.">
            <a:extLst>
              <a:ext uri="{FF2B5EF4-FFF2-40B4-BE49-F238E27FC236}">
                <a16:creationId xmlns:a16="http://schemas.microsoft.com/office/drawing/2014/main" id="{C84C2B7B-2FE4-674B-861D-864BD92DC973}"/>
              </a:ext>
            </a:extLst>
          </p:cNvPr>
          <p:cNvSpPr txBox="1">
            <a:spLocks/>
          </p:cNvSpPr>
          <p:nvPr userDrawn="1"/>
        </p:nvSpPr>
        <p:spPr>
          <a:xfrm>
            <a:off x="3617567" y="4711525"/>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DHS and sister agencies</a:t>
            </a:r>
          </a:p>
        </p:txBody>
      </p:sp>
      <p:sp>
        <p:nvSpPr>
          <p:cNvPr id="49" name="Circle">
            <a:extLst>
              <a:ext uri="{FF2B5EF4-FFF2-40B4-BE49-F238E27FC236}">
                <a16:creationId xmlns:a16="http://schemas.microsoft.com/office/drawing/2014/main" id="{CF590EF3-86BA-E647-BDBE-A7BC9DEF397D}"/>
              </a:ext>
            </a:extLst>
          </p:cNvPr>
          <p:cNvSpPr/>
          <p:nvPr userDrawn="1"/>
        </p:nvSpPr>
        <p:spPr>
          <a:xfrm>
            <a:off x="3404443" y="4905751"/>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50" name="Lorem ipsum dolor sit amet, consectetur adipiscing elit.">
            <a:extLst>
              <a:ext uri="{FF2B5EF4-FFF2-40B4-BE49-F238E27FC236}">
                <a16:creationId xmlns:a16="http://schemas.microsoft.com/office/drawing/2014/main" id="{B4993F00-F183-BF49-8537-3324383DEF75}"/>
              </a:ext>
            </a:extLst>
          </p:cNvPr>
          <p:cNvSpPr txBox="1">
            <a:spLocks/>
          </p:cNvSpPr>
          <p:nvPr userDrawn="1"/>
        </p:nvSpPr>
        <p:spPr>
          <a:xfrm>
            <a:off x="5051287" y="1640030"/>
            <a:ext cx="1451751"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Employee newsletter</a:t>
            </a:r>
          </a:p>
        </p:txBody>
      </p:sp>
      <p:sp>
        <p:nvSpPr>
          <p:cNvPr id="51" name="Circle">
            <a:extLst>
              <a:ext uri="{FF2B5EF4-FFF2-40B4-BE49-F238E27FC236}">
                <a16:creationId xmlns:a16="http://schemas.microsoft.com/office/drawing/2014/main" id="{9FE2D4E2-F4F1-0F48-86AE-BB7B86050035}"/>
              </a:ext>
            </a:extLst>
          </p:cNvPr>
          <p:cNvSpPr/>
          <p:nvPr userDrawn="1"/>
        </p:nvSpPr>
        <p:spPr>
          <a:xfrm>
            <a:off x="4845634" y="163244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52" name="Lorem ipsum dolor sit amet, consectetur adipiscing elit.">
            <a:extLst>
              <a:ext uri="{FF2B5EF4-FFF2-40B4-BE49-F238E27FC236}">
                <a16:creationId xmlns:a16="http://schemas.microsoft.com/office/drawing/2014/main" id="{5D114455-541F-AD48-BC18-F058D469E2FE}"/>
              </a:ext>
            </a:extLst>
          </p:cNvPr>
          <p:cNvSpPr txBox="1">
            <a:spLocks/>
          </p:cNvSpPr>
          <p:nvPr userDrawn="1"/>
        </p:nvSpPr>
        <p:spPr>
          <a:xfrm>
            <a:off x="6735703" y="1587681"/>
            <a:ext cx="1467719"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Employee newsletter All-staff email</a:t>
            </a:r>
          </a:p>
        </p:txBody>
      </p:sp>
      <p:sp>
        <p:nvSpPr>
          <p:cNvPr id="53" name="Circle">
            <a:extLst>
              <a:ext uri="{FF2B5EF4-FFF2-40B4-BE49-F238E27FC236}">
                <a16:creationId xmlns:a16="http://schemas.microsoft.com/office/drawing/2014/main" id="{CD9BC57E-6C8E-1C42-A009-8CC2FC3F3E7A}"/>
              </a:ext>
            </a:extLst>
          </p:cNvPr>
          <p:cNvSpPr/>
          <p:nvPr userDrawn="1"/>
        </p:nvSpPr>
        <p:spPr>
          <a:xfrm>
            <a:off x="6530050" y="1632443"/>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54" name="Lorem ipsum dolor sit amet, consectetur adipiscing elit.">
            <a:extLst>
              <a:ext uri="{FF2B5EF4-FFF2-40B4-BE49-F238E27FC236}">
                <a16:creationId xmlns:a16="http://schemas.microsoft.com/office/drawing/2014/main" id="{1D39D2B5-7F60-7744-981E-905EC75D62A6}"/>
              </a:ext>
            </a:extLst>
          </p:cNvPr>
          <p:cNvSpPr txBox="1">
            <a:spLocks/>
          </p:cNvSpPr>
          <p:nvPr userDrawn="1"/>
        </p:nvSpPr>
        <p:spPr>
          <a:xfrm>
            <a:off x="8292156" y="2844265"/>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MACs</a:t>
            </a:r>
          </a:p>
        </p:txBody>
      </p:sp>
      <p:sp>
        <p:nvSpPr>
          <p:cNvPr id="55" name="Circle">
            <a:extLst>
              <a:ext uri="{FF2B5EF4-FFF2-40B4-BE49-F238E27FC236}">
                <a16:creationId xmlns:a16="http://schemas.microsoft.com/office/drawing/2014/main" id="{012A2A73-0BBE-6E46-9C26-BBFA401B025E}"/>
              </a:ext>
            </a:extLst>
          </p:cNvPr>
          <p:cNvSpPr/>
          <p:nvPr userDrawn="1"/>
        </p:nvSpPr>
        <p:spPr>
          <a:xfrm>
            <a:off x="8090510" y="3030340"/>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cxnSp>
        <p:nvCxnSpPr>
          <p:cNvPr id="56" name="Straight Arrow Connector 55">
            <a:extLst>
              <a:ext uri="{FF2B5EF4-FFF2-40B4-BE49-F238E27FC236}">
                <a16:creationId xmlns:a16="http://schemas.microsoft.com/office/drawing/2014/main" id="{3A9307F0-C5BC-1644-AFBA-E96FD45F7F7E}"/>
              </a:ext>
            </a:extLst>
          </p:cNvPr>
          <p:cNvCxnSpPr>
            <a:cxnSpLocks/>
          </p:cNvCxnSpPr>
          <p:nvPr userDrawn="1"/>
        </p:nvCxnSpPr>
        <p:spPr>
          <a:xfrm flipV="1">
            <a:off x="3471652" y="3141509"/>
            <a:ext cx="7498080" cy="87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9247AE7D-8AF0-FD44-A2FD-E80CF83B7A12}"/>
              </a:ext>
            </a:extLst>
          </p:cNvPr>
          <p:cNvCxnSpPr>
            <a:cxnSpLocks/>
          </p:cNvCxnSpPr>
          <p:nvPr userDrawn="1"/>
        </p:nvCxnSpPr>
        <p:spPr>
          <a:xfrm>
            <a:off x="3471652" y="4105203"/>
            <a:ext cx="7498080" cy="2466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Lorem ipsum dolor sit amet, consectetur adipiscing elit.">
            <a:extLst>
              <a:ext uri="{FF2B5EF4-FFF2-40B4-BE49-F238E27FC236}">
                <a16:creationId xmlns:a16="http://schemas.microsoft.com/office/drawing/2014/main" id="{D2DA97F6-B386-C745-980A-C9A71D8CF4BE}"/>
              </a:ext>
            </a:extLst>
          </p:cNvPr>
          <p:cNvSpPr txBox="1">
            <a:spLocks/>
          </p:cNvSpPr>
          <p:nvPr userDrawn="1"/>
        </p:nvSpPr>
        <p:spPr>
          <a:xfrm>
            <a:off x="3612321" y="5113486"/>
            <a:ext cx="1338939"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Notify, encourage toolkit use</a:t>
            </a:r>
          </a:p>
        </p:txBody>
      </p:sp>
      <p:sp>
        <p:nvSpPr>
          <p:cNvPr id="59" name="Circle">
            <a:extLst>
              <a:ext uri="{FF2B5EF4-FFF2-40B4-BE49-F238E27FC236}">
                <a16:creationId xmlns:a16="http://schemas.microsoft.com/office/drawing/2014/main" id="{DBD07298-92C0-0342-8F1E-2BEE2EDC49AE}"/>
              </a:ext>
            </a:extLst>
          </p:cNvPr>
          <p:cNvSpPr/>
          <p:nvPr userDrawn="1"/>
        </p:nvSpPr>
        <p:spPr>
          <a:xfrm>
            <a:off x="3404443" y="539131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0" name="Lorem ipsum dolor sit amet, consectetur adipiscing elit.">
            <a:extLst>
              <a:ext uri="{FF2B5EF4-FFF2-40B4-BE49-F238E27FC236}">
                <a16:creationId xmlns:a16="http://schemas.microsoft.com/office/drawing/2014/main" id="{13F24932-8795-224A-9CF0-43FDE15B6E1D}"/>
              </a:ext>
            </a:extLst>
          </p:cNvPr>
          <p:cNvSpPr txBox="1">
            <a:spLocks/>
          </p:cNvSpPr>
          <p:nvPr userDrawn="1"/>
        </p:nvSpPr>
        <p:spPr>
          <a:xfrm>
            <a:off x="6677718" y="5243455"/>
            <a:ext cx="1614437"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Prep shift to new toolkit</a:t>
            </a:r>
          </a:p>
        </p:txBody>
      </p:sp>
      <p:sp>
        <p:nvSpPr>
          <p:cNvPr id="61" name="Circle">
            <a:extLst>
              <a:ext uri="{FF2B5EF4-FFF2-40B4-BE49-F238E27FC236}">
                <a16:creationId xmlns:a16="http://schemas.microsoft.com/office/drawing/2014/main" id="{2667D630-C66D-4C45-9F91-4AF21875A4D0}"/>
              </a:ext>
            </a:extLst>
          </p:cNvPr>
          <p:cNvSpPr/>
          <p:nvPr userDrawn="1"/>
        </p:nvSpPr>
        <p:spPr>
          <a:xfrm>
            <a:off x="6521418" y="539131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cxnSp>
        <p:nvCxnSpPr>
          <p:cNvPr id="62" name="Straight Arrow Connector 61">
            <a:extLst>
              <a:ext uri="{FF2B5EF4-FFF2-40B4-BE49-F238E27FC236}">
                <a16:creationId xmlns:a16="http://schemas.microsoft.com/office/drawing/2014/main" id="{8CBD09E1-7ACC-5841-A9E3-F0CA113BFDB8}"/>
              </a:ext>
            </a:extLst>
          </p:cNvPr>
          <p:cNvCxnSpPr>
            <a:cxnSpLocks/>
          </p:cNvCxnSpPr>
          <p:nvPr userDrawn="1"/>
        </p:nvCxnSpPr>
        <p:spPr>
          <a:xfrm flipV="1">
            <a:off x="3471652" y="5503555"/>
            <a:ext cx="7498080" cy="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3" name="Lorem ipsum dolor sit amet, consectetur adipiscing elit.">
            <a:extLst>
              <a:ext uri="{FF2B5EF4-FFF2-40B4-BE49-F238E27FC236}">
                <a16:creationId xmlns:a16="http://schemas.microsoft.com/office/drawing/2014/main" id="{2EBD8FA1-6282-4442-9609-25DF7DB2C554}"/>
              </a:ext>
            </a:extLst>
          </p:cNvPr>
          <p:cNvSpPr txBox="1">
            <a:spLocks/>
          </p:cNvSpPr>
          <p:nvPr userDrawn="1"/>
        </p:nvSpPr>
        <p:spPr>
          <a:xfrm>
            <a:off x="8303141" y="5243455"/>
            <a:ext cx="2751009"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Distribute new toolkit, obtain commitments</a:t>
            </a:r>
          </a:p>
        </p:txBody>
      </p:sp>
      <p:sp>
        <p:nvSpPr>
          <p:cNvPr id="64" name="Circle">
            <a:extLst>
              <a:ext uri="{FF2B5EF4-FFF2-40B4-BE49-F238E27FC236}">
                <a16:creationId xmlns:a16="http://schemas.microsoft.com/office/drawing/2014/main" id="{3F5FD373-63A0-2348-A85F-2748F9DA5382}"/>
              </a:ext>
            </a:extLst>
          </p:cNvPr>
          <p:cNvSpPr/>
          <p:nvPr userDrawn="1"/>
        </p:nvSpPr>
        <p:spPr>
          <a:xfrm>
            <a:off x="8090510" y="5390698"/>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5" name="Lorem ipsum dolor sit amet, consectetur adipiscing elit.">
            <a:extLst>
              <a:ext uri="{FF2B5EF4-FFF2-40B4-BE49-F238E27FC236}">
                <a16:creationId xmlns:a16="http://schemas.microsoft.com/office/drawing/2014/main" id="{FE3DEAA1-F7CE-764E-906D-AA81A4C7CE39}"/>
              </a:ext>
            </a:extLst>
          </p:cNvPr>
          <p:cNvSpPr txBox="1">
            <a:spLocks/>
          </p:cNvSpPr>
          <p:nvPr userDrawn="1"/>
        </p:nvSpPr>
        <p:spPr>
          <a:xfrm>
            <a:off x="5000953" y="5235408"/>
            <a:ext cx="1614437"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Remind</a:t>
            </a:r>
          </a:p>
        </p:txBody>
      </p:sp>
      <p:sp>
        <p:nvSpPr>
          <p:cNvPr id="66" name="Circle">
            <a:extLst>
              <a:ext uri="{FF2B5EF4-FFF2-40B4-BE49-F238E27FC236}">
                <a16:creationId xmlns:a16="http://schemas.microsoft.com/office/drawing/2014/main" id="{F0A3097B-DD50-154B-8542-641937918DA0}"/>
              </a:ext>
            </a:extLst>
          </p:cNvPr>
          <p:cNvSpPr/>
          <p:nvPr userDrawn="1"/>
        </p:nvSpPr>
        <p:spPr>
          <a:xfrm>
            <a:off x="4844653" y="539131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7" name="Circle">
            <a:extLst>
              <a:ext uri="{FF2B5EF4-FFF2-40B4-BE49-F238E27FC236}">
                <a16:creationId xmlns:a16="http://schemas.microsoft.com/office/drawing/2014/main" id="{20F2650C-1166-624F-A59E-C814EB7D20E9}"/>
              </a:ext>
            </a:extLst>
          </p:cNvPr>
          <p:cNvSpPr/>
          <p:nvPr userDrawn="1"/>
        </p:nvSpPr>
        <p:spPr>
          <a:xfrm>
            <a:off x="8090510" y="4005932"/>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68" name="Lorem ipsum dolor sit amet, consectetur adipiscing elit.">
            <a:extLst>
              <a:ext uri="{FF2B5EF4-FFF2-40B4-BE49-F238E27FC236}">
                <a16:creationId xmlns:a16="http://schemas.microsoft.com/office/drawing/2014/main" id="{E8B92518-A255-A847-BE85-1C4B547808AC}"/>
              </a:ext>
            </a:extLst>
          </p:cNvPr>
          <p:cNvSpPr txBox="1">
            <a:spLocks/>
          </p:cNvSpPr>
          <p:nvPr userDrawn="1"/>
        </p:nvSpPr>
        <p:spPr>
          <a:xfrm>
            <a:off x="8279302" y="3832051"/>
            <a:ext cx="1159523" cy="246221"/>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PHE end notice</a:t>
            </a:r>
          </a:p>
        </p:txBody>
      </p:sp>
      <p:sp>
        <p:nvSpPr>
          <p:cNvPr id="69" name="Lorem ipsum dolor sit amet, consectetur adipiscing elit.">
            <a:extLst>
              <a:ext uri="{FF2B5EF4-FFF2-40B4-BE49-F238E27FC236}">
                <a16:creationId xmlns:a16="http://schemas.microsoft.com/office/drawing/2014/main" id="{C66CEA14-753F-5548-8A73-87D86ADC73CB}"/>
              </a:ext>
            </a:extLst>
          </p:cNvPr>
          <p:cNvSpPr txBox="1">
            <a:spLocks/>
          </p:cNvSpPr>
          <p:nvPr userDrawn="1"/>
        </p:nvSpPr>
        <p:spPr>
          <a:xfrm>
            <a:off x="3583146" y="5750501"/>
            <a:ext cx="1159523"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Public notice on web + Listserv</a:t>
            </a:r>
          </a:p>
        </p:txBody>
      </p:sp>
      <p:sp>
        <p:nvSpPr>
          <p:cNvPr id="70" name="Circle">
            <a:extLst>
              <a:ext uri="{FF2B5EF4-FFF2-40B4-BE49-F238E27FC236}">
                <a16:creationId xmlns:a16="http://schemas.microsoft.com/office/drawing/2014/main" id="{F6286E97-90F9-EB44-B7C9-E8A3F00F74A9}"/>
              </a:ext>
            </a:extLst>
          </p:cNvPr>
          <p:cNvSpPr/>
          <p:nvPr userDrawn="1"/>
        </p:nvSpPr>
        <p:spPr>
          <a:xfrm>
            <a:off x="3399482" y="5828136"/>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71" name="Lorem ipsum dolor sit amet, consectetur adipiscing elit.">
            <a:extLst>
              <a:ext uri="{FF2B5EF4-FFF2-40B4-BE49-F238E27FC236}">
                <a16:creationId xmlns:a16="http://schemas.microsoft.com/office/drawing/2014/main" id="{348F9934-978B-244C-B3C4-677823040CE1}"/>
              </a:ext>
            </a:extLst>
          </p:cNvPr>
          <p:cNvSpPr txBox="1">
            <a:spLocks/>
          </p:cNvSpPr>
          <p:nvPr userDrawn="1"/>
        </p:nvSpPr>
        <p:spPr>
          <a:xfrm>
            <a:off x="8365789" y="5784837"/>
            <a:ext cx="1237664" cy="400110"/>
          </a:xfrm>
          <a:prstGeom prst="rect">
            <a:avLst/>
          </a:prstGeom>
        </p:spPr>
        <p:txBody>
          <a:bodyPr wrap="square" anchor="ctr">
            <a:spAutoFit/>
          </a:bodyPr>
          <a:lstStyle>
            <a:lvl1pPr marL="0" marR="0" indent="0" algn="l" defTabSz="2438338" rtl="0" latinLnBrk="0">
              <a:lnSpc>
                <a:spcPct val="100000"/>
              </a:lnSpc>
              <a:spcBef>
                <a:spcPts val="0"/>
              </a:spcBef>
              <a:spcAft>
                <a:spcPts val="0"/>
              </a:spcAft>
              <a:buClrTx/>
              <a:buSzTx/>
              <a:buFontTx/>
              <a:buNone/>
              <a:tabLst/>
              <a:defRPr sz="2000" b="0" i="1" u="none" strike="noStrike" cap="none" spc="0" baseline="0">
                <a:solidFill>
                  <a:srgbClr val="000000"/>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000"/>
              <a:t>Public notice on web + Listserv</a:t>
            </a:r>
          </a:p>
        </p:txBody>
      </p:sp>
      <p:sp>
        <p:nvSpPr>
          <p:cNvPr id="72" name="Circle">
            <a:extLst>
              <a:ext uri="{FF2B5EF4-FFF2-40B4-BE49-F238E27FC236}">
                <a16:creationId xmlns:a16="http://schemas.microsoft.com/office/drawing/2014/main" id="{9757FA83-970B-B24A-BDE5-DF6A83778630}"/>
              </a:ext>
            </a:extLst>
          </p:cNvPr>
          <p:cNvSpPr/>
          <p:nvPr userDrawn="1"/>
        </p:nvSpPr>
        <p:spPr>
          <a:xfrm>
            <a:off x="8090510" y="5829599"/>
            <a:ext cx="223212" cy="223211"/>
          </a:xfrm>
          <a:prstGeom prst="ellipse">
            <a:avLst/>
          </a:prstGeom>
          <a:solidFill>
            <a:srgbClr val="000000"/>
          </a:solidFill>
          <a:ln w="12700">
            <a:miter lim="400000"/>
          </a:ln>
        </p:spPr>
        <p:txBody>
          <a:bodyPr lIns="25397" tIns="25397" rIns="25397" bIns="25397" anchor="ctr"/>
          <a:lstStyle/>
          <a:p>
            <a:pPr defTabSz="412667">
              <a:defRPr sz="3200">
                <a:solidFill>
                  <a:srgbClr val="FFFFFF"/>
                </a:solidFill>
                <a:latin typeface="Helvetica Neue Medium"/>
                <a:ea typeface="Helvetica Neue Medium"/>
                <a:cs typeface="Helvetica Neue Medium"/>
                <a:sym typeface="Helvetica Neue Medium"/>
              </a:defRPr>
            </a:pPr>
            <a:endParaRPr sz="1600"/>
          </a:p>
        </p:txBody>
      </p:sp>
      <p:sp>
        <p:nvSpPr>
          <p:cNvPr id="73" name="Month / Week">
            <a:extLst>
              <a:ext uri="{FF2B5EF4-FFF2-40B4-BE49-F238E27FC236}">
                <a16:creationId xmlns:a16="http://schemas.microsoft.com/office/drawing/2014/main" id="{2C147926-FD1C-1D4F-81EE-9B2997B3BE1E}"/>
              </a:ext>
            </a:extLst>
          </p:cNvPr>
          <p:cNvSpPr txBox="1">
            <a:spLocks/>
          </p:cNvSpPr>
          <p:nvPr userDrawn="1"/>
        </p:nvSpPr>
        <p:spPr>
          <a:xfrm>
            <a:off x="836361" y="1090035"/>
            <a:ext cx="2370934" cy="412797"/>
          </a:xfrm>
          <a:prstGeom prst="roundRect">
            <a:avLst>
              <a:gd name="adj" fmla="val 50000"/>
            </a:avLst>
          </a:prstGeom>
          <a:solidFill>
            <a:srgbClr val="F25E22"/>
          </a:solidFill>
        </p:spPr>
        <p:txBody>
          <a:bodyPr anchor="ctr">
            <a:noAutofit/>
          </a:bodyPr>
          <a:lstStyle>
            <a:lvl1pPr marL="0" marR="0" indent="0" algn="ctr" defTabSz="825500" rtl="0" latinLnBrk="0">
              <a:lnSpc>
                <a:spcPct val="100000"/>
              </a:lnSpc>
              <a:spcBef>
                <a:spcPts val="0"/>
              </a:spcBef>
              <a:spcAft>
                <a:spcPts val="0"/>
              </a:spcAft>
              <a:buClrTx/>
              <a:buSzTx/>
              <a:buFontTx/>
              <a:buNone/>
              <a:tabLst/>
              <a:defRPr sz="2600" b="0" i="0" u="none" strike="noStrike" cap="none" spc="0" baseline="0">
                <a:solidFill>
                  <a:srgbClr val="4F2F27"/>
                </a:solidFill>
                <a:uFillTx/>
                <a:latin typeface="Helvetica Neue" panose="02000503000000020004" pitchFamily="2" charset="0"/>
                <a:ea typeface="Helvetica Neue" panose="02000503000000020004" pitchFamily="2" charset="0"/>
                <a:cs typeface="Helvetica Neue" panose="02000503000000020004" pitchFamily="2" charset="0"/>
                <a:sym typeface="SF Pro Display Regular"/>
              </a:defRPr>
            </a:lvl1pPr>
            <a:lvl2pPr marL="1219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sz="4800" b="0" i="0" u="none" strike="noStrike" cap="none" spc="0" baseline="0">
                <a:solidFill>
                  <a:srgbClr val="000000"/>
                </a:solidFill>
                <a:uFillTx/>
                <a:latin typeface="+mn-lt"/>
                <a:ea typeface="+mn-ea"/>
                <a:cs typeface="+mn-cs"/>
                <a:sym typeface="Helvetica Neue"/>
              </a:defRPr>
            </a:lvl9pPr>
          </a:lstStyle>
          <a:p>
            <a:pPr hangingPunct="1"/>
            <a:r>
              <a:rPr lang="en-US" sz="1600" b="1">
                <a:solidFill>
                  <a:schemeClr val="bg1"/>
                </a:solidFill>
                <a:latin typeface="Arial" panose="020B0604020202020204" pitchFamily="34" charset="0"/>
                <a:cs typeface="Arial" panose="020B0604020202020204" pitchFamily="34" charset="0"/>
              </a:rPr>
              <a:t>Add Text</a:t>
            </a:r>
          </a:p>
        </p:txBody>
      </p:sp>
    </p:spTree>
    <p:extLst>
      <p:ext uri="{BB962C8B-B14F-4D97-AF65-F5344CB8AC3E}">
        <p14:creationId xmlns:p14="http://schemas.microsoft.com/office/powerpoint/2010/main" val="25114954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Additional_Title_Only_1">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E63A998F-5BB7-4134-A600-7C6BBBE40B4D}"/>
              </a:ext>
            </a:extLst>
          </p:cNvPr>
          <p:cNvGraphicFramePr>
            <a:graphicFrameLocks noChangeAspect="1"/>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5" imgH="355" progId="TCLayout.ActiveDocument.1">
                  <p:embed/>
                </p:oleObj>
              </mc:Choice>
              <mc:Fallback>
                <p:oleObj name="think-cell Slide" r:id="rId3" imgW="345" imgH="355" progId="TCLayout.ActiveDocument.1">
                  <p:embed/>
                  <p:pic>
                    <p:nvPicPr>
                      <p:cNvPr id="4" name="think-cell data - do not delete" hidden="1">
                        <a:extLst>
                          <a:ext uri="{FF2B5EF4-FFF2-40B4-BE49-F238E27FC236}">
                            <a16:creationId xmlns:a16="http://schemas.microsoft.com/office/drawing/2014/main" id="{E63A998F-5BB7-4134-A600-7C6BBBE40B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3" name="Rectangle 2">
            <a:extLst>
              <a:ext uri="{FF2B5EF4-FFF2-40B4-BE49-F238E27FC236}">
                <a16:creationId xmlns:a16="http://schemas.microsoft.com/office/drawing/2014/main" id="{8E351B42-7678-DC56-A2C9-646AAA65D935}"/>
              </a:ext>
            </a:extLst>
          </p:cNvPr>
          <p:cNvSpPr/>
          <p:nvPr userDrawn="1"/>
        </p:nvSpPr>
        <p:spPr>
          <a:xfrm>
            <a:off x="0" y="5992814"/>
            <a:ext cx="12192000" cy="865187"/>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latin typeface="+mn-lt"/>
              <a:ea typeface="+mn-ea"/>
              <a:cs typeface="+mn-cs"/>
            </a:endParaRPr>
          </a:p>
        </p:txBody>
      </p:sp>
      <p:sp>
        <p:nvSpPr>
          <p:cNvPr id="12" name="Title Placeholder 1">
            <a:extLst>
              <a:ext uri="{FF2B5EF4-FFF2-40B4-BE49-F238E27FC236}">
                <a16:creationId xmlns:a16="http://schemas.microsoft.com/office/drawing/2014/main" id="{3EEA64A7-D876-1E49-F65B-52C5D9842A76}"/>
              </a:ext>
            </a:extLst>
          </p:cNvPr>
          <p:cNvSpPr>
            <a:spLocks noGrp="1"/>
          </p:cNvSpPr>
          <p:nvPr>
            <p:ph type="title" hasCustomPrompt="1"/>
          </p:nvPr>
        </p:nvSpPr>
        <p:spPr>
          <a:xfrm>
            <a:off x="630000" y="465834"/>
            <a:ext cx="10933350" cy="646331"/>
          </a:xfrm>
          <a:prstGeom prst="rect">
            <a:avLst/>
          </a:prstGeom>
        </p:spPr>
        <p:txBody>
          <a:bodyPr vert="horz" wrap="square" lIns="91440" tIns="45720" rIns="91440" bIns="45720" rtlCol="0" anchor="ctr">
            <a:noAutofit/>
          </a:bodyPr>
          <a:lstStyle>
            <a:lvl1pPr>
              <a:defRPr sz="3200">
                <a:latin typeface="+mj-lt"/>
                <a:ea typeface="+mj-ea"/>
                <a:cs typeface="+mj-cs"/>
              </a:defRPr>
            </a:lvl1pPr>
          </a:lstStyle>
          <a:p>
            <a:r>
              <a:rPr lang="en-US"/>
              <a:t>Click to add title</a:t>
            </a:r>
          </a:p>
        </p:txBody>
      </p:sp>
      <p:sp>
        <p:nvSpPr>
          <p:cNvPr id="13" name="TextBox 12">
            <a:extLst>
              <a:ext uri="{FF2B5EF4-FFF2-40B4-BE49-F238E27FC236}">
                <a16:creationId xmlns:a16="http://schemas.microsoft.com/office/drawing/2014/main" id="{235B2DD5-39DD-D9C1-FACE-71F39C0AB21F}"/>
              </a:ext>
            </a:extLst>
          </p:cNvPr>
          <p:cNvSpPr txBox="1"/>
          <p:nvPr userDrawn="1"/>
        </p:nvSpPr>
        <p:spPr>
          <a:xfrm>
            <a:off x="5030805" y="20342"/>
            <a:ext cx="2130390" cy="153888"/>
          </a:xfrm>
          <a:prstGeom prst="rect">
            <a:avLst/>
          </a:prstGeom>
          <a:noFill/>
          <a:ln w="9525" cap="rnd">
            <a:noFill/>
            <a:prstDash val="solid"/>
            <a:round/>
          </a:ln>
          <a:extLst>
            <a:ext uri="{909E8E84-426E-40DD-AFC4-6F175D3DCCD1}">
              <a14:hiddenFill xmlns:a14="http://schemas.microsoft.com/office/drawing/2010/main">
                <a:solidFill>
                  <a:srgbClr val="FFFFF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pPr algn="ctr"/>
            <a:r>
              <a:rPr lang="en-US" sz="1000" i="1">
                <a:solidFill>
                  <a:srgbClr val="FF0000"/>
                </a:solidFill>
                <a:latin typeface="+mn-lt"/>
                <a:ea typeface="+mn-ea"/>
                <a:cs typeface="+mn-cs"/>
              </a:rPr>
              <a:t>Draft – for preliminary discussion only</a:t>
            </a:r>
          </a:p>
        </p:txBody>
      </p:sp>
      <p:sp>
        <p:nvSpPr>
          <p:cNvPr id="14" name="Rectangle 13">
            <a:extLst>
              <a:ext uri="{FF2B5EF4-FFF2-40B4-BE49-F238E27FC236}">
                <a16:creationId xmlns:a16="http://schemas.microsoft.com/office/drawing/2014/main" id="{A51D2943-AF6F-B0E2-A8E9-4D210000C666}"/>
              </a:ext>
            </a:extLst>
          </p:cNvPr>
          <p:cNvSpPr/>
          <p:nvPr userDrawn="1"/>
        </p:nvSpPr>
        <p:spPr>
          <a:xfrm>
            <a:off x="-7628" y="-12603"/>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latin typeface="+mn-lt"/>
              <a:ea typeface="+mn-ea"/>
              <a:cs typeface="+mn-cs"/>
            </a:endParaRPr>
          </a:p>
        </p:txBody>
      </p:sp>
      <p:sp>
        <p:nvSpPr>
          <p:cNvPr id="16" name="Slide Number Placeholder 5">
            <a:extLst>
              <a:ext uri="{FF2B5EF4-FFF2-40B4-BE49-F238E27FC236}">
                <a16:creationId xmlns:a16="http://schemas.microsoft.com/office/drawing/2014/main" id="{C97BDF42-10C1-5F0B-CC51-BE9F795424F1}"/>
              </a:ext>
            </a:extLst>
          </p:cNvPr>
          <p:cNvSpPr txBox="1">
            <a:spLocks/>
          </p:cNvSpPr>
          <p:nvPr userDrawn="1"/>
        </p:nvSpPr>
        <p:spPr>
          <a:xfrm>
            <a:off x="8610600" y="6356350"/>
            <a:ext cx="2743200" cy="365125"/>
          </a:xfrm>
          <a:prstGeom prst="rect">
            <a:avLst/>
          </a:prstGeom>
        </p:spPr>
        <p:txBody>
          <a:bodyPr/>
          <a:lstStyle>
            <a:defPPr>
              <a:defRPr lang="en-US"/>
            </a:defPPr>
            <a:lvl1pPr marL="0" algn="r" defTabSz="914400" rtl="0" eaLnBrk="1" latinLnBrk="0" hangingPunct="1">
              <a:defRPr sz="1800" kern="1200">
                <a:solidFill>
                  <a:srgbClr val="75B9E5"/>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9ED8608-BCF1-B149-8CB0-92877DFBBF10}" type="slidenum">
              <a:rPr kumimoji="0" lang="en-US" sz="1400" b="0" i="0" u="none" strike="noStrike" kern="1200" cap="none" spc="0" normalizeH="0" baseline="0" noProof="0" smtClean="0">
                <a:ln>
                  <a:noFill/>
                </a:ln>
                <a:solidFill>
                  <a:srgbClr val="75B9E5"/>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400" b="0" i="0" u="none" strike="noStrike" kern="1200" cap="none" spc="0" normalizeH="0" baseline="0" noProof="0">
              <a:ln>
                <a:noFill/>
              </a:ln>
              <a:solidFill>
                <a:srgbClr val="75B9E5"/>
              </a:solidFill>
              <a:effectLst/>
              <a:uLnTx/>
              <a:uFillTx/>
              <a:latin typeface="Arial"/>
              <a:ea typeface="+mn-ea"/>
              <a:cs typeface="+mn-cs"/>
            </a:endParaRPr>
          </a:p>
        </p:txBody>
      </p:sp>
      <p:pic>
        <p:nvPicPr>
          <p:cNvPr id="2" name="Picture 1">
            <a:extLst>
              <a:ext uri="{FF2B5EF4-FFF2-40B4-BE49-F238E27FC236}">
                <a16:creationId xmlns:a16="http://schemas.microsoft.com/office/drawing/2014/main" id="{05EB0B5D-A189-239F-688F-A3C7DA6DAD6B}"/>
              </a:ext>
            </a:extLst>
          </p:cNvPr>
          <p:cNvPicPr>
            <a:picLocks noChangeAspect="1"/>
          </p:cNvPicPr>
          <p:nvPr userDrawn="1"/>
        </p:nvPicPr>
        <p:blipFill>
          <a:blip r:embed="rId5"/>
          <a:stretch>
            <a:fillRect/>
          </a:stretch>
        </p:blipFill>
        <p:spPr>
          <a:xfrm>
            <a:off x="630000" y="6224774"/>
            <a:ext cx="1752600" cy="457200"/>
          </a:xfrm>
          <a:prstGeom prst="rect">
            <a:avLst/>
          </a:prstGeom>
        </p:spPr>
      </p:pic>
    </p:spTree>
    <p:extLst>
      <p:ext uri="{BB962C8B-B14F-4D97-AF65-F5344CB8AC3E}">
        <p14:creationId xmlns:p14="http://schemas.microsoft.com/office/powerpoint/2010/main" val="27102350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 Title Only">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57E6561-03FC-45B5-8E35-B8C1AA0C4522}"/>
              </a:ext>
            </a:extLst>
          </p:cNvPr>
          <p:cNvGraphicFramePr>
            <a:graphicFrameLocks/>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5" imgH="355" progId="TCLayout.ActiveDocument.1">
                  <p:embed/>
                </p:oleObj>
              </mc:Choice>
              <mc:Fallback>
                <p:oleObj name="think-cell Slide" r:id="rId3" imgW="345" imgH="355" progId="TCLayout.ActiveDocument.1">
                  <p:embed/>
                  <p:pic>
                    <p:nvPicPr>
                      <p:cNvPr id="3" name="think-cell data - do not delete" hidden="1">
                        <a:extLst>
                          <a:ext uri="{FF2B5EF4-FFF2-40B4-BE49-F238E27FC236}">
                            <a16:creationId xmlns:a16="http://schemas.microsoft.com/office/drawing/2014/main" id="{957E6561-03FC-45B5-8E35-B8C1AA0C452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2026 by Boston Consulting Group. All rights reserved.</a:t>
            </a:r>
          </a:p>
        </p:txBody>
      </p:sp>
      <p:sp>
        <p:nvSpPr>
          <p:cNvPr id="6" name="Title Placeholder 1">
            <a:extLst>
              <a:ext uri="{FF2B5EF4-FFF2-40B4-BE49-F238E27FC236}">
                <a16:creationId xmlns:a16="http://schemas.microsoft.com/office/drawing/2014/main" id="{032750D7-C8B3-4D0A-8018-4B2CD9D15428}"/>
              </a:ext>
            </a:extLst>
          </p:cNvPr>
          <p:cNvSpPr>
            <a:spLocks noGrp="1"/>
          </p:cNvSpPr>
          <p:nvPr>
            <p:ph type="title" hasCustomPrompt="1"/>
          </p:nvPr>
        </p:nvSpPr>
        <p:spPr>
          <a:xfrm>
            <a:off x="628650" y="466344"/>
            <a:ext cx="10934700" cy="649224"/>
          </a:xfrm>
          <a:prstGeom prst="rect">
            <a:avLst/>
          </a:prstGeom>
        </p:spPr>
        <p:txBody>
          <a:bodyPr vert="horz" wrap="square" lIns="91440" tIns="45720" rIns="91440" bIns="45720" rtlCol="0" anchor="ctr">
            <a:normAutofit/>
          </a:bodyPr>
          <a:lstStyle>
            <a:lvl1pPr>
              <a:defRPr sz="2400">
                <a:latin typeface="+mj-lt"/>
                <a:ea typeface="+mj-ea"/>
                <a:cs typeface="+mj-cs"/>
              </a:defRPr>
            </a:lvl1pPr>
          </a:lstStyle>
          <a:p>
            <a:r>
              <a:rPr lang="en-US"/>
              <a:t>Click to add title</a:t>
            </a:r>
          </a:p>
        </p:txBody>
      </p:sp>
      <p:grpSp>
        <p:nvGrpSpPr>
          <p:cNvPr id="4" name="Group 3">
            <a:extLst>
              <a:ext uri="{FF2B5EF4-FFF2-40B4-BE49-F238E27FC236}">
                <a16:creationId xmlns:a16="http://schemas.microsoft.com/office/drawing/2014/main" id="{4E2F6697-F8F9-73A4-BC5E-DC1375734FB8}"/>
              </a:ext>
            </a:extLst>
          </p:cNvPr>
          <p:cNvGrpSpPr/>
          <p:nvPr userDrawn="1"/>
        </p:nvGrpSpPr>
        <p:grpSpPr>
          <a:xfrm>
            <a:off x="0" y="0"/>
            <a:ext cx="1392246" cy="728148"/>
            <a:chOff x="0" y="0"/>
            <a:chExt cx="1930074" cy="1009432"/>
          </a:xfrm>
        </p:grpSpPr>
        <p:pic>
          <p:nvPicPr>
            <p:cNvPr id="5" name="Picture 4" descr="Logo, company name&#10;&#10;Description automatically generated">
              <a:extLst>
                <a:ext uri="{FF2B5EF4-FFF2-40B4-BE49-F238E27FC236}">
                  <a16:creationId xmlns:a16="http://schemas.microsoft.com/office/drawing/2014/main" id="{0132C925-1A7C-CE79-005D-EDF1F9F7A288}"/>
                </a:ext>
              </a:extLst>
            </p:cNvPr>
            <p:cNvPicPr>
              <a:picLocks noChangeAspect="1"/>
            </p:cNvPicPr>
            <p:nvPr userDrawn="1"/>
          </p:nvPicPr>
          <p:blipFill rotWithShape="1">
            <a:blip r:embed="rId5"/>
            <a:srcRect l="15625" t="13043" r="18617" b="27247"/>
            <a:stretch/>
          </p:blipFill>
          <p:spPr>
            <a:xfrm rot="10800000" flipH="1">
              <a:off x="0" y="0"/>
              <a:ext cx="1930074" cy="1009432"/>
            </a:xfrm>
            <a:prstGeom prst="rect">
              <a:avLst/>
            </a:prstGeom>
          </p:spPr>
        </p:pic>
        <p:sp>
          <p:nvSpPr>
            <p:cNvPr id="11" name="Rectangle 10">
              <a:extLst>
                <a:ext uri="{FF2B5EF4-FFF2-40B4-BE49-F238E27FC236}">
                  <a16:creationId xmlns:a16="http://schemas.microsoft.com/office/drawing/2014/main" id="{D18376F0-5064-5B16-AC20-EE3C3D8C721B}"/>
                </a:ext>
              </a:extLst>
            </p:cNvPr>
            <p:cNvSpPr/>
            <p:nvPr userDrawn="1"/>
          </p:nvSpPr>
          <p:spPr>
            <a:xfrm>
              <a:off x="327398" y="209708"/>
              <a:ext cx="215160" cy="227759"/>
            </a:xfrm>
            <a:prstGeom prst="rect">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mn-lt"/>
                <a:ea typeface="+mn-ea"/>
                <a:cs typeface="+mn-cs"/>
              </a:endParaRPr>
            </a:p>
          </p:txBody>
        </p:sp>
      </p:grpSp>
    </p:spTree>
    <p:extLst>
      <p:ext uri="{BB962C8B-B14F-4D97-AF65-F5344CB8AC3E}">
        <p14:creationId xmlns:p14="http://schemas.microsoft.com/office/powerpoint/2010/main" val="1725328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Additional_Title_Only">
    <p:bg>
      <p:bgPr>
        <a:solidFill>
          <a:srgbClr val="FFFFFF"/>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E63A998F-5BB7-4134-A600-7C6BBBE40B4D}"/>
              </a:ext>
            </a:extLst>
          </p:cNvPr>
          <p:cNvGraphicFramePr>
            <a:graphicFrameLocks/>
          </p:cNvGraphicFramePr>
          <p:nvPr userDrawn="1">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45" imgH="355" progId="TCLayout.ActiveDocument.1">
                  <p:embed/>
                </p:oleObj>
              </mc:Choice>
              <mc:Fallback>
                <p:oleObj name="think-cell Slide" r:id="rId3" imgW="345" imgH="355" progId="TCLayout.ActiveDocument.1">
                  <p:embed/>
                  <p:pic>
                    <p:nvPicPr>
                      <p:cNvPr id="4" name="think-cell data - do not delete" hidden="1">
                        <a:extLst>
                          <a:ext uri="{FF2B5EF4-FFF2-40B4-BE49-F238E27FC236}">
                            <a16:creationId xmlns:a16="http://schemas.microsoft.com/office/drawing/2014/main" id="{E63A998F-5BB7-4134-A600-7C6BBBE40B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Copyright" hidden="1"/>
          <p:cNvSpPr txBox="1"/>
          <p:nvPr userDrawn="1"/>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2026 by Boston Consulting Group. All rights reserved.</a:t>
            </a:r>
          </a:p>
        </p:txBody>
      </p:sp>
      <p:sp>
        <p:nvSpPr>
          <p:cNvPr id="6" name="Title Placeholder 1">
            <a:extLst>
              <a:ext uri="{FF2B5EF4-FFF2-40B4-BE49-F238E27FC236}">
                <a16:creationId xmlns:a16="http://schemas.microsoft.com/office/drawing/2014/main" id="{1DAB967E-862C-48CB-AF44-11DA33654F25}"/>
              </a:ext>
            </a:extLst>
          </p:cNvPr>
          <p:cNvSpPr>
            <a:spLocks noGrp="1"/>
          </p:cNvSpPr>
          <p:nvPr>
            <p:ph type="title" hasCustomPrompt="1"/>
          </p:nvPr>
        </p:nvSpPr>
        <p:spPr>
          <a:xfrm>
            <a:off x="630000" y="465834"/>
            <a:ext cx="10933350" cy="646331"/>
          </a:xfrm>
          <a:prstGeom prst="rect">
            <a:avLst/>
          </a:prstGeom>
        </p:spPr>
        <p:txBody>
          <a:bodyPr vert="horz" wrap="square" lIns="91440" tIns="45720" rIns="91440" bIns="45720" rtlCol="0" anchor="ctr">
            <a:noAutofit/>
          </a:bodyPr>
          <a:lstStyle>
            <a:lvl1pPr>
              <a:defRPr sz="3200">
                <a:latin typeface="+mj-lt"/>
                <a:ea typeface="+mj-ea"/>
                <a:cs typeface="+mj-cs"/>
              </a:defRPr>
            </a:lvl1pPr>
          </a:lstStyle>
          <a:p>
            <a:r>
              <a:rPr lang="en-US"/>
              <a:t>Click to add title</a:t>
            </a:r>
          </a:p>
        </p:txBody>
      </p:sp>
      <p:sp>
        <p:nvSpPr>
          <p:cNvPr id="9" name="TextBox 8">
            <a:extLst>
              <a:ext uri="{FF2B5EF4-FFF2-40B4-BE49-F238E27FC236}">
                <a16:creationId xmlns:a16="http://schemas.microsoft.com/office/drawing/2014/main" id="{836C058A-B0BA-F6A6-876F-6714E169755D}"/>
              </a:ext>
            </a:extLst>
          </p:cNvPr>
          <p:cNvSpPr txBox="1"/>
          <p:nvPr userDrawn="1"/>
        </p:nvSpPr>
        <p:spPr>
          <a:xfrm>
            <a:off x="5030805" y="20342"/>
            <a:ext cx="2130390" cy="153888"/>
          </a:xfrm>
          <a:prstGeom prst="rect">
            <a:avLst/>
          </a:prstGeom>
          <a:noFill/>
          <a:ln w="9525" cap="rnd">
            <a:noFill/>
            <a:prstDash val="solid"/>
            <a:round/>
          </a:ln>
          <a:extLst>
            <a:ext uri="{909E8E84-426E-40DD-AFC4-6F175D3DCCD1}">
              <a14:hiddenFill xmlns:a14="http://schemas.microsoft.com/office/drawing/2010/main">
                <a:solidFill>
                  <a:srgbClr val="FFFFF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pPr algn="ctr"/>
            <a:r>
              <a:rPr lang="en-US" sz="1000" i="1">
                <a:solidFill>
                  <a:srgbClr val="FF0000"/>
                </a:solidFill>
                <a:latin typeface="+mn-lt"/>
                <a:ea typeface="+mn-ea"/>
                <a:cs typeface="+mn-cs"/>
              </a:rPr>
              <a:t>Draft – for preliminary discussion only</a:t>
            </a:r>
          </a:p>
        </p:txBody>
      </p:sp>
      <p:sp>
        <p:nvSpPr>
          <p:cNvPr id="3" name="Rectangle 2">
            <a:extLst>
              <a:ext uri="{FF2B5EF4-FFF2-40B4-BE49-F238E27FC236}">
                <a16:creationId xmlns:a16="http://schemas.microsoft.com/office/drawing/2014/main" id="{529E85A5-5819-C469-693D-62867B7520F3}"/>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latin typeface="+mn-lt"/>
              <a:ea typeface="+mn-ea"/>
              <a:cs typeface="+mn-cs"/>
            </a:endParaRPr>
          </a:p>
        </p:txBody>
      </p:sp>
      <p:sp>
        <p:nvSpPr>
          <p:cNvPr id="12" name="Rectangle 11">
            <a:extLst>
              <a:ext uri="{FF2B5EF4-FFF2-40B4-BE49-F238E27FC236}">
                <a16:creationId xmlns:a16="http://schemas.microsoft.com/office/drawing/2014/main" id="{7823E7CC-AC5F-7E10-CAB1-C6F995F5CE58}"/>
              </a:ext>
            </a:extLst>
          </p:cNvPr>
          <p:cNvSpPr/>
          <p:nvPr userDrawn="1"/>
        </p:nvSpPr>
        <p:spPr>
          <a:xfrm>
            <a:off x="-7628" y="-12603"/>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latin typeface="+mn-lt"/>
              <a:ea typeface="+mn-ea"/>
              <a:cs typeface="+mn-cs"/>
            </a:endParaRPr>
          </a:p>
        </p:txBody>
      </p:sp>
      <p:sp>
        <p:nvSpPr>
          <p:cNvPr id="10" name="Slide Number Placeholder 5">
            <a:extLst>
              <a:ext uri="{FF2B5EF4-FFF2-40B4-BE49-F238E27FC236}">
                <a16:creationId xmlns:a16="http://schemas.microsoft.com/office/drawing/2014/main" id="{2EE17451-4FF8-E688-39F5-328A2BF5EED2}"/>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latin typeface="+mn-lt"/>
                <a:ea typeface="+mn-ea"/>
                <a:cs typeface="+mn-cs"/>
              </a:defRPr>
            </a:lvl1pPr>
          </a:lstStyle>
          <a:p>
            <a:fld id="{19ED8608-BCF1-B149-8CB0-92877DFBBF10}" type="slidenum">
              <a:rPr lang="en-US" smtClean="0"/>
              <a:pPr/>
              <a:t>‹#›</a:t>
            </a:fld>
            <a:endParaRPr lang="en-US"/>
          </a:p>
        </p:txBody>
      </p:sp>
      <p:pic>
        <p:nvPicPr>
          <p:cNvPr id="5" name="Picture 4">
            <a:extLst>
              <a:ext uri="{FF2B5EF4-FFF2-40B4-BE49-F238E27FC236}">
                <a16:creationId xmlns:a16="http://schemas.microsoft.com/office/drawing/2014/main" id="{2E645B97-97E9-4B33-D49F-D9257FE44DC1}"/>
              </a:ext>
            </a:extLst>
          </p:cNvPr>
          <p:cNvPicPr>
            <a:picLocks noChangeAspect="1"/>
          </p:cNvPicPr>
          <p:nvPr userDrawn="1"/>
        </p:nvPicPr>
        <p:blipFill>
          <a:blip r:embed="rId5"/>
          <a:stretch>
            <a:fillRect/>
          </a:stretch>
        </p:blipFill>
        <p:spPr>
          <a:xfrm>
            <a:off x="630000" y="6224774"/>
            <a:ext cx="1752600" cy="457200"/>
          </a:xfrm>
          <a:prstGeom prst="rect">
            <a:avLst/>
          </a:prstGeom>
        </p:spPr>
      </p:pic>
    </p:spTree>
    <p:extLst>
      <p:ext uri="{BB962C8B-B14F-4D97-AF65-F5344CB8AC3E}">
        <p14:creationId xmlns:p14="http://schemas.microsoft.com/office/powerpoint/2010/main" val="10338739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4" name="Picture 3" descr="Shape&#10;&#10;Description automatically generated">
            <a:extLst>
              <a:ext uri="{FF2B5EF4-FFF2-40B4-BE49-F238E27FC236}">
                <a16:creationId xmlns:a16="http://schemas.microsoft.com/office/drawing/2014/main" id="{3BAA5A63-016F-0A44-B58D-3A2811A6564D}"/>
              </a:ext>
            </a:extLst>
          </p:cNvPr>
          <p:cNvPicPr>
            <a:picLocks noChangeAspect="1"/>
          </p:cNvPicPr>
          <p:nvPr userDrawn="1"/>
        </p:nvPicPr>
        <p:blipFill rotWithShape="1">
          <a:blip r:embed="rId2"/>
          <a:srcRect l="33075" t="33469" b="-1"/>
          <a:stretch/>
        </p:blipFill>
        <p:spPr>
          <a:xfrm>
            <a:off x="0" y="0"/>
            <a:ext cx="12290612" cy="6916517"/>
          </a:xfrm>
          <a:prstGeom prst="rect">
            <a:avLst/>
          </a:prstGeom>
        </p:spPr>
      </p:pic>
      <p:sp>
        <p:nvSpPr>
          <p:cNvPr id="6" name="Title 1">
            <a:extLst>
              <a:ext uri="{FF2B5EF4-FFF2-40B4-BE49-F238E27FC236}">
                <a16:creationId xmlns:a16="http://schemas.microsoft.com/office/drawing/2014/main" id="{E91ECF9D-465D-C947-91D1-76C515B21E3D}"/>
              </a:ext>
            </a:extLst>
          </p:cNvPr>
          <p:cNvSpPr>
            <a:spLocks noGrp="1"/>
          </p:cNvSpPr>
          <p:nvPr>
            <p:ph type="title" hasCustomPrompt="1"/>
          </p:nvPr>
        </p:nvSpPr>
        <p:spPr>
          <a:xfrm>
            <a:off x="1885949" y="2766736"/>
            <a:ext cx="6492227" cy="1324527"/>
          </a:xfrm>
          <a:prstGeom prst="rect">
            <a:avLst/>
          </a:prstGeom>
        </p:spPr>
        <p:txBody>
          <a:bodyPr/>
          <a:lstStyle>
            <a:lvl1pPr>
              <a:defRPr sz="4400" b="1">
                <a:solidFill>
                  <a:schemeClr val="bg1"/>
                </a:solidFill>
                <a:latin typeface="Arial" panose="020B0604020202020204" pitchFamily="34" charset="0"/>
                <a:cs typeface="Arial" panose="020B0604020202020204" pitchFamily="34" charset="0"/>
              </a:defRPr>
            </a:lvl1pPr>
          </a:lstStyle>
          <a:p>
            <a:r>
              <a:rPr lang="en-US"/>
              <a:t>Insert Section Title</a:t>
            </a:r>
          </a:p>
        </p:txBody>
      </p:sp>
      <p:pic>
        <p:nvPicPr>
          <p:cNvPr id="8" name="Picture 7">
            <a:extLst>
              <a:ext uri="{FF2B5EF4-FFF2-40B4-BE49-F238E27FC236}">
                <a16:creationId xmlns:a16="http://schemas.microsoft.com/office/drawing/2014/main" id="{D0A19CC7-9160-274F-98CD-0E459D7BB785}"/>
              </a:ext>
            </a:extLst>
          </p:cNvPr>
          <p:cNvPicPr>
            <a:picLocks noChangeAspect="1"/>
          </p:cNvPicPr>
          <p:nvPr userDrawn="1"/>
        </p:nvPicPr>
        <p:blipFill>
          <a:blip r:embed="rId3"/>
          <a:stretch>
            <a:fillRect/>
          </a:stretch>
        </p:blipFill>
        <p:spPr>
          <a:xfrm>
            <a:off x="260176" y="6146606"/>
            <a:ext cx="1752600" cy="457200"/>
          </a:xfrm>
          <a:prstGeom prst="rect">
            <a:avLst/>
          </a:prstGeom>
        </p:spPr>
      </p:pic>
      <p:sp>
        <p:nvSpPr>
          <p:cNvPr id="3" name="Rectangle 2">
            <a:extLst>
              <a:ext uri="{FF2B5EF4-FFF2-40B4-BE49-F238E27FC236}">
                <a16:creationId xmlns:a16="http://schemas.microsoft.com/office/drawing/2014/main" id="{02AE15D4-9E89-486F-BF67-866C44D9246E}"/>
              </a:ext>
            </a:extLst>
          </p:cNvPr>
          <p:cNvSpPr/>
          <p:nvPr userDrawn="1"/>
        </p:nvSpPr>
        <p:spPr>
          <a:xfrm>
            <a:off x="8775342" y="2"/>
            <a:ext cx="3515270" cy="1691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Isosceles Triangle 1">
            <a:extLst>
              <a:ext uri="{FF2B5EF4-FFF2-40B4-BE49-F238E27FC236}">
                <a16:creationId xmlns:a16="http://schemas.microsoft.com/office/drawing/2014/main" id="{4A700762-227F-441F-8A30-877ED8E00CED}"/>
              </a:ext>
            </a:extLst>
          </p:cNvPr>
          <p:cNvSpPr/>
          <p:nvPr userDrawn="1"/>
        </p:nvSpPr>
        <p:spPr>
          <a:xfrm rot="5400000">
            <a:off x="8793660" y="-82883"/>
            <a:ext cx="1728376" cy="1820314"/>
          </a:xfrm>
          <a:prstGeom prst="triangle">
            <a:avLst>
              <a:gd name="adj" fmla="val 10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a:extLst>
              <a:ext uri="{FF2B5EF4-FFF2-40B4-BE49-F238E27FC236}">
                <a16:creationId xmlns:a16="http://schemas.microsoft.com/office/drawing/2014/main" id="{4DF875FB-581F-4038-9B0F-0924CE552D20}"/>
              </a:ext>
            </a:extLst>
          </p:cNvPr>
          <p:cNvSpPr/>
          <p:nvPr userDrawn="1"/>
        </p:nvSpPr>
        <p:spPr>
          <a:xfrm rot="16200000" flipH="1">
            <a:off x="10565508" y="-33643"/>
            <a:ext cx="1691459" cy="1758749"/>
          </a:xfrm>
          <a:prstGeom prst="triangle">
            <a:avLst>
              <a:gd name="adj" fmla="val 100000"/>
            </a:avLst>
          </a:prstGeom>
          <a:solidFill>
            <a:srgbClr val="938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4990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FBCB505-95B4-C64A-8C8F-A34C07B86C78}"/>
              </a:ext>
            </a:extLst>
          </p:cNvPr>
          <p:cNvSpPr/>
          <p:nvPr userDrawn="1"/>
        </p:nvSpPr>
        <p:spPr>
          <a:xfrm>
            <a:off x="-23714" y="-33574"/>
            <a:ext cx="12231756" cy="6951208"/>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18" name="Rectangle 17">
            <a:extLst>
              <a:ext uri="{FF2B5EF4-FFF2-40B4-BE49-F238E27FC236}">
                <a16:creationId xmlns:a16="http://schemas.microsoft.com/office/drawing/2014/main" id="{A0F3E355-68B0-7F41-9EAA-533270731B1F}"/>
              </a:ext>
            </a:extLst>
          </p:cNvPr>
          <p:cNvSpPr/>
          <p:nvPr userDrawn="1"/>
        </p:nvSpPr>
        <p:spPr>
          <a:xfrm>
            <a:off x="10848230" y="6030410"/>
            <a:ext cx="1359268" cy="88722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Logo, company name&#10;&#10;Description automatically generated">
            <a:extLst>
              <a:ext uri="{FF2B5EF4-FFF2-40B4-BE49-F238E27FC236}">
                <a16:creationId xmlns:a16="http://schemas.microsoft.com/office/drawing/2014/main" id="{C7E58F49-A29D-974D-852F-169570881F18}"/>
              </a:ext>
            </a:extLst>
          </p:cNvPr>
          <p:cNvPicPr>
            <a:picLocks noChangeAspect="1"/>
          </p:cNvPicPr>
          <p:nvPr userDrawn="1"/>
        </p:nvPicPr>
        <p:blipFill rotWithShape="1">
          <a:blip r:embed="rId2"/>
          <a:srcRect l="15625" t="13043" r="18617" b="27247"/>
          <a:stretch/>
        </p:blipFill>
        <p:spPr>
          <a:xfrm flipH="1">
            <a:off x="4270819" y="2766736"/>
            <a:ext cx="7936679" cy="4150898"/>
          </a:xfrm>
          <a:prstGeom prst="rect">
            <a:avLst/>
          </a:prstGeom>
        </p:spPr>
      </p:pic>
      <p:pic>
        <p:nvPicPr>
          <p:cNvPr id="21" name="Picture 20">
            <a:extLst>
              <a:ext uri="{FF2B5EF4-FFF2-40B4-BE49-F238E27FC236}">
                <a16:creationId xmlns:a16="http://schemas.microsoft.com/office/drawing/2014/main" id="{8B372FC9-E5BD-0C42-8C7D-8575B0DF677B}"/>
              </a:ext>
            </a:extLst>
          </p:cNvPr>
          <p:cNvPicPr>
            <a:picLocks noChangeAspect="1"/>
          </p:cNvPicPr>
          <p:nvPr userDrawn="1"/>
        </p:nvPicPr>
        <p:blipFill>
          <a:blip r:embed="rId3"/>
          <a:stretch>
            <a:fillRect/>
          </a:stretch>
        </p:blipFill>
        <p:spPr>
          <a:xfrm>
            <a:off x="301660" y="6146606"/>
            <a:ext cx="1752600" cy="457200"/>
          </a:xfrm>
          <a:prstGeom prst="rect">
            <a:avLst/>
          </a:prstGeom>
        </p:spPr>
      </p:pic>
      <p:sp>
        <p:nvSpPr>
          <p:cNvPr id="22" name="Title 1">
            <a:extLst>
              <a:ext uri="{FF2B5EF4-FFF2-40B4-BE49-F238E27FC236}">
                <a16:creationId xmlns:a16="http://schemas.microsoft.com/office/drawing/2014/main" id="{549C286A-E9B9-B242-A7A7-CF2D2F5A033D}"/>
              </a:ext>
            </a:extLst>
          </p:cNvPr>
          <p:cNvSpPr>
            <a:spLocks noGrp="1"/>
          </p:cNvSpPr>
          <p:nvPr>
            <p:ph type="title" hasCustomPrompt="1"/>
          </p:nvPr>
        </p:nvSpPr>
        <p:spPr>
          <a:xfrm>
            <a:off x="1885949" y="2766736"/>
            <a:ext cx="7707230" cy="1324527"/>
          </a:xfrm>
          <a:prstGeom prst="rect">
            <a:avLst/>
          </a:prstGeom>
        </p:spPr>
        <p:txBody>
          <a:bodyPr/>
          <a:lstStyle>
            <a:lvl1pPr>
              <a:defRPr sz="4400" b="1">
                <a:solidFill>
                  <a:schemeClr val="bg1"/>
                </a:solidFill>
                <a:latin typeface="Arial" panose="020B0604020202020204" pitchFamily="34" charset="0"/>
                <a:cs typeface="Arial" panose="020B0604020202020204" pitchFamily="34" charset="0"/>
              </a:defRPr>
            </a:lvl1pPr>
          </a:lstStyle>
          <a:p>
            <a:r>
              <a:rPr lang="en-US"/>
              <a:t>Insert Section Title</a:t>
            </a:r>
          </a:p>
        </p:txBody>
      </p:sp>
    </p:spTree>
    <p:extLst>
      <p:ext uri="{BB962C8B-B14F-4D97-AF65-F5344CB8AC3E}">
        <p14:creationId xmlns:p14="http://schemas.microsoft.com/office/powerpoint/2010/main" val="1459426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0522C7C-8F80-4DAF-88CA-3AA5E4EC8D4E}"/>
              </a:ext>
            </a:extLst>
          </p:cNvPr>
          <p:cNvPicPr>
            <a:picLocks noChangeAspect="1"/>
          </p:cNvPicPr>
          <p:nvPr userDrawn="1"/>
        </p:nvPicPr>
        <p:blipFill>
          <a:blip r:embed="rId2"/>
          <a:srcRect/>
          <a:stretch/>
        </p:blipFill>
        <p:spPr>
          <a:xfrm>
            <a:off x="1796716" y="858"/>
            <a:ext cx="10410042" cy="6857142"/>
          </a:xfrm>
          <a:prstGeom prst="rect">
            <a:avLst/>
          </a:prstGeom>
        </p:spPr>
      </p:pic>
      <p:pic>
        <p:nvPicPr>
          <p:cNvPr id="9" name="Picture 8">
            <a:extLst>
              <a:ext uri="{FF2B5EF4-FFF2-40B4-BE49-F238E27FC236}">
                <a16:creationId xmlns:a16="http://schemas.microsoft.com/office/drawing/2014/main" id="{79AF3509-CD79-46F3-B1E8-4A7B024A83BE}"/>
              </a:ext>
            </a:extLst>
          </p:cNvPr>
          <p:cNvPicPr>
            <a:picLocks noChangeAspect="1"/>
          </p:cNvPicPr>
          <p:nvPr userDrawn="1"/>
        </p:nvPicPr>
        <p:blipFill rotWithShape="1">
          <a:blip r:embed="rId2"/>
          <a:srcRect r="56321"/>
          <a:stretch/>
        </p:blipFill>
        <p:spPr>
          <a:xfrm>
            <a:off x="0" y="-856"/>
            <a:ext cx="4485235" cy="6857142"/>
          </a:xfrm>
          <a:prstGeom prst="rect">
            <a:avLst/>
          </a:prstGeom>
        </p:spPr>
      </p:pic>
      <p:pic>
        <p:nvPicPr>
          <p:cNvPr id="10" name="Picture 9" descr="Graphical user interface, text&#10;&#10;Description automatically generated">
            <a:extLst>
              <a:ext uri="{FF2B5EF4-FFF2-40B4-BE49-F238E27FC236}">
                <a16:creationId xmlns:a16="http://schemas.microsoft.com/office/drawing/2014/main" id="{1156C8FC-DE2F-405B-83EF-211FA772C2F3}"/>
              </a:ext>
            </a:extLst>
          </p:cNvPr>
          <p:cNvPicPr>
            <a:picLocks noChangeAspect="1"/>
          </p:cNvPicPr>
          <p:nvPr userDrawn="1"/>
        </p:nvPicPr>
        <p:blipFill>
          <a:blip r:embed="rId3"/>
          <a:stretch>
            <a:fillRect/>
          </a:stretch>
        </p:blipFill>
        <p:spPr>
          <a:xfrm>
            <a:off x="957949" y="5762836"/>
            <a:ext cx="2462242" cy="658572"/>
          </a:xfrm>
          <a:prstGeom prst="rect">
            <a:avLst/>
          </a:prstGeom>
        </p:spPr>
      </p:pic>
      <p:sp>
        <p:nvSpPr>
          <p:cNvPr id="6" name="Title 1">
            <a:extLst>
              <a:ext uri="{FF2B5EF4-FFF2-40B4-BE49-F238E27FC236}">
                <a16:creationId xmlns:a16="http://schemas.microsoft.com/office/drawing/2014/main" id="{E91ECF9D-465D-C947-91D1-76C515B21E3D}"/>
              </a:ext>
            </a:extLst>
          </p:cNvPr>
          <p:cNvSpPr>
            <a:spLocks noGrp="1"/>
          </p:cNvSpPr>
          <p:nvPr>
            <p:ph type="title" hasCustomPrompt="1"/>
          </p:nvPr>
        </p:nvSpPr>
        <p:spPr>
          <a:xfrm>
            <a:off x="957949" y="2766736"/>
            <a:ext cx="5957887" cy="1436296"/>
          </a:xfrm>
          <a:prstGeom prst="rect">
            <a:avLst/>
          </a:prstGeom>
          <a:solidFill>
            <a:schemeClr val="accent1"/>
          </a:solidFill>
        </p:spPr>
        <p:txBody>
          <a:bodyPr/>
          <a:lstStyle>
            <a:lvl1pPr>
              <a:defRPr sz="4400" b="1">
                <a:solidFill>
                  <a:schemeClr val="bg1"/>
                </a:solidFill>
                <a:latin typeface="Arial" panose="020B0604020202020204" pitchFamily="34" charset="0"/>
                <a:cs typeface="Arial" panose="020B0604020202020204" pitchFamily="34" charset="0"/>
              </a:defRPr>
            </a:lvl1pPr>
          </a:lstStyle>
          <a:p>
            <a:r>
              <a:rPr lang="en-US"/>
              <a:t>Insert Section Title</a:t>
            </a:r>
          </a:p>
        </p:txBody>
      </p:sp>
    </p:spTree>
    <p:extLst>
      <p:ext uri="{BB962C8B-B14F-4D97-AF65-F5344CB8AC3E}">
        <p14:creationId xmlns:p14="http://schemas.microsoft.com/office/powerpoint/2010/main" val="3258582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4_Title and Content">
    <p:spTree>
      <p:nvGrpSpPr>
        <p:cNvPr id="1" name=""/>
        <p:cNvGrpSpPr/>
        <p:nvPr/>
      </p:nvGrpSpPr>
      <p:grpSpPr>
        <a:xfrm>
          <a:off x="0" y="0"/>
          <a:ext cx="0" cy="0"/>
          <a:chOff x="0" y="0"/>
          <a:chExt cx="0" cy="0"/>
        </a:xfrm>
      </p:grpSpPr>
      <p:pic>
        <p:nvPicPr>
          <p:cNvPr id="3" name="Picture 2" descr="Logo&#10;&#10;Description automatically generated with medium confidence">
            <a:extLst>
              <a:ext uri="{FF2B5EF4-FFF2-40B4-BE49-F238E27FC236}">
                <a16:creationId xmlns:a16="http://schemas.microsoft.com/office/drawing/2014/main" id="{A0D65E5E-83A2-6844-8D09-77DC128B5839}"/>
              </a:ext>
            </a:extLst>
          </p:cNvPr>
          <p:cNvPicPr>
            <a:picLocks noChangeAspect="1"/>
          </p:cNvPicPr>
          <p:nvPr userDrawn="1"/>
        </p:nvPicPr>
        <p:blipFill>
          <a:blip r:embed="rId2"/>
          <a:stretch>
            <a:fillRect/>
          </a:stretch>
        </p:blipFill>
        <p:spPr>
          <a:xfrm>
            <a:off x="-30330" y="-33838"/>
            <a:ext cx="12264917" cy="6980070"/>
          </a:xfrm>
          <a:prstGeom prst="rect">
            <a:avLst/>
          </a:prstGeom>
        </p:spPr>
      </p:pic>
      <p:sp>
        <p:nvSpPr>
          <p:cNvPr id="6" name="Title 1">
            <a:extLst>
              <a:ext uri="{FF2B5EF4-FFF2-40B4-BE49-F238E27FC236}">
                <a16:creationId xmlns:a16="http://schemas.microsoft.com/office/drawing/2014/main" id="{E91ECF9D-465D-C947-91D1-76C515B21E3D}"/>
              </a:ext>
            </a:extLst>
          </p:cNvPr>
          <p:cNvSpPr>
            <a:spLocks noGrp="1"/>
          </p:cNvSpPr>
          <p:nvPr>
            <p:ph type="title" hasCustomPrompt="1"/>
          </p:nvPr>
        </p:nvSpPr>
        <p:spPr>
          <a:xfrm>
            <a:off x="5557838" y="2766736"/>
            <a:ext cx="5957887" cy="1436296"/>
          </a:xfrm>
          <a:prstGeom prst="rect">
            <a:avLst/>
          </a:prstGeom>
        </p:spPr>
        <p:txBody>
          <a:bodyPr/>
          <a:lstStyle>
            <a:lvl1pPr>
              <a:defRPr sz="4400" b="1">
                <a:solidFill>
                  <a:srgbClr val="1A4387"/>
                </a:solidFill>
                <a:latin typeface="Arial" panose="020B0604020202020204" pitchFamily="34" charset="0"/>
                <a:cs typeface="Arial" panose="020B0604020202020204" pitchFamily="34" charset="0"/>
              </a:defRPr>
            </a:lvl1pPr>
          </a:lstStyle>
          <a:p>
            <a:r>
              <a:rPr lang="en-US"/>
              <a:t>Insert Section Title</a:t>
            </a:r>
          </a:p>
        </p:txBody>
      </p:sp>
      <p:pic>
        <p:nvPicPr>
          <p:cNvPr id="7" name="Picture 6">
            <a:extLst>
              <a:ext uri="{FF2B5EF4-FFF2-40B4-BE49-F238E27FC236}">
                <a16:creationId xmlns:a16="http://schemas.microsoft.com/office/drawing/2014/main" id="{FFE160F8-7366-7C4E-9F59-5A0F7C5B12A2}"/>
              </a:ext>
            </a:extLst>
          </p:cNvPr>
          <p:cNvPicPr>
            <a:picLocks noChangeAspect="1"/>
          </p:cNvPicPr>
          <p:nvPr userDrawn="1"/>
        </p:nvPicPr>
        <p:blipFill>
          <a:blip r:embed="rId3"/>
          <a:stretch>
            <a:fillRect/>
          </a:stretch>
        </p:blipFill>
        <p:spPr>
          <a:xfrm>
            <a:off x="217314" y="6326828"/>
            <a:ext cx="1752600" cy="457200"/>
          </a:xfrm>
          <a:prstGeom prst="rect">
            <a:avLst/>
          </a:prstGeom>
        </p:spPr>
      </p:pic>
    </p:spTree>
    <p:extLst>
      <p:ext uri="{BB962C8B-B14F-4D97-AF65-F5344CB8AC3E}">
        <p14:creationId xmlns:p14="http://schemas.microsoft.com/office/powerpoint/2010/main" val="1638399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AC7AFFB-D9E1-0443-931D-E39800EF5F54}"/>
              </a:ext>
            </a:extLst>
          </p:cNvPr>
          <p:cNvPicPr>
            <a:picLocks noChangeAspect="1"/>
          </p:cNvPicPr>
          <p:nvPr userDrawn="1"/>
        </p:nvPicPr>
        <p:blipFill>
          <a:blip r:embed="rId2"/>
          <a:srcRect/>
          <a:stretch/>
        </p:blipFill>
        <p:spPr>
          <a:xfrm>
            <a:off x="242570" y="457200"/>
            <a:ext cx="1419860" cy="1310640"/>
          </a:xfrm>
          <a:prstGeom prst="rect">
            <a:avLst/>
          </a:prstGeom>
        </p:spPr>
      </p:pic>
      <p:pic>
        <p:nvPicPr>
          <p:cNvPr id="3" name="Picture 2">
            <a:extLst>
              <a:ext uri="{FF2B5EF4-FFF2-40B4-BE49-F238E27FC236}">
                <a16:creationId xmlns:a16="http://schemas.microsoft.com/office/drawing/2014/main" id="{3177D64C-601D-44E0-BC57-C3A97CFAC02F}"/>
              </a:ext>
            </a:extLst>
          </p:cNvPr>
          <p:cNvPicPr>
            <a:picLocks noChangeAspect="1"/>
          </p:cNvPicPr>
          <p:nvPr userDrawn="1"/>
        </p:nvPicPr>
        <p:blipFill>
          <a:blip r:embed="rId3"/>
          <a:stretch>
            <a:fillRect/>
          </a:stretch>
        </p:blipFill>
        <p:spPr>
          <a:xfrm>
            <a:off x="1931613" y="0"/>
            <a:ext cx="10252824" cy="6858000"/>
          </a:xfrm>
          <a:prstGeom prst="rect">
            <a:avLst/>
          </a:prstGeom>
        </p:spPr>
      </p:pic>
    </p:spTree>
    <p:extLst>
      <p:ext uri="{BB962C8B-B14F-4D97-AF65-F5344CB8AC3E}">
        <p14:creationId xmlns:p14="http://schemas.microsoft.com/office/powerpoint/2010/main" val="710895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0" name="Rectangle 9">
            <a:extLst>
              <a:ext uri="{FF2B5EF4-FFF2-40B4-BE49-F238E27FC236}">
                <a16:creationId xmlns:a16="http://schemas.microsoft.com/office/drawing/2014/main" id="{454B0321-6B92-C749-95F6-84C08C79E8FE}"/>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1" name="Picture 10" descr="Logo, company name&#10;&#10;Description automatically generated">
            <a:extLst>
              <a:ext uri="{FF2B5EF4-FFF2-40B4-BE49-F238E27FC236}">
                <a16:creationId xmlns:a16="http://schemas.microsoft.com/office/drawing/2014/main" id="{B7ABBC32-E10A-984D-9B30-C822AE0FD8BF}"/>
              </a:ext>
            </a:extLst>
          </p:cNvPr>
          <p:cNvPicPr>
            <a:picLocks noChangeAspect="1"/>
          </p:cNvPicPr>
          <p:nvPr userDrawn="1"/>
        </p:nvPicPr>
        <p:blipFill rotWithShape="1">
          <a:blip r:embed="rId3"/>
          <a:srcRect l="15625" t="13043" r="18617" b="27247"/>
          <a:stretch/>
        </p:blipFill>
        <p:spPr>
          <a:xfrm rot="10800000" flipH="1">
            <a:off x="-7628" y="-6945"/>
            <a:ext cx="3161396" cy="1653417"/>
          </a:xfrm>
          <a:prstGeom prst="rect">
            <a:avLst/>
          </a:prstGeom>
        </p:spPr>
      </p:pic>
      <p:sp>
        <p:nvSpPr>
          <p:cNvPr id="4" name="TextBox 3">
            <a:extLst>
              <a:ext uri="{FF2B5EF4-FFF2-40B4-BE49-F238E27FC236}">
                <a16:creationId xmlns:a16="http://schemas.microsoft.com/office/drawing/2014/main" id="{6909E05D-687E-3F46-86BD-DDADF46D8958}"/>
              </a:ext>
            </a:extLst>
          </p:cNvPr>
          <p:cNvSpPr txBox="1"/>
          <p:nvPr userDrawn="1"/>
        </p:nvSpPr>
        <p:spPr>
          <a:xfrm>
            <a:off x="8615680" y="5171440"/>
            <a:ext cx="184731" cy="369332"/>
          </a:xfrm>
          <a:prstGeom prst="rect">
            <a:avLst/>
          </a:prstGeom>
          <a:noFill/>
        </p:spPr>
        <p:txBody>
          <a:bodyPr wrap="none" rtlCol="0">
            <a:spAutoFit/>
          </a:bodyPr>
          <a:lstStyle/>
          <a:p>
            <a:endParaRPr lang="en-US"/>
          </a:p>
        </p:txBody>
      </p:sp>
      <p:sp>
        <p:nvSpPr>
          <p:cNvPr id="13" name="Content Placeholder 2">
            <a:extLst>
              <a:ext uri="{FF2B5EF4-FFF2-40B4-BE49-F238E27FC236}">
                <a16:creationId xmlns:a16="http://schemas.microsoft.com/office/drawing/2014/main" id="{3F3282A3-FC1F-F447-AC5A-ADF9F8B13CCD}"/>
              </a:ext>
            </a:extLst>
          </p:cNvPr>
          <p:cNvSpPr>
            <a:spLocks noGrp="1"/>
          </p:cNvSpPr>
          <p:nvPr>
            <p:ph sz="half" idx="1"/>
          </p:nvPr>
        </p:nvSpPr>
        <p:spPr>
          <a:xfrm>
            <a:off x="1183338" y="2421436"/>
            <a:ext cx="10170459" cy="3375217"/>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F9CE083-FCAE-4E6D-83E3-F595193D5562}"/>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9069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A7C07-F6C4-1E47-A09F-C6DEAC1D5DB3}"/>
              </a:ext>
            </a:extLst>
          </p:cNvPr>
          <p:cNvSpPr>
            <a:spLocks noGrp="1"/>
          </p:cNvSpPr>
          <p:nvPr>
            <p:ph type="title"/>
          </p:nvPr>
        </p:nvSpPr>
        <p:spPr>
          <a:xfrm>
            <a:off x="1183340" y="847385"/>
            <a:ext cx="10170459" cy="1325563"/>
          </a:xfrm>
        </p:spPr>
        <p:txBody>
          <a:bodyPr>
            <a:normAutofit/>
          </a:bodyPr>
          <a:lstStyle>
            <a:lvl1pPr>
              <a:defRPr sz="4000" b="1">
                <a:solidFill>
                  <a:srgbClr val="1A4387"/>
                </a:solidFill>
                <a:latin typeface="Arial" panose="020B0604020202020204" pitchFamily="34" charset="0"/>
                <a:cs typeface="Arial" panose="020B0604020202020204" pitchFamily="34" charset="0"/>
              </a:defRPr>
            </a:lvl1pPr>
          </a:lstStyle>
          <a:p>
            <a:r>
              <a:rPr lang="en-US"/>
              <a:t>Click to edit Master title style</a:t>
            </a:r>
          </a:p>
        </p:txBody>
      </p:sp>
      <p:sp>
        <p:nvSpPr>
          <p:cNvPr id="7" name="Rectangle 6">
            <a:extLst>
              <a:ext uri="{FF2B5EF4-FFF2-40B4-BE49-F238E27FC236}">
                <a16:creationId xmlns:a16="http://schemas.microsoft.com/office/drawing/2014/main" id="{5FC0D5B4-DD14-0747-AA50-F60D8BA7C8BB}"/>
              </a:ext>
            </a:extLst>
          </p:cNvPr>
          <p:cNvSpPr/>
          <p:nvPr userDrawn="1"/>
        </p:nvSpPr>
        <p:spPr>
          <a:xfrm>
            <a:off x="-39756" y="5992813"/>
            <a:ext cx="12265622" cy="924822"/>
          </a:xfrm>
          <a:prstGeom prst="rect">
            <a:avLst/>
          </a:prstGeom>
          <a:solidFill>
            <a:srgbClr val="1A43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sp>
        <p:nvSpPr>
          <p:cNvPr id="8" name="Slide Number Placeholder 5">
            <a:extLst>
              <a:ext uri="{FF2B5EF4-FFF2-40B4-BE49-F238E27FC236}">
                <a16:creationId xmlns:a16="http://schemas.microsoft.com/office/drawing/2014/main" id="{945FC8FA-3940-F240-83B8-6E1FF633DFB3}"/>
              </a:ext>
            </a:extLst>
          </p:cNvPr>
          <p:cNvSpPr>
            <a:spLocks noGrp="1"/>
          </p:cNvSpPr>
          <p:nvPr>
            <p:ph type="sldNum" sz="quarter" idx="12"/>
          </p:nvPr>
        </p:nvSpPr>
        <p:spPr>
          <a:xfrm>
            <a:off x="8610600" y="6356350"/>
            <a:ext cx="2743200" cy="365125"/>
          </a:xfrm>
          <a:prstGeom prst="rect">
            <a:avLst/>
          </a:prstGeom>
        </p:spPr>
        <p:txBody>
          <a:bodyPr/>
          <a:lstStyle>
            <a:lvl1pPr algn="r">
              <a:defRPr>
                <a:solidFill>
                  <a:srgbClr val="75B9E5"/>
                </a:solidFill>
              </a:defRPr>
            </a:lvl1pPr>
          </a:lstStyle>
          <a:p>
            <a:fld id="{19ED8608-BCF1-B149-8CB0-92877DFBBF10}" type="slidenum">
              <a:rPr lang="en-US" smtClean="0"/>
              <a:pPr/>
              <a:t>‹#›</a:t>
            </a:fld>
            <a:endParaRPr lang="en-US"/>
          </a:p>
        </p:txBody>
      </p:sp>
      <p:pic>
        <p:nvPicPr>
          <p:cNvPr id="9" name="Picture 8">
            <a:extLst>
              <a:ext uri="{FF2B5EF4-FFF2-40B4-BE49-F238E27FC236}">
                <a16:creationId xmlns:a16="http://schemas.microsoft.com/office/drawing/2014/main" id="{5445B38D-5F19-7B42-9D5E-4B9DE2FA786C}"/>
              </a:ext>
            </a:extLst>
          </p:cNvPr>
          <p:cNvPicPr>
            <a:picLocks noChangeAspect="1"/>
          </p:cNvPicPr>
          <p:nvPr userDrawn="1"/>
        </p:nvPicPr>
        <p:blipFill>
          <a:blip r:embed="rId2"/>
          <a:stretch>
            <a:fillRect/>
          </a:stretch>
        </p:blipFill>
        <p:spPr>
          <a:xfrm>
            <a:off x="1010652" y="6264275"/>
            <a:ext cx="1752600" cy="457200"/>
          </a:xfrm>
          <a:prstGeom prst="rect">
            <a:avLst/>
          </a:prstGeom>
        </p:spPr>
      </p:pic>
      <p:sp>
        <p:nvSpPr>
          <p:cNvPr id="12" name="Content Placeholder 2">
            <a:extLst>
              <a:ext uri="{FF2B5EF4-FFF2-40B4-BE49-F238E27FC236}">
                <a16:creationId xmlns:a16="http://schemas.microsoft.com/office/drawing/2014/main" id="{638C9793-C446-254D-BFD7-5DCD05853744}"/>
              </a:ext>
            </a:extLst>
          </p:cNvPr>
          <p:cNvSpPr>
            <a:spLocks noGrp="1"/>
          </p:cNvSpPr>
          <p:nvPr>
            <p:ph sz="half" idx="1"/>
          </p:nvPr>
        </p:nvSpPr>
        <p:spPr>
          <a:xfrm>
            <a:off x="1183338" y="2172948"/>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2F15AA04-95A2-FC4A-BCBD-C3F279F6D969}"/>
              </a:ext>
            </a:extLst>
          </p:cNvPr>
          <p:cNvSpPr>
            <a:spLocks noGrp="1"/>
          </p:cNvSpPr>
          <p:nvPr>
            <p:ph sz="half" idx="13"/>
          </p:nvPr>
        </p:nvSpPr>
        <p:spPr>
          <a:xfrm>
            <a:off x="6441137" y="2187339"/>
            <a:ext cx="4912662" cy="3623706"/>
          </a:xfrm>
        </p:spPr>
        <p:txBody>
          <a:bodyPr/>
          <a:lstStyle>
            <a:lvl1pPr>
              <a:defRPr sz="2400">
                <a:solidFill>
                  <a:schemeClr val="tx1">
                    <a:lumMod val="75000"/>
                    <a:lumOff val="25000"/>
                  </a:schemeClr>
                </a:solidFill>
                <a:latin typeface="Arial" panose="020B0604020202020204" pitchFamily="34" charset="0"/>
                <a:cs typeface="Arial" panose="020B0604020202020204" pitchFamily="34" charset="0"/>
              </a:defRPr>
            </a:lvl1pPr>
            <a:lvl2pPr>
              <a:defRPr sz="2200">
                <a:solidFill>
                  <a:schemeClr val="tx1">
                    <a:lumMod val="75000"/>
                    <a:lumOff val="25000"/>
                  </a:schemeClr>
                </a:solidFill>
                <a:latin typeface="Arial" panose="020B0604020202020204" pitchFamily="34" charset="0"/>
                <a:cs typeface="Arial" panose="020B0604020202020204" pitchFamily="34" charset="0"/>
              </a:defRPr>
            </a:lvl2pPr>
            <a:lvl3pPr>
              <a:defRPr>
                <a:solidFill>
                  <a:schemeClr val="tx1">
                    <a:lumMod val="75000"/>
                    <a:lumOff val="25000"/>
                  </a:schemeClr>
                </a:solidFill>
                <a:latin typeface="Arial" panose="020B0604020202020204" pitchFamily="34" charset="0"/>
                <a:cs typeface="Arial" panose="020B0604020202020204" pitchFamily="34" charset="0"/>
              </a:defRPr>
            </a:lvl3pPr>
            <a:lvl4pPr>
              <a:defRPr>
                <a:solidFill>
                  <a:schemeClr val="tx1">
                    <a:lumMod val="75000"/>
                    <a:lumOff val="25000"/>
                  </a:schemeClr>
                </a:solidFill>
                <a:latin typeface="Arial" panose="020B0604020202020204" pitchFamily="34" charset="0"/>
                <a:cs typeface="Arial" panose="020B0604020202020204" pitchFamily="34" charset="0"/>
              </a:defRPr>
            </a:lvl4pPr>
            <a:lvl5pPr>
              <a:defRPr>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ectangle 12">
            <a:extLst>
              <a:ext uri="{FF2B5EF4-FFF2-40B4-BE49-F238E27FC236}">
                <a16:creationId xmlns:a16="http://schemas.microsoft.com/office/drawing/2014/main" id="{39057F7B-6506-40D1-BCF0-89305B8B9046}"/>
              </a:ext>
            </a:extLst>
          </p:cNvPr>
          <p:cNvSpPr/>
          <p:nvPr userDrawn="1"/>
        </p:nvSpPr>
        <p:spPr>
          <a:xfrm>
            <a:off x="-7628" y="-1551"/>
            <a:ext cx="12199628" cy="349881"/>
          </a:xfrm>
          <a:prstGeom prst="rect">
            <a:avLst/>
          </a:prstGeom>
          <a:solidFill>
            <a:srgbClr val="75B9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A4387"/>
              </a:solidFill>
            </a:endParaRPr>
          </a:p>
        </p:txBody>
      </p:sp>
      <p:pic>
        <p:nvPicPr>
          <p:cNvPr id="15" name="Picture 14" descr="Logo, company name&#10;&#10;Description automatically generated">
            <a:extLst>
              <a:ext uri="{FF2B5EF4-FFF2-40B4-BE49-F238E27FC236}">
                <a16:creationId xmlns:a16="http://schemas.microsoft.com/office/drawing/2014/main" id="{DEF211DD-2A4B-4B54-A33D-0EDE811401A3}"/>
              </a:ext>
            </a:extLst>
          </p:cNvPr>
          <p:cNvPicPr>
            <a:picLocks noChangeAspect="1"/>
          </p:cNvPicPr>
          <p:nvPr userDrawn="1"/>
        </p:nvPicPr>
        <p:blipFill rotWithShape="1">
          <a:blip r:embed="rId3"/>
          <a:srcRect l="15625" t="13043" r="18617" b="27247"/>
          <a:stretch/>
        </p:blipFill>
        <p:spPr>
          <a:xfrm rot="10800000" flipH="1">
            <a:off x="-7628" y="-6945"/>
            <a:ext cx="3161396" cy="1653417"/>
          </a:xfrm>
          <a:prstGeom prst="rect">
            <a:avLst/>
          </a:prstGeom>
        </p:spPr>
      </p:pic>
      <p:sp>
        <p:nvSpPr>
          <p:cNvPr id="16" name="Rectangle 15">
            <a:extLst>
              <a:ext uri="{FF2B5EF4-FFF2-40B4-BE49-F238E27FC236}">
                <a16:creationId xmlns:a16="http://schemas.microsoft.com/office/drawing/2014/main" id="{3AB47A10-B2BE-4C04-B620-00ABB6E78655}"/>
              </a:ext>
            </a:extLst>
          </p:cNvPr>
          <p:cNvSpPr/>
          <p:nvPr userDrawn="1"/>
        </p:nvSpPr>
        <p:spPr>
          <a:xfrm>
            <a:off x="528638" y="336549"/>
            <a:ext cx="352425" cy="3730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9959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D978CD-51EE-6D44-9512-636BDB85C2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0D47074-80C6-AC4E-82FC-CC81C6966C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0C8BB0-8ADB-F645-98CC-0155A125EC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E97A60FB-5D22-CE44-8FEE-03E11F46A4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172696-7704-9140-AB55-9D3E1C58F7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4ED436-5DEC-1040-8C1D-A2907BDC52C1}" type="slidenum">
              <a:rPr lang="en-US" smtClean="0"/>
              <a:t>‹#›</a:t>
            </a:fld>
            <a:endParaRPr lang="en-US"/>
          </a:p>
        </p:txBody>
      </p:sp>
    </p:spTree>
    <p:extLst>
      <p:ext uri="{BB962C8B-B14F-4D97-AF65-F5344CB8AC3E}">
        <p14:creationId xmlns:p14="http://schemas.microsoft.com/office/powerpoint/2010/main" val="386339583"/>
      </p:ext>
    </p:extLst>
  </p:cSld>
  <p:clrMap bg1="lt1" tx1="dk1" bg2="lt2" tx2="dk2" accent1="accent1" accent2="accent2" accent3="accent3" accent4="accent4" accent5="accent5" accent6="accent6" hlink="hlink" folHlink="folHlink"/>
  <p:sldLayoutIdLst>
    <p:sldLayoutId id="2147483671" r:id="rId1"/>
    <p:sldLayoutId id="2147483683" r:id="rId2"/>
    <p:sldLayoutId id="2147483661" r:id="rId3"/>
    <p:sldLayoutId id="2147483650" r:id="rId4"/>
    <p:sldLayoutId id="2147483662" r:id="rId5"/>
    <p:sldLayoutId id="2147483718" r:id="rId6"/>
    <p:sldLayoutId id="2147483685" r:id="rId7"/>
    <p:sldLayoutId id="2147483698" r:id="rId8"/>
    <p:sldLayoutId id="2147483682" r:id="rId9"/>
    <p:sldLayoutId id="2147483697" r:id="rId10"/>
    <p:sldLayoutId id="2147483696" r:id="rId11"/>
    <p:sldLayoutId id="2147483669" r:id="rId12"/>
    <p:sldLayoutId id="2147483684" r:id="rId13"/>
    <p:sldLayoutId id="2147483687" r:id="rId14"/>
    <p:sldLayoutId id="2147483711" r:id="rId15"/>
    <p:sldLayoutId id="2147483712" r:id="rId16"/>
    <p:sldLayoutId id="2147483714" r:id="rId17"/>
    <p:sldLayoutId id="2147483715" r:id="rId18"/>
    <p:sldLayoutId id="2147483716" r:id="rId19"/>
    <p:sldLayoutId id="2147483689" r:id="rId20"/>
    <p:sldLayoutId id="2147483719" r:id="rId21"/>
    <p:sldLayoutId id="2147483720" r:id="rId22"/>
    <p:sldLayoutId id="2147483721" r:id="rId2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3.xml"/><Relationship Id="rId1" Type="http://schemas.openxmlformats.org/officeDocument/2006/relationships/tags" Target="../tags/tag4.xml"/><Relationship Id="rId5" Type="http://schemas.openxmlformats.org/officeDocument/2006/relationships/image" Target="../media/image22.emf"/><Relationship Id="rId4" Type="http://schemas.openxmlformats.org/officeDocument/2006/relationships/oleObject" Target="../embeddings/oleObject4.bin"/></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6B043-9E92-F544-A1CD-D02819BEA66F}"/>
              </a:ext>
            </a:extLst>
          </p:cNvPr>
          <p:cNvSpPr>
            <a:spLocks noGrp="1"/>
          </p:cNvSpPr>
          <p:nvPr>
            <p:ph type="ctrTitle"/>
          </p:nvPr>
        </p:nvSpPr>
        <p:spPr/>
        <p:txBody>
          <a:bodyPr>
            <a:normAutofit/>
          </a:bodyPr>
          <a:lstStyle/>
          <a:p>
            <a:r>
              <a:rPr lang="en-US" sz="4100">
                <a:latin typeface="Arial"/>
                <a:cs typeface="Arial"/>
              </a:rPr>
              <a:t>House Appropriations Health &amp; Human Services Committee</a:t>
            </a:r>
          </a:p>
        </p:txBody>
      </p:sp>
      <p:sp>
        <p:nvSpPr>
          <p:cNvPr id="3" name="Subtitle 2">
            <a:extLst>
              <a:ext uri="{FF2B5EF4-FFF2-40B4-BE49-F238E27FC236}">
                <a16:creationId xmlns:a16="http://schemas.microsoft.com/office/drawing/2014/main" id="{F03CF45E-A827-9645-BF41-E541AFE3FBE8}"/>
              </a:ext>
            </a:extLst>
          </p:cNvPr>
          <p:cNvSpPr>
            <a:spLocks noGrp="1"/>
          </p:cNvSpPr>
          <p:nvPr>
            <p:ph type="subTitle" idx="1"/>
          </p:nvPr>
        </p:nvSpPr>
        <p:spPr>
          <a:xfrm>
            <a:off x="4668251" y="3509963"/>
            <a:ext cx="6336633" cy="1467503"/>
          </a:xfrm>
        </p:spPr>
        <p:txBody>
          <a:bodyPr vert="horz" lIns="91440" tIns="45720" rIns="91440" bIns="45720" rtlCol="0" anchor="t">
            <a:normAutofit fontScale="62500" lnSpcReduction="20000"/>
          </a:bodyPr>
          <a:lstStyle/>
          <a:p>
            <a:endParaRPr lang="en-US" dirty="0"/>
          </a:p>
          <a:p>
            <a:r>
              <a:rPr lang="en-US" sz="2600" dirty="0">
                <a:latin typeface="Arial"/>
                <a:cs typeface="Arial"/>
              </a:rPr>
              <a:t>Department of Healthcare &amp; Family Services</a:t>
            </a:r>
          </a:p>
          <a:p>
            <a:r>
              <a:rPr lang="en-US" sz="2600" dirty="0">
                <a:latin typeface="Arial"/>
                <a:cs typeface="Arial"/>
              </a:rPr>
              <a:t>Elizabeth M. Whitehorn, Director</a:t>
            </a:r>
          </a:p>
          <a:p>
            <a:endParaRPr lang="en-US" dirty="0"/>
          </a:p>
          <a:p>
            <a:r>
              <a:rPr lang="en-US" dirty="0">
                <a:solidFill>
                  <a:schemeClr val="bg2"/>
                </a:solidFill>
                <a:latin typeface="Arial"/>
                <a:cs typeface="Arial"/>
              </a:rPr>
              <a:t>APRIL 16, 2026</a:t>
            </a:r>
          </a:p>
        </p:txBody>
      </p:sp>
    </p:spTree>
    <p:extLst>
      <p:ext uri="{BB962C8B-B14F-4D97-AF65-F5344CB8AC3E}">
        <p14:creationId xmlns:p14="http://schemas.microsoft.com/office/powerpoint/2010/main" val="2568483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4CC29-3AD2-C21D-94A0-54FE96FFBCD8}"/>
              </a:ext>
            </a:extLst>
          </p:cNvPr>
          <p:cNvSpPr>
            <a:spLocks noGrp="1"/>
          </p:cNvSpPr>
          <p:nvPr>
            <p:ph type="title"/>
          </p:nvPr>
        </p:nvSpPr>
        <p:spPr>
          <a:xfrm>
            <a:off x="3305682" y="202911"/>
            <a:ext cx="10170459" cy="1325563"/>
          </a:xfrm>
        </p:spPr>
        <p:txBody>
          <a:bodyPr/>
          <a:lstStyle/>
          <a:p>
            <a:r>
              <a:rPr lang="en-US">
                <a:latin typeface="Arial"/>
                <a:cs typeface="Arial"/>
              </a:rPr>
              <a:t>Major Budget Drivers</a:t>
            </a:r>
            <a:endParaRPr lang="en-US"/>
          </a:p>
        </p:txBody>
      </p:sp>
      <p:sp>
        <p:nvSpPr>
          <p:cNvPr id="5" name="Content Placeholder 2">
            <a:extLst>
              <a:ext uri="{FF2B5EF4-FFF2-40B4-BE49-F238E27FC236}">
                <a16:creationId xmlns:a16="http://schemas.microsoft.com/office/drawing/2014/main" id="{A4C52DFC-36E3-FE97-D194-880FC45CA8CD}"/>
              </a:ext>
            </a:extLst>
          </p:cNvPr>
          <p:cNvSpPr>
            <a:spLocks noGrp="1"/>
          </p:cNvSpPr>
          <p:nvPr>
            <p:ph sz="half" idx="1"/>
          </p:nvPr>
        </p:nvSpPr>
        <p:spPr>
          <a:xfrm>
            <a:off x="647905" y="1073888"/>
            <a:ext cx="11542059" cy="4709371"/>
          </a:xfrm>
        </p:spPr>
        <p:txBody>
          <a:bodyPr vert="horz" lIns="91440" tIns="45720" rIns="91440" bIns="45720" rtlCol="0" anchor="t">
            <a:noAutofit/>
          </a:bodyPr>
          <a:lstStyle/>
          <a:p>
            <a:pPr marL="0" indent="0" defTabSz="457200">
              <a:lnSpc>
                <a:spcPct val="100000"/>
              </a:lnSpc>
              <a:spcBef>
                <a:spcPts val="700"/>
              </a:spcBef>
              <a:buNone/>
              <a:defRPr/>
            </a:pPr>
            <a:endParaRPr lang="en-US" sz="1800" b="1" dirty="0">
              <a:solidFill>
                <a:schemeClr val="tx1"/>
              </a:solidFill>
              <a:latin typeface="Arial"/>
              <a:cs typeface="Arial"/>
            </a:endParaRPr>
          </a:p>
          <a:p>
            <a:pPr marL="0" indent="0" defTabSz="457200">
              <a:lnSpc>
                <a:spcPct val="100000"/>
              </a:lnSpc>
              <a:spcBef>
                <a:spcPts val="700"/>
              </a:spcBef>
              <a:buNone/>
              <a:defRPr/>
            </a:pPr>
            <a:r>
              <a:rPr lang="en-US" sz="1800" b="1" dirty="0">
                <a:solidFill>
                  <a:schemeClr val="tx1"/>
                </a:solidFill>
                <a:latin typeface="Arial"/>
                <a:cs typeface="Arial"/>
              </a:rPr>
              <a:t>Upward Pressures: </a:t>
            </a:r>
            <a:endParaRPr lang="en-US" sz="1800" dirty="0">
              <a:solidFill>
                <a:schemeClr val="tx1"/>
              </a:solidFill>
            </a:endParaRPr>
          </a:p>
          <a:p>
            <a:pPr lvl="1" indent="0" defTabSz="457200">
              <a:lnSpc>
                <a:spcPct val="100000"/>
              </a:lnSpc>
              <a:spcBef>
                <a:spcPts val="700"/>
              </a:spcBef>
              <a:defRPr/>
            </a:pPr>
            <a:r>
              <a:rPr lang="en-US" sz="1400" b="1" dirty="0">
                <a:solidFill>
                  <a:schemeClr val="tx1"/>
                </a:solidFill>
                <a:latin typeface="Arial"/>
                <a:cs typeface="Arial"/>
              </a:rPr>
              <a:t>$1.4 billion </a:t>
            </a:r>
            <a:r>
              <a:rPr lang="en-US" sz="1400" dirty="0">
                <a:solidFill>
                  <a:schemeClr val="tx1"/>
                </a:solidFill>
                <a:latin typeface="Arial"/>
                <a:cs typeface="Arial"/>
              </a:rPr>
              <a:t>for base rate/utilization cost changes</a:t>
            </a:r>
          </a:p>
          <a:p>
            <a:pPr lvl="2" indent="0" defTabSz="457200">
              <a:lnSpc>
                <a:spcPct val="100000"/>
              </a:lnSpc>
              <a:spcBef>
                <a:spcPts val="700"/>
              </a:spcBef>
              <a:defRPr/>
            </a:pPr>
            <a:r>
              <a:rPr lang="en-US" sz="1400" b="1" dirty="0">
                <a:solidFill>
                  <a:schemeClr val="tx1"/>
                </a:solidFill>
                <a:latin typeface="Arial"/>
                <a:cs typeface="Arial"/>
              </a:rPr>
              <a:t>$1.3 billion</a:t>
            </a:r>
            <a:r>
              <a:rPr lang="en-US" sz="1400" dirty="0">
                <a:solidFill>
                  <a:schemeClr val="tx1"/>
                </a:solidFill>
                <a:latin typeface="Arial"/>
                <a:cs typeface="Arial"/>
              </a:rPr>
              <a:t> of this total is attributable to Managed Care base rate/utilization cost increases based on actuarial estimates</a:t>
            </a:r>
          </a:p>
          <a:p>
            <a:pPr lvl="3" indent="0" defTabSz="457200">
              <a:lnSpc>
                <a:spcPct val="100000"/>
              </a:lnSpc>
              <a:spcBef>
                <a:spcPts val="700"/>
              </a:spcBef>
              <a:defRPr/>
            </a:pPr>
            <a:r>
              <a:rPr lang="en-US" sz="1400" b="1" dirty="0">
                <a:solidFill>
                  <a:schemeClr val="tx1"/>
                </a:solidFill>
                <a:latin typeface="Arial"/>
                <a:cs typeface="Arial"/>
              </a:rPr>
              <a:t>$123.6 million</a:t>
            </a:r>
            <a:r>
              <a:rPr lang="en-US" sz="1400" dirty="0">
                <a:solidFill>
                  <a:schemeClr val="tx1"/>
                </a:solidFill>
                <a:latin typeface="Arial"/>
                <a:cs typeface="Arial"/>
              </a:rPr>
              <a:t> of which is attributed to FIDE-SNP (mainly due to timing differences, since FIDE-SNP rates are projected one-year beyond the MMAI baseline)</a:t>
            </a:r>
            <a:endParaRPr lang="en-US" dirty="0">
              <a:solidFill>
                <a:schemeClr val="tx1"/>
              </a:solidFill>
            </a:endParaRPr>
          </a:p>
          <a:p>
            <a:pPr lvl="1" indent="0" defTabSz="457200">
              <a:lnSpc>
                <a:spcPct val="100000"/>
              </a:lnSpc>
              <a:spcBef>
                <a:spcPts val="700"/>
              </a:spcBef>
              <a:defRPr/>
            </a:pPr>
            <a:r>
              <a:rPr lang="en-US" sz="1400" b="1" dirty="0">
                <a:solidFill>
                  <a:schemeClr val="tx1"/>
                </a:solidFill>
                <a:latin typeface="Arial"/>
                <a:cs typeface="Arial"/>
              </a:rPr>
              <a:t>$351.5 million</a:t>
            </a:r>
            <a:r>
              <a:rPr lang="en-US" sz="1400" dirty="0">
                <a:solidFill>
                  <a:schemeClr val="tx1"/>
                </a:solidFill>
                <a:latin typeface="Arial"/>
                <a:cs typeface="Arial"/>
              </a:rPr>
              <a:t> for increased Managed Care Assessment Capitations (MAC)</a:t>
            </a:r>
          </a:p>
          <a:p>
            <a:pPr lvl="2" indent="0" defTabSz="457200">
              <a:lnSpc>
                <a:spcPct val="100000"/>
              </a:lnSpc>
              <a:spcBef>
                <a:spcPts val="700"/>
              </a:spcBef>
              <a:defRPr/>
            </a:pPr>
            <a:r>
              <a:rPr lang="en-US" sz="1400" dirty="0">
                <a:solidFill>
                  <a:schemeClr val="tx1"/>
                </a:solidFill>
                <a:latin typeface="Arial"/>
                <a:cs typeface="Arial"/>
              </a:rPr>
              <a:t>These payments are made to Medicaid MCOs to achieve actuarially sound rates due to those plans paying the MCO assessment. </a:t>
            </a:r>
          </a:p>
          <a:p>
            <a:pPr lvl="1" indent="0" defTabSz="457200">
              <a:lnSpc>
                <a:spcPct val="100000"/>
              </a:lnSpc>
              <a:spcBef>
                <a:spcPts val="700"/>
              </a:spcBef>
              <a:defRPr/>
            </a:pPr>
            <a:r>
              <a:rPr lang="en-US" sz="1400" b="1" dirty="0">
                <a:solidFill>
                  <a:schemeClr val="tx1"/>
                </a:solidFill>
                <a:latin typeface="Arial"/>
                <a:cs typeface="Arial"/>
              </a:rPr>
              <a:t>$69.9 million</a:t>
            </a:r>
            <a:r>
              <a:rPr lang="en-US" sz="1400" dirty="0">
                <a:solidFill>
                  <a:schemeClr val="tx1"/>
                </a:solidFill>
                <a:latin typeface="Arial"/>
                <a:cs typeface="Arial"/>
              </a:rPr>
              <a:t> for Medicare Part D </a:t>
            </a:r>
            <a:r>
              <a:rPr lang="en-US" sz="1400" dirty="0" err="1">
                <a:solidFill>
                  <a:schemeClr val="tx1"/>
                </a:solidFill>
                <a:latin typeface="Arial"/>
                <a:cs typeface="Arial"/>
              </a:rPr>
              <a:t>clawback</a:t>
            </a:r>
            <a:r>
              <a:rPr lang="en-US" sz="1400" dirty="0">
                <a:solidFill>
                  <a:schemeClr val="tx1"/>
                </a:solidFill>
                <a:latin typeface="Arial"/>
                <a:cs typeface="Arial"/>
              </a:rPr>
              <a:t> payments to the federal government</a:t>
            </a:r>
          </a:p>
          <a:p>
            <a:pPr lvl="1" indent="0" defTabSz="457200">
              <a:lnSpc>
                <a:spcPct val="100000"/>
              </a:lnSpc>
              <a:spcBef>
                <a:spcPts val="700"/>
              </a:spcBef>
              <a:defRPr/>
            </a:pPr>
            <a:r>
              <a:rPr lang="en-US" sz="1400" b="1" dirty="0">
                <a:solidFill>
                  <a:schemeClr val="tx1"/>
                </a:solidFill>
                <a:latin typeface="Arial"/>
                <a:cs typeface="Arial"/>
              </a:rPr>
              <a:t>$50.0 million</a:t>
            </a:r>
            <a:r>
              <a:rPr lang="en-US" sz="1400" dirty="0">
                <a:solidFill>
                  <a:schemeClr val="tx1"/>
                </a:solidFill>
                <a:latin typeface="Arial"/>
                <a:cs typeface="Arial"/>
              </a:rPr>
              <a:t> for Applied Behavioral Analysis utilization</a:t>
            </a:r>
          </a:p>
          <a:p>
            <a:pPr marL="0" indent="0" defTabSz="457200">
              <a:lnSpc>
                <a:spcPct val="100000"/>
              </a:lnSpc>
              <a:spcBef>
                <a:spcPts val="700"/>
              </a:spcBef>
              <a:buNone/>
              <a:defRPr/>
            </a:pPr>
            <a:r>
              <a:rPr lang="en-US" sz="1800" b="1" dirty="0">
                <a:solidFill>
                  <a:schemeClr val="tx1"/>
                </a:solidFill>
                <a:latin typeface="Arial"/>
                <a:cs typeface="Arial"/>
              </a:rPr>
              <a:t>Downward Pressure: </a:t>
            </a:r>
          </a:p>
          <a:p>
            <a:pPr lvl="1" indent="0" defTabSz="457200">
              <a:lnSpc>
                <a:spcPct val="100000"/>
              </a:lnSpc>
              <a:spcBef>
                <a:spcPts val="700"/>
              </a:spcBef>
              <a:defRPr/>
            </a:pPr>
            <a:r>
              <a:rPr lang="en-US" sz="1600" dirty="0">
                <a:solidFill>
                  <a:schemeClr val="tx1"/>
                </a:solidFill>
                <a:latin typeface="Arial"/>
                <a:cs typeface="Arial"/>
              </a:rPr>
              <a:t>FY27 liability is decreased in part by the following: </a:t>
            </a:r>
          </a:p>
          <a:p>
            <a:pPr lvl="2" indent="0" defTabSz="457200">
              <a:lnSpc>
                <a:spcPct val="100000"/>
              </a:lnSpc>
              <a:spcBef>
                <a:spcPts val="700"/>
              </a:spcBef>
              <a:defRPr/>
            </a:pPr>
            <a:r>
              <a:rPr lang="en-US" sz="1400" b="1" dirty="0">
                <a:solidFill>
                  <a:schemeClr val="tx1"/>
                </a:solidFill>
                <a:latin typeface="Arial"/>
                <a:cs typeface="Arial"/>
              </a:rPr>
              <a:t>$581.3 million</a:t>
            </a:r>
            <a:r>
              <a:rPr lang="en-US" sz="1400" dirty="0">
                <a:solidFill>
                  <a:schemeClr val="tx1"/>
                </a:solidFill>
                <a:latin typeface="Arial"/>
                <a:cs typeface="Arial"/>
              </a:rPr>
              <a:t> due to projected enrollment decreases </a:t>
            </a:r>
          </a:p>
          <a:p>
            <a:pPr lvl="3" indent="0" defTabSz="457200">
              <a:lnSpc>
                <a:spcPct val="100000"/>
              </a:lnSpc>
              <a:spcBef>
                <a:spcPts val="700"/>
              </a:spcBef>
              <a:defRPr/>
            </a:pPr>
            <a:r>
              <a:rPr lang="en-US" sz="1400" dirty="0">
                <a:solidFill>
                  <a:schemeClr val="tx1"/>
                </a:solidFill>
                <a:latin typeface="Arial"/>
                <a:cs typeface="Arial"/>
              </a:rPr>
              <a:t>Driven in part by implementation of HR1 policies impacting enrollment (work requirements, 6-month redeterminations for the ACA population, and change in qualified alien definition) </a:t>
            </a:r>
          </a:p>
          <a:p>
            <a:pPr marL="0" indent="0" defTabSz="457200">
              <a:lnSpc>
                <a:spcPct val="100000"/>
              </a:lnSpc>
              <a:spcBef>
                <a:spcPts val="1200"/>
              </a:spcBef>
              <a:buNone/>
              <a:defRPr/>
            </a:pPr>
            <a:endParaRPr lang="en-US" sz="1500" dirty="0">
              <a:latin typeface="Arial"/>
            </a:endParaRPr>
          </a:p>
        </p:txBody>
      </p:sp>
      <p:sp>
        <p:nvSpPr>
          <p:cNvPr id="4" name="Slide Number Placeholder 3">
            <a:extLst>
              <a:ext uri="{FF2B5EF4-FFF2-40B4-BE49-F238E27FC236}">
                <a16:creationId xmlns:a16="http://schemas.microsoft.com/office/drawing/2014/main" id="{0DE3FD39-4DFD-0BC9-85BD-FE62B869AC8C}"/>
              </a:ext>
            </a:extLst>
          </p:cNvPr>
          <p:cNvSpPr>
            <a:spLocks noGrp="1"/>
          </p:cNvSpPr>
          <p:nvPr>
            <p:ph type="sldNum" sz="quarter" idx="12"/>
          </p:nvPr>
        </p:nvSpPr>
        <p:spPr/>
        <p:txBody>
          <a:bodyPr/>
          <a:lstStyle/>
          <a:p>
            <a:fld id="{19ED8608-BCF1-B149-8CB0-92877DFBBF10}" type="slidenum">
              <a:rPr lang="en-US" smtClean="0"/>
              <a:pPr/>
              <a:t>10</a:t>
            </a:fld>
            <a:endParaRPr lang="en-US"/>
          </a:p>
        </p:txBody>
      </p:sp>
    </p:spTree>
    <p:extLst>
      <p:ext uri="{BB962C8B-B14F-4D97-AF65-F5344CB8AC3E}">
        <p14:creationId xmlns:p14="http://schemas.microsoft.com/office/powerpoint/2010/main" val="3774593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0C867-C333-BAE6-4190-9871E0F33A69}"/>
              </a:ext>
            </a:extLst>
          </p:cNvPr>
          <p:cNvSpPr>
            <a:spLocks noGrp="1"/>
          </p:cNvSpPr>
          <p:nvPr>
            <p:ph type="title"/>
          </p:nvPr>
        </p:nvSpPr>
        <p:spPr>
          <a:xfrm>
            <a:off x="3252060" y="106680"/>
            <a:ext cx="10170459" cy="1325563"/>
          </a:xfrm>
        </p:spPr>
        <p:txBody>
          <a:bodyPr/>
          <a:lstStyle/>
          <a:p>
            <a:r>
              <a:rPr lang="en-US"/>
              <a:t>FY27 Budget Highlights</a:t>
            </a:r>
          </a:p>
        </p:txBody>
      </p:sp>
      <p:sp>
        <p:nvSpPr>
          <p:cNvPr id="3" name="Content Placeholder 2">
            <a:extLst>
              <a:ext uri="{FF2B5EF4-FFF2-40B4-BE49-F238E27FC236}">
                <a16:creationId xmlns:a16="http://schemas.microsoft.com/office/drawing/2014/main" id="{FE72F2E9-B150-DCA7-809A-6AB467A8CCC5}"/>
              </a:ext>
            </a:extLst>
          </p:cNvPr>
          <p:cNvSpPr>
            <a:spLocks noGrp="1"/>
          </p:cNvSpPr>
          <p:nvPr>
            <p:ph sz="half" idx="1"/>
          </p:nvPr>
        </p:nvSpPr>
        <p:spPr>
          <a:xfrm>
            <a:off x="395672" y="903528"/>
            <a:ext cx="11542059" cy="5776371"/>
          </a:xfrm>
        </p:spPr>
        <p:txBody>
          <a:bodyPr vert="horz" lIns="91440" tIns="45720" rIns="91440" bIns="45720" rtlCol="0" anchor="t">
            <a:noAutofit/>
          </a:bodyPr>
          <a:lstStyle/>
          <a:p>
            <a:pPr marL="0" indent="0" algn="ctr" defTabSz="457200">
              <a:lnSpc>
                <a:spcPct val="100000"/>
              </a:lnSpc>
              <a:spcBef>
                <a:spcPts val="1200"/>
              </a:spcBef>
              <a:buNone/>
              <a:defRPr/>
            </a:pPr>
            <a:endParaRPr lang="en-US" sz="2000" b="1">
              <a:solidFill>
                <a:schemeClr val="tx1"/>
              </a:solidFill>
              <a:latin typeface="Arial"/>
              <a:cs typeface="Arial"/>
            </a:endParaRPr>
          </a:p>
          <a:p>
            <a:pPr marL="0" indent="0" algn="ctr" defTabSz="457200">
              <a:lnSpc>
                <a:spcPct val="100000"/>
              </a:lnSpc>
              <a:spcBef>
                <a:spcPts val="1200"/>
              </a:spcBef>
              <a:buNone/>
              <a:defRPr/>
            </a:pPr>
            <a:r>
              <a:rPr lang="en-US" sz="2000" b="1">
                <a:solidFill>
                  <a:schemeClr val="tx1"/>
                </a:solidFill>
                <a:latin typeface="Arial"/>
                <a:cs typeface="Arial"/>
              </a:rPr>
              <a:t>Program Investments</a:t>
            </a:r>
            <a:endParaRPr lang="en-US" sz="1400">
              <a:solidFill>
                <a:schemeClr val="tx1"/>
              </a:solidFill>
            </a:endParaRPr>
          </a:p>
          <a:p>
            <a:pPr marL="285750" indent="-285750" defTabSz="457200">
              <a:lnSpc>
                <a:spcPct val="100000"/>
              </a:lnSpc>
              <a:spcBef>
                <a:spcPts val="1200"/>
              </a:spcBef>
              <a:defRPr/>
            </a:pPr>
            <a:r>
              <a:rPr lang="en-US" sz="1600" b="1">
                <a:solidFill>
                  <a:schemeClr val="tx1"/>
                </a:solidFill>
                <a:latin typeface="Arial"/>
                <a:cs typeface="Arial"/>
              </a:rPr>
              <a:t>HR1 Infrastructure and Investments</a:t>
            </a:r>
            <a:r>
              <a:rPr lang="en-US" sz="1400" b="1">
                <a:solidFill>
                  <a:schemeClr val="tx1"/>
                </a:solidFill>
                <a:latin typeface="Arial"/>
                <a:cs typeface="Arial"/>
              </a:rPr>
              <a:t> </a:t>
            </a:r>
            <a:r>
              <a:rPr lang="en-US" sz="1400">
                <a:solidFill>
                  <a:schemeClr val="tx1"/>
                </a:solidFill>
                <a:latin typeface="Arial"/>
                <a:cs typeface="Arial"/>
              </a:rPr>
              <a:t>- $36.8 million (IT and consumer outreach); $2 million (headcount); and $193.4 million (rural healthcare transformation).</a:t>
            </a:r>
            <a:endParaRPr lang="en-US" sz="1400">
              <a:solidFill>
                <a:schemeClr val="tx1"/>
              </a:solidFill>
            </a:endParaRPr>
          </a:p>
          <a:p>
            <a:pPr marL="285750" indent="-285750" defTabSz="457200">
              <a:lnSpc>
                <a:spcPct val="100000"/>
              </a:lnSpc>
              <a:spcBef>
                <a:spcPts val="1200"/>
              </a:spcBef>
              <a:defRPr/>
            </a:pPr>
            <a:r>
              <a:rPr lang="en-US" sz="1600" b="1">
                <a:solidFill>
                  <a:schemeClr val="tx1"/>
                </a:solidFill>
                <a:latin typeface="Arial"/>
                <a:cs typeface="Arial"/>
              </a:rPr>
              <a:t>Certified Community Behavioral Health Clinics (CCBHCs)</a:t>
            </a:r>
            <a:r>
              <a:rPr lang="en-US" sz="1400" b="1">
                <a:solidFill>
                  <a:schemeClr val="tx1"/>
                </a:solidFill>
                <a:latin typeface="Arial"/>
                <a:cs typeface="Arial"/>
              </a:rPr>
              <a:t> </a:t>
            </a:r>
            <a:r>
              <a:rPr lang="en-US" sz="1400">
                <a:solidFill>
                  <a:schemeClr val="tx1"/>
                </a:solidFill>
                <a:latin typeface="Arial"/>
                <a:cs typeface="Arial"/>
              </a:rPr>
              <a:t>- $110.7 million. Funding including maintenance of 19 CCBHC providers and adding another 9 CCBHC providers by Jan. 1, 2027.</a:t>
            </a:r>
            <a:endParaRPr lang="en-US" sz="1400">
              <a:solidFill>
                <a:schemeClr val="tx1"/>
              </a:solidFill>
              <a:latin typeface="Arial"/>
            </a:endParaRPr>
          </a:p>
          <a:p>
            <a:pPr marL="285750" indent="-285750" defTabSz="457200">
              <a:lnSpc>
                <a:spcPct val="100000"/>
              </a:lnSpc>
              <a:spcBef>
                <a:spcPts val="1200"/>
              </a:spcBef>
              <a:defRPr/>
            </a:pPr>
            <a:r>
              <a:rPr lang="en-US" sz="1600" b="1">
                <a:solidFill>
                  <a:schemeClr val="tx1"/>
                </a:solidFill>
                <a:latin typeface="Arial"/>
                <a:cs typeface="Arial"/>
              </a:rPr>
              <a:t>Tailored Care Management Program (TCMP)</a:t>
            </a:r>
            <a:r>
              <a:rPr lang="en-US" sz="1400" b="1">
                <a:solidFill>
                  <a:schemeClr val="tx1"/>
                </a:solidFill>
                <a:latin typeface="Arial"/>
                <a:cs typeface="Arial"/>
              </a:rPr>
              <a:t> </a:t>
            </a:r>
            <a:r>
              <a:rPr lang="en-US" sz="1400">
                <a:solidFill>
                  <a:schemeClr val="tx1"/>
                </a:solidFill>
                <a:latin typeface="Arial"/>
                <a:cs typeface="Arial"/>
              </a:rPr>
              <a:t>- $39 million. Effective January 1, 2027, TCMP will replace the DHS Comprehensive Class Member Transition Program and the Community Transition Initiative operated by HFS MCOs.</a:t>
            </a:r>
            <a:endParaRPr lang="en-US" sz="1400">
              <a:solidFill>
                <a:schemeClr val="tx1"/>
              </a:solidFill>
            </a:endParaRPr>
          </a:p>
          <a:p>
            <a:pPr marL="285750" indent="-285750" defTabSz="457200">
              <a:lnSpc>
                <a:spcPct val="100000"/>
              </a:lnSpc>
              <a:spcBef>
                <a:spcPts val="1200"/>
              </a:spcBef>
              <a:defRPr/>
            </a:pPr>
            <a:r>
              <a:rPr lang="en-US" sz="1600" b="1">
                <a:solidFill>
                  <a:schemeClr val="tx1"/>
                </a:solidFill>
                <a:latin typeface="Arial"/>
                <a:cs typeface="Arial"/>
              </a:rPr>
              <a:t>Health Related Social Needs (HRSN) component of the 1115 waiver</a:t>
            </a:r>
            <a:r>
              <a:rPr lang="en-US" sz="1400">
                <a:solidFill>
                  <a:schemeClr val="tx1"/>
                </a:solidFill>
                <a:latin typeface="Arial"/>
                <a:cs typeface="Arial"/>
              </a:rPr>
              <a:t> - $14.5 million. HFS will implement infrastructure investments and some housing services for Medicaid members.</a:t>
            </a:r>
            <a:endParaRPr lang="en-US" sz="1400">
              <a:solidFill>
                <a:schemeClr val="tx1"/>
              </a:solidFill>
              <a:latin typeface="Arial"/>
            </a:endParaRPr>
          </a:p>
          <a:p>
            <a:pPr marL="285750" indent="-285750" defTabSz="457200">
              <a:lnSpc>
                <a:spcPct val="100000"/>
              </a:lnSpc>
              <a:spcBef>
                <a:spcPts val="1200"/>
              </a:spcBef>
              <a:defRPr/>
            </a:pPr>
            <a:r>
              <a:rPr lang="en-US" sz="1600" b="1">
                <a:solidFill>
                  <a:schemeClr val="tx1"/>
                </a:solidFill>
                <a:latin typeface="Arial"/>
                <a:cs typeface="Arial"/>
              </a:rPr>
              <a:t>Community Health Workers (CHWs)</a:t>
            </a:r>
            <a:r>
              <a:rPr lang="en-US" sz="1400" b="1">
                <a:solidFill>
                  <a:schemeClr val="tx1"/>
                </a:solidFill>
                <a:latin typeface="Arial"/>
                <a:cs typeface="Arial"/>
              </a:rPr>
              <a:t> </a:t>
            </a:r>
            <a:r>
              <a:rPr lang="en-US" sz="1400">
                <a:solidFill>
                  <a:schemeClr val="tx1"/>
                </a:solidFill>
                <a:latin typeface="Arial"/>
                <a:cs typeface="Arial"/>
              </a:rPr>
              <a:t>- $6.5 million. Includes the implementation of CHWs as Medicaid covered providers.</a:t>
            </a:r>
            <a:endParaRPr lang="en-US" sz="1400">
              <a:solidFill>
                <a:schemeClr val="tx1"/>
              </a:solidFill>
              <a:latin typeface="Arial"/>
            </a:endParaRPr>
          </a:p>
          <a:p>
            <a:pPr marL="285750" indent="-285750" defTabSz="457200">
              <a:lnSpc>
                <a:spcPct val="100000"/>
              </a:lnSpc>
              <a:spcBef>
                <a:spcPts val="1200"/>
              </a:spcBef>
              <a:defRPr/>
            </a:pPr>
            <a:r>
              <a:rPr lang="en-US" sz="1600" b="1">
                <a:solidFill>
                  <a:schemeClr val="tx1"/>
                </a:solidFill>
                <a:latin typeface="Arial"/>
                <a:cs typeface="Arial"/>
              </a:rPr>
              <a:t>Gold Card</a:t>
            </a:r>
            <a:r>
              <a:rPr lang="en-US" sz="1400" b="1">
                <a:solidFill>
                  <a:schemeClr val="tx1"/>
                </a:solidFill>
                <a:latin typeface="Arial"/>
                <a:cs typeface="Arial"/>
              </a:rPr>
              <a:t> </a:t>
            </a:r>
            <a:r>
              <a:rPr lang="en-US" sz="1400">
                <a:solidFill>
                  <a:schemeClr val="tx1"/>
                </a:solidFill>
                <a:latin typeface="Arial"/>
                <a:cs typeface="Arial"/>
              </a:rPr>
              <a:t>– $6.1 million. Effective January 1, 2027, implementation of a gold card certification for hospital inpatient and outpatient providers exempting them from submitting prior authorization for certain procedures to streamline access to care.</a:t>
            </a:r>
            <a:r>
              <a:rPr lang="en-US" sz="1400">
                <a:solidFill>
                  <a:srgbClr val="000000"/>
                </a:solidFill>
                <a:latin typeface="Arial"/>
                <a:cs typeface="Arial"/>
              </a:rPr>
              <a:t> </a:t>
            </a:r>
            <a:endParaRPr lang="en-US" sz="1400">
              <a:latin typeface="Arial"/>
            </a:endParaRPr>
          </a:p>
          <a:p>
            <a:pPr marL="457200" lvl="1" indent="0" defTabSz="457200">
              <a:lnSpc>
                <a:spcPct val="100000"/>
              </a:lnSpc>
              <a:spcBef>
                <a:spcPts val="1000"/>
              </a:spcBef>
              <a:buClr>
                <a:srgbClr val="73B8E3"/>
              </a:buClr>
              <a:buSzPct val="80000"/>
              <a:buNone/>
              <a:defRPr/>
            </a:pPr>
            <a:endParaRPr lang="en-US" sz="1400" b="1">
              <a:solidFill>
                <a:schemeClr val="tx1"/>
              </a:solidFill>
              <a:latin typeface="Arial"/>
              <a:cs typeface="Arial"/>
            </a:endParaRPr>
          </a:p>
        </p:txBody>
      </p:sp>
      <p:sp>
        <p:nvSpPr>
          <p:cNvPr id="4" name="Slide Number Placeholder 3">
            <a:extLst>
              <a:ext uri="{FF2B5EF4-FFF2-40B4-BE49-F238E27FC236}">
                <a16:creationId xmlns:a16="http://schemas.microsoft.com/office/drawing/2014/main" id="{3B36F6A0-6103-626F-72C6-45BCDF513282}"/>
              </a:ext>
            </a:extLst>
          </p:cNvPr>
          <p:cNvSpPr>
            <a:spLocks noGrp="1"/>
          </p:cNvSpPr>
          <p:nvPr>
            <p:ph type="sldNum" sz="quarter" idx="12"/>
          </p:nvPr>
        </p:nvSpPr>
        <p:spPr/>
        <p:txBody>
          <a:bodyPr/>
          <a:lstStyle/>
          <a:p>
            <a:fld id="{19ED8608-BCF1-B149-8CB0-92877DFBBF10}" type="slidenum">
              <a:rPr lang="en-US" smtClean="0"/>
              <a:pPr/>
              <a:t>11</a:t>
            </a:fld>
            <a:endParaRPr lang="en-US"/>
          </a:p>
        </p:txBody>
      </p:sp>
    </p:spTree>
    <p:extLst>
      <p:ext uri="{BB962C8B-B14F-4D97-AF65-F5344CB8AC3E}">
        <p14:creationId xmlns:p14="http://schemas.microsoft.com/office/powerpoint/2010/main" val="931517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F6F84-90BE-6705-159C-A2968EAE5F81}"/>
              </a:ext>
            </a:extLst>
          </p:cNvPr>
          <p:cNvSpPr>
            <a:spLocks noGrp="1"/>
          </p:cNvSpPr>
          <p:nvPr>
            <p:ph type="title"/>
          </p:nvPr>
        </p:nvSpPr>
        <p:spPr/>
        <p:txBody>
          <a:bodyPr/>
          <a:lstStyle/>
          <a:p>
            <a:r>
              <a:rPr lang="en-US">
                <a:latin typeface="Arial"/>
                <a:cs typeface="Arial"/>
              </a:rPr>
              <a:t>Delayed Program Investments Due to Budget Pressures</a:t>
            </a:r>
            <a:endParaRPr lang="en-US"/>
          </a:p>
        </p:txBody>
      </p:sp>
      <p:sp>
        <p:nvSpPr>
          <p:cNvPr id="4" name="TextBox 3">
            <a:extLst>
              <a:ext uri="{FF2B5EF4-FFF2-40B4-BE49-F238E27FC236}">
                <a16:creationId xmlns:a16="http://schemas.microsoft.com/office/drawing/2014/main" id="{B83641DA-874E-F7A4-9100-64949EE766DA}"/>
              </a:ext>
            </a:extLst>
          </p:cNvPr>
          <p:cNvSpPr txBox="1"/>
          <p:nvPr/>
        </p:nvSpPr>
        <p:spPr>
          <a:xfrm>
            <a:off x="916983" y="2305372"/>
            <a:ext cx="5560016"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000000"/>
                </a:solidFill>
                <a:latin typeface="Arial"/>
                <a:cs typeface="Arial"/>
              </a:rPr>
              <a:t>Budget Pressures examples </a:t>
            </a:r>
            <a:endParaRPr lang="en-US">
              <a:latin typeface="Arial"/>
              <a:cs typeface="Arial"/>
            </a:endParaRPr>
          </a:p>
          <a:p>
            <a:pPr marL="342900" indent="-342900">
              <a:buFont typeface="Wingdings"/>
              <a:buChar char="Ø"/>
            </a:pPr>
            <a:r>
              <a:rPr lang="en-US" sz="2400">
                <a:solidFill>
                  <a:srgbClr val="000000"/>
                </a:solidFill>
                <a:ea typeface="+mn-lt"/>
                <a:cs typeface="+mn-lt"/>
              </a:rPr>
              <a:t>HR1</a:t>
            </a:r>
            <a:r>
              <a:rPr lang="en-US" sz="2400">
                <a:solidFill>
                  <a:srgbClr val="000000"/>
                </a:solidFill>
                <a:latin typeface="Arial"/>
                <a:cs typeface="Arial"/>
              </a:rPr>
              <a:t> implementation </a:t>
            </a:r>
            <a:endParaRPr lang="en-US">
              <a:latin typeface="Arial"/>
              <a:cs typeface="Arial"/>
            </a:endParaRPr>
          </a:p>
          <a:p>
            <a:pPr marL="342900" indent="-342900">
              <a:buFont typeface="Wingdings"/>
              <a:buChar char="Ø"/>
            </a:pPr>
            <a:r>
              <a:rPr lang="en-US" sz="2400">
                <a:solidFill>
                  <a:srgbClr val="000000"/>
                </a:solidFill>
                <a:latin typeface="Arial"/>
                <a:cs typeface="Arial"/>
              </a:rPr>
              <a:t>Higher acuity customers post Public Health Emergency (PHE)</a:t>
            </a:r>
            <a:endParaRPr lang="en-US">
              <a:latin typeface="Arial"/>
              <a:cs typeface="Arial"/>
            </a:endParaRPr>
          </a:p>
          <a:p>
            <a:pPr marL="342900" indent="-342900">
              <a:buFont typeface="Wingdings"/>
              <a:buChar char="Ø"/>
            </a:pPr>
            <a:r>
              <a:rPr lang="en-US" sz="2400">
                <a:solidFill>
                  <a:srgbClr val="000000"/>
                </a:solidFill>
                <a:latin typeface="Arial"/>
                <a:cs typeface="Arial"/>
              </a:rPr>
              <a:t>Increased utilization of Applied Behavior Analysis (ABA) therapy </a:t>
            </a:r>
            <a:endParaRPr lang="en-US">
              <a:latin typeface="Arial"/>
              <a:cs typeface="Arial"/>
            </a:endParaRPr>
          </a:p>
          <a:p>
            <a:pPr marL="342900" indent="-342900">
              <a:buFont typeface="Wingdings"/>
              <a:buChar char="Ø"/>
            </a:pPr>
            <a:r>
              <a:rPr lang="en-US" sz="2400">
                <a:solidFill>
                  <a:srgbClr val="000000"/>
                </a:solidFill>
                <a:latin typeface="Arial"/>
                <a:cs typeface="Arial"/>
              </a:rPr>
              <a:t>Implementation of the Fully Integrated Dually Eligible Special Needs Program (FIDE-SNP)</a:t>
            </a:r>
            <a:endParaRPr lang="en-US">
              <a:latin typeface="Arial"/>
              <a:cs typeface="Arial"/>
            </a:endParaRPr>
          </a:p>
          <a:p>
            <a:pPr algn="l"/>
            <a:endParaRPr lang="en-US">
              <a:cs typeface="Arial"/>
            </a:endParaRPr>
          </a:p>
        </p:txBody>
      </p:sp>
      <p:sp>
        <p:nvSpPr>
          <p:cNvPr id="6" name="TextBox 5">
            <a:extLst>
              <a:ext uri="{FF2B5EF4-FFF2-40B4-BE49-F238E27FC236}">
                <a16:creationId xmlns:a16="http://schemas.microsoft.com/office/drawing/2014/main" id="{96C8AA7B-A5AC-1C56-9452-989ECD79FEC9}"/>
              </a:ext>
            </a:extLst>
          </p:cNvPr>
          <p:cNvSpPr txBox="1"/>
          <p:nvPr/>
        </p:nvSpPr>
        <p:spPr>
          <a:xfrm>
            <a:off x="6644898" y="2285999"/>
            <a:ext cx="5288796"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rgbClr val="000000"/>
                </a:solidFill>
                <a:latin typeface="Arial"/>
                <a:cs typeface="Arial"/>
              </a:rPr>
              <a:t>Proposed Delays </a:t>
            </a:r>
            <a:endParaRPr lang="en-US">
              <a:latin typeface="Arial"/>
              <a:cs typeface="Arial"/>
            </a:endParaRPr>
          </a:p>
          <a:p>
            <a:pPr marL="342900" indent="-342900">
              <a:buFont typeface="Wingdings"/>
              <a:buChar char="Ø"/>
            </a:pPr>
            <a:r>
              <a:rPr lang="en-US" sz="2400">
                <a:solidFill>
                  <a:srgbClr val="000000"/>
                </a:solidFill>
                <a:latin typeface="Arial"/>
                <a:cs typeface="Arial"/>
              </a:rPr>
              <a:t>72-hour Rule to begin July 1, 2027 </a:t>
            </a:r>
            <a:endParaRPr lang="en-US">
              <a:latin typeface="Arial"/>
              <a:cs typeface="Arial"/>
            </a:endParaRPr>
          </a:p>
          <a:p>
            <a:pPr marL="342900" indent="-342900">
              <a:buFont typeface="Wingdings"/>
              <a:buChar char="Ø"/>
            </a:pPr>
            <a:r>
              <a:rPr lang="en-US" sz="2400">
                <a:solidFill>
                  <a:srgbClr val="000000"/>
                </a:solidFill>
                <a:latin typeface="Arial"/>
                <a:cs typeface="Arial"/>
              </a:rPr>
              <a:t>Coverage of Music Therapy to begin July 1, 2027</a:t>
            </a:r>
            <a:endParaRPr lang="en-US">
              <a:latin typeface="Arial"/>
              <a:cs typeface="Arial"/>
            </a:endParaRPr>
          </a:p>
          <a:p>
            <a:pPr marL="342900" indent="-342900">
              <a:buFont typeface="Wingdings"/>
              <a:buChar char="Ø"/>
            </a:pPr>
            <a:r>
              <a:rPr lang="en-US" sz="2400">
                <a:solidFill>
                  <a:srgbClr val="000000"/>
                </a:solidFill>
                <a:latin typeface="Arial"/>
                <a:cs typeface="Arial"/>
              </a:rPr>
              <a:t>Implementation of 1115 Reentry waiver to begin in FY28</a:t>
            </a:r>
            <a:endParaRPr lang="en-US">
              <a:latin typeface="Arial"/>
              <a:cs typeface="Arial"/>
            </a:endParaRPr>
          </a:p>
          <a:p>
            <a:pPr marL="342900" indent="-342900">
              <a:buFont typeface="Wingdings"/>
              <a:buChar char="Ø"/>
            </a:pPr>
            <a:r>
              <a:rPr lang="en-US" sz="2400">
                <a:solidFill>
                  <a:srgbClr val="000000"/>
                </a:solidFill>
                <a:latin typeface="Arial"/>
                <a:cs typeface="Arial"/>
              </a:rPr>
              <a:t>In-state Psychiatric Residential Treatment Facilities (PRTFs) to begin January 1, 2028  </a:t>
            </a:r>
            <a:endParaRPr lang="en-US">
              <a:latin typeface="Arial"/>
              <a:cs typeface="Arial"/>
            </a:endParaRPr>
          </a:p>
          <a:p>
            <a:pPr algn="l"/>
            <a:endParaRPr lang="en-US">
              <a:cs typeface="Arial"/>
            </a:endParaRPr>
          </a:p>
        </p:txBody>
      </p:sp>
      <p:sp>
        <p:nvSpPr>
          <p:cNvPr id="5" name="Slide Number Placeholder 4">
            <a:extLst>
              <a:ext uri="{FF2B5EF4-FFF2-40B4-BE49-F238E27FC236}">
                <a16:creationId xmlns:a16="http://schemas.microsoft.com/office/drawing/2014/main" id="{C7BC9BAB-E889-8D26-BD4B-7DF3A29D38F9}"/>
              </a:ext>
            </a:extLst>
          </p:cNvPr>
          <p:cNvSpPr>
            <a:spLocks noGrp="1"/>
          </p:cNvSpPr>
          <p:nvPr>
            <p:ph type="sldNum" sz="quarter" idx="12"/>
          </p:nvPr>
        </p:nvSpPr>
        <p:spPr/>
        <p:txBody>
          <a:bodyPr/>
          <a:lstStyle/>
          <a:p>
            <a:fld id="{19ED8608-BCF1-B149-8CB0-92877DFBBF10}" type="slidenum">
              <a:rPr lang="en-US" smtClean="0"/>
              <a:pPr/>
              <a:t>12</a:t>
            </a:fld>
            <a:endParaRPr lang="en-US"/>
          </a:p>
        </p:txBody>
      </p:sp>
    </p:spTree>
    <p:extLst>
      <p:ext uri="{BB962C8B-B14F-4D97-AF65-F5344CB8AC3E}">
        <p14:creationId xmlns:p14="http://schemas.microsoft.com/office/powerpoint/2010/main" val="423594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B00BE-4A72-594D-FEA9-8F031DD2160F}"/>
              </a:ext>
            </a:extLst>
          </p:cNvPr>
          <p:cNvSpPr>
            <a:spLocks noGrp="1"/>
          </p:cNvSpPr>
          <p:nvPr>
            <p:ph type="title"/>
          </p:nvPr>
        </p:nvSpPr>
        <p:spPr>
          <a:xfrm>
            <a:off x="1358394" y="672331"/>
            <a:ext cx="10170459" cy="1325563"/>
          </a:xfrm>
        </p:spPr>
        <p:txBody>
          <a:bodyPr/>
          <a:lstStyle/>
          <a:p>
            <a:r>
              <a:rPr lang="en-US">
                <a:latin typeface="Arial"/>
                <a:cs typeface="Arial"/>
              </a:rPr>
              <a:t>FY26 Supplemental Requests</a:t>
            </a:r>
            <a:endParaRPr lang="en-US"/>
          </a:p>
        </p:txBody>
      </p:sp>
      <p:sp>
        <p:nvSpPr>
          <p:cNvPr id="3" name="Content Placeholder 2">
            <a:extLst>
              <a:ext uri="{FF2B5EF4-FFF2-40B4-BE49-F238E27FC236}">
                <a16:creationId xmlns:a16="http://schemas.microsoft.com/office/drawing/2014/main" id="{C8482A0D-FA63-FE2D-F7C9-E33776D23923}"/>
              </a:ext>
            </a:extLst>
          </p:cNvPr>
          <p:cNvSpPr>
            <a:spLocks noGrp="1"/>
          </p:cNvSpPr>
          <p:nvPr>
            <p:ph sz="half" idx="1"/>
          </p:nvPr>
        </p:nvSpPr>
        <p:spPr>
          <a:xfrm>
            <a:off x="1183338" y="2000993"/>
            <a:ext cx="10170459" cy="4170202"/>
          </a:xfrm>
        </p:spPr>
        <p:txBody>
          <a:bodyPr vert="horz" lIns="91440" tIns="45720" rIns="91440" bIns="45720" rtlCol="0" anchor="t">
            <a:noAutofit/>
          </a:bodyPr>
          <a:lstStyle/>
          <a:p>
            <a:pPr>
              <a:buFont typeface="Wingdings" panose="020B0604020202020204" pitchFamily="34" charset="0"/>
              <a:buChar char="Ø"/>
            </a:pPr>
            <a:r>
              <a:rPr lang="en-US" sz="2000" b="1">
                <a:solidFill>
                  <a:schemeClr val="tx1"/>
                </a:solidFill>
                <a:latin typeface="Arial"/>
                <a:cs typeface="Arial"/>
              </a:rPr>
              <a:t>Hospital Provider Fund - $600 million </a:t>
            </a:r>
            <a:endParaRPr lang="en-US" sz="2000">
              <a:solidFill>
                <a:schemeClr val="tx1"/>
              </a:solidFill>
              <a:latin typeface="Arial"/>
              <a:cs typeface="Arial"/>
            </a:endParaRPr>
          </a:p>
          <a:p>
            <a:pPr marL="0" indent="0">
              <a:buNone/>
            </a:pPr>
            <a:r>
              <a:rPr lang="en-US" sz="2000">
                <a:solidFill>
                  <a:schemeClr val="tx1"/>
                </a:solidFill>
                <a:latin typeface="Arial"/>
                <a:cs typeface="Arial"/>
              </a:rPr>
              <a:t>Due to delayed CMS approval of the new hospital assessment program and increased available resources for hospital claims.</a:t>
            </a:r>
          </a:p>
          <a:p>
            <a:pPr>
              <a:buFont typeface="Wingdings" panose="020B0604020202020204" pitchFamily="34" charset="0"/>
              <a:buChar char="Ø"/>
            </a:pPr>
            <a:r>
              <a:rPr lang="en-US" sz="2000" b="1">
                <a:solidFill>
                  <a:schemeClr val="tx1"/>
                </a:solidFill>
                <a:latin typeface="Arial"/>
                <a:cs typeface="Arial"/>
              </a:rPr>
              <a:t>County Provider Trust Fund - $600 million </a:t>
            </a:r>
            <a:endParaRPr lang="en-US" sz="2000">
              <a:solidFill>
                <a:schemeClr val="tx1"/>
              </a:solidFill>
              <a:latin typeface="Arial"/>
              <a:cs typeface="Arial"/>
            </a:endParaRPr>
          </a:p>
          <a:p>
            <a:pPr marL="0" indent="0">
              <a:buNone/>
            </a:pPr>
            <a:r>
              <a:rPr lang="en-US" sz="2000">
                <a:solidFill>
                  <a:schemeClr val="tx1"/>
                </a:solidFill>
                <a:latin typeface="Arial"/>
                <a:cs typeface="Arial"/>
              </a:rPr>
              <a:t>Increased revenue streams into this fund that garner federal match, facilitated by a higher effective federal match rate, which together enable the Fund to cover additional County Care expenditures. </a:t>
            </a:r>
          </a:p>
          <a:p>
            <a:pPr>
              <a:buFont typeface="Wingdings" panose="020B0604020202020204" pitchFamily="34" charset="0"/>
              <a:buChar char="Ø"/>
            </a:pPr>
            <a:r>
              <a:rPr lang="en-US" sz="2000" b="1">
                <a:solidFill>
                  <a:schemeClr val="tx1"/>
                </a:solidFill>
                <a:latin typeface="Arial"/>
                <a:cs typeface="Arial"/>
              </a:rPr>
              <a:t>Rural Healthcare Transformation Fund - $100 million  </a:t>
            </a:r>
            <a:endParaRPr lang="en-US" sz="2000">
              <a:solidFill>
                <a:schemeClr val="tx1"/>
              </a:solidFill>
              <a:latin typeface="Arial"/>
              <a:cs typeface="Arial"/>
            </a:endParaRPr>
          </a:p>
          <a:p>
            <a:pPr marL="0" indent="0">
              <a:buNone/>
            </a:pPr>
            <a:r>
              <a:rPr lang="en-US" sz="2000">
                <a:solidFill>
                  <a:schemeClr val="tx1"/>
                </a:solidFill>
                <a:latin typeface="Arial"/>
                <a:cs typeface="Arial"/>
              </a:rPr>
              <a:t>The supplemental request enables FY26 draw down of federal Rural Health Transformation Program funding awarded under HR1. </a:t>
            </a:r>
          </a:p>
          <a:p>
            <a:endParaRPr lang="en-US"/>
          </a:p>
        </p:txBody>
      </p:sp>
      <p:sp>
        <p:nvSpPr>
          <p:cNvPr id="5" name="Slide Number Placeholder 4">
            <a:extLst>
              <a:ext uri="{FF2B5EF4-FFF2-40B4-BE49-F238E27FC236}">
                <a16:creationId xmlns:a16="http://schemas.microsoft.com/office/drawing/2014/main" id="{9E7D6606-EA6D-4F67-E201-CDDA0F404502}"/>
              </a:ext>
            </a:extLst>
          </p:cNvPr>
          <p:cNvSpPr>
            <a:spLocks noGrp="1"/>
          </p:cNvSpPr>
          <p:nvPr>
            <p:ph type="sldNum" sz="quarter" idx="12"/>
          </p:nvPr>
        </p:nvSpPr>
        <p:spPr/>
        <p:txBody>
          <a:bodyPr/>
          <a:lstStyle/>
          <a:p>
            <a:fld id="{19ED8608-BCF1-B149-8CB0-92877DFBBF10}" type="slidenum">
              <a:rPr lang="en-US" smtClean="0"/>
              <a:pPr/>
              <a:t>13</a:t>
            </a:fld>
            <a:endParaRPr lang="en-US"/>
          </a:p>
        </p:txBody>
      </p:sp>
    </p:spTree>
    <p:extLst>
      <p:ext uri="{BB962C8B-B14F-4D97-AF65-F5344CB8AC3E}">
        <p14:creationId xmlns:p14="http://schemas.microsoft.com/office/powerpoint/2010/main" val="196484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F06B4-AA4B-3456-95B1-3FE3A4352D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599FE4-0883-4DAD-2979-CE4FE623FB07}"/>
              </a:ext>
            </a:extLst>
          </p:cNvPr>
          <p:cNvSpPr>
            <a:spLocks noGrp="1"/>
          </p:cNvSpPr>
          <p:nvPr>
            <p:ph type="title"/>
          </p:nvPr>
        </p:nvSpPr>
        <p:spPr>
          <a:xfrm>
            <a:off x="2480799" y="672331"/>
            <a:ext cx="10170459" cy="1325563"/>
          </a:xfrm>
        </p:spPr>
        <p:txBody>
          <a:bodyPr/>
          <a:lstStyle/>
          <a:p>
            <a:r>
              <a:rPr lang="en-US">
                <a:latin typeface="Arial"/>
                <a:cs typeface="Arial"/>
              </a:rPr>
              <a:t>Medicaid Program Integrity</a:t>
            </a:r>
            <a:endParaRPr lang="en-US"/>
          </a:p>
        </p:txBody>
      </p:sp>
      <p:sp>
        <p:nvSpPr>
          <p:cNvPr id="3" name="Content Placeholder 2">
            <a:extLst>
              <a:ext uri="{FF2B5EF4-FFF2-40B4-BE49-F238E27FC236}">
                <a16:creationId xmlns:a16="http://schemas.microsoft.com/office/drawing/2014/main" id="{53D9B533-B027-5952-2DFC-3A2A692E2861}"/>
              </a:ext>
              <a:ext uri="{C183D7F6-B498-43B3-948B-1728B52AA6E4}">
                <adec:decorative xmlns:adec="http://schemas.microsoft.com/office/drawing/2017/decorative" val="1"/>
              </a:ext>
            </a:extLst>
          </p:cNvPr>
          <p:cNvSpPr>
            <a:spLocks noGrp="1"/>
          </p:cNvSpPr>
          <p:nvPr>
            <p:ph sz="half" idx="1"/>
          </p:nvPr>
        </p:nvSpPr>
        <p:spPr>
          <a:xfrm>
            <a:off x="1183338" y="2000993"/>
            <a:ext cx="10170459" cy="4170202"/>
          </a:xfrm>
        </p:spPr>
        <p:txBody>
          <a:bodyPr vert="horz" lIns="91440" tIns="45720" rIns="91440" bIns="45720" rtlCol="0" anchor="t">
            <a:noAutofit/>
          </a:bodyPr>
          <a:lstStyle/>
          <a:p>
            <a:pPr>
              <a:buFont typeface="Wingdings" panose="020B0604020202020204" pitchFamily="34" charset="0"/>
              <a:buChar char="Ø"/>
            </a:pPr>
            <a:endParaRPr lang="en-US" sz="2000" b="1">
              <a:solidFill>
                <a:schemeClr val="tx1"/>
              </a:solidFill>
              <a:latin typeface="Arial"/>
              <a:cs typeface="Arial"/>
            </a:endParaRPr>
          </a:p>
          <a:p>
            <a:endParaRPr lang="en-US"/>
          </a:p>
        </p:txBody>
      </p:sp>
      <p:sp>
        <p:nvSpPr>
          <p:cNvPr id="5" name="TextBox 4">
            <a:extLst>
              <a:ext uri="{FF2B5EF4-FFF2-40B4-BE49-F238E27FC236}">
                <a16:creationId xmlns:a16="http://schemas.microsoft.com/office/drawing/2014/main" id="{03BA8803-9DE7-10B8-218F-C33C6EB0D408}"/>
              </a:ext>
            </a:extLst>
          </p:cNvPr>
          <p:cNvSpPr txBox="1"/>
          <p:nvPr/>
        </p:nvSpPr>
        <p:spPr>
          <a:xfrm>
            <a:off x="1353403" y="1995984"/>
            <a:ext cx="9974238" cy="34265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spcAft>
                <a:spcPts val="500"/>
              </a:spcAft>
              <a:buFont typeface="Arial"/>
              <a:buChar char="•"/>
            </a:pPr>
            <a:r>
              <a:rPr lang="en-US" sz="2000" b="1">
                <a:latin typeface="Arial"/>
                <a:ea typeface="Segoe UI"/>
                <a:cs typeface="Arial"/>
              </a:rPr>
              <a:t>HFS protects Medicaid integrity</a:t>
            </a:r>
            <a:r>
              <a:rPr lang="en-US" sz="2000">
                <a:latin typeface="Arial"/>
                <a:ea typeface="Segoe UI"/>
                <a:cs typeface="Arial"/>
              </a:rPr>
              <a:t> by preventing, detecting, and investigating fraud, overpayments, and billing errors.</a:t>
            </a:r>
            <a:endParaRPr lang="en-US">
              <a:latin typeface="Arial"/>
              <a:ea typeface="Segoe UI"/>
              <a:cs typeface="Arial"/>
            </a:endParaRPr>
          </a:p>
          <a:p>
            <a:pPr marL="342900" indent="-342900">
              <a:spcAft>
                <a:spcPts val="500"/>
              </a:spcAft>
              <a:buFont typeface="Arial"/>
              <a:buChar char="•"/>
            </a:pPr>
            <a:r>
              <a:rPr lang="en-US" sz="2000">
                <a:latin typeface="Arial"/>
                <a:ea typeface="Segoe UI"/>
                <a:cs typeface="Arial"/>
              </a:rPr>
              <a:t>HFS OIG oversees all program integrity functions and requires MCOs to report suspected </a:t>
            </a:r>
            <a:r>
              <a:rPr lang="en-US" sz="2000" b="1">
                <a:latin typeface="Arial"/>
                <a:ea typeface="Segoe UI"/>
                <a:cs typeface="Arial"/>
              </a:rPr>
              <a:t>fraud, waste &amp; abuse</a:t>
            </a:r>
            <a:r>
              <a:rPr lang="en-US" sz="2000">
                <a:latin typeface="Arial"/>
                <a:ea typeface="Segoe UI"/>
                <a:cs typeface="Arial"/>
              </a:rPr>
              <a:t>.</a:t>
            </a:r>
            <a:endParaRPr lang="en-US">
              <a:latin typeface="Arial"/>
              <a:ea typeface="Segoe UI"/>
              <a:cs typeface="Arial"/>
            </a:endParaRPr>
          </a:p>
          <a:p>
            <a:pPr marL="342900" indent="-342900">
              <a:spcAft>
                <a:spcPts val="500"/>
              </a:spcAft>
              <a:buFont typeface="Arial"/>
              <a:buChar char="•"/>
            </a:pPr>
            <a:r>
              <a:rPr lang="en-US" sz="2000" b="1">
                <a:latin typeface="Arial"/>
                <a:ea typeface="Segoe UI"/>
                <a:cs typeface="Arial"/>
              </a:rPr>
              <a:t>Fraud prevention tools</a:t>
            </a:r>
            <a:r>
              <a:rPr lang="en-US" sz="2000">
                <a:latin typeface="Arial"/>
                <a:ea typeface="Segoe UI"/>
                <a:cs typeface="Arial"/>
              </a:rPr>
              <a:t> include audits, data analytics, provider screening, exclusion checks, and collaboration with MCO SIUs and Milliman.</a:t>
            </a:r>
            <a:endParaRPr lang="en-US">
              <a:latin typeface="Arial"/>
              <a:ea typeface="Segoe UI"/>
              <a:cs typeface="Arial"/>
            </a:endParaRPr>
          </a:p>
          <a:p>
            <a:pPr marL="342900" indent="-342900">
              <a:spcAft>
                <a:spcPts val="500"/>
              </a:spcAft>
              <a:buFont typeface="Arial"/>
              <a:buChar char="•"/>
            </a:pPr>
            <a:r>
              <a:rPr lang="en-US" sz="2000">
                <a:latin typeface="Arial"/>
                <a:ea typeface="Segoe UI"/>
                <a:cs typeface="Arial"/>
              </a:rPr>
              <a:t>Milliman’s award‑winning </a:t>
            </a:r>
            <a:r>
              <a:rPr lang="en-US" sz="2000" b="1">
                <a:latin typeface="Arial"/>
                <a:ea typeface="Segoe UI"/>
                <a:cs typeface="Arial"/>
              </a:rPr>
              <a:t>AI anomaly detection</a:t>
            </a:r>
            <a:r>
              <a:rPr lang="en-US" sz="2000">
                <a:latin typeface="Arial"/>
                <a:ea typeface="Segoe UI"/>
                <a:cs typeface="Arial"/>
              </a:rPr>
              <a:t> is applied to Illinois Medicaid claims to identify emerging fraud risks.</a:t>
            </a:r>
            <a:endParaRPr lang="en-US">
              <a:latin typeface="Arial"/>
              <a:ea typeface="Segoe UI"/>
              <a:cs typeface="Arial"/>
            </a:endParaRPr>
          </a:p>
          <a:p>
            <a:pPr marL="342900" indent="-342900">
              <a:spcAft>
                <a:spcPts val="500"/>
              </a:spcAft>
              <a:buFont typeface="Arial"/>
              <a:buChar char="•"/>
            </a:pPr>
            <a:r>
              <a:rPr lang="en-US" sz="2000">
                <a:latin typeface="Arial"/>
                <a:ea typeface="Segoe UI"/>
                <a:cs typeface="Arial"/>
              </a:rPr>
              <a:t>FY2025 results: </a:t>
            </a:r>
            <a:r>
              <a:rPr lang="en-US" sz="2000" b="1">
                <a:latin typeface="Arial"/>
                <a:ea typeface="Segoe UI"/>
                <a:cs typeface="Arial"/>
              </a:rPr>
              <a:t>over 19,000 audits, $178M in cost avoidance,</a:t>
            </a:r>
            <a:r>
              <a:rPr lang="en-US" sz="2000">
                <a:latin typeface="Arial"/>
                <a:ea typeface="Segoe UI"/>
                <a:cs typeface="Arial"/>
              </a:rPr>
              <a:t> and multiple sanctions, suspensions, and criminal referrals.</a:t>
            </a:r>
            <a:endParaRPr lang="en-US">
              <a:cs typeface="Arial"/>
            </a:endParaRPr>
          </a:p>
        </p:txBody>
      </p:sp>
      <p:sp>
        <p:nvSpPr>
          <p:cNvPr id="6" name="Slide Number Placeholder 5">
            <a:extLst>
              <a:ext uri="{FF2B5EF4-FFF2-40B4-BE49-F238E27FC236}">
                <a16:creationId xmlns:a16="http://schemas.microsoft.com/office/drawing/2014/main" id="{55BD314B-8848-9F6A-A7DC-F6AC7A8292D3}"/>
              </a:ext>
            </a:extLst>
          </p:cNvPr>
          <p:cNvSpPr>
            <a:spLocks noGrp="1"/>
          </p:cNvSpPr>
          <p:nvPr>
            <p:ph type="sldNum" sz="quarter" idx="12"/>
          </p:nvPr>
        </p:nvSpPr>
        <p:spPr/>
        <p:txBody>
          <a:bodyPr/>
          <a:lstStyle/>
          <a:p>
            <a:fld id="{19ED8608-BCF1-B149-8CB0-92877DFBBF10}" type="slidenum">
              <a:rPr lang="en-US" smtClean="0"/>
              <a:pPr/>
              <a:t>14</a:t>
            </a:fld>
            <a:endParaRPr lang="en-US"/>
          </a:p>
        </p:txBody>
      </p:sp>
    </p:spTree>
    <p:extLst>
      <p:ext uri="{BB962C8B-B14F-4D97-AF65-F5344CB8AC3E}">
        <p14:creationId xmlns:p14="http://schemas.microsoft.com/office/powerpoint/2010/main" val="3098249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95037-064A-9583-21C3-EA8EE6670A6E}"/>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8F0FF795-9CD4-E26F-1AB5-DFE3F48EC3C3}"/>
              </a:ext>
            </a:extLst>
          </p:cNvPr>
          <p:cNvSpPr txBox="1">
            <a:spLocks noGrp="1"/>
          </p:cNvSpPr>
          <p:nvPr>
            <p:ph type="title" idx="4294967295"/>
          </p:nvPr>
        </p:nvSpPr>
        <p:spPr>
          <a:xfrm>
            <a:off x="2519587" y="510075"/>
            <a:ext cx="10934700" cy="6492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000" b="1" kern="1200">
                <a:solidFill>
                  <a:srgbClr val="1A4387"/>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tx2"/>
                </a:solidFill>
                <a:effectLst/>
                <a:uLnTx/>
                <a:uFillTx/>
                <a:latin typeface="Arial"/>
                <a:ea typeface="+mj-ea"/>
                <a:cs typeface="Arial"/>
              </a:rPr>
              <a:t>Safety Net Health System Landscape </a:t>
            </a:r>
          </a:p>
        </p:txBody>
      </p:sp>
      <p:sp>
        <p:nvSpPr>
          <p:cNvPr id="9" name="Content Placeholder 3">
            <a:extLst>
              <a:ext uri="{FF2B5EF4-FFF2-40B4-BE49-F238E27FC236}">
                <a16:creationId xmlns:a16="http://schemas.microsoft.com/office/drawing/2014/main" id="{F23A1153-FFE1-8C70-2E53-E2111B104F39}"/>
              </a:ext>
              <a:ext uri="{C183D7F6-B498-43B3-948B-1728B52AA6E4}">
                <adec:decorative xmlns:adec="http://schemas.microsoft.com/office/drawing/2017/decorative" val="1"/>
              </a:ext>
            </a:extLst>
          </p:cNvPr>
          <p:cNvSpPr>
            <a:spLocks noGrp="1"/>
          </p:cNvSpPr>
          <p:nvPr/>
        </p:nvSpPr>
        <p:spPr>
          <a:xfrm>
            <a:off x="725404" y="837463"/>
            <a:ext cx="10741192" cy="5585429"/>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3200" kern="1200">
                <a:solidFill>
                  <a:schemeClr val="tx1">
                    <a:lumMod val="75000"/>
                    <a:lumOff val="25000"/>
                  </a:schemeClr>
                </a:solidFill>
                <a:latin typeface="+mn-lt"/>
                <a:ea typeface="+mn-ea"/>
                <a:cs typeface="+mn-cs"/>
                <a:sym typeface="Trebuchet MS" panose="020B0603020202020204" pitchFamily="34" charset="0"/>
              </a:defRPr>
            </a:lvl1pPr>
            <a:lvl2pPr marL="320040" indent="-219456"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2800" kern="1200">
                <a:solidFill>
                  <a:schemeClr val="tx1">
                    <a:lumMod val="75000"/>
                    <a:lumOff val="25000"/>
                  </a:schemeClr>
                </a:solidFill>
                <a:latin typeface="+mn-lt"/>
                <a:ea typeface="+mn-ea"/>
                <a:cs typeface="+mn-cs"/>
                <a:sym typeface="Trebuchet MS" panose="020B0603020202020204" pitchFamily="34" charset="0"/>
              </a:defRPr>
            </a:lvl2pPr>
            <a:lvl3pPr marL="649224" indent="-219456"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2400" kern="1200">
                <a:solidFill>
                  <a:schemeClr val="tx1">
                    <a:lumMod val="75000"/>
                    <a:lumOff val="25000"/>
                  </a:schemeClr>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2000" kern="1200">
                <a:solidFill>
                  <a:schemeClr val="tx1">
                    <a:lumMod val="75000"/>
                    <a:lumOff val="25000"/>
                  </a:schemeClr>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2000" b="1" kern="1200">
                <a:solidFill>
                  <a:schemeClr val="tx1">
                    <a:lumMod val="75000"/>
                    <a:lumOff val="25000"/>
                  </a:schemeClr>
                </a:solidFill>
                <a:latin typeface="+mn-lt"/>
                <a:ea typeface="+mn-ea"/>
                <a:cs typeface="+mn-cs"/>
                <a:sym typeface="Trebuchet MS" panose="020B0603020202020204" pitchFamily="34" charset="0"/>
              </a:defRPr>
            </a:lvl5pPr>
            <a:lvl6pPr marL="320040" indent="-219456"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2000" kern="1200">
                <a:solidFill>
                  <a:srgbClr val="1F1B19"/>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2000" kern="1200" baseline="0">
                <a:solidFill>
                  <a:srgbClr val="1F1B19"/>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2000" kern="1200" baseline="0">
                <a:solidFill>
                  <a:srgbClr val="1A4387"/>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000" kern="1200" baseline="0">
                <a:solidFill>
                  <a:srgbClr val="1A4387"/>
                </a:solidFill>
                <a:latin typeface="+mn-lt"/>
                <a:ea typeface="+mn-ea"/>
                <a:cs typeface="+mn-cs"/>
                <a:sym typeface="Trebuchet MS" panose="020B0603020202020204" pitchFamily="34" charset="0"/>
              </a:defRPr>
            </a:lvl9pPr>
          </a:lstStyle>
          <a:p>
            <a:pPr marL="102235" lvl="1" indent="0">
              <a:lnSpc>
                <a:spcPct val="95000"/>
              </a:lnSpc>
              <a:spcBef>
                <a:spcPts val="100"/>
              </a:spcBef>
              <a:spcAft>
                <a:spcPts val="100"/>
              </a:spcAft>
              <a:buNone/>
            </a:pPr>
            <a:endParaRPr lang="en-US" sz="1700" b="1">
              <a:solidFill>
                <a:srgbClr val="009978"/>
              </a:solidFill>
              <a:cs typeface="Arial"/>
            </a:endParaRPr>
          </a:p>
          <a:p>
            <a:pPr marL="102235" lvl="1" indent="0">
              <a:lnSpc>
                <a:spcPct val="95000"/>
              </a:lnSpc>
              <a:spcBef>
                <a:spcPts val="100"/>
              </a:spcBef>
              <a:spcAft>
                <a:spcPts val="100"/>
              </a:spcAft>
              <a:buNone/>
            </a:pPr>
            <a:endParaRPr lang="en-US" sz="1700" b="1">
              <a:solidFill>
                <a:srgbClr val="009978"/>
              </a:solidFill>
              <a:latin typeface="Arial"/>
              <a:cs typeface="Arial" panose="020B0604020202020204"/>
            </a:endParaRPr>
          </a:p>
          <a:p>
            <a:pPr marL="102235" lvl="1" indent="0">
              <a:lnSpc>
                <a:spcPct val="95000"/>
              </a:lnSpc>
              <a:spcBef>
                <a:spcPts val="100"/>
              </a:spcBef>
              <a:spcAft>
                <a:spcPts val="100"/>
              </a:spcAft>
              <a:buNone/>
            </a:pPr>
            <a:endParaRPr lang="en-US" sz="1700" b="1">
              <a:solidFill>
                <a:srgbClr val="009978"/>
              </a:solidFill>
              <a:latin typeface="Arial"/>
              <a:cs typeface="Arial" panose="020B0604020202020204"/>
            </a:endParaRPr>
          </a:p>
          <a:p>
            <a:pPr marL="102235" lvl="1" indent="0">
              <a:lnSpc>
                <a:spcPct val="95000"/>
              </a:lnSpc>
              <a:spcBef>
                <a:spcPts val="100"/>
              </a:spcBef>
              <a:spcAft>
                <a:spcPts val="100"/>
              </a:spcAft>
              <a:buNone/>
            </a:pPr>
            <a:endParaRPr lang="en-US" sz="1700" b="1">
              <a:solidFill>
                <a:srgbClr val="009978"/>
              </a:solidFill>
              <a:latin typeface="Arial"/>
              <a:cs typeface="Arial" panose="020B0604020202020204"/>
            </a:endParaRPr>
          </a:p>
          <a:p>
            <a:pPr marL="102235" lvl="1" indent="0">
              <a:lnSpc>
                <a:spcPct val="95000"/>
              </a:lnSpc>
              <a:spcBef>
                <a:spcPts val="100"/>
              </a:spcBef>
              <a:spcAft>
                <a:spcPts val="100"/>
              </a:spcAft>
              <a:buNone/>
            </a:pPr>
            <a:endParaRPr lang="en-US" sz="1900">
              <a:solidFill>
                <a:schemeClr val="accent4"/>
              </a:solidFill>
              <a:cs typeface="Arial"/>
            </a:endParaRPr>
          </a:p>
        </p:txBody>
      </p:sp>
      <p:sp>
        <p:nvSpPr>
          <p:cNvPr id="3" name="TextBox 2">
            <a:extLst>
              <a:ext uri="{FF2B5EF4-FFF2-40B4-BE49-F238E27FC236}">
                <a16:creationId xmlns:a16="http://schemas.microsoft.com/office/drawing/2014/main" id="{EA440338-3476-231E-4C4A-A62284B590E8}"/>
              </a:ext>
            </a:extLst>
          </p:cNvPr>
          <p:cNvSpPr txBox="1"/>
          <p:nvPr/>
        </p:nvSpPr>
        <p:spPr>
          <a:xfrm>
            <a:off x="722528" y="1244451"/>
            <a:ext cx="5356167" cy="3877985"/>
          </a:xfrm>
          <a:prstGeom prst="rect">
            <a:avLst/>
          </a:prstGeom>
          <a:noFill/>
          <a:ln w="31750">
            <a:solidFill>
              <a:schemeClr val="tx2"/>
            </a:solidFill>
          </a:ln>
        </p:spPr>
        <p:txBody>
          <a:bodyPr wrap="square" lIns="91440" tIns="45720" rIns="91440" bIns="45720" rtlCol="0" anchor="t">
            <a:spAutoFit/>
          </a:bodyPr>
          <a:lstStyle/>
          <a:p>
            <a:pPr algn="ctr"/>
            <a:r>
              <a:rPr lang="en-US" sz="2400" b="1">
                <a:solidFill>
                  <a:schemeClr val="tx2"/>
                </a:solidFill>
                <a:latin typeface="Arial"/>
                <a:ea typeface="+mj-ea"/>
                <a:cs typeface="Arial"/>
              </a:rPr>
              <a:t>Current State</a:t>
            </a:r>
          </a:p>
          <a:p>
            <a:endParaRPr lang="en-US" sz="1200"/>
          </a:p>
          <a:p>
            <a:pPr marL="342900" indent="-342900">
              <a:buFont typeface="Arial" panose="020B0604020202020204" pitchFamily="34" charset="0"/>
              <a:buChar char="•"/>
            </a:pPr>
            <a:r>
              <a:rPr lang="en-US" sz="1500" b="1"/>
              <a:t>32 hospitals </a:t>
            </a:r>
            <a:r>
              <a:rPr lang="en-US" sz="1500"/>
              <a:t>paid via safety net designation</a:t>
            </a:r>
          </a:p>
          <a:p>
            <a:pPr marL="342900" indent="-342900">
              <a:buFont typeface="Arial" panose="020B0604020202020204" pitchFamily="34" charset="0"/>
              <a:buChar char="•"/>
            </a:pPr>
            <a:r>
              <a:rPr lang="en-US" sz="1500"/>
              <a:t>Individualized response strategy: diverse array of Medicaid </a:t>
            </a:r>
            <a:r>
              <a:rPr lang="en-US" sz="1500" b="1"/>
              <a:t>payments specialized for safety net hospitals</a:t>
            </a:r>
            <a:endParaRPr lang="en-US" sz="1500"/>
          </a:p>
          <a:p>
            <a:pPr marL="800100" lvl="1" indent="-342900">
              <a:buFont typeface="Arial" panose="020B0604020202020204" pitchFamily="34" charset="0"/>
              <a:buChar char="•"/>
            </a:pPr>
            <a:r>
              <a:rPr lang="en-US" sz="1500"/>
              <a:t>Claims payments, state directed payments, and other add on payments that have been passed by the legislature.</a:t>
            </a:r>
          </a:p>
          <a:p>
            <a:pPr marL="800100" lvl="1" indent="-342900">
              <a:buFont typeface="Arial" panose="020B0604020202020204" pitchFamily="34" charset="0"/>
              <a:buChar char="•"/>
            </a:pPr>
            <a:r>
              <a:rPr lang="en-US" sz="1500"/>
              <a:t>HFS reimburses SNs average 116% of their costs.</a:t>
            </a:r>
          </a:p>
          <a:p>
            <a:pPr marL="342900" indent="-342900">
              <a:buFont typeface="Arial" panose="020B0604020202020204" pitchFamily="34" charset="0"/>
              <a:buChar char="•"/>
            </a:pPr>
            <a:r>
              <a:rPr lang="en-US" sz="1500" b="1"/>
              <a:t>Challenging Factors</a:t>
            </a:r>
          </a:p>
          <a:p>
            <a:pPr marL="800100" lvl="1" indent="-342900">
              <a:buFont typeface="Arial" panose="020B0604020202020204" pitchFamily="34" charset="0"/>
              <a:buChar char="•"/>
            </a:pPr>
            <a:r>
              <a:rPr lang="en-US" sz="1500"/>
              <a:t>Declines in inpatient volume</a:t>
            </a:r>
          </a:p>
          <a:p>
            <a:pPr marL="800100" lvl="1" indent="-342900">
              <a:buFont typeface="Arial" panose="020B0604020202020204" pitchFamily="34" charset="0"/>
              <a:buChar char="•"/>
            </a:pPr>
            <a:r>
              <a:rPr lang="en-US" sz="1500"/>
              <a:t>Higher patient acuity </a:t>
            </a:r>
          </a:p>
          <a:p>
            <a:pPr marL="800100" lvl="1" indent="-342900">
              <a:buFont typeface="Arial" panose="020B0604020202020204" pitchFamily="34" charset="0"/>
              <a:buChar char="•"/>
            </a:pPr>
            <a:r>
              <a:rPr lang="en-US" sz="1500"/>
              <a:t>Declining infrastructure </a:t>
            </a:r>
          </a:p>
          <a:p>
            <a:pPr marL="800100" lvl="1" indent="-342900">
              <a:buFont typeface="Arial" panose="020B0604020202020204" pitchFamily="34" charset="0"/>
              <a:buChar char="•"/>
            </a:pPr>
            <a:r>
              <a:rPr lang="en-US" sz="1500"/>
              <a:t>Difficult &amp; complex payor mix</a:t>
            </a:r>
          </a:p>
          <a:p>
            <a:pPr marL="800100" lvl="1" indent="-342900">
              <a:buFont typeface="Arial" panose="020B0604020202020204" pitchFamily="34" charset="0"/>
              <a:buChar char="•"/>
            </a:pPr>
            <a:r>
              <a:rPr lang="en-US" sz="1500">
                <a:cs typeface="Arial"/>
              </a:rPr>
              <a:t>Dramatic federal funding decreases</a:t>
            </a:r>
          </a:p>
        </p:txBody>
      </p:sp>
      <p:sp>
        <p:nvSpPr>
          <p:cNvPr id="5" name="TextBox 4">
            <a:extLst>
              <a:ext uri="{FF2B5EF4-FFF2-40B4-BE49-F238E27FC236}">
                <a16:creationId xmlns:a16="http://schemas.microsoft.com/office/drawing/2014/main" id="{9981E5E5-FEE4-F67C-4C39-7A6E4A05EAC0}"/>
              </a:ext>
            </a:extLst>
          </p:cNvPr>
          <p:cNvSpPr txBox="1"/>
          <p:nvPr/>
        </p:nvSpPr>
        <p:spPr>
          <a:xfrm>
            <a:off x="6447934" y="1244451"/>
            <a:ext cx="5314978" cy="3416320"/>
          </a:xfrm>
          <a:prstGeom prst="rect">
            <a:avLst/>
          </a:prstGeom>
          <a:noFill/>
          <a:ln w="28575">
            <a:solidFill>
              <a:schemeClr val="tx2"/>
            </a:solidFill>
          </a:ln>
        </p:spPr>
        <p:txBody>
          <a:bodyPr wrap="square" lIns="91440" tIns="45720" rIns="91440" bIns="45720" rtlCol="0" anchor="t">
            <a:spAutoFit/>
          </a:bodyPr>
          <a:lstStyle/>
          <a:p>
            <a:pPr algn="ctr"/>
            <a:r>
              <a:rPr lang="en-US" sz="2400" b="1">
                <a:solidFill>
                  <a:schemeClr val="tx2"/>
                </a:solidFill>
                <a:latin typeface="Arial"/>
                <a:ea typeface="+mj-ea"/>
                <a:cs typeface="Arial"/>
              </a:rPr>
              <a:t>Planning for the Future </a:t>
            </a:r>
          </a:p>
          <a:p>
            <a:pPr algn="ctr"/>
            <a:endParaRPr lang="en-US" sz="1200" b="1"/>
          </a:p>
          <a:p>
            <a:pPr marL="342900" indent="-342900">
              <a:buFont typeface="Arial" panose="020B0604020202020204" pitchFamily="34" charset="0"/>
              <a:buChar char="•"/>
            </a:pPr>
            <a:r>
              <a:rPr lang="en-US" sz="1500"/>
              <a:t>Without coordinated action </a:t>
            </a:r>
            <a:r>
              <a:rPr lang="en-US" sz="1500" b="1"/>
              <a:t>Illinois risks losing access to care, jobs, and damaging equity</a:t>
            </a:r>
            <a:endParaRPr lang="en-US" sz="1500"/>
          </a:p>
          <a:p>
            <a:pPr marL="342900" indent="-342900">
              <a:buFont typeface="Arial" panose="020B0604020202020204" pitchFamily="34" charset="0"/>
              <a:buChar char="•"/>
            </a:pPr>
            <a:r>
              <a:rPr lang="en-US" sz="1500" b="1"/>
              <a:t>Safety Net Hospitals are private entities </a:t>
            </a:r>
            <a:r>
              <a:rPr lang="en-US" sz="1500"/>
              <a:t>and oversee their operational and strategic direction</a:t>
            </a:r>
          </a:p>
          <a:p>
            <a:pPr marL="342900" indent="-342900">
              <a:buFont typeface="Arial" panose="020B0604020202020204" pitchFamily="34" charset="0"/>
              <a:buChar char="•"/>
            </a:pPr>
            <a:r>
              <a:rPr lang="en-US" sz="1500" b="1"/>
              <a:t>State’s Role</a:t>
            </a:r>
            <a:r>
              <a:rPr lang="en-US" sz="1500"/>
              <a:t>: </a:t>
            </a:r>
          </a:p>
          <a:p>
            <a:pPr marL="800100" lvl="1" indent="-342900">
              <a:buFont typeface="Arial" panose="020B0604020202020204" pitchFamily="34" charset="0"/>
              <a:buChar char="•"/>
            </a:pPr>
            <a:r>
              <a:rPr lang="en-US" sz="1500"/>
              <a:t>Promote strategic creative approach to challenges. </a:t>
            </a:r>
          </a:p>
          <a:p>
            <a:pPr marL="800100" lvl="1" indent="-342900">
              <a:buFont typeface="Arial" panose="020B0604020202020204" pitchFamily="34" charset="0"/>
              <a:buChar char="•"/>
            </a:pPr>
            <a:r>
              <a:rPr lang="en-US" sz="1500"/>
              <a:t>Coordination across all stakeholders </a:t>
            </a:r>
          </a:p>
          <a:p>
            <a:pPr marL="800100" lvl="1" indent="-342900">
              <a:buFont typeface="Arial" panose="020B0604020202020204" pitchFamily="34" charset="0"/>
              <a:buChar char="•"/>
            </a:pPr>
            <a:r>
              <a:rPr lang="en-US" sz="1500"/>
              <a:t>State has limited tools </a:t>
            </a:r>
          </a:p>
          <a:p>
            <a:pPr marL="800100" lvl="1" indent="-342900">
              <a:buFont typeface="Arial" panose="020B0604020202020204" pitchFamily="34" charset="0"/>
              <a:buChar char="•"/>
            </a:pPr>
            <a:r>
              <a:rPr lang="en-US" sz="1500"/>
              <a:t>The state has limited funding especially in light of coming HR1 related fiscal pressures</a:t>
            </a:r>
          </a:p>
          <a:p>
            <a:pPr marL="800100" lvl="1" indent="-342900">
              <a:buFont typeface="Arial" panose="020B0604020202020204" pitchFamily="34" charset="0"/>
              <a:buChar char="•"/>
            </a:pPr>
            <a:r>
              <a:rPr lang="en-US" sz="1500">
                <a:cs typeface="Arial"/>
              </a:rPr>
              <a:t>Community listening sessions and fostering critical stakeholder input</a:t>
            </a:r>
          </a:p>
        </p:txBody>
      </p:sp>
      <p:sp>
        <p:nvSpPr>
          <p:cNvPr id="10" name="TextBox 9">
            <a:extLst>
              <a:ext uri="{FF2B5EF4-FFF2-40B4-BE49-F238E27FC236}">
                <a16:creationId xmlns:a16="http://schemas.microsoft.com/office/drawing/2014/main" id="{24A4AFF1-C580-BBE6-EAEA-956D784DDB00}"/>
              </a:ext>
            </a:extLst>
          </p:cNvPr>
          <p:cNvSpPr txBox="1"/>
          <p:nvPr/>
        </p:nvSpPr>
        <p:spPr>
          <a:xfrm>
            <a:off x="877622" y="5348028"/>
            <a:ext cx="10477945" cy="560153"/>
          </a:xfrm>
          <a:prstGeom prst="rect">
            <a:avLst/>
          </a:prstGeom>
          <a:noFill/>
        </p:spPr>
        <p:txBody>
          <a:bodyPr wrap="square">
            <a:spAutoFit/>
          </a:bodyPr>
          <a:lstStyle/>
          <a:p>
            <a:pPr marL="102235" lvl="1" algn="ctr">
              <a:lnSpc>
                <a:spcPct val="95000"/>
              </a:lnSpc>
              <a:spcBef>
                <a:spcPts val="100"/>
              </a:spcBef>
              <a:spcAft>
                <a:spcPts val="100"/>
              </a:spcAft>
              <a:buClr>
                <a:schemeClr val="tx2"/>
              </a:buClr>
            </a:pPr>
            <a:r>
              <a:rPr lang="en-US" sz="1600" b="1">
                <a:solidFill>
                  <a:schemeClr val="tx2"/>
                </a:solidFill>
                <a:latin typeface="Arial"/>
                <a:cs typeface="Arial" panose="020B0604020202020204"/>
                <a:sym typeface="Trebuchet MS" panose="020B0603020202020204" pitchFamily="34" charset="0"/>
              </a:rPr>
              <a:t>We must work together to protect Medicaid, assess the needs of our Medicaid customers, stabilize the financial and organizational structures of our safety net system, and look for innovative solutions.</a:t>
            </a:r>
          </a:p>
        </p:txBody>
      </p:sp>
      <p:sp>
        <p:nvSpPr>
          <p:cNvPr id="2" name="Slide Number Placeholder 1">
            <a:extLst>
              <a:ext uri="{FF2B5EF4-FFF2-40B4-BE49-F238E27FC236}">
                <a16:creationId xmlns:a16="http://schemas.microsoft.com/office/drawing/2014/main" id="{E4415FA8-C7CB-26A2-8D4F-EEB4D4686EA1}"/>
              </a:ext>
            </a:extLst>
          </p:cNvPr>
          <p:cNvSpPr>
            <a:spLocks noGrp="1"/>
          </p:cNvSpPr>
          <p:nvPr>
            <p:ph type="sldNum" sz="quarter" idx="12"/>
          </p:nvPr>
        </p:nvSpPr>
        <p:spPr/>
        <p:txBody>
          <a:bodyPr/>
          <a:lstStyle/>
          <a:p>
            <a:fld id="{19ED8608-BCF1-B149-8CB0-92877DFBBF10}" type="slidenum">
              <a:rPr lang="en-US" smtClean="0"/>
              <a:pPr/>
              <a:t>15</a:t>
            </a:fld>
            <a:endParaRPr lang="en-US"/>
          </a:p>
        </p:txBody>
      </p:sp>
    </p:spTree>
    <p:extLst>
      <p:ext uri="{BB962C8B-B14F-4D97-AF65-F5344CB8AC3E}">
        <p14:creationId xmlns:p14="http://schemas.microsoft.com/office/powerpoint/2010/main" val="1240545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6E92E-C285-0870-6E79-1841F05829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2BA3F2-AEE6-59B6-66F9-8D7DC753D54C}"/>
              </a:ext>
            </a:extLst>
          </p:cNvPr>
          <p:cNvSpPr>
            <a:spLocks noGrp="1"/>
          </p:cNvSpPr>
          <p:nvPr>
            <p:ph type="title"/>
          </p:nvPr>
        </p:nvSpPr>
        <p:spPr>
          <a:xfrm>
            <a:off x="957949" y="2429385"/>
            <a:ext cx="5957887" cy="1436296"/>
          </a:xfrm>
        </p:spPr>
        <p:txBody>
          <a:bodyPr>
            <a:normAutofit fontScale="90000"/>
          </a:bodyPr>
          <a:lstStyle/>
          <a:p>
            <a:br>
              <a:rPr lang="en-US">
                <a:solidFill>
                  <a:schemeClr val="accent1">
                    <a:lumMod val="50000"/>
                  </a:schemeClr>
                </a:solidFill>
              </a:rPr>
            </a:br>
            <a:r>
              <a:rPr lang="en-US">
                <a:solidFill>
                  <a:schemeClr val="accent1">
                    <a:lumMod val="50000"/>
                  </a:schemeClr>
                </a:solidFill>
                <a:latin typeface="Arial"/>
                <a:cs typeface="Arial"/>
              </a:rPr>
              <a:t>HR 1: Federal Medicaid Changes Coming in FY27 and Beyond</a:t>
            </a:r>
            <a:endParaRPr lang="en-US">
              <a:solidFill>
                <a:schemeClr val="accent1">
                  <a:lumMod val="50000"/>
                </a:schemeClr>
              </a:solidFill>
            </a:endParaRPr>
          </a:p>
        </p:txBody>
      </p:sp>
    </p:spTree>
    <p:extLst>
      <p:ext uri="{BB962C8B-B14F-4D97-AF65-F5344CB8AC3E}">
        <p14:creationId xmlns:p14="http://schemas.microsoft.com/office/powerpoint/2010/main" val="2509945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5C901-BE31-8319-CD56-6C18D75B503D}"/>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71008739-3CAB-E040-8516-E5EFF4097893}"/>
              </a:ext>
            </a:extLst>
          </p:cNvPr>
          <p:cNvSpPr>
            <a:spLocks noGrp="1"/>
          </p:cNvSpPr>
          <p:nvPr>
            <p:ph type="title" idx="4294967295"/>
          </p:nvPr>
        </p:nvSpPr>
        <p:spPr>
          <a:xfrm>
            <a:off x="777840" y="2126125"/>
            <a:ext cx="3384623" cy="21198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l" defTabSz="914400" rtl="0" eaLnBrk="1" latinLnBrk="0" hangingPunct="1">
              <a:lnSpc>
                <a:spcPct val="90000"/>
              </a:lnSpc>
              <a:spcBef>
                <a:spcPct val="0"/>
              </a:spcBef>
              <a:buNone/>
              <a:defRPr sz="5400" b="1"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tx2"/>
                </a:solidFill>
                <a:effectLst/>
                <a:uLnTx/>
                <a:uFillTx/>
                <a:latin typeface="Arial"/>
                <a:ea typeface="+mj-ea"/>
                <a:cs typeface="Arial"/>
              </a:rPr>
              <a:t>HFS’ Guiding Principles in Enacting Federal Changes</a:t>
            </a:r>
          </a:p>
        </p:txBody>
      </p:sp>
      <p:sp>
        <p:nvSpPr>
          <p:cNvPr id="10" name="Content Placeholder 2">
            <a:extLst>
              <a:ext uri="{FF2B5EF4-FFF2-40B4-BE49-F238E27FC236}">
                <a16:creationId xmlns:a16="http://schemas.microsoft.com/office/drawing/2014/main" id="{F7352FD4-2BC2-A086-3169-B45302339ED1}"/>
              </a:ext>
            </a:extLst>
          </p:cNvPr>
          <p:cNvSpPr>
            <a:spLocks noGrp="1"/>
          </p:cNvSpPr>
          <p:nvPr/>
        </p:nvSpPr>
        <p:spPr>
          <a:xfrm>
            <a:off x="4765104" y="1295450"/>
            <a:ext cx="6389913" cy="1089529"/>
          </a:xfrm>
          <a:prstGeom prst="rect">
            <a:avLst/>
          </a:prstGeom>
        </p:spPr>
        <p:txBody>
          <a:bodyPr vert="horz" wrap="square"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342900" indent="-342900">
              <a:buClr>
                <a:schemeClr val="tx2"/>
              </a:buClr>
              <a:buFont typeface="Arial" panose="020B0604020202020204" pitchFamily="34" charset="0"/>
              <a:buChar char="•"/>
            </a:pPr>
            <a:r>
              <a:rPr lang="en-US" sz="2400">
                <a:solidFill>
                  <a:schemeClr val="tx1"/>
                </a:solidFill>
                <a:latin typeface="Arial"/>
                <a:cs typeface="Arial"/>
              </a:rPr>
              <a:t>Ensure eligible Illinoisans receive and maintain the coverage and benefits for which they qualify.</a:t>
            </a:r>
          </a:p>
        </p:txBody>
      </p:sp>
      <p:sp>
        <p:nvSpPr>
          <p:cNvPr id="11" name="Content Placeholder 2">
            <a:extLst>
              <a:ext uri="{FF2B5EF4-FFF2-40B4-BE49-F238E27FC236}">
                <a16:creationId xmlns:a16="http://schemas.microsoft.com/office/drawing/2014/main" id="{895C78A6-4DF5-B861-5F9E-13990F45F01B}"/>
              </a:ext>
            </a:extLst>
          </p:cNvPr>
          <p:cNvSpPr txBox="1">
            <a:spLocks/>
          </p:cNvSpPr>
          <p:nvPr/>
        </p:nvSpPr>
        <p:spPr>
          <a:xfrm>
            <a:off x="4765104" y="2637499"/>
            <a:ext cx="6389913" cy="1089529"/>
          </a:xfrm>
          <a:prstGeom prst="rect">
            <a:avLst/>
          </a:prstGeom>
        </p:spPr>
        <p:txBody>
          <a:bodyPr vert="horz" wrap="square" lIns="91440" tIns="45720" rIns="91440" bIns="45720" rtlCol="0" anchor="ctr">
            <a:noAutofit/>
          </a:bodyPr>
          <a:lstStyle>
            <a:defPPr>
              <a:defRPr lang="en-US"/>
            </a:defPPr>
            <a:lvl1pPr marL="342900" indent="-342900" algn="l" defTabSz="914400" rtl="0" eaLnBrk="1" latinLnBrk="0" hangingPunct="1">
              <a:lnSpc>
                <a:spcPct val="110000"/>
              </a:lnSpc>
              <a:spcBef>
                <a:spcPts val="600"/>
              </a:spcBef>
              <a:spcAft>
                <a:spcPts val="300"/>
              </a:spcAft>
              <a:buClr>
                <a:schemeClr val="tx2"/>
              </a:buClr>
              <a:buFont typeface="Arial" panose="020B0604020202020204" pitchFamily="34" charset="0"/>
              <a:buChar char="•"/>
              <a:defRPr lang="en-US" sz="2200" kern="1200">
                <a:solidFill>
                  <a:schemeClr val="tx1"/>
                </a:solidFill>
                <a:latin typeface="+mn-lt"/>
                <a:ea typeface="+mn-ea"/>
                <a:cs typeface="+mn-cs"/>
                <a:sym typeface="Trebuchet MS" panose="020B0603020202020204" pitchFamily="34" charset="0"/>
              </a:defRPr>
            </a:lvl1pPr>
            <a:lvl2pPr marL="320040" indent="-219456"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2800" kern="1200">
                <a:solidFill>
                  <a:schemeClr val="tx1">
                    <a:lumMod val="75000"/>
                    <a:lumOff val="25000"/>
                  </a:schemeClr>
                </a:solidFill>
                <a:latin typeface="+mn-lt"/>
                <a:ea typeface="+mn-ea"/>
                <a:cs typeface="+mn-cs"/>
                <a:sym typeface="Trebuchet MS" panose="020B0603020202020204" pitchFamily="34" charset="0"/>
              </a:defRPr>
            </a:lvl2pPr>
            <a:lvl3pPr marL="649224" indent="-219456"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2400" kern="1200">
                <a:solidFill>
                  <a:schemeClr val="tx1">
                    <a:lumMod val="75000"/>
                    <a:lumOff val="25000"/>
                  </a:schemeClr>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2000" kern="1200">
                <a:solidFill>
                  <a:schemeClr val="tx1">
                    <a:lumMod val="75000"/>
                    <a:lumOff val="25000"/>
                  </a:schemeClr>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2000" b="1" kern="1200">
                <a:solidFill>
                  <a:schemeClr val="tx1">
                    <a:lumMod val="75000"/>
                    <a:lumOff val="25000"/>
                  </a:schemeClr>
                </a:solidFill>
                <a:latin typeface="+mn-lt"/>
                <a:ea typeface="+mn-ea"/>
                <a:cs typeface="+mn-cs"/>
                <a:sym typeface="Trebuchet MS" panose="020B0603020202020204" pitchFamily="34" charset="0"/>
              </a:defRPr>
            </a:lvl5pPr>
            <a:lvl6pPr marL="320040" indent="-219456"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2000" kern="1200">
                <a:solidFill>
                  <a:srgbClr val="1F1B19"/>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2000" kern="1200" baseline="0">
                <a:solidFill>
                  <a:srgbClr val="1F1B19"/>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2000" kern="1200" baseline="0">
                <a:solidFill>
                  <a:srgbClr val="1A4387"/>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000" kern="1200" baseline="0">
                <a:solidFill>
                  <a:srgbClr val="1A4387"/>
                </a:solidFill>
                <a:latin typeface="+mn-lt"/>
                <a:ea typeface="+mn-ea"/>
                <a:cs typeface="+mn-cs"/>
                <a:sym typeface="Trebuchet MS" panose="020B0603020202020204" pitchFamily="34" charset="0"/>
              </a:defRPr>
            </a:lvl9pPr>
          </a:lstStyle>
          <a:p>
            <a:pPr>
              <a:lnSpc>
                <a:spcPct val="100000"/>
              </a:lnSpc>
              <a:spcBef>
                <a:spcPts val="0"/>
              </a:spcBef>
              <a:spcAft>
                <a:spcPts val="0"/>
              </a:spcAft>
            </a:pPr>
            <a:r>
              <a:rPr lang="en-US" sz="2400">
                <a:latin typeface="+mj-lt"/>
              </a:rPr>
              <a:t>Ensure the Illinois Medicaid program maintains the ability to cover as many health care services as possible.</a:t>
            </a:r>
          </a:p>
        </p:txBody>
      </p:sp>
      <p:sp>
        <p:nvSpPr>
          <p:cNvPr id="12" name="Content Placeholder 2">
            <a:extLst>
              <a:ext uri="{FF2B5EF4-FFF2-40B4-BE49-F238E27FC236}">
                <a16:creationId xmlns:a16="http://schemas.microsoft.com/office/drawing/2014/main" id="{967E64A2-556D-7C4B-DFA6-5B702EE5A1A5}"/>
              </a:ext>
            </a:extLst>
          </p:cNvPr>
          <p:cNvSpPr txBox="1">
            <a:spLocks/>
          </p:cNvSpPr>
          <p:nvPr/>
        </p:nvSpPr>
        <p:spPr>
          <a:xfrm>
            <a:off x="4765104" y="3737642"/>
            <a:ext cx="6389913" cy="1089529"/>
          </a:xfrm>
          <a:prstGeom prst="rect">
            <a:avLst/>
          </a:prstGeom>
        </p:spPr>
        <p:txBody>
          <a:bodyPr vert="horz" wrap="square" lIns="91440" tIns="45720" rIns="91440" bIns="45720" rtlCol="0" anchor="ctr">
            <a:noAutofit/>
          </a:bodyPr>
          <a:lstStyle>
            <a:defPPr>
              <a:defRPr lang="en-US"/>
            </a:defPPr>
            <a:lvl1pPr marL="342900" indent="-342900" algn="l" defTabSz="914400" rtl="0" eaLnBrk="1" latinLnBrk="0" hangingPunct="1">
              <a:lnSpc>
                <a:spcPct val="110000"/>
              </a:lnSpc>
              <a:spcBef>
                <a:spcPts val="600"/>
              </a:spcBef>
              <a:spcAft>
                <a:spcPts val="300"/>
              </a:spcAft>
              <a:buClr>
                <a:schemeClr val="tx2"/>
              </a:buClr>
              <a:buFont typeface="Arial" panose="020B0604020202020204" pitchFamily="34" charset="0"/>
              <a:buChar char="•"/>
              <a:defRPr sz="2200" kern="1200">
                <a:solidFill>
                  <a:schemeClr val="tx1"/>
                </a:solidFill>
                <a:latin typeface="+mn-lt"/>
                <a:ea typeface="+mn-ea"/>
                <a:cs typeface="+mn-cs"/>
              </a:defRPr>
            </a:lvl1pPr>
            <a:lvl2pPr marL="320040" indent="-219456" algn="l" defTabSz="914400" rtl="0" eaLnBrk="1" latinLnBrk="0" hangingPunct="1">
              <a:lnSpc>
                <a:spcPct val="90000"/>
              </a:lnSpc>
              <a:spcBef>
                <a:spcPts val="0"/>
              </a:spcBef>
              <a:spcAft>
                <a:spcPts val="300"/>
              </a:spcAft>
              <a:buClr>
                <a:schemeClr val="tx2"/>
              </a:buClr>
              <a:buFont typeface="Arial" panose="020B0604020202020204" pitchFamily="34" charset="0"/>
              <a:buChar char="•"/>
              <a:defRPr sz="2800" kern="1200">
                <a:solidFill>
                  <a:schemeClr val="tx1">
                    <a:lumMod val="75000"/>
                    <a:lumOff val="25000"/>
                  </a:schemeClr>
                </a:solidFill>
                <a:latin typeface="+mn-lt"/>
                <a:ea typeface="+mn-ea"/>
                <a:cs typeface="+mn-cs"/>
              </a:defRPr>
            </a:lvl2pPr>
            <a:lvl3pPr marL="649224" indent="-219456" algn="l" defTabSz="914400" rtl="0" eaLnBrk="1" latinLnBrk="0" hangingPunct="1">
              <a:lnSpc>
                <a:spcPct val="90000"/>
              </a:lnSpc>
              <a:spcBef>
                <a:spcPts val="0"/>
              </a:spcBef>
              <a:spcAft>
                <a:spcPts val="300"/>
              </a:spcAft>
              <a:buClr>
                <a:schemeClr val="tx2"/>
              </a:buClr>
              <a:buFont typeface="Arial" panose="020B0604020202020204" pitchFamily="34" charset="0"/>
              <a:buChar char="–"/>
              <a:defRPr sz="2400" kern="1200">
                <a:solidFill>
                  <a:schemeClr val="tx1">
                    <a:lumMod val="75000"/>
                    <a:lumOff val="25000"/>
                  </a:schemeClr>
                </a:solidFill>
                <a:latin typeface="+mn-lt"/>
                <a:ea typeface="+mn-ea"/>
                <a:cs typeface="+mn-cs"/>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sz="2000" kern="1200">
                <a:solidFill>
                  <a:schemeClr val="tx1">
                    <a:lumMod val="75000"/>
                    <a:lumOff val="25000"/>
                  </a:schemeClr>
                </a:solidFill>
                <a:latin typeface="+mn-lt"/>
                <a:ea typeface="+mn-ea"/>
                <a:cs typeface="+mn-cs"/>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sz="2000" b="1" kern="1200">
                <a:solidFill>
                  <a:schemeClr val="tx1">
                    <a:lumMod val="75000"/>
                    <a:lumOff val="25000"/>
                  </a:schemeClr>
                </a:solidFill>
                <a:latin typeface="+mn-lt"/>
                <a:ea typeface="+mn-ea"/>
                <a:cs typeface="+mn-cs"/>
              </a:defRPr>
            </a:lvl5pPr>
            <a:lvl6pPr marL="320040" indent="-219456" algn="l" defTabSz="914400" rtl="0" eaLnBrk="1" latinLnBrk="0" hangingPunct="1">
              <a:lnSpc>
                <a:spcPct val="90000"/>
              </a:lnSpc>
              <a:spcBef>
                <a:spcPts val="0"/>
              </a:spcBef>
              <a:spcAft>
                <a:spcPts val="600"/>
              </a:spcAft>
              <a:buClr>
                <a:schemeClr val="tx2"/>
              </a:buClr>
              <a:buFont typeface="Arial" panose="020B0604020202020204" pitchFamily="34" charset="0"/>
              <a:buChar char="•"/>
              <a:defRPr sz="2000" kern="1200">
                <a:solidFill>
                  <a:srgbClr val="1F1B19"/>
                </a:solidFill>
                <a:latin typeface="+mn-lt"/>
                <a:ea typeface="+mn-ea"/>
                <a:cs typeface="+mn-cs"/>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sz="2000" kern="1200" baseline="0">
                <a:solidFill>
                  <a:srgbClr val="1F1B19"/>
                </a:solidFill>
                <a:latin typeface="+mn-lt"/>
                <a:ea typeface="+mn-ea"/>
                <a:cs typeface="+mn-cs"/>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sz="2000" kern="1200" baseline="0">
                <a:solidFill>
                  <a:srgbClr val="1A4387"/>
                </a:solidFill>
                <a:latin typeface="+mn-lt"/>
                <a:ea typeface="+mn-ea"/>
                <a:cs typeface="+mn-cs"/>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sz="2000" kern="1200" baseline="0">
                <a:solidFill>
                  <a:srgbClr val="1A4387"/>
                </a:solidFill>
                <a:latin typeface="+mn-lt"/>
                <a:ea typeface="+mn-ea"/>
                <a:cs typeface="+mn-cs"/>
              </a:defRPr>
            </a:lvl9pPr>
          </a:lstStyle>
          <a:p>
            <a:r>
              <a:rPr lang="en-US" sz="2600">
                <a:latin typeface="Arial"/>
                <a:cs typeface="Arial"/>
                <a:sym typeface="Trebuchet MS" panose="020B0603020202020204" pitchFamily="34" charset="0"/>
              </a:rPr>
              <a:t>Mitigate</a:t>
            </a:r>
            <a:r>
              <a:rPr lang="en-US" sz="2600">
                <a:latin typeface="Arial"/>
                <a:cs typeface="Arial"/>
              </a:rPr>
              <a:t> harm as much as possible.</a:t>
            </a:r>
          </a:p>
        </p:txBody>
      </p:sp>
      <p:sp>
        <p:nvSpPr>
          <p:cNvPr id="3" name="Slide Number Placeholder 2">
            <a:extLst>
              <a:ext uri="{FF2B5EF4-FFF2-40B4-BE49-F238E27FC236}">
                <a16:creationId xmlns:a16="http://schemas.microsoft.com/office/drawing/2014/main" id="{77008454-6CB2-001F-7507-34111B5F40F2}"/>
              </a:ext>
            </a:extLst>
          </p:cNvPr>
          <p:cNvSpPr>
            <a:spLocks noGrp="1"/>
          </p:cNvSpPr>
          <p:nvPr>
            <p:ph type="sldNum" sz="quarter" idx="12"/>
          </p:nvPr>
        </p:nvSpPr>
        <p:spPr/>
        <p:txBody>
          <a:bodyPr/>
          <a:lstStyle/>
          <a:p>
            <a:fld id="{19ED8608-BCF1-B149-8CB0-92877DFBBF10}" type="slidenum">
              <a:rPr lang="en-US" smtClean="0"/>
              <a:pPr/>
              <a:t>17</a:t>
            </a:fld>
            <a:endParaRPr lang="en-US"/>
          </a:p>
        </p:txBody>
      </p:sp>
    </p:spTree>
    <p:extLst>
      <p:ext uri="{BB962C8B-B14F-4D97-AF65-F5344CB8AC3E}">
        <p14:creationId xmlns:p14="http://schemas.microsoft.com/office/powerpoint/2010/main" val="24888790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6232D-9553-1633-38E8-FA0C24E6F996}"/>
              </a:ext>
            </a:extLst>
          </p:cNvPr>
          <p:cNvSpPr>
            <a:spLocks noGrp="1"/>
          </p:cNvSpPr>
          <p:nvPr>
            <p:ph type="title"/>
          </p:nvPr>
        </p:nvSpPr>
        <p:spPr>
          <a:xfrm>
            <a:off x="2388527" y="154315"/>
            <a:ext cx="10170459" cy="1325563"/>
          </a:xfrm>
        </p:spPr>
        <p:txBody>
          <a:bodyPr/>
          <a:lstStyle/>
          <a:p>
            <a:r>
              <a:rPr lang="en-US">
                <a:latin typeface="Arial"/>
                <a:cs typeface="Arial"/>
              </a:rPr>
              <a:t>HR 1 Medicaid eligibility changes</a:t>
            </a:r>
            <a:endParaRPr lang="en-US"/>
          </a:p>
        </p:txBody>
      </p:sp>
      <p:sp>
        <p:nvSpPr>
          <p:cNvPr id="3" name="Content Placeholder 2">
            <a:extLst>
              <a:ext uri="{FF2B5EF4-FFF2-40B4-BE49-F238E27FC236}">
                <a16:creationId xmlns:a16="http://schemas.microsoft.com/office/drawing/2014/main" id="{2DA21FC0-801E-8A59-9B6B-F269C24E2716}"/>
              </a:ext>
            </a:extLst>
          </p:cNvPr>
          <p:cNvSpPr>
            <a:spLocks noGrp="1"/>
          </p:cNvSpPr>
          <p:nvPr>
            <p:ph sz="half" idx="1"/>
          </p:nvPr>
        </p:nvSpPr>
        <p:spPr>
          <a:xfrm>
            <a:off x="1010770" y="1284893"/>
            <a:ext cx="10170459" cy="5233212"/>
          </a:xfrm>
        </p:spPr>
        <p:txBody>
          <a:bodyPr vert="horz" lIns="91440" tIns="45720" rIns="91440" bIns="45720" rtlCol="0" anchor="t">
            <a:noAutofit/>
          </a:bodyPr>
          <a:lstStyle/>
          <a:p>
            <a:pPr marL="0" indent="0">
              <a:buNone/>
            </a:pPr>
            <a:r>
              <a:rPr lang="en-US" sz="2000" b="1">
                <a:solidFill>
                  <a:schemeClr val="tx1"/>
                </a:solidFill>
                <a:latin typeface="Arial"/>
                <a:cs typeface="Arial"/>
              </a:rPr>
              <a:t>New Federal Requirements for some enrollees</a:t>
            </a:r>
            <a:endParaRPr lang="en-US" sz="2000">
              <a:solidFill>
                <a:schemeClr val="tx1"/>
              </a:solidFill>
            </a:endParaRPr>
          </a:p>
          <a:p>
            <a:r>
              <a:rPr lang="en-US" sz="1800" b="1">
                <a:solidFill>
                  <a:schemeClr val="tx1"/>
                </a:solidFill>
                <a:latin typeface="Arial"/>
                <a:cs typeface="Arial"/>
              </a:rPr>
              <a:t>Mandatory Work Requirements </a:t>
            </a:r>
            <a:r>
              <a:rPr lang="en-US" sz="1800">
                <a:solidFill>
                  <a:schemeClr val="tx1"/>
                </a:solidFill>
                <a:latin typeface="Arial"/>
                <a:cs typeface="Arial"/>
              </a:rPr>
              <a:t>(Effective January 1, 2027)</a:t>
            </a:r>
          </a:p>
          <a:p>
            <a:pPr lvl="1"/>
            <a:r>
              <a:rPr lang="en-US" sz="1800">
                <a:solidFill>
                  <a:schemeClr val="tx1"/>
                </a:solidFill>
                <a:latin typeface="Arial"/>
                <a:cs typeface="Arial"/>
              </a:rPr>
              <a:t>Medicaid customers aged 19 to 64 without dependents under age 14 must prove they meet certain work, education, and/or community service requirements or claim an exemption in order to be eligible for coverage.</a:t>
            </a:r>
            <a:endParaRPr lang="en-US" sz="1800">
              <a:solidFill>
                <a:schemeClr val="tx1"/>
              </a:solidFill>
            </a:endParaRPr>
          </a:p>
          <a:p>
            <a:r>
              <a:rPr lang="en-US" sz="1800" b="1">
                <a:solidFill>
                  <a:schemeClr val="tx1"/>
                </a:solidFill>
                <a:latin typeface="Arial"/>
                <a:cs typeface="Arial"/>
              </a:rPr>
              <a:t>More Frequent Redeterminations </a:t>
            </a:r>
            <a:r>
              <a:rPr lang="en-US" sz="1800">
                <a:solidFill>
                  <a:schemeClr val="tx1"/>
                </a:solidFill>
                <a:latin typeface="Arial"/>
                <a:cs typeface="Arial"/>
              </a:rPr>
              <a:t>(Effective January 1, 2027)</a:t>
            </a:r>
            <a:endParaRPr lang="en-US" sz="1800">
              <a:solidFill>
                <a:schemeClr val="tx1"/>
              </a:solidFill>
            </a:endParaRPr>
          </a:p>
          <a:p>
            <a:pPr lvl="1"/>
            <a:r>
              <a:rPr lang="en-US" sz="1800">
                <a:solidFill>
                  <a:schemeClr val="tx1"/>
                </a:solidFill>
                <a:latin typeface="Arial"/>
                <a:cs typeface="Arial"/>
              </a:rPr>
              <a:t>Currently, states are required to verify Medicaid eligibility annually. HR 1 requires states to verify eligibility for customers in the Affordable Care Act (ACA) expansion population every six months.</a:t>
            </a:r>
            <a:endParaRPr lang="en-US" sz="1800">
              <a:solidFill>
                <a:schemeClr val="tx1"/>
              </a:solidFill>
            </a:endParaRPr>
          </a:p>
          <a:p>
            <a:r>
              <a:rPr lang="en-US" sz="1800" b="1">
                <a:solidFill>
                  <a:schemeClr val="tx1"/>
                </a:solidFill>
                <a:latin typeface="Arial"/>
                <a:cs typeface="Arial"/>
              </a:rPr>
              <a:t>Retroactive Coverage Limits </a:t>
            </a:r>
            <a:r>
              <a:rPr lang="en-US" sz="1800">
                <a:solidFill>
                  <a:schemeClr val="tx1"/>
                </a:solidFill>
                <a:latin typeface="Arial"/>
                <a:cs typeface="Arial"/>
              </a:rPr>
              <a:t>(Effective January 1, 2027)</a:t>
            </a:r>
            <a:endParaRPr lang="en-US" sz="1800">
              <a:solidFill>
                <a:schemeClr val="tx1"/>
              </a:solidFill>
            </a:endParaRPr>
          </a:p>
          <a:p>
            <a:pPr lvl="1"/>
            <a:r>
              <a:rPr lang="en-US" sz="1800">
                <a:solidFill>
                  <a:schemeClr val="tx1"/>
                </a:solidFill>
                <a:latin typeface="Arial"/>
                <a:cs typeface="Arial"/>
              </a:rPr>
              <a:t>Reduces medical coverage pre-enrollment from three months to one month for ACA adults and two months for other groups.</a:t>
            </a:r>
          </a:p>
          <a:p>
            <a:r>
              <a:rPr lang="en-US" sz="1800" b="1">
                <a:solidFill>
                  <a:schemeClr val="tx1"/>
                </a:solidFill>
                <a:latin typeface="Arial"/>
                <a:cs typeface="Arial"/>
              </a:rPr>
              <a:t>Narrowing Non-Citizen Eligibility </a:t>
            </a:r>
            <a:r>
              <a:rPr lang="en-US" sz="1800">
                <a:solidFill>
                  <a:schemeClr val="tx1"/>
                </a:solidFill>
                <a:latin typeface="Arial"/>
                <a:cs typeface="Arial"/>
              </a:rPr>
              <a:t>(Effective October 1, 2026)</a:t>
            </a:r>
          </a:p>
          <a:p>
            <a:pPr lvl="1"/>
            <a:r>
              <a:rPr lang="en-US" sz="1800">
                <a:solidFill>
                  <a:schemeClr val="tx1"/>
                </a:solidFill>
                <a:latin typeface="Arial"/>
                <a:cs typeface="Arial"/>
              </a:rPr>
              <a:t>Removes federal matching funds for previously eligible immigrant categories.</a:t>
            </a:r>
          </a:p>
        </p:txBody>
      </p:sp>
      <p:sp>
        <p:nvSpPr>
          <p:cNvPr id="5" name="Slide Number Placeholder 4">
            <a:extLst>
              <a:ext uri="{FF2B5EF4-FFF2-40B4-BE49-F238E27FC236}">
                <a16:creationId xmlns:a16="http://schemas.microsoft.com/office/drawing/2014/main" id="{B2C4DD84-0C3B-AFEF-6039-AA6AAB2D07AE}"/>
              </a:ext>
            </a:extLst>
          </p:cNvPr>
          <p:cNvSpPr>
            <a:spLocks noGrp="1"/>
          </p:cNvSpPr>
          <p:nvPr>
            <p:ph type="sldNum" sz="quarter" idx="12"/>
          </p:nvPr>
        </p:nvSpPr>
        <p:spPr/>
        <p:txBody>
          <a:bodyPr/>
          <a:lstStyle/>
          <a:p>
            <a:fld id="{19ED8608-BCF1-B149-8CB0-92877DFBBF10}" type="slidenum">
              <a:rPr lang="en-US" smtClean="0"/>
              <a:pPr/>
              <a:t>18</a:t>
            </a:fld>
            <a:endParaRPr lang="en-US"/>
          </a:p>
        </p:txBody>
      </p:sp>
    </p:spTree>
    <p:extLst>
      <p:ext uri="{BB962C8B-B14F-4D97-AF65-F5344CB8AC3E}">
        <p14:creationId xmlns:p14="http://schemas.microsoft.com/office/powerpoint/2010/main" val="1898112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7F826-CA59-8ACB-0DC1-4296EB772D39}"/>
              </a:ext>
            </a:extLst>
          </p:cNvPr>
          <p:cNvSpPr>
            <a:spLocks noGrp="1"/>
          </p:cNvSpPr>
          <p:nvPr>
            <p:ph type="title"/>
          </p:nvPr>
        </p:nvSpPr>
        <p:spPr>
          <a:xfrm>
            <a:off x="2809615" y="-5022"/>
            <a:ext cx="10170459" cy="1325563"/>
          </a:xfrm>
        </p:spPr>
        <p:txBody>
          <a:bodyPr/>
          <a:lstStyle/>
          <a:p>
            <a:r>
              <a:rPr lang="en-US">
                <a:latin typeface="Arial"/>
                <a:cs typeface="Arial"/>
              </a:rPr>
              <a:t>HR 1 impact on Medicaid</a:t>
            </a:r>
            <a:endParaRPr lang="en-US"/>
          </a:p>
        </p:txBody>
      </p:sp>
      <p:sp>
        <p:nvSpPr>
          <p:cNvPr id="3" name="Content Placeholder 2">
            <a:extLst>
              <a:ext uri="{FF2B5EF4-FFF2-40B4-BE49-F238E27FC236}">
                <a16:creationId xmlns:a16="http://schemas.microsoft.com/office/drawing/2014/main" id="{23C9D56D-A253-2E5B-C6BF-EEC2F149D657}"/>
              </a:ext>
            </a:extLst>
          </p:cNvPr>
          <p:cNvSpPr>
            <a:spLocks noGrp="1"/>
          </p:cNvSpPr>
          <p:nvPr>
            <p:ph sz="half" idx="1"/>
          </p:nvPr>
        </p:nvSpPr>
        <p:spPr>
          <a:xfrm>
            <a:off x="440363" y="1148414"/>
            <a:ext cx="11589390" cy="5177764"/>
          </a:xfrm>
        </p:spPr>
        <p:txBody>
          <a:bodyPr vert="horz" lIns="91440" tIns="45720" rIns="91440" bIns="45720" rtlCol="0" anchor="t">
            <a:noAutofit/>
          </a:bodyPr>
          <a:lstStyle/>
          <a:p>
            <a:pPr marL="0" indent="0">
              <a:buNone/>
            </a:pPr>
            <a:r>
              <a:rPr lang="en-US" sz="2000">
                <a:solidFill>
                  <a:srgbClr val="000000"/>
                </a:solidFill>
                <a:latin typeface="Arial"/>
                <a:cs typeface="Arial"/>
              </a:rPr>
              <a:t>Internal estimates show that between </a:t>
            </a:r>
            <a:r>
              <a:rPr lang="en-US" sz="2000" b="1">
                <a:solidFill>
                  <a:schemeClr val="tx2"/>
                </a:solidFill>
                <a:latin typeface="Arial"/>
                <a:cs typeface="Arial"/>
              </a:rPr>
              <a:t>165,000 and 300,000 Illinoisans </a:t>
            </a:r>
            <a:r>
              <a:rPr lang="en-US" sz="2000">
                <a:solidFill>
                  <a:srgbClr val="000000"/>
                </a:solidFill>
                <a:latin typeface="Arial"/>
                <a:cs typeface="Arial"/>
              </a:rPr>
              <a:t>will lose Medicaid coverage due to the new federal work requirements.</a:t>
            </a:r>
            <a:endParaRPr lang="en-US" sz="2000"/>
          </a:p>
          <a:p>
            <a:r>
              <a:rPr lang="en-US" sz="2000">
                <a:solidFill>
                  <a:srgbClr val="3D363D"/>
                </a:solidFill>
                <a:latin typeface="Arial"/>
                <a:cs typeface="Arial"/>
              </a:rPr>
              <a:t>States that have imposed work requirements, such as AR and GA, saw tens of thousands of eligible enrollees lose coverage. </a:t>
            </a:r>
            <a:endParaRPr lang="en-US" sz="2000">
              <a:solidFill>
                <a:srgbClr val="3D363D"/>
              </a:solidFill>
            </a:endParaRPr>
          </a:p>
          <a:p>
            <a:pPr marL="0" indent="0">
              <a:buNone/>
            </a:pPr>
            <a:r>
              <a:rPr lang="en-US" sz="2000" b="1">
                <a:solidFill>
                  <a:schemeClr val="tx2"/>
                </a:solidFill>
                <a:latin typeface="Arial"/>
                <a:cs typeface="Arial"/>
              </a:rPr>
              <a:t>More frequent redeterminations</a:t>
            </a:r>
            <a:r>
              <a:rPr lang="en-US" sz="2000">
                <a:solidFill>
                  <a:srgbClr val="000000"/>
                </a:solidFill>
                <a:latin typeface="Arial"/>
                <a:cs typeface="Arial"/>
              </a:rPr>
              <a:t> </a:t>
            </a:r>
            <a:r>
              <a:rPr lang="en-US" sz="2000">
                <a:solidFill>
                  <a:srgbClr val="3D363D"/>
                </a:solidFill>
                <a:latin typeface="Arial"/>
                <a:cs typeface="Arial"/>
              </a:rPr>
              <a:t>for ACA adults will mean an increased administrative burden for caseworkers and customers, and</a:t>
            </a:r>
            <a:r>
              <a:rPr lang="en-US" sz="2000">
                <a:solidFill>
                  <a:srgbClr val="000000"/>
                </a:solidFill>
                <a:latin typeface="Arial"/>
                <a:cs typeface="Arial"/>
              </a:rPr>
              <a:t> </a:t>
            </a:r>
            <a:r>
              <a:rPr lang="en-US" sz="2000" b="1">
                <a:solidFill>
                  <a:schemeClr val="tx2"/>
                </a:solidFill>
                <a:latin typeface="Arial"/>
                <a:cs typeface="Arial"/>
              </a:rPr>
              <a:t>an increased risk that eligible enrollees will lose coverage. </a:t>
            </a:r>
            <a:endParaRPr lang="en-US" sz="1200" b="1">
              <a:solidFill>
                <a:schemeClr val="tx2"/>
              </a:solidFill>
              <a:latin typeface="Arial"/>
              <a:cs typeface="Arial"/>
            </a:endParaRPr>
          </a:p>
          <a:p>
            <a:pPr marL="0" indent="0">
              <a:buNone/>
            </a:pPr>
            <a:r>
              <a:rPr lang="en-US" sz="2000">
                <a:solidFill>
                  <a:schemeClr val="tx1"/>
                </a:solidFill>
                <a:latin typeface="Arial"/>
                <a:cs typeface="Arial"/>
              </a:rPr>
              <a:t>The </a:t>
            </a:r>
            <a:r>
              <a:rPr lang="en-US" sz="2000" b="1">
                <a:solidFill>
                  <a:schemeClr val="tx2"/>
                </a:solidFill>
                <a:latin typeface="Arial"/>
                <a:cs typeface="Arial"/>
              </a:rPr>
              <a:t>narrowing of non-citizen eligibility is expected to result in coverage loss for approximately 10,000 full-benefit adult individuals</a:t>
            </a:r>
            <a:r>
              <a:rPr lang="en-US" sz="2000">
                <a:solidFill>
                  <a:schemeClr val="tx1"/>
                </a:solidFill>
                <a:latin typeface="Arial"/>
                <a:cs typeface="Arial"/>
              </a:rPr>
              <a:t> on 10/1/2026 due to the new definition of Qualified Aliens. </a:t>
            </a:r>
            <a:endParaRPr lang="en-US" sz="2000">
              <a:solidFill>
                <a:schemeClr val="tx1"/>
              </a:solidFill>
            </a:endParaRPr>
          </a:p>
          <a:p>
            <a:pPr marL="0" indent="0">
              <a:buNone/>
            </a:pPr>
            <a:r>
              <a:rPr lang="en-US" sz="2000">
                <a:solidFill>
                  <a:srgbClr val="3D363D"/>
                </a:solidFill>
                <a:latin typeface="Arial"/>
                <a:cs typeface="Arial"/>
              </a:rPr>
              <a:t>Shortened </a:t>
            </a:r>
            <a:r>
              <a:rPr lang="en-US" sz="2000" b="1">
                <a:solidFill>
                  <a:schemeClr val="tx2"/>
                </a:solidFill>
                <a:latin typeface="Arial"/>
                <a:cs typeface="Arial"/>
              </a:rPr>
              <a:t>retroactive eligibility </a:t>
            </a:r>
            <a:r>
              <a:rPr lang="en-US" sz="2000">
                <a:solidFill>
                  <a:srgbClr val="3D363D"/>
                </a:solidFill>
                <a:latin typeface="Arial"/>
                <a:cs typeface="Arial"/>
              </a:rPr>
              <a:t>period for all populations is ex</a:t>
            </a:r>
            <a:r>
              <a:rPr lang="en-US" sz="2000">
                <a:solidFill>
                  <a:srgbClr val="000000"/>
                </a:solidFill>
                <a:latin typeface="Arial"/>
                <a:cs typeface="Arial"/>
              </a:rPr>
              <a:t>pected to bring r</a:t>
            </a:r>
            <a:r>
              <a:rPr lang="en-US" sz="2000">
                <a:solidFill>
                  <a:schemeClr val="tx1"/>
                </a:solidFill>
                <a:latin typeface="Arial"/>
                <a:cs typeface="Arial"/>
              </a:rPr>
              <a:t>educed reimbursement for providers and increased medical debt or forgone care for customers. </a:t>
            </a:r>
            <a:endParaRPr lang="en-US" sz="2000">
              <a:solidFill>
                <a:schemeClr val="tx1"/>
              </a:solidFill>
            </a:endParaRPr>
          </a:p>
          <a:p>
            <a:pPr marL="0" indent="0" algn="ctr">
              <a:buNone/>
            </a:pPr>
            <a:endParaRPr lang="en-US" sz="800" b="1">
              <a:solidFill>
                <a:schemeClr val="tx2"/>
              </a:solidFill>
              <a:latin typeface="Arial"/>
              <a:cs typeface="Arial"/>
            </a:endParaRPr>
          </a:p>
          <a:p>
            <a:pPr marL="0" indent="0" algn="ctr">
              <a:buNone/>
            </a:pPr>
            <a:r>
              <a:rPr lang="en-US" sz="2100" b="1">
                <a:solidFill>
                  <a:schemeClr val="tx2"/>
                </a:solidFill>
                <a:latin typeface="Arial"/>
                <a:cs typeface="Arial"/>
              </a:rPr>
              <a:t>Coverage loss due to HR 1 changes will put financial pressure on individuals, providers and the healthcare system broadly. </a:t>
            </a:r>
            <a:r>
              <a:rPr lang="en-US" sz="2100" b="1">
                <a:solidFill>
                  <a:schemeClr val="tx2"/>
                </a:solidFill>
                <a:highlight>
                  <a:srgbClr val="FFFFFF"/>
                </a:highlight>
                <a:latin typeface="Arial"/>
                <a:cs typeface="Arial"/>
              </a:rPr>
              <a:t>Manatt projects the state will face a roughly $51 billion reduction in Medicaid expenditures in the next decade. </a:t>
            </a:r>
          </a:p>
          <a:p>
            <a:pPr marL="0" indent="0">
              <a:buNone/>
            </a:pPr>
            <a:endParaRPr lang="en-US" sz="2000">
              <a:solidFill>
                <a:schemeClr val="tx1"/>
              </a:solidFill>
            </a:endParaRPr>
          </a:p>
        </p:txBody>
      </p:sp>
      <p:sp>
        <p:nvSpPr>
          <p:cNvPr id="4" name="Slide Number Placeholder 3">
            <a:extLst>
              <a:ext uri="{FF2B5EF4-FFF2-40B4-BE49-F238E27FC236}">
                <a16:creationId xmlns:a16="http://schemas.microsoft.com/office/drawing/2014/main" id="{59285C55-AA76-59B8-E31C-D09FC700EC17}"/>
              </a:ext>
            </a:extLst>
          </p:cNvPr>
          <p:cNvSpPr>
            <a:spLocks noGrp="1"/>
          </p:cNvSpPr>
          <p:nvPr>
            <p:ph type="sldNum" sz="quarter" idx="12"/>
          </p:nvPr>
        </p:nvSpPr>
        <p:spPr/>
        <p:txBody>
          <a:bodyPr/>
          <a:lstStyle/>
          <a:p>
            <a:fld id="{19ED8608-BCF1-B149-8CB0-92877DFBBF10}" type="slidenum">
              <a:rPr lang="en-US" smtClean="0"/>
              <a:pPr/>
              <a:t>19</a:t>
            </a:fld>
            <a:endParaRPr lang="en-US"/>
          </a:p>
        </p:txBody>
      </p:sp>
    </p:spTree>
    <p:extLst>
      <p:ext uri="{BB962C8B-B14F-4D97-AF65-F5344CB8AC3E}">
        <p14:creationId xmlns:p14="http://schemas.microsoft.com/office/powerpoint/2010/main" val="3361027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73075-8664-26B7-4BA0-FBEB269678EE}"/>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US" dirty="0"/>
              <a:t>HFS’ mission, vision, values</a:t>
            </a:r>
          </a:p>
        </p:txBody>
      </p:sp>
    </p:spTree>
    <p:extLst>
      <p:ext uri="{BB962C8B-B14F-4D97-AF65-F5344CB8AC3E}">
        <p14:creationId xmlns:p14="http://schemas.microsoft.com/office/powerpoint/2010/main" val="1483797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F5195-CD71-F6A8-735B-1C5C015EB7EA}"/>
            </a:ext>
          </a:extLst>
        </p:cNvPr>
        <p:cNvGrpSpPr/>
        <p:nvPr/>
      </p:nvGrpSpPr>
      <p:grpSpPr>
        <a:xfrm>
          <a:off x="0" y="0"/>
          <a:ext cx="0" cy="0"/>
          <a:chOff x="0" y="0"/>
          <a:chExt cx="0" cy="0"/>
        </a:xfrm>
      </p:grpSpPr>
      <p:graphicFrame>
        <p:nvGraphicFramePr>
          <p:cNvPr id="5" name="think-cell data - do not delete" descr="This slide shows the implementation timeline for HR1 federal eligibility changes." hidden="1">
            <a:extLst>
              <a:ext uri="{FF2B5EF4-FFF2-40B4-BE49-F238E27FC236}">
                <a16:creationId xmlns:a16="http://schemas.microsoft.com/office/drawing/2014/main" id="{964B3C37-C028-96B9-AC0C-BE7367CF39AD}"/>
              </a:ext>
            </a:extLst>
          </p:cNvPr>
          <p:cNvGraphicFramePr>
            <a:graphicFrameLocks/>
          </p:cNvGraphicFramePr>
          <p:nvPr>
            <p:custDataLst>
              <p:tags r:id="rId1"/>
            </p:custDataLst>
            <p:extLst>
              <p:ext uri="{D42A27DB-BD31-4B8C-83A1-F6EECF244321}">
                <p14:modId xmlns:p14="http://schemas.microsoft.com/office/powerpoint/2010/main" val="40741225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53" imgH="357" progId="TCLayout.ActiveDocument.1">
                  <p:embed/>
                </p:oleObj>
              </mc:Choice>
              <mc:Fallback>
                <p:oleObj name="think-cell Slide" r:id="rId4" imgW="353" imgH="357" progId="TCLayout.ActiveDocument.1">
                  <p:embed/>
                  <p:pic>
                    <p:nvPicPr>
                      <p:cNvPr id="5" name="think-cell data - do not delete" descr="This slide shows the implementation timeline for HR1 federal eligibility changes." hidden="1">
                        <a:extLst>
                          <a:ext uri="{FF2B5EF4-FFF2-40B4-BE49-F238E27FC236}">
                            <a16:creationId xmlns:a16="http://schemas.microsoft.com/office/drawing/2014/main" id="{964B3C37-C028-96B9-AC0C-BE7367CF39A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2" name="Title 1">
            <a:extLst>
              <a:ext uri="{FF2B5EF4-FFF2-40B4-BE49-F238E27FC236}">
                <a16:creationId xmlns:a16="http://schemas.microsoft.com/office/drawing/2014/main" id="{7E63B3D0-7752-1713-FDCA-1CBE09F055A6}"/>
              </a:ext>
            </a:extLst>
          </p:cNvPr>
          <p:cNvSpPr>
            <a:spLocks noGrp="1"/>
          </p:cNvSpPr>
          <p:nvPr>
            <p:ph type="title"/>
          </p:nvPr>
        </p:nvSpPr>
        <p:spPr/>
        <p:txBody>
          <a:bodyPr vert="horz" rIns="91440" anchor="t">
            <a:normAutofit/>
          </a:bodyPr>
          <a:lstStyle/>
          <a:p>
            <a:r>
              <a:rPr lang="en-US" sz="3000">
                <a:solidFill>
                  <a:schemeClr val="tx2"/>
                </a:solidFill>
              </a:rPr>
              <a:t>Implementation </a:t>
            </a:r>
            <a:r>
              <a:rPr lang="en-US" sz="3000"/>
              <a:t>Timeline for HR1 Eligibility Changes</a:t>
            </a:r>
          </a:p>
        </p:txBody>
      </p:sp>
      <p:sp>
        <p:nvSpPr>
          <p:cNvPr id="8" name="Slide Number Placeholder 7">
            <a:extLst>
              <a:ext uri="{FF2B5EF4-FFF2-40B4-BE49-F238E27FC236}">
                <a16:creationId xmlns:a16="http://schemas.microsoft.com/office/drawing/2014/main" id="{760523E7-3C51-1FB3-A29F-67B992AE7A7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ED8608-BCF1-B149-8CB0-92877DFBBF10}" type="slidenum">
              <a:rPr kumimoji="0" lang="en-US" sz="1200" b="0" i="0" u="none" strike="noStrike" kern="1200" cap="none" spc="0" normalizeH="0" baseline="0" noProof="0" smtClean="0">
                <a:ln>
                  <a:noFill/>
                </a:ln>
                <a:solidFill>
                  <a:srgbClr val="75B9E5"/>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srgbClr val="75B9E5"/>
              </a:solidFill>
              <a:effectLst/>
              <a:uLnTx/>
              <a:uFillTx/>
              <a:latin typeface="Arial" panose="020B0604020202020204"/>
              <a:ea typeface="+mn-ea"/>
              <a:cs typeface="+mn-cs"/>
            </a:endParaRPr>
          </a:p>
        </p:txBody>
      </p:sp>
      <p:sp>
        <p:nvSpPr>
          <p:cNvPr id="2" name="Rectangle 1">
            <a:extLst>
              <a:ext uri="{FF2B5EF4-FFF2-40B4-BE49-F238E27FC236}">
                <a16:creationId xmlns:a16="http://schemas.microsoft.com/office/drawing/2014/main" id="{C5F39459-CEC6-7009-6A02-DBF36177DB5D}"/>
              </a:ext>
              <a:ext uri="{C183D7F6-B498-43B3-948B-1728B52AA6E4}">
                <adec:decorative xmlns:adec="http://schemas.microsoft.com/office/drawing/2017/decorative" val="1"/>
              </a:ext>
            </a:extLst>
          </p:cNvPr>
          <p:cNvSpPr/>
          <p:nvPr/>
        </p:nvSpPr>
        <p:spPr>
          <a:xfrm>
            <a:off x="-1" y="3808127"/>
            <a:ext cx="12192000" cy="93136"/>
          </a:xfrm>
          <a:prstGeom prst="rect">
            <a:avLst/>
          </a:prstGeom>
          <a:solidFill>
            <a:schemeClr val="bg1">
              <a:lumMod val="65000"/>
            </a:schemeClr>
          </a:solidFill>
          <a:ln w="9525" cap="rnd" cmpd="sng" algn="ctr">
            <a:noFill/>
            <a:prstDash val="solid"/>
            <a:round/>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4295" tIns="37148" rIns="74295" bIns="37148" numCol="1" spcCol="0" rtlCol="0" fromWordArt="0" anchor="ctr" anchorCtr="0" forceAA="0" compatLnSpc="1">
            <a:prstTxWarp prst="textNoShape">
              <a:avLst/>
            </a:prstTxWarp>
            <a:noAutofit/>
          </a:bodyPr>
          <a:lstStyle/>
          <a:p>
            <a:pPr marL="0" marR="0" lvl="0" indent="0" algn="ctr" defTabSz="873879"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0253006C-9E9E-1D1C-373D-8DD5194964D4}"/>
              </a:ext>
            </a:extLst>
          </p:cNvPr>
          <p:cNvSpPr txBox="1"/>
          <p:nvPr/>
        </p:nvSpPr>
        <p:spPr>
          <a:xfrm>
            <a:off x="1392890" y="4235782"/>
            <a:ext cx="1911938" cy="447393"/>
          </a:xfrm>
          <a:prstGeom prst="roundRect">
            <a:avLst/>
          </a:prstGeom>
          <a:solidFill>
            <a:schemeClr val="accent4"/>
          </a:solidFill>
          <a:ln w="12700">
            <a:solidFill>
              <a:schemeClr val="accent4"/>
            </a:solidFill>
          </a:ln>
          <a:effectLst>
            <a:outerShdw blurRad="63500" algn="ctr" rotWithShape="0">
              <a:prstClr val="black">
                <a:alpha val="21000"/>
              </a:prstClr>
            </a:outerShdw>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none" lIns="0" tIns="0" rIns="0" bIns="0" numCol="1" spcCol="1270" anchor="ctr" anchorCtr="1">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b="1"/>
            </a:pPr>
            <a:r>
              <a:rPr kumimoji="0" lang="en-US" sz="1800" b="1" i="0" u="none" strike="noStrike" kern="1200" cap="none" spc="0" normalizeH="0" baseline="0" noProof="0">
                <a:ln>
                  <a:noFill/>
                </a:ln>
                <a:solidFill>
                  <a:srgbClr val="FFFFFF"/>
                </a:solidFill>
                <a:effectLst/>
                <a:uLnTx/>
                <a:uFillTx/>
                <a:latin typeface="Arial" panose="020B0604020202020204"/>
                <a:ea typeface="+mn-ea"/>
                <a:cs typeface="+mn-cs"/>
              </a:rPr>
              <a:t>Nov 2025</a:t>
            </a:r>
          </a:p>
        </p:txBody>
      </p:sp>
      <p:sp>
        <p:nvSpPr>
          <p:cNvPr id="7" name="TextBox 6">
            <a:extLst>
              <a:ext uri="{FF2B5EF4-FFF2-40B4-BE49-F238E27FC236}">
                <a16:creationId xmlns:a16="http://schemas.microsoft.com/office/drawing/2014/main" id="{E8ED76BB-68E8-DC8D-36FF-94DC875B8773}"/>
              </a:ext>
            </a:extLst>
          </p:cNvPr>
          <p:cNvSpPr txBox="1"/>
          <p:nvPr/>
        </p:nvSpPr>
        <p:spPr>
          <a:xfrm>
            <a:off x="5845999" y="4235782"/>
            <a:ext cx="1911938" cy="447393"/>
          </a:xfrm>
          <a:prstGeom prst="roundRect">
            <a:avLst/>
          </a:prstGeom>
          <a:solidFill>
            <a:schemeClr val="accent4"/>
          </a:solidFill>
          <a:ln w="12700">
            <a:solidFill>
              <a:schemeClr val="accent4"/>
            </a:solidFill>
          </a:ln>
          <a:effectLst>
            <a:outerShdw blurRad="63500" algn="ctr" rotWithShape="0">
              <a:prstClr val="black">
                <a:alpha val="21000"/>
              </a:prstClr>
            </a:outerShdw>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none" lIns="0" tIns="0" rIns="0" bIns="0" numCol="1" spcCol="1270" anchor="ctr" anchorCtr="1">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b="1"/>
            </a:pPr>
            <a:r>
              <a:rPr kumimoji="0" lang="en-US" sz="1800" b="1" i="0" u="none" strike="noStrike" kern="1200" cap="none" spc="0" normalizeH="0" baseline="0" noProof="0">
                <a:ln>
                  <a:noFill/>
                </a:ln>
                <a:solidFill>
                  <a:srgbClr val="FFFFFF"/>
                </a:solidFill>
                <a:effectLst/>
                <a:uLnTx/>
                <a:uFillTx/>
                <a:latin typeface="Arial" panose="020B0604020202020204"/>
                <a:ea typeface="+mn-ea"/>
                <a:cs typeface="+mn-cs"/>
              </a:rPr>
              <a:t>Oct 2026</a:t>
            </a:r>
          </a:p>
        </p:txBody>
      </p:sp>
      <p:sp>
        <p:nvSpPr>
          <p:cNvPr id="9" name="TextBox 8">
            <a:extLst>
              <a:ext uri="{FF2B5EF4-FFF2-40B4-BE49-F238E27FC236}">
                <a16:creationId xmlns:a16="http://schemas.microsoft.com/office/drawing/2014/main" id="{A9A6D4AF-887E-8151-7ED7-72BE295196BA}"/>
              </a:ext>
            </a:extLst>
          </p:cNvPr>
          <p:cNvSpPr txBox="1"/>
          <p:nvPr/>
        </p:nvSpPr>
        <p:spPr>
          <a:xfrm>
            <a:off x="8101129" y="4235782"/>
            <a:ext cx="2385896" cy="447393"/>
          </a:xfrm>
          <a:prstGeom prst="roundRect">
            <a:avLst/>
          </a:prstGeom>
          <a:solidFill>
            <a:schemeClr val="accent4"/>
          </a:solidFill>
          <a:ln w="12700">
            <a:solidFill>
              <a:schemeClr val="accent4"/>
            </a:solidFill>
          </a:ln>
          <a:effectLst>
            <a:outerShdw blurRad="63500" algn="ctr" rotWithShape="0">
              <a:prstClr val="black">
                <a:alpha val="21000"/>
              </a:prstClr>
            </a:outerShdw>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none" lIns="0" tIns="0" rIns="0" bIns="0" numCol="1" spcCol="1270" anchor="ctr" anchorCtr="1">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b="1"/>
            </a:pPr>
            <a:r>
              <a:rPr kumimoji="0" lang="en-US" sz="1800" b="1" i="0" u="none" strike="noStrike" kern="1200" cap="none" spc="0" normalizeH="0" baseline="0" noProof="0">
                <a:ln>
                  <a:noFill/>
                </a:ln>
                <a:solidFill>
                  <a:srgbClr val="FFFFFF"/>
                </a:solidFill>
                <a:effectLst/>
                <a:uLnTx/>
                <a:uFillTx/>
                <a:latin typeface="Arial" panose="020B0604020202020204"/>
                <a:ea typeface="+mn-ea"/>
                <a:cs typeface="+mn-cs"/>
              </a:rPr>
              <a:t>Jan 2027</a:t>
            </a:r>
          </a:p>
        </p:txBody>
      </p:sp>
      <p:sp>
        <p:nvSpPr>
          <p:cNvPr id="10" name="TextBox 9">
            <a:extLst>
              <a:ext uri="{FF2B5EF4-FFF2-40B4-BE49-F238E27FC236}">
                <a16:creationId xmlns:a16="http://schemas.microsoft.com/office/drawing/2014/main" id="{76FB8CA9-E23E-8517-4FF1-C498101C558D}"/>
              </a:ext>
            </a:extLst>
          </p:cNvPr>
          <p:cNvSpPr txBox="1"/>
          <p:nvPr/>
        </p:nvSpPr>
        <p:spPr>
          <a:xfrm>
            <a:off x="2520455" y="3026215"/>
            <a:ext cx="1911938" cy="447393"/>
          </a:xfrm>
          <a:prstGeom prst="roundRect">
            <a:avLst/>
          </a:prstGeom>
          <a:solidFill>
            <a:schemeClr val="accent4"/>
          </a:solidFill>
          <a:ln w="12700">
            <a:solidFill>
              <a:schemeClr val="accent4"/>
            </a:solidFill>
          </a:ln>
          <a:effectLst>
            <a:outerShdw blurRad="63500" algn="ctr" rotWithShape="0">
              <a:prstClr val="black">
                <a:alpha val="21000"/>
              </a:prstClr>
            </a:outerShdw>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none" lIns="0" tIns="0" rIns="0" bIns="0" numCol="1" spcCol="1270" anchor="ctr" anchorCtr="1">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b="1"/>
            </a:pPr>
            <a:r>
              <a:rPr kumimoji="0" lang="en-US" sz="1800" b="1" i="0" u="none" strike="noStrike" kern="1200" cap="none" spc="0" normalizeH="0" baseline="0" noProof="0">
                <a:ln>
                  <a:noFill/>
                </a:ln>
                <a:solidFill>
                  <a:srgbClr val="FFFFFF"/>
                </a:solidFill>
                <a:effectLst/>
                <a:uLnTx/>
                <a:uFillTx/>
                <a:latin typeface="Arial" panose="020B0604020202020204"/>
                <a:ea typeface="+mn-ea"/>
                <a:cs typeface="+mn-cs"/>
              </a:rPr>
              <a:t>Feb 2026</a:t>
            </a:r>
          </a:p>
        </p:txBody>
      </p:sp>
      <p:sp>
        <p:nvSpPr>
          <p:cNvPr id="11" name="TextBox 10">
            <a:extLst>
              <a:ext uri="{FF2B5EF4-FFF2-40B4-BE49-F238E27FC236}">
                <a16:creationId xmlns:a16="http://schemas.microsoft.com/office/drawing/2014/main" id="{FEE5DBA7-5696-E89F-10EF-AFB9AEA333AF}"/>
              </a:ext>
            </a:extLst>
          </p:cNvPr>
          <p:cNvSpPr txBox="1"/>
          <p:nvPr/>
        </p:nvSpPr>
        <p:spPr>
          <a:xfrm>
            <a:off x="4727960" y="3026215"/>
            <a:ext cx="1911938" cy="447393"/>
          </a:xfrm>
          <a:prstGeom prst="roundRect">
            <a:avLst/>
          </a:prstGeom>
          <a:solidFill>
            <a:schemeClr val="accent4"/>
          </a:solidFill>
          <a:ln w="12700">
            <a:solidFill>
              <a:schemeClr val="accent4"/>
            </a:solidFill>
          </a:ln>
          <a:effectLst>
            <a:outerShdw blurRad="63500" algn="ctr" rotWithShape="0">
              <a:prstClr val="black">
                <a:alpha val="21000"/>
              </a:prstClr>
            </a:outerShdw>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none" lIns="0" tIns="0" rIns="0" bIns="0" numCol="1" spcCol="1270" anchor="ctr" anchorCtr="1">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b="1"/>
            </a:pPr>
            <a:r>
              <a:rPr kumimoji="0" lang="en-US" sz="1800" b="1" i="0" u="none" strike="noStrike" kern="1200" cap="none" spc="0" normalizeH="0" baseline="0" noProof="0">
                <a:ln>
                  <a:noFill/>
                </a:ln>
                <a:solidFill>
                  <a:srgbClr val="FFFFFF"/>
                </a:solidFill>
                <a:effectLst/>
                <a:uLnTx/>
                <a:uFillTx/>
                <a:latin typeface="Arial" panose="020B0604020202020204"/>
                <a:ea typeface="+mn-ea"/>
                <a:cs typeface="+mn-cs"/>
              </a:rPr>
              <a:t>Sept 2026</a:t>
            </a:r>
          </a:p>
        </p:txBody>
      </p:sp>
      <p:sp>
        <p:nvSpPr>
          <p:cNvPr id="14" name="TextBox 13">
            <a:extLst>
              <a:ext uri="{FF2B5EF4-FFF2-40B4-BE49-F238E27FC236}">
                <a16:creationId xmlns:a16="http://schemas.microsoft.com/office/drawing/2014/main" id="{B3DC30E8-269C-90A1-41C6-65BA62393530}"/>
              </a:ext>
            </a:extLst>
          </p:cNvPr>
          <p:cNvSpPr txBox="1"/>
          <p:nvPr/>
        </p:nvSpPr>
        <p:spPr>
          <a:xfrm>
            <a:off x="6973564" y="3026215"/>
            <a:ext cx="1911938" cy="447393"/>
          </a:xfrm>
          <a:prstGeom prst="roundRect">
            <a:avLst/>
          </a:prstGeom>
          <a:solidFill>
            <a:schemeClr val="accent4"/>
          </a:solidFill>
          <a:ln w="12700">
            <a:solidFill>
              <a:schemeClr val="accent4"/>
            </a:solidFill>
          </a:ln>
          <a:effectLst>
            <a:outerShdw blurRad="63500" algn="ctr" rotWithShape="0">
              <a:prstClr val="black">
                <a:alpha val="21000"/>
              </a:prstClr>
            </a:outerShdw>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none" lIns="0" tIns="0" rIns="0" bIns="0" numCol="1" spcCol="1270" anchor="ctr" anchorCtr="1">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b="1"/>
            </a:pPr>
            <a:r>
              <a:rPr kumimoji="0" lang="en-US" sz="1800" b="1" i="0" u="none" strike="noStrike" kern="1200" cap="none" spc="0" normalizeH="0" baseline="0" noProof="0">
                <a:ln>
                  <a:noFill/>
                </a:ln>
                <a:solidFill>
                  <a:srgbClr val="FFFFFF"/>
                </a:solidFill>
                <a:effectLst/>
                <a:uLnTx/>
                <a:uFillTx/>
                <a:latin typeface="Arial" panose="020B0604020202020204"/>
                <a:ea typeface="+mn-ea"/>
                <a:cs typeface="+mn-cs"/>
              </a:rPr>
              <a:t>Nov 2026</a:t>
            </a:r>
          </a:p>
        </p:txBody>
      </p:sp>
      <p:sp>
        <p:nvSpPr>
          <p:cNvPr id="18" name="Rectangle: Rounded Corners 4">
            <a:extLst>
              <a:ext uri="{FF2B5EF4-FFF2-40B4-BE49-F238E27FC236}">
                <a16:creationId xmlns:a16="http://schemas.microsoft.com/office/drawing/2014/main" id="{E973671A-FE4E-602E-15B6-522139906CE7}"/>
              </a:ext>
            </a:extLst>
          </p:cNvPr>
          <p:cNvSpPr txBox="1"/>
          <p:nvPr/>
        </p:nvSpPr>
        <p:spPr>
          <a:xfrm>
            <a:off x="1392890" y="4683175"/>
            <a:ext cx="1911938" cy="1046440"/>
          </a:xfrm>
          <a:prstGeom prst="rect">
            <a:avLst/>
          </a:prstGeom>
          <a:solidFill>
            <a:schemeClr val="bg1">
              <a:lumMod val="95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4864" tIns="91440" rIns="54864" bIns="9144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tabLst/>
              <a:defRPr/>
            </a:pPr>
            <a:r>
              <a:rPr kumimoji="0" lang="en-US" sz="1400" b="0" i="0" u="none" strike="noStrike" kern="1200" cap="none" spc="0" normalizeH="0" baseline="0" noProof="0">
                <a:ln>
                  <a:noFill/>
                </a:ln>
                <a:solidFill>
                  <a:srgbClr val="1F1B19">
                    <a:hueOff val="0"/>
                    <a:satOff val="0"/>
                    <a:lumOff val="0"/>
                    <a:alphaOff val="0"/>
                  </a:srgbClr>
                </a:solidFill>
                <a:effectLst/>
                <a:uLnTx/>
                <a:uFillTx/>
                <a:latin typeface="Arial" panose="020B0604020202020204"/>
                <a:ea typeface="+mn-ea"/>
                <a:cs typeface="+mn-cs"/>
              </a:rPr>
              <a:t>Open Enrollment PY26 began (ACA subsidy changes effective)   </a:t>
            </a:r>
          </a:p>
        </p:txBody>
      </p:sp>
      <p:sp>
        <p:nvSpPr>
          <p:cNvPr id="19" name="Rectangle: Rounded Corners 12">
            <a:extLst>
              <a:ext uri="{FF2B5EF4-FFF2-40B4-BE49-F238E27FC236}">
                <a16:creationId xmlns:a16="http://schemas.microsoft.com/office/drawing/2014/main" id="{B0F4D852-AFC5-47F3-5040-15AD6451A901}"/>
              </a:ext>
            </a:extLst>
          </p:cNvPr>
          <p:cNvSpPr txBox="1"/>
          <p:nvPr/>
        </p:nvSpPr>
        <p:spPr>
          <a:xfrm>
            <a:off x="5845999" y="4683175"/>
            <a:ext cx="1911938" cy="1046440"/>
          </a:xfrm>
          <a:prstGeom prst="rect">
            <a:avLst/>
          </a:prstGeom>
          <a:solidFill>
            <a:schemeClr val="bg1">
              <a:lumMod val="95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4864" tIns="91440" rIns="54864" bIns="9144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tabLst/>
              <a:defRPr/>
            </a:pPr>
            <a:r>
              <a:rPr kumimoji="0" lang="en-US" sz="1400" b="1" i="0" u="none" strike="noStrike" kern="1200" cap="none" spc="0" normalizeH="0" baseline="0" noProof="0">
                <a:ln>
                  <a:noFill/>
                </a:ln>
                <a:solidFill>
                  <a:srgbClr val="1F1B19">
                    <a:hueOff val="0"/>
                    <a:satOff val="0"/>
                    <a:lumOff val="0"/>
                    <a:alphaOff val="0"/>
                  </a:srgbClr>
                </a:solidFill>
                <a:effectLst/>
                <a:uLnTx/>
                <a:uFillTx/>
                <a:latin typeface="Arial" panose="020B0604020202020204"/>
                <a:ea typeface="+mn-ea"/>
                <a:cs typeface="+mn-cs"/>
              </a:rPr>
              <a:t>Noncitizen </a:t>
            </a:r>
            <a:br>
              <a:rPr kumimoji="0" lang="en-US" sz="1400" b="1" i="0" u="none" strike="noStrike" kern="1200" cap="none" spc="0" normalizeH="0" baseline="0" noProof="0">
                <a:ln>
                  <a:noFill/>
                </a:ln>
                <a:solidFill>
                  <a:srgbClr val="1F1B19">
                    <a:hueOff val="0"/>
                    <a:satOff val="0"/>
                    <a:lumOff val="0"/>
                    <a:alphaOff val="0"/>
                  </a:srgbClr>
                </a:solidFill>
                <a:effectLst/>
                <a:uLnTx/>
                <a:uFillTx/>
                <a:latin typeface="Arial" panose="020B0604020202020204"/>
                <a:ea typeface="+mn-ea"/>
                <a:cs typeface="+mn-cs"/>
              </a:rPr>
            </a:br>
            <a:r>
              <a:rPr kumimoji="0" lang="en-US" sz="1400" b="1" i="0" u="none" strike="noStrike" kern="1200" cap="none" spc="0" normalizeH="0" baseline="0" noProof="0">
                <a:ln>
                  <a:noFill/>
                </a:ln>
                <a:solidFill>
                  <a:srgbClr val="1F1B19">
                    <a:hueOff val="0"/>
                    <a:satOff val="0"/>
                    <a:lumOff val="0"/>
                    <a:alphaOff val="0"/>
                  </a:srgbClr>
                </a:solidFill>
                <a:effectLst/>
                <a:uLnTx/>
                <a:uFillTx/>
                <a:latin typeface="Arial" panose="020B0604020202020204"/>
                <a:ea typeface="+mn-ea"/>
                <a:cs typeface="+mn-cs"/>
              </a:rPr>
              <a:t>eligibility </a:t>
            </a:r>
            <a:br>
              <a:rPr kumimoji="0" lang="en-US" sz="1400" b="1" i="0" u="none" strike="noStrike" kern="1200" cap="none" spc="0" normalizeH="0" baseline="0" noProof="0">
                <a:ln>
                  <a:noFill/>
                </a:ln>
                <a:solidFill>
                  <a:srgbClr val="1F1B19">
                    <a:hueOff val="0"/>
                    <a:satOff val="0"/>
                    <a:lumOff val="0"/>
                    <a:alphaOff val="0"/>
                  </a:srgbClr>
                </a:solidFill>
                <a:effectLst/>
                <a:uLnTx/>
                <a:uFillTx/>
                <a:latin typeface="Arial" panose="020B0604020202020204"/>
                <a:ea typeface="+mn-ea"/>
                <a:cs typeface="+mn-cs"/>
              </a:rPr>
            </a:br>
            <a:r>
              <a:rPr kumimoji="0" lang="en-US" sz="1400" b="1" i="0" u="none" strike="noStrike" kern="1200" cap="none" spc="0" normalizeH="0" baseline="0" noProof="0">
                <a:ln>
                  <a:noFill/>
                </a:ln>
                <a:solidFill>
                  <a:srgbClr val="1F1B19">
                    <a:hueOff val="0"/>
                    <a:satOff val="0"/>
                    <a:lumOff val="0"/>
                    <a:alphaOff val="0"/>
                  </a:srgbClr>
                </a:solidFill>
                <a:effectLst/>
                <a:uLnTx/>
                <a:uFillTx/>
                <a:latin typeface="Arial" panose="020B0604020202020204"/>
                <a:ea typeface="+mn-ea"/>
                <a:cs typeface="+mn-cs"/>
              </a:rPr>
              <a:t>changes begin</a:t>
            </a:r>
          </a:p>
        </p:txBody>
      </p:sp>
      <p:sp>
        <p:nvSpPr>
          <p:cNvPr id="20" name="Rectangle: Rounded Corners 16">
            <a:extLst>
              <a:ext uri="{FF2B5EF4-FFF2-40B4-BE49-F238E27FC236}">
                <a16:creationId xmlns:a16="http://schemas.microsoft.com/office/drawing/2014/main" id="{4E348A32-81EF-44D5-B2EC-A060C43C8FE5}"/>
              </a:ext>
            </a:extLst>
          </p:cNvPr>
          <p:cNvSpPr txBox="1"/>
          <p:nvPr/>
        </p:nvSpPr>
        <p:spPr>
          <a:xfrm>
            <a:off x="8101128" y="4683175"/>
            <a:ext cx="2385896" cy="1046440"/>
          </a:xfrm>
          <a:prstGeom prst="rect">
            <a:avLst/>
          </a:prstGeom>
          <a:solidFill>
            <a:schemeClr val="bg1">
              <a:lumMod val="95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4864" tIns="91440" rIns="54864" bIns="9144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tabLst/>
              <a:defRPr/>
            </a:pPr>
            <a:r>
              <a:rPr kumimoji="0" lang="en-US" sz="1400" b="1" i="0" u="none" strike="noStrike" kern="1200" cap="none" spc="0" normalizeH="0" baseline="0" noProof="0">
                <a:ln>
                  <a:noFill/>
                </a:ln>
                <a:solidFill>
                  <a:srgbClr val="1F1B19">
                    <a:hueOff val="0"/>
                    <a:satOff val="0"/>
                    <a:lumOff val="0"/>
                    <a:alphaOff val="0"/>
                  </a:srgbClr>
                </a:solidFill>
                <a:effectLst/>
                <a:uLnTx/>
                <a:uFillTx/>
                <a:latin typeface="Arial" panose="020B0604020202020204"/>
                <a:ea typeface="+mn-ea"/>
                <a:cs typeface="+mn-cs"/>
              </a:rPr>
              <a:t>WR and 6MR implementation date</a:t>
            </a:r>
          </a:p>
          <a:p>
            <a:pPr algn="ctr" defTabSz="533400">
              <a:spcBef>
                <a:spcPct val="0"/>
              </a:spcBef>
              <a:spcAft>
                <a:spcPct val="35000"/>
              </a:spcAft>
              <a:defRPr/>
            </a:pPr>
            <a:r>
              <a:rPr kumimoji="0" lang="en-US" sz="1400" b="0" i="0" u="none" strike="noStrike" kern="1200" cap="none" spc="-30" normalizeH="0" baseline="0" noProof="0">
                <a:ln>
                  <a:noFill/>
                </a:ln>
                <a:solidFill>
                  <a:srgbClr val="1F1B19">
                    <a:hueOff val="0"/>
                    <a:satOff val="0"/>
                    <a:lumOff val="0"/>
                    <a:alphaOff val="0"/>
                  </a:srgbClr>
                </a:solidFill>
                <a:effectLst/>
                <a:uLnTx/>
                <a:uFillTx/>
                <a:latin typeface="Arial" panose="020B0604020202020204"/>
                <a:ea typeface="+mn-ea"/>
                <a:cs typeface="+mn-cs"/>
              </a:rPr>
              <a:t>WR</a:t>
            </a:r>
            <a:r>
              <a:rPr lang="en-US" sz="1400" spc="-30">
                <a:solidFill>
                  <a:srgbClr val="1F1B19">
                    <a:hueOff val="0"/>
                    <a:satOff val="0"/>
                    <a:lumOff val="0"/>
                    <a:alphaOff val="0"/>
                  </a:srgbClr>
                </a:solidFill>
                <a:latin typeface="Arial" panose="020B0604020202020204"/>
              </a:rPr>
              <a:t> and 6-month redeterminations go into effect</a:t>
            </a:r>
            <a:endParaRPr lang="en-US" sz="1400" b="0" i="0" u="none" strike="noStrike" kern="1200" cap="none" spc="-30" normalizeH="0" baseline="0" noProof="0">
              <a:ln>
                <a:noFill/>
              </a:ln>
              <a:solidFill>
                <a:srgbClr val="1F1B19">
                  <a:hueOff val="0"/>
                  <a:satOff val="0"/>
                  <a:lumOff val="0"/>
                  <a:alphaOff val="0"/>
                </a:srgbClr>
              </a:solidFill>
              <a:effectLst/>
              <a:uLnTx/>
              <a:uFillTx/>
              <a:latin typeface="Arial" panose="020B0604020202020204"/>
              <a:cs typeface="Arial"/>
            </a:endParaRPr>
          </a:p>
        </p:txBody>
      </p:sp>
      <p:sp>
        <p:nvSpPr>
          <p:cNvPr id="21" name="Rectangle: Rounded Corners 6">
            <a:extLst>
              <a:ext uri="{FF2B5EF4-FFF2-40B4-BE49-F238E27FC236}">
                <a16:creationId xmlns:a16="http://schemas.microsoft.com/office/drawing/2014/main" id="{A78A3402-484A-25C8-7E86-D80CC3632BD7}"/>
              </a:ext>
            </a:extLst>
          </p:cNvPr>
          <p:cNvSpPr txBox="1"/>
          <p:nvPr/>
        </p:nvSpPr>
        <p:spPr>
          <a:xfrm>
            <a:off x="2520455" y="1688926"/>
            <a:ext cx="1911938" cy="1337289"/>
          </a:xfrm>
          <a:prstGeom prst="rect">
            <a:avLst/>
          </a:prstGeom>
          <a:solidFill>
            <a:schemeClr val="bg1">
              <a:lumMod val="95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4864" tIns="91440" rIns="54864" bIns="9144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tabLst/>
              <a:defRPr/>
            </a:pPr>
            <a:r>
              <a:rPr kumimoji="0" lang="en-US" sz="1400" b="0" i="0" u="none" strike="noStrike" kern="1200" cap="none" spc="0" normalizeH="0" baseline="0" noProof="0">
                <a:ln>
                  <a:noFill/>
                </a:ln>
                <a:solidFill>
                  <a:srgbClr val="1F1B19">
                    <a:hueOff val="0"/>
                    <a:satOff val="0"/>
                    <a:lumOff val="0"/>
                    <a:alphaOff val="0"/>
                  </a:srgbClr>
                </a:solidFill>
                <a:effectLst/>
                <a:uLnTx/>
                <a:uFillTx/>
                <a:latin typeface="Arial" panose="020B0604020202020204"/>
                <a:ea typeface="+mn-ea"/>
                <a:cs typeface="+mn-cs"/>
              </a:rPr>
              <a:t>SNAP </a:t>
            </a:r>
            <a:br>
              <a:rPr kumimoji="0" lang="en-US" sz="1400" b="0" i="0" u="none" strike="noStrike" kern="1200" cap="none" spc="0" normalizeH="0" baseline="0" noProof="0">
                <a:ln>
                  <a:noFill/>
                </a:ln>
                <a:solidFill>
                  <a:srgbClr val="1F1B19">
                    <a:hueOff val="0"/>
                    <a:satOff val="0"/>
                    <a:lumOff val="0"/>
                    <a:alphaOff val="0"/>
                  </a:srgbClr>
                </a:solidFill>
                <a:effectLst/>
                <a:uLnTx/>
                <a:uFillTx/>
                <a:latin typeface="Arial" panose="020B0604020202020204"/>
                <a:ea typeface="+mn-ea"/>
                <a:cs typeface="+mn-cs"/>
              </a:rPr>
            </a:br>
            <a:r>
              <a:rPr kumimoji="0" lang="en-US" sz="1400" b="0" i="0" u="none" strike="noStrike" kern="1200" cap="none" spc="0" normalizeH="0" baseline="0" noProof="0">
                <a:ln>
                  <a:noFill/>
                </a:ln>
                <a:solidFill>
                  <a:srgbClr val="1F1B19">
                    <a:hueOff val="0"/>
                    <a:satOff val="0"/>
                    <a:lumOff val="0"/>
                    <a:alphaOff val="0"/>
                  </a:srgbClr>
                </a:solidFill>
                <a:effectLst/>
                <a:uLnTx/>
                <a:uFillTx/>
                <a:latin typeface="Arial" panose="020B0604020202020204"/>
                <a:ea typeface="+mn-ea"/>
                <a:cs typeface="+mn-cs"/>
              </a:rPr>
              <a:t>ABAWD implementation </a:t>
            </a:r>
            <a:br>
              <a:rPr kumimoji="0" lang="en-US" sz="1400" b="0" i="0" u="none" strike="noStrike" kern="1200" cap="none" spc="0" normalizeH="0" baseline="0" noProof="0">
                <a:ln>
                  <a:noFill/>
                </a:ln>
                <a:solidFill>
                  <a:srgbClr val="1F1B19">
                    <a:hueOff val="0"/>
                    <a:satOff val="0"/>
                    <a:lumOff val="0"/>
                    <a:alphaOff val="0"/>
                  </a:srgbClr>
                </a:solidFill>
                <a:effectLst/>
                <a:uLnTx/>
                <a:uFillTx/>
                <a:latin typeface="Arial" panose="020B0604020202020204"/>
                <a:ea typeface="+mn-ea"/>
                <a:cs typeface="+mn-cs"/>
              </a:rPr>
            </a:br>
            <a:r>
              <a:rPr kumimoji="0" lang="en-US" sz="1400" b="0" i="0" u="none" strike="noStrike" kern="1200" cap="none" spc="0" normalizeH="0" baseline="0" noProof="0">
                <a:ln>
                  <a:noFill/>
                </a:ln>
                <a:solidFill>
                  <a:srgbClr val="1F1B19">
                    <a:hueOff val="0"/>
                    <a:satOff val="0"/>
                    <a:lumOff val="0"/>
                    <a:alphaOff val="0"/>
                  </a:srgbClr>
                </a:solidFill>
                <a:effectLst/>
                <a:uLnTx/>
                <a:uFillTx/>
                <a:latin typeface="Arial" panose="020B0604020202020204"/>
                <a:ea typeface="+mn-ea"/>
                <a:cs typeface="+mn-cs"/>
              </a:rPr>
              <a:t>begins</a:t>
            </a:r>
          </a:p>
        </p:txBody>
      </p:sp>
      <p:sp>
        <p:nvSpPr>
          <p:cNvPr id="24" name="Rectangle: Rounded Corners 10">
            <a:extLst>
              <a:ext uri="{FF2B5EF4-FFF2-40B4-BE49-F238E27FC236}">
                <a16:creationId xmlns:a16="http://schemas.microsoft.com/office/drawing/2014/main" id="{3CA79D3A-ACEF-70CD-1EAD-8F28B4320355}"/>
              </a:ext>
            </a:extLst>
          </p:cNvPr>
          <p:cNvSpPr txBox="1"/>
          <p:nvPr/>
        </p:nvSpPr>
        <p:spPr>
          <a:xfrm>
            <a:off x="4727960" y="1688926"/>
            <a:ext cx="1911938" cy="1337289"/>
          </a:xfrm>
          <a:prstGeom prst="rect">
            <a:avLst/>
          </a:prstGeom>
          <a:solidFill>
            <a:schemeClr val="bg1">
              <a:lumMod val="95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4864" tIns="91440" rIns="54864" bIns="91440" numCol="1" spcCol="1270" anchor="ctr" anchorCtr="0">
            <a:noAutofit/>
          </a:bodyPr>
          <a:lstStyle/>
          <a:p>
            <a:pPr algn="ctr" defTabSz="533400">
              <a:spcBef>
                <a:spcPct val="0"/>
              </a:spcBef>
              <a:spcAft>
                <a:spcPct val="35000"/>
              </a:spcAft>
              <a:defRPr/>
            </a:pPr>
            <a:r>
              <a:rPr lang="en-US" sz="1400" b="1">
                <a:solidFill>
                  <a:srgbClr val="000000"/>
                </a:solidFill>
                <a:latin typeface="Arial" panose="020B0604020202020204"/>
              </a:rPr>
              <a:t>Customer notice outlining upcoming changes sent to ACA population</a:t>
            </a:r>
            <a:endParaRPr lang="en-US" sz="1400" b="1" i="0" u="none" strike="noStrike" kern="1200" cap="none" spc="0" normalizeH="0" baseline="0" noProof="0">
              <a:ln>
                <a:noFill/>
              </a:ln>
              <a:solidFill>
                <a:srgbClr val="000000"/>
              </a:solidFill>
              <a:effectLst/>
              <a:uLnTx/>
              <a:uFillTx/>
              <a:latin typeface="Arial" panose="020B0604020202020204"/>
              <a:cs typeface="Arial"/>
            </a:endParaRPr>
          </a:p>
        </p:txBody>
      </p:sp>
      <p:sp>
        <p:nvSpPr>
          <p:cNvPr id="27" name="Rectangle: Rounded Corners 14">
            <a:extLst>
              <a:ext uri="{FF2B5EF4-FFF2-40B4-BE49-F238E27FC236}">
                <a16:creationId xmlns:a16="http://schemas.microsoft.com/office/drawing/2014/main" id="{5ECD0D89-0424-FDFD-2B2C-F538720FD12E}"/>
              </a:ext>
            </a:extLst>
          </p:cNvPr>
          <p:cNvSpPr txBox="1"/>
          <p:nvPr/>
        </p:nvSpPr>
        <p:spPr>
          <a:xfrm>
            <a:off x="6973564" y="1688926"/>
            <a:ext cx="1911938" cy="1337289"/>
          </a:xfrm>
          <a:prstGeom prst="rect">
            <a:avLst/>
          </a:prstGeom>
          <a:solidFill>
            <a:schemeClr val="bg1">
              <a:lumMod val="95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4864" tIns="91440" rIns="54864" bIns="9144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tabLst/>
              <a:defRPr/>
            </a:pPr>
            <a:r>
              <a:rPr kumimoji="0" lang="en-US" sz="1400" b="0" i="0" u="none" strike="noStrike" kern="1200" cap="none" spc="0" normalizeH="0" baseline="0" noProof="0">
                <a:ln>
                  <a:noFill/>
                </a:ln>
                <a:solidFill>
                  <a:srgbClr val="1F1B19">
                    <a:hueOff val="0"/>
                    <a:satOff val="0"/>
                    <a:lumOff val="0"/>
                    <a:alphaOff val="0"/>
                  </a:srgbClr>
                </a:solidFill>
                <a:effectLst/>
                <a:uLnTx/>
                <a:uFillTx/>
                <a:latin typeface="Arial" panose="020B0604020202020204"/>
                <a:ea typeface="+mn-ea"/>
                <a:cs typeface="+mn-cs"/>
              </a:rPr>
              <a:t>Open Enrollment PY27 begins</a:t>
            </a:r>
          </a:p>
        </p:txBody>
      </p:sp>
      <p:sp>
        <p:nvSpPr>
          <p:cNvPr id="31" name="TextBox 30">
            <a:extLst>
              <a:ext uri="{FF2B5EF4-FFF2-40B4-BE49-F238E27FC236}">
                <a16:creationId xmlns:a16="http://schemas.microsoft.com/office/drawing/2014/main" id="{5BC2DE79-9646-B781-7410-11B74C0238B2}"/>
              </a:ext>
              <a:ext uri="{C183D7F6-B498-43B3-948B-1728B52AA6E4}">
                <adec:decorative xmlns:adec="http://schemas.microsoft.com/office/drawing/2017/decorative" val="1"/>
              </a:ext>
            </a:extLst>
          </p:cNvPr>
          <p:cNvSpPr txBox="1"/>
          <p:nvPr/>
        </p:nvSpPr>
        <p:spPr>
          <a:xfrm>
            <a:off x="9187243" y="3746714"/>
            <a:ext cx="215962" cy="215962"/>
          </a:xfrm>
          <a:prstGeom prst="ellipse">
            <a:avLst/>
          </a:prstGeom>
          <a:solidFill>
            <a:schemeClr val="accent4">
              <a:lumMod val="50000"/>
            </a:schemeClr>
          </a:solidFill>
          <a:ln w="38100" cap="rnd" cmpd="sng" algn="ctr">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Autofit/>
          </a:bodyPr>
          <a:lstStyle/>
          <a:p>
            <a:pPr marL="0" marR="0" lvl="0" indent="0" algn="ctr" defTabSz="873879" rtl="0" eaLnBrk="1" fontAlgn="auto" latinLnBrk="0" hangingPunct="1">
              <a:lnSpc>
                <a:spcPct val="100000"/>
              </a:lnSpc>
              <a:spcBef>
                <a:spcPts val="0"/>
              </a:spcBef>
              <a:spcAft>
                <a:spcPts val="0"/>
              </a:spcAft>
              <a:buClrTx/>
              <a:buSzTx/>
              <a:buFontTx/>
              <a:buNone/>
              <a:tabLst/>
              <a:defRPr/>
            </a:pPr>
            <a:endParaRPr kumimoji="0" lang="en-US" sz="975" b="0" i="0" u="none" strike="noStrike" kern="1200" cap="none" spc="0" normalizeH="0" baseline="0" noProof="0">
              <a:ln>
                <a:noFill/>
              </a:ln>
              <a:solidFill>
                <a:srgbClr val="4D4D55"/>
              </a:solidFill>
              <a:effectLst/>
              <a:uLnTx/>
              <a:uFillTx/>
              <a:latin typeface="Arial" panose="020B0604020202020204"/>
              <a:ea typeface="+mn-ea"/>
              <a:cs typeface="+mn-cs"/>
            </a:endParaRPr>
          </a:p>
        </p:txBody>
      </p:sp>
      <p:sp>
        <p:nvSpPr>
          <p:cNvPr id="32" name="TextBox 31">
            <a:extLst>
              <a:ext uri="{FF2B5EF4-FFF2-40B4-BE49-F238E27FC236}">
                <a16:creationId xmlns:a16="http://schemas.microsoft.com/office/drawing/2014/main" id="{BB792517-BFF8-7EFC-783C-045091F149AE}"/>
              </a:ext>
              <a:ext uri="{C183D7F6-B498-43B3-948B-1728B52AA6E4}">
                <adec:decorative xmlns:adec="http://schemas.microsoft.com/office/drawing/2017/decorative" val="1"/>
              </a:ext>
            </a:extLst>
          </p:cNvPr>
          <p:cNvSpPr txBox="1"/>
          <p:nvPr/>
        </p:nvSpPr>
        <p:spPr>
          <a:xfrm>
            <a:off x="7821553" y="3746714"/>
            <a:ext cx="215962" cy="215962"/>
          </a:xfrm>
          <a:prstGeom prst="ellipse">
            <a:avLst/>
          </a:prstGeom>
          <a:solidFill>
            <a:schemeClr val="accent4">
              <a:lumMod val="50000"/>
            </a:schemeClr>
          </a:solidFill>
          <a:ln w="38100" cap="rnd" cmpd="sng" algn="ctr">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Autofit/>
          </a:bodyPr>
          <a:lstStyle/>
          <a:p>
            <a:pPr marL="0" marR="0" lvl="0" indent="0" algn="ctr" defTabSz="873879" rtl="0" eaLnBrk="1" fontAlgn="auto" latinLnBrk="0" hangingPunct="1">
              <a:lnSpc>
                <a:spcPct val="100000"/>
              </a:lnSpc>
              <a:spcBef>
                <a:spcPts val="0"/>
              </a:spcBef>
              <a:spcAft>
                <a:spcPts val="0"/>
              </a:spcAft>
              <a:buClrTx/>
              <a:buSzTx/>
              <a:buFontTx/>
              <a:buNone/>
              <a:tabLst/>
              <a:defRPr/>
            </a:pPr>
            <a:endParaRPr kumimoji="0" lang="en-US" sz="975" b="0" i="0" u="none" strike="noStrike" kern="1200" cap="none" spc="0" normalizeH="0" baseline="0" noProof="0">
              <a:ln>
                <a:noFill/>
              </a:ln>
              <a:solidFill>
                <a:srgbClr val="4D4D55"/>
              </a:solidFill>
              <a:effectLst/>
              <a:uLnTx/>
              <a:uFillTx/>
              <a:latin typeface="Arial" panose="020B0604020202020204"/>
              <a:ea typeface="+mn-ea"/>
              <a:cs typeface="+mn-cs"/>
            </a:endParaRPr>
          </a:p>
        </p:txBody>
      </p:sp>
      <p:sp>
        <p:nvSpPr>
          <p:cNvPr id="36" name="TextBox 35">
            <a:extLst>
              <a:ext uri="{FF2B5EF4-FFF2-40B4-BE49-F238E27FC236}">
                <a16:creationId xmlns:a16="http://schemas.microsoft.com/office/drawing/2014/main" id="{B91E43E1-6D85-BC26-A893-44765D7EA6D4}"/>
              </a:ext>
              <a:ext uri="{C183D7F6-B498-43B3-948B-1728B52AA6E4}">
                <adec:decorative xmlns:adec="http://schemas.microsoft.com/office/drawing/2017/decorative" val="1"/>
              </a:ext>
            </a:extLst>
          </p:cNvPr>
          <p:cNvSpPr txBox="1"/>
          <p:nvPr/>
        </p:nvSpPr>
        <p:spPr>
          <a:xfrm>
            <a:off x="6693988" y="3746714"/>
            <a:ext cx="215962" cy="215962"/>
          </a:xfrm>
          <a:prstGeom prst="ellipse">
            <a:avLst/>
          </a:prstGeom>
          <a:solidFill>
            <a:schemeClr val="accent4">
              <a:lumMod val="50000"/>
            </a:schemeClr>
          </a:solidFill>
          <a:ln w="38100" cap="rnd" cmpd="sng" algn="ctr">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Autofit/>
          </a:bodyPr>
          <a:lstStyle/>
          <a:p>
            <a:pPr marL="0" marR="0" lvl="0" indent="0" algn="ctr" defTabSz="873879" rtl="0" eaLnBrk="1" fontAlgn="auto" latinLnBrk="0" hangingPunct="1">
              <a:lnSpc>
                <a:spcPct val="100000"/>
              </a:lnSpc>
              <a:spcBef>
                <a:spcPts val="0"/>
              </a:spcBef>
              <a:spcAft>
                <a:spcPts val="0"/>
              </a:spcAft>
              <a:buClrTx/>
              <a:buSzTx/>
              <a:buFontTx/>
              <a:buNone/>
              <a:tabLst/>
              <a:defRPr/>
            </a:pPr>
            <a:endParaRPr kumimoji="0" lang="en-US" sz="975" b="0" i="0" u="none" strike="noStrike" kern="1200" cap="none" spc="0" normalizeH="0" baseline="0" noProof="0">
              <a:ln>
                <a:noFill/>
              </a:ln>
              <a:solidFill>
                <a:srgbClr val="4D4D55"/>
              </a:solidFill>
              <a:effectLst/>
              <a:uLnTx/>
              <a:uFillTx/>
              <a:latin typeface="Arial" panose="020B0604020202020204"/>
              <a:ea typeface="+mn-ea"/>
              <a:cs typeface="+mn-cs"/>
            </a:endParaRPr>
          </a:p>
        </p:txBody>
      </p:sp>
      <p:sp>
        <p:nvSpPr>
          <p:cNvPr id="41" name="TextBox 40">
            <a:extLst>
              <a:ext uri="{FF2B5EF4-FFF2-40B4-BE49-F238E27FC236}">
                <a16:creationId xmlns:a16="http://schemas.microsoft.com/office/drawing/2014/main" id="{6C8C1380-CE93-46A6-853F-ACFC9E4BF710}"/>
              </a:ext>
              <a:ext uri="{C183D7F6-B498-43B3-948B-1728B52AA6E4}">
                <adec:decorative xmlns:adec="http://schemas.microsoft.com/office/drawing/2017/decorative" val="1"/>
              </a:ext>
            </a:extLst>
          </p:cNvPr>
          <p:cNvSpPr txBox="1"/>
          <p:nvPr/>
        </p:nvSpPr>
        <p:spPr>
          <a:xfrm>
            <a:off x="5575948" y="3746714"/>
            <a:ext cx="215962" cy="215962"/>
          </a:xfrm>
          <a:prstGeom prst="ellipse">
            <a:avLst/>
          </a:prstGeom>
          <a:solidFill>
            <a:schemeClr val="accent4">
              <a:lumMod val="50000"/>
            </a:schemeClr>
          </a:solidFill>
          <a:ln w="38100" cap="rnd" cmpd="sng" algn="ctr">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Autofit/>
          </a:bodyPr>
          <a:lstStyle/>
          <a:p>
            <a:pPr marL="0" marR="0" lvl="0" indent="0" algn="ctr" defTabSz="873879" rtl="0" eaLnBrk="1" fontAlgn="auto" latinLnBrk="0" hangingPunct="1">
              <a:lnSpc>
                <a:spcPct val="100000"/>
              </a:lnSpc>
              <a:spcBef>
                <a:spcPts val="0"/>
              </a:spcBef>
              <a:spcAft>
                <a:spcPts val="0"/>
              </a:spcAft>
              <a:buClrTx/>
              <a:buSzTx/>
              <a:buFontTx/>
              <a:buNone/>
              <a:tabLst/>
              <a:defRPr/>
            </a:pPr>
            <a:endParaRPr kumimoji="0" lang="en-US" sz="975" b="0" i="0" u="none" strike="noStrike" kern="1200" cap="none" spc="0" normalizeH="0" baseline="0" noProof="0">
              <a:ln>
                <a:noFill/>
              </a:ln>
              <a:solidFill>
                <a:srgbClr val="4D4D55"/>
              </a:solidFill>
              <a:effectLst/>
              <a:uLnTx/>
              <a:uFillTx/>
              <a:latin typeface="Arial" panose="020B0604020202020204"/>
              <a:ea typeface="+mn-ea"/>
              <a:cs typeface="+mn-cs"/>
            </a:endParaRPr>
          </a:p>
        </p:txBody>
      </p:sp>
      <p:sp>
        <p:nvSpPr>
          <p:cNvPr id="45" name="TextBox 44">
            <a:extLst>
              <a:ext uri="{FF2B5EF4-FFF2-40B4-BE49-F238E27FC236}">
                <a16:creationId xmlns:a16="http://schemas.microsoft.com/office/drawing/2014/main" id="{092BE379-B9FD-E637-46A1-A2DE160028AE}"/>
              </a:ext>
              <a:ext uri="{C183D7F6-B498-43B3-948B-1728B52AA6E4}">
                <adec:decorative xmlns:adec="http://schemas.microsoft.com/office/drawing/2017/decorative" val="1"/>
              </a:ext>
            </a:extLst>
          </p:cNvPr>
          <p:cNvSpPr txBox="1"/>
          <p:nvPr/>
        </p:nvSpPr>
        <p:spPr>
          <a:xfrm>
            <a:off x="3368443" y="3746714"/>
            <a:ext cx="215962" cy="215962"/>
          </a:xfrm>
          <a:prstGeom prst="ellipse">
            <a:avLst/>
          </a:prstGeom>
          <a:solidFill>
            <a:schemeClr val="accent4">
              <a:lumMod val="50000"/>
            </a:schemeClr>
          </a:solidFill>
          <a:ln w="38100" cap="rnd" cmpd="sng" algn="ctr">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Autofit/>
          </a:bodyPr>
          <a:lstStyle/>
          <a:p>
            <a:pPr marL="0" marR="0" lvl="0" indent="0" algn="ctr" defTabSz="873879" rtl="0" eaLnBrk="1" fontAlgn="auto" latinLnBrk="0" hangingPunct="1">
              <a:lnSpc>
                <a:spcPct val="100000"/>
              </a:lnSpc>
              <a:spcBef>
                <a:spcPts val="0"/>
              </a:spcBef>
              <a:spcAft>
                <a:spcPts val="0"/>
              </a:spcAft>
              <a:buClrTx/>
              <a:buSzTx/>
              <a:buFontTx/>
              <a:buNone/>
              <a:tabLst/>
              <a:defRPr/>
            </a:pPr>
            <a:endParaRPr kumimoji="0" lang="en-US" sz="975" b="0" i="0" u="none" strike="noStrike" kern="1200" cap="none" spc="0" normalizeH="0" baseline="0" noProof="0">
              <a:ln>
                <a:noFill/>
              </a:ln>
              <a:solidFill>
                <a:srgbClr val="4D4D55"/>
              </a:solidFill>
              <a:effectLst/>
              <a:uLnTx/>
              <a:uFillTx/>
              <a:latin typeface="Arial" panose="020B0604020202020204"/>
              <a:ea typeface="+mn-ea"/>
              <a:cs typeface="+mn-cs"/>
            </a:endParaRPr>
          </a:p>
        </p:txBody>
      </p:sp>
      <p:sp>
        <p:nvSpPr>
          <p:cNvPr id="46" name="TextBox 45">
            <a:extLst>
              <a:ext uri="{FF2B5EF4-FFF2-40B4-BE49-F238E27FC236}">
                <a16:creationId xmlns:a16="http://schemas.microsoft.com/office/drawing/2014/main" id="{5EA700DA-C733-1A2C-0432-99FC7954C8DB}"/>
              </a:ext>
              <a:ext uri="{C183D7F6-B498-43B3-948B-1728B52AA6E4}">
                <adec:decorative xmlns:adec="http://schemas.microsoft.com/office/drawing/2017/decorative" val="1"/>
              </a:ext>
            </a:extLst>
          </p:cNvPr>
          <p:cNvSpPr txBox="1"/>
          <p:nvPr/>
        </p:nvSpPr>
        <p:spPr>
          <a:xfrm>
            <a:off x="2240878" y="3746714"/>
            <a:ext cx="215962" cy="215962"/>
          </a:xfrm>
          <a:prstGeom prst="ellipse">
            <a:avLst/>
          </a:prstGeom>
          <a:solidFill>
            <a:schemeClr val="accent4">
              <a:lumMod val="50000"/>
            </a:schemeClr>
          </a:solidFill>
          <a:ln w="38100" cap="rnd" cmpd="sng" algn="ctr">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Autofit/>
          </a:bodyPr>
          <a:lstStyle/>
          <a:p>
            <a:pPr marL="0" marR="0" lvl="0" indent="0" algn="ctr" defTabSz="873879" rtl="0" eaLnBrk="1" fontAlgn="auto" latinLnBrk="0" hangingPunct="1">
              <a:lnSpc>
                <a:spcPct val="100000"/>
              </a:lnSpc>
              <a:spcBef>
                <a:spcPts val="0"/>
              </a:spcBef>
              <a:spcAft>
                <a:spcPts val="0"/>
              </a:spcAft>
              <a:buClrTx/>
              <a:buSzTx/>
              <a:buFontTx/>
              <a:buNone/>
              <a:tabLst/>
              <a:defRPr/>
            </a:pPr>
            <a:endParaRPr kumimoji="0" lang="en-US" sz="975" b="0" i="0" u="none" strike="noStrike" kern="1200" cap="none" spc="0" normalizeH="0" baseline="0" noProof="0">
              <a:ln>
                <a:noFill/>
              </a:ln>
              <a:solidFill>
                <a:srgbClr val="4D4D55"/>
              </a:solidFill>
              <a:effectLst/>
              <a:uLnTx/>
              <a:uFillTx/>
              <a:latin typeface="Arial" panose="020B0604020202020204"/>
              <a:ea typeface="+mn-ea"/>
              <a:cs typeface="+mn-cs"/>
            </a:endParaRPr>
          </a:p>
        </p:txBody>
      </p:sp>
      <p:cxnSp>
        <p:nvCxnSpPr>
          <p:cNvPr id="49" name="Straight Connector 48">
            <a:extLst>
              <a:ext uri="{FF2B5EF4-FFF2-40B4-BE49-F238E27FC236}">
                <a16:creationId xmlns:a16="http://schemas.microsoft.com/office/drawing/2014/main" id="{7F97C0F5-520C-A4A2-E837-F3EDE8A3B030}"/>
              </a:ext>
              <a:ext uri="{C183D7F6-B498-43B3-948B-1728B52AA6E4}">
                <adec:decorative xmlns:adec="http://schemas.microsoft.com/office/drawing/2017/decorative" val="1"/>
              </a:ext>
            </a:extLst>
          </p:cNvPr>
          <p:cNvCxnSpPr>
            <a:stCxn id="46" idx="4"/>
            <a:endCxn id="4" idx="0"/>
          </p:cNvCxnSpPr>
          <p:nvPr/>
        </p:nvCxnSpPr>
        <p:spPr>
          <a:xfrm>
            <a:off x="2348859" y="3962676"/>
            <a:ext cx="0" cy="273106"/>
          </a:xfrm>
          <a:prstGeom prst="line">
            <a:avLst/>
          </a:prstGeom>
          <a:ln w="12700" cap="rnd">
            <a:solidFill>
              <a:schemeClr val="accent4">
                <a:lumMod val="50000"/>
              </a:schemeClr>
            </a:solidFill>
            <a:prstDash val="solid"/>
            <a:round/>
            <a:tailEnd type="stealth"/>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A3F0B610-5BA1-2E1A-2F22-DBD65144AE0B}"/>
              </a:ext>
              <a:ext uri="{C183D7F6-B498-43B3-948B-1728B52AA6E4}">
                <adec:decorative xmlns:adec="http://schemas.microsoft.com/office/drawing/2017/decorative" val="1"/>
              </a:ext>
            </a:extLst>
          </p:cNvPr>
          <p:cNvCxnSpPr>
            <a:cxnSpLocks/>
            <a:stCxn id="45" idx="0"/>
            <a:endCxn id="10" idx="2"/>
          </p:cNvCxnSpPr>
          <p:nvPr/>
        </p:nvCxnSpPr>
        <p:spPr>
          <a:xfrm flipV="1">
            <a:off x="3476424" y="3473608"/>
            <a:ext cx="0" cy="273106"/>
          </a:xfrm>
          <a:prstGeom prst="line">
            <a:avLst/>
          </a:prstGeom>
          <a:ln w="12700" cap="rnd">
            <a:solidFill>
              <a:schemeClr val="accent4">
                <a:lumMod val="50000"/>
              </a:schemeClr>
            </a:solidFill>
            <a:prstDash val="solid"/>
            <a:round/>
            <a:tailEnd type="stealth"/>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58C4C5AD-85D7-F732-5172-475AC815075B}"/>
              </a:ext>
              <a:ext uri="{C183D7F6-B498-43B3-948B-1728B52AA6E4}">
                <adec:decorative xmlns:adec="http://schemas.microsoft.com/office/drawing/2017/decorative" val="1"/>
              </a:ext>
            </a:extLst>
          </p:cNvPr>
          <p:cNvCxnSpPr>
            <a:cxnSpLocks/>
            <a:stCxn id="41" idx="0"/>
            <a:endCxn id="11" idx="2"/>
          </p:cNvCxnSpPr>
          <p:nvPr/>
        </p:nvCxnSpPr>
        <p:spPr>
          <a:xfrm flipV="1">
            <a:off x="5683929" y="3473608"/>
            <a:ext cx="0" cy="273106"/>
          </a:xfrm>
          <a:prstGeom prst="line">
            <a:avLst/>
          </a:prstGeom>
          <a:ln w="12700" cap="rnd">
            <a:solidFill>
              <a:schemeClr val="accent4">
                <a:lumMod val="50000"/>
              </a:schemeClr>
            </a:solidFill>
            <a:prstDash val="solid"/>
            <a:round/>
            <a:tailEnd type="stealt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17107D49-E021-2026-85AB-EAAE7A623CFB}"/>
              </a:ext>
              <a:ext uri="{C183D7F6-B498-43B3-948B-1728B52AA6E4}">
                <adec:decorative xmlns:adec="http://schemas.microsoft.com/office/drawing/2017/decorative" val="1"/>
              </a:ext>
            </a:extLst>
          </p:cNvPr>
          <p:cNvCxnSpPr>
            <a:cxnSpLocks/>
            <a:stCxn id="32" idx="0"/>
            <a:endCxn id="14" idx="2"/>
          </p:cNvCxnSpPr>
          <p:nvPr/>
        </p:nvCxnSpPr>
        <p:spPr>
          <a:xfrm flipH="1" flipV="1">
            <a:off x="7929533" y="3473608"/>
            <a:ext cx="1" cy="273106"/>
          </a:xfrm>
          <a:prstGeom prst="line">
            <a:avLst/>
          </a:prstGeom>
          <a:ln w="12700" cap="rnd">
            <a:solidFill>
              <a:schemeClr val="accent4">
                <a:lumMod val="50000"/>
              </a:schemeClr>
            </a:solidFill>
            <a:prstDash val="solid"/>
            <a:round/>
            <a:tailEnd type="stealt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EB674925-A592-88DB-9D7D-C051D7D420A9}"/>
              </a:ext>
              <a:ext uri="{C183D7F6-B498-43B3-948B-1728B52AA6E4}">
                <adec:decorative xmlns:adec="http://schemas.microsoft.com/office/drawing/2017/decorative" val="1"/>
              </a:ext>
            </a:extLst>
          </p:cNvPr>
          <p:cNvCxnSpPr>
            <a:cxnSpLocks/>
            <a:stCxn id="36" idx="4"/>
            <a:endCxn id="7" idx="0"/>
          </p:cNvCxnSpPr>
          <p:nvPr/>
        </p:nvCxnSpPr>
        <p:spPr>
          <a:xfrm flipH="1">
            <a:off x="6801968" y="3962676"/>
            <a:ext cx="1" cy="273106"/>
          </a:xfrm>
          <a:prstGeom prst="line">
            <a:avLst/>
          </a:prstGeom>
          <a:ln w="12700" cap="rnd">
            <a:solidFill>
              <a:schemeClr val="accent4">
                <a:lumMod val="50000"/>
              </a:schemeClr>
            </a:solidFill>
            <a:prstDash val="solid"/>
            <a:round/>
            <a:tailEnd type="stealth"/>
          </a:ln>
        </p:spPr>
        <p:style>
          <a:lnRef idx="1">
            <a:schemeClr val="accent1"/>
          </a:lnRef>
          <a:fillRef idx="0">
            <a:schemeClr val="accent1"/>
          </a:fillRef>
          <a:effectRef idx="0">
            <a:schemeClr val="accent1"/>
          </a:effectRef>
          <a:fontRef idx="minor">
            <a:schemeClr val="tx1"/>
          </a:fontRef>
        </p:style>
      </p:cxnSp>
      <p:cxnSp>
        <p:nvCxnSpPr>
          <p:cNvPr id="256" name="Straight Connector 255">
            <a:extLst>
              <a:ext uri="{FF2B5EF4-FFF2-40B4-BE49-F238E27FC236}">
                <a16:creationId xmlns:a16="http://schemas.microsoft.com/office/drawing/2014/main" id="{1FAC5ABC-045F-C865-B725-233FBC07F86E}"/>
              </a:ext>
              <a:ext uri="{C183D7F6-B498-43B3-948B-1728B52AA6E4}">
                <adec:decorative xmlns:adec="http://schemas.microsoft.com/office/drawing/2017/decorative" val="1"/>
              </a:ext>
            </a:extLst>
          </p:cNvPr>
          <p:cNvCxnSpPr>
            <a:cxnSpLocks/>
            <a:stCxn id="31" idx="4"/>
            <a:endCxn id="9" idx="0"/>
          </p:cNvCxnSpPr>
          <p:nvPr/>
        </p:nvCxnSpPr>
        <p:spPr>
          <a:xfrm flipH="1">
            <a:off x="9294077" y="3962676"/>
            <a:ext cx="1147" cy="273106"/>
          </a:xfrm>
          <a:prstGeom prst="line">
            <a:avLst/>
          </a:prstGeom>
          <a:ln w="12700" cap="rnd">
            <a:solidFill>
              <a:schemeClr val="accent4">
                <a:lumMod val="50000"/>
              </a:schemeClr>
            </a:solidFill>
            <a:prstDash val="solid"/>
            <a:round/>
            <a:tailEnd type="stealth"/>
          </a:ln>
        </p:spPr>
        <p:style>
          <a:lnRef idx="1">
            <a:schemeClr val="accent1"/>
          </a:lnRef>
          <a:fillRef idx="0">
            <a:schemeClr val="accent1"/>
          </a:fillRef>
          <a:effectRef idx="0">
            <a:schemeClr val="accent1"/>
          </a:effectRef>
          <a:fontRef idx="minor">
            <a:schemeClr val="tx1"/>
          </a:fontRef>
        </p:style>
      </p:cxnSp>
      <p:sp>
        <p:nvSpPr>
          <p:cNvPr id="257" name="Rectangle 256">
            <a:extLst>
              <a:ext uri="{FF2B5EF4-FFF2-40B4-BE49-F238E27FC236}">
                <a16:creationId xmlns:a16="http://schemas.microsoft.com/office/drawing/2014/main" id="{AD658C37-9CB7-AB98-C62A-6CB114D9F9B0}"/>
              </a:ext>
              <a:ext uri="{C183D7F6-B498-43B3-948B-1728B52AA6E4}">
                <adec:decorative xmlns:adec="http://schemas.microsoft.com/office/drawing/2017/decorative" val="1"/>
              </a:ext>
            </a:extLst>
          </p:cNvPr>
          <p:cNvSpPr/>
          <p:nvPr/>
        </p:nvSpPr>
        <p:spPr>
          <a:xfrm>
            <a:off x="2520454" y="1688926"/>
            <a:ext cx="1920240" cy="1784682"/>
          </a:xfrm>
          <a:prstGeom prst="rect">
            <a:avLst/>
          </a:prstGeom>
          <a:solidFill>
            <a:srgbClr val="D9D9D9">
              <a:alpha val="50980"/>
            </a:srgb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8" name="Rectangle 257">
            <a:extLst>
              <a:ext uri="{FF2B5EF4-FFF2-40B4-BE49-F238E27FC236}">
                <a16:creationId xmlns:a16="http://schemas.microsoft.com/office/drawing/2014/main" id="{5F5F84DE-DAC4-E5A3-E19F-19F9849073AE}"/>
              </a:ext>
              <a:ext uri="{C183D7F6-B498-43B3-948B-1728B52AA6E4}">
                <adec:decorative xmlns:adec="http://schemas.microsoft.com/office/drawing/2017/decorative" val="1"/>
              </a:ext>
            </a:extLst>
          </p:cNvPr>
          <p:cNvSpPr/>
          <p:nvPr/>
        </p:nvSpPr>
        <p:spPr>
          <a:xfrm>
            <a:off x="1388766" y="4235748"/>
            <a:ext cx="1920240" cy="1487043"/>
          </a:xfrm>
          <a:prstGeom prst="rect">
            <a:avLst/>
          </a:prstGeom>
          <a:solidFill>
            <a:srgbClr val="D9D9D9">
              <a:alpha val="50980"/>
            </a:srgbClr>
          </a:solidFill>
          <a:ln w="9525"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9" name="TextBox 258">
            <a:extLst>
              <a:ext uri="{FF2B5EF4-FFF2-40B4-BE49-F238E27FC236}">
                <a16:creationId xmlns:a16="http://schemas.microsoft.com/office/drawing/2014/main" id="{4108FD9D-0575-D36C-EBA4-D9FC952471AA}"/>
              </a:ext>
            </a:extLst>
          </p:cNvPr>
          <p:cNvSpPr txBox="1"/>
          <p:nvPr/>
        </p:nvSpPr>
        <p:spPr>
          <a:xfrm>
            <a:off x="3609917" y="4235782"/>
            <a:ext cx="1911938" cy="447393"/>
          </a:xfrm>
          <a:prstGeom prst="roundRect">
            <a:avLst/>
          </a:prstGeom>
          <a:solidFill>
            <a:schemeClr val="accent4"/>
          </a:solidFill>
          <a:ln w="12700">
            <a:solidFill>
              <a:schemeClr val="accent4"/>
            </a:solidFill>
          </a:ln>
          <a:effectLst>
            <a:outerShdw blurRad="63500" algn="ctr" rotWithShape="0">
              <a:prstClr val="black">
                <a:alpha val="21000"/>
              </a:prstClr>
            </a:outerShdw>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none" lIns="0" tIns="0" rIns="0" bIns="0" numCol="1" spcCol="1270" anchor="ctr" anchorCtr="1">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b="1"/>
            </a:pPr>
            <a:r>
              <a:rPr kumimoji="0" lang="en-US" sz="1800" b="1" i="0" u="none" strike="noStrike" kern="1200" cap="none" spc="0" normalizeH="0" baseline="0" noProof="0">
                <a:ln>
                  <a:noFill/>
                </a:ln>
                <a:solidFill>
                  <a:srgbClr val="FFFFFF"/>
                </a:solidFill>
                <a:effectLst/>
                <a:uLnTx/>
                <a:uFillTx/>
                <a:latin typeface="Arial" panose="020B0604020202020204"/>
                <a:ea typeface="+mn-ea"/>
                <a:cs typeface="+mn-cs"/>
              </a:rPr>
              <a:t>June 2026</a:t>
            </a:r>
          </a:p>
        </p:txBody>
      </p:sp>
      <p:sp>
        <p:nvSpPr>
          <p:cNvPr id="260" name="Rectangle: Rounded Corners 12">
            <a:extLst>
              <a:ext uri="{FF2B5EF4-FFF2-40B4-BE49-F238E27FC236}">
                <a16:creationId xmlns:a16="http://schemas.microsoft.com/office/drawing/2014/main" id="{94DBB669-5E65-2AAC-3B63-F030FB5AB698}"/>
              </a:ext>
            </a:extLst>
          </p:cNvPr>
          <p:cNvSpPr txBox="1"/>
          <p:nvPr/>
        </p:nvSpPr>
        <p:spPr>
          <a:xfrm>
            <a:off x="3609917" y="4683175"/>
            <a:ext cx="1911938" cy="1046440"/>
          </a:xfrm>
          <a:prstGeom prst="rect">
            <a:avLst/>
          </a:prstGeom>
          <a:solidFill>
            <a:schemeClr val="bg1">
              <a:lumMod val="95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4864" tIns="91440" rIns="54864" bIns="91440" numCol="1" spcCol="1270" anchor="ctr" anchorCtr="0">
            <a:noAutofit/>
          </a:bodyPr>
          <a:lstStyle/>
          <a:p>
            <a:pPr marL="0" marR="0" lvl="0" indent="0" algn="ctr" defTabSz="533400" rtl="0" eaLnBrk="1" fontAlgn="auto" latinLnBrk="0" hangingPunct="1">
              <a:lnSpc>
                <a:spcPct val="100000"/>
              </a:lnSpc>
              <a:spcBef>
                <a:spcPct val="0"/>
              </a:spcBef>
              <a:spcAft>
                <a:spcPct val="35000"/>
              </a:spcAft>
              <a:buClrTx/>
              <a:buSzTx/>
              <a:buFontTx/>
              <a:buNone/>
              <a:tabLst/>
              <a:defRPr/>
            </a:pPr>
            <a:r>
              <a:rPr kumimoji="0" lang="en-US" sz="1400" b="1" i="0" u="none" strike="noStrike" kern="1200" cap="none" spc="0" normalizeH="0" baseline="0" noProof="0">
                <a:ln>
                  <a:noFill/>
                </a:ln>
                <a:solidFill>
                  <a:srgbClr val="1F1B19">
                    <a:hueOff val="0"/>
                    <a:satOff val="0"/>
                    <a:lumOff val="0"/>
                    <a:alphaOff val="0"/>
                  </a:srgbClr>
                </a:solidFill>
                <a:effectLst/>
                <a:uLnTx/>
                <a:uFillTx/>
                <a:latin typeface="Arial" panose="020B0604020202020204"/>
                <a:ea typeface="+mn-ea"/>
                <a:cs typeface="+mn-cs"/>
              </a:rPr>
              <a:t>CMS guidance </a:t>
            </a:r>
            <a:br>
              <a:rPr lang="en-US" sz="1400" b="1" i="0" u="none" strike="noStrike" kern="1200" cap="none" spc="0" normalizeH="0" baseline="0" noProof="0">
                <a:ln>
                  <a:noFill/>
                </a:ln>
                <a:effectLst/>
                <a:uLnTx/>
                <a:uFillTx/>
                <a:latin typeface="Arial" panose="020B0604020202020204"/>
              </a:rPr>
            </a:br>
            <a:r>
              <a:rPr kumimoji="0" lang="en-US" sz="1400" b="1" i="0" u="none" strike="noStrike" kern="1200" cap="none" spc="0" normalizeH="0" baseline="0" noProof="0">
                <a:ln>
                  <a:noFill/>
                </a:ln>
                <a:solidFill>
                  <a:srgbClr val="1F1B19">
                    <a:hueOff val="0"/>
                    <a:satOff val="0"/>
                    <a:lumOff val="0"/>
                    <a:alphaOff val="0"/>
                  </a:srgbClr>
                </a:solidFill>
                <a:effectLst/>
                <a:uLnTx/>
                <a:uFillTx/>
                <a:latin typeface="Arial" panose="020B0604020202020204"/>
                <a:ea typeface="+mn-ea"/>
                <a:cs typeface="+mn-cs"/>
              </a:rPr>
              <a:t>issued (</a:t>
            </a:r>
            <a:r>
              <a:rPr kumimoji="0" lang="en-US" sz="1400" b="1" i="0" u="none" strike="noStrike" kern="1200" cap="none" spc="0" normalizeH="0" baseline="0" noProof="0" err="1">
                <a:ln>
                  <a:noFill/>
                </a:ln>
                <a:solidFill>
                  <a:srgbClr val="1F1B19">
                    <a:hueOff val="0"/>
                    <a:satOff val="0"/>
                    <a:lumOff val="0"/>
                    <a:alphaOff val="0"/>
                  </a:srgbClr>
                </a:solidFill>
                <a:effectLst/>
                <a:uLnTx/>
                <a:uFillTx/>
                <a:latin typeface="Arial" panose="020B0604020202020204"/>
                <a:ea typeface="+mn-ea"/>
                <a:cs typeface="+mn-cs"/>
              </a:rPr>
              <a:t>est</a:t>
            </a:r>
            <a:r>
              <a:rPr kumimoji="0" lang="en-US" sz="1400" b="1" i="0" u="none" strike="noStrike" kern="1200" cap="none" spc="0" normalizeH="0" baseline="0" noProof="0">
                <a:ln>
                  <a:noFill/>
                </a:ln>
                <a:solidFill>
                  <a:srgbClr val="1F1B19">
                    <a:hueOff val="0"/>
                    <a:satOff val="0"/>
                    <a:lumOff val="0"/>
                    <a:alphaOff val="0"/>
                  </a:srgbClr>
                </a:solidFill>
                <a:effectLst/>
                <a:uLnTx/>
                <a:uFillTx/>
                <a:latin typeface="Arial" panose="020B0604020202020204"/>
                <a:ea typeface="+mn-ea"/>
                <a:cs typeface="+mn-cs"/>
              </a:rPr>
              <a:t>)</a:t>
            </a:r>
          </a:p>
        </p:txBody>
      </p:sp>
      <p:sp>
        <p:nvSpPr>
          <p:cNvPr id="261" name="TextBox 260">
            <a:extLst>
              <a:ext uri="{FF2B5EF4-FFF2-40B4-BE49-F238E27FC236}">
                <a16:creationId xmlns:a16="http://schemas.microsoft.com/office/drawing/2014/main" id="{BDFAA796-D518-E72E-5976-CAF02FE0A156}"/>
              </a:ext>
              <a:ext uri="{C183D7F6-B498-43B3-948B-1728B52AA6E4}">
                <adec:decorative xmlns:adec="http://schemas.microsoft.com/office/drawing/2017/decorative" val="1"/>
              </a:ext>
            </a:extLst>
          </p:cNvPr>
          <p:cNvSpPr txBox="1"/>
          <p:nvPr/>
        </p:nvSpPr>
        <p:spPr>
          <a:xfrm>
            <a:off x="4457906" y="3746714"/>
            <a:ext cx="215962" cy="215962"/>
          </a:xfrm>
          <a:prstGeom prst="ellipse">
            <a:avLst/>
          </a:prstGeom>
          <a:solidFill>
            <a:schemeClr val="accent4">
              <a:lumMod val="50000"/>
            </a:schemeClr>
          </a:solidFill>
          <a:ln w="38100" cap="rnd" cmpd="sng" algn="ctr">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Autofit/>
          </a:bodyPr>
          <a:lstStyle/>
          <a:p>
            <a:pPr marL="0" marR="0" lvl="0" indent="0" algn="ctr" defTabSz="873879" rtl="0" eaLnBrk="1" fontAlgn="auto" latinLnBrk="0" hangingPunct="1">
              <a:lnSpc>
                <a:spcPct val="100000"/>
              </a:lnSpc>
              <a:spcBef>
                <a:spcPts val="0"/>
              </a:spcBef>
              <a:spcAft>
                <a:spcPts val="0"/>
              </a:spcAft>
              <a:buClrTx/>
              <a:buSzTx/>
              <a:buFontTx/>
              <a:buNone/>
              <a:tabLst/>
              <a:defRPr/>
            </a:pPr>
            <a:endParaRPr kumimoji="0" lang="en-US" sz="975" b="0" i="0" u="none" strike="noStrike" kern="1200" cap="none" spc="0" normalizeH="0" baseline="0" noProof="0">
              <a:ln>
                <a:noFill/>
              </a:ln>
              <a:solidFill>
                <a:srgbClr val="4D4D55"/>
              </a:solidFill>
              <a:effectLst/>
              <a:uLnTx/>
              <a:uFillTx/>
              <a:latin typeface="Arial" panose="020B0604020202020204"/>
              <a:ea typeface="+mn-ea"/>
              <a:cs typeface="+mn-cs"/>
            </a:endParaRPr>
          </a:p>
        </p:txBody>
      </p:sp>
      <p:cxnSp>
        <p:nvCxnSpPr>
          <p:cNvPr id="262" name="Straight Connector 261">
            <a:extLst>
              <a:ext uri="{FF2B5EF4-FFF2-40B4-BE49-F238E27FC236}">
                <a16:creationId xmlns:a16="http://schemas.microsoft.com/office/drawing/2014/main" id="{51480537-75A9-1E78-0B8D-B58C92D3D647}"/>
              </a:ext>
              <a:ext uri="{C183D7F6-B498-43B3-948B-1728B52AA6E4}">
                <adec:decorative xmlns:adec="http://schemas.microsoft.com/office/drawing/2017/decorative" val="1"/>
              </a:ext>
            </a:extLst>
          </p:cNvPr>
          <p:cNvCxnSpPr>
            <a:cxnSpLocks/>
            <a:stCxn id="261" idx="4"/>
            <a:endCxn id="259" idx="0"/>
          </p:cNvCxnSpPr>
          <p:nvPr/>
        </p:nvCxnSpPr>
        <p:spPr>
          <a:xfrm flipH="1">
            <a:off x="4565886" y="3962676"/>
            <a:ext cx="1" cy="273106"/>
          </a:xfrm>
          <a:prstGeom prst="line">
            <a:avLst/>
          </a:prstGeom>
          <a:ln w="12700" cap="rnd">
            <a:solidFill>
              <a:schemeClr val="accent4">
                <a:lumMod val="50000"/>
              </a:schemeClr>
            </a:solidFill>
            <a:prstDash val="solid"/>
            <a:round/>
            <a:tailEnd type="stealth"/>
          </a:ln>
        </p:spPr>
        <p:style>
          <a:lnRef idx="1">
            <a:schemeClr val="accent1"/>
          </a:lnRef>
          <a:fillRef idx="0">
            <a:schemeClr val="accent1"/>
          </a:fillRef>
          <a:effectRef idx="0">
            <a:schemeClr val="accent1"/>
          </a:effectRef>
          <a:fontRef idx="minor">
            <a:schemeClr val="tx1"/>
          </a:fontRef>
        </p:style>
      </p:cxnSp>
      <p:sp>
        <p:nvSpPr>
          <p:cNvPr id="269" name="TextBox 268">
            <a:extLst>
              <a:ext uri="{FF2B5EF4-FFF2-40B4-BE49-F238E27FC236}">
                <a16:creationId xmlns:a16="http://schemas.microsoft.com/office/drawing/2014/main" id="{D6FD2905-5407-0DB3-4424-0E0561BDEB52}"/>
              </a:ext>
              <a:ext uri="{C183D7F6-B498-43B3-948B-1728B52AA6E4}">
                <adec:decorative xmlns:adec="http://schemas.microsoft.com/office/drawing/2017/decorative" val="1"/>
              </a:ext>
            </a:extLst>
          </p:cNvPr>
          <p:cNvSpPr txBox="1"/>
          <p:nvPr/>
        </p:nvSpPr>
        <p:spPr>
          <a:xfrm>
            <a:off x="10204008" y="3737067"/>
            <a:ext cx="215962" cy="215962"/>
          </a:xfrm>
          <a:prstGeom prst="ellipse">
            <a:avLst/>
          </a:prstGeom>
          <a:solidFill>
            <a:schemeClr val="accent4">
              <a:lumMod val="50000"/>
            </a:schemeClr>
          </a:solidFill>
          <a:ln w="38100" cap="rnd" cmpd="sng" algn="ctr">
            <a:solidFill>
              <a:schemeClr val="bg1"/>
            </a:solidFill>
            <a:prstDash val="solid"/>
            <a:round/>
          </a:ln>
          <a:effectLst/>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noAutofit/>
          </a:bodyPr>
          <a:lstStyle/>
          <a:p>
            <a:pPr marL="0" marR="0" lvl="0" indent="0" algn="ctr" defTabSz="873879" rtl="0" eaLnBrk="1" fontAlgn="auto" latinLnBrk="0" hangingPunct="1">
              <a:lnSpc>
                <a:spcPct val="100000"/>
              </a:lnSpc>
              <a:spcBef>
                <a:spcPts val="0"/>
              </a:spcBef>
              <a:spcAft>
                <a:spcPts val="0"/>
              </a:spcAft>
              <a:buClrTx/>
              <a:buSzTx/>
              <a:buFontTx/>
              <a:buNone/>
              <a:tabLst/>
              <a:defRPr/>
            </a:pPr>
            <a:endParaRPr kumimoji="0" lang="en-US" sz="975" b="0" i="0" u="none" strike="noStrike" kern="1200" cap="none" spc="0" normalizeH="0" baseline="0" noProof="0">
              <a:ln>
                <a:noFill/>
              </a:ln>
              <a:solidFill>
                <a:srgbClr val="4D4D55"/>
              </a:solidFill>
              <a:effectLst/>
              <a:uLnTx/>
              <a:uFillTx/>
              <a:latin typeface="Arial" panose="020B0604020202020204"/>
              <a:ea typeface="+mn-ea"/>
              <a:cs typeface="+mn-cs"/>
            </a:endParaRPr>
          </a:p>
        </p:txBody>
      </p:sp>
      <p:cxnSp>
        <p:nvCxnSpPr>
          <p:cNvPr id="270" name="Straight Connector 269">
            <a:extLst>
              <a:ext uri="{FF2B5EF4-FFF2-40B4-BE49-F238E27FC236}">
                <a16:creationId xmlns:a16="http://schemas.microsoft.com/office/drawing/2014/main" id="{B97E8385-42FF-C267-B857-2ABFDBC36214}"/>
              </a:ext>
              <a:ext uri="{C183D7F6-B498-43B3-948B-1728B52AA6E4}">
                <adec:decorative xmlns:adec="http://schemas.microsoft.com/office/drawing/2017/decorative" val="1"/>
              </a:ext>
            </a:extLst>
          </p:cNvPr>
          <p:cNvCxnSpPr>
            <a:cxnSpLocks/>
          </p:cNvCxnSpPr>
          <p:nvPr/>
        </p:nvCxnSpPr>
        <p:spPr>
          <a:xfrm flipH="1" flipV="1">
            <a:off x="10311989" y="3473608"/>
            <a:ext cx="1" cy="273106"/>
          </a:xfrm>
          <a:prstGeom prst="line">
            <a:avLst/>
          </a:prstGeom>
          <a:ln w="12700" cap="rnd">
            <a:solidFill>
              <a:schemeClr val="accent4">
                <a:lumMod val="50000"/>
              </a:schemeClr>
            </a:solidFill>
            <a:prstDash val="solid"/>
            <a:round/>
            <a:tailEnd type="stealth"/>
          </a:ln>
        </p:spPr>
        <p:style>
          <a:lnRef idx="1">
            <a:schemeClr val="accent1"/>
          </a:lnRef>
          <a:fillRef idx="0">
            <a:schemeClr val="accent1"/>
          </a:fillRef>
          <a:effectRef idx="0">
            <a:schemeClr val="accent1"/>
          </a:effectRef>
          <a:fontRef idx="minor">
            <a:schemeClr val="tx1"/>
          </a:fontRef>
        </p:style>
      </p:cxnSp>
      <p:sp>
        <p:nvSpPr>
          <p:cNvPr id="271" name="Rectangle: Rounded Corners 14">
            <a:extLst>
              <a:ext uri="{FF2B5EF4-FFF2-40B4-BE49-F238E27FC236}">
                <a16:creationId xmlns:a16="http://schemas.microsoft.com/office/drawing/2014/main" id="{C33D7E5A-1C92-2AAE-6AC6-05CC92411ADD}"/>
              </a:ext>
            </a:extLst>
          </p:cNvPr>
          <p:cNvSpPr txBox="1"/>
          <p:nvPr/>
        </p:nvSpPr>
        <p:spPr>
          <a:xfrm>
            <a:off x="9356019" y="1688925"/>
            <a:ext cx="1911938" cy="1337289"/>
          </a:xfrm>
          <a:prstGeom prst="rect">
            <a:avLst/>
          </a:prstGeom>
          <a:solidFill>
            <a:schemeClr val="bg1">
              <a:lumMod val="95000"/>
            </a:schemeClr>
          </a:solidFill>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4864" tIns="91440" rIns="54864" bIns="91440" numCol="1" spcCol="1270" anchor="ctr" anchorCtr="0">
            <a:noAutofit/>
          </a:bodyPr>
          <a:lstStyle/>
          <a:p>
            <a:pPr algn="ctr" defTabSz="533400">
              <a:spcBef>
                <a:spcPct val="0"/>
              </a:spcBef>
              <a:spcAft>
                <a:spcPct val="35000"/>
              </a:spcAft>
              <a:defRPr/>
            </a:pPr>
            <a:r>
              <a:rPr lang="en-US" sz="1400" b="1">
                <a:solidFill>
                  <a:srgbClr val="1F1B19">
                    <a:hueOff val="0"/>
                    <a:satOff val="0"/>
                    <a:lumOff val="0"/>
                    <a:alphaOff val="0"/>
                  </a:srgbClr>
                </a:solidFill>
                <a:latin typeface="Arial" panose="020B0604020202020204"/>
                <a:cs typeface="Arial"/>
              </a:rPr>
              <a:t>First month where existing ACA customers may lose coverage</a:t>
            </a:r>
            <a:endParaRPr lang="en-US" sz="1400" b="1" i="0" u="none" strike="noStrike" kern="1200" cap="none" spc="0" normalizeH="0" baseline="0" noProof="0">
              <a:ln>
                <a:noFill/>
              </a:ln>
              <a:solidFill>
                <a:srgbClr val="1F1B19">
                  <a:hueOff val="0"/>
                  <a:satOff val="0"/>
                  <a:lumOff val="0"/>
                  <a:alphaOff val="0"/>
                </a:srgbClr>
              </a:solidFill>
              <a:effectLst/>
              <a:uLnTx/>
              <a:uFillTx/>
              <a:latin typeface="Arial" panose="020B0604020202020204"/>
              <a:cs typeface="Arial"/>
            </a:endParaRPr>
          </a:p>
        </p:txBody>
      </p:sp>
      <p:sp>
        <p:nvSpPr>
          <p:cNvPr id="273" name="TextBox 272">
            <a:extLst>
              <a:ext uri="{FF2B5EF4-FFF2-40B4-BE49-F238E27FC236}">
                <a16:creationId xmlns:a16="http://schemas.microsoft.com/office/drawing/2014/main" id="{7500FB9D-F8A5-A93B-AA9C-189FF6D33B4F}"/>
              </a:ext>
            </a:extLst>
          </p:cNvPr>
          <p:cNvSpPr txBox="1"/>
          <p:nvPr/>
        </p:nvSpPr>
        <p:spPr>
          <a:xfrm>
            <a:off x="9356019" y="2987632"/>
            <a:ext cx="1911938" cy="447393"/>
          </a:xfrm>
          <a:prstGeom prst="roundRect">
            <a:avLst/>
          </a:prstGeom>
          <a:solidFill>
            <a:schemeClr val="accent4"/>
          </a:solidFill>
          <a:ln w="12700">
            <a:solidFill>
              <a:schemeClr val="accent4"/>
            </a:solidFill>
          </a:ln>
          <a:effectLst>
            <a:outerShdw blurRad="63500" algn="ctr" rotWithShape="0">
              <a:prstClr val="black">
                <a:alpha val="21000"/>
              </a:prstClr>
            </a:outerShdw>
          </a:effectLst>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none" lIns="0" tIns="0" rIns="0" bIns="0" numCol="1" spcCol="1270" anchor="ctr" anchorCtr="1">
            <a:noAutofit/>
          </a:bodyPr>
          <a:lstStyle/>
          <a:p>
            <a:pPr algn="ctr" defTabSz="622300">
              <a:lnSpc>
                <a:spcPct val="90000"/>
              </a:lnSpc>
              <a:spcBef>
                <a:spcPct val="0"/>
              </a:spcBef>
              <a:spcAft>
                <a:spcPct val="35000"/>
              </a:spcAft>
              <a:defRPr b="1"/>
            </a:pPr>
            <a:r>
              <a:rPr lang="en-US" b="1">
                <a:solidFill>
                  <a:srgbClr val="FFFFFF"/>
                </a:solidFill>
                <a:latin typeface="Arial" panose="020B0604020202020204"/>
              </a:rPr>
              <a:t>March 2027</a:t>
            </a:r>
            <a:endParaRPr kumimoji="0" lang="en-US" sz="1800" b="1"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11684194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3D364-AE0A-00AA-B027-C820AF712542}"/>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49F4C1A1-9DB9-64B2-9A2C-AA0781822661}"/>
              </a:ext>
            </a:extLst>
          </p:cNvPr>
          <p:cNvSpPr txBox="1">
            <a:spLocks/>
          </p:cNvSpPr>
          <p:nvPr/>
        </p:nvSpPr>
        <p:spPr>
          <a:xfrm>
            <a:off x="938595" y="867699"/>
            <a:ext cx="10933350" cy="66479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kern="1200">
                <a:solidFill>
                  <a:srgbClr val="1A4387"/>
                </a:solidFill>
                <a:latin typeface="Arial" panose="020B0604020202020204" pitchFamily="34" charset="0"/>
                <a:ea typeface="+mj-ea"/>
                <a:cs typeface="Arial" panose="020B0604020202020204" pitchFamily="34" charset="0"/>
              </a:defRPr>
            </a:lvl1pPr>
          </a:lstStyle>
          <a:p>
            <a:r>
              <a:rPr lang="en-US" sz="3200">
                <a:solidFill>
                  <a:srgbClr val="25AAE1"/>
                </a:solidFill>
              </a:rPr>
              <a:t>Data &amp; IT |</a:t>
            </a:r>
            <a:r>
              <a:rPr lang="en-US" sz="3200"/>
              <a:t> HR 1 implementation: major IES updates</a:t>
            </a:r>
          </a:p>
        </p:txBody>
      </p:sp>
      <p:sp>
        <p:nvSpPr>
          <p:cNvPr id="19" name="TextBox 18">
            <a:extLst>
              <a:ext uri="{FF2B5EF4-FFF2-40B4-BE49-F238E27FC236}">
                <a16:creationId xmlns:a16="http://schemas.microsoft.com/office/drawing/2014/main" id="{36F8A1BF-777A-4F9C-B3D3-BDF624360250}"/>
              </a:ext>
            </a:extLst>
          </p:cNvPr>
          <p:cNvSpPr txBox="1"/>
          <p:nvPr/>
        </p:nvSpPr>
        <p:spPr>
          <a:xfrm>
            <a:off x="2958900" y="1667663"/>
            <a:ext cx="5079391" cy="364985"/>
          </a:xfrm>
          <a:prstGeom prst="roundRect">
            <a:avLst>
              <a:gd name="adj" fmla="val 50000"/>
            </a:avLst>
          </a:prstGeom>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2700000" scaled="1"/>
            <a:tileRect/>
          </a:gradFill>
          <a:ln w="9525" cap="rnd">
            <a:noFill/>
            <a:prstDash val="solid"/>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a:solidFill>
                  <a:schemeClr val="bg1"/>
                </a:solidFill>
              </a:rPr>
              <a:t>2027 Readiness for HR 1 changes</a:t>
            </a:r>
          </a:p>
        </p:txBody>
      </p:sp>
      <p:sp>
        <p:nvSpPr>
          <p:cNvPr id="22" name="TextBox 21">
            <a:extLst>
              <a:ext uri="{FF2B5EF4-FFF2-40B4-BE49-F238E27FC236}">
                <a16:creationId xmlns:a16="http://schemas.microsoft.com/office/drawing/2014/main" id="{5C2E3790-A03A-0233-84AB-72370B0FC6BF}"/>
              </a:ext>
            </a:extLst>
          </p:cNvPr>
          <p:cNvSpPr txBox="1"/>
          <p:nvPr/>
        </p:nvSpPr>
        <p:spPr>
          <a:xfrm>
            <a:off x="1697662" y="2789065"/>
            <a:ext cx="2422880" cy="941796"/>
          </a:xfrm>
          <a:prstGeom prst="rect">
            <a:avLst/>
          </a:prstGeom>
          <a:noFill/>
          <a:ln w="9525" cap="rnd">
            <a:noFill/>
            <a:prstDash val="solid"/>
            <a:round/>
          </a:ln>
          <a:extLst>
            <a:ext uri="{909E8E84-426E-40DD-AFC4-6F175D3DCCD1}">
              <a14:hiddenFill xmlns:a14="http://schemas.microsoft.com/office/drawing/2010/main">
                <a:solidFill>
                  <a:schemeClr val="bg1">
                    <a:lumMod val="9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a:lnSpc>
                <a:spcPct val="90000"/>
              </a:lnSpc>
              <a:spcAft>
                <a:spcPts val="600"/>
              </a:spcAft>
            </a:pPr>
            <a:r>
              <a:rPr lang="en-US" sz="1600">
                <a:solidFill>
                  <a:schemeClr val="tx1"/>
                </a:solidFill>
                <a:latin typeface="Arial"/>
                <a:cs typeface="Arial"/>
                <a:sym typeface="Trebuchet MS" panose="020B0603020202020204" pitchFamily="34" charset="0"/>
              </a:rPr>
              <a:t>Work requirement-related system changes to ensure </a:t>
            </a:r>
            <a:r>
              <a:rPr lang="en-US" sz="1600" b="1">
                <a:solidFill>
                  <a:srgbClr val="25AAE1"/>
                </a:solidFill>
                <a:latin typeface="Arial"/>
                <a:cs typeface="Arial"/>
                <a:sym typeface="Trebuchet MS" panose="020B0603020202020204" pitchFamily="34" charset="0"/>
              </a:rPr>
              <a:t>smooth implementation </a:t>
            </a:r>
            <a:r>
              <a:rPr lang="en-US" sz="1600">
                <a:solidFill>
                  <a:schemeClr val="tx1"/>
                </a:solidFill>
                <a:latin typeface="Arial"/>
                <a:cs typeface="Arial"/>
                <a:sym typeface="Trebuchet MS" panose="020B0603020202020204" pitchFamily="34" charset="0"/>
              </a:rPr>
              <a:t>&amp; </a:t>
            </a:r>
            <a:r>
              <a:rPr lang="en-US" sz="1600" b="1">
                <a:solidFill>
                  <a:srgbClr val="25AAE1"/>
                </a:solidFill>
                <a:latin typeface="Arial"/>
                <a:cs typeface="Arial"/>
                <a:sym typeface="Trebuchet MS" panose="020B0603020202020204" pitchFamily="34" charset="0"/>
              </a:rPr>
              <a:t>minimize disruption</a:t>
            </a:r>
            <a:endParaRPr lang="en-US" sz="1600" b="1">
              <a:solidFill>
                <a:srgbClr val="25AAE1"/>
              </a:solidFill>
              <a:latin typeface="Arial"/>
              <a:cs typeface="Arial"/>
            </a:endParaRPr>
          </a:p>
        </p:txBody>
      </p:sp>
      <p:sp>
        <p:nvSpPr>
          <p:cNvPr id="23" name="TextBox 22">
            <a:extLst>
              <a:ext uri="{FF2B5EF4-FFF2-40B4-BE49-F238E27FC236}">
                <a16:creationId xmlns:a16="http://schemas.microsoft.com/office/drawing/2014/main" id="{53F6AF0C-6AFD-4F3A-4234-09E28A2A0F47}"/>
              </a:ext>
            </a:extLst>
          </p:cNvPr>
          <p:cNvSpPr txBox="1"/>
          <p:nvPr/>
        </p:nvSpPr>
        <p:spPr>
          <a:xfrm>
            <a:off x="1697662" y="4097501"/>
            <a:ext cx="2422880" cy="1994392"/>
          </a:xfrm>
          <a:prstGeom prst="rect">
            <a:avLst/>
          </a:prstGeom>
          <a:noFill/>
          <a:ln w="9525" cap="rnd">
            <a:noFill/>
            <a:prstDash val="solid"/>
            <a:round/>
          </a:ln>
          <a:extLst>
            <a:ext uri="{909E8E84-426E-40DD-AFC4-6F175D3DCCD1}">
              <a14:hiddenFill xmlns:a14="http://schemas.microsoft.com/office/drawing/2010/main">
                <a:solidFill>
                  <a:schemeClr val="bg1">
                    <a:lumMod val="9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marL="0" lvl="1">
              <a:spcAft>
                <a:spcPts val="600"/>
              </a:spcAft>
              <a:buClr>
                <a:srgbClr val="104B7D"/>
              </a:buClr>
            </a:pPr>
            <a:r>
              <a:rPr lang="en-US" sz="1600" i="1">
                <a:solidFill>
                  <a:schemeClr val="tx1"/>
                </a:solidFill>
                <a:latin typeface="Arial"/>
                <a:cs typeface="Arial"/>
                <a:sym typeface="Trebuchet MS" panose="020B0603020202020204" pitchFamily="34" charset="0"/>
              </a:rPr>
              <a:t>Key IES changes, e.g.,:</a:t>
            </a:r>
            <a:endParaRPr lang="en-US" sz="1600" i="1">
              <a:solidFill>
                <a:schemeClr val="tx1"/>
              </a:solidFill>
              <a:latin typeface="Arial"/>
              <a:cs typeface="Arial"/>
            </a:endParaRPr>
          </a:p>
          <a:p>
            <a:pPr marL="377825" lvl="1" indent="-251460">
              <a:buClr>
                <a:srgbClr val="104B7D"/>
              </a:buClr>
              <a:buFont typeface="Trebuchet MS" panose="020B0603020202020204" pitchFamily="34" charset="0"/>
              <a:buChar char="•"/>
            </a:pPr>
            <a:r>
              <a:rPr lang="en-US" sz="1600">
                <a:solidFill>
                  <a:srgbClr val="5E6467"/>
                </a:solidFill>
                <a:latin typeface="Arial"/>
                <a:cs typeface="Arial"/>
                <a:sym typeface="Trebuchet MS" panose="020B0603020202020204" pitchFamily="34" charset="0"/>
              </a:rPr>
              <a:t>Eligibility determination logic</a:t>
            </a:r>
            <a:endParaRPr lang="en-US" sz="1600">
              <a:solidFill>
                <a:srgbClr val="5E6467"/>
              </a:solidFill>
              <a:latin typeface="Arial"/>
              <a:cs typeface="Arial"/>
            </a:endParaRPr>
          </a:p>
          <a:p>
            <a:pPr marL="377825" lvl="1" indent="-251460">
              <a:buClr>
                <a:srgbClr val="104B7D"/>
              </a:buClr>
              <a:buFont typeface="Trebuchet MS" panose="020B0603020202020204" pitchFamily="34" charset="0"/>
              <a:buChar char="•"/>
            </a:pPr>
            <a:r>
              <a:rPr lang="en-US" sz="1600">
                <a:solidFill>
                  <a:srgbClr val="5E6467"/>
                </a:solidFill>
                <a:latin typeface="Arial"/>
                <a:cs typeface="Arial"/>
                <a:sym typeface="Trebuchet MS" panose="020B0603020202020204" pitchFamily="34" charset="0"/>
              </a:rPr>
              <a:t>Caseworker &amp; client portal updates</a:t>
            </a:r>
            <a:endParaRPr lang="en-US" sz="1600">
              <a:solidFill>
                <a:srgbClr val="5E6467"/>
              </a:solidFill>
              <a:latin typeface="Arial"/>
              <a:cs typeface="Arial"/>
            </a:endParaRPr>
          </a:p>
          <a:p>
            <a:pPr marL="377825" lvl="1" indent="-251460">
              <a:buClr>
                <a:srgbClr val="104B7D"/>
              </a:buClr>
              <a:buFont typeface="Trebuchet MS" panose="020B0603020202020204" pitchFamily="34" charset="0"/>
              <a:buChar char="•"/>
            </a:pPr>
            <a:r>
              <a:rPr lang="en-US" sz="1600">
                <a:solidFill>
                  <a:srgbClr val="5E6467"/>
                </a:solidFill>
                <a:latin typeface="Arial"/>
                <a:cs typeface="Arial"/>
                <a:sym typeface="Trebuchet MS" panose="020B0603020202020204" pitchFamily="34" charset="0"/>
              </a:rPr>
              <a:t>Application updates</a:t>
            </a:r>
            <a:endParaRPr lang="en-US" sz="1600">
              <a:solidFill>
                <a:srgbClr val="5E6467"/>
              </a:solidFill>
              <a:latin typeface="Arial"/>
              <a:cs typeface="Arial"/>
            </a:endParaRPr>
          </a:p>
          <a:p>
            <a:pPr marL="377825" lvl="1" indent="-251460">
              <a:buClr>
                <a:srgbClr val="104B7D"/>
              </a:buClr>
              <a:buFont typeface="Trebuchet MS" panose="020B0603020202020204" pitchFamily="34" charset="0"/>
              <a:buChar char="•"/>
            </a:pPr>
            <a:r>
              <a:rPr lang="en-US" sz="1600">
                <a:solidFill>
                  <a:srgbClr val="5E6467"/>
                </a:solidFill>
                <a:latin typeface="Arial"/>
                <a:cs typeface="Arial"/>
                <a:sym typeface="Trebuchet MS" panose="020B0603020202020204" pitchFamily="34" charset="0"/>
              </a:rPr>
              <a:t>Notices &amp; forms</a:t>
            </a:r>
            <a:endParaRPr lang="en-US" sz="1600">
              <a:solidFill>
                <a:srgbClr val="5E6467"/>
              </a:solidFill>
              <a:latin typeface="Arial"/>
              <a:cs typeface="Arial"/>
            </a:endParaRPr>
          </a:p>
        </p:txBody>
      </p:sp>
      <p:sp>
        <p:nvSpPr>
          <p:cNvPr id="24" name="Oval 20">
            <a:extLst>
              <a:ext uri="{FF2B5EF4-FFF2-40B4-BE49-F238E27FC236}">
                <a16:creationId xmlns:a16="http://schemas.microsoft.com/office/drawing/2014/main" id="{70391940-C8BC-C364-52DC-5B3D34DF49DC}"/>
              </a:ext>
              <a:ext uri="{C183D7F6-B498-43B3-948B-1728B52AA6E4}">
                <adec:decorative xmlns:adec="http://schemas.microsoft.com/office/drawing/2017/decorative" val="1"/>
              </a:ext>
            </a:extLst>
          </p:cNvPr>
          <p:cNvSpPr>
            <a:spLocks noChangeAspect="1" noChangeArrowheads="1"/>
          </p:cNvSpPr>
          <p:nvPr/>
        </p:nvSpPr>
        <p:spPr bwMode="auto">
          <a:xfrm>
            <a:off x="1806719" y="2241774"/>
            <a:ext cx="306910" cy="306910"/>
          </a:xfrm>
          <a:prstGeom prst="roundRect">
            <a:avLst/>
          </a:prstGeom>
          <a:solidFill>
            <a:schemeClr val="bg1"/>
          </a:solidFill>
          <a:ln w="9525" cap="flat" cmpd="sng" algn="ctr">
            <a:solidFill>
              <a:schemeClr val="bg1"/>
            </a:solidFill>
            <a:prstDash val="solid"/>
            <a:round/>
            <a:headEnd type="none" w="med" len="med"/>
            <a:tailEnd type="none" w="med" len="med"/>
          </a:ln>
        </p:spPr>
        <p:txBody>
          <a:bodyPr vert="horz" wrap="square" lIns="0" tIns="0" rIns="0" bIns="0" numCol="1" anchor="ctr" anchorCtr="0" compatLnSpc="1">
            <a:prstTxWarp prst="textNoShape">
              <a:avLst/>
            </a:prstTxWarp>
          </a:bodyPr>
          <a:lstStyle/>
          <a:p>
            <a:pPr algn="ctr"/>
            <a:endParaRPr lang="en-US" sz="1400">
              <a:solidFill>
                <a:srgbClr val="104B7D"/>
              </a:solidFill>
              <a:latin typeface="Trebuchet MS" panose="020B0603020202020204" pitchFamily="34" charset="0"/>
            </a:endParaRPr>
          </a:p>
        </p:txBody>
      </p:sp>
      <p:cxnSp>
        <p:nvCxnSpPr>
          <p:cNvPr id="25" name="Straight Connector 24">
            <a:extLst>
              <a:ext uri="{FF2B5EF4-FFF2-40B4-BE49-F238E27FC236}">
                <a16:creationId xmlns:a16="http://schemas.microsoft.com/office/drawing/2014/main" id="{6D19D3DB-94DA-B5DC-CD0C-9FCECFE945D2}"/>
              </a:ext>
              <a:ext uri="{C183D7F6-B498-43B3-948B-1728B52AA6E4}">
                <adec:decorative xmlns:adec="http://schemas.microsoft.com/office/drawing/2017/decorative" val="1"/>
              </a:ext>
            </a:extLst>
          </p:cNvPr>
          <p:cNvCxnSpPr>
            <a:cxnSpLocks/>
          </p:cNvCxnSpPr>
          <p:nvPr/>
        </p:nvCxnSpPr>
        <p:spPr>
          <a:xfrm>
            <a:off x="1697662" y="3963573"/>
            <a:ext cx="2422880" cy="0"/>
          </a:xfrm>
          <a:prstGeom prst="line">
            <a:avLst/>
          </a:prstGeom>
          <a:ln w="9525" cap="rnd">
            <a:solidFill>
              <a:srgbClr val="9A9A9A"/>
            </a:solidFill>
            <a:prstDash val="sysDot"/>
            <a:round/>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6472E71F-5635-2C8A-FDBC-907D73F20644}"/>
              </a:ext>
            </a:extLst>
          </p:cNvPr>
          <p:cNvSpPr txBox="1"/>
          <p:nvPr/>
        </p:nvSpPr>
        <p:spPr>
          <a:xfrm>
            <a:off x="6876652" y="2789065"/>
            <a:ext cx="2497909" cy="941796"/>
          </a:xfrm>
          <a:prstGeom prst="rect">
            <a:avLst/>
          </a:prstGeom>
          <a:noFill/>
          <a:ln w="9525" cap="rnd">
            <a:noFill/>
            <a:prstDash val="solid"/>
            <a:round/>
          </a:ln>
          <a:extLst>
            <a:ext uri="{909E8E84-426E-40DD-AFC4-6F175D3DCCD1}">
              <a14:hiddenFill xmlns:a14="http://schemas.microsoft.com/office/drawing/2010/main">
                <a:solidFill>
                  <a:schemeClr val="bg1">
                    <a:lumMod val="9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a:lnSpc>
                <a:spcPct val="90000"/>
              </a:lnSpc>
              <a:spcAft>
                <a:spcPts val="600"/>
              </a:spcAft>
            </a:pPr>
            <a:r>
              <a:rPr lang="en-US" sz="1600">
                <a:solidFill>
                  <a:schemeClr val="tx1"/>
                </a:solidFill>
                <a:latin typeface="Arial"/>
                <a:cs typeface="Arial"/>
                <a:sym typeface="Trebuchet MS" panose="020B0603020202020204" pitchFamily="34" charset="0"/>
              </a:rPr>
              <a:t>Population data integration for automated work requirement verification, </a:t>
            </a:r>
            <a:r>
              <a:rPr lang="en-US" sz="1600" b="1">
                <a:solidFill>
                  <a:srgbClr val="25AAE1"/>
                </a:solidFill>
                <a:latin typeface="Arial"/>
                <a:cs typeface="Arial"/>
                <a:sym typeface="Trebuchet MS" panose="020B0603020202020204" pitchFamily="34" charset="0"/>
              </a:rPr>
              <a:t>reducing manual burden</a:t>
            </a:r>
            <a:endParaRPr lang="en-US" sz="1600" b="1">
              <a:solidFill>
                <a:srgbClr val="25AAE1"/>
              </a:solidFill>
              <a:latin typeface="Arial"/>
              <a:cs typeface="Arial"/>
            </a:endParaRPr>
          </a:p>
        </p:txBody>
      </p:sp>
      <p:sp>
        <p:nvSpPr>
          <p:cNvPr id="29" name="TextBox 28">
            <a:extLst>
              <a:ext uri="{FF2B5EF4-FFF2-40B4-BE49-F238E27FC236}">
                <a16:creationId xmlns:a16="http://schemas.microsoft.com/office/drawing/2014/main" id="{F1AE8D99-CDE2-4F9E-7D1C-4972BD06AEC6}"/>
              </a:ext>
            </a:extLst>
          </p:cNvPr>
          <p:cNvSpPr txBox="1"/>
          <p:nvPr/>
        </p:nvSpPr>
        <p:spPr>
          <a:xfrm>
            <a:off x="6876653" y="4097501"/>
            <a:ext cx="2497909" cy="1898275"/>
          </a:xfrm>
          <a:prstGeom prst="rect">
            <a:avLst/>
          </a:prstGeom>
          <a:noFill/>
          <a:ln w="9525" cap="rnd">
            <a:noFill/>
            <a:prstDash val="solid"/>
            <a:round/>
          </a:ln>
          <a:extLst>
            <a:ext uri="{909E8E84-426E-40DD-AFC4-6F175D3DCCD1}">
              <a14:hiddenFill xmlns:a14="http://schemas.microsoft.com/office/drawing/2010/main">
                <a:solidFill>
                  <a:schemeClr val="bg1">
                    <a:lumMod val="9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marL="0" lvl="1">
              <a:spcAft>
                <a:spcPts val="600"/>
              </a:spcAft>
              <a:buClr>
                <a:srgbClr val="104B7D"/>
              </a:buClr>
            </a:pPr>
            <a:r>
              <a:rPr lang="en-US" sz="1600" i="1">
                <a:solidFill>
                  <a:schemeClr val="tx1"/>
                </a:solidFill>
                <a:latin typeface="Arial"/>
                <a:cs typeface="Arial"/>
                <a:sym typeface="Trebuchet MS" panose="020B0603020202020204" pitchFamily="34" charset="0"/>
              </a:rPr>
              <a:t>New data sources, e.g.,:</a:t>
            </a:r>
            <a:endParaRPr lang="en-US" sz="1600" i="1">
              <a:solidFill>
                <a:schemeClr val="tx1"/>
              </a:solidFill>
              <a:latin typeface="Arial"/>
              <a:cs typeface="Arial"/>
            </a:endParaRPr>
          </a:p>
          <a:p>
            <a:pPr marL="377825" lvl="1" indent="-251460">
              <a:buClr>
                <a:srgbClr val="104B7D"/>
              </a:buClr>
              <a:buFont typeface="Trebuchet MS" panose="020B0603020202020204" pitchFamily="34" charset="0"/>
              <a:buChar char="•"/>
            </a:pPr>
            <a:r>
              <a:rPr lang="en-US" sz="1500">
                <a:solidFill>
                  <a:srgbClr val="5E6467"/>
                </a:solidFill>
                <a:latin typeface="Arial"/>
                <a:cs typeface="Arial"/>
                <a:sym typeface="Trebuchet MS" panose="020B0603020202020204" pitchFamily="34" charset="0"/>
              </a:rPr>
              <a:t>Claims data (MMIS)</a:t>
            </a:r>
            <a:endParaRPr lang="en-US" sz="1500">
              <a:solidFill>
                <a:srgbClr val="5E6467"/>
              </a:solidFill>
              <a:latin typeface="Arial"/>
              <a:cs typeface="Arial"/>
            </a:endParaRPr>
          </a:p>
          <a:p>
            <a:pPr marL="377825" lvl="1" indent="-251460">
              <a:buClr>
                <a:srgbClr val="104B7D"/>
              </a:buClr>
              <a:buFont typeface="Trebuchet MS" panose="020B0603020202020204" pitchFamily="34" charset="0"/>
              <a:buChar char="•"/>
            </a:pPr>
            <a:r>
              <a:rPr lang="en-US" sz="1500">
                <a:solidFill>
                  <a:srgbClr val="5E6467"/>
                </a:solidFill>
                <a:latin typeface="Arial"/>
                <a:cs typeface="Arial"/>
                <a:sym typeface="Trebuchet MS" panose="020B0603020202020204" pitchFamily="34" charset="0"/>
              </a:rPr>
              <a:t>Consent-based income verification (1099 via CMS EMMY)</a:t>
            </a:r>
            <a:endParaRPr lang="en-US" sz="1500">
              <a:solidFill>
                <a:srgbClr val="5E6467"/>
              </a:solidFill>
              <a:latin typeface="Arial"/>
              <a:cs typeface="Arial"/>
            </a:endParaRPr>
          </a:p>
          <a:p>
            <a:pPr marL="377825" lvl="1" indent="-251460">
              <a:buClr>
                <a:srgbClr val="104B7D"/>
              </a:buClr>
              <a:buFont typeface="Trebuchet MS" panose="020B0603020202020204" pitchFamily="34" charset="0"/>
              <a:buChar char="•"/>
            </a:pPr>
            <a:r>
              <a:rPr lang="en-US" sz="1500">
                <a:solidFill>
                  <a:srgbClr val="5E6467"/>
                </a:solidFill>
                <a:latin typeface="Arial"/>
                <a:cs typeface="Arial"/>
                <a:sym typeface="Trebuchet MS" panose="020B0603020202020204" pitchFamily="34" charset="0"/>
              </a:rPr>
              <a:t>Education enrollment status (NSC)</a:t>
            </a:r>
            <a:endParaRPr lang="en-US" sz="1500">
              <a:solidFill>
                <a:srgbClr val="5E6467"/>
              </a:solidFill>
              <a:latin typeface="Arial"/>
              <a:cs typeface="Arial"/>
            </a:endParaRPr>
          </a:p>
        </p:txBody>
      </p:sp>
      <p:sp>
        <p:nvSpPr>
          <p:cNvPr id="30" name="Oval 20">
            <a:extLst>
              <a:ext uri="{FF2B5EF4-FFF2-40B4-BE49-F238E27FC236}">
                <a16:creationId xmlns:a16="http://schemas.microsoft.com/office/drawing/2014/main" id="{7F0112D1-9982-0500-5639-9BEFA274383B}"/>
              </a:ext>
              <a:ext uri="{C183D7F6-B498-43B3-948B-1728B52AA6E4}">
                <adec:decorative xmlns:adec="http://schemas.microsoft.com/office/drawing/2017/decorative" val="1"/>
              </a:ext>
            </a:extLst>
          </p:cNvPr>
          <p:cNvSpPr>
            <a:spLocks noChangeAspect="1" noChangeArrowheads="1"/>
          </p:cNvSpPr>
          <p:nvPr/>
        </p:nvSpPr>
        <p:spPr bwMode="auto">
          <a:xfrm>
            <a:off x="6985711" y="2241774"/>
            <a:ext cx="306910" cy="306910"/>
          </a:xfrm>
          <a:prstGeom prst="roundRect">
            <a:avLst/>
          </a:prstGeom>
          <a:solidFill>
            <a:schemeClr val="bg1"/>
          </a:solidFill>
          <a:ln w="9525" cap="flat" cmpd="sng" algn="ctr">
            <a:solidFill>
              <a:schemeClr val="bg1"/>
            </a:solidFill>
            <a:prstDash val="solid"/>
            <a:round/>
            <a:headEnd type="none" w="med" len="med"/>
            <a:tailEnd type="none" w="med" len="med"/>
          </a:ln>
        </p:spPr>
        <p:txBody>
          <a:bodyPr vert="horz" wrap="square" lIns="0" tIns="0" rIns="0" bIns="0" numCol="1" anchor="ctr" anchorCtr="0" compatLnSpc="1">
            <a:prstTxWarp prst="textNoShape">
              <a:avLst/>
            </a:prstTxWarp>
          </a:bodyPr>
          <a:lstStyle/>
          <a:p>
            <a:pPr algn="ctr"/>
            <a:endParaRPr lang="en-US" sz="1400">
              <a:solidFill>
                <a:srgbClr val="104B7D"/>
              </a:solidFill>
              <a:latin typeface="Trebuchet MS" panose="020B0603020202020204" pitchFamily="34" charset="0"/>
            </a:endParaRPr>
          </a:p>
        </p:txBody>
      </p:sp>
      <p:cxnSp>
        <p:nvCxnSpPr>
          <p:cNvPr id="31" name="Straight Connector 30">
            <a:extLst>
              <a:ext uri="{FF2B5EF4-FFF2-40B4-BE49-F238E27FC236}">
                <a16:creationId xmlns:a16="http://schemas.microsoft.com/office/drawing/2014/main" id="{1523BC13-3D23-FDF7-514C-58E00C203ED2}"/>
              </a:ext>
              <a:ext uri="{C183D7F6-B498-43B3-948B-1728B52AA6E4}">
                <adec:decorative xmlns:adec="http://schemas.microsoft.com/office/drawing/2017/decorative" val="1"/>
              </a:ext>
            </a:extLst>
          </p:cNvPr>
          <p:cNvCxnSpPr/>
          <p:nvPr/>
        </p:nvCxnSpPr>
        <p:spPr>
          <a:xfrm>
            <a:off x="6797826" y="4020723"/>
            <a:ext cx="2422880" cy="0"/>
          </a:xfrm>
          <a:prstGeom prst="line">
            <a:avLst/>
          </a:prstGeom>
          <a:ln w="9525" cap="rnd">
            <a:solidFill>
              <a:srgbClr val="9A9A9A"/>
            </a:solidFill>
            <a:prstDash val="sysDot"/>
            <a:round/>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FCEEE57A-3CE5-28CB-5126-E76D85E3B1AB}"/>
              </a:ext>
            </a:extLst>
          </p:cNvPr>
          <p:cNvSpPr txBox="1"/>
          <p:nvPr/>
        </p:nvSpPr>
        <p:spPr>
          <a:xfrm>
            <a:off x="9461364" y="2789065"/>
            <a:ext cx="2422880" cy="941796"/>
          </a:xfrm>
          <a:prstGeom prst="rect">
            <a:avLst/>
          </a:prstGeom>
          <a:noFill/>
          <a:ln w="9525" cap="rnd">
            <a:noFill/>
            <a:prstDash val="solid"/>
            <a:round/>
          </a:ln>
          <a:extLst>
            <a:ext uri="{909E8E84-426E-40DD-AFC4-6F175D3DCCD1}">
              <a14:hiddenFill xmlns:a14="http://schemas.microsoft.com/office/drawing/2010/main">
                <a:solidFill>
                  <a:schemeClr val="bg1">
                    <a:lumMod val="9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a:lnSpc>
                <a:spcPct val="90000"/>
              </a:lnSpc>
              <a:spcAft>
                <a:spcPts val="600"/>
              </a:spcAft>
            </a:pPr>
            <a:r>
              <a:rPr lang="en-US" sz="1600">
                <a:solidFill>
                  <a:schemeClr val="tx1"/>
                </a:solidFill>
                <a:latin typeface="Arial"/>
                <a:cs typeface="Arial"/>
                <a:sym typeface="Trebuchet MS" panose="020B0603020202020204" pitchFamily="34" charset="0"/>
              </a:rPr>
              <a:t>Broader IT initiatives to </a:t>
            </a:r>
            <a:r>
              <a:rPr lang="en-US" sz="1600" b="1">
                <a:solidFill>
                  <a:srgbClr val="373B3D"/>
                </a:solidFill>
                <a:latin typeface="Arial"/>
                <a:cs typeface="Arial"/>
                <a:sym typeface="Trebuchet MS" panose="020B0603020202020204" pitchFamily="34" charset="0"/>
              </a:rPr>
              <a:t>improve member experience </a:t>
            </a:r>
            <a:r>
              <a:rPr lang="en-US" sz="1600">
                <a:solidFill>
                  <a:srgbClr val="5E6467"/>
                </a:solidFill>
                <a:latin typeface="Arial"/>
                <a:cs typeface="Arial"/>
                <a:sym typeface="Trebuchet MS" panose="020B0603020202020204" pitchFamily="34" charset="0"/>
              </a:rPr>
              <a:t>&amp;</a:t>
            </a:r>
            <a:r>
              <a:rPr lang="en-US" sz="1600" b="1">
                <a:solidFill>
                  <a:srgbClr val="5E6467"/>
                </a:solidFill>
                <a:latin typeface="Arial"/>
                <a:cs typeface="Arial"/>
                <a:sym typeface="Trebuchet MS" panose="020B0603020202020204" pitchFamily="34" charset="0"/>
              </a:rPr>
              <a:t> </a:t>
            </a:r>
            <a:r>
              <a:rPr lang="en-US" sz="1600" b="1">
                <a:solidFill>
                  <a:srgbClr val="373B3D"/>
                </a:solidFill>
                <a:latin typeface="Arial"/>
                <a:cs typeface="Arial"/>
                <a:sym typeface="Trebuchet MS" panose="020B0603020202020204" pitchFamily="34" charset="0"/>
              </a:rPr>
              <a:t>ease frontline workload</a:t>
            </a:r>
            <a:endParaRPr lang="en-US" sz="1600">
              <a:solidFill>
                <a:srgbClr val="373B3D"/>
              </a:solidFill>
              <a:latin typeface="Arial"/>
              <a:cs typeface="Arial"/>
              <a:sym typeface="Trebuchet MS" panose="020B0603020202020204" pitchFamily="34" charset="0"/>
            </a:endParaRPr>
          </a:p>
        </p:txBody>
      </p:sp>
      <p:sp>
        <p:nvSpPr>
          <p:cNvPr id="35" name="TextBox 34">
            <a:extLst>
              <a:ext uri="{FF2B5EF4-FFF2-40B4-BE49-F238E27FC236}">
                <a16:creationId xmlns:a16="http://schemas.microsoft.com/office/drawing/2014/main" id="{B5DABE65-C8CF-3F30-5A12-80888A5870AD}"/>
              </a:ext>
            </a:extLst>
          </p:cNvPr>
          <p:cNvSpPr txBox="1"/>
          <p:nvPr/>
        </p:nvSpPr>
        <p:spPr>
          <a:xfrm>
            <a:off x="9461365" y="4097501"/>
            <a:ext cx="2422880" cy="1994392"/>
          </a:xfrm>
          <a:prstGeom prst="rect">
            <a:avLst/>
          </a:prstGeom>
          <a:noFill/>
          <a:ln w="9525" cap="rnd">
            <a:noFill/>
            <a:prstDash val="solid"/>
            <a:round/>
          </a:ln>
          <a:extLst>
            <a:ext uri="{909E8E84-426E-40DD-AFC4-6F175D3DCCD1}">
              <a14:hiddenFill xmlns:a14="http://schemas.microsoft.com/office/drawing/2010/main">
                <a:solidFill>
                  <a:schemeClr val="bg1">
                    <a:lumMod val="9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a:spcAft>
                <a:spcPts val="600"/>
              </a:spcAft>
              <a:buFont typeface="Trebuchet MS" panose="020B0603020202020204" pitchFamily="34" charset="0"/>
              <a:buChar char="​"/>
            </a:pPr>
            <a:r>
              <a:rPr lang="en-US" sz="1600" i="1">
                <a:solidFill>
                  <a:schemeClr val="tx1"/>
                </a:solidFill>
                <a:latin typeface="Arial"/>
                <a:cs typeface="Arial"/>
                <a:sym typeface="Trebuchet MS" panose="020B0603020202020204" pitchFamily="34" charset="0"/>
              </a:rPr>
              <a:t>Example initiatives:</a:t>
            </a:r>
            <a:endParaRPr lang="en-US" sz="1600" i="1">
              <a:solidFill>
                <a:schemeClr val="tx1"/>
              </a:solidFill>
              <a:latin typeface="Arial"/>
              <a:cs typeface="Arial"/>
            </a:endParaRPr>
          </a:p>
          <a:p>
            <a:pPr marL="377825" lvl="1" indent="-251460">
              <a:buClr>
                <a:srgbClr val="104B7D"/>
              </a:buClr>
              <a:buFont typeface="Trebuchet MS" panose="020B0603020202020204" pitchFamily="34" charset="0"/>
              <a:buChar char="•"/>
            </a:pPr>
            <a:r>
              <a:rPr lang="en-US" sz="1600">
                <a:solidFill>
                  <a:srgbClr val="5E6467"/>
                </a:solidFill>
                <a:latin typeface="Arial"/>
                <a:cs typeface="Arial"/>
                <a:sym typeface="Trebuchet MS" panose="020B0603020202020204" pitchFamily="34" charset="0"/>
              </a:rPr>
              <a:t>No-touch REDEs</a:t>
            </a:r>
            <a:endParaRPr lang="en-US" sz="1600">
              <a:solidFill>
                <a:srgbClr val="5E6467"/>
              </a:solidFill>
              <a:latin typeface="Arial"/>
              <a:cs typeface="Arial"/>
            </a:endParaRPr>
          </a:p>
          <a:p>
            <a:pPr marL="377825" lvl="1" indent="-251460">
              <a:buClr>
                <a:srgbClr val="104B7D"/>
              </a:buClr>
              <a:buFont typeface="Trebuchet MS" panose="020B0603020202020204" pitchFamily="34" charset="0"/>
              <a:buChar char="•"/>
            </a:pPr>
            <a:r>
              <a:rPr lang="en-US" sz="1600">
                <a:solidFill>
                  <a:srgbClr val="5E6467"/>
                </a:solidFill>
                <a:latin typeface="Arial"/>
                <a:cs typeface="Arial"/>
                <a:sym typeface="Trebuchet MS" panose="020B0603020202020204" pitchFamily="34" charset="0"/>
              </a:rPr>
              <a:t>Mobile-friendly ABE </a:t>
            </a:r>
            <a:endParaRPr lang="en-US" sz="1600">
              <a:solidFill>
                <a:srgbClr val="5E6467"/>
              </a:solidFill>
              <a:latin typeface="Arial"/>
              <a:cs typeface="Arial"/>
            </a:endParaRPr>
          </a:p>
          <a:p>
            <a:pPr marL="377825" lvl="1" indent="-251460">
              <a:buClr>
                <a:srgbClr val="104B7D"/>
              </a:buClr>
              <a:buFont typeface="Trebuchet MS" panose="020B0603020202020204" pitchFamily="34" charset="0"/>
              <a:buChar char="•"/>
            </a:pPr>
            <a:r>
              <a:rPr lang="en-US" sz="1600">
                <a:solidFill>
                  <a:srgbClr val="5E6467"/>
                </a:solidFill>
                <a:latin typeface="Arial"/>
                <a:cs typeface="Arial"/>
              </a:rPr>
              <a:t>IVR improvements</a:t>
            </a:r>
          </a:p>
          <a:p>
            <a:pPr marL="377825" lvl="1" indent="-251460">
              <a:buClr>
                <a:srgbClr val="104B7D"/>
              </a:buClr>
              <a:buFont typeface="Trebuchet MS" panose="020B0603020202020204" pitchFamily="34" charset="0"/>
              <a:buChar char="•"/>
            </a:pPr>
            <a:r>
              <a:rPr lang="en-US" sz="1600">
                <a:solidFill>
                  <a:srgbClr val="5E6467"/>
                </a:solidFill>
                <a:latin typeface="Arial"/>
                <a:cs typeface="Arial"/>
                <a:sym typeface="Trebuchet MS" panose="020B0603020202020204" pitchFamily="34" charset="0"/>
              </a:rPr>
              <a:t>Policy manual/WAG upgrades</a:t>
            </a:r>
            <a:endParaRPr lang="en-US" sz="1600">
              <a:solidFill>
                <a:srgbClr val="5E6467"/>
              </a:solidFill>
              <a:latin typeface="Arial"/>
              <a:cs typeface="Arial"/>
            </a:endParaRPr>
          </a:p>
        </p:txBody>
      </p:sp>
      <p:sp>
        <p:nvSpPr>
          <p:cNvPr id="36" name="Oval 20">
            <a:extLst>
              <a:ext uri="{FF2B5EF4-FFF2-40B4-BE49-F238E27FC236}">
                <a16:creationId xmlns:a16="http://schemas.microsoft.com/office/drawing/2014/main" id="{FA6613D9-4727-29A7-A0E0-DFC8CE4CC512}"/>
              </a:ext>
              <a:ext uri="{C183D7F6-B498-43B3-948B-1728B52AA6E4}">
                <adec:decorative xmlns:adec="http://schemas.microsoft.com/office/drawing/2017/decorative" val="1"/>
              </a:ext>
            </a:extLst>
          </p:cNvPr>
          <p:cNvSpPr>
            <a:spLocks noChangeAspect="1" noChangeArrowheads="1"/>
          </p:cNvSpPr>
          <p:nvPr/>
        </p:nvSpPr>
        <p:spPr bwMode="auto">
          <a:xfrm>
            <a:off x="9570422" y="2241774"/>
            <a:ext cx="306910" cy="306910"/>
          </a:xfrm>
          <a:prstGeom prst="roundRect">
            <a:avLst/>
          </a:prstGeom>
          <a:solidFill>
            <a:schemeClr val="bg1"/>
          </a:solidFill>
          <a:ln w="9525" cap="flat" cmpd="sng" algn="ctr">
            <a:solidFill>
              <a:schemeClr val="bg1"/>
            </a:solidFill>
            <a:prstDash val="solid"/>
            <a:round/>
            <a:headEnd type="none" w="med" len="med"/>
            <a:tailEnd type="none" w="med" len="med"/>
          </a:ln>
        </p:spPr>
        <p:txBody>
          <a:bodyPr vert="horz" wrap="square" lIns="0" tIns="0" rIns="0" bIns="0" numCol="1" anchor="ctr" anchorCtr="0" compatLnSpc="1">
            <a:prstTxWarp prst="textNoShape">
              <a:avLst/>
            </a:prstTxWarp>
          </a:bodyPr>
          <a:lstStyle/>
          <a:p>
            <a:pPr algn="ctr"/>
            <a:endParaRPr lang="en-US" sz="1400">
              <a:solidFill>
                <a:srgbClr val="5E6467"/>
              </a:solidFill>
              <a:latin typeface="Trebuchet MS" panose="020B0603020202020204" pitchFamily="34" charset="0"/>
            </a:endParaRPr>
          </a:p>
        </p:txBody>
      </p:sp>
      <p:cxnSp>
        <p:nvCxnSpPr>
          <p:cNvPr id="37" name="Straight Connector 36">
            <a:extLst>
              <a:ext uri="{FF2B5EF4-FFF2-40B4-BE49-F238E27FC236}">
                <a16:creationId xmlns:a16="http://schemas.microsoft.com/office/drawing/2014/main" id="{892AD103-BC1B-35A7-890F-D5B113D60A16}"/>
              </a:ext>
              <a:ext uri="{C183D7F6-B498-43B3-948B-1728B52AA6E4}">
                <adec:decorative xmlns:adec="http://schemas.microsoft.com/office/drawing/2017/decorative" val="1"/>
              </a:ext>
            </a:extLst>
          </p:cNvPr>
          <p:cNvCxnSpPr/>
          <p:nvPr/>
        </p:nvCxnSpPr>
        <p:spPr>
          <a:xfrm>
            <a:off x="9461366" y="4020723"/>
            <a:ext cx="2422880" cy="0"/>
          </a:xfrm>
          <a:prstGeom prst="line">
            <a:avLst/>
          </a:prstGeom>
          <a:ln w="9525" cap="rnd">
            <a:solidFill>
              <a:srgbClr val="9A9A9A"/>
            </a:solidFill>
            <a:prstDash val="sysDot"/>
            <a:round/>
          </a:ln>
        </p:spPr>
        <p:style>
          <a:lnRef idx="1">
            <a:schemeClr val="accent1"/>
          </a:lnRef>
          <a:fillRef idx="0">
            <a:schemeClr val="accent1"/>
          </a:fillRef>
          <a:effectRef idx="0">
            <a:schemeClr val="accent1"/>
          </a:effectRef>
          <a:fontRef idx="minor">
            <a:schemeClr val="tx1"/>
          </a:fontRef>
        </p:style>
      </p:cxnSp>
      <p:grpSp>
        <p:nvGrpSpPr>
          <p:cNvPr id="39" name="Group 38" descr="This box shows that the top line is an overview of the data and IT work, and the bottom line includes examples.">
            <a:extLst>
              <a:ext uri="{FF2B5EF4-FFF2-40B4-BE49-F238E27FC236}">
                <a16:creationId xmlns:a16="http://schemas.microsoft.com/office/drawing/2014/main" id="{4CD32C9C-20E0-568C-6B70-0B322F669BAE}"/>
              </a:ext>
            </a:extLst>
          </p:cNvPr>
          <p:cNvGrpSpPr/>
          <p:nvPr/>
        </p:nvGrpSpPr>
        <p:grpSpPr>
          <a:xfrm>
            <a:off x="178762" y="2543034"/>
            <a:ext cx="1343855" cy="3356738"/>
            <a:chOff x="-2006362" y="111766"/>
            <a:chExt cx="1447802" cy="2620298"/>
          </a:xfrm>
        </p:grpSpPr>
        <p:sp>
          <p:nvSpPr>
            <p:cNvPr id="40" name="Rectangle: Top Corners Rounded 39">
              <a:extLst>
                <a:ext uri="{FF2B5EF4-FFF2-40B4-BE49-F238E27FC236}">
                  <a16:creationId xmlns:a16="http://schemas.microsoft.com/office/drawing/2014/main" id="{9D092AFF-C193-D0C9-ED66-A8A828A37063}"/>
                </a:ext>
              </a:extLst>
            </p:cNvPr>
            <p:cNvSpPr/>
            <p:nvPr/>
          </p:nvSpPr>
          <p:spPr>
            <a:xfrm rot="5400000">
              <a:off x="-2592611" y="698015"/>
              <a:ext cx="2620298" cy="1447800"/>
            </a:xfrm>
            <a:prstGeom prst="round2SameRect">
              <a:avLst>
                <a:gd name="adj1" fmla="val 3664"/>
                <a:gd name="adj2" fmla="val 0"/>
              </a:avLst>
            </a:prstGeom>
            <a:solidFill>
              <a:schemeClr val="tx2"/>
            </a:solidFill>
            <a:ln w="9525" cap="rnd" cmpd="sng" algn="ctr">
              <a:noFill/>
              <a:prstDash val="solid"/>
              <a:round/>
              <a:headEnd type="none" w="med" len="med"/>
              <a:tailEnd type="none" w="med" len="med"/>
            </a:ln>
            <a:effectLst/>
            <a:extLst>
              <a:ext uri="{91240B29-F687-4F45-9708-019B960494DF}">
                <a14:hiddenLine xmlns:a14="http://schemas.microsoft.com/office/drawing/2010/main" w="9525" cap="rnd" cmpd="sng" algn="ctr">
                  <a:solidFill>
                    <a:schemeClr val="tx2"/>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rgbClr val="FFFFFF"/>
                </a:solidFill>
              </a:endParaRPr>
            </a:p>
          </p:txBody>
        </p:sp>
        <p:sp>
          <p:nvSpPr>
            <p:cNvPr id="41" name="TextBox 40">
              <a:extLst>
                <a:ext uri="{FF2B5EF4-FFF2-40B4-BE49-F238E27FC236}">
                  <a16:creationId xmlns:a16="http://schemas.microsoft.com/office/drawing/2014/main" id="{63754347-379C-C8E4-45E3-1DD9DC9C75D0}"/>
                </a:ext>
              </a:extLst>
            </p:cNvPr>
            <p:cNvSpPr txBox="1"/>
            <p:nvPr/>
          </p:nvSpPr>
          <p:spPr>
            <a:xfrm>
              <a:off x="-1750650" y="1166999"/>
              <a:ext cx="1192090" cy="1565064"/>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chemeClr val="accent1">
                      <a:lumMod val="10000"/>
                      <a:lumOff val="9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p>
              <a:r>
                <a:rPr lang="en-US" sz="1500" dirty="0">
                  <a:solidFill>
                    <a:schemeClr val="bg1"/>
                  </a:solidFill>
                </a:rPr>
                <a:t>Example components </a:t>
              </a:r>
              <a:endParaRPr lang="en-US" sz="1500" i="1" dirty="0">
                <a:solidFill>
                  <a:schemeClr val="bg1"/>
                </a:solidFill>
              </a:endParaRPr>
            </a:p>
          </p:txBody>
        </p:sp>
        <p:sp>
          <p:nvSpPr>
            <p:cNvPr id="42" name="TextBox 41">
              <a:extLst>
                <a:ext uri="{FF2B5EF4-FFF2-40B4-BE49-F238E27FC236}">
                  <a16:creationId xmlns:a16="http://schemas.microsoft.com/office/drawing/2014/main" id="{C1005B2C-F522-8A58-C3A6-9F83D0231868}"/>
                </a:ext>
              </a:extLst>
            </p:cNvPr>
            <p:cNvSpPr txBox="1"/>
            <p:nvPr/>
          </p:nvSpPr>
          <p:spPr>
            <a:xfrm>
              <a:off x="-1750651" y="221803"/>
              <a:ext cx="1100623" cy="793282"/>
            </a:xfrm>
            <a:prstGeom prst="rect">
              <a:avLst/>
            </a:prstGeom>
            <a:noFill/>
            <a:ln w="9525" cap="rnd" cmpd="sng" algn="ctr">
              <a:noFill/>
              <a:prstDash val="solid"/>
              <a:round/>
              <a:headEnd type="none" w="med" len="med"/>
              <a:tailEnd type="none" w="med" len="med"/>
            </a:ln>
            <a:effectLst/>
            <a:extLst>
              <a:ext uri="{909E8E84-426E-40DD-AFC4-6F175D3DCCD1}">
                <a14:hiddenFill xmlns:a14="http://schemas.microsoft.com/office/drawing/2010/main">
                  <a:solidFill>
                    <a:schemeClr val="accent1">
                      <a:lumMod val="10000"/>
                      <a:lumOff val="9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p>
              <a:r>
                <a:rPr lang="en-US" sz="1500">
                  <a:solidFill>
                    <a:schemeClr val="bg1"/>
                  </a:solidFill>
                </a:rPr>
                <a:t>Overview</a:t>
              </a:r>
            </a:p>
          </p:txBody>
        </p:sp>
      </p:grpSp>
      <p:sp>
        <p:nvSpPr>
          <p:cNvPr id="45" name="Oval 20">
            <a:extLst>
              <a:ext uri="{FF2B5EF4-FFF2-40B4-BE49-F238E27FC236}">
                <a16:creationId xmlns:a16="http://schemas.microsoft.com/office/drawing/2014/main" id="{E58F0C34-37EE-66EF-AF88-6967F0E54A50}"/>
              </a:ext>
              <a:ext uri="{C183D7F6-B498-43B3-948B-1728B52AA6E4}">
                <adec:decorative xmlns:adec="http://schemas.microsoft.com/office/drawing/2017/decorative" val="1"/>
              </a:ext>
            </a:extLst>
          </p:cNvPr>
          <p:cNvSpPr>
            <a:spLocks noChangeAspect="1" noChangeArrowheads="1"/>
          </p:cNvSpPr>
          <p:nvPr/>
        </p:nvSpPr>
        <p:spPr bwMode="auto">
          <a:xfrm>
            <a:off x="4401001" y="2241774"/>
            <a:ext cx="306910" cy="306910"/>
          </a:xfrm>
          <a:prstGeom prst="roundRect">
            <a:avLst/>
          </a:prstGeom>
          <a:solidFill>
            <a:schemeClr val="bg1"/>
          </a:solidFill>
          <a:ln w="9525" cap="flat" cmpd="sng" algn="ctr">
            <a:solidFill>
              <a:schemeClr val="bg1"/>
            </a:solidFill>
            <a:prstDash val="solid"/>
            <a:round/>
            <a:headEnd type="none" w="med" len="med"/>
            <a:tailEnd type="none" w="med" len="med"/>
          </a:ln>
        </p:spPr>
        <p:txBody>
          <a:bodyPr vert="horz" wrap="square" lIns="0" tIns="0" rIns="0" bIns="0" numCol="1" anchor="ctr" anchorCtr="0" compatLnSpc="1">
            <a:prstTxWarp prst="textNoShape">
              <a:avLst/>
            </a:prstTxWarp>
          </a:bodyPr>
          <a:lstStyle/>
          <a:p>
            <a:pPr algn="ctr"/>
            <a:endParaRPr lang="en-US" sz="1400">
              <a:solidFill>
                <a:srgbClr val="5E6467"/>
              </a:solidFill>
              <a:latin typeface="Trebuchet MS" panose="020B0603020202020204" pitchFamily="34" charset="0"/>
            </a:endParaRPr>
          </a:p>
        </p:txBody>
      </p:sp>
      <p:sp>
        <p:nvSpPr>
          <p:cNvPr id="46" name="TextBox 45">
            <a:extLst>
              <a:ext uri="{FF2B5EF4-FFF2-40B4-BE49-F238E27FC236}">
                <a16:creationId xmlns:a16="http://schemas.microsoft.com/office/drawing/2014/main" id="{62411EAF-82D7-23DB-FBFD-E274B1D0976F}"/>
              </a:ext>
            </a:extLst>
          </p:cNvPr>
          <p:cNvSpPr txBox="1"/>
          <p:nvPr/>
        </p:nvSpPr>
        <p:spPr>
          <a:xfrm>
            <a:off x="4282372" y="2789065"/>
            <a:ext cx="2422880" cy="941796"/>
          </a:xfrm>
          <a:prstGeom prst="rect">
            <a:avLst/>
          </a:prstGeom>
          <a:noFill/>
          <a:ln w="9525" cap="rnd">
            <a:noFill/>
            <a:prstDash val="solid"/>
            <a:round/>
          </a:ln>
          <a:extLst>
            <a:ext uri="{909E8E84-426E-40DD-AFC4-6F175D3DCCD1}">
              <a14:hiddenFill xmlns:a14="http://schemas.microsoft.com/office/drawing/2010/main">
                <a:solidFill>
                  <a:schemeClr val="bg1">
                    <a:lumMod val="9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a:lnSpc>
                <a:spcPct val="90000"/>
              </a:lnSpc>
              <a:spcAft>
                <a:spcPts val="600"/>
              </a:spcAft>
            </a:pPr>
            <a:r>
              <a:rPr lang="en-US" sz="1600">
                <a:solidFill>
                  <a:schemeClr val="tx1"/>
                </a:solidFill>
                <a:latin typeface="Arial"/>
                <a:cs typeface="Arial"/>
                <a:sym typeface="Trebuchet MS" panose="020B0603020202020204" pitchFamily="34" charset="0"/>
              </a:rPr>
              <a:t>Other system changes for </a:t>
            </a:r>
            <a:r>
              <a:rPr lang="en-US" sz="1600" b="1">
                <a:solidFill>
                  <a:srgbClr val="373B3D"/>
                </a:solidFill>
                <a:latin typeface="Arial"/>
                <a:cs typeface="Arial"/>
                <a:sym typeface="Trebuchet MS" panose="020B0603020202020204" pitchFamily="34" charset="0"/>
              </a:rPr>
              <a:t>timely HR 1 compliance </a:t>
            </a:r>
            <a:r>
              <a:rPr lang="en-US" sz="1600">
                <a:solidFill>
                  <a:schemeClr val="tx1"/>
                </a:solidFill>
                <a:latin typeface="Arial"/>
                <a:cs typeface="Arial"/>
                <a:sym typeface="Trebuchet MS" panose="020B0603020202020204" pitchFamily="34" charset="0"/>
              </a:rPr>
              <a:t>&amp; </a:t>
            </a:r>
            <a:r>
              <a:rPr lang="en-US" sz="1600" b="1">
                <a:solidFill>
                  <a:srgbClr val="373B3D"/>
                </a:solidFill>
                <a:latin typeface="Arial"/>
                <a:cs typeface="Arial"/>
                <a:sym typeface="Trebuchet MS" panose="020B0603020202020204" pitchFamily="34" charset="0"/>
              </a:rPr>
              <a:t>limited audit risk</a:t>
            </a:r>
          </a:p>
        </p:txBody>
      </p:sp>
      <p:sp>
        <p:nvSpPr>
          <p:cNvPr id="47" name="TextBox 46">
            <a:extLst>
              <a:ext uri="{FF2B5EF4-FFF2-40B4-BE49-F238E27FC236}">
                <a16:creationId xmlns:a16="http://schemas.microsoft.com/office/drawing/2014/main" id="{1A6486E5-2DB4-183F-529B-0B73F94AFF16}"/>
              </a:ext>
            </a:extLst>
          </p:cNvPr>
          <p:cNvSpPr txBox="1"/>
          <p:nvPr/>
        </p:nvSpPr>
        <p:spPr>
          <a:xfrm>
            <a:off x="4282372" y="4097501"/>
            <a:ext cx="2422880" cy="1994392"/>
          </a:xfrm>
          <a:prstGeom prst="rect">
            <a:avLst/>
          </a:prstGeom>
          <a:noFill/>
          <a:ln w="9525" cap="rnd">
            <a:noFill/>
            <a:prstDash val="solid"/>
            <a:round/>
          </a:ln>
          <a:extLst>
            <a:ext uri="{909E8E84-426E-40DD-AFC4-6F175D3DCCD1}">
              <a14:hiddenFill xmlns:a14="http://schemas.microsoft.com/office/drawing/2010/main">
                <a:solidFill>
                  <a:schemeClr val="bg1">
                    <a:lumMod val="9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20" tIns="45720" rIns="45720" bIns="45720" numCol="1" spcCol="0" rtlCol="0" fromWordArt="0" anchor="t" anchorCtr="0" forceAA="0" compatLnSpc="1">
            <a:prstTxWarp prst="textNoShape">
              <a:avLst/>
            </a:prstTxWarp>
            <a:noAutofit/>
          </a:bodyPr>
          <a:lstStyle/>
          <a:p>
            <a:pPr marL="0" lvl="1">
              <a:spcAft>
                <a:spcPts val="600"/>
              </a:spcAft>
              <a:buClr>
                <a:srgbClr val="104B7D"/>
              </a:buClr>
            </a:pPr>
            <a:r>
              <a:rPr lang="en-US" sz="1600" i="1">
                <a:solidFill>
                  <a:schemeClr val="tx1"/>
                </a:solidFill>
                <a:sym typeface="Trebuchet MS" panose="020B0603020202020204" pitchFamily="34" charset="0"/>
              </a:rPr>
              <a:t>Key IES changes, e.g.,:</a:t>
            </a:r>
            <a:endParaRPr lang="en-US" sz="1600" i="1">
              <a:solidFill>
                <a:schemeClr val="tx1"/>
              </a:solidFill>
              <a:cs typeface="Arial"/>
            </a:endParaRPr>
          </a:p>
          <a:p>
            <a:pPr marL="377825" lvl="1" indent="-251460">
              <a:buClr>
                <a:srgbClr val="104B7D"/>
              </a:buClr>
              <a:buFont typeface="Trebuchet MS" panose="020B0603020202020204" pitchFamily="34" charset="0"/>
              <a:buChar char="•"/>
            </a:pPr>
            <a:r>
              <a:rPr lang="en-US" sz="1600">
                <a:solidFill>
                  <a:srgbClr val="5E6467"/>
                </a:solidFill>
                <a:latin typeface="Arial"/>
                <a:cs typeface="Arial"/>
                <a:sym typeface="Trebuchet MS" panose="020B0603020202020204" pitchFamily="34" charset="0"/>
              </a:rPr>
              <a:t>Noncitizen eligibility changes</a:t>
            </a:r>
            <a:endParaRPr lang="en-US" sz="1600">
              <a:solidFill>
                <a:srgbClr val="5E6467"/>
              </a:solidFill>
              <a:latin typeface="Arial"/>
              <a:cs typeface="Arial"/>
            </a:endParaRPr>
          </a:p>
          <a:p>
            <a:pPr marL="377825" lvl="1" indent="-251460">
              <a:buClr>
                <a:srgbClr val="104B7D"/>
              </a:buClr>
              <a:buFont typeface="Trebuchet MS" panose="020B0603020202020204" pitchFamily="34" charset="0"/>
              <a:buChar char="•"/>
            </a:pPr>
            <a:r>
              <a:rPr lang="en-US" sz="1600">
                <a:solidFill>
                  <a:srgbClr val="5E6467"/>
                </a:solidFill>
                <a:latin typeface="Arial"/>
                <a:cs typeface="Arial"/>
                <a:sym typeface="Trebuchet MS" panose="020B0603020202020204" pitchFamily="34" charset="0"/>
              </a:rPr>
              <a:t>Death Master File (DMF) integration</a:t>
            </a:r>
            <a:endParaRPr lang="en-US" sz="1600">
              <a:solidFill>
                <a:srgbClr val="5E6467"/>
              </a:solidFill>
              <a:latin typeface="Arial"/>
              <a:cs typeface="Arial"/>
            </a:endParaRPr>
          </a:p>
          <a:p>
            <a:pPr marL="377825" lvl="1" indent="-251460">
              <a:buClr>
                <a:srgbClr val="104B7D"/>
              </a:buClr>
              <a:buFont typeface="Trebuchet MS" panose="020B0603020202020204" pitchFamily="34" charset="0"/>
              <a:buChar char="•"/>
            </a:pPr>
            <a:r>
              <a:rPr lang="en-US" sz="1600">
                <a:solidFill>
                  <a:srgbClr val="5E6467"/>
                </a:solidFill>
                <a:latin typeface="Arial"/>
                <a:cs typeface="Arial"/>
                <a:sym typeface="Trebuchet MS" panose="020B0603020202020204" pitchFamily="34" charset="0"/>
              </a:rPr>
              <a:t>6-month REDE implementation</a:t>
            </a:r>
            <a:endParaRPr lang="en-US" sz="1600">
              <a:solidFill>
                <a:srgbClr val="5E6467"/>
              </a:solidFill>
              <a:latin typeface="Arial"/>
              <a:cs typeface="Arial"/>
            </a:endParaRPr>
          </a:p>
        </p:txBody>
      </p:sp>
      <p:cxnSp>
        <p:nvCxnSpPr>
          <p:cNvPr id="48" name="Straight Connector 47">
            <a:extLst>
              <a:ext uri="{FF2B5EF4-FFF2-40B4-BE49-F238E27FC236}">
                <a16:creationId xmlns:a16="http://schemas.microsoft.com/office/drawing/2014/main" id="{6BC40A8A-7BBF-B320-39E5-860D1F607E8A}"/>
              </a:ext>
              <a:ext uri="{C183D7F6-B498-43B3-948B-1728B52AA6E4}">
                <adec:decorative xmlns:adec="http://schemas.microsoft.com/office/drawing/2017/decorative" val="1"/>
              </a:ext>
            </a:extLst>
          </p:cNvPr>
          <p:cNvCxnSpPr>
            <a:cxnSpLocks/>
          </p:cNvCxnSpPr>
          <p:nvPr/>
        </p:nvCxnSpPr>
        <p:spPr>
          <a:xfrm>
            <a:off x="4282372" y="4020723"/>
            <a:ext cx="2422880" cy="0"/>
          </a:xfrm>
          <a:prstGeom prst="line">
            <a:avLst/>
          </a:prstGeom>
          <a:ln w="9525" cap="rnd">
            <a:solidFill>
              <a:srgbClr val="9A9A9A"/>
            </a:solidFill>
            <a:prstDash val="sysDot"/>
            <a:roun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F7415A6-A2C0-959F-8FEB-913FFBA1A8F6}"/>
              </a:ext>
            </a:extLst>
          </p:cNvPr>
          <p:cNvSpPr txBox="1">
            <a:spLocks noGrp="1"/>
          </p:cNvSpPr>
          <p:nvPr>
            <p:ph type="title" idx="4294967295"/>
          </p:nvPr>
        </p:nvSpPr>
        <p:spPr>
          <a:xfrm>
            <a:off x="1743559" y="2247253"/>
            <a:ext cx="2382864"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chemeClr val="tx1"/>
                </a:solidFill>
                <a:effectLst/>
                <a:uLnTx/>
                <a:uFillTx/>
                <a:latin typeface="+mn-lt"/>
                <a:ea typeface="+mn-ea"/>
                <a:cs typeface="Arial"/>
              </a:rPr>
              <a:t>WR MVP changes</a:t>
            </a:r>
          </a:p>
        </p:txBody>
      </p:sp>
      <p:sp>
        <p:nvSpPr>
          <p:cNvPr id="3" name="TextBox 2">
            <a:extLst>
              <a:ext uri="{FF2B5EF4-FFF2-40B4-BE49-F238E27FC236}">
                <a16:creationId xmlns:a16="http://schemas.microsoft.com/office/drawing/2014/main" id="{72E2D2AE-BC3C-F4C6-0F9C-F779CEABCD1E}"/>
              </a:ext>
            </a:extLst>
          </p:cNvPr>
          <p:cNvSpPr txBox="1"/>
          <p:nvPr/>
        </p:nvSpPr>
        <p:spPr>
          <a:xfrm>
            <a:off x="4119966" y="2247254"/>
            <a:ext cx="24797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cs typeface="Arial"/>
              </a:rPr>
              <a:t>Other HR1 changes</a:t>
            </a:r>
          </a:p>
        </p:txBody>
      </p:sp>
      <p:sp>
        <p:nvSpPr>
          <p:cNvPr id="4" name="TextBox 3">
            <a:extLst>
              <a:ext uri="{FF2B5EF4-FFF2-40B4-BE49-F238E27FC236}">
                <a16:creationId xmlns:a16="http://schemas.microsoft.com/office/drawing/2014/main" id="{AF39C9B0-574D-2C4B-16D9-F220C2E2AFF1}"/>
              </a:ext>
            </a:extLst>
          </p:cNvPr>
          <p:cNvSpPr txBox="1"/>
          <p:nvPr/>
        </p:nvSpPr>
        <p:spPr>
          <a:xfrm>
            <a:off x="6980695" y="2247253"/>
            <a:ext cx="246035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cs typeface="Arial"/>
              </a:rPr>
              <a:t>Data integration</a:t>
            </a:r>
          </a:p>
        </p:txBody>
      </p:sp>
      <p:sp>
        <p:nvSpPr>
          <p:cNvPr id="6" name="TextBox 5">
            <a:extLst>
              <a:ext uri="{FF2B5EF4-FFF2-40B4-BE49-F238E27FC236}">
                <a16:creationId xmlns:a16="http://schemas.microsoft.com/office/drawing/2014/main" id="{C9FF95EC-9956-E4A1-6669-801ED3224AC2}"/>
              </a:ext>
            </a:extLst>
          </p:cNvPr>
          <p:cNvSpPr txBox="1"/>
          <p:nvPr/>
        </p:nvSpPr>
        <p:spPr>
          <a:xfrm>
            <a:off x="9376474" y="2247253"/>
            <a:ext cx="24797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Arial"/>
              </a:rPr>
              <a:t>'</a:t>
            </a:r>
            <a:r>
              <a:rPr lang="en-US" b="1" u="sng">
                <a:cs typeface="Arial"/>
              </a:rPr>
              <a:t>MVP+' IES changes</a:t>
            </a:r>
          </a:p>
        </p:txBody>
      </p:sp>
      <p:sp>
        <p:nvSpPr>
          <p:cNvPr id="7" name="Slide Number Placeholder 6">
            <a:extLst>
              <a:ext uri="{FF2B5EF4-FFF2-40B4-BE49-F238E27FC236}">
                <a16:creationId xmlns:a16="http://schemas.microsoft.com/office/drawing/2014/main" id="{666E5A3F-F529-3F2A-5A95-354B71723B61}"/>
              </a:ext>
            </a:extLst>
          </p:cNvPr>
          <p:cNvSpPr>
            <a:spLocks noGrp="1"/>
          </p:cNvSpPr>
          <p:nvPr>
            <p:ph type="sldNum" sz="quarter" idx="12"/>
          </p:nvPr>
        </p:nvSpPr>
        <p:spPr/>
        <p:txBody>
          <a:bodyPr/>
          <a:lstStyle/>
          <a:p>
            <a:fld id="{19ED8608-BCF1-B149-8CB0-92877DFBBF10}" type="slidenum">
              <a:rPr lang="en-US" smtClean="0"/>
              <a:pPr/>
              <a:t>21</a:t>
            </a:fld>
            <a:endParaRPr lang="en-US"/>
          </a:p>
        </p:txBody>
      </p:sp>
    </p:spTree>
    <p:extLst>
      <p:ext uri="{BB962C8B-B14F-4D97-AF65-F5344CB8AC3E}">
        <p14:creationId xmlns:p14="http://schemas.microsoft.com/office/powerpoint/2010/main" val="2472909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B3F8C-B90E-BA61-66B9-9DF7DEE11B0F}"/>
            </a:ext>
          </a:extLst>
        </p:cNvPr>
        <p:cNvGrpSpPr/>
        <p:nvPr/>
      </p:nvGrpSpPr>
      <p:grpSpPr>
        <a:xfrm>
          <a:off x="0" y="0"/>
          <a:ext cx="0" cy="0"/>
          <a:chOff x="0" y="0"/>
          <a:chExt cx="0" cy="0"/>
        </a:xfrm>
      </p:grpSpPr>
      <p:pic>
        <p:nvPicPr>
          <p:cNvPr id="60" name="Picture 59" descr="This is an example of the stakeholder toolkit HFS has developed, which stakeholders are asked to use spread the message about HR1 changes to Medicaid customers.">
            <a:extLst>
              <a:ext uri="{FF2B5EF4-FFF2-40B4-BE49-F238E27FC236}">
                <a16:creationId xmlns:a16="http://schemas.microsoft.com/office/drawing/2014/main" id="{C186F6BE-164F-DD54-4C9C-FA6275491B1E}"/>
              </a:ext>
            </a:extLst>
          </p:cNvPr>
          <p:cNvPicPr>
            <a:picLocks noChangeAspect="1"/>
          </p:cNvPicPr>
          <p:nvPr/>
        </p:nvPicPr>
        <p:blipFill>
          <a:blip r:embed="rId3"/>
          <a:stretch>
            <a:fillRect/>
          </a:stretch>
        </p:blipFill>
        <p:spPr>
          <a:xfrm>
            <a:off x="6634153" y="1179594"/>
            <a:ext cx="4921706" cy="685800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2" name="Title 1">
            <a:extLst>
              <a:ext uri="{FF2B5EF4-FFF2-40B4-BE49-F238E27FC236}">
                <a16:creationId xmlns:a16="http://schemas.microsoft.com/office/drawing/2014/main" id="{7ABC4280-A7B4-0167-65B8-7769173713BE}"/>
              </a:ext>
            </a:extLst>
          </p:cNvPr>
          <p:cNvSpPr>
            <a:spLocks noGrp="1"/>
          </p:cNvSpPr>
          <p:nvPr>
            <p:ph type="title"/>
          </p:nvPr>
        </p:nvSpPr>
        <p:spPr>
          <a:xfrm>
            <a:off x="2311036" y="102654"/>
            <a:ext cx="10170459" cy="1325563"/>
          </a:xfrm>
        </p:spPr>
        <p:txBody>
          <a:bodyPr/>
          <a:lstStyle/>
          <a:p>
            <a:r>
              <a:rPr lang="en-US">
                <a:latin typeface="Arial"/>
                <a:cs typeface="Arial"/>
              </a:rPr>
              <a:t>Activating Help from Stakeholders</a:t>
            </a:r>
            <a:endParaRPr lang="en-US"/>
          </a:p>
        </p:txBody>
      </p:sp>
      <p:sp>
        <p:nvSpPr>
          <p:cNvPr id="3" name="Content Placeholder 2">
            <a:extLst>
              <a:ext uri="{FF2B5EF4-FFF2-40B4-BE49-F238E27FC236}">
                <a16:creationId xmlns:a16="http://schemas.microsoft.com/office/drawing/2014/main" id="{1CB0EE72-BE8A-28C3-EBA7-70479AF0735A}"/>
              </a:ext>
            </a:extLst>
          </p:cNvPr>
          <p:cNvSpPr>
            <a:spLocks noGrp="1"/>
          </p:cNvSpPr>
          <p:nvPr>
            <p:ph sz="half" idx="1"/>
          </p:nvPr>
        </p:nvSpPr>
        <p:spPr>
          <a:xfrm>
            <a:off x="168143" y="1429339"/>
            <a:ext cx="5379924" cy="5078229"/>
          </a:xfrm>
        </p:spPr>
        <p:txBody>
          <a:bodyPr vert="horz" lIns="91440" tIns="45720" rIns="91440" bIns="45720" rtlCol="0" anchor="t">
            <a:normAutofit/>
          </a:bodyPr>
          <a:lstStyle/>
          <a:p>
            <a:pPr marL="457200" indent="-457200"/>
            <a:r>
              <a:rPr lang="en-US" sz="2600">
                <a:solidFill>
                  <a:schemeClr val="tx1"/>
                </a:solidFill>
                <a:latin typeface="Arial"/>
                <a:cs typeface="Arial"/>
              </a:rPr>
              <a:t>HFS is planning comprehensive stakeholder engagement and a public awareness &amp; outreach campaign to raise awareness about the HR1 changes</a:t>
            </a:r>
            <a:endParaRPr lang="en-US">
              <a:solidFill>
                <a:schemeClr val="tx1"/>
              </a:solidFill>
            </a:endParaRPr>
          </a:p>
          <a:p>
            <a:pPr marL="457200" indent="-457200"/>
            <a:r>
              <a:rPr lang="en-US" sz="2600">
                <a:solidFill>
                  <a:schemeClr val="tx1"/>
                </a:solidFill>
                <a:latin typeface="Arial"/>
                <a:cs typeface="Arial"/>
              </a:rPr>
              <a:t>The Phase One </a:t>
            </a:r>
            <a:r>
              <a:rPr lang="en-US" sz="2600" b="1">
                <a:solidFill>
                  <a:schemeClr val="tx1"/>
                </a:solidFill>
                <a:latin typeface="Arial"/>
                <a:cs typeface="Arial"/>
              </a:rPr>
              <a:t>Stakeholder Toolkit</a:t>
            </a:r>
            <a:r>
              <a:rPr lang="en-US" sz="2600">
                <a:solidFill>
                  <a:schemeClr val="tx1"/>
                </a:solidFill>
                <a:latin typeface="Arial"/>
                <a:cs typeface="Arial"/>
              </a:rPr>
              <a:t> includes messages &amp; materials to share with Medicaid customers about HR 1 eligibility changes, with more rolling out throughout CY 2026</a:t>
            </a:r>
          </a:p>
          <a:p>
            <a:pPr marL="0" indent="0">
              <a:buNone/>
            </a:pPr>
            <a:endParaRPr lang="en-US" sz="2600">
              <a:solidFill>
                <a:schemeClr val="tx1"/>
              </a:solidFill>
              <a:latin typeface="Arial"/>
              <a:cs typeface="Arial"/>
            </a:endParaRPr>
          </a:p>
        </p:txBody>
      </p:sp>
      <p:pic>
        <p:nvPicPr>
          <p:cNvPr id="5" name="Picture 4" descr="This is a second visual example of the HR1 toolkit the Department has developed for stakeholders to help communicate with customers.">
            <a:extLst>
              <a:ext uri="{FF2B5EF4-FFF2-40B4-BE49-F238E27FC236}">
                <a16:creationId xmlns:a16="http://schemas.microsoft.com/office/drawing/2014/main" id="{8C84C8F1-5B66-7A3B-5166-FA81B4FC3056}"/>
              </a:ext>
            </a:extLst>
          </p:cNvPr>
          <p:cNvPicPr>
            <a:picLocks noChangeAspect="1"/>
          </p:cNvPicPr>
          <p:nvPr/>
        </p:nvPicPr>
        <p:blipFill>
          <a:blip r:embed="rId4"/>
          <a:stretch>
            <a:fillRect/>
          </a:stretch>
        </p:blipFill>
        <p:spPr>
          <a:xfrm rot="720000">
            <a:off x="6108106" y="3414566"/>
            <a:ext cx="4800427" cy="449942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Slide Number Placeholder 5">
            <a:extLst>
              <a:ext uri="{FF2B5EF4-FFF2-40B4-BE49-F238E27FC236}">
                <a16:creationId xmlns:a16="http://schemas.microsoft.com/office/drawing/2014/main" id="{9A381E59-0FF4-6CE2-9465-034496C1DA56}"/>
              </a:ext>
            </a:extLst>
          </p:cNvPr>
          <p:cNvSpPr>
            <a:spLocks noGrp="1"/>
          </p:cNvSpPr>
          <p:nvPr>
            <p:ph type="sldNum" sz="quarter" idx="12"/>
          </p:nvPr>
        </p:nvSpPr>
        <p:spPr/>
        <p:txBody>
          <a:bodyPr/>
          <a:lstStyle/>
          <a:p>
            <a:fld id="{19ED8608-BCF1-B149-8CB0-92877DFBBF10}" type="slidenum">
              <a:rPr lang="en-US" smtClean="0"/>
              <a:pPr/>
              <a:t>22</a:t>
            </a:fld>
            <a:endParaRPr lang="en-US"/>
          </a:p>
        </p:txBody>
      </p:sp>
    </p:spTree>
    <p:extLst>
      <p:ext uri="{BB962C8B-B14F-4D97-AF65-F5344CB8AC3E}">
        <p14:creationId xmlns:p14="http://schemas.microsoft.com/office/powerpoint/2010/main" val="33596487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8BC02-C487-4236-40AC-2D237FB96EC2}"/>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519FE3C9-3996-3EDD-7A25-AC73E7DC63C7}"/>
              </a:ext>
            </a:extLst>
          </p:cNvPr>
          <p:cNvSpPr txBox="1">
            <a:spLocks noGrp="1"/>
          </p:cNvSpPr>
          <p:nvPr>
            <p:ph type="title" idx="4294967295"/>
          </p:nvPr>
        </p:nvSpPr>
        <p:spPr>
          <a:xfrm>
            <a:off x="2406843" y="507775"/>
            <a:ext cx="10934700" cy="6492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000" b="1" kern="1200">
                <a:solidFill>
                  <a:srgbClr val="1A4387"/>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tx2"/>
                </a:solidFill>
                <a:effectLst/>
                <a:uLnTx/>
                <a:uFillTx/>
                <a:latin typeface="Arial"/>
                <a:ea typeface="+mj-ea"/>
                <a:cs typeface="Arial"/>
              </a:rPr>
              <a:t>HR 1 changes beyond FY27: Financing</a:t>
            </a:r>
          </a:p>
        </p:txBody>
      </p:sp>
      <p:sp>
        <p:nvSpPr>
          <p:cNvPr id="9" name="Content Placeholder 3">
            <a:extLst>
              <a:ext uri="{FF2B5EF4-FFF2-40B4-BE49-F238E27FC236}">
                <a16:creationId xmlns:a16="http://schemas.microsoft.com/office/drawing/2014/main" id="{05608FA0-82C1-EA89-CF79-797F6D35B5F1}"/>
              </a:ext>
            </a:extLst>
          </p:cNvPr>
          <p:cNvSpPr>
            <a:spLocks noGrp="1"/>
          </p:cNvSpPr>
          <p:nvPr/>
        </p:nvSpPr>
        <p:spPr>
          <a:xfrm>
            <a:off x="725404" y="837463"/>
            <a:ext cx="10741192" cy="5585429"/>
          </a:xfrm>
          <a:prstGeom prst="rect">
            <a:avLst/>
          </a:prstGeom>
        </p:spPr>
        <p:txBody>
          <a:bodyPr vert="horz" lIns="91440" tIns="45720" rIns="91440" bIns="45720" rtlCol="0" anchor="t">
            <a:noAutofit/>
          </a:bodyPr>
          <a:lst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3200" kern="1200">
                <a:solidFill>
                  <a:schemeClr val="tx1">
                    <a:lumMod val="75000"/>
                    <a:lumOff val="25000"/>
                  </a:schemeClr>
                </a:solidFill>
                <a:latin typeface="+mn-lt"/>
                <a:ea typeface="+mn-ea"/>
                <a:cs typeface="+mn-cs"/>
                <a:sym typeface="Trebuchet MS" panose="020B0603020202020204" pitchFamily="34" charset="0"/>
              </a:defRPr>
            </a:lvl1pPr>
            <a:lvl2pPr marL="320040" indent="-219456"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2800" kern="1200">
                <a:solidFill>
                  <a:schemeClr val="tx1">
                    <a:lumMod val="75000"/>
                    <a:lumOff val="25000"/>
                  </a:schemeClr>
                </a:solidFill>
                <a:latin typeface="+mn-lt"/>
                <a:ea typeface="+mn-ea"/>
                <a:cs typeface="+mn-cs"/>
                <a:sym typeface="Trebuchet MS" panose="020B0603020202020204" pitchFamily="34" charset="0"/>
              </a:defRPr>
            </a:lvl2pPr>
            <a:lvl3pPr marL="649224" indent="-219456"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2400" kern="1200">
                <a:solidFill>
                  <a:schemeClr val="tx1">
                    <a:lumMod val="75000"/>
                    <a:lumOff val="25000"/>
                  </a:schemeClr>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2000" kern="1200">
                <a:solidFill>
                  <a:schemeClr val="tx1">
                    <a:lumMod val="75000"/>
                    <a:lumOff val="25000"/>
                  </a:schemeClr>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2000" b="1" kern="1200">
                <a:solidFill>
                  <a:schemeClr val="tx1">
                    <a:lumMod val="75000"/>
                    <a:lumOff val="25000"/>
                  </a:schemeClr>
                </a:solidFill>
                <a:latin typeface="+mn-lt"/>
                <a:ea typeface="+mn-ea"/>
                <a:cs typeface="+mn-cs"/>
                <a:sym typeface="Trebuchet MS" panose="020B0603020202020204" pitchFamily="34" charset="0"/>
              </a:defRPr>
            </a:lvl5pPr>
            <a:lvl6pPr marL="320040" indent="-219456"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2000" kern="1200">
                <a:solidFill>
                  <a:srgbClr val="1F1B19"/>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2000" kern="1200" baseline="0">
                <a:solidFill>
                  <a:srgbClr val="1F1B19"/>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2000" kern="1200" baseline="0">
                <a:solidFill>
                  <a:srgbClr val="1A4387"/>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000" kern="1200" baseline="0">
                <a:solidFill>
                  <a:srgbClr val="1A4387"/>
                </a:solidFill>
                <a:latin typeface="+mn-lt"/>
                <a:ea typeface="+mn-ea"/>
                <a:cs typeface="+mn-cs"/>
                <a:sym typeface="Trebuchet MS" panose="020B0603020202020204" pitchFamily="34" charset="0"/>
              </a:defRPr>
            </a:lvl9pPr>
          </a:lstStyle>
          <a:p>
            <a:pPr marL="0" lvl="1" indent="0">
              <a:lnSpc>
                <a:spcPct val="95000"/>
              </a:lnSpc>
              <a:spcBef>
                <a:spcPts val="100"/>
              </a:spcBef>
              <a:spcAft>
                <a:spcPts val="100"/>
              </a:spcAft>
              <a:buFont typeface="Arial" panose="020B0604020202020204" pitchFamily="34" charset="0"/>
              <a:buChar char="​"/>
            </a:pPr>
            <a:endParaRPr lang="en-US" sz="2000" b="1">
              <a:solidFill>
                <a:schemeClr val="tx2"/>
              </a:solidFill>
              <a:cs typeface="Arial"/>
            </a:endParaRPr>
          </a:p>
          <a:p>
            <a:pPr marL="342900" lvl="1" indent="-342900">
              <a:lnSpc>
                <a:spcPct val="95000"/>
              </a:lnSpc>
              <a:spcBef>
                <a:spcPts val="100"/>
              </a:spcBef>
              <a:spcAft>
                <a:spcPts val="100"/>
              </a:spcAft>
            </a:pPr>
            <a:endParaRPr lang="en-US" sz="2000" b="1">
              <a:solidFill>
                <a:schemeClr val="tx2"/>
              </a:solidFill>
            </a:endParaRPr>
          </a:p>
          <a:p>
            <a:pPr marL="342900" lvl="1" indent="-342900">
              <a:lnSpc>
                <a:spcPct val="95000"/>
              </a:lnSpc>
              <a:spcBef>
                <a:spcPts val="100"/>
              </a:spcBef>
              <a:spcAft>
                <a:spcPts val="100"/>
              </a:spcAft>
            </a:pPr>
            <a:r>
              <a:rPr lang="en-US" sz="2000" b="1">
                <a:solidFill>
                  <a:schemeClr val="tx2"/>
                </a:solidFill>
              </a:rPr>
              <a:t>MCO tax </a:t>
            </a:r>
            <a:endParaRPr lang="en-US" sz="2000">
              <a:solidFill>
                <a:schemeClr val="tx2"/>
              </a:solidFill>
              <a:cs typeface="Arial"/>
            </a:endParaRPr>
          </a:p>
          <a:p>
            <a:pPr marL="648970" lvl="2" indent="-219075">
              <a:lnSpc>
                <a:spcPct val="95000"/>
              </a:lnSpc>
              <a:spcBef>
                <a:spcPts val="100"/>
              </a:spcBef>
              <a:spcAft>
                <a:spcPts val="100"/>
              </a:spcAft>
              <a:buFont typeface="Courier New" panose="020B0604020202020204" pitchFamily="34" charset="0"/>
              <a:buChar char="o"/>
            </a:pPr>
            <a:r>
              <a:rPr lang="en-US" sz="1600">
                <a:solidFill>
                  <a:schemeClr val="tx2"/>
                </a:solidFill>
              </a:rPr>
              <a:t>July 1, 2027 </a:t>
            </a:r>
            <a:endParaRPr lang="en-US" sz="1600">
              <a:solidFill>
                <a:schemeClr val="tx2"/>
              </a:solidFill>
              <a:cs typeface="Arial"/>
            </a:endParaRPr>
          </a:p>
          <a:p>
            <a:pPr marL="342900" lvl="1" indent="-342900">
              <a:lnSpc>
                <a:spcPct val="95000"/>
              </a:lnSpc>
              <a:spcBef>
                <a:spcPts val="100"/>
              </a:spcBef>
              <a:spcAft>
                <a:spcPts val="100"/>
              </a:spcAft>
            </a:pPr>
            <a:r>
              <a:rPr lang="en-US" sz="2000" b="1">
                <a:solidFill>
                  <a:schemeClr val="tx2"/>
                </a:solidFill>
              </a:rPr>
              <a:t>Nursing facility tax </a:t>
            </a:r>
            <a:endParaRPr lang="en-US" sz="2000">
              <a:solidFill>
                <a:schemeClr val="tx2"/>
              </a:solidFill>
            </a:endParaRPr>
          </a:p>
          <a:p>
            <a:pPr marL="648970" lvl="2" indent="-219075">
              <a:lnSpc>
                <a:spcPct val="95000"/>
              </a:lnSpc>
              <a:spcBef>
                <a:spcPts val="100"/>
              </a:spcBef>
              <a:spcAft>
                <a:spcPts val="100"/>
              </a:spcAft>
              <a:buFont typeface="Courier New" panose="020B0604020202020204" pitchFamily="34" charset="0"/>
              <a:buChar char="o"/>
            </a:pPr>
            <a:r>
              <a:rPr lang="en-US" sz="1600">
                <a:solidFill>
                  <a:schemeClr val="tx2"/>
                </a:solidFill>
              </a:rPr>
              <a:t>July 1, 2028</a:t>
            </a:r>
            <a:endParaRPr lang="en-US" sz="1600">
              <a:solidFill>
                <a:schemeClr val="tx2"/>
              </a:solidFill>
              <a:cs typeface="Arial" panose="020B0604020202020204"/>
            </a:endParaRPr>
          </a:p>
          <a:p>
            <a:pPr marL="342900" indent="-342900">
              <a:lnSpc>
                <a:spcPct val="95000"/>
              </a:lnSpc>
              <a:spcBef>
                <a:spcPts val="100"/>
              </a:spcBef>
              <a:spcAft>
                <a:spcPts val="100"/>
              </a:spcAft>
              <a:buChar char="•"/>
            </a:pPr>
            <a:r>
              <a:rPr lang="en-US" sz="2000" b="1">
                <a:solidFill>
                  <a:schemeClr val="tx2"/>
                </a:solidFill>
              </a:rPr>
              <a:t>Hospital and MCO taxes </a:t>
            </a:r>
            <a:endParaRPr lang="en-US" sz="2000">
              <a:solidFill>
                <a:schemeClr val="tx2"/>
              </a:solidFill>
            </a:endParaRPr>
          </a:p>
          <a:p>
            <a:pPr marL="648970" lvl="2" indent="-219075">
              <a:lnSpc>
                <a:spcPct val="95000"/>
              </a:lnSpc>
              <a:spcBef>
                <a:spcPts val="100"/>
              </a:spcBef>
              <a:spcAft>
                <a:spcPts val="100"/>
              </a:spcAft>
              <a:buFont typeface="Courier New" panose="020B0604020202020204" pitchFamily="34" charset="0"/>
              <a:buChar char="o"/>
            </a:pPr>
            <a:r>
              <a:rPr lang="en-US" sz="1600">
                <a:solidFill>
                  <a:schemeClr val="tx2"/>
                </a:solidFill>
              </a:rPr>
              <a:t>October 1, 2027 through 2032</a:t>
            </a:r>
            <a:endParaRPr lang="en-US" sz="1600">
              <a:solidFill>
                <a:schemeClr val="tx2"/>
              </a:solidFill>
              <a:cs typeface="Arial" panose="020B0604020202020204"/>
            </a:endParaRPr>
          </a:p>
          <a:p>
            <a:pPr marL="342900" lvl="1" indent="-342900">
              <a:lnSpc>
                <a:spcPct val="95000"/>
              </a:lnSpc>
              <a:spcBef>
                <a:spcPts val="100"/>
              </a:spcBef>
              <a:spcAft>
                <a:spcPts val="100"/>
              </a:spcAft>
            </a:pPr>
            <a:r>
              <a:rPr lang="en-US" sz="2000" b="1">
                <a:solidFill>
                  <a:schemeClr val="tx2"/>
                </a:solidFill>
              </a:rPr>
              <a:t>State Directed Payments </a:t>
            </a:r>
            <a:endParaRPr lang="en-US" sz="2000">
              <a:solidFill>
                <a:schemeClr val="tx2"/>
              </a:solidFill>
            </a:endParaRPr>
          </a:p>
          <a:p>
            <a:pPr marL="648970" lvl="2" indent="-219075">
              <a:lnSpc>
                <a:spcPct val="95000"/>
              </a:lnSpc>
              <a:spcBef>
                <a:spcPts val="100"/>
              </a:spcBef>
              <a:spcAft>
                <a:spcPts val="100"/>
              </a:spcAft>
              <a:buFont typeface="Courier New" panose="020B0604020202020204" pitchFamily="34" charset="0"/>
              <a:buChar char="o"/>
            </a:pPr>
            <a:r>
              <a:rPr lang="en-US" sz="1600">
                <a:solidFill>
                  <a:schemeClr val="tx2"/>
                </a:solidFill>
              </a:rPr>
              <a:t>Beginning January 1, 2028</a:t>
            </a:r>
            <a:endParaRPr lang="en-US" sz="1600">
              <a:solidFill>
                <a:schemeClr val="tx2"/>
              </a:solidFill>
              <a:cs typeface="Arial"/>
            </a:endParaRPr>
          </a:p>
          <a:p>
            <a:pPr marL="102235" lvl="1" indent="0">
              <a:lnSpc>
                <a:spcPct val="95000"/>
              </a:lnSpc>
              <a:spcBef>
                <a:spcPts val="100"/>
              </a:spcBef>
              <a:spcAft>
                <a:spcPts val="100"/>
              </a:spcAft>
              <a:buNone/>
            </a:pPr>
            <a:endParaRPr lang="en-US" sz="1700" b="1">
              <a:solidFill>
                <a:srgbClr val="009978"/>
              </a:solidFill>
              <a:cs typeface="Arial"/>
            </a:endParaRPr>
          </a:p>
          <a:p>
            <a:pPr marL="102235" lvl="1" indent="0">
              <a:lnSpc>
                <a:spcPct val="95000"/>
              </a:lnSpc>
              <a:spcBef>
                <a:spcPts val="100"/>
              </a:spcBef>
              <a:spcAft>
                <a:spcPts val="100"/>
              </a:spcAft>
              <a:buNone/>
            </a:pPr>
            <a:endParaRPr lang="en-US" sz="1700" b="1">
              <a:solidFill>
                <a:srgbClr val="009978"/>
              </a:solidFill>
              <a:latin typeface="Arial"/>
              <a:cs typeface="Arial" panose="020B0604020202020204"/>
            </a:endParaRPr>
          </a:p>
          <a:p>
            <a:pPr marL="102235" lvl="1" indent="0">
              <a:lnSpc>
                <a:spcPct val="95000"/>
              </a:lnSpc>
              <a:spcBef>
                <a:spcPts val="100"/>
              </a:spcBef>
              <a:spcAft>
                <a:spcPts val="100"/>
              </a:spcAft>
              <a:buNone/>
            </a:pPr>
            <a:endParaRPr lang="en-US" sz="1700" b="1">
              <a:solidFill>
                <a:srgbClr val="009978"/>
              </a:solidFill>
              <a:latin typeface="Arial"/>
              <a:cs typeface="Arial" panose="020B0604020202020204"/>
            </a:endParaRPr>
          </a:p>
          <a:p>
            <a:pPr marL="102235" lvl="1" indent="0">
              <a:lnSpc>
                <a:spcPct val="95000"/>
              </a:lnSpc>
              <a:spcBef>
                <a:spcPts val="100"/>
              </a:spcBef>
              <a:spcAft>
                <a:spcPts val="100"/>
              </a:spcAft>
              <a:buNone/>
            </a:pPr>
            <a:endParaRPr lang="en-US" sz="1700" b="1">
              <a:solidFill>
                <a:srgbClr val="009978"/>
              </a:solidFill>
              <a:latin typeface="Arial"/>
              <a:cs typeface="Arial" panose="020B0604020202020204"/>
            </a:endParaRPr>
          </a:p>
          <a:p>
            <a:pPr marL="102235" lvl="1" indent="0" algn="ctr">
              <a:lnSpc>
                <a:spcPct val="95000"/>
              </a:lnSpc>
              <a:spcBef>
                <a:spcPts val="100"/>
              </a:spcBef>
              <a:spcAft>
                <a:spcPts val="100"/>
              </a:spcAft>
              <a:buNone/>
            </a:pPr>
            <a:r>
              <a:rPr lang="en-US" sz="2000" b="1">
                <a:solidFill>
                  <a:schemeClr val="tx2"/>
                </a:solidFill>
                <a:latin typeface="Arial"/>
                <a:cs typeface="Arial" panose="020B0604020202020204"/>
              </a:rPr>
              <a:t>If the state is unable to increase its funding share, after full implementation of the cuts, Medicaid support in Illinois will drop by $4.5 billion annually by 2031, according to GOMB.</a:t>
            </a:r>
            <a:endParaRPr lang="en-US" b="1">
              <a:solidFill>
                <a:schemeClr val="tx2"/>
              </a:solidFill>
              <a:cs typeface="Arial" panose="020B0604020202020204"/>
            </a:endParaRPr>
          </a:p>
          <a:p>
            <a:pPr marL="102235" lvl="1" indent="0">
              <a:lnSpc>
                <a:spcPct val="95000"/>
              </a:lnSpc>
              <a:spcBef>
                <a:spcPts val="100"/>
              </a:spcBef>
              <a:spcAft>
                <a:spcPts val="100"/>
              </a:spcAft>
              <a:buNone/>
            </a:pPr>
            <a:endParaRPr lang="en-US" sz="1900">
              <a:solidFill>
                <a:schemeClr val="accent4"/>
              </a:solidFill>
              <a:cs typeface="Arial"/>
            </a:endParaRPr>
          </a:p>
        </p:txBody>
      </p:sp>
      <p:pic>
        <p:nvPicPr>
          <p:cNvPr id="2" name="Picture 1" descr="This chart shows how much federal Medicaid funding Illinois isprojected to lose in future years due to the federal changes and cuts in HR1.">
            <a:extLst>
              <a:ext uri="{FF2B5EF4-FFF2-40B4-BE49-F238E27FC236}">
                <a16:creationId xmlns:a16="http://schemas.microsoft.com/office/drawing/2014/main" id="{8E149748-7797-02F5-D82E-292032481536}"/>
              </a:ext>
            </a:extLst>
          </p:cNvPr>
          <p:cNvPicPr>
            <a:picLocks noChangeAspect="1"/>
          </p:cNvPicPr>
          <p:nvPr/>
        </p:nvPicPr>
        <p:blipFill>
          <a:blip r:embed="rId3"/>
          <a:stretch>
            <a:fillRect/>
          </a:stretch>
        </p:blipFill>
        <p:spPr>
          <a:xfrm>
            <a:off x="5142560" y="1156999"/>
            <a:ext cx="5463265" cy="3571732"/>
          </a:xfrm>
          <a:prstGeom prst="rect">
            <a:avLst/>
          </a:prstGeom>
        </p:spPr>
      </p:pic>
      <p:sp>
        <p:nvSpPr>
          <p:cNvPr id="3" name="Slide Number Placeholder 2">
            <a:extLst>
              <a:ext uri="{FF2B5EF4-FFF2-40B4-BE49-F238E27FC236}">
                <a16:creationId xmlns:a16="http://schemas.microsoft.com/office/drawing/2014/main" id="{53FF80A8-DC3D-3894-5B93-376627BC8C3A}"/>
              </a:ext>
            </a:extLst>
          </p:cNvPr>
          <p:cNvSpPr>
            <a:spLocks noGrp="1"/>
          </p:cNvSpPr>
          <p:nvPr>
            <p:ph type="sldNum" sz="quarter" idx="12"/>
          </p:nvPr>
        </p:nvSpPr>
        <p:spPr/>
        <p:txBody>
          <a:bodyPr/>
          <a:lstStyle/>
          <a:p>
            <a:fld id="{19ED8608-BCF1-B149-8CB0-92877DFBBF10}" type="slidenum">
              <a:rPr lang="en-US" smtClean="0"/>
              <a:pPr/>
              <a:t>23</a:t>
            </a:fld>
            <a:endParaRPr lang="en-US"/>
          </a:p>
        </p:txBody>
      </p:sp>
    </p:spTree>
    <p:extLst>
      <p:ext uri="{BB962C8B-B14F-4D97-AF65-F5344CB8AC3E}">
        <p14:creationId xmlns:p14="http://schemas.microsoft.com/office/powerpoint/2010/main" val="9919179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F3F37-B3A4-7400-FF77-7EF1C6788F2B}"/>
              </a:ext>
            </a:extLst>
          </p:cNvPr>
          <p:cNvSpPr>
            <a:spLocks noGrp="1"/>
          </p:cNvSpPr>
          <p:nvPr>
            <p:ph type="title"/>
          </p:nvPr>
        </p:nvSpPr>
        <p:spPr>
          <a:xfrm>
            <a:off x="3399394" y="85316"/>
            <a:ext cx="5718775" cy="1261735"/>
          </a:xfrm>
        </p:spPr>
        <p:txBody>
          <a:bodyPr/>
          <a:lstStyle/>
          <a:p>
            <a:r>
              <a:rPr lang="en-US"/>
              <a:t>HFS FY27 Goals</a:t>
            </a:r>
          </a:p>
        </p:txBody>
      </p:sp>
      <p:sp>
        <p:nvSpPr>
          <p:cNvPr id="3" name="Content Placeholder 2">
            <a:extLst>
              <a:ext uri="{FF2B5EF4-FFF2-40B4-BE49-F238E27FC236}">
                <a16:creationId xmlns:a16="http://schemas.microsoft.com/office/drawing/2014/main" id="{F6621792-902E-98E1-AECD-1F64AB0B2DB3}"/>
              </a:ext>
            </a:extLst>
          </p:cNvPr>
          <p:cNvSpPr>
            <a:spLocks noGrp="1"/>
          </p:cNvSpPr>
          <p:nvPr>
            <p:ph sz="half" idx="1"/>
          </p:nvPr>
        </p:nvSpPr>
        <p:spPr>
          <a:xfrm>
            <a:off x="1183338" y="1030562"/>
            <a:ext cx="10170459" cy="4944109"/>
          </a:xfrm>
        </p:spPr>
        <p:txBody>
          <a:bodyPr vert="horz" lIns="91440" tIns="45720" rIns="91440" bIns="45720" rtlCol="0" anchor="t">
            <a:noAutofit/>
          </a:bodyPr>
          <a:lstStyle/>
          <a:p>
            <a:pPr>
              <a:defRPr/>
            </a:pPr>
            <a:r>
              <a:rPr lang="en-US" sz="2000">
                <a:solidFill>
                  <a:schemeClr val="tx1"/>
                </a:solidFill>
                <a:latin typeface="Arial"/>
                <a:cs typeface="Arial"/>
              </a:rPr>
              <a:t>Implement new federal Medicaid requirements contained in </a:t>
            </a:r>
            <a:r>
              <a:rPr lang="en-US" sz="2000" b="1">
                <a:solidFill>
                  <a:schemeClr val="tx1"/>
                </a:solidFill>
                <a:latin typeface="Arial"/>
                <a:cs typeface="Arial"/>
              </a:rPr>
              <a:t>HR 1</a:t>
            </a:r>
            <a:r>
              <a:rPr lang="en-US" sz="2000">
                <a:solidFill>
                  <a:schemeClr val="tx1"/>
                </a:solidFill>
                <a:latin typeface="Arial"/>
                <a:cs typeface="Arial"/>
              </a:rPr>
              <a:t> </a:t>
            </a:r>
          </a:p>
          <a:p>
            <a:pPr>
              <a:defRPr/>
            </a:pPr>
            <a:r>
              <a:rPr lang="en-US" sz="2000">
                <a:solidFill>
                  <a:schemeClr val="tx1"/>
                </a:solidFill>
                <a:latin typeface="Arial"/>
                <a:cs typeface="Arial"/>
              </a:rPr>
              <a:t>Ongoing rollout of the </a:t>
            </a:r>
            <a:r>
              <a:rPr lang="en-US" sz="2000" b="1">
                <a:solidFill>
                  <a:schemeClr val="tx1"/>
                </a:solidFill>
                <a:latin typeface="Arial"/>
                <a:cs typeface="Arial"/>
              </a:rPr>
              <a:t>Rural Healthcare Transformation program </a:t>
            </a:r>
            <a:r>
              <a:rPr lang="en-US" sz="2000">
                <a:solidFill>
                  <a:schemeClr val="tx1"/>
                </a:solidFill>
                <a:latin typeface="Arial"/>
                <a:cs typeface="Arial"/>
              </a:rPr>
              <a:t>aimed at improving access to quality care in underserved communities </a:t>
            </a:r>
          </a:p>
          <a:p>
            <a:pPr>
              <a:defRPr/>
            </a:pPr>
            <a:r>
              <a:rPr lang="en-US" sz="2000">
                <a:solidFill>
                  <a:schemeClr val="tx1"/>
                </a:solidFill>
                <a:latin typeface="Arial"/>
                <a:cs typeface="Arial"/>
              </a:rPr>
              <a:t>Re-procure the </a:t>
            </a:r>
            <a:r>
              <a:rPr lang="en-US" sz="2000" b="1" err="1">
                <a:solidFill>
                  <a:schemeClr val="tx1"/>
                </a:solidFill>
                <a:latin typeface="Arial"/>
                <a:cs typeface="Arial"/>
              </a:rPr>
              <a:t>HealthChoice</a:t>
            </a:r>
            <a:r>
              <a:rPr lang="en-US" sz="2000" b="1">
                <a:solidFill>
                  <a:schemeClr val="tx1"/>
                </a:solidFill>
                <a:latin typeface="Arial"/>
                <a:cs typeface="Arial"/>
              </a:rPr>
              <a:t> Illinois</a:t>
            </a:r>
            <a:r>
              <a:rPr lang="en-US" sz="2000">
                <a:solidFill>
                  <a:schemeClr val="tx1"/>
                </a:solidFill>
                <a:latin typeface="Arial"/>
                <a:cs typeface="Arial"/>
              </a:rPr>
              <a:t> MCO contracts serving approximately 2.5 million customers to drive program growth and expand Medicaid access</a:t>
            </a:r>
          </a:p>
          <a:p>
            <a:r>
              <a:rPr lang="en-US" sz="2000">
                <a:solidFill>
                  <a:schemeClr val="tx1"/>
                </a:solidFill>
                <a:latin typeface="Arial"/>
                <a:cs typeface="Arial"/>
              </a:rPr>
              <a:t>Work with GO &amp; IDPH on a future-looking </a:t>
            </a:r>
            <a:r>
              <a:rPr lang="en-US" sz="2000" b="1">
                <a:solidFill>
                  <a:schemeClr val="tx1"/>
                </a:solidFill>
                <a:latin typeface="Arial"/>
                <a:cs typeface="Arial"/>
              </a:rPr>
              <a:t>safety net healthcare strategy</a:t>
            </a:r>
            <a:r>
              <a:rPr lang="en-US" sz="2000">
                <a:solidFill>
                  <a:schemeClr val="tx1"/>
                </a:solidFill>
                <a:latin typeface="Arial"/>
                <a:cs typeface="Arial"/>
              </a:rPr>
              <a:t>, to monitor hospital health and provide financial assistance to those in crisis</a:t>
            </a:r>
          </a:p>
          <a:p>
            <a:r>
              <a:rPr lang="en-US" sz="2000">
                <a:solidFill>
                  <a:schemeClr val="tx1"/>
                </a:solidFill>
                <a:latin typeface="Arial"/>
                <a:cs typeface="Arial"/>
              </a:rPr>
              <a:t>Build on success of the </a:t>
            </a:r>
            <a:r>
              <a:rPr lang="en-US" sz="2000" b="1">
                <a:solidFill>
                  <a:schemeClr val="tx1"/>
                </a:solidFill>
                <a:latin typeface="Arial"/>
                <a:cs typeface="Arial"/>
              </a:rPr>
              <a:t>Medical Debt Relief Program</a:t>
            </a:r>
            <a:r>
              <a:rPr lang="en-US" sz="2000">
                <a:solidFill>
                  <a:schemeClr val="tx1"/>
                </a:solidFill>
                <a:latin typeface="Arial"/>
                <a:cs typeface="Arial"/>
              </a:rPr>
              <a:t> </a:t>
            </a:r>
          </a:p>
          <a:p>
            <a:pPr>
              <a:lnSpc>
                <a:spcPct val="100000"/>
              </a:lnSpc>
            </a:pPr>
            <a:r>
              <a:rPr lang="en-US" sz="2000">
                <a:solidFill>
                  <a:schemeClr val="tx1"/>
                </a:solidFill>
                <a:latin typeface="Arial"/>
                <a:cs typeface="Arial"/>
              </a:rPr>
              <a:t>Continuing to advance innovative care programs: </a:t>
            </a:r>
          </a:p>
          <a:p>
            <a:pPr lvl="1">
              <a:lnSpc>
                <a:spcPct val="100000"/>
              </a:lnSpc>
            </a:pPr>
            <a:r>
              <a:rPr lang="en-US" sz="2000">
                <a:solidFill>
                  <a:schemeClr val="tx1"/>
                </a:solidFill>
                <a:latin typeface="Arial"/>
                <a:cs typeface="Arial"/>
              </a:rPr>
              <a:t>Certified Community Behavioral Health Clinics (</a:t>
            </a:r>
            <a:r>
              <a:rPr lang="en-US" sz="2000" b="1">
                <a:solidFill>
                  <a:schemeClr val="tx1"/>
                </a:solidFill>
                <a:latin typeface="Arial"/>
                <a:cs typeface="Arial"/>
              </a:rPr>
              <a:t>CCBHCs</a:t>
            </a:r>
            <a:r>
              <a:rPr lang="en-US" sz="2000">
                <a:solidFill>
                  <a:schemeClr val="tx1"/>
                </a:solidFill>
                <a:latin typeface="Arial"/>
                <a:cs typeface="Arial"/>
              </a:rPr>
              <a:t>)</a:t>
            </a:r>
            <a:r>
              <a:rPr lang="en-US" sz="2000" b="1">
                <a:solidFill>
                  <a:schemeClr val="tx1"/>
                </a:solidFill>
                <a:latin typeface="Arial"/>
                <a:cs typeface="Arial"/>
              </a:rPr>
              <a:t> </a:t>
            </a:r>
            <a:r>
              <a:rPr lang="en-US" sz="2000">
                <a:solidFill>
                  <a:schemeClr val="tx1"/>
                </a:solidFill>
                <a:latin typeface="Arial"/>
                <a:cs typeface="Arial"/>
              </a:rPr>
              <a:t>program  </a:t>
            </a:r>
          </a:p>
          <a:p>
            <a:pPr lvl="1">
              <a:lnSpc>
                <a:spcPct val="100000"/>
              </a:lnSpc>
            </a:pPr>
            <a:r>
              <a:rPr lang="en-US" sz="2000" b="1">
                <a:solidFill>
                  <a:schemeClr val="tx1"/>
                </a:solidFill>
                <a:latin typeface="Arial"/>
                <a:cs typeface="Arial"/>
              </a:rPr>
              <a:t>Expanding maternal health provider types </a:t>
            </a:r>
            <a:r>
              <a:rPr lang="en-US" sz="2000">
                <a:solidFill>
                  <a:schemeClr val="tx1"/>
                </a:solidFill>
                <a:latin typeface="Arial"/>
                <a:cs typeface="Arial"/>
              </a:rPr>
              <a:t> </a:t>
            </a:r>
          </a:p>
          <a:p>
            <a:pPr lvl="1">
              <a:lnSpc>
                <a:spcPct val="100000"/>
              </a:lnSpc>
            </a:pPr>
            <a:r>
              <a:rPr lang="en-US" sz="2000" b="1">
                <a:solidFill>
                  <a:schemeClr val="tx1"/>
                </a:solidFill>
                <a:latin typeface="Arial"/>
                <a:cs typeface="Arial"/>
              </a:rPr>
              <a:t>1115 waiver</a:t>
            </a:r>
            <a:r>
              <a:rPr lang="en-US" sz="2000">
                <a:solidFill>
                  <a:schemeClr val="tx1"/>
                </a:solidFill>
                <a:latin typeface="Arial"/>
                <a:cs typeface="Arial"/>
              </a:rPr>
              <a:t> programs, including Health-Related Social Needs (HRSN) component, limited housing services</a:t>
            </a:r>
          </a:p>
        </p:txBody>
      </p:sp>
      <p:sp>
        <p:nvSpPr>
          <p:cNvPr id="4" name="Slide Number Placeholder 3">
            <a:extLst>
              <a:ext uri="{FF2B5EF4-FFF2-40B4-BE49-F238E27FC236}">
                <a16:creationId xmlns:a16="http://schemas.microsoft.com/office/drawing/2014/main" id="{965893F8-591F-5D85-4CDE-63AE801D9232}"/>
              </a:ext>
            </a:extLst>
          </p:cNvPr>
          <p:cNvSpPr>
            <a:spLocks noGrp="1"/>
          </p:cNvSpPr>
          <p:nvPr>
            <p:ph type="sldNum" sz="quarter" idx="12"/>
          </p:nvPr>
        </p:nvSpPr>
        <p:spPr/>
        <p:txBody>
          <a:bodyPr/>
          <a:lstStyle/>
          <a:p>
            <a:fld id="{19ED8608-BCF1-B149-8CB0-92877DFBBF10}" type="slidenum">
              <a:rPr lang="en-US" smtClean="0"/>
              <a:pPr/>
              <a:t>24</a:t>
            </a:fld>
            <a:endParaRPr lang="en-US"/>
          </a:p>
        </p:txBody>
      </p:sp>
    </p:spTree>
    <p:extLst>
      <p:ext uri="{BB962C8B-B14F-4D97-AF65-F5344CB8AC3E}">
        <p14:creationId xmlns:p14="http://schemas.microsoft.com/office/powerpoint/2010/main" val="11803034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6CF6B-99D0-83B0-25E4-1670E3C8A86B}"/>
              </a:ext>
            </a:extLst>
          </p:cNvPr>
          <p:cNvSpPr>
            <a:spLocks noGrp="1"/>
          </p:cNvSpPr>
          <p:nvPr>
            <p:ph type="title"/>
          </p:nvPr>
        </p:nvSpPr>
        <p:spPr>
          <a:xfrm>
            <a:off x="957949" y="2429385"/>
            <a:ext cx="5957887" cy="1436296"/>
          </a:xfrm>
        </p:spPr>
        <p:txBody>
          <a:bodyPr/>
          <a:lstStyle/>
          <a:p>
            <a:br>
              <a:rPr lang="en-US">
                <a:solidFill>
                  <a:schemeClr val="accent1">
                    <a:lumMod val="50000"/>
                  </a:schemeClr>
                </a:solidFill>
              </a:rPr>
            </a:br>
            <a:r>
              <a:rPr lang="en-US">
                <a:solidFill>
                  <a:schemeClr val="accent1">
                    <a:lumMod val="50000"/>
                  </a:schemeClr>
                </a:solidFill>
              </a:rPr>
              <a:t>Q&amp;A</a:t>
            </a:r>
          </a:p>
        </p:txBody>
      </p:sp>
    </p:spTree>
    <p:extLst>
      <p:ext uri="{BB962C8B-B14F-4D97-AF65-F5344CB8AC3E}">
        <p14:creationId xmlns:p14="http://schemas.microsoft.com/office/powerpoint/2010/main" val="2501172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2E2DE-AB72-D979-5684-490D75464241}"/>
              </a:ext>
            </a:extLst>
          </p:cNvPr>
          <p:cNvSpPr>
            <a:spLocks noGrp="1"/>
          </p:cNvSpPr>
          <p:nvPr>
            <p:ph type="title"/>
          </p:nvPr>
        </p:nvSpPr>
        <p:spPr>
          <a:xfrm>
            <a:off x="1010769" y="401042"/>
            <a:ext cx="10170459" cy="1325563"/>
          </a:xfrm>
        </p:spPr>
        <p:txBody>
          <a:bodyPr/>
          <a:lstStyle/>
          <a:p>
            <a:pPr algn="ctr"/>
            <a:r>
              <a:rPr lang="en-US"/>
              <a:t>What We Do </a:t>
            </a:r>
          </a:p>
        </p:txBody>
      </p:sp>
      <p:sp>
        <p:nvSpPr>
          <p:cNvPr id="5" name="TextBox 4">
            <a:extLst>
              <a:ext uri="{FF2B5EF4-FFF2-40B4-BE49-F238E27FC236}">
                <a16:creationId xmlns:a16="http://schemas.microsoft.com/office/drawing/2014/main" id="{132C91C3-9FCD-EC8B-4856-EC5F234F5412}"/>
              </a:ext>
              <a:ext uri="{C183D7F6-B498-43B3-948B-1728B52AA6E4}">
                <adec:decorative xmlns:adec="http://schemas.microsoft.com/office/drawing/2017/decorative" val="0"/>
              </a:ext>
            </a:extLst>
          </p:cNvPr>
          <p:cNvSpPr txBox="1"/>
          <p:nvPr/>
        </p:nvSpPr>
        <p:spPr>
          <a:xfrm>
            <a:off x="1335740" y="3462332"/>
            <a:ext cx="3866642" cy="523220"/>
          </a:xfrm>
          <a:prstGeom prst="rect">
            <a:avLst/>
          </a:prstGeom>
          <a:noFill/>
          <a:ln w="28575">
            <a:solidFill>
              <a:schemeClr val="tx2"/>
            </a:solidFill>
          </a:ln>
        </p:spPr>
        <p:txBody>
          <a:bodyPr wrap="square" lIns="91440" tIns="45720" rIns="91440" bIns="45720" rtlCol="0" anchor="t">
            <a:spAutoFit/>
          </a:bodyPr>
          <a:lstStyle/>
          <a:p>
            <a:pPr algn="ctr"/>
            <a:r>
              <a:rPr lang="en-US" sz="2800" b="1"/>
              <a:t>Medicaid </a:t>
            </a:r>
          </a:p>
        </p:txBody>
      </p:sp>
      <p:sp>
        <p:nvSpPr>
          <p:cNvPr id="3" name="Slide Number Placeholder 2">
            <a:extLst>
              <a:ext uri="{FF2B5EF4-FFF2-40B4-BE49-F238E27FC236}">
                <a16:creationId xmlns:a16="http://schemas.microsoft.com/office/drawing/2014/main" id="{7149ED3C-B178-BC31-BFF4-F30ABEB1C1E0}"/>
              </a:ext>
              <a:ext uri="{C183D7F6-B498-43B3-948B-1728B52AA6E4}">
                <adec:decorative xmlns:adec="http://schemas.microsoft.com/office/drawing/2017/decorative" val="0"/>
              </a:ext>
            </a:extLst>
          </p:cNvPr>
          <p:cNvSpPr>
            <a:spLocks noGrp="1"/>
          </p:cNvSpPr>
          <p:nvPr>
            <p:ph type="sldNum" sz="quarter" idx="12"/>
          </p:nvPr>
        </p:nvSpPr>
        <p:spPr/>
        <p:txBody>
          <a:bodyPr/>
          <a:lstStyle/>
          <a:p>
            <a:fld id="{19ED8608-BCF1-B149-8CB0-92877DFBBF10}" type="slidenum">
              <a:rPr lang="en-US" smtClean="0"/>
              <a:pPr/>
              <a:t>3</a:t>
            </a:fld>
            <a:endParaRPr lang="en-US"/>
          </a:p>
        </p:txBody>
      </p:sp>
      <p:sp>
        <p:nvSpPr>
          <p:cNvPr id="6" name="TextBox 5">
            <a:extLst>
              <a:ext uri="{FF2B5EF4-FFF2-40B4-BE49-F238E27FC236}">
                <a16:creationId xmlns:a16="http://schemas.microsoft.com/office/drawing/2014/main" id="{B8355167-C610-5D6B-E9A7-A72941966B5C}"/>
              </a:ext>
              <a:ext uri="{C183D7F6-B498-43B3-948B-1728B52AA6E4}">
                <adec:decorative xmlns:adec="http://schemas.microsoft.com/office/drawing/2017/decorative" val="0"/>
              </a:ext>
            </a:extLst>
          </p:cNvPr>
          <p:cNvSpPr txBox="1"/>
          <p:nvPr/>
        </p:nvSpPr>
        <p:spPr>
          <a:xfrm>
            <a:off x="6989619" y="3448477"/>
            <a:ext cx="3903516" cy="523220"/>
          </a:xfrm>
          <a:prstGeom prst="rect">
            <a:avLst/>
          </a:prstGeom>
          <a:noFill/>
          <a:ln w="28575">
            <a:solidFill>
              <a:schemeClr val="tx2"/>
            </a:solidFill>
          </a:ln>
        </p:spPr>
        <p:txBody>
          <a:bodyPr wrap="square" lIns="91440" tIns="45720" rIns="91440" bIns="45720" rtlCol="0" anchor="t">
            <a:spAutoFit/>
          </a:bodyPr>
          <a:lstStyle/>
          <a:p>
            <a:pPr algn="ctr"/>
            <a:r>
              <a:rPr lang="en-US" sz="2800" b="1"/>
              <a:t>Child Support </a:t>
            </a:r>
          </a:p>
        </p:txBody>
      </p:sp>
      <p:sp>
        <p:nvSpPr>
          <p:cNvPr id="7" name="TextBox 6">
            <a:extLst>
              <a:ext uri="{FF2B5EF4-FFF2-40B4-BE49-F238E27FC236}">
                <a16:creationId xmlns:a16="http://schemas.microsoft.com/office/drawing/2014/main" id="{E593922F-BA03-E8A6-60E9-0C08A825E75F}"/>
              </a:ext>
            </a:extLst>
          </p:cNvPr>
          <p:cNvSpPr txBox="1"/>
          <p:nvPr/>
        </p:nvSpPr>
        <p:spPr>
          <a:xfrm>
            <a:off x="1298864" y="1540286"/>
            <a:ext cx="9594271" cy="1487587"/>
          </a:xfrm>
          <a:prstGeom prst="rect">
            <a:avLst/>
          </a:prstGeom>
          <a:noFill/>
          <a:ln w="31750">
            <a:solidFill>
              <a:schemeClr val="tx2"/>
            </a:solidFill>
          </a:ln>
        </p:spPr>
        <p:txBody>
          <a:bodyPr wrap="square">
            <a:spAutoFit/>
          </a:bodyPr>
          <a:lstStyle/>
          <a:p>
            <a:pPr marL="0" marR="0" lvl="0" indent="0" algn="ctr" defTabSz="457200" rtl="0" eaLnBrk="1" fontAlgn="auto" latinLnBrk="0" hangingPunct="1">
              <a:lnSpc>
                <a:spcPct val="100000"/>
              </a:lnSpc>
              <a:spcBef>
                <a:spcPts val="1000"/>
              </a:spcBef>
              <a:spcAft>
                <a:spcPts val="0"/>
              </a:spcAft>
              <a:buClr>
                <a:srgbClr val="92278F"/>
              </a:buClr>
              <a:buSzPct val="80000"/>
              <a:buFont typeface="Wingdings 3" charset="2"/>
              <a:buNone/>
              <a:tabLst/>
              <a:defRPr/>
            </a:pPr>
            <a:r>
              <a:rPr kumimoji="0" lang="en-US" sz="2000" b="0" i="0" u="none" strike="noStrike" kern="1200" cap="none" spc="0" normalizeH="0" baseline="0" noProof="0">
                <a:ln>
                  <a:noFill/>
                </a:ln>
                <a:solidFill>
                  <a:schemeClr val="tx1">
                    <a:lumMod val="50000"/>
                  </a:schemeClr>
                </a:solidFill>
                <a:effectLst/>
                <a:uLnTx/>
                <a:uFillTx/>
                <a:latin typeface="Arial" panose="020B0604020202020204" pitchFamily="34" charset="0"/>
                <a:cs typeface="Arial" panose="020B0604020202020204" pitchFamily="34" charset="0"/>
              </a:rPr>
              <a:t>Nearly </a:t>
            </a:r>
            <a:r>
              <a:rPr kumimoji="0" lang="en-US" sz="2000" b="1" i="0" u="none" strike="noStrike" kern="1200" cap="none" spc="0" normalizeH="0" baseline="0" noProof="0">
                <a:ln>
                  <a:noFill/>
                </a:ln>
                <a:solidFill>
                  <a:schemeClr val="tx1">
                    <a:lumMod val="50000"/>
                  </a:schemeClr>
                </a:solidFill>
                <a:effectLst/>
                <a:uLnTx/>
                <a:uFillTx/>
                <a:latin typeface="Arial" panose="020B0604020202020204" pitchFamily="34" charset="0"/>
                <a:cs typeface="Arial" panose="020B0604020202020204" pitchFamily="34" charset="0"/>
              </a:rPr>
              <a:t>1 in 3 Illinoisans </a:t>
            </a:r>
            <a:r>
              <a:rPr kumimoji="0" lang="en-US" sz="2000" b="0" i="0" u="none" strike="noStrike" kern="1200" cap="none" spc="0" normalizeH="0" baseline="0" noProof="0">
                <a:ln>
                  <a:noFill/>
                </a:ln>
                <a:solidFill>
                  <a:schemeClr val="tx1">
                    <a:lumMod val="50000"/>
                  </a:schemeClr>
                </a:solidFill>
                <a:effectLst/>
                <a:uLnTx/>
                <a:uFillTx/>
                <a:latin typeface="Arial" panose="020B0604020202020204" pitchFamily="34" charset="0"/>
                <a:cs typeface="Arial" panose="020B0604020202020204" pitchFamily="34" charset="0"/>
              </a:rPr>
              <a:t>are served by HFS through health care and child support programs.</a:t>
            </a:r>
          </a:p>
          <a:p>
            <a:pPr marL="0" marR="0" lvl="0" indent="0" algn="ctr" defTabSz="457200" rtl="0" eaLnBrk="1" fontAlgn="auto" latinLnBrk="0" hangingPunct="1">
              <a:lnSpc>
                <a:spcPct val="100000"/>
              </a:lnSpc>
              <a:spcBef>
                <a:spcPts val="1000"/>
              </a:spcBef>
              <a:spcAft>
                <a:spcPts val="0"/>
              </a:spcAft>
              <a:buClr>
                <a:srgbClr val="92278F"/>
              </a:buClr>
              <a:buSzPct val="80000"/>
              <a:buFont typeface="Wingdings 3" charset="2"/>
              <a:buNone/>
              <a:tabLst/>
              <a:defRPr/>
            </a:pPr>
            <a:endParaRPr kumimoji="0" lang="en-US" sz="1400" b="0" i="0" u="none" strike="noStrike" kern="1200" cap="none" spc="0" normalizeH="0" baseline="0" noProof="0">
              <a:ln>
                <a:noFill/>
              </a:ln>
              <a:solidFill>
                <a:schemeClr val="tx1">
                  <a:lumMod val="50000"/>
                </a:schemeClr>
              </a:solidFill>
              <a:effectLst/>
              <a:uLnTx/>
              <a:uFillTx/>
              <a:latin typeface="Arial" panose="020B0604020202020204" pitchFamily="34" charset="0"/>
              <a:cs typeface="Arial" panose="020B0604020202020204" pitchFamily="34" charset="0"/>
            </a:endParaRPr>
          </a:p>
          <a:p>
            <a:pPr marL="0" marR="0" lvl="0" indent="0" algn="ctr" defTabSz="457200" rtl="0" eaLnBrk="1" fontAlgn="auto" latinLnBrk="0" hangingPunct="1">
              <a:lnSpc>
                <a:spcPct val="100000"/>
              </a:lnSpc>
              <a:spcBef>
                <a:spcPts val="1000"/>
              </a:spcBef>
              <a:spcAft>
                <a:spcPts val="0"/>
              </a:spcAft>
              <a:buClr>
                <a:srgbClr val="92278F"/>
              </a:buClr>
              <a:buSzPct val="80000"/>
              <a:buFont typeface="Wingdings 3" charset="2"/>
              <a:buNone/>
              <a:tabLst/>
              <a:defRPr/>
            </a:pPr>
            <a:r>
              <a:rPr kumimoji="0" lang="en-US" sz="2000" b="0" i="0" u="none" strike="noStrike" kern="1200" cap="none" spc="0" normalizeH="0" baseline="0" noProof="0">
                <a:ln>
                  <a:noFill/>
                </a:ln>
                <a:solidFill>
                  <a:schemeClr val="tx1">
                    <a:lumMod val="50000"/>
                  </a:schemeClr>
                </a:solidFill>
                <a:effectLst/>
                <a:uLnTx/>
                <a:uFillTx/>
                <a:latin typeface="Arial" panose="020B0604020202020204" pitchFamily="34" charset="0"/>
                <a:cs typeface="Arial" panose="020B0604020202020204" pitchFamily="34" charset="0"/>
              </a:rPr>
              <a:t>HFS provides healthcare to more Illinoisans than any other insurer.</a:t>
            </a:r>
          </a:p>
        </p:txBody>
      </p:sp>
      <p:sp>
        <p:nvSpPr>
          <p:cNvPr id="8" name="TextBox 7">
            <a:extLst>
              <a:ext uri="{FF2B5EF4-FFF2-40B4-BE49-F238E27FC236}">
                <a16:creationId xmlns:a16="http://schemas.microsoft.com/office/drawing/2014/main" id="{149BC063-2DD9-6BA5-BF94-46031479A49E}"/>
              </a:ext>
              <a:ext uri="{C183D7F6-B498-43B3-948B-1728B52AA6E4}">
                <adec:decorative xmlns:adec="http://schemas.microsoft.com/office/drawing/2017/decorative" val="0"/>
              </a:ext>
            </a:extLst>
          </p:cNvPr>
          <p:cNvSpPr txBox="1"/>
          <p:nvPr/>
        </p:nvSpPr>
        <p:spPr>
          <a:xfrm>
            <a:off x="6658842" y="4178029"/>
            <a:ext cx="3903516" cy="1446550"/>
          </a:xfrm>
          <a:prstGeom prst="rect">
            <a:avLst/>
          </a:prstGeom>
          <a:noFill/>
        </p:spPr>
        <p:txBody>
          <a:bodyPr wrap="square" rtlCol="0">
            <a:spAutoFit/>
          </a:bodyPr>
          <a:lstStyle/>
          <a:p>
            <a:pPr marL="342900" indent="-342900" defTabSz="457200" fontAlgn="base">
              <a:spcBef>
                <a:spcPts val="1200"/>
              </a:spcBef>
              <a:buClr>
                <a:srgbClr val="92278F"/>
              </a:buClr>
              <a:buSzPct val="80000"/>
              <a:buFont typeface="Wingdings 3" charset="2"/>
              <a:buChar char=""/>
              <a:defRPr/>
            </a:pPr>
            <a:r>
              <a:rPr lang="en-US" sz="2000">
                <a:solidFill>
                  <a:schemeClr val="tx1">
                    <a:lumMod val="50000"/>
                  </a:schemeClr>
                </a:solidFill>
                <a:latin typeface="Arial"/>
                <a:cs typeface="Arial"/>
              </a:rPr>
              <a:t>Serves 330,000 families and nearly 500,000 children</a:t>
            </a:r>
          </a:p>
          <a:p>
            <a:pPr marL="342900" indent="-342900" defTabSz="457200" fontAlgn="base">
              <a:spcBef>
                <a:spcPts val="1200"/>
              </a:spcBef>
              <a:buClr>
                <a:srgbClr val="92278F"/>
              </a:buClr>
              <a:buSzPct val="80000"/>
              <a:buFont typeface="Wingdings 3" charset="2"/>
              <a:buChar char=""/>
              <a:defRPr/>
            </a:pPr>
            <a:r>
              <a:rPr lang="en-US" sz="2000">
                <a:solidFill>
                  <a:schemeClr val="tx1">
                    <a:lumMod val="50000"/>
                  </a:schemeClr>
                </a:solidFill>
                <a:latin typeface="Arial"/>
                <a:cs typeface="Arial"/>
              </a:rPr>
              <a:t>~1% of total budget </a:t>
            </a:r>
          </a:p>
          <a:p>
            <a:pPr marL="285750" indent="-285750">
              <a:buFont typeface="Arial" panose="020B0604020202020204" pitchFamily="34" charset="0"/>
              <a:buChar char="•"/>
            </a:pPr>
            <a:endParaRPr lang="en-US"/>
          </a:p>
        </p:txBody>
      </p:sp>
      <p:sp>
        <p:nvSpPr>
          <p:cNvPr id="9" name="TextBox 8">
            <a:extLst>
              <a:ext uri="{FF2B5EF4-FFF2-40B4-BE49-F238E27FC236}">
                <a16:creationId xmlns:a16="http://schemas.microsoft.com/office/drawing/2014/main" id="{4334A018-B2AE-89F1-30C6-D1F6A56F232C}"/>
              </a:ext>
            </a:extLst>
          </p:cNvPr>
          <p:cNvSpPr txBox="1"/>
          <p:nvPr/>
        </p:nvSpPr>
        <p:spPr>
          <a:xfrm>
            <a:off x="1335740" y="4178029"/>
            <a:ext cx="3903516" cy="1446550"/>
          </a:xfrm>
          <a:prstGeom prst="rect">
            <a:avLst/>
          </a:prstGeom>
          <a:noFill/>
        </p:spPr>
        <p:txBody>
          <a:bodyPr wrap="square" lIns="91440" tIns="45720" rIns="91440" bIns="45720" rtlCol="0" anchor="t">
            <a:spAutoFit/>
          </a:bodyPr>
          <a:lstStyle/>
          <a:p>
            <a:pPr marL="342900" indent="-342900" defTabSz="457200" fontAlgn="base">
              <a:spcBef>
                <a:spcPts val="1200"/>
              </a:spcBef>
              <a:buClr>
                <a:srgbClr val="92278F"/>
              </a:buClr>
              <a:buSzPct val="80000"/>
              <a:buFont typeface="Wingdings 3" charset="2"/>
              <a:buChar char=""/>
              <a:defRPr/>
            </a:pPr>
            <a:r>
              <a:rPr lang="en-US" sz="2000">
                <a:solidFill>
                  <a:schemeClr val="tx1">
                    <a:lumMod val="50000"/>
                  </a:schemeClr>
                </a:solidFill>
                <a:latin typeface="Arial"/>
                <a:cs typeface="Arial"/>
              </a:rPr>
              <a:t>3.1 million individuals enrolled</a:t>
            </a:r>
          </a:p>
          <a:p>
            <a:pPr marL="342900" indent="-342900" defTabSz="457200" fontAlgn="base">
              <a:spcBef>
                <a:spcPts val="1200"/>
              </a:spcBef>
              <a:buClr>
                <a:srgbClr val="92278F"/>
              </a:buClr>
              <a:buSzPct val="80000"/>
              <a:buFont typeface="Wingdings 3" charset="2"/>
              <a:buChar char=""/>
              <a:defRPr/>
            </a:pPr>
            <a:r>
              <a:rPr lang="en-US" sz="2000">
                <a:solidFill>
                  <a:schemeClr val="tx1">
                    <a:lumMod val="50000"/>
                  </a:schemeClr>
                </a:solidFill>
                <a:latin typeface="Arial"/>
                <a:cs typeface="Arial"/>
              </a:rPr>
              <a:t>98% of total budget </a:t>
            </a:r>
          </a:p>
          <a:p>
            <a:pPr marL="285750" indent="-285750">
              <a:buFont typeface="Arial" panose="020B0604020202020204" pitchFamily="34" charset="0"/>
              <a:buChar char="•"/>
            </a:pPr>
            <a:endParaRPr lang="en-US"/>
          </a:p>
        </p:txBody>
      </p:sp>
    </p:spTree>
    <p:extLst>
      <p:ext uri="{BB962C8B-B14F-4D97-AF65-F5344CB8AC3E}">
        <p14:creationId xmlns:p14="http://schemas.microsoft.com/office/powerpoint/2010/main" val="1581564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7973B-7CA9-CB5D-A72A-C07022F96286}"/>
              </a:ext>
            </a:extLst>
          </p:cNvPr>
          <p:cNvSpPr>
            <a:spLocks noGrp="1"/>
          </p:cNvSpPr>
          <p:nvPr>
            <p:ph type="title"/>
          </p:nvPr>
        </p:nvSpPr>
        <p:spPr>
          <a:xfrm>
            <a:off x="1374509" y="390468"/>
            <a:ext cx="10170459" cy="1325563"/>
          </a:xfrm>
        </p:spPr>
        <p:txBody>
          <a:bodyPr/>
          <a:lstStyle/>
          <a:p>
            <a:pPr algn="ctr"/>
            <a:r>
              <a:rPr lang="en-US">
                <a:latin typeface="Arial"/>
                <a:cs typeface="Arial"/>
              </a:rPr>
              <a:t>Who Are Our Medical Customers?</a:t>
            </a:r>
          </a:p>
        </p:txBody>
      </p:sp>
      <p:sp>
        <p:nvSpPr>
          <p:cNvPr id="5" name="Slide Number Placeholder 4">
            <a:extLst>
              <a:ext uri="{FF2B5EF4-FFF2-40B4-BE49-F238E27FC236}">
                <a16:creationId xmlns:a16="http://schemas.microsoft.com/office/drawing/2014/main" id="{DB9CBDAC-DAA6-7006-9DA9-038D1F6EE7C3}"/>
              </a:ext>
            </a:extLst>
          </p:cNvPr>
          <p:cNvSpPr>
            <a:spLocks noGrp="1"/>
          </p:cNvSpPr>
          <p:nvPr>
            <p:ph type="sldNum" sz="quarter" idx="12"/>
          </p:nvPr>
        </p:nvSpPr>
        <p:spPr/>
        <p:txBody>
          <a:bodyPr/>
          <a:lstStyle/>
          <a:p>
            <a:fld id="{19ED8608-BCF1-B149-8CB0-92877DFBBF10}" type="slidenum">
              <a:rPr lang="en-US" smtClean="0"/>
              <a:pPr/>
              <a:t>4</a:t>
            </a:fld>
            <a:endParaRPr lang="en-US"/>
          </a:p>
        </p:txBody>
      </p:sp>
      <p:sp>
        <p:nvSpPr>
          <p:cNvPr id="4" name="TextBox 3">
            <a:extLst>
              <a:ext uri="{FF2B5EF4-FFF2-40B4-BE49-F238E27FC236}">
                <a16:creationId xmlns:a16="http://schemas.microsoft.com/office/drawing/2014/main" id="{DBC8A491-71DF-A08C-DC1E-552179241B77}"/>
              </a:ext>
            </a:extLst>
          </p:cNvPr>
          <p:cNvSpPr txBox="1"/>
          <p:nvPr/>
        </p:nvSpPr>
        <p:spPr>
          <a:xfrm>
            <a:off x="693294" y="5106024"/>
            <a:ext cx="1091471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1A4387"/>
                </a:solidFill>
                <a:cs typeface="Arial"/>
              </a:rPr>
              <a:t>*This chart shows HFS' year-over-year Medical Programs enrollment, broken out by population.</a:t>
            </a:r>
            <a:endParaRPr lang="en-US">
              <a:solidFill>
                <a:srgbClr val="1A4387"/>
              </a:solidFill>
            </a:endParaRPr>
          </a:p>
        </p:txBody>
      </p:sp>
      <p:pic>
        <p:nvPicPr>
          <p:cNvPr id="6" name="Picture 5" descr="This is a chart that shows the number of Illinois Medicaid customers by enrollee category.">
            <a:extLst>
              <a:ext uri="{FF2B5EF4-FFF2-40B4-BE49-F238E27FC236}">
                <a16:creationId xmlns:a16="http://schemas.microsoft.com/office/drawing/2014/main" id="{76B95BA9-E87B-6CD1-AA3B-503BEDC7EC26}"/>
              </a:ext>
            </a:extLst>
          </p:cNvPr>
          <p:cNvPicPr>
            <a:picLocks noChangeAspect="1"/>
          </p:cNvPicPr>
          <p:nvPr/>
        </p:nvPicPr>
        <p:blipFill>
          <a:blip r:embed="rId3"/>
          <a:stretch>
            <a:fillRect/>
          </a:stretch>
        </p:blipFill>
        <p:spPr>
          <a:xfrm>
            <a:off x="625929" y="1556099"/>
            <a:ext cx="11049000" cy="3051839"/>
          </a:xfrm>
          <a:prstGeom prst="rect">
            <a:avLst/>
          </a:prstGeom>
        </p:spPr>
      </p:pic>
    </p:spTree>
    <p:extLst>
      <p:ext uri="{BB962C8B-B14F-4D97-AF65-F5344CB8AC3E}">
        <p14:creationId xmlns:p14="http://schemas.microsoft.com/office/powerpoint/2010/main" val="389804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728B3-5D0A-C6F0-FF33-3D7E896AAFE6}"/>
              </a:ext>
            </a:extLst>
          </p:cNvPr>
          <p:cNvSpPr>
            <a:spLocks noGrp="1"/>
          </p:cNvSpPr>
          <p:nvPr>
            <p:ph type="title"/>
          </p:nvPr>
        </p:nvSpPr>
        <p:spPr>
          <a:xfrm>
            <a:off x="3310516" y="244396"/>
            <a:ext cx="10170459" cy="1325563"/>
          </a:xfrm>
        </p:spPr>
        <p:txBody>
          <a:bodyPr/>
          <a:lstStyle/>
          <a:p>
            <a:r>
              <a:rPr lang="en-US">
                <a:latin typeface="Arial"/>
                <a:cs typeface="Arial"/>
              </a:rPr>
              <a:t>Managed Care in Illinois</a:t>
            </a:r>
            <a:endParaRPr lang="en-US"/>
          </a:p>
        </p:txBody>
      </p:sp>
      <p:sp>
        <p:nvSpPr>
          <p:cNvPr id="3" name="Slide Number Placeholder 2">
            <a:extLst>
              <a:ext uri="{FF2B5EF4-FFF2-40B4-BE49-F238E27FC236}">
                <a16:creationId xmlns:a16="http://schemas.microsoft.com/office/drawing/2014/main" id="{87EFDA4B-34CA-1379-0AE5-469F1F4E294D}"/>
              </a:ext>
            </a:extLst>
          </p:cNvPr>
          <p:cNvSpPr>
            <a:spLocks noGrp="1"/>
          </p:cNvSpPr>
          <p:nvPr>
            <p:ph type="sldNum" sz="quarter" idx="12"/>
          </p:nvPr>
        </p:nvSpPr>
        <p:spPr/>
        <p:txBody>
          <a:bodyPr/>
          <a:lstStyle/>
          <a:p>
            <a:r>
              <a:rPr lang="en-US">
                <a:cs typeface="Arial"/>
              </a:rPr>
              <a:t>5</a:t>
            </a:r>
          </a:p>
          <a:p>
            <a:endParaRPr lang="en-US">
              <a:cs typeface="Arial"/>
            </a:endParaRPr>
          </a:p>
        </p:txBody>
      </p:sp>
      <p:sp>
        <p:nvSpPr>
          <p:cNvPr id="4" name="Content Placeholder 3">
            <a:extLst>
              <a:ext uri="{FF2B5EF4-FFF2-40B4-BE49-F238E27FC236}">
                <a16:creationId xmlns:a16="http://schemas.microsoft.com/office/drawing/2014/main" id="{673E8DA7-33D7-9E4F-84E6-F2DF14DAABC8}"/>
              </a:ext>
            </a:extLst>
          </p:cNvPr>
          <p:cNvSpPr>
            <a:spLocks noGrp="1"/>
          </p:cNvSpPr>
          <p:nvPr>
            <p:ph sz="half" idx="1"/>
          </p:nvPr>
        </p:nvSpPr>
        <p:spPr>
          <a:xfrm>
            <a:off x="961994" y="1570749"/>
            <a:ext cx="3909617" cy="2182918"/>
          </a:xfrm>
          <a:ln w="28575">
            <a:solidFill>
              <a:schemeClr val="tx2"/>
            </a:solidFill>
          </a:ln>
        </p:spPr>
        <p:txBody>
          <a:bodyPr vert="horz" lIns="91440" tIns="45720" rIns="91440" bIns="45720" rtlCol="0" anchor="t">
            <a:noAutofit/>
          </a:bodyPr>
          <a:lstStyle/>
          <a:p>
            <a:pPr marL="0" indent="0" defTabSz="457200" fontAlgn="base">
              <a:spcBef>
                <a:spcPts val="1200"/>
              </a:spcBef>
              <a:buClr>
                <a:srgbClr val="92278F"/>
              </a:buClr>
              <a:buSzPct val="80000"/>
              <a:buNone/>
              <a:defRPr/>
            </a:pPr>
            <a:r>
              <a:rPr lang="en-US" sz="1800" b="1">
                <a:solidFill>
                  <a:schemeClr val="tx1">
                    <a:lumMod val="50000"/>
                  </a:schemeClr>
                </a:solidFill>
              </a:rPr>
              <a:t>Medicaid Managed Care: </a:t>
            </a:r>
          </a:p>
          <a:p>
            <a:pPr marL="0" indent="0" defTabSz="457200" fontAlgn="base">
              <a:spcBef>
                <a:spcPts val="1200"/>
              </a:spcBef>
              <a:buClr>
                <a:srgbClr val="92278F"/>
              </a:buClr>
              <a:buSzPct val="80000"/>
              <a:buNone/>
              <a:defRPr/>
            </a:pPr>
            <a:endParaRPr lang="en-US" sz="800" b="1">
              <a:solidFill>
                <a:schemeClr val="tx1">
                  <a:lumMod val="50000"/>
                </a:schemeClr>
              </a:solidFill>
            </a:endParaRPr>
          </a:p>
          <a:p>
            <a:pPr marL="342900" indent="-342900" defTabSz="457200" fontAlgn="base">
              <a:spcBef>
                <a:spcPts val="600"/>
              </a:spcBef>
              <a:buClr>
                <a:srgbClr val="92278F"/>
              </a:buClr>
              <a:buSzPct val="80000"/>
              <a:buFont typeface="Wingdings 3" charset="2"/>
              <a:buChar char=""/>
              <a:defRPr/>
            </a:pPr>
            <a:r>
              <a:rPr lang="en-US" sz="1800">
                <a:solidFill>
                  <a:schemeClr val="tx1">
                    <a:lumMod val="50000"/>
                  </a:schemeClr>
                </a:solidFill>
                <a:latin typeface="Arial"/>
                <a:cs typeface="Arial"/>
              </a:rPr>
              <a:t>Customers choose their health plan among MCOs</a:t>
            </a:r>
          </a:p>
          <a:p>
            <a:pPr marL="342900" indent="-342900" defTabSz="457200">
              <a:spcBef>
                <a:spcPts val="600"/>
              </a:spcBef>
              <a:buClr>
                <a:srgbClr val="92278F"/>
              </a:buClr>
              <a:buSzPct val="80000"/>
              <a:buFont typeface="Wingdings 3" charset="2"/>
              <a:buChar char=""/>
              <a:defRPr/>
            </a:pPr>
            <a:r>
              <a:rPr lang="en-US" sz="1800">
                <a:solidFill>
                  <a:schemeClr val="tx1">
                    <a:lumMod val="50000"/>
                  </a:schemeClr>
                </a:solidFill>
                <a:latin typeface="Arial"/>
                <a:cs typeface="Arial"/>
              </a:rPr>
              <a:t>Provides care coordination for customers</a:t>
            </a:r>
          </a:p>
          <a:p>
            <a:pPr marL="342900" indent="-342900" defTabSz="457200" fontAlgn="base">
              <a:spcBef>
                <a:spcPts val="600"/>
              </a:spcBef>
              <a:buClr>
                <a:srgbClr val="92278F"/>
              </a:buClr>
              <a:buSzPct val="80000"/>
              <a:buFont typeface="Wingdings 3" charset="2"/>
              <a:buChar char=""/>
              <a:defRPr/>
            </a:pPr>
            <a:r>
              <a:rPr lang="en-US" sz="1800">
                <a:solidFill>
                  <a:schemeClr val="tx1">
                    <a:lumMod val="50000"/>
                  </a:schemeClr>
                </a:solidFill>
              </a:rPr>
              <a:t>Incentivizes quality of care </a:t>
            </a:r>
          </a:p>
          <a:p>
            <a:pPr marL="342900" indent="-342900" defTabSz="457200" fontAlgn="base">
              <a:spcBef>
                <a:spcPts val="600"/>
              </a:spcBef>
              <a:buClr>
                <a:srgbClr val="92278F"/>
              </a:buClr>
              <a:buSzPct val="80000"/>
              <a:buFont typeface="Wingdings 3" charset="2"/>
              <a:buChar char=""/>
              <a:defRPr/>
            </a:pPr>
            <a:endParaRPr lang="en-US" sz="1800">
              <a:solidFill>
                <a:schemeClr val="tx1">
                  <a:lumMod val="50000"/>
                </a:schemeClr>
              </a:solidFill>
            </a:endParaRPr>
          </a:p>
        </p:txBody>
      </p:sp>
      <p:sp>
        <p:nvSpPr>
          <p:cNvPr id="6" name="TextBox 5">
            <a:extLst>
              <a:ext uri="{FF2B5EF4-FFF2-40B4-BE49-F238E27FC236}">
                <a16:creationId xmlns:a16="http://schemas.microsoft.com/office/drawing/2014/main" id="{0E84A6C7-7E70-59BC-94EF-DEC7DC35170D}"/>
              </a:ext>
            </a:extLst>
          </p:cNvPr>
          <p:cNvSpPr txBox="1"/>
          <p:nvPr/>
        </p:nvSpPr>
        <p:spPr>
          <a:xfrm>
            <a:off x="7053331" y="1380433"/>
            <a:ext cx="3536387" cy="584775"/>
          </a:xfrm>
          <a:prstGeom prst="rect">
            <a:avLst/>
          </a:prstGeom>
          <a:noFill/>
          <a:ln w="12700">
            <a:solidFill>
              <a:schemeClr val="tx2"/>
            </a:solidFill>
          </a:ln>
        </p:spPr>
        <p:txBody>
          <a:bodyPr wrap="square" lIns="91440" tIns="45720" rIns="91440" bIns="45720" rtlCol="0" anchor="t">
            <a:spAutoFit/>
          </a:bodyPr>
          <a:lstStyle/>
          <a:p>
            <a:pPr algn="ctr"/>
            <a:r>
              <a:rPr lang="en-US" sz="1600" b="1"/>
              <a:t>Managed Care </a:t>
            </a:r>
          </a:p>
          <a:p>
            <a:pPr algn="ctr"/>
            <a:r>
              <a:rPr lang="en-US" sz="1600" b="1"/>
              <a:t>(78% of Medicaid Population) </a:t>
            </a:r>
          </a:p>
        </p:txBody>
      </p:sp>
      <p:sp>
        <p:nvSpPr>
          <p:cNvPr id="7" name="TextBox 6">
            <a:extLst>
              <a:ext uri="{FF2B5EF4-FFF2-40B4-BE49-F238E27FC236}">
                <a16:creationId xmlns:a16="http://schemas.microsoft.com/office/drawing/2014/main" id="{271316FB-DE0E-34C2-2561-1612C14C1C93}"/>
              </a:ext>
            </a:extLst>
          </p:cNvPr>
          <p:cNvSpPr txBox="1"/>
          <p:nvPr/>
        </p:nvSpPr>
        <p:spPr>
          <a:xfrm>
            <a:off x="7293317" y="4277925"/>
            <a:ext cx="3299791" cy="553998"/>
          </a:xfrm>
          <a:prstGeom prst="rect">
            <a:avLst/>
          </a:prstGeom>
          <a:noFill/>
          <a:ln w="12700">
            <a:solidFill>
              <a:schemeClr val="tx2"/>
            </a:solidFill>
          </a:ln>
        </p:spPr>
        <p:txBody>
          <a:bodyPr wrap="square" lIns="91440" tIns="45720" rIns="91440" bIns="45720" rtlCol="0" anchor="t">
            <a:spAutoFit/>
          </a:bodyPr>
          <a:lstStyle/>
          <a:p>
            <a:pPr algn="ctr"/>
            <a:r>
              <a:rPr lang="en-US" sz="1600" b="1"/>
              <a:t>Fee for Service </a:t>
            </a:r>
          </a:p>
          <a:p>
            <a:pPr algn="ctr"/>
            <a:r>
              <a:rPr lang="en-US" sz="1400" b="1"/>
              <a:t>(22% of Medicaid Population)        </a:t>
            </a:r>
            <a:endParaRPr lang="en-US" sz="1400" b="1">
              <a:cs typeface="Arial"/>
            </a:endParaRPr>
          </a:p>
        </p:txBody>
      </p:sp>
      <p:sp>
        <p:nvSpPr>
          <p:cNvPr id="8" name="TextBox 7">
            <a:extLst>
              <a:ext uri="{FF2B5EF4-FFF2-40B4-BE49-F238E27FC236}">
                <a16:creationId xmlns:a16="http://schemas.microsoft.com/office/drawing/2014/main" id="{51BB0FE0-0652-2822-5C8C-E6E4340E525D}"/>
              </a:ext>
            </a:extLst>
          </p:cNvPr>
          <p:cNvSpPr txBox="1"/>
          <p:nvPr/>
        </p:nvSpPr>
        <p:spPr>
          <a:xfrm>
            <a:off x="6069487" y="2463684"/>
            <a:ext cx="1550504" cy="584775"/>
          </a:xfrm>
          <a:prstGeom prst="rect">
            <a:avLst/>
          </a:prstGeom>
          <a:noFill/>
          <a:ln w="12700">
            <a:solidFill>
              <a:schemeClr val="tx2"/>
            </a:solidFill>
          </a:ln>
        </p:spPr>
        <p:txBody>
          <a:bodyPr wrap="square" rtlCol="0">
            <a:spAutoFit/>
          </a:bodyPr>
          <a:lstStyle/>
          <a:p>
            <a:pPr algn="ctr"/>
            <a:r>
              <a:rPr lang="en-US" sz="1600"/>
              <a:t>Health Choice Illinois </a:t>
            </a:r>
          </a:p>
        </p:txBody>
      </p:sp>
      <p:sp>
        <p:nvSpPr>
          <p:cNvPr id="9" name="TextBox 8">
            <a:extLst>
              <a:ext uri="{FF2B5EF4-FFF2-40B4-BE49-F238E27FC236}">
                <a16:creationId xmlns:a16="http://schemas.microsoft.com/office/drawing/2014/main" id="{E4385E2F-8908-3598-084F-F82CC1CB45E5}"/>
              </a:ext>
            </a:extLst>
          </p:cNvPr>
          <p:cNvSpPr txBox="1"/>
          <p:nvPr/>
        </p:nvSpPr>
        <p:spPr>
          <a:xfrm>
            <a:off x="8046272" y="2234885"/>
            <a:ext cx="1550504" cy="1323439"/>
          </a:xfrm>
          <a:prstGeom prst="rect">
            <a:avLst/>
          </a:prstGeom>
          <a:noFill/>
          <a:ln w="12700">
            <a:solidFill>
              <a:schemeClr val="tx2"/>
            </a:solidFill>
          </a:ln>
        </p:spPr>
        <p:txBody>
          <a:bodyPr wrap="square" lIns="91440" tIns="45720" rIns="91440" bIns="45720" rtlCol="0" anchor="t">
            <a:spAutoFit/>
          </a:bodyPr>
          <a:lstStyle/>
          <a:p>
            <a:pPr algn="ctr"/>
            <a:r>
              <a:rPr lang="en-US" sz="1600"/>
              <a:t>Dual Eligible Special Needs Plan (D-SNP - transition from MMAI)</a:t>
            </a:r>
            <a:endParaRPr lang="en-US"/>
          </a:p>
        </p:txBody>
      </p:sp>
      <p:sp>
        <p:nvSpPr>
          <p:cNvPr id="10" name="TextBox 9">
            <a:extLst>
              <a:ext uri="{FF2B5EF4-FFF2-40B4-BE49-F238E27FC236}">
                <a16:creationId xmlns:a16="http://schemas.microsoft.com/office/drawing/2014/main" id="{961FD522-1B1C-0A6C-0946-2B0A6E141F0C}"/>
              </a:ext>
            </a:extLst>
          </p:cNvPr>
          <p:cNvSpPr txBox="1"/>
          <p:nvPr/>
        </p:nvSpPr>
        <p:spPr>
          <a:xfrm>
            <a:off x="9929663" y="2477969"/>
            <a:ext cx="1550504" cy="584775"/>
          </a:xfrm>
          <a:prstGeom prst="rect">
            <a:avLst/>
          </a:prstGeom>
          <a:noFill/>
          <a:ln w="12700">
            <a:solidFill>
              <a:schemeClr val="tx2"/>
            </a:solidFill>
          </a:ln>
        </p:spPr>
        <p:txBody>
          <a:bodyPr wrap="square" rtlCol="0">
            <a:spAutoFit/>
          </a:bodyPr>
          <a:lstStyle/>
          <a:p>
            <a:pPr algn="ctr"/>
            <a:r>
              <a:rPr lang="en-US" sz="1600"/>
              <a:t>HCI -Youth Care </a:t>
            </a:r>
          </a:p>
        </p:txBody>
      </p:sp>
      <p:cxnSp>
        <p:nvCxnSpPr>
          <p:cNvPr id="12" name="Straight Connector 11">
            <a:extLst>
              <a:ext uri="{FF2B5EF4-FFF2-40B4-BE49-F238E27FC236}">
                <a16:creationId xmlns:a16="http://schemas.microsoft.com/office/drawing/2014/main" id="{85402824-8B23-15B2-74DC-9441AB663CBC}"/>
              </a:ext>
              <a:ext uri="{C183D7F6-B498-43B3-948B-1728B52AA6E4}">
                <adec:decorative xmlns:adec="http://schemas.microsoft.com/office/drawing/2017/decorative" val="1"/>
              </a:ext>
            </a:extLst>
          </p:cNvPr>
          <p:cNvCxnSpPr>
            <a:cxnSpLocks/>
            <a:endCxn id="8" idx="0"/>
          </p:cNvCxnSpPr>
          <p:nvPr/>
        </p:nvCxnSpPr>
        <p:spPr>
          <a:xfrm flipH="1">
            <a:off x="6844739" y="2022146"/>
            <a:ext cx="775252" cy="44153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AEFCC43-235E-4811-C294-EE8A323D84EB}"/>
              </a:ext>
              <a:ext uri="{C183D7F6-B498-43B3-948B-1728B52AA6E4}">
                <adec:decorative xmlns:adec="http://schemas.microsoft.com/office/drawing/2017/decorative" val="1"/>
              </a:ext>
            </a:extLst>
          </p:cNvPr>
          <p:cNvCxnSpPr>
            <a:cxnSpLocks/>
            <a:stCxn id="6" idx="2"/>
            <a:endCxn id="9" idx="0"/>
          </p:cNvCxnSpPr>
          <p:nvPr/>
        </p:nvCxnSpPr>
        <p:spPr>
          <a:xfrm flipH="1">
            <a:off x="8821524" y="1965208"/>
            <a:ext cx="1" cy="269677"/>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BA723FA-0285-B328-75AA-FC00413F973E}"/>
              </a:ext>
              <a:ext uri="{C183D7F6-B498-43B3-948B-1728B52AA6E4}">
                <adec:decorative xmlns:adec="http://schemas.microsoft.com/office/drawing/2017/decorative" val="1"/>
              </a:ext>
            </a:extLst>
          </p:cNvPr>
          <p:cNvCxnSpPr>
            <a:cxnSpLocks/>
          </p:cNvCxnSpPr>
          <p:nvPr/>
        </p:nvCxnSpPr>
        <p:spPr>
          <a:xfrm>
            <a:off x="10258528" y="2001227"/>
            <a:ext cx="516833" cy="47674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44" name="Content Placeholder 12" descr="This slide describes HealthChoice Illinois, the state's Medicaid managed care program.">
            <a:extLst>
              <a:ext uri="{FF2B5EF4-FFF2-40B4-BE49-F238E27FC236}">
                <a16:creationId xmlns:a16="http://schemas.microsoft.com/office/drawing/2014/main" id="{06C80ECA-AB61-C0C9-79B3-BDDDFBCF32C9}"/>
              </a:ext>
            </a:extLst>
          </p:cNvPr>
          <p:cNvPicPr>
            <a:picLocks noChangeAspect="1"/>
          </p:cNvPicPr>
          <p:nvPr/>
        </p:nvPicPr>
        <p:blipFill>
          <a:blip r:embed="rId3"/>
          <a:stretch>
            <a:fillRect/>
          </a:stretch>
        </p:blipFill>
        <p:spPr>
          <a:xfrm>
            <a:off x="464128" y="4078299"/>
            <a:ext cx="2194290" cy="754957"/>
          </a:xfrm>
          <a:prstGeom prst="rect">
            <a:avLst/>
          </a:prstGeom>
        </p:spPr>
      </p:pic>
      <p:pic>
        <p:nvPicPr>
          <p:cNvPr id="50" name="Picture 12" descr="Aetna">
            <a:extLst>
              <a:ext uri="{FF2B5EF4-FFF2-40B4-BE49-F238E27FC236}">
                <a16:creationId xmlns:a16="http://schemas.microsoft.com/office/drawing/2014/main" id="{B587C6CB-1E42-E888-7F23-5F0DC3F31A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3299" y="4141686"/>
            <a:ext cx="1465787" cy="284569"/>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4" descr="Meridian Logo">
            <a:extLst>
              <a:ext uri="{FF2B5EF4-FFF2-40B4-BE49-F238E27FC236}">
                <a16:creationId xmlns:a16="http://schemas.microsoft.com/office/drawing/2014/main" id="{950788A7-0F95-A729-38D9-F329AF6F63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635" y="4902313"/>
            <a:ext cx="1546101" cy="441618"/>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16" descr="Molina-Logo">
            <a:extLst>
              <a:ext uri="{FF2B5EF4-FFF2-40B4-BE49-F238E27FC236}">
                <a16:creationId xmlns:a16="http://schemas.microsoft.com/office/drawing/2014/main" id="{A92108C0-CCE6-5016-A411-F11A0E911F6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25127" y="4663751"/>
            <a:ext cx="1649896" cy="494968"/>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18" descr="CountyCare - Choose the plan that understands">
            <a:extLst>
              <a:ext uri="{FF2B5EF4-FFF2-40B4-BE49-F238E27FC236}">
                <a16:creationId xmlns:a16="http://schemas.microsoft.com/office/drawing/2014/main" id="{754DF2B0-5288-D049-67B5-61550B25524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76675" y="4614879"/>
            <a:ext cx="1485757" cy="626938"/>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10" descr="Blue Cross and Blue Shield of Illinois Logo">
            <a:extLst>
              <a:ext uri="{FF2B5EF4-FFF2-40B4-BE49-F238E27FC236}">
                <a16:creationId xmlns:a16="http://schemas.microsoft.com/office/drawing/2014/main" id="{AA60FA4C-263B-02CD-CFF1-03E01A3D94F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98148" y="5390108"/>
            <a:ext cx="2824222" cy="5114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426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70E8B7-9D14-7D77-F5A8-1481565CCBD5}"/>
              </a:ext>
            </a:extLst>
          </p:cNvPr>
          <p:cNvSpPr>
            <a:spLocks noGrp="1"/>
          </p:cNvSpPr>
          <p:nvPr>
            <p:ph type="title"/>
          </p:nvPr>
        </p:nvSpPr>
        <p:spPr>
          <a:xfrm>
            <a:off x="2911617" y="504"/>
            <a:ext cx="10170459" cy="1325563"/>
          </a:xfrm>
        </p:spPr>
        <p:txBody>
          <a:bodyPr/>
          <a:lstStyle/>
          <a:p>
            <a:r>
              <a:rPr lang="en-US"/>
              <a:t>FY26 Accomplishments</a:t>
            </a:r>
          </a:p>
        </p:txBody>
      </p:sp>
      <p:sp>
        <p:nvSpPr>
          <p:cNvPr id="3" name="Content Placeholder 2">
            <a:extLst>
              <a:ext uri="{FF2B5EF4-FFF2-40B4-BE49-F238E27FC236}">
                <a16:creationId xmlns:a16="http://schemas.microsoft.com/office/drawing/2014/main" id="{B692EF5E-8748-F386-2248-9DCA83700279}"/>
              </a:ext>
            </a:extLst>
          </p:cNvPr>
          <p:cNvSpPr>
            <a:spLocks noGrp="1"/>
          </p:cNvSpPr>
          <p:nvPr>
            <p:ph sz="half" idx="1"/>
          </p:nvPr>
        </p:nvSpPr>
        <p:spPr>
          <a:xfrm>
            <a:off x="1094704" y="1093537"/>
            <a:ext cx="10277341" cy="4944223"/>
          </a:xfrm>
        </p:spPr>
        <p:txBody>
          <a:bodyPr vert="horz" lIns="91440" tIns="45720" rIns="91440" bIns="45720" rtlCol="0" anchor="t">
            <a:noAutofit/>
          </a:bodyPr>
          <a:lstStyle/>
          <a:p>
            <a:r>
              <a:rPr lang="en-US" sz="1800" b="1">
                <a:latin typeface="Arial"/>
                <a:cs typeface="Arial"/>
              </a:rPr>
              <a:t>Rural Health Transformation (RHT) Program: </a:t>
            </a:r>
            <a:r>
              <a:rPr lang="en-US" sz="1600">
                <a:latin typeface="Arial"/>
                <a:cs typeface="Arial"/>
              </a:rPr>
              <a:t>Awarded $193.4 million for CY2026 </a:t>
            </a:r>
          </a:p>
          <a:p>
            <a:r>
              <a:rPr lang="en-US" sz="1800" b="1">
                <a:latin typeface="Arial"/>
                <a:cs typeface="Arial"/>
              </a:rPr>
              <a:t>Medical Debt Relief: </a:t>
            </a:r>
            <a:r>
              <a:rPr lang="en-US" sz="1600">
                <a:latin typeface="Arial"/>
                <a:cs typeface="Arial"/>
              </a:rPr>
              <a:t>Alleviated more than $1.1 billion in medical debt for more than 500,000 beneficiaries </a:t>
            </a:r>
          </a:p>
          <a:p>
            <a:r>
              <a:rPr lang="en-US" sz="1800" b="1">
                <a:latin typeface="Arial"/>
                <a:cs typeface="Arial"/>
              </a:rPr>
              <a:t>Cell and Gene Therapy (CGT) Access Model: </a:t>
            </a:r>
            <a:r>
              <a:rPr lang="en-US" sz="1600">
                <a:latin typeface="Arial"/>
                <a:cs typeface="Arial"/>
              </a:rPr>
              <a:t>Accepted into the federal CGT Access Model  </a:t>
            </a:r>
            <a:endParaRPr lang="en-US" sz="1800">
              <a:latin typeface="Arial"/>
              <a:cs typeface="Arial"/>
            </a:endParaRPr>
          </a:p>
          <a:p>
            <a:r>
              <a:rPr lang="en-US" sz="1800" b="1">
                <a:latin typeface="Arial"/>
                <a:cs typeface="Arial"/>
              </a:rPr>
              <a:t>State Based Marketplace Launch: </a:t>
            </a:r>
            <a:r>
              <a:rPr lang="en-US" sz="1600">
                <a:latin typeface="Arial"/>
                <a:cs typeface="Arial"/>
              </a:rPr>
              <a:t>Allows for more integration between Medicaid and the marketplace </a:t>
            </a:r>
          </a:p>
          <a:p>
            <a:r>
              <a:rPr lang="en-US" sz="1800" b="1">
                <a:latin typeface="Arial"/>
                <a:cs typeface="Arial"/>
              </a:rPr>
              <a:t>Maternal Health: </a:t>
            </a:r>
            <a:r>
              <a:rPr lang="en-US" sz="1600">
                <a:latin typeface="Arial"/>
                <a:cs typeface="Arial"/>
              </a:rPr>
              <a:t>Continued expansion of new provider types, integrating social and behavioral health services, promoting quality and alternative payment models, federal Transforming Maternal Health Model</a:t>
            </a:r>
          </a:p>
          <a:p>
            <a:r>
              <a:rPr lang="en-US" sz="1800" b="1" err="1">
                <a:latin typeface="Arial"/>
                <a:cs typeface="Arial"/>
              </a:rPr>
              <a:t>HealthChoice</a:t>
            </a:r>
            <a:r>
              <a:rPr lang="en-US" sz="1800" b="1">
                <a:latin typeface="Arial"/>
                <a:cs typeface="Arial"/>
              </a:rPr>
              <a:t> Illinois (HCI) procurement:</a:t>
            </a:r>
            <a:r>
              <a:rPr lang="en-US" sz="1600" b="1">
                <a:latin typeface="Arial"/>
                <a:cs typeface="Arial"/>
              </a:rPr>
              <a:t>  </a:t>
            </a:r>
            <a:r>
              <a:rPr lang="en-US" sz="1600">
                <a:latin typeface="Arial"/>
                <a:cs typeface="Arial"/>
              </a:rPr>
              <a:t>Re-procuring MCOs with the goal of driving transformative growth and expanded access. New contract term begins in Plan Year 2027 </a:t>
            </a:r>
          </a:p>
          <a:p>
            <a:r>
              <a:rPr lang="en-US" sz="1800" b="1">
                <a:latin typeface="Arial"/>
                <a:cs typeface="Arial"/>
              </a:rPr>
              <a:t>Fully Integrated Dual Eligible Special Needs Plan (FIDE-SNP): </a:t>
            </a:r>
            <a:r>
              <a:rPr lang="en-US" sz="1600">
                <a:latin typeface="Arial"/>
                <a:cs typeface="Arial"/>
              </a:rPr>
              <a:t>Began January 1, 2026</a:t>
            </a:r>
          </a:p>
          <a:p>
            <a:r>
              <a:rPr lang="en-US" sz="1800" b="1">
                <a:latin typeface="Arial"/>
                <a:cs typeface="Arial"/>
              </a:rPr>
              <a:t>Certified Community Behavioral Health Clinic (CCBHCs): </a:t>
            </a:r>
            <a:r>
              <a:rPr lang="en-US" sz="1600">
                <a:latin typeface="Arial"/>
                <a:cs typeface="Arial"/>
              </a:rPr>
              <a:t>Continued implementation to expand access to integrated mental health and substance use treatment services</a:t>
            </a:r>
          </a:p>
          <a:p>
            <a:r>
              <a:rPr lang="en-US" sz="1800" b="1">
                <a:latin typeface="Arial"/>
                <a:cs typeface="Arial"/>
              </a:rPr>
              <a:t>Hospital Assessment Program:</a:t>
            </a:r>
            <a:r>
              <a:rPr lang="en-US" sz="1600" b="1">
                <a:latin typeface="Arial"/>
                <a:cs typeface="Arial"/>
              </a:rPr>
              <a:t> </a:t>
            </a:r>
            <a:r>
              <a:rPr lang="en-US" sz="1600">
                <a:latin typeface="Arial"/>
                <a:cs typeface="Arial"/>
              </a:rPr>
              <a:t>Allows for an additional $2 billion in state-directed payments</a:t>
            </a:r>
          </a:p>
          <a:p>
            <a:r>
              <a:rPr lang="en-US" sz="1800" b="1">
                <a:latin typeface="Arial"/>
                <a:cs typeface="Arial"/>
              </a:rPr>
              <a:t>Child Support: </a:t>
            </a:r>
            <a:r>
              <a:rPr lang="en-US" sz="1600">
                <a:latin typeface="Arial"/>
                <a:cs typeface="Arial"/>
              </a:rPr>
              <a:t>Achieved highs for parentage establishment and current support collections, while increasing cases with orders or past-due collections. Cut past-due child support case review times by over 92%</a:t>
            </a:r>
          </a:p>
          <a:p>
            <a:endParaRPr lang="en-US"/>
          </a:p>
        </p:txBody>
      </p:sp>
      <p:sp>
        <p:nvSpPr>
          <p:cNvPr id="5" name="Slide Number Placeholder 4">
            <a:extLst>
              <a:ext uri="{FF2B5EF4-FFF2-40B4-BE49-F238E27FC236}">
                <a16:creationId xmlns:a16="http://schemas.microsoft.com/office/drawing/2014/main" id="{10DBEB2D-5F2D-A744-2F42-EA5D2B6435AC}"/>
              </a:ext>
            </a:extLst>
          </p:cNvPr>
          <p:cNvSpPr>
            <a:spLocks noGrp="1"/>
          </p:cNvSpPr>
          <p:nvPr>
            <p:ph type="sldNum" sz="quarter" idx="12"/>
          </p:nvPr>
        </p:nvSpPr>
        <p:spPr/>
        <p:txBody>
          <a:bodyPr/>
          <a:lstStyle/>
          <a:p>
            <a:fld id="{19ED8608-BCF1-B149-8CB0-92877DFBBF10}" type="slidenum">
              <a:rPr lang="en-US" smtClean="0"/>
              <a:pPr/>
              <a:t>6</a:t>
            </a:fld>
            <a:endParaRPr lang="en-US"/>
          </a:p>
        </p:txBody>
      </p:sp>
    </p:spTree>
    <p:extLst>
      <p:ext uri="{BB962C8B-B14F-4D97-AF65-F5344CB8AC3E}">
        <p14:creationId xmlns:p14="http://schemas.microsoft.com/office/powerpoint/2010/main" val="3023284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6F07C-75B5-9029-1EDC-1E30496F8F54}"/>
              </a:ext>
            </a:extLst>
          </p:cNvPr>
          <p:cNvSpPr>
            <a:spLocks noGrp="1"/>
          </p:cNvSpPr>
          <p:nvPr>
            <p:ph type="title"/>
          </p:nvPr>
        </p:nvSpPr>
        <p:spPr>
          <a:xfrm>
            <a:off x="4029204" y="256267"/>
            <a:ext cx="4274987" cy="1352299"/>
          </a:xfrm>
        </p:spPr>
        <p:txBody>
          <a:bodyPr/>
          <a:lstStyle/>
          <a:p>
            <a:r>
              <a:rPr lang="en-US"/>
              <a:t>HFS Workforce</a:t>
            </a:r>
          </a:p>
        </p:txBody>
      </p:sp>
      <p:sp>
        <p:nvSpPr>
          <p:cNvPr id="3" name="Content Placeholder 2">
            <a:extLst>
              <a:ext uri="{FF2B5EF4-FFF2-40B4-BE49-F238E27FC236}">
                <a16:creationId xmlns:a16="http://schemas.microsoft.com/office/drawing/2014/main" id="{AAFC0750-B30A-C8D2-1530-3B4BF85A39E5}"/>
              </a:ext>
            </a:extLst>
          </p:cNvPr>
          <p:cNvSpPr>
            <a:spLocks noGrp="1"/>
          </p:cNvSpPr>
          <p:nvPr>
            <p:ph sz="half" idx="1"/>
          </p:nvPr>
        </p:nvSpPr>
        <p:spPr>
          <a:xfrm>
            <a:off x="742665" y="1405793"/>
            <a:ext cx="6332814" cy="4621228"/>
          </a:xfrm>
        </p:spPr>
        <p:txBody>
          <a:bodyPr vert="horz" lIns="91440" tIns="45720" rIns="91440" bIns="45720" rtlCol="0" anchor="t">
            <a:normAutofit fontScale="92500" lnSpcReduction="10000"/>
          </a:bodyPr>
          <a:lstStyle/>
          <a:p>
            <a:pPr fontAlgn="base"/>
            <a:r>
              <a:rPr lang="en-US" b="1" i="0" u="none" strike="noStrike">
                <a:solidFill>
                  <a:srgbClr val="3D3633"/>
                </a:solidFill>
                <a:effectLst/>
                <a:latin typeface="Arial"/>
                <a:cs typeface="Arial"/>
              </a:rPr>
              <a:t>Onboard Headcount: </a:t>
            </a:r>
            <a:r>
              <a:rPr lang="en-US" b="1">
                <a:solidFill>
                  <a:srgbClr val="3D3633"/>
                </a:solidFill>
                <a:latin typeface="Arial"/>
                <a:cs typeface="Arial"/>
              </a:rPr>
              <a:t>1,742</a:t>
            </a:r>
            <a:r>
              <a:rPr lang="en-US" b="1" i="0" u="none" strike="noStrike">
                <a:solidFill>
                  <a:srgbClr val="3D3633"/>
                </a:solidFill>
                <a:effectLst/>
                <a:latin typeface="Arial"/>
                <a:cs typeface="Arial"/>
              </a:rPr>
              <a:t> </a:t>
            </a:r>
            <a:r>
              <a:rPr lang="en-US" i="0" u="none" strike="noStrike">
                <a:solidFill>
                  <a:srgbClr val="3D3633"/>
                </a:solidFill>
                <a:effectLst/>
                <a:latin typeface="Arial"/>
                <a:cs typeface="Arial"/>
              </a:rPr>
              <a:t>as</a:t>
            </a:r>
            <a:r>
              <a:rPr lang="en-US" b="1" i="0" u="none" strike="noStrike">
                <a:solidFill>
                  <a:srgbClr val="3D3633"/>
                </a:solidFill>
                <a:effectLst/>
                <a:latin typeface="Arial"/>
                <a:cs typeface="Arial"/>
              </a:rPr>
              <a:t> </a:t>
            </a:r>
            <a:r>
              <a:rPr lang="en-US" b="0" i="0" u="none" strike="noStrike">
                <a:solidFill>
                  <a:srgbClr val="3D3633"/>
                </a:solidFill>
                <a:effectLst/>
                <a:latin typeface="Arial"/>
                <a:cs typeface="Arial"/>
              </a:rPr>
              <a:t>of </a:t>
            </a:r>
            <a:r>
              <a:rPr lang="en-US">
                <a:solidFill>
                  <a:srgbClr val="3D3633"/>
                </a:solidFill>
                <a:latin typeface="Arial"/>
                <a:cs typeface="Arial"/>
              </a:rPr>
              <a:t>3/31/26, down from 1,792 on 6/30/25</a:t>
            </a:r>
            <a:endParaRPr lang="en-US" b="0" i="0" u="none" strike="noStrike">
              <a:solidFill>
                <a:srgbClr val="3D3633"/>
              </a:solidFill>
              <a:effectLst/>
              <a:latin typeface="Arial" panose="020B0604020202020204" pitchFamily="34" charset="0"/>
            </a:endParaRPr>
          </a:p>
          <a:p>
            <a:pPr algn="l" rtl="0" fontAlgn="base">
              <a:buFont typeface="Arial" panose="020B0604020202020204" pitchFamily="34" charset="0"/>
              <a:buChar char="•"/>
            </a:pPr>
            <a:r>
              <a:rPr lang="en-US" b="0" i="0" u="none" strike="noStrike">
                <a:solidFill>
                  <a:srgbClr val="1F1B19"/>
                </a:solidFill>
                <a:effectLst/>
                <a:latin typeface="Arial"/>
                <a:cs typeface="Arial"/>
              </a:rPr>
              <a:t>Allocated he</a:t>
            </a:r>
            <a:r>
              <a:rPr lang="en-US" b="0" i="0" u="none" strike="noStrike">
                <a:solidFill>
                  <a:schemeClr val="tx1"/>
                </a:solidFill>
                <a:effectLst/>
                <a:latin typeface="Arial"/>
                <a:cs typeface="Arial"/>
              </a:rPr>
              <a:t>adcount for FY26: 2,106</a:t>
            </a:r>
            <a:r>
              <a:rPr lang="en-US" b="0" i="0">
                <a:solidFill>
                  <a:schemeClr val="tx1"/>
                </a:solidFill>
                <a:effectLst/>
                <a:latin typeface="Arial"/>
                <a:cs typeface="Arial"/>
              </a:rPr>
              <a:t>​</a:t>
            </a:r>
          </a:p>
          <a:p>
            <a:r>
              <a:rPr lang="en-US" sz="2200" b="1">
                <a:solidFill>
                  <a:schemeClr val="tx1"/>
                </a:solidFill>
                <a:latin typeface="Arial"/>
                <a:cs typeface="Arial"/>
              </a:rPr>
              <a:t>Budgeted FY27 headcount:</a:t>
            </a:r>
            <a:r>
              <a:rPr lang="en-US" sz="2200">
                <a:solidFill>
                  <a:schemeClr val="tx1"/>
                </a:solidFill>
                <a:latin typeface="Arial"/>
                <a:cs typeface="Arial"/>
              </a:rPr>
              <a:t> </a:t>
            </a:r>
            <a:r>
              <a:rPr lang="en-US" sz="2200" b="1">
                <a:solidFill>
                  <a:schemeClr val="tx1"/>
                </a:solidFill>
                <a:latin typeface="Arial"/>
                <a:cs typeface="Arial"/>
              </a:rPr>
              <a:t>2,144</a:t>
            </a:r>
            <a:r>
              <a:rPr lang="en-US" sz="2200">
                <a:solidFill>
                  <a:schemeClr val="tx1"/>
                </a:solidFill>
                <a:latin typeface="Arial"/>
                <a:cs typeface="Arial"/>
              </a:rPr>
              <a:t> - 38 additional allocated for new consent decree responsibilities, HR1 implementation, Rural Health Transformation Program, and federal compliance. </a:t>
            </a:r>
          </a:p>
          <a:p>
            <a:pPr algn="l" rtl="0" fontAlgn="base">
              <a:buFont typeface="Arial" panose="020B0604020202020204" pitchFamily="34" charset="0"/>
              <a:buChar char="•"/>
            </a:pPr>
            <a:r>
              <a:rPr lang="en-US" sz="2200" b="0" i="0" u="none" strike="noStrike">
                <a:solidFill>
                  <a:srgbClr val="1F1B19"/>
                </a:solidFill>
                <a:effectLst/>
                <a:latin typeface="Arial"/>
                <a:cs typeface="Arial"/>
              </a:rPr>
              <a:t>HFS has filled </a:t>
            </a:r>
            <a:r>
              <a:rPr lang="en-US" sz="2200">
                <a:solidFill>
                  <a:srgbClr val="1F1B19"/>
                </a:solidFill>
                <a:latin typeface="Arial"/>
                <a:cs typeface="Arial"/>
              </a:rPr>
              <a:t>220</a:t>
            </a:r>
            <a:r>
              <a:rPr lang="en-US" sz="2200" b="0" i="0" u="none" strike="noStrike">
                <a:solidFill>
                  <a:srgbClr val="1F1B19"/>
                </a:solidFill>
                <a:effectLst/>
                <a:latin typeface="Arial"/>
                <a:cs typeface="Arial"/>
              </a:rPr>
              <a:t> positions since 6/1/2025.</a:t>
            </a:r>
            <a:r>
              <a:rPr lang="en-US" sz="2200" b="0" i="0">
                <a:solidFill>
                  <a:srgbClr val="3D3633"/>
                </a:solidFill>
                <a:effectLst/>
                <a:latin typeface="Arial"/>
                <a:cs typeface="Arial"/>
              </a:rPr>
              <a:t>​</a:t>
            </a:r>
          </a:p>
          <a:p>
            <a:pPr fontAlgn="base"/>
            <a:r>
              <a:rPr lang="en-US" sz="2200" b="0" i="0" u="none" strike="noStrike">
                <a:solidFill>
                  <a:srgbClr val="1F1B19"/>
                </a:solidFill>
                <a:effectLst/>
                <a:latin typeface="Arial"/>
                <a:cs typeface="Arial"/>
              </a:rPr>
              <a:t>An additional </a:t>
            </a:r>
            <a:r>
              <a:rPr lang="en-US" sz="2200">
                <a:solidFill>
                  <a:srgbClr val="1F1B19"/>
                </a:solidFill>
                <a:latin typeface="Arial"/>
                <a:cs typeface="Arial"/>
              </a:rPr>
              <a:t>109 </a:t>
            </a:r>
            <a:r>
              <a:rPr lang="en-US" sz="2200" b="0" i="0" u="none" strike="noStrike">
                <a:solidFill>
                  <a:srgbClr val="1F1B19"/>
                </a:solidFill>
                <a:effectLst/>
                <a:latin typeface="Arial"/>
                <a:cs typeface="Arial"/>
              </a:rPr>
              <a:t>positions are in process to be filled in the next 30-45 days</a:t>
            </a:r>
            <a:r>
              <a:rPr lang="en-US" sz="2200" b="0" i="0">
                <a:solidFill>
                  <a:srgbClr val="3D3633"/>
                </a:solidFill>
                <a:effectLst/>
                <a:latin typeface="Arial"/>
                <a:cs typeface="Arial"/>
              </a:rPr>
              <a:t>​.</a:t>
            </a:r>
          </a:p>
          <a:p>
            <a:pPr algn="l" rtl="0" fontAlgn="base">
              <a:buFont typeface="Arial" panose="020B0604020202020204" pitchFamily="34" charset="0"/>
              <a:buChar char="•"/>
            </a:pPr>
            <a:r>
              <a:rPr lang="en-US" sz="2200" b="0" i="0" u="none" strike="noStrike">
                <a:solidFill>
                  <a:srgbClr val="1F1B19"/>
                </a:solidFill>
                <a:effectLst/>
                <a:latin typeface="Arial"/>
                <a:cs typeface="Arial"/>
              </a:rPr>
              <a:t>801 staff are aged 50+ (~46%); roughly 261 staff are aged 60+ (~15%)</a:t>
            </a:r>
            <a:r>
              <a:rPr lang="en-US" sz="2200" b="0" i="0">
                <a:solidFill>
                  <a:srgbClr val="3D3633"/>
                </a:solidFill>
                <a:effectLst/>
                <a:latin typeface="Arial"/>
                <a:cs typeface="Arial"/>
              </a:rPr>
              <a:t>​.</a:t>
            </a:r>
          </a:p>
          <a:p>
            <a:pPr algn="l" rtl="0" fontAlgn="base">
              <a:buFont typeface="Arial" panose="020B0604020202020204" pitchFamily="34" charset="0"/>
              <a:buChar char="•"/>
            </a:pPr>
            <a:r>
              <a:rPr lang="en-US" sz="2200" b="0" i="0" u="none" strike="noStrike">
                <a:solidFill>
                  <a:srgbClr val="1F1B19"/>
                </a:solidFill>
                <a:effectLst/>
                <a:latin typeface="Arial"/>
                <a:cs typeface="Arial"/>
              </a:rPr>
              <a:t>DEIA steering committee helping to drive equitable outcomes in hiring.</a:t>
            </a:r>
            <a:endParaRPr lang="en-US" sz="2200" b="0" i="0">
              <a:solidFill>
                <a:srgbClr val="3D3633"/>
              </a:solidFill>
              <a:effectLst/>
              <a:latin typeface="Arial"/>
              <a:cs typeface="Arial"/>
            </a:endParaRPr>
          </a:p>
          <a:p>
            <a:pPr marL="0" indent="0">
              <a:buNone/>
            </a:pPr>
            <a:endParaRPr lang="en-US"/>
          </a:p>
        </p:txBody>
      </p:sp>
      <p:sp>
        <p:nvSpPr>
          <p:cNvPr id="5" name="Slide Number Placeholder 4">
            <a:extLst>
              <a:ext uri="{FF2B5EF4-FFF2-40B4-BE49-F238E27FC236}">
                <a16:creationId xmlns:a16="http://schemas.microsoft.com/office/drawing/2014/main" id="{DB1C8C46-F983-30A5-8AD8-729BA74DFC21}"/>
              </a:ext>
            </a:extLst>
          </p:cNvPr>
          <p:cNvSpPr>
            <a:spLocks noGrp="1"/>
          </p:cNvSpPr>
          <p:nvPr>
            <p:ph type="sldNum" sz="quarter" idx="12"/>
          </p:nvPr>
        </p:nvSpPr>
        <p:spPr/>
        <p:txBody>
          <a:bodyPr/>
          <a:lstStyle/>
          <a:p>
            <a:fld id="{19ED8608-BCF1-B149-8CB0-92877DFBBF10}" type="slidenum">
              <a:rPr lang="en-US" smtClean="0"/>
              <a:pPr/>
              <a:t>7</a:t>
            </a:fld>
            <a:endParaRPr lang="en-US"/>
          </a:p>
        </p:txBody>
      </p:sp>
      <p:pic>
        <p:nvPicPr>
          <p:cNvPr id="4" name="Picture 3" descr="This box provides a demographics summary of HFS' current workforce.">
            <a:extLst>
              <a:ext uri="{FF2B5EF4-FFF2-40B4-BE49-F238E27FC236}">
                <a16:creationId xmlns:a16="http://schemas.microsoft.com/office/drawing/2014/main" id="{1FB40C92-B1EF-8095-54BD-34B8D205A326}"/>
              </a:ext>
            </a:extLst>
          </p:cNvPr>
          <p:cNvPicPr>
            <a:picLocks noChangeAspect="1"/>
          </p:cNvPicPr>
          <p:nvPr/>
        </p:nvPicPr>
        <p:blipFill>
          <a:blip r:embed="rId3"/>
          <a:stretch>
            <a:fillRect/>
          </a:stretch>
        </p:blipFill>
        <p:spPr>
          <a:xfrm>
            <a:off x="6974466" y="1266092"/>
            <a:ext cx="4854885" cy="4607170"/>
          </a:xfrm>
          <a:prstGeom prst="rect">
            <a:avLst/>
          </a:prstGeom>
        </p:spPr>
      </p:pic>
    </p:spTree>
    <p:extLst>
      <p:ext uri="{BB962C8B-B14F-4D97-AF65-F5344CB8AC3E}">
        <p14:creationId xmlns:p14="http://schemas.microsoft.com/office/powerpoint/2010/main" val="3323363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ABC8E-8530-47FA-6FAC-30E839B8A34F}"/>
              </a:ext>
            </a:extLst>
          </p:cNvPr>
          <p:cNvSpPr>
            <a:spLocks noGrp="1"/>
          </p:cNvSpPr>
          <p:nvPr>
            <p:ph type="title"/>
          </p:nvPr>
        </p:nvSpPr>
        <p:spPr>
          <a:xfrm>
            <a:off x="2662633" y="382349"/>
            <a:ext cx="8671861" cy="1325563"/>
          </a:xfrm>
        </p:spPr>
        <p:txBody>
          <a:bodyPr/>
          <a:lstStyle/>
          <a:p>
            <a:r>
              <a:rPr lang="en-US"/>
              <a:t>HFS FY27 All Funds Budget</a:t>
            </a:r>
          </a:p>
        </p:txBody>
      </p:sp>
      <p:sp>
        <p:nvSpPr>
          <p:cNvPr id="5" name="Rectangle 1">
            <a:extLst>
              <a:ext uri="{FF2B5EF4-FFF2-40B4-BE49-F238E27FC236}">
                <a16:creationId xmlns:a16="http://schemas.microsoft.com/office/drawing/2014/main" id="{27FBFCB4-8A21-27D1-423D-7F36CB3D709D}"/>
              </a:ext>
              <a:ext uri="{C183D7F6-B498-43B3-948B-1728B52AA6E4}">
                <adec:decorative xmlns:adec="http://schemas.microsoft.com/office/drawing/2017/decorative" val="1"/>
              </a:ext>
            </a:extLst>
          </p:cNvPr>
          <p:cNvSpPr>
            <a:spLocks noChangeArrowheads="1"/>
          </p:cNvSpPr>
          <p:nvPr/>
        </p:nvSpPr>
        <p:spPr bwMode="auto">
          <a:xfrm flipV="1">
            <a:off x="1806977" y="256552"/>
            <a:ext cx="10385023" cy="665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Times New Roman"/>
              <a:cs typeface="Times New Roman"/>
            </a:endParaRPr>
          </a:p>
        </p:txBody>
      </p:sp>
      <p:pic>
        <p:nvPicPr>
          <p:cNvPr id="8" name="Content Placeholder 7" descr="This slide shows the proposed All Funds budget by program.">
            <a:extLst>
              <a:ext uri="{FF2B5EF4-FFF2-40B4-BE49-F238E27FC236}">
                <a16:creationId xmlns:a16="http://schemas.microsoft.com/office/drawing/2014/main" id="{70B534E1-B54F-8D00-8F05-B17FC3388DF7}"/>
              </a:ext>
            </a:extLst>
          </p:cNvPr>
          <p:cNvPicPr>
            <a:picLocks noGrp="1" noChangeAspect="1"/>
          </p:cNvPicPr>
          <p:nvPr>
            <p:ph sz="half" idx="1"/>
          </p:nvPr>
        </p:nvPicPr>
        <p:blipFill>
          <a:blip r:embed="rId3"/>
          <a:stretch>
            <a:fillRect/>
          </a:stretch>
        </p:blipFill>
        <p:spPr>
          <a:xfrm>
            <a:off x="2005473" y="1524965"/>
            <a:ext cx="8178807" cy="4316511"/>
          </a:xfrm>
          <a:prstGeom prst="rect">
            <a:avLst/>
          </a:prstGeom>
        </p:spPr>
      </p:pic>
      <p:sp>
        <p:nvSpPr>
          <p:cNvPr id="4" name="Slide Number Placeholder 3">
            <a:extLst>
              <a:ext uri="{FF2B5EF4-FFF2-40B4-BE49-F238E27FC236}">
                <a16:creationId xmlns:a16="http://schemas.microsoft.com/office/drawing/2014/main" id="{55A0EFE4-DE62-74FA-AB88-7187B7185E64}"/>
              </a:ext>
            </a:extLst>
          </p:cNvPr>
          <p:cNvSpPr>
            <a:spLocks noGrp="1"/>
          </p:cNvSpPr>
          <p:nvPr>
            <p:ph type="sldNum" sz="quarter" idx="12"/>
          </p:nvPr>
        </p:nvSpPr>
        <p:spPr/>
        <p:txBody>
          <a:bodyPr/>
          <a:lstStyle/>
          <a:p>
            <a:fld id="{19ED8608-BCF1-B149-8CB0-92877DFBBF10}" type="slidenum">
              <a:rPr lang="en-US" smtClean="0"/>
              <a:pPr/>
              <a:t>8</a:t>
            </a:fld>
            <a:endParaRPr lang="en-US"/>
          </a:p>
        </p:txBody>
      </p:sp>
    </p:spTree>
    <p:extLst>
      <p:ext uri="{BB962C8B-B14F-4D97-AF65-F5344CB8AC3E}">
        <p14:creationId xmlns:p14="http://schemas.microsoft.com/office/powerpoint/2010/main" val="25874652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20DFC-9521-A5A8-A84A-46A82C939A21}"/>
              </a:ext>
            </a:extLst>
          </p:cNvPr>
          <p:cNvSpPr>
            <a:spLocks noGrp="1"/>
          </p:cNvSpPr>
          <p:nvPr>
            <p:ph type="title"/>
          </p:nvPr>
        </p:nvSpPr>
        <p:spPr>
          <a:xfrm>
            <a:off x="1186183" y="398769"/>
            <a:ext cx="10170459" cy="1325563"/>
          </a:xfrm>
        </p:spPr>
        <p:txBody>
          <a:bodyPr/>
          <a:lstStyle/>
          <a:p>
            <a:pPr algn="ctr"/>
            <a:r>
              <a:rPr lang="en-US"/>
              <a:t>HFS FY27 General Fund Budget</a:t>
            </a:r>
          </a:p>
        </p:txBody>
      </p:sp>
      <p:sp>
        <p:nvSpPr>
          <p:cNvPr id="3" name="Slide Number Placeholder 2">
            <a:extLst>
              <a:ext uri="{FF2B5EF4-FFF2-40B4-BE49-F238E27FC236}">
                <a16:creationId xmlns:a16="http://schemas.microsoft.com/office/drawing/2014/main" id="{05A7AA56-A84B-ECC5-76C4-E4534162F10C}"/>
              </a:ext>
            </a:extLst>
          </p:cNvPr>
          <p:cNvSpPr>
            <a:spLocks noGrp="1"/>
          </p:cNvSpPr>
          <p:nvPr>
            <p:ph type="sldNum" sz="quarter" idx="12"/>
          </p:nvPr>
        </p:nvSpPr>
        <p:spPr/>
        <p:txBody>
          <a:bodyPr/>
          <a:lstStyle/>
          <a:p>
            <a:r>
              <a:rPr lang="en-US"/>
              <a:t>9</a:t>
            </a:r>
          </a:p>
        </p:txBody>
      </p:sp>
      <p:pic>
        <p:nvPicPr>
          <p:cNvPr id="7" name="Content Placeholder 6" descr="This slide shows the proposed general fund budget by program.">
            <a:extLst>
              <a:ext uri="{FF2B5EF4-FFF2-40B4-BE49-F238E27FC236}">
                <a16:creationId xmlns:a16="http://schemas.microsoft.com/office/drawing/2014/main" id="{720AD038-3C50-F555-F1A8-9A0C3D939165}"/>
              </a:ext>
            </a:extLst>
          </p:cNvPr>
          <p:cNvPicPr>
            <a:picLocks noGrp="1" noChangeAspect="1"/>
          </p:cNvPicPr>
          <p:nvPr>
            <p:ph sz="half" idx="1"/>
          </p:nvPr>
        </p:nvPicPr>
        <p:blipFill>
          <a:blip r:embed="rId3"/>
          <a:stretch>
            <a:fillRect/>
          </a:stretch>
        </p:blipFill>
        <p:spPr>
          <a:xfrm>
            <a:off x="1715042" y="1596402"/>
            <a:ext cx="8663719" cy="4165931"/>
          </a:xfrm>
          <a:prstGeom prst="rect">
            <a:avLst/>
          </a:prstGeom>
        </p:spPr>
      </p:pic>
    </p:spTree>
    <p:extLst>
      <p:ext uri="{BB962C8B-B14F-4D97-AF65-F5344CB8AC3E}">
        <p14:creationId xmlns:p14="http://schemas.microsoft.com/office/powerpoint/2010/main" val="39100432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HFS Brand Colors">
      <a:dk1>
        <a:srgbClr val="3D3633"/>
      </a:dk1>
      <a:lt1>
        <a:srgbClr val="FFFFFF"/>
      </a:lt1>
      <a:dk2>
        <a:srgbClr val="1C4285"/>
      </a:dk2>
      <a:lt2>
        <a:srgbClr val="FFFFFF"/>
      </a:lt2>
      <a:accent1>
        <a:srgbClr val="73B8E3"/>
      </a:accent1>
      <a:accent2>
        <a:srgbClr val="928CC3"/>
      </a:accent2>
      <a:accent3>
        <a:srgbClr val="F05E21"/>
      </a:accent3>
      <a:accent4>
        <a:srgbClr val="009978"/>
      </a:accent4>
      <a:accent5>
        <a:srgbClr val="78B269"/>
      </a:accent5>
      <a:accent6>
        <a:srgbClr val="F2BF1C"/>
      </a:accent6>
      <a:hlink>
        <a:srgbClr val="928CC3"/>
      </a:hlink>
      <a:folHlink>
        <a:srgbClr val="928CC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f07f35f0-d01e-4287-aeaa-d45be6cc3cd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216B8463B3D7648B63D789698FC09B5" ma:contentTypeVersion="8" ma:contentTypeDescription="Create a new document." ma:contentTypeScope="" ma:versionID="443a2b1352d6e05d675cf816d211f2ab">
  <xsd:schema xmlns:xsd="http://www.w3.org/2001/XMLSchema" xmlns:xs="http://www.w3.org/2001/XMLSchema" xmlns:p="http://schemas.microsoft.com/office/2006/metadata/properties" xmlns:ns3="f07f35f0-d01e-4287-aeaa-d45be6cc3cda" xmlns:ns4="82d2b791-72cb-4c84-9009-9408778976a6" targetNamespace="http://schemas.microsoft.com/office/2006/metadata/properties" ma:root="true" ma:fieldsID="113afc75470108b3ff35262a6874c5e0" ns3:_="" ns4:_="">
    <xsd:import namespace="f07f35f0-d01e-4287-aeaa-d45be6cc3cda"/>
    <xsd:import namespace="82d2b791-72cb-4c84-9009-9408778976a6"/>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_activity" minOccurs="0"/>
                <xsd:element ref="ns4:SharedWithUsers" minOccurs="0"/>
                <xsd:element ref="ns4:SharedWithDetails" minOccurs="0"/>
                <xsd:element ref="ns4:SharingHintHash"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7f35f0-d01e-4287-aeaa-d45be6cc3c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_activity" ma:index="11" nillable="true" ma:displayName="_activity" ma:hidden="true" ma:internalName="_activity">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d2b791-72cb-4c84-9009-9408778976a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52C04C-0D24-4A7E-BA62-16887EAC2584}">
  <ds:schemaRefs>
    <ds:schemaRef ds:uri="http://schemas.microsoft.com/sharepoint/v3/contenttype/forms"/>
  </ds:schemaRefs>
</ds:datastoreItem>
</file>

<file path=customXml/itemProps2.xml><?xml version="1.0" encoding="utf-8"?>
<ds:datastoreItem xmlns:ds="http://schemas.openxmlformats.org/officeDocument/2006/customXml" ds:itemID="{9F997A36-5020-4114-A042-FFA5C70F9516}">
  <ds:schemaRefs>
    <ds:schemaRef ds:uri="82d2b791-72cb-4c84-9009-9408778976a6"/>
    <ds:schemaRef ds:uri="f07f35f0-d01e-4287-aeaa-d45be6cc3cd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B45B659-A926-43DC-855B-BC2C82950755}">
  <ds:schemaRefs>
    <ds:schemaRef ds:uri="82d2b791-72cb-4c84-9009-9408778976a6"/>
    <ds:schemaRef ds:uri="f07f35f0-d01e-4287-aeaa-d45be6cc3cd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22</TotalTime>
  <Words>2428</Words>
  <Application>Microsoft Office PowerPoint</Application>
  <PresentationFormat>Widescreen</PresentationFormat>
  <Paragraphs>272</Paragraphs>
  <Slides>25</Slides>
  <Notes>19</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25</vt:i4>
      </vt:variant>
    </vt:vector>
  </HeadingPairs>
  <TitlesOfParts>
    <vt:vector size="34" baseType="lpstr">
      <vt:lpstr>Arial</vt:lpstr>
      <vt:lpstr>Calibri</vt:lpstr>
      <vt:lpstr>Courier New</vt:lpstr>
      <vt:lpstr>Times New Roman</vt:lpstr>
      <vt:lpstr>Trebuchet MS</vt:lpstr>
      <vt:lpstr>Wingdings</vt:lpstr>
      <vt:lpstr>Wingdings 3</vt:lpstr>
      <vt:lpstr>Office Theme</vt:lpstr>
      <vt:lpstr>think-cell Slide</vt:lpstr>
      <vt:lpstr>House Appropriations Health &amp; Human Services Committee</vt:lpstr>
      <vt:lpstr>HFS’ mission, vision, values</vt:lpstr>
      <vt:lpstr>What We Do </vt:lpstr>
      <vt:lpstr>Who Are Our Medical Customers?</vt:lpstr>
      <vt:lpstr>Managed Care in Illinois</vt:lpstr>
      <vt:lpstr>FY26 Accomplishments</vt:lpstr>
      <vt:lpstr>HFS Workforce</vt:lpstr>
      <vt:lpstr>HFS FY27 All Funds Budget</vt:lpstr>
      <vt:lpstr>HFS FY27 General Fund Budget</vt:lpstr>
      <vt:lpstr>Major Budget Drivers</vt:lpstr>
      <vt:lpstr>FY27 Budget Highlights</vt:lpstr>
      <vt:lpstr>Delayed Program Investments Due to Budget Pressures</vt:lpstr>
      <vt:lpstr>FY26 Supplemental Requests</vt:lpstr>
      <vt:lpstr>Medicaid Program Integrity</vt:lpstr>
      <vt:lpstr>Safety Net Health System Landscape </vt:lpstr>
      <vt:lpstr> HR 1: Federal Medicaid Changes Coming in FY27 and Beyond</vt:lpstr>
      <vt:lpstr>HFS’ Guiding Principles in Enacting Federal Changes</vt:lpstr>
      <vt:lpstr>HR 1 Medicaid eligibility changes</vt:lpstr>
      <vt:lpstr>HR 1 impact on Medicaid</vt:lpstr>
      <vt:lpstr>Implementation Timeline for HR1 Eligibility Changes</vt:lpstr>
      <vt:lpstr>WR MVP changes</vt:lpstr>
      <vt:lpstr>Activating Help from Stakeholders</vt:lpstr>
      <vt:lpstr>HR 1 changes beyond FY27: Financing</vt:lpstr>
      <vt:lpstr>HFS FY27 Goals</vt:lpstr>
      <vt:lpstr> Q&amp;A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HFS_PowerPointTemplateNEW</dc:title>
  <dc:creator>Rhett Holzmacher</dc:creator>
  <cp:lastModifiedBy>Dye, Duane</cp:lastModifiedBy>
  <cp:revision>12</cp:revision>
  <cp:lastPrinted>2026-04-14T21:25:45Z</cp:lastPrinted>
  <dcterms:created xsi:type="dcterms:W3CDTF">2022-09-22T21:24:39Z</dcterms:created>
  <dcterms:modified xsi:type="dcterms:W3CDTF">2026-07-06T18:27:02Z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0x010100C216B8463B3D7648B63D789698FC09B5</vt:lpwstr>
  </property>
  <property fmtid="{D5CDD505-2E9C-101B-9397-08002B2CF9AE}" pid="3" name="_dlc_DocIdItemGuid">
    <vt:lpwstr>e3cbcba1-45fd-45a1-8a07-f000f081a6ef</vt:lpwstr>
  </property>
</Properties>
</file>