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diagrams/data1.xml" ContentType="application/vnd.openxmlformats-officedocument.drawingml.diagramData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5" r:id="rId5"/>
    <p:sldId id="256" r:id="rId6"/>
    <p:sldId id="286" r:id="rId7"/>
    <p:sldId id="288" r:id="rId8"/>
    <p:sldId id="285" r:id="rId9"/>
    <p:sldId id="290" r:id="rId10"/>
    <p:sldId id="279" r:id="rId11"/>
    <p:sldId id="258" r:id="rId12"/>
    <p:sldId id="259" r:id="rId13"/>
    <p:sldId id="260" r:id="rId14"/>
    <p:sldId id="274" r:id="rId15"/>
    <p:sldId id="262" r:id="rId16"/>
    <p:sldId id="263" r:id="rId17"/>
    <p:sldId id="266" r:id="rId18"/>
    <p:sldId id="291" r:id="rId19"/>
    <p:sldId id="28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gg, Manjula" initials="RM" lastIdx="1" clrIdx="0">
    <p:extLst>
      <p:ext uri="{19B8F6BF-5375-455C-9EA6-DF929625EA0E}">
        <p15:presenceInfo xmlns:p15="http://schemas.microsoft.com/office/powerpoint/2012/main" userId="S::Manjula.Rigg@Illinois.gov::fcf3d9c2-7ac9-4b62-9eee-7562bad05f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139" d="100"/>
          <a:sy n="139" d="100"/>
        </p:scale>
        <p:origin x="66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93CFEE-3AA7-4EB6-829B-398FAFE481B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25C3E4-A6F6-43F7-A028-B4367033344C}">
      <dgm:prSet custT="1"/>
      <dgm:spPr/>
      <dgm:t>
        <a:bodyPr/>
        <a:lstStyle/>
        <a:p>
          <a:r>
            <a:rPr lang="en-US" sz="2600" dirty="0"/>
            <a:t>Glossary of Terms 				3 </a:t>
          </a:r>
        </a:p>
      </dgm:t>
    </dgm:pt>
    <dgm:pt modelId="{C375F024-DDE9-4931-8F43-48914326FBD4}" type="parTrans" cxnId="{90337103-59A9-4CF0-AF4C-FEECEB5E896C}">
      <dgm:prSet/>
      <dgm:spPr/>
      <dgm:t>
        <a:bodyPr/>
        <a:lstStyle/>
        <a:p>
          <a:endParaRPr lang="en-US"/>
        </a:p>
      </dgm:t>
    </dgm:pt>
    <dgm:pt modelId="{718BC3CA-DB65-4016-8E6C-65B26AAE9115}" type="sibTrans" cxnId="{90337103-59A9-4CF0-AF4C-FEECEB5E896C}">
      <dgm:prSet/>
      <dgm:spPr/>
      <dgm:t>
        <a:bodyPr/>
        <a:lstStyle/>
        <a:p>
          <a:endParaRPr lang="en-US"/>
        </a:p>
      </dgm:t>
    </dgm:pt>
    <dgm:pt modelId="{7D61008B-6EED-4629-A8E5-9040AC3CE471}">
      <dgm:prSet custT="1"/>
      <dgm:spPr/>
      <dgm:t>
        <a:bodyPr/>
        <a:lstStyle/>
        <a:p>
          <a:r>
            <a:rPr lang="en-US" sz="2600" dirty="0"/>
            <a:t>Introduction to ILogin		 		4</a:t>
          </a:r>
        </a:p>
      </dgm:t>
    </dgm:pt>
    <dgm:pt modelId="{42DE158D-CB10-4941-89EE-D5C89053ED6F}" type="parTrans" cxnId="{41FE2F0F-FACE-4C01-915A-2D18BE768B4F}">
      <dgm:prSet/>
      <dgm:spPr/>
      <dgm:t>
        <a:bodyPr/>
        <a:lstStyle/>
        <a:p>
          <a:endParaRPr lang="en-US"/>
        </a:p>
      </dgm:t>
    </dgm:pt>
    <dgm:pt modelId="{2E26EAC8-A73B-436C-A621-2DC9F621CD66}" type="sibTrans" cxnId="{41FE2F0F-FACE-4C01-915A-2D18BE768B4F}">
      <dgm:prSet/>
      <dgm:spPr/>
      <dgm:t>
        <a:bodyPr/>
        <a:lstStyle/>
        <a:p>
          <a:endParaRPr lang="en-US"/>
        </a:p>
      </dgm:t>
    </dgm:pt>
    <dgm:pt modelId="{7BC80B19-16C2-4407-8972-5C4DCD7B61CB}">
      <dgm:prSet custT="1"/>
      <dgm:spPr/>
      <dgm:t>
        <a:bodyPr/>
        <a:lstStyle/>
        <a:p>
          <a:r>
            <a:rPr lang="en-US" sz="2600" dirty="0"/>
            <a:t>Converting Existing IMPACT Account		5</a:t>
          </a:r>
        </a:p>
      </dgm:t>
    </dgm:pt>
    <dgm:pt modelId="{5EC587D7-69E6-4B0E-9C61-4048CD3D04B6}" type="parTrans" cxnId="{D3565015-B1E3-4E65-AF3E-4FA7D156AD81}">
      <dgm:prSet/>
      <dgm:spPr/>
      <dgm:t>
        <a:bodyPr/>
        <a:lstStyle/>
        <a:p>
          <a:endParaRPr lang="en-US"/>
        </a:p>
      </dgm:t>
    </dgm:pt>
    <dgm:pt modelId="{537A4E64-71C1-4C4E-A059-FEE7298701A0}" type="sibTrans" cxnId="{D3565015-B1E3-4E65-AF3E-4FA7D156AD81}">
      <dgm:prSet/>
      <dgm:spPr/>
      <dgm:t>
        <a:bodyPr/>
        <a:lstStyle/>
        <a:p>
          <a:endParaRPr lang="en-US"/>
        </a:p>
      </dgm:t>
    </dgm:pt>
    <dgm:pt modelId="{EDA053C2-02B7-4855-9318-64A68988B2E7}">
      <dgm:prSet custT="1"/>
      <dgm:spPr/>
      <dgm:t>
        <a:bodyPr/>
        <a:lstStyle/>
        <a:p>
          <a:r>
            <a:rPr lang="en-US" sz="2600" dirty="0"/>
            <a:t>Activating the ILogin Account 			8</a:t>
          </a:r>
        </a:p>
      </dgm:t>
    </dgm:pt>
    <dgm:pt modelId="{BBA16FB0-5E32-470E-83C2-F904DAAF8508}" type="parTrans" cxnId="{8CA0DAA8-02D2-4037-BA0C-ED06EFDFB56F}">
      <dgm:prSet/>
      <dgm:spPr/>
      <dgm:t>
        <a:bodyPr/>
        <a:lstStyle/>
        <a:p>
          <a:endParaRPr lang="en-US"/>
        </a:p>
      </dgm:t>
    </dgm:pt>
    <dgm:pt modelId="{955A3B25-EDF3-490E-80F0-56E2B5A69DA1}" type="sibTrans" cxnId="{8CA0DAA8-02D2-4037-BA0C-ED06EFDFB56F}">
      <dgm:prSet/>
      <dgm:spPr/>
      <dgm:t>
        <a:bodyPr/>
        <a:lstStyle/>
        <a:p>
          <a:endParaRPr lang="en-US"/>
        </a:p>
      </dgm:t>
    </dgm:pt>
    <dgm:pt modelId="{2C5D559C-74D6-4FA3-90A5-31C4B4498676}">
      <dgm:prSet/>
      <dgm:spPr/>
      <dgm:t>
        <a:bodyPr/>
        <a:lstStyle/>
        <a:p>
          <a:r>
            <a:rPr lang="en-US" dirty="0"/>
            <a:t>Applying Multifactor Authentication Methods 	12</a:t>
          </a:r>
        </a:p>
      </dgm:t>
    </dgm:pt>
    <dgm:pt modelId="{15F1FF6C-5587-4CD3-B86E-D1C1466802B0}" type="parTrans" cxnId="{317ABAB3-4E67-4826-BB88-4B5797113F0D}">
      <dgm:prSet/>
      <dgm:spPr/>
      <dgm:t>
        <a:bodyPr/>
        <a:lstStyle/>
        <a:p>
          <a:endParaRPr lang="en-US"/>
        </a:p>
      </dgm:t>
    </dgm:pt>
    <dgm:pt modelId="{ACB9023F-D705-4325-A91B-E412D1922D98}" type="sibTrans" cxnId="{317ABAB3-4E67-4826-BB88-4B5797113F0D}">
      <dgm:prSet/>
      <dgm:spPr/>
      <dgm:t>
        <a:bodyPr/>
        <a:lstStyle/>
        <a:p>
          <a:endParaRPr lang="en-US"/>
        </a:p>
      </dgm:t>
    </dgm:pt>
    <dgm:pt modelId="{5321382E-A958-422D-8845-EC78FD5D5D2E}">
      <dgm:prSet/>
      <dgm:spPr/>
      <dgm:t>
        <a:bodyPr/>
        <a:lstStyle/>
        <a:p>
          <a:r>
            <a:rPr lang="en-US" dirty="0"/>
            <a:t>Accessing IMPACT Application			13</a:t>
          </a:r>
        </a:p>
      </dgm:t>
    </dgm:pt>
    <dgm:pt modelId="{D8C53633-3A50-4671-BB33-3983D83BD26B}" type="parTrans" cxnId="{B1C1FDCF-B162-4E8C-ABFE-531AA70CDFD0}">
      <dgm:prSet/>
      <dgm:spPr/>
      <dgm:t>
        <a:bodyPr/>
        <a:lstStyle/>
        <a:p>
          <a:endParaRPr lang="en-US"/>
        </a:p>
      </dgm:t>
    </dgm:pt>
    <dgm:pt modelId="{03940A53-B599-4F85-867B-3C1B0015D7ED}" type="sibTrans" cxnId="{B1C1FDCF-B162-4E8C-ABFE-531AA70CDFD0}">
      <dgm:prSet/>
      <dgm:spPr/>
      <dgm:t>
        <a:bodyPr/>
        <a:lstStyle/>
        <a:p>
          <a:endParaRPr lang="en-US"/>
        </a:p>
      </dgm:t>
    </dgm:pt>
    <dgm:pt modelId="{50C7447C-4D73-4974-A2AD-5F2FF138CD10}">
      <dgm:prSet/>
      <dgm:spPr/>
      <dgm:t>
        <a:bodyPr/>
        <a:lstStyle/>
        <a:p>
          <a:r>
            <a:rPr lang="en-US" dirty="0"/>
            <a:t>Contact Information				16</a:t>
          </a:r>
        </a:p>
      </dgm:t>
    </dgm:pt>
    <dgm:pt modelId="{8CCF074A-D2B7-4B47-945B-CC2F168B54CB}" type="parTrans" cxnId="{D248932A-5572-49D9-AB63-71FFC0DA72D7}">
      <dgm:prSet/>
      <dgm:spPr/>
      <dgm:t>
        <a:bodyPr/>
        <a:lstStyle/>
        <a:p>
          <a:endParaRPr lang="en-US"/>
        </a:p>
      </dgm:t>
    </dgm:pt>
    <dgm:pt modelId="{05516EEE-ECA1-4CB3-9258-6699B410545F}" type="sibTrans" cxnId="{D248932A-5572-49D9-AB63-71FFC0DA72D7}">
      <dgm:prSet/>
      <dgm:spPr/>
      <dgm:t>
        <a:bodyPr/>
        <a:lstStyle/>
        <a:p>
          <a:endParaRPr lang="en-US"/>
        </a:p>
      </dgm:t>
    </dgm:pt>
    <dgm:pt modelId="{4A59A9BB-6DE0-478F-A0D9-2A87D84223AA}" type="pres">
      <dgm:prSet presAssocID="{1B93CFEE-3AA7-4EB6-829B-398FAFE481B7}" presName="vert0" presStyleCnt="0">
        <dgm:presLayoutVars>
          <dgm:dir/>
          <dgm:animOne val="branch"/>
          <dgm:animLvl val="lvl"/>
        </dgm:presLayoutVars>
      </dgm:prSet>
      <dgm:spPr/>
    </dgm:pt>
    <dgm:pt modelId="{513662FE-BFEE-4585-85BE-962894407D55}" type="pres">
      <dgm:prSet presAssocID="{5A25C3E4-A6F6-43F7-A028-B4367033344C}" presName="thickLine" presStyleLbl="alignNode1" presStyleIdx="0" presStyleCnt="7"/>
      <dgm:spPr/>
    </dgm:pt>
    <dgm:pt modelId="{317FB1B8-3FC6-43CB-972E-7F9A9D6DB781}" type="pres">
      <dgm:prSet presAssocID="{5A25C3E4-A6F6-43F7-A028-B4367033344C}" presName="horz1" presStyleCnt="0"/>
      <dgm:spPr/>
    </dgm:pt>
    <dgm:pt modelId="{85CD4C06-5925-4214-A06B-20A25DC86617}" type="pres">
      <dgm:prSet presAssocID="{5A25C3E4-A6F6-43F7-A028-B4367033344C}" presName="tx1" presStyleLbl="revTx" presStyleIdx="0" presStyleCnt="7"/>
      <dgm:spPr/>
    </dgm:pt>
    <dgm:pt modelId="{35A836DE-5E41-4ECC-929A-07AAC7495BCB}" type="pres">
      <dgm:prSet presAssocID="{5A25C3E4-A6F6-43F7-A028-B4367033344C}" presName="vert1" presStyleCnt="0"/>
      <dgm:spPr/>
    </dgm:pt>
    <dgm:pt modelId="{F9510408-72BF-4DEB-A104-F9C278D46541}" type="pres">
      <dgm:prSet presAssocID="{7D61008B-6EED-4629-A8E5-9040AC3CE471}" presName="thickLine" presStyleLbl="alignNode1" presStyleIdx="1" presStyleCnt="7"/>
      <dgm:spPr/>
    </dgm:pt>
    <dgm:pt modelId="{C5E2955D-E836-4646-B3E1-3DE68F378A9F}" type="pres">
      <dgm:prSet presAssocID="{7D61008B-6EED-4629-A8E5-9040AC3CE471}" presName="horz1" presStyleCnt="0"/>
      <dgm:spPr/>
    </dgm:pt>
    <dgm:pt modelId="{27892AE3-B232-4260-8A28-74955539FD30}" type="pres">
      <dgm:prSet presAssocID="{7D61008B-6EED-4629-A8E5-9040AC3CE471}" presName="tx1" presStyleLbl="revTx" presStyleIdx="1" presStyleCnt="7" custScaleY="107667"/>
      <dgm:spPr/>
    </dgm:pt>
    <dgm:pt modelId="{EA62E0FF-CB5A-428D-AB7A-B0D51E4C7475}" type="pres">
      <dgm:prSet presAssocID="{7D61008B-6EED-4629-A8E5-9040AC3CE471}" presName="vert1" presStyleCnt="0"/>
      <dgm:spPr/>
    </dgm:pt>
    <dgm:pt modelId="{0BEE4D0D-C0B5-4BF7-B621-AAE4117890A5}" type="pres">
      <dgm:prSet presAssocID="{7BC80B19-16C2-4407-8972-5C4DCD7B61CB}" presName="thickLine" presStyleLbl="alignNode1" presStyleIdx="2" presStyleCnt="7"/>
      <dgm:spPr/>
    </dgm:pt>
    <dgm:pt modelId="{5C754962-8B9D-4715-B7BC-0DD41006E689}" type="pres">
      <dgm:prSet presAssocID="{7BC80B19-16C2-4407-8972-5C4DCD7B61CB}" presName="horz1" presStyleCnt="0"/>
      <dgm:spPr/>
    </dgm:pt>
    <dgm:pt modelId="{7AE2D649-044E-4A31-A5DE-F2F26901ECD7}" type="pres">
      <dgm:prSet presAssocID="{7BC80B19-16C2-4407-8972-5C4DCD7B61CB}" presName="tx1" presStyleLbl="revTx" presStyleIdx="2" presStyleCnt="7"/>
      <dgm:spPr/>
    </dgm:pt>
    <dgm:pt modelId="{8BAADE1F-A9F2-40CA-9002-BCE342D4F488}" type="pres">
      <dgm:prSet presAssocID="{7BC80B19-16C2-4407-8972-5C4DCD7B61CB}" presName="vert1" presStyleCnt="0"/>
      <dgm:spPr/>
    </dgm:pt>
    <dgm:pt modelId="{3DAC7D38-4DEE-4F94-BEAD-53CC9BE57ABE}" type="pres">
      <dgm:prSet presAssocID="{EDA053C2-02B7-4855-9318-64A68988B2E7}" presName="thickLine" presStyleLbl="alignNode1" presStyleIdx="3" presStyleCnt="7"/>
      <dgm:spPr/>
    </dgm:pt>
    <dgm:pt modelId="{B448DACE-B099-4877-9BE8-EF95F5C001B2}" type="pres">
      <dgm:prSet presAssocID="{EDA053C2-02B7-4855-9318-64A68988B2E7}" presName="horz1" presStyleCnt="0"/>
      <dgm:spPr/>
    </dgm:pt>
    <dgm:pt modelId="{09EED888-0F36-4976-846C-B7223A481E69}" type="pres">
      <dgm:prSet presAssocID="{EDA053C2-02B7-4855-9318-64A68988B2E7}" presName="tx1" presStyleLbl="revTx" presStyleIdx="3" presStyleCnt="7"/>
      <dgm:spPr/>
    </dgm:pt>
    <dgm:pt modelId="{B0AF75AE-8CD8-4F70-AD06-C21ED6D72C3E}" type="pres">
      <dgm:prSet presAssocID="{EDA053C2-02B7-4855-9318-64A68988B2E7}" presName="vert1" presStyleCnt="0"/>
      <dgm:spPr/>
    </dgm:pt>
    <dgm:pt modelId="{FD788913-C202-493D-9671-9643A3B16C13}" type="pres">
      <dgm:prSet presAssocID="{2C5D559C-74D6-4FA3-90A5-31C4B4498676}" presName="thickLine" presStyleLbl="alignNode1" presStyleIdx="4" presStyleCnt="7"/>
      <dgm:spPr/>
    </dgm:pt>
    <dgm:pt modelId="{BCD8663B-D096-4107-843E-19538C134F2F}" type="pres">
      <dgm:prSet presAssocID="{2C5D559C-74D6-4FA3-90A5-31C4B4498676}" presName="horz1" presStyleCnt="0"/>
      <dgm:spPr/>
    </dgm:pt>
    <dgm:pt modelId="{3699869D-D1B6-4E9A-BEC1-8C9553488082}" type="pres">
      <dgm:prSet presAssocID="{2C5D559C-74D6-4FA3-90A5-31C4B4498676}" presName="tx1" presStyleLbl="revTx" presStyleIdx="4" presStyleCnt="7"/>
      <dgm:spPr/>
    </dgm:pt>
    <dgm:pt modelId="{D345C852-7AB0-4572-A652-265054605797}" type="pres">
      <dgm:prSet presAssocID="{2C5D559C-74D6-4FA3-90A5-31C4B4498676}" presName="vert1" presStyleCnt="0"/>
      <dgm:spPr/>
    </dgm:pt>
    <dgm:pt modelId="{C4E4C1E3-907A-4780-9C43-8C3C1AA69A50}" type="pres">
      <dgm:prSet presAssocID="{5321382E-A958-422D-8845-EC78FD5D5D2E}" presName="thickLine" presStyleLbl="alignNode1" presStyleIdx="5" presStyleCnt="7"/>
      <dgm:spPr/>
    </dgm:pt>
    <dgm:pt modelId="{91B61EF3-77F1-4031-93CF-1D60C752CB72}" type="pres">
      <dgm:prSet presAssocID="{5321382E-A958-422D-8845-EC78FD5D5D2E}" presName="horz1" presStyleCnt="0"/>
      <dgm:spPr/>
    </dgm:pt>
    <dgm:pt modelId="{E31545F2-AE07-44BC-8DC5-18C418690EAF}" type="pres">
      <dgm:prSet presAssocID="{5321382E-A958-422D-8845-EC78FD5D5D2E}" presName="tx1" presStyleLbl="revTx" presStyleIdx="5" presStyleCnt="7"/>
      <dgm:spPr/>
    </dgm:pt>
    <dgm:pt modelId="{BD3860DB-4C6C-4353-AF59-B66D3B092724}" type="pres">
      <dgm:prSet presAssocID="{5321382E-A958-422D-8845-EC78FD5D5D2E}" presName="vert1" presStyleCnt="0"/>
      <dgm:spPr/>
    </dgm:pt>
    <dgm:pt modelId="{FF312061-0176-419A-9C1B-F78D2C9E2606}" type="pres">
      <dgm:prSet presAssocID="{50C7447C-4D73-4974-A2AD-5F2FF138CD10}" presName="thickLine" presStyleLbl="alignNode1" presStyleIdx="6" presStyleCnt="7"/>
      <dgm:spPr/>
    </dgm:pt>
    <dgm:pt modelId="{BC8EF27D-A0A2-41A0-8C01-BF108079A80D}" type="pres">
      <dgm:prSet presAssocID="{50C7447C-4D73-4974-A2AD-5F2FF138CD10}" presName="horz1" presStyleCnt="0"/>
      <dgm:spPr/>
    </dgm:pt>
    <dgm:pt modelId="{CBDFDBC9-2738-4649-BF7D-838FBFE900C6}" type="pres">
      <dgm:prSet presAssocID="{50C7447C-4D73-4974-A2AD-5F2FF138CD10}" presName="tx1" presStyleLbl="revTx" presStyleIdx="6" presStyleCnt="7"/>
      <dgm:spPr/>
    </dgm:pt>
    <dgm:pt modelId="{DD32FBA5-582D-4084-A8F9-8D8F7B7C1A38}" type="pres">
      <dgm:prSet presAssocID="{50C7447C-4D73-4974-A2AD-5F2FF138CD10}" presName="vert1" presStyleCnt="0"/>
      <dgm:spPr/>
    </dgm:pt>
  </dgm:ptLst>
  <dgm:cxnLst>
    <dgm:cxn modelId="{90337103-59A9-4CF0-AF4C-FEECEB5E896C}" srcId="{1B93CFEE-3AA7-4EB6-829B-398FAFE481B7}" destId="{5A25C3E4-A6F6-43F7-A028-B4367033344C}" srcOrd="0" destOrd="0" parTransId="{C375F024-DDE9-4931-8F43-48914326FBD4}" sibTransId="{718BC3CA-DB65-4016-8E6C-65B26AAE9115}"/>
    <dgm:cxn modelId="{33709103-3A91-48B4-9970-D58417A54FF6}" type="presOf" srcId="{50C7447C-4D73-4974-A2AD-5F2FF138CD10}" destId="{CBDFDBC9-2738-4649-BF7D-838FBFE900C6}" srcOrd="0" destOrd="0" presId="urn:microsoft.com/office/officeart/2008/layout/LinedList"/>
    <dgm:cxn modelId="{41FE2F0F-FACE-4C01-915A-2D18BE768B4F}" srcId="{1B93CFEE-3AA7-4EB6-829B-398FAFE481B7}" destId="{7D61008B-6EED-4629-A8E5-9040AC3CE471}" srcOrd="1" destOrd="0" parTransId="{42DE158D-CB10-4941-89EE-D5C89053ED6F}" sibTransId="{2E26EAC8-A73B-436C-A621-2DC9F621CD66}"/>
    <dgm:cxn modelId="{D3565015-B1E3-4E65-AF3E-4FA7D156AD81}" srcId="{1B93CFEE-3AA7-4EB6-829B-398FAFE481B7}" destId="{7BC80B19-16C2-4407-8972-5C4DCD7B61CB}" srcOrd="2" destOrd="0" parTransId="{5EC587D7-69E6-4B0E-9C61-4048CD3D04B6}" sibTransId="{537A4E64-71C1-4C4E-A059-FEE7298701A0}"/>
    <dgm:cxn modelId="{D248932A-5572-49D9-AB63-71FFC0DA72D7}" srcId="{1B93CFEE-3AA7-4EB6-829B-398FAFE481B7}" destId="{50C7447C-4D73-4974-A2AD-5F2FF138CD10}" srcOrd="6" destOrd="0" parTransId="{8CCF074A-D2B7-4B47-945B-CC2F168B54CB}" sibTransId="{05516EEE-ECA1-4CB3-9258-6699B410545F}"/>
    <dgm:cxn modelId="{ED66833F-F81F-46E6-A747-E588AAED147B}" type="presOf" srcId="{5A25C3E4-A6F6-43F7-A028-B4367033344C}" destId="{85CD4C06-5925-4214-A06B-20A25DC86617}" srcOrd="0" destOrd="0" presId="urn:microsoft.com/office/officeart/2008/layout/LinedList"/>
    <dgm:cxn modelId="{C951D48C-83F6-4B02-93B6-F9EC3F546545}" type="presOf" srcId="{5321382E-A958-422D-8845-EC78FD5D5D2E}" destId="{E31545F2-AE07-44BC-8DC5-18C418690EAF}" srcOrd="0" destOrd="0" presId="urn:microsoft.com/office/officeart/2008/layout/LinedList"/>
    <dgm:cxn modelId="{3BCFE78D-A41E-4171-9F30-10ED523036FD}" type="presOf" srcId="{EDA053C2-02B7-4855-9318-64A68988B2E7}" destId="{09EED888-0F36-4976-846C-B7223A481E69}" srcOrd="0" destOrd="0" presId="urn:microsoft.com/office/officeart/2008/layout/LinedList"/>
    <dgm:cxn modelId="{758BBF92-CBFD-415E-8489-348B7B17BA89}" type="presOf" srcId="{7BC80B19-16C2-4407-8972-5C4DCD7B61CB}" destId="{7AE2D649-044E-4A31-A5DE-F2F26901ECD7}" srcOrd="0" destOrd="0" presId="urn:microsoft.com/office/officeart/2008/layout/LinedList"/>
    <dgm:cxn modelId="{8CA0DAA8-02D2-4037-BA0C-ED06EFDFB56F}" srcId="{1B93CFEE-3AA7-4EB6-829B-398FAFE481B7}" destId="{EDA053C2-02B7-4855-9318-64A68988B2E7}" srcOrd="3" destOrd="0" parTransId="{BBA16FB0-5E32-470E-83C2-F904DAAF8508}" sibTransId="{955A3B25-EDF3-490E-80F0-56E2B5A69DA1}"/>
    <dgm:cxn modelId="{317ABAB3-4E67-4826-BB88-4B5797113F0D}" srcId="{1B93CFEE-3AA7-4EB6-829B-398FAFE481B7}" destId="{2C5D559C-74D6-4FA3-90A5-31C4B4498676}" srcOrd="4" destOrd="0" parTransId="{15F1FF6C-5587-4CD3-B86E-D1C1466802B0}" sibTransId="{ACB9023F-D705-4325-A91B-E412D1922D98}"/>
    <dgm:cxn modelId="{A9316BC8-EC19-4DAC-97FF-D7DD0FDC0B2C}" type="presOf" srcId="{1B93CFEE-3AA7-4EB6-829B-398FAFE481B7}" destId="{4A59A9BB-6DE0-478F-A0D9-2A87D84223AA}" srcOrd="0" destOrd="0" presId="urn:microsoft.com/office/officeart/2008/layout/LinedList"/>
    <dgm:cxn modelId="{B1C1FDCF-B162-4E8C-ABFE-531AA70CDFD0}" srcId="{1B93CFEE-3AA7-4EB6-829B-398FAFE481B7}" destId="{5321382E-A958-422D-8845-EC78FD5D5D2E}" srcOrd="5" destOrd="0" parTransId="{D8C53633-3A50-4671-BB33-3983D83BD26B}" sibTransId="{03940A53-B599-4F85-867B-3C1B0015D7ED}"/>
    <dgm:cxn modelId="{F50D79D2-09F1-42A0-8759-E883C9DD09FF}" type="presOf" srcId="{2C5D559C-74D6-4FA3-90A5-31C4B4498676}" destId="{3699869D-D1B6-4E9A-BEC1-8C9553488082}" srcOrd="0" destOrd="0" presId="urn:microsoft.com/office/officeart/2008/layout/LinedList"/>
    <dgm:cxn modelId="{0DB07CFF-A917-492D-A2DF-5CD2FD62A837}" type="presOf" srcId="{7D61008B-6EED-4629-A8E5-9040AC3CE471}" destId="{27892AE3-B232-4260-8A28-74955539FD30}" srcOrd="0" destOrd="0" presId="urn:microsoft.com/office/officeart/2008/layout/LinedList"/>
    <dgm:cxn modelId="{D5AC364B-844C-4B0B-9E58-DAEB2E2F471B}" type="presParOf" srcId="{4A59A9BB-6DE0-478F-A0D9-2A87D84223AA}" destId="{513662FE-BFEE-4585-85BE-962894407D55}" srcOrd="0" destOrd="0" presId="urn:microsoft.com/office/officeart/2008/layout/LinedList"/>
    <dgm:cxn modelId="{03E98853-2CC4-4808-B566-63048747DDFE}" type="presParOf" srcId="{4A59A9BB-6DE0-478F-A0D9-2A87D84223AA}" destId="{317FB1B8-3FC6-43CB-972E-7F9A9D6DB781}" srcOrd="1" destOrd="0" presId="urn:microsoft.com/office/officeart/2008/layout/LinedList"/>
    <dgm:cxn modelId="{0DB2D912-CAE6-4F5D-9BCD-318BBFBF8B9B}" type="presParOf" srcId="{317FB1B8-3FC6-43CB-972E-7F9A9D6DB781}" destId="{85CD4C06-5925-4214-A06B-20A25DC86617}" srcOrd="0" destOrd="0" presId="urn:microsoft.com/office/officeart/2008/layout/LinedList"/>
    <dgm:cxn modelId="{6294932B-9CC0-4B88-9EF2-BACCA609EC96}" type="presParOf" srcId="{317FB1B8-3FC6-43CB-972E-7F9A9D6DB781}" destId="{35A836DE-5E41-4ECC-929A-07AAC7495BCB}" srcOrd="1" destOrd="0" presId="urn:microsoft.com/office/officeart/2008/layout/LinedList"/>
    <dgm:cxn modelId="{6D100254-5E4C-46F0-9D55-B9F35FF80CB5}" type="presParOf" srcId="{4A59A9BB-6DE0-478F-A0D9-2A87D84223AA}" destId="{F9510408-72BF-4DEB-A104-F9C278D46541}" srcOrd="2" destOrd="0" presId="urn:microsoft.com/office/officeart/2008/layout/LinedList"/>
    <dgm:cxn modelId="{C3784E05-D36B-41A7-9C16-C185855BB6A6}" type="presParOf" srcId="{4A59A9BB-6DE0-478F-A0D9-2A87D84223AA}" destId="{C5E2955D-E836-4646-B3E1-3DE68F378A9F}" srcOrd="3" destOrd="0" presId="urn:microsoft.com/office/officeart/2008/layout/LinedList"/>
    <dgm:cxn modelId="{3E360E4F-9E44-4257-B318-F61E5064C9C9}" type="presParOf" srcId="{C5E2955D-E836-4646-B3E1-3DE68F378A9F}" destId="{27892AE3-B232-4260-8A28-74955539FD30}" srcOrd="0" destOrd="0" presId="urn:microsoft.com/office/officeart/2008/layout/LinedList"/>
    <dgm:cxn modelId="{3C6CD6AD-7F37-4658-AB1D-E603AD0E1536}" type="presParOf" srcId="{C5E2955D-E836-4646-B3E1-3DE68F378A9F}" destId="{EA62E0FF-CB5A-428D-AB7A-B0D51E4C7475}" srcOrd="1" destOrd="0" presId="urn:microsoft.com/office/officeart/2008/layout/LinedList"/>
    <dgm:cxn modelId="{C47653CA-0CFB-47BF-B2FA-FBB0B516A3A1}" type="presParOf" srcId="{4A59A9BB-6DE0-478F-A0D9-2A87D84223AA}" destId="{0BEE4D0D-C0B5-4BF7-B621-AAE4117890A5}" srcOrd="4" destOrd="0" presId="urn:microsoft.com/office/officeart/2008/layout/LinedList"/>
    <dgm:cxn modelId="{21D951E5-CDCF-4375-BA54-453F14A563F9}" type="presParOf" srcId="{4A59A9BB-6DE0-478F-A0D9-2A87D84223AA}" destId="{5C754962-8B9D-4715-B7BC-0DD41006E689}" srcOrd="5" destOrd="0" presId="urn:microsoft.com/office/officeart/2008/layout/LinedList"/>
    <dgm:cxn modelId="{9DDE300C-79F2-4623-988F-AF8B6868F4F8}" type="presParOf" srcId="{5C754962-8B9D-4715-B7BC-0DD41006E689}" destId="{7AE2D649-044E-4A31-A5DE-F2F26901ECD7}" srcOrd="0" destOrd="0" presId="urn:microsoft.com/office/officeart/2008/layout/LinedList"/>
    <dgm:cxn modelId="{363E733F-6391-48AB-92FD-251EA4D9C2A3}" type="presParOf" srcId="{5C754962-8B9D-4715-B7BC-0DD41006E689}" destId="{8BAADE1F-A9F2-40CA-9002-BCE342D4F488}" srcOrd="1" destOrd="0" presId="urn:microsoft.com/office/officeart/2008/layout/LinedList"/>
    <dgm:cxn modelId="{5B90B6D5-F16A-45FC-B8CC-1A67C3DAC6AF}" type="presParOf" srcId="{4A59A9BB-6DE0-478F-A0D9-2A87D84223AA}" destId="{3DAC7D38-4DEE-4F94-BEAD-53CC9BE57ABE}" srcOrd="6" destOrd="0" presId="urn:microsoft.com/office/officeart/2008/layout/LinedList"/>
    <dgm:cxn modelId="{D0573BF7-A765-492A-8201-803280FBADE0}" type="presParOf" srcId="{4A59A9BB-6DE0-478F-A0D9-2A87D84223AA}" destId="{B448DACE-B099-4877-9BE8-EF95F5C001B2}" srcOrd="7" destOrd="0" presId="urn:microsoft.com/office/officeart/2008/layout/LinedList"/>
    <dgm:cxn modelId="{8DD65EB5-AD27-459C-B39E-7A096CF1CC7A}" type="presParOf" srcId="{B448DACE-B099-4877-9BE8-EF95F5C001B2}" destId="{09EED888-0F36-4976-846C-B7223A481E69}" srcOrd="0" destOrd="0" presId="urn:microsoft.com/office/officeart/2008/layout/LinedList"/>
    <dgm:cxn modelId="{6880421C-ED4F-4E86-B8EC-6B9250F2B3AE}" type="presParOf" srcId="{B448DACE-B099-4877-9BE8-EF95F5C001B2}" destId="{B0AF75AE-8CD8-4F70-AD06-C21ED6D72C3E}" srcOrd="1" destOrd="0" presId="urn:microsoft.com/office/officeart/2008/layout/LinedList"/>
    <dgm:cxn modelId="{CE4A6691-AF05-4ED2-953B-3CCDD281D3AF}" type="presParOf" srcId="{4A59A9BB-6DE0-478F-A0D9-2A87D84223AA}" destId="{FD788913-C202-493D-9671-9643A3B16C13}" srcOrd="8" destOrd="0" presId="urn:microsoft.com/office/officeart/2008/layout/LinedList"/>
    <dgm:cxn modelId="{222DCA80-8956-4291-8C27-870882EC2CD4}" type="presParOf" srcId="{4A59A9BB-6DE0-478F-A0D9-2A87D84223AA}" destId="{BCD8663B-D096-4107-843E-19538C134F2F}" srcOrd="9" destOrd="0" presId="urn:microsoft.com/office/officeart/2008/layout/LinedList"/>
    <dgm:cxn modelId="{7AA06320-9039-47C8-9551-016B52230F99}" type="presParOf" srcId="{BCD8663B-D096-4107-843E-19538C134F2F}" destId="{3699869D-D1B6-4E9A-BEC1-8C9553488082}" srcOrd="0" destOrd="0" presId="urn:microsoft.com/office/officeart/2008/layout/LinedList"/>
    <dgm:cxn modelId="{B8C88C88-243B-4E17-8B59-A7188C14DDEA}" type="presParOf" srcId="{BCD8663B-D096-4107-843E-19538C134F2F}" destId="{D345C852-7AB0-4572-A652-265054605797}" srcOrd="1" destOrd="0" presId="urn:microsoft.com/office/officeart/2008/layout/LinedList"/>
    <dgm:cxn modelId="{0379E02B-8A06-4D7B-AFDD-156813B4F5CF}" type="presParOf" srcId="{4A59A9BB-6DE0-478F-A0D9-2A87D84223AA}" destId="{C4E4C1E3-907A-4780-9C43-8C3C1AA69A50}" srcOrd="10" destOrd="0" presId="urn:microsoft.com/office/officeart/2008/layout/LinedList"/>
    <dgm:cxn modelId="{1D4398DC-6F14-4823-AD10-3764A016A1E2}" type="presParOf" srcId="{4A59A9BB-6DE0-478F-A0D9-2A87D84223AA}" destId="{91B61EF3-77F1-4031-93CF-1D60C752CB72}" srcOrd="11" destOrd="0" presId="urn:microsoft.com/office/officeart/2008/layout/LinedList"/>
    <dgm:cxn modelId="{3CF477E4-18DA-4581-9315-104D52ECE1E8}" type="presParOf" srcId="{91B61EF3-77F1-4031-93CF-1D60C752CB72}" destId="{E31545F2-AE07-44BC-8DC5-18C418690EAF}" srcOrd="0" destOrd="0" presId="urn:microsoft.com/office/officeart/2008/layout/LinedList"/>
    <dgm:cxn modelId="{6567E229-6CA6-4E58-9692-DF0513D2B5AB}" type="presParOf" srcId="{91B61EF3-77F1-4031-93CF-1D60C752CB72}" destId="{BD3860DB-4C6C-4353-AF59-B66D3B092724}" srcOrd="1" destOrd="0" presId="urn:microsoft.com/office/officeart/2008/layout/LinedList"/>
    <dgm:cxn modelId="{94C41385-8F6F-442A-B4F8-2F3A3716E6EB}" type="presParOf" srcId="{4A59A9BB-6DE0-478F-A0D9-2A87D84223AA}" destId="{FF312061-0176-419A-9C1B-F78D2C9E2606}" srcOrd="12" destOrd="0" presId="urn:microsoft.com/office/officeart/2008/layout/LinedList"/>
    <dgm:cxn modelId="{E0484074-F3A0-48D7-9833-DF8F8224FBA1}" type="presParOf" srcId="{4A59A9BB-6DE0-478F-A0D9-2A87D84223AA}" destId="{BC8EF27D-A0A2-41A0-8C01-BF108079A80D}" srcOrd="13" destOrd="0" presId="urn:microsoft.com/office/officeart/2008/layout/LinedList"/>
    <dgm:cxn modelId="{EB3925B2-860C-4A6C-B13E-C82794BD8E9E}" type="presParOf" srcId="{BC8EF27D-A0A2-41A0-8C01-BF108079A80D}" destId="{CBDFDBC9-2738-4649-BF7D-838FBFE900C6}" srcOrd="0" destOrd="0" presId="urn:microsoft.com/office/officeart/2008/layout/LinedList"/>
    <dgm:cxn modelId="{EC0CC62D-F034-433D-9A7D-555E0C6CDC47}" type="presParOf" srcId="{BC8EF27D-A0A2-41A0-8C01-BF108079A80D}" destId="{DD32FBA5-582D-4084-A8F9-8D8F7B7C1A3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3662FE-BFEE-4585-85BE-962894407D55}">
      <dsp:nvSpPr>
        <dsp:cNvPr id="0" name=""/>
        <dsp:cNvSpPr/>
      </dsp:nvSpPr>
      <dsp:spPr>
        <a:xfrm>
          <a:off x="0" y="3119"/>
          <a:ext cx="746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CD4C06-5925-4214-A06B-20A25DC86617}">
      <dsp:nvSpPr>
        <dsp:cNvPr id="0" name=""/>
        <dsp:cNvSpPr/>
      </dsp:nvSpPr>
      <dsp:spPr>
        <a:xfrm>
          <a:off x="0" y="3119"/>
          <a:ext cx="7467600" cy="634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Glossary of Terms 				3 </a:t>
          </a:r>
        </a:p>
      </dsp:txBody>
      <dsp:txXfrm>
        <a:off x="0" y="3119"/>
        <a:ext cx="7467600" cy="634417"/>
      </dsp:txXfrm>
    </dsp:sp>
    <dsp:sp modelId="{F9510408-72BF-4DEB-A104-F9C278D46541}">
      <dsp:nvSpPr>
        <dsp:cNvPr id="0" name=""/>
        <dsp:cNvSpPr/>
      </dsp:nvSpPr>
      <dsp:spPr>
        <a:xfrm>
          <a:off x="0" y="637536"/>
          <a:ext cx="746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92AE3-B232-4260-8A28-74955539FD30}">
      <dsp:nvSpPr>
        <dsp:cNvPr id="0" name=""/>
        <dsp:cNvSpPr/>
      </dsp:nvSpPr>
      <dsp:spPr>
        <a:xfrm>
          <a:off x="0" y="637536"/>
          <a:ext cx="7460307" cy="683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Introduction to ILogin		 		4</a:t>
          </a:r>
        </a:p>
      </dsp:txBody>
      <dsp:txXfrm>
        <a:off x="0" y="637536"/>
        <a:ext cx="7460307" cy="683057"/>
      </dsp:txXfrm>
    </dsp:sp>
    <dsp:sp modelId="{0BEE4D0D-C0B5-4BF7-B621-AAE4117890A5}">
      <dsp:nvSpPr>
        <dsp:cNvPr id="0" name=""/>
        <dsp:cNvSpPr/>
      </dsp:nvSpPr>
      <dsp:spPr>
        <a:xfrm>
          <a:off x="0" y="1320594"/>
          <a:ext cx="746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2D649-044E-4A31-A5DE-F2F26901ECD7}">
      <dsp:nvSpPr>
        <dsp:cNvPr id="0" name=""/>
        <dsp:cNvSpPr/>
      </dsp:nvSpPr>
      <dsp:spPr>
        <a:xfrm>
          <a:off x="0" y="1320594"/>
          <a:ext cx="7467600" cy="634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Converting Existing IMPACT Account		5</a:t>
          </a:r>
        </a:p>
      </dsp:txBody>
      <dsp:txXfrm>
        <a:off x="0" y="1320594"/>
        <a:ext cx="7467600" cy="634417"/>
      </dsp:txXfrm>
    </dsp:sp>
    <dsp:sp modelId="{3DAC7D38-4DEE-4F94-BEAD-53CC9BE57ABE}">
      <dsp:nvSpPr>
        <dsp:cNvPr id="0" name=""/>
        <dsp:cNvSpPr/>
      </dsp:nvSpPr>
      <dsp:spPr>
        <a:xfrm>
          <a:off x="0" y="1955011"/>
          <a:ext cx="746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EED888-0F36-4976-846C-B7223A481E69}">
      <dsp:nvSpPr>
        <dsp:cNvPr id="0" name=""/>
        <dsp:cNvSpPr/>
      </dsp:nvSpPr>
      <dsp:spPr>
        <a:xfrm>
          <a:off x="0" y="1955011"/>
          <a:ext cx="7467600" cy="634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Activating the ILogin Account 			8</a:t>
          </a:r>
        </a:p>
      </dsp:txBody>
      <dsp:txXfrm>
        <a:off x="0" y="1955011"/>
        <a:ext cx="7467600" cy="634417"/>
      </dsp:txXfrm>
    </dsp:sp>
    <dsp:sp modelId="{FD788913-C202-493D-9671-9643A3B16C13}">
      <dsp:nvSpPr>
        <dsp:cNvPr id="0" name=""/>
        <dsp:cNvSpPr/>
      </dsp:nvSpPr>
      <dsp:spPr>
        <a:xfrm>
          <a:off x="0" y="2589428"/>
          <a:ext cx="746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99869D-D1B6-4E9A-BEC1-8C9553488082}">
      <dsp:nvSpPr>
        <dsp:cNvPr id="0" name=""/>
        <dsp:cNvSpPr/>
      </dsp:nvSpPr>
      <dsp:spPr>
        <a:xfrm>
          <a:off x="0" y="2589428"/>
          <a:ext cx="7467600" cy="634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Applying Multifactor Authentication Methods 	12</a:t>
          </a:r>
        </a:p>
      </dsp:txBody>
      <dsp:txXfrm>
        <a:off x="0" y="2589428"/>
        <a:ext cx="7467600" cy="634417"/>
      </dsp:txXfrm>
    </dsp:sp>
    <dsp:sp modelId="{C4E4C1E3-907A-4780-9C43-8C3C1AA69A50}">
      <dsp:nvSpPr>
        <dsp:cNvPr id="0" name=""/>
        <dsp:cNvSpPr/>
      </dsp:nvSpPr>
      <dsp:spPr>
        <a:xfrm>
          <a:off x="0" y="3223846"/>
          <a:ext cx="746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545F2-AE07-44BC-8DC5-18C418690EAF}">
      <dsp:nvSpPr>
        <dsp:cNvPr id="0" name=""/>
        <dsp:cNvSpPr/>
      </dsp:nvSpPr>
      <dsp:spPr>
        <a:xfrm>
          <a:off x="0" y="3223846"/>
          <a:ext cx="7467600" cy="634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Accessing IMPACT Application			13</a:t>
          </a:r>
        </a:p>
      </dsp:txBody>
      <dsp:txXfrm>
        <a:off x="0" y="3223846"/>
        <a:ext cx="7467600" cy="634417"/>
      </dsp:txXfrm>
    </dsp:sp>
    <dsp:sp modelId="{FF312061-0176-419A-9C1B-F78D2C9E2606}">
      <dsp:nvSpPr>
        <dsp:cNvPr id="0" name=""/>
        <dsp:cNvSpPr/>
      </dsp:nvSpPr>
      <dsp:spPr>
        <a:xfrm>
          <a:off x="0" y="3858263"/>
          <a:ext cx="7467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DFDBC9-2738-4649-BF7D-838FBFE900C6}">
      <dsp:nvSpPr>
        <dsp:cNvPr id="0" name=""/>
        <dsp:cNvSpPr/>
      </dsp:nvSpPr>
      <dsp:spPr>
        <a:xfrm>
          <a:off x="0" y="3858263"/>
          <a:ext cx="7467600" cy="634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Contact Information				16</a:t>
          </a:r>
        </a:p>
      </dsp:txBody>
      <dsp:txXfrm>
        <a:off x="0" y="3858263"/>
        <a:ext cx="7467600" cy="634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29C4D-0A27-4B53-B3B4-3583724E2FEB}" type="datetimeFigureOut">
              <a:rPr lang="en-US" smtClean="0"/>
              <a:pPr/>
              <a:t>3/1/2022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A7518-FEA2-4798-B2A7-7978D278FC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900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70AC1-218C-4AD4-B8C9-D4832227629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6A7518-FEA2-4798-B2A7-7978D278FC3C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72D75-1940-4039-A1A2-6A08EA2424F0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C00F8-2955-4B69-863B-B084355E6BAB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AAF0-EE8D-4B19-9882-5C345F4DCA1F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FF3D4-3722-49AC-9450-11904088AE7C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30D9-974E-4044-ADE6-28853CC6182C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3CA15-05AD-4F65-8F48-512029923667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4C5BB-FBB3-4BAA-A693-4005AD6AC05C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BC0EA-88CB-4C75-BBEA-D1442BE8BC51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677E9-2E03-45EC-BE15-8A2F6D949885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7DC54-125E-443F-A812-E5D98B21E2B8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F560-39B9-4C01-B2C6-610E54DAA5B0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82F8F-7FF0-4D61-9212-5AE462E6F549}" type="datetime1">
              <a:rPr lang="en-US" smtClean="0"/>
              <a:t>3/1/2022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IMPACT.Login@Illinois.gov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MPACT.Help@illinois.gov" TargetMode="External"/><Relationship Id="rId4" Type="http://schemas.openxmlformats.org/officeDocument/2006/relationships/hyperlink" Target="mailto:DoIT.Okta.Support@illinois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nam10.safelinks.protection.outlook.com/?url=https%3A%2F%2Fimpact.illinois.gov%2F&amp;data=04%7C01%7Csharath.kuruvalli%40cns-inc.com%7Cc204c42ccc8644aa501908d9a07c237f%7C80a9c7a6df4044fca8eafff5c04ba485%7C0%7C0%7C637717277302279326%7CUnknown%7CTWFpbGZsb3d8eyJWIjoiMC4wLjAwMDAiLCJQIjoiV2luMzIiLCJBTiI6Ik1haWwiLCJXVCI6Mn0%3D%7C1000&amp;sdata=bSqF5YXAw%2FV1xIRFNXlaDfov1MCFS4mgsvvnppv6o7o%3D&amp;reserved=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3716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ILLINOIS PROVIDER ENROLLMENT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7244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Creating an ILogin Account </a:t>
            </a:r>
          </a:p>
          <a:p>
            <a:pPr algn="ctr"/>
            <a:r>
              <a:rPr lang="en-US" b="1" i="1" dirty="0"/>
              <a:t>for Existing External IMPACT Users </a:t>
            </a:r>
          </a:p>
        </p:txBody>
      </p:sp>
      <p:pic>
        <p:nvPicPr>
          <p:cNvPr id="1027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9212" y="2133600"/>
            <a:ext cx="6679388" cy="1905000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8EB675-47F5-4152-AA3F-2A0362EFD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1</a:t>
            </a:fld>
            <a:endParaRPr lang="en-US" b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EFF231-8CA9-4F59-B5CD-8733B212D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881F-E541-4A00-8D71-E5D4BC8B5BAD}" type="datetime1">
              <a:rPr lang="en-US" smtClean="0"/>
              <a:t>3/1/2022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981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443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10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8291" y="15240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/>
              <a:t>Step 2: Activating the ILogin Account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28F9D6-C8A3-4E15-8BC5-1F1D1B979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0187" y="1905000"/>
            <a:ext cx="6067425" cy="4314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C5C814-6D4D-4F0F-A6B3-5DE47038B7D6}"/>
              </a:ext>
            </a:extLst>
          </p:cNvPr>
          <p:cNvSpPr txBox="1"/>
          <p:nvPr/>
        </p:nvSpPr>
        <p:spPr>
          <a:xfrm>
            <a:off x="1500187" y="1143000"/>
            <a:ext cx="6067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Create your password. Be sure to follow the password requirements listed below: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62AA1-4FD1-4500-B17A-C56AD7B0E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10</a:t>
            </a:fld>
            <a:endParaRPr lang="en-US" b="1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7CCBB-3BC2-4FB9-B810-B56606BCB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49A06-E494-4E42-9F0E-283C860565CC}" type="datetime1">
              <a:rPr lang="en-US" smtClean="0"/>
              <a:t>3/1/2022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443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10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/>
              <a:t>Step 2: Activating the ILogin Account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EDE5D2-3A03-44CF-96D6-92171B35A523}"/>
              </a:ext>
            </a:extLst>
          </p:cNvPr>
          <p:cNvSpPr/>
          <p:nvPr/>
        </p:nvSpPr>
        <p:spPr>
          <a:xfrm>
            <a:off x="228600" y="1078468"/>
            <a:ext cx="5105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Password Recovery Options</a:t>
            </a:r>
            <a:br>
              <a:rPr lang="en-US" b="1" dirty="0"/>
            </a:br>
            <a:endParaRPr lang="en-US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Only presented when logging in to ILogin for the first time.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Complete at least ONE (1) Password Recovery Options.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Click on </a:t>
            </a:r>
            <a:r>
              <a:rPr lang="en-US" b="1" dirty="0"/>
              <a:t>“Create My Account” </a:t>
            </a:r>
            <a:r>
              <a:rPr lang="en-US" dirty="0"/>
              <a:t>to complete account activation.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To make a change to your Password Recovery Options, you can click on the ILogin “Settings” after creating your account.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5BBB19-6961-4F36-990F-B8E07A531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990600"/>
            <a:ext cx="2580596" cy="306977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9FBCB4-3E42-46AC-8365-119EC64E8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4065493"/>
            <a:ext cx="2580596" cy="26401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83A6134-FD0A-4635-80BC-6CAD9D31CA19}"/>
              </a:ext>
            </a:extLst>
          </p:cNvPr>
          <p:cNvCxnSpPr>
            <a:cxnSpLocks/>
          </p:cNvCxnSpPr>
          <p:nvPr/>
        </p:nvCxnSpPr>
        <p:spPr>
          <a:xfrm>
            <a:off x="6400800" y="6553200"/>
            <a:ext cx="1143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670A2A4-58B4-482A-B034-4534C4294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11</a:t>
            </a:fld>
            <a:endParaRPr lang="en-US" b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BA7FE6-BE97-430A-B477-94C51F07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62DC8-2526-44AD-B0E5-072AC359228C}" type="datetime1">
              <a:rPr lang="en-US" smtClean="0"/>
              <a:t>3/1/2022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6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/>
              <a:t>Step 3: Applying Multifactor Authentication Methods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9E4CC7-53F8-404D-943B-C17D30CCC509}"/>
              </a:ext>
            </a:extLst>
          </p:cNvPr>
          <p:cNvSpPr txBox="1"/>
          <p:nvPr/>
        </p:nvSpPr>
        <p:spPr>
          <a:xfrm>
            <a:off x="381000" y="1162883"/>
            <a:ext cx="505600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Multifactor Authentication (MFA)  Set Up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Only presented when logging in to ILogin for the first time.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You must complete at least ONE (1) Multifactor Authentication Methods.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It is recommended to setup multiple methods, so you have a back-up option if one method is not available to you.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/>
              <a:t>Once MFA Methods is set up, click on the “Finish” button.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0170A4-76D3-45A2-9632-E2CFD140329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248400" y="1006318"/>
            <a:ext cx="2057400" cy="49372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A04712-6102-4AC2-988B-69CDF398BD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20" t="90367" r="8895" b="3104"/>
          <a:stretch/>
        </p:blipFill>
        <p:spPr>
          <a:xfrm>
            <a:off x="6248400" y="5943600"/>
            <a:ext cx="2057400" cy="420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2DC5421-D51B-49D1-B463-27DEF4122C59}"/>
              </a:ext>
            </a:extLst>
          </p:cNvPr>
          <p:cNvCxnSpPr>
            <a:cxnSpLocks/>
          </p:cNvCxnSpPr>
          <p:nvPr/>
        </p:nvCxnSpPr>
        <p:spPr>
          <a:xfrm>
            <a:off x="5181600" y="6172200"/>
            <a:ext cx="1143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9765B8F-9044-405F-BC09-E155A06F1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12</a:t>
            </a:fld>
            <a:endParaRPr lang="en-US" b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B63AA4-7820-4532-A1A1-537A63300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80151-4F2D-4F55-B5EF-ACBA26980613}" type="datetime1">
              <a:rPr lang="en-US" smtClean="0"/>
              <a:t>3/1/2022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7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/>
              <a:t>Step 4: Accessing IMPACT Application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3C4CC4-A0BA-4D15-8CEC-B596EEA23279}"/>
              </a:ext>
            </a:extLst>
          </p:cNvPr>
          <p:cNvSpPr txBox="1"/>
          <p:nvPr/>
        </p:nvSpPr>
        <p:spPr>
          <a:xfrm>
            <a:off x="783431" y="1265517"/>
            <a:ext cx="7577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Welcome to the ILogin Dashboard. All the application chiclets that you are authorized to use will appear here.  Click on the </a:t>
            </a:r>
            <a:r>
              <a:rPr lang="en-US" b="1" dirty="0"/>
              <a:t>“IMPACT” </a:t>
            </a:r>
            <a:r>
              <a:rPr lang="en-US" dirty="0"/>
              <a:t>chiclet.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56907A-ECFE-4840-BCC3-07F369AFE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13</a:t>
            </a:fld>
            <a:endParaRPr lang="en-US" b="1" dirty="0"/>
          </a:p>
        </p:txBody>
      </p:sp>
      <p:pic>
        <p:nvPicPr>
          <p:cNvPr id="9" name="docshape101">
            <a:extLst>
              <a:ext uri="{FF2B5EF4-FFF2-40B4-BE49-F238E27FC236}">
                <a16:creationId xmlns:a16="http://schemas.microsoft.com/office/drawing/2014/main" id="{E7499816-C9E5-4AD9-AB46-D40D8C4CB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352800"/>
            <a:ext cx="3429000" cy="141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939B9DE-95EB-47AE-9DFD-85851D4AF199}"/>
              </a:ext>
            </a:extLst>
          </p:cNvPr>
          <p:cNvCxnSpPr>
            <a:cxnSpLocks/>
          </p:cNvCxnSpPr>
          <p:nvPr/>
        </p:nvCxnSpPr>
        <p:spPr>
          <a:xfrm flipH="1">
            <a:off x="3048000" y="4114800"/>
            <a:ext cx="1143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061BA0C7-52DA-417D-B84E-8134118F8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557" y="3378728"/>
            <a:ext cx="950736" cy="11932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8053E0E-715D-4859-AF48-19A4E5337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450" y="4191000"/>
            <a:ext cx="438150" cy="173567"/>
          </a:xfrm>
          <a:prstGeom prst="rect">
            <a:avLst/>
          </a:prstGeom>
        </p:spPr>
      </p:pic>
      <p:grpSp>
        <p:nvGrpSpPr>
          <p:cNvPr id="19" name="docshapegroup97">
            <a:extLst>
              <a:ext uri="{FF2B5EF4-FFF2-40B4-BE49-F238E27FC236}">
                <a16:creationId xmlns:a16="http://schemas.microsoft.com/office/drawing/2014/main" id="{1F3BC324-E541-487D-855A-FC2DD6097AA8}"/>
              </a:ext>
            </a:extLst>
          </p:cNvPr>
          <p:cNvGrpSpPr>
            <a:grpSpLocks/>
          </p:cNvGrpSpPr>
          <p:nvPr/>
        </p:nvGrpSpPr>
        <p:grpSpPr bwMode="auto">
          <a:xfrm>
            <a:off x="783431" y="2164482"/>
            <a:ext cx="7577138" cy="2864718"/>
            <a:chOff x="1860" y="3981"/>
            <a:chExt cx="13320" cy="4976"/>
          </a:xfrm>
        </p:grpSpPr>
        <p:pic>
          <p:nvPicPr>
            <p:cNvPr id="20" name="docshape98">
              <a:extLst>
                <a:ext uri="{FF2B5EF4-FFF2-40B4-BE49-F238E27FC236}">
                  <a16:creationId xmlns:a16="http://schemas.microsoft.com/office/drawing/2014/main" id="{024D925D-17C2-4ADB-8DA5-0AE757DC17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0" y="3981"/>
              <a:ext cx="13320" cy="4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docshape99">
              <a:extLst>
                <a:ext uri="{FF2B5EF4-FFF2-40B4-BE49-F238E27FC236}">
                  <a16:creationId xmlns:a16="http://schemas.microsoft.com/office/drawing/2014/main" id="{CFEEDAFE-A328-4761-8A12-1A149CF981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3" y="5919"/>
              <a:ext cx="1806" cy="2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docshape100">
              <a:extLst>
                <a:ext uri="{FF2B5EF4-FFF2-40B4-BE49-F238E27FC236}">
                  <a16:creationId xmlns:a16="http://schemas.microsoft.com/office/drawing/2014/main" id="{FEF075CF-3540-4FEA-AC3E-ACD3CD78F7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3" y="5852"/>
              <a:ext cx="1517" cy="2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docshape101">
              <a:extLst>
                <a:ext uri="{FF2B5EF4-FFF2-40B4-BE49-F238E27FC236}">
                  <a16:creationId xmlns:a16="http://schemas.microsoft.com/office/drawing/2014/main" id="{A5D18E41-8150-4985-93E1-8C0E4F10EC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32" y="5896"/>
              <a:ext cx="4680" cy="2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docshape103">
              <a:extLst>
                <a:ext uri="{FF2B5EF4-FFF2-40B4-BE49-F238E27FC236}">
                  <a16:creationId xmlns:a16="http://schemas.microsoft.com/office/drawing/2014/main" id="{656A1793-65C9-4CB5-8E4F-93BB3D9956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3" y="7497"/>
              <a:ext cx="689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0E68D-D445-4610-8DC0-A9EFECFCE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D904F-758F-4CFB-859C-398C5AAC420A}" type="datetime1">
              <a:rPr lang="en-US" smtClean="0"/>
              <a:t>3/1/2022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6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/>
              <a:t>Step 4: Accessing IMPACT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0AB4E8-35E9-40B8-82AC-A5E6977022D3}"/>
              </a:ext>
            </a:extLst>
          </p:cNvPr>
          <p:cNvSpPr txBox="1"/>
          <p:nvPr/>
        </p:nvSpPr>
        <p:spPr>
          <a:xfrm>
            <a:off x="914400" y="1085671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an IMPACT enrollment has not been submitted, you will see the screen below. </a:t>
            </a:r>
          </a:p>
          <a:p>
            <a:r>
              <a:rPr lang="en-US" dirty="0"/>
              <a:t>Select </a:t>
            </a:r>
            <a:r>
              <a:rPr lang="en-US" b="1" dirty="0"/>
              <a:t>New Enrollment</a:t>
            </a:r>
            <a:r>
              <a:rPr lang="en-US" dirty="0"/>
              <a:t> to enroll as a New Provider. </a:t>
            </a:r>
          </a:p>
          <a:p>
            <a:r>
              <a:rPr lang="en-US" dirty="0"/>
              <a:t>Select </a:t>
            </a:r>
            <a:r>
              <a:rPr lang="en-US" b="1" dirty="0"/>
              <a:t>Track Application </a:t>
            </a:r>
            <a:r>
              <a:rPr lang="en-US" dirty="0"/>
              <a:t>to track an existing enrollment application.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CA9477-3BA8-4FFD-BC72-6808420D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14</a:t>
            </a:fld>
            <a:endParaRPr lang="en-US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F138DE-EDB0-4B6F-A97D-F2A8FC3D6E9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45794" y="2439182"/>
            <a:ext cx="7852411" cy="3428218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F06EC76-928A-4A0D-B6C4-3AC0FF28B3CE}"/>
              </a:ext>
            </a:extLst>
          </p:cNvPr>
          <p:cNvCxnSpPr>
            <a:cxnSpLocks/>
          </p:cNvCxnSpPr>
          <p:nvPr/>
        </p:nvCxnSpPr>
        <p:spPr>
          <a:xfrm>
            <a:off x="1752600" y="5257800"/>
            <a:ext cx="762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59ADC5-1E0F-4EB8-9B43-7FEC749A37EE}"/>
              </a:ext>
            </a:extLst>
          </p:cNvPr>
          <p:cNvCxnSpPr>
            <a:cxnSpLocks/>
          </p:cNvCxnSpPr>
          <p:nvPr/>
        </p:nvCxnSpPr>
        <p:spPr>
          <a:xfrm>
            <a:off x="1752600" y="4953000"/>
            <a:ext cx="762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9EA77766-D117-4084-8411-C1B9FA470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762000" y="4019352"/>
            <a:ext cx="685800" cy="19739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D7B7DF6-53B1-4DA3-96AF-50F3BC5BF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251399"/>
            <a:ext cx="5562600" cy="25380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D0125-A07F-4D7E-93FE-A0154792D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B512D-82C2-439A-A88C-66CC46F35E06}" type="datetime1">
              <a:rPr lang="en-US" smtClean="0"/>
              <a:t>3/1/2022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6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dirty="0"/>
              <a:t>Step 4: Accessing IMPACT Application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0AB4E8-35E9-40B8-82AC-A5E6977022D3}"/>
              </a:ext>
            </a:extLst>
          </p:cNvPr>
          <p:cNvSpPr txBox="1"/>
          <p:nvPr/>
        </p:nvSpPr>
        <p:spPr>
          <a:xfrm>
            <a:off x="914400" y="1584634"/>
            <a:ext cx="723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an IMPACT enrollment has been submitted and approved, you will see the screen below. </a:t>
            </a:r>
          </a:p>
          <a:p>
            <a:r>
              <a:rPr lang="en-US" dirty="0"/>
              <a:t>Select the relevant </a:t>
            </a:r>
            <a:r>
              <a:rPr lang="en-US" b="1" dirty="0"/>
              <a:t>Profile</a:t>
            </a:r>
            <a:r>
              <a:rPr lang="en-US" dirty="0"/>
              <a:t> from the drop-down to access the enrollment.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CA9477-3BA8-4FFD-BC72-6808420D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15</a:t>
            </a:fld>
            <a:endParaRPr lang="en-US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DA4D9A-AEDC-4F26-91F0-56940B00C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819400"/>
            <a:ext cx="7772400" cy="32196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72E4B25-6BC4-4C5B-A51D-7F579682F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407" y="4724400"/>
            <a:ext cx="1694193" cy="15240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6FCB56D-B0A9-42E1-8E2A-49D8B9B0234F}"/>
              </a:ext>
            </a:extLst>
          </p:cNvPr>
          <p:cNvCxnSpPr>
            <a:cxnSpLocks/>
          </p:cNvCxnSpPr>
          <p:nvPr/>
        </p:nvCxnSpPr>
        <p:spPr>
          <a:xfrm>
            <a:off x="2514600" y="5105400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51075-1449-4FCC-98C4-6EAF6C429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ED43C-5522-4357-B3CE-43CDF5C7BEC6}" type="datetime1">
              <a:rPr lang="en-US" smtClean="0"/>
              <a:t>3/1/2022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632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6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dirty="0"/>
              <a:t>Contact Information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A17F79-E200-4A45-8CC9-F5ED571EBD0F}"/>
              </a:ext>
            </a:extLst>
          </p:cNvPr>
          <p:cNvSpPr/>
          <p:nvPr/>
        </p:nvSpPr>
        <p:spPr>
          <a:xfrm>
            <a:off x="304800" y="1295400"/>
            <a:ext cx="8382000" cy="4442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99105" marR="0">
              <a:lnSpc>
                <a:spcPts val="335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kern="0" dirty="0">
                <a:latin typeface="Calibri" panose="020F0502020204030204" pitchFamily="34" charset="0"/>
                <a:ea typeface="Calibri" panose="020F0502020204030204" pitchFamily="34" charset="0"/>
              </a:rPr>
              <a:t>Contact Information</a:t>
            </a:r>
            <a:br>
              <a:rPr lang="en-US" sz="2800" b="1" kern="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US" sz="2800" b="1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000" b="1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050" b="1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r>
              <a:rPr lang="en-US" dirty="0"/>
              <a:t>Issues with logging in (Locked account or other related issues) </a:t>
            </a:r>
          </a:p>
          <a:p>
            <a:r>
              <a:rPr lang="en-US" dirty="0"/>
              <a:t>IMPACT Login Helpdesk</a:t>
            </a:r>
          </a:p>
          <a:p>
            <a:r>
              <a:rPr lang="en-US" dirty="0"/>
              <a:t>1-888-618-8078</a:t>
            </a:r>
          </a:p>
          <a:p>
            <a:r>
              <a:rPr lang="en-US" u="sng" dirty="0">
                <a:hlinkClick r:id="rId3"/>
              </a:rPr>
              <a:t>IMPACT.Login@Illinois.gov</a:t>
            </a:r>
            <a:endParaRPr lang="en-US" dirty="0"/>
          </a:p>
          <a:p>
            <a:r>
              <a:rPr lang="en-US" dirty="0"/>
              <a:t>  </a:t>
            </a:r>
          </a:p>
          <a:p>
            <a:r>
              <a:rPr lang="en-US" dirty="0"/>
              <a:t>Issues with ILogin User accounts </a:t>
            </a:r>
          </a:p>
          <a:p>
            <a:r>
              <a:rPr lang="en-US" u="sng" dirty="0">
                <a:hlinkClick r:id="rId4"/>
              </a:rPr>
              <a:t>DoIT.Okta.Support@illinois.gov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Issues with IMPACT Provider Enrollment – Provider Enrollment Helpdesk </a:t>
            </a:r>
          </a:p>
          <a:p>
            <a:r>
              <a:rPr lang="en-US" dirty="0"/>
              <a:t>1-877-782-5565</a:t>
            </a:r>
          </a:p>
          <a:p>
            <a:r>
              <a:rPr lang="en-US" u="sng" dirty="0">
                <a:hlinkClick r:id="rId5"/>
              </a:rPr>
              <a:t>IMPACT.Help@illinois.gov</a:t>
            </a:r>
            <a:endParaRPr lang="en-US" dirty="0"/>
          </a:p>
          <a:p>
            <a:pPr>
              <a:spcBef>
                <a:spcPts val="30"/>
              </a:spcBef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1BAC43-797C-41E4-991E-2FBBD6D13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16</a:t>
            </a:fld>
            <a:endParaRPr lang="en-US" b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2ADB5-F947-4706-920A-F79AE4F87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7DFA-BF71-4784-849F-96146035BCCF}" type="datetime1">
              <a:rPr lang="en-US" smtClean="0"/>
              <a:t>3/1/2022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023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11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199" y="76200"/>
            <a:ext cx="2470731" cy="6858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839200" y="533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6781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Table of Contents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EDFEAA-805D-4EE5-9B62-3C5038225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2</a:t>
            </a:fld>
            <a:endParaRPr lang="en-US" b="1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802DC8F2-BBF3-416E-9195-963B85CC14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9397707"/>
              </p:ext>
            </p:extLst>
          </p:nvPr>
        </p:nvGraphicFramePr>
        <p:xfrm>
          <a:off x="762000" y="1371600"/>
          <a:ext cx="7467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C33621-80A0-403C-8B16-1C75A08C4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628B3-5AF8-4C78-AEAC-C57E32D69AFB}" type="datetime1">
              <a:rPr lang="en-US" smtClean="0"/>
              <a:t>3/1/2022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6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dirty="0"/>
              <a:t>Glossary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A17F79-E200-4A45-8CC9-F5ED571EBD0F}"/>
              </a:ext>
            </a:extLst>
          </p:cNvPr>
          <p:cNvSpPr/>
          <p:nvPr/>
        </p:nvSpPr>
        <p:spPr>
          <a:xfrm>
            <a:off x="304800" y="914400"/>
            <a:ext cx="8382000" cy="5300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spcBef>
                <a:spcPts val="30"/>
              </a:spcBef>
            </a:pPr>
            <a:r>
              <a:rPr lang="en-US" sz="2000" b="1" dirty="0">
                <a:ea typeface="Calibri" panose="020F0502020204030204" pitchFamily="34" charset="0"/>
              </a:rPr>
              <a:t> </a:t>
            </a:r>
            <a:r>
              <a:rPr lang="en-US" sz="2800" b="1" dirty="0">
                <a:ea typeface="Calibri" panose="020F0502020204030204" pitchFamily="34" charset="0"/>
              </a:rPr>
              <a:t>Glossary of Terms</a:t>
            </a:r>
            <a:endParaRPr lang="en-US" sz="2800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marL="349250" marR="0">
              <a:spcBef>
                <a:spcPts val="135"/>
              </a:spcBef>
              <a:spcAft>
                <a:spcPts val="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9250" marR="0">
              <a:spcBef>
                <a:spcPts val="135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Chiclet</a:t>
            </a:r>
            <a:r>
              <a:rPr lang="en-US" spc="-25" dirty="0">
                <a:latin typeface="Calibri" panose="020F0502020204030204" pitchFamily="34" charset="0"/>
                <a:ea typeface="Calibri" panose="020F0502020204030204" pitchFamily="34" charset="0"/>
              </a:rPr>
              <a:t> –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ILogin</a:t>
            </a:r>
            <a:r>
              <a:rPr lang="en-US" spc="-2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term</a:t>
            </a:r>
            <a:r>
              <a:rPr lang="en-US" spc="-3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for</a:t>
            </a:r>
            <a:r>
              <a:rPr lang="en-US" spc="-4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IMPACT</a:t>
            </a:r>
            <a:r>
              <a:rPr lang="en-US" spc="-5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component.</a:t>
            </a:r>
          </a:p>
          <a:p>
            <a:pPr marL="349250" marR="0">
              <a:lnSpc>
                <a:spcPts val="218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5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9250" marR="0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Existing External</a:t>
            </a:r>
            <a:r>
              <a:rPr lang="en-US" spc="-1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User</a:t>
            </a:r>
            <a:r>
              <a:rPr lang="en-US" spc="-2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en-US" spc="-25" dirty="0">
                <a:latin typeface="Calibri" panose="020F0502020204030204" pitchFamily="34" charset="0"/>
                <a:ea typeface="Calibri" panose="020F0502020204030204" pitchFamily="34" charset="0"/>
              </a:rPr>
              <a:t> A user</a:t>
            </a:r>
            <a:r>
              <a:rPr lang="en-US" spc="-10" dirty="0">
                <a:latin typeface="Calibri" panose="020F0502020204030204" pitchFamily="34" charset="0"/>
                <a:ea typeface="Calibri" panose="020F0502020204030204" pitchFamily="34" charset="0"/>
              </a:rPr>
              <a:t> with an existing IMPACT account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whose</a:t>
            </a:r>
            <a:r>
              <a:rPr lang="en-US" spc="-1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ILogin User</a:t>
            </a:r>
            <a:r>
              <a:rPr lang="en-US" spc="-3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ID does</a:t>
            </a:r>
            <a:r>
              <a:rPr lang="en-US" spc="-1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not</a:t>
            </a:r>
            <a:r>
              <a:rPr lang="en-US" spc="-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end</a:t>
            </a:r>
            <a:r>
              <a:rPr lang="en-US" spc="-2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with</a:t>
            </a:r>
            <a:r>
              <a:rPr lang="en-US" spc="-39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“@illinois.gov”.</a:t>
            </a:r>
            <a:r>
              <a:rPr lang="en-US" spc="-2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349250" marR="0">
              <a:lnSpc>
                <a:spcPct val="97000"/>
              </a:lnSpc>
              <a:spcBef>
                <a:spcPts val="5"/>
              </a:spcBef>
              <a:spcAft>
                <a:spcPts val="0"/>
              </a:spcAft>
            </a:pPr>
            <a:endParaRPr lang="en-US" strike="sngStrike" spc="-2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9250">
              <a:lnSpc>
                <a:spcPct val="97000"/>
              </a:lnSpc>
              <a:spcBef>
                <a:spcPts val="5"/>
              </a:spcBef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HFS – Illinois Department of Healthcare and Family Services.</a:t>
            </a:r>
          </a:p>
          <a:p>
            <a:pPr marL="349250">
              <a:lnSpc>
                <a:spcPct val="97000"/>
              </a:lnSpc>
              <a:spcBef>
                <a:spcPts val="5"/>
              </a:spcBef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9250">
              <a:lnSpc>
                <a:spcPct val="97000"/>
              </a:lnSpc>
              <a:spcBef>
                <a:spcPts val="5"/>
              </a:spcBef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IMPACT</a:t>
            </a:r>
            <a:r>
              <a:rPr lang="en-US" spc="-75" dirty="0">
                <a:latin typeface="Calibri" panose="020F0502020204030204" pitchFamily="34" charset="0"/>
                <a:ea typeface="Calibri" panose="020F0502020204030204" pitchFamily="34" charset="0"/>
              </a:rPr>
              <a:t> –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Illinois</a:t>
            </a:r>
            <a:r>
              <a:rPr lang="en-US" spc="-3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Medicaid</a:t>
            </a:r>
            <a:r>
              <a:rPr lang="en-US" spc="-4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Program</a:t>
            </a:r>
            <a:r>
              <a:rPr lang="en-US" spc="-7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Advanced</a:t>
            </a:r>
            <a:r>
              <a:rPr lang="en-US" spc="-6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Cloud</a:t>
            </a:r>
            <a:r>
              <a:rPr lang="en-US" spc="-3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Technology is a multi-agency effort to replace Illinois’ 30-year-old Medicaid Management Information System (MMIS). </a:t>
            </a:r>
          </a:p>
          <a:p>
            <a:pPr marL="349250">
              <a:lnSpc>
                <a:spcPct val="97000"/>
              </a:lnSpc>
              <a:spcBef>
                <a:spcPts val="5"/>
              </a:spcBef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9250">
              <a:lnSpc>
                <a:spcPct val="97000"/>
              </a:lnSpc>
              <a:spcBef>
                <a:spcPts val="5"/>
              </a:spcBef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MFA</a:t>
            </a:r>
            <a:r>
              <a:rPr lang="en-US" spc="-7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pc="-75" dirty="0">
                <a:latin typeface="Calibri" panose="020F0502020204030204" pitchFamily="34" charset="0"/>
                <a:ea typeface="Calibri" panose="020F0502020204030204" pitchFamily="34" charset="0"/>
              </a:rPr>
              <a:t>–</a:t>
            </a:r>
            <a:r>
              <a:rPr lang="en-US" spc="-7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Multifactor</a:t>
            </a:r>
            <a:r>
              <a:rPr lang="en-US" spc="-35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Authentication. Adds a layer of protection to the sign-in process. Users provide additional identity verification.</a:t>
            </a:r>
          </a:p>
          <a:p>
            <a:pPr marL="349250">
              <a:lnSpc>
                <a:spcPct val="97000"/>
              </a:lnSpc>
              <a:spcBef>
                <a:spcPts val="5"/>
              </a:spcBef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9250">
              <a:lnSpc>
                <a:spcPct val="97000"/>
              </a:lnSpc>
              <a:spcBef>
                <a:spcPts val="5"/>
              </a:spcBef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New Enrollment – A new provider who needs to enroll in IMPACT.</a:t>
            </a:r>
          </a:p>
          <a:p>
            <a:pPr>
              <a:spcBef>
                <a:spcPts val="20"/>
              </a:spcBef>
            </a:pPr>
            <a:r>
              <a:rPr lang="en-US" sz="175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1AADBE9-04EF-4F79-B533-FE5FDF6B4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3</a:t>
            </a:fld>
            <a:endParaRPr lang="en-US" b="1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1799CE-45E5-4BFC-818B-F6CB274C0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FAAF-9770-4FFE-A1EA-6CB66C880706}" type="datetime1">
              <a:rPr lang="en-US" smtClean="0"/>
              <a:t>3/1/2022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789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599" y="1412081"/>
            <a:ext cx="79248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IMPACT Single Sign-On Migrates to new ILogin/IMPACT System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Department of Healthcare and Family Services (HFS) is replacing the authentication and authorization tool used to establish the Single Sign-On account of the Illinois Medicaid Program Advanced Cloud Technology (IMPACT) System with ILogin. </a:t>
            </a:r>
          </a:p>
          <a:p>
            <a:endParaRPr lang="en-US" dirty="0"/>
          </a:p>
          <a:p>
            <a:r>
              <a:rPr lang="en-US" dirty="0"/>
              <a:t>ILogin adds additional layer of security and requires a Multi Factor Authentication (MFA) to access the IMPACT Account. </a:t>
            </a:r>
          </a:p>
          <a:p>
            <a:endParaRPr lang="en-US" dirty="0"/>
          </a:p>
          <a:p>
            <a:r>
              <a:rPr lang="en-US" dirty="0"/>
              <a:t>As an </a:t>
            </a:r>
            <a:r>
              <a:rPr lang="en-US" b="1" dirty="0"/>
              <a:t>existing</a:t>
            </a:r>
            <a:r>
              <a:rPr lang="en-US" dirty="0"/>
              <a:t> external user to IMPACT, you must </a:t>
            </a:r>
            <a:r>
              <a:rPr lang="en-US" b="1" dirty="0"/>
              <a:t>convert</a:t>
            </a:r>
            <a:r>
              <a:rPr lang="en-US" dirty="0"/>
              <a:t> your existing account to an ILogin account. Follow the step-by-step instructions to establish your account in ILogin, set-up Password Recovery options, establish Multifactor Authentication methods and access your IMPACT enrollment.</a:t>
            </a:r>
          </a:p>
        </p:txBody>
      </p:sp>
      <p:pic>
        <p:nvPicPr>
          <p:cNvPr id="11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199" y="76200"/>
            <a:ext cx="2470731" cy="6858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839200" y="533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6781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00" dirty="0">
                <a:latin typeface="+mj-lt"/>
                <a:ea typeface="+mj-ea"/>
                <a:cs typeface="+mj-cs"/>
              </a:rPr>
              <a:t>Introduction to ILogin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14B6A1-637C-437B-9E51-68C20D6C3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4</a:t>
            </a:fld>
            <a:endParaRPr lang="en-US" b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9D2359-8F60-4A24-9A4F-907099E79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97D70-835E-4F6B-9541-8F3E22F734F9}" type="datetime1">
              <a:rPr lang="en-US" smtClean="0"/>
              <a:t>3/1/2022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419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380" y="1143000"/>
            <a:ext cx="7754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To convert your existing account, go to </a:t>
            </a:r>
            <a:r>
              <a:rPr lang="en-US" sz="2000" u="sng" dirty="0">
                <a:hlinkClick r:id="rId2"/>
              </a:rPr>
              <a:t>https://impact.illinois.gov</a:t>
            </a:r>
            <a:r>
              <a:rPr lang="en-US" sz="2000" u="sng" dirty="0"/>
              <a:t>.</a:t>
            </a:r>
            <a:r>
              <a:rPr lang="en-US" sz="2000" dirty="0"/>
              <a:t> </a:t>
            </a:r>
          </a:p>
          <a:p>
            <a:r>
              <a:rPr lang="en-US" sz="2000" dirty="0"/>
              <a:t>Select the </a:t>
            </a:r>
            <a:r>
              <a:rPr lang="en-US" sz="2000" b="1" dirty="0"/>
              <a:t>“Migrate Legacy IMPACT Account”</a:t>
            </a:r>
            <a:r>
              <a:rPr lang="en-US" sz="2000" dirty="0"/>
              <a:t> button.</a:t>
            </a:r>
          </a:p>
        </p:txBody>
      </p:sp>
      <p:pic>
        <p:nvPicPr>
          <p:cNvPr id="11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839200" y="533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6172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Step 1: Converting Existing IMPACT Account  </a:t>
            </a:r>
          </a:p>
        </p:txBody>
      </p:sp>
      <p:pic>
        <p:nvPicPr>
          <p:cNvPr id="14" name="image8.jpeg">
            <a:extLst>
              <a:ext uri="{FF2B5EF4-FFF2-40B4-BE49-F238E27FC236}">
                <a16:creationId xmlns:a16="http://schemas.microsoft.com/office/drawing/2014/main" id="{C16A2C20-6A8C-4F19-835D-DA6143BECB1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7380" y="1981200"/>
            <a:ext cx="7754620" cy="429641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4CACA31-D0A9-44BB-AA43-2FCF32D17556}"/>
              </a:ext>
            </a:extLst>
          </p:cNvPr>
          <p:cNvCxnSpPr>
            <a:cxnSpLocks/>
          </p:cNvCxnSpPr>
          <p:nvPr/>
        </p:nvCxnSpPr>
        <p:spPr>
          <a:xfrm>
            <a:off x="2743200" y="4800600"/>
            <a:ext cx="10668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74D9C936-0D47-4294-9D86-07A245170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5</a:t>
            </a:fld>
            <a:endParaRPr lang="en-US" b="1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8AABE2-85A5-44A3-BA31-247B2C586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4F15-F83B-415E-A42B-F8A7C296DC06}" type="datetime1">
              <a:rPr lang="en-US" smtClean="0"/>
              <a:t>3/1/2022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175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B0D9746-DBB5-4818-A2E9-2E56A6DD6F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1752600"/>
            <a:ext cx="6705600" cy="453637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11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839200" y="533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500" dirty="0"/>
              <a:t>Step 1: Converting Existing IMPACT Account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E1E298-5F46-483B-A11B-0A3CD6E8F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270" y="1981200"/>
            <a:ext cx="476930" cy="4069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10ED0F-BECA-4490-9692-9E70334E6B18}"/>
              </a:ext>
            </a:extLst>
          </p:cNvPr>
          <p:cNvSpPr txBox="1"/>
          <p:nvPr/>
        </p:nvSpPr>
        <p:spPr>
          <a:xfrm>
            <a:off x="1219200" y="990600"/>
            <a:ext cx="670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Enter your existing IMPACT username and password.  </a:t>
            </a:r>
            <a:br>
              <a:rPr lang="en-US" sz="2000" dirty="0"/>
            </a:br>
            <a:r>
              <a:rPr lang="en-US" sz="2000" dirty="0"/>
              <a:t>Click </a:t>
            </a:r>
            <a:r>
              <a:rPr lang="en-US" sz="2000" b="1" dirty="0"/>
              <a:t>“Submit.” </a:t>
            </a:r>
            <a:endParaRPr lang="en-US" sz="20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AAF7499-73BB-4A4F-B677-2036DB56C284}"/>
              </a:ext>
            </a:extLst>
          </p:cNvPr>
          <p:cNvCxnSpPr>
            <a:cxnSpLocks/>
          </p:cNvCxnSpPr>
          <p:nvPr/>
        </p:nvCxnSpPr>
        <p:spPr>
          <a:xfrm flipH="1">
            <a:off x="2438400" y="4343400"/>
            <a:ext cx="1143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737ED-6B7D-497E-8E80-867C13AA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6</a:t>
            </a:fld>
            <a:endParaRPr lang="en-US" b="1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F2A054-5FD9-4528-9DA7-212053154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5F87-C3B0-477B-BACF-E69BCD38E54C}" type="datetime1">
              <a:rPr lang="en-US" smtClean="0"/>
              <a:t>3/1/2022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687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AF45EE8-BDE8-4592-8AF1-976A45C35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558" y="2286000"/>
            <a:ext cx="7334250" cy="40481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11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839200" y="5334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500" dirty="0"/>
              <a:t>Step 1: Converting Existing IMPACT Account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E1E298-5F46-483B-A11B-0A3CD6E8F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2362200"/>
            <a:ext cx="381000" cy="3251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10ED0F-BECA-4490-9692-9E70334E6B18}"/>
              </a:ext>
            </a:extLst>
          </p:cNvPr>
          <p:cNvSpPr txBox="1"/>
          <p:nvPr/>
        </p:nvSpPr>
        <p:spPr>
          <a:xfrm>
            <a:off x="838200" y="990600"/>
            <a:ext cx="7284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existing IMPACT account information will be pre-populated for review. Verify the information is accurate and make any necessary changes as needed. The email/username will need to be unique within ILogin. </a:t>
            </a:r>
          </a:p>
          <a:p>
            <a:r>
              <a:rPr lang="en-US" dirty="0"/>
              <a:t>Click </a:t>
            </a:r>
            <a:r>
              <a:rPr lang="en-US" b="1" dirty="0"/>
              <a:t>“Submit” </a:t>
            </a:r>
            <a:r>
              <a:rPr lang="en-US" dirty="0"/>
              <a:t>to create your ILogin account.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AAF7499-73BB-4A4F-B677-2036DB56C284}"/>
              </a:ext>
            </a:extLst>
          </p:cNvPr>
          <p:cNvCxnSpPr>
            <a:cxnSpLocks/>
          </p:cNvCxnSpPr>
          <p:nvPr/>
        </p:nvCxnSpPr>
        <p:spPr>
          <a:xfrm flipH="1">
            <a:off x="2209800" y="6172200"/>
            <a:ext cx="11430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737ED-6B7D-497E-8E80-867C13AA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7</a:t>
            </a:fld>
            <a:endParaRPr lang="en-US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F581E3D-176B-4642-A903-3CE083CF01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0" y="4191000"/>
            <a:ext cx="1990725" cy="1143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D75489F-8B16-4BCF-84CB-031D37F8B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675" y="5257800"/>
            <a:ext cx="1990725" cy="1143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C8DA89A-F14B-4509-9E38-01D5A1DEE2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3400" y="4800600"/>
            <a:ext cx="1990725" cy="114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6D9904A-9A2A-4234-B18E-A95AD0CAB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675" y="4800600"/>
            <a:ext cx="1990725" cy="1143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6229A42-6B46-4A50-944D-F4F6CD05A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057" y="5638800"/>
            <a:ext cx="643743" cy="1287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DF39770-2F23-492B-8FF6-98173B1DC0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026" y="4343400"/>
            <a:ext cx="2398174" cy="18573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8666C5-4C4F-423B-93CA-6D27BB263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36444-8F5D-4A6D-A201-5F0280A045DC}" type="datetime1">
              <a:rPr lang="en-US" smtClean="0"/>
              <a:t>3/1/2022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368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-81349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6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0"/>
            <a:ext cx="2404580" cy="685800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500" dirty="0"/>
              <a:t>Step 2: Activating the ILogin Account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A05D8E-4F09-46A1-8BDB-79CE6F139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49" y="2377953"/>
            <a:ext cx="8030852" cy="31846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1BBE82-9B28-4A07-A4CD-27E7B63A2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667000"/>
            <a:ext cx="533399" cy="5333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8357AF-F295-4F59-BE66-28D391C9D631}"/>
              </a:ext>
            </a:extLst>
          </p:cNvPr>
          <p:cNvSpPr txBox="1"/>
          <p:nvPr/>
        </p:nvSpPr>
        <p:spPr>
          <a:xfrm>
            <a:off x="503549" y="1342112"/>
            <a:ext cx="8030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Once you have submitted your registration, you will see the following information indicating </a:t>
            </a:r>
            <a:r>
              <a:rPr lang="en-US" b="1" dirty="0"/>
              <a:t>“The account was created successfully.” </a:t>
            </a:r>
          </a:p>
          <a:p>
            <a:r>
              <a:rPr lang="en-US" dirty="0"/>
              <a:t>You will also receive an activation email.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81794-0A89-4022-91B3-4E3B7D2D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8</a:t>
            </a:fld>
            <a:endParaRPr lang="en-US" b="1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C10E14F-D166-416E-BB8A-11A654C4C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68159-BEB0-4143-85BB-2DC5E8CA0E65}" type="datetime1">
              <a:rPr lang="en-US" smtClean="0"/>
              <a:t>3/1/2022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832757"/>
          </a:xfrm>
          <a:prstGeom prst="rect">
            <a:avLst/>
          </a:prstGeom>
          <a:gradFill>
            <a:gsLst>
              <a:gs pos="25000">
                <a:schemeClr val="tx2"/>
              </a:gs>
              <a:gs pos="0">
                <a:srgbClr val="2E6CB8"/>
              </a:gs>
              <a:gs pos="7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500" dirty="0">
              <a:solidFill>
                <a:schemeClr val="tx1"/>
              </a:solidFill>
            </a:endParaRPr>
          </a:p>
        </p:txBody>
      </p:sp>
      <p:pic>
        <p:nvPicPr>
          <p:cNvPr id="8" name="Picture 3" descr="E:\Provider Outreach\IMPACT Training Modules (development)\IMPACTlogoOp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76200"/>
            <a:ext cx="2404580" cy="685800"/>
          </a:xfrm>
          <a:prstGeom prst="rect">
            <a:avLst/>
          </a:prstGeom>
          <a:noFill/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6400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dirty="0"/>
              <a:t>Step 2: Activating the ILogin Account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4A61732-462B-48D1-A02D-D7C91A03789C}"/>
              </a:ext>
            </a:extLst>
          </p:cNvPr>
          <p:cNvPicPr/>
          <p:nvPr/>
        </p:nvPicPr>
        <p:blipFill rotWithShape="1">
          <a:blip r:embed="rId3"/>
          <a:srcRect t="709"/>
          <a:stretch/>
        </p:blipFill>
        <p:spPr>
          <a:xfrm>
            <a:off x="1735690" y="2209800"/>
            <a:ext cx="5503310" cy="4572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1B9AC2-ADBD-4B16-9177-2063465C0F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4495800"/>
            <a:ext cx="314325" cy="152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B7F857-593B-4F07-905D-33C8797C090C}"/>
              </a:ext>
            </a:extLst>
          </p:cNvPr>
          <p:cNvSpPr txBox="1"/>
          <p:nvPr/>
        </p:nvSpPr>
        <p:spPr>
          <a:xfrm>
            <a:off x="457200" y="994827"/>
            <a:ext cx="8153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/>
              <a:t>Click on the </a:t>
            </a:r>
            <a:r>
              <a:rPr lang="en-US" sz="1700" b="1" dirty="0"/>
              <a:t>Activate Account </a:t>
            </a:r>
            <a:r>
              <a:rPr lang="en-US" sz="1700" dirty="0"/>
              <a:t>button of the ILogin activation email. You will be directed to set up a password, security questions and options for password recovery.</a:t>
            </a:r>
            <a:br>
              <a:rPr lang="en-US" sz="1700" dirty="0"/>
            </a:br>
            <a:r>
              <a:rPr lang="en-US" sz="1700" b="1" i="1" dirty="0"/>
              <a:t>Please Note: This link expires 7 days after you receive the email. Be sure to activate your account as soon as possible.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72E31CC-2E4F-4E41-8525-5AB845AFA319}"/>
              </a:ext>
            </a:extLst>
          </p:cNvPr>
          <p:cNvCxnSpPr>
            <a:cxnSpLocks/>
          </p:cNvCxnSpPr>
          <p:nvPr/>
        </p:nvCxnSpPr>
        <p:spPr>
          <a:xfrm flipH="1">
            <a:off x="4953000" y="5943600"/>
            <a:ext cx="6096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B0902-B165-4298-9CC8-E5AD1FA2D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b="1" smtClean="0"/>
              <a:pPr/>
              <a:t>9</a:t>
            </a:fld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083FC-ACBD-43C8-B5C9-FF89C6EE2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70C52-F01D-4FC6-B51D-A114667E77A4}" type="datetime1">
              <a:rPr lang="en-US" smtClean="0"/>
              <a:t>3/1/2022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96490B44CE2544BADB8C85FBCA99EF" ma:contentTypeVersion="3" ma:contentTypeDescription="Create a new document." ma:contentTypeScope="" ma:versionID="ca6e53bf93bddb75ed70269d74fb8ea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2808d15053f202f4178104d39e391b6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6C9B44-91F4-4B07-87A2-942C2A1772F8}"/>
</file>

<file path=customXml/itemProps2.xml><?xml version="1.0" encoding="utf-8"?>
<ds:datastoreItem xmlns:ds="http://schemas.openxmlformats.org/officeDocument/2006/customXml" ds:itemID="{FE564347-B110-4449-9F95-BDC1E06EBB5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421EEBA-4314-44D4-9139-95E93A419F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882</Words>
  <Application>Microsoft Office PowerPoint</Application>
  <PresentationFormat>On-screen Show (4:3)</PresentationFormat>
  <Paragraphs>122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Login OKTA Account Activation Instructions Existing External IMPACT Users 02 09 2022</dc:title>
  <dc:creator>Moriconi, Kelly</dc:creator>
  <cp:lastModifiedBy>Dye, Duane</cp:lastModifiedBy>
  <cp:revision>180</cp:revision>
  <dcterms:created xsi:type="dcterms:W3CDTF">2006-08-16T00:00:00Z</dcterms:created>
  <dcterms:modified xsi:type="dcterms:W3CDTF">2022-03-01T19:28:14Z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0x0101005596490B44CE2544BADB8C85FBCA99EF</vt:lpwstr>
  </property>
</Properties>
</file>