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79"/>
  </p:notesMasterIdLst>
  <p:sldIdLst>
    <p:sldId id="256" r:id="rId5"/>
    <p:sldId id="607" r:id="rId6"/>
    <p:sldId id="608" r:id="rId7"/>
    <p:sldId id="593" r:id="rId8"/>
    <p:sldId id="571" r:id="rId9"/>
    <p:sldId id="620" r:id="rId10"/>
    <p:sldId id="570" r:id="rId11"/>
    <p:sldId id="519" r:id="rId12"/>
    <p:sldId id="564" r:id="rId13"/>
    <p:sldId id="560" r:id="rId14"/>
    <p:sldId id="561" r:id="rId15"/>
    <p:sldId id="520" r:id="rId16"/>
    <p:sldId id="521" r:id="rId17"/>
    <p:sldId id="572" r:id="rId18"/>
    <p:sldId id="522" r:id="rId19"/>
    <p:sldId id="523" r:id="rId20"/>
    <p:sldId id="524" r:id="rId21"/>
    <p:sldId id="610" r:id="rId22"/>
    <p:sldId id="525" r:id="rId23"/>
    <p:sldId id="405" r:id="rId24"/>
    <p:sldId id="526" r:id="rId25"/>
    <p:sldId id="527" r:id="rId26"/>
    <p:sldId id="530" r:id="rId27"/>
    <p:sldId id="565" r:id="rId28"/>
    <p:sldId id="406" r:id="rId29"/>
    <p:sldId id="362" r:id="rId30"/>
    <p:sldId id="363" r:id="rId31"/>
    <p:sldId id="364" r:id="rId32"/>
    <p:sldId id="568" r:id="rId33"/>
    <p:sldId id="552" r:id="rId34"/>
    <p:sldId id="409" r:id="rId35"/>
    <p:sldId id="542" r:id="rId36"/>
    <p:sldId id="611" r:id="rId37"/>
    <p:sldId id="595" r:id="rId38"/>
    <p:sldId id="617" r:id="rId39"/>
    <p:sldId id="544" r:id="rId40"/>
    <p:sldId id="413" r:id="rId41"/>
    <p:sldId id="596" r:id="rId42"/>
    <p:sldId id="597" r:id="rId43"/>
    <p:sldId id="612" r:id="rId44"/>
    <p:sldId id="613" r:id="rId45"/>
    <p:sldId id="614" r:id="rId46"/>
    <p:sldId id="601" r:id="rId47"/>
    <p:sldId id="602" r:id="rId48"/>
    <p:sldId id="603" r:id="rId49"/>
    <p:sldId id="604" r:id="rId50"/>
    <p:sldId id="414" r:id="rId51"/>
    <p:sldId id="578" r:id="rId52"/>
    <p:sldId id="579" r:id="rId53"/>
    <p:sldId id="580" r:id="rId54"/>
    <p:sldId id="581" r:id="rId55"/>
    <p:sldId id="582" r:id="rId56"/>
    <p:sldId id="618" r:id="rId57"/>
    <p:sldId id="583" r:id="rId58"/>
    <p:sldId id="584" r:id="rId59"/>
    <p:sldId id="585" r:id="rId60"/>
    <p:sldId id="574" r:id="rId61"/>
    <p:sldId id="575" r:id="rId62"/>
    <p:sldId id="576" r:id="rId63"/>
    <p:sldId id="619" r:id="rId64"/>
    <p:sldId id="577" r:id="rId65"/>
    <p:sldId id="422" r:id="rId66"/>
    <p:sldId id="587" r:id="rId67"/>
    <p:sldId id="589" r:id="rId68"/>
    <p:sldId id="591" r:id="rId69"/>
    <p:sldId id="423" r:id="rId70"/>
    <p:sldId id="553" r:id="rId71"/>
    <p:sldId id="424" r:id="rId72"/>
    <p:sldId id="562" r:id="rId73"/>
    <p:sldId id="563" r:id="rId74"/>
    <p:sldId id="425" r:id="rId75"/>
    <p:sldId id="621" r:id="rId76"/>
    <p:sldId id="615" r:id="rId77"/>
    <p:sldId id="616" r:id="rId78"/>
  </p:sldIdLst>
  <p:sldSz cx="9144000" cy="6858000" type="screen4x3"/>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B74B3"/>
    <a:srgbClr val="3381FF"/>
    <a:srgbClr val="2E6CB8"/>
    <a:srgbClr val="6FA6FF"/>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18" autoAdjust="0"/>
    <p:restoredTop sz="90725" autoAdjust="0"/>
  </p:normalViewPr>
  <p:slideViewPr>
    <p:cSldViewPr>
      <p:cViewPr varScale="1">
        <p:scale>
          <a:sx n="126" d="100"/>
          <a:sy n="126" d="100"/>
        </p:scale>
        <p:origin x="1182" y="132"/>
      </p:cViewPr>
      <p:guideLst>
        <p:guide orient="horz" pos="2160"/>
        <p:guide pos="2880"/>
      </p:guideLst>
    </p:cSldViewPr>
  </p:slideViewPr>
  <p:notesTextViewPr>
    <p:cViewPr>
      <p:scale>
        <a:sx n="1" d="1"/>
        <a:sy n="1" d="1"/>
      </p:scale>
      <p:origin x="0" y="0"/>
    </p:cViewPr>
  </p:notesTextViewPr>
  <p:sorterViewPr>
    <p:cViewPr>
      <p:scale>
        <a:sx n="66" d="100"/>
        <a:sy n="66" d="100"/>
      </p:scale>
      <p:origin x="0" y="70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1155"/>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5273541" y="0"/>
            <a:ext cx="4033943" cy="351155"/>
          </a:xfrm>
          <a:prstGeom prst="rect">
            <a:avLst/>
          </a:prstGeom>
        </p:spPr>
        <p:txBody>
          <a:bodyPr vert="horz" lIns="93324" tIns="46662" rIns="93324" bIns="46662" rtlCol="0"/>
          <a:lstStyle>
            <a:lvl1pPr algn="r">
              <a:defRPr sz="1200"/>
            </a:lvl1pPr>
          </a:lstStyle>
          <a:p>
            <a:fld id="{412B7BBD-5AB0-4F99-A078-309EA5C37745}" type="datetimeFigureOut">
              <a:rPr lang="en-US" smtClean="0"/>
              <a:pPr/>
              <a:t>10/8/2019</a:t>
            </a:fld>
            <a:endParaRPr lang="en-US" dirty="0"/>
          </a:p>
        </p:txBody>
      </p:sp>
      <p:sp>
        <p:nvSpPr>
          <p:cNvPr id="4" name="Slide Image Placeholder 3"/>
          <p:cNvSpPr>
            <a:spLocks noGrp="1" noRot="1" noChangeAspect="1"/>
          </p:cNvSpPr>
          <p:nvPr>
            <p:ph type="sldImg" idx="2"/>
          </p:nvPr>
        </p:nvSpPr>
        <p:spPr>
          <a:xfrm>
            <a:off x="2900363" y="527050"/>
            <a:ext cx="3509962" cy="2633663"/>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930910" y="3335973"/>
            <a:ext cx="7447280" cy="31603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70320"/>
            <a:ext cx="4033943" cy="351155"/>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73541" y="6670320"/>
            <a:ext cx="4033943" cy="351155"/>
          </a:xfrm>
          <a:prstGeom prst="rect">
            <a:avLst/>
          </a:prstGeom>
        </p:spPr>
        <p:txBody>
          <a:bodyPr vert="horz" lIns="93324" tIns="46662" rIns="93324" bIns="46662" rtlCol="0" anchor="b"/>
          <a:lstStyle>
            <a:lvl1pPr algn="r">
              <a:defRPr sz="1200"/>
            </a:lvl1pPr>
          </a:lstStyle>
          <a:p>
            <a:fld id="{75270AC1-218C-4AD4-B8C9-D48322276291}" type="slidenum">
              <a:rPr lang="en-US" smtClean="0"/>
              <a:pPr/>
              <a:t>‹#›</a:t>
            </a:fld>
            <a:endParaRPr lang="en-US" dirty="0"/>
          </a:p>
        </p:txBody>
      </p:sp>
    </p:spTree>
    <p:extLst>
      <p:ext uri="{BB962C8B-B14F-4D97-AF65-F5344CB8AC3E}">
        <p14:creationId xmlns:p14="http://schemas.microsoft.com/office/powerpoint/2010/main" val="2894443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75270AC1-218C-4AD4-B8C9-D48322276291}" type="slidenum">
              <a:rPr lang="en-US" smtClean="0"/>
              <a:pPr/>
              <a:t>2</a:t>
            </a:fld>
            <a:endParaRPr lang="en-US" dirty="0"/>
          </a:p>
        </p:txBody>
      </p:sp>
    </p:spTree>
    <p:extLst>
      <p:ext uri="{BB962C8B-B14F-4D97-AF65-F5344CB8AC3E}">
        <p14:creationId xmlns:p14="http://schemas.microsoft.com/office/powerpoint/2010/main" val="412855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a:t>
            </a:fld>
            <a:endParaRPr lang="en-US" dirty="0"/>
          </a:p>
        </p:txBody>
      </p:sp>
    </p:spTree>
    <p:extLst>
      <p:ext uri="{BB962C8B-B14F-4D97-AF65-F5344CB8AC3E}">
        <p14:creationId xmlns:p14="http://schemas.microsoft.com/office/powerpoint/2010/main" val="4128559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rgbClr val="FFFF00"/>
              </a:solidFill>
            </a:endParaRPr>
          </a:p>
        </p:txBody>
      </p:sp>
      <p:sp>
        <p:nvSpPr>
          <p:cNvPr id="4" name="Slide Number Placeholder 3"/>
          <p:cNvSpPr>
            <a:spLocks noGrp="1"/>
          </p:cNvSpPr>
          <p:nvPr>
            <p:ph type="sldNum" sz="quarter" idx="10"/>
          </p:nvPr>
        </p:nvSpPr>
        <p:spPr/>
        <p:txBody>
          <a:bodyPr/>
          <a:lstStyle/>
          <a:p>
            <a:fld id="{75270AC1-218C-4AD4-B8C9-D48322276291}"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dirty="0"/>
              <a:t>******Turn off pop-up</a:t>
            </a:r>
            <a:r>
              <a:rPr lang="en-US" baseline="0" dirty="0"/>
              <a:t> blocker in order to access the IMPACT enrollment processes.*****</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a:t>
            </a:fld>
            <a:endParaRPr lang="en-US" dirty="0"/>
          </a:p>
        </p:txBody>
      </p:sp>
    </p:spTree>
    <p:extLst>
      <p:ext uri="{BB962C8B-B14F-4D97-AF65-F5344CB8AC3E}">
        <p14:creationId xmlns:p14="http://schemas.microsoft.com/office/powerpoint/2010/main" val="2319162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a:p>
            <a:pPr lvl="1"/>
            <a:r>
              <a:rPr lang="en-US" dirty="0"/>
              <a:t>******EIN/TIN</a:t>
            </a:r>
            <a:r>
              <a:rPr lang="en-US" baseline="0" dirty="0"/>
              <a:t> must be registered with Illinois Comptroller to be able to complete this step.*****</a:t>
            </a:r>
            <a:endParaRPr lang="en-US" dirty="0"/>
          </a:p>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6DAB97-270A-462C-BB4B-9AE1CB3BC442}" type="slidenum">
              <a:rPr lang="en-US" smtClean="0"/>
              <a:pPr/>
              <a:t>13</a:t>
            </a:fld>
            <a:endParaRPr lang="en-US" dirty="0"/>
          </a:p>
        </p:txBody>
      </p:sp>
    </p:spTree>
    <p:extLst>
      <p:ext uri="{BB962C8B-B14F-4D97-AF65-F5344CB8AC3E}">
        <p14:creationId xmlns:p14="http://schemas.microsoft.com/office/powerpoint/2010/main" val="1332830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6DAB97-270A-462C-BB4B-9AE1CB3BC442}" type="slidenum">
              <a:rPr lang="en-US" smtClean="0"/>
              <a:pPr/>
              <a:t>14</a:t>
            </a:fld>
            <a:endParaRPr lang="en-US" dirty="0"/>
          </a:p>
        </p:txBody>
      </p:sp>
    </p:spTree>
    <p:extLst>
      <p:ext uri="{BB962C8B-B14F-4D97-AF65-F5344CB8AC3E}">
        <p14:creationId xmlns:p14="http://schemas.microsoft.com/office/powerpoint/2010/main" val="1332830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15</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16</a:t>
            </a:fld>
            <a:endParaRPr 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17</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18</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3186">
              <a:defRPr/>
            </a:pPr>
            <a:endParaRPr lang="en-US" dirty="0"/>
          </a:p>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3135">
              <a:defRPr/>
            </a:pPr>
            <a:endParaRPr lang="en-US" dirty="0"/>
          </a:p>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t>
            </a:r>
          </a:p>
        </p:txBody>
      </p:sp>
      <p:sp>
        <p:nvSpPr>
          <p:cNvPr id="4" name="Slide Number Placeholder 3"/>
          <p:cNvSpPr>
            <a:spLocks noGrp="1"/>
          </p:cNvSpPr>
          <p:nvPr>
            <p:ph type="sldNum" sz="quarter" idx="10"/>
          </p:nvPr>
        </p:nvSpPr>
        <p:spPr/>
        <p:txBody>
          <a:bodyPr/>
          <a:lstStyle/>
          <a:p>
            <a:fld id="{75270AC1-218C-4AD4-B8C9-D48322276291}"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baseline="0" dirty="0"/>
              <a:t>2/6/19 – new section added</a:t>
            </a:r>
          </a:p>
        </p:txBody>
      </p:sp>
      <p:sp>
        <p:nvSpPr>
          <p:cNvPr id="4" name="Slide Number Placeholder 3"/>
          <p:cNvSpPr>
            <a:spLocks noGrp="1"/>
          </p:cNvSpPr>
          <p:nvPr>
            <p:ph type="sldNum" sz="quarter" idx="10"/>
          </p:nvPr>
        </p:nvSpPr>
        <p:spPr/>
        <p:txBody>
          <a:bodyPr/>
          <a:lstStyle/>
          <a:p>
            <a:fld id="{75270AC1-218C-4AD4-B8C9-D48322276291}" type="slidenum">
              <a:rPr lang="en-US" smtClean="0"/>
              <a:pPr/>
              <a:t>26</a:t>
            </a:fld>
            <a:endParaRPr lang="en-US" dirty="0"/>
          </a:p>
        </p:txBody>
      </p:sp>
    </p:spTree>
    <p:extLst>
      <p:ext uri="{BB962C8B-B14F-4D97-AF65-F5344CB8AC3E}">
        <p14:creationId xmlns:p14="http://schemas.microsoft.com/office/powerpoint/2010/main" val="589237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US" baseline="0"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27</a:t>
            </a:fld>
            <a:endParaRPr lang="en-US" dirty="0"/>
          </a:p>
        </p:txBody>
      </p:sp>
    </p:spTree>
    <p:extLst>
      <p:ext uri="{BB962C8B-B14F-4D97-AF65-F5344CB8AC3E}">
        <p14:creationId xmlns:p14="http://schemas.microsoft.com/office/powerpoint/2010/main" val="2085618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 </a:t>
            </a:r>
            <a:endParaRPr lang="en-US" baseline="0"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28</a:t>
            </a:fld>
            <a:endParaRPr lang="en-US" dirty="0"/>
          </a:p>
        </p:txBody>
      </p:sp>
    </p:spTree>
    <p:extLst>
      <p:ext uri="{BB962C8B-B14F-4D97-AF65-F5344CB8AC3E}">
        <p14:creationId xmlns:p14="http://schemas.microsoft.com/office/powerpoint/2010/main" val="1530498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processes chosen here will not affect how claims are processed currently*****</a:t>
            </a:r>
            <a:endParaRPr lang="en-US" dirty="0"/>
          </a:p>
        </p:txBody>
      </p:sp>
      <p:sp>
        <p:nvSpPr>
          <p:cNvPr id="4" name="Slide Number Placeholder 3"/>
          <p:cNvSpPr>
            <a:spLocks noGrp="1"/>
          </p:cNvSpPr>
          <p:nvPr>
            <p:ph type="sldNum" sz="quarter" idx="10"/>
          </p:nvPr>
        </p:nvSpPr>
        <p:spPr/>
        <p:txBody>
          <a:bodyPr/>
          <a:lstStyle/>
          <a:p>
            <a:fld id="{2B6DAB97-270A-462C-BB4B-9AE1CB3BC442}" type="slidenum">
              <a:rPr lang="en-US" smtClean="0"/>
              <a:pPr/>
              <a:t>30</a:t>
            </a:fld>
            <a:endParaRPr lang="en-US" dirty="0"/>
          </a:p>
        </p:txBody>
      </p:sp>
    </p:spTree>
    <p:extLst>
      <p:ext uri="{BB962C8B-B14F-4D97-AF65-F5344CB8AC3E}">
        <p14:creationId xmlns:p14="http://schemas.microsoft.com/office/powerpoint/2010/main" val="2802896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31</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i="0"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32</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33</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34</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35</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36</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37</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****Additional ownership types may be</a:t>
            </a:r>
            <a:r>
              <a:rPr lang="en-US" baseline="0" dirty="0"/>
              <a:t> required based on prior ownerships entered.******</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38</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39</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40</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41</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42</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44</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Use for Step 3, 4, etc.</a:t>
            </a:r>
          </a:p>
        </p:txBody>
      </p:sp>
      <p:sp>
        <p:nvSpPr>
          <p:cNvPr id="4" name="Slide Number Placeholder 3"/>
          <p:cNvSpPr>
            <a:spLocks noGrp="1"/>
          </p:cNvSpPr>
          <p:nvPr>
            <p:ph type="sldNum" sz="quarter" idx="10"/>
          </p:nvPr>
        </p:nvSpPr>
        <p:spPr/>
        <p:txBody>
          <a:bodyPr/>
          <a:lstStyle/>
          <a:p>
            <a:fld id="{75270AC1-218C-4AD4-B8C9-D48322276291}" type="slidenum">
              <a:rPr lang="en-US" smtClean="0"/>
              <a:pPr/>
              <a:t>45</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46</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47</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Provide link to taxonomy code definition</a:t>
            </a:r>
          </a:p>
        </p:txBody>
      </p:sp>
      <p:sp>
        <p:nvSpPr>
          <p:cNvPr id="4" name="Slide Number Placeholder 3"/>
          <p:cNvSpPr>
            <a:spLocks noGrp="1"/>
          </p:cNvSpPr>
          <p:nvPr>
            <p:ph type="sldNum" sz="quarter" idx="10"/>
          </p:nvPr>
        </p:nvSpPr>
        <p:spPr/>
        <p:txBody>
          <a:bodyPr/>
          <a:lstStyle/>
          <a:p>
            <a:fld id="{75270AC1-218C-4AD4-B8C9-D48322276291}" type="slidenum">
              <a:rPr lang="en-US" smtClean="0"/>
              <a:pPr/>
              <a:t>48</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49</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50</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54</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55</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56</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i="1"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57</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58</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59</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60</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61</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62</a:t>
            </a:fld>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66</a:t>
            </a:fld>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3237">
              <a:defRPr/>
            </a:pPr>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67</a:t>
            </a:fld>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68</a:t>
            </a:fld>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dirty="0"/>
          </a:p>
          <a:p>
            <a:pPr lvl="1" eaLnBrk="1" hangingPunct="1">
              <a:spcBef>
                <a:spcPct val="0"/>
              </a:spcBef>
            </a:pPr>
            <a:endParaRPr lang="en-US" altLang="en-US" dirty="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BFDAD-FC73-4252-BB90-6E9E9DA7A694}" type="slidenum">
              <a:rPr lang="en-US" smtClean="0"/>
              <a:pPr fontAlgn="base">
                <a:spcBef>
                  <a:spcPct val="0"/>
                </a:spcBef>
                <a:spcAft>
                  <a:spcPct val="0"/>
                </a:spcAft>
                <a:defRPr/>
              </a:pPr>
              <a:t>69</a:t>
            </a:fld>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p:spPr>
      </p:sp>
      <p:sp>
        <p:nvSpPr>
          <p:cNvPr id="163843"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dirty="0"/>
          </a:p>
          <a:p>
            <a:pPr lvl="1" eaLnBrk="1" hangingPunct="1">
              <a:spcBef>
                <a:spcPct val="0"/>
              </a:spcBef>
            </a:pPr>
            <a:r>
              <a:rPr lang="en-US" altLang="en-US" dirty="0"/>
              <a:t>Source:</a:t>
            </a:r>
            <a:endParaRPr lang="en-US" altLang="en-US" dirty="0">
              <a:solidFill>
                <a:srgbClr val="000000"/>
              </a:solidFill>
            </a:endParaRPr>
          </a:p>
          <a:p>
            <a:pPr lvl="1" eaLnBrk="1" hangingPunct="1">
              <a:spcBef>
                <a:spcPct val="0"/>
              </a:spcBef>
            </a:pPr>
            <a:endParaRPr lang="en-US" altLang="en-US" dirty="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B04DDD-39C0-40B2-9E18-21C5B4B583D5}" type="slidenum">
              <a:rPr lang="en-US" smtClean="0"/>
              <a:pPr fontAlgn="base">
                <a:spcBef>
                  <a:spcPct val="0"/>
                </a:spcBef>
                <a:spcAft>
                  <a:spcPct val="0"/>
                </a:spcAft>
                <a:defRPr/>
              </a:pPr>
              <a:t>70</a:t>
            </a:fld>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71</a:t>
            </a:fld>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72</a:t>
            </a:fld>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73</a:t>
            </a:fld>
            <a:endParaRPr lang="en-US" dirty="0"/>
          </a:p>
        </p:txBody>
      </p:sp>
    </p:spTree>
    <p:extLst>
      <p:ext uri="{BB962C8B-B14F-4D97-AF65-F5344CB8AC3E}">
        <p14:creationId xmlns:p14="http://schemas.microsoft.com/office/powerpoint/2010/main" val="41285597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74</a:t>
            </a:fld>
            <a:endParaRPr lang="en-US" dirty="0"/>
          </a:p>
        </p:txBody>
      </p:sp>
    </p:spTree>
    <p:extLst>
      <p:ext uri="{BB962C8B-B14F-4D97-AF65-F5344CB8AC3E}">
        <p14:creationId xmlns:p14="http://schemas.microsoft.com/office/powerpoint/2010/main" val="4128559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A022021-0A0E-4680-B190-16AFC63920C8}" type="datetime1">
              <a:rPr lang="en-US" smtClean="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317927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359E09-178B-44D2-83CD-1EA5267FCF97}" type="datetime1">
              <a:rPr lang="en-US" smtClean="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4120503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E7F6F6-796A-487A-A124-48F293B8CB4C}" type="datetime1">
              <a:rPr lang="en-US" smtClean="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3049478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F0EDB12-A73C-499A-8E25-45B706B4E7F9}" type="datetime1">
              <a:rPr lang="en-US" smtClean="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148968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9A3C2D1-1550-4CB6-B9C5-2C6F3385116D}" type="datetime1">
              <a:rPr lang="en-US" smtClean="0"/>
              <a:t>10/8/2019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20981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B7E6F22-8ED4-4674-994D-B4B7141B7C54}" type="datetime1">
              <a:rPr lang="en-US" smtClean="0"/>
              <a:t>10/8/2019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3969389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F6E65E-0DA4-4265-BCA7-23486DFBE49F}" type="datetime1">
              <a:rPr lang="en-US" smtClean="0"/>
              <a:t>10/8/2019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2970764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E9A8F3-48C1-4C3A-905D-1556D1ED582F}" type="datetime1">
              <a:rPr lang="en-US" smtClean="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1834038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9D5689-EB4D-4D09-BC03-062C644FE3AC}" type="datetime1">
              <a:rPr lang="en-US" smtClean="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272149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D13A71-E303-4A8A-A09C-BF633D7E2A99}" type="datetime1">
              <a:rPr lang="en-US" smtClean="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1479290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8D3904-4F29-438F-B81C-E560083F7311}" type="datetime1">
              <a:rPr lang="en-US" smtClean="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1551724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80A1F2-8188-4238-8942-06CC42A846A9}" type="datetime1">
              <a:rPr lang="en-US" smtClean="0"/>
              <a:t>10/8/2019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pPr/>
              <a:t>‹#›</a:t>
            </a:fld>
            <a:endParaRPr lang="en-US" dirty="0"/>
          </a:p>
        </p:txBody>
      </p:sp>
    </p:spTree>
    <p:extLst>
      <p:ext uri="{BB962C8B-B14F-4D97-AF65-F5344CB8AC3E}">
        <p14:creationId xmlns:p14="http://schemas.microsoft.com/office/powerpoint/2010/main" val="3999831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6.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6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56.xml"/><Relationship Id="rId5" Type="http://schemas.openxmlformats.org/officeDocument/2006/relationships/slide" Target="slide8.xml"/><Relationship Id="rId15" Type="http://schemas.openxmlformats.org/officeDocument/2006/relationships/slide" Target="slide4.xml"/><Relationship Id="rId10" Type="http://schemas.openxmlformats.org/officeDocument/2006/relationships/slide" Target="slide47.xml"/><Relationship Id="rId4" Type="http://schemas.openxmlformats.org/officeDocument/2006/relationships/slide" Target="slide11.xml"/><Relationship Id="rId9" Type="http://schemas.openxmlformats.org/officeDocument/2006/relationships/slide" Target="slide37.xml"/><Relationship Id="rId14" Type="http://schemas.openxmlformats.org/officeDocument/2006/relationships/slide" Target="slide68.xml"/></Relationships>
</file>

<file path=ppt/slides/_rels/slide5.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4.xml"/><Relationship Id="rId18" Type="http://schemas.openxmlformats.org/officeDocument/2006/relationships/slide" Target="slide66.xml"/><Relationship Id="rId3" Type="http://schemas.openxmlformats.org/officeDocument/2006/relationships/image" Target="../media/image2.png"/><Relationship Id="rId7" Type="http://schemas.microsoft.com/office/2007/relationships/hdphoto" Target="../media/hdphoto2.wdp"/><Relationship Id="rId12" Type="http://schemas.openxmlformats.org/officeDocument/2006/relationships/slide" Target="slide31.xml"/><Relationship Id="rId17" Type="http://schemas.openxmlformats.org/officeDocument/2006/relationships/slide" Target="slide68.xml"/><Relationship Id="rId2" Type="http://schemas.openxmlformats.org/officeDocument/2006/relationships/notesSlide" Target="../notesSlides/notesSlide5.xml"/><Relationship Id="rId16" Type="http://schemas.openxmlformats.org/officeDocument/2006/relationships/slide" Target="slide56.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slide" Target="slide25.xml"/><Relationship Id="rId5" Type="http://schemas.openxmlformats.org/officeDocument/2006/relationships/image" Target="../media/image1.jpeg"/><Relationship Id="rId15" Type="http://schemas.openxmlformats.org/officeDocument/2006/relationships/slide" Target="slide47.xml"/><Relationship Id="rId10" Type="http://schemas.openxmlformats.org/officeDocument/2006/relationships/slide" Target="slide20.xml"/><Relationship Id="rId19" Type="http://schemas.openxmlformats.org/officeDocument/2006/relationships/slide" Target="slide62.xml"/><Relationship Id="rId4" Type="http://schemas.microsoft.com/office/2007/relationships/hdphoto" Target="../media/hdphoto1.wdp"/><Relationship Id="rId9" Type="http://schemas.openxmlformats.org/officeDocument/2006/relationships/slide" Target="slide11.xml"/><Relationship Id="rId14" Type="http://schemas.openxmlformats.org/officeDocument/2006/relationships/slide" Target="slide37.xml"/></Relationships>
</file>

<file path=ppt/slides/_rels/slide6.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4.xml"/><Relationship Id="rId18" Type="http://schemas.openxmlformats.org/officeDocument/2006/relationships/slide" Target="slide66.xml"/><Relationship Id="rId3" Type="http://schemas.openxmlformats.org/officeDocument/2006/relationships/image" Target="../media/image4.png"/><Relationship Id="rId7" Type="http://schemas.openxmlformats.org/officeDocument/2006/relationships/image" Target="../media/image1.jpeg"/><Relationship Id="rId12" Type="http://schemas.openxmlformats.org/officeDocument/2006/relationships/slide" Target="slide31.xml"/><Relationship Id="rId17" Type="http://schemas.openxmlformats.org/officeDocument/2006/relationships/slide" Target="slide68.xml"/><Relationship Id="rId2" Type="http://schemas.openxmlformats.org/officeDocument/2006/relationships/notesSlide" Target="../notesSlides/notesSlide6.xml"/><Relationship Id="rId16" Type="http://schemas.openxmlformats.org/officeDocument/2006/relationships/slide" Target="slide56.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slide" Target="slide25.xml"/><Relationship Id="rId5" Type="http://schemas.openxmlformats.org/officeDocument/2006/relationships/image" Target="../media/image3.png"/><Relationship Id="rId15" Type="http://schemas.openxmlformats.org/officeDocument/2006/relationships/slide" Target="slide47.xml"/><Relationship Id="rId10" Type="http://schemas.openxmlformats.org/officeDocument/2006/relationships/slide" Target="slide20.xml"/><Relationship Id="rId19" Type="http://schemas.openxmlformats.org/officeDocument/2006/relationships/slide" Target="slide62.xml"/><Relationship Id="rId4" Type="http://schemas.microsoft.com/office/2007/relationships/hdphoto" Target="../media/hdphoto3.wdp"/><Relationship Id="rId9" Type="http://schemas.openxmlformats.org/officeDocument/2006/relationships/slide" Target="slide11.xml"/><Relationship Id="rId14" Type="http://schemas.openxmlformats.org/officeDocument/2006/relationships/slide" Target="slide37.xml"/></Relationships>
</file>

<file path=ppt/slides/_rels/slide7.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1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7.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19" Type="http://schemas.openxmlformats.org/officeDocument/2006/relationships/image" Target="../media/image6.png"/><Relationship Id="rId4" Type="http://schemas.microsoft.com/office/2007/relationships/hdphoto" Target="../media/hdphoto2.wdp"/><Relationship Id="rId9" Type="http://schemas.openxmlformats.org/officeDocument/2006/relationships/slide" Target="slide25.xml"/><Relationship Id="rId14" Type="http://schemas.openxmlformats.org/officeDocument/2006/relationships/slide" Target="slide56.xml"/></Relationships>
</file>

<file path=ppt/slides/_rels/slide8.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17" Type="http://schemas.openxmlformats.org/officeDocument/2006/relationships/image" Target="../media/image8.png"/><Relationship Id="rId2" Type="http://schemas.openxmlformats.org/officeDocument/2006/relationships/notesSlide" Target="../notesSlides/notesSlide8.xml"/><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1.jpe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9.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9.png"/><Relationship Id="rId9" Type="http://schemas.openxmlformats.org/officeDocument/2006/relationships/slide" Target="slide31.xml"/><Relationship Id="rId14" Type="http://schemas.openxmlformats.org/officeDocument/2006/relationships/slide" Target="slide68.xml"/></Relationships>
</file>

<file path=ppt/slides/_rels/slide10.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10.xml"/><Relationship Id="rId16"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11.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11.xml"/><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1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1.jpe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12.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2.png"/><Relationship Id="rId9" Type="http://schemas.openxmlformats.org/officeDocument/2006/relationships/slide" Target="slide31.xml"/><Relationship Id="rId14" Type="http://schemas.openxmlformats.org/officeDocument/2006/relationships/slide" Target="slide68.xml"/></Relationships>
</file>

<file path=ppt/slides/_rels/slide13.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13.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13.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4.wdp"/><Relationship Id="rId9" Type="http://schemas.openxmlformats.org/officeDocument/2006/relationships/slide" Target="slide25.xml"/><Relationship Id="rId14" Type="http://schemas.openxmlformats.org/officeDocument/2006/relationships/slide" Target="slide56.xml"/></Relationships>
</file>

<file path=ppt/slides/_rels/slide14.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14.xml"/><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1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15.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15.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1.xml"/><Relationship Id="rId14" Type="http://schemas.openxmlformats.org/officeDocument/2006/relationships/slide" Target="slide68.xml"/></Relationships>
</file>

<file path=ppt/slides/_rels/slide16.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16.xml"/><Relationship Id="rId16"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17.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17.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17.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5.wdp"/><Relationship Id="rId9" Type="http://schemas.openxmlformats.org/officeDocument/2006/relationships/slide" Target="slide25.xml"/><Relationship Id="rId14" Type="http://schemas.openxmlformats.org/officeDocument/2006/relationships/slide" Target="slide56.xml"/></Relationships>
</file>

<file path=ppt/slides/_rels/slide18.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18.xml"/><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19.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19.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19.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6.wdp"/><Relationship Id="rId9" Type="http://schemas.openxmlformats.org/officeDocument/2006/relationships/slide" Target="slide25.xml"/><Relationship Id="rId14" Type="http://schemas.openxmlformats.org/officeDocument/2006/relationships/slide" Target="slide56.xml"/></Relationships>
</file>

<file path=ppt/slides/_rels/slide20.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20.xml"/><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2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21.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21.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1.xml"/><Relationship Id="rId14" Type="http://schemas.openxmlformats.org/officeDocument/2006/relationships/slide" Target="slide68.xml"/></Relationships>
</file>

<file path=ppt/slides/_rels/slide2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22.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22.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1.xml"/><Relationship Id="rId14" Type="http://schemas.openxmlformats.org/officeDocument/2006/relationships/slide" Target="slide68.xml"/></Relationships>
</file>

<file path=ppt/slides/_rels/slide23.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23.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23.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7.wdp"/><Relationship Id="rId9" Type="http://schemas.openxmlformats.org/officeDocument/2006/relationships/slide" Target="slide25.xml"/><Relationship Id="rId14" Type="http://schemas.openxmlformats.org/officeDocument/2006/relationships/slide" Target="slide56.xml"/></Relationships>
</file>

<file path=ppt/slides/_rels/slide24.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24.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24.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8.wdp"/><Relationship Id="rId9" Type="http://schemas.openxmlformats.org/officeDocument/2006/relationships/slide" Target="slide25.xml"/><Relationship Id="rId14" Type="http://schemas.openxmlformats.org/officeDocument/2006/relationships/slide" Target="slide56.xml"/></Relationships>
</file>

<file path=ppt/slides/_rels/slide25.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25.xml"/><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26.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16.xml"/><Relationship Id="rId3" Type="http://schemas.openxmlformats.org/officeDocument/2006/relationships/image" Target="../media/image26.png"/><Relationship Id="rId7" Type="http://schemas.openxmlformats.org/officeDocument/2006/relationships/slide" Target="slide18.xml"/><Relationship Id="rId12" Type="http://schemas.openxmlformats.org/officeDocument/2006/relationships/slide" Target="slide38.xml"/><Relationship Id="rId17" Type="http://schemas.openxmlformats.org/officeDocument/2006/relationships/slide" Target="slide71.xml"/><Relationship Id="rId2" Type="http://schemas.openxmlformats.org/officeDocument/2006/relationships/notesSlide" Target="../notesSlides/notesSlide26.xml"/><Relationship Id="rId16" Type="http://schemas.openxmlformats.org/officeDocument/2006/relationships/slide" Target="slide69.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29.xml"/><Relationship Id="rId5" Type="http://schemas.openxmlformats.org/officeDocument/2006/relationships/slide" Target="slide12.xml"/><Relationship Id="rId15" Type="http://schemas.openxmlformats.org/officeDocument/2006/relationships/slide" Target="slide65.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7.xml"/><Relationship Id="rId14" Type="http://schemas.openxmlformats.org/officeDocument/2006/relationships/slide" Target="slide19.xml"/></Relationships>
</file>

<file path=ppt/slides/_rels/slide27.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16.xml"/><Relationship Id="rId3" Type="http://schemas.openxmlformats.org/officeDocument/2006/relationships/image" Target="../media/image27.png"/><Relationship Id="rId7" Type="http://schemas.openxmlformats.org/officeDocument/2006/relationships/slide" Target="slide18.xml"/><Relationship Id="rId12" Type="http://schemas.openxmlformats.org/officeDocument/2006/relationships/slide" Target="slide38.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29.xml"/><Relationship Id="rId5" Type="http://schemas.openxmlformats.org/officeDocument/2006/relationships/slide" Target="slide12.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7.xml"/><Relationship Id="rId14" Type="http://schemas.openxmlformats.org/officeDocument/2006/relationships/slide" Target="slide19.xml"/></Relationships>
</file>

<file path=ppt/slides/_rels/slide28.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16.xml"/><Relationship Id="rId3" Type="http://schemas.openxmlformats.org/officeDocument/2006/relationships/image" Target="../media/image28.png"/><Relationship Id="rId7" Type="http://schemas.openxmlformats.org/officeDocument/2006/relationships/slide" Target="slide18.xml"/><Relationship Id="rId12" Type="http://schemas.openxmlformats.org/officeDocument/2006/relationships/slide" Target="slide38.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29.xml"/><Relationship Id="rId5" Type="http://schemas.openxmlformats.org/officeDocument/2006/relationships/slide" Target="slide12.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7.xml"/><Relationship Id="rId14" Type="http://schemas.openxmlformats.org/officeDocument/2006/relationships/slide" Target="slide19.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37.xml"/><Relationship Id="rId18" Type="http://schemas.openxmlformats.org/officeDocument/2006/relationships/slide" Target="slide62.xml"/><Relationship Id="rId3" Type="http://schemas.openxmlformats.org/officeDocument/2006/relationships/image" Target="../media/image30.png"/><Relationship Id="rId7" Type="http://schemas.openxmlformats.org/officeDocument/2006/relationships/slide" Target="slide8.xml"/><Relationship Id="rId12" Type="http://schemas.openxmlformats.org/officeDocument/2006/relationships/slide" Target="slide4.xml"/><Relationship Id="rId17" Type="http://schemas.openxmlformats.org/officeDocument/2006/relationships/slide" Target="slide66.xml"/><Relationship Id="rId2" Type="http://schemas.openxmlformats.org/officeDocument/2006/relationships/notesSlide" Target="../notesSlides/notesSlide29.xml"/><Relationship Id="rId16" Type="http://schemas.openxmlformats.org/officeDocument/2006/relationships/slide" Target="slide68.xml"/><Relationship Id="rId1" Type="http://schemas.openxmlformats.org/officeDocument/2006/relationships/slideLayout" Target="../slideLayouts/slideLayout2.xml"/><Relationship Id="rId6" Type="http://schemas.openxmlformats.org/officeDocument/2006/relationships/hyperlink" Target="http://www.myhfs.illinois.gov/" TargetMode="External"/><Relationship Id="rId11" Type="http://schemas.openxmlformats.org/officeDocument/2006/relationships/slide" Target="slide31.xml"/><Relationship Id="rId5" Type="http://schemas.openxmlformats.org/officeDocument/2006/relationships/image" Target="../media/image1.jpeg"/><Relationship Id="rId15" Type="http://schemas.openxmlformats.org/officeDocument/2006/relationships/slide" Target="slide56.xml"/><Relationship Id="rId10" Type="http://schemas.openxmlformats.org/officeDocument/2006/relationships/slide" Target="slide25.xml"/><Relationship Id="rId4" Type="http://schemas.microsoft.com/office/2007/relationships/hdphoto" Target="../media/hdphoto9.wdp"/><Relationship Id="rId9" Type="http://schemas.openxmlformats.org/officeDocument/2006/relationships/slide" Target="slide20.xml"/><Relationship Id="rId14" Type="http://schemas.openxmlformats.org/officeDocument/2006/relationships/slide" Target="slide47.xml"/></Relationships>
</file>

<file path=ppt/slides/_rels/slide31.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30.xml"/><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3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32.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31.xml"/><Relationship Id="rId16" Type="http://schemas.openxmlformats.org/officeDocument/2006/relationships/slide" Target="slide62.xml"/><Relationship Id="rId1" Type="http://schemas.openxmlformats.org/officeDocument/2006/relationships/slideLayout" Target="../slideLayouts/slideLayout1.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33.png"/><Relationship Id="rId9" Type="http://schemas.openxmlformats.org/officeDocument/2006/relationships/slide" Target="slide31.xml"/><Relationship Id="rId14" Type="http://schemas.openxmlformats.org/officeDocument/2006/relationships/slide" Target="slide68.xml"/></Relationships>
</file>

<file path=ppt/slides/_rels/slide3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34.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32.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32.png"/><Relationship Id="rId9" Type="http://schemas.openxmlformats.org/officeDocument/2006/relationships/slide" Target="slide31.xml"/><Relationship Id="rId14" Type="http://schemas.openxmlformats.org/officeDocument/2006/relationships/slide" Target="slide68.xml"/></Relationships>
</file>

<file path=ppt/slides/_rels/slide3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32.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33.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35.png"/><Relationship Id="rId9" Type="http://schemas.openxmlformats.org/officeDocument/2006/relationships/slide" Target="slide31.xml"/><Relationship Id="rId14" Type="http://schemas.openxmlformats.org/officeDocument/2006/relationships/slide" Target="slide68.xml"/></Relationships>
</file>

<file path=ppt/slides/_rels/slide3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36.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34.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32.png"/><Relationship Id="rId9" Type="http://schemas.openxmlformats.org/officeDocument/2006/relationships/slide" Target="slide31.xml"/><Relationship Id="rId14" Type="http://schemas.openxmlformats.org/officeDocument/2006/relationships/slide" Target="slide68.xml"/></Relationships>
</file>

<file path=ppt/slides/_rels/slide3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32.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35.xml"/><Relationship Id="rId16" Type="http://schemas.openxmlformats.org/officeDocument/2006/relationships/slide" Target="slide62.xml"/><Relationship Id="rId1" Type="http://schemas.openxmlformats.org/officeDocument/2006/relationships/slideLayout" Target="../slideLayouts/slideLayout1.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37.png"/><Relationship Id="rId9" Type="http://schemas.openxmlformats.org/officeDocument/2006/relationships/slide" Target="slide31.xml"/><Relationship Id="rId14" Type="http://schemas.openxmlformats.org/officeDocument/2006/relationships/slide" Target="slide68.xml"/></Relationships>
</file>

<file path=ppt/slides/_rels/slide37.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36.xml"/><Relationship Id="rId16"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38.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32.pn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37.xml"/><Relationship Id="rId16"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39.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40.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38.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32.pn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10.wdp"/><Relationship Id="rId9" Type="http://schemas.openxmlformats.org/officeDocument/2006/relationships/slide" Target="slide25.xml"/><Relationship Id="rId14" Type="http://schemas.openxmlformats.org/officeDocument/2006/relationships/slide" Target="slide56.xml"/></Relationships>
</file>

<file path=ppt/slides/_rels/slide40.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32.pn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39.xml"/><Relationship Id="rId16"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41.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32.pn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40.xml"/><Relationship Id="rId16"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42.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32.pn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41.xml"/><Relationship Id="rId16"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43.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32.pn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42.xml"/><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44.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17" Type="http://schemas.openxmlformats.org/officeDocument/2006/relationships/image" Target="../media/image45.png"/><Relationship Id="rId2" Type="http://schemas.openxmlformats.org/officeDocument/2006/relationships/notesSlide" Target="../notesSlides/notesSlide43.xml"/><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4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46.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44.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1.xml"/><Relationship Id="rId14" Type="http://schemas.openxmlformats.org/officeDocument/2006/relationships/slide" Target="slide68.xml"/></Relationships>
</file>

<file path=ppt/slides/_rels/slide46.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47.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45.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11.wdp"/><Relationship Id="rId9" Type="http://schemas.openxmlformats.org/officeDocument/2006/relationships/slide" Target="slide25.xml"/><Relationship Id="rId14" Type="http://schemas.openxmlformats.org/officeDocument/2006/relationships/slide" Target="slide56.xml"/></Relationships>
</file>

<file path=ppt/slides/_rels/slide47.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46.xml"/><Relationship Id="rId16"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48.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49.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47.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12.wdp"/><Relationship Id="rId9" Type="http://schemas.openxmlformats.org/officeDocument/2006/relationships/slide" Target="slide25.xml"/><Relationship Id="rId14" Type="http://schemas.openxmlformats.org/officeDocument/2006/relationships/slide" Target="slide56.xml"/></Relationships>
</file>

<file path=ppt/slides/_rels/slide4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1.jpe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48.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50.png"/><Relationship Id="rId9" Type="http://schemas.openxmlformats.org/officeDocument/2006/relationships/slide" Target="slide31.xml"/><Relationship Id="rId14" Type="http://schemas.openxmlformats.org/officeDocument/2006/relationships/slide" Target="slide68.xml"/></Relationships>
</file>

<file path=ppt/slides/_rels/slide5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1.jpe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49.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50.png"/><Relationship Id="rId9" Type="http://schemas.openxmlformats.org/officeDocument/2006/relationships/slide" Target="slide31.xml"/><Relationship Id="rId14" Type="http://schemas.openxmlformats.org/officeDocument/2006/relationships/slide" Target="slide68.xml"/></Relationships>
</file>

<file path=ppt/slides/_rels/slide51.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51.pn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52.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52.pn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53.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54.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54.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50.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13.wdp"/><Relationship Id="rId9" Type="http://schemas.openxmlformats.org/officeDocument/2006/relationships/slide" Target="slide25.xml"/><Relationship Id="rId14" Type="http://schemas.openxmlformats.org/officeDocument/2006/relationships/slide" Target="slide56.xml"/></Relationships>
</file>

<file path=ppt/slides/_rels/slide5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1.jpe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51.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55.png"/><Relationship Id="rId9" Type="http://schemas.openxmlformats.org/officeDocument/2006/relationships/slide" Target="slide31.xml"/><Relationship Id="rId14" Type="http://schemas.openxmlformats.org/officeDocument/2006/relationships/slide" Target="slide68.xml"/></Relationships>
</file>

<file path=ppt/slides/_rels/slide56.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52.xml"/><Relationship Id="rId16"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5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1.jpe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53.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57.png"/><Relationship Id="rId9" Type="http://schemas.openxmlformats.org/officeDocument/2006/relationships/slide" Target="slide31.xml"/><Relationship Id="rId14" Type="http://schemas.openxmlformats.org/officeDocument/2006/relationships/slide" Target="slide68.xml"/></Relationships>
</file>

<file path=ppt/slides/_rels/slide5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1.jpe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54.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58.png"/><Relationship Id="rId9" Type="http://schemas.openxmlformats.org/officeDocument/2006/relationships/slide" Target="slide31.xml"/><Relationship Id="rId14" Type="http://schemas.openxmlformats.org/officeDocument/2006/relationships/slide" Target="slide68.xml"/></Relationships>
</file>

<file path=ppt/slides/_rels/slide5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1.jpe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55.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59.png"/><Relationship Id="rId9" Type="http://schemas.openxmlformats.org/officeDocument/2006/relationships/slide" Target="slide31.xml"/><Relationship Id="rId14" Type="http://schemas.openxmlformats.org/officeDocument/2006/relationships/slide" Target="slide68.xml"/></Relationships>
</file>

<file path=ppt/slides/_rels/slide6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60.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56.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1.xml"/><Relationship Id="rId14" Type="http://schemas.openxmlformats.org/officeDocument/2006/relationships/slide" Target="slide68.xml"/></Relationships>
</file>

<file path=ppt/slides/_rels/slide6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61.png"/><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notesSlide" Target="../notesSlides/notesSlide57.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1.xml"/><Relationship Id="rId14" Type="http://schemas.openxmlformats.org/officeDocument/2006/relationships/slide" Target="slide68.xml"/></Relationships>
</file>

<file path=ppt/slides/_rels/slide62.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58.xml"/><Relationship Id="rId16"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63.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hyperlink" Target="http://www.myhfs.illinois.gov/" TargetMode="External"/><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image" Target="../media/image1.jpeg"/><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microsoft.com/office/2007/relationships/hdphoto" Target="../media/hdphoto14.wdp"/><Relationship Id="rId15" Type="http://schemas.openxmlformats.org/officeDocument/2006/relationships/slide" Target="slide68.xml"/><Relationship Id="rId10" Type="http://schemas.openxmlformats.org/officeDocument/2006/relationships/slide" Target="slide31.xml"/><Relationship Id="rId4" Type="http://schemas.openxmlformats.org/officeDocument/2006/relationships/image" Target="../media/image63.png"/><Relationship Id="rId9" Type="http://schemas.openxmlformats.org/officeDocument/2006/relationships/slide" Target="slide25.xml"/><Relationship Id="rId14" Type="http://schemas.openxmlformats.org/officeDocument/2006/relationships/slide" Target="slide56.xml"/></Relationships>
</file>

<file path=ppt/slides/_rels/slide6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microsoft.com/office/2007/relationships/hdphoto" Target="../media/hdphoto15.wdp"/><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image" Target="../media/image64.png"/><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1.xml"/><Relationship Id="rId14" Type="http://schemas.openxmlformats.org/officeDocument/2006/relationships/slide" Target="slide68.xml"/></Relationships>
</file>

<file path=ppt/slides/_rels/slide6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microsoft.com/office/2007/relationships/hdphoto" Target="../media/hdphoto16.wdp"/><Relationship Id="rId7" Type="http://schemas.openxmlformats.org/officeDocument/2006/relationships/slide" Target="slide20.xml"/><Relationship Id="rId12" Type="http://schemas.openxmlformats.org/officeDocument/2006/relationships/slide" Target="slide47.xml"/><Relationship Id="rId2" Type="http://schemas.openxmlformats.org/officeDocument/2006/relationships/image" Target="../media/image65.png"/><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1.xml"/><Relationship Id="rId14" Type="http://schemas.openxmlformats.org/officeDocument/2006/relationships/slide" Target="slide68.xml"/></Relationships>
</file>

<file path=ppt/slides/_rels/slide66.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59.xml"/><Relationship Id="rId16"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6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56.xml"/><Relationship Id="rId3" Type="http://schemas.openxmlformats.org/officeDocument/2006/relationships/image" Target="../media/image32.png"/><Relationship Id="rId7" Type="http://schemas.openxmlformats.org/officeDocument/2006/relationships/slide" Target="slide20.xml"/><Relationship Id="rId12" Type="http://schemas.openxmlformats.org/officeDocument/2006/relationships/slide" Target="slide47.xml"/><Relationship Id="rId17" Type="http://schemas.openxmlformats.org/officeDocument/2006/relationships/image" Target="../media/image67.png"/><Relationship Id="rId2" Type="http://schemas.openxmlformats.org/officeDocument/2006/relationships/notesSlide" Target="../notesSlides/notesSlide60.xml"/><Relationship Id="rId16" Type="http://schemas.openxmlformats.org/officeDocument/2006/relationships/slide" Target="slide62.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7.xml"/><Relationship Id="rId5" Type="http://schemas.openxmlformats.org/officeDocument/2006/relationships/slide" Target="slide8.xml"/><Relationship Id="rId15" Type="http://schemas.openxmlformats.org/officeDocument/2006/relationships/slide" Target="slide66.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31.xml"/><Relationship Id="rId14" Type="http://schemas.openxmlformats.org/officeDocument/2006/relationships/slide" Target="slide68.xml"/></Relationships>
</file>

<file path=ppt/slides/_rels/slide68.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61.xml"/><Relationship Id="rId16"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69.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69.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62.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17.wdp"/><Relationship Id="rId9" Type="http://schemas.openxmlformats.org/officeDocument/2006/relationships/slide" Target="slide25.xml"/><Relationship Id="rId14" Type="http://schemas.openxmlformats.org/officeDocument/2006/relationships/slide" Target="slide56.xml"/></Relationships>
</file>

<file path=ppt/slides/_rels/slide70.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70.pn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63.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8.xml"/><Relationship Id="rId10" Type="http://schemas.openxmlformats.org/officeDocument/2006/relationships/slide" Target="slide31.xml"/><Relationship Id="rId4" Type="http://schemas.microsoft.com/office/2007/relationships/hdphoto" Target="../media/hdphoto17.wdp"/><Relationship Id="rId9" Type="http://schemas.openxmlformats.org/officeDocument/2006/relationships/slide" Target="slide25.xml"/><Relationship Id="rId14" Type="http://schemas.openxmlformats.org/officeDocument/2006/relationships/slide" Target="slide56.xml"/></Relationships>
</file>

<file path=ppt/slides/_rels/slide71.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64.xml"/><Relationship Id="rId16"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72.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68.xml"/><Relationship Id="rId3" Type="http://schemas.openxmlformats.org/officeDocument/2006/relationships/image" Target="../media/image1.jpeg"/><Relationship Id="rId7" Type="http://schemas.openxmlformats.org/officeDocument/2006/relationships/slide" Target="slide25.xml"/><Relationship Id="rId12" Type="http://schemas.openxmlformats.org/officeDocument/2006/relationships/slide" Target="slide56.xml"/><Relationship Id="rId2" Type="http://schemas.openxmlformats.org/officeDocument/2006/relationships/notesSlide" Target="../notesSlides/notesSlide65.xml"/><Relationship Id="rId16"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47.xml"/><Relationship Id="rId5" Type="http://schemas.openxmlformats.org/officeDocument/2006/relationships/slide" Target="slide11.xml"/><Relationship Id="rId15" Type="http://schemas.openxmlformats.org/officeDocument/2006/relationships/slide" Target="slide62.xml"/><Relationship Id="rId10" Type="http://schemas.openxmlformats.org/officeDocument/2006/relationships/slide" Target="slide37.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6.xml"/></Relationships>
</file>

<file path=ppt/slides/_rels/slide73.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1.jpe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66.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hyperlink" Target="http://www.illinois.gov/hfs/impact/Pages/Glossary.aspx" TargetMode="External"/><Relationship Id="rId15" Type="http://schemas.openxmlformats.org/officeDocument/2006/relationships/slide" Target="slide68.xml"/><Relationship Id="rId10" Type="http://schemas.openxmlformats.org/officeDocument/2006/relationships/slide" Target="slide31.xml"/><Relationship Id="rId4" Type="http://schemas.openxmlformats.org/officeDocument/2006/relationships/hyperlink" Target="http://www.illinois.gov/hfs/impact/Pages/AboutIMPACT.aspx" TargetMode="External"/><Relationship Id="rId9" Type="http://schemas.openxmlformats.org/officeDocument/2006/relationships/slide" Target="slide25.xml"/><Relationship Id="rId14" Type="http://schemas.openxmlformats.org/officeDocument/2006/relationships/slide" Target="slide56.xml"/></Relationships>
</file>

<file path=ppt/slides/_rels/slide74.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7.xml"/><Relationship Id="rId3" Type="http://schemas.openxmlformats.org/officeDocument/2006/relationships/image" Target="../media/image1.jpeg"/><Relationship Id="rId7" Type="http://schemas.openxmlformats.org/officeDocument/2006/relationships/slide" Target="slide11.xml"/><Relationship Id="rId12" Type="http://schemas.openxmlformats.org/officeDocument/2006/relationships/slide" Target="slide37.xml"/><Relationship Id="rId17" Type="http://schemas.openxmlformats.org/officeDocument/2006/relationships/slide" Target="slide62.xml"/><Relationship Id="rId2" Type="http://schemas.openxmlformats.org/officeDocument/2006/relationships/notesSlide" Target="../notesSlides/notesSlide67.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hyperlink" Target="mailto:IMPACT.Help@Illinois.gov" TargetMode="External"/><Relationship Id="rId15" Type="http://schemas.openxmlformats.org/officeDocument/2006/relationships/slide" Target="slide68.xml"/><Relationship Id="rId10" Type="http://schemas.openxmlformats.org/officeDocument/2006/relationships/slide" Target="slide31.xml"/><Relationship Id="rId4" Type="http://schemas.openxmlformats.org/officeDocument/2006/relationships/hyperlink" Target="http://www.illinois.gov/hfs/impact/Pages/faqs.aspx" TargetMode="External"/><Relationship Id="rId9" Type="http://schemas.openxmlformats.org/officeDocument/2006/relationships/slide" Target="slide25.xml"/><Relationship Id="rId14" Type="http://schemas.openxmlformats.org/officeDocument/2006/relationships/slide" Target="slide5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0" y="1371600"/>
            <a:ext cx="9144000" cy="584775"/>
          </a:xfrm>
          <a:prstGeom prst="rect">
            <a:avLst/>
          </a:prstGeom>
          <a:noFill/>
        </p:spPr>
        <p:txBody>
          <a:bodyPr wrap="square" rtlCol="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ILLINOIS PROVIDER ENROLLMENT</a:t>
            </a:r>
          </a:p>
        </p:txBody>
      </p:sp>
      <p:sp>
        <p:nvSpPr>
          <p:cNvPr id="5" name="TextBox 4"/>
          <p:cNvSpPr txBox="1"/>
          <p:nvPr/>
        </p:nvSpPr>
        <p:spPr>
          <a:xfrm>
            <a:off x="0" y="4724400"/>
            <a:ext cx="9144000" cy="369332"/>
          </a:xfrm>
          <a:prstGeom prst="rect">
            <a:avLst/>
          </a:prstGeom>
          <a:noFill/>
        </p:spPr>
        <p:txBody>
          <a:bodyPr wrap="square" rtlCol="0">
            <a:spAutoFit/>
          </a:bodyPr>
          <a:lstStyle/>
          <a:p>
            <a:pPr algn="ctr"/>
            <a:r>
              <a:rPr lang="en-US" b="1" i="1" dirty="0"/>
              <a:t>Groups</a:t>
            </a:r>
          </a:p>
        </p:txBody>
      </p:sp>
      <p:pic>
        <p:nvPicPr>
          <p:cNvPr id="10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1169212" y="2133600"/>
            <a:ext cx="6679388" cy="1905000"/>
          </a:xfrm>
          <a:prstGeom prst="rect">
            <a:avLst/>
          </a:prstGeom>
          <a:noFill/>
        </p:spPr>
      </p:pic>
    </p:spTree>
    <p:extLst>
      <p:ext uri="{BB962C8B-B14F-4D97-AF65-F5344CB8AC3E}">
        <p14:creationId xmlns:p14="http://schemas.microsoft.com/office/powerpoint/2010/main" val="329198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143000"/>
            <a:ext cx="7467600" cy="5334000"/>
          </a:xfrm>
        </p:spPr>
        <p:txBody>
          <a:bodyPr>
            <a:normAutofit/>
          </a:bodyPr>
          <a:lstStyle/>
          <a:p>
            <a:pPr marL="169863" indent="-169863"/>
            <a:r>
              <a:rPr lang="en-US" sz="2800" dirty="0"/>
              <a:t>Introduction to IMPACT and Key Terms</a:t>
            </a:r>
          </a:p>
          <a:p>
            <a:pPr marL="169863" indent="-169863"/>
            <a:r>
              <a:rPr lang="en-US" sz="2800" dirty="0"/>
              <a:t>Application Process </a:t>
            </a:r>
          </a:p>
          <a:p>
            <a:pPr marL="169863" indent="-169863"/>
            <a:r>
              <a:rPr lang="en-US" sz="2800" dirty="0"/>
              <a:t>Resuming an Application</a:t>
            </a:r>
          </a:p>
          <a:p>
            <a:pPr marL="169863" indent="-169863"/>
            <a:r>
              <a:rPr lang="en-US" sz="2800" dirty="0"/>
              <a:t>Starting a New Application</a:t>
            </a:r>
          </a:p>
          <a:p>
            <a:pPr marL="169863" indent="-169863"/>
            <a:r>
              <a:rPr lang="en-US" sz="2800" dirty="0"/>
              <a:t>The Business Process Wizard (BPW)</a:t>
            </a:r>
          </a:p>
          <a:p>
            <a:pPr marL="169863" indent="-169863"/>
            <a:r>
              <a:rPr lang="en-US" sz="2800" dirty="0"/>
              <a:t>Completing the Application using BPW</a:t>
            </a:r>
          </a:p>
          <a:p>
            <a:pPr marL="169863" indent="-169863"/>
            <a:r>
              <a:rPr lang="en-US" sz="2800" dirty="0"/>
              <a:t>Reviewing Submitted Application</a:t>
            </a:r>
          </a:p>
          <a:p>
            <a:pPr marL="169863" indent="-169863"/>
            <a:r>
              <a:rPr lang="en-US" sz="2800" dirty="0"/>
              <a:t>Resources</a:t>
            </a:r>
          </a:p>
          <a:p>
            <a:pPr marL="169863" indent="-169863"/>
            <a:r>
              <a:rPr lang="en-US" sz="2800" dirty="0"/>
              <a:t>Questions &amp; Answers</a:t>
            </a:r>
          </a:p>
          <a:p>
            <a:pPr>
              <a:buNone/>
            </a:pPr>
            <a:endParaRPr lang="en-US" sz="28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Agenda</a:t>
            </a:r>
          </a:p>
        </p:txBody>
      </p:sp>
      <p:sp>
        <p:nvSpPr>
          <p:cNvPr id="7" name="Slide Number Placeholder 6"/>
          <p:cNvSpPr>
            <a:spLocks noGrp="1"/>
          </p:cNvSpPr>
          <p:nvPr>
            <p:ph type="sldNum" sz="quarter" idx="12"/>
          </p:nvPr>
        </p:nvSpPr>
        <p:spPr/>
        <p:txBody>
          <a:bodyPr/>
          <a:lstStyle/>
          <a:p>
            <a:fld id="{5231E635-3882-45BA-B8C0-75C01EA01E46}" type="slidenum">
              <a:rPr lang="en-US" smtClean="0"/>
              <a:pPr/>
              <a:t>2</a:t>
            </a:fld>
            <a:endParaRPr lang="en-US" dirty="0"/>
          </a:p>
        </p:txBody>
      </p:sp>
    </p:spTree>
    <p:extLst>
      <p:ext uri="{BB962C8B-B14F-4D97-AF65-F5344CB8AC3E}">
        <p14:creationId xmlns:p14="http://schemas.microsoft.com/office/powerpoint/2010/main" val="1915174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391400" cy="5943600"/>
          </a:xfrm>
        </p:spPr>
        <p:txBody>
          <a:bodyPr>
            <a:noAutofit/>
          </a:bodyPr>
          <a:lstStyle/>
          <a:p>
            <a:pPr marL="230188" indent="-230188"/>
            <a:r>
              <a:rPr lang="en-US" sz="1750" b="1" dirty="0"/>
              <a:t>IMPACT</a:t>
            </a:r>
            <a:r>
              <a:rPr lang="en-US" sz="1750" dirty="0"/>
              <a:t> is a multi-agency effort to replace Illinois’ 30-year-old Medicaid Management Information System (MMIS) with a web-based system that meets federal requirements, is more convenient for providers and increases efficiency by automating and expediting state agency processes.</a:t>
            </a:r>
          </a:p>
          <a:p>
            <a:pPr marL="230188" indent="-230188"/>
            <a:r>
              <a:rPr lang="en-US" sz="1750" b="1" dirty="0"/>
              <a:t>Key Terms:</a:t>
            </a:r>
          </a:p>
          <a:p>
            <a:pPr marL="460375" lvl="1" indent="-230188"/>
            <a:r>
              <a:rPr lang="en-US" sz="1750" dirty="0"/>
              <a:t>Group: An organization of individual providers that provide medical or dental services. A type 2 NPI is required and group licensing is not.</a:t>
            </a:r>
          </a:p>
          <a:p>
            <a:pPr marL="460375" lvl="1" indent="-230188"/>
            <a:r>
              <a:rPr lang="en-US" sz="1750" dirty="0"/>
              <a:t>New Enrollment: A Group provider who needs to enroll in the IMPACT system.</a:t>
            </a:r>
          </a:p>
          <a:p>
            <a:pPr marL="460375" lvl="1" indent="-230188"/>
            <a:r>
              <a:rPr lang="en-US" sz="1750" dirty="0"/>
              <a:t>Billing Agent: An agent who submits Medicaid HIPAA compliant transactions or exchanges EPHI with Medicaid providers or other authorized parties. Also known as Clearing House, Software Vendor or Value Added Network (VAN).</a:t>
            </a:r>
          </a:p>
          <a:p>
            <a:pPr marL="460375" lvl="1" indent="-230188"/>
            <a:r>
              <a:rPr lang="en-US" sz="1750" dirty="0"/>
              <a:t>MCO Plan: A health care provider who provides health care through a provider network.  In addition, sister agencies will also be listed as an MCO plan. A sister agency is also known as a State Agency or a Waiver Provider.</a:t>
            </a:r>
          </a:p>
          <a:p>
            <a:pPr marL="860425" lvl="2" indent="-230188">
              <a:buNone/>
            </a:pPr>
            <a:r>
              <a:rPr lang="en-US" sz="1750"/>
              <a:t>NOTE</a:t>
            </a:r>
            <a:r>
              <a:rPr lang="en-US" sz="1750" dirty="0"/>
              <a:t>: A Group must be enrolled in IMPACT in order for a provider to associate with them.</a:t>
            </a:r>
          </a:p>
        </p:txBody>
      </p:sp>
      <p:sp>
        <p:nvSpPr>
          <p:cNvPr id="10" name="Title 9"/>
          <p:cNvSpPr>
            <a:spLocks noGrp="1"/>
          </p:cNvSpPr>
          <p:nvPr>
            <p:ph type="title"/>
          </p:nvPr>
        </p:nvSpPr>
        <p:spPr>
          <a:xfrm>
            <a:off x="0" y="0"/>
            <a:ext cx="6400800" cy="838200"/>
          </a:xfrm>
        </p:spPr>
        <p:txBody>
          <a:bodyPr>
            <a:normAutofit/>
          </a:bodyPr>
          <a:lstStyle/>
          <a:p>
            <a:pPr algn="l"/>
            <a:r>
              <a:rPr lang="en-US" sz="2800" dirty="0"/>
              <a:t>Introduction and Key Terms</a:t>
            </a:r>
          </a:p>
        </p:txBody>
      </p:sp>
      <p:sp>
        <p:nvSpPr>
          <p:cNvPr id="7" name="Slide Number Placeholder 6"/>
          <p:cNvSpPr>
            <a:spLocks noGrp="1"/>
          </p:cNvSpPr>
          <p:nvPr>
            <p:ph type="sldNum" sz="quarter" idx="12"/>
          </p:nvPr>
        </p:nvSpPr>
        <p:spPr/>
        <p:txBody>
          <a:bodyPr/>
          <a:lstStyle/>
          <a:p>
            <a:fld id="{5231E635-3882-45BA-B8C0-75C01EA01E46}" type="slidenum">
              <a:rPr lang="en-US" smtClean="0"/>
              <a:pPr/>
              <a:t>3</a:t>
            </a:fld>
            <a:endParaRPr lang="en-US" dirty="0"/>
          </a:p>
        </p:txBody>
      </p:sp>
    </p:spTree>
    <p:extLst>
      <p:ext uri="{BB962C8B-B14F-4D97-AF65-F5344CB8AC3E}">
        <p14:creationId xmlns:p14="http://schemas.microsoft.com/office/powerpoint/2010/main" val="1915174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Chord 56"/>
          <p:cNvSpPr/>
          <p:nvPr/>
        </p:nvSpPr>
        <p:spPr>
          <a:xfrm>
            <a:off x="76200" y="948426"/>
            <a:ext cx="3848100" cy="4436793"/>
          </a:xfrm>
          <a:prstGeom prst="chord">
            <a:avLst>
              <a:gd name="adj1" fmla="val 5368312"/>
              <a:gd name="adj2" fmla="val 16140633"/>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Chord 46"/>
          <p:cNvSpPr/>
          <p:nvPr/>
        </p:nvSpPr>
        <p:spPr>
          <a:xfrm>
            <a:off x="432392" y="1422489"/>
            <a:ext cx="3141388" cy="3581730"/>
          </a:xfrm>
          <a:prstGeom prst="chord">
            <a:avLst>
              <a:gd name="adj1" fmla="val 5361952"/>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8" name="Chord 47"/>
          <p:cNvSpPr/>
          <p:nvPr/>
        </p:nvSpPr>
        <p:spPr>
          <a:xfrm>
            <a:off x="754380" y="1741180"/>
            <a:ext cx="2606040" cy="2856131"/>
          </a:xfrm>
          <a:prstGeom prst="chord">
            <a:avLst>
              <a:gd name="adj1" fmla="val 5394235"/>
              <a:gd name="adj2" fmla="val 16079515"/>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9" name="Chord 48"/>
          <p:cNvSpPr/>
          <p:nvPr/>
        </p:nvSpPr>
        <p:spPr>
          <a:xfrm>
            <a:off x="1072896" y="2081577"/>
            <a:ext cx="1972056" cy="2167146"/>
          </a:xfrm>
          <a:prstGeom prst="chord">
            <a:avLst>
              <a:gd name="adj1" fmla="val 5394235"/>
              <a:gd name="adj2" fmla="val 16085266"/>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0" name="Chord 49"/>
          <p:cNvSpPr/>
          <p:nvPr/>
        </p:nvSpPr>
        <p:spPr>
          <a:xfrm>
            <a:off x="1371600" y="2604969"/>
            <a:ext cx="1261897" cy="1143000"/>
          </a:xfrm>
          <a:prstGeom prst="chord">
            <a:avLst>
              <a:gd name="adj1" fmla="val 5394235"/>
              <a:gd name="adj2" fmla="val 16119243"/>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1" name="Chord 50"/>
          <p:cNvSpPr/>
          <p:nvPr/>
        </p:nvSpPr>
        <p:spPr>
          <a:xfrm>
            <a:off x="1747673" y="2955664"/>
            <a:ext cx="590550" cy="381000"/>
          </a:xfrm>
          <a:prstGeom prst="chord">
            <a:avLst>
              <a:gd name="adj1" fmla="val 5307012"/>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 name="Group 28"/>
          <p:cNvGrpSpPr/>
          <p:nvPr/>
        </p:nvGrpSpPr>
        <p:grpSpPr>
          <a:xfrm>
            <a:off x="0" y="0"/>
            <a:ext cx="9144000" cy="832757"/>
            <a:chOff x="0" y="0"/>
            <a:chExt cx="9144000" cy="832757"/>
          </a:xfrm>
        </p:grpSpPr>
        <p:sp>
          <p:nvSpPr>
            <p:cNvPr id="30" name="Rectangle 29"/>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6" name="Title 5"/>
          <p:cNvSpPr>
            <a:spLocks noGrp="1"/>
          </p:cNvSpPr>
          <p:nvPr>
            <p:ph type="title"/>
          </p:nvPr>
        </p:nvSpPr>
        <p:spPr>
          <a:xfrm>
            <a:off x="0" y="0"/>
            <a:ext cx="6477000" cy="838200"/>
          </a:xfrm>
        </p:spPr>
        <p:txBody>
          <a:bodyPr>
            <a:normAutofit/>
          </a:bodyPr>
          <a:lstStyle/>
          <a:p>
            <a:pPr algn="l"/>
            <a:r>
              <a:rPr lang="en-US" sz="2800" dirty="0"/>
              <a:t>Application Process </a:t>
            </a:r>
          </a:p>
        </p:txBody>
      </p:sp>
      <p:sp>
        <p:nvSpPr>
          <p:cNvPr id="61" name="Rectangle 60">
            <a:hlinkClick r:id="rId4" action="ppaction://hlinksldjump"/>
          </p:cNvPr>
          <p:cNvSpPr/>
          <p:nvPr/>
        </p:nvSpPr>
        <p:spPr>
          <a:xfrm>
            <a:off x="1894376" y="1300937"/>
            <a:ext cx="5867403" cy="405774"/>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2: Add Locations</a:t>
            </a: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p:txBody>
      </p:sp>
      <p:sp>
        <p:nvSpPr>
          <p:cNvPr id="62" name="Rectangle 61">
            <a:hlinkClick r:id="rId5" action="ppaction://hlinksldjump"/>
          </p:cNvPr>
          <p:cNvSpPr/>
          <p:nvPr/>
        </p:nvSpPr>
        <p:spPr>
          <a:xfrm>
            <a:off x="1894375" y="939998"/>
            <a:ext cx="5842325"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1: Provider Basic Information </a:t>
            </a: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p:txBody>
      </p:sp>
      <p:sp>
        <p:nvSpPr>
          <p:cNvPr id="43" name="Rectangle 42">
            <a:hlinkClick r:id="rId6" action="ppaction://hlinksldjump"/>
          </p:cNvPr>
          <p:cNvSpPr/>
          <p:nvPr/>
        </p:nvSpPr>
        <p:spPr>
          <a:xfrm>
            <a:off x="1894376" y="1698923"/>
            <a:ext cx="5867404" cy="405774"/>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3: Add Specialties</a:t>
            </a:r>
          </a:p>
        </p:txBody>
      </p:sp>
      <p:sp>
        <p:nvSpPr>
          <p:cNvPr id="44" name="Rectangle 43">
            <a:hlinkClick r:id="rId7" action="ppaction://hlinksldjump"/>
          </p:cNvPr>
          <p:cNvSpPr/>
          <p:nvPr/>
        </p:nvSpPr>
        <p:spPr>
          <a:xfrm>
            <a:off x="1894376" y="2402082"/>
            <a:ext cx="5867404" cy="405774"/>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auto">
              <a:spcBef>
                <a:spcPts val="0"/>
              </a:spcBef>
              <a:spcAft>
                <a:spcPts val="0"/>
              </a:spcAft>
              <a:defRPr/>
            </a:pPr>
            <a:r>
              <a:rPr lang="en-US" dirty="0">
                <a:solidFill>
                  <a:prstClr val="white"/>
                </a:solidFill>
              </a:rPr>
              <a:t>Step 5: Mode of Claim Submission/EDI Exchange</a:t>
            </a:r>
          </a:p>
        </p:txBody>
      </p:sp>
      <p:sp>
        <p:nvSpPr>
          <p:cNvPr id="42" name="Rectangle 41">
            <a:hlinkClick r:id="rId8" action="ppaction://hlinksldjump"/>
          </p:cNvPr>
          <p:cNvSpPr/>
          <p:nvPr/>
        </p:nvSpPr>
        <p:spPr>
          <a:xfrm>
            <a:off x="1894378" y="2732220"/>
            <a:ext cx="5878021" cy="405774"/>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6: Associate Billing Agent</a:t>
            </a: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a:p>
            <a:endParaRPr lang="en-US" dirty="0">
              <a:solidFill>
                <a:prstClr val="white"/>
              </a:solidFill>
            </a:endParaRPr>
          </a:p>
        </p:txBody>
      </p:sp>
      <p:sp>
        <p:nvSpPr>
          <p:cNvPr id="41" name="Rectangle 40">
            <a:hlinkClick r:id="rId9" action="ppaction://hlinksldjump"/>
          </p:cNvPr>
          <p:cNvSpPr/>
          <p:nvPr/>
        </p:nvSpPr>
        <p:spPr>
          <a:xfrm>
            <a:off x="1905686" y="3074445"/>
            <a:ext cx="5878021" cy="405774"/>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7: Add Provider Controlling Interest/Ownership Details</a:t>
            </a:r>
          </a:p>
        </p:txBody>
      </p:sp>
      <p:sp>
        <p:nvSpPr>
          <p:cNvPr id="40" name="Rectangle 39">
            <a:hlinkClick r:id="rId10" action="ppaction://hlinksldjump"/>
          </p:cNvPr>
          <p:cNvSpPr/>
          <p:nvPr/>
        </p:nvSpPr>
        <p:spPr>
          <a:xfrm>
            <a:off x="1894380" y="3429000"/>
            <a:ext cx="5867399" cy="425823"/>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Step 8: </a:t>
            </a:r>
            <a:r>
              <a:rPr lang="en-US" dirty="0">
                <a:solidFill>
                  <a:prstClr val="white"/>
                </a:solidFill>
              </a:rPr>
              <a:t>Add Taxonomy Details</a:t>
            </a:r>
          </a:p>
        </p:txBody>
      </p:sp>
      <p:sp>
        <p:nvSpPr>
          <p:cNvPr id="36" name="Rectangle 35">
            <a:hlinkClick r:id="rId11" action="ppaction://hlinksldjump"/>
          </p:cNvPr>
          <p:cNvSpPr/>
          <p:nvPr/>
        </p:nvSpPr>
        <p:spPr>
          <a:xfrm>
            <a:off x="1907458" y="3783555"/>
            <a:ext cx="5844935" cy="405774"/>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white"/>
                </a:solidFill>
              </a:rPr>
              <a:t>Step 9: Associate MCO Plan</a:t>
            </a:r>
            <a:endParaRPr lang="en-US" dirty="0"/>
          </a:p>
        </p:txBody>
      </p:sp>
      <p:sp>
        <p:nvSpPr>
          <p:cNvPr id="37" name="Rectangle 36">
            <a:hlinkClick r:id="rId12" action="ppaction://hlinksldjump"/>
          </p:cNvPr>
          <p:cNvSpPr/>
          <p:nvPr/>
        </p:nvSpPr>
        <p:spPr>
          <a:xfrm>
            <a:off x="1916998" y="4205882"/>
            <a:ext cx="5835395" cy="405774"/>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auto">
              <a:spcBef>
                <a:spcPts val="0"/>
              </a:spcBef>
              <a:spcAft>
                <a:spcPts val="0"/>
              </a:spcAft>
              <a:defRPr/>
            </a:pPr>
            <a:r>
              <a:rPr lang="en-US" dirty="0">
                <a:solidFill>
                  <a:prstClr val="white"/>
                </a:solidFill>
              </a:rPr>
              <a:t>Step 10: 835/ERA Enrollment Form</a:t>
            </a:r>
          </a:p>
        </p:txBody>
      </p:sp>
      <p:sp>
        <p:nvSpPr>
          <p:cNvPr id="38" name="Rectangle 37">
            <a:hlinkClick r:id="rId13" action="ppaction://hlinksldjump"/>
          </p:cNvPr>
          <p:cNvSpPr/>
          <p:nvPr/>
        </p:nvSpPr>
        <p:spPr>
          <a:xfrm>
            <a:off x="1916997" y="4616238"/>
            <a:ext cx="5855401" cy="405774"/>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11: Complete Enrollment Checklist</a:t>
            </a:r>
          </a:p>
          <a:p>
            <a:endParaRPr lang="en-US" dirty="0">
              <a:solidFill>
                <a:prstClr val="white"/>
              </a:solidFill>
            </a:endParaRPr>
          </a:p>
        </p:txBody>
      </p:sp>
      <p:sp>
        <p:nvSpPr>
          <p:cNvPr id="39" name="Rectangle 38">
            <a:hlinkClick r:id="rId14" action="ppaction://hlinksldjump"/>
          </p:cNvPr>
          <p:cNvSpPr/>
          <p:nvPr/>
        </p:nvSpPr>
        <p:spPr>
          <a:xfrm>
            <a:off x="1916996" y="5016936"/>
            <a:ext cx="5835397"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12: Submit Enrollment Application for Approval</a:t>
            </a:r>
          </a:p>
          <a:p>
            <a:endParaRPr lang="en-US" dirty="0">
              <a:solidFill>
                <a:prstClr val="white"/>
              </a:solidFill>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4</a:t>
            </a:fld>
            <a:endParaRPr lang="en-US" dirty="0"/>
          </a:p>
        </p:txBody>
      </p:sp>
      <p:sp>
        <p:nvSpPr>
          <p:cNvPr id="24" name="TextBox 23"/>
          <p:cNvSpPr txBox="1"/>
          <p:nvPr/>
        </p:nvSpPr>
        <p:spPr>
          <a:xfrm>
            <a:off x="7801992" y="4343400"/>
            <a:ext cx="1113408" cy="1815882"/>
          </a:xfrm>
          <a:prstGeom prst="rect">
            <a:avLst/>
          </a:prstGeom>
          <a:noFill/>
          <a:ln w="28575">
            <a:solidFill>
              <a:srgbClr val="FF0000"/>
            </a:solidFill>
          </a:ln>
        </p:spPr>
        <p:txBody>
          <a:bodyPr wrap="square" rtlCol="0">
            <a:spAutoFit/>
          </a:bodyPr>
          <a:lstStyle/>
          <a:p>
            <a:r>
              <a:rPr lang="en-US" sz="1600" dirty="0"/>
              <a:t>Pressing this button on any screen will bring you back to this menu.</a:t>
            </a:r>
          </a:p>
        </p:txBody>
      </p:sp>
      <p:sp>
        <p:nvSpPr>
          <p:cNvPr id="25" name="TextBox 2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7" name="Action Button: Custom 26">
            <a:hlinkClick r:id="rId4"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8" name="Action Button: Custom 27">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9" name="Action Button: Custom 28">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31" name="Action Button: Custom 30">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32" name="TextBox 31"/>
          <p:cNvSpPr txBox="1"/>
          <p:nvPr/>
        </p:nvSpPr>
        <p:spPr>
          <a:xfrm>
            <a:off x="368595" y="5843623"/>
            <a:ext cx="7111409" cy="369332"/>
          </a:xfrm>
          <a:prstGeom prst="rect">
            <a:avLst/>
          </a:prstGeom>
          <a:noFill/>
          <a:ln w="28575">
            <a:solidFill>
              <a:srgbClr val="FF0000"/>
            </a:solidFill>
          </a:ln>
        </p:spPr>
        <p:txBody>
          <a:bodyPr wrap="square" rtlCol="0">
            <a:spAutoFit/>
          </a:bodyPr>
          <a:lstStyle/>
          <a:p>
            <a:r>
              <a:rPr lang="en-US" dirty="0"/>
              <a:t>Pressing any of the buttons below will skip to that step of the presentation</a:t>
            </a:r>
          </a:p>
        </p:txBody>
      </p:sp>
      <p:sp>
        <p:nvSpPr>
          <p:cNvPr id="34" name="Action Button: Home 33">
            <a:hlinkClick r:id="rId15"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Action Button: Custom 34">
            <a:hlinkClick r:id="rId9"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6" name="Action Button: Custom 45">
            <a:hlinkClick r:id="rId10"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2" name="Action Button: Custom 51">
            <a:hlinkClick r:id="rId11"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4" name="Action Button: Custom 53">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5" name="Action Button: Custom 54">
            <a:hlinkClick r:id="rId13"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6" name="Action Button: Custom 55">
            <a:hlinkClick r:id="rId12"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45" name="Rectangle 44">
            <a:hlinkClick r:id="rId7" action="ppaction://hlinksldjump"/>
            <a:extLst>
              <a:ext uri="{FF2B5EF4-FFF2-40B4-BE49-F238E27FC236}">
                <a16:creationId xmlns:a16="http://schemas.microsoft.com/office/drawing/2014/main" id="{5651686A-965A-4BDB-8AD7-B5E6EAF5A3EB}"/>
              </a:ext>
            </a:extLst>
          </p:cNvPr>
          <p:cNvSpPr/>
          <p:nvPr/>
        </p:nvSpPr>
        <p:spPr>
          <a:xfrm>
            <a:off x="1894376" y="2043558"/>
            <a:ext cx="5867404" cy="352909"/>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auto">
              <a:spcBef>
                <a:spcPts val="0"/>
              </a:spcBef>
              <a:spcAft>
                <a:spcPts val="0"/>
              </a:spcAft>
              <a:defRPr/>
            </a:pPr>
            <a:r>
              <a:rPr lang="en-US" dirty="0">
                <a:solidFill>
                  <a:prstClr val="white"/>
                </a:solidFill>
              </a:rPr>
              <a:t>Step 4: Add Associate Billing Provider/Other Associations</a:t>
            </a:r>
          </a:p>
        </p:txBody>
      </p:sp>
    </p:spTree>
    <p:extLst>
      <p:ext uri="{BB962C8B-B14F-4D97-AF65-F5344CB8AC3E}">
        <p14:creationId xmlns:p14="http://schemas.microsoft.com/office/powerpoint/2010/main" val="17841518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grpId="1" nodeType="clickEffect">
                                  <p:stCondLst>
                                    <p:cond delay="0"/>
                                  </p:stCondLst>
                                  <p:childTnLst>
                                    <p:anim calcmode="lin" valueType="num">
                                      <p:cBhvr additive="base">
                                        <p:cTn id="14" dur="500"/>
                                        <p:tgtEl>
                                          <p:spTgt spid="24"/>
                                        </p:tgtEl>
                                        <p:attrNameLst>
                                          <p:attrName>ppt_x</p:attrName>
                                        </p:attrNameLst>
                                      </p:cBhvr>
                                      <p:tavLst>
                                        <p:tav tm="0">
                                          <p:val>
                                            <p:strVal val="ppt_x"/>
                                          </p:val>
                                        </p:tav>
                                        <p:tav tm="100000">
                                          <p:val>
                                            <p:strVal val="ppt_x"/>
                                          </p:val>
                                        </p:tav>
                                      </p:tavLst>
                                    </p:anim>
                                    <p:anim calcmode="lin" valueType="num">
                                      <p:cBhvr additive="base">
                                        <p:cTn id="15" dur="500"/>
                                        <p:tgtEl>
                                          <p:spTgt spid="24"/>
                                        </p:tgtEl>
                                        <p:attrNameLst>
                                          <p:attrName>ppt_y</p:attrName>
                                        </p:attrNameLst>
                                      </p:cBhvr>
                                      <p:tavLst>
                                        <p:tav tm="0">
                                          <p:val>
                                            <p:strVal val="ppt_y"/>
                                          </p:val>
                                        </p:tav>
                                        <p:tav tm="100000">
                                          <p:val>
                                            <p:strVal val="1+ppt_h/2"/>
                                          </p:val>
                                        </p:tav>
                                      </p:tavLst>
                                    </p:anim>
                                    <p:set>
                                      <p:cBhvr>
                                        <p:cTn id="16" dur="1" fill="hold">
                                          <p:stCondLst>
                                            <p:cond delay="499"/>
                                          </p:stCondLst>
                                        </p:cTn>
                                        <p:tgtEl>
                                          <p:spTgt spid="24"/>
                                        </p:tgtEl>
                                        <p:attrNameLst>
                                          <p:attrName>style.visibility</p:attrName>
                                        </p:attrNameLst>
                                      </p:cBhvr>
                                      <p:to>
                                        <p:strVal val="hidden"/>
                                      </p:to>
                                    </p:set>
                                  </p:childTnLst>
                                </p:cTn>
                              </p:par>
                              <p:par>
                                <p:cTn id="17" presetID="26"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80">
                                          <p:stCondLst>
                                            <p:cond delay="0"/>
                                          </p:stCondLst>
                                        </p:cTn>
                                        <p:tgtEl>
                                          <p:spTgt spid="32"/>
                                        </p:tgtEl>
                                      </p:cBhvr>
                                    </p:animEffect>
                                    <p:anim calcmode="lin" valueType="num">
                                      <p:cBhvr>
                                        <p:cTn id="20"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25" dur="26">
                                          <p:stCondLst>
                                            <p:cond delay="650"/>
                                          </p:stCondLst>
                                        </p:cTn>
                                        <p:tgtEl>
                                          <p:spTgt spid="32"/>
                                        </p:tgtEl>
                                      </p:cBhvr>
                                      <p:to x="100000" y="60000"/>
                                    </p:animScale>
                                    <p:animScale>
                                      <p:cBhvr>
                                        <p:cTn id="26" dur="166" decel="50000">
                                          <p:stCondLst>
                                            <p:cond delay="676"/>
                                          </p:stCondLst>
                                        </p:cTn>
                                        <p:tgtEl>
                                          <p:spTgt spid="32"/>
                                        </p:tgtEl>
                                      </p:cBhvr>
                                      <p:to x="100000" y="100000"/>
                                    </p:animScale>
                                    <p:animScale>
                                      <p:cBhvr>
                                        <p:cTn id="27" dur="26">
                                          <p:stCondLst>
                                            <p:cond delay="1312"/>
                                          </p:stCondLst>
                                        </p:cTn>
                                        <p:tgtEl>
                                          <p:spTgt spid="32"/>
                                        </p:tgtEl>
                                      </p:cBhvr>
                                      <p:to x="100000" y="80000"/>
                                    </p:animScale>
                                    <p:animScale>
                                      <p:cBhvr>
                                        <p:cTn id="28" dur="166" decel="50000">
                                          <p:stCondLst>
                                            <p:cond delay="1338"/>
                                          </p:stCondLst>
                                        </p:cTn>
                                        <p:tgtEl>
                                          <p:spTgt spid="32"/>
                                        </p:tgtEl>
                                      </p:cBhvr>
                                      <p:to x="100000" y="100000"/>
                                    </p:animScale>
                                    <p:animScale>
                                      <p:cBhvr>
                                        <p:cTn id="29" dur="26">
                                          <p:stCondLst>
                                            <p:cond delay="1642"/>
                                          </p:stCondLst>
                                        </p:cTn>
                                        <p:tgtEl>
                                          <p:spTgt spid="32"/>
                                        </p:tgtEl>
                                      </p:cBhvr>
                                      <p:to x="100000" y="90000"/>
                                    </p:animScale>
                                    <p:animScale>
                                      <p:cBhvr>
                                        <p:cTn id="30" dur="166" decel="50000">
                                          <p:stCondLst>
                                            <p:cond delay="1668"/>
                                          </p:stCondLst>
                                        </p:cTn>
                                        <p:tgtEl>
                                          <p:spTgt spid="32"/>
                                        </p:tgtEl>
                                      </p:cBhvr>
                                      <p:to x="100000" y="100000"/>
                                    </p:animScale>
                                    <p:animScale>
                                      <p:cBhvr>
                                        <p:cTn id="31" dur="26">
                                          <p:stCondLst>
                                            <p:cond delay="1808"/>
                                          </p:stCondLst>
                                        </p:cTn>
                                        <p:tgtEl>
                                          <p:spTgt spid="32"/>
                                        </p:tgtEl>
                                      </p:cBhvr>
                                      <p:to x="100000" y="95000"/>
                                    </p:animScale>
                                    <p:animScale>
                                      <p:cBhvr>
                                        <p:cTn id="32" dur="166" decel="50000">
                                          <p:stCondLst>
                                            <p:cond delay="1834"/>
                                          </p:stCondLst>
                                        </p:cTn>
                                        <p:tgtEl>
                                          <p:spTgt spid="3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2000"/>
                    </a14:imgEffect>
                  </a14:imgLayer>
                </a14:imgProps>
              </a:ext>
            </a:extLst>
          </a:blip>
          <a:srcRect l="-10983" t="1786" r="39133" b="-1786"/>
          <a:stretch/>
        </p:blipFill>
        <p:spPr bwMode="auto">
          <a:xfrm>
            <a:off x="-533400" y="914400"/>
            <a:ext cx="9143999" cy="2744780"/>
          </a:xfrm>
          <a:prstGeom prst="rect">
            <a:avLst/>
          </a:prstGeom>
          <a:noFill/>
          <a:ln w="9525">
            <a:noFill/>
            <a:miter lim="800000"/>
            <a:headEnd/>
            <a:tailEnd/>
          </a:ln>
          <a:effectLst>
            <a:glow>
              <a:schemeClr val="bg1"/>
            </a:glow>
          </a:effectLst>
        </p:spPr>
      </p:pic>
      <p:grpSp>
        <p:nvGrpSpPr>
          <p:cNvPr id="3"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6"/>
          <p:cNvSpPr>
            <a:spLocks noGrp="1"/>
          </p:cNvSpPr>
          <p:nvPr>
            <p:ph type="sldNum" sz="quarter" idx="12"/>
          </p:nvPr>
        </p:nvSpPr>
        <p:spPr>
          <a:xfrm>
            <a:off x="6553200" y="6324600"/>
            <a:ext cx="2133600" cy="365125"/>
          </a:xfrm>
        </p:spPr>
        <p:txBody>
          <a:bodyPr/>
          <a:lstStyle/>
          <a:p>
            <a:fld id="{5231E635-3882-45BA-B8C0-75C01EA01E46}" type="slidenum">
              <a:rPr lang="en-US" smtClean="0"/>
              <a:pPr/>
              <a:t>5</a:t>
            </a:fld>
            <a:endParaRPr lang="en-US" dirty="0"/>
          </a:p>
        </p:txBody>
      </p:sp>
      <p:cxnSp>
        <p:nvCxnSpPr>
          <p:cNvPr id="31" name="Straight Arrow Connector 30"/>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838200" y="3669268"/>
            <a:ext cx="7620000" cy="369332"/>
          </a:xfrm>
          <a:prstGeom prst="rect">
            <a:avLst/>
          </a:prstGeom>
          <a:noFill/>
          <a:ln>
            <a:noFill/>
          </a:ln>
        </p:spPr>
        <p:txBody>
          <a:bodyPr wrap="square" rtlCol="0">
            <a:spAutoFit/>
          </a:bodyPr>
          <a:lstStyle/>
          <a:p>
            <a:pPr marL="114300" indent="-114300">
              <a:buFont typeface="Arial" pitchFamily="34" charset="0"/>
              <a:buChar char="•"/>
            </a:pPr>
            <a:r>
              <a:rPr lang="en-US" dirty="0"/>
              <a:t>After completing the sign-on, click on </a:t>
            </a:r>
            <a:r>
              <a:rPr lang="en-US" b="1" i="1" dirty="0">
                <a:solidFill>
                  <a:srgbClr val="FF0000"/>
                </a:solidFill>
              </a:rPr>
              <a:t>IMPACT Provider Enrollment</a:t>
            </a:r>
            <a:r>
              <a:rPr lang="en-US" dirty="0"/>
              <a:t>.</a:t>
            </a:r>
            <a:r>
              <a:rPr lang="en-US" b="1" i="1" dirty="0">
                <a:solidFill>
                  <a:srgbClr val="FF0000"/>
                </a:solidFill>
              </a:rPr>
              <a:t> </a:t>
            </a:r>
          </a:p>
        </p:txBody>
      </p:sp>
      <p:sp>
        <p:nvSpPr>
          <p:cNvPr id="37" name="Oval 36"/>
          <p:cNvSpPr/>
          <p:nvPr/>
        </p:nvSpPr>
        <p:spPr>
          <a:xfrm>
            <a:off x="1066800" y="3124200"/>
            <a:ext cx="2819400" cy="457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p:cNvSpPr/>
          <p:nvPr/>
        </p:nvSpPr>
        <p:spPr>
          <a:xfrm>
            <a:off x="762000" y="5562600"/>
            <a:ext cx="7620000" cy="646331"/>
          </a:xfrm>
          <a:prstGeom prst="rect">
            <a:avLst/>
          </a:prstGeom>
        </p:spPr>
        <p:txBody>
          <a:bodyPr wrap="square">
            <a:spAutoFit/>
          </a:bodyPr>
          <a:lstStyle/>
          <a:p>
            <a:pPr marL="114300" indent="-114300">
              <a:buFont typeface="Arial" pitchFamily="34" charset="0"/>
              <a:buChar char="•"/>
            </a:pPr>
            <a:r>
              <a:rPr lang="en-US" dirty="0"/>
              <a:t>In regards to completing an application, there are two options: New Enrollment or Resuming an application.</a:t>
            </a:r>
          </a:p>
        </p:txBody>
      </p:sp>
      <p:pic>
        <p:nvPicPr>
          <p:cNvPr id="28" name="Picture 4"/>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sharpenSoften amount="52000"/>
                    </a14:imgEffect>
                  </a14:imgLayer>
                </a14:imgProps>
              </a:ext>
            </a:extLst>
          </a:blip>
          <a:srcRect r="14714"/>
          <a:stretch/>
        </p:blipFill>
        <p:spPr bwMode="auto">
          <a:xfrm>
            <a:off x="173857" y="4267200"/>
            <a:ext cx="8817743" cy="1184674"/>
          </a:xfrm>
          <a:prstGeom prst="rect">
            <a:avLst/>
          </a:prstGeom>
          <a:noFill/>
          <a:ln w="9525">
            <a:noFill/>
            <a:miter lim="800000"/>
            <a:headEnd/>
            <a:tailEnd/>
          </a:ln>
          <a:effectLst>
            <a:glow>
              <a:schemeClr val="bg1"/>
            </a:glow>
          </a:effectLst>
        </p:spPr>
      </p:pic>
      <p:sp>
        <p:nvSpPr>
          <p:cNvPr id="29" name="TextBox 28"/>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2" name="Action Button: Custom 31">
            <a:hlinkClick r:id="rId8"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3" name="Action Button: Custom 32">
            <a:hlinkClick r:id="rId9"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6" name="Action Button: Custom 45">
            <a:hlinkClick r:id="rId10"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54" name="Action Button: Custom 53">
            <a:hlinkClick r:id="rId11"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5" name="Action Button: Custom 54">
            <a:hlinkClick r:id="rId12"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6" name="Action Button: Home 55">
            <a:hlinkClick r:id="rId13"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Action Button: Custom 56">
            <a:hlinkClick r:id="rId14"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8" name="Action Button: Custom 57">
            <a:hlinkClick r:id="rId15"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9" name="Action Button: Custom 58">
            <a:hlinkClick r:id="rId16"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60" name="Action Button: Custom 59">
            <a:hlinkClick r:id="rId17"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61" name="Action Button: Custom 60">
            <a:hlinkClick r:id="rId18"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62" name="Action Button: Custom 61">
            <a:hlinkClick r:id="rId19"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3908820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2000"/>
                    </a14:imgEffect>
                  </a14:imgLayer>
                </a14:imgProps>
              </a:ext>
            </a:extLst>
          </a:blip>
          <a:srcRect r="41667"/>
          <a:stretch/>
        </p:blipFill>
        <p:spPr bwMode="auto">
          <a:xfrm>
            <a:off x="260489" y="3276600"/>
            <a:ext cx="8705570" cy="1868647"/>
          </a:xfrm>
          <a:prstGeom prst="rect">
            <a:avLst/>
          </a:prstGeom>
          <a:noFill/>
          <a:ln w="9525">
            <a:noFill/>
            <a:miter lim="800000"/>
            <a:headEnd/>
            <a:tailEnd/>
          </a:ln>
          <a:effectLst>
            <a:glow>
              <a:schemeClr val="bg1"/>
            </a:glow>
          </a:effectLst>
        </p:spPr>
      </p:pic>
      <p:pic>
        <p:nvPicPr>
          <p:cNvPr id="28" name="Picture 4"/>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52000"/>
                    </a14:imgEffect>
                  </a14:imgLayer>
                </a14:imgProps>
              </a:ext>
            </a:extLst>
          </a:blip>
          <a:srcRect r="14714"/>
          <a:stretch/>
        </p:blipFill>
        <p:spPr bwMode="auto">
          <a:xfrm>
            <a:off x="173857" y="990600"/>
            <a:ext cx="8817743" cy="1184674"/>
          </a:xfrm>
          <a:prstGeom prst="rect">
            <a:avLst/>
          </a:prstGeom>
          <a:noFill/>
          <a:ln w="9525">
            <a:noFill/>
            <a:miter lim="800000"/>
            <a:headEnd/>
            <a:tailEnd/>
          </a:ln>
          <a:effectLst>
            <a:glow>
              <a:schemeClr val="bg1"/>
            </a:glow>
          </a:effectLst>
        </p:spPr>
      </p:pic>
      <p:grpSp>
        <p:nvGrpSpPr>
          <p:cNvPr id="2"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7" cstate="print"/>
            <a:srcRect/>
            <a:stretch>
              <a:fillRect/>
            </a:stretch>
          </p:blipFill>
          <p:spPr bwMode="auto">
            <a:xfrm>
              <a:off x="6553200" y="76200"/>
              <a:ext cx="2404580" cy="685800"/>
            </a:xfrm>
            <a:prstGeom prst="rect">
              <a:avLst/>
            </a:prstGeom>
            <a:noFill/>
          </p:spPr>
        </p:pic>
      </p:gr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lide Number Placeholder 6"/>
          <p:cNvSpPr>
            <a:spLocks noGrp="1"/>
          </p:cNvSpPr>
          <p:nvPr>
            <p:ph type="sldNum" sz="quarter" idx="12"/>
          </p:nvPr>
        </p:nvSpPr>
        <p:spPr>
          <a:xfrm>
            <a:off x="6553200" y="6324600"/>
            <a:ext cx="2133600" cy="365125"/>
          </a:xfrm>
        </p:spPr>
        <p:txBody>
          <a:bodyPr/>
          <a:lstStyle/>
          <a:p>
            <a:fld id="{5231E635-3882-45BA-B8C0-75C01EA01E46}" type="slidenum">
              <a:rPr lang="en-US" smtClean="0"/>
              <a:pPr/>
              <a:t>6</a:t>
            </a:fld>
            <a:endParaRPr lang="en-US" dirty="0"/>
          </a:p>
        </p:txBody>
      </p:sp>
      <p:cxnSp>
        <p:nvCxnSpPr>
          <p:cNvPr id="33" name="Straight Arrow Connector 32"/>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590800" y="1676400"/>
            <a:ext cx="1119673" cy="3810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762000" y="2277070"/>
            <a:ext cx="7467600" cy="923330"/>
          </a:xfrm>
          <a:prstGeom prst="rect">
            <a:avLst/>
          </a:prstGeom>
          <a:noFill/>
        </p:spPr>
        <p:txBody>
          <a:bodyPr wrap="square" rtlCol="0">
            <a:spAutoFit/>
          </a:bodyPr>
          <a:lstStyle/>
          <a:p>
            <a:pPr marL="114300" indent="-114300">
              <a:buFont typeface="Arial" pitchFamily="34" charset="0"/>
              <a:buChar char="•"/>
            </a:pPr>
            <a:r>
              <a:rPr lang="en-US" dirty="0"/>
              <a:t>To resume (or revalidate) an application, click on </a:t>
            </a:r>
            <a:r>
              <a:rPr lang="en-US" b="1" i="1" dirty="0">
                <a:solidFill>
                  <a:srgbClr val="FF0000"/>
                </a:solidFill>
              </a:rPr>
              <a:t>Track Application</a:t>
            </a:r>
            <a:r>
              <a:rPr lang="en-US" dirty="0"/>
              <a:t>.</a:t>
            </a:r>
          </a:p>
          <a:p>
            <a:pPr marL="114300" indent="-114300">
              <a:buFont typeface="Arial" pitchFamily="34" charset="0"/>
              <a:buChar char="•"/>
            </a:pPr>
            <a:r>
              <a:rPr lang="en-US" dirty="0"/>
              <a:t>The application number was either mailed out on a yellow card (revalidation) or sent to the listed email address (In-process application). </a:t>
            </a:r>
          </a:p>
        </p:txBody>
      </p:sp>
      <p:sp>
        <p:nvSpPr>
          <p:cNvPr id="43" name="TextBox 42"/>
          <p:cNvSpPr txBox="1"/>
          <p:nvPr/>
        </p:nvSpPr>
        <p:spPr>
          <a:xfrm>
            <a:off x="762000" y="5257800"/>
            <a:ext cx="7467600" cy="923330"/>
          </a:xfrm>
          <a:prstGeom prst="rect">
            <a:avLst/>
          </a:prstGeom>
          <a:noFill/>
        </p:spPr>
        <p:txBody>
          <a:bodyPr wrap="square" rtlCol="0">
            <a:spAutoFit/>
          </a:bodyPr>
          <a:lstStyle/>
          <a:p>
            <a:pPr marL="114300" indent="-114300">
              <a:buFont typeface="Arial" pitchFamily="34" charset="0"/>
              <a:buChar char="•"/>
            </a:pPr>
            <a:r>
              <a:rPr lang="en-US" dirty="0"/>
              <a:t>Enter the Application ID for the application you want to access. </a:t>
            </a:r>
          </a:p>
          <a:p>
            <a:pPr marL="114300" indent="-114300">
              <a:buFont typeface="Arial" pitchFamily="34" charset="0"/>
              <a:buChar char="•"/>
            </a:pPr>
            <a:r>
              <a:rPr lang="en-US" dirty="0"/>
              <a:t>After entering the ID number, click </a:t>
            </a:r>
            <a:r>
              <a:rPr lang="en-US" b="1" i="1" dirty="0">
                <a:solidFill>
                  <a:srgbClr val="FF0000"/>
                </a:solidFill>
              </a:rPr>
              <a:t>Submit</a:t>
            </a:r>
            <a:r>
              <a:rPr lang="en-US" dirty="0"/>
              <a:t>.</a:t>
            </a:r>
          </a:p>
          <a:p>
            <a:pPr marL="114300" indent="-114300">
              <a:buFont typeface="Arial" pitchFamily="34" charset="0"/>
              <a:buChar char="•"/>
            </a:pPr>
            <a:r>
              <a:rPr lang="en-US" dirty="0"/>
              <a:t>This process will then go directly to the Business Process Wizard (BPW).</a:t>
            </a:r>
          </a:p>
        </p:txBody>
      </p:sp>
      <p:cxnSp>
        <p:nvCxnSpPr>
          <p:cNvPr id="44" name="Straight Arrow Connector 43"/>
          <p:cNvCxnSpPr/>
          <p:nvPr/>
        </p:nvCxnSpPr>
        <p:spPr>
          <a:xfrm>
            <a:off x="3200400" y="46482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85800" y="3276600"/>
            <a:ext cx="914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1" name="Action Button: Custom 30">
            <a:hlinkClick r:id="rId8"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4" name="Action Button: Custom 33">
            <a:hlinkClick r:id="rId9"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37" name="Action Button: Custom 36">
            <a:hlinkClick r:id="rId10"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38" name="Action Button: Custom 37">
            <a:hlinkClick r:id="rId11"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39" name="Action Button: Custom 38">
            <a:hlinkClick r:id="rId12"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9" name="Action Button: Home 58">
            <a:hlinkClick r:id="rId13"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Action Button: Custom 59">
            <a:hlinkClick r:id="rId14"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61" name="Action Button: Custom 60">
            <a:hlinkClick r:id="rId15"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62" name="Action Button: Custom 61">
            <a:hlinkClick r:id="rId16"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63" name="Action Button: Custom 62">
            <a:hlinkClick r:id="rId17"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64" name="Action Button: Custom 63">
            <a:hlinkClick r:id="rId18"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65" name="Action Button: Custom 64">
            <a:hlinkClick r:id="rId19"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3908820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4"/>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2000"/>
                    </a14:imgEffect>
                  </a14:imgLayer>
                </a14:imgProps>
              </a:ext>
            </a:extLst>
          </a:blip>
          <a:srcRect l="-552" t="2171" r="35902" b="-2171"/>
          <a:stretch/>
        </p:blipFill>
        <p:spPr bwMode="auto">
          <a:xfrm>
            <a:off x="381001" y="914400"/>
            <a:ext cx="8229600" cy="1458595"/>
          </a:xfrm>
          <a:prstGeom prst="rect">
            <a:avLst/>
          </a:prstGeom>
          <a:noFill/>
          <a:ln w="9525">
            <a:noFill/>
            <a:miter lim="800000"/>
            <a:headEnd/>
            <a:tailEnd/>
          </a:ln>
          <a:effectLst>
            <a:glow>
              <a:schemeClr val="bg1"/>
            </a:glow>
          </a:effectLst>
        </p:spPr>
      </p:pic>
      <p:grpSp>
        <p:nvGrpSpPr>
          <p:cNvPr id="21" name="Group 20"/>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55" name="Title 5"/>
          <p:cNvSpPr>
            <a:spLocks noGrp="1"/>
          </p:cNvSpPr>
          <p:nvPr>
            <p:ph type="title"/>
          </p:nvPr>
        </p:nvSpPr>
        <p:spPr>
          <a:xfrm>
            <a:off x="0" y="0"/>
            <a:ext cx="6477000" cy="838200"/>
          </a:xfrm>
        </p:spPr>
        <p:txBody>
          <a:bodyPr>
            <a:normAutofit/>
          </a:bodyPr>
          <a:lstStyle/>
          <a:p>
            <a:pPr algn="l"/>
            <a:r>
              <a:rPr lang="en-US" sz="2800" dirty="0"/>
              <a:t>Start New Application</a:t>
            </a:r>
          </a:p>
        </p:txBody>
      </p:sp>
      <p:sp>
        <p:nvSpPr>
          <p:cNvPr id="2" name="Slide Number Placeholder 1"/>
          <p:cNvSpPr>
            <a:spLocks noGrp="1"/>
          </p:cNvSpPr>
          <p:nvPr>
            <p:ph type="sldNum" sz="quarter" idx="12"/>
          </p:nvPr>
        </p:nvSpPr>
        <p:spPr/>
        <p:txBody>
          <a:bodyPr/>
          <a:lstStyle/>
          <a:p>
            <a:fld id="{5231E635-3882-45BA-B8C0-75C01EA01E46}" type="slidenum">
              <a:rPr lang="en-US" smtClean="0"/>
              <a:pPr/>
              <a:t>7</a:t>
            </a:fld>
            <a:endParaRPr lang="en-US" dirty="0"/>
          </a:p>
        </p:txBody>
      </p:sp>
      <p:cxnSp>
        <p:nvCxnSpPr>
          <p:cNvPr id="29" name="Straight Arrow Connector 28"/>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47661" y="2375074"/>
            <a:ext cx="7467600" cy="369332"/>
          </a:xfrm>
          <a:prstGeom prst="rect">
            <a:avLst/>
          </a:prstGeom>
          <a:noFill/>
          <a:ln>
            <a:noFill/>
          </a:ln>
        </p:spPr>
        <p:txBody>
          <a:bodyPr wrap="square" rtlCol="0">
            <a:spAutoFit/>
          </a:bodyPr>
          <a:lstStyle/>
          <a:p>
            <a:pPr marL="114300" indent="-114300">
              <a:buFont typeface="Arial" pitchFamily="34" charset="0"/>
              <a:buChar char="•"/>
            </a:pPr>
            <a:r>
              <a:rPr lang="en-US" dirty="0"/>
              <a:t>If completing a new application, click on </a:t>
            </a:r>
            <a:r>
              <a:rPr lang="en-US" b="1" i="1" dirty="0">
                <a:solidFill>
                  <a:srgbClr val="FF0000"/>
                </a:solidFill>
              </a:rPr>
              <a:t>New Enrollment</a:t>
            </a:r>
            <a:r>
              <a:rPr lang="en-US" dirty="0"/>
              <a:t>.</a:t>
            </a:r>
          </a:p>
        </p:txBody>
      </p:sp>
      <p:sp>
        <p:nvSpPr>
          <p:cNvPr id="31" name="Oval 30"/>
          <p:cNvSpPr/>
          <p:nvPr/>
        </p:nvSpPr>
        <p:spPr>
          <a:xfrm>
            <a:off x="3429001" y="1447800"/>
            <a:ext cx="1219199" cy="3048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762000" y="5715000"/>
            <a:ext cx="7391400" cy="646331"/>
          </a:xfrm>
          <a:prstGeom prst="rect">
            <a:avLst/>
          </a:prstGeom>
          <a:noFill/>
        </p:spPr>
        <p:txBody>
          <a:bodyPr wrap="square" rtlCol="0">
            <a:spAutoFit/>
          </a:bodyPr>
          <a:lstStyle/>
          <a:p>
            <a:pPr marL="114300" indent="-114300">
              <a:buFont typeface="Arial" pitchFamily="34" charset="0"/>
              <a:buChar char="•"/>
            </a:pPr>
            <a:r>
              <a:rPr lang="en-US" dirty="0"/>
              <a:t>Use the radio buttons to select your enrollment type, then click on </a:t>
            </a:r>
            <a:r>
              <a:rPr lang="en-US" b="1" i="1" dirty="0">
                <a:solidFill>
                  <a:srgbClr val="FF0000"/>
                </a:solidFill>
              </a:rPr>
              <a:t>Submit </a:t>
            </a:r>
            <a:r>
              <a:rPr lang="en-US" dirty="0"/>
              <a:t>in the lower left corner. </a:t>
            </a:r>
          </a:p>
        </p:txBody>
      </p:sp>
      <p:sp>
        <p:nvSpPr>
          <p:cNvPr id="51" name="TextBox 5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52" name="Action Button: Custom 51">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53" name="Action Button: Custom 52">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54" name="Action Button: Custom 53">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56" name="Action Button: Custom 55">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7" name="Action Button: Custom 56">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8" name="Action Button: Home 5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Action Button: Custom 58">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60" name="Action Button: Custom 59">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61" name="Action Button: Custom 60">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62" name="Action Button: Custom 61">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63" name="Action Button: Custom 62">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64" name="Action Button: Custom 63">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7F23AE34-02C1-421D-BCB1-7825FA87B5F9}"/>
              </a:ext>
            </a:extLst>
          </p:cNvPr>
          <p:cNvPicPr>
            <a:picLocks noChangeAspect="1"/>
          </p:cNvPicPr>
          <p:nvPr/>
        </p:nvPicPr>
        <p:blipFill>
          <a:blip r:embed="rId18"/>
          <a:stretch>
            <a:fillRect/>
          </a:stretch>
        </p:blipFill>
        <p:spPr>
          <a:xfrm>
            <a:off x="800121" y="2819621"/>
            <a:ext cx="7415140" cy="2419057"/>
          </a:xfrm>
          <a:prstGeom prst="rect">
            <a:avLst/>
          </a:prstGeom>
        </p:spPr>
      </p:pic>
      <p:pic>
        <p:nvPicPr>
          <p:cNvPr id="5" name="Picture 4">
            <a:extLst>
              <a:ext uri="{FF2B5EF4-FFF2-40B4-BE49-F238E27FC236}">
                <a16:creationId xmlns:a16="http://schemas.microsoft.com/office/drawing/2014/main" id="{A0B2F401-774F-4E19-B767-0F3352435DF5}"/>
              </a:ext>
            </a:extLst>
          </p:cNvPr>
          <p:cNvPicPr>
            <a:picLocks noChangeAspect="1"/>
          </p:cNvPicPr>
          <p:nvPr/>
        </p:nvPicPr>
        <p:blipFill>
          <a:blip r:embed="rId19"/>
          <a:stretch>
            <a:fillRect/>
          </a:stretch>
        </p:blipFill>
        <p:spPr>
          <a:xfrm>
            <a:off x="800121" y="5238678"/>
            <a:ext cx="7415140" cy="347777"/>
          </a:xfrm>
          <a:prstGeom prst="rect">
            <a:avLst/>
          </a:prstGeom>
        </p:spPr>
      </p:pic>
      <p:sp>
        <p:nvSpPr>
          <p:cNvPr id="32" name="Oval 31">
            <a:extLst>
              <a:ext uri="{FF2B5EF4-FFF2-40B4-BE49-F238E27FC236}">
                <a16:creationId xmlns:a16="http://schemas.microsoft.com/office/drawing/2014/main" id="{50AAC67C-5192-4B05-B51D-A565BB2E295C}"/>
              </a:ext>
            </a:extLst>
          </p:cNvPr>
          <p:cNvSpPr/>
          <p:nvPr/>
        </p:nvSpPr>
        <p:spPr>
          <a:xfrm>
            <a:off x="796413" y="3857691"/>
            <a:ext cx="24003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252F3863-2F1D-466E-B7FA-AB659B91B050}"/>
              </a:ext>
            </a:extLst>
          </p:cNvPr>
          <p:cNvSpPr/>
          <p:nvPr/>
        </p:nvSpPr>
        <p:spPr>
          <a:xfrm>
            <a:off x="796413" y="5273862"/>
            <a:ext cx="457200" cy="2488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8112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9"/>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1" name="TextBox 20"/>
          <p:cNvSpPr txBox="1"/>
          <p:nvPr/>
        </p:nvSpPr>
        <p:spPr>
          <a:xfrm>
            <a:off x="1295400" y="3875381"/>
            <a:ext cx="7467600" cy="646331"/>
          </a:xfrm>
          <a:prstGeom prst="rect">
            <a:avLst/>
          </a:prstGeom>
          <a:noFill/>
        </p:spPr>
        <p:txBody>
          <a:bodyPr wrap="square" rtlCol="0">
            <a:spAutoFit/>
          </a:bodyPr>
          <a:lstStyle/>
          <a:p>
            <a:pPr marL="111125" indent="-111125">
              <a:buFont typeface="Arial" pitchFamily="34" charset="0"/>
              <a:buChar char="•"/>
            </a:pPr>
            <a:r>
              <a:rPr lang="en-US" dirty="0"/>
              <a:t>After all the information has been entered click </a:t>
            </a:r>
            <a:r>
              <a:rPr lang="en-US" b="1" i="1" dirty="0">
                <a:solidFill>
                  <a:srgbClr val="FF0000"/>
                </a:solidFill>
              </a:rPr>
              <a:t>Confirm</a:t>
            </a:r>
            <a:r>
              <a:rPr lang="en-US" dirty="0"/>
              <a:t>.</a:t>
            </a:r>
            <a:r>
              <a:rPr lang="en-US" dirty="0">
                <a:solidFill>
                  <a:srgbClr val="FF0000"/>
                </a:solidFill>
              </a:rPr>
              <a:t> </a:t>
            </a:r>
            <a:endParaRPr lang="en-US" dirty="0"/>
          </a:p>
          <a:p>
            <a:pPr marL="111125" indent="-111125">
              <a:buFont typeface="Arial" pitchFamily="34" charset="0"/>
              <a:buChar char="•"/>
            </a:pPr>
            <a:r>
              <a:rPr lang="en-US" dirty="0"/>
              <a:t>Click </a:t>
            </a:r>
            <a:r>
              <a:rPr lang="en-US" b="1" i="1" dirty="0">
                <a:solidFill>
                  <a:srgbClr val="FF0000"/>
                </a:solidFill>
              </a:rPr>
              <a:t>Finish</a:t>
            </a:r>
            <a:r>
              <a:rPr lang="en-US" dirty="0"/>
              <a:t> in the bottom right corner to complete this step.</a:t>
            </a:r>
          </a:p>
        </p:txBody>
      </p:sp>
      <p:sp>
        <p:nvSpPr>
          <p:cNvPr id="24"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a:ln>
                  <a:noFill/>
                </a:ln>
                <a:solidFill>
                  <a:schemeClr val="tx1"/>
                </a:solidFill>
                <a:effectLst/>
                <a:uLnTx/>
                <a:uFillTx/>
                <a:latin typeface="+mj-lt"/>
                <a:ea typeface="+mj-ea"/>
                <a:cs typeface="+mj-cs"/>
              </a:rPr>
              <a:t> </a:t>
            </a:r>
            <a:br>
              <a:rPr kumimoji="0" lang="en-US" sz="2800" b="0" i="0" u="none" strike="noStrike" kern="1200" cap="none" spc="0" normalizeH="0" noProof="0" dirty="0">
                <a:ln>
                  <a:noFill/>
                </a:ln>
                <a:solidFill>
                  <a:schemeClr val="tx1"/>
                </a:solidFill>
                <a:effectLst/>
                <a:uLnTx/>
                <a:uFillTx/>
                <a:latin typeface="+mj-lt"/>
                <a:ea typeface="+mj-ea"/>
                <a:cs typeface="+mj-cs"/>
              </a:rPr>
            </a:br>
            <a:r>
              <a:rPr kumimoji="0" lang="en-US" sz="2800" b="0" i="0" u="none" strike="noStrike" kern="1200" cap="none" spc="0" normalizeH="0" noProof="0" dirty="0">
                <a:ln>
                  <a:noFill/>
                </a:ln>
                <a:solidFill>
                  <a:schemeClr val="tx1"/>
                </a:solidFill>
                <a:effectLst/>
                <a:uLnTx/>
                <a:uFillTx/>
                <a:latin typeface="+mj-lt"/>
                <a:ea typeface="+mj-ea"/>
                <a:cs typeface="+mj-cs"/>
              </a:rPr>
              <a:t>Step 1: Basic Provider Information</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5" name="TextBox 14"/>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a:t>Please complete all fields. At a minimum, all fields with an * are required.</a:t>
            </a:r>
          </a:p>
        </p:txBody>
      </p:sp>
      <p:sp>
        <p:nvSpPr>
          <p:cNvPr id="2" name="Slide Number Placeholder 1"/>
          <p:cNvSpPr>
            <a:spLocks noGrp="1"/>
          </p:cNvSpPr>
          <p:nvPr>
            <p:ph type="sldNum" sz="quarter" idx="12"/>
          </p:nvPr>
        </p:nvSpPr>
        <p:spPr/>
        <p:txBody>
          <a:bodyPr/>
          <a:lstStyle/>
          <a:p>
            <a:fld id="{5231E635-3882-45BA-B8C0-75C01EA01E46}" type="slidenum">
              <a:rPr lang="en-US" smtClean="0"/>
              <a:pPr/>
              <a:t>8</a:t>
            </a:fld>
            <a:endParaRPr lang="en-US" dirty="0"/>
          </a:p>
        </p:txBody>
      </p:sp>
      <p:sp>
        <p:nvSpPr>
          <p:cNvPr id="30" name="TextBox 2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1" name="Action Button: Custom 30">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2" name="Action Button: Custom 31">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33" name="Action Button: Custom 32">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34" name="Action Button: Custom 33">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2" name="Action Button: Custom 51">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3" name="Action Button: Home 52">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Action Button: Custom 53">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5" name="Action Button: Custom 54">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6" name="Action Button: Custom 55">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7" name="Action Button: Custom 56">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8" name="Action Button: Custom 57">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9" name="Action Button: Custom 58">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E6374F9A-C7AC-4E26-95A7-421EB3EEA06D}"/>
              </a:ext>
            </a:extLst>
          </p:cNvPr>
          <p:cNvPicPr>
            <a:picLocks noChangeAspect="1"/>
          </p:cNvPicPr>
          <p:nvPr/>
        </p:nvPicPr>
        <p:blipFill>
          <a:blip r:embed="rId16"/>
          <a:stretch>
            <a:fillRect/>
          </a:stretch>
        </p:blipFill>
        <p:spPr>
          <a:xfrm>
            <a:off x="609600" y="1447800"/>
            <a:ext cx="7924800" cy="1693540"/>
          </a:xfrm>
          <a:prstGeom prst="rect">
            <a:avLst/>
          </a:prstGeom>
        </p:spPr>
      </p:pic>
      <p:pic>
        <p:nvPicPr>
          <p:cNvPr id="5" name="Picture 4">
            <a:extLst>
              <a:ext uri="{FF2B5EF4-FFF2-40B4-BE49-F238E27FC236}">
                <a16:creationId xmlns:a16="http://schemas.microsoft.com/office/drawing/2014/main" id="{92F9107B-1AD8-4B6B-BD8C-E585F20337BA}"/>
              </a:ext>
            </a:extLst>
          </p:cNvPr>
          <p:cNvPicPr>
            <a:picLocks noChangeAspect="1"/>
          </p:cNvPicPr>
          <p:nvPr/>
        </p:nvPicPr>
        <p:blipFill>
          <a:blip r:embed="rId17"/>
          <a:stretch>
            <a:fillRect/>
          </a:stretch>
        </p:blipFill>
        <p:spPr>
          <a:xfrm>
            <a:off x="609600" y="3141340"/>
            <a:ext cx="7924800" cy="319937"/>
          </a:xfrm>
          <a:prstGeom prst="rect">
            <a:avLst/>
          </a:prstGeom>
        </p:spPr>
      </p:pic>
      <p:sp>
        <p:nvSpPr>
          <p:cNvPr id="27" name="Oval 26">
            <a:extLst>
              <a:ext uri="{FF2B5EF4-FFF2-40B4-BE49-F238E27FC236}">
                <a16:creationId xmlns:a16="http://schemas.microsoft.com/office/drawing/2014/main" id="{3DF388C5-5547-44B0-9364-77F9B511F8FF}"/>
              </a:ext>
            </a:extLst>
          </p:cNvPr>
          <p:cNvSpPr/>
          <p:nvPr/>
        </p:nvSpPr>
        <p:spPr>
          <a:xfrm>
            <a:off x="6934200" y="3277593"/>
            <a:ext cx="381000" cy="14745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0B044604-BFD3-482F-A12B-7DC691AF18D5}"/>
              </a:ext>
            </a:extLst>
          </p:cNvPr>
          <p:cNvSpPr/>
          <p:nvPr/>
        </p:nvSpPr>
        <p:spPr>
          <a:xfrm>
            <a:off x="7937500" y="3283577"/>
            <a:ext cx="315092" cy="13452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6799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Content Placeholder 2"/>
          <p:cNvSpPr txBox="1">
            <a:spLocks/>
          </p:cNvSpPr>
          <p:nvPr/>
        </p:nvSpPr>
        <p:spPr>
          <a:xfrm>
            <a:off x="6477000" y="1143000"/>
            <a:ext cx="4724400" cy="5105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p:txBody>
      </p:sp>
      <p:sp>
        <p:nvSpPr>
          <p:cNvPr id="34" name="Content Placeholder 2"/>
          <p:cNvSpPr txBox="1">
            <a:spLocks/>
          </p:cNvSpPr>
          <p:nvPr/>
        </p:nvSpPr>
        <p:spPr>
          <a:xfrm>
            <a:off x="3962400" y="1066800"/>
            <a:ext cx="4724400" cy="5105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200" b="0" i="0" u="none" strike="noStrike" kern="1200" cap="none" spc="0" normalizeH="0" baseline="0" noProof="0" dirty="0">
              <a:ln>
                <a:noFill/>
              </a:ln>
              <a:effectLst/>
              <a:uLnTx/>
              <a:uFillTx/>
              <a:latin typeface="+mn-lt"/>
              <a:ea typeface="+mn-ea"/>
              <a:cs typeface="+mn-cs"/>
            </a:endParaRPr>
          </a:p>
        </p:txBody>
      </p:sp>
      <p:sp>
        <p:nvSpPr>
          <p:cNvPr id="42" name="Content Placeholder 2"/>
          <p:cNvSpPr txBox="1">
            <a:spLocks/>
          </p:cNvSpPr>
          <p:nvPr/>
        </p:nvSpPr>
        <p:spPr>
          <a:xfrm>
            <a:off x="4038600" y="914400"/>
            <a:ext cx="5105400" cy="5410200"/>
          </a:xfrm>
          <a:prstGeom prst="rect">
            <a:avLst/>
          </a:prstGeom>
        </p:spPr>
        <p:txBody>
          <a:bodyPr vert="horz" lIns="91440" tIns="45720" rIns="91440" bIns="45720" rtlCol="0">
            <a:noAutofit/>
          </a:bodyPr>
          <a:lstStyle/>
          <a:p>
            <a:pPr marR="0" lvl="0" algn="l" defTabSz="914400" rtl="0" eaLnBrk="1" fontAlgn="auto" latinLnBrk="0" hangingPunct="1">
              <a:buClrTx/>
              <a:buSzTx/>
              <a:buFont typeface="Arial" pitchFamily="34" charset="0"/>
              <a:buChar char="•"/>
              <a:tabLst/>
              <a:defRPr/>
            </a:pPr>
            <a:r>
              <a:rPr kumimoji="0" lang="en-US" sz="1750" b="0" i="0" u="none" strike="noStrike" kern="1200" cap="none" spc="0" normalizeH="0" baseline="0" noProof="0" dirty="0">
                <a:ln>
                  <a:noFill/>
                </a:ln>
                <a:effectLst/>
                <a:uLnTx/>
                <a:uFillTx/>
                <a:latin typeface="+mn-lt"/>
                <a:ea typeface="+mn-ea"/>
                <a:cs typeface="+mn-cs"/>
              </a:rPr>
              <a:t>Application ID: systematically generated.</a:t>
            </a:r>
          </a:p>
          <a:p>
            <a:pPr>
              <a:buFont typeface="Arial" pitchFamily="34" charset="0"/>
              <a:buChar char="•"/>
              <a:defRPr/>
            </a:pPr>
            <a:r>
              <a:rPr lang="en-US" sz="1750" dirty="0"/>
              <a:t>Name: should reflect name from the Basic Information screen.</a:t>
            </a:r>
          </a:p>
          <a:p>
            <a:pPr lvl="0">
              <a:buFont typeface="Arial" pitchFamily="34" charset="0"/>
              <a:buChar char="•"/>
              <a:defRPr/>
            </a:pPr>
            <a:r>
              <a:rPr lang="en-US" sz="1750" dirty="0"/>
              <a:t>The system will generate an application ID after the successful completion of the Basic Information screen; the application ID is a 14-digit number that has the following components:			</a:t>
            </a:r>
          </a:p>
          <a:p>
            <a:pPr marL="574675" lvl="2" indent="-117475">
              <a:buFont typeface="Arial" pitchFamily="34" charset="0"/>
              <a:buChar char="–"/>
              <a:defRPr/>
            </a:pPr>
            <a:r>
              <a:rPr lang="en-US" sz="1750" dirty="0"/>
              <a:t>The system date in yyyymmdd format</a:t>
            </a:r>
          </a:p>
          <a:p>
            <a:pPr marL="574675" lvl="2" indent="-117475">
              <a:buFont typeface="Arial" pitchFamily="34" charset="0"/>
              <a:buChar char="–"/>
              <a:defRPr/>
            </a:pPr>
            <a:r>
              <a:rPr lang="en-US" sz="1750" dirty="0"/>
              <a:t>A 6-digit system generated random number</a:t>
            </a:r>
          </a:p>
          <a:p>
            <a:pPr marL="574675" lvl="2" indent="-117475">
              <a:buFont typeface="Arial" pitchFamily="34" charset="0"/>
              <a:buChar char="–"/>
              <a:defRPr/>
            </a:pPr>
            <a:r>
              <a:rPr lang="en-US" sz="1750" dirty="0"/>
              <a:t>Example: 20150520803272</a:t>
            </a:r>
          </a:p>
          <a:p>
            <a:pPr marL="0" lvl="1">
              <a:buFont typeface="Arial" pitchFamily="34" charset="0"/>
              <a:buChar char="•"/>
              <a:defRPr/>
            </a:pPr>
            <a:r>
              <a:rPr lang="en-US" sz="1750" dirty="0"/>
              <a:t>Application IDs are valid for 30 calendar days; applications must be completed and submitted to the state for review during this 30 day period or the application will be DELETED.</a:t>
            </a:r>
          </a:p>
          <a:p>
            <a:pPr marL="0" lvl="1">
              <a:buFont typeface="Arial" pitchFamily="34" charset="0"/>
              <a:buChar char="•"/>
              <a:defRPr/>
            </a:pPr>
            <a:r>
              <a:rPr lang="en-US" sz="1750" dirty="0"/>
              <a:t>The application ID will be used to access the application before submission to the state for review and will be used to track the status of your submitted application until the application has been approved.</a:t>
            </a:r>
          </a:p>
          <a:p>
            <a:pPr marL="0" lvl="1">
              <a:buFont typeface="Arial" pitchFamily="34" charset="0"/>
              <a:buChar char="•"/>
              <a:defRPr/>
            </a:pPr>
            <a:r>
              <a:rPr lang="en-US" sz="1750" dirty="0"/>
              <a:t>After documenting the application ID, click</a:t>
            </a:r>
            <a:r>
              <a:rPr lang="en-US" sz="1750" b="1" i="1" dirty="0">
                <a:solidFill>
                  <a:srgbClr val="FF0000"/>
                </a:solidFill>
              </a:rPr>
              <a:t> OK</a:t>
            </a:r>
            <a:r>
              <a:rPr lang="en-US" sz="1750" dirty="0"/>
              <a:t>.</a:t>
            </a: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p:txBody>
      </p:sp>
      <p:grpSp>
        <p:nvGrpSpPr>
          <p:cNvPr id="2" name="Group 27"/>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1"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a:ln>
                  <a:noFill/>
                </a:ln>
                <a:solidFill>
                  <a:schemeClr val="tx1"/>
                </a:solidFill>
                <a:effectLst/>
                <a:uLnTx/>
                <a:uFillTx/>
                <a:latin typeface="+mj-lt"/>
                <a:ea typeface="+mj-ea"/>
                <a:cs typeface="+mj-cs"/>
              </a:rPr>
              <a:t> </a:t>
            </a:r>
            <a:br>
              <a:rPr kumimoji="0" lang="en-US" sz="2800" b="0" i="0" u="none" strike="noStrike" kern="1200" cap="none" spc="0" normalizeH="0" noProof="0" dirty="0">
                <a:ln>
                  <a:noFill/>
                </a:ln>
                <a:solidFill>
                  <a:schemeClr val="tx1"/>
                </a:solidFill>
                <a:effectLst/>
                <a:uLnTx/>
                <a:uFillTx/>
                <a:latin typeface="+mj-lt"/>
                <a:ea typeface="+mj-ea"/>
                <a:cs typeface="+mj-cs"/>
              </a:rPr>
            </a:br>
            <a:r>
              <a:rPr kumimoji="0" lang="en-US" sz="2000" b="0" i="0" u="none" strike="noStrike" kern="1200" cap="none" spc="0" normalizeH="0" noProof="0" dirty="0">
                <a:ln>
                  <a:noFill/>
                </a:ln>
                <a:solidFill>
                  <a:schemeClr val="tx1"/>
                </a:solidFill>
                <a:effectLst/>
                <a:uLnTx/>
                <a:uFillTx/>
                <a:latin typeface="+mj-lt"/>
                <a:ea typeface="+mj-ea"/>
                <a:cs typeface="+mj-cs"/>
              </a:rPr>
              <a:t>Step 1: Basic Provider Information</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9</a:t>
            </a:fld>
            <a:endParaRPr lang="en-US" dirty="0"/>
          </a:p>
        </p:txBody>
      </p:sp>
      <p:pic>
        <p:nvPicPr>
          <p:cNvPr id="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1" y="1066800"/>
            <a:ext cx="394716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Oval 16"/>
          <p:cNvSpPr/>
          <p:nvPr/>
        </p:nvSpPr>
        <p:spPr>
          <a:xfrm>
            <a:off x="3291840" y="5029200"/>
            <a:ext cx="746760" cy="3596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2567940" y="1066800"/>
            <a:ext cx="1165860" cy="38350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76200" y="1066800"/>
            <a:ext cx="1883446" cy="38350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8" name="Action Button: Custom 27">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2" name="Action Button: Custom 31">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9" name="Action Button: Custom 48">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50" name="Action Button: Custom 49">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1" name="Action Button: Custom 50">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2" name="Action Button: Home 51">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Action Button: Custom 52">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4" name="Action Button: Custom 53">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5" name="Action Button: Custom 54">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6" name="Action Button: Custom 55">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7" name="Action Button: Custom 56">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8" name="Action Button: Custom 57">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3146108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0" y="0"/>
            <a:ext cx="9144000" cy="832757"/>
            <a:chOff x="0" y="0"/>
            <a:chExt cx="9144000" cy="832757"/>
          </a:xfrm>
        </p:grpSpPr>
        <p:sp>
          <p:nvSpPr>
            <p:cNvPr id="33" name="Rectangle 32"/>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4"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2" name="Title 1"/>
          <p:cNvSpPr>
            <a:spLocks noGrp="1"/>
          </p:cNvSpPr>
          <p:nvPr>
            <p:ph type="title"/>
          </p:nvPr>
        </p:nvSpPr>
        <p:spPr>
          <a:xfrm>
            <a:off x="0" y="0"/>
            <a:ext cx="6400800" cy="838200"/>
          </a:xfrm>
        </p:spPr>
        <p:txBody>
          <a:bodyPr>
            <a:noAutofit/>
          </a:bodyPr>
          <a:lstStyle/>
          <a:p>
            <a:pPr algn="l"/>
            <a:r>
              <a:rPr lang="en-US" sz="2800" dirty="0"/>
              <a:t>Using the Business Process Wizard (BPW)</a:t>
            </a:r>
          </a:p>
        </p:txBody>
      </p:sp>
      <p:sp>
        <p:nvSpPr>
          <p:cNvPr id="40" name="Rectangle 39"/>
          <p:cNvSpPr/>
          <p:nvPr/>
        </p:nvSpPr>
        <p:spPr>
          <a:xfrm>
            <a:off x="0" y="838200"/>
            <a:ext cx="9144000" cy="400110"/>
          </a:xfrm>
          <a:prstGeom prst="rect">
            <a:avLst/>
          </a:prstGeom>
          <a:solidFill>
            <a:srgbClr val="92D050"/>
          </a:solidFill>
          <a:ln>
            <a:noFill/>
          </a:ln>
          <a:effectLst>
            <a:outerShdw blurRad="50800" dist="38100" dir="2700000" algn="tl" rotWithShape="0">
              <a:prstClr val="black">
                <a:alpha val="40000"/>
              </a:prstClr>
            </a:outerShdw>
          </a:effectLst>
        </p:spPr>
        <p:txBody>
          <a:bodyPr wrap="square">
            <a:spAutoFit/>
          </a:bodyPr>
          <a:lstStyle/>
          <a:p>
            <a:pPr algn="ctr"/>
            <a:r>
              <a:rPr lang="en-US" sz="2000" dirty="0"/>
              <a:t>The BPW serves as the “Control Center” of the application.</a:t>
            </a:r>
          </a:p>
        </p:txBody>
      </p:sp>
      <p:sp>
        <p:nvSpPr>
          <p:cNvPr id="29" name="Rectangle 28"/>
          <p:cNvSpPr/>
          <p:nvPr/>
        </p:nvSpPr>
        <p:spPr>
          <a:xfrm>
            <a:off x="845820" y="3886200"/>
            <a:ext cx="7604760" cy="1569660"/>
          </a:xfrm>
          <a:prstGeom prst="rect">
            <a:avLst/>
          </a:prstGeom>
        </p:spPr>
        <p:txBody>
          <a:bodyPr wrap="square">
            <a:spAutoFit/>
          </a:bodyPr>
          <a:lstStyle/>
          <a:p>
            <a:pPr marL="115888" lvl="1" indent="-115888">
              <a:buFont typeface="Arial" pitchFamily="34" charset="0"/>
              <a:buChar char="•"/>
            </a:pPr>
            <a:r>
              <a:rPr lang="en-US" sz="1600" b="1" dirty="0"/>
              <a:t>Required: </a:t>
            </a:r>
            <a:r>
              <a:rPr lang="en-US" sz="1600" dirty="0"/>
              <a:t>Steps listed as </a:t>
            </a:r>
            <a:r>
              <a:rPr lang="en-US" sz="1600" b="1" i="1" dirty="0">
                <a:solidFill>
                  <a:srgbClr val="FF0000"/>
                </a:solidFill>
              </a:rPr>
              <a:t>Optional</a:t>
            </a:r>
            <a:r>
              <a:rPr lang="en-US" sz="1600" b="1" dirty="0">
                <a:solidFill>
                  <a:srgbClr val="FF0000"/>
                </a:solidFill>
              </a:rPr>
              <a:t> </a:t>
            </a:r>
            <a:r>
              <a:rPr lang="en-US" sz="1600" dirty="0"/>
              <a:t>may change to </a:t>
            </a:r>
            <a:r>
              <a:rPr lang="en-US" sz="1600" b="1" i="1" dirty="0">
                <a:solidFill>
                  <a:srgbClr val="FF0000"/>
                </a:solidFill>
              </a:rPr>
              <a:t>Required</a:t>
            </a:r>
            <a:r>
              <a:rPr lang="en-US" sz="1600" b="1" dirty="0">
                <a:solidFill>
                  <a:srgbClr val="FF0000"/>
                </a:solidFill>
              </a:rPr>
              <a:t> </a:t>
            </a:r>
            <a:r>
              <a:rPr lang="en-US" sz="1600" dirty="0"/>
              <a:t>based upon previous steps.</a:t>
            </a:r>
          </a:p>
          <a:p>
            <a:pPr marL="115888" lvl="1" indent="-115888">
              <a:buFont typeface="Arial" pitchFamily="34" charset="0"/>
              <a:buChar char="•"/>
            </a:pPr>
            <a:r>
              <a:rPr lang="en-US" sz="1600" b="1" dirty="0"/>
              <a:t>Dates</a:t>
            </a:r>
            <a:r>
              <a:rPr lang="en-US" sz="1600" dirty="0"/>
              <a:t>: Entered by the system; </a:t>
            </a:r>
            <a:r>
              <a:rPr lang="en-US" sz="1600" b="1" i="1" dirty="0">
                <a:solidFill>
                  <a:srgbClr val="FF0000"/>
                </a:solidFill>
              </a:rPr>
              <a:t>Start Date </a:t>
            </a:r>
            <a:r>
              <a:rPr lang="en-US" sz="1600" i="1" dirty="0">
                <a:solidFill>
                  <a:srgbClr val="FF0000"/>
                </a:solidFill>
              </a:rPr>
              <a:t> </a:t>
            </a:r>
            <a:r>
              <a:rPr lang="en-US" sz="1600" dirty="0"/>
              <a:t>is the date each step is opened, the </a:t>
            </a:r>
            <a:r>
              <a:rPr lang="en-US" sz="1600" b="1" i="1" dirty="0">
                <a:solidFill>
                  <a:srgbClr val="FF0000"/>
                </a:solidFill>
              </a:rPr>
              <a:t>End Date </a:t>
            </a:r>
            <a:r>
              <a:rPr lang="en-US" sz="1600" dirty="0"/>
              <a:t>is the date each step is completed.</a:t>
            </a:r>
          </a:p>
          <a:p>
            <a:pPr marL="115888" lvl="1" indent="-115888">
              <a:buFont typeface="Arial" pitchFamily="34" charset="0"/>
              <a:buChar char="•"/>
            </a:pPr>
            <a:r>
              <a:rPr lang="en-US" sz="1600" b="1" dirty="0"/>
              <a:t>Status</a:t>
            </a:r>
            <a:r>
              <a:rPr lang="en-US" sz="1600" dirty="0"/>
              <a:t>: When a step is completed the </a:t>
            </a:r>
            <a:r>
              <a:rPr lang="en-US" sz="1600" b="1" i="1" dirty="0">
                <a:solidFill>
                  <a:srgbClr val="FF0000"/>
                </a:solidFill>
              </a:rPr>
              <a:t>Status</a:t>
            </a:r>
            <a:r>
              <a:rPr lang="en-US" sz="1600" dirty="0">
                <a:solidFill>
                  <a:srgbClr val="FF0000"/>
                </a:solidFill>
              </a:rPr>
              <a:t> </a:t>
            </a:r>
            <a:r>
              <a:rPr lang="en-US" sz="1600" dirty="0"/>
              <a:t>will be updated to </a:t>
            </a:r>
            <a:r>
              <a:rPr lang="en-US" sz="1600" b="1" i="1" dirty="0">
                <a:solidFill>
                  <a:srgbClr val="FF0000"/>
                </a:solidFill>
              </a:rPr>
              <a:t>Complete</a:t>
            </a:r>
            <a:r>
              <a:rPr lang="en-US" sz="1600" dirty="0"/>
              <a:t>; answering some checklist questions may change a prior step’s status back to </a:t>
            </a:r>
            <a:r>
              <a:rPr lang="en-US" sz="1600" b="1" i="1" dirty="0">
                <a:solidFill>
                  <a:srgbClr val="FF0000"/>
                </a:solidFill>
              </a:rPr>
              <a:t>Incomplete</a:t>
            </a:r>
            <a:r>
              <a:rPr lang="en-US" sz="1600" b="1" dirty="0"/>
              <a:t>.</a:t>
            </a:r>
          </a:p>
          <a:p>
            <a:pPr marL="115888" lvl="1" indent="-115888">
              <a:buFont typeface="Arial" pitchFamily="34" charset="0"/>
              <a:buChar char="•"/>
            </a:pPr>
            <a:r>
              <a:rPr lang="en-US" sz="1600" b="1" dirty="0"/>
              <a:t>Remarks</a:t>
            </a:r>
            <a:r>
              <a:rPr lang="en-US" sz="1600" dirty="0"/>
              <a:t>: </a:t>
            </a:r>
            <a:r>
              <a:rPr lang="en-US" sz="1600" b="1" i="1" dirty="0">
                <a:solidFill>
                  <a:srgbClr val="FF0000"/>
                </a:solidFill>
              </a:rPr>
              <a:t>Remarks</a:t>
            </a:r>
            <a:r>
              <a:rPr lang="en-US" sz="1600" dirty="0"/>
              <a:t> are systematically generated throughout the enrollment process.</a:t>
            </a:r>
          </a:p>
        </p:txBody>
      </p:sp>
      <p:sp>
        <p:nvSpPr>
          <p:cNvPr id="2" name="Slide Number Placeholder 1"/>
          <p:cNvSpPr>
            <a:spLocks noGrp="1"/>
          </p:cNvSpPr>
          <p:nvPr>
            <p:ph type="sldNum" sz="quarter" idx="12"/>
          </p:nvPr>
        </p:nvSpPr>
        <p:spPr/>
        <p:txBody>
          <a:bodyPr/>
          <a:lstStyle/>
          <a:p>
            <a:fld id="{5231E635-3882-45BA-B8C0-75C01EA01E46}" type="slidenum">
              <a:rPr lang="en-US" smtClean="0"/>
              <a:pPr/>
              <a:t>10</a:t>
            </a:fld>
            <a:endParaRPr lang="en-US" dirty="0"/>
          </a:p>
        </p:txBody>
      </p:sp>
      <p:sp>
        <p:nvSpPr>
          <p:cNvPr id="26" name="TextBox 25"/>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5" name="Action Button: Custom 44">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6" name="Action Button: Custom 45">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7" name="Action Button: Custom 46">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8" name="Action Button: Custom 47">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9" name="Action Button: Custom 48">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0" name="Action Button: Home 49">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Action Button: Custom 50">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2" name="Action Button: Custom 51">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3" name="Action Button: Custom 52">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4" name="Action Button: Custom 53">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5" name="Action Button: Custom 54">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6" name="Action Button: Custom 55">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BF4FF8D5-83AC-4D34-B794-59F86D320006}"/>
              </a:ext>
            </a:extLst>
          </p:cNvPr>
          <p:cNvPicPr>
            <a:picLocks noChangeAspect="1"/>
          </p:cNvPicPr>
          <p:nvPr/>
        </p:nvPicPr>
        <p:blipFill>
          <a:blip r:embed="rId16"/>
          <a:stretch>
            <a:fillRect/>
          </a:stretch>
        </p:blipFill>
        <p:spPr>
          <a:xfrm>
            <a:off x="495300" y="1687977"/>
            <a:ext cx="8153400" cy="1887635"/>
          </a:xfrm>
          <a:prstGeom prst="rect">
            <a:avLst/>
          </a:prstGeom>
        </p:spPr>
      </p:pic>
      <p:sp>
        <p:nvSpPr>
          <p:cNvPr id="27" name="Oval 26">
            <a:extLst>
              <a:ext uri="{FF2B5EF4-FFF2-40B4-BE49-F238E27FC236}">
                <a16:creationId xmlns:a16="http://schemas.microsoft.com/office/drawing/2014/main" id="{09E6C268-0916-4C01-B0AF-E17BF1629672}"/>
              </a:ext>
            </a:extLst>
          </p:cNvPr>
          <p:cNvSpPr/>
          <p:nvPr/>
        </p:nvSpPr>
        <p:spPr>
          <a:xfrm>
            <a:off x="5002161" y="1882041"/>
            <a:ext cx="3352800" cy="4669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7687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31520" y="914400"/>
            <a:ext cx="7498080" cy="1600200"/>
          </a:xfrm>
          <a:ln>
            <a:noFill/>
          </a:ln>
        </p:spPr>
        <p:txBody>
          <a:bodyPr>
            <a:noAutofit/>
          </a:bodyPr>
          <a:lstStyle/>
          <a:p>
            <a:pPr marL="182880" indent="-115888">
              <a:spcBef>
                <a:spcPts val="0"/>
              </a:spcBef>
            </a:pPr>
            <a:r>
              <a:rPr lang="en-US" sz="1800" dirty="0"/>
              <a:t>Once you have documented your Application ID, you have completed           Step 1: </a:t>
            </a:r>
            <a:r>
              <a:rPr lang="en-US" sz="1800" b="1" i="1" dirty="0">
                <a:solidFill>
                  <a:srgbClr val="FF0000"/>
                </a:solidFill>
              </a:rPr>
              <a:t>Provider Basic Information</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buClr>
                <a:schemeClr val="tx1"/>
              </a:buClr>
            </a:pPr>
            <a:r>
              <a:rPr lang="en-US" sz="1800" b="1" i="1" dirty="0">
                <a:solidFill>
                  <a:srgbClr val="FF0000"/>
                </a:solidFill>
              </a:rPr>
              <a:t>Steps 1</a:t>
            </a:r>
            <a:r>
              <a:rPr lang="en-US" sz="1800" dirty="0"/>
              <a:t>,</a:t>
            </a:r>
            <a:r>
              <a:rPr lang="en-US" sz="1800" b="1" i="1" dirty="0">
                <a:solidFill>
                  <a:srgbClr val="FF0000"/>
                </a:solidFill>
              </a:rPr>
              <a:t> 2</a:t>
            </a:r>
            <a:r>
              <a:rPr lang="en-US" sz="1800" dirty="0"/>
              <a:t> and </a:t>
            </a:r>
            <a:r>
              <a:rPr lang="en-US" sz="1800" b="1" i="1" dirty="0">
                <a:solidFill>
                  <a:srgbClr val="FF0000"/>
                </a:solidFill>
              </a:rPr>
              <a:t>3</a:t>
            </a:r>
            <a:r>
              <a:rPr lang="en-US" sz="1800" dirty="0"/>
              <a:t> must be completed in sequential order before attempting any of the later steps.</a:t>
            </a:r>
          </a:p>
          <a:p>
            <a:pPr marL="182880" indent="-115888">
              <a:spcBef>
                <a:spcPts val="0"/>
              </a:spcBef>
            </a:pPr>
            <a:r>
              <a:rPr lang="en-US" sz="1800" dirty="0"/>
              <a:t>Click on Step 2: </a:t>
            </a:r>
            <a:r>
              <a:rPr lang="en-US" sz="1800" b="1" i="1" dirty="0">
                <a:solidFill>
                  <a:srgbClr val="FF0000"/>
                </a:solidFill>
              </a:rPr>
              <a:t>Add Locations </a:t>
            </a:r>
            <a:r>
              <a:rPr lang="en-US" sz="1800" dirty="0"/>
              <a:t>to continue completing your application.</a:t>
            </a:r>
          </a:p>
          <a:p>
            <a:pPr marL="182880" indent="-115888">
              <a:spcBef>
                <a:spcPts val="0"/>
              </a:spcBef>
            </a:pPr>
            <a:endParaRPr lang="en-US" sz="1800" dirty="0"/>
          </a:p>
          <a:p>
            <a:pPr marL="182880" indent="-115888">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Completing the Application Using BPW</a:t>
            </a:r>
          </a:p>
        </p:txBody>
      </p:sp>
      <p:sp>
        <p:nvSpPr>
          <p:cNvPr id="2" name="Slide Number Placeholder 1"/>
          <p:cNvSpPr>
            <a:spLocks noGrp="1"/>
          </p:cNvSpPr>
          <p:nvPr>
            <p:ph type="sldNum" sz="quarter" idx="12"/>
          </p:nvPr>
        </p:nvSpPr>
        <p:spPr/>
        <p:txBody>
          <a:bodyPr/>
          <a:lstStyle/>
          <a:p>
            <a:fld id="{5231E635-3882-45BA-B8C0-75C01EA01E46}" type="slidenum">
              <a:rPr lang="en-US" smtClean="0"/>
              <a:pPr/>
              <a:t>11</a:t>
            </a:fld>
            <a:endParaRPr lang="en-US" dirty="0"/>
          </a:p>
        </p:txBody>
      </p:sp>
      <p:sp>
        <p:nvSpPr>
          <p:cNvPr id="25" name="TextBox 2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6" name="Action Button: Custom 25">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EBE0B103-ADBC-43DC-9002-93070D195934}"/>
              </a:ext>
            </a:extLst>
          </p:cNvPr>
          <p:cNvPicPr>
            <a:picLocks noChangeAspect="1"/>
          </p:cNvPicPr>
          <p:nvPr/>
        </p:nvPicPr>
        <p:blipFill>
          <a:blip r:embed="rId16"/>
          <a:stretch>
            <a:fillRect/>
          </a:stretch>
        </p:blipFill>
        <p:spPr>
          <a:xfrm>
            <a:off x="588706" y="2937253"/>
            <a:ext cx="7991168" cy="2328000"/>
          </a:xfrm>
          <a:prstGeom prst="rect">
            <a:avLst/>
          </a:prstGeom>
        </p:spPr>
      </p:pic>
      <p:cxnSp>
        <p:nvCxnSpPr>
          <p:cNvPr id="27" name="Straight Arrow Connector 26">
            <a:extLst>
              <a:ext uri="{FF2B5EF4-FFF2-40B4-BE49-F238E27FC236}">
                <a16:creationId xmlns:a16="http://schemas.microsoft.com/office/drawing/2014/main" id="{213D89C4-6346-46C3-BB18-FDB4664C8E1B}"/>
              </a:ext>
            </a:extLst>
          </p:cNvPr>
          <p:cNvCxnSpPr>
            <a:cxnSpLocks/>
          </p:cNvCxnSpPr>
          <p:nvPr/>
        </p:nvCxnSpPr>
        <p:spPr>
          <a:xfrm flipH="1">
            <a:off x="1295400" y="3657600"/>
            <a:ext cx="44736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F10EF1CD-93A3-4C26-BEFA-E1AD6EE3F94B}"/>
              </a:ext>
            </a:extLst>
          </p:cNvPr>
          <p:cNvSpPr/>
          <p:nvPr/>
        </p:nvSpPr>
        <p:spPr>
          <a:xfrm>
            <a:off x="6096000" y="3276600"/>
            <a:ext cx="1612900" cy="3290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85401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42" name="TextBox 41"/>
          <p:cNvSpPr txBox="1"/>
          <p:nvPr/>
        </p:nvSpPr>
        <p:spPr>
          <a:xfrm>
            <a:off x="762000" y="4431268"/>
            <a:ext cx="7391400" cy="369332"/>
          </a:xfrm>
          <a:prstGeom prst="rect">
            <a:avLst/>
          </a:prstGeom>
          <a:noFill/>
        </p:spPr>
        <p:txBody>
          <a:bodyPr wrap="square" rtlCol="0">
            <a:spAutoFit/>
          </a:bodyPr>
          <a:lstStyle/>
          <a:p>
            <a:pPr marL="112713" indent="-112713">
              <a:buFont typeface="Arial" pitchFamily="34" charset="0"/>
              <a:buChar char="•"/>
            </a:pPr>
            <a:r>
              <a:rPr lang="en-US" dirty="0"/>
              <a:t>Click </a:t>
            </a:r>
            <a:r>
              <a:rPr lang="en-US" b="1" i="1" dirty="0">
                <a:solidFill>
                  <a:srgbClr val="FF0000"/>
                </a:solidFill>
              </a:rPr>
              <a:t>Add</a:t>
            </a:r>
            <a:r>
              <a:rPr lang="en-US" dirty="0"/>
              <a:t> to input the Primary Practice Location address. </a:t>
            </a:r>
          </a:p>
        </p:txBody>
      </p:sp>
      <p:sp>
        <p:nvSpPr>
          <p:cNvPr id="3" name="Slide Number Placeholder 2"/>
          <p:cNvSpPr>
            <a:spLocks noGrp="1"/>
          </p:cNvSpPr>
          <p:nvPr>
            <p:ph type="sldNum" sz="quarter" idx="12"/>
          </p:nvPr>
        </p:nvSpPr>
        <p:spPr/>
        <p:txBody>
          <a:bodyPr/>
          <a:lstStyle/>
          <a:p>
            <a:fld id="{5231E635-3882-45BA-B8C0-75C01EA01E46}" type="slidenum">
              <a:rPr lang="en-US" smtClean="0"/>
              <a:pPr/>
              <a:t>12</a:t>
            </a:fld>
            <a:endParaRPr lang="en-US" dirty="0"/>
          </a:p>
        </p:txBody>
      </p:sp>
      <p:pic>
        <p:nvPicPr>
          <p:cNvPr id="1026" name="Picture 2" descr="E:\Provider Outreach\IMPACT Training Modules (development)\Actual IMPACT Slides\IMPACT GPS\11 GPS LOC 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803328"/>
            <a:ext cx="8610600" cy="2551740"/>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p:cNvSpPr/>
          <p:nvPr/>
        </p:nvSpPr>
        <p:spPr>
          <a:xfrm>
            <a:off x="838200" y="1752600"/>
            <a:ext cx="8382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0" name="Action Button: Custom 39">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1" name="Action Button: Custom 40">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3" name="Action Button: Custom 42">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4" name="Action Button: Custom 43">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5" name="Action Button: Custom 44">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6" name="Action Button: Home 45">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ction Button: Custom 46">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8" name="Action Button: Custom 47">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9" name="Action Button: Custom 48">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0" name="Action Button: Custom 49">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1" name="Action Button: Custom 50">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2" name="Action Button: Custom 51">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3320027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a:stretch>
            <a:fillRect/>
          </a:stretch>
        </p:blipFill>
        <p:spPr bwMode="auto">
          <a:xfrm>
            <a:off x="876300" y="1350207"/>
            <a:ext cx="7391400" cy="3569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990600" y="5046651"/>
            <a:ext cx="7467600" cy="923330"/>
          </a:xfrm>
          <a:prstGeom prst="rect">
            <a:avLst/>
          </a:prstGeom>
          <a:noFill/>
        </p:spPr>
        <p:txBody>
          <a:bodyPr wrap="square" rtlCol="0" anchor="ctr">
            <a:spAutoFit/>
          </a:bodyPr>
          <a:lstStyle/>
          <a:p>
            <a:pPr marL="111125" lvl="0" indent="-111125">
              <a:buFont typeface="Arial" pitchFamily="34" charset="0"/>
              <a:buChar char="•"/>
            </a:pPr>
            <a:r>
              <a:rPr lang="en-US" dirty="0"/>
              <a:t>Complete all boxes marked with an asterisk *.</a:t>
            </a:r>
          </a:p>
          <a:p>
            <a:pPr marL="111125" lvl="0" indent="-111125">
              <a:buFont typeface="Arial" pitchFamily="34" charset="0"/>
              <a:buChar char="•"/>
            </a:pPr>
            <a:r>
              <a:rPr lang="en-US" dirty="0"/>
              <a:t>Enter the street address and zip code, then click </a:t>
            </a:r>
            <a:r>
              <a:rPr lang="en-US" b="1" i="1" dirty="0">
                <a:solidFill>
                  <a:srgbClr val="FF0000"/>
                </a:solidFill>
              </a:rPr>
              <a:t>Validate Address</a:t>
            </a:r>
            <a:r>
              <a:rPr lang="en-US" dirty="0"/>
              <a:t>.</a:t>
            </a:r>
          </a:p>
          <a:p>
            <a:pPr marL="111125" lvl="0" indent="-111125">
              <a:buFont typeface="Arial" pitchFamily="34" charset="0"/>
              <a:buChar char="•"/>
            </a:pPr>
            <a:r>
              <a:rPr lang="en-US" dirty="0"/>
              <a:t>Scroll down the page to continue.</a:t>
            </a:r>
          </a:p>
        </p:txBody>
      </p:sp>
      <p:grpSp>
        <p:nvGrpSpPr>
          <p:cNvPr id="24" name="Group 28"/>
          <p:cNvGrpSpPr/>
          <p:nvPr/>
        </p:nvGrpSpPr>
        <p:grpSpPr>
          <a:xfrm>
            <a:off x="0" y="0"/>
            <a:ext cx="9144000" cy="832757"/>
            <a:chOff x="0" y="0"/>
            <a:chExt cx="9144000" cy="832757"/>
          </a:xfrm>
        </p:grpSpPr>
        <p:sp>
          <p:nvSpPr>
            <p:cNvPr id="25" name="Rectangle 2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6"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7"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13</a:t>
            </a:fld>
            <a:endParaRPr lang="en-US" dirty="0"/>
          </a:p>
        </p:txBody>
      </p:sp>
      <p:sp>
        <p:nvSpPr>
          <p:cNvPr id="11" name="TextBox 10"/>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a:t>Please complete all fields. At a minimum, all fields with an * are required.</a:t>
            </a:r>
          </a:p>
        </p:txBody>
      </p:sp>
      <p:sp>
        <p:nvSpPr>
          <p:cNvPr id="29" name="TextBox 28"/>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0" name="Action Button: Custom 29">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31" name="Oval 30">
            <a:extLst>
              <a:ext uri="{FF2B5EF4-FFF2-40B4-BE49-F238E27FC236}">
                <a16:creationId xmlns:a16="http://schemas.microsoft.com/office/drawing/2014/main" id="{B2C3DF15-A76C-4B05-8CA3-82B839048BC7}"/>
              </a:ext>
            </a:extLst>
          </p:cNvPr>
          <p:cNvSpPr/>
          <p:nvPr/>
        </p:nvSpPr>
        <p:spPr>
          <a:xfrm>
            <a:off x="6096000" y="4592113"/>
            <a:ext cx="13716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58053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62000" y="4234470"/>
            <a:ext cx="7467600" cy="923330"/>
          </a:xfrm>
          <a:prstGeom prst="rect">
            <a:avLst/>
          </a:prstGeom>
          <a:noFill/>
        </p:spPr>
        <p:txBody>
          <a:bodyPr wrap="square" rtlCol="0" anchor="ctr">
            <a:spAutoFit/>
          </a:bodyPr>
          <a:lstStyle/>
          <a:p>
            <a:pPr marL="111125" indent="-111125">
              <a:buFont typeface="Arial" pitchFamily="34" charset="0"/>
              <a:buChar char="•"/>
            </a:pPr>
            <a:r>
              <a:rPr lang="en-US" dirty="0"/>
              <a:t>When all the information has been entered, scroll down, click </a:t>
            </a:r>
            <a:r>
              <a:rPr lang="en-US" b="1" i="1" dirty="0">
                <a:solidFill>
                  <a:srgbClr val="FF0000"/>
                </a:solidFill>
              </a:rPr>
              <a:t>OK</a:t>
            </a:r>
            <a:r>
              <a:rPr lang="en-US" dirty="0">
                <a:solidFill>
                  <a:srgbClr val="C00000"/>
                </a:solidFill>
              </a:rPr>
              <a:t> </a:t>
            </a:r>
            <a:r>
              <a:rPr lang="en-US" dirty="0"/>
              <a:t>in the lower right corner.</a:t>
            </a:r>
          </a:p>
          <a:p>
            <a:pPr marL="111125" indent="-111125">
              <a:buFont typeface="Arial" pitchFamily="34" charset="0"/>
              <a:buChar char="•"/>
            </a:pPr>
            <a:r>
              <a:rPr lang="en-US" dirty="0"/>
              <a:t>Note that the office hours section must be filled out completely to proceed.</a:t>
            </a:r>
          </a:p>
        </p:txBody>
      </p:sp>
      <p:grpSp>
        <p:nvGrpSpPr>
          <p:cNvPr id="24" name="Group 28"/>
          <p:cNvGrpSpPr/>
          <p:nvPr/>
        </p:nvGrpSpPr>
        <p:grpSpPr>
          <a:xfrm>
            <a:off x="0" y="0"/>
            <a:ext cx="9144000" cy="832757"/>
            <a:chOff x="0" y="0"/>
            <a:chExt cx="9144000" cy="832757"/>
          </a:xfrm>
        </p:grpSpPr>
        <p:sp>
          <p:nvSpPr>
            <p:cNvPr id="25" name="Rectangle 2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6"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7"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14</a:t>
            </a:fld>
            <a:endParaRPr lang="en-US" dirty="0"/>
          </a:p>
        </p:txBody>
      </p:sp>
      <p:sp>
        <p:nvSpPr>
          <p:cNvPr id="42" name="TextBox 4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3" name="Action Button: Custom 42">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2" name="Picture 1">
            <a:extLst>
              <a:ext uri="{FF2B5EF4-FFF2-40B4-BE49-F238E27FC236}">
                <a16:creationId xmlns:a16="http://schemas.microsoft.com/office/drawing/2014/main" id="{5F9C68AF-8F0D-4D69-9091-7F41CBA06667}"/>
              </a:ext>
            </a:extLst>
          </p:cNvPr>
          <p:cNvPicPr>
            <a:picLocks noChangeAspect="1"/>
          </p:cNvPicPr>
          <p:nvPr/>
        </p:nvPicPr>
        <p:blipFill>
          <a:blip r:embed="rId16"/>
          <a:stretch>
            <a:fillRect/>
          </a:stretch>
        </p:blipFill>
        <p:spPr>
          <a:xfrm>
            <a:off x="685800" y="1091140"/>
            <a:ext cx="7772400" cy="2868111"/>
          </a:xfrm>
          <a:prstGeom prst="rect">
            <a:avLst/>
          </a:prstGeom>
        </p:spPr>
      </p:pic>
      <p:sp>
        <p:nvSpPr>
          <p:cNvPr id="29" name="Oval 28">
            <a:extLst>
              <a:ext uri="{FF2B5EF4-FFF2-40B4-BE49-F238E27FC236}">
                <a16:creationId xmlns:a16="http://schemas.microsoft.com/office/drawing/2014/main" id="{0DFF64BA-6407-4454-A4BB-F7E7A0B2C0C7}"/>
              </a:ext>
            </a:extLst>
          </p:cNvPr>
          <p:cNvSpPr/>
          <p:nvPr/>
        </p:nvSpPr>
        <p:spPr>
          <a:xfrm>
            <a:off x="7769122" y="3777961"/>
            <a:ext cx="336755" cy="18129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22365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371600"/>
            <a:ext cx="8736106" cy="3228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4" name="TextBox 23"/>
          <p:cNvSpPr txBox="1"/>
          <p:nvPr/>
        </p:nvSpPr>
        <p:spPr>
          <a:xfrm>
            <a:off x="762000" y="4724400"/>
            <a:ext cx="7391400" cy="923330"/>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Click on </a:t>
            </a:r>
            <a:r>
              <a:rPr lang="en-US" b="1" i="1" dirty="0">
                <a:solidFill>
                  <a:srgbClr val="FF0000"/>
                </a:solidFill>
              </a:rPr>
              <a:t>Primary Practice Location </a:t>
            </a:r>
            <a:r>
              <a:rPr lang="en-US" dirty="0">
                <a:solidFill>
                  <a:prstClr val="black"/>
                </a:solidFill>
              </a:rPr>
              <a:t>to add each address for this Location.</a:t>
            </a:r>
          </a:p>
          <a:p>
            <a:pPr marL="112713" indent="-112713">
              <a:buFont typeface="Arial" pitchFamily="34" charset="0"/>
              <a:buChar char="•"/>
            </a:pPr>
            <a:r>
              <a:rPr lang="en-US" dirty="0">
                <a:solidFill>
                  <a:prstClr val="black"/>
                </a:solidFill>
              </a:rPr>
              <a:t>For the Primary Practice Location, a</a:t>
            </a:r>
            <a:r>
              <a:rPr lang="en-US" dirty="0">
                <a:solidFill>
                  <a:srgbClr val="C00000"/>
                </a:solidFill>
              </a:rPr>
              <a:t> </a:t>
            </a:r>
            <a:r>
              <a:rPr lang="en-US" b="1" i="1" dirty="0">
                <a:solidFill>
                  <a:srgbClr val="FF0000"/>
                </a:solidFill>
              </a:rPr>
              <a:t>Correspondence</a:t>
            </a:r>
            <a:r>
              <a:rPr lang="en-US" dirty="0">
                <a:solidFill>
                  <a:srgbClr val="C00000"/>
                </a:solidFill>
              </a:rPr>
              <a:t> </a:t>
            </a:r>
            <a:r>
              <a:rPr lang="en-US" dirty="0">
                <a:solidFill>
                  <a:prstClr val="black"/>
                </a:solidFill>
              </a:rPr>
              <a:t>and a </a:t>
            </a:r>
            <a:r>
              <a:rPr lang="en-US" b="1" i="1" dirty="0">
                <a:solidFill>
                  <a:srgbClr val="FF0000"/>
                </a:solidFill>
              </a:rPr>
              <a:t>Pay To </a:t>
            </a:r>
            <a:r>
              <a:rPr lang="en-US" dirty="0">
                <a:solidFill>
                  <a:prstClr val="black"/>
                </a:solidFill>
              </a:rPr>
              <a:t>address are required.</a:t>
            </a:r>
          </a:p>
        </p:txBody>
      </p:sp>
      <p:sp>
        <p:nvSpPr>
          <p:cNvPr id="3" name="Slide Number Placeholder 2"/>
          <p:cNvSpPr>
            <a:spLocks noGrp="1"/>
          </p:cNvSpPr>
          <p:nvPr>
            <p:ph type="sldNum" sz="quarter" idx="12"/>
          </p:nvPr>
        </p:nvSpPr>
        <p:spPr/>
        <p:txBody>
          <a:bodyPr/>
          <a:lstStyle/>
          <a:p>
            <a:fld id="{5231E635-3882-45BA-B8C0-75C01EA01E46}" type="slidenum">
              <a:rPr lang="en-US" smtClean="0"/>
              <a:pPr/>
              <a:t>15</a:t>
            </a:fld>
            <a:endParaRPr lang="en-US" dirty="0"/>
          </a:p>
        </p:txBody>
      </p:sp>
      <p:sp>
        <p:nvSpPr>
          <p:cNvPr id="23" name="Oval 22"/>
          <p:cNvSpPr/>
          <p:nvPr/>
        </p:nvSpPr>
        <p:spPr>
          <a:xfrm>
            <a:off x="2438400" y="3352800"/>
            <a:ext cx="16002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2" name="TextBox 4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3" name="Action Button: Custom 42">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3149553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16</a:t>
            </a:fld>
            <a:endParaRPr lang="en-US" dirty="0"/>
          </a:p>
        </p:txBody>
      </p:sp>
      <p:sp>
        <p:nvSpPr>
          <p:cNvPr id="28" name="TextBox 27"/>
          <p:cNvSpPr txBox="1"/>
          <p:nvPr/>
        </p:nvSpPr>
        <p:spPr>
          <a:xfrm>
            <a:off x="1193595" y="4343400"/>
            <a:ext cx="6477000" cy="646331"/>
          </a:xfrm>
          <a:prstGeom prst="rect">
            <a:avLst/>
          </a:prstGeom>
          <a:noFill/>
        </p:spPr>
        <p:txBody>
          <a:bodyPr wrap="square" rtlCol="0">
            <a:spAutoFit/>
          </a:bodyPr>
          <a:lstStyle/>
          <a:p>
            <a:pPr>
              <a:buFont typeface="Arial" pitchFamily="34" charset="0"/>
              <a:buChar char="•"/>
            </a:pPr>
            <a:r>
              <a:rPr lang="en-US" dirty="0">
                <a:solidFill>
                  <a:prstClr val="black"/>
                </a:solidFill>
              </a:rPr>
              <a:t> Click on </a:t>
            </a:r>
            <a:r>
              <a:rPr lang="en-US" b="1" i="1" dirty="0">
                <a:solidFill>
                  <a:srgbClr val="FF0000"/>
                </a:solidFill>
              </a:rPr>
              <a:t>Add Address</a:t>
            </a:r>
            <a:r>
              <a:rPr lang="en-US" dirty="0">
                <a:solidFill>
                  <a:srgbClr val="FF0000"/>
                </a:solidFill>
              </a:rPr>
              <a:t> </a:t>
            </a:r>
            <a:r>
              <a:rPr lang="en-US" dirty="0">
                <a:solidFill>
                  <a:prstClr val="black"/>
                </a:solidFill>
              </a:rPr>
              <a:t>to input the additional address information.</a:t>
            </a:r>
          </a:p>
          <a:p>
            <a:endParaRPr lang="en-US" dirty="0">
              <a:solidFill>
                <a:prstClr val="black"/>
              </a:solidFill>
            </a:endParaRPr>
          </a:p>
        </p:txBody>
      </p:sp>
      <p:sp>
        <p:nvSpPr>
          <p:cNvPr id="44" name="TextBox 4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5" name="Action Button: Custom 44">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6" name="Action Button: Custom 45">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7" name="Action Button: Custom 46">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8" name="Action Button: Custom 47">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9" name="Action Button: Custom 48">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0" name="Action Button: Home 49">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Action Button: Custom 50">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2" name="Action Button: Custom 51">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3" name="Action Button: Custom 52">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4" name="Action Button: Custom 53">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5" name="Action Button: Custom 54">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6" name="Action Button: Custom 55">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BF27C7AE-63BE-4FD6-A472-2E852F88E236}"/>
              </a:ext>
            </a:extLst>
          </p:cNvPr>
          <p:cNvPicPr>
            <a:picLocks noChangeAspect="1"/>
          </p:cNvPicPr>
          <p:nvPr/>
        </p:nvPicPr>
        <p:blipFill>
          <a:blip r:embed="rId16"/>
          <a:stretch>
            <a:fillRect/>
          </a:stretch>
        </p:blipFill>
        <p:spPr>
          <a:xfrm>
            <a:off x="882445" y="1069770"/>
            <a:ext cx="7099300" cy="2876653"/>
          </a:xfrm>
          <a:prstGeom prst="rect">
            <a:avLst/>
          </a:prstGeom>
        </p:spPr>
      </p:pic>
      <p:cxnSp>
        <p:nvCxnSpPr>
          <p:cNvPr id="6" name="Straight Arrow Connector 5">
            <a:extLst>
              <a:ext uri="{FF2B5EF4-FFF2-40B4-BE49-F238E27FC236}">
                <a16:creationId xmlns:a16="http://schemas.microsoft.com/office/drawing/2014/main" id="{C4902012-7569-435A-B841-7F2F4BAC1692}"/>
              </a:ext>
            </a:extLst>
          </p:cNvPr>
          <p:cNvCxnSpPr/>
          <p:nvPr/>
        </p:nvCxnSpPr>
        <p:spPr>
          <a:xfrm flipH="1">
            <a:off x="1371600" y="3429000"/>
            <a:ext cx="53340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964855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228600" y="1141274"/>
            <a:ext cx="8770269" cy="2606231"/>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3" name="TextBox 22"/>
          <p:cNvSpPr txBox="1"/>
          <p:nvPr/>
        </p:nvSpPr>
        <p:spPr>
          <a:xfrm>
            <a:off x="774700" y="3886200"/>
            <a:ext cx="7454900" cy="2031325"/>
          </a:xfrm>
          <a:prstGeom prst="rect">
            <a:avLst/>
          </a:prstGeom>
          <a:noFill/>
        </p:spPr>
        <p:txBody>
          <a:bodyPr wrap="square" rtlCol="0">
            <a:spAutoFit/>
          </a:bodyPr>
          <a:lstStyle/>
          <a:p>
            <a:pPr marL="112713" indent="-112713">
              <a:buFont typeface="Arial" pitchFamily="34" charset="0"/>
              <a:buChar char="•"/>
            </a:pPr>
            <a:r>
              <a:rPr lang="en-US" dirty="0"/>
              <a:t>Choose type of address  from the drop down menu.</a:t>
            </a:r>
          </a:p>
          <a:p>
            <a:pPr marL="112713" indent="-112713">
              <a:buFont typeface="Arial" pitchFamily="34" charset="0"/>
              <a:buChar char="•"/>
            </a:pPr>
            <a:r>
              <a:rPr lang="en-US" dirty="0"/>
              <a:t>If the address you are entering is the same as the Location Address, then click the radio icon next to </a:t>
            </a:r>
            <a:r>
              <a:rPr lang="en-US" b="1" i="1" dirty="0">
                <a:solidFill>
                  <a:srgbClr val="FF0000"/>
                </a:solidFill>
              </a:rPr>
              <a:t>Copy This Location Address</a:t>
            </a:r>
            <a:r>
              <a:rPr lang="en-US" dirty="0"/>
              <a:t>.</a:t>
            </a:r>
          </a:p>
          <a:p>
            <a:pPr marL="112713" indent="-112713">
              <a:buFont typeface="Arial" pitchFamily="34" charset="0"/>
              <a:buChar char="•"/>
            </a:pPr>
            <a:r>
              <a:rPr lang="en-US" dirty="0"/>
              <a:t>If the address is not the same, enter the street address and zip code, then click on </a:t>
            </a:r>
            <a:r>
              <a:rPr lang="en-US" b="1" i="1" dirty="0">
                <a:solidFill>
                  <a:srgbClr val="FF0000"/>
                </a:solidFill>
              </a:rPr>
              <a:t>Validate address</a:t>
            </a:r>
            <a:r>
              <a:rPr lang="en-US" dirty="0"/>
              <a:t>.</a:t>
            </a:r>
          </a:p>
          <a:p>
            <a:pPr marL="112713" indent="-112713">
              <a:buFont typeface="Arial" pitchFamily="34" charset="0"/>
              <a:buChar char="•"/>
            </a:pPr>
            <a:r>
              <a:rPr lang="en-US" dirty="0"/>
              <a:t>When all the information has been entered, click </a:t>
            </a:r>
            <a:r>
              <a:rPr lang="en-US" b="1" i="1" dirty="0">
                <a:solidFill>
                  <a:srgbClr val="FF0000"/>
                </a:solidFill>
              </a:rPr>
              <a:t>OK</a:t>
            </a:r>
            <a:r>
              <a:rPr lang="en-US" dirty="0"/>
              <a:t>.</a:t>
            </a:r>
          </a:p>
          <a:p>
            <a:pPr marL="112713" indent="-112713">
              <a:buFont typeface="Arial" pitchFamily="34" charset="0"/>
              <a:buChar char="•"/>
            </a:pPr>
            <a:r>
              <a:rPr lang="en-US" dirty="0"/>
              <a:t>Repeat these steps for each additional address type.</a:t>
            </a:r>
          </a:p>
        </p:txBody>
      </p:sp>
      <p:sp>
        <p:nvSpPr>
          <p:cNvPr id="3" name="Slide Number Placeholder 2"/>
          <p:cNvSpPr>
            <a:spLocks noGrp="1"/>
          </p:cNvSpPr>
          <p:nvPr>
            <p:ph type="sldNum" sz="quarter" idx="12"/>
          </p:nvPr>
        </p:nvSpPr>
        <p:spPr/>
        <p:txBody>
          <a:bodyPr/>
          <a:lstStyle/>
          <a:p>
            <a:fld id="{5231E635-3882-45BA-B8C0-75C01EA01E46}" type="slidenum">
              <a:rPr lang="en-US" smtClean="0"/>
              <a:pPr/>
              <a:t>17</a:t>
            </a:fld>
            <a:endParaRPr lang="en-US" dirty="0"/>
          </a:p>
        </p:txBody>
      </p:sp>
      <p:sp>
        <p:nvSpPr>
          <p:cNvPr id="28" name="Oval 27"/>
          <p:cNvSpPr/>
          <p:nvPr/>
        </p:nvSpPr>
        <p:spPr>
          <a:xfrm>
            <a:off x="1676400" y="1600200"/>
            <a:ext cx="19050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4" name="Oval 33"/>
          <p:cNvSpPr/>
          <p:nvPr/>
        </p:nvSpPr>
        <p:spPr>
          <a:xfrm>
            <a:off x="8153400" y="3429000"/>
            <a:ext cx="5334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46" name="Straight Arrow Connector 45"/>
          <p:cNvCxnSpPr/>
          <p:nvPr/>
        </p:nvCxnSpPr>
        <p:spPr>
          <a:xfrm>
            <a:off x="8077200" y="2590800"/>
            <a:ext cx="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505200" y="15240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7" name="Action Button: Custom 46">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8" name="Action Button: Custom 47">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9" name="Action Button: Custom 48">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50" name="Action Button: Custom 49">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1" name="Action Button: Custom 50">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2" name="Action Button: Home 51">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Action Button: Custom 52">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4" name="Action Button: Custom 53">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5" name="Action Button: Custom 54">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6" name="Action Button: Custom 55">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7" name="Action Button: Custom 56">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8" name="Action Button: Custom 57">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324677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18</a:t>
            </a:fld>
            <a:endParaRPr lang="en-US" dirty="0"/>
          </a:p>
        </p:txBody>
      </p:sp>
      <p:sp>
        <p:nvSpPr>
          <p:cNvPr id="28" name="TextBox 27"/>
          <p:cNvSpPr txBox="1"/>
          <p:nvPr/>
        </p:nvSpPr>
        <p:spPr>
          <a:xfrm>
            <a:off x="876300" y="3063969"/>
            <a:ext cx="7391400" cy="923330"/>
          </a:xfrm>
          <a:prstGeom prst="rect">
            <a:avLst/>
          </a:prstGeom>
          <a:noFill/>
        </p:spPr>
        <p:txBody>
          <a:bodyPr wrap="square" rtlCol="0">
            <a:spAutoFit/>
          </a:bodyPr>
          <a:lstStyle/>
          <a:p>
            <a:pPr marL="117475" indent="-117475">
              <a:buFont typeface="Arial" pitchFamily="34" charset="0"/>
              <a:buChar char="•"/>
            </a:pPr>
            <a:r>
              <a:rPr lang="en-US" dirty="0">
                <a:solidFill>
                  <a:prstClr val="black"/>
                </a:solidFill>
              </a:rPr>
              <a:t> When all the addresses have been entered for the Primary Practice Location, click </a:t>
            </a:r>
            <a:r>
              <a:rPr lang="en-US" b="1" i="1" dirty="0">
                <a:solidFill>
                  <a:srgbClr val="FF0000"/>
                </a:solidFill>
              </a:rPr>
              <a:t>Close</a:t>
            </a:r>
            <a:r>
              <a:rPr lang="en-US" dirty="0">
                <a:solidFill>
                  <a:prstClr val="black"/>
                </a:solidFill>
              </a:rPr>
              <a:t>.</a:t>
            </a:r>
          </a:p>
          <a:p>
            <a:endParaRPr lang="en-US" dirty="0">
              <a:solidFill>
                <a:prstClr val="black"/>
              </a:solidFill>
            </a:endParaRPr>
          </a:p>
        </p:txBody>
      </p:sp>
      <p:sp>
        <p:nvSpPr>
          <p:cNvPr id="41" name="TextBox 4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3" name="Action Button: Custom 42">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D17A4840-65C7-4743-A8F5-967E93456AAF}"/>
              </a:ext>
            </a:extLst>
          </p:cNvPr>
          <p:cNvPicPr>
            <a:picLocks noChangeAspect="1"/>
          </p:cNvPicPr>
          <p:nvPr/>
        </p:nvPicPr>
        <p:blipFill>
          <a:blip r:embed="rId16"/>
          <a:stretch>
            <a:fillRect/>
          </a:stretch>
        </p:blipFill>
        <p:spPr>
          <a:xfrm>
            <a:off x="304800" y="1377886"/>
            <a:ext cx="8534400" cy="1163693"/>
          </a:xfrm>
          <a:prstGeom prst="rect">
            <a:avLst/>
          </a:prstGeom>
        </p:spPr>
      </p:pic>
      <p:sp>
        <p:nvSpPr>
          <p:cNvPr id="24" name="Oval 23">
            <a:extLst>
              <a:ext uri="{FF2B5EF4-FFF2-40B4-BE49-F238E27FC236}">
                <a16:creationId xmlns:a16="http://schemas.microsoft.com/office/drawing/2014/main" id="{723CC007-21B5-4BE5-AC2C-E7040466A6B7}"/>
              </a:ext>
            </a:extLst>
          </p:cNvPr>
          <p:cNvSpPr/>
          <p:nvPr/>
        </p:nvSpPr>
        <p:spPr>
          <a:xfrm>
            <a:off x="241891" y="1355237"/>
            <a:ext cx="3810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964855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a:stretch>
            <a:fillRect/>
          </a:stretch>
        </p:blipFill>
        <p:spPr bwMode="auto">
          <a:xfrm>
            <a:off x="137965" y="1148715"/>
            <a:ext cx="8929835" cy="3194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2" name="TextBox 21"/>
          <p:cNvSpPr txBox="1"/>
          <p:nvPr/>
        </p:nvSpPr>
        <p:spPr>
          <a:xfrm>
            <a:off x="768350" y="4495800"/>
            <a:ext cx="7461250" cy="1200329"/>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To enter an Other Servicing Location, click on </a:t>
            </a:r>
            <a:r>
              <a:rPr lang="en-US" b="1" i="1" dirty="0">
                <a:solidFill>
                  <a:srgbClr val="FF0000"/>
                </a:solidFill>
              </a:rPr>
              <a:t>Add</a:t>
            </a:r>
            <a:r>
              <a:rPr lang="en-US" dirty="0">
                <a:solidFill>
                  <a:prstClr val="black"/>
                </a:solidFill>
              </a:rPr>
              <a:t> and repeat the previous steps. A Correspondence address will need to be entered for the Other Servicing Location.</a:t>
            </a:r>
          </a:p>
          <a:p>
            <a:pPr marL="112713" indent="-112713">
              <a:buFont typeface="Arial" pitchFamily="34" charset="0"/>
              <a:buChar char="•"/>
            </a:pPr>
            <a:r>
              <a:rPr lang="en-US" dirty="0">
                <a:solidFill>
                  <a:prstClr val="black"/>
                </a:solidFill>
              </a:rPr>
              <a:t>Once all address details have been entered, click on </a:t>
            </a:r>
            <a:r>
              <a:rPr lang="en-US" b="1" i="1" dirty="0">
                <a:solidFill>
                  <a:srgbClr val="FF0000"/>
                </a:solidFill>
              </a:rPr>
              <a:t>Close</a:t>
            </a:r>
            <a:r>
              <a:rPr lang="en-US" dirty="0"/>
              <a:t>.</a:t>
            </a:r>
          </a:p>
        </p:txBody>
      </p:sp>
      <p:sp>
        <p:nvSpPr>
          <p:cNvPr id="4" name="Slide Number Placeholder 3"/>
          <p:cNvSpPr>
            <a:spLocks noGrp="1"/>
          </p:cNvSpPr>
          <p:nvPr>
            <p:ph type="sldNum" sz="quarter" idx="12"/>
          </p:nvPr>
        </p:nvSpPr>
        <p:spPr/>
        <p:txBody>
          <a:bodyPr/>
          <a:lstStyle/>
          <a:p>
            <a:fld id="{5231E635-3882-45BA-B8C0-75C01EA01E46}" type="slidenum">
              <a:rPr lang="en-US" smtClean="0"/>
              <a:pPr/>
              <a:t>19</a:t>
            </a:fld>
            <a:endParaRPr lang="en-US" dirty="0"/>
          </a:p>
        </p:txBody>
      </p:sp>
      <p:sp>
        <p:nvSpPr>
          <p:cNvPr id="3" name="Oval 2"/>
          <p:cNvSpPr/>
          <p:nvPr/>
        </p:nvSpPr>
        <p:spPr>
          <a:xfrm>
            <a:off x="0" y="1066800"/>
            <a:ext cx="1600200" cy="533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1" name="Action Button: Custom 40">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2" name="Action Button: Custom 41">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3" name="Action Button: Custom 42">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4" name="Action Button: Custom 43">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5" name="Action Button: Custom 44">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6" name="Action Button: Home 45">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ction Button: Custom 46">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8" name="Action Button: Custom 47">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9" name="Action Button: Custom 48">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0" name="Action Button: Custom 49">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1" name="Action Button: Custom 50">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2" name="Action Button: Custom 51">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867531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816077" y="3748170"/>
            <a:ext cx="7467600" cy="1128630"/>
          </a:xfrm>
          <a:ln>
            <a:noFill/>
          </a:ln>
        </p:spPr>
        <p:txBody>
          <a:bodyPr>
            <a:noAutofit/>
          </a:bodyPr>
          <a:lstStyle/>
          <a:p>
            <a:pPr marL="115888" indent="-115888"/>
            <a:r>
              <a:rPr lang="en-US" sz="1800" dirty="0"/>
              <a:t>The system will place the current date in the End Date field and will place </a:t>
            </a:r>
            <a:r>
              <a:rPr lang="en-US" sz="1800" b="1" i="1" dirty="0">
                <a:solidFill>
                  <a:srgbClr val="FF0000"/>
                </a:solidFill>
              </a:rPr>
              <a:t>Complete</a:t>
            </a:r>
            <a:r>
              <a:rPr lang="en-US" sz="1800" dirty="0"/>
              <a:t> for Step 2.</a:t>
            </a:r>
          </a:p>
          <a:p>
            <a:pPr marL="115888" indent="-115888"/>
            <a:r>
              <a:rPr lang="en-US" sz="1800" dirty="0"/>
              <a:t>Click on Step 3: </a:t>
            </a:r>
            <a:r>
              <a:rPr lang="en-US" sz="1800" b="1" i="1" dirty="0">
                <a:solidFill>
                  <a:srgbClr val="FF0000"/>
                </a:solidFill>
              </a:rPr>
              <a:t>Add Specialties </a:t>
            </a:r>
            <a:r>
              <a:rPr lang="en-US" sz="1800" dirty="0"/>
              <a:t>to continue with the application.</a:t>
            </a:r>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20</a:t>
            </a:fld>
            <a:endParaRPr lang="en-US" dirty="0"/>
          </a:p>
        </p:txBody>
      </p:sp>
      <p:sp>
        <p:nvSpPr>
          <p:cNvPr id="26" name="TextBox 25"/>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4" name="Action Button: Custom 43">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5" name="Action Button: Custom 44">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6" name="Action Button: Custom 45">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7" name="Action Button: Custom 46">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8" name="Action Button: Custom 4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9" name="Action Button: Home 48">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Action Button: Custom 49">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1" name="Action Button: Custom 50">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2" name="Action Button: Custom 51">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3" name="Action Button: Custom 52">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4" name="Action Button: Custom 53">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5" name="Action Button: Custom 54">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339AAC7E-85CC-4D13-92FD-F9C995DEACDE}"/>
              </a:ext>
            </a:extLst>
          </p:cNvPr>
          <p:cNvPicPr>
            <a:picLocks noChangeAspect="1"/>
          </p:cNvPicPr>
          <p:nvPr/>
        </p:nvPicPr>
        <p:blipFill>
          <a:blip r:embed="rId16"/>
          <a:stretch>
            <a:fillRect/>
          </a:stretch>
        </p:blipFill>
        <p:spPr>
          <a:xfrm>
            <a:off x="495300" y="1093106"/>
            <a:ext cx="8153400" cy="2335893"/>
          </a:xfrm>
          <a:prstGeom prst="rect">
            <a:avLst/>
          </a:prstGeom>
        </p:spPr>
      </p:pic>
      <p:cxnSp>
        <p:nvCxnSpPr>
          <p:cNvPr id="27" name="Straight Arrow Connector 26">
            <a:extLst>
              <a:ext uri="{FF2B5EF4-FFF2-40B4-BE49-F238E27FC236}">
                <a16:creationId xmlns:a16="http://schemas.microsoft.com/office/drawing/2014/main" id="{55A26DD8-BF09-49A9-A810-136D8C35F86F}"/>
              </a:ext>
            </a:extLst>
          </p:cNvPr>
          <p:cNvCxnSpPr/>
          <p:nvPr/>
        </p:nvCxnSpPr>
        <p:spPr>
          <a:xfrm flipH="1">
            <a:off x="1219200" y="19812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0A75B328-02F5-4031-B41A-C7F1B9DB12E9}"/>
              </a:ext>
            </a:extLst>
          </p:cNvPr>
          <p:cNvSpPr/>
          <p:nvPr/>
        </p:nvSpPr>
        <p:spPr>
          <a:xfrm>
            <a:off x="5943600" y="1695573"/>
            <a:ext cx="1600200" cy="32004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2968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Provider Outreach\IMPACT Training Modules (development)\Actual IMPACT Slides\IMPACT GPS\24 GPS SPE 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792" y="1257869"/>
            <a:ext cx="8756416" cy="2319840"/>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838200" y="4004846"/>
            <a:ext cx="7467600" cy="457200"/>
          </a:xfrm>
        </p:spPr>
        <p:txBody>
          <a:bodyPr>
            <a:noAutofit/>
          </a:bodyPr>
          <a:lstStyle/>
          <a:p>
            <a:pPr marL="111125" indent="-111125"/>
            <a:r>
              <a:rPr lang="en-US" sz="1800" dirty="0"/>
              <a:t>Click the</a:t>
            </a:r>
            <a:r>
              <a:rPr lang="en-US" sz="1800" b="1" i="1" dirty="0"/>
              <a:t> </a:t>
            </a:r>
            <a:r>
              <a:rPr lang="en-US" sz="1800" b="1" i="1" dirty="0">
                <a:solidFill>
                  <a:srgbClr val="FF0000"/>
                </a:solidFill>
              </a:rPr>
              <a:t>Add</a:t>
            </a:r>
            <a:r>
              <a:rPr lang="en-US" sz="1800" b="1" i="1" dirty="0"/>
              <a:t> </a:t>
            </a:r>
            <a:r>
              <a:rPr lang="en-US" sz="1800" dirty="0"/>
              <a:t>button in the upper left corner.</a:t>
            </a:r>
          </a:p>
        </p:txBody>
      </p:sp>
      <p:sp>
        <p:nvSpPr>
          <p:cNvPr id="14"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2" name="Slide Number Placeholder 1"/>
          <p:cNvSpPr>
            <a:spLocks noGrp="1"/>
          </p:cNvSpPr>
          <p:nvPr>
            <p:ph type="sldNum" sz="quarter" idx="12"/>
          </p:nvPr>
        </p:nvSpPr>
        <p:spPr/>
        <p:txBody>
          <a:bodyPr/>
          <a:lstStyle/>
          <a:p>
            <a:fld id="{5231E635-3882-45BA-B8C0-75C01EA01E46}" type="slidenum">
              <a:rPr lang="en-US" smtClean="0"/>
              <a:pPr/>
              <a:t>21</a:t>
            </a:fld>
            <a:endParaRPr lang="en-US" dirty="0"/>
          </a:p>
        </p:txBody>
      </p:sp>
      <p:sp>
        <p:nvSpPr>
          <p:cNvPr id="9" name="Oval 8"/>
          <p:cNvSpPr/>
          <p:nvPr/>
        </p:nvSpPr>
        <p:spPr>
          <a:xfrm>
            <a:off x="923514" y="1259894"/>
            <a:ext cx="6096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0" name="Action Button: Custom 39">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1" name="Action Button: Custom 40">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2" name="Action Button: Custom 41">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3" name="Action Button: Custom 42">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4" name="Action Button: Custom 43">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5" name="Action Button: Home 44">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ction Button: Custom 45">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7" name="Action Button: Custom 46">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8" name="Action Button: Custom 47">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9" name="Action Button: Custom 48">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0" name="Action Button: Custom 49">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1" name="Action Button: Custom 50">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482817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828800" y="914401"/>
            <a:ext cx="4724400" cy="4267200"/>
          </a:xfrm>
          <a:prstGeom prst="rect">
            <a:avLst/>
          </a:prstGeom>
          <a:noFill/>
          <a:ln w="9525">
            <a:noFill/>
            <a:miter lim="800000"/>
            <a:headEnd/>
            <a:tailEnd/>
          </a:ln>
        </p:spPr>
      </p:pic>
      <p:grpSp>
        <p:nvGrpSpPr>
          <p:cNvPr id="19" name="Group 18"/>
          <p:cNvGrpSpPr/>
          <p:nvPr/>
        </p:nvGrpSpPr>
        <p:grpSpPr>
          <a:xfrm>
            <a:off x="0" y="0"/>
            <a:ext cx="9144000" cy="832757"/>
            <a:chOff x="0" y="0"/>
            <a:chExt cx="9144000" cy="832757"/>
          </a:xfrm>
        </p:grpSpPr>
        <p:sp>
          <p:nvSpPr>
            <p:cNvPr id="21" name="Rectangle 2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5" name="Rectangle 24"/>
          <p:cNvSpPr/>
          <p:nvPr/>
        </p:nvSpPr>
        <p:spPr>
          <a:xfrm>
            <a:off x="1714500" y="5294552"/>
            <a:ext cx="4953000" cy="646331"/>
          </a:xfrm>
          <a:prstGeom prst="rect">
            <a:avLst/>
          </a:prstGeom>
        </p:spPr>
        <p:txBody>
          <a:bodyPr wrap="square">
            <a:spAutoFit/>
          </a:bodyPr>
          <a:lstStyle/>
          <a:p>
            <a:pPr marL="117475" indent="-117475">
              <a:buFont typeface="Arial" pitchFamily="34" charset="0"/>
              <a:buChar char="•"/>
            </a:pPr>
            <a:r>
              <a:rPr lang="en-US" dirty="0"/>
              <a:t>Select your </a:t>
            </a:r>
            <a:r>
              <a:rPr lang="en-US" b="1" i="1" dirty="0">
                <a:solidFill>
                  <a:srgbClr val="FF0000"/>
                </a:solidFill>
              </a:rPr>
              <a:t>Provider Type </a:t>
            </a:r>
            <a:r>
              <a:rPr lang="en-US" dirty="0"/>
              <a:t>from the drop down.</a:t>
            </a:r>
          </a:p>
          <a:p>
            <a:pPr marL="117475" indent="-117475">
              <a:buFont typeface="Arial" pitchFamily="34" charset="0"/>
              <a:buChar char="•"/>
            </a:pPr>
            <a:r>
              <a:rPr lang="en-US" dirty="0"/>
              <a:t>Select your </a:t>
            </a:r>
            <a:r>
              <a:rPr lang="en-US" b="1" i="1" dirty="0">
                <a:solidFill>
                  <a:srgbClr val="FF0000"/>
                </a:solidFill>
              </a:rPr>
              <a:t>Specialty</a:t>
            </a:r>
            <a:r>
              <a:rPr lang="en-US" dirty="0"/>
              <a:t> from the drop down.</a:t>
            </a:r>
          </a:p>
        </p:txBody>
      </p:sp>
      <p:sp>
        <p:nvSpPr>
          <p:cNvPr id="20"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2" name="Slide Number Placeholder 1"/>
          <p:cNvSpPr>
            <a:spLocks noGrp="1"/>
          </p:cNvSpPr>
          <p:nvPr>
            <p:ph type="sldNum" sz="quarter" idx="12"/>
          </p:nvPr>
        </p:nvSpPr>
        <p:spPr>
          <a:xfrm>
            <a:off x="6553200" y="6416675"/>
            <a:ext cx="2133600" cy="365125"/>
          </a:xfrm>
        </p:spPr>
        <p:txBody>
          <a:bodyPr/>
          <a:lstStyle/>
          <a:p>
            <a:fld id="{5231E635-3882-45BA-B8C0-75C01EA01E46}" type="slidenum">
              <a:rPr lang="en-US" smtClean="0"/>
              <a:pPr/>
              <a:t>22</a:t>
            </a:fld>
            <a:endParaRPr lang="en-US" dirty="0"/>
          </a:p>
        </p:txBody>
      </p:sp>
      <p:cxnSp>
        <p:nvCxnSpPr>
          <p:cNvPr id="12" name="Straight Arrow Connector 11"/>
          <p:cNvCxnSpPr/>
          <p:nvPr/>
        </p:nvCxnSpPr>
        <p:spPr>
          <a:xfrm flipH="1">
            <a:off x="4495800" y="21336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4800600" y="17526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8" name="Action Button: Custom 27">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9" name="Action Button: Custom 28">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30" name="Action Button: Custom 29">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4" name="Action Button: Home 43">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ction Button: Custom 44">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6" name="Action Button: Custom 45">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7" name="Action Button: Custom 46">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8" name="Action Button: Custom 47">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9" name="Action Button: Custom 48">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0" name="Action Button: Custom 49">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4040858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a:stretch>
            <a:fillRect/>
          </a:stretch>
        </p:blipFill>
        <p:spPr bwMode="auto">
          <a:xfrm>
            <a:off x="1219200" y="2971800"/>
            <a:ext cx="5027192"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26"/>
          <p:cNvGrpSpPr/>
          <p:nvPr/>
        </p:nvGrpSpPr>
        <p:grpSpPr>
          <a:xfrm>
            <a:off x="0" y="0"/>
            <a:ext cx="9144000" cy="832757"/>
            <a:chOff x="0" y="0"/>
            <a:chExt cx="9144000" cy="832757"/>
          </a:xfrm>
        </p:grpSpPr>
        <p:sp>
          <p:nvSpPr>
            <p:cNvPr id="28" name="Rectangle 2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9"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2"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26" name="Content Placeholder 2"/>
          <p:cNvSpPr txBox="1">
            <a:spLocks/>
          </p:cNvSpPr>
          <p:nvPr/>
        </p:nvSpPr>
        <p:spPr>
          <a:xfrm>
            <a:off x="838200" y="838200"/>
            <a:ext cx="7696200" cy="2000250"/>
          </a:xfrm>
          <a:prstGeom prst="rect">
            <a:avLst/>
          </a:prstGeom>
        </p:spPr>
        <p:txBody>
          <a:bodyPr vert="horz" lIns="91440" tIns="45720" rIns="91440" bIns="45720" rtlCol="0">
            <a:noAutofit/>
          </a:bodyPr>
          <a:lstStyle/>
          <a:p>
            <a:pPr marL="117475" marR="0" lvl="0" indent="-117475" algn="l" defTabSz="914400" rtl="0" eaLnBrk="1" fontAlgn="auto" latinLnBrk="0" hangingPunct="1">
              <a:lnSpc>
                <a:spcPct val="100000"/>
              </a:lnSpc>
              <a:spcAft>
                <a:spcPts val="0"/>
              </a:spcAft>
              <a:buClrTx/>
              <a:buSzTx/>
              <a:buFont typeface="Arial"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Once the Provider Type and the Specialty are selected, the Subspecialties will populate at the bottom of the screen in the </a:t>
            </a:r>
            <a:r>
              <a:rPr lang="en-US" b="1" i="1" dirty="0">
                <a:solidFill>
                  <a:srgbClr val="FF0000"/>
                </a:solidFill>
              </a:rPr>
              <a:t>Available</a:t>
            </a:r>
            <a:r>
              <a:rPr kumimoji="0" lang="en-US" sz="1800" b="1" i="1" u="none" strike="noStrike" kern="1200" cap="none" spc="0" normalizeH="0" baseline="0" noProof="0" dirty="0">
                <a:ln>
                  <a:noFill/>
                </a:ln>
                <a:solidFill>
                  <a:srgbClr val="FF0000"/>
                </a:solidFill>
                <a:effectLst/>
                <a:uLnTx/>
                <a:uFillTx/>
                <a:latin typeface="+mn-lt"/>
                <a:ea typeface="+mn-ea"/>
                <a:cs typeface="+mn-cs"/>
              </a:rPr>
              <a:t> Subspecialties </a:t>
            </a:r>
            <a:r>
              <a:rPr kumimoji="0" lang="en-US" sz="1800" b="0" i="0" u="none" strike="noStrike" kern="1200" cap="none" spc="0" normalizeH="0" baseline="0" noProof="0" dirty="0">
                <a:ln>
                  <a:noFill/>
                </a:ln>
                <a:solidFill>
                  <a:schemeClr val="tx1"/>
                </a:solidFill>
                <a:effectLst/>
                <a:uLnTx/>
                <a:uFillTx/>
                <a:latin typeface="+mn-lt"/>
                <a:ea typeface="+mn-ea"/>
                <a:cs typeface="+mn-cs"/>
              </a:rPr>
              <a:t>box.</a:t>
            </a:r>
          </a:p>
          <a:p>
            <a:pPr marL="117475" marR="0" lvl="0" indent="-117475" algn="l" defTabSz="914400" rtl="0" eaLnBrk="1" fontAlgn="auto" latinLnBrk="0" hangingPunct="1">
              <a:lnSpc>
                <a:spcPct val="100000"/>
              </a:lnSpc>
              <a:spcAft>
                <a:spcPts val="0"/>
              </a:spcAft>
              <a:buClrTx/>
              <a:buSzTx/>
              <a:buFont typeface="Arial"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The Provider must choose at least one Available Subspecialty (or No Subspecialty) if multiple selections are available.</a:t>
            </a:r>
          </a:p>
          <a:p>
            <a:pPr marL="117475" marR="0" lvl="0" indent="-117475" algn="l" defTabSz="914400" rtl="0" eaLnBrk="1" fontAlgn="auto" latinLnBrk="0" hangingPunct="1">
              <a:lnSpc>
                <a:spcPct val="100000"/>
              </a:lnSpc>
              <a:spcAft>
                <a:spcPts val="0"/>
              </a:spcAft>
              <a:buClrTx/>
              <a:buSzTx/>
              <a:buFont typeface="Arial"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If only one choice is available, the system will preselect that selection.</a:t>
            </a:r>
          </a:p>
          <a:p>
            <a:pPr marL="117475" indent="-117475">
              <a:buFont typeface="Arial" pitchFamily="34" charset="0"/>
              <a:buChar char="•"/>
              <a:defRPr/>
            </a:pPr>
            <a:r>
              <a:rPr lang="en-US" dirty="0"/>
              <a:t>Once all desired selections are moved to the </a:t>
            </a:r>
            <a:r>
              <a:rPr lang="en-US" b="1" i="1" dirty="0">
                <a:solidFill>
                  <a:srgbClr val="FF0000"/>
                </a:solidFill>
              </a:rPr>
              <a:t>Associated Subspecialties</a:t>
            </a:r>
            <a:r>
              <a:rPr lang="en-US" dirty="0"/>
              <a:t> box, click </a:t>
            </a:r>
            <a:r>
              <a:rPr lang="en-US" b="1" i="1" dirty="0">
                <a:solidFill>
                  <a:srgbClr val="FF0000"/>
                </a:solidFill>
              </a:rPr>
              <a:t>OK</a:t>
            </a:r>
            <a:r>
              <a:rPr lang="en-US" dirty="0"/>
              <a:t> in the bottom right corner</a:t>
            </a:r>
          </a:p>
        </p:txBody>
      </p:sp>
      <p:cxnSp>
        <p:nvCxnSpPr>
          <p:cNvPr id="42" name="Shape 41"/>
          <p:cNvCxnSpPr>
            <a:stCxn id="21" idx="1"/>
            <a:endCxn id="23" idx="6"/>
          </p:cNvCxnSpPr>
          <p:nvPr/>
        </p:nvCxnSpPr>
        <p:spPr>
          <a:xfrm rot="10800000" flipV="1">
            <a:off x="2667000" y="4512438"/>
            <a:ext cx="4076700" cy="554861"/>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133600" y="4724400"/>
            <a:ext cx="533400" cy="685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5386070" y="5943600"/>
            <a:ext cx="385916" cy="2476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p:cNvSpPr txBox="1"/>
          <p:nvPr/>
        </p:nvSpPr>
        <p:spPr>
          <a:xfrm>
            <a:off x="6743700" y="3081278"/>
            <a:ext cx="1752600" cy="2862322"/>
          </a:xfrm>
          <a:prstGeom prst="rect">
            <a:avLst/>
          </a:prstGeom>
          <a:noFill/>
          <a:ln w="28575">
            <a:solidFill>
              <a:srgbClr val="FF0000"/>
            </a:solidFill>
          </a:ln>
        </p:spPr>
        <p:txBody>
          <a:bodyPr wrap="square" rtlCol="0">
            <a:spAutoFit/>
          </a:bodyPr>
          <a:lstStyle/>
          <a:p>
            <a:r>
              <a:rPr lang="en-US" dirty="0"/>
              <a:t>Click on the Subspecialties then click on the </a:t>
            </a:r>
            <a:r>
              <a:rPr lang="en-US" b="1" i="1" dirty="0">
                <a:solidFill>
                  <a:srgbClr val="FF0000"/>
                </a:solidFill>
              </a:rPr>
              <a:t>double arrows</a:t>
            </a:r>
            <a:r>
              <a:rPr lang="en-US" dirty="0"/>
              <a:t> to move the Subspecialties over to the </a:t>
            </a:r>
            <a:r>
              <a:rPr lang="en-US" b="1" i="1" dirty="0">
                <a:solidFill>
                  <a:srgbClr val="FF0000"/>
                </a:solidFill>
              </a:rPr>
              <a:t>Associated Subspecialties</a:t>
            </a:r>
            <a:r>
              <a:rPr lang="en-US" dirty="0"/>
              <a:t> box.</a:t>
            </a:r>
          </a:p>
        </p:txBody>
      </p:sp>
      <p:sp>
        <p:nvSpPr>
          <p:cNvPr id="3" name="Slide Number Placeholder 2"/>
          <p:cNvSpPr>
            <a:spLocks noGrp="1"/>
          </p:cNvSpPr>
          <p:nvPr>
            <p:ph type="sldNum" sz="quarter" idx="12"/>
          </p:nvPr>
        </p:nvSpPr>
        <p:spPr/>
        <p:txBody>
          <a:bodyPr/>
          <a:lstStyle/>
          <a:p>
            <a:fld id="{5231E635-3882-45BA-B8C0-75C01EA01E46}" type="slidenum">
              <a:rPr lang="en-US" smtClean="0"/>
              <a:pPr/>
              <a:t>23</a:t>
            </a:fld>
            <a:endParaRPr lang="en-US" dirty="0"/>
          </a:p>
        </p:txBody>
      </p:sp>
      <p:sp>
        <p:nvSpPr>
          <p:cNvPr id="30" name="TextBox 2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1" name="Action Button: Custom 30">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6" name="Action Button: Custom 45">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7" name="Action Button: Custom 46">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8" name="Action Button: Custom 47">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9" name="Action Button: Custom 48">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0" name="Action Button: Home 49">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Action Button: Custom 50">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2" name="Action Button: Custom 51">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3" name="Action Button: Custom 52">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4" name="Action Button: Custom 53">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5" name="Action Button: Custom 54">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6" name="Action Button: Custom 55">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512563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a:stretch>
            <a:fillRect/>
          </a:stretch>
        </p:blipFill>
        <p:spPr bwMode="auto">
          <a:xfrm>
            <a:off x="130847" y="1148715"/>
            <a:ext cx="8882306" cy="3194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21"/>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1"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1" y="4495800"/>
            <a:ext cx="7467600" cy="1143000"/>
          </a:xfrm>
        </p:spPr>
        <p:txBody>
          <a:bodyPr>
            <a:noAutofit/>
          </a:bodyPr>
          <a:lstStyle/>
          <a:p>
            <a:pPr marL="111125" indent="-111125">
              <a:spcBef>
                <a:spcPts val="0"/>
              </a:spcBef>
            </a:pPr>
            <a:r>
              <a:rPr lang="en-US" sz="1800" dirty="0"/>
              <a:t>If you have another Specialty and/or subspecialty to enter click the </a:t>
            </a:r>
            <a:r>
              <a:rPr lang="en-US" sz="1800" b="1" i="1" dirty="0">
                <a:solidFill>
                  <a:srgbClr val="FF0000"/>
                </a:solidFill>
              </a:rPr>
              <a:t>Add</a:t>
            </a:r>
            <a:r>
              <a:rPr lang="en-US" sz="1800" dirty="0"/>
              <a:t> button in the top left  corner and repeat the steps as needed.</a:t>
            </a:r>
          </a:p>
          <a:p>
            <a:pPr marL="111125" indent="-111125">
              <a:spcBef>
                <a:spcPts val="0"/>
              </a:spcBef>
            </a:pPr>
            <a:r>
              <a:rPr lang="en-US" sz="1800" dirty="0"/>
              <a:t>When all the information has been entered, click on </a:t>
            </a:r>
            <a:r>
              <a:rPr lang="en-US" sz="1800" b="1" i="1" dirty="0">
                <a:solidFill>
                  <a:srgbClr val="FF0000"/>
                </a:solidFill>
              </a:rPr>
              <a:t>Close</a:t>
            </a:r>
            <a:r>
              <a:rPr lang="en-US" sz="1800" dirty="0"/>
              <a:t> to return to the BPW.</a:t>
            </a:r>
          </a:p>
          <a:p>
            <a:pPr marL="111125" indent="-111125">
              <a:spcBef>
                <a:spcPts val="0"/>
              </a:spcBef>
            </a:pPr>
            <a:endParaRPr lang="en-US" sz="1800" dirty="0"/>
          </a:p>
        </p:txBody>
      </p:sp>
      <p:sp>
        <p:nvSpPr>
          <p:cNvPr id="21"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4" name="Slide Number Placeholder 3"/>
          <p:cNvSpPr>
            <a:spLocks noGrp="1"/>
          </p:cNvSpPr>
          <p:nvPr>
            <p:ph type="sldNum" sz="quarter" idx="12"/>
          </p:nvPr>
        </p:nvSpPr>
        <p:spPr/>
        <p:txBody>
          <a:bodyPr/>
          <a:lstStyle/>
          <a:p>
            <a:fld id="{5231E635-3882-45BA-B8C0-75C01EA01E46}" type="slidenum">
              <a:rPr lang="en-US" smtClean="0"/>
              <a:pPr/>
              <a:t>24</a:t>
            </a:fld>
            <a:endParaRPr lang="en-US" dirty="0"/>
          </a:p>
        </p:txBody>
      </p:sp>
      <p:sp>
        <p:nvSpPr>
          <p:cNvPr id="10" name="Oval 9"/>
          <p:cNvSpPr/>
          <p:nvPr/>
        </p:nvSpPr>
        <p:spPr>
          <a:xfrm>
            <a:off x="76200" y="1066800"/>
            <a:ext cx="1371600" cy="45588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0" name="Action Button: Custom 39">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1" name="Action Button: Custom 40">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2" name="Action Button: Custom 41">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3" name="Action Button: Custom 42">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4" name="Action Button: Custom 43">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5" name="Action Button: Home 44">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ction Button: Custom 45">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7" name="Action Button: Custom 46">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8" name="Action Button: Custom 47">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9" name="Action Button: Custom 48">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0" name="Action Button: Custom 49">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1" name="Action Button: Custom 50">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906001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914400" y="3904852"/>
            <a:ext cx="7467600" cy="1464668"/>
          </a:xfrm>
          <a:ln>
            <a:noFill/>
          </a:ln>
        </p:spPr>
        <p:txBody>
          <a:bodyPr>
            <a:noAutofit/>
          </a:bodyPr>
          <a:lstStyle/>
          <a:p>
            <a:pPr marL="115888" indent="-115888"/>
            <a:r>
              <a:rPr lang="en-US" sz="1800" dirty="0"/>
              <a:t>The system will place the current date in the End Date field and will place </a:t>
            </a:r>
            <a:r>
              <a:rPr lang="en-US" sz="1800" b="1" i="1" dirty="0">
                <a:solidFill>
                  <a:srgbClr val="FF0000"/>
                </a:solidFill>
              </a:rPr>
              <a:t>Complete</a:t>
            </a:r>
            <a:r>
              <a:rPr lang="en-US" sz="1800" dirty="0"/>
              <a:t> for Step 3.</a:t>
            </a:r>
          </a:p>
          <a:p>
            <a:pPr marL="115888" indent="-115888"/>
            <a:r>
              <a:rPr lang="en-US" sz="1800" dirty="0"/>
              <a:t>Click on Step 4: </a:t>
            </a:r>
            <a:r>
              <a:rPr lang="en-US" sz="1800" b="1" i="1" dirty="0">
                <a:solidFill>
                  <a:srgbClr val="FF0000"/>
                </a:solidFill>
              </a:rPr>
              <a:t>Associate Billing Provider/Other Associations </a:t>
            </a:r>
            <a:r>
              <a:rPr lang="en-US" sz="1800" dirty="0"/>
              <a:t>to continue with the application.</a:t>
            </a:r>
          </a:p>
          <a:p>
            <a:pPr marL="115888" indent="-115888"/>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25</a:t>
            </a:fld>
            <a:endParaRPr lang="en-US" dirty="0"/>
          </a:p>
        </p:txBody>
      </p:sp>
      <p:sp>
        <p:nvSpPr>
          <p:cNvPr id="26" name="TextBox 25"/>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4" name="Action Button: Custom 43">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5" name="Action Button: Custom 44">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6" name="Action Button: Custom 45">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7" name="Action Button: Custom 46">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8" name="Action Button: Custom 4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9" name="Action Button: Home 48">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Action Button: Custom 49">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1" name="Action Button: Custom 50">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2" name="Action Button: Custom 51">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3" name="Action Button: Custom 52">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4" name="Action Button: Custom 53">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5" name="Action Button: Custom 54">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F7AC8E38-160C-4BE3-89B3-B63B55C9F444}"/>
              </a:ext>
            </a:extLst>
          </p:cNvPr>
          <p:cNvPicPr>
            <a:picLocks noChangeAspect="1"/>
          </p:cNvPicPr>
          <p:nvPr/>
        </p:nvPicPr>
        <p:blipFill>
          <a:blip r:embed="rId16"/>
          <a:stretch>
            <a:fillRect/>
          </a:stretch>
        </p:blipFill>
        <p:spPr>
          <a:xfrm>
            <a:off x="685800" y="1295401"/>
            <a:ext cx="7924800" cy="2262008"/>
          </a:xfrm>
          <a:prstGeom prst="rect">
            <a:avLst/>
          </a:prstGeom>
        </p:spPr>
      </p:pic>
      <p:cxnSp>
        <p:nvCxnSpPr>
          <p:cNvPr id="28" name="Straight Arrow Connector 27">
            <a:extLst>
              <a:ext uri="{FF2B5EF4-FFF2-40B4-BE49-F238E27FC236}">
                <a16:creationId xmlns:a16="http://schemas.microsoft.com/office/drawing/2014/main" id="{1CEF15F1-D996-45B6-955C-AA77C759D0D5}"/>
              </a:ext>
            </a:extLst>
          </p:cNvPr>
          <p:cNvCxnSpPr/>
          <p:nvPr/>
        </p:nvCxnSpPr>
        <p:spPr>
          <a:xfrm flipH="1">
            <a:off x="2057400" y="22860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DDA9BE0A-401C-42B1-95BE-5F6AD519C7E0}"/>
              </a:ext>
            </a:extLst>
          </p:cNvPr>
          <p:cNvSpPr/>
          <p:nvPr/>
        </p:nvSpPr>
        <p:spPr>
          <a:xfrm>
            <a:off x="5715000" y="2035061"/>
            <a:ext cx="1600201"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29689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1" y="1995775"/>
            <a:ext cx="8839200" cy="1814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8" name="Group 27"/>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2"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5" name="Title 5"/>
          <p:cNvSpPr>
            <a:spLocks noGrp="1"/>
          </p:cNvSpPr>
          <p:nvPr>
            <p:ph type="title"/>
          </p:nvPr>
        </p:nvSpPr>
        <p:spPr>
          <a:xfrm>
            <a:off x="0" y="0"/>
            <a:ext cx="6477000" cy="838200"/>
          </a:xfrm>
        </p:spPr>
        <p:txBody>
          <a:bodyPr>
            <a:normAutofit fontScale="90000"/>
          </a:bodyPr>
          <a:lstStyle/>
          <a:p>
            <a:pPr algn="l"/>
            <a:r>
              <a:rPr lang="en-US" sz="2800" dirty="0"/>
              <a:t>Step 4: Associate Billing Provider/Other Associations</a:t>
            </a:r>
          </a:p>
        </p:txBody>
      </p:sp>
      <p:sp>
        <p:nvSpPr>
          <p:cNvPr id="21" name="Rectangle 20"/>
          <p:cNvSpPr/>
          <p:nvPr/>
        </p:nvSpPr>
        <p:spPr>
          <a:xfrm>
            <a:off x="762000" y="3962400"/>
            <a:ext cx="7391400" cy="923330"/>
          </a:xfrm>
          <a:prstGeom prst="rect">
            <a:avLst/>
          </a:prstGeom>
          <a:noFill/>
        </p:spPr>
        <p:txBody>
          <a:bodyPr wrap="square">
            <a:spAutoFit/>
          </a:bodyPr>
          <a:lstStyle/>
          <a:p>
            <a:pPr marL="117475" indent="-117475">
              <a:buFont typeface="Arial" panose="020B0604020202020204" pitchFamily="34" charset="0"/>
              <a:buChar char="•"/>
            </a:pPr>
            <a:r>
              <a:rPr lang="en-US" dirty="0"/>
              <a:t>Click </a:t>
            </a:r>
            <a:r>
              <a:rPr lang="en-US" b="1" i="1" dirty="0">
                <a:solidFill>
                  <a:srgbClr val="FF0000"/>
                </a:solidFill>
              </a:rPr>
              <a:t>Add</a:t>
            </a:r>
            <a:r>
              <a:rPr lang="en-US" b="1" i="1" dirty="0">
                <a:solidFill>
                  <a:srgbClr val="C00000"/>
                </a:solidFill>
              </a:rPr>
              <a:t> </a:t>
            </a:r>
            <a:r>
              <a:rPr lang="en-US" dirty="0"/>
              <a:t>to associate to a Billing Provider.</a:t>
            </a:r>
          </a:p>
          <a:p>
            <a:pPr marL="117475" indent="-117475">
              <a:buFont typeface="Arial" panose="020B0604020202020204" pitchFamily="34" charset="0"/>
              <a:buChar char="•"/>
            </a:pPr>
            <a:endParaRPr lang="en-US" dirty="0"/>
          </a:p>
          <a:p>
            <a:pPr marL="119063" indent="-119063">
              <a:buFont typeface="Arial" pitchFamily="34" charset="0"/>
              <a:buChar char="•"/>
            </a:pPr>
            <a:endParaRPr lang="en-US" dirty="0"/>
          </a:p>
        </p:txBody>
      </p:sp>
      <p:sp>
        <p:nvSpPr>
          <p:cNvPr id="26" name="Oval 25"/>
          <p:cNvSpPr/>
          <p:nvPr/>
        </p:nvSpPr>
        <p:spPr>
          <a:xfrm>
            <a:off x="762000" y="1905000"/>
            <a:ext cx="685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0" name="Slide Number Placeholder 9"/>
          <p:cNvSpPr>
            <a:spLocks noGrp="1"/>
          </p:cNvSpPr>
          <p:nvPr>
            <p:ph type="sldNum" sz="quarter" idx="12"/>
          </p:nvPr>
        </p:nvSpPr>
        <p:spPr/>
        <p:txBody>
          <a:bodyPr/>
          <a:lstStyle/>
          <a:p>
            <a:fld id="{5231E635-3882-45BA-B8C0-75C01EA01E46}" type="slidenum">
              <a:rPr lang="en-US" smtClean="0">
                <a:solidFill>
                  <a:prstClr val="black">
                    <a:tint val="75000"/>
                  </a:prstClr>
                </a:solidFill>
              </a:rPr>
              <a:pPr/>
              <a:t>26</a:t>
            </a:fld>
            <a:endParaRPr lang="en-US" dirty="0">
              <a:solidFill>
                <a:prstClr val="black">
                  <a:tint val="75000"/>
                </a:prstClr>
              </a:solidFill>
            </a:endParaRPr>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3" name="Action Button: Custom 12">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4" name="Action Button: Custom 13">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6" name="Action Button: Custom 15">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2" name="Action Button: Custom 21">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3" name="Action Button: Custom 22">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4" name="Action Button: Custom 23">
            <a:hlinkClick r:id="rId14"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5" name="TextBox 24">
            <a:extLst>
              <a:ext uri="{FF2B5EF4-FFF2-40B4-BE49-F238E27FC236}">
                <a16:creationId xmlns:a16="http://schemas.microsoft.com/office/drawing/2014/main" id="{67BF8B31-FBE3-44BB-8073-9E11B9B48834}"/>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
        <p:nvSpPr>
          <p:cNvPr id="27" name="Action Button: Custom 24">
            <a:hlinkClick r:id="rId15" action="ppaction://hlinksldjump" highlightClick="1"/>
            <a:extLst>
              <a:ext uri="{FF2B5EF4-FFF2-40B4-BE49-F238E27FC236}">
                <a16:creationId xmlns:a16="http://schemas.microsoft.com/office/drawing/2014/main" id="{931D4742-C6BA-433B-84C5-82CB1B233AB0}"/>
              </a:ext>
            </a:extLst>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31" name="Action Button: Custom 22">
            <a:hlinkClick r:id="rId16" action="ppaction://hlinksldjump" highlightClick="1"/>
            <a:extLst>
              <a:ext uri="{FF2B5EF4-FFF2-40B4-BE49-F238E27FC236}">
                <a16:creationId xmlns:a16="http://schemas.microsoft.com/office/drawing/2014/main" id="{0BEB9DC8-BB40-42FA-A0BC-6557F1165BF8}"/>
              </a:ext>
            </a:extLst>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32" name="Action Button: Custom 21">
            <a:hlinkClick r:id="rId17" action="ppaction://hlinksldjump" highlightClick="1"/>
            <a:extLst>
              <a:ext uri="{FF2B5EF4-FFF2-40B4-BE49-F238E27FC236}">
                <a16:creationId xmlns:a16="http://schemas.microsoft.com/office/drawing/2014/main" id="{64AB6B96-9F10-4CAF-8C32-F6E60F827E63}"/>
              </a:ext>
            </a:extLst>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12</a:t>
            </a:r>
          </a:p>
        </p:txBody>
      </p:sp>
    </p:spTree>
    <p:extLst>
      <p:ext uri="{BB962C8B-B14F-4D97-AF65-F5344CB8AC3E}">
        <p14:creationId xmlns:p14="http://schemas.microsoft.com/office/powerpoint/2010/main" val="1219449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srcRect/>
          <a:stretch>
            <a:fillRect/>
          </a:stretch>
        </p:blipFill>
        <p:spPr bwMode="auto">
          <a:xfrm>
            <a:off x="338138" y="1485900"/>
            <a:ext cx="8467725" cy="2552700"/>
          </a:xfrm>
          <a:prstGeom prst="rect">
            <a:avLst/>
          </a:prstGeom>
          <a:noFill/>
          <a:ln w="9525">
            <a:noFill/>
            <a:miter lim="800000"/>
            <a:headEnd/>
            <a:tailEnd/>
          </a:ln>
        </p:spPr>
      </p:pic>
      <p:grpSp>
        <p:nvGrpSpPr>
          <p:cNvPr id="25" name="Group 24"/>
          <p:cNvGrpSpPr/>
          <p:nvPr/>
        </p:nvGrpSpPr>
        <p:grpSpPr>
          <a:xfrm>
            <a:off x="0" y="0"/>
            <a:ext cx="9144000" cy="832757"/>
            <a:chOff x="0" y="0"/>
            <a:chExt cx="9144000" cy="832757"/>
          </a:xfrm>
        </p:grpSpPr>
        <p:sp>
          <p:nvSpPr>
            <p:cNvPr id="28" name="Rectangle 2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9"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5" name="Title 5"/>
          <p:cNvSpPr>
            <a:spLocks noGrp="1"/>
          </p:cNvSpPr>
          <p:nvPr>
            <p:ph type="title"/>
          </p:nvPr>
        </p:nvSpPr>
        <p:spPr>
          <a:xfrm>
            <a:off x="0" y="0"/>
            <a:ext cx="6477000" cy="838200"/>
          </a:xfrm>
        </p:spPr>
        <p:txBody>
          <a:bodyPr>
            <a:normAutofit fontScale="90000"/>
          </a:bodyPr>
          <a:lstStyle/>
          <a:p>
            <a:pPr algn="l"/>
            <a:r>
              <a:rPr lang="en-US" sz="2800" dirty="0"/>
              <a:t>Step 4: Associate Billing Provider/Other Associations</a:t>
            </a:r>
          </a:p>
        </p:txBody>
      </p:sp>
      <p:sp>
        <p:nvSpPr>
          <p:cNvPr id="2" name="TextBox 1"/>
          <p:cNvSpPr txBox="1"/>
          <p:nvPr/>
        </p:nvSpPr>
        <p:spPr>
          <a:xfrm>
            <a:off x="762000" y="4267200"/>
            <a:ext cx="7467600" cy="1200329"/>
          </a:xfrm>
          <a:prstGeom prst="rect">
            <a:avLst/>
          </a:prstGeom>
          <a:noFill/>
        </p:spPr>
        <p:txBody>
          <a:bodyPr wrap="square" rtlCol="0">
            <a:spAutoFit/>
          </a:bodyPr>
          <a:lstStyle/>
          <a:p>
            <a:pPr marL="111125" indent="-111125">
              <a:buFont typeface="Arial" pitchFamily="34" charset="0"/>
              <a:buChar char="•"/>
              <a:tabLst>
                <a:tab pos="0" algn="l"/>
              </a:tabLst>
            </a:pPr>
            <a:r>
              <a:rPr lang="en-US" dirty="0"/>
              <a:t>Once all information has been entered, click on </a:t>
            </a:r>
            <a:r>
              <a:rPr lang="en-US" b="1" i="1" dirty="0">
                <a:solidFill>
                  <a:srgbClr val="FF0000"/>
                </a:solidFill>
              </a:rPr>
              <a:t>Confirm Provider</a:t>
            </a:r>
            <a:r>
              <a:rPr lang="en-US" b="1" i="1" dirty="0"/>
              <a:t> </a:t>
            </a:r>
            <a:r>
              <a:rPr lang="en-US" dirty="0"/>
              <a:t>and verify the correct </a:t>
            </a:r>
            <a:r>
              <a:rPr lang="en-US" b="1" i="1" dirty="0">
                <a:solidFill>
                  <a:srgbClr val="FF0000"/>
                </a:solidFill>
              </a:rPr>
              <a:t>Provider Name </a:t>
            </a:r>
            <a:r>
              <a:rPr lang="en-US" dirty="0"/>
              <a:t>is displayed .</a:t>
            </a:r>
          </a:p>
          <a:p>
            <a:pPr marL="111125" indent="-111125">
              <a:buFont typeface="Arial" pitchFamily="34" charset="0"/>
              <a:buChar char="•"/>
              <a:tabLst>
                <a:tab pos="0" algn="l"/>
              </a:tabLst>
            </a:pPr>
            <a:r>
              <a:rPr lang="en-US" dirty="0"/>
              <a:t>Click </a:t>
            </a:r>
            <a:r>
              <a:rPr lang="en-US" b="1" i="1" dirty="0">
                <a:solidFill>
                  <a:srgbClr val="FF0000"/>
                </a:solidFill>
              </a:rPr>
              <a:t>OK </a:t>
            </a:r>
            <a:r>
              <a:rPr lang="en-US" dirty="0"/>
              <a:t>when you are finished.</a:t>
            </a:r>
          </a:p>
          <a:p>
            <a:endParaRPr lang="en-US" dirty="0">
              <a:solidFill>
                <a:srgbClr val="FF0000"/>
              </a:solidFill>
            </a:endParaRPr>
          </a:p>
        </p:txBody>
      </p:sp>
      <p:sp>
        <p:nvSpPr>
          <p:cNvPr id="23" name="Oval 22"/>
          <p:cNvSpPr/>
          <p:nvPr/>
        </p:nvSpPr>
        <p:spPr>
          <a:xfrm>
            <a:off x="6400800" y="3581400"/>
            <a:ext cx="1752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32" name="Straight Arrow Connector 31"/>
          <p:cNvCxnSpPr/>
          <p:nvPr/>
        </p:nvCxnSpPr>
        <p:spPr>
          <a:xfrm>
            <a:off x="5029200" y="25908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Slide Number Placeholder 12"/>
          <p:cNvSpPr>
            <a:spLocks noGrp="1"/>
          </p:cNvSpPr>
          <p:nvPr>
            <p:ph type="sldNum" sz="quarter" idx="12"/>
          </p:nvPr>
        </p:nvSpPr>
        <p:spPr/>
        <p:txBody>
          <a:bodyPr/>
          <a:lstStyle/>
          <a:p>
            <a:fld id="{5231E635-3882-45BA-B8C0-75C01EA01E46}" type="slidenum">
              <a:rPr lang="en-US" smtClean="0">
                <a:solidFill>
                  <a:prstClr val="black">
                    <a:tint val="75000"/>
                  </a:prstClr>
                </a:solidFill>
              </a:rPr>
              <a:pPr/>
              <a:t>27</a:t>
            </a:fld>
            <a:endParaRPr lang="en-US" dirty="0">
              <a:solidFill>
                <a:prstClr val="black">
                  <a:tint val="75000"/>
                </a:prstClr>
              </a:solidFill>
            </a:endParaRPr>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4" name="Action Button: Custom 13">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6" name="Action Button: Custom 15">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7" name="Action Button: Custom 16">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8" name="Action Button: Custom 17">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9" name="Action Button: Custom 18">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20" name="Action Button: Home 19">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ction Button: Custom 20">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22" name="Action Button: Custom 21">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4" name="Action Button: Custom 23">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6" name="Action Button: Custom 25">
            <a:hlinkClick r:id="rId14"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7" name="TextBox 26">
            <a:extLst>
              <a:ext uri="{FF2B5EF4-FFF2-40B4-BE49-F238E27FC236}">
                <a16:creationId xmlns:a16="http://schemas.microsoft.com/office/drawing/2014/main" id="{592962F8-F3FA-40B4-897B-9B73F880F8A6}"/>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3907960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35977" y="2031176"/>
            <a:ext cx="8872046" cy="2159824"/>
          </a:xfrm>
          <a:prstGeom prst="rect">
            <a:avLst/>
          </a:prstGeom>
          <a:noFill/>
          <a:ln w="9525">
            <a:noFill/>
            <a:miter lim="800000"/>
            <a:headEnd/>
            <a:tailEnd/>
          </a:ln>
        </p:spPr>
      </p:pic>
      <p:grpSp>
        <p:nvGrpSpPr>
          <p:cNvPr id="28" name="Group 27"/>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5" name="Title 5"/>
          <p:cNvSpPr>
            <a:spLocks noGrp="1"/>
          </p:cNvSpPr>
          <p:nvPr>
            <p:ph type="title"/>
          </p:nvPr>
        </p:nvSpPr>
        <p:spPr>
          <a:xfrm>
            <a:off x="0" y="0"/>
            <a:ext cx="6477000" cy="838200"/>
          </a:xfrm>
        </p:spPr>
        <p:txBody>
          <a:bodyPr>
            <a:normAutofit fontScale="90000"/>
          </a:bodyPr>
          <a:lstStyle/>
          <a:p>
            <a:pPr algn="l"/>
            <a:r>
              <a:rPr lang="en-US" sz="2800" dirty="0"/>
              <a:t>Step 4: Associate Billing Provider/Other Associations</a:t>
            </a:r>
          </a:p>
        </p:txBody>
      </p:sp>
      <p:sp>
        <p:nvSpPr>
          <p:cNvPr id="21" name="Rectangle 20"/>
          <p:cNvSpPr/>
          <p:nvPr/>
        </p:nvSpPr>
        <p:spPr>
          <a:xfrm>
            <a:off x="762000" y="4419600"/>
            <a:ext cx="7315200" cy="1200329"/>
          </a:xfrm>
          <a:prstGeom prst="rect">
            <a:avLst/>
          </a:prstGeom>
        </p:spPr>
        <p:txBody>
          <a:bodyPr wrap="square">
            <a:spAutoFit/>
          </a:bodyPr>
          <a:lstStyle/>
          <a:p>
            <a:pPr marL="119063" indent="-119063">
              <a:buFont typeface="Arial" pitchFamily="34" charset="0"/>
              <a:buChar char="•"/>
            </a:pPr>
            <a:r>
              <a:rPr lang="en-US" dirty="0"/>
              <a:t>Click </a:t>
            </a:r>
            <a:r>
              <a:rPr lang="en-US" b="1" i="1" dirty="0">
                <a:solidFill>
                  <a:srgbClr val="FF0000"/>
                </a:solidFill>
              </a:rPr>
              <a:t>Add</a:t>
            </a:r>
            <a:r>
              <a:rPr lang="en-US" dirty="0"/>
              <a:t> and repeat the process as necessary.</a:t>
            </a:r>
          </a:p>
          <a:p>
            <a:pPr marL="119063" indent="-119063">
              <a:buFont typeface="Arial" pitchFamily="34" charset="0"/>
              <a:buChar char="•"/>
            </a:pPr>
            <a:r>
              <a:rPr lang="en-US" dirty="0"/>
              <a:t>If there are no other Billing Providers to add, click on </a:t>
            </a:r>
            <a:r>
              <a:rPr lang="en-US" b="1" i="1" dirty="0">
                <a:solidFill>
                  <a:srgbClr val="FF0000"/>
                </a:solidFill>
              </a:rPr>
              <a:t>Close</a:t>
            </a:r>
            <a:r>
              <a:rPr lang="en-US" dirty="0">
                <a:solidFill>
                  <a:srgbClr val="FF0000"/>
                </a:solidFill>
              </a:rPr>
              <a:t> </a:t>
            </a:r>
            <a:r>
              <a:rPr lang="en-US" dirty="0"/>
              <a:t>to return to the BPW.</a:t>
            </a:r>
          </a:p>
          <a:p>
            <a:pPr marL="119063" indent="-119063">
              <a:buFont typeface="Arial" pitchFamily="34" charset="0"/>
              <a:buChar char="•"/>
            </a:pPr>
            <a:endParaRPr lang="en-US" dirty="0"/>
          </a:p>
        </p:txBody>
      </p:sp>
      <p:sp>
        <p:nvSpPr>
          <p:cNvPr id="32" name="Oval 31"/>
          <p:cNvSpPr/>
          <p:nvPr/>
        </p:nvSpPr>
        <p:spPr>
          <a:xfrm>
            <a:off x="0" y="1981200"/>
            <a:ext cx="1416051"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28</a:t>
            </a:fld>
            <a:endParaRPr lang="en-US" dirty="0">
              <a:solidFill>
                <a:prstClr val="black">
                  <a:tint val="75000"/>
                </a:prstClr>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13" name="Action Button: Custom 12">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14" name="Action Button: Custom 13">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22" name="Action Button: Custom 21">
            <a:hlinkClick r:id="rId14"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3" name="TextBox 22">
            <a:extLst>
              <a:ext uri="{FF2B5EF4-FFF2-40B4-BE49-F238E27FC236}">
                <a16:creationId xmlns:a16="http://schemas.microsoft.com/office/drawing/2014/main" id="{E923A660-331C-4AB7-847E-6BE25EB64188}"/>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1231392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950BF8-94A4-466E-9423-E6E9C101534E}"/>
              </a:ext>
            </a:extLst>
          </p:cNvPr>
          <p:cNvSpPr>
            <a:spLocks noGrp="1"/>
          </p:cNvSpPr>
          <p:nvPr>
            <p:ph type="sldNum" sz="quarter" idx="12"/>
          </p:nvPr>
        </p:nvSpPr>
        <p:spPr/>
        <p:txBody>
          <a:bodyPr/>
          <a:lstStyle/>
          <a:p>
            <a:fld id="{BA1FD17C-07F9-4DC7-B3E5-C38A5CD2EB05}" type="slidenum">
              <a:rPr lang="en-US" smtClean="0">
                <a:solidFill>
                  <a:prstClr val="black">
                    <a:tint val="75000"/>
                  </a:prstClr>
                </a:solidFill>
              </a:rPr>
              <a:pPr/>
              <a:t>29</a:t>
            </a:fld>
            <a:endParaRPr lang="en-US" dirty="0">
              <a:solidFill>
                <a:prstClr val="black">
                  <a:tint val="75000"/>
                </a:prstClr>
              </a:solidFill>
            </a:endParaRPr>
          </a:p>
        </p:txBody>
      </p:sp>
      <p:sp>
        <p:nvSpPr>
          <p:cNvPr id="3" name="Title 5">
            <a:extLst>
              <a:ext uri="{FF2B5EF4-FFF2-40B4-BE49-F238E27FC236}">
                <a16:creationId xmlns:a16="http://schemas.microsoft.com/office/drawing/2014/main" id="{B3684B15-0750-44D5-BF79-F5DC2F7B9348}"/>
              </a:ext>
            </a:extLst>
          </p:cNvPr>
          <p:cNvSpPr txBox="1">
            <a:spLocks/>
          </p:cNvSpPr>
          <p:nvPr/>
        </p:nvSpPr>
        <p:spPr>
          <a:xfrm>
            <a:off x="0" y="0"/>
            <a:ext cx="6477000" cy="838200"/>
          </a:xfrm>
          <a:prstGeom prst="rect">
            <a:avLst/>
          </a:prstGeom>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t>Step 4: Associate Billing Provider/Other Associations</a:t>
            </a:r>
          </a:p>
        </p:txBody>
      </p:sp>
      <p:grpSp>
        <p:nvGrpSpPr>
          <p:cNvPr id="4" name="Group 3">
            <a:extLst>
              <a:ext uri="{FF2B5EF4-FFF2-40B4-BE49-F238E27FC236}">
                <a16:creationId xmlns:a16="http://schemas.microsoft.com/office/drawing/2014/main" id="{5ED21837-0C4E-4C1D-931D-F52D25CF4F3F}"/>
              </a:ext>
            </a:extLst>
          </p:cNvPr>
          <p:cNvGrpSpPr/>
          <p:nvPr/>
        </p:nvGrpSpPr>
        <p:grpSpPr>
          <a:xfrm>
            <a:off x="0" y="0"/>
            <a:ext cx="9144000" cy="832757"/>
            <a:chOff x="0" y="0"/>
            <a:chExt cx="9144000" cy="832757"/>
          </a:xfrm>
        </p:grpSpPr>
        <p:sp>
          <p:nvSpPr>
            <p:cNvPr id="5" name="Rectangle 4">
              <a:extLst>
                <a:ext uri="{FF2B5EF4-FFF2-40B4-BE49-F238E27FC236}">
                  <a16:creationId xmlns:a16="http://schemas.microsoft.com/office/drawing/2014/main" id="{EF339CBA-3845-48E7-8B00-5307699F3450}"/>
                </a:ext>
              </a:extLst>
            </p:cNvPr>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500" dirty="0">
                  <a:solidFill>
                    <a:schemeClr val="tx1"/>
                  </a:solidFill>
                </a:rPr>
                <a:t> </a:t>
              </a:r>
            </a:p>
          </p:txBody>
        </p:sp>
        <p:pic>
          <p:nvPicPr>
            <p:cNvPr id="6" name="Picture 3" descr="E:\Provider Outreach\IMPACT Training Modules (development)\IMPACTlogoOpt2.jpg">
              <a:extLst>
                <a:ext uri="{FF2B5EF4-FFF2-40B4-BE49-F238E27FC236}">
                  <a16:creationId xmlns:a16="http://schemas.microsoft.com/office/drawing/2014/main" id="{B48CE097-28DB-4B3B-A496-4878C1A412CD}"/>
                </a:ext>
              </a:extLst>
            </p:cNvPr>
            <p:cNvPicPr>
              <a:picLocks noChangeAspect="1" noChangeArrowheads="1"/>
            </p:cNvPicPr>
            <p:nvPr/>
          </p:nvPicPr>
          <p:blipFill>
            <a:blip r:embed="rId2" cstate="print"/>
            <a:srcRect/>
            <a:stretch>
              <a:fillRect/>
            </a:stretch>
          </p:blipFill>
          <p:spPr bwMode="auto">
            <a:xfrm>
              <a:off x="6553200" y="76200"/>
              <a:ext cx="2404580" cy="685800"/>
            </a:xfrm>
            <a:prstGeom prst="rect">
              <a:avLst/>
            </a:prstGeom>
            <a:noFill/>
          </p:spPr>
        </p:pic>
      </p:grpSp>
      <p:sp>
        <p:nvSpPr>
          <p:cNvPr id="7" name="Rectangle 6">
            <a:extLst>
              <a:ext uri="{FF2B5EF4-FFF2-40B4-BE49-F238E27FC236}">
                <a16:creationId xmlns:a16="http://schemas.microsoft.com/office/drawing/2014/main" id="{0974B080-AED9-414A-B1BC-AACFBA790E03}"/>
              </a:ext>
            </a:extLst>
          </p:cNvPr>
          <p:cNvSpPr/>
          <p:nvPr/>
        </p:nvSpPr>
        <p:spPr>
          <a:xfrm>
            <a:off x="27972" y="0"/>
            <a:ext cx="6142703" cy="861774"/>
          </a:xfrm>
          <a:prstGeom prst="rect">
            <a:avLst/>
          </a:prstGeom>
        </p:spPr>
        <p:txBody>
          <a:bodyPr wrap="square">
            <a:spAutoFit/>
          </a:bodyPr>
          <a:lstStyle/>
          <a:p>
            <a:r>
              <a:rPr lang="en-US" sz="2500" dirty="0"/>
              <a:t>Step 4: Associate Billing Provider/Other Associations</a:t>
            </a:r>
          </a:p>
        </p:txBody>
      </p:sp>
      <p:sp>
        <p:nvSpPr>
          <p:cNvPr id="9" name="Rectangle 8">
            <a:extLst>
              <a:ext uri="{FF2B5EF4-FFF2-40B4-BE49-F238E27FC236}">
                <a16:creationId xmlns:a16="http://schemas.microsoft.com/office/drawing/2014/main" id="{DA49C526-DA49-4E77-A59B-1E1F551FEA8A}"/>
              </a:ext>
            </a:extLst>
          </p:cNvPr>
          <p:cNvSpPr/>
          <p:nvPr/>
        </p:nvSpPr>
        <p:spPr>
          <a:xfrm>
            <a:off x="762000" y="3851853"/>
            <a:ext cx="7239000" cy="1477328"/>
          </a:xfrm>
          <a:prstGeom prst="rect">
            <a:avLst/>
          </a:prstGeom>
        </p:spPr>
        <p:txBody>
          <a:bodyPr wrap="square">
            <a:spAutoFit/>
          </a:bodyPr>
          <a:lstStyle/>
          <a:p>
            <a:pPr marL="285750" indent="-285750">
              <a:spcBef>
                <a:spcPts val="0"/>
              </a:spcBef>
              <a:buFont typeface="Arial" panose="020B0604020202020204" pitchFamily="34" charset="0"/>
              <a:buChar char="•"/>
            </a:pPr>
            <a:r>
              <a:rPr lang="en-US" dirty="0"/>
              <a:t>You have completed Step 4: </a:t>
            </a:r>
            <a:r>
              <a:rPr lang="en-US" b="1" i="1" dirty="0">
                <a:solidFill>
                  <a:srgbClr val="FF0000"/>
                </a:solidFill>
              </a:rPr>
              <a:t>Associate Billing Provider/Other Associations</a:t>
            </a:r>
            <a:r>
              <a:rPr lang="en-US" b="1" i="1" dirty="0"/>
              <a:t>. </a:t>
            </a:r>
            <a:r>
              <a:rPr lang="en-US" dirty="0"/>
              <a:t>The system will place the current date in the </a:t>
            </a:r>
            <a:r>
              <a:rPr lang="en-US" b="1" i="1" dirty="0">
                <a:solidFill>
                  <a:srgbClr val="FF0000"/>
                </a:solidFill>
              </a:rPr>
              <a:t>End Date </a:t>
            </a:r>
            <a:r>
              <a:rPr lang="en-US" dirty="0"/>
              <a:t>field and will place </a:t>
            </a:r>
            <a:r>
              <a:rPr lang="en-US" b="1" i="1" dirty="0">
                <a:solidFill>
                  <a:srgbClr val="FF0000"/>
                </a:solidFill>
              </a:rPr>
              <a:t>Complete</a:t>
            </a:r>
            <a:r>
              <a:rPr lang="en-US" dirty="0"/>
              <a:t> in the corresponding </a:t>
            </a:r>
            <a:r>
              <a:rPr lang="en-US" b="1" i="1" dirty="0">
                <a:solidFill>
                  <a:srgbClr val="FF0000"/>
                </a:solidFill>
              </a:rPr>
              <a:t>Status</a:t>
            </a:r>
            <a:r>
              <a:rPr lang="en-US" dirty="0"/>
              <a:t> field.</a:t>
            </a:r>
          </a:p>
          <a:p>
            <a:pPr marL="285750" indent="-285750">
              <a:spcBef>
                <a:spcPts val="0"/>
              </a:spcBef>
              <a:buFont typeface="Arial" panose="020B0604020202020204" pitchFamily="34" charset="0"/>
              <a:buChar char="•"/>
            </a:pPr>
            <a:r>
              <a:rPr lang="en-US" dirty="0"/>
              <a:t>Click on Step 5: </a:t>
            </a:r>
            <a:r>
              <a:rPr lang="en-US" b="1" i="1" dirty="0">
                <a:solidFill>
                  <a:srgbClr val="FF0000"/>
                </a:solidFill>
              </a:rPr>
              <a:t>Add Mode of Claim Submission/EDI Exchange </a:t>
            </a:r>
            <a:r>
              <a:rPr lang="en-US" dirty="0"/>
              <a:t>to continue your application.</a:t>
            </a:r>
          </a:p>
        </p:txBody>
      </p:sp>
      <p:pic>
        <p:nvPicPr>
          <p:cNvPr id="11" name="Picture 10">
            <a:extLst>
              <a:ext uri="{FF2B5EF4-FFF2-40B4-BE49-F238E27FC236}">
                <a16:creationId xmlns:a16="http://schemas.microsoft.com/office/drawing/2014/main" id="{467D6576-C7F9-4539-A301-105302EBA6C0}"/>
              </a:ext>
            </a:extLst>
          </p:cNvPr>
          <p:cNvPicPr>
            <a:picLocks noChangeAspect="1"/>
          </p:cNvPicPr>
          <p:nvPr/>
        </p:nvPicPr>
        <p:blipFill>
          <a:blip r:embed="rId3"/>
          <a:stretch>
            <a:fillRect/>
          </a:stretch>
        </p:blipFill>
        <p:spPr>
          <a:xfrm>
            <a:off x="685800" y="990601"/>
            <a:ext cx="7620000" cy="2590800"/>
          </a:xfrm>
          <a:prstGeom prst="rect">
            <a:avLst/>
          </a:prstGeom>
        </p:spPr>
      </p:pic>
      <p:sp>
        <p:nvSpPr>
          <p:cNvPr id="13" name="Oval 12">
            <a:extLst>
              <a:ext uri="{FF2B5EF4-FFF2-40B4-BE49-F238E27FC236}">
                <a16:creationId xmlns:a16="http://schemas.microsoft.com/office/drawing/2014/main" id="{DF8958F0-DF5A-46E0-86BD-AAD008B351BC}"/>
              </a:ext>
            </a:extLst>
          </p:cNvPr>
          <p:cNvSpPr/>
          <p:nvPr/>
        </p:nvSpPr>
        <p:spPr>
          <a:xfrm>
            <a:off x="5486400" y="2043395"/>
            <a:ext cx="1676400" cy="2113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Arrow Connector 13">
            <a:extLst>
              <a:ext uri="{FF2B5EF4-FFF2-40B4-BE49-F238E27FC236}">
                <a16:creationId xmlns:a16="http://schemas.microsoft.com/office/drawing/2014/main" id="{09815E2A-EA32-4D73-9A15-4F5E9602B271}"/>
              </a:ext>
            </a:extLst>
          </p:cNvPr>
          <p:cNvCxnSpPr/>
          <p:nvPr/>
        </p:nvCxnSpPr>
        <p:spPr>
          <a:xfrm flipH="1">
            <a:off x="2286000" y="2273814"/>
            <a:ext cx="60960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635589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838200" y="1524001"/>
            <a:ext cx="7315200" cy="3402925"/>
          </a:xfrm>
          <a:prstGeom prst="rect">
            <a:avLst/>
          </a:prstGeom>
          <a:noFill/>
          <a:ln w="9525">
            <a:noFill/>
            <a:miter lim="800000"/>
            <a:headEnd/>
            <a:tailEnd/>
          </a:ln>
        </p:spPr>
      </p:pic>
      <p:sp>
        <p:nvSpPr>
          <p:cNvPr id="8" name="TextBox 7"/>
          <p:cNvSpPr txBox="1"/>
          <p:nvPr/>
        </p:nvSpPr>
        <p:spPr>
          <a:xfrm>
            <a:off x="2438400" y="4941332"/>
            <a:ext cx="184731" cy="369332"/>
          </a:xfrm>
          <a:prstGeom prst="rect">
            <a:avLst/>
          </a:prstGeom>
          <a:noFill/>
        </p:spPr>
        <p:txBody>
          <a:bodyPr wrap="none" rtlCol="0">
            <a:spAutoFit/>
          </a:bodyPr>
          <a:lstStyle/>
          <a:p>
            <a:endParaRPr lang="en-US" dirty="0"/>
          </a:p>
        </p:txBody>
      </p:sp>
      <p:sp>
        <p:nvSpPr>
          <p:cNvPr id="25" name="Rectangle 24"/>
          <p:cNvSpPr/>
          <p:nvPr/>
        </p:nvSpPr>
        <p:spPr bwMode="auto">
          <a:xfrm>
            <a:off x="0" y="-14023"/>
            <a:ext cx="9144000" cy="833438"/>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3600" dirty="0">
              <a:solidFill>
                <a:prstClr val="white"/>
              </a:solidFill>
            </a:endParaRPr>
          </a:p>
        </p:txBody>
      </p:sp>
      <p:sp>
        <p:nvSpPr>
          <p:cNvPr id="27" name="Rectangle 2"/>
          <p:cNvSpPr>
            <a:spLocks noChangeArrowheads="1"/>
          </p:cNvSpPr>
          <p:nvPr/>
        </p:nvSpPr>
        <p:spPr bwMode="auto">
          <a:xfrm>
            <a:off x="1" y="-23452"/>
            <a:ext cx="6324600" cy="461665"/>
          </a:xfrm>
          <a:prstGeom prst="rect">
            <a:avLst/>
          </a:prstGeom>
          <a:noFill/>
          <a:ln w="9525">
            <a:noFill/>
            <a:miter lim="800000"/>
            <a:headEnd/>
            <a:tailEnd/>
          </a:ln>
          <a:effectLst/>
        </p:spPr>
        <p:txBody>
          <a:bodyPr wrap="square">
            <a:spAutoFit/>
          </a:bodyPr>
          <a:lstStyle/>
          <a:p>
            <a:pPr fontAlgn="base">
              <a:spcBef>
                <a:spcPct val="0"/>
              </a:spcBef>
              <a:spcAft>
                <a:spcPct val="0"/>
              </a:spcAft>
            </a:pPr>
            <a:r>
              <a:rPr lang="en-US" altLang="en-US" sz="2400" dirty="0">
                <a:solidFill>
                  <a:prstClr val="black"/>
                </a:solidFill>
                <a:latin typeface="+mj-lt"/>
              </a:rPr>
              <a:t>Step 5: Mode of Claim Submission/EDI Exchange</a:t>
            </a:r>
            <a:endParaRPr lang="en-US" sz="2400" dirty="0">
              <a:solidFill>
                <a:prstClr val="black"/>
              </a:solidFill>
              <a:latin typeface="+mj-lt"/>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a:ln>
            <a:noFill/>
          </a:ln>
          <a:effectLst/>
        </p:spPr>
      </p:pic>
      <p:sp>
        <p:nvSpPr>
          <p:cNvPr id="2" name="Slide Number Placeholder 1"/>
          <p:cNvSpPr>
            <a:spLocks noGrp="1"/>
          </p:cNvSpPr>
          <p:nvPr>
            <p:ph type="sldNum" sz="quarter" idx="12"/>
          </p:nvPr>
        </p:nvSpPr>
        <p:spPr/>
        <p:txBody>
          <a:bodyPr/>
          <a:lstStyle/>
          <a:p>
            <a:fld id="{5231E635-3882-45BA-B8C0-75C01EA01E46}" type="slidenum">
              <a:rPr lang="en-US" smtClean="0"/>
              <a:pPr/>
              <a:t>30</a:t>
            </a:fld>
            <a:endParaRPr lang="en-US" dirty="0"/>
          </a:p>
        </p:txBody>
      </p:sp>
      <p:sp>
        <p:nvSpPr>
          <p:cNvPr id="31" name="Rectangle 30"/>
          <p:cNvSpPr/>
          <p:nvPr/>
        </p:nvSpPr>
        <p:spPr>
          <a:xfrm>
            <a:off x="914400" y="5056477"/>
            <a:ext cx="7467600" cy="923330"/>
          </a:xfrm>
          <a:prstGeom prst="rect">
            <a:avLst/>
          </a:prstGeom>
        </p:spPr>
        <p:txBody>
          <a:bodyPr wrap="square">
            <a:spAutoFit/>
          </a:bodyPr>
          <a:lstStyle/>
          <a:p>
            <a:pPr marL="112713" lvl="1" indent="-112713">
              <a:buFont typeface="Arial" panose="020B0604020202020204" pitchFamily="34" charset="0"/>
              <a:buChar char="•"/>
            </a:pPr>
            <a:r>
              <a:rPr lang="en-US" dirty="0"/>
              <a:t>Select any of the six options to indicate how you wish to process claims. </a:t>
            </a:r>
          </a:p>
          <a:p>
            <a:pPr marL="112713" lvl="1" indent="-112713">
              <a:buFont typeface="Arial" panose="020B0604020202020204" pitchFamily="34" charset="0"/>
              <a:buChar char="•"/>
            </a:pPr>
            <a:r>
              <a:rPr lang="en-US" dirty="0"/>
              <a:t>Must select at least one option or claims will not be processed. </a:t>
            </a:r>
          </a:p>
          <a:p>
            <a:pPr marL="112713" lvl="1" indent="-112713">
              <a:buFont typeface="Arial" panose="020B0604020202020204" pitchFamily="34" charset="0"/>
              <a:buChar char="•"/>
            </a:pPr>
            <a:r>
              <a:rPr lang="en-US" dirty="0"/>
              <a:t>After claim submission types have been selected click </a:t>
            </a:r>
            <a:r>
              <a:rPr lang="en-US" b="1" i="1" dirty="0">
                <a:solidFill>
                  <a:srgbClr val="FF0000"/>
                </a:solidFill>
              </a:rPr>
              <a:t>OK</a:t>
            </a:r>
            <a:r>
              <a:rPr lang="en-US" dirty="0"/>
              <a:t>. </a:t>
            </a:r>
            <a:endParaRPr lang="en-US" dirty="0">
              <a:solidFill>
                <a:srgbClr val="FF0000"/>
              </a:solidFill>
            </a:endParaRPr>
          </a:p>
        </p:txBody>
      </p:sp>
      <p:sp>
        <p:nvSpPr>
          <p:cNvPr id="33" name="TextBox 32"/>
          <p:cNvSpPr txBox="1"/>
          <p:nvPr/>
        </p:nvSpPr>
        <p:spPr>
          <a:xfrm>
            <a:off x="0" y="819415"/>
            <a:ext cx="9144000" cy="646331"/>
          </a:xfrm>
          <a:prstGeom prst="rect">
            <a:avLst/>
          </a:prstGeom>
          <a:solidFill>
            <a:srgbClr val="92D050"/>
          </a:solidFill>
          <a:ln>
            <a:noFill/>
          </a:ln>
        </p:spPr>
        <p:txBody>
          <a:bodyPr wrap="square" rtlCol="0">
            <a:spAutoFit/>
          </a:bodyPr>
          <a:lstStyle/>
          <a:p>
            <a:pPr marL="0" lvl="1" algn="ctr"/>
            <a:r>
              <a:rPr lang="en-US" dirty="0"/>
              <a:t>A New Enrollment will need to complete the necessary external application at </a:t>
            </a:r>
            <a:r>
              <a:rPr lang="en-US" dirty="0">
                <a:hlinkClick r:id="rId6"/>
              </a:rPr>
              <a:t>http://www.myhfs.illinois.gov/</a:t>
            </a:r>
            <a:r>
              <a:rPr lang="en-US" dirty="0"/>
              <a:t> unless using a Billing Agent or submitting Paper Claims.</a:t>
            </a:r>
          </a:p>
        </p:txBody>
      </p:sp>
      <p:sp>
        <p:nvSpPr>
          <p:cNvPr id="34" name="Rectangle 33"/>
          <p:cNvSpPr/>
          <p:nvPr/>
        </p:nvSpPr>
        <p:spPr>
          <a:xfrm>
            <a:off x="990600" y="2514600"/>
            <a:ext cx="152400" cy="369332"/>
          </a:xfrm>
          <a:prstGeom prst="rect">
            <a:avLst/>
          </a:prstGeom>
        </p:spPr>
        <p:txBody>
          <a:bodyPr wrap="square">
            <a:spAutoFit/>
          </a:bodyPr>
          <a:lstStyle/>
          <a:p>
            <a:r>
              <a:rPr lang="en-US" dirty="0">
                <a:solidFill>
                  <a:srgbClr val="FF0000"/>
                </a:solidFill>
                <a:latin typeface="Wingdings 2" pitchFamily="18" charset="2"/>
              </a:rPr>
              <a:t>P</a:t>
            </a:r>
            <a:endParaRPr lang="en-US" dirty="0"/>
          </a:p>
        </p:txBody>
      </p:sp>
      <p:sp>
        <p:nvSpPr>
          <p:cNvPr id="29" name="TextBox 28"/>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7" name="Action Button: Custom 46">
            <a:hlinkClick r:id="rId7"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8" name="Action Button: Custom 47">
            <a:hlinkClick r:id="rId8"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9" name="Action Button: Custom 48">
            <a:hlinkClick r:id="rId9"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50" name="Action Button: Custom 49">
            <a:hlinkClick r:id="rId10"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1" name="Action Button: Custom 50">
            <a:hlinkClick r:id="rId11"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2" name="Action Button: Home 51">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Action Button: Custom 52">
            <a:hlinkClick r:id="rId13"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4" name="Action Button: Custom 53">
            <a:hlinkClick r:id="rId14"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5" name="Action Button: Custom 54">
            <a:hlinkClick r:id="rId15"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6" name="Action Button: Custom 55">
            <a:hlinkClick r:id="rId16"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7" name="Action Button: Custom 56">
            <a:hlinkClick r:id="rId17"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8" name="Action Button: Custom 57">
            <a:hlinkClick r:id="rId18"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30" name="Oval 29">
            <a:extLst>
              <a:ext uri="{FF2B5EF4-FFF2-40B4-BE49-F238E27FC236}">
                <a16:creationId xmlns:a16="http://schemas.microsoft.com/office/drawing/2014/main" id="{E83BCDC1-E3D4-4521-98D6-0538826DA81C}"/>
              </a:ext>
            </a:extLst>
          </p:cNvPr>
          <p:cNvSpPr/>
          <p:nvPr/>
        </p:nvSpPr>
        <p:spPr>
          <a:xfrm>
            <a:off x="7327900" y="4713581"/>
            <a:ext cx="381000" cy="2588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42659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4182930"/>
            <a:ext cx="7467600" cy="1379669"/>
          </a:xfrm>
          <a:ln>
            <a:noFill/>
          </a:ln>
        </p:spPr>
        <p:txBody>
          <a:bodyPr>
            <a:noAutofit/>
          </a:bodyPr>
          <a:lstStyle/>
          <a:p>
            <a:pPr marL="115888" indent="-115888"/>
            <a:r>
              <a:rPr lang="en-US" sz="1800" dirty="0"/>
              <a:t>The system will place the current date in the End Date field and will place </a:t>
            </a:r>
            <a:r>
              <a:rPr lang="en-US" sz="1800" b="1" i="1" dirty="0">
                <a:solidFill>
                  <a:srgbClr val="FF0000"/>
                </a:solidFill>
              </a:rPr>
              <a:t>Complete</a:t>
            </a:r>
            <a:r>
              <a:rPr lang="en-US" sz="1800" dirty="0"/>
              <a:t> for Step 5.</a:t>
            </a:r>
          </a:p>
          <a:p>
            <a:pPr marL="115888" indent="-115888"/>
            <a:r>
              <a:rPr lang="en-US" sz="1800" dirty="0"/>
              <a:t>Click on Step 6: </a:t>
            </a:r>
            <a:r>
              <a:rPr lang="en-US" sz="1800" b="1" i="1" dirty="0">
                <a:solidFill>
                  <a:srgbClr val="FF0000"/>
                </a:solidFill>
              </a:rPr>
              <a:t>Associate Billing Agent</a:t>
            </a:r>
            <a:r>
              <a:rPr lang="en-US" sz="1800" b="1" i="1" dirty="0"/>
              <a:t> </a:t>
            </a:r>
            <a:r>
              <a:rPr lang="en-US" sz="1800" dirty="0"/>
              <a:t>(if applicable)</a:t>
            </a:r>
            <a:r>
              <a:rPr lang="en-US" sz="1800" dirty="0">
                <a:solidFill>
                  <a:srgbClr val="FF0000"/>
                </a:solidFill>
              </a:rPr>
              <a:t> </a:t>
            </a:r>
            <a:r>
              <a:rPr lang="en-US" sz="1800" dirty="0"/>
              <a:t>to continue with the application.</a:t>
            </a:r>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31</a:t>
            </a:fld>
            <a:endParaRPr lang="en-US" dirty="0"/>
          </a:p>
        </p:txBody>
      </p:sp>
      <p:sp>
        <p:nvSpPr>
          <p:cNvPr id="26" name="TextBox 25"/>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4" name="Action Button: Custom 43">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5" name="Action Button: Custom 44">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6" name="Action Button: Custom 45">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7" name="Action Button: Custom 46">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8" name="Action Button: Custom 4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9" name="Action Button: Home 48">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Action Button: Custom 49">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1" name="Action Button: Custom 50">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2" name="Action Button: Custom 51">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3" name="Action Button: Custom 52">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4" name="Action Button: Custom 53">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5" name="Action Button: Custom 54">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CD6F5B00-F1D4-43AC-8C83-BC90FA2E2D19}"/>
              </a:ext>
            </a:extLst>
          </p:cNvPr>
          <p:cNvPicPr>
            <a:picLocks noChangeAspect="1"/>
          </p:cNvPicPr>
          <p:nvPr/>
        </p:nvPicPr>
        <p:blipFill>
          <a:blip r:embed="rId16"/>
          <a:stretch>
            <a:fillRect/>
          </a:stretch>
        </p:blipFill>
        <p:spPr>
          <a:xfrm>
            <a:off x="533400" y="1240412"/>
            <a:ext cx="7772400" cy="2668117"/>
          </a:xfrm>
          <a:prstGeom prst="rect">
            <a:avLst/>
          </a:prstGeom>
        </p:spPr>
      </p:pic>
      <p:cxnSp>
        <p:nvCxnSpPr>
          <p:cNvPr id="27" name="Straight Arrow Connector 26">
            <a:extLst>
              <a:ext uri="{FF2B5EF4-FFF2-40B4-BE49-F238E27FC236}">
                <a16:creationId xmlns:a16="http://schemas.microsoft.com/office/drawing/2014/main" id="{A922A5E2-B341-4DFB-8F8C-94978EE33699}"/>
              </a:ext>
            </a:extLst>
          </p:cNvPr>
          <p:cNvCxnSpPr/>
          <p:nvPr/>
        </p:nvCxnSpPr>
        <p:spPr>
          <a:xfrm flipH="1">
            <a:off x="1714500" y="28194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403D848A-4A8D-42FF-A8D2-BE7BD8FF4617}"/>
              </a:ext>
            </a:extLst>
          </p:cNvPr>
          <p:cNvSpPr/>
          <p:nvPr/>
        </p:nvSpPr>
        <p:spPr>
          <a:xfrm>
            <a:off x="5867400" y="2518682"/>
            <a:ext cx="1447800" cy="2721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2968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a:t>
            </a:r>
            <a:r>
              <a:rPr lang="en-US" sz="2800" dirty="0">
                <a:latin typeface="+mj-lt"/>
                <a:ea typeface="+mj-ea"/>
                <a:cs typeface="+mj-cs"/>
              </a:rPr>
              <a:t>6</a:t>
            </a:r>
            <a:r>
              <a:rPr kumimoji="0" lang="en-US" sz="2800" b="0" i="0" u="none" strike="noStrike" kern="1200" cap="none" spc="0" normalizeH="0" baseline="0" noProof="0" dirty="0">
                <a:ln>
                  <a:noFill/>
                </a:ln>
                <a:solidFill>
                  <a:schemeClr val="tx1"/>
                </a:solidFill>
                <a:effectLst/>
                <a:uLnTx/>
                <a:uFillTx/>
                <a:latin typeface="+mj-lt"/>
                <a:ea typeface="+mj-ea"/>
                <a:cs typeface="+mj-cs"/>
              </a:rPr>
              <a:t>:</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25" name="TextBox 24"/>
          <p:cNvSpPr txBox="1"/>
          <p:nvPr/>
        </p:nvSpPr>
        <p:spPr>
          <a:xfrm>
            <a:off x="762000" y="4355068"/>
            <a:ext cx="8001000" cy="369332"/>
          </a:xfrm>
          <a:prstGeom prst="rect">
            <a:avLst/>
          </a:prstGeom>
          <a:noFill/>
        </p:spPr>
        <p:txBody>
          <a:bodyPr wrap="square" rtlCol="0">
            <a:spAutoFit/>
          </a:bodyPr>
          <a:lstStyle/>
          <a:p>
            <a:pPr>
              <a:buFont typeface="Arial" pitchFamily="34" charset="0"/>
              <a:buChar char="•"/>
            </a:pPr>
            <a:r>
              <a:rPr lang="en-US" dirty="0"/>
              <a:t> If applicable, click </a:t>
            </a:r>
            <a:r>
              <a:rPr lang="en-US" b="1" i="1" dirty="0">
                <a:solidFill>
                  <a:srgbClr val="FF0000"/>
                </a:solidFill>
              </a:rPr>
              <a:t>Add</a:t>
            </a:r>
            <a:r>
              <a:rPr lang="en-US" dirty="0"/>
              <a:t> to input a Billing Agent.</a:t>
            </a:r>
          </a:p>
        </p:txBody>
      </p:sp>
      <p:pic>
        <p:nvPicPr>
          <p:cNvPr id="17410" name="Picture 2" descr="E:\Provider Outreach\IMPACT Training Modules (development)\Actual IMPACT Slides\IMPACT GPS\31 GPS BLA 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647587"/>
            <a:ext cx="8839200" cy="2555082"/>
          </a:xfrm>
          <a:prstGeom prst="rect">
            <a:avLst/>
          </a:prstGeom>
          <a:noFill/>
          <a:extLst>
            <a:ext uri="{909E8E84-426E-40DD-AFC4-6F175D3DCCD1}">
              <a14:hiddenFill xmlns:a14="http://schemas.microsoft.com/office/drawing/2010/main">
                <a:solidFill>
                  <a:srgbClr val="FFFFFF"/>
                </a:solidFill>
              </a14:hiddenFill>
            </a:ext>
          </a:extLst>
        </p:spPr>
      </p:pic>
      <p:sp>
        <p:nvSpPr>
          <p:cNvPr id="28" name="Oval 27"/>
          <p:cNvSpPr/>
          <p:nvPr/>
        </p:nvSpPr>
        <p:spPr>
          <a:xfrm>
            <a:off x="609600" y="1600200"/>
            <a:ext cx="6096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7" name="TextBox 36"/>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8" name="Action Button: Custom 37">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9" name="Action Button: Custom 38">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0" name="Action Button: Custom 39">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1" name="Action Button: Custom 40">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2" name="Action Button: Custom 41">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3" name="Action Button: Home 42">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ction Button: Custom 43">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5" name="Action Button: Custom 44">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6" name="Action Button: Custom 45">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7" name="Action Button: Custom 46">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8" name="Action Button: Custom 47">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9" name="Action Button: Custom 48">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2" name="TextBox 21">
            <a:extLst>
              <a:ext uri="{FF2B5EF4-FFF2-40B4-BE49-F238E27FC236}">
                <a16:creationId xmlns:a16="http://schemas.microsoft.com/office/drawing/2014/main" id="{F40D1B7B-1024-49DC-8637-055E5A4C5B20}"/>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3115496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342163" y="1289813"/>
            <a:ext cx="8432241" cy="3139312"/>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8" name="Rectangle 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10"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6:</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4" name="TextBox 13"/>
          <p:cNvSpPr txBox="1"/>
          <p:nvPr/>
        </p:nvSpPr>
        <p:spPr>
          <a:xfrm>
            <a:off x="786384" y="4419600"/>
            <a:ext cx="7543800" cy="1754326"/>
          </a:xfrm>
          <a:prstGeom prst="rect">
            <a:avLst/>
          </a:prstGeom>
          <a:noFill/>
        </p:spPr>
        <p:txBody>
          <a:bodyPr wrap="square" rtlCol="0">
            <a:spAutoFit/>
          </a:bodyPr>
          <a:lstStyle/>
          <a:p>
            <a:pPr marL="114300" indent="-114300">
              <a:buFont typeface="Arial" pitchFamily="34" charset="0"/>
              <a:buChar char="•"/>
            </a:pPr>
            <a:r>
              <a:rPr lang="en-US" dirty="0"/>
              <a:t>Complete the Billing Agent information then click </a:t>
            </a:r>
            <a:r>
              <a:rPr lang="en-US" b="1" i="1" dirty="0">
                <a:solidFill>
                  <a:srgbClr val="FF0000"/>
                </a:solidFill>
              </a:rPr>
              <a:t>Confirm/Search Billing Agent</a:t>
            </a:r>
            <a:r>
              <a:rPr lang="en-US" b="1" i="1" dirty="0"/>
              <a:t> </a:t>
            </a:r>
            <a:r>
              <a:rPr lang="en-US" dirty="0"/>
              <a:t>and verify that the </a:t>
            </a:r>
            <a:r>
              <a:rPr lang="en-US" b="1" i="1" dirty="0">
                <a:solidFill>
                  <a:srgbClr val="FF0000"/>
                </a:solidFill>
              </a:rPr>
              <a:t>Billing Agent Name </a:t>
            </a:r>
            <a:r>
              <a:rPr lang="en-US" dirty="0"/>
              <a:t>field is populated with the correct agent.</a:t>
            </a:r>
          </a:p>
          <a:p>
            <a:pPr marL="114300" indent="-114300">
              <a:buFont typeface="Arial" pitchFamily="34" charset="0"/>
              <a:buChar char="•"/>
            </a:pPr>
            <a:r>
              <a:rPr lang="en-US" dirty="0"/>
              <a:t>Click</a:t>
            </a:r>
            <a:r>
              <a:rPr lang="en-US" b="1" i="1" dirty="0"/>
              <a:t> </a:t>
            </a:r>
            <a:r>
              <a:rPr lang="en-US" b="1" i="1" dirty="0">
                <a:solidFill>
                  <a:srgbClr val="FF0000"/>
                </a:solidFill>
              </a:rPr>
              <a:t>OK</a:t>
            </a:r>
            <a:r>
              <a:rPr lang="en-US" b="1" i="1" dirty="0"/>
              <a:t> </a:t>
            </a:r>
            <a:r>
              <a:rPr lang="en-US" dirty="0"/>
              <a:t>to return to the billing agent list.</a:t>
            </a:r>
          </a:p>
          <a:p>
            <a:pPr marL="114300" indent="-114300">
              <a:buFont typeface="Arial" pitchFamily="34" charset="0"/>
              <a:buChar char="•"/>
            </a:pPr>
            <a:r>
              <a:rPr lang="en-US" dirty="0"/>
              <a:t>If the Billing Agent info is not known, click on </a:t>
            </a:r>
            <a:r>
              <a:rPr lang="en-US" b="1" i="1" dirty="0">
                <a:solidFill>
                  <a:srgbClr val="FF0000"/>
                </a:solidFill>
              </a:rPr>
              <a:t>Confirm/Search Billing Agent </a:t>
            </a:r>
            <a:r>
              <a:rPr lang="en-US" dirty="0"/>
              <a:t>to locate the desired Billing Agent from the list.</a:t>
            </a:r>
          </a:p>
        </p:txBody>
      </p:sp>
      <p:sp>
        <p:nvSpPr>
          <p:cNvPr id="44" name="Oval 43"/>
          <p:cNvSpPr/>
          <p:nvPr/>
        </p:nvSpPr>
        <p:spPr>
          <a:xfrm>
            <a:off x="6176391" y="4047262"/>
            <a:ext cx="22098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29" name="Straight Arrow Connector 28"/>
          <p:cNvCxnSpPr/>
          <p:nvPr/>
        </p:nvCxnSpPr>
        <p:spPr>
          <a:xfrm>
            <a:off x="4419600" y="2057400"/>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4" name="Action Button: Custom 23">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9" name="Action Button: Custom 38">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0" name="Action Button: Custom 39">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1" name="Action Button: Custom 40">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2" name="Action Button: Custom 41">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3" name="Action Button: Home 42">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ction Button: Custom 44">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6" name="Action Button: Custom 45">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7" name="Action Button: Custom 46">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8" name="Action Button: Custom 47">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9" name="Action Button: Custom 48">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0" name="Action Button: Custom 49">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5" name="TextBox 24">
            <a:extLst>
              <a:ext uri="{FF2B5EF4-FFF2-40B4-BE49-F238E27FC236}">
                <a16:creationId xmlns:a16="http://schemas.microsoft.com/office/drawing/2014/main" id="{32654422-5C42-4A6C-BAC3-24130FFBF8CB}"/>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
        <p:nvSpPr>
          <p:cNvPr id="3" name="Slide Number Placeholder 2">
            <a:extLst>
              <a:ext uri="{FF2B5EF4-FFF2-40B4-BE49-F238E27FC236}">
                <a16:creationId xmlns:a16="http://schemas.microsoft.com/office/drawing/2014/main" id="{2A1E871D-DCED-4E5F-86EC-7DD33F141261}"/>
              </a:ext>
            </a:extLst>
          </p:cNvPr>
          <p:cNvSpPr>
            <a:spLocks noGrp="1"/>
          </p:cNvSpPr>
          <p:nvPr>
            <p:ph type="sldNum" sz="quarter" idx="12"/>
          </p:nvPr>
        </p:nvSpPr>
        <p:spPr/>
        <p:txBody>
          <a:bodyPr/>
          <a:lstStyle/>
          <a:p>
            <a:fld id="{5231E635-3882-45BA-B8C0-75C01EA01E46}"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0"/>
            <a:ext cx="9144000" cy="832757"/>
            <a:chOff x="0" y="0"/>
            <a:chExt cx="9144000" cy="832757"/>
          </a:xfrm>
        </p:grpSpPr>
        <p:sp>
          <p:nvSpPr>
            <p:cNvPr id="8" name="Rectangle 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10"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6:</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34</a:t>
            </a:fld>
            <a:endParaRPr lang="en-US" dirty="0"/>
          </a:p>
        </p:txBody>
      </p:sp>
      <p:sp>
        <p:nvSpPr>
          <p:cNvPr id="12" name="TextBox 11"/>
          <p:cNvSpPr txBox="1"/>
          <p:nvPr/>
        </p:nvSpPr>
        <p:spPr>
          <a:xfrm>
            <a:off x="762000" y="4812268"/>
            <a:ext cx="7772400" cy="1200329"/>
          </a:xfrm>
          <a:prstGeom prst="rect">
            <a:avLst/>
          </a:prstGeom>
          <a:noFill/>
        </p:spPr>
        <p:txBody>
          <a:bodyPr wrap="square" rtlCol="0">
            <a:spAutoFit/>
          </a:bodyPr>
          <a:lstStyle/>
          <a:p>
            <a:pPr marL="115888" indent="-115888">
              <a:buFont typeface="Arial" pitchFamily="34" charset="0"/>
              <a:buChar char="•"/>
            </a:pPr>
            <a:r>
              <a:rPr lang="en-US" dirty="0"/>
              <a:t>Use the </a:t>
            </a:r>
            <a:r>
              <a:rPr lang="en-US" b="1" i="1" dirty="0">
                <a:solidFill>
                  <a:srgbClr val="FF0000"/>
                </a:solidFill>
              </a:rPr>
              <a:t>Filter By </a:t>
            </a:r>
            <a:r>
              <a:rPr lang="en-US" dirty="0"/>
              <a:t>drop down to chose an option and enter information to filter the list of available Billing Agents. (% is a wild card function).</a:t>
            </a:r>
          </a:p>
          <a:p>
            <a:pPr marL="115888" indent="-115888">
              <a:buFont typeface="Arial" pitchFamily="34" charset="0"/>
              <a:buChar char="•"/>
            </a:pPr>
            <a:r>
              <a:rPr lang="en-US" dirty="0"/>
              <a:t>After locating the desired billing agent, mark the check box next to that option, then click </a:t>
            </a:r>
            <a:r>
              <a:rPr lang="en-US" b="1" i="1" dirty="0">
                <a:solidFill>
                  <a:srgbClr val="FF0000"/>
                </a:solidFill>
              </a:rPr>
              <a:t>Select</a:t>
            </a:r>
            <a:r>
              <a:rPr lang="en-US" dirty="0"/>
              <a:t>.</a:t>
            </a:r>
          </a:p>
        </p:txBody>
      </p:sp>
      <p:pic>
        <p:nvPicPr>
          <p:cNvPr id="13" name="Picture 3" descr="E:\Provider Outreach\IMPACT Training Modules (development)\Actual IMPACT Slides\IMPACT GPS\33 GPS BLA 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1547336"/>
            <a:ext cx="8534400" cy="3112532"/>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609600" y="1459468"/>
            <a:ext cx="1295400" cy="3926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Multiply 15"/>
          <p:cNvSpPr/>
          <p:nvPr/>
        </p:nvSpPr>
        <p:spPr>
          <a:xfrm>
            <a:off x="381000" y="3821668"/>
            <a:ext cx="187512" cy="114299"/>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5" name="Action Button: Custom 24">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6" name="Action Button: Custom 25">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7" name="Action Button: Custom 26">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1" name="Action Button: Custom 40">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2" name="Action Button: Custom 41">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3" name="Action Button: Home 42">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ction Button: Custom 43">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5" name="Action Button: Custom 44">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6" name="Action Button: Custom 45">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7" name="Action Button: Custom 46">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8" name="Action Button: Custom 47">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9" name="Action Button: Custom 48">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8" name="TextBox 27">
            <a:extLst>
              <a:ext uri="{FF2B5EF4-FFF2-40B4-BE49-F238E27FC236}">
                <a16:creationId xmlns:a16="http://schemas.microsoft.com/office/drawing/2014/main" id="{79163358-036F-4111-B48D-65EA20D99444}"/>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186617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304800" y="1295400"/>
            <a:ext cx="8429625" cy="3133725"/>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8" name="Rectangle 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10"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6:</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4" name="TextBox 13"/>
          <p:cNvSpPr txBox="1"/>
          <p:nvPr/>
        </p:nvSpPr>
        <p:spPr>
          <a:xfrm>
            <a:off x="786384" y="4572000"/>
            <a:ext cx="7543800" cy="646331"/>
          </a:xfrm>
          <a:prstGeom prst="rect">
            <a:avLst/>
          </a:prstGeom>
          <a:noFill/>
        </p:spPr>
        <p:txBody>
          <a:bodyPr wrap="square" rtlCol="0">
            <a:spAutoFit/>
          </a:bodyPr>
          <a:lstStyle/>
          <a:p>
            <a:pPr marL="114300" indent="-114300">
              <a:buFont typeface="Arial" pitchFamily="34" charset="0"/>
              <a:buChar char="•"/>
            </a:pPr>
            <a:r>
              <a:rPr lang="en-US" dirty="0"/>
              <a:t>The selected billing agent information will populate. Verify it is correct, then click </a:t>
            </a:r>
            <a:r>
              <a:rPr lang="en-US" b="1" i="1" dirty="0">
                <a:solidFill>
                  <a:srgbClr val="FF0000"/>
                </a:solidFill>
              </a:rPr>
              <a:t>OK</a:t>
            </a:r>
            <a:r>
              <a:rPr lang="en-US" dirty="0"/>
              <a:t>.</a:t>
            </a:r>
          </a:p>
        </p:txBody>
      </p:sp>
      <p:sp>
        <p:nvSpPr>
          <p:cNvPr id="44" name="Oval 43"/>
          <p:cNvSpPr/>
          <p:nvPr/>
        </p:nvSpPr>
        <p:spPr>
          <a:xfrm>
            <a:off x="7620000" y="4038600"/>
            <a:ext cx="6858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2" name="TextBox 2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3" name="Action Button: Custom 22">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4" name="Action Button: Custom 23">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38" name="Action Button: Custom 37">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39" name="Action Button: Custom 38">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0" name="Action Button: Custom 39">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1" name="Action Button: Home 40">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Action Button: Custom 41">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3" name="Action Button: Custom 42">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5" name="Action Button: Custom 44">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6" name="Action Button: Custom 45">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7" name="Action Button: Custom 46">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8" name="Action Button: Custom 47">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5" name="TextBox 24">
            <a:extLst>
              <a:ext uri="{FF2B5EF4-FFF2-40B4-BE49-F238E27FC236}">
                <a16:creationId xmlns:a16="http://schemas.microsoft.com/office/drawing/2014/main" id="{B4C76E25-C630-4AFC-957C-7D06336DC7CC}"/>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
        <p:nvSpPr>
          <p:cNvPr id="3" name="Slide Number Placeholder 2">
            <a:extLst>
              <a:ext uri="{FF2B5EF4-FFF2-40B4-BE49-F238E27FC236}">
                <a16:creationId xmlns:a16="http://schemas.microsoft.com/office/drawing/2014/main" id="{18AFC83E-E0FB-4917-9669-3C072CBFE7F3}"/>
              </a:ext>
            </a:extLst>
          </p:cNvPr>
          <p:cNvSpPr>
            <a:spLocks noGrp="1"/>
          </p:cNvSpPr>
          <p:nvPr>
            <p:ph type="sldNum" sz="quarter" idx="12"/>
          </p:nvPr>
        </p:nvSpPr>
        <p:spPr/>
        <p:txBody>
          <a:bodyPr/>
          <a:lstStyle/>
          <a:p>
            <a:fld id="{5231E635-3882-45BA-B8C0-75C01EA01E46}" type="slidenum">
              <a:rPr lang="en-US" smtClean="0"/>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6:</a:t>
            </a:r>
            <a:r>
              <a:rPr kumimoji="0" lang="en-US" sz="28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25" name="TextBox 24"/>
          <p:cNvSpPr txBox="1"/>
          <p:nvPr/>
        </p:nvSpPr>
        <p:spPr>
          <a:xfrm>
            <a:off x="762000" y="4763869"/>
            <a:ext cx="7620000" cy="646331"/>
          </a:xfrm>
          <a:prstGeom prst="rect">
            <a:avLst/>
          </a:prstGeom>
          <a:noFill/>
        </p:spPr>
        <p:txBody>
          <a:bodyPr wrap="square" rtlCol="0">
            <a:spAutoFit/>
          </a:bodyPr>
          <a:lstStyle/>
          <a:p>
            <a:pPr marL="115888" indent="-115888">
              <a:buFont typeface="Arial" pitchFamily="34" charset="0"/>
              <a:buChar char="•"/>
            </a:pPr>
            <a:r>
              <a:rPr lang="en-US" dirty="0"/>
              <a:t>Click </a:t>
            </a:r>
            <a:r>
              <a:rPr lang="en-US" b="1" i="1" dirty="0">
                <a:solidFill>
                  <a:srgbClr val="FF0000"/>
                </a:solidFill>
              </a:rPr>
              <a:t>Add</a:t>
            </a:r>
            <a:r>
              <a:rPr lang="en-US" i="1" dirty="0"/>
              <a:t> </a:t>
            </a:r>
            <a:r>
              <a:rPr lang="en-US" dirty="0"/>
              <a:t>to input additional Billing Agents.</a:t>
            </a:r>
          </a:p>
          <a:p>
            <a:pPr marL="115888" indent="-115888">
              <a:buFont typeface="Arial" pitchFamily="34" charset="0"/>
              <a:buChar char="•"/>
            </a:pPr>
            <a:r>
              <a:rPr lang="en-US" dirty="0"/>
              <a:t>When all Billing Agents have been entered, click </a:t>
            </a:r>
            <a:r>
              <a:rPr lang="en-US" b="1" i="1" dirty="0">
                <a:solidFill>
                  <a:srgbClr val="FF0000"/>
                </a:solidFill>
              </a:rPr>
              <a:t>Close</a:t>
            </a:r>
            <a:r>
              <a:rPr lang="en-US" i="1" dirty="0"/>
              <a:t> </a:t>
            </a:r>
            <a:r>
              <a:rPr lang="en-US" dirty="0"/>
              <a:t>to return to the BPW.</a:t>
            </a:r>
          </a:p>
        </p:txBody>
      </p:sp>
      <p:pic>
        <p:nvPicPr>
          <p:cNvPr id="19458" name="Picture 2" descr="E:\Provider Outreach\IMPACT Training Modules (development)\Actual IMPACT Slides\IMPACT GPS\35 GPS BLA 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4433" y="1524000"/>
            <a:ext cx="8875316" cy="3011268"/>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nvSpPr>
        <p:spPr>
          <a:xfrm>
            <a:off x="76200" y="1524000"/>
            <a:ext cx="11430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7" name="Action Button: Custom 36">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8" name="Action Button: Custom 37">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39" name="Action Button: Custom 38">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0" name="Action Button: Custom 39">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1" name="Action Button: Custom 40">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2" name="Action Button: Home 41">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ction Button: Custom 42">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4" name="Action Button: Custom 43">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5" name="Action Button: Custom 44">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6" name="Action Button: Custom 45">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7" name="Action Button: Custom 46">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8" name="Action Button: Custom 47">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3" name="TextBox 22">
            <a:extLst>
              <a:ext uri="{FF2B5EF4-FFF2-40B4-BE49-F238E27FC236}">
                <a16:creationId xmlns:a16="http://schemas.microsoft.com/office/drawing/2014/main" id="{06E893AD-FAA9-4BCF-98BE-E270237BC492}"/>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3454584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838200" y="4198259"/>
            <a:ext cx="7467600" cy="1371600"/>
          </a:xfrm>
          <a:ln>
            <a:noFill/>
          </a:ln>
        </p:spPr>
        <p:txBody>
          <a:bodyPr>
            <a:noAutofit/>
          </a:bodyPr>
          <a:lstStyle/>
          <a:p>
            <a:pPr marL="115888" indent="-115888">
              <a:spcBef>
                <a:spcPts val="0"/>
              </a:spcBef>
            </a:pPr>
            <a:r>
              <a:rPr lang="en-US" sz="1800" dirty="0"/>
              <a:t>The system will place the current date in the End Date field and will place </a:t>
            </a:r>
            <a:r>
              <a:rPr lang="en-US" sz="1800" b="1" i="1" dirty="0">
                <a:solidFill>
                  <a:srgbClr val="FF0000"/>
                </a:solidFill>
              </a:rPr>
              <a:t>Complete</a:t>
            </a:r>
            <a:r>
              <a:rPr lang="en-US" sz="1800" dirty="0"/>
              <a:t> for Step 6.</a:t>
            </a:r>
          </a:p>
          <a:p>
            <a:pPr marL="115888" indent="-115888">
              <a:spcBef>
                <a:spcPts val="0"/>
              </a:spcBef>
            </a:pPr>
            <a:r>
              <a:rPr lang="en-US" sz="1800" dirty="0"/>
              <a:t>Click on Step 7: </a:t>
            </a:r>
            <a:r>
              <a:rPr lang="en-US" sz="1800" b="1" i="1" dirty="0">
                <a:solidFill>
                  <a:srgbClr val="FF0000"/>
                </a:solidFill>
              </a:rPr>
              <a:t>Add Provider Controlling Interests/Ownership Details</a:t>
            </a:r>
            <a:r>
              <a:rPr lang="en-US" sz="1800" dirty="0"/>
              <a:t> to continue with the application.</a:t>
            </a:r>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37</a:t>
            </a:fld>
            <a:endParaRPr lang="en-US" dirty="0"/>
          </a:p>
        </p:txBody>
      </p:sp>
      <p:sp>
        <p:nvSpPr>
          <p:cNvPr id="42" name="TextBox 4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3" name="Action Button: Custom 42">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A35E9E68-CD6A-4F12-9E4B-4BE57CCF4211}"/>
              </a:ext>
            </a:extLst>
          </p:cNvPr>
          <p:cNvPicPr>
            <a:picLocks noChangeAspect="1"/>
          </p:cNvPicPr>
          <p:nvPr/>
        </p:nvPicPr>
        <p:blipFill>
          <a:blip r:embed="rId16"/>
          <a:stretch>
            <a:fillRect/>
          </a:stretch>
        </p:blipFill>
        <p:spPr>
          <a:xfrm>
            <a:off x="609600" y="1211944"/>
            <a:ext cx="7772400" cy="2612571"/>
          </a:xfrm>
          <a:prstGeom prst="rect">
            <a:avLst/>
          </a:prstGeom>
        </p:spPr>
      </p:pic>
      <p:cxnSp>
        <p:nvCxnSpPr>
          <p:cNvPr id="25" name="Straight Arrow Connector 24">
            <a:extLst>
              <a:ext uri="{FF2B5EF4-FFF2-40B4-BE49-F238E27FC236}">
                <a16:creationId xmlns:a16="http://schemas.microsoft.com/office/drawing/2014/main" id="{05CB5865-4CD1-4FB5-8428-6158E334C8F3}"/>
              </a:ext>
            </a:extLst>
          </p:cNvPr>
          <p:cNvCxnSpPr/>
          <p:nvPr/>
        </p:nvCxnSpPr>
        <p:spPr>
          <a:xfrm flipH="1">
            <a:off x="2428875" y="28956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D538A1B0-0FF1-4AEB-B48D-498B97C1FFD7}"/>
              </a:ext>
            </a:extLst>
          </p:cNvPr>
          <p:cNvSpPr/>
          <p:nvPr/>
        </p:nvSpPr>
        <p:spPr>
          <a:xfrm>
            <a:off x="5867400" y="2537279"/>
            <a:ext cx="17526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29689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fontScale="90000"/>
          </a:bodyPr>
          <a:lstStyle/>
          <a:p>
            <a:pPr algn="l"/>
            <a:r>
              <a:rPr lang="en-US" sz="2800" dirty="0"/>
              <a:t>Step 7: Add Provider Controlling Interest/Ownership Details</a:t>
            </a:r>
          </a:p>
        </p:txBody>
      </p:sp>
      <p:sp>
        <p:nvSpPr>
          <p:cNvPr id="16" name="TextBox 15"/>
          <p:cNvSpPr txBox="1"/>
          <p:nvPr/>
        </p:nvSpPr>
        <p:spPr>
          <a:xfrm>
            <a:off x="762000" y="4410670"/>
            <a:ext cx="7467600" cy="923330"/>
          </a:xfrm>
          <a:prstGeom prst="rect">
            <a:avLst/>
          </a:prstGeom>
          <a:noFill/>
        </p:spPr>
        <p:txBody>
          <a:bodyPr wrap="square" rtlCol="0">
            <a:spAutoFit/>
          </a:bodyPr>
          <a:lstStyle/>
          <a:p>
            <a:pPr marL="117475" indent="-117475">
              <a:buFont typeface="Arial" pitchFamily="34" charset="0"/>
              <a:buChar char="•"/>
            </a:pPr>
            <a:r>
              <a:rPr lang="en-US" dirty="0"/>
              <a:t>Ownership entries must include at least one Managing Employee and one other Ownership type. </a:t>
            </a:r>
          </a:p>
          <a:p>
            <a:pPr marL="117475" indent="-117475">
              <a:buFont typeface="Arial" pitchFamily="34" charset="0"/>
              <a:buChar char="•"/>
            </a:pPr>
            <a:r>
              <a:rPr lang="en-US" dirty="0"/>
              <a:t>To add Ownership listings, click on </a:t>
            </a:r>
            <a:r>
              <a:rPr lang="en-US" b="1" i="1" dirty="0">
                <a:solidFill>
                  <a:srgbClr val="FF0000"/>
                </a:solidFill>
              </a:rPr>
              <a:t>Actions, Add Owner</a:t>
            </a:r>
            <a:r>
              <a:rPr lang="en-US" b="1" i="1" dirty="0"/>
              <a:t>.</a:t>
            </a:r>
            <a:endParaRPr lang="en-US" dirty="0"/>
          </a:p>
        </p:txBody>
      </p:sp>
      <p:sp>
        <p:nvSpPr>
          <p:cNvPr id="12" name="Slide Number Placeholder 11"/>
          <p:cNvSpPr>
            <a:spLocks noGrp="1"/>
          </p:cNvSpPr>
          <p:nvPr>
            <p:ph type="sldNum" sz="quarter" idx="12"/>
          </p:nvPr>
        </p:nvSpPr>
        <p:spPr/>
        <p:txBody>
          <a:bodyPr/>
          <a:lstStyle/>
          <a:p>
            <a:fld id="{5231E635-3882-45BA-B8C0-75C01EA01E46}" type="slidenum">
              <a:rPr lang="en-US" smtClean="0"/>
              <a:pPr/>
              <a:t>38</a:t>
            </a:fld>
            <a:endParaRPr lang="en-US" dirty="0"/>
          </a:p>
        </p:txBody>
      </p:sp>
      <p:sp>
        <p:nvSpPr>
          <p:cNvPr id="23" name="TextBox 2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4" name="Action Button: Custom 23">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5" name="Action Button: Custom 24">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6" name="Action Button: Custom 25">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27" name="Action Button: Custom 26">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1" name="Action Button: Custom 40">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2" name="Action Button: Home 41">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ction Button: Custom 42">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4" name="Action Button: Custom 43">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5" name="Action Button: Custom 44">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6" name="Action Button: Custom 45">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7" name="Action Button: Custom 46">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8" name="Action Button: Custom 47">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BFD91B15-A500-4914-8027-8BC46387A967}"/>
              </a:ext>
            </a:extLst>
          </p:cNvPr>
          <p:cNvPicPr>
            <a:picLocks noChangeAspect="1"/>
          </p:cNvPicPr>
          <p:nvPr/>
        </p:nvPicPr>
        <p:blipFill>
          <a:blip r:embed="rId16"/>
          <a:stretch>
            <a:fillRect/>
          </a:stretch>
        </p:blipFill>
        <p:spPr>
          <a:xfrm>
            <a:off x="520995" y="1068941"/>
            <a:ext cx="7949610" cy="3066792"/>
          </a:xfrm>
          <a:prstGeom prst="rect">
            <a:avLst/>
          </a:prstGeom>
        </p:spPr>
      </p:pic>
      <p:cxnSp>
        <p:nvCxnSpPr>
          <p:cNvPr id="5" name="Straight Arrow Connector 4">
            <a:extLst>
              <a:ext uri="{FF2B5EF4-FFF2-40B4-BE49-F238E27FC236}">
                <a16:creationId xmlns:a16="http://schemas.microsoft.com/office/drawing/2014/main" id="{B8A561CD-1C49-49A7-B05A-73ED1C63B90E}"/>
              </a:ext>
            </a:extLst>
          </p:cNvPr>
          <p:cNvCxnSpPr/>
          <p:nvPr/>
        </p:nvCxnSpPr>
        <p:spPr>
          <a:xfrm flipH="1">
            <a:off x="1219200" y="1371600"/>
            <a:ext cx="30480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28" name="Straight Arrow Connector 27">
            <a:extLst>
              <a:ext uri="{FF2B5EF4-FFF2-40B4-BE49-F238E27FC236}">
                <a16:creationId xmlns:a16="http://schemas.microsoft.com/office/drawing/2014/main" id="{E46D147A-A26A-4994-BE90-440F75D6BC5E}"/>
              </a:ext>
            </a:extLst>
          </p:cNvPr>
          <p:cNvCxnSpPr/>
          <p:nvPr/>
        </p:nvCxnSpPr>
        <p:spPr>
          <a:xfrm flipH="1">
            <a:off x="1371600" y="1143000"/>
            <a:ext cx="30480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010881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23900" y="1390076"/>
            <a:ext cx="7696200" cy="3303443"/>
          </a:xfrm>
          <a:prstGeom prst="rect">
            <a:avLst/>
          </a:prstGeom>
          <a:noFill/>
          <a:ln w="9525">
            <a:noFill/>
            <a:miter lim="800000"/>
            <a:headEnd/>
            <a:tailEnd/>
          </a:ln>
        </p:spPr>
      </p:pic>
      <p:grpSp>
        <p:nvGrpSpPr>
          <p:cNvPr id="3" name="Group 25"/>
          <p:cNvGrpSpPr/>
          <p:nvPr/>
        </p:nvGrpSpPr>
        <p:grpSpPr>
          <a:xfrm>
            <a:off x="0" y="-2"/>
            <a:ext cx="9172575" cy="914243"/>
            <a:chOff x="0" y="-1"/>
            <a:chExt cx="8977473" cy="947579"/>
          </a:xfrm>
        </p:grpSpPr>
        <p:sp>
          <p:nvSpPr>
            <p:cNvPr id="27" name="Rectangle 26"/>
            <p:cNvSpPr/>
            <p:nvPr/>
          </p:nvSpPr>
          <p:spPr>
            <a:xfrm>
              <a:off x="0" y="-1"/>
              <a:ext cx="8977473" cy="947579"/>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n w="0"/>
                  <a:solidFill>
                    <a:schemeClr val="tx1"/>
                  </a:solidFill>
                  <a:effectLst>
                    <a:outerShdw blurRad="38100" dist="19050" dir="2700000" algn="tl" rotWithShape="0">
                      <a:schemeClr val="dk1">
                        <a:alpha val="40000"/>
                      </a:schemeClr>
                    </a:outerShdw>
                  </a:effectLst>
                </a:rPr>
                <a:t>Step 7: Add Provider Controlling </a:t>
              </a:r>
            </a:p>
            <a:p>
              <a:r>
                <a:rPr lang="en-US" sz="2800" dirty="0">
                  <a:ln w="0"/>
                  <a:solidFill>
                    <a:schemeClr val="tx1"/>
                  </a:solidFill>
                  <a:effectLst>
                    <a:outerShdw blurRad="38100" dist="19050" dir="2700000" algn="tl" rotWithShape="0">
                      <a:schemeClr val="dk1">
                        <a:alpha val="40000"/>
                      </a:schemeClr>
                    </a:outerShdw>
                  </a:effectLst>
                </a:rPr>
                <a:t>Interest/Ownership Details</a:t>
              </a:r>
              <a:endParaRPr lang="en-US" sz="2800" dirty="0">
                <a:ln w="0"/>
                <a:solidFill>
                  <a:schemeClr val="tx1"/>
                </a:solidFill>
                <a:effectLst>
                  <a:outerShdw blurRad="38100" dist="19050" dir="2700000" algn="tl" rotWithShape="0">
                    <a:schemeClr val="dk1">
                      <a:alpha val="40000"/>
                    </a:schemeClr>
                  </a:outerShdw>
                </a:effectLst>
                <a:latin typeface="+mj-lt"/>
              </a:endParaRPr>
            </a:p>
          </p:txBody>
        </p:sp>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1" y="73478"/>
              <a:ext cx="2472505" cy="798810"/>
            </a:xfrm>
            <a:prstGeom prst="rect">
              <a:avLst/>
            </a:prstGeom>
          </p:spPr>
        </p:pic>
      </p:grpSp>
      <p:sp>
        <p:nvSpPr>
          <p:cNvPr id="37" name="Oval 36"/>
          <p:cNvSpPr/>
          <p:nvPr/>
        </p:nvSpPr>
        <p:spPr>
          <a:xfrm>
            <a:off x="7181850" y="4041122"/>
            <a:ext cx="914400" cy="2402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Arrow Connector 20"/>
          <p:cNvCxnSpPr/>
          <p:nvPr/>
        </p:nvCxnSpPr>
        <p:spPr>
          <a:xfrm flipH="1">
            <a:off x="7251700" y="12192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62000" y="4775104"/>
            <a:ext cx="7696200" cy="1200329"/>
          </a:xfrm>
          <a:prstGeom prst="rect">
            <a:avLst/>
          </a:prstGeom>
          <a:noFill/>
        </p:spPr>
        <p:txBody>
          <a:bodyPr wrap="square" rtlCol="0">
            <a:spAutoFit/>
          </a:bodyPr>
          <a:lstStyle/>
          <a:p>
            <a:pPr marL="117475" indent="-117475">
              <a:buClr>
                <a:schemeClr val="tx1"/>
              </a:buClr>
              <a:buFont typeface="Arial" pitchFamily="34" charset="0"/>
              <a:buChar char="•"/>
            </a:pPr>
            <a:r>
              <a:rPr lang="en-US" dirty="0"/>
              <a:t>Either your </a:t>
            </a:r>
            <a:r>
              <a:rPr lang="en-US" b="1" i="1" dirty="0">
                <a:solidFill>
                  <a:srgbClr val="FF0000"/>
                </a:solidFill>
              </a:rPr>
              <a:t>SSN</a:t>
            </a:r>
            <a:r>
              <a:rPr lang="en-US" dirty="0"/>
              <a:t> or</a:t>
            </a:r>
            <a:r>
              <a:rPr lang="en-US" dirty="0">
                <a:solidFill>
                  <a:srgbClr val="FF0000"/>
                </a:solidFill>
              </a:rPr>
              <a:t> </a:t>
            </a:r>
            <a:r>
              <a:rPr lang="en-US" b="1" i="1" dirty="0">
                <a:solidFill>
                  <a:srgbClr val="FF0000"/>
                </a:solidFill>
              </a:rPr>
              <a:t>EIN/TIN</a:t>
            </a:r>
            <a:r>
              <a:rPr lang="en-US" dirty="0">
                <a:solidFill>
                  <a:srgbClr val="FF0000"/>
                </a:solidFill>
              </a:rPr>
              <a:t> </a:t>
            </a:r>
            <a:r>
              <a:rPr lang="en-US" dirty="0"/>
              <a:t>must be entered (as prompted by the system).</a:t>
            </a:r>
            <a:endParaRPr lang="en-US" dirty="0">
              <a:solidFill>
                <a:srgbClr val="2637DA"/>
              </a:solidFill>
            </a:endParaRPr>
          </a:p>
          <a:p>
            <a:pPr marL="117475" indent="-117475">
              <a:buFont typeface="Arial" pitchFamily="34" charset="0"/>
              <a:buChar char="•"/>
            </a:pPr>
            <a:r>
              <a:rPr lang="en-US" dirty="0"/>
              <a:t>Enter </a:t>
            </a:r>
            <a:r>
              <a:rPr lang="en-US" b="1" i="1" dirty="0">
                <a:solidFill>
                  <a:srgbClr val="FF0000"/>
                </a:solidFill>
              </a:rPr>
              <a:t>Percentage Owned </a:t>
            </a:r>
            <a:r>
              <a:rPr lang="en-US" dirty="0"/>
              <a:t>as a whole number.   </a:t>
            </a:r>
          </a:p>
          <a:p>
            <a:pPr marL="117475" indent="-117475">
              <a:buFont typeface="Arial" pitchFamily="34" charset="0"/>
              <a:buChar char="•"/>
            </a:pPr>
            <a:r>
              <a:rPr lang="en-US" dirty="0"/>
              <a:t>Enter the street address and zip code information, then click </a:t>
            </a:r>
            <a:r>
              <a:rPr lang="en-US" b="1" i="1" dirty="0">
                <a:solidFill>
                  <a:srgbClr val="FF0000"/>
                </a:solidFill>
              </a:rPr>
              <a:t>Validate Address</a:t>
            </a:r>
            <a:r>
              <a:rPr lang="en-US" dirty="0"/>
              <a:t>.</a:t>
            </a:r>
          </a:p>
          <a:p>
            <a:pPr marL="117475" indent="-117475">
              <a:buFont typeface="Arial" pitchFamily="34" charset="0"/>
              <a:buChar char="•"/>
            </a:pPr>
            <a:r>
              <a:rPr lang="en-US" dirty="0"/>
              <a:t>When all details are entered, click </a:t>
            </a:r>
            <a:r>
              <a:rPr lang="en-US" b="1" i="1" dirty="0">
                <a:solidFill>
                  <a:srgbClr val="FF0000"/>
                </a:solidFill>
              </a:rPr>
              <a:t>OK</a:t>
            </a:r>
            <a:r>
              <a:rPr lang="en-US" b="1" i="1" dirty="0"/>
              <a:t>.</a:t>
            </a:r>
            <a:endParaRPr lang="en-US" dirty="0"/>
          </a:p>
        </p:txBody>
      </p:sp>
      <p:cxnSp>
        <p:nvCxnSpPr>
          <p:cNvPr id="25" name="Straight Arrow Connector 24"/>
          <p:cNvCxnSpPr/>
          <p:nvPr/>
        </p:nvCxnSpPr>
        <p:spPr>
          <a:xfrm flipH="1">
            <a:off x="3438525" y="1905000"/>
            <a:ext cx="762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143500" y="19050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531078" y="1720334"/>
            <a:ext cx="386644" cy="369332"/>
          </a:xfrm>
          <a:prstGeom prst="rect">
            <a:avLst/>
          </a:prstGeom>
          <a:noFill/>
        </p:spPr>
        <p:txBody>
          <a:bodyPr wrap="none" rtlCol="0">
            <a:spAutoFit/>
          </a:bodyPr>
          <a:lstStyle/>
          <a:p>
            <a:r>
              <a:rPr lang="en-US" dirty="0"/>
              <a:t>or</a:t>
            </a:r>
          </a:p>
        </p:txBody>
      </p:sp>
      <p:sp>
        <p:nvSpPr>
          <p:cNvPr id="24" name="Slide Number Placeholder 23"/>
          <p:cNvSpPr>
            <a:spLocks noGrp="1"/>
          </p:cNvSpPr>
          <p:nvPr>
            <p:ph type="sldNum" sz="quarter" idx="12"/>
          </p:nvPr>
        </p:nvSpPr>
        <p:spPr/>
        <p:txBody>
          <a:bodyPr/>
          <a:lstStyle/>
          <a:p>
            <a:fld id="{5231E635-3882-45BA-B8C0-75C01EA01E46}" type="slidenum">
              <a:rPr lang="en-US" smtClean="0"/>
              <a:pPr/>
              <a:t>39</a:t>
            </a:fld>
            <a:endParaRPr lang="en-US" dirty="0"/>
          </a:p>
        </p:txBody>
      </p:sp>
      <p:sp>
        <p:nvSpPr>
          <p:cNvPr id="32" name="TextBox 3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3" name="Action Button: Custom 32">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4" name="Action Button: Custom 33">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50" name="Action Button: Custom 49">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51" name="Action Button: Custom 50">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2" name="Action Button: Custom 51">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3" name="Action Button: Home 52">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Action Button: Custom 53">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5" name="Action Button: Custom 54">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6" name="Action Button: Custom 55">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7" name="Action Button: Custom 56">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8" name="Action Button: Custom 57">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9" name="Action Button: Custom 58">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36" name="Oval 35">
            <a:extLst>
              <a:ext uri="{FF2B5EF4-FFF2-40B4-BE49-F238E27FC236}">
                <a16:creationId xmlns:a16="http://schemas.microsoft.com/office/drawing/2014/main" id="{20A0D2CB-E94F-474E-A41E-9194B26DDE4F}"/>
              </a:ext>
            </a:extLst>
          </p:cNvPr>
          <p:cNvSpPr/>
          <p:nvPr/>
        </p:nvSpPr>
        <p:spPr>
          <a:xfrm>
            <a:off x="7639050" y="4431927"/>
            <a:ext cx="381000" cy="2285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5E132286-CBEA-4826-A8B4-295DA5FAB072}"/>
              </a:ext>
            </a:extLst>
          </p:cNvPr>
          <p:cNvSpPr txBox="1"/>
          <p:nvPr/>
        </p:nvSpPr>
        <p:spPr>
          <a:xfrm>
            <a:off x="28575" y="923380"/>
            <a:ext cx="9144000" cy="384721"/>
          </a:xfrm>
          <a:prstGeom prst="rect">
            <a:avLst/>
          </a:prstGeom>
          <a:solidFill>
            <a:srgbClr val="92D050"/>
          </a:solidFill>
          <a:ln>
            <a:noFill/>
          </a:ln>
        </p:spPr>
        <p:txBody>
          <a:bodyPr wrap="square" rtlCol="0">
            <a:spAutoFit/>
          </a:bodyPr>
          <a:lstStyle/>
          <a:p>
            <a:pPr marL="117475" indent="-117475" algn="ctr"/>
            <a:r>
              <a:rPr lang="en-US" sz="1900" i="1" dirty="0">
                <a:solidFill>
                  <a:prstClr val="black"/>
                </a:solidFill>
              </a:rPr>
              <a:t>Please complete all fields. At a minimum, all fields with an * are required.</a:t>
            </a:r>
          </a:p>
        </p:txBody>
      </p:sp>
    </p:spTree>
    <p:extLst>
      <p:ext uri="{BB962C8B-B14F-4D97-AF65-F5344CB8AC3E}">
        <p14:creationId xmlns:p14="http://schemas.microsoft.com/office/powerpoint/2010/main" val="41841331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fontScale="90000"/>
          </a:bodyPr>
          <a:lstStyle/>
          <a:p>
            <a:pPr algn="l"/>
            <a:r>
              <a:rPr lang="en-US" sz="2800" dirty="0"/>
              <a:t>Step 7: Add Provider Controlling Interest/Ownership Details</a:t>
            </a:r>
          </a:p>
        </p:txBody>
      </p:sp>
      <p:sp>
        <p:nvSpPr>
          <p:cNvPr id="15" name="TextBox 14"/>
          <p:cNvSpPr txBox="1"/>
          <p:nvPr/>
        </p:nvSpPr>
        <p:spPr>
          <a:xfrm>
            <a:off x="723900" y="4266852"/>
            <a:ext cx="7696200" cy="1754326"/>
          </a:xfrm>
          <a:prstGeom prst="rect">
            <a:avLst/>
          </a:prstGeom>
          <a:noFill/>
        </p:spPr>
        <p:txBody>
          <a:bodyPr wrap="square" rtlCol="0">
            <a:spAutoFit/>
          </a:bodyPr>
          <a:lstStyle/>
          <a:p>
            <a:pPr marL="117475" indent="-117475">
              <a:buFont typeface="Arial" pitchFamily="34" charset="0"/>
              <a:buChar char="•"/>
            </a:pPr>
            <a:r>
              <a:rPr lang="en-US" dirty="0">
                <a:solidFill>
                  <a:prstClr val="black"/>
                </a:solidFill>
              </a:rPr>
              <a:t>Click </a:t>
            </a:r>
            <a:r>
              <a:rPr lang="en-US" b="1" i="1" dirty="0">
                <a:solidFill>
                  <a:srgbClr val="FF0000"/>
                </a:solidFill>
              </a:rPr>
              <a:t>Add</a:t>
            </a:r>
            <a:r>
              <a:rPr lang="en-US" dirty="0">
                <a:solidFill>
                  <a:prstClr val="black"/>
                </a:solidFill>
              </a:rPr>
              <a:t> and repeat the previous steps to list additional owners</a:t>
            </a:r>
          </a:p>
          <a:p>
            <a:pPr marL="117475" indent="-117475">
              <a:buFont typeface="Arial" pitchFamily="34" charset="0"/>
              <a:buChar char="•"/>
            </a:pPr>
            <a:r>
              <a:rPr lang="en-US" dirty="0">
                <a:solidFill>
                  <a:prstClr val="black"/>
                </a:solidFill>
              </a:rPr>
              <a:t>If one of the owners is listed on another enrollment, </a:t>
            </a:r>
            <a:r>
              <a:rPr lang="en-US" b="1" i="1" dirty="0">
                <a:solidFill>
                  <a:srgbClr val="FF0000"/>
                </a:solidFill>
              </a:rPr>
              <a:t>Import Owner </a:t>
            </a:r>
            <a:r>
              <a:rPr lang="en-US" dirty="0">
                <a:solidFill>
                  <a:prstClr val="black"/>
                </a:solidFill>
              </a:rPr>
              <a:t>can be selected from the </a:t>
            </a:r>
            <a:r>
              <a:rPr lang="en-US" b="1" i="1" dirty="0">
                <a:solidFill>
                  <a:srgbClr val="FF0000"/>
                </a:solidFill>
              </a:rPr>
              <a:t>Action</a:t>
            </a:r>
            <a:r>
              <a:rPr lang="en-US" dirty="0">
                <a:solidFill>
                  <a:prstClr val="black"/>
                </a:solidFill>
              </a:rPr>
              <a:t> box at the top of the page.</a:t>
            </a:r>
          </a:p>
          <a:p>
            <a:pPr marL="117475" indent="-117475">
              <a:buFont typeface="Arial" pitchFamily="34" charset="0"/>
              <a:buChar char="•"/>
            </a:pPr>
            <a:r>
              <a:rPr lang="en-US" dirty="0">
                <a:solidFill>
                  <a:prstClr val="black"/>
                </a:solidFill>
              </a:rPr>
              <a:t>This selection will allow the user to import owner information from another enrollment by using the </a:t>
            </a:r>
            <a:r>
              <a:rPr lang="en-US" b="1" i="1" dirty="0">
                <a:solidFill>
                  <a:srgbClr val="FF0000"/>
                </a:solidFill>
              </a:rPr>
              <a:t>NPI or Provider ID</a:t>
            </a:r>
            <a:r>
              <a:rPr lang="en-US" dirty="0">
                <a:solidFill>
                  <a:prstClr val="black"/>
                </a:solidFill>
              </a:rPr>
              <a:t>, the </a:t>
            </a:r>
            <a:r>
              <a:rPr lang="en-US" b="1" i="1" dirty="0">
                <a:solidFill>
                  <a:srgbClr val="FF0000"/>
                </a:solidFill>
              </a:rPr>
              <a:t>Zip Code </a:t>
            </a:r>
            <a:r>
              <a:rPr lang="en-US" dirty="0">
                <a:solidFill>
                  <a:prstClr val="black"/>
                </a:solidFill>
              </a:rPr>
              <a:t>of the Owner, and the </a:t>
            </a:r>
            <a:r>
              <a:rPr lang="en-US" b="1" i="1" dirty="0">
                <a:solidFill>
                  <a:srgbClr val="FF0000"/>
                </a:solidFill>
              </a:rPr>
              <a:t>Owner Type</a:t>
            </a:r>
            <a:r>
              <a:rPr lang="en-US" dirty="0">
                <a:solidFill>
                  <a:prstClr val="black"/>
                </a:solidFill>
              </a:rPr>
              <a:t>.</a:t>
            </a:r>
          </a:p>
        </p:txBody>
      </p:sp>
      <p:sp>
        <p:nvSpPr>
          <p:cNvPr id="12" name="Slide Number Placeholder 11"/>
          <p:cNvSpPr>
            <a:spLocks noGrp="1"/>
          </p:cNvSpPr>
          <p:nvPr>
            <p:ph type="sldNum" sz="quarter" idx="12"/>
          </p:nvPr>
        </p:nvSpPr>
        <p:spPr/>
        <p:txBody>
          <a:bodyPr/>
          <a:lstStyle/>
          <a:p>
            <a:fld id="{5231E635-3882-45BA-B8C0-75C01EA01E46}" type="slidenum">
              <a:rPr lang="en-US" smtClean="0"/>
              <a:pPr/>
              <a:t>40</a:t>
            </a:fld>
            <a:endParaRPr lang="en-US" dirty="0"/>
          </a:p>
        </p:txBody>
      </p:sp>
      <p:sp>
        <p:nvSpPr>
          <p:cNvPr id="25" name="TextBox 2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6" name="Action Button: Custom 25">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7" name="Action Button: Custom 26">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8" name="Action Button: Custom 27">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2" name="Action Button: Custom 41">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3" name="Action Button: Custom 42">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4" name="Action Button: Home 43">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ction Button: Custom 44">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6" name="Action Button: Custom 45">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7" name="Action Button: Custom 46">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8" name="Action Button: Custom 47">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9" name="Action Button: Custom 48">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0" name="Action Button: Custom 49">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29" name="Picture 28">
            <a:extLst>
              <a:ext uri="{FF2B5EF4-FFF2-40B4-BE49-F238E27FC236}">
                <a16:creationId xmlns:a16="http://schemas.microsoft.com/office/drawing/2014/main" id="{4E2E65F8-56BC-45C3-AAE4-3E30252C40B2}"/>
              </a:ext>
            </a:extLst>
          </p:cNvPr>
          <p:cNvPicPr>
            <a:picLocks noChangeAspect="1"/>
          </p:cNvPicPr>
          <p:nvPr/>
        </p:nvPicPr>
        <p:blipFill>
          <a:blip r:embed="rId16"/>
          <a:stretch>
            <a:fillRect/>
          </a:stretch>
        </p:blipFill>
        <p:spPr>
          <a:xfrm>
            <a:off x="533400" y="996485"/>
            <a:ext cx="8077200" cy="3120041"/>
          </a:xfrm>
          <a:prstGeom prst="rect">
            <a:avLst/>
          </a:prstGeom>
        </p:spPr>
      </p:pic>
      <p:sp>
        <p:nvSpPr>
          <p:cNvPr id="30" name="Oval 29">
            <a:extLst>
              <a:ext uri="{FF2B5EF4-FFF2-40B4-BE49-F238E27FC236}">
                <a16:creationId xmlns:a16="http://schemas.microsoft.com/office/drawing/2014/main" id="{4D913804-D088-4AB8-80FB-AEA44B836872}"/>
              </a:ext>
            </a:extLst>
          </p:cNvPr>
          <p:cNvSpPr/>
          <p:nvPr/>
        </p:nvSpPr>
        <p:spPr>
          <a:xfrm>
            <a:off x="999714" y="990391"/>
            <a:ext cx="457200" cy="2288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 name="Straight Arrow Connector 30">
            <a:extLst>
              <a:ext uri="{FF2B5EF4-FFF2-40B4-BE49-F238E27FC236}">
                <a16:creationId xmlns:a16="http://schemas.microsoft.com/office/drawing/2014/main" id="{D8AC93E8-02E8-49C1-9FEB-88DA85701EE0}"/>
              </a:ext>
            </a:extLst>
          </p:cNvPr>
          <p:cNvCxnSpPr>
            <a:cxnSpLocks/>
          </p:cNvCxnSpPr>
          <p:nvPr/>
        </p:nvCxnSpPr>
        <p:spPr>
          <a:xfrm flipH="1">
            <a:off x="1681337" y="1295400"/>
            <a:ext cx="529713"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32" name="Straight Arrow Connector 31">
            <a:extLst>
              <a:ext uri="{FF2B5EF4-FFF2-40B4-BE49-F238E27FC236}">
                <a16:creationId xmlns:a16="http://schemas.microsoft.com/office/drawing/2014/main" id="{97549234-6152-4A1B-87F6-8EF9DA4D5537}"/>
              </a:ext>
            </a:extLst>
          </p:cNvPr>
          <p:cNvCxnSpPr/>
          <p:nvPr/>
        </p:nvCxnSpPr>
        <p:spPr>
          <a:xfrm flipH="1">
            <a:off x="1677650" y="1447800"/>
            <a:ext cx="53340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1"/>
            <a:ext cx="8975274" cy="832104"/>
            <a:chOff x="0" y="0"/>
            <a:chExt cx="8975274" cy="826702"/>
          </a:xfrm>
        </p:grpSpPr>
        <p:sp>
          <p:nvSpPr>
            <p:cNvPr id="9" name="Rectangle 8"/>
            <p:cNvSpPr/>
            <p:nvPr/>
          </p:nvSpPr>
          <p:spPr>
            <a:xfrm>
              <a:off x="0" y="0"/>
              <a:ext cx="64008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fontScale="90000"/>
          </a:bodyPr>
          <a:lstStyle/>
          <a:p>
            <a:pPr algn="l"/>
            <a:r>
              <a:rPr lang="en-US" sz="2800" dirty="0"/>
              <a:t>Step 7: Add Provider Controlling Interest/Ownership Details</a:t>
            </a:r>
          </a:p>
        </p:txBody>
      </p:sp>
      <p:sp>
        <p:nvSpPr>
          <p:cNvPr id="8" name="Slide Number Placeholder 7"/>
          <p:cNvSpPr>
            <a:spLocks noGrp="1"/>
          </p:cNvSpPr>
          <p:nvPr>
            <p:ph type="sldNum" sz="quarter" idx="12"/>
          </p:nvPr>
        </p:nvSpPr>
        <p:spPr/>
        <p:txBody>
          <a:bodyPr/>
          <a:lstStyle/>
          <a:p>
            <a:fld id="{5231E635-3882-45BA-B8C0-75C01EA01E46}" type="slidenum">
              <a:rPr lang="en-US" smtClean="0"/>
              <a:pPr/>
              <a:t>41</a:t>
            </a:fld>
            <a:endParaRPr lang="en-US" dirty="0"/>
          </a:p>
        </p:txBody>
      </p:sp>
      <p:sp>
        <p:nvSpPr>
          <p:cNvPr id="28" name="TextBox 27"/>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9" name="Action Button: Custom 28">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0" name="Action Button: Custom 29">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31" name="Action Button: Custom 30">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5" name="Action Button: Custom 44">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6" name="Action Button: Custom 4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7" name="Action Button: Home 46">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ction Button: Custom 47">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9" name="Action Button: Custom 48">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0" name="Action Button: Custom 49">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1" name="Action Button: Custom 50">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2" name="Action Button: Custom 51">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3" name="Action Button: Custom 52">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4" name="Picture 33">
            <a:extLst>
              <a:ext uri="{FF2B5EF4-FFF2-40B4-BE49-F238E27FC236}">
                <a16:creationId xmlns:a16="http://schemas.microsoft.com/office/drawing/2014/main" id="{2F80F0C6-5D43-4215-A42C-E7BD9434979D}"/>
              </a:ext>
            </a:extLst>
          </p:cNvPr>
          <p:cNvPicPr>
            <a:picLocks noChangeAspect="1"/>
          </p:cNvPicPr>
          <p:nvPr/>
        </p:nvPicPr>
        <p:blipFill>
          <a:blip r:embed="rId16"/>
          <a:stretch>
            <a:fillRect/>
          </a:stretch>
        </p:blipFill>
        <p:spPr>
          <a:xfrm>
            <a:off x="571500" y="971560"/>
            <a:ext cx="7848600" cy="3067040"/>
          </a:xfrm>
          <a:prstGeom prst="rect">
            <a:avLst/>
          </a:prstGeom>
        </p:spPr>
      </p:pic>
      <p:sp>
        <p:nvSpPr>
          <p:cNvPr id="35" name="Oval 34">
            <a:extLst>
              <a:ext uri="{FF2B5EF4-FFF2-40B4-BE49-F238E27FC236}">
                <a16:creationId xmlns:a16="http://schemas.microsoft.com/office/drawing/2014/main" id="{DE2F013B-E818-4E25-B8DA-AF30655F395A}"/>
              </a:ext>
            </a:extLst>
          </p:cNvPr>
          <p:cNvSpPr/>
          <p:nvPr/>
        </p:nvSpPr>
        <p:spPr>
          <a:xfrm>
            <a:off x="979714" y="1453045"/>
            <a:ext cx="1219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6" name="Straight Arrow Connector 35">
            <a:extLst>
              <a:ext uri="{FF2B5EF4-FFF2-40B4-BE49-F238E27FC236}">
                <a16:creationId xmlns:a16="http://schemas.microsoft.com/office/drawing/2014/main" id="{B5F6998D-9315-4EDE-B18B-7B008AEC4832}"/>
              </a:ext>
            </a:extLst>
          </p:cNvPr>
          <p:cNvCxnSpPr/>
          <p:nvPr/>
        </p:nvCxnSpPr>
        <p:spPr>
          <a:xfrm flipH="1">
            <a:off x="1752600" y="1066800"/>
            <a:ext cx="60960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37" name="TextBox 36">
            <a:extLst>
              <a:ext uri="{FF2B5EF4-FFF2-40B4-BE49-F238E27FC236}">
                <a16:creationId xmlns:a16="http://schemas.microsoft.com/office/drawing/2014/main" id="{0968CD53-EB22-4ABB-937C-E174E81B50F7}"/>
              </a:ext>
            </a:extLst>
          </p:cNvPr>
          <p:cNvSpPr txBox="1"/>
          <p:nvPr/>
        </p:nvSpPr>
        <p:spPr>
          <a:xfrm>
            <a:off x="793750" y="4227978"/>
            <a:ext cx="7404100" cy="646331"/>
          </a:xfrm>
          <a:prstGeom prst="rect">
            <a:avLst/>
          </a:prstGeom>
          <a:noFill/>
        </p:spPr>
        <p:txBody>
          <a:bodyPr wrap="square" rtlCol="0">
            <a:spAutoFit/>
          </a:bodyPr>
          <a:lstStyle/>
          <a:p>
            <a:pPr marL="285750" indent="-285750">
              <a:buFont typeface="Arial" panose="020B0604020202020204" pitchFamily="34" charset="0"/>
              <a:buChar char="•"/>
            </a:pPr>
            <a:r>
              <a:rPr lang="en-US" dirty="0"/>
              <a:t>Now complete the Owners Relationship information by selecting </a:t>
            </a:r>
            <a:r>
              <a:rPr lang="en-US" b="1" i="1" dirty="0">
                <a:solidFill>
                  <a:srgbClr val="FF0000"/>
                </a:solidFill>
              </a:rPr>
              <a:t>Actions</a:t>
            </a:r>
            <a:r>
              <a:rPr lang="en-US" dirty="0"/>
              <a:t>, </a:t>
            </a:r>
            <a:r>
              <a:rPr lang="en-US" b="1" i="1" dirty="0">
                <a:solidFill>
                  <a:srgbClr val="FF0000"/>
                </a:solidFill>
              </a:rPr>
              <a:t>Owners Relationships</a:t>
            </a:r>
            <a:r>
              <a:rPr lang="en-US" dirty="0"/>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fontScale="90000"/>
          </a:bodyPr>
          <a:lstStyle/>
          <a:p>
            <a:pPr algn="l"/>
            <a:r>
              <a:rPr lang="en-US" sz="2800" dirty="0"/>
              <a:t>Step 7: Add Provider Controlling Interest/Ownership Details</a:t>
            </a:r>
          </a:p>
        </p:txBody>
      </p:sp>
      <p:sp>
        <p:nvSpPr>
          <p:cNvPr id="8" name="Slide Number Placeholder 7"/>
          <p:cNvSpPr>
            <a:spLocks noGrp="1"/>
          </p:cNvSpPr>
          <p:nvPr>
            <p:ph type="sldNum" sz="quarter" idx="12"/>
          </p:nvPr>
        </p:nvSpPr>
        <p:spPr/>
        <p:txBody>
          <a:bodyPr/>
          <a:lstStyle/>
          <a:p>
            <a:fld id="{5231E635-3882-45BA-B8C0-75C01EA01E46}" type="slidenum">
              <a:rPr lang="en-US" smtClean="0"/>
              <a:pPr/>
              <a:t>42</a:t>
            </a:fld>
            <a:endParaRPr lang="en-US" dirty="0"/>
          </a:p>
        </p:txBody>
      </p:sp>
      <p:sp>
        <p:nvSpPr>
          <p:cNvPr id="23" name="TextBox 2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4" name="Action Button: Custom 23">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5" name="Action Button: Custom 24">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6" name="Action Button: Custom 25">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0" name="Action Button: Custom 39">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1" name="Action Button: Custom 40">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2" name="Action Button: Home 41">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ction Button: Custom 42">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4" name="Action Button: Custom 43">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5" name="Action Button: Custom 44">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6" name="Action Button: Custom 45">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7" name="Action Button: Custom 46">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8" name="Action Button: Custom 47">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28" name="Picture 27">
            <a:extLst>
              <a:ext uri="{FF2B5EF4-FFF2-40B4-BE49-F238E27FC236}">
                <a16:creationId xmlns:a16="http://schemas.microsoft.com/office/drawing/2014/main" id="{2D5FCD5C-15FA-4799-A438-259E821E3D7A}"/>
              </a:ext>
            </a:extLst>
          </p:cNvPr>
          <p:cNvPicPr>
            <a:picLocks noChangeAspect="1"/>
          </p:cNvPicPr>
          <p:nvPr/>
        </p:nvPicPr>
        <p:blipFill>
          <a:blip r:embed="rId16"/>
          <a:stretch>
            <a:fillRect/>
          </a:stretch>
        </p:blipFill>
        <p:spPr>
          <a:xfrm>
            <a:off x="732502" y="981572"/>
            <a:ext cx="7676387" cy="3081579"/>
          </a:xfrm>
          <a:prstGeom prst="rect">
            <a:avLst/>
          </a:prstGeom>
        </p:spPr>
      </p:pic>
      <p:cxnSp>
        <p:nvCxnSpPr>
          <p:cNvPr id="29" name="Straight Arrow Connector 28">
            <a:extLst>
              <a:ext uri="{FF2B5EF4-FFF2-40B4-BE49-F238E27FC236}">
                <a16:creationId xmlns:a16="http://schemas.microsoft.com/office/drawing/2014/main" id="{20DBE65D-3654-4622-9B63-A56483EF939B}"/>
              </a:ext>
            </a:extLst>
          </p:cNvPr>
          <p:cNvCxnSpPr>
            <a:cxnSpLocks/>
          </p:cNvCxnSpPr>
          <p:nvPr/>
        </p:nvCxnSpPr>
        <p:spPr>
          <a:xfrm flipH="1">
            <a:off x="2057400" y="1447800"/>
            <a:ext cx="53340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30" name="Straight Arrow Connector 29">
            <a:extLst>
              <a:ext uri="{FF2B5EF4-FFF2-40B4-BE49-F238E27FC236}">
                <a16:creationId xmlns:a16="http://schemas.microsoft.com/office/drawing/2014/main" id="{AB8AA34A-A3D2-42B9-8E25-B70C434CEBC8}"/>
              </a:ext>
            </a:extLst>
          </p:cNvPr>
          <p:cNvCxnSpPr>
            <a:cxnSpLocks/>
          </p:cNvCxnSpPr>
          <p:nvPr/>
        </p:nvCxnSpPr>
        <p:spPr>
          <a:xfrm flipH="1">
            <a:off x="5029200" y="1405733"/>
            <a:ext cx="2458" cy="442371"/>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31" name="Straight Arrow Connector 30">
            <a:extLst>
              <a:ext uri="{FF2B5EF4-FFF2-40B4-BE49-F238E27FC236}">
                <a16:creationId xmlns:a16="http://schemas.microsoft.com/office/drawing/2014/main" id="{68FB7121-6657-4F4F-BEFF-2BC001925C96}"/>
              </a:ext>
            </a:extLst>
          </p:cNvPr>
          <p:cNvCxnSpPr>
            <a:cxnSpLocks/>
          </p:cNvCxnSpPr>
          <p:nvPr/>
        </p:nvCxnSpPr>
        <p:spPr>
          <a:xfrm>
            <a:off x="7010400" y="1380716"/>
            <a:ext cx="0" cy="449748"/>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32" name="Oval 31">
            <a:extLst>
              <a:ext uri="{FF2B5EF4-FFF2-40B4-BE49-F238E27FC236}">
                <a16:creationId xmlns:a16="http://schemas.microsoft.com/office/drawing/2014/main" id="{EA7C8C29-CB5F-421E-9300-F97A9F1F74EE}"/>
              </a:ext>
            </a:extLst>
          </p:cNvPr>
          <p:cNvSpPr/>
          <p:nvPr/>
        </p:nvSpPr>
        <p:spPr>
          <a:xfrm>
            <a:off x="7831363" y="3825510"/>
            <a:ext cx="334737" cy="2693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B56A7DA5-7269-4285-BE2A-86EC8AF690BD}"/>
              </a:ext>
            </a:extLst>
          </p:cNvPr>
          <p:cNvSpPr txBox="1"/>
          <p:nvPr/>
        </p:nvSpPr>
        <p:spPr>
          <a:xfrm>
            <a:off x="865089" y="4249614"/>
            <a:ext cx="7543800" cy="923330"/>
          </a:xfrm>
          <a:prstGeom prst="rect">
            <a:avLst/>
          </a:prstGeom>
          <a:noFill/>
        </p:spPr>
        <p:txBody>
          <a:bodyPr wrap="square" rtlCol="0">
            <a:spAutoFit/>
          </a:bodyPr>
          <a:lstStyle/>
          <a:p>
            <a:pPr marL="114300" indent="-114300">
              <a:buFont typeface="Arial" pitchFamily="34" charset="0"/>
              <a:buChar char="•"/>
            </a:pPr>
            <a:r>
              <a:rPr lang="en-US" dirty="0"/>
              <a:t>Select </a:t>
            </a:r>
            <a:r>
              <a:rPr lang="en-US" b="1" i="1" dirty="0">
                <a:solidFill>
                  <a:srgbClr val="FF0000"/>
                </a:solidFill>
              </a:rPr>
              <a:t>All</a:t>
            </a:r>
            <a:r>
              <a:rPr lang="en-US" dirty="0"/>
              <a:t> next to </a:t>
            </a:r>
            <a:r>
              <a:rPr lang="en-US" b="1" i="1" dirty="0">
                <a:solidFill>
                  <a:srgbClr val="FF0000"/>
                </a:solidFill>
              </a:rPr>
              <a:t>Show Owners</a:t>
            </a:r>
            <a:r>
              <a:rPr lang="en-US" dirty="0"/>
              <a:t>, and choose the relationship next to each drop down menu.</a:t>
            </a:r>
          </a:p>
          <a:p>
            <a:pPr marL="114300" indent="-114300">
              <a:buFont typeface="Arial" pitchFamily="34" charset="0"/>
              <a:buChar char="•"/>
            </a:pPr>
            <a:r>
              <a:rPr lang="en-US" dirty="0"/>
              <a:t>Choose </a:t>
            </a:r>
            <a:r>
              <a:rPr lang="en-US" b="1" i="1" dirty="0">
                <a:solidFill>
                  <a:srgbClr val="FF0000"/>
                </a:solidFill>
              </a:rPr>
              <a:t>Save</a:t>
            </a:r>
            <a:r>
              <a:rPr lang="en-US" dirty="0"/>
              <a:t> to complete the screen.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fontScale="90000"/>
          </a:bodyPr>
          <a:lstStyle/>
          <a:p>
            <a:pPr algn="l"/>
            <a:r>
              <a:rPr lang="en-US" sz="2800" dirty="0"/>
              <a:t>Step 7: Add Provider Controlling Interest/Ownership Details</a:t>
            </a:r>
          </a:p>
        </p:txBody>
      </p:sp>
      <p:sp>
        <p:nvSpPr>
          <p:cNvPr id="8" name="Slide Number Placeholder 7"/>
          <p:cNvSpPr>
            <a:spLocks noGrp="1"/>
          </p:cNvSpPr>
          <p:nvPr>
            <p:ph type="sldNum" sz="quarter" idx="12"/>
          </p:nvPr>
        </p:nvSpPr>
        <p:spPr/>
        <p:txBody>
          <a:bodyPr/>
          <a:lstStyle/>
          <a:p>
            <a:fld id="{5231E635-3882-45BA-B8C0-75C01EA01E46}" type="slidenum">
              <a:rPr lang="en-US" smtClean="0"/>
              <a:pPr/>
              <a:t>43</a:t>
            </a:fld>
            <a:endParaRPr lang="en-US" dirty="0"/>
          </a:p>
        </p:txBody>
      </p:sp>
      <p:sp>
        <p:nvSpPr>
          <p:cNvPr id="25" name="TextBox 2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6" name="Action Button: Custom 25">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7" name="Action Button: Custom 26">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1" name="Action Button: Custom 40">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2" name="Action Button: Custom 41">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3" name="Action Button: Custom 42">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4" name="Action Button: Home 43">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ction Button: Custom 44">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6" name="Action Button: Custom 45">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7" name="Action Button: Custom 46">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8" name="Action Button: Custom 47">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9" name="Action Button: Custom 48">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0" name="Action Button: Custom 49">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28" name="Picture 27">
            <a:extLst>
              <a:ext uri="{FF2B5EF4-FFF2-40B4-BE49-F238E27FC236}">
                <a16:creationId xmlns:a16="http://schemas.microsoft.com/office/drawing/2014/main" id="{6DB97F22-9DC4-4617-971E-F97030CAE180}"/>
              </a:ext>
            </a:extLst>
          </p:cNvPr>
          <p:cNvPicPr>
            <a:picLocks noChangeAspect="1"/>
          </p:cNvPicPr>
          <p:nvPr/>
        </p:nvPicPr>
        <p:blipFill>
          <a:blip r:embed="rId16"/>
          <a:stretch>
            <a:fillRect/>
          </a:stretch>
        </p:blipFill>
        <p:spPr>
          <a:xfrm>
            <a:off x="406695" y="906063"/>
            <a:ext cx="8330610" cy="3838074"/>
          </a:xfrm>
          <a:prstGeom prst="rect">
            <a:avLst/>
          </a:prstGeom>
        </p:spPr>
      </p:pic>
      <p:sp>
        <p:nvSpPr>
          <p:cNvPr id="29" name="Oval 28">
            <a:extLst>
              <a:ext uri="{FF2B5EF4-FFF2-40B4-BE49-F238E27FC236}">
                <a16:creationId xmlns:a16="http://schemas.microsoft.com/office/drawing/2014/main" id="{25E94BFD-7AE0-4E75-8F18-C41C1B0C93C9}"/>
              </a:ext>
            </a:extLst>
          </p:cNvPr>
          <p:cNvSpPr/>
          <p:nvPr/>
        </p:nvSpPr>
        <p:spPr>
          <a:xfrm>
            <a:off x="8167108" y="4531813"/>
            <a:ext cx="332217"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3D0D1F97-AF19-4F89-A789-A5C800140F91}"/>
              </a:ext>
            </a:extLst>
          </p:cNvPr>
          <p:cNvSpPr txBox="1"/>
          <p:nvPr/>
        </p:nvSpPr>
        <p:spPr>
          <a:xfrm>
            <a:off x="810782" y="4873928"/>
            <a:ext cx="7522435" cy="1200329"/>
          </a:xfrm>
          <a:prstGeom prst="rect">
            <a:avLst/>
          </a:prstGeom>
          <a:noFill/>
        </p:spPr>
        <p:txBody>
          <a:bodyPr wrap="square" rtlCol="0">
            <a:spAutoFit/>
          </a:bodyPr>
          <a:lstStyle/>
          <a:p>
            <a:pPr marL="117475" indent="-117475">
              <a:buFont typeface="Arial" pitchFamily="34" charset="0"/>
              <a:buChar char="•"/>
            </a:pPr>
            <a:r>
              <a:rPr lang="en-US" dirty="0"/>
              <a:t>Read the section on </a:t>
            </a:r>
            <a:r>
              <a:rPr lang="en-US" i="1" dirty="0"/>
              <a:t>Final Adverse Legal Actions/Convictions</a:t>
            </a:r>
            <a:r>
              <a:rPr lang="en-US" dirty="0"/>
              <a:t>.</a:t>
            </a:r>
          </a:p>
          <a:p>
            <a:pPr marL="117475" indent="-117475">
              <a:buFont typeface="Arial" pitchFamily="34" charset="0"/>
              <a:buChar char="•"/>
            </a:pPr>
            <a:r>
              <a:rPr lang="en-US" dirty="0"/>
              <a:t>Complete the </a:t>
            </a:r>
            <a:r>
              <a:rPr lang="en-US" b="1" i="1" dirty="0">
                <a:solidFill>
                  <a:srgbClr val="FF0000"/>
                </a:solidFill>
              </a:rPr>
              <a:t>Response and Comments (if applicable) </a:t>
            </a:r>
            <a:r>
              <a:rPr lang="en-US" dirty="0"/>
              <a:t>section next to each owner.</a:t>
            </a:r>
          </a:p>
          <a:p>
            <a:pPr marL="117475" indent="-117475">
              <a:buFont typeface="Arial" pitchFamily="34" charset="0"/>
              <a:buChar char="•"/>
            </a:pPr>
            <a:r>
              <a:rPr lang="en-US" dirty="0"/>
              <a:t>Select </a:t>
            </a:r>
            <a:r>
              <a:rPr lang="en-US" b="1" i="1" dirty="0">
                <a:solidFill>
                  <a:srgbClr val="FF0000"/>
                </a:solidFill>
              </a:rPr>
              <a:t>Ok</a:t>
            </a:r>
            <a:r>
              <a:rPr lang="en-US" dirty="0"/>
              <a:t>.</a:t>
            </a:r>
          </a:p>
        </p:txBody>
      </p:sp>
    </p:spTree>
    <p:extLst>
      <p:ext uri="{BB962C8B-B14F-4D97-AF65-F5344CB8AC3E}">
        <p14:creationId xmlns:p14="http://schemas.microsoft.com/office/powerpoint/2010/main" val="30080599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7: Add Provider Controlling Interest/Ownership Details</a:t>
            </a:r>
          </a:p>
        </p:txBody>
      </p:sp>
      <p:sp>
        <p:nvSpPr>
          <p:cNvPr id="11" name="Slide Number Placeholder 10"/>
          <p:cNvSpPr>
            <a:spLocks noGrp="1"/>
          </p:cNvSpPr>
          <p:nvPr>
            <p:ph type="sldNum" sz="quarter" idx="12"/>
          </p:nvPr>
        </p:nvSpPr>
        <p:spPr/>
        <p:txBody>
          <a:bodyPr/>
          <a:lstStyle/>
          <a:p>
            <a:fld id="{5231E635-3882-45BA-B8C0-75C01EA01E46}" type="slidenum">
              <a:rPr lang="en-US" smtClean="0"/>
              <a:pPr/>
              <a:t>44</a:t>
            </a:fld>
            <a:endParaRPr lang="en-US" dirty="0"/>
          </a:p>
        </p:txBody>
      </p:sp>
      <p:sp>
        <p:nvSpPr>
          <p:cNvPr id="23" name="TextBox 2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4" name="Action Button: Custom 23">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5" name="Action Button: Custom 24">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6" name="Action Button: Custom 25">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3" name="Action Button: Custom 42">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4" name="Action Button: Custom 43">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5" name="Action Button: Home 44">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ction Button: Custom 45">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7" name="Action Button: Custom 46">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8" name="Action Button: Custom 47">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9" name="Action Button: Custom 48">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0" name="Action Button: Custom 49">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1" name="Action Button: Custom 50">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28" name="Picture 27">
            <a:extLst>
              <a:ext uri="{FF2B5EF4-FFF2-40B4-BE49-F238E27FC236}">
                <a16:creationId xmlns:a16="http://schemas.microsoft.com/office/drawing/2014/main" id="{B3F99BE2-3587-4614-903C-DF78A0C4537B}"/>
              </a:ext>
            </a:extLst>
          </p:cNvPr>
          <p:cNvPicPr>
            <a:picLocks noChangeAspect="1"/>
          </p:cNvPicPr>
          <p:nvPr/>
        </p:nvPicPr>
        <p:blipFill>
          <a:blip r:embed="rId16"/>
          <a:stretch>
            <a:fillRect/>
          </a:stretch>
        </p:blipFill>
        <p:spPr>
          <a:xfrm>
            <a:off x="533400" y="948130"/>
            <a:ext cx="8077200" cy="2621049"/>
          </a:xfrm>
          <a:prstGeom prst="rect">
            <a:avLst/>
          </a:prstGeom>
        </p:spPr>
      </p:pic>
      <p:sp>
        <p:nvSpPr>
          <p:cNvPr id="30" name="Oval 29">
            <a:extLst>
              <a:ext uri="{FF2B5EF4-FFF2-40B4-BE49-F238E27FC236}">
                <a16:creationId xmlns:a16="http://schemas.microsoft.com/office/drawing/2014/main" id="{16BAB7EA-0979-466D-BAA1-A40DD79A0E73}"/>
              </a:ext>
            </a:extLst>
          </p:cNvPr>
          <p:cNvSpPr/>
          <p:nvPr/>
        </p:nvSpPr>
        <p:spPr>
          <a:xfrm>
            <a:off x="457200" y="954225"/>
            <a:ext cx="304800" cy="1641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6E665358-9C72-44F3-AEB3-A70EF57CFB1E}"/>
              </a:ext>
            </a:extLst>
          </p:cNvPr>
          <p:cNvSpPr txBox="1"/>
          <p:nvPr/>
        </p:nvSpPr>
        <p:spPr>
          <a:xfrm>
            <a:off x="657225" y="3629958"/>
            <a:ext cx="6324600" cy="369332"/>
          </a:xfrm>
          <a:prstGeom prst="rect">
            <a:avLst/>
          </a:prstGeom>
          <a:noFill/>
        </p:spPr>
        <p:txBody>
          <a:bodyPr wrap="square" rtlCol="0">
            <a:spAutoFit/>
          </a:bodyPr>
          <a:lstStyle/>
          <a:p>
            <a:pPr marL="285750" indent="-285750">
              <a:buFont typeface="Arial" panose="020B0604020202020204" pitchFamily="34" charset="0"/>
              <a:buChar char="•"/>
            </a:pPr>
            <a:r>
              <a:rPr lang="en-US" dirty="0"/>
              <a:t>Select </a:t>
            </a:r>
            <a:r>
              <a:rPr lang="en-US" b="1" i="1" dirty="0">
                <a:solidFill>
                  <a:srgbClr val="FF0000"/>
                </a:solidFill>
              </a:rPr>
              <a:t>Close</a:t>
            </a:r>
            <a:r>
              <a:rPr lang="en-US" dirty="0"/>
              <a:t>.</a:t>
            </a:r>
          </a:p>
        </p:txBody>
      </p:sp>
      <p:pic>
        <p:nvPicPr>
          <p:cNvPr id="34" name="Picture 33">
            <a:extLst>
              <a:ext uri="{FF2B5EF4-FFF2-40B4-BE49-F238E27FC236}">
                <a16:creationId xmlns:a16="http://schemas.microsoft.com/office/drawing/2014/main" id="{D488DFE8-D016-4DF2-8EB0-7124D0AD2A93}"/>
              </a:ext>
            </a:extLst>
          </p:cNvPr>
          <p:cNvPicPr>
            <a:picLocks noChangeAspect="1"/>
          </p:cNvPicPr>
          <p:nvPr/>
        </p:nvPicPr>
        <p:blipFill>
          <a:blip r:embed="rId17"/>
          <a:stretch>
            <a:fillRect/>
          </a:stretch>
        </p:blipFill>
        <p:spPr>
          <a:xfrm>
            <a:off x="533400" y="3994842"/>
            <a:ext cx="8077200" cy="717567"/>
          </a:xfrm>
          <a:prstGeom prst="rect">
            <a:avLst/>
          </a:prstGeom>
        </p:spPr>
      </p:pic>
      <p:cxnSp>
        <p:nvCxnSpPr>
          <p:cNvPr id="35" name="Straight Arrow Connector 34">
            <a:extLst>
              <a:ext uri="{FF2B5EF4-FFF2-40B4-BE49-F238E27FC236}">
                <a16:creationId xmlns:a16="http://schemas.microsoft.com/office/drawing/2014/main" id="{FB98101B-F827-4AC9-B064-1191AB44866D}"/>
              </a:ext>
            </a:extLst>
          </p:cNvPr>
          <p:cNvCxnSpPr/>
          <p:nvPr/>
        </p:nvCxnSpPr>
        <p:spPr>
          <a:xfrm>
            <a:off x="76200" y="4114800"/>
            <a:ext cx="356191"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36" name="Rectangle 35">
            <a:extLst>
              <a:ext uri="{FF2B5EF4-FFF2-40B4-BE49-F238E27FC236}">
                <a16:creationId xmlns:a16="http://schemas.microsoft.com/office/drawing/2014/main" id="{C4EE3CEC-8888-4E52-BD82-0ABD028F309C}"/>
              </a:ext>
            </a:extLst>
          </p:cNvPr>
          <p:cNvSpPr/>
          <p:nvPr/>
        </p:nvSpPr>
        <p:spPr>
          <a:xfrm>
            <a:off x="533400" y="4852936"/>
            <a:ext cx="8153400" cy="1200329"/>
          </a:xfrm>
          <a:prstGeom prst="rect">
            <a:avLst/>
          </a:prstGeom>
        </p:spPr>
        <p:txBody>
          <a:bodyPr wrap="square">
            <a:spAutoFit/>
          </a:bodyPr>
          <a:lstStyle/>
          <a:p>
            <a:pPr marL="114300" indent="-114300">
              <a:buFont typeface="Arial" pitchFamily="34" charset="0"/>
              <a:buChar char="•"/>
            </a:pPr>
            <a:r>
              <a:rPr lang="en-US" dirty="0"/>
              <a:t>It is required that ownership of 5% or more in any other Medicaid/Medicare entity be entered.</a:t>
            </a:r>
          </a:p>
          <a:p>
            <a:pPr marL="114300" indent="-114300">
              <a:buFont typeface="Arial" pitchFamily="34" charset="0"/>
              <a:buChar char="•"/>
            </a:pPr>
            <a:r>
              <a:rPr lang="en-US" dirty="0"/>
              <a:t>To enter Ownership details in another Medicaid/Medicare Entity, go to the bottom of the page and click on </a:t>
            </a:r>
            <a:r>
              <a:rPr lang="en-US" b="1" i="1" dirty="0">
                <a:solidFill>
                  <a:srgbClr val="FF0000"/>
                </a:solidFill>
              </a:rPr>
              <a:t>Add Other Owned Entity</a:t>
            </a:r>
            <a:r>
              <a:rPr lang="en-US" dirty="0"/>
              <a:t>.</a:t>
            </a:r>
          </a:p>
        </p:txBody>
      </p:sp>
    </p:spTree>
    <p:extLst>
      <p:ext uri="{BB962C8B-B14F-4D97-AF65-F5344CB8AC3E}">
        <p14:creationId xmlns:p14="http://schemas.microsoft.com/office/powerpoint/2010/main" val="1675780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914400" y="1371600"/>
            <a:ext cx="7261306" cy="3548063"/>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7: Add Provider Controlling Interest/Ownership Details</a:t>
            </a:r>
          </a:p>
        </p:txBody>
      </p:sp>
      <p:sp>
        <p:nvSpPr>
          <p:cNvPr id="11" name="Slide Number Placeholder 10"/>
          <p:cNvSpPr>
            <a:spLocks noGrp="1"/>
          </p:cNvSpPr>
          <p:nvPr>
            <p:ph type="sldNum" sz="quarter" idx="12"/>
          </p:nvPr>
        </p:nvSpPr>
        <p:spPr/>
        <p:txBody>
          <a:bodyPr/>
          <a:lstStyle/>
          <a:p>
            <a:fld id="{5231E635-3882-45BA-B8C0-75C01EA01E46}" type="slidenum">
              <a:rPr lang="en-US" smtClean="0"/>
              <a:pPr/>
              <a:t>45</a:t>
            </a:fld>
            <a:endParaRPr lang="en-US" dirty="0"/>
          </a:p>
        </p:txBody>
      </p:sp>
      <p:sp>
        <p:nvSpPr>
          <p:cNvPr id="12" name="TextBox 11"/>
          <p:cNvSpPr txBox="1"/>
          <p:nvPr/>
        </p:nvSpPr>
        <p:spPr>
          <a:xfrm>
            <a:off x="762000" y="4944070"/>
            <a:ext cx="7391400" cy="923330"/>
          </a:xfrm>
          <a:prstGeom prst="rect">
            <a:avLst/>
          </a:prstGeom>
          <a:noFill/>
        </p:spPr>
        <p:txBody>
          <a:bodyPr wrap="square" rtlCol="0">
            <a:spAutoFit/>
          </a:bodyPr>
          <a:lstStyle/>
          <a:p>
            <a:pPr marL="111125" indent="-111125">
              <a:buFont typeface="Arial" pitchFamily="34" charset="0"/>
              <a:buChar char="•"/>
            </a:pPr>
            <a:r>
              <a:rPr lang="en-US" dirty="0"/>
              <a:t>After entering the street address and zip code, click </a:t>
            </a:r>
            <a:r>
              <a:rPr lang="en-US" b="1" i="1" dirty="0">
                <a:solidFill>
                  <a:srgbClr val="FF0000"/>
                </a:solidFill>
              </a:rPr>
              <a:t>Validate Address</a:t>
            </a:r>
            <a:r>
              <a:rPr lang="en-US" dirty="0"/>
              <a:t>.</a:t>
            </a:r>
          </a:p>
          <a:p>
            <a:pPr marL="111125" indent="-111125">
              <a:buFont typeface="Arial" pitchFamily="34" charset="0"/>
              <a:buChar char="•"/>
            </a:pPr>
            <a:r>
              <a:rPr lang="en-US" dirty="0"/>
              <a:t>When all information is complete, click </a:t>
            </a:r>
            <a:r>
              <a:rPr lang="en-US" b="1" i="1" dirty="0">
                <a:solidFill>
                  <a:srgbClr val="FF0000"/>
                </a:solidFill>
              </a:rPr>
              <a:t>OK</a:t>
            </a:r>
            <a:r>
              <a:rPr lang="en-US" dirty="0"/>
              <a:t>.</a:t>
            </a:r>
          </a:p>
          <a:p>
            <a:pPr marL="111125" indent="-111125">
              <a:buFont typeface="Arial" pitchFamily="34" charset="0"/>
              <a:buChar char="•"/>
            </a:pPr>
            <a:r>
              <a:rPr lang="en-US" dirty="0"/>
              <a:t>Repeat these steps to add ownership in another Medicaid/Medicare Entity.</a:t>
            </a:r>
          </a:p>
        </p:txBody>
      </p:sp>
      <p:cxnSp>
        <p:nvCxnSpPr>
          <p:cNvPr id="18" name="Straight Arrow Connector 17"/>
          <p:cNvCxnSpPr/>
          <p:nvPr/>
        </p:nvCxnSpPr>
        <p:spPr>
          <a:xfrm>
            <a:off x="7467600" y="3733800"/>
            <a:ext cx="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7239000" y="45720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8" name="Action Button: Custom 27">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5" name="Action Button: Custom 44">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6" name="Action Button: Custom 4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7" name="Action Button: Home 46">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ction Button: Custom 47">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9" name="Action Button: Custom 48">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0" name="Action Button: Custom 49">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1" name="Action Button: Custom 50">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2" name="Action Button: Custom 51">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3" name="Action Button: Custom 52">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7032053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156642" y="1295400"/>
            <a:ext cx="8834958" cy="2743200"/>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7: Add Provider Controlling Interest/Ownership Details</a:t>
            </a:r>
          </a:p>
        </p:txBody>
      </p:sp>
      <p:sp>
        <p:nvSpPr>
          <p:cNvPr id="11" name="Slide Number Placeholder 10"/>
          <p:cNvSpPr>
            <a:spLocks noGrp="1"/>
          </p:cNvSpPr>
          <p:nvPr>
            <p:ph type="sldNum" sz="quarter" idx="12"/>
          </p:nvPr>
        </p:nvSpPr>
        <p:spPr/>
        <p:txBody>
          <a:bodyPr/>
          <a:lstStyle/>
          <a:p>
            <a:fld id="{5231E635-3882-45BA-B8C0-75C01EA01E46}" type="slidenum">
              <a:rPr lang="en-US" smtClean="0"/>
              <a:pPr/>
              <a:t>46</a:t>
            </a:fld>
            <a:endParaRPr lang="en-US" dirty="0"/>
          </a:p>
        </p:txBody>
      </p:sp>
      <p:sp>
        <p:nvSpPr>
          <p:cNvPr id="15" name="Rectangle 14"/>
          <p:cNvSpPr/>
          <p:nvPr/>
        </p:nvSpPr>
        <p:spPr>
          <a:xfrm>
            <a:off x="762000" y="4191000"/>
            <a:ext cx="7772400" cy="646331"/>
          </a:xfrm>
          <a:prstGeom prst="rect">
            <a:avLst/>
          </a:prstGeom>
        </p:spPr>
        <p:txBody>
          <a:bodyPr wrap="square">
            <a:spAutoFit/>
          </a:bodyPr>
          <a:lstStyle/>
          <a:p>
            <a:pPr marL="114300" indent="-114300">
              <a:buFont typeface="Arial" pitchFamily="34" charset="0"/>
              <a:buChar char="•"/>
            </a:pPr>
            <a:r>
              <a:rPr lang="en-US" dirty="0"/>
              <a:t>When all ownerships for this location and ownership information in other entities is complete, click </a:t>
            </a:r>
            <a:r>
              <a:rPr lang="en-US" b="1" i="1" dirty="0">
                <a:solidFill>
                  <a:srgbClr val="FF0000"/>
                </a:solidFill>
              </a:rPr>
              <a:t>Close</a:t>
            </a:r>
            <a:r>
              <a:rPr lang="en-US" dirty="0"/>
              <a:t>. </a:t>
            </a:r>
          </a:p>
        </p:txBody>
      </p:sp>
      <p:sp>
        <p:nvSpPr>
          <p:cNvPr id="16" name="Oval 15"/>
          <p:cNvSpPr/>
          <p:nvPr/>
        </p:nvSpPr>
        <p:spPr>
          <a:xfrm>
            <a:off x="76200" y="12192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53" name="Action Button: Custom 52">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54" name="Action Button: Custom 53">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55" name="Action Button: Custom 54">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56" name="Action Button: Custom 55">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7" name="Action Button: Custom 56">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8" name="Action Button: Home 5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Action Button: Custom 58">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60" name="Action Button: Custom 59">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61" name="Action Button: Custom 60">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62" name="Action Button: Custom 61">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63" name="Action Button: Custom 62">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64" name="Action Button: Custom 63">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33121699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47700" y="4038600"/>
            <a:ext cx="8001000" cy="1066800"/>
          </a:xfrm>
          <a:ln>
            <a:noFill/>
          </a:ln>
        </p:spPr>
        <p:txBody>
          <a:bodyPr>
            <a:noAutofit/>
          </a:bodyPr>
          <a:lstStyle/>
          <a:p>
            <a:pPr marL="115888" indent="-115888"/>
            <a:r>
              <a:rPr lang="en-US" sz="1800" dirty="0"/>
              <a:t>The system will place the current date in the End Date field and will place </a:t>
            </a:r>
            <a:r>
              <a:rPr lang="en-US" sz="1800" b="1" i="1" dirty="0">
                <a:solidFill>
                  <a:srgbClr val="FF0000"/>
                </a:solidFill>
              </a:rPr>
              <a:t>Complete</a:t>
            </a:r>
            <a:r>
              <a:rPr lang="en-US" sz="1800" dirty="0"/>
              <a:t> for Step 7.</a:t>
            </a:r>
          </a:p>
          <a:p>
            <a:pPr marL="115888" indent="-115888"/>
            <a:r>
              <a:rPr lang="en-US" sz="1800" dirty="0"/>
              <a:t>Click on Step 8: </a:t>
            </a:r>
            <a:r>
              <a:rPr lang="en-US" sz="1800" b="1" i="1" dirty="0">
                <a:solidFill>
                  <a:srgbClr val="FF0000"/>
                </a:solidFill>
              </a:rPr>
              <a:t>Add Taxonomy Details</a:t>
            </a:r>
            <a:r>
              <a:rPr lang="en-US" sz="1800" dirty="0"/>
              <a:t> to continue with the application.</a:t>
            </a:r>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5" name="Slide Number Placeholder 4"/>
          <p:cNvSpPr>
            <a:spLocks noGrp="1"/>
          </p:cNvSpPr>
          <p:nvPr>
            <p:ph type="sldNum" sz="quarter" idx="12"/>
          </p:nvPr>
        </p:nvSpPr>
        <p:spPr/>
        <p:txBody>
          <a:bodyPr/>
          <a:lstStyle/>
          <a:p>
            <a:fld id="{5231E635-3882-45BA-B8C0-75C01EA01E46}" type="slidenum">
              <a:rPr lang="en-US" smtClean="0"/>
              <a:pPr/>
              <a:t>47</a:t>
            </a:fld>
            <a:endParaRPr lang="en-US" dirty="0"/>
          </a:p>
        </p:txBody>
      </p:sp>
      <p:sp>
        <p:nvSpPr>
          <p:cNvPr id="42" name="TextBox 4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3" name="Action Button: Custom 42">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4" name="Picture 3">
            <a:extLst>
              <a:ext uri="{FF2B5EF4-FFF2-40B4-BE49-F238E27FC236}">
                <a16:creationId xmlns:a16="http://schemas.microsoft.com/office/drawing/2014/main" id="{35D3C103-EDB9-4898-B4EF-A2BE73FDE956}"/>
              </a:ext>
            </a:extLst>
          </p:cNvPr>
          <p:cNvPicPr>
            <a:picLocks noChangeAspect="1"/>
          </p:cNvPicPr>
          <p:nvPr/>
        </p:nvPicPr>
        <p:blipFill>
          <a:blip r:embed="rId16"/>
          <a:stretch>
            <a:fillRect/>
          </a:stretch>
        </p:blipFill>
        <p:spPr>
          <a:xfrm>
            <a:off x="533400" y="1043079"/>
            <a:ext cx="7924800" cy="2545773"/>
          </a:xfrm>
          <a:prstGeom prst="rect">
            <a:avLst/>
          </a:prstGeom>
        </p:spPr>
      </p:pic>
      <p:sp>
        <p:nvSpPr>
          <p:cNvPr id="25" name="Oval 24">
            <a:extLst>
              <a:ext uri="{FF2B5EF4-FFF2-40B4-BE49-F238E27FC236}">
                <a16:creationId xmlns:a16="http://schemas.microsoft.com/office/drawing/2014/main" id="{BFE71068-3D7D-43B7-B8BA-B9621829539C}"/>
              </a:ext>
            </a:extLst>
          </p:cNvPr>
          <p:cNvSpPr/>
          <p:nvPr/>
        </p:nvSpPr>
        <p:spPr>
          <a:xfrm>
            <a:off x="5791200" y="2514600"/>
            <a:ext cx="14478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Arrow Connector 25">
            <a:extLst>
              <a:ext uri="{FF2B5EF4-FFF2-40B4-BE49-F238E27FC236}">
                <a16:creationId xmlns:a16="http://schemas.microsoft.com/office/drawing/2014/main" id="{3207230F-7390-4435-ADCF-589D9F2D43E3}"/>
              </a:ext>
            </a:extLst>
          </p:cNvPr>
          <p:cNvCxnSpPr/>
          <p:nvPr/>
        </p:nvCxnSpPr>
        <p:spPr>
          <a:xfrm flipH="1">
            <a:off x="1567037" y="2828925"/>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29689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152400" y="1943383"/>
            <a:ext cx="8839200" cy="1963411"/>
          </a:xfrm>
          <a:prstGeom prst="rect">
            <a:avLst/>
          </a:prstGeom>
          <a:noFill/>
          <a:ln w="9525">
            <a:noFill/>
            <a:miter lim="800000"/>
            <a:headEnd/>
            <a:tailEnd/>
          </a:ln>
        </p:spPr>
      </p:pic>
      <p:grpSp>
        <p:nvGrpSpPr>
          <p:cNvPr id="2" name="Group 20"/>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5"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2"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4" name="Content Placeholder 2"/>
          <p:cNvSpPr txBox="1">
            <a:spLocks/>
          </p:cNvSpPr>
          <p:nvPr/>
        </p:nvSpPr>
        <p:spPr>
          <a:xfrm>
            <a:off x="762000" y="4038600"/>
            <a:ext cx="7445477" cy="457199"/>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a:t>To enter Taxonomy Details click on </a:t>
            </a:r>
            <a:r>
              <a:rPr lang="en-US" sz="1800" b="1" i="1" dirty="0">
                <a:solidFill>
                  <a:srgbClr val="FF0000"/>
                </a:solidFill>
              </a:rPr>
              <a:t>Add</a:t>
            </a:r>
            <a:r>
              <a:rPr lang="en-US" sz="1800" b="1" i="1" dirty="0"/>
              <a:t>.</a:t>
            </a:r>
            <a:endParaRPr lang="en-US" sz="1800" dirty="0"/>
          </a:p>
        </p:txBody>
      </p:sp>
      <p:sp>
        <p:nvSpPr>
          <p:cNvPr id="16" name="Title 5"/>
          <p:cNvSpPr>
            <a:spLocks noGrp="1"/>
          </p:cNvSpPr>
          <p:nvPr>
            <p:ph type="title"/>
          </p:nvPr>
        </p:nvSpPr>
        <p:spPr>
          <a:xfrm>
            <a:off x="0" y="0"/>
            <a:ext cx="6477000" cy="838200"/>
          </a:xfrm>
        </p:spPr>
        <p:txBody>
          <a:bodyPr>
            <a:normAutofit/>
          </a:bodyPr>
          <a:lstStyle/>
          <a:p>
            <a:pPr algn="l"/>
            <a:r>
              <a:rPr lang="en-US" sz="2800" dirty="0"/>
              <a:t>Step 7: Add Taxonomy Details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48</a:t>
            </a:fld>
            <a:endParaRPr lang="en-US" dirty="0"/>
          </a:p>
        </p:txBody>
      </p:sp>
      <p:sp>
        <p:nvSpPr>
          <p:cNvPr id="15" name="Oval 14"/>
          <p:cNvSpPr/>
          <p:nvPr/>
        </p:nvSpPr>
        <p:spPr>
          <a:xfrm>
            <a:off x="609600" y="1905000"/>
            <a:ext cx="533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8" name="Action Button: Custom 27">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9" name="Action Button: Custom 28">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3" name="Action Button: Custom 42">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4" name="Action Button: Custom 43">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5" name="Action Button: Custom 44">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6" name="Action Button: Home 45">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ction Button: Custom 46">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8" name="Action Button: Custom 47">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9" name="Action Button: Custom 48">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0" name="Action Button: Custom 49">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1" name="Action Button: Custom 50">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2" name="Action Button: Custom 51">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060857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p:nvPr/>
        </p:nvGrpSpPr>
        <p:grpSpPr>
          <a:xfrm>
            <a:off x="0" y="0"/>
            <a:ext cx="9144000" cy="832757"/>
            <a:chOff x="0" y="0"/>
            <a:chExt cx="9144000" cy="832757"/>
          </a:xfrm>
        </p:grpSpPr>
        <p:sp>
          <p:nvSpPr>
            <p:cNvPr id="31" name="Rectangle 3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2"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2" name="Content Placeholder 2"/>
          <p:cNvSpPr txBox="1">
            <a:spLocks/>
          </p:cNvSpPr>
          <p:nvPr/>
        </p:nvSpPr>
        <p:spPr>
          <a:xfrm>
            <a:off x="457200" y="5105400"/>
            <a:ext cx="8229600" cy="10207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4" name="Content Placeholder 2"/>
          <p:cNvSpPr txBox="1">
            <a:spLocks/>
          </p:cNvSpPr>
          <p:nvPr/>
        </p:nvSpPr>
        <p:spPr>
          <a:xfrm>
            <a:off x="781050" y="4307388"/>
            <a:ext cx="7772400" cy="9906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If the Taxonomy Code is known, enter the </a:t>
            </a:r>
            <a:r>
              <a:rPr lang="en-US" sz="1800" b="1" i="1" dirty="0">
                <a:solidFill>
                  <a:srgbClr val="FF0000"/>
                </a:solidFill>
              </a:rPr>
              <a:t>Taxonomy Code </a:t>
            </a:r>
            <a:r>
              <a:rPr lang="en-US" sz="1800" dirty="0"/>
              <a:t>and the </a:t>
            </a:r>
            <a:r>
              <a:rPr lang="en-US" sz="1800" b="1" i="1" dirty="0">
                <a:solidFill>
                  <a:srgbClr val="FF0000"/>
                </a:solidFill>
              </a:rPr>
              <a:t>Start Date</a:t>
            </a:r>
            <a:r>
              <a:rPr lang="en-US" sz="1800" dirty="0"/>
              <a:t>.</a:t>
            </a:r>
          </a:p>
          <a:p>
            <a:pPr marL="111125" indent="-111125">
              <a:spcBef>
                <a:spcPts val="0"/>
              </a:spcBef>
            </a:pPr>
            <a:r>
              <a:rPr lang="en-US" sz="1800" dirty="0"/>
              <a:t>Click on </a:t>
            </a:r>
            <a:r>
              <a:rPr lang="en-US" sz="1800" b="1" i="1" dirty="0">
                <a:solidFill>
                  <a:srgbClr val="FF0000"/>
                </a:solidFill>
              </a:rPr>
              <a:t>Confirm Taxonomy</a:t>
            </a:r>
            <a:r>
              <a:rPr lang="en-US" sz="1800" b="1" i="1" dirty="0"/>
              <a:t> </a:t>
            </a:r>
            <a:r>
              <a:rPr lang="en-US" sz="1800" dirty="0"/>
              <a:t>and verify </a:t>
            </a:r>
            <a:r>
              <a:rPr lang="en-US" sz="1800" b="1" i="1" dirty="0">
                <a:solidFill>
                  <a:srgbClr val="FF0000"/>
                </a:solidFill>
              </a:rPr>
              <a:t>Description</a:t>
            </a:r>
            <a:r>
              <a:rPr lang="en-US" sz="1800" dirty="0"/>
              <a:t> is populated correctly. </a:t>
            </a:r>
          </a:p>
          <a:p>
            <a:pPr marL="111125" indent="-111125">
              <a:spcBef>
                <a:spcPts val="0"/>
              </a:spcBef>
            </a:pPr>
            <a:r>
              <a:rPr lang="en-US" sz="1800" dirty="0"/>
              <a:t>Click on </a:t>
            </a:r>
            <a:r>
              <a:rPr lang="en-US" sz="1800" b="1" i="1" dirty="0">
                <a:solidFill>
                  <a:srgbClr val="FF0000"/>
                </a:solidFill>
              </a:rPr>
              <a:t>OK</a:t>
            </a:r>
            <a:r>
              <a:rPr lang="en-US" sz="1800" dirty="0"/>
              <a:t>  to finalize the submission.</a:t>
            </a:r>
          </a:p>
        </p:txBody>
      </p:sp>
      <p:sp>
        <p:nvSpPr>
          <p:cNvPr id="23" name="Title 5"/>
          <p:cNvSpPr>
            <a:spLocks noGrp="1"/>
          </p:cNvSpPr>
          <p:nvPr>
            <p:ph type="title"/>
          </p:nvPr>
        </p:nvSpPr>
        <p:spPr>
          <a:xfrm>
            <a:off x="0" y="0"/>
            <a:ext cx="6477000" cy="838200"/>
          </a:xfrm>
        </p:spPr>
        <p:txBody>
          <a:bodyPr>
            <a:normAutofit/>
          </a:bodyPr>
          <a:lstStyle/>
          <a:p>
            <a:pPr algn="l"/>
            <a:r>
              <a:rPr lang="en-US" sz="2800" dirty="0"/>
              <a:t>Step 7: Add Taxonomy Details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49</a:t>
            </a:fld>
            <a:endParaRPr lang="en-US" dirty="0"/>
          </a:p>
        </p:txBody>
      </p:sp>
      <p:pic>
        <p:nvPicPr>
          <p:cNvPr id="1433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1183188"/>
            <a:ext cx="8534400" cy="2779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6" name="Straight Arrow Connector 25"/>
          <p:cNvCxnSpPr/>
          <p:nvPr/>
        </p:nvCxnSpPr>
        <p:spPr>
          <a:xfrm>
            <a:off x="685800" y="27432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7" name="Action Button: Custom 26">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8" name="Action Button: Custom 27">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30" name="Oval 29">
            <a:extLst>
              <a:ext uri="{FF2B5EF4-FFF2-40B4-BE49-F238E27FC236}">
                <a16:creationId xmlns:a16="http://schemas.microsoft.com/office/drawing/2014/main" id="{AFA228A3-4CE0-4DC9-ACD1-0E50A33C3974}"/>
              </a:ext>
            </a:extLst>
          </p:cNvPr>
          <p:cNvSpPr/>
          <p:nvPr/>
        </p:nvSpPr>
        <p:spPr>
          <a:xfrm>
            <a:off x="6553200" y="3647620"/>
            <a:ext cx="1524000" cy="28779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Arrow Connector 4">
            <a:extLst>
              <a:ext uri="{FF2B5EF4-FFF2-40B4-BE49-F238E27FC236}">
                <a16:creationId xmlns:a16="http://schemas.microsoft.com/office/drawing/2014/main" id="{38145386-63A5-401E-9690-EA7CBF91E089}"/>
              </a:ext>
            </a:extLst>
          </p:cNvPr>
          <p:cNvCxnSpPr/>
          <p:nvPr/>
        </p:nvCxnSpPr>
        <p:spPr>
          <a:xfrm flipH="1">
            <a:off x="3429000" y="1752600"/>
            <a:ext cx="68580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729674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ontent Placeholder 2"/>
          <p:cNvSpPr txBox="1">
            <a:spLocks/>
          </p:cNvSpPr>
          <p:nvPr/>
        </p:nvSpPr>
        <p:spPr>
          <a:xfrm>
            <a:off x="762000" y="4267200"/>
            <a:ext cx="7543800" cy="17526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If code is not known, click on the </a:t>
            </a:r>
            <a:r>
              <a:rPr lang="en-US" sz="1400" dirty="0">
                <a:solidFill>
                  <a:srgbClr val="FF0000"/>
                </a:solidFill>
                <a:latin typeface="Wingdings 3" pitchFamily="18" charset="2"/>
              </a:rPr>
              <a:t>t</a:t>
            </a:r>
            <a:r>
              <a:rPr lang="en-US" sz="1800" dirty="0"/>
              <a:t> to the right of the box to access The National Uniform Claim Committee Taxonomy Code list. This will open a new web browser window.</a:t>
            </a:r>
          </a:p>
          <a:p>
            <a:pPr marL="111125" indent="-111125">
              <a:spcBef>
                <a:spcPts val="0"/>
              </a:spcBef>
            </a:pPr>
            <a:r>
              <a:rPr lang="en-US" sz="1800" dirty="0"/>
              <a:t>At least one of the Taxonomy Codes entered in IMPACT must be the Taxonomy Code registered with the National Plan and Provider Enumeration System (NPPES).</a:t>
            </a:r>
          </a:p>
          <a:p>
            <a:pPr marL="111125" indent="-111125"/>
            <a:endParaRPr lang="en-US" sz="1800" dirty="0"/>
          </a:p>
        </p:txBody>
      </p:sp>
      <p:grpSp>
        <p:nvGrpSpPr>
          <p:cNvPr id="2" name="Group 23"/>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3" name="Title 5"/>
          <p:cNvSpPr>
            <a:spLocks noGrp="1"/>
          </p:cNvSpPr>
          <p:nvPr>
            <p:ph type="title"/>
          </p:nvPr>
        </p:nvSpPr>
        <p:spPr>
          <a:xfrm>
            <a:off x="0" y="0"/>
            <a:ext cx="6477000" cy="838200"/>
          </a:xfrm>
        </p:spPr>
        <p:txBody>
          <a:bodyPr>
            <a:normAutofit/>
          </a:bodyPr>
          <a:lstStyle/>
          <a:p>
            <a:pPr algn="l"/>
            <a:r>
              <a:rPr lang="en-US" sz="2800" dirty="0"/>
              <a:t>Step 7: Add Taxonomy Details</a:t>
            </a:r>
          </a:p>
        </p:txBody>
      </p:sp>
      <p:sp>
        <p:nvSpPr>
          <p:cNvPr id="4" name="Slide Number Placeholder 3"/>
          <p:cNvSpPr>
            <a:spLocks noGrp="1"/>
          </p:cNvSpPr>
          <p:nvPr>
            <p:ph type="sldNum" sz="quarter" idx="12"/>
          </p:nvPr>
        </p:nvSpPr>
        <p:spPr/>
        <p:txBody>
          <a:bodyPr/>
          <a:lstStyle/>
          <a:p>
            <a:fld id="{5231E635-3882-45BA-B8C0-75C01EA01E46}" type="slidenum">
              <a:rPr lang="en-US" smtClean="0"/>
              <a:pPr/>
              <a:t>50</a:t>
            </a:fld>
            <a:endParaRPr lang="en-US" dirty="0"/>
          </a:p>
        </p:txBody>
      </p:sp>
      <p:pic>
        <p:nvPicPr>
          <p:cNvPr id="1536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1466850"/>
            <a:ext cx="8534400" cy="280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2895600" y="1861495"/>
            <a:ext cx="802190" cy="3079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1" name="Action Button: Custom 40">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2" name="Action Button: Custom 41">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3" name="Action Button: Custom 42">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4" name="Action Button: Custom 43">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5" name="Action Button: Custom 44">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6" name="Action Button: Home 45">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ction Button: Custom 46">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8" name="Action Button: Custom 47">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9" name="Action Button: Custom 48">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0" name="Action Button: Custom 49">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1" name="Action Button: Custom 50">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2" name="Action Button: Custom 51">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38624047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2" cstate="print"/>
            <a:srcRect/>
            <a:stretch>
              <a:fillRect/>
            </a:stretch>
          </p:blipFill>
          <p:spPr bwMode="auto">
            <a:xfrm>
              <a:off x="6553200" y="76200"/>
              <a:ext cx="2404580" cy="685800"/>
            </a:xfrm>
            <a:prstGeom prst="rect">
              <a:avLst/>
            </a:prstGeom>
            <a:noFill/>
          </p:spPr>
        </p:pic>
      </p:grpSp>
      <p:sp>
        <p:nvSpPr>
          <p:cNvPr id="14" name="Content Placeholder 2"/>
          <p:cNvSpPr txBox="1">
            <a:spLocks/>
          </p:cNvSpPr>
          <p:nvPr/>
        </p:nvSpPr>
        <p:spPr>
          <a:xfrm>
            <a:off x="609600" y="35814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21" name="Title 5"/>
          <p:cNvSpPr>
            <a:spLocks noGrp="1"/>
          </p:cNvSpPr>
          <p:nvPr>
            <p:ph type="title"/>
          </p:nvPr>
        </p:nvSpPr>
        <p:spPr>
          <a:xfrm>
            <a:off x="0" y="0"/>
            <a:ext cx="6477000" cy="838200"/>
          </a:xfrm>
        </p:spPr>
        <p:txBody>
          <a:bodyPr>
            <a:normAutofit/>
          </a:bodyPr>
          <a:lstStyle/>
          <a:p>
            <a:pPr algn="l"/>
            <a:r>
              <a:rPr lang="en-US" sz="2800" dirty="0"/>
              <a:t>Step 7: Add Taxonomy Details</a:t>
            </a:r>
          </a:p>
        </p:txBody>
      </p:sp>
      <p:sp>
        <p:nvSpPr>
          <p:cNvPr id="46" name="Rectangle 45"/>
          <p:cNvSpPr/>
          <p:nvPr/>
        </p:nvSpPr>
        <p:spPr>
          <a:xfrm>
            <a:off x="762000" y="4953000"/>
            <a:ext cx="7924800" cy="646331"/>
          </a:xfrm>
          <a:prstGeom prst="rect">
            <a:avLst/>
          </a:prstGeom>
        </p:spPr>
        <p:txBody>
          <a:bodyPr wrap="square">
            <a:spAutoFit/>
          </a:bodyPr>
          <a:lstStyle/>
          <a:p>
            <a:pPr marL="111125" indent="-111125">
              <a:spcBef>
                <a:spcPts val="0"/>
              </a:spcBef>
              <a:buFont typeface="Arial" pitchFamily="34" charset="0"/>
              <a:buChar char="•"/>
            </a:pPr>
            <a:r>
              <a:rPr lang="en-US" dirty="0"/>
              <a:t>In the web browser window that opens will be a list of provider types.</a:t>
            </a:r>
          </a:p>
          <a:p>
            <a:pPr marL="111125" indent="-111125">
              <a:spcBef>
                <a:spcPts val="0"/>
              </a:spcBef>
              <a:buFont typeface="Arial" pitchFamily="34" charset="0"/>
              <a:buChar char="•"/>
            </a:pPr>
            <a:r>
              <a:rPr lang="en-US" dirty="0"/>
              <a:t>Click </a:t>
            </a:r>
            <a:r>
              <a:rPr lang="en-US" b="1" i="1" dirty="0">
                <a:solidFill>
                  <a:srgbClr val="FF0000"/>
                </a:solidFill>
              </a:rPr>
              <a:t>+</a:t>
            </a:r>
            <a:r>
              <a:rPr lang="en-US" dirty="0"/>
              <a:t> next to the appropriate provider type for your enrollment. </a:t>
            </a:r>
          </a:p>
        </p:txBody>
      </p:sp>
      <p:sp>
        <p:nvSpPr>
          <p:cNvPr id="3" name="Slide Number Placeholder 2"/>
          <p:cNvSpPr>
            <a:spLocks noGrp="1"/>
          </p:cNvSpPr>
          <p:nvPr>
            <p:ph type="sldNum" sz="quarter" idx="12"/>
          </p:nvPr>
        </p:nvSpPr>
        <p:spPr/>
        <p:txBody>
          <a:bodyPr/>
          <a:lstStyle/>
          <a:p>
            <a:fld id="{5231E635-3882-45BA-B8C0-75C01EA01E46}" type="slidenum">
              <a:rPr lang="en-US" smtClean="0"/>
              <a:pPr/>
              <a:t>51</a:t>
            </a:fld>
            <a:endParaRPr lang="en-US" dirty="0"/>
          </a:p>
        </p:txBody>
      </p:sp>
      <p:pic>
        <p:nvPicPr>
          <p:cNvPr id="163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828800"/>
            <a:ext cx="6881587" cy="3014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Oval 30"/>
          <p:cNvSpPr/>
          <p:nvPr/>
        </p:nvSpPr>
        <p:spPr>
          <a:xfrm>
            <a:off x="990600" y="3657600"/>
            <a:ext cx="25908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5" name="Action Button: Custom 24">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2" name="Action Button: Custom 41">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3" name="Action Button: Custom 42">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4" name="Action Button: Custom 43">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5" name="Action Button: Custom 4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7" name="Action Button: Home 46">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ction Button: Custom 47">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9" name="Action Button: Custom 48">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0" name="Action Button: Custom 49">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1" name="Action Button: Custom 50">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2" name="Action Button: Custom 51">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3" name="Action Button: Custom 52">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5631772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2" cstate="print"/>
            <a:srcRect/>
            <a:stretch>
              <a:fillRect/>
            </a:stretch>
          </p:blipFill>
          <p:spPr bwMode="auto">
            <a:xfrm>
              <a:off x="6553200" y="76200"/>
              <a:ext cx="2404580" cy="685800"/>
            </a:xfrm>
            <a:prstGeom prst="rect">
              <a:avLst/>
            </a:prstGeom>
            <a:noFill/>
          </p:spPr>
        </p:pic>
      </p:grpSp>
      <p:sp>
        <p:nvSpPr>
          <p:cNvPr id="14" name="Content Placeholder 2"/>
          <p:cNvSpPr txBox="1">
            <a:spLocks/>
          </p:cNvSpPr>
          <p:nvPr/>
        </p:nvSpPr>
        <p:spPr>
          <a:xfrm>
            <a:off x="5943600" y="1143001"/>
            <a:ext cx="2895600" cy="320040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endParaRPr lang="en-US" sz="1800" dirty="0"/>
          </a:p>
        </p:txBody>
      </p:sp>
      <p:sp>
        <p:nvSpPr>
          <p:cNvPr id="22" name="Title 5"/>
          <p:cNvSpPr>
            <a:spLocks noGrp="1"/>
          </p:cNvSpPr>
          <p:nvPr>
            <p:ph type="title"/>
          </p:nvPr>
        </p:nvSpPr>
        <p:spPr>
          <a:xfrm>
            <a:off x="0" y="0"/>
            <a:ext cx="6477000" cy="838200"/>
          </a:xfrm>
        </p:spPr>
        <p:txBody>
          <a:bodyPr>
            <a:normAutofit/>
          </a:bodyPr>
          <a:lstStyle/>
          <a:p>
            <a:pPr algn="l"/>
            <a:r>
              <a:rPr lang="en-US" sz="2800" dirty="0"/>
              <a:t>Step 7: Add Taxonomy Details</a:t>
            </a:r>
          </a:p>
        </p:txBody>
      </p:sp>
      <p:sp>
        <p:nvSpPr>
          <p:cNvPr id="24" name="Content Placeholder 2"/>
          <p:cNvSpPr txBox="1">
            <a:spLocks/>
          </p:cNvSpPr>
          <p:nvPr/>
        </p:nvSpPr>
        <p:spPr>
          <a:xfrm>
            <a:off x="762000" y="4876800"/>
            <a:ext cx="7607709" cy="685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a:t>Click on the </a:t>
            </a:r>
            <a:r>
              <a:rPr lang="en-US" sz="1800" b="1" i="1" dirty="0">
                <a:solidFill>
                  <a:srgbClr val="FF0000"/>
                </a:solidFill>
              </a:rPr>
              <a:t>+</a:t>
            </a:r>
            <a:r>
              <a:rPr lang="en-US" sz="1800" dirty="0"/>
              <a:t> next to the appropriate profession listed under the heading which you previously selected. </a:t>
            </a:r>
          </a:p>
          <a:p>
            <a:pPr marL="111125" indent="-111125">
              <a:lnSpc>
                <a:spcPts val="2160"/>
              </a:lnSpc>
              <a:spcBef>
                <a:spcPts val="0"/>
              </a:spcBef>
            </a:pPr>
            <a:endParaRPr lang="en-US" sz="1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52</a:t>
            </a:fld>
            <a:endParaRPr lang="en-US" dirty="0"/>
          </a:p>
        </p:txBody>
      </p:sp>
      <p:pic>
        <p:nvPicPr>
          <p:cNvPr id="174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1" y="914400"/>
            <a:ext cx="6629400" cy="3833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1295400" y="2209799"/>
            <a:ext cx="626807" cy="2514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6" name="Action Button: Custom 25">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2" name="Action Button: Custom 41">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3" name="Action Button: Custom 42">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4" name="Action Button: Custom 43">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5" name="Action Button: Custom 4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6" name="Action Button: Home 45">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ction Button: Custom 46">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8" name="Action Button: Custom 47">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9" name="Action Button: Custom 48">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0" name="Action Button: Custom 49">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1" name="Action Button: Custom 50">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2" name="Action Button: Custom 51">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04246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143000" y="990601"/>
            <a:ext cx="5943600" cy="4038600"/>
          </a:xfrm>
          <a:prstGeom prst="rect">
            <a:avLst/>
          </a:prstGeom>
          <a:noFill/>
          <a:ln w="9525">
            <a:noFill/>
            <a:miter lim="800000"/>
            <a:headEnd/>
            <a:tailEnd/>
          </a:ln>
        </p:spPr>
      </p:pic>
      <p:grpSp>
        <p:nvGrpSpPr>
          <p:cNvPr id="2" name="Group 20"/>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4" name="Content Placeholder 2"/>
          <p:cNvSpPr txBox="1">
            <a:spLocks/>
          </p:cNvSpPr>
          <p:nvPr/>
        </p:nvSpPr>
        <p:spPr>
          <a:xfrm>
            <a:off x="5943600" y="1143001"/>
            <a:ext cx="2895600" cy="320040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endParaRPr lang="en-US" sz="1800" dirty="0"/>
          </a:p>
        </p:txBody>
      </p:sp>
      <p:sp>
        <p:nvSpPr>
          <p:cNvPr id="22" name="Title 5"/>
          <p:cNvSpPr>
            <a:spLocks noGrp="1"/>
          </p:cNvSpPr>
          <p:nvPr>
            <p:ph type="title"/>
          </p:nvPr>
        </p:nvSpPr>
        <p:spPr>
          <a:xfrm>
            <a:off x="0" y="0"/>
            <a:ext cx="6477000" cy="838200"/>
          </a:xfrm>
        </p:spPr>
        <p:txBody>
          <a:bodyPr>
            <a:normAutofit/>
          </a:bodyPr>
          <a:lstStyle/>
          <a:p>
            <a:pPr algn="l"/>
            <a:r>
              <a:rPr lang="en-US" sz="2800" dirty="0"/>
              <a:t>Step 7: Add Taxonomy Details</a:t>
            </a:r>
          </a:p>
        </p:txBody>
      </p:sp>
      <p:sp>
        <p:nvSpPr>
          <p:cNvPr id="4" name="Slide Number Placeholder 3"/>
          <p:cNvSpPr>
            <a:spLocks noGrp="1"/>
          </p:cNvSpPr>
          <p:nvPr>
            <p:ph type="sldNum" sz="quarter" idx="12"/>
          </p:nvPr>
        </p:nvSpPr>
        <p:spPr/>
        <p:txBody>
          <a:bodyPr/>
          <a:lstStyle/>
          <a:p>
            <a:fld id="{5231E635-3882-45BA-B8C0-75C01EA01E46}" type="slidenum">
              <a:rPr lang="en-US" smtClean="0"/>
              <a:pPr/>
              <a:t>53</a:t>
            </a:fld>
            <a:endParaRPr lang="en-US" dirty="0"/>
          </a:p>
        </p:txBody>
      </p:sp>
      <p:sp>
        <p:nvSpPr>
          <p:cNvPr id="3" name="Oval 2"/>
          <p:cNvSpPr/>
          <p:nvPr/>
        </p:nvSpPr>
        <p:spPr>
          <a:xfrm>
            <a:off x="1524000" y="2590800"/>
            <a:ext cx="25908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ntent Placeholder 2"/>
          <p:cNvSpPr txBox="1">
            <a:spLocks/>
          </p:cNvSpPr>
          <p:nvPr/>
        </p:nvSpPr>
        <p:spPr>
          <a:xfrm>
            <a:off x="691945" y="5127172"/>
            <a:ext cx="7607709" cy="9906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a:solidFill>
                  <a:prstClr val="black"/>
                </a:solidFill>
              </a:rPr>
              <a:t>Make a note of the </a:t>
            </a:r>
            <a:r>
              <a:rPr lang="en-US" sz="1800" b="1" i="1" dirty="0">
                <a:solidFill>
                  <a:srgbClr val="FF0000"/>
                </a:solidFill>
              </a:rPr>
              <a:t>Taxonomy Code </a:t>
            </a:r>
            <a:r>
              <a:rPr lang="en-US" sz="1800" dirty="0">
                <a:solidFill>
                  <a:prstClr val="black"/>
                </a:solidFill>
              </a:rPr>
              <a:t>that is correct for your area of practice.</a:t>
            </a:r>
          </a:p>
          <a:p>
            <a:pPr marL="111125" indent="-111125">
              <a:lnSpc>
                <a:spcPts val="2160"/>
              </a:lnSpc>
              <a:spcBef>
                <a:spcPts val="0"/>
              </a:spcBef>
            </a:pPr>
            <a:r>
              <a:rPr lang="en-US" sz="1800" dirty="0"/>
              <a:t>Click on the </a:t>
            </a:r>
            <a:r>
              <a:rPr lang="en-US" sz="1800" b="1" i="1" dirty="0">
                <a:solidFill>
                  <a:srgbClr val="FF0000"/>
                </a:solidFill>
              </a:rPr>
              <a:t>X</a:t>
            </a:r>
            <a:r>
              <a:rPr lang="en-US" sz="1800" dirty="0"/>
              <a:t> button in the upper right corner to close the National Uniform Claim Committee webpage.</a:t>
            </a:r>
            <a:r>
              <a:rPr lang="en-US" sz="1800" dirty="0">
                <a:solidFill>
                  <a:prstClr val="black"/>
                </a:solidFill>
              </a:rPr>
              <a:t> </a:t>
            </a:r>
            <a:endParaRPr lang="en-US" sz="1800" dirty="0"/>
          </a:p>
        </p:txBody>
      </p:sp>
      <p:sp>
        <p:nvSpPr>
          <p:cNvPr id="25" name="TextBox 2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6" name="Action Button: Custom 25">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2" name="Action Button: Custom 41">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3" name="Action Button: Custom 42">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4" name="Action Button: Custom 43">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5" name="Action Button: Custom 4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6" name="Action Button: Home 45">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ction Button: Custom 46">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8" name="Action Button: Custom 47">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9" name="Action Button: Custom 48">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0" name="Action Button: Custom 49">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1" name="Action Button: Custom 50">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2" name="Action Button: Custom 51">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204246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4000"/>
                    </a14:imgEffect>
                  </a14:imgLayer>
                </a14:imgProps>
              </a:ext>
            </a:extLst>
          </a:blip>
          <a:srcRect/>
          <a:stretch>
            <a:fillRect/>
          </a:stretch>
        </p:blipFill>
        <p:spPr bwMode="auto">
          <a:xfrm>
            <a:off x="533399" y="1066799"/>
            <a:ext cx="8001001" cy="2934173"/>
          </a:xfrm>
          <a:prstGeom prst="rect">
            <a:avLst/>
          </a:prstGeom>
          <a:noFill/>
          <a:ln w="9525">
            <a:noFill/>
            <a:miter lim="800000"/>
            <a:headEnd/>
            <a:tailEnd/>
          </a:ln>
        </p:spPr>
      </p:pic>
      <p:grpSp>
        <p:nvGrpSpPr>
          <p:cNvPr id="2" name="Group 29"/>
          <p:cNvGrpSpPr/>
          <p:nvPr/>
        </p:nvGrpSpPr>
        <p:grpSpPr>
          <a:xfrm>
            <a:off x="0" y="0"/>
            <a:ext cx="9144000" cy="832757"/>
            <a:chOff x="0" y="0"/>
            <a:chExt cx="9144000" cy="832757"/>
          </a:xfrm>
        </p:grpSpPr>
        <p:sp>
          <p:nvSpPr>
            <p:cNvPr id="31" name="Rectangle 3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2"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4" name="Content Placeholder 2"/>
          <p:cNvSpPr txBox="1">
            <a:spLocks/>
          </p:cNvSpPr>
          <p:nvPr/>
        </p:nvSpPr>
        <p:spPr>
          <a:xfrm>
            <a:off x="762000" y="4114800"/>
            <a:ext cx="7772400" cy="9144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Enter the </a:t>
            </a:r>
            <a:r>
              <a:rPr lang="en-US" sz="1800" b="1" i="1" dirty="0">
                <a:solidFill>
                  <a:srgbClr val="FF0000"/>
                </a:solidFill>
              </a:rPr>
              <a:t>Taxonomy Code </a:t>
            </a:r>
            <a:r>
              <a:rPr lang="en-US" sz="1800" dirty="0"/>
              <a:t>and the </a:t>
            </a:r>
            <a:r>
              <a:rPr lang="en-US" sz="1800" b="1" i="1" dirty="0">
                <a:solidFill>
                  <a:srgbClr val="FF0000"/>
                </a:solidFill>
              </a:rPr>
              <a:t>Start Date</a:t>
            </a:r>
            <a:r>
              <a:rPr lang="en-US" sz="1800" dirty="0"/>
              <a:t>.</a:t>
            </a:r>
          </a:p>
          <a:p>
            <a:pPr marL="111125" indent="-111125">
              <a:spcBef>
                <a:spcPts val="0"/>
              </a:spcBef>
            </a:pPr>
            <a:r>
              <a:rPr lang="en-US" sz="1800" dirty="0"/>
              <a:t>Click on </a:t>
            </a:r>
            <a:r>
              <a:rPr lang="en-US" sz="1800" b="1" i="1" dirty="0">
                <a:solidFill>
                  <a:srgbClr val="FF0000"/>
                </a:solidFill>
              </a:rPr>
              <a:t>Confirm Taxonomy</a:t>
            </a:r>
            <a:r>
              <a:rPr lang="en-US" sz="1800" b="1" i="1" dirty="0"/>
              <a:t> </a:t>
            </a:r>
            <a:r>
              <a:rPr lang="en-US" sz="1800" dirty="0"/>
              <a:t>and verify </a:t>
            </a:r>
            <a:r>
              <a:rPr lang="en-US" sz="1800" b="1" i="1" dirty="0">
                <a:solidFill>
                  <a:srgbClr val="FF0000"/>
                </a:solidFill>
              </a:rPr>
              <a:t>Description</a:t>
            </a:r>
            <a:r>
              <a:rPr lang="en-US" sz="1800" dirty="0"/>
              <a:t> is populated correctly. </a:t>
            </a:r>
          </a:p>
          <a:p>
            <a:pPr marL="111125" indent="-111125">
              <a:spcBef>
                <a:spcPts val="0"/>
              </a:spcBef>
            </a:pPr>
            <a:r>
              <a:rPr lang="en-US" sz="1800" dirty="0"/>
              <a:t>Click on </a:t>
            </a:r>
            <a:r>
              <a:rPr lang="en-US" sz="1800" b="1" i="1" dirty="0">
                <a:solidFill>
                  <a:srgbClr val="FF0000"/>
                </a:solidFill>
              </a:rPr>
              <a:t>OK</a:t>
            </a:r>
            <a:r>
              <a:rPr lang="en-US" sz="1800" dirty="0"/>
              <a:t> to finalize the submission.</a:t>
            </a:r>
          </a:p>
        </p:txBody>
      </p:sp>
      <p:sp>
        <p:nvSpPr>
          <p:cNvPr id="23" name="Title 5"/>
          <p:cNvSpPr>
            <a:spLocks noGrp="1"/>
          </p:cNvSpPr>
          <p:nvPr>
            <p:ph type="title"/>
          </p:nvPr>
        </p:nvSpPr>
        <p:spPr>
          <a:xfrm>
            <a:off x="0" y="0"/>
            <a:ext cx="6477000" cy="838200"/>
          </a:xfrm>
        </p:spPr>
        <p:txBody>
          <a:bodyPr>
            <a:normAutofit/>
          </a:bodyPr>
          <a:lstStyle/>
          <a:p>
            <a:pPr algn="l"/>
            <a:r>
              <a:rPr lang="en-US" sz="2800" dirty="0"/>
              <a:t>Step 7: Add Taxonomy Details</a:t>
            </a:r>
          </a:p>
        </p:txBody>
      </p:sp>
      <p:sp>
        <p:nvSpPr>
          <p:cNvPr id="3" name="Slide Number Placeholder 2"/>
          <p:cNvSpPr>
            <a:spLocks noGrp="1"/>
          </p:cNvSpPr>
          <p:nvPr>
            <p:ph type="sldNum" sz="quarter" idx="12"/>
          </p:nvPr>
        </p:nvSpPr>
        <p:spPr>
          <a:xfrm>
            <a:off x="6553200" y="6356350"/>
            <a:ext cx="2133600" cy="365125"/>
          </a:xfrm>
        </p:spPr>
        <p:txBody>
          <a:bodyPr/>
          <a:lstStyle/>
          <a:p>
            <a:fld id="{5231E635-3882-45BA-B8C0-75C01EA01E46}" type="slidenum">
              <a:rPr lang="en-US" smtClean="0"/>
              <a:pPr/>
              <a:t>54</a:t>
            </a:fld>
            <a:endParaRPr lang="en-US" dirty="0"/>
          </a:p>
        </p:txBody>
      </p:sp>
      <p:sp>
        <p:nvSpPr>
          <p:cNvPr id="29" name="Oval 28"/>
          <p:cNvSpPr/>
          <p:nvPr/>
        </p:nvSpPr>
        <p:spPr>
          <a:xfrm>
            <a:off x="6384925" y="3575976"/>
            <a:ext cx="15240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Arrow Connector 23"/>
          <p:cNvCxnSpPr/>
          <p:nvPr/>
        </p:nvCxnSpPr>
        <p:spPr>
          <a:xfrm flipH="1">
            <a:off x="2895600" y="23622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8" name="Action Button: Custom 27">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0" name="Action Button: Custom 29">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33" name="Action Button: Custom 32">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34" name="Action Button: Custom 33">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35" name="Action Button: Custom 34">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36" name="Action Button: Home 35">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Action Button: Custom 36">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38" name="Action Button: Custom 37">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6325843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0" y="0"/>
            <a:ext cx="9144000" cy="832757"/>
            <a:chOff x="0" y="0"/>
            <a:chExt cx="9144000" cy="832757"/>
          </a:xfrm>
        </p:grpSpPr>
        <p:sp>
          <p:nvSpPr>
            <p:cNvPr id="23" name="Rectangle 22"/>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4"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2"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4" name="Content Placeholder 2"/>
          <p:cNvSpPr txBox="1">
            <a:spLocks/>
          </p:cNvSpPr>
          <p:nvPr/>
        </p:nvSpPr>
        <p:spPr>
          <a:xfrm>
            <a:off x="762000" y="4114800"/>
            <a:ext cx="7361488" cy="9906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Repeat the steps by clicking on the </a:t>
            </a:r>
            <a:r>
              <a:rPr lang="en-US" sz="1800" b="1" i="1" dirty="0">
                <a:solidFill>
                  <a:srgbClr val="FF0000"/>
                </a:solidFill>
              </a:rPr>
              <a:t>Add</a:t>
            </a:r>
            <a:r>
              <a:rPr lang="en-US" sz="1800" dirty="0"/>
              <a:t> button for any additional Taxonomy Codes that need to be entered.</a:t>
            </a:r>
          </a:p>
          <a:p>
            <a:pPr marL="111125" indent="-111125">
              <a:spcBef>
                <a:spcPts val="0"/>
              </a:spcBef>
            </a:pPr>
            <a:r>
              <a:rPr lang="en-US" sz="1800" dirty="0"/>
              <a:t>Otherwise, click on the </a:t>
            </a:r>
            <a:r>
              <a:rPr lang="en-US" sz="1800" b="1" i="1" dirty="0">
                <a:solidFill>
                  <a:srgbClr val="FF0000"/>
                </a:solidFill>
              </a:rPr>
              <a:t>Close</a:t>
            </a:r>
            <a:r>
              <a:rPr lang="en-US" sz="1800" dirty="0"/>
              <a:t> button in the upper left corner.</a:t>
            </a:r>
          </a:p>
        </p:txBody>
      </p:sp>
      <p:sp>
        <p:nvSpPr>
          <p:cNvPr id="21" name="Title 5"/>
          <p:cNvSpPr>
            <a:spLocks noGrp="1"/>
          </p:cNvSpPr>
          <p:nvPr>
            <p:ph type="title"/>
          </p:nvPr>
        </p:nvSpPr>
        <p:spPr>
          <a:xfrm>
            <a:off x="0" y="0"/>
            <a:ext cx="6477000" cy="838200"/>
          </a:xfrm>
        </p:spPr>
        <p:txBody>
          <a:bodyPr>
            <a:normAutofit/>
          </a:bodyPr>
          <a:lstStyle/>
          <a:p>
            <a:pPr algn="l"/>
            <a:r>
              <a:rPr lang="en-US" sz="2800" dirty="0"/>
              <a:t>Step 7: Add Taxonomy Details</a:t>
            </a:r>
          </a:p>
        </p:txBody>
      </p:sp>
      <p:sp>
        <p:nvSpPr>
          <p:cNvPr id="4" name="Slide Number Placeholder 3"/>
          <p:cNvSpPr>
            <a:spLocks noGrp="1"/>
          </p:cNvSpPr>
          <p:nvPr>
            <p:ph type="sldNum" sz="quarter" idx="12"/>
          </p:nvPr>
        </p:nvSpPr>
        <p:spPr/>
        <p:txBody>
          <a:bodyPr/>
          <a:lstStyle/>
          <a:p>
            <a:fld id="{5231E635-3882-45BA-B8C0-75C01EA01E46}" type="slidenum">
              <a:rPr lang="en-US" smtClean="0"/>
              <a:pPr/>
              <a:t>55</a:t>
            </a:fld>
            <a:endParaRPr lang="en-US" dirty="0"/>
          </a:p>
        </p:txBody>
      </p:sp>
      <p:pic>
        <p:nvPicPr>
          <p:cNvPr id="20483" name="Picture 3" descr="E:\Provider Outreach\IMPACT Training Modules (development)\Actual IMPACT Slides\IMPACT GPS\60 GPS TAX 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31380"/>
            <a:ext cx="8763000" cy="2412174"/>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76200" y="1524000"/>
            <a:ext cx="11430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8" name="Action Button: Custom 27">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2" name="Action Button: Custom 41">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3" name="Action Button: Custom 42">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4" name="Action Button: Home 43">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ction Button: Custom 44">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6" name="Action Button: Custom 45">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7" name="Action Button: Custom 46">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8" name="Action Button: Custom 47">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9" name="Action Button: Custom 48">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0" name="Action Button: Custom 49">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8742115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838200" y="4073371"/>
            <a:ext cx="7467600" cy="990600"/>
          </a:xfrm>
          <a:ln>
            <a:noFill/>
          </a:ln>
        </p:spPr>
        <p:txBody>
          <a:bodyPr>
            <a:noAutofit/>
          </a:bodyPr>
          <a:lstStyle/>
          <a:p>
            <a:pPr marL="115888" indent="-115888"/>
            <a:r>
              <a:rPr lang="en-US" sz="1800" dirty="0"/>
              <a:t>The system will place the current date in the End Date field and will place </a:t>
            </a:r>
            <a:r>
              <a:rPr lang="en-US" sz="1800" b="1" i="1" dirty="0">
                <a:solidFill>
                  <a:srgbClr val="FF0000"/>
                </a:solidFill>
              </a:rPr>
              <a:t>Complete</a:t>
            </a:r>
            <a:r>
              <a:rPr lang="en-US" sz="1800" dirty="0"/>
              <a:t> for Step 8.</a:t>
            </a:r>
          </a:p>
          <a:p>
            <a:pPr marL="115888" indent="-115888">
              <a:spcBef>
                <a:spcPts val="0"/>
              </a:spcBef>
            </a:pPr>
            <a:r>
              <a:rPr lang="en-US" sz="1800" dirty="0"/>
              <a:t>Click on Step 9: </a:t>
            </a:r>
            <a:r>
              <a:rPr lang="en-US" sz="1800" b="1" i="1" dirty="0">
                <a:solidFill>
                  <a:srgbClr val="FF0000"/>
                </a:solidFill>
              </a:rPr>
              <a:t>Associate MCO Plan </a:t>
            </a:r>
            <a:r>
              <a:rPr lang="en-US" sz="1800" dirty="0"/>
              <a:t>to continue with the application.</a:t>
            </a:r>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56</a:t>
            </a:fld>
            <a:endParaRPr lang="en-US" dirty="0"/>
          </a:p>
        </p:txBody>
      </p:sp>
      <p:sp>
        <p:nvSpPr>
          <p:cNvPr id="42" name="TextBox 4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3" name="Action Button: Custom 42">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EEE5ED12-94A1-4C68-9EEB-9C58A658A9B3}"/>
              </a:ext>
            </a:extLst>
          </p:cNvPr>
          <p:cNvPicPr>
            <a:picLocks noChangeAspect="1"/>
          </p:cNvPicPr>
          <p:nvPr/>
        </p:nvPicPr>
        <p:blipFill>
          <a:blip r:embed="rId16"/>
          <a:stretch>
            <a:fillRect/>
          </a:stretch>
        </p:blipFill>
        <p:spPr>
          <a:xfrm>
            <a:off x="609600" y="1139029"/>
            <a:ext cx="7924800" cy="2623988"/>
          </a:xfrm>
          <a:prstGeom prst="rect">
            <a:avLst/>
          </a:prstGeom>
        </p:spPr>
      </p:pic>
      <p:cxnSp>
        <p:nvCxnSpPr>
          <p:cNvPr id="25" name="Straight Arrow Connector 24">
            <a:extLst>
              <a:ext uri="{FF2B5EF4-FFF2-40B4-BE49-F238E27FC236}">
                <a16:creationId xmlns:a16="http://schemas.microsoft.com/office/drawing/2014/main" id="{44906D1A-9112-4B29-8B35-E0954B5FA24B}"/>
              </a:ext>
            </a:extLst>
          </p:cNvPr>
          <p:cNvCxnSpPr/>
          <p:nvPr/>
        </p:nvCxnSpPr>
        <p:spPr>
          <a:xfrm flipH="1">
            <a:off x="1647825" y="31242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ED433B87-1741-42A8-A469-E86F7E471C38}"/>
              </a:ext>
            </a:extLst>
          </p:cNvPr>
          <p:cNvSpPr/>
          <p:nvPr/>
        </p:nvSpPr>
        <p:spPr>
          <a:xfrm>
            <a:off x="5953125" y="2841771"/>
            <a:ext cx="165735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230295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a:latin typeface="+mj-lt"/>
              </a:rPr>
              <a:t>Step 9: Associate MCO Plan    </a:t>
            </a:r>
          </a:p>
        </p:txBody>
      </p:sp>
      <p:sp>
        <p:nvSpPr>
          <p:cNvPr id="30" name="TextBox 29"/>
          <p:cNvSpPr txBox="1"/>
          <p:nvPr/>
        </p:nvSpPr>
        <p:spPr>
          <a:xfrm>
            <a:off x="774700" y="3828871"/>
            <a:ext cx="7454900" cy="1200329"/>
          </a:xfrm>
          <a:prstGeom prst="rect">
            <a:avLst/>
          </a:prstGeom>
          <a:noFill/>
        </p:spPr>
        <p:txBody>
          <a:bodyPr wrap="square" rtlCol="0">
            <a:spAutoFit/>
          </a:bodyPr>
          <a:lstStyle/>
          <a:p>
            <a:pPr marL="111125" indent="-111125" eaLnBrk="0" fontAlgn="base" hangingPunct="0">
              <a:spcBef>
                <a:spcPct val="0"/>
              </a:spcBef>
              <a:spcAft>
                <a:spcPct val="0"/>
              </a:spcAft>
              <a:buFont typeface="Arial" pitchFamily="34" charset="0"/>
              <a:buChar char="•"/>
            </a:pPr>
            <a:r>
              <a:rPr lang="en-US" dirty="0">
                <a:solidFill>
                  <a:srgbClr val="000000"/>
                </a:solidFill>
                <a:ea typeface="Calibri" pitchFamily="34" charset="0"/>
              </a:rPr>
              <a:t>Click </a:t>
            </a:r>
            <a:r>
              <a:rPr lang="en-US" b="1" i="1" dirty="0">
                <a:solidFill>
                  <a:srgbClr val="FF0000"/>
                </a:solidFill>
                <a:ea typeface="Calibri" pitchFamily="34" charset="0"/>
              </a:rPr>
              <a:t>Add</a:t>
            </a:r>
            <a:r>
              <a:rPr lang="en-US" dirty="0">
                <a:solidFill>
                  <a:srgbClr val="000000"/>
                </a:solidFill>
                <a:ea typeface="Calibri" pitchFamily="34" charset="0"/>
              </a:rPr>
              <a:t> to associate a MCO plan for which there is a current valid contract.</a:t>
            </a:r>
          </a:p>
          <a:p>
            <a:pPr marL="111125" indent="-111125" eaLnBrk="0" fontAlgn="base" hangingPunct="0">
              <a:spcBef>
                <a:spcPct val="0"/>
              </a:spcBef>
              <a:spcAft>
                <a:spcPct val="0"/>
              </a:spcAft>
              <a:buFont typeface="Arial" pitchFamily="34" charset="0"/>
              <a:buChar char="•"/>
            </a:pPr>
            <a:r>
              <a:rPr lang="en-US" dirty="0"/>
              <a:t>Specific MCO plans can be added only once to the application.</a:t>
            </a:r>
          </a:p>
          <a:p>
            <a:pPr marL="111125" indent="-111125" eaLnBrk="0" fontAlgn="base" hangingPunct="0">
              <a:spcBef>
                <a:spcPct val="0"/>
              </a:spcBef>
              <a:spcAft>
                <a:spcPct val="0"/>
              </a:spcAft>
              <a:buFont typeface="Arial" pitchFamily="34" charset="0"/>
              <a:buChar char="•"/>
            </a:pPr>
            <a:r>
              <a:rPr lang="en-US" dirty="0"/>
              <a:t>Sister Agencies will also be listed as an MCO Plan. A sister agency is also known as a State Agency or a Waiver provider.</a:t>
            </a:r>
          </a:p>
        </p:txBody>
      </p:sp>
      <p:sp>
        <p:nvSpPr>
          <p:cNvPr id="2" name="Slide Number Placeholder 1"/>
          <p:cNvSpPr>
            <a:spLocks noGrp="1"/>
          </p:cNvSpPr>
          <p:nvPr>
            <p:ph type="sldNum" sz="quarter" idx="12"/>
          </p:nvPr>
        </p:nvSpPr>
        <p:spPr/>
        <p:txBody>
          <a:bodyPr/>
          <a:lstStyle/>
          <a:p>
            <a:fld id="{5231E635-3882-45BA-B8C0-75C01EA01E46}" type="slidenum">
              <a:rPr lang="en-US" smtClean="0"/>
              <a:pPr/>
              <a:t>57</a:t>
            </a:fld>
            <a:endParaRPr lang="en-US" dirty="0"/>
          </a:p>
        </p:txBody>
      </p:sp>
      <p:pic>
        <p:nvPicPr>
          <p:cNvPr id="21506" name="Picture 2" descr="E:\Provider Outreach\IMPACT Training Modules (development)\Actual IMPACT Slides\IMPACT GPS\62 GPS MCO 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415615"/>
            <a:ext cx="8839200" cy="226534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533400" y="1371600"/>
            <a:ext cx="7620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1" name="Action Button: Custom 40">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2" name="Action Button: Custom 41">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3" name="Action Button: Custom 42">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4" name="Action Button: Custom 43">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5" name="Action Button: Custom 44">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6" name="Action Button: Home 45">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ction Button: Custom 46">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8" name="Action Button: Custom 47">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9" name="Action Button: Custom 48">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0" name="Action Button: Custom 49">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1" name="Action Button: Custom 50">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2" name="Action Button: Custom 51">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4" name="TextBox 23">
            <a:extLst>
              <a:ext uri="{FF2B5EF4-FFF2-40B4-BE49-F238E27FC236}">
                <a16:creationId xmlns:a16="http://schemas.microsoft.com/office/drawing/2014/main" id="{5D6C4DCC-F6F4-4B1C-8776-B50E7341ABF7}"/>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24728907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2883" y="-1"/>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0" name="Rectangle 9"/>
          <p:cNvSpPr/>
          <p:nvPr/>
        </p:nvSpPr>
        <p:spPr>
          <a:xfrm>
            <a:off x="0" y="157489"/>
            <a:ext cx="6400800" cy="523220"/>
          </a:xfrm>
          <a:prstGeom prst="rect">
            <a:avLst/>
          </a:prstGeom>
        </p:spPr>
        <p:txBody>
          <a:bodyPr wrap="square" anchor="ctr">
            <a:spAutoFit/>
          </a:bodyPr>
          <a:lstStyle/>
          <a:p>
            <a:r>
              <a:rPr lang="en-US" sz="2800" dirty="0">
                <a:latin typeface="+mj-lt"/>
              </a:rPr>
              <a:t>Step 9: Associate MCO Plan    </a:t>
            </a:r>
          </a:p>
        </p:txBody>
      </p:sp>
      <p:sp>
        <p:nvSpPr>
          <p:cNvPr id="18" name="TextBox 17"/>
          <p:cNvSpPr txBox="1"/>
          <p:nvPr/>
        </p:nvSpPr>
        <p:spPr>
          <a:xfrm>
            <a:off x="762000" y="4466272"/>
            <a:ext cx="7467600" cy="1477328"/>
          </a:xfrm>
          <a:prstGeom prst="rect">
            <a:avLst/>
          </a:prstGeom>
          <a:noFill/>
        </p:spPr>
        <p:txBody>
          <a:bodyPr wrap="square" rtlCol="0" anchor="t">
            <a:spAutoFit/>
          </a:bodyPr>
          <a:lstStyle/>
          <a:p>
            <a:pPr marL="111125" lvl="0" indent="-111125">
              <a:buFont typeface="Arial" pitchFamily="34" charset="0"/>
              <a:buChar char="•"/>
            </a:pPr>
            <a:r>
              <a:rPr lang="en-US" dirty="0">
                <a:solidFill>
                  <a:prstClr val="black"/>
                </a:solidFill>
              </a:rPr>
              <a:t>Enter a </a:t>
            </a:r>
            <a:r>
              <a:rPr lang="en-US" b="1" i="1" dirty="0">
                <a:solidFill>
                  <a:srgbClr val="FF0000"/>
                </a:solidFill>
              </a:rPr>
              <a:t>Plan ID </a:t>
            </a:r>
            <a:r>
              <a:rPr lang="en-US" dirty="0">
                <a:solidFill>
                  <a:prstClr val="black"/>
                </a:solidFill>
              </a:rPr>
              <a:t>and </a:t>
            </a:r>
            <a:r>
              <a:rPr lang="en-US" b="1" i="1" dirty="0">
                <a:solidFill>
                  <a:srgbClr val="FF0000"/>
                </a:solidFill>
              </a:rPr>
              <a:t>Association Start Date </a:t>
            </a:r>
            <a:r>
              <a:rPr lang="en-US" dirty="0"/>
              <a:t>(or, the date of the application)</a:t>
            </a:r>
            <a:r>
              <a:rPr lang="en-US" dirty="0">
                <a:solidFill>
                  <a:prstClr val="black"/>
                </a:solidFill>
              </a:rPr>
              <a:t>.</a:t>
            </a:r>
          </a:p>
          <a:p>
            <a:pPr marL="111125" lvl="0" indent="-111125">
              <a:buClr>
                <a:schemeClr val="tx1"/>
              </a:buClr>
              <a:buFont typeface="Arial" pitchFamily="34" charset="0"/>
              <a:buChar char="•"/>
            </a:pPr>
            <a:r>
              <a:rPr lang="en-US" b="1" i="1" dirty="0">
                <a:solidFill>
                  <a:srgbClr val="FF0000"/>
                </a:solidFill>
              </a:rPr>
              <a:t>End Date</a:t>
            </a:r>
            <a:r>
              <a:rPr lang="en-US" dirty="0"/>
              <a:t>: Leave Blank.</a:t>
            </a:r>
            <a:endParaRPr lang="en-US" b="1" i="1" dirty="0">
              <a:solidFill>
                <a:srgbClr val="FF0000"/>
              </a:solidFill>
            </a:endParaRPr>
          </a:p>
          <a:p>
            <a:pPr marL="111125" lvl="0" indent="-111125">
              <a:buFont typeface="Arial" pitchFamily="34" charset="0"/>
              <a:buChar char="•"/>
            </a:pPr>
            <a:r>
              <a:rPr lang="en-US" dirty="0">
                <a:solidFill>
                  <a:prstClr val="black"/>
                </a:solidFill>
              </a:rPr>
              <a:t>Click </a:t>
            </a:r>
            <a:r>
              <a:rPr lang="en-US" b="1" i="1" dirty="0">
                <a:solidFill>
                  <a:srgbClr val="FF0000"/>
                </a:solidFill>
              </a:rPr>
              <a:t>Confirm/Search Plan</a:t>
            </a:r>
            <a:r>
              <a:rPr lang="en-US" b="1" i="1" dirty="0"/>
              <a:t> </a:t>
            </a:r>
            <a:r>
              <a:rPr lang="en-US" dirty="0"/>
              <a:t>to confirm the plan ID or to search for the plan.</a:t>
            </a:r>
            <a:endParaRPr lang="en-US" dirty="0">
              <a:solidFill>
                <a:prstClr val="black"/>
              </a:solidFill>
            </a:endParaRPr>
          </a:p>
          <a:p>
            <a:pPr marL="111125" lvl="0" indent="-111125">
              <a:buFont typeface="Arial" pitchFamily="34" charset="0"/>
              <a:buChar char="•"/>
            </a:pPr>
            <a:r>
              <a:rPr lang="en-US" dirty="0">
                <a:solidFill>
                  <a:prstClr val="black"/>
                </a:solidFill>
              </a:rPr>
              <a:t>Verify the </a:t>
            </a:r>
            <a:r>
              <a:rPr lang="en-US" b="1" i="1" dirty="0">
                <a:solidFill>
                  <a:srgbClr val="FF0000"/>
                </a:solidFill>
              </a:rPr>
              <a:t>Plan Name</a:t>
            </a:r>
            <a:r>
              <a:rPr lang="en-US" b="1" i="1" dirty="0"/>
              <a:t> </a:t>
            </a:r>
            <a:r>
              <a:rPr lang="en-US" dirty="0"/>
              <a:t>populated correctly, </a:t>
            </a:r>
            <a:r>
              <a:rPr lang="en-US" dirty="0">
                <a:solidFill>
                  <a:prstClr val="black"/>
                </a:solidFill>
              </a:rPr>
              <a:t>then click </a:t>
            </a:r>
            <a:r>
              <a:rPr lang="en-US" b="1" i="1" dirty="0">
                <a:solidFill>
                  <a:srgbClr val="FF0000"/>
                </a:solidFill>
              </a:rPr>
              <a:t>OK</a:t>
            </a:r>
            <a:r>
              <a:rPr lang="en-US" dirty="0">
                <a:solidFill>
                  <a:prstClr val="black"/>
                </a:solidFill>
              </a:rPr>
              <a:t>.</a:t>
            </a:r>
          </a:p>
          <a:p>
            <a:pPr marL="111125" lvl="0" indent="-111125">
              <a:buFont typeface="Arial" pitchFamily="34" charset="0"/>
              <a:buChar char="•"/>
            </a:pPr>
            <a:r>
              <a:rPr lang="en-US" dirty="0">
                <a:solidFill>
                  <a:prstClr val="black"/>
                </a:solidFill>
              </a:rPr>
              <a:t>If the MCO is not known, click on </a:t>
            </a:r>
            <a:r>
              <a:rPr lang="en-US" b="1" i="1" dirty="0">
                <a:solidFill>
                  <a:srgbClr val="FF0000"/>
                </a:solidFill>
              </a:rPr>
              <a:t>Confirm/Search Plan</a:t>
            </a:r>
            <a:r>
              <a:rPr lang="en-US" dirty="0"/>
              <a:t> to search for a plan</a:t>
            </a:r>
            <a:r>
              <a:rPr lang="en-US" dirty="0">
                <a:solidFill>
                  <a:prstClr val="black"/>
                </a:solidFill>
              </a:rPr>
              <a:t>.</a:t>
            </a:r>
          </a:p>
        </p:txBody>
      </p:sp>
      <p:sp>
        <p:nvSpPr>
          <p:cNvPr id="2" name="Slide Number Placeholder 1"/>
          <p:cNvSpPr>
            <a:spLocks noGrp="1"/>
          </p:cNvSpPr>
          <p:nvPr>
            <p:ph type="sldNum" sz="quarter" idx="12"/>
          </p:nvPr>
        </p:nvSpPr>
        <p:spPr/>
        <p:txBody>
          <a:bodyPr/>
          <a:lstStyle/>
          <a:p>
            <a:fld id="{5231E635-3882-45BA-B8C0-75C01EA01E46}" type="slidenum">
              <a:rPr lang="en-US" smtClean="0"/>
              <a:pPr/>
              <a:t>58</a:t>
            </a:fld>
            <a:endParaRPr lang="en-US" dirty="0"/>
          </a:p>
        </p:txBody>
      </p:sp>
      <p:pic>
        <p:nvPicPr>
          <p:cNvPr id="22530" name="Picture 2" descr="E:\Provider Outreach\IMPACT Training Modules (development)\Actual IMPACT Slides\IMPACT GPS\63 GPS MCO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262868"/>
            <a:ext cx="8686800" cy="3086248"/>
          </a:xfrm>
          <a:prstGeom prst="rect">
            <a:avLst/>
          </a:prstGeom>
          <a:noFill/>
          <a:extLst>
            <a:ext uri="{909E8E84-426E-40DD-AFC4-6F175D3DCCD1}">
              <a14:hiddenFill xmlns:a14="http://schemas.microsoft.com/office/drawing/2010/main">
                <a:solidFill>
                  <a:srgbClr val="FFFFFF"/>
                </a:solidFill>
              </a14:hiddenFill>
            </a:ext>
          </a:extLst>
        </p:spPr>
      </p:pic>
      <p:sp>
        <p:nvSpPr>
          <p:cNvPr id="34" name="Oval 33"/>
          <p:cNvSpPr/>
          <p:nvPr/>
        </p:nvSpPr>
        <p:spPr>
          <a:xfrm>
            <a:off x="6705600" y="3966300"/>
            <a:ext cx="1676400" cy="4533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38" name="Straight Arrow Connector 37"/>
          <p:cNvCxnSpPr/>
          <p:nvPr/>
        </p:nvCxnSpPr>
        <p:spPr>
          <a:xfrm>
            <a:off x="5410200" y="2209800"/>
            <a:ext cx="53961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5" name="Action Button: Custom 24">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3" name="Action Button: Custom 42">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4" name="Action Button: Custom 43">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5" name="Action Button: Custom 44">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6" name="Action Button: Custom 4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7" name="Action Button: Home 46">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ction Button: Custom 47">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9" name="Action Button: Custom 48">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0" name="Action Button: Custom 49">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1" name="Action Button: Custom 50">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2" name="Action Button: Custom 51">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3" name="Action Button: Custom 52">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6" name="TextBox 25">
            <a:extLst>
              <a:ext uri="{FF2B5EF4-FFF2-40B4-BE49-F238E27FC236}">
                <a16:creationId xmlns:a16="http://schemas.microsoft.com/office/drawing/2014/main" id="{97A31CD4-DF9B-4285-B41A-FAF9D00FEB13}"/>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cxnSp>
        <p:nvCxnSpPr>
          <p:cNvPr id="27" name="Straight Arrow Connector 26">
            <a:extLst>
              <a:ext uri="{FF2B5EF4-FFF2-40B4-BE49-F238E27FC236}">
                <a16:creationId xmlns:a16="http://schemas.microsoft.com/office/drawing/2014/main" id="{3C14E29F-F8B2-4379-9BE6-C9F2FEA0F46E}"/>
              </a:ext>
            </a:extLst>
          </p:cNvPr>
          <p:cNvCxnSpPr>
            <a:cxnSpLocks/>
          </p:cNvCxnSpPr>
          <p:nvPr/>
        </p:nvCxnSpPr>
        <p:spPr>
          <a:xfrm flipH="1">
            <a:off x="3429000" y="22098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2A1E8E2-A10B-4740-8EAF-7EECCA414C68}"/>
              </a:ext>
            </a:extLst>
          </p:cNvPr>
          <p:cNvCxnSpPr>
            <a:cxnSpLocks/>
          </p:cNvCxnSpPr>
          <p:nvPr/>
        </p:nvCxnSpPr>
        <p:spPr>
          <a:xfrm flipH="1">
            <a:off x="3695700" y="28956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75639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3" name="Rectangle 12"/>
          <p:cNvSpPr/>
          <p:nvPr/>
        </p:nvSpPr>
        <p:spPr>
          <a:xfrm>
            <a:off x="0" y="157489"/>
            <a:ext cx="6400800" cy="523220"/>
          </a:xfrm>
          <a:prstGeom prst="rect">
            <a:avLst/>
          </a:prstGeom>
        </p:spPr>
        <p:txBody>
          <a:bodyPr wrap="square" anchor="ctr">
            <a:spAutoFit/>
          </a:bodyPr>
          <a:lstStyle/>
          <a:p>
            <a:r>
              <a:rPr lang="en-US" sz="2800" dirty="0"/>
              <a:t>Step 9: Associate MCO Plan    </a:t>
            </a:r>
          </a:p>
        </p:txBody>
      </p:sp>
      <p:sp>
        <p:nvSpPr>
          <p:cNvPr id="46" name="Rectangle 45"/>
          <p:cNvSpPr/>
          <p:nvPr/>
        </p:nvSpPr>
        <p:spPr>
          <a:xfrm>
            <a:off x="762000" y="4508622"/>
            <a:ext cx="7467600" cy="1200329"/>
          </a:xfrm>
          <a:prstGeom prst="rect">
            <a:avLst/>
          </a:prstGeom>
        </p:spPr>
        <p:txBody>
          <a:bodyPr wrap="square" anchor="t">
            <a:spAutoFit/>
          </a:bodyPr>
          <a:lstStyle/>
          <a:p>
            <a:pPr marL="111125" indent="-111125">
              <a:buFont typeface="Arial" pitchFamily="34" charset="0"/>
              <a:buChar char="•"/>
            </a:pPr>
            <a:r>
              <a:rPr lang="en-US" dirty="0"/>
              <a:t>Use the </a:t>
            </a:r>
            <a:r>
              <a:rPr lang="en-US" b="1" i="1" dirty="0">
                <a:solidFill>
                  <a:srgbClr val="FF0000"/>
                </a:solidFill>
              </a:rPr>
              <a:t>Filter By</a:t>
            </a:r>
            <a:r>
              <a:rPr lang="en-US" dirty="0"/>
              <a:t> drop down and enter desired information to filter the available MCO plans. </a:t>
            </a:r>
          </a:p>
          <a:p>
            <a:pPr marL="111125" indent="-111125">
              <a:buFont typeface="Arial" pitchFamily="34" charset="0"/>
              <a:buChar char="•"/>
            </a:pPr>
            <a:r>
              <a:rPr lang="en-US" dirty="0"/>
              <a:t>When the desired MCO plan is located, click on the checkbox next to the that line then, click </a:t>
            </a:r>
            <a:r>
              <a:rPr lang="en-US" b="1" i="1" dirty="0">
                <a:solidFill>
                  <a:srgbClr val="FF0000"/>
                </a:solidFill>
              </a:rPr>
              <a:t>Select</a:t>
            </a:r>
            <a:r>
              <a:rPr lang="en-US" dirty="0"/>
              <a:t>.</a:t>
            </a:r>
          </a:p>
        </p:txBody>
      </p:sp>
      <p:sp>
        <p:nvSpPr>
          <p:cNvPr id="3" name="Slide Number Placeholder 2"/>
          <p:cNvSpPr>
            <a:spLocks noGrp="1"/>
          </p:cNvSpPr>
          <p:nvPr>
            <p:ph type="sldNum" sz="quarter" idx="12"/>
          </p:nvPr>
        </p:nvSpPr>
        <p:spPr/>
        <p:txBody>
          <a:bodyPr/>
          <a:lstStyle/>
          <a:p>
            <a:fld id="{5231E635-3882-45BA-B8C0-75C01EA01E46}" type="slidenum">
              <a:rPr lang="en-US" smtClean="0"/>
              <a:pPr/>
              <a:t>59</a:t>
            </a:fld>
            <a:endParaRPr lang="en-US" dirty="0"/>
          </a:p>
        </p:txBody>
      </p:sp>
      <p:pic>
        <p:nvPicPr>
          <p:cNvPr id="23554" name="Picture 2" descr="E:\Provider Outreach\IMPACT Training Modules (development)\Actual IMPACT Slides\IMPACT GPS\64 GPS MCO 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1311263"/>
            <a:ext cx="8534399" cy="3048000"/>
          </a:xfrm>
          <a:prstGeom prst="rect">
            <a:avLst/>
          </a:prstGeom>
          <a:noFill/>
          <a:extLst>
            <a:ext uri="{909E8E84-426E-40DD-AFC4-6F175D3DCCD1}">
              <a14:hiddenFill xmlns:a14="http://schemas.microsoft.com/office/drawing/2010/main">
                <a:solidFill>
                  <a:srgbClr val="FFFFFF"/>
                </a:solidFill>
              </a14:hiddenFill>
            </a:ext>
          </a:extLst>
        </p:spPr>
      </p:pic>
      <p:sp>
        <p:nvSpPr>
          <p:cNvPr id="29" name="Oval 28"/>
          <p:cNvSpPr/>
          <p:nvPr/>
        </p:nvSpPr>
        <p:spPr>
          <a:xfrm>
            <a:off x="885414" y="1311263"/>
            <a:ext cx="685800" cy="36575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p:cNvCxnSpPr>
            <a:cxnSpLocks/>
          </p:cNvCxnSpPr>
          <p:nvPr/>
        </p:nvCxnSpPr>
        <p:spPr>
          <a:xfrm>
            <a:off x="76200" y="2286000"/>
            <a:ext cx="35619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4" name="Action Button: Custom 43">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5" name="Action Button: Custom 44">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7" name="Action Button: Custom 46">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8" name="Action Button: Custom 47">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9" name="Action Button: Custom 48">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0" name="Action Button: Home 49">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Action Button: Custom 50">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2" name="Action Button: Custom 51">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3" name="Action Button: Custom 52">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4" name="Action Button: Custom 53">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5" name="Action Button: Custom 54">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6" name="Action Button: Custom 55">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8" name="TextBox 27">
            <a:extLst>
              <a:ext uri="{FF2B5EF4-FFF2-40B4-BE49-F238E27FC236}">
                <a16:creationId xmlns:a16="http://schemas.microsoft.com/office/drawing/2014/main" id="{EC9B2E49-DEEB-4EEA-83A9-0411D4762501}"/>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3131110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3" cstate="print"/>
          <a:srcRect/>
          <a:stretch>
            <a:fillRect/>
          </a:stretch>
        </p:blipFill>
        <p:spPr bwMode="auto">
          <a:xfrm>
            <a:off x="241318" y="1239221"/>
            <a:ext cx="8655597" cy="3202709"/>
          </a:xfrm>
          <a:prstGeom prst="rect">
            <a:avLst/>
          </a:prstGeom>
          <a:noFill/>
          <a:ln w="9525">
            <a:noFill/>
            <a:miter lim="800000"/>
            <a:headEnd/>
            <a:tailEnd/>
          </a:ln>
        </p:spPr>
      </p:pic>
      <p:grpSp>
        <p:nvGrpSpPr>
          <p:cNvPr id="3" name="Group 20"/>
          <p:cNvGrpSpPr/>
          <p:nvPr/>
        </p:nvGrpSpPr>
        <p:grpSpPr>
          <a:xfrm>
            <a:off x="-2883" y="-1"/>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0" name="Rectangle 9"/>
          <p:cNvSpPr/>
          <p:nvPr/>
        </p:nvSpPr>
        <p:spPr>
          <a:xfrm>
            <a:off x="0" y="157489"/>
            <a:ext cx="6400800" cy="523220"/>
          </a:xfrm>
          <a:prstGeom prst="rect">
            <a:avLst/>
          </a:prstGeom>
        </p:spPr>
        <p:txBody>
          <a:bodyPr wrap="square" anchor="ctr">
            <a:spAutoFit/>
          </a:bodyPr>
          <a:lstStyle/>
          <a:p>
            <a:r>
              <a:rPr lang="en-US" sz="2800" dirty="0">
                <a:latin typeface="+mj-lt"/>
              </a:rPr>
              <a:t>Step 9: Associate MCO Plan    </a:t>
            </a:r>
          </a:p>
        </p:txBody>
      </p:sp>
      <p:sp>
        <p:nvSpPr>
          <p:cNvPr id="18" name="TextBox 17"/>
          <p:cNvSpPr txBox="1"/>
          <p:nvPr/>
        </p:nvSpPr>
        <p:spPr>
          <a:xfrm>
            <a:off x="723900" y="4882020"/>
            <a:ext cx="7467600" cy="646331"/>
          </a:xfrm>
          <a:prstGeom prst="rect">
            <a:avLst/>
          </a:prstGeom>
          <a:noFill/>
        </p:spPr>
        <p:txBody>
          <a:bodyPr wrap="square" rtlCol="0" anchor="t">
            <a:spAutoFit/>
          </a:bodyPr>
          <a:lstStyle/>
          <a:p>
            <a:pPr marL="111125" lvl="0" indent="-111125">
              <a:buFont typeface="Arial" pitchFamily="34" charset="0"/>
              <a:buChar char="•"/>
            </a:pPr>
            <a:r>
              <a:rPr lang="en-US" dirty="0">
                <a:solidFill>
                  <a:prstClr val="black"/>
                </a:solidFill>
              </a:rPr>
              <a:t>The chosen MCO plan information will populate.</a:t>
            </a:r>
          </a:p>
          <a:p>
            <a:pPr marL="111125" lvl="0" indent="-111125">
              <a:buFont typeface="Arial" pitchFamily="34" charset="0"/>
              <a:buChar char="•"/>
            </a:pPr>
            <a:r>
              <a:rPr lang="en-US" dirty="0">
                <a:solidFill>
                  <a:prstClr val="black"/>
                </a:solidFill>
              </a:rPr>
              <a:t>Verify it is correct then, click </a:t>
            </a:r>
            <a:r>
              <a:rPr lang="en-US" b="1" i="1" dirty="0">
                <a:solidFill>
                  <a:srgbClr val="FF0000"/>
                </a:solidFill>
              </a:rPr>
              <a:t>OK</a:t>
            </a:r>
            <a:r>
              <a:rPr lang="en-US" dirty="0"/>
              <a:t>.</a:t>
            </a:r>
            <a:endParaRPr lang="en-US" dirty="0">
              <a:solidFill>
                <a:prstClr val="black"/>
              </a:solidFill>
            </a:endParaRPr>
          </a:p>
        </p:txBody>
      </p:sp>
      <p:sp>
        <p:nvSpPr>
          <p:cNvPr id="2" name="Slide Number Placeholder 1"/>
          <p:cNvSpPr>
            <a:spLocks noGrp="1"/>
          </p:cNvSpPr>
          <p:nvPr>
            <p:ph type="sldNum" sz="quarter" idx="12"/>
          </p:nvPr>
        </p:nvSpPr>
        <p:spPr/>
        <p:txBody>
          <a:bodyPr/>
          <a:lstStyle/>
          <a:p>
            <a:fld id="{5231E635-3882-45BA-B8C0-75C01EA01E46}" type="slidenum">
              <a:rPr lang="en-US" smtClean="0"/>
              <a:pPr/>
              <a:t>60</a:t>
            </a:fld>
            <a:endParaRPr lang="en-US" dirty="0"/>
          </a:p>
        </p:txBody>
      </p:sp>
      <p:sp>
        <p:nvSpPr>
          <p:cNvPr id="34" name="Oval 33"/>
          <p:cNvSpPr/>
          <p:nvPr/>
        </p:nvSpPr>
        <p:spPr>
          <a:xfrm>
            <a:off x="7924800" y="4114800"/>
            <a:ext cx="381000" cy="327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3" name="TextBox 2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4" name="Action Button: Custom 23">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5" name="Action Button: Custom 24">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2" name="Action Button: Custom 41">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3" name="Action Button: Custom 42">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4" name="Action Button: Custom 43">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5" name="Action Button: Home 44">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ction Button: Custom 45">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7" name="Action Button: Custom 46">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8" name="Action Button: Custom 47">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9" name="Action Button: Custom 48">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0" name="Action Button: Custom 49">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1" name="Action Button: Custom 50">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6" name="TextBox 25">
            <a:extLst>
              <a:ext uri="{FF2B5EF4-FFF2-40B4-BE49-F238E27FC236}">
                <a16:creationId xmlns:a16="http://schemas.microsoft.com/office/drawing/2014/main" id="{264B7194-7CB8-4609-9D28-F9541F464B80}"/>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20575639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E:\Provider Outreach\IMPACT Training Modules (development)\Actual IMPACT Slides\IMPACT GPS\66 GPS MCO 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552" y="1524000"/>
            <a:ext cx="8776448" cy="266427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a:latin typeface="+mj-lt"/>
              </a:rPr>
              <a:t>Step 9: Associate MCO Plan    </a:t>
            </a:r>
          </a:p>
        </p:txBody>
      </p:sp>
      <p:sp>
        <p:nvSpPr>
          <p:cNvPr id="30" name="TextBox 29"/>
          <p:cNvSpPr txBox="1"/>
          <p:nvPr/>
        </p:nvSpPr>
        <p:spPr>
          <a:xfrm>
            <a:off x="774700" y="4611469"/>
            <a:ext cx="7454900" cy="646331"/>
          </a:xfrm>
          <a:prstGeom prst="rect">
            <a:avLst/>
          </a:prstGeom>
          <a:noFill/>
        </p:spPr>
        <p:txBody>
          <a:bodyPr wrap="square" rtlCol="0">
            <a:spAutoFit/>
          </a:bodyPr>
          <a:lstStyle/>
          <a:p>
            <a:pPr marL="111125" lvl="0" indent="-111125" eaLnBrk="0" fontAlgn="base" hangingPunct="0">
              <a:spcBef>
                <a:spcPct val="0"/>
              </a:spcBef>
              <a:spcAft>
                <a:spcPct val="0"/>
              </a:spcAft>
              <a:buFont typeface="Arial" pitchFamily="34" charset="0"/>
              <a:buChar char="•"/>
            </a:pPr>
            <a:r>
              <a:rPr lang="en-US" dirty="0">
                <a:solidFill>
                  <a:srgbClr val="000000"/>
                </a:solidFill>
                <a:ea typeface="Calibri" pitchFamily="34" charset="0"/>
              </a:rPr>
              <a:t>Click </a:t>
            </a:r>
            <a:r>
              <a:rPr lang="en-US" b="1" i="1" dirty="0">
                <a:solidFill>
                  <a:srgbClr val="FF0000"/>
                </a:solidFill>
                <a:ea typeface="Calibri" pitchFamily="34" charset="0"/>
              </a:rPr>
              <a:t>Add</a:t>
            </a:r>
            <a:r>
              <a:rPr lang="en-US" dirty="0">
                <a:solidFill>
                  <a:srgbClr val="000000"/>
                </a:solidFill>
                <a:ea typeface="Calibri" pitchFamily="34" charset="0"/>
              </a:rPr>
              <a:t> to Associate to an additional MCO Plan.</a:t>
            </a:r>
          </a:p>
          <a:p>
            <a:pPr marL="111125" lvl="0" indent="-111125" eaLnBrk="0" fontAlgn="base" hangingPunct="0">
              <a:spcBef>
                <a:spcPct val="0"/>
              </a:spcBef>
              <a:spcAft>
                <a:spcPct val="0"/>
              </a:spcAft>
              <a:buFont typeface="Arial" pitchFamily="34" charset="0"/>
              <a:buChar char="•"/>
            </a:pPr>
            <a:r>
              <a:rPr lang="en-US" dirty="0"/>
              <a:t>If all MCO Plans have been entered, click </a:t>
            </a:r>
            <a:r>
              <a:rPr lang="en-US" b="1" i="1" dirty="0">
                <a:solidFill>
                  <a:srgbClr val="FF0000"/>
                </a:solidFill>
              </a:rPr>
              <a:t>Close</a:t>
            </a:r>
            <a:r>
              <a:rPr lang="en-US" dirty="0"/>
              <a:t> to return to the BPW.</a:t>
            </a:r>
          </a:p>
        </p:txBody>
      </p:sp>
      <p:sp>
        <p:nvSpPr>
          <p:cNvPr id="3" name="Slide Number Placeholder 2"/>
          <p:cNvSpPr>
            <a:spLocks noGrp="1"/>
          </p:cNvSpPr>
          <p:nvPr>
            <p:ph type="sldNum" sz="quarter" idx="12"/>
          </p:nvPr>
        </p:nvSpPr>
        <p:spPr/>
        <p:txBody>
          <a:bodyPr/>
          <a:lstStyle/>
          <a:p>
            <a:fld id="{5231E635-3882-45BA-B8C0-75C01EA01E46}" type="slidenum">
              <a:rPr lang="en-US" smtClean="0"/>
              <a:pPr/>
              <a:t>61</a:t>
            </a:fld>
            <a:endParaRPr lang="en-US" dirty="0"/>
          </a:p>
        </p:txBody>
      </p:sp>
      <p:sp>
        <p:nvSpPr>
          <p:cNvPr id="4" name="Oval 3"/>
          <p:cNvSpPr/>
          <p:nvPr/>
        </p:nvSpPr>
        <p:spPr>
          <a:xfrm>
            <a:off x="152400" y="1524000"/>
            <a:ext cx="1295400" cy="4048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0" name="Action Button: Custom 39">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1" name="Action Button: Custom 40">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2" name="Action Button: Custom 41">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3" name="Action Button: Custom 42">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4" name="Action Button: Custom 43">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5" name="Action Button: Home 44">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ction Button: Custom 45">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7" name="Action Button: Custom 46">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8" name="Action Button: Custom 47">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9" name="Action Button: Custom 48">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0" name="Action Button: Custom 49">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1" name="Action Button: Custom 50">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4" name="TextBox 23">
            <a:extLst>
              <a:ext uri="{FF2B5EF4-FFF2-40B4-BE49-F238E27FC236}">
                <a16:creationId xmlns:a16="http://schemas.microsoft.com/office/drawing/2014/main" id="{EF222A1D-2F21-46A1-914F-12ABE0C17D8B}"/>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25214000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4340648"/>
            <a:ext cx="7467600" cy="1309819"/>
          </a:xfrm>
          <a:ln>
            <a:noFill/>
          </a:ln>
        </p:spPr>
        <p:txBody>
          <a:bodyPr>
            <a:noAutofit/>
          </a:bodyPr>
          <a:lstStyle/>
          <a:p>
            <a:pPr marL="115888" indent="-115888"/>
            <a:r>
              <a:rPr lang="en-US" sz="1800" dirty="0"/>
              <a:t>The system will place the current date in the End Date field and will place </a:t>
            </a:r>
            <a:r>
              <a:rPr lang="en-US" sz="1800" b="1" i="1" dirty="0">
                <a:solidFill>
                  <a:srgbClr val="FF0000"/>
                </a:solidFill>
              </a:rPr>
              <a:t>Complete</a:t>
            </a:r>
            <a:r>
              <a:rPr lang="en-US" sz="1800" dirty="0"/>
              <a:t> for Step 9.</a:t>
            </a:r>
          </a:p>
          <a:p>
            <a:pPr marL="115888" indent="-115888"/>
            <a:r>
              <a:rPr lang="en-US" sz="1800" dirty="0"/>
              <a:t>Click on Step 10: </a:t>
            </a:r>
            <a:r>
              <a:rPr lang="en-US" sz="1800" b="1" i="1" dirty="0">
                <a:solidFill>
                  <a:srgbClr val="FF0000"/>
                </a:solidFill>
              </a:rPr>
              <a:t>835/ERA enrollment form </a:t>
            </a:r>
            <a:r>
              <a:rPr lang="en-US" sz="1800" dirty="0"/>
              <a:t>to continue with the application.</a:t>
            </a:r>
          </a:p>
          <a:p>
            <a:pPr marL="115888" indent="-115888"/>
            <a:endParaRPr lang="en-US" sz="1800" dirty="0"/>
          </a:p>
          <a:p>
            <a:pPr marL="115888" indent="-115888"/>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62</a:t>
            </a:fld>
            <a:endParaRPr lang="en-US" dirty="0"/>
          </a:p>
        </p:txBody>
      </p:sp>
      <p:sp>
        <p:nvSpPr>
          <p:cNvPr id="26" name="TextBox 25"/>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4" name="Action Button: Custom 43">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5" name="Action Button: Custom 44">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6" name="Action Button: Custom 45">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7" name="Action Button: Custom 46">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8" name="Action Button: Custom 4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9" name="Action Button: Home 48">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Action Button: Custom 49">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1" name="Action Button: Custom 50">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2" name="Action Button: Custom 51">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3" name="Action Button: Custom 52">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4" name="Action Button: Custom 53">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5" name="Action Button: Custom 54">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A0EBC026-14F1-460B-B529-AB6CF99A3083}"/>
              </a:ext>
            </a:extLst>
          </p:cNvPr>
          <p:cNvPicPr>
            <a:picLocks noChangeAspect="1"/>
          </p:cNvPicPr>
          <p:nvPr/>
        </p:nvPicPr>
        <p:blipFill>
          <a:blip r:embed="rId16"/>
          <a:stretch>
            <a:fillRect/>
          </a:stretch>
        </p:blipFill>
        <p:spPr>
          <a:xfrm>
            <a:off x="432391" y="1216452"/>
            <a:ext cx="8406810" cy="2745945"/>
          </a:xfrm>
          <a:prstGeom prst="rect">
            <a:avLst/>
          </a:prstGeom>
        </p:spPr>
      </p:pic>
      <p:cxnSp>
        <p:nvCxnSpPr>
          <p:cNvPr id="27" name="Straight Arrow Connector 26">
            <a:extLst>
              <a:ext uri="{FF2B5EF4-FFF2-40B4-BE49-F238E27FC236}">
                <a16:creationId xmlns:a16="http://schemas.microsoft.com/office/drawing/2014/main" id="{C8C38EDD-BD4D-4EB1-B978-C5804A0DD752}"/>
              </a:ext>
            </a:extLst>
          </p:cNvPr>
          <p:cNvCxnSpPr/>
          <p:nvPr/>
        </p:nvCxnSpPr>
        <p:spPr>
          <a:xfrm flipH="1">
            <a:off x="1641088" y="3452811"/>
            <a:ext cx="568712"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6476DF76-84AC-4EED-8E36-3EBC5E541AED}"/>
              </a:ext>
            </a:extLst>
          </p:cNvPr>
          <p:cNvSpPr/>
          <p:nvPr/>
        </p:nvSpPr>
        <p:spPr>
          <a:xfrm>
            <a:off x="6101926" y="3143249"/>
            <a:ext cx="1518074" cy="30956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29689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31E635-3882-45BA-B8C0-75C01EA01E46}" type="slidenum">
              <a:rPr lang="en-US" smtClean="0"/>
              <a:pPr/>
              <a:t>63</a:t>
            </a:fld>
            <a:endParaRPr lang="en-US" dirty="0"/>
          </a:p>
        </p:txBody>
      </p:sp>
      <p:grpSp>
        <p:nvGrpSpPr>
          <p:cNvPr id="6" name="Group 5"/>
          <p:cNvGrpSpPr/>
          <p:nvPr/>
        </p:nvGrpSpPr>
        <p:grpSpPr>
          <a:xfrm>
            <a:off x="0" y="0"/>
            <a:ext cx="9144000" cy="832757"/>
            <a:chOff x="0" y="0"/>
            <a:chExt cx="9144000" cy="832757"/>
          </a:xfrm>
        </p:grpSpPr>
        <p:sp>
          <p:nvSpPr>
            <p:cNvPr id="7" name="Rectangle 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2" cstate="print"/>
            <a:srcRect/>
            <a:stretch>
              <a:fillRect/>
            </a:stretch>
          </p:blipFill>
          <p:spPr bwMode="auto">
            <a:xfrm>
              <a:off x="6553200" y="76200"/>
              <a:ext cx="2404580" cy="685800"/>
            </a:xfrm>
            <a:prstGeom prst="rect">
              <a:avLst/>
            </a:prstGeom>
            <a:noFill/>
          </p:spPr>
        </p:pic>
      </p:grpSp>
      <p:sp>
        <p:nvSpPr>
          <p:cNvPr id="9" name="Rectangle 8"/>
          <p:cNvSpPr/>
          <p:nvPr/>
        </p:nvSpPr>
        <p:spPr>
          <a:xfrm>
            <a:off x="0" y="157489"/>
            <a:ext cx="6400800" cy="523220"/>
          </a:xfrm>
          <a:prstGeom prst="rect">
            <a:avLst/>
          </a:prstGeom>
        </p:spPr>
        <p:txBody>
          <a:bodyPr wrap="square" anchor="ctr">
            <a:spAutoFit/>
          </a:bodyPr>
          <a:lstStyle/>
          <a:p>
            <a:r>
              <a:rPr lang="en-US" sz="2800" dirty="0">
                <a:latin typeface="+mj-lt"/>
              </a:rPr>
              <a:t>Step 10: 835/ERA Enrollment Form</a:t>
            </a:r>
          </a:p>
        </p:txBody>
      </p:sp>
      <p:sp>
        <p:nvSpPr>
          <p:cNvPr id="12" name="TextBox 11"/>
          <p:cNvSpPr txBox="1"/>
          <p:nvPr/>
        </p:nvSpPr>
        <p:spPr>
          <a:xfrm>
            <a:off x="762000" y="5457371"/>
            <a:ext cx="8229600" cy="646331"/>
          </a:xfrm>
          <a:prstGeom prst="rect">
            <a:avLst/>
          </a:prstGeom>
          <a:noFill/>
        </p:spPr>
        <p:txBody>
          <a:bodyPr wrap="square" rtlCol="0">
            <a:spAutoFit/>
          </a:bodyPr>
          <a:lstStyle/>
          <a:p>
            <a:pPr marL="114300" indent="-114300">
              <a:buFont typeface="Arial" panose="020B0604020202020204" pitchFamily="34" charset="0"/>
              <a:buChar char="•"/>
            </a:pPr>
            <a:r>
              <a:rPr lang="en-US" dirty="0"/>
              <a:t>Verify the generated information and complete information if needed.</a:t>
            </a:r>
          </a:p>
          <a:p>
            <a:pPr marL="120650" indent="-120650">
              <a:buFont typeface="Arial" panose="020B0604020202020204" pitchFamily="34" charset="0"/>
              <a:buChar char="•"/>
            </a:pPr>
            <a:r>
              <a:rPr lang="en-US" dirty="0"/>
              <a:t>Use the scroll bar to move down the page.</a:t>
            </a:r>
          </a:p>
        </p:txBody>
      </p:sp>
      <p:sp>
        <p:nvSpPr>
          <p:cNvPr id="13" name="TextBox 12"/>
          <p:cNvSpPr txBox="1"/>
          <p:nvPr/>
        </p:nvSpPr>
        <p:spPr>
          <a:xfrm>
            <a:off x="0" y="838200"/>
            <a:ext cx="9144000" cy="923330"/>
          </a:xfrm>
          <a:prstGeom prst="rect">
            <a:avLst/>
          </a:prstGeom>
          <a:solidFill>
            <a:srgbClr val="92D050"/>
          </a:solidFill>
          <a:ln>
            <a:noFill/>
          </a:ln>
        </p:spPr>
        <p:txBody>
          <a:bodyPr wrap="square" rtlCol="0">
            <a:spAutoFit/>
          </a:bodyPr>
          <a:lstStyle/>
          <a:p>
            <a:pPr marL="117475" indent="-117475" algn="ctr"/>
            <a:r>
              <a:rPr lang="en-US" dirty="0"/>
              <a:t>Note: This step is optional.  Please complete this section once you have completed the enrollment steps found at </a:t>
            </a:r>
            <a:r>
              <a:rPr lang="en-US" dirty="0">
                <a:hlinkClick r:id="rId3"/>
              </a:rPr>
              <a:t>http://www.myhfs.illinois.gov/</a:t>
            </a:r>
            <a:r>
              <a:rPr lang="en-US" dirty="0"/>
              <a:t> if you wish to participate in 835/ERA, otherwise close this step.</a:t>
            </a:r>
            <a:endParaRPr lang="en-US" i="1" dirty="0"/>
          </a:p>
        </p:txBody>
      </p:sp>
      <p:pic>
        <p:nvPicPr>
          <p:cNvPr id="23" name="Picture 3"/>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4000"/>
                    </a14:imgEffect>
                  </a14:imgLayer>
                </a14:imgProps>
              </a:ext>
              <a:ext uri="{28A0092B-C50C-407E-A947-70E740481C1C}">
                <a14:useLocalDpi xmlns:a14="http://schemas.microsoft.com/office/drawing/2010/main" val="0"/>
              </a:ext>
            </a:extLst>
          </a:blip>
          <a:srcRect/>
          <a:stretch>
            <a:fillRect/>
          </a:stretch>
        </p:blipFill>
        <p:spPr bwMode="auto">
          <a:xfrm>
            <a:off x="762000" y="1822309"/>
            <a:ext cx="7543800" cy="3588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8" name="Action Button: Custom 37">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9" name="Action Button: Custom 38">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0" name="Action Button: Custom 39">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1" name="Action Button: Custom 40">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2" name="Action Button: Custom 41">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3" name="Action Button: Home 42">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ction Button: Custom 43">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5" name="Action Button: Custom 44">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6" name="Action Button: Custom 45">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7" name="Action Button: Custom 46">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8" name="Action Button: Custom 47">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9" name="Action Button: Custom 48">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4324847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2000"/>
                    </a14:imgEffect>
                  </a14:imgLayer>
                </a14:imgProps>
              </a:ext>
            </a:extLst>
          </a:blip>
          <a:srcRect/>
          <a:stretch>
            <a:fillRect/>
          </a:stretch>
        </p:blipFill>
        <p:spPr bwMode="auto">
          <a:xfrm>
            <a:off x="444795" y="1341443"/>
            <a:ext cx="8254409" cy="4175114"/>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231E635-3882-45BA-B8C0-75C01EA01E46}" type="slidenum">
              <a:rPr lang="en-US" smtClean="0"/>
              <a:pPr/>
              <a:t>64</a:t>
            </a:fld>
            <a:endParaRPr lang="en-US" dirty="0"/>
          </a:p>
        </p:txBody>
      </p:sp>
      <p:grpSp>
        <p:nvGrpSpPr>
          <p:cNvPr id="5"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7489"/>
            <a:ext cx="6400800" cy="523220"/>
          </a:xfrm>
          <a:prstGeom prst="rect">
            <a:avLst/>
          </a:prstGeom>
        </p:spPr>
        <p:txBody>
          <a:bodyPr wrap="square" anchor="ctr">
            <a:spAutoFit/>
          </a:bodyPr>
          <a:lstStyle/>
          <a:p>
            <a:r>
              <a:rPr lang="en-US" sz="2800" dirty="0"/>
              <a:t>Step 10: 835/ERA Enrollment Form</a:t>
            </a:r>
          </a:p>
        </p:txBody>
      </p:sp>
      <p:sp>
        <p:nvSpPr>
          <p:cNvPr id="2" name="Rectangle 1"/>
          <p:cNvSpPr/>
          <p:nvPr/>
        </p:nvSpPr>
        <p:spPr>
          <a:xfrm>
            <a:off x="762000" y="5689084"/>
            <a:ext cx="7467600" cy="369332"/>
          </a:xfrm>
          <a:prstGeom prst="rect">
            <a:avLst/>
          </a:prstGeom>
        </p:spPr>
        <p:txBody>
          <a:bodyPr wrap="square">
            <a:spAutoFit/>
          </a:bodyPr>
          <a:lstStyle/>
          <a:p>
            <a:pPr marL="120650" indent="-120650">
              <a:buFont typeface="Arial" panose="020B0604020202020204" pitchFamily="34" charset="0"/>
              <a:buChar char="•"/>
            </a:pPr>
            <a:r>
              <a:rPr lang="en-US" dirty="0"/>
              <a:t>Select your method of retrieval from the drop-down menu.</a:t>
            </a:r>
          </a:p>
        </p:txBody>
      </p:sp>
      <p:cxnSp>
        <p:nvCxnSpPr>
          <p:cNvPr id="9" name="Straight Arrow Connector 8"/>
          <p:cNvCxnSpPr/>
          <p:nvPr/>
        </p:nvCxnSpPr>
        <p:spPr>
          <a:xfrm flipH="1">
            <a:off x="2057400" y="2057400"/>
            <a:ext cx="53340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38" name="Action Button: Custom 37">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39" name="Action Button: Custom 38">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0" name="Action Button: Custom 39">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1" name="Action Button: Custom 40">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2" name="Action Button: Custom 41">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3" name="Action Button: Home 42">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ction Button: Custom 43">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5" name="Action Button: Custom 44">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6" name="Action Button: Custom 45">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7" name="Action Button: Custom 46">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8" name="Action Button: Custom 47">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9" name="Action Button: Custom 48">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3" name="TextBox 22">
            <a:extLst>
              <a:ext uri="{FF2B5EF4-FFF2-40B4-BE49-F238E27FC236}">
                <a16:creationId xmlns:a16="http://schemas.microsoft.com/office/drawing/2014/main" id="{F443D2A1-2F54-41DF-953B-6BE94C386BEC}"/>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2338925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2000"/>
                    </a14:imgEffect>
                  </a14:imgLayer>
                </a14:imgProps>
              </a:ext>
            </a:extLst>
          </a:blip>
          <a:srcRect/>
          <a:stretch>
            <a:fillRect/>
          </a:stretch>
        </p:blipFill>
        <p:spPr bwMode="auto">
          <a:xfrm>
            <a:off x="647700" y="1301376"/>
            <a:ext cx="8001000" cy="3798050"/>
          </a:xfrm>
          <a:prstGeom prst="rect">
            <a:avLst/>
          </a:prstGeom>
          <a:noFill/>
          <a:ln w="9525">
            <a:noFill/>
            <a:miter lim="800000"/>
            <a:headEnd/>
            <a:tailEnd/>
          </a:ln>
        </p:spPr>
      </p:pic>
      <p:sp>
        <p:nvSpPr>
          <p:cNvPr id="4" name="Slide Number Placeholder 3"/>
          <p:cNvSpPr>
            <a:spLocks noGrp="1"/>
          </p:cNvSpPr>
          <p:nvPr>
            <p:ph type="sldNum" sz="quarter" idx="12"/>
          </p:nvPr>
        </p:nvSpPr>
        <p:spPr>
          <a:xfrm>
            <a:off x="6604299" y="6294437"/>
            <a:ext cx="2133600" cy="365125"/>
          </a:xfrm>
        </p:spPr>
        <p:txBody>
          <a:bodyPr/>
          <a:lstStyle/>
          <a:p>
            <a:fld id="{5231E635-3882-45BA-B8C0-75C01EA01E46}" type="slidenum">
              <a:rPr lang="en-US" smtClean="0"/>
              <a:pPr/>
              <a:t>65</a:t>
            </a:fld>
            <a:endParaRPr lang="en-US" dirty="0"/>
          </a:p>
        </p:txBody>
      </p:sp>
      <p:grpSp>
        <p:nvGrpSpPr>
          <p:cNvPr id="5"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7489"/>
            <a:ext cx="6400800" cy="523220"/>
          </a:xfrm>
          <a:prstGeom prst="rect">
            <a:avLst/>
          </a:prstGeom>
        </p:spPr>
        <p:txBody>
          <a:bodyPr wrap="square" anchor="ctr">
            <a:spAutoFit/>
          </a:bodyPr>
          <a:lstStyle/>
          <a:p>
            <a:r>
              <a:rPr lang="en-US" sz="2800" dirty="0"/>
              <a:t>Step 10: 835/ERA Enrollment Form</a:t>
            </a:r>
          </a:p>
        </p:txBody>
      </p:sp>
      <p:sp>
        <p:nvSpPr>
          <p:cNvPr id="3" name="Rectangle 2"/>
          <p:cNvSpPr/>
          <p:nvPr/>
        </p:nvSpPr>
        <p:spPr>
          <a:xfrm>
            <a:off x="708025" y="5198713"/>
            <a:ext cx="7467600" cy="923330"/>
          </a:xfrm>
          <a:prstGeom prst="rect">
            <a:avLst/>
          </a:prstGeom>
        </p:spPr>
        <p:txBody>
          <a:bodyPr wrap="square">
            <a:spAutoFit/>
          </a:bodyPr>
          <a:lstStyle/>
          <a:p>
            <a:pPr marL="120650" indent="-120650">
              <a:buFont typeface="Arial" panose="020B0604020202020204" pitchFamily="34" charset="0"/>
              <a:buChar char="•"/>
            </a:pPr>
            <a:r>
              <a:rPr lang="en-US" dirty="0"/>
              <a:t>Mark the checkbox to authorize the creation of an 835/ERA account.</a:t>
            </a:r>
          </a:p>
          <a:p>
            <a:pPr marL="120650" indent="-120650">
              <a:buFont typeface="Arial" panose="020B0604020202020204" pitchFamily="34" charset="0"/>
              <a:buChar char="•"/>
            </a:pPr>
            <a:r>
              <a:rPr lang="en-US" dirty="0"/>
              <a:t>The written signature portion should populate.</a:t>
            </a:r>
          </a:p>
          <a:p>
            <a:pPr marL="120650" indent="-120650">
              <a:buFont typeface="Arial" panose="020B0604020202020204" pitchFamily="34" charset="0"/>
              <a:buChar char="•"/>
            </a:pPr>
            <a:r>
              <a:rPr lang="en-US" dirty="0"/>
              <a:t>Once all fields are complete, click </a:t>
            </a:r>
            <a:r>
              <a:rPr lang="en-US" b="1" i="1" dirty="0">
                <a:solidFill>
                  <a:srgbClr val="FF0000"/>
                </a:solidFill>
              </a:rPr>
              <a:t>Submit</a:t>
            </a:r>
            <a:r>
              <a:rPr lang="en-US" dirty="0"/>
              <a:t> and </a:t>
            </a:r>
            <a:r>
              <a:rPr lang="en-US" b="1" i="1" dirty="0">
                <a:solidFill>
                  <a:srgbClr val="FF0000"/>
                </a:solidFill>
              </a:rPr>
              <a:t>Close </a:t>
            </a:r>
            <a:r>
              <a:rPr lang="en-US" dirty="0"/>
              <a:t>at the top of the page</a:t>
            </a:r>
            <a:r>
              <a:rPr lang="en-US" b="1" i="1" dirty="0"/>
              <a:t>.</a:t>
            </a:r>
          </a:p>
        </p:txBody>
      </p:sp>
      <p:sp>
        <p:nvSpPr>
          <p:cNvPr id="10" name="Oval 9"/>
          <p:cNvSpPr/>
          <p:nvPr/>
        </p:nvSpPr>
        <p:spPr>
          <a:xfrm>
            <a:off x="2971800" y="3810000"/>
            <a:ext cx="2667000" cy="10077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6" name="Action Button: Custom 45">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7" name="Action Button: Custom 46">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8" name="Action Button: Custom 47">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9" name="Action Button: Custom 48">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0" name="Action Button: Custom 49">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1" name="Action Button: Home 50">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Action Button: Custom 51">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3" name="Action Button: Custom 52">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4" name="Action Button: Custom 53">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5" name="Action Button: Custom 54">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6" name="Action Button: Custom 55">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7" name="Action Button: Custom 56">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
        <p:nvSpPr>
          <p:cNvPr id="2" name="Oval 1">
            <a:extLst>
              <a:ext uri="{FF2B5EF4-FFF2-40B4-BE49-F238E27FC236}">
                <a16:creationId xmlns:a16="http://schemas.microsoft.com/office/drawing/2014/main" id="{1D73C6AF-456D-49F9-BD55-711FB796FEA9}"/>
              </a:ext>
            </a:extLst>
          </p:cNvPr>
          <p:cNvSpPr/>
          <p:nvPr/>
        </p:nvSpPr>
        <p:spPr>
          <a:xfrm>
            <a:off x="504825" y="887839"/>
            <a:ext cx="790575" cy="2551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a:extLst>
              <a:ext uri="{FF2B5EF4-FFF2-40B4-BE49-F238E27FC236}">
                <a16:creationId xmlns:a16="http://schemas.microsoft.com/office/drawing/2014/main" id="{42569645-40E7-4762-A6E7-3A8EA0D0CFE2}"/>
              </a:ext>
            </a:extLst>
          </p:cNvPr>
          <p:cNvCxnSpPr/>
          <p:nvPr/>
        </p:nvCxnSpPr>
        <p:spPr>
          <a:xfrm flipH="1">
            <a:off x="4038600" y="3429000"/>
            <a:ext cx="53340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30" name="TextBox 29">
            <a:extLst>
              <a:ext uri="{FF2B5EF4-FFF2-40B4-BE49-F238E27FC236}">
                <a16:creationId xmlns:a16="http://schemas.microsoft.com/office/drawing/2014/main" id="{AC2DB2DB-8170-4E90-A9F6-065E8C0A0B9D}"/>
              </a:ext>
            </a:extLst>
          </p:cNvPr>
          <p:cNvSpPr txBox="1"/>
          <p:nvPr/>
        </p:nvSpPr>
        <p:spPr>
          <a:xfrm>
            <a:off x="0" y="832757"/>
            <a:ext cx="9144000" cy="369332"/>
          </a:xfrm>
          <a:prstGeom prst="rect">
            <a:avLst/>
          </a:prstGeom>
          <a:solidFill>
            <a:srgbClr val="92D050"/>
          </a:solidFill>
        </p:spPr>
        <p:txBody>
          <a:bodyPr wrap="square" rtlCol="0">
            <a:spAutoFit/>
          </a:bodyPr>
          <a:lstStyle/>
          <a:p>
            <a:pPr algn="ctr"/>
            <a:r>
              <a:rPr lang="en-US" b="1" i="1" dirty="0"/>
              <a:t>Note: </a:t>
            </a:r>
            <a:r>
              <a:rPr lang="en-US" i="1" dirty="0"/>
              <a:t>this is an optional step</a:t>
            </a:r>
          </a:p>
        </p:txBody>
      </p:sp>
    </p:spTree>
    <p:extLst>
      <p:ext uri="{BB962C8B-B14F-4D97-AF65-F5344CB8AC3E}">
        <p14:creationId xmlns:p14="http://schemas.microsoft.com/office/powerpoint/2010/main" val="34129320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4080154"/>
            <a:ext cx="7467600" cy="1253846"/>
          </a:xfrm>
          <a:ln>
            <a:noFill/>
          </a:ln>
        </p:spPr>
        <p:txBody>
          <a:bodyPr>
            <a:noAutofit/>
          </a:bodyPr>
          <a:lstStyle/>
          <a:p>
            <a:pPr marL="115888" indent="-115888">
              <a:spcBef>
                <a:spcPts val="0"/>
              </a:spcBef>
            </a:pPr>
            <a:r>
              <a:rPr lang="en-US" sz="1800" dirty="0"/>
              <a:t>The system will place the current date in the End Date field and will place </a:t>
            </a:r>
            <a:r>
              <a:rPr lang="en-US" sz="1800" b="1" i="1" dirty="0">
                <a:solidFill>
                  <a:srgbClr val="FF0000"/>
                </a:solidFill>
              </a:rPr>
              <a:t>Complete</a:t>
            </a:r>
            <a:r>
              <a:rPr lang="en-US" sz="1800" dirty="0"/>
              <a:t> for Step 10.</a:t>
            </a:r>
          </a:p>
          <a:p>
            <a:pPr marL="115888" indent="-115888">
              <a:spcBef>
                <a:spcPts val="0"/>
              </a:spcBef>
            </a:pPr>
            <a:r>
              <a:rPr lang="en-US" sz="1800" dirty="0"/>
              <a:t>Click on Step 11: </a:t>
            </a:r>
            <a:r>
              <a:rPr lang="en-US" sz="1800" b="1" i="1" dirty="0">
                <a:solidFill>
                  <a:srgbClr val="FF0000"/>
                </a:solidFill>
              </a:rPr>
              <a:t>Complete Enrollment Checklist </a:t>
            </a:r>
            <a:r>
              <a:rPr lang="en-US" sz="1800" dirty="0"/>
              <a:t>to continue with the application.</a:t>
            </a:r>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66</a:t>
            </a:fld>
            <a:endParaRPr lang="en-US" dirty="0"/>
          </a:p>
        </p:txBody>
      </p:sp>
      <p:sp>
        <p:nvSpPr>
          <p:cNvPr id="42" name="TextBox 4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3" name="Action Button: Custom 42">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27E999EE-F5AF-43A1-B545-9F81CF0281FA}"/>
              </a:ext>
            </a:extLst>
          </p:cNvPr>
          <p:cNvPicPr>
            <a:picLocks noChangeAspect="1"/>
          </p:cNvPicPr>
          <p:nvPr/>
        </p:nvPicPr>
        <p:blipFill>
          <a:blip r:embed="rId16"/>
          <a:stretch>
            <a:fillRect/>
          </a:stretch>
        </p:blipFill>
        <p:spPr>
          <a:xfrm>
            <a:off x="432390" y="1137557"/>
            <a:ext cx="8254410" cy="2643240"/>
          </a:xfrm>
          <a:prstGeom prst="rect">
            <a:avLst/>
          </a:prstGeom>
        </p:spPr>
      </p:pic>
      <p:cxnSp>
        <p:nvCxnSpPr>
          <p:cNvPr id="25" name="Straight Arrow Connector 24">
            <a:extLst>
              <a:ext uri="{FF2B5EF4-FFF2-40B4-BE49-F238E27FC236}">
                <a16:creationId xmlns:a16="http://schemas.microsoft.com/office/drawing/2014/main" id="{576F819B-D366-497F-B3F3-ED01850B3BA6}"/>
              </a:ext>
            </a:extLst>
          </p:cNvPr>
          <p:cNvCxnSpPr/>
          <p:nvPr/>
        </p:nvCxnSpPr>
        <p:spPr>
          <a:xfrm flipH="1">
            <a:off x="1752600" y="3457575"/>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CB3D845D-E053-4A35-B579-20744554C7DA}"/>
              </a:ext>
            </a:extLst>
          </p:cNvPr>
          <p:cNvSpPr/>
          <p:nvPr/>
        </p:nvSpPr>
        <p:spPr>
          <a:xfrm>
            <a:off x="6019801" y="3162300"/>
            <a:ext cx="16002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29689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0"/>
            <a:ext cx="9144000" cy="832757"/>
            <a:chOff x="0" y="0"/>
            <a:chExt cx="9144000" cy="832757"/>
          </a:xfrm>
        </p:grpSpPr>
        <p:sp>
          <p:nvSpPr>
            <p:cNvPr id="8" name="Rectangle 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10"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500" b="0" i="0" u="none" strike="noStrike" kern="1200" cap="none" spc="0" normalizeH="0" baseline="0" noProof="0" dirty="0">
                <a:ln>
                  <a:noFill/>
                </a:ln>
                <a:solidFill>
                  <a:schemeClr val="tx1"/>
                </a:solidFill>
                <a:effectLst/>
                <a:uLnTx/>
                <a:uFillTx/>
                <a:latin typeface="+mj-lt"/>
                <a:ea typeface="+mj-ea"/>
                <a:cs typeface="+mj-cs"/>
              </a:rPr>
              <a:t>Step :</a:t>
            </a:r>
            <a:r>
              <a:rPr kumimoji="0" lang="en-US" sz="3500" b="0" i="0" u="none" strike="noStrike" kern="1200" cap="none" spc="0" normalizeH="0" noProof="0" dirty="0">
                <a:ln>
                  <a:noFill/>
                </a:ln>
                <a:solidFill>
                  <a:schemeClr val="tx1"/>
                </a:solidFill>
                <a:effectLst/>
                <a:uLnTx/>
                <a:uFillTx/>
                <a:latin typeface="+mj-lt"/>
                <a:ea typeface="+mj-ea"/>
                <a:cs typeface="+mj-cs"/>
              </a:rPr>
              <a:t> Associate Billing Agent</a:t>
            </a:r>
            <a:endParaRPr kumimoji="0" lang="en-US" sz="3500" b="0" i="0" u="none" strike="noStrike" kern="1200" cap="none" spc="0" normalizeH="0" baseline="0" noProof="0" dirty="0">
              <a:ln>
                <a:noFill/>
              </a:ln>
              <a:solidFill>
                <a:schemeClr val="tx1"/>
              </a:solidFill>
              <a:effectLst/>
              <a:uLnTx/>
              <a:uFillTx/>
              <a:latin typeface="+mj-lt"/>
              <a:ea typeface="+mj-ea"/>
              <a:cs typeface="+mj-cs"/>
            </a:endParaRPr>
          </a:p>
        </p:txBody>
      </p:sp>
      <p:grpSp>
        <p:nvGrpSpPr>
          <p:cNvPr id="31" name="Group 20"/>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4" name="Title 5"/>
          <p:cNvSpPr txBox="1">
            <a:spLocks/>
          </p:cNvSpPr>
          <p:nvPr/>
        </p:nvSpPr>
        <p:spPr>
          <a:xfrm>
            <a:off x="0" y="0"/>
            <a:ext cx="64770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j-ea"/>
                <a:cs typeface="+mj-cs"/>
              </a:rPr>
              <a:t>Step 11: Complete Enrollment Checklist</a:t>
            </a:r>
          </a:p>
        </p:txBody>
      </p:sp>
      <p:sp>
        <p:nvSpPr>
          <p:cNvPr id="35" name="Content Placeholder 2"/>
          <p:cNvSpPr txBox="1">
            <a:spLocks/>
          </p:cNvSpPr>
          <p:nvPr/>
        </p:nvSpPr>
        <p:spPr>
          <a:xfrm>
            <a:off x="838200" y="4630124"/>
            <a:ext cx="7467600" cy="1447800"/>
          </a:xfrm>
          <a:prstGeom prst="rect">
            <a:avLst/>
          </a:prstGeom>
        </p:spPr>
        <p:txBody>
          <a:bodyPr vert="horz" lIns="91440" tIns="45720" rIns="91440" bIns="45720" rtlCol="0" anchor="t">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spcAft>
                <a:spcPts val="200"/>
              </a:spcAft>
            </a:pPr>
            <a:r>
              <a:rPr lang="en-US" sz="1800" dirty="0"/>
              <a:t>All questions must be answered either </a:t>
            </a:r>
            <a:r>
              <a:rPr lang="en-US" sz="1800" b="1" i="1" dirty="0">
                <a:solidFill>
                  <a:srgbClr val="FF0000"/>
                </a:solidFill>
              </a:rPr>
              <a:t>Yes</a:t>
            </a:r>
            <a:r>
              <a:rPr lang="en-US" sz="1800" dirty="0"/>
              <a:t> or </a:t>
            </a:r>
            <a:r>
              <a:rPr lang="en-US" sz="1800" b="1" i="1" dirty="0">
                <a:solidFill>
                  <a:srgbClr val="FF0000"/>
                </a:solidFill>
              </a:rPr>
              <a:t>No</a:t>
            </a:r>
            <a:r>
              <a:rPr lang="en-US" sz="1800" dirty="0"/>
              <a:t> and comments made if directed to do so. If a checklist item does not apply, select </a:t>
            </a:r>
            <a:r>
              <a:rPr lang="en-US" sz="1800" b="1" i="1" dirty="0">
                <a:solidFill>
                  <a:srgbClr val="FF0000"/>
                </a:solidFill>
              </a:rPr>
              <a:t>No</a:t>
            </a:r>
            <a:r>
              <a:rPr lang="en-US" sz="1800" dirty="0"/>
              <a:t> as the answer.</a:t>
            </a:r>
          </a:p>
          <a:p>
            <a:pPr marL="111125" indent="-111125">
              <a:spcBef>
                <a:spcPts val="0"/>
              </a:spcBef>
              <a:spcAft>
                <a:spcPts val="200"/>
              </a:spcAft>
            </a:pPr>
            <a:r>
              <a:rPr lang="en-US" sz="1800" dirty="0"/>
              <a:t>After all of the questions have been answered and comments made, click on the </a:t>
            </a:r>
            <a:r>
              <a:rPr lang="en-US" sz="1800" b="1" i="1" dirty="0">
                <a:solidFill>
                  <a:srgbClr val="FF0000"/>
                </a:solidFill>
              </a:rPr>
              <a:t>Save</a:t>
            </a:r>
            <a:r>
              <a:rPr lang="en-US" sz="1800" dirty="0"/>
              <a:t> button in the upper left corner followed by clicking on the </a:t>
            </a:r>
            <a:r>
              <a:rPr lang="en-US" sz="1800" b="1" i="1" dirty="0">
                <a:solidFill>
                  <a:srgbClr val="FF0000"/>
                </a:solidFill>
              </a:rPr>
              <a:t>Close</a:t>
            </a:r>
            <a:r>
              <a:rPr lang="en-US" sz="1800" b="1" i="1" dirty="0"/>
              <a:t> </a:t>
            </a:r>
            <a:r>
              <a:rPr lang="en-US" sz="1800" dirty="0"/>
              <a:t>button.</a:t>
            </a:r>
          </a:p>
          <a:p>
            <a:pPr marL="0" indent="0">
              <a:spcBef>
                <a:spcPts val="0"/>
              </a:spcBef>
              <a:buNone/>
            </a:pPr>
            <a:endParaRPr lang="en-US" sz="1800" dirty="0"/>
          </a:p>
        </p:txBody>
      </p:sp>
      <p:sp>
        <p:nvSpPr>
          <p:cNvPr id="3" name="Slide Number Placeholder 2"/>
          <p:cNvSpPr>
            <a:spLocks noGrp="1"/>
          </p:cNvSpPr>
          <p:nvPr>
            <p:ph type="sldNum" sz="quarter" idx="12"/>
          </p:nvPr>
        </p:nvSpPr>
        <p:spPr/>
        <p:txBody>
          <a:bodyPr/>
          <a:lstStyle/>
          <a:p>
            <a:fld id="{5231E635-3882-45BA-B8C0-75C01EA01E46}" type="slidenum">
              <a:rPr lang="en-US" smtClean="0"/>
              <a:pPr/>
              <a:t>67</a:t>
            </a:fld>
            <a:endParaRPr lang="en-US" dirty="0"/>
          </a:p>
        </p:txBody>
      </p:sp>
      <p:sp>
        <p:nvSpPr>
          <p:cNvPr id="48" name="TextBox 47"/>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9" name="Action Button: Custom 48">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50" name="Action Button: Custom 49">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51" name="Action Button: Custom 50">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52" name="Action Button: Custom 51">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3" name="Action Button: Custom 52">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4" name="Action Button: Home 53">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Action Button: Custom 54">
            <a:hlinkClick r:id="rId11"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6" name="Action Button: Custom 55">
            <a:hlinkClick r:id="rId12"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7" name="Action Button: Custom 56">
            <a:hlinkClick r:id="rId13"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8" name="Action Button: Custom 57">
            <a:hlinkClick r:id="rId14"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9" name="Action Button: Custom 58">
            <a:hlinkClick r:id="rId15"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60" name="Action Button: Custom 59">
            <a:hlinkClick r:id="rId16"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7" name="Picture 6">
            <a:extLst>
              <a:ext uri="{FF2B5EF4-FFF2-40B4-BE49-F238E27FC236}">
                <a16:creationId xmlns:a16="http://schemas.microsoft.com/office/drawing/2014/main" id="{A53E85BC-CCE1-4688-937D-C7C9A94F48CC}"/>
              </a:ext>
            </a:extLst>
          </p:cNvPr>
          <p:cNvPicPr>
            <a:picLocks noChangeAspect="1"/>
          </p:cNvPicPr>
          <p:nvPr/>
        </p:nvPicPr>
        <p:blipFill>
          <a:blip r:embed="rId17"/>
          <a:stretch>
            <a:fillRect/>
          </a:stretch>
        </p:blipFill>
        <p:spPr>
          <a:xfrm>
            <a:off x="482895" y="973932"/>
            <a:ext cx="8178210" cy="3574369"/>
          </a:xfrm>
          <a:prstGeom prst="rect">
            <a:avLst/>
          </a:prstGeom>
        </p:spPr>
      </p:pic>
      <p:sp>
        <p:nvSpPr>
          <p:cNvPr id="38" name="Oval 37">
            <a:extLst>
              <a:ext uri="{FF2B5EF4-FFF2-40B4-BE49-F238E27FC236}">
                <a16:creationId xmlns:a16="http://schemas.microsoft.com/office/drawing/2014/main" id="{33B7E541-2AD8-40C9-9D6A-D80443002970}"/>
              </a:ext>
            </a:extLst>
          </p:cNvPr>
          <p:cNvSpPr/>
          <p:nvPr/>
        </p:nvSpPr>
        <p:spPr>
          <a:xfrm>
            <a:off x="304800" y="914580"/>
            <a:ext cx="10668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39" name="Straight Arrow Connector 38">
            <a:extLst>
              <a:ext uri="{FF2B5EF4-FFF2-40B4-BE49-F238E27FC236}">
                <a16:creationId xmlns:a16="http://schemas.microsoft.com/office/drawing/2014/main" id="{A502EC09-BDF4-4A23-85A6-D6C86770CF08}"/>
              </a:ext>
            </a:extLst>
          </p:cNvPr>
          <p:cNvCxnSpPr>
            <a:cxnSpLocks/>
          </p:cNvCxnSpPr>
          <p:nvPr/>
        </p:nvCxnSpPr>
        <p:spPr>
          <a:xfrm>
            <a:off x="8305800" y="1371600"/>
            <a:ext cx="0" cy="3429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1C785EC-E177-4750-9B6E-C1986F912C76}"/>
              </a:ext>
            </a:extLst>
          </p:cNvPr>
          <p:cNvCxnSpPr>
            <a:cxnSpLocks/>
          </p:cNvCxnSpPr>
          <p:nvPr/>
        </p:nvCxnSpPr>
        <p:spPr>
          <a:xfrm>
            <a:off x="7391400" y="1371600"/>
            <a:ext cx="0" cy="3429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9317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4343400"/>
            <a:ext cx="7467600" cy="1219200"/>
          </a:xfrm>
          <a:ln>
            <a:noFill/>
          </a:ln>
        </p:spPr>
        <p:txBody>
          <a:bodyPr>
            <a:noAutofit/>
          </a:bodyPr>
          <a:lstStyle/>
          <a:p>
            <a:pPr marL="115888" indent="-115888">
              <a:spcBef>
                <a:spcPts val="0"/>
              </a:spcBef>
            </a:pPr>
            <a:r>
              <a:rPr lang="en-US" sz="1800" dirty="0"/>
              <a:t>The system will place the current date in the End Date field and will place </a:t>
            </a:r>
            <a:r>
              <a:rPr lang="en-US" sz="1800" b="1" i="1" dirty="0">
                <a:solidFill>
                  <a:srgbClr val="FF0000"/>
                </a:solidFill>
              </a:rPr>
              <a:t>Complete</a:t>
            </a:r>
            <a:r>
              <a:rPr lang="en-US" sz="1800" dirty="0"/>
              <a:t> for Step 11.</a:t>
            </a:r>
          </a:p>
          <a:p>
            <a:pPr marL="115888" indent="-115888">
              <a:spcBef>
                <a:spcPts val="0"/>
              </a:spcBef>
            </a:pPr>
            <a:r>
              <a:rPr lang="en-US" sz="1800" dirty="0"/>
              <a:t>Click on Step 12: </a:t>
            </a:r>
            <a:r>
              <a:rPr lang="en-US" sz="1800" b="1" i="1" dirty="0">
                <a:solidFill>
                  <a:srgbClr val="FF0000"/>
                </a:solidFill>
              </a:rPr>
              <a:t>Submit Enrollment Application for Approval</a:t>
            </a:r>
            <a:r>
              <a:rPr lang="en-US" sz="1800" dirty="0">
                <a:solidFill>
                  <a:srgbClr val="FF0000"/>
                </a:solidFill>
              </a:rPr>
              <a:t> </a:t>
            </a:r>
            <a:r>
              <a:rPr lang="en-US" sz="1800" dirty="0"/>
              <a:t>to continue with the application.</a:t>
            </a:r>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68</a:t>
            </a:fld>
            <a:endParaRPr lang="en-US" dirty="0"/>
          </a:p>
        </p:txBody>
      </p:sp>
      <p:sp>
        <p:nvSpPr>
          <p:cNvPr id="42" name="TextBox 4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3" name="Action Button: Custom 42">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4" name="Action Button: Custom 43">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5" name="Action Button: Custom 44">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6" name="Action Button: Custom 45">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7" name="Action Button: Custom 4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8" name="Action Button: Home 47">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Action Button: Custom 48">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0" name="Action Button: Custom 49">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1" name="Action Button: Custom 50">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2" name="Action Button: Custom 51">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3" name="Action Button: Custom 52">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4" name="Action Button: Custom 53">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38D14F69-9460-4B84-BA8D-909F8BA699F1}"/>
              </a:ext>
            </a:extLst>
          </p:cNvPr>
          <p:cNvPicPr>
            <a:picLocks noChangeAspect="1"/>
          </p:cNvPicPr>
          <p:nvPr/>
        </p:nvPicPr>
        <p:blipFill>
          <a:blip r:embed="rId16"/>
          <a:stretch>
            <a:fillRect/>
          </a:stretch>
        </p:blipFill>
        <p:spPr>
          <a:xfrm>
            <a:off x="495300" y="1188357"/>
            <a:ext cx="8001000" cy="2688619"/>
          </a:xfrm>
          <a:prstGeom prst="rect">
            <a:avLst/>
          </a:prstGeom>
        </p:spPr>
      </p:pic>
      <p:sp>
        <p:nvSpPr>
          <p:cNvPr id="25" name="Oval 24">
            <a:extLst>
              <a:ext uri="{FF2B5EF4-FFF2-40B4-BE49-F238E27FC236}">
                <a16:creationId xmlns:a16="http://schemas.microsoft.com/office/drawing/2014/main" id="{D37BDAD5-F274-4273-9948-57391A0CC42F}"/>
              </a:ext>
            </a:extLst>
          </p:cNvPr>
          <p:cNvSpPr/>
          <p:nvPr/>
        </p:nvSpPr>
        <p:spPr>
          <a:xfrm>
            <a:off x="6076950" y="3408513"/>
            <a:ext cx="15240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Arrow Connector 25">
            <a:extLst>
              <a:ext uri="{FF2B5EF4-FFF2-40B4-BE49-F238E27FC236}">
                <a16:creationId xmlns:a16="http://schemas.microsoft.com/office/drawing/2014/main" id="{5DC02675-6B09-46A7-A443-8146DA3D894C}"/>
              </a:ext>
            </a:extLst>
          </p:cNvPr>
          <p:cNvCxnSpPr/>
          <p:nvPr/>
        </p:nvCxnSpPr>
        <p:spPr>
          <a:xfrm flipH="1">
            <a:off x="2133600" y="3741888"/>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29689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4" descr="E:\Provider Outreach\IMPACT Training Modules (development)\Actual IMPACT Slides\IMPACT GPS\77 GPS SEA 1.PN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a:stretch>
            <a:fillRect/>
          </a:stretch>
        </p:blipFill>
        <p:spPr bwMode="auto">
          <a:xfrm>
            <a:off x="152400" y="1524000"/>
            <a:ext cx="8839200" cy="3170177"/>
          </a:xfrm>
          <a:prstGeom prst="rect">
            <a:avLst/>
          </a:prstGeom>
          <a:noFill/>
          <a:extLst>
            <a:ext uri="{909E8E84-426E-40DD-AFC4-6F175D3DCCD1}">
              <a14:hiddenFill xmlns:a14="http://schemas.microsoft.com/office/drawing/2010/main">
                <a:solidFill>
                  <a:srgbClr val="FFFFFF"/>
                </a:solidFill>
              </a14:hiddenFill>
            </a:ext>
          </a:extLst>
        </p:spPr>
      </p:pic>
      <p:sp>
        <p:nvSpPr>
          <p:cNvPr id="108564" name="Content Placeholder 2"/>
          <p:cNvSpPr>
            <a:spLocks noGrp="1"/>
          </p:cNvSpPr>
          <p:nvPr>
            <p:ph idx="1"/>
          </p:nvPr>
        </p:nvSpPr>
        <p:spPr>
          <a:xfrm>
            <a:off x="762000" y="4724400"/>
            <a:ext cx="7467600" cy="838200"/>
          </a:xfrm>
        </p:spPr>
        <p:txBody>
          <a:bodyPr anchor="ctr"/>
          <a:lstStyle/>
          <a:p>
            <a:pPr marL="114300" indent="-114300" eaLnBrk="1" hangingPunct="1">
              <a:spcBef>
                <a:spcPts val="1200"/>
              </a:spcBef>
            </a:pPr>
            <a:r>
              <a:rPr lang="en-US" altLang="en-US" sz="1800" dirty="0">
                <a:cs typeface="Arial" charset="0"/>
              </a:rPr>
              <a:t>Click</a:t>
            </a:r>
            <a:r>
              <a:rPr lang="en-US" altLang="en-US" sz="1800" dirty="0">
                <a:solidFill>
                  <a:srgbClr val="FF0000"/>
                </a:solidFill>
                <a:cs typeface="Arial" charset="0"/>
              </a:rPr>
              <a:t> </a:t>
            </a:r>
            <a:r>
              <a:rPr lang="en-US" altLang="en-US" sz="1800" b="1" i="1" dirty="0">
                <a:solidFill>
                  <a:srgbClr val="FF0000"/>
                </a:solidFill>
                <a:cs typeface="Arial" charset="0"/>
              </a:rPr>
              <a:t>Next</a:t>
            </a:r>
            <a:r>
              <a:rPr lang="en-US" altLang="en-US" sz="1800" dirty="0">
                <a:solidFill>
                  <a:srgbClr val="FF0000"/>
                </a:solidFill>
                <a:cs typeface="Arial" charset="0"/>
              </a:rPr>
              <a:t> </a:t>
            </a:r>
            <a:r>
              <a:rPr lang="en-US" altLang="en-US" sz="1800" dirty="0">
                <a:cs typeface="Arial" charset="0"/>
              </a:rPr>
              <a:t>to confirm that all of the information that you have submitted as a part of the application is accurate.</a:t>
            </a:r>
          </a:p>
        </p:txBody>
      </p:sp>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7" name="Title 5"/>
          <p:cNvSpPr>
            <a:spLocks noGrp="1"/>
          </p:cNvSpPr>
          <p:nvPr>
            <p:ph type="title"/>
          </p:nvPr>
        </p:nvSpPr>
        <p:spPr>
          <a:xfrm>
            <a:off x="0" y="0"/>
            <a:ext cx="6477000" cy="838200"/>
          </a:xfrm>
        </p:spPr>
        <p:txBody>
          <a:bodyPr>
            <a:normAutofit fontScale="90000"/>
          </a:bodyPr>
          <a:lstStyle/>
          <a:p>
            <a:pPr algn="l"/>
            <a:r>
              <a:rPr lang="en-US" sz="2800" dirty="0"/>
              <a:t>Step 12: Submit Enrollment Application for Approval</a:t>
            </a:r>
          </a:p>
        </p:txBody>
      </p:sp>
      <p:sp>
        <p:nvSpPr>
          <p:cNvPr id="4" name="Slide Number Placeholder 3"/>
          <p:cNvSpPr>
            <a:spLocks noGrp="1"/>
          </p:cNvSpPr>
          <p:nvPr>
            <p:ph type="sldNum" sz="quarter" idx="12"/>
          </p:nvPr>
        </p:nvSpPr>
        <p:spPr/>
        <p:txBody>
          <a:bodyPr/>
          <a:lstStyle/>
          <a:p>
            <a:fld id="{5231E635-3882-45BA-B8C0-75C01EA01E46}" type="slidenum">
              <a:rPr lang="en-US" smtClean="0"/>
              <a:pPr/>
              <a:t>69</a:t>
            </a:fld>
            <a:endParaRPr lang="en-US" dirty="0"/>
          </a:p>
        </p:txBody>
      </p:sp>
      <p:sp>
        <p:nvSpPr>
          <p:cNvPr id="5" name="Oval 4"/>
          <p:cNvSpPr/>
          <p:nvPr/>
        </p:nvSpPr>
        <p:spPr>
          <a:xfrm>
            <a:off x="609600" y="1519237"/>
            <a:ext cx="609600" cy="30956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2" name="Action Button: Custom 41">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3" name="Action Button: Custom 42">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4" name="Action Button: Custom 43">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5" name="Action Button: Custom 44">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6" name="Action Button: Custom 45">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7" name="Action Button: Home 46">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ction Button: Custom 47">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9" name="Action Button: Custom 48">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0" name="Action Button: Custom 49">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1" name="Action Button: Custom 50">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2" name="Action Button: Custom 51">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3" name="Action Button: Custom 52">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5346337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a:stretch>
            <a:fillRect/>
          </a:stretch>
        </p:blipFill>
        <p:spPr bwMode="auto">
          <a:xfrm>
            <a:off x="806822" y="932851"/>
            <a:ext cx="7575177" cy="4281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9588" name="Content Placeholder 2"/>
          <p:cNvSpPr>
            <a:spLocks noGrp="1"/>
          </p:cNvSpPr>
          <p:nvPr>
            <p:ph idx="1"/>
          </p:nvPr>
        </p:nvSpPr>
        <p:spPr>
          <a:xfrm>
            <a:off x="806823" y="5302496"/>
            <a:ext cx="7377953" cy="927474"/>
          </a:xfrm>
        </p:spPr>
        <p:txBody>
          <a:bodyPr/>
          <a:lstStyle/>
          <a:p>
            <a:pPr marL="114300" indent="-114300" eaLnBrk="1" hangingPunct="1">
              <a:spcBef>
                <a:spcPts val="0"/>
              </a:spcBef>
            </a:pPr>
            <a:r>
              <a:rPr lang="en-US" altLang="en-US" sz="1800" dirty="0">
                <a:cs typeface="Arial" charset="0"/>
              </a:rPr>
              <a:t>Read through all of the terms and conditions. </a:t>
            </a:r>
          </a:p>
          <a:p>
            <a:pPr marL="114300" indent="-114300" eaLnBrk="1" hangingPunct="1">
              <a:spcBef>
                <a:spcPts val="0"/>
              </a:spcBef>
            </a:pPr>
            <a:r>
              <a:rPr lang="en-US" altLang="en-US" sz="1800" dirty="0">
                <a:cs typeface="Arial" charset="0"/>
              </a:rPr>
              <a:t>Check the box certifying that you agree to the terms and conditions. </a:t>
            </a:r>
          </a:p>
          <a:p>
            <a:pPr marL="114300" indent="-114300" eaLnBrk="1" hangingPunct="1">
              <a:spcBef>
                <a:spcPts val="0"/>
              </a:spcBef>
            </a:pPr>
            <a:r>
              <a:rPr lang="en-US" altLang="en-US" sz="1800" dirty="0">
                <a:cs typeface="Arial" charset="0"/>
              </a:rPr>
              <a:t>Then select  </a:t>
            </a:r>
            <a:r>
              <a:rPr lang="en-US" altLang="en-US" sz="1800" b="1" i="1" dirty="0">
                <a:solidFill>
                  <a:srgbClr val="FF0000"/>
                </a:solidFill>
                <a:cs typeface="Arial" charset="0"/>
              </a:rPr>
              <a:t>Submit Application</a:t>
            </a:r>
            <a:r>
              <a:rPr lang="en-US" altLang="en-US" sz="1800" dirty="0">
                <a:cs typeface="Arial" charset="0"/>
              </a:rPr>
              <a:t>.</a:t>
            </a:r>
          </a:p>
        </p:txBody>
      </p:sp>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7" name="Title 5"/>
          <p:cNvSpPr txBox="1">
            <a:spLocks/>
          </p:cNvSpPr>
          <p:nvPr/>
        </p:nvSpPr>
        <p:spPr>
          <a:xfrm>
            <a:off x="0" y="0"/>
            <a:ext cx="6477000" cy="838200"/>
          </a:xfrm>
          <a:prstGeom prst="rect">
            <a:avLst/>
          </a:prstGeom>
        </p:spPr>
        <p:txBody>
          <a:bodyPr vert="horz" lIns="91440" tIns="45720" rIns="91440" bIns="45720" rtlCol="0" anchor="ctr">
            <a:normAutofit fontScale="92500" lnSpcReduction="10000"/>
          </a:bodyPr>
          <a:lstStyle/>
          <a:p>
            <a:pPr lvl="0">
              <a:spcBef>
                <a:spcPct val="0"/>
              </a:spcBef>
              <a:defRPr/>
            </a:pPr>
            <a:r>
              <a:rPr lang="en-US" sz="2800" dirty="0"/>
              <a:t>Step 12: Submit Enrollment Application for Approval</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pPr/>
              <a:t>70</a:t>
            </a:fld>
            <a:endParaRPr lang="en-US" dirty="0"/>
          </a:p>
        </p:txBody>
      </p:sp>
      <p:sp>
        <p:nvSpPr>
          <p:cNvPr id="14" name="Multiply 13"/>
          <p:cNvSpPr/>
          <p:nvPr/>
        </p:nvSpPr>
        <p:spPr>
          <a:xfrm>
            <a:off x="1144075" y="4953000"/>
            <a:ext cx="168477" cy="114299"/>
          </a:xfrm>
          <a:prstGeom prst="mathMultiply">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1144075" y="920995"/>
            <a:ext cx="913325" cy="27159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4" name="Action Button: Custom 43">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5" name="Action Button: Custom 44">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6" name="Action Button: Custom 45">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7" name="Action Button: Custom 46">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8" name="Action Button: Custom 47">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9" name="Action Button: Home 48">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Action Button: Custom 49">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1" name="Action Button: Custom 50">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2" name="Action Button: Custom 51">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3" name="Action Button: Custom 52">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4" name="Action Button: Custom 53">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5" name="Action Button: Custom 54">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39409274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71</a:t>
            </a:fld>
            <a:endParaRPr lang="en-US" dirty="0"/>
          </a:p>
        </p:txBody>
      </p:sp>
      <p:sp>
        <p:nvSpPr>
          <p:cNvPr id="44" name="Rectangle 43"/>
          <p:cNvSpPr/>
          <p:nvPr/>
        </p:nvSpPr>
        <p:spPr>
          <a:xfrm>
            <a:off x="774700" y="1066800"/>
            <a:ext cx="7391400" cy="1477328"/>
          </a:xfrm>
          <a:prstGeom prst="rect">
            <a:avLst/>
          </a:prstGeom>
        </p:spPr>
        <p:txBody>
          <a:bodyPr wrap="square">
            <a:spAutoFit/>
          </a:bodyPr>
          <a:lstStyle/>
          <a:p>
            <a:pPr marL="120650" indent="-120650">
              <a:spcBef>
                <a:spcPts val="0"/>
              </a:spcBef>
              <a:buFont typeface="Arial" pitchFamily="34" charset="0"/>
              <a:buChar char="•"/>
            </a:pPr>
            <a:r>
              <a:rPr lang="en-US" dirty="0"/>
              <a:t>The message below will appear advising that the application has been submitted to the state for review. The application number can be to used to check the status of the application by going through the Track Application option.</a:t>
            </a:r>
          </a:p>
          <a:p>
            <a:pPr marL="120650" indent="-120650">
              <a:spcBef>
                <a:spcPts val="0"/>
              </a:spcBef>
              <a:buFont typeface="Arial" pitchFamily="34" charset="0"/>
              <a:buChar char="•"/>
            </a:pPr>
            <a:r>
              <a:rPr lang="en-US" dirty="0"/>
              <a:t>Click </a:t>
            </a:r>
            <a:r>
              <a:rPr lang="en-US" b="1" i="1" dirty="0">
                <a:solidFill>
                  <a:srgbClr val="FF0000"/>
                </a:solidFill>
              </a:rPr>
              <a:t>Close</a:t>
            </a:r>
            <a:r>
              <a:rPr lang="en-US" dirty="0"/>
              <a:t>.</a:t>
            </a:r>
          </a:p>
        </p:txBody>
      </p:sp>
      <p:sp>
        <p:nvSpPr>
          <p:cNvPr id="46" name="TextBox 45"/>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7" name="Action Button: Custom 46">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8" name="Action Button: Custom 47">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9" name="Action Button: Custom 48">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50" name="Action Button: Custom 49">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51" name="Action Button: Custom 50">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52" name="Action Button: Home 51">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Action Button: Custom 52">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54" name="Action Button: Custom 53">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5" name="Action Button: Custom 54">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6" name="Action Button: Custom 55">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7" name="Action Button: Custom 56">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8" name="Action Button: Custom 57">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3" name="Picture 2">
            <a:extLst>
              <a:ext uri="{FF2B5EF4-FFF2-40B4-BE49-F238E27FC236}">
                <a16:creationId xmlns:a16="http://schemas.microsoft.com/office/drawing/2014/main" id="{F04E51A7-CB56-48AE-AA8F-B0FB90A72245}"/>
              </a:ext>
            </a:extLst>
          </p:cNvPr>
          <p:cNvPicPr>
            <a:picLocks noChangeAspect="1"/>
          </p:cNvPicPr>
          <p:nvPr/>
        </p:nvPicPr>
        <p:blipFill>
          <a:blip r:embed="rId16"/>
          <a:stretch>
            <a:fillRect/>
          </a:stretch>
        </p:blipFill>
        <p:spPr>
          <a:xfrm>
            <a:off x="432391" y="2663165"/>
            <a:ext cx="8025810" cy="3128035"/>
          </a:xfrm>
          <a:prstGeom prst="rect">
            <a:avLst/>
          </a:prstGeom>
        </p:spPr>
      </p:pic>
      <p:cxnSp>
        <p:nvCxnSpPr>
          <p:cNvPr id="6" name="Straight Arrow Connector 5">
            <a:extLst>
              <a:ext uri="{FF2B5EF4-FFF2-40B4-BE49-F238E27FC236}">
                <a16:creationId xmlns:a16="http://schemas.microsoft.com/office/drawing/2014/main" id="{26A74E3B-0BCE-4A12-A988-084E7B9C74B7}"/>
              </a:ext>
            </a:extLst>
          </p:cNvPr>
          <p:cNvCxnSpPr/>
          <p:nvPr/>
        </p:nvCxnSpPr>
        <p:spPr>
          <a:xfrm flipH="1">
            <a:off x="6934200" y="2819400"/>
            <a:ext cx="592690"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7" name="Oval 6">
            <a:extLst>
              <a:ext uri="{FF2B5EF4-FFF2-40B4-BE49-F238E27FC236}">
                <a16:creationId xmlns:a16="http://schemas.microsoft.com/office/drawing/2014/main" id="{2B5E9200-AC18-4EDB-80B4-009039DC67F4}"/>
              </a:ext>
            </a:extLst>
          </p:cNvPr>
          <p:cNvSpPr/>
          <p:nvPr/>
        </p:nvSpPr>
        <p:spPr>
          <a:xfrm>
            <a:off x="432391" y="2840497"/>
            <a:ext cx="381000" cy="2519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29689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09600" y="3886039"/>
            <a:ext cx="7696200" cy="685800"/>
          </a:xfrm>
          <a:ln>
            <a:noFill/>
          </a:ln>
        </p:spPr>
        <p:txBody>
          <a:bodyPr>
            <a:noAutofit/>
          </a:bodyPr>
          <a:lstStyle/>
          <a:p>
            <a:pPr marL="115888" indent="-115888"/>
            <a:r>
              <a:rPr lang="en-US" sz="1800" dirty="0"/>
              <a:t>The system will place the current date in the End Date field and will place </a:t>
            </a:r>
            <a:r>
              <a:rPr lang="en-US" sz="1800" b="1" i="1" dirty="0">
                <a:solidFill>
                  <a:srgbClr val="FF0000"/>
                </a:solidFill>
              </a:rPr>
              <a:t>Complete</a:t>
            </a:r>
            <a:r>
              <a:rPr lang="en-US" sz="1800" dirty="0"/>
              <a:t> for Step 12.</a:t>
            </a:r>
          </a:p>
        </p:txBody>
      </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4" name="Slide Number Placeholder 3"/>
          <p:cNvSpPr>
            <a:spLocks noGrp="1"/>
          </p:cNvSpPr>
          <p:nvPr>
            <p:ph type="sldNum" sz="quarter" idx="12"/>
          </p:nvPr>
        </p:nvSpPr>
        <p:spPr/>
        <p:txBody>
          <a:bodyPr/>
          <a:lstStyle/>
          <a:p>
            <a:fld id="{5231E635-3882-45BA-B8C0-75C01EA01E46}" type="slidenum">
              <a:rPr lang="en-US" smtClean="0"/>
              <a:pPr/>
              <a:t>72</a:t>
            </a:fld>
            <a:endParaRPr lang="en-US" dirty="0"/>
          </a:p>
        </p:txBody>
      </p:sp>
      <p:sp>
        <p:nvSpPr>
          <p:cNvPr id="41" name="TextBox 4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42" name="Action Button: Custom 41">
            <a:hlinkClick r:id="rId4"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43" name="Action Button: Custom 42">
            <a:hlinkClick r:id="rId5"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44" name="Action Button: Custom 43">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45" name="Action Button: Custom 44">
            <a:hlinkClick r:id="rId7"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6" name="Action Button: Custom 45">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7" name="Action Button: Home 46">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ction Button: Custom 47">
            <a:hlinkClick r:id="rId10"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9" name="Action Button: Custom 48">
            <a:hlinkClick r:id="rId11"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50" name="Action Button: Custom 49">
            <a:hlinkClick r:id="rId12"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51" name="Action Button: Custom 50">
            <a:hlinkClick r:id="rId13"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52" name="Action Button: Custom 51">
            <a:hlinkClick r:id="rId14"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53" name="Action Button: Custom 52">
            <a:hlinkClick r:id="rId15"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pic>
        <p:nvPicPr>
          <p:cNvPr id="5" name="Picture 4">
            <a:extLst>
              <a:ext uri="{FF2B5EF4-FFF2-40B4-BE49-F238E27FC236}">
                <a16:creationId xmlns:a16="http://schemas.microsoft.com/office/drawing/2014/main" id="{BE76C29F-7D49-4CA6-BF84-EEFB81678D7B}"/>
              </a:ext>
            </a:extLst>
          </p:cNvPr>
          <p:cNvPicPr>
            <a:picLocks noChangeAspect="1"/>
          </p:cNvPicPr>
          <p:nvPr/>
        </p:nvPicPr>
        <p:blipFill>
          <a:blip r:embed="rId16"/>
          <a:stretch>
            <a:fillRect/>
          </a:stretch>
        </p:blipFill>
        <p:spPr>
          <a:xfrm>
            <a:off x="444795" y="1281145"/>
            <a:ext cx="8102010" cy="2263773"/>
          </a:xfrm>
          <a:prstGeom prst="rect">
            <a:avLst/>
          </a:prstGeom>
        </p:spPr>
      </p:pic>
      <p:sp>
        <p:nvSpPr>
          <p:cNvPr id="24" name="Oval 23">
            <a:extLst>
              <a:ext uri="{FF2B5EF4-FFF2-40B4-BE49-F238E27FC236}">
                <a16:creationId xmlns:a16="http://schemas.microsoft.com/office/drawing/2014/main" id="{931716A1-2C5E-41FA-A503-7FFEDA5D5981}"/>
              </a:ext>
            </a:extLst>
          </p:cNvPr>
          <p:cNvSpPr/>
          <p:nvPr/>
        </p:nvSpPr>
        <p:spPr>
          <a:xfrm>
            <a:off x="6143626" y="3276600"/>
            <a:ext cx="1447799"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29689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143000"/>
            <a:ext cx="7467600" cy="5029200"/>
          </a:xfrm>
        </p:spPr>
        <p:txBody>
          <a:bodyPr>
            <a:normAutofit/>
          </a:bodyPr>
          <a:lstStyle/>
          <a:p>
            <a:pPr marL="169863" indent="-169863"/>
            <a:r>
              <a:rPr lang="en-US" sz="2400" dirty="0"/>
              <a:t>For more information regarding IMPACT, please visit </a:t>
            </a:r>
            <a:r>
              <a:rPr lang="en-US" sz="2200" dirty="0">
                <a:hlinkClick r:id="rId4"/>
              </a:rPr>
              <a:t>http://www.illinois.gov/hfs/impact/Pages/AboutIMPACT.aspx </a:t>
            </a:r>
            <a:endParaRPr lang="en-US" sz="2200" dirty="0"/>
          </a:p>
          <a:p>
            <a:pPr marL="169863" indent="-169863">
              <a:buNone/>
            </a:pPr>
            <a:endParaRPr lang="en-US" sz="2400" dirty="0"/>
          </a:p>
          <a:p>
            <a:pPr marL="169863" indent="-169863"/>
            <a:r>
              <a:rPr lang="en-US" sz="2400" dirty="0"/>
              <a:t>Check out the definitions of common terms at </a:t>
            </a:r>
            <a:r>
              <a:rPr lang="en-US" sz="2400" dirty="0">
                <a:hlinkClick r:id="rId5"/>
              </a:rPr>
              <a:t>http://www.illinois.gov/hfs/impact/Pages/Glossary.aspx</a:t>
            </a:r>
            <a:endParaRPr lang="en-US" sz="2400" dirty="0"/>
          </a:p>
          <a:p>
            <a:pPr marL="169863" indent="-169863">
              <a:buNone/>
            </a:pPr>
            <a:endParaRPr lang="en-US" sz="2400" dirty="0"/>
          </a:p>
          <a:p>
            <a:pPr marL="169863" indent="-169863">
              <a:buNone/>
            </a:pPr>
            <a:endParaRPr lang="en-US" sz="2400" dirty="0"/>
          </a:p>
          <a:p>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Resources</a:t>
            </a:r>
          </a:p>
        </p:txBody>
      </p:sp>
      <p:sp>
        <p:nvSpPr>
          <p:cNvPr id="7" name="Slide Number Placeholder 6"/>
          <p:cNvSpPr>
            <a:spLocks noGrp="1"/>
          </p:cNvSpPr>
          <p:nvPr>
            <p:ph type="sldNum" sz="quarter" idx="12"/>
          </p:nvPr>
        </p:nvSpPr>
        <p:spPr/>
        <p:txBody>
          <a:bodyPr/>
          <a:lstStyle/>
          <a:p>
            <a:fld id="{5231E635-3882-45BA-B8C0-75C01EA01E46}" type="slidenum">
              <a:rPr lang="en-US" smtClean="0"/>
              <a:pPr/>
              <a:t>73</a:t>
            </a:fld>
            <a:endParaRPr lang="en-US" dirty="0"/>
          </a:p>
        </p:txBody>
      </p:sp>
      <p:sp>
        <p:nvSpPr>
          <p:cNvPr id="21" name="TextBox 20"/>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2" name="Action Button: Custom 21">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3" name="Action Button: Custom 22">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37" name="Action Button: Custom 36">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38" name="Action Button: Custom 37">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39" name="Action Button: Custom 38">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0" name="Action Button: Home 39">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Action Button: Custom 40">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2" name="Action Button: Custom 41">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3" name="Action Button: Custom 42">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4" name="Action Button: Custom 43">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5" name="Action Button: Custom 44">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6" name="Action Button: Custom 45">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9151746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219200"/>
            <a:ext cx="7467600" cy="4953000"/>
          </a:xfrm>
        </p:spPr>
        <p:txBody>
          <a:bodyPr>
            <a:normAutofit/>
          </a:bodyPr>
          <a:lstStyle/>
          <a:p>
            <a:pPr marL="169863" indent="-169863"/>
            <a:endParaRPr lang="en-US" sz="2400" dirty="0"/>
          </a:p>
          <a:p>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Questions and Answers</a:t>
            </a:r>
          </a:p>
        </p:txBody>
      </p:sp>
      <p:sp>
        <p:nvSpPr>
          <p:cNvPr id="11" name="Content Placeholder 2"/>
          <p:cNvSpPr txBox="1">
            <a:spLocks/>
          </p:cNvSpPr>
          <p:nvPr/>
        </p:nvSpPr>
        <p:spPr>
          <a:xfrm>
            <a:off x="762000" y="1143000"/>
            <a:ext cx="7620000" cy="5181600"/>
          </a:xfrm>
          <a:prstGeom prst="rect">
            <a:avLst/>
          </a:prstGeom>
        </p:spPr>
        <p:txBody>
          <a:bodyPr vert="horz" lIns="91440" tIns="45720" rIns="91440" bIns="45720" rtlCol="0">
            <a:normAutofit/>
          </a:bodyPr>
          <a:lstStyle/>
          <a:p>
            <a:pPr marL="111125" lvl="0" indent="-111125">
              <a:spcBef>
                <a:spcPct val="20000"/>
              </a:spcBef>
              <a:buFont typeface="Arial" pitchFamily="34" charset="0"/>
              <a:buChar char="•"/>
              <a:defRPr/>
            </a:pPr>
            <a:r>
              <a:rPr kumimoji="0" lang="en-US" sz="2400" b="0" i="0" u="none" strike="noStrike" kern="1200" cap="none" spc="0" normalizeH="0" baseline="0" noProof="0" dirty="0">
                <a:ln>
                  <a:noFill/>
                </a:ln>
                <a:solidFill>
                  <a:schemeClr val="tx1"/>
                </a:solidFill>
                <a:effectLst/>
                <a:uLnTx/>
                <a:uFillTx/>
                <a:latin typeface="+mn-lt"/>
                <a:ea typeface="+mn-ea"/>
                <a:cs typeface="+mn-cs"/>
              </a:rPr>
              <a:t>FAQ’s can be found at </a:t>
            </a:r>
            <a:r>
              <a:rPr lang="en-US" sz="2400" dirty="0">
                <a:hlinkClick r:id="rId4"/>
              </a:rPr>
              <a:t>http://www.illinois.gov/hfs/impact/Pages/faqs.aspx</a:t>
            </a:r>
            <a:r>
              <a:rPr lang="en-US" sz="2400" dirty="0"/>
              <a:t> to </a:t>
            </a:r>
            <a:r>
              <a:rPr kumimoji="0" lang="en-US" sz="2400" b="0" i="0" u="none" strike="noStrike" kern="1200" cap="none" spc="0" normalizeH="0" baseline="0" noProof="0" dirty="0">
                <a:ln>
                  <a:noFill/>
                </a:ln>
                <a:solidFill>
                  <a:schemeClr val="tx1"/>
                </a:solidFill>
                <a:effectLst/>
                <a:uLnTx/>
                <a:uFillTx/>
                <a:latin typeface="+mn-lt"/>
                <a:ea typeface="+mn-ea"/>
                <a:cs typeface="+mn-cs"/>
              </a:rPr>
              <a:t>help resolve common questions and problems when submitting applications.</a:t>
            </a:r>
            <a:endParaRPr lang="en-US" sz="2400" dirty="0"/>
          </a:p>
          <a:p>
            <a:pPr marL="111125" marR="0" lvl="0" indent="-111125"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111125" indent="-111125">
              <a:buFont typeface="Arial" pitchFamily="34" charset="0"/>
              <a:buChar char="•"/>
            </a:pPr>
            <a:r>
              <a:rPr lang="en-US" sz="2400" dirty="0"/>
              <a:t>General questions regarding IMPACT can be addressed to:	</a:t>
            </a:r>
          </a:p>
          <a:p>
            <a:pPr marL="568325" lvl="1" indent="-111125">
              <a:buFont typeface="Wingdings" pitchFamily="2" charset="2"/>
              <a:buChar char="Ø"/>
            </a:pPr>
            <a:r>
              <a:rPr lang="en-US" sz="2400" dirty="0"/>
              <a:t>Email:  </a:t>
            </a:r>
            <a:r>
              <a:rPr lang="en-US" sz="2400" dirty="0">
                <a:hlinkClick r:id="rId5"/>
              </a:rPr>
              <a:t>IMPACT.Help@Illinois.gov</a:t>
            </a:r>
            <a:r>
              <a:rPr lang="en-US" sz="2400" dirty="0"/>
              <a:t>	</a:t>
            </a:r>
          </a:p>
          <a:p>
            <a:pPr marL="568325" lvl="1" indent="-111125">
              <a:buFont typeface="Wingdings" pitchFamily="2" charset="2"/>
              <a:buChar char="Ø"/>
            </a:pPr>
            <a:r>
              <a:rPr lang="en-US" sz="2400" dirty="0"/>
              <a:t>Phone: 1-877-782-5565 </a:t>
            </a:r>
          </a:p>
          <a:p>
            <a:pPr marL="111125" marR="0" lvl="0" indent="-111125"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pPr/>
              <a:t>74</a:t>
            </a:fld>
            <a:endParaRPr lang="en-US" dirty="0"/>
          </a:p>
        </p:txBody>
      </p:sp>
      <p:sp>
        <p:nvSpPr>
          <p:cNvPr id="22" name="TextBox 21"/>
          <p:cNvSpPr txBox="1"/>
          <p:nvPr/>
        </p:nvSpPr>
        <p:spPr>
          <a:xfrm>
            <a:off x="432391" y="6339505"/>
            <a:ext cx="1591846" cy="338554"/>
          </a:xfrm>
          <a:prstGeom prst="rect">
            <a:avLst/>
          </a:prstGeom>
          <a:noFill/>
        </p:spPr>
        <p:txBody>
          <a:bodyPr wrap="none" rtlCol="0">
            <a:spAutoFit/>
          </a:bodyPr>
          <a:lstStyle/>
          <a:p>
            <a:r>
              <a:rPr lang="en-US" sz="1600" dirty="0"/>
              <a:t>Shortcut to Step:</a:t>
            </a:r>
          </a:p>
        </p:txBody>
      </p:sp>
      <p:sp>
        <p:nvSpPr>
          <p:cNvPr id="23" name="Action Button: Custom 22">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a:t>
            </a:r>
          </a:p>
        </p:txBody>
      </p:sp>
      <p:sp>
        <p:nvSpPr>
          <p:cNvPr id="24" name="Action Button: Custom 23">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2</a:t>
            </a:r>
          </a:p>
        </p:txBody>
      </p:sp>
      <p:sp>
        <p:nvSpPr>
          <p:cNvPr id="25" name="Action Button: Custom 24">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3</a:t>
            </a:r>
          </a:p>
        </p:txBody>
      </p:sp>
      <p:sp>
        <p:nvSpPr>
          <p:cNvPr id="39" name="Action Button: Custom 38">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4</a:t>
            </a:r>
          </a:p>
        </p:txBody>
      </p:sp>
      <p:sp>
        <p:nvSpPr>
          <p:cNvPr id="40" name="Action Button: Custom 39">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5</a:t>
            </a:r>
          </a:p>
        </p:txBody>
      </p:sp>
      <p:sp>
        <p:nvSpPr>
          <p:cNvPr id="41" name="Action Button: Home 40">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Action Button: Custom 41">
            <a:hlinkClick r:id="rId12" action="ppaction://hlinksldjump" highlightClick="1"/>
          </p:cNvPr>
          <p:cNvSpPr/>
          <p:nvPr/>
        </p:nvSpPr>
        <p:spPr>
          <a:xfrm>
            <a:off x="3962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6</a:t>
            </a:r>
          </a:p>
        </p:txBody>
      </p:sp>
      <p:sp>
        <p:nvSpPr>
          <p:cNvPr id="43" name="Action Button: Custom 42">
            <a:hlinkClick r:id="rId13" action="ppaction://hlinksldjump" highlightClick="1"/>
          </p:cNvPr>
          <p:cNvSpPr/>
          <p:nvPr/>
        </p:nvSpPr>
        <p:spPr>
          <a:xfrm>
            <a:off x="4343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7</a:t>
            </a:r>
          </a:p>
        </p:txBody>
      </p:sp>
      <p:sp>
        <p:nvSpPr>
          <p:cNvPr id="44" name="Action Button: Custom 43">
            <a:hlinkClick r:id="rId14" action="ppaction://hlinksldjump" highlightClick="1"/>
          </p:cNvPr>
          <p:cNvSpPr/>
          <p:nvPr/>
        </p:nvSpPr>
        <p:spPr>
          <a:xfrm>
            <a:off x="4724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8</a:t>
            </a:r>
          </a:p>
        </p:txBody>
      </p:sp>
      <p:sp>
        <p:nvSpPr>
          <p:cNvPr id="45" name="Action Button: Custom 44">
            <a:hlinkClick r:id="rId15" action="ppaction://hlinksldjump" highlightClick="1"/>
          </p:cNvPr>
          <p:cNvSpPr/>
          <p:nvPr/>
        </p:nvSpPr>
        <p:spPr>
          <a:xfrm>
            <a:off x="60198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11</a:t>
            </a:r>
          </a:p>
        </p:txBody>
      </p:sp>
      <p:sp>
        <p:nvSpPr>
          <p:cNvPr id="46" name="Action Button: Custom 45">
            <a:hlinkClick r:id="rId16" action="ppaction://hlinksldjump" highlightClick="1"/>
          </p:cNvPr>
          <p:cNvSpPr/>
          <p:nvPr/>
        </p:nvSpPr>
        <p:spPr>
          <a:xfrm>
            <a:off x="5486400" y="6324600"/>
            <a:ext cx="4572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10</a:t>
            </a:r>
          </a:p>
        </p:txBody>
      </p:sp>
      <p:sp>
        <p:nvSpPr>
          <p:cNvPr id="47" name="Action Button: Custom 46">
            <a:hlinkClick r:id="rId17" action="ppaction://hlinksldjump" highlightClick="1"/>
          </p:cNvPr>
          <p:cNvSpPr/>
          <p:nvPr/>
        </p:nvSpPr>
        <p:spPr>
          <a:xfrm>
            <a:off x="5105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75000"/>
                  </a:schemeClr>
                </a:solidFill>
              </a:rPr>
              <a:t>9</a:t>
            </a:r>
          </a:p>
        </p:txBody>
      </p:sp>
    </p:spTree>
    <p:extLst>
      <p:ext uri="{BB962C8B-B14F-4D97-AF65-F5344CB8AC3E}">
        <p14:creationId xmlns:p14="http://schemas.microsoft.com/office/powerpoint/2010/main" val="19151746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596490B44CE2544BADB8C85FBCA99EF" ma:contentTypeVersion="3" ma:contentTypeDescription="Create a new document." ma:contentTypeScope="" ma:versionID="ca6e53bf93bddb75ed70269d74fb8ea2">
  <xsd:schema xmlns:xsd="http://www.w3.org/2001/XMLSchema" xmlns:xs="http://www.w3.org/2001/XMLSchema" xmlns:p="http://schemas.microsoft.com/office/2006/metadata/properties" xmlns:ns1="http://schemas.microsoft.com/sharepoint/v3" targetNamespace="http://schemas.microsoft.com/office/2006/metadata/properties" ma:root="true" ma:fieldsID="42808d15053f202f4178104d39e391b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D4DDB1-F50E-4243-B267-1E5C56369661}"/>
</file>

<file path=customXml/itemProps2.xml><?xml version="1.0" encoding="utf-8"?>
<ds:datastoreItem xmlns:ds="http://schemas.openxmlformats.org/officeDocument/2006/customXml" ds:itemID="{C2438FFB-B164-4BF2-B0A2-C5BFD2158991}"/>
</file>

<file path=customXml/itemProps3.xml><?xml version="1.0" encoding="utf-8"?>
<ds:datastoreItem xmlns:ds="http://schemas.openxmlformats.org/officeDocument/2006/customXml" ds:itemID="{F922CE3D-A631-4C55-A957-D88A5525A3A2}"/>
</file>

<file path=docProps/app.xml><?xml version="1.0" encoding="utf-8"?>
<Properties xmlns="http://schemas.openxmlformats.org/officeDocument/2006/extended-properties" xmlns:vt="http://schemas.openxmlformats.org/officeDocument/2006/docPropsVTypes">
  <TotalTime>13152</TotalTime>
  <Words>4815</Words>
  <Application>Microsoft Office PowerPoint</Application>
  <PresentationFormat>On-screen Show (4:3)</PresentationFormat>
  <Paragraphs>1313</Paragraphs>
  <Slides>74</Slides>
  <Notes>67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Arial</vt:lpstr>
      <vt:lpstr>Calibri</vt:lpstr>
      <vt:lpstr>Wingdings</vt:lpstr>
      <vt:lpstr>Wingdings 2</vt:lpstr>
      <vt:lpstr>Wingdings 3</vt:lpstr>
      <vt:lpstr>Office Theme</vt:lpstr>
      <vt:lpstr>PowerPoint Presentation</vt:lpstr>
      <vt:lpstr>Agenda</vt:lpstr>
      <vt:lpstr>Introduction and Key Terms</vt:lpstr>
      <vt:lpstr>Application Process </vt:lpstr>
      <vt:lpstr>Start New Application </vt:lpstr>
      <vt:lpstr>Start New Application </vt:lpstr>
      <vt:lpstr>Start New Application</vt:lpstr>
      <vt:lpstr>Start New Application  Step 1: Basic Provider Information</vt:lpstr>
      <vt:lpstr>Start New Application  Step 1: Basic Provider Information</vt:lpstr>
      <vt:lpstr>Using the Business Process Wizard (BPW)</vt:lpstr>
      <vt:lpstr>Completing the Application Using BPW</vt:lpstr>
      <vt:lpstr>Step 2: Add Locations</vt:lpstr>
      <vt:lpstr>Step 2: Add Locations</vt:lpstr>
      <vt:lpstr>Step 2: Add Locations</vt:lpstr>
      <vt:lpstr>Step 2: Add Locations</vt:lpstr>
      <vt:lpstr>Step 2: Add Locations</vt:lpstr>
      <vt:lpstr>Step 2: Add Locations</vt:lpstr>
      <vt:lpstr>Step 2: Add Locations</vt:lpstr>
      <vt:lpstr>Step 2: Add Locations</vt:lpstr>
      <vt:lpstr>Business Process Wizard</vt:lpstr>
      <vt:lpstr>Step 3: Add Specialties</vt:lpstr>
      <vt:lpstr>Step 3: Add Specialties</vt:lpstr>
      <vt:lpstr>Step 3: Add Specialties</vt:lpstr>
      <vt:lpstr>Step 3: Add Specialties</vt:lpstr>
      <vt:lpstr>Business Process Wizard</vt:lpstr>
      <vt:lpstr>Step 4: Associate Billing Provider/Other Associations</vt:lpstr>
      <vt:lpstr>Step 4: Associate Billing Provider/Other Associations</vt:lpstr>
      <vt:lpstr>Step 4: Associate Billing Provider/Other Associations</vt:lpstr>
      <vt:lpstr>PowerPoint Presentation</vt:lpstr>
      <vt:lpstr>PowerPoint Presentation</vt:lpstr>
      <vt:lpstr>Business Process Wizard</vt:lpstr>
      <vt:lpstr>PowerPoint Presentation</vt:lpstr>
      <vt:lpstr>PowerPoint Presentation</vt:lpstr>
      <vt:lpstr>PowerPoint Presentation</vt:lpstr>
      <vt:lpstr>PowerPoint Presentation</vt:lpstr>
      <vt:lpstr>PowerPoint Presentation</vt:lpstr>
      <vt:lpstr>Business Process Wizard</vt:lpstr>
      <vt:lpstr>Step 7: Add Provider Controlling Interest/Ownership Details</vt:lpstr>
      <vt:lpstr>PowerPoint Presentation</vt:lpstr>
      <vt:lpstr>Step 7: Add Provider Controlling Interest/Ownership Details</vt:lpstr>
      <vt:lpstr>Step 7: Add Provider Controlling Interest/Ownership Details</vt:lpstr>
      <vt:lpstr>Step 7: Add Provider Controlling Interest/Ownership Details</vt:lpstr>
      <vt:lpstr>Step 7: Add Provider Controlling Interest/Ownership Details</vt:lpstr>
      <vt:lpstr>Step 7: Add Provider Controlling Interest/Ownership Details</vt:lpstr>
      <vt:lpstr>Step 7: Add Provider Controlling Interest/Ownership Details</vt:lpstr>
      <vt:lpstr>Step 7: Add Provider Controlling Interest/Ownership Details</vt:lpstr>
      <vt:lpstr>Business Process Wizard</vt:lpstr>
      <vt:lpstr>Step 7: Add Taxonomy Details</vt:lpstr>
      <vt:lpstr>Step 7: Add Taxonomy Details</vt:lpstr>
      <vt:lpstr>Step 7: Add Taxonomy Details</vt:lpstr>
      <vt:lpstr>Step 7: Add Taxonomy Details</vt:lpstr>
      <vt:lpstr>Step 7: Add Taxonomy Details</vt:lpstr>
      <vt:lpstr>Step 7: Add Taxonomy Details</vt:lpstr>
      <vt:lpstr>Step 7: Add Taxonomy Details</vt:lpstr>
      <vt:lpstr>Step 7: Add Taxonomy Details</vt:lpstr>
      <vt:lpstr>Business Process Wizard</vt:lpstr>
      <vt:lpstr>PowerPoint Presentation</vt:lpstr>
      <vt:lpstr>PowerPoint Presentation</vt:lpstr>
      <vt:lpstr>PowerPoint Presentation</vt:lpstr>
      <vt:lpstr>PowerPoint Presentation</vt:lpstr>
      <vt:lpstr>PowerPoint Presentation</vt:lpstr>
      <vt:lpstr>Business Process Wizard</vt:lpstr>
      <vt:lpstr>PowerPoint Presentation</vt:lpstr>
      <vt:lpstr>PowerPoint Presentation</vt:lpstr>
      <vt:lpstr>PowerPoint Presentation</vt:lpstr>
      <vt:lpstr>Business Process Wizard</vt:lpstr>
      <vt:lpstr>PowerPoint Presentation</vt:lpstr>
      <vt:lpstr>Business Process Wizard</vt:lpstr>
      <vt:lpstr>Step 12: Submit Enrollment Application for Approval</vt:lpstr>
      <vt:lpstr>PowerPoint Presentation</vt:lpstr>
      <vt:lpstr>Business Process Wizard</vt:lpstr>
      <vt:lpstr>Business Process Wizard</vt:lpstr>
      <vt:lpstr>Resources</vt:lpstr>
      <vt:lpstr>Questions and Answers</vt:lpstr>
    </vt:vector>
  </TitlesOfParts>
  <Company>Cognizant Technology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Cognizant Technology Solutions</dc:creator>
  <cp:lastModifiedBy>Dye, Duane</cp:lastModifiedBy>
  <cp:revision>961</cp:revision>
  <cp:lastPrinted>2019-02-08T15:08:38Z</cp:lastPrinted>
  <dcterms:created xsi:type="dcterms:W3CDTF">2015-03-09T21:14:31Z</dcterms:created>
  <dcterms:modified xsi:type="dcterms:W3CDTF">2019-10-08T16:01:18Z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0x0101005596490B44CE2544BADB8C85FBCA99EF</vt:lpwstr>
  </property>
</Properties>
</file>