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s/slide1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13.xml" ContentType="application/vnd.openxmlformats-officedocument.presentationml.slide+xml"/>
  <Override PartName="/ppt/slides/slide17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70" r:id="rId3"/>
    <p:sldId id="269" r:id="rId4"/>
    <p:sldId id="259" r:id="rId5"/>
    <p:sldId id="284" r:id="rId6"/>
    <p:sldId id="260" r:id="rId7"/>
    <p:sldId id="262" r:id="rId8"/>
    <p:sldId id="261" r:id="rId9"/>
    <p:sldId id="263" r:id="rId10"/>
    <p:sldId id="264" r:id="rId11"/>
    <p:sldId id="265" r:id="rId12"/>
    <p:sldId id="271" r:id="rId13"/>
    <p:sldId id="274" r:id="rId14"/>
    <p:sldId id="275" r:id="rId15"/>
    <p:sldId id="276" r:id="rId16"/>
    <p:sldId id="277" r:id="rId17"/>
    <p:sldId id="278" r:id="rId18"/>
    <p:sldId id="273" r:id="rId19"/>
    <p:sldId id="272" r:id="rId20"/>
    <p:sldId id="266" r:id="rId21"/>
    <p:sldId id="279" r:id="rId22"/>
    <p:sldId id="280" r:id="rId23"/>
    <p:sldId id="281" r:id="rId24"/>
    <p:sldId id="282" r:id="rId25"/>
    <p:sldId id="283" r:id="rId26"/>
    <p:sldId id="267" r:id="rId27"/>
    <p:sldId id="26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1DF4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A50B0-4310-4B50-B92C-39E5EC2BD0E6}" type="datetimeFigureOut">
              <a:rPr lang="en-US" smtClean="0"/>
              <a:pPr/>
              <a:t>9/2/2015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754F6-B9BE-49BE-8602-48267ADBF4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6120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70AC1-218C-4AD4-B8C9-D48322276291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54F6-B9BE-49BE-8602-48267ADBF41F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54F6-B9BE-49BE-8602-48267ADBF41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490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54F6-B9BE-49BE-8602-48267ADBF41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490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754F6-B9BE-49BE-8602-48267ADBF41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490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0E968-1611-4132-89AD-FA57ADCA53A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7174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D69A8-FE39-4F16-8833-DA5E5AB89C3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4075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38E6A-8F55-447E-88F4-C810433CB0B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5631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57E1-B605-4B57-A896-7A35FE58FED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707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621BD-6133-4DA2-85A5-B3CA71C12D1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6355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5E231-1568-4B90-8C68-A494A3AB141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2655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8356-D218-43BE-9DCC-7ACE1964DA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0971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F4F2-EAB6-4A00-9084-A824A775DD1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8458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6B10C-550B-42A8-899C-420784A3AA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9093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268A9-B691-42AE-9951-A5600AFD160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955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EE9D2-652D-45EE-A823-65D5E4D5F52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2306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C25C1-1E53-4A9A-A132-457BDB9AB7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24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716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ILLINOIS PROVIDER ENROLLMENT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47244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prstClr val="black"/>
                </a:solidFill>
              </a:rPr>
              <a:t>Provider Domain Administrator:</a:t>
            </a:r>
          </a:p>
          <a:p>
            <a:pPr algn="ctr"/>
            <a:r>
              <a:rPr lang="en-US" b="1" i="1" dirty="0" smtClean="0">
                <a:solidFill>
                  <a:prstClr val="black"/>
                </a:solidFill>
              </a:rPr>
              <a:t>Granting </a:t>
            </a:r>
            <a:r>
              <a:rPr lang="en-US" b="1" i="1" dirty="0">
                <a:solidFill>
                  <a:prstClr val="black"/>
                </a:solidFill>
              </a:rPr>
              <a:t>A</a:t>
            </a:r>
            <a:r>
              <a:rPr lang="en-US" b="1" i="1" dirty="0" smtClean="0">
                <a:solidFill>
                  <a:prstClr val="black"/>
                </a:solidFill>
              </a:rPr>
              <a:t>ccess Rights</a:t>
            </a:r>
          </a:p>
          <a:p>
            <a:pPr algn="ctr"/>
            <a:r>
              <a:rPr lang="en-US" b="1" i="1" dirty="0" smtClean="0">
                <a:solidFill>
                  <a:prstClr val="black"/>
                </a:solidFill>
              </a:rPr>
              <a:t>Changing Access Rights</a:t>
            </a:r>
          </a:p>
          <a:p>
            <a:pPr algn="ctr"/>
            <a:r>
              <a:rPr lang="en-US" b="1" i="1" dirty="0" smtClean="0">
                <a:solidFill>
                  <a:prstClr val="black"/>
                </a:solidFill>
              </a:rPr>
              <a:t>Removing Access </a:t>
            </a:r>
            <a:r>
              <a:rPr lang="en-US" b="1" i="1" dirty="0" smtClean="0">
                <a:solidFill>
                  <a:prstClr val="black"/>
                </a:solidFill>
              </a:rPr>
              <a:t>Rights</a:t>
            </a:r>
            <a:endParaRPr lang="en-US" b="1" i="1" dirty="0">
              <a:solidFill>
                <a:prstClr val="black"/>
              </a:solidFill>
            </a:endParaRPr>
          </a:p>
        </p:txBody>
      </p:sp>
      <p:pic>
        <p:nvPicPr>
          <p:cNvPr id="1027" name="Picture 3" descr="E:\Provider Outreach\IMPACT Training Modules (development)\IMPACTlogoOpt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9212" y="2133600"/>
            <a:ext cx="6679388" cy="190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3705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3442" y="762001"/>
            <a:ext cx="4926359" cy="5029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86836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>
                <a:latin typeface="Arial Black" pitchFamily="34" charset="0"/>
              </a:rPr>
              <a:t/>
            </a:r>
            <a:br>
              <a:rPr lang="en-US" sz="2800" dirty="0" smtClean="0">
                <a:latin typeface="Arial Black" pitchFamily="34" charset="0"/>
              </a:rPr>
            </a:b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5791200"/>
            <a:ext cx="762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The user who submits an application to the State for approval becomes the </a:t>
            </a:r>
            <a:r>
              <a:rPr lang="en-US" b="1" i="1" dirty="0" smtClean="0">
                <a:solidFill>
                  <a:srgbClr val="41DF41"/>
                </a:solidFill>
              </a:rPr>
              <a:t>Domain Administrator </a:t>
            </a:r>
            <a:r>
              <a:rPr lang="en-US" dirty="0" smtClean="0">
                <a:solidFill>
                  <a:schemeClr val="bg1"/>
                </a:solidFill>
              </a:rPr>
              <a:t>over that enrollment after the application has been approved by the State.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7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Domain Administrator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423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4111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Granting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5373469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After logging into IMPACT, </a:t>
            </a:r>
            <a:r>
              <a:rPr lang="en-US" dirty="0">
                <a:solidFill>
                  <a:schemeClr val="bg1"/>
                </a:solidFill>
              </a:rPr>
              <a:t>f</a:t>
            </a:r>
            <a:r>
              <a:rPr lang="en-US" dirty="0" smtClean="0">
                <a:solidFill>
                  <a:schemeClr val="bg1"/>
                </a:solidFill>
              </a:rPr>
              <a:t>rom the first drop down on the Portal page, select the enrollment for which access rights are being granted.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86868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42996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5297269"/>
            <a:ext cx="7620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Profiles:</a:t>
            </a:r>
          </a:p>
          <a:p>
            <a:pPr marL="568325" lvl="1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rgbClr val="41DF41"/>
                </a:solidFill>
              </a:rPr>
              <a:t>Domain Administrator</a:t>
            </a:r>
            <a:r>
              <a:rPr lang="en-US" dirty="0" smtClean="0">
                <a:solidFill>
                  <a:schemeClr val="bg1"/>
                </a:solidFill>
              </a:rPr>
              <a:t>: Grants and Removes Rights to an enrollment only.</a:t>
            </a:r>
          </a:p>
          <a:p>
            <a:pPr marL="568325" lvl="1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rgbClr val="41DF41"/>
                </a:solidFill>
              </a:rPr>
              <a:t>Provider Enrollment Access</a:t>
            </a:r>
            <a:r>
              <a:rPr lang="en-US" dirty="0" smtClean="0">
                <a:solidFill>
                  <a:schemeClr val="bg1"/>
                </a:solidFill>
              </a:rPr>
              <a:t>: Completes, modifies and manages enrollment.</a:t>
            </a:r>
          </a:p>
          <a:p>
            <a:pPr marL="568325" lvl="1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rgbClr val="41DF41"/>
                </a:solidFill>
              </a:rPr>
              <a:t>View Provider Enrollment</a:t>
            </a:r>
            <a:r>
              <a:rPr lang="en-US" dirty="0" smtClean="0">
                <a:solidFill>
                  <a:schemeClr val="bg1"/>
                </a:solidFill>
              </a:rPr>
              <a:t>: View only access.</a:t>
            </a:r>
          </a:p>
        </p:txBody>
      </p:sp>
      <p:sp>
        <p:nvSpPr>
          <p:cNvPr id="5" name="Oval 4"/>
          <p:cNvSpPr/>
          <p:nvPr/>
        </p:nvSpPr>
        <p:spPr>
          <a:xfrm>
            <a:off x="5029200" y="4038600"/>
            <a:ext cx="5334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3592"/>
            <a:ext cx="8686800" cy="457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4111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Granting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0421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5297269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From the second drop down on the portal page, select </a:t>
            </a:r>
            <a:r>
              <a:rPr lang="en-US" dirty="0" smtClean="0">
                <a:solidFill>
                  <a:srgbClr val="41DF41"/>
                </a:solidFill>
              </a:rPr>
              <a:t>Domain Administrator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Click </a:t>
            </a:r>
            <a:r>
              <a:rPr lang="en-US" b="1" i="1" dirty="0" smtClean="0">
                <a:solidFill>
                  <a:srgbClr val="41DF41"/>
                </a:solidFill>
              </a:rPr>
              <a:t>Go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Oval 4"/>
          <p:cNvSpPr/>
          <p:nvPr/>
        </p:nvSpPr>
        <p:spPr>
          <a:xfrm>
            <a:off x="5029200" y="4038600"/>
            <a:ext cx="5334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3592"/>
            <a:ext cx="8686800" cy="457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5181600" y="4267200"/>
            <a:ext cx="838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4111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Granting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2542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8352096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60960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From the IMPACT Home Page, click on the </a:t>
            </a:r>
            <a:r>
              <a:rPr lang="en-US" b="1" i="1" dirty="0" smtClean="0">
                <a:solidFill>
                  <a:srgbClr val="41DF41"/>
                </a:solidFill>
              </a:rPr>
              <a:t>Admin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and choose </a:t>
            </a:r>
            <a:r>
              <a:rPr lang="en-US" b="1" i="1" dirty="0" smtClean="0">
                <a:solidFill>
                  <a:srgbClr val="41DF41"/>
                </a:solidFill>
              </a:rPr>
              <a:t>User List </a:t>
            </a:r>
            <a:r>
              <a:rPr lang="en-US" dirty="0" smtClean="0">
                <a:solidFill>
                  <a:schemeClr val="bg1"/>
                </a:solidFill>
              </a:rPr>
              <a:t>from the drop down.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895600" y="1828800"/>
            <a:ext cx="685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4111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Granting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7589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1451868"/>
            <a:ext cx="8915400" cy="197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35814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Click </a:t>
            </a:r>
            <a:r>
              <a:rPr lang="en-US" b="1" i="1" dirty="0" smtClean="0">
                <a:solidFill>
                  <a:srgbClr val="41DF41"/>
                </a:solidFill>
              </a:rPr>
              <a:t>Add</a:t>
            </a:r>
            <a:r>
              <a:rPr lang="en-US" dirty="0" smtClean="0">
                <a:solidFill>
                  <a:schemeClr val="bg1"/>
                </a:solidFill>
              </a:rPr>
              <a:t> to grant access to this enrollment.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609600" y="1371600"/>
            <a:ext cx="6096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533400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Granting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5000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752474"/>
            <a:ext cx="50292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645" y="0"/>
            <a:ext cx="8229600" cy="630236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Granting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0" y="815109"/>
            <a:ext cx="3276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rgbClr val="41DF41"/>
                </a:solidFill>
              </a:rPr>
              <a:t>User ID</a:t>
            </a:r>
            <a:r>
              <a:rPr lang="en-US" dirty="0" smtClean="0">
                <a:solidFill>
                  <a:schemeClr val="bg1"/>
                </a:solidFill>
              </a:rPr>
              <a:t>: Enter the User Id  (Single Sign-on ID) of the person to whom access is being granted.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rgbClr val="41DF41"/>
                </a:solidFill>
              </a:rPr>
              <a:t>Start Date</a:t>
            </a:r>
            <a:r>
              <a:rPr lang="en-US" dirty="0" smtClean="0">
                <a:solidFill>
                  <a:schemeClr val="bg1"/>
                </a:solidFill>
              </a:rPr>
              <a:t>: Enter current or future date.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rgbClr val="41DF41"/>
                </a:solidFill>
              </a:rPr>
              <a:t>End Date</a:t>
            </a:r>
            <a:r>
              <a:rPr lang="en-US" dirty="0" smtClean="0">
                <a:solidFill>
                  <a:schemeClr val="bg1"/>
                </a:solidFill>
              </a:rPr>
              <a:t>: Enter a specific date if known or, if rights are ongoing, leave blank and it will default to 12/31/2999.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Choose the desired profile(s) from </a:t>
            </a:r>
            <a:r>
              <a:rPr lang="en-US" b="1" i="1" dirty="0" smtClean="0">
                <a:solidFill>
                  <a:srgbClr val="41DF41"/>
                </a:solidFill>
              </a:rPr>
              <a:t>Available Profiles </a:t>
            </a:r>
            <a:r>
              <a:rPr lang="en-US" dirty="0" smtClean="0">
                <a:solidFill>
                  <a:schemeClr val="bg1"/>
                </a:solidFill>
              </a:rPr>
              <a:t>and use the </a:t>
            </a:r>
            <a:r>
              <a:rPr lang="en-US" b="1" i="1" dirty="0" smtClean="0">
                <a:solidFill>
                  <a:srgbClr val="41DF41"/>
                </a:solidFill>
              </a:rPr>
              <a:t>double arrows </a:t>
            </a:r>
            <a:r>
              <a:rPr lang="en-US" dirty="0" smtClean="0">
                <a:solidFill>
                  <a:schemeClr val="bg1"/>
                </a:solidFill>
              </a:rPr>
              <a:t>to move them to </a:t>
            </a:r>
            <a:r>
              <a:rPr lang="en-US" b="1" i="1" dirty="0" smtClean="0">
                <a:solidFill>
                  <a:srgbClr val="41DF41"/>
                </a:solidFill>
              </a:rPr>
              <a:t>Selected Profiles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Click </a:t>
            </a:r>
            <a:r>
              <a:rPr lang="en-US" b="1" i="1" dirty="0" smtClean="0">
                <a:solidFill>
                  <a:srgbClr val="41DF41"/>
                </a:solidFill>
              </a:rPr>
              <a:t>Ok</a:t>
            </a:r>
            <a:r>
              <a:rPr lang="en-US" dirty="0" smtClean="0">
                <a:solidFill>
                  <a:schemeClr val="bg1"/>
                </a:solidFill>
              </a:rPr>
              <a:t> when complete.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209800" y="3581400"/>
            <a:ext cx="533400" cy="3925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114800" y="6019800"/>
            <a:ext cx="6096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9536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Granting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1451868"/>
            <a:ext cx="8915400" cy="197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3886200"/>
            <a:ext cx="762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Even though, </a:t>
            </a:r>
            <a:r>
              <a:rPr lang="en-US" b="1" i="1" dirty="0" smtClean="0">
                <a:solidFill>
                  <a:srgbClr val="41DF41"/>
                </a:solidFill>
              </a:rPr>
              <a:t>No records found </a:t>
            </a:r>
            <a:r>
              <a:rPr lang="en-US" dirty="0" smtClean="0">
                <a:solidFill>
                  <a:schemeClr val="bg1"/>
                </a:solidFill>
              </a:rPr>
              <a:t>is presented, the selected user has been granted access to the enrollment chosen. 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Click </a:t>
            </a:r>
            <a:r>
              <a:rPr lang="en-US" b="1" i="1" dirty="0" smtClean="0">
                <a:solidFill>
                  <a:srgbClr val="41DF41"/>
                </a:solidFill>
              </a:rPr>
              <a:t>Close</a:t>
            </a:r>
            <a:r>
              <a:rPr lang="en-US" dirty="0" smtClean="0">
                <a:solidFill>
                  <a:schemeClr val="bg1"/>
                </a:solidFill>
              </a:rPr>
              <a:t> to exit.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6200" y="1295400"/>
            <a:ext cx="6858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119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47" y="1319871"/>
            <a:ext cx="902017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365760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Near the filter by fields is a drop down that defaults to </a:t>
            </a:r>
            <a:r>
              <a:rPr lang="en-US" b="1" i="1" dirty="0" smtClean="0">
                <a:solidFill>
                  <a:srgbClr val="41DF41"/>
                </a:solidFill>
              </a:rPr>
              <a:t>Approved</a:t>
            </a:r>
            <a:r>
              <a:rPr lang="en-US" dirty="0" smtClean="0">
                <a:solidFill>
                  <a:schemeClr val="bg1"/>
                </a:solidFill>
              </a:rPr>
              <a:t>. Choose </a:t>
            </a:r>
            <a:r>
              <a:rPr lang="en-US" b="1" i="1" dirty="0" smtClean="0">
                <a:solidFill>
                  <a:srgbClr val="41DF41"/>
                </a:solidFill>
              </a:rPr>
              <a:t>All</a:t>
            </a:r>
            <a:r>
              <a:rPr lang="en-US" dirty="0" smtClean="0">
                <a:solidFill>
                  <a:srgbClr val="41DF4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from this drop down. 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Click </a:t>
            </a:r>
            <a:r>
              <a:rPr lang="en-US" b="1" i="1" dirty="0" smtClean="0">
                <a:solidFill>
                  <a:srgbClr val="41DF41"/>
                </a:solidFill>
              </a:rPr>
              <a:t>Go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4111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Granting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447800"/>
            <a:ext cx="274637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31260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686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Granting Access Rights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44958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A list of all users who have access to this enrollment will be displayed. To see what access each user has, click on the hyperlinked </a:t>
            </a:r>
            <a:r>
              <a:rPr lang="en-US" b="1" i="1" dirty="0" smtClean="0">
                <a:solidFill>
                  <a:srgbClr val="41DF41"/>
                </a:solidFill>
              </a:rPr>
              <a:t>Domain Name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934200" y="7010400"/>
            <a:ext cx="5334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0" y="3505200"/>
            <a:ext cx="5334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5955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58674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This slide was intentionally left blank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8859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4111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Changing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5373469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After logging into IMPACT, </a:t>
            </a:r>
            <a:r>
              <a:rPr lang="en-US" dirty="0">
                <a:solidFill>
                  <a:schemeClr val="bg1"/>
                </a:solidFill>
              </a:rPr>
              <a:t>f</a:t>
            </a:r>
            <a:r>
              <a:rPr lang="en-US" dirty="0" smtClean="0">
                <a:solidFill>
                  <a:schemeClr val="bg1"/>
                </a:solidFill>
              </a:rPr>
              <a:t>rom the first drop down on the Portal page, select the enrollment for which access rights are being changed.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86868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49278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5297269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From the second drop down on the portal page, select </a:t>
            </a:r>
            <a:r>
              <a:rPr lang="en-US" dirty="0" smtClean="0">
                <a:solidFill>
                  <a:srgbClr val="41DF41"/>
                </a:solidFill>
              </a:rPr>
              <a:t>Domain Administrator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Click </a:t>
            </a:r>
            <a:r>
              <a:rPr lang="en-US" b="1" i="1" dirty="0" smtClean="0">
                <a:solidFill>
                  <a:srgbClr val="41DF41"/>
                </a:solidFill>
              </a:rPr>
              <a:t>Go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Oval 4"/>
          <p:cNvSpPr/>
          <p:nvPr/>
        </p:nvSpPr>
        <p:spPr>
          <a:xfrm>
            <a:off x="5029200" y="4038600"/>
            <a:ext cx="5334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3592"/>
            <a:ext cx="8686800" cy="457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5181600" y="4267200"/>
            <a:ext cx="838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4111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Changing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6615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8352096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60960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From the IMPACT Home Page, click on the </a:t>
            </a:r>
            <a:r>
              <a:rPr lang="en-US" b="1" i="1" dirty="0" smtClean="0">
                <a:solidFill>
                  <a:srgbClr val="41DF41"/>
                </a:solidFill>
              </a:rPr>
              <a:t>Admin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and choose </a:t>
            </a:r>
            <a:r>
              <a:rPr lang="en-US" b="1" i="1" dirty="0" smtClean="0">
                <a:solidFill>
                  <a:srgbClr val="41DF41"/>
                </a:solidFill>
              </a:rPr>
              <a:t>User List </a:t>
            </a:r>
            <a:r>
              <a:rPr lang="en-US" dirty="0" smtClean="0">
                <a:solidFill>
                  <a:schemeClr val="bg1"/>
                </a:solidFill>
              </a:rPr>
              <a:t>from the drop down.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895600" y="1828800"/>
            <a:ext cx="685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4111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Changing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4335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47" y="1319871"/>
            <a:ext cx="902017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365760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Near the filter by fields is a drop down that defaults to </a:t>
            </a:r>
            <a:r>
              <a:rPr lang="en-US" b="1" i="1" dirty="0" smtClean="0">
                <a:solidFill>
                  <a:srgbClr val="41DF41"/>
                </a:solidFill>
              </a:rPr>
              <a:t>Approved</a:t>
            </a:r>
            <a:r>
              <a:rPr lang="en-US" dirty="0" smtClean="0">
                <a:solidFill>
                  <a:schemeClr val="bg1"/>
                </a:solidFill>
              </a:rPr>
              <a:t>. Choose </a:t>
            </a:r>
            <a:r>
              <a:rPr lang="en-US" b="1" i="1" dirty="0" smtClean="0">
                <a:solidFill>
                  <a:srgbClr val="41DF41"/>
                </a:solidFill>
              </a:rPr>
              <a:t>All</a:t>
            </a:r>
            <a:r>
              <a:rPr lang="en-US" dirty="0" smtClean="0">
                <a:solidFill>
                  <a:srgbClr val="41DF4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from this drop down. 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Click </a:t>
            </a:r>
            <a:r>
              <a:rPr lang="en-US" b="1" i="1" dirty="0" smtClean="0">
                <a:solidFill>
                  <a:srgbClr val="41DF41"/>
                </a:solidFill>
              </a:rPr>
              <a:t>Go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4111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Changing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447800"/>
            <a:ext cx="274637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15565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686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Changing Access Rights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44958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Locate the user </a:t>
            </a:r>
            <a:r>
              <a:rPr lang="en-US" b="1" i="1" dirty="0" smtClean="0">
                <a:solidFill>
                  <a:srgbClr val="41DF41"/>
                </a:solidFill>
              </a:rPr>
              <a:t>Name</a:t>
            </a:r>
            <a:r>
              <a:rPr lang="en-US" dirty="0" smtClean="0">
                <a:solidFill>
                  <a:schemeClr val="bg1"/>
                </a:solidFill>
              </a:rPr>
              <a:t> for whom access rights are being changed, then click on the respective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hyperlinked </a:t>
            </a:r>
            <a:r>
              <a:rPr lang="en-US" b="1" i="1" dirty="0" smtClean="0">
                <a:solidFill>
                  <a:srgbClr val="41DF41"/>
                </a:solidFill>
              </a:rPr>
              <a:t>Domain Name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0" y="3505200"/>
            <a:ext cx="5334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200400" y="2438400"/>
            <a:ext cx="0" cy="381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22639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Changing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685800"/>
            <a:ext cx="8721365" cy="425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4400" y="5029200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To change the access rights granted, choose the profiles to be removed from the </a:t>
            </a:r>
            <a:r>
              <a:rPr lang="en-US" b="1" i="1" dirty="0" smtClean="0">
                <a:solidFill>
                  <a:srgbClr val="41DF41"/>
                </a:solidFill>
              </a:rPr>
              <a:t>Selected Profiles </a:t>
            </a:r>
            <a:r>
              <a:rPr lang="en-US" dirty="0" smtClean="0">
                <a:solidFill>
                  <a:schemeClr val="bg1"/>
                </a:solidFill>
              </a:rPr>
              <a:t>box and use the </a:t>
            </a:r>
            <a:r>
              <a:rPr lang="en-US" b="1" i="1" dirty="0" smtClean="0">
                <a:solidFill>
                  <a:srgbClr val="41DF41"/>
                </a:solidFill>
              </a:rPr>
              <a:t>double arrows </a:t>
            </a:r>
            <a:r>
              <a:rPr lang="en-US" dirty="0" smtClean="0">
                <a:solidFill>
                  <a:schemeClr val="bg1"/>
                </a:solidFill>
              </a:rPr>
              <a:t>to move them to the </a:t>
            </a:r>
            <a:r>
              <a:rPr lang="en-US" b="1" i="1" dirty="0" smtClean="0">
                <a:solidFill>
                  <a:srgbClr val="41DF41"/>
                </a:solidFill>
              </a:rPr>
              <a:t>Available Profiles </a:t>
            </a:r>
            <a:r>
              <a:rPr lang="en-US" dirty="0" smtClean="0">
                <a:solidFill>
                  <a:schemeClr val="bg1"/>
                </a:solidFill>
              </a:rPr>
              <a:t>box or from </a:t>
            </a:r>
            <a:r>
              <a:rPr lang="en-US" b="1" i="1" dirty="0" smtClean="0">
                <a:solidFill>
                  <a:srgbClr val="41DF41"/>
                </a:solidFill>
              </a:rPr>
              <a:t>Available Profiles </a:t>
            </a:r>
            <a:r>
              <a:rPr lang="en-US" dirty="0" smtClean="0">
                <a:solidFill>
                  <a:schemeClr val="bg1"/>
                </a:solidFill>
              </a:rPr>
              <a:t>to </a:t>
            </a:r>
            <a:r>
              <a:rPr lang="en-US" b="1" i="1" dirty="0" smtClean="0">
                <a:solidFill>
                  <a:srgbClr val="41DF41"/>
                </a:solidFill>
              </a:rPr>
              <a:t>Selected Profiles </a:t>
            </a:r>
            <a:r>
              <a:rPr lang="en-US" dirty="0" smtClean="0">
                <a:solidFill>
                  <a:schemeClr val="bg1"/>
                </a:solidFill>
              </a:rPr>
              <a:t>as needed. There must be at least one profile left under </a:t>
            </a:r>
            <a:r>
              <a:rPr lang="en-US" b="1" i="1" dirty="0" smtClean="0">
                <a:solidFill>
                  <a:srgbClr val="41DF41"/>
                </a:solidFill>
              </a:rPr>
              <a:t>Selected Profiles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Comments about the change can be made in the </a:t>
            </a:r>
            <a:r>
              <a:rPr lang="en-US" b="1" i="1" dirty="0" smtClean="0">
                <a:solidFill>
                  <a:srgbClr val="41DF41"/>
                </a:solidFill>
              </a:rPr>
              <a:t>Remarks</a:t>
            </a:r>
            <a:r>
              <a:rPr lang="en-US" dirty="0" smtClean="0">
                <a:solidFill>
                  <a:schemeClr val="bg1"/>
                </a:solidFill>
              </a:rPr>
              <a:t> field.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Click </a:t>
            </a:r>
            <a:r>
              <a:rPr lang="en-US" b="1" i="1" dirty="0" smtClean="0">
                <a:solidFill>
                  <a:srgbClr val="41DF41"/>
                </a:solidFill>
              </a:rPr>
              <a:t>Save</a:t>
            </a:r>
            <a:r>
              <a:rPr lang="en-US" dirty="0" smtClean="0">
                <a:solidFill>
                  <a:schemeClr val="bg1"/>
                </a:solidFill>
              </a:rPr>
              <a:t>, then </a:t>
            </a:r>
            <a:r>
              <a:rPr lang="en-US" b="1" i="1" dirty="0" smtClean="0">
                <a:solidFill>
                  <a:srgbClr val="41DF41"/>
                </a:solidFill>
              </a:rPr>
              <a:t>Close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048000" y="3276600"/>
            <a:ext cx="3657600" cy="16668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76200" y="533400"/>
            <a:ext cx="1066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49121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Changing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685800"/>
            <a:ext cx="8721365" cy="425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4400" y="5029200"/>
            <a:ext cx="7315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To change the access rights granted, choose the profiles to be removed from the </a:t>
            </a:r>
            <a:r>
              <a:rPr lang="en-US" b="1" i="1" dirty="0" smtClean="0">
                <a:solidFill>
                  <a:srgbClr val="41DF41"/>
                </a:solidFill>
              </a:rPr>
              <a:t>Selected Profiles </a:t>
            </a:r>
            <a:r>
              <a:rPr lang="en-US" dirty="0" smtClean="0">
                <a:solidFill>
                  <a:schemeClr val="bg1"/>
                </a:solidFill>
              </a:rPr>
              <a:t>box and use the </a:t>
            </a:r>
            <a:r>
              <a:rPr lang="en-US" b="1" i="1" dirty="0" smtClean="0">
                <a:solidFill>
                  <a:srgbClr val="41DF41"/>
                </a:solidFill>
              </a:rPr>
              <a:t>double arrows </a:t>
            </a:r>
            <a:r>
              <a:rPr lang="en-US" dirty="0" smtClean="0">
                <a:solidFill>
                  <a:schemeClr val="bg1"/>
                </a:solidFill>
              </a:rPr>
              <a:t>to move them to the </a:t>
            </a:r>
            <a:r>
              <a:rPr lang="en-US" b="1" i="1" dirty="0" smtClean="0">
                <a:solidFill>
                  <a:srgbClr val="41DF41"/>
                </a:solidFill>
              </a:rPr>
              <a:t>Available Profiles </a:t>
            </a:r>
            <a:r>
              <a:rPr lang="en-US" dirty="0" smtClean="0">
                <a:solidFill>
                  <a:schemeClr val="bg1"/>
                </a:solidFill>
              </a:rPr>
              <a:t>box.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Comments about the change can be made in the </a:t>
            </a:r>
            <a:r>
              <a:rPr lang="en-US" b="1" i="1" dirty="0" smtClean="0">
                <a:solidFill>
                  <a:srgbClr val="41DF41"/>
                </a:solidFill>
              </a:rPr>
              <a:t>Remarks</a:t>
            </a:r>
            <a:r>
              <a:rPr lang="en-US" dirty="0" smtClean="0">
                <a:solidFill>
                  <a:schemeClr val="bg1"/>
                </a:solidFill>
              </a:rPr>
              <a:t> field.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Click </a:t>
            </a:r>
            <a:r>
              <a:rPr lang="en-US" b="1" i="1" dirty="0" smtClean="0">
                <a:solidFill>
                  <a:srgbClr val="41DF41"/>
                </a:solidFill>
              </a:rPr>
              <a:t>Save</a:t>
            </a:r>
            <a:r>
              <a:rPr lang="en-US" dirty="0" smtClean="0">
                <a:solidFill>
                  <a:schemeClr val="bg1"/>
                </a:solidFill>
              </a:rPr>
              <a:t>, then </a:t>
            </a:r>
            <a:r>
              <a:rPr lang="en-US" b="1" i="1" dirty="0" smtClean="0">
                <a:solidFill>
                  <a:srgbClr val="41DF41"/>
                </a:solidFill>
              </a:rPr>
              <a:t>Close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048000" y="3276600"/>
            <a:ext cx="3657600" cy="16668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76200" y="533400"/>
            <a:ext cx="1066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5142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19800"/>
            <a:ext cx="8229600" cy="715962"/>
          </a:xfrm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This page intentionally left blank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3403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4111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Removing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5373469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After logging into IMPACT, </a:t>
            </a:r>
            <a:r>
              <a:rPr lang="en-US" dirty="0">
                <a:solidFill>
                  <a:schemeClr val="bg1"/>
                </a:solidFill>
              </a:rPr>
              <a:t>f</a:t>
            </a:r>
            <a:r>
              <a:rPr lang="en-US" dirty="0" smtClean="0">
                <a:solidFill>
                  <a:schemeClr val="bg1"/>
                </a:solidFill>
              </a:rPr>
              <a:t>rom the first drop down on the Portal page, select the enrollment for which access rights are being removed.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86868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73719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5297269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From the second drop down on the portal page, select </a:t>
            </a:r>
            <a:r>
              <a:rPr lang="en-US" dirty="0" smtClean="0">
                <a:solidFill>
                  <a:srgbClr val="41DF41"/>
                </a:solidFill>
              </a:rPr>
              <a:t>Domain Administrator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Click </a:t>
            </a:r>
            <a:r>
              <a:rPr lang="en-US" b="1" i="1" dirty="0" smtClean="0">
                <a:solidFill>
                  <a:srgbClr val="41DF41"/>
                </a:solidFill>
              </a:rPr>
              <a:t>Go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Oval 4"/>
          <p:cNvSpPr/>
          <p:nvPr/>
        </p:nvSpPr>
        <p:spPr>
          <a:xfrm>
            <a:off x="5029200" y="4038600"/>
            <a:ext cx="5334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3592"/>
            <a:ext cx="8686800" cy="457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5181600" y="4267200"/>
            <a:ext cx="838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4111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Removing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8342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8352096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60960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From the IMPACT Home Page, click on the </a:t>
            </a:r>
            <a:r>
              <a:rPr lang="en-US" b="1" i="1" dirty="0" smtClean="0">
                <a:solidFill>
                  <a:srgbClr val="41DF41"/>
                </a:solidFill>
              </a:rPr>
              <a:t>Admin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and choose </a:t>
            </a:r>
            <a:r>
              <a:rPr lang="en-US" b="1" i="1" dirty="0" smtClean="0">
                <a:solidFill>
                  <a:srgbClr val="41DF41"/>
                </a:solidFill>
              </a:rPr>
              <a:t>User List </a:t>
            </a:r>
            <a:r>
              <a:rPr lang="en-US" dirty="0" smtClean="0">
                <a:solidFill>
                  <a:schemeClr val="bg1"/>
                </a:solidFill>
              </a:rPr>
              <a:t>from the drop down.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895600" y="1828800"/>
            <a:ext cx="685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4111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Removing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234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47" y="1319871"/>
            <a:ext cx="902017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365760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Near the filter by fields is a drop down that defaults to </a:t>
            </a:r>
            <a:r>
              <a:rPr lang="en-US" b="1" i="1" dirty="0" smtClean="0">
                <a:solidFill>
                  <a:srgbClr val="41DF41"/>
                </a:solidFill>
              </a:rPr>
              <a:t>Approved</a:t>
            </a:r>
            <a:r>
              <a:rPr lang="en-US" dirty="0" smtClean="0">
                <a:solidFill>
                  <a:schemeClr val="bg1"/>
                </a:solidFill>
              </a:rPr>
              <a:t>. Choose </a:t>
            </a:r>
            <a:r>
              <a:rPr lang="en-US" b="1" i="1" dirty="0" smtClean="0">
                <a:solidFill>
                  <a:srgbClr val="41DF41"/>
                </a:solidFill>
              </a:rPr>
              <a:t>All</a:t>
            </a:r>
            <a:r>
              <a:rPr lang="en-US" dirty="0" smtClean="0">
                <a:solidFill>
                  <a:srgbClr val="41DF4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from this drop down. 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Click </a:t>
            </a:r>
            <a:r>
              <a:rPr lang="en-US" b="1" i="1" dirty="0" smtClean="0">
                <a:solidFill>
                  <a:srgbClr val="41DF41"/>
                </a:solidFill>
              </a:rPr>
              <a:t>Go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4111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Removing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447800"/>
            <a:ext cx="274637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64834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686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Changing Access Rights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44958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Locate the user </a:t>
            </a:r>
            <a:r>
              <a:rPr lang="en-US" b="1" i="1" dirty="0" smtClean="0">
                <a:solidFill>
                  <a:srgbClr val="41DF41"/>
                </a:solidFill>
              </a:rPr>
              <a:t>Name</a:t>
            </a:r>
            <a:r>
              <a:rPr lang="en-US" dirty="0" smtClean="0">
                <a:solidFill>
                  <a:schemeClr val="bg1"/>
                </a:solidFill>
              </a:rPr>
              <a:t> for whom access rights are being removed, then click on the respective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hyperlinked </a:t>
            </a:r>
            <a:r>
              <a:rPr lang="en-US" b="1" i="1" dirty="0" smtClean="0">
                <a:solidFill>
                  <a:srgbClr val="41DF41"/>
                </a:solidFill>
              </a:rPr>
              <a:t>Domain Name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0" y="3505200"/>
            <a:ext cx="5334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200400" y="2438400"/>
            <a:ext cx="0" cy="381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220206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Removing Access </a:t>
            </a:r>
            <a:r>
              <a:rPr lang="en-US" sz="2800" dirty="0">
                <a:solidFill>
                  <a:schemeClr val="bg1"/>
                </a:solidFill>
              </a:rPr>
              <a:t>R</a:t>
            </a:r>
            <a:r>
              <a:rPr lang="en-US" sz="2800" dirty="0" smtClean="0">
                <a:solidFill>
                  <a:schemeClr val="bg1"/>
                </a:solidFill>
              </a:rPr>
              <a:t>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224" y="1066800"/>
            <a:ext cx="8721365" cy="425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5334000"/>
            <a:ext cx="7391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To entirely remove a person’s rights to the </a:t>
            </a:r>
            <a:r>
              <a:rPr lang="en-US" dirty="0">
                <a:solidFill>
                  <a:schemeClr val="bg1"/>
                </a:solidFill>
              </a:rPr>
              <a:t>enrollment (</a:t>
            </a:r>
            <a:r>
              <a:rPr lang="en-US" b="1" i="1" dirty="0">
                <a:solidFill>
                  <a:srgbClr val="41DF41"/>
                </a:solidFill>
              </a:rPr>
              <a:t>Lock user</a:t>
            </a:r>
            <a:r>
              <a:rPr lang="en-US" dirty="0" smtClean="0">
                <a:solidFill>
                  <a:schemeClr val="bg1"/>
                </a:solidFill>
              </a:rPr>
              <a:t>), place a check in the box next to </a:t>
            </a:r>
            <a:r>
              <a:rPr lang="en-US" b="1" i="1" dirty="0" smtClean="0">
                <a:solidFill>
                  <a:srgbClr val="41DF41"/>
                </a:solidFill>
              </a:rPr>
              <a:t>Lock User/Comment </a:t>
            </a:r>
            <a:r>
              <a:rPr lang="en-US" dirty="0" smtClean="0">
                <a:solidFill>
                  <a:schemeClr val="bg1"/>
                </a:solidFill>
              </a:rPr>
              <a:t>and enter a comment in the comment box.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Enter the date this is to take effect in the </a:t>
            </a:r>
            <a:r>
              <a:rPr lang="en-US" b="1" i="1" dirty="0" smtClean="0">
                <a:solidFill>
                  <a:srgbClr val="41DF41"/>
                </a:solidFill>
              </a:rPr>
              <a:t>Expiration Date </a:t>
            </a:r>
            <a:r>
              <a:rPr lang="en-US" dirty="0" smtClean="0">
                <a:solidFill>
                  <a:schemeClr val="bg1"/>
                </a:solidFill>
              </a:rPr>
              <a:t>field.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Click </a:t>
            </a:r>
            <a:r>
              <a:rPr lang="en-US" b="1" i="1" dirty="0" smtClean="0">
                <a:solidFill>
                  <a:srgbClr val="41DF41"/>
                </a:solidFill>
              </a:rPr>
              <a:t>Save</a:t>
            </a:r>
            <a:r>
              <a:rPr lang="en-US" dirty="0" smtClean="0">
                <a:solidFill>
                  <a:schemeClr val="bg1"/>
                </a:solidFill>
              </a:rPr>
              <a:t>, then </a:t>
            </a:r>
            <a:r>
              <a:rPr lang="en-US" b="1" i="1" dirty="0" smtClean="0">
                <a:solidFill>
                  <a:srgbClr val="41DF41"/>
                </a:solidFill>
              </a:rPr>
              <a:t>Close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876800" y="2286000"/>
            <a:ext cx="28194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6881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Removing Access Rights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1E635-3882-45BA-B8C0-75C01EA01E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782" y="1219200"/>
            <a:ext cx="8867447" cy="276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4495800"/>
            <a:ext cx="75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The </a:t>
            </a:r>
            <a:r>
              <a:rPr lang="en-US" b="1" i="1" dirty="0">
                <a:solidFill>
                  <a:srgbClr val="41DF41"/>
                </a:solidFill>
              </a:rPr>
              <a:t>E</a:t>
            </a:r>
            <a:r>
              <a:rPr lang="en-US" b="1" i="1" dirty="0" smtClean="0">
                <a:solidFill>
                  <a:srgbClr val="41DF41"/>
                </a:solidFill>
              </a:rPr>
              <a:t>xpiration Date </a:t>
            </a:r>
            <a:r>
              <a:rPr lang="en-US" dirty="0" smtClean="0">
                <a:solidFill>
                  <a:schemeClr val="bg1"/>
                </a:solidFill>
              </a:rPr>
              <a:t>for that user’s access will be updated on the Manage Users list. </a:t>
            </a:r>
          </a:p>
          <a:p>
            <a:pPr marL="111125" indent="-11112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Click </a:t>
            </a:r>
            <a:r>
              <a:rPr lang="en-US" b="1" i="1" dirty="0" smtClean="0">
                <a:solidFill>
                  <a:srgbClr val="41DF41"/>
                </a:solidFill>
              </a:rPr>
              <a:t>Close</a:t>
            </a:r>
            <a:r>
              <a:rPr lang="en-US" dirty="0" smtClean="0">
                <a:solidFill>
                  <a:schemeClr val="bg1"/>
                </a:solidFill>
              </a:rPr>
              <a:t> to exit.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47782" y="1143000"/>
            <a:ext cx="614218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772400" y="1828800"/>
            <a:ext cx="0" cy="609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126371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96490B44CE2544BADB8C85FBCA99EF" ma:contentTypeVersion="3" ma:contentTypeDescription="Create a new document." ma:contentTypeScope="" ma:versionID="ca6e53bf93bddb75ed70269d74fb8ea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2808d15053f202f4178104d39e391b6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35ADF4-716A-4DB7-AEA7-9AF83233BD90}"/>
</file>

<file path=customXml/itemProps2.xml><?xml version="1.0" encoding="utf-8"?>
<ds:datastoreItem xmlns:ds="http://schemas.openxmlformats.org/officeDocument/2006/customXml" ds:itemID="{F7C59233-3D60-42C8-8741-26689BE6FF52}"/>
</file>

<file path=customXml/itemProps3.xml><?xml version="1.0" encoding="utf-8"?>
<ds:datastoreItem xmlns:ds="http://schemas.openxmlformats.org/officeDocument/2006/customXml" ds:itemID="{932BC258-7F86-4C01-B465-08BDCB4BD79C}"/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785</Words>
  <Application>Microsoft Office PowerPoint</Application>
  <PresentationFormat>On-screen Show (4:3)</PresentationFormat>
  <Paragraphs>112</Paragraphs>
  <Slides>27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1_Office Theme</vt:lpstr>
      <vt:lpstr>Slide 1</vt:lpstr>
      <vt:lpstr> </vt:lpstr>
      <vt:lpstr> Granting Access Rights </vt:lpstr>
      <vt:lpstr> Granting Access Rights </vt:lpstr>
      <vt:lpstr> Granting Access Rights </vt:lpstr>
      <vt:lpstr> Granting Access Rights </vt:lpstr>
      <vt:lpstr> Granting Access Rights </vt:lpstr>
      <vt:lpstr> Granting Access Rights </vt:lpstr>
      <vt:lpstr>Granting Access Rights </vt:lpstr>
      <vt:lpstr> Granting Access Rights </vt:lpstr>
      <vt:lpstr>Granting Access Rights</vt:lpstr>
      <vt:lpstr>Slide 12</vt:lpstr>
      <vt:lpstr> Changing Access Rights </vt:lpstr>
      <vt:lpstr> Changing Access Rights </vt:lpstr>
      <vt:lpstr> Changing Access Rights </vt:lpstr>
      <vt:lpstr> Changing Access Rights </vt:lpstr>
      <vt:lpstr>Changing Access Rights</vt:lpstr>
      <vt:lpstr>Changing Access Rights </vt:lpstr>
      <vt:lpstr>Changing Access Rights </vt:lpstr>
      <vt:lpstr>This page intentionally left blank</vt:lpstr>
      <vt:lpstr> Removing Access Rights </vt:lpstr>
      <vt:lpstr> Removing Access Rights </vt:lpstr>
      <vt:lpstr> Removing Access Rights </vt:lpstr>
      <vt:lpstr> Removing Access Rights </vt:lpstr>
      <vt:lpstr>Changing Access Rights</vt:lpstr>
      <vt:lpstr>Removing Access Rights </vt:lpstr>
      <vt:lpstr>Removing Access Rights </vt:lpstr>
    </vt:vector>
  </TitlesOfParts>
  <Company>State of Illinois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Domain Administrator Rights PowerPoint Presentation</dc:title>
  <dc:creator>Eichen, April</dc:creator>
  <cp:lastModifiedBy>Daniel Richarz</cp:lastModifiedBy>
  <cp:revision>18</cp:revision>
  <dcterms:created xsi:type="dcterms:W3CDTF">2015-08-20T15:54:29Z</dcterms:created>
  <dcterms:modified xsi:type="dcterms:W3CDTF">2015-09-02T19:52:12Z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0x0101005596490B44CE2544BADB8C85FBCA99EF</vt:lpwstr>
  </property>
</Properties>
</file>