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Default Extension="wdp" ContentType="image/vnd.ms-photo"/>
  <Override PartName="/ppt/presentation.xml" ContentType="application/vnd.openxmlformats-officedocument.presentationml.slideshow.main+xml"/>
  <Override PartName="/ppt/slides/slide10.xml" ContentType="application/vnd.openxmlformats-officedocument.presentationml.slide+xml"/>
  <Override PartName="/ppt/slides/slide7.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30.xml" ContentType="application/vnd.openxmlformats-officedocument.presentationml.slide+xml"/>
  <Override PartName="/ppt/slides/slide24.xml" ContentType="application/vnd.openxmlformats-officedocument.presentationml.slide+xml"/>
  <Override PartName="/ppt/slides/slide29.xml" ContentType="application/vnd.openxmlformats-officedocument.presentationml.slide+xml"/>
  <Override PartName="/ppt/slides/slide27.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2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14.xml" ContentType="application/vnd.openxmlformats-officedocument.presentationml.slide+xml"/>
  <Override PartName="/ppt/slides/slide32.xml" ContentType="application/vnd.openxmlformats-officedocument.presentationml.slide+xml"/>
  <Override PartName="/ppt/slides/slide17.xml" ContentType="application/vnd.openxmlformats-officedocument.presentationml.slide+xml"/>
  <Override PartName="/ppt/slides/slide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32.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31.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19.xml" ContentType="application/vnd.openxmlformats-officedocument.presentationml.notesSlide+xml"/>
  <Override PartName="/ppt/notesSlides/notesSlide23.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21.xml" ContentType="application/vnd.openxmlformats-officedocument.presentationml.notesSlide+xml"/>
  <Override PartName="/ppt/notesSlides/notesSlide28.xml" ContentType="application/vnd.openxmlformats-officedocument.presentationml.notesSlide+xml"/>
  <Override PartName="/ppt/notesSlides/notesSlide17.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22.xml" ContentType="application/vnd.openxmlformats-officedocument.presentationml.notesSlide+xml"/>
  <Override PartName="/ppt/notesSlides/notesSlide18.xml" ContentType="application/vnd.openxmlformats-officedocument.presentationml.notesSlide+xml"/>
  <Override PartName="/ppt/notesSlides/notesSlide24.xml" ContentType="application/vnd.openxmlformats-officedocument.presentationml.notesSlide+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56" r:id="rId2"/>
    <p:sldId id="359" r:id="rId3"/>
    <p:sldId id="415" r:id="rId4"/>
    <p:sldId id="391" r:id="rId5"/>
    <p:sldId id="392" r:id="rId6"/>
    <p:sldId id="421" r:id="rId7"/>
    <p:sldId id="420" r:id="rId8"/>
    <p:sldId id="411" r:id="rId9"/>
    <p:sldId id="394" r:id="rId10"/>
    <p:sldId id="393" r:id="rId11"/>
    <p:sldId id="395" r:id="rId12"/>
    <p:sldId id="396" r:id="rId13"/>
    <p:sldId id="422" r:id="rId14"/>
    <p:sldId id="398" r:id="rId15"/>
    <p:sldId id="399" r:id="rId16"/>
    <p:sldId id="400" r:id="rId17"/>
    <p:sldId id="401" r:id="rId18"/>
    <p:sldId id="403" r:id="rId19"/>
    <p:sldId id="402" r:id="rId20"/>
    <p:sldId id="412" r:id="rId21"/>
    <p:sldId id="405" r:id="rId22"/>
    <p:sldId id="417" r:id="rId23"/>
    <p:sldId id="418" r:id="rId24"/>
    <p:sldId id="413" r:id="rId25"/>
    <p:sldId id="416" r:id="rId26"/>
    <p:sldId id="407" r:id="rId27"/>
    <p:sldId id="408" r:id="rId28"/>
    <p:sldId id="409" r:id="rId29"/>
    <p:sldId id="414" r:id="rId30"/>
    <p:sldId id="423" r:id="rId31"/>
    <p:sldId id="384" r:id="rId32"/>
    <p:sldId id="385" r:id="rId3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6EA36"/>
    <a:srgbClr val="3AE663"/>
    <a:srgbClr val="385D8A"/>
    <a:srgbClr val="3B74B3"/>
    <a:srgbClr val="3381FF"/>
    <a:srgbClr val="2E6CB8"/>
    <a:srgbClr val="6FA6FF"/>
    <a:srgbClr val="4D4D4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91474" autoAdjust="0"/>
  </p:normalViewPr>
  <p:slideViewPr>
    <p:cSldViewPr>
      <p:cViewPr varScale="1">
        <p:scale>
          <a:sx n="103" d="100"/>
          <a:sy n="103" d="100"/>
        </p:scale>
        <p:origin x="-1056" y="-102"/>
      </p:cViewPr>
      <p:guideLst>
        <p:guide orient="horz" pos="2160"/>
        <p:guide pos="2880"/>
      </p:guideLst>
    </p:cSldViewPr>
  </p:slideViewPr>
  <p:outlineViewPr>
    <p:cViewPr>
      <p:scale>
        <a:sx n="33" d="100"/>
        <a:sy n="33" d="100"/>
      </p:scale>
      <p:origin x="0" y="3312"/>
    </p:cViewPr>
  </p:outlineViewPr>
  <p:notesTextViewPr>
    <p:cViewPr>
      <p:scale>
        <a:sx n="1" d="1"/>
        <a:sy n="1" d="1"/>
      </p:scale>
      <p:origin x="0" y="0"/>
    </p:cViewPr>
  </p:notesTextViewPr>
  <p:sorterViewPr>
    <p:cViewPr>
      <p:scale>
        <a:sx n="66" d="100"/>
        <a:sy n="66" d="100"/>
      </p:scale>
      <p:origin x="0" y="7032"/>
    </p:cViewPr>
  </p:sorterViewPr>
  <p:notesViewPr>
    <p:cSldViewPr>
      <p:cViewPr varScale="1">
        <p:scale>
          <a:sx n="113" d="100"/>
          <a:sy n="113" d="100"/>
        </p:scale>
        <p:origin x="-2424" y="-114"/>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7CE02557-9E66-45F8-BE1F-0008C8F6635E}" type="datetimeFigureOut">
              <a:rPr lang="en-US" smtClean="0"/>
              <a:pPr/>
              <a:t>7/30/2015</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3A8933E5-A1DE-441E-B2E2-E826DA8197D4}" type="slidenum">
              <a:rPr lang="en-US" smtClean="0"/>
              <a:pPr/>
              <a:t>‹#›</a:t>
            </a:fld>
            <a:endParaRPr lang="en-US"/>
          </a:p>
        </p:txBody>
      </p:sp>
    </p:spTree>
    <p:extLst>
      <p:ext uri="{BB962C8B-B14F-4D97-AF65-F5344CB8AC3E}">
        <p14:creationId xmlns="" xmlns:p14="http://schemas.microsoft.com/office/powerpoint/2010/main" val="1868060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412B7BBD-5AB0-4F99-A078-309EA5C37745}" type="datetimeFigureOut">
              <a:rPr lang="en-US" smtClean="0"/>
              <a:pPr/>
              <a:t>7/30/2015</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75270AC1-218C-4AD4-B8C9-D48322276291}" type="slidenum">
              <a:rPr lang="en-US" smtClean="0"/>
              <a:pPr/>
              <a:t>‹#›</a:t>
            </a:fld>
            <a:endParaRPr lang="en-US"/>
          </a:p>
        </p:txBody>
      </p:sp>
    </p:spTree>
    <p:extLst>
      <p:ext uri="{BB962C8B-B14F-4D97-AF65-F5344CB8AC3E}">
        <p14:creationId xmlns="" xmlns:p14="http://schemas.microsoft.com/office/powerpoint/2010/main" val="289444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FF00"/>
              </a:solidFill>
            </a:endParaRPr>
          </a:p>
        </p:txBody>
      </p:sp>
      <p:sp>
        <p:nvSpPr>
          <p:cNvPr id="4" name="Slide Number Placeholder 3"/>
          <p:cNvSpPr>
            <a:spLocks noGrp="1"/>
          </p:cNvSpPr>
          <p:nvPr>
            <p:ph type="sldNum" sz="quarter" idx="10"/>
          </p:nvPr>
        </p:nvSpPr>
        <p:spPr/>
        <p:txBody>
          <a:bodyPr/>
          <a:lstStyle/>
          <a:p>
            <a:fld id="{75270AC1-218C-4AD4-B8C9-D4832227629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smtClean="0"/>
              <a:t>Click </a:t>
            </a:r>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smtClean="0"/>
              <a:t>Click </a:t>
            </a:r>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smtClean="0"/>
              <a:t>Click </a:t>
            </a:r>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******Selections made here have no bearing on how claims are currently processed.******</a:t>
            </a:r>
          </a:p>
          <a:p>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13</a:t>
            </a:fld>
            <a:endParaRPr lang="en-US" dirty="0"/>
          </a:p>
        </p:txBody>
      </p:sp>
    </p:spTree>
    <p:extLst>
      <p:ext uri="{BB962C8B-B14F-4D97-AF65-F5344CB8AC3E}">
        <p14:creationId xmlns="" xmlns:p14="http://schemas.microsoft.com/office/powerpoint/2010/main" val="2802896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system</a:t>
            </a:r>
            <a:r>
              <a:rPr lang="en-US" baseline="0" dirty="0" smtClean="0"/>
              <a:t> will prompt as to whether a SSN or EIN/TIN is needed. This is based on ownership type and enrollment type.</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clicking</a:t>
            </a:r>
            <a:r>
              <a:rPr lang="en-US" baseline="0" dirty="0" smtClean="0"/>
              <a:t> on submit enrollment application for approval, it is necessary to verify all required steps have been marked complete and that the entered information for each step is accurate.********</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smtClean="0">
              <a:solidFill>
                <a:srgbClr val="000000"/>
              </a:solidFill>
            </a:endParaRPr>
          </a:p>
          <a:p>
            <a:pPr lvl="1" eaLnBrk="1" hangingPunct="1">
              <a:spcBef>
                <a:spcPct val="0"/>
              </a:spcBef>
            </a:pPr>
            <a:endParaRPr lang="en-US" altLang="en-US" dirty="0"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B04DDD-39C0-40B2-9E18-21C5B4B583D5}"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31</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32</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6FAE4E-53E1-441F-AC3A-207790FAD58A}" type="datetime1">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31792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77EC00-38DE-4922-A4F1-3C550ACCFDAB}" type="datetime1">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412050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50CA04-290C-4151-800E-41A1840351C9}" type="datetime1">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3049478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25DB3D-7BA3-45D1-923B-532AD5EE0B4E}" type="datetime1">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148968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0D1AD-7DF8-4A85-B915-7819D94140F0}" type="datetime1">
              <a:rPr lang="en-US" smtClean="0"/>
              <a:pPr/>
              <a:t>7/30/2015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20981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6C64F5-0231-4849-850A-B857923FF64F}" type="datetime1">
              <a:rPr lang="en-US" smtClean="0"/>
              <a:pPr/>
              <a:t>7/30/2015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3969389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DC87D3-CB59-4441-9F38-C4062C71515A}" type="datetime1">
              <a:rPr lang="en-US" smtClean="0"/>
              <a:pPr/>
              <a:t>7/30/2015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2970764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A56144-82E0-4838-8FD2-63785F124ADC}" type="datetime1">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1834038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833CCE-302B-4B8E-AF33-2CD86E343A88}" type="datetime1">
              <a:rPr lang="en-US" smtClean="0"/>
              <a:pPr/>
              <a:t>7/30/2015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272149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61428A-78BD-4E60-90ED-8FD7DB0D0238}" type="datetime1">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147929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321566-77D5-4D16-96B9-006EDE4725D1}" type="datetime1">
              <a:rPr lang="en-US" smtClean="0"/>
              <a:pPr/>
              <a:t>7/30/2015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1551724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BDFA6-1D1B-416D-AD37-C9578A17CB80}" type="datetime1">
              <a:rPr lang="en-US" smtClean="0"/>
              <a:pPr/>
              <a:t>7/30/2015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pPr/>
              <a:t>‹#›</a:t>
            </a:fld>
            <a:endParaRPr lang="en-US"/>
          </a:p>
        </p:txBody>
      </p:sp>
    </p:spTree>
    <p:extLst>
      <p:ext uri="{BB962C8B-B14F-4D97-AF65-F5344CB8AC3E}">
        <p14:creationId xmlns="" xmlns:p14="http://schemas.microsoft.com/office/powerpoint/2010/main" val="39998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jpeg"/><Relationship Id="rId7" Type="http://schemas.openxmlformats.org/officeDocument/2006/relationships/slide" Target="slide1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24.xml"/><Relationship Id="rId4" Type="http://schemas.openxmlformats.org/officeDocument/2006/relationships/slide" Target="slide26.xml"/><Relationship Id="rId9" Type="http://schemas.openxmlformats.org/officeDocument/2006/relationships/slide" Target="slide4.xml"/></Relationships>
</file>

<file path=ppt/slides/_rels/slide5.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png"/><Relationship Id="rId7" Type="http://schemas.openxmlformats.org/officeDocument/2006/relationships/slide" Target="slide1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3.png"/><Relationship Id="rId10" Type="http://schemas.openxmlformats.org/officeDocument/2006/relationships/slide" Target="slide26.xml"/><Relationship Id="rId4" Type="http://schemas.openxmlformats.org/officeDocument/2006/relationships/image" Target="../media/image1.jpeg"/><Relationship Id="rId9" Type="http://schemas.openxmlformats.org/officeDocument/2006/relationships/slide" Target="slide24.xml"/></Relationships>
</file>

<file path=ppt/slides/_rels/slide6.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4.png"/><Relationship Id="rId7" Type="http://schemas.openxmlformats.org/officeDocument/2006/relationships/slide" Target="slide8.xml"/><Relationship Id="rId12"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26.xml"/><Relationship Id="rId5" Type="http://schemas.openxmlformats.org/officeDocument/2006/relationships/image" Target="../media/image1.jpeg"/><Relationship Id="rId10" Type="http://schemas.openxmlformats.org/officeDocument/2006/relationships/slide" Target="slide24.xml"/><Relationship Id="rId4" Type="http://schemas.microsoft.com/office/2007/relationships/hdphoto" Target="../media/hdphoto1.wdp"/><Relationship Id="rId9" Type="http://schemas.openxmlformats.org/officeDocument/2006/relationships/slide" Target="slide14.xml"/></Relationships>
</file>

<file path=ppt/slides/_rels/slide7.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5.jpeg"/><Relationship Id="rId7" Type="http://schemas.openxmlformats.org/officeDocument/2006/relationships/slide" Target="slide8.xml"/><Relationship Id="rId12"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slide" Target="slide26.xml"/><Relationship Id="rId5" Type="http://schemas.openxmlformats.org/officeDocument/2006/relationships/image" Target="../media/image3.png"/><Relationship Id="rId10" Type="http://schemas.openxmlformats.org/officeDocument/2006/relationships/slide" Target="slide24.xml"/><Relationship Id="rId4" Type="http://schemas.microsoft.com/office/2007/relationships/hdphoto" Target="../media/hdphoto2.wdp"/><Relationship Id="rId9" Type="http://schemas.openxmlformats.org/officeDocument/2006/relationships/slide" Target="slide14.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3.wdp"/><Relationship Id="rId9" Type="http://schemas.openxmlformats.org/officeDocument/2006/relationships/slide" Target="slide24.xml"/></Relationships>
</file>

<file path=ppt/slides/_rels/slide9.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7.png"/><Relationship Id="rId7" Type="http://schemas.openxmlformats.org/officeDocument/2006/relationships/slide" Target="slide1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10.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8.png"/><Relationship Id="rId7" Type="http://schemas.openxmlformats.org/officeDocument/2006/relationships/slide" Target="slide1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11.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9.png"/><Relationship Id="rId7" Type="http://schemas.openxmlformats.org/officeDocument/2006/relationships/slide" Target="slide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12.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10.png"/><Relationship Id="rId7" Type="http://schemas.openxmlformats.org/officeDocument/2006/relationships/slide" Target="slide1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13.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11.png"/><Relationship Id="rId7" Type="http://schemas.openxmlformats.org/officeDocument/2006/relationships/slide" Target="slide8.xml"/><Relationship Id="rId12"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myhfs.illinois.gov/" TargetMode="External"/><Relationship Id="rId11" Type="http://schemas.openxmlformats.org/officeDocument/2006/relationships/slide" Target="slide26.xml"/><Relationship Id="rId5" Type="http://schemas.openxmlformats.org/officeDocument/2006/relationships/image" Target="../media/image1.jpeg"/><Relationship Id="rId10" Type="http://schemas.openxmlformats.org/officeDocument/2006/relationships/slide" Target="slide24.xml"/><Relationship Id="rId4" Type="http://schemas.microsoft.com/office/2007/relationships/hdphoto" Target="../media/hdphoto4.wdp"/><Relationship Id="rId9" Type="http://schemas.openxmlformats.org/officeDocument/2006/relationships/slide" Target="slide14.xml"/></Relationships>
</file>

<file path=ppt/slides/_rels/slide14.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12.png"/><Relationship Id="rId7" Type="http://schemas.openxmlformats.org/officeDocument/2006/relationships/slide" Target="slide1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15.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3.png"/><Relationship Id="rId7" Type="http://schemas.openxmlformats.org/officeDocument/2006/relationships/slide" Target="slide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4.png"/><Relationship Id="rId10" Type="http://schemas.openxmlformats.org/officeDocument/2006/relationships/slide" Target="slide26.xml"/><Relationship Id="rId4" Type="http://schemas.microsoft.com/office/2007/relationships/hdphoto" Target="../media/hdphoto5.wdp"/><Relationship Id="rId9" Type="http://schemas.openxmlformats.org/officeDocument/2006/relationships/slide" Target="slide24.xml"/></Relationships>
</file>

<file path=ppt/slides/_rels/slide16.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5.png"/><Relationship Id="rId7" Type="http://schemas.openxmlformats.org/officeDocument/2006/relationships/slide" Target="slid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4.png"/><Relationship Id="rId10" Type="http://schemas.openxmlformats.org/officeDocument/2006/relationships/slide" Target="slide26.xml"/><Relationship Id="rId4" Type="http://schemas.microsoft.com/office/2007/relationships/hdphoto" Target="../media/hdphoto6.wdp"/><Relationship Id="rId9" Type="http://schemas.openxmlformats.org/officeDocument/2006/relationships/slide" Target="slide24.xml"/></Relationships>
</file>

<file path=ppt/slides/_rels/slide1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6.png"/><Relationship Id="rId7" Type="http://schemas.openxmlformats.org/officeDocument/2006/relationships/slide" Target="slide1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4.png"/><Relationship Id="rId10" Type="http://schemas.openxmlformats.org/officeDocument/2006/relationships/slide" Target="slide26.xml"/><Relationship Id="rId4" Type="http://schemas.microsoft.com/office/2007/relationships/hdphoto" Target="../media/hdphoto7.wdp"/><Relationship Id="rId9" Type="http://schemas.openxmlformats.org/officeDocument/2006/relationships/slide" Target="slide24.xml"/></Relationships>
</file>

<file path=ppt/slides/_rels/slide18.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17.png"/><Relationship Id="rId7" Type="http://schemas.openxmlformats.org/officeDocument/2006/relationships/slide" Target="slide8.xml"/><Relationship Id="rId12"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slide" Target="slide26.xml"/><Relationship Id="rId5" Type="http://schemas.openxmlformats.org/officeDocument/2006/relationships/image" Target="../media/image14.png"/><Relationship Id="rId10" Type="http://schemas.openxmlformats.org/officeDocument/2006/relationships/slide" Target="slide24.xml"/><Relationship Id="rId4" Type="http://schemas.microsoft.com/office/2007/relationships/hdphoto" Target="../media/hdphoto8.wdp"/><Relationship Id="rId9" Type="http://schemas.openxmlformats.org/officeDocument/2006/relationships/slide" Target="slide14.xml"/></Relationships>
</file>

<file path=ppt/slides/_rels/slide19.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4.png"/><Relationship Id="rId7" Type="http://schemas.openxmlformats.org/officeDocument/2006/relationships/slide" Target="slide1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8.wdp"/><Relationship Id="rId10" Type="http://schemas.openxmlformats.org/officeDocument/2006/relationships/slide" Target="slide26.xml"/><Relationship Id="rId4" Type="http://schemas.openxmlformats.org/officeDocument/2006/relationships/image" Target="../media/image17.png"/><Relationship Id="rId9" Type="http://schemas.openxmlformats.org/officeDocument/2006/relationships/slide" Target="slide24.xml"/></Relationships>
</file>

<file path=ppt/slides/_rels/slide20.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9.png"/><Relationship Id="rId7" Type="http://schemas.openxmlformats.org/officeDocument/2006/relationships/slide" Target="slide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4.png"/><Relationship Id="rId10" Type="http://schemas.openxmlformats.org/officeDocument/2006/relationships/slide" Target="slide26.xml"/><Relationship Id="rId4" Type="http://schemas.microsoft.com/office/2007/relationships/hdphoto" Target="../media/hdphoto9.wdp"/><Relationship Id="rId9" Type="http://schemas.openxmlformats.org/officeDocument/2006/relationships/slide" Target="slide24.xml"/></Relationships>
</file>

<file path=ppt/slides/_rels/slide21.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6.png"/><Relationship Id="rId7" Type="http://schemas.openxmlformats.org/officeDocument/2006/relationships/slide" Target="slide1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7.wdp"/><Relationship Id="rId9" Type="http://schemas.openxmlformats.org/officeDocument/2006/relationships/slide" Target="slide24.xml"/></Relationships>
</file>

<file path=ppt/slides/_rels/slide2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0.png"/><Relationship Id="rId7" Type="http://schemas.openxmlformats.org/officeDocument/2006/relationships/slide" Target="slide1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10.wdp"/><Relationship Id="rId9" Type="http://schemas.openxmlformats.org/officeDocument/2006/relationships/slide" Target="slide24.xml"/></Relationships>
</file>

<file path=ppt/slides/_rels/slide2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1.png"/><Relationship Id="rId7" Type="http://schemas.openxmlformats.org/officeDocument/2006/relationships/slide" Target="slide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11.wdp"/><Relationship Id="rId9" Type="http://schemas.openxmlformats.org/officeDocument/2006/relationships/slide" Target="slide24.xml"/></Relationships>
</file>

<file path=ppt/slides/_rels/slide24.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22.png"/><Relationship Id="rId7" Type="http://schemas.openxmlformats.org/officeDocument/2006/relationships/slide" Target="slide1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25.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3.png"/><Relationship Id="rId7" Type="http://schemas.openxmlformats.org/officeDocument/2006/relationships/slide" Target="slide1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12.wdp"/><Relationship Id="rId9" Type="http://schemas.openxmlformats.org/officeDocument/2006/relationships/slide" Target="slide24.xml"/></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24.png"/><Relationship Id="rId7" Type="http://schemas.openxmlformats.org/officeDocument/2006/relationships/slide" Target="slide14.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2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5.png"/><Relationship Id="rId7" Type="http://schemas.openxmlformats.org/officeDocument/2006/relationships/slide" Target="slide1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13.wdp"/><Relationship Id="rId9" Type="http://schemas.openxmlformats.org/officeDocument/2006/relationships/slide" Target="slide24.xml"/></Relationships>
</file>

<file path=ppt/slides/_rels/slide28.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6.png"/><Relationship Id="rId7" Type="http://schemas.openxmlformats.org/officeDocument/2006/relationships/slide" Target="slide1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0" Type="http://schemas.openxmlformats.org/officeDocument/2006/relationships/slide" Target="slide26.xml"/><Relationship Id="rId4" Type="http://schemas.microsoft.com/office/2007/relationships/hdphoto" Target="../media/hdphoto14.wdp"/><Relationship Id="rId9" Type="http://schemas.openxmlformats.org/officeDocument/2006/relationships/slide" Target="slide24.xml"/></Relationships>
</file>

<file path=ppt/slides/_rels/slide29.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1.jpeg"/><Relationship Id="rId7" Type="http://schemas.openxmlformats.org/officeDocument/2006/relationships/slide" Target="slide8.xml"/><Relationship Id="rId12" Type="http://schemas.openxmlformats.org/officeDocument/2006/relationships/slide" Target="slide4.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microsoft.com/office/2007/relationships/hdphoto" Target="../media/hdphoto15.wdp"/><Relationship Id="rId11" Type="http://schemas.openxmlformats.org/officeDocument/2006/relationships/slide" Target="slide26.xml"/><Relationship Id="rId10" Type="http://schemas.openxmlformats.org/officeDocument/2006/relationships/slide" Target="slide24.xml"/><Relationship Id="rId4" Type="http://schemas.openxmlformats.org/officeDocument/2006/relationships/image" Target="../media/image27.png"/><Relationship Id="rId9" Type="http://schemas.openxmlformats.org/officeDocument/2006/relationships/slide" Target="slide14.xml"/></Relationships>
</file>

<file path=ppt/slides/_rels/slide30.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28.png"/><Relationship Id="rId7" Type="http://schemas.openxmlformats.org/officeDocument/2006/relationships/slide" Target="slide1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8.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www2qa.illinois.gov/hfs/impact/Pages/Glossary.aspx" TargetMode="External"/><Relationship Id="rId4" Type="http://schemas.openxmlformats.org/officeDocument/2006/relationships/hyperlink" Target="https://www2qa.illinois.gov/hfs/impact/Pages/AboutIMPACT.aspx"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mailto:IMPACT.Help@Illinois.gov" TargetMode="External"/><Relationship Id="rId4" Type="http://schemas.openxmlformats.org/officeDocument/2006/relationships/hyperlink" Target="https://www2qa.illinois.gov/hfs/impact/Pages/faqs.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1371600"/>
            <a:ext cx="9144000" cy="584775"/>
          </a:xfrm>
          <a:prstGeom prst="rect">
            <a:avLst/>
          </a:prstGeom>
          <a:noFill/>
        </p:spPr>
        <p:txBody>
          <a:bodyPr wrap="square" rtlCol="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ILLINOIS PROVIDER ENROLLMENT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 name="TextBox 4"/>
          <p:cNvSpPr txBox="1"/>
          <p:nvPr/>
        </p:nvSpPr>
        <p:spPr>
          <a:xfrm>
            <a:off x="0" y="4724400"/>
            <a:ext cx="9144000" cy="369332"/>
          </a:xfrm>
          <a:prstGeom prst="rect">
            <a:avLst/>
          </a:prstGeom>
          <a:noFill/>
        </p:spPr>
        <p:txBody>
          <a:bodyPr wrap="square" rtlCol="0">
            <a:spAutoFit/>
          </a:bodyPr>
          <a:lstStyle/>
          <a:p>
            <a:pPr algn="ctr"/>
            <a:r>
              <a:rPr lang="en-US" b="1" i="1" dirty="0" smtClean="0"/>
              <a:t>Billing Agent</a:t>
            </a:r>
          </a:p>
        </p:txBody>
      </p:sp>
      <p:pic>
        <p:nvPicPr>
          <p:cNvPr id="10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1169212" y="2133600"/>
            <a:ext cx="6679388" cy="1905000"/>
          </a:xfrm>
          <a:prstGeom prst="rect">
            <a:avLst/>
          </a:prstGeom>
          <a:noFill/>
        </p:spPr>
      </p:pic>
    </p:spTree>
    <p:extLst>
      <p:ext uri="{BB962C8B-B14F-4D97-AF65-F5344CB8AC3E}">
        <p14:creationId xmlns="" xmlns:p14="http://schemas.microsoft.com/office/powerpoint/2010/main" val="3291981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838200"/>
            <a:ext cx="7467600" cy="5334000"/>
          </a:xfrm>
        </p:spPr>
        <p:txBody>
          <a:bodyPr>
            <a:normAutofit/>
          </a:bodyPr>
          <a:lstStyle/>
          <a:p>
            <a:pPr marL="169863" indent="-169863"/>
            <a:r>
              <a:rPr lang="en-US" sz="2800" dirty="0" smtClean="0">
                <a:solidFill>
                  <a:schemeClr val="bg1">
                    <a:lumMod val="75000"/>
                  </a:schemeClr>
                </a:solidFill>
              </a:rPr>
              <a:t>Pre-Application Checklist</a:t>
            </a:r>
          </a:p>
          <a:p>
            <a:pPr marL="169863" indent="-169863"/>
            <a:r>
              <a:rPr lang="en-US" sz="2800" dirty="0" smtClean="0"/>
              <a:t>Introduction to IMPACT and Key Terms</a:t>
            </a:r>
          </a:p>
          <a:p>
            <a:pPr marL="169863" indent="-169863"/>
            <a:r>
              <a:rPr lang="en-US" sz="2800" dirty="0" smtClean="0"/>
              <a:t>Application Process </a:t>
            </a:r>
          </a:p>
          <a:p>
            <a:pPr marL="169863" indent="-169863"/>
            <a:r>
              <a:rPr lang="en-US" sz="2800" dirty="0" smtClean="0"/>
              <a:t>Starting an Application</a:t>
            </a:r>
          </a:p>
          <a:p>
            <a:pPr marL="169863" indent="-169863"/>
            <a:r>
              <a:rPr lang="en-US" sz="2800" dirty="0" smtClean="0"/>
              <a:t>The Business Process Wizard (BPW)</a:t>
            </a:r>
          </a:p>
          <a:p>
            <a:pPr marL="169863" indent="-169863"/>
            <a:r>
              <a:rPr lang="en-US" sz="2800" dirty="0" smtClean="0"/>
              <a:t>Completing the Application using the BPW</a:t>
            </a:r>
          </a:p>
          <a:p>
            <a:pPr marL="169863" indent="-169863"/>
            <a:r>
              <a:rPr lang="en-US" sz="2800" dirty="0" smtClean="0"/>
              <a:t>Reviewing Submitted Application</a:t>
            </a:r>
          </a:p>
          <a:p>
            <a:pPr marL="169863" indent="-169863"/>
            <a:r>
              <a:rPr lang="en-US" sz="2800" dirty="0" smtClean="0"/>
              <a:t>Resources</a:t>
            </a:r>
          </a:p>
          <a:p>
            <a:pPr marL="169863" indent="-169863"/>
            <a:r>
              <a:rPr lang="en-US" sz="2800" dirty="0" smtClean="0"/>
              <a:t>Questions &amp; Answers</a:t>
            </a:r>
          </a:p>
          <a:p>
            <a:endParaRPr lang="en-US" sz="28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Agenda</a:t>
            </a:r>
            <a:endParaRPr lang="en-US" sz="2800"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2</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143000"/>
            <a:ext cx="7391400" cy="5029200"/>
          </a:xfrm>
        </p:spPr>
        <p:txBody>
          <a:bodyPr>
            <a:normAutofit/>
          </a:bodyPr>
          <a:lstStyle/>
          <a:p>
            <a:pPr marL="230188" indent="-230188"/>
            <a:r>
              <a:rPr lang="en-US" sz="1800" b="1" dirty="0" smtClean="0"/>
              <a:t>IMPACT</a:t>
            </a:r>
            <a:r>
              <a:rPr lang="en-US" sz="1800" dirty="0" smtClean="0"/>
              <a:t> is a multi-agency effort to replace Illinois’ 30-year-old Medicaid Management Information System (MMIS) with a web-based system that meets federal requirements, is more convenient for providers and increases efficiency by automating and expediting state agency processes.</a:t>
            </a:r>
          </a:p>
          <a:p>
            <a:pPr marL="230188" indent="-230188"/>
            <a:r>
              <a:rPr lang="en-US" sz="1800" b="1" dirty="0" smtClean="0"/>
              <a:t>Key Terms:</a:t>
            </a:r>
          </a:p>
          <a:p>
            <a:pPr marL="460375" lvl="1" indent="-230188"/>
            <a:r>
              <a:rPr lang="en-US" sz="1800" dirty="0" smtClean="0"/>
              <a:t>Billing Agent: Submits Medicaid HIPAA compliant Transactions or exchanges EPHI with Medicaid providers or other authorized parties. Also known as Clearing House, Software Vendor or Value Added Network (VAN).</a:t>
            </a:r>
          </a:p>
          <a:p>
            <a:pPr marL="460375" lvl="1" indent="-230188"/>
            <a:r>
              <a:rPr lang="en-US" sz="1800" dirty="0" smtClean="0"/>
              <a:t>New Enrollment: A billing agent who needs to enroll in the IMPACT system.</a:t>
            </a:r>
          </a:p>
          <a:p>
            <a:pPr marL="230188" lvl="1" indent="-230188">
              <a:buFont typeface="Arial" pitchFamily="34" charset="0"/>
              <a:buChar char="•"/>
            </a:pPr>
            <a:r>
              <a:rPr lang="en-US" sz="1800" b="1" dirty="0" smtClean="0"/>
              <a:t>Enrollment Timeline:</a:t>
            </a:r>
            <a:endParaRPr lang="en-US" sz="1400" b="1" dirty="0" smtClean="0"/>
          </a:p>
          <a:p>
            <a:pPr marL="460375" lvl="1" indent="-230188"/>
            <a:r>
              <a:rPr lang="en-US" sz="1800" dirty="0" smtClean="0"/>
              <a:t>Billing Agents will need to enroll into IMPACT starting in July 2015.</a:t>
            </a:r>
          </a:p>
          <a:p>
            <a:pPr marL="860425" lvl="2" indent="-230188"/>
            <a:endParaRPr lang="en-US" sz="1400" dirty="0" smtClean="0"/>
          </a:p>
          <a:p>
            <a:pPr marL="860425" lvl="2" indent="-230188"/>
            <a:r>
              <a:rPr lang="en-US" sz="1600" dirty="0" smtClean="0"/>
              <a:t>NOTE: A Billing Agent must be enrolled in IMPACT in order for a provider to associate with that Billing Agent.</a:t>
            </a:r>
          </a:p>
          <a:p>
            <a:pPr lvl="1"/>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Introduction and Key Terms</a:t>
            </a:r>
            <a:endParaRPr lang="en-US" sz="2800"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3</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hord 46"/>
          <p:cNvSpPr/>
          <p:nvPr/>
        </p:nvSpPr>
        <p:spPr>
          <a:xfrm>
            <a:off x="1981200" y="2502408"/>
            <a:ext cx="1447800" cy="1905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8" name="Chord 47"/>
          <p:cNvSpPr/>
          <p:nvPr/>
        </p:nvSpPr>
        <p:spPr>
          <a:xfrm>
            <a:off x="2286000" y="2883408"/>
            <a:ext cx="838200" cy="1143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9" name="Chord 48"/>
          <p:cNvSpPr/>
          <p:nvPr/>
        </p:nvSpPr>
        <p:spPr>
          <a:xfrm>
            <a:off x="2514600" y="3264408"/>
            <a:ext cx="381000" cy="381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 name="Group 28"/>
          <p:cNvGrpSpPr/>
          <p:nvPr/>
        </p:nvGrpSpPr>
        <p:grpSpPr>
          <a:xfrm>
            <a:off x="0" y="0"/>
            <a:ext cx="9144000" cy="832757"/>
            <a:chOff x="0" y="0"/>
            <a:chExt cx="9144000" cy="832757"/>
          </a:xfrm>
        </p:grpSpPr>
        <p:sp>
          <p:nvSpPr>
            <p:cNvPr id="30" name="Rectangle 29"/>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6" name="Title 5"/>
          <p:cNvSpPr>
            <a:spLocks noGrp="1"/>
          </p:cNvSpPr>
          <p:nvPr>
            <p:ph type="title"/>
          </p:nvPr>
        </p:nvSpPr>
        <p:spPr>
          <a:xfrm>
            <a:off x="0" y="0"/>
            <a:ext cx="6477000" cy="838200"/>
          </a:xfrm>
        </p:spPr>
        <p:txBody>
          <a:bodyPr>
            <a:normAutofit/>
          </a:bodyPr>
          <a:lstStyle/>
          <a:p>
            <a:pPr algn="l"/>
            <a:r>
              <a:rPr lang="en-US" sz="2800" dirty="0" smtClean="0"/>
              <a:t>Application Process</a:t>
            </a:r>
            <a:endParaRPr lang="en-US" sz="2800" dirty="0"/>
          </a:p>
        </p:txBody>
      </p:sp>
      <p:sp>
        <p:nvSpPr>
          <p:cNvPr id="50" name="Rectangle 49">
            <a:hlinkClick r:id="rId4" action="ppaction://hlinksldjump"/>
          </p:cNvPr>
          <p:cNvSpPr/>
          <p:nvPr/>
        </p:nvSpPr>
        <p:spPr>
          <a:xfrm>
            <a:off x="2667000" y="4026408"/>
            <a:ext cx="4572000" cy="393192"/>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5: Submit Enrollment for Approval</a:t>
            </a:r>
            <a:endParaRPr lang="en-US" dirty="0">
              <a:solidFill>
                <a:prstClr val="white"/>
              </a:solidFill>
            </a:endParaRPr>
          </a:p>
        </p:txBody>
      </p:sp>
      <p:sp>
        <p:nvSpPr>
          <p:cNvPr id="51" name="Rectangle 50">
            <a:hlinkClick r:id="rId5" action="ppaction://hlinksldjump"/>
          </p:cNvPr>
          <p:cNvSpPr/>
          <p:nvPr/>
        </p:nvSpPr>
        <p:spPr>
          <a:xfrm>
            <a:off x="2667000" y="3645408"/>
            <a:ext cx="4572000" cy="393192"/>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4: Complete Enrollment Checklist</a:t>
            </a:r>
          </a:p>
        </p:txBody>
      </p:sp>
      <p:sp>
        <p:nvSpPr>
          <p:cNvPr id="52" name="Rectangle 51">
            <a:hlinkClick r:id="rId6" action="ppaction://hlinksldjump"/>
          </p:cNvPr>
          <p:cNvSpPr/>
          <p:nvPr/>
        </p:nvSpPr>
        <p:spPr>
          <a:xfrm>
            <a:off x="2667000" y="3264408"/>
            <a:ext cx="4572000" cy="393192"/>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3: Add Ownership Details</a:t>
            </a: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p:txBody>
      </p:sp>
      <p:sp>
        <p:nvSpPr>
          <p:cNvPr id="53" name="Rectangle 52">
            <a:hlinkClick r:id="rId7" action="ppaction://hlinksldjump"/>
          </p:cNvPr>
          <p:cNvSpPr/>
          <p:nvPr/>
        </p:nvSpPr>
        <p:spPr>
          <a:xfrm>
            <a:off x="2667000" y="2883408"/>
            <a:ext cx="4572000" cy="393192"/>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2: Mode of Claim Submission</a:t>
            </a: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a:p>
            <a:endParaRPr lang="en-US" dirty="0" smtClean="0">
              <a:solidFill>
                <a:prstClr val="white"/>
              </a:solidFill>
            </a:endParaRPr>
          </a:p>
        </p:txBody>
      </p:sp>
      <p:sp>
        <p:nvSpPr>
          <p:cNvPr id="54" name="Rectangle 53">
            <a:hlinkClick r:id="rId8" action="ppaction://hlinksldjump"/>
          </p:cNvPr>
          <p:cNvSpPr/>
          <p:nvPr/>
        </p:nvSpPr>
        <p:spPr>
          <a:xfrm>
            <a:off x="2667000" y="2502408"/>
            <a:ext cx="4572000" cy="393192"/>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1: Provider Basic Information </a:t>
            </a:r>
            <a:endParaRPr lang="en-US" dirty="0">
              <a:solidFill>
                <a:prstClr val="white"/>
              </a:solidFill>
            </a:endParaRPr>
          </a:p>
        </p:txBody>
      </p:sp>
      <p:sp>
        <p:nvSpPr>
          <p:cNvPr id="14" name="Slide Number Placeholder 13"/>
          <p:cNvSpPr>
            <a:spLocks noGrp="1"/>
          </p:cNvSpPr>
          <p:nvPr>
            <p:ph type="sldNum" sz="quarter" idx="12"/>
          </p:nvPr>
        </p:nvSpPr>
        <p:spPr/>
        <p:txBody>
          <a:bodyPr/>
          <a:lstStyle/>
          <a:p>
            <a:fld id="{5231E635-3882-45BA-B8C0-75C01EA01E46}" type="slidenum">
              <a:rPr lang="en-US" smtClean="0"/>
              <a:pPr/>
              <a:t>4</a:t>
            </a:fld>
            <a:endParaRPr lang="en-US"/>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6" name="Action Button: Custom 15">
            <a:hlinkClick r:id="rId8"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6"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5"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4"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905000" y="5525869"/>
            <a:ext cx="4038600" cy="646331"/>
          </a:xfrm>
          <a:prstGeom prst="rect">
            <a:avLst/>
          </a:prstGeom>
          <a:noFill/>
          <a:ln w="28575">
            <a:solidFill>
              <a:srgbClr val="FF0000"/>
            </a:solidFill>
          </a:ln>
        </p:spPr>
        <p:txBody>
          <a:bodyPr wrap="square" rtlCol="0">
            <a:spAutoFit/>
          </a:bodyPr>
          <a:lstStyle/>
          <a:p>
            <a:r>
              <a:rPr lang="en-US" dirty="0" smtClean="0"/>
              <a:t>Pressing any of the buttons below will skip to that step of the presentation</a:t>
            </a:r>
            <a:endParaRPr lang="en-US" dirty="0"/>
          </a:p>
        </p:txBody>
      </p:sp>
      <p:sp>
        <p:nvSpPr>
          <p:cNvPr id="23" name="TextBox 22"/>
          <p:cNvSpPr txBox="1"/>
          <p:nvPr/>
        </p:nvSpPr>
        <p:spPr>
          <a:xfrm>
            <a:off x="7467600" y="4343400"/>
            <a:ext cx="1447800" cy="1754326"/>
          </a:xfrm>
          <a:prstGeom prst="rect">
            <a:avLst/>
          </a:prstGeom>
          <a:noFill/>
          <a:ln w="28575">
            <a:solidFill>
              <a:srgbClr val="FF0000"/>
            </a:solidFill>
          </a:ln>
        </p:spPr>
        <p:txBody>
          <a:bodyPr wrap="square" rtlCol="0">
            <a:spAutoFit/>
          </a:bodyPr>
          <a:lstStyle/>
          <a:p>
            <a:r>
              <a:rPr lang="en-US" dirty="0" smtClean="0"/>
              <a:t>Pressing this button on any screen will bring you back to this menu.</a:t>
            </a:r>
            <a:endParaRPr lang="en-US" dirty="0"/>
          </a:p>
        </p:txBody>
      </p:sp>
    </p:spTree>
    <p:extLst>
      <p:ext uri="{BB962C8B-B14F-4D97-AF65-F5344CB8AC3E}">
        <p14:creationId xmlns="" xmlns:p14="http://schemas.microsoft.com/office/powerpoint/2010/main" val="44362379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45717" y="1030069"/>
            <a:ext cx="8841401" cy="1789331"/>
          </a:xfrm>
          <a:prstGeom prst="rect">
            <a:avLst/>
          </a:prstGeom>
          <a:noFill/>
          <a:ln w="9525">
            <a:noFill/>
            <a:miter lim="800000"/>
            <a:headEnd/>
            <a:tailEnd/>
          </a:ln>
        </p:spPr>
      </p:pic>
      <p:grpSp>
        <p:nvGrpSpPr>
          <p:cNvPr id="3"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16" name="TextBox 15"/>
          <p:cNvSpPr txBox="1"/>
          <p:nvPr/>
        </p:nvSpPr>
        <p:spPr>
          <a:xfrm>
            <a:off x="762000" y="5257800"/>
            <a:ext cx="7543800" cy="646331"/>
          </a:xfrm>
          <a:prstGeom prst="rect">
            <a:avLst/>
          </a:prstGeom>
          <a:noFill/>
        </p:spPr>
        <p:txBody>
          <a:bodyPr wrap="square" rtlCol="0">
            <a:spAutoFit/>
          </a:bodyPr>
          <a:lstStyle/>
          <a:p>
            <a:pPr indent="114300">
              <a:buFont typeface="Arial" pitchFamily="34" charset="0"/>
              <a:buChar char="•"/>
            </a:pPr>
            <a:r>
              <a:rPr lang="en-US" dirty="0"/>
              <a:t>In regards to completing an application, there are two options: </a:t>
            </a:r>
          </a:p>
          <a:p>
            <a:pPr indent="114300"/>
            <a:r>
              <a:rPr lang="en-US" dirty="0"/>
              <a:t>New Enrollment or Resuming an application.</a:t>
            </a:r>
            <a:endParaRPr lang="en-US" dirty="0" smtClean="0"/>
          </a:p>
        </p:txBody>
      </p:sp>
      <p:sp>
        <p:nvSpPr>
          <p:cNvPr id="17" name="Oval 16"/>
          <p:cNvSpPr/>
          <p:nvPr/>
        </p:nvSpPr>
        <p:spPr>
          <a:xfrm>
            <a:off x="381000" y="2438400"/>
            <a:ext cx="2133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62000" y="1030069"/>
            <a:ext cx="7162800" cy="369332"/>
          </a:xfrm>
          <a:prstGeom prst="rect">
            <a:avLst/>
          </a:prstGeom>
        </p:spPr>
        <p:txBody>
          <a:bodyPr wrap="square">
            <a:spAutoFit/>
          </a:bodyPr>
          <a:lstStyle/>
          <a:p>
            <a:pPr marL="1031875" lvl="2" indent="-117475"/>
            <a:r>
              <a:rPr lang="en-US" dirty="0" smtClean="0"/>
              <a:t>					 </a:t>
            </a:r>
          </a:p>
        </p:txBody>
      </p:sp>
      <p:sp>
        <p:nvSpPr>
          <p:cNvPr id="20" name="TextBox 19"/>
          <p:cNvSpPr txBox="1"/>
          <p:nvPr/>
        </p:nvSpPr>
        <p:spPr>
          <a:xfrm>
            <a:off x="762000" y="2895600"/>
            <a:ext cx="7467600" cy="923330"/>
          </a:xfrm>
          <a:prstGeom prst="rect">
            <a:avLst/>
          </a:prstGeom>
          <a:noFill/>
        </p:spPr>
        <p:txBody>
          <a:bodyPr wrap="square" rtlCol="0">
            <a:spAutoFit/>
          </a:bodyPr>
          <a:lstStyle/>
          <a:p>
            <a:pPr marL="111125" indent="-111125">
              <a:buFont typeface="Arial" pitchFamily="34" charset="0"/>
              <a:buChar char="•"/>
            </a:pPr>
            <a:r>
              <a:rPr lang="en-US" dirty="0" smtClean="0"/>
              <a:t>After you have completed the single sign-on, click on </a:t>
            </a:r>
            <a:r>
              <a:rPr lang="en-US" b="1" i="1" dirty="0" smtClean="0">
                <a:solidFill>
                  <a:srgbClr val="FF0000"/>
                </a:solidFill>
              </a:rPr>
              <a:t>IMPACT</a:t>
            </a:r>
            <a:r>
              <a:rPr lang="en-US" dirty="0" smtClean="0">
                <a:solidFill>
                  <a:srgbClr val="FF0000"/>
                </a:solidFill>
              </a:rPr>
              <a:t> </a:t>
            </a:r>
            <a:r>
              <a:rPr lang="en-US" b="1" i="1" dirty="0" smtClean="0">
                <a:solidFill>
                  <a:srgbClr val="FF0000"/>
                </a:solidFill>
              </a:rPr>
              <a:t>Provider Enrollment</a:t>
            </a:r>
            <a:r>
              <a:rPr lang="en-US" dirty="0" smtClean="0"/>
              <a:t>.</a:t>
            </a:r>
          </a:p>
          <a:p>
            <a:pPr>
              <a:buFont typeface="Arial" pitchFamily="34" charset="0"/>
              <a:buChar char="•"/>
            </a:pPr>
            <a:endParaRPr lang="en-US" dirty="0"/>
          </a:p>
        </p:txBody>
      </p:sp>
      <p:pic>
        <p:nvPicPr>
          <p:cNvPr id="12" name="Picture 2"/>
          <p:cNvPicPr>
            <a:picLocks noChangeAspect="1" noChangeArrowheads="1"/>
          </p:cNvPicPr>
          <p:nvPr/>
        </p:nvPicPr>
        <p:blipFill>
          <a:blip r:embed="rId5" cstate="print"/>
          <a:srcRect/>
          <a:stretch>
            <a:fillRect/>
          </a:stretch>
        </p:blipFill>
        <p:spPr bwMode="auto">
          <a:xfrm>
            <a:off x="188796" y="3657600"/>
            <a:ext cx="8798322" cy="1472409"/>
          </a:xfrm>
          <a:prstGeom prst="rect">
            <a:avLst/>
          </a:prstGeom>
          <a:noFill/>
          <a:ln w="9525">
            <a:noFill/>
            <a:miter lim="800000"/>
            <a:headEnd/>
            <a:tailEnd/>
          </a:ln>
        </p:spPr>
      </p:pic>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1" name="Action Button: Custom 20">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2" name="Action Button: Custom 21">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3" name="Action Button: Home 22">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68265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r="41667"/>
          <a:stretch/>
        </p:blipFill>
        <p:spPr bwMode="auto">
          <a:xfrm>
            <a:off x="260489" y="3541553"/>
            <a:ext cx="8705570" cy="1868647"/>
          </a:xfrm>
          <a:prstGeom prst="rect">
            <a:avLst/>
          </a:prstGeom>
          <a:noFill/>
          <a:ln w="9525">
            <a:noFill/>
            <a:miter lim="800000"/>
            <a:headEnd/>
            <a:tailEnd/>
          </a:ln>
          <a:effectLst>
            <a:glow>
              <a:schemeClr val="bg1"/>
            </a:glow>
          </a:effectLst>
        </p:spPr>
      </p:pic>
      <p:grpSp>
        <p:nvGrpSpPr>
          <p:cNvPr id="3"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 name="TextBox 1"/>
          <p:cNvSpPr txBox="1"/>
          <p:nvPr/>
        </p:nvSpPr>
        <p:spPr>
          <a:xfrm>
            <a:off x="762000" y="5525869"/>
            <a:ext cx="7467600" cy="646331"/>
          </a:xfrm>
          <a:prstGeom prst="rect">
            <a:avLst/>
          </a:prstGeom>
          <a:noFill/>
          <a:ln>
            <a:noFill/>
          </a:ln>
        </p:spPr>
        <p:txBody>
          <a:bodyPr wrap="square" rtlCol="0">
            <a:spAutoFit/>
          </a:bodyPr>
          <a:lstStyle/>
          <a:p>
            <a:pPr marL="114300" indent="-114300">
              <a:buFont typeface="Arial" pitchFamily="34" charset="0"/>
              <a:buChar char="•"/>
            </a:pPr>
            <a:r>
              <a:rPr lang="en-US" dirty="0" smtClean="0"/>
              <a:t>Enter the </a:t>
            </a:r>
            <a:r>
              <a:rPr lang="en-US" b="1" i="1" dirty="0" smtClean="0">
                <a:solidFill>
                  <a:srgbClr val="FF0000"/>
                </a:solidFill>
              </a:rPr>
              <a:t>Application ID </a:t>
            </a:r>
            <a:r>
              <a:rPr lang="en-US" dirty="0" smtClean="0"/>
              <a:t>then, click </a:t>
            </a:r>
            <a:r>
              <a:rPr lang="en-US" b="1" i="1" dirty="0" smtClean="0">
                <a:solidFill>
                  <a:srgbClr val="FF0000"/>
                </a:solidFill>
              </a:rPr>
              <a:t>Submit</a:t>
            </a:r>
            <a:r>
              <a:rPr lang="en-US" dirty="0" smtClean="0"/>
              <a:t>.</a:t>
            </a:r>
          </a:p>
          <a:p>
            <a:pPr marL="114300" indent="-114300">
              <a:buFont typeface="Arial" pitchFamily="34" charset="0"/>
              <a:buChar char="•"/>
            </a:pPr>
            <a:r>
              <a:rPr lang="en-US" dirty="0" smtClean="0"/>
              <a:t>You will be taken directly to the Business Process Wizard.</a:t>
            </a: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Slide Number Placeholder 12"/>
          <p:cNvSpPr>
            <a:spLocks noGrp="1"/>
          </p:cNvSpPr>
          <p:nvPr>
            <p:ph type="sldNum" sz="quarter" idx="12"/>
          </p:nvPr>
        </p:nvSpPr>
        <p:spPr/>
        <p:txBody>
          <a:bodyPr/>
          <a:lstStyle/>
          <a:p>
            <a:fld id="{5231E635-3882-45BA-B8C0-75C01EA01E46}" type="slidenum">
              <a:rPr lang="en-US" smtClean="0"/>
              <a:pPr/>
              <a:t>6</a:t>
            </a:fld>
            <a:endParaRPr lang="en-US"/>
          </a:p>
        </p:txBody>
      </p:sp>
      <p:cxnSp>
        <p:nvCxnSpPr>
          <p:cNvPr id="20" name="Straight Arrow Connector 19"/>
          <p:cNvCxnSpPr/>
          <p:nvPr/>
        </p:nvCxnSpPr>
        <p:spPr>
          <a:xfrm>
            <a:off x="3200400" y="48006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flipV="1">
            <a:off x="762000" y="3428500"/>
            <a:ext cx="838200" cy="533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62000" y="2858869"/>
            <a:ext cx="7467600" cy="646331"/>
          </a:xfrm>
          <a:prstGeom prst="rect">
            <a:avLst/>
          </a:prstGeom>
          <a:noFill/>
          <a:ln>
            <a:noFill/>
          </a:ln>
        </p:spPr>
        <p:txBody>
          <a:bodyPr wrap="square" rtlCol="0">
            <a:spAutoFit/>
          </a:bodyPr>
          <a:lstStyle/>
          <a:p>
            <a:pPr marL="114300" indent="-114300">
              <a:buFont typeface="Arial" pitchFamily="34" charset="0"/>
              <a:buChar char="•"/>
            </a:pPr>
            <a:r>
              <a:rPr lang="en-US" dirty="0" smtClean="0"/>
              <a:t>To access a previously started application, click on </a:t>
            </a:r>
            <a:r>
              <a:rPr lang="en-US" b="1" i="1" dirty="0" smtClean="0">
                <a:solidFill>
                  <a:srgbClr val="FF0000"/>
                </a:solidFill>
              </a:rPr>
              <a:t>Track Application</a:t>
            </a:r>
            <a:r>
              <a:rPr lang="en-US" dirty="0" smtClean="0"/>
              <a:t>.</a:t>
            </a:r>
          </a:p>
          <a:p>
            <a:pPr marL="114300" indent="-114300">
              <a:buFont typeface="Arial" pitchFamily="34" charset="0"/>
              <a:buChar char="•"/>
            </a:pPr>
            <a:r>
              <a:rPr lang="en-US" dirty="0" smtClean="0"/>
              <a:t>The application ID was sent to the email in the single sign-on account.</a:t>
            </a:r>
            <a:endParaRPr lang="en-US" dirty="0"/>
          </a:p>
        </p:txBody>
      </p:sp>
      <p:grpSp>
        <p:nvGrpSpPr>
          <p:cNvPr id="26" name="Group 25"/>
          <p:cNvGrpSpPr/>
          <p:nvPr/>
        </p:nvGrpSpPr>
        <p:grpSpPr>
          <a:xfrm>
            <a:off x="152400" y="914400"/>
            <a:ext cx="9982200" cy="2001798"/>
            <a:chOff x="914400" y="3810000"/>
            <a:chExt cx="7239001" cy="1133565"/>
          </a:xfrm>
        </p:grpSpPr>
        <p:cxnSp>
          <p:nvCxnSpPr>
            <p:cNvPr id="28" name="Straight Arrow Connector 27"/>
            <p:cNvCxnSpPr/>
            <p:nvPr/>
          </p:nvCxnSpPr>
          <p:spPr>
            <a:xfrm>
              <a:off x="8153401" y="4943565"/>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nvPicPr>
          <p:blipFill>
            <a:blip r:embed="rId6" cstate="print"/>
            <a:srcRect/>
            <a:stretch>
              <a:fillRect/>
            </a:stretch>
          </p:blipFill>
          <p:spPr bwMode="auto">
            <a:xfrm>
              <a:off x="914400" y="3810000"/>
              <a:ext cx="6444344" cy="1078468"/>
            </a:xfrm>
            <a:prstGeom prst="rect">
              <a:avLst/>
            </a:prstGeom>
            <a:noFill/>
            <a:ln w="9525">
              <a:noFill/>
              <a:miter lim="800000"/>
              <a:headEnd/>
              <a:tailEnd/>
            </a:ln>
          </p:spPr>
        </p:pic>
        <p:sp>
          <p:nvSpPr>
            <p:cNvPr id="30" name="Oval 29"/>
            <p:cNvSpPr/>
            <p:nvPr/>
          </p:nvSpPr>
          <p:spPr>
            <a:xfrm>
              <a:off x="2362200" y="4419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8" name="Action Button: Custom 17">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1" name="Action Button: Custom 20">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2" name="Action Button: Custom 21">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5" name="Action Button: Custom 24">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31" name="Action Button: Home 30">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6826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762000" y="3439354"/>
            <a:ext cx="7543800" cy="2823941"/>
          </a:xfrm>
          <a:prstGeom prst="rect">
            <a:avLst/>
          </a:prstGeom>
          <a:noFill/>
          <a:ln w="9525">
            <a:noFill/>
            <a:miter lim="800000"/>
            <a:headEnd/>
            <a:tailEnd/>
          </a:ln>
          <a:effectLst/>
        </p:spPr>
      </p:pic>
      <p:grpSp>
        <p:nvGrpSpPr>
          <p:cNvPr id="19" name="Group 18"/>
          <p:cNvGrpSpPr/>
          <p:nvPr/>
        </p:nvGrpSpPr>
        <p:grpSpPr>
          <a:xfrm>
            <a:off x="152400" y="990600"/>
            <a:ext cx="9982200" cy="1447800"/>
            <a:chOff x="914400" y="3810000"/>
            <a:chExt cx="7239001" cy="1133565"/>
          </a:xfrm>
        </p:grpSpPr>
        <p:cxnSp>
          <p:nvCxnSpPr>
            <p:cNvPr id="20" name="Straight Arrow Connector 19"/>
            <p:cNvCxnSpPr/>
            <p:nvPr/>
          </p:nvCxnSpPr>
          <p:spPr>
            <a:xfrm>
              <a:off x="8153401" y="4943565"/>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5" cstate="print"/>
            <a:srcRect/>
            <a:stretch>
              <a:fillRect/>
            </a:stretch>
          </p:blipFill>
          <p:spPr bwMode="auto">
            <a:xfrm>
              <a:off x="914400" y="3810000"/>
              <a:ext cx="6444344" cy="1078468"/>
            </a:xfrm>
            <a:prstGeom prst="rect">
              <a:avLst/>
            </a:prstGeom>
            <a:noFill/>
            <a:ln w="9525">
              <a:noFill/>
              <a:miter lim="800000"/>
              <a:headEnd/>
              <a:tailEnd/>
            </a:ln>
          </p:spPr>
        </p:pic>
        <p:sp>
          <p:nvSpPr>
            <p:cNvPr id="25" name="Oval 24"/>
            <p:cNvSpPr/>
            <p:nvPr/>
          </p:nvSpPr>
          <p:spPr>
            <a:xfrm>
              <a:off x="2362200" y="4167968"/>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6" cstate="print"/>
            <a:srcRect/>
            <a:stretch>
              <a:fillRect/>
            </a:stretch>
          </p:blipFill>
          <p:spPr bwMode="auto">
            <a:xfrm>
              <a:off x="6553200" y="76200"/>
              <a:ext cx="2404580" cy="685800"/>
            </a:xfrm>
            <a:prstGeom prst="rect">
              <a:avLst/>
            </a:prstGeom>
            <a:noFill/>
          </p:spPr>
        </p:pic>
      </p:grpSp>
      <p:sp>
        <p:nvSpPr>
          <p:cNvPr id="2" name="TextBox 1"/>
          <p:cNvSpPr txBox="1"/>
          <p:nvPr/>
        </p:nvSpPr>
        <p:spPr>
          <a:xfrm>
            <a:off x="762000" y="2514600"/>
            <a:ext cx="7467600" cy="369332"/>
          </a:xfrm>
          <a:prstGeom prst="rect">
            <a:avLst/>
          </a:prstGeom>
          <a:noFill/>
          <a:ln>
            <a:noFill/>
          </a:ln>
        </p:spPr>
        <p:txBody>
          <a:bodyPr wrap="square" rtlCol="0">
            <a:spAutoFit/>
          </a:bodyPr>
          <a:lstStyle/>
          <a:p>
            <a:pPr marL="114300" indent="-114300">
              <a:buFont typeface="Arial" pitchFamily="34" charset="0"/>
              <a:buChar char="•"/>
            </a:pPr>
            <a:r>
              <a:rPr lang="en-US" dirty="0" smtClean="0"/>
              <a:t>To begin a new application, click on </a:t>
            </a:r>
            <a:r>
              <a:rPr lang="en-US" b="1" i="1" dirty="0" smtClean="0">
                <a:solidFill>
                  <a:srgbClr val="FF0000"/>
                </a:solidFill>
              </a:rPr>
              <a:t>New Enrollment</a:t>
            </a:r>
            <a:r>
              <a:rPr lang="en-US" dirty="0" smtClean="0"/>
              <a:t>.</a:t>
            </a: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13" name="Slide Number Placeholder 12"/>
          <p:cNvSpPr>
            <a:spLocks noGrp="1"/>
          </p:cNvSpPr>
          <p:nvPr>
            <p:ph type="sldNum" sz="quarter" idx="12"/>
          </p:nvPr>
        </p:nvSpPr>
        <p:spPr>
          <a:xfrm>
            <a:off x="6553200" y="6280150"/>
            <a:ext cx="2133600" cy="365125"/>
          </a:xfrm>
        </p:spPr>
        <p:txBody>
          <a:bodyPr/>
          <a:lstStyle/>
          <a:p>
            <a:fld id="{5231E635-3882-45BA-B8C0-75C01EA01E46}" type="slidenum">
              <a:rPr lang="en-US" smtClean="0"/>
              <a:pPr/>
              <a:t>7</a:t>
            </a:fld>
            <a:endParaRPr lang="en-US"/>
          </a:p>
        </p:txBody>
      </p:sp>
      <p:sp>
        <p:nvSpPr>
          <p:cNvPr id="22" name="TextBox 21"/>
          <p:cNvSpPr txBox="1"/>
          <p:nvPr/>
        </p:nvSpPr>
        <p:spPr>
          <a:xfrm>
            <a:off x="762000" y="2819400"/>
            <a:ext cx="7467600" cy="646331"/>
          </a:xfrm>
          <a:prstGeom prst="rect">
            <a:avLst/>
          </a:prstGeom>
          <a:noFill/>
        </p:spPr>
        <p:txBody>
          <a:bodyPr wrap="square" rtlCol="0">
            <a:spAutoFit/>
          </a:bodyPr>
          <a:lstStyle/>
          <a:p>
            <a:pPr marL="117475" indent="-117475">
              <a:buFont typeface="Arial" panose="020B0604020202020204" pitchFamily="34" charset="0"/>
              <a:buChar char="•"/>
            </a:pPr>
            <a:r>
              <a:rPr lang="en-US" dirty="0" smtClean="0"/>
              <a:t>Use the radio buttons to select your enrollment type (Billing Agent), then click on </a:t>
            </a:r>
            <a:r>
              <a:rPr lang="en-US" b="1" i="1" dirty="0" smtClean="0">
                <a:solidFill>
                  <a:srgbClr val="FF0000"/>
                </a:solidFill>
              </a:rPr>
              <a:t>Submit</a:t>
            </a:r>
            <a:r>
              <a:rPr lang="en-US" dirty="0" smtClean="0"/>
              <a:t> in the lower left corner. </a:t>
            </a:r>
          </a:p>
        </p:txBody>
      </p:sp>
      <p:sp>
        <p:nvSpPr>
          <p:cNvPr id="23" name="Oval 22"/>
          <p:cNvSpPr/>
          <p:nvPr/>
        </p:nvSpPr>
        <p:spPr>
          <a:xfrm>
            <a:off x="838200" y="4953000"/>
            <a:ext cx="1135641" cy="2799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29" name="Action Button: Custom 28">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30" name="Action Button: Custom 29">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31" name="Action Button: Custom 30">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32" name="Action Button: Custom 31">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33" name="Action Button: Custom 32">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34" name="Action Button: Home 33">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p:cNvSpPr/>
          <p:nvPr/>
        </p:nvSpPr>
        <p:spPr>
          <a:xfrm>
            <a:off x="761999" y="5943600"/>
            <a:ext cx="762001" cy="2286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6826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533400" y="1600200"/>
            <a:ext cx="8103924" cy="3352800"/>
          </a:xfrm>
          <a:prstGeom prst="rect">
            <a:avLst/>
          </a:prstGeom>
          <a:noFill/>
          <a:ln w="9525">
            <a:noFill/>
            <a:miter lim="800000"/>
            <a:headEnd/>
            <a:tailEnd/>
          </a:ln>
        </p:spPr>
      </p:pic>
      <p:grpSp>
        <p:nvGrpSpPr>
          <p:cNvPr id="2" name="Group 19"/>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4"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R="0" lvl="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br>
              <a:rPr kumimoji="0" lang="en-US" sz="2800" b="0" i="0" u="none" strike="noStrike" kern="1200" cap="none" spc="0" normalizeH="0" noProof="0" dirty="0" smtClean="0">
                <a:ln>
                  <a:noFill/>
                </a:ln>
                <a:solidFill>
                  <a:schemeClr val="tx1"/>
                </a:solidFill>
                <a:effectLst/>
                <a:uLnTx/>
                <a:uFillTx/>
                <a:latin typeface="+mj-lt"/>
                <a:ea typeface="+mj-ea"/>
                <a:cs typeface="+mj-cs"/>
              </a:rPr>
            </a:br>
            <a:r>
              <a:rPr kumimoji="0" lang="en-US" sz="2000" b="0" i="0" u="none" strike="noStrike" kern="1200" cap="none" spc="0" normalizeH="0" noProof="0" dirty="0" smtClean="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29" name="TextBox 28"/>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t>Please complete all fields. At a minimum, all fields with an * are required.</a:t>
            </a:r>
          </a:p>
        </p:txBody>
      </p:sp>
      <p:sp>
        <p:nvSpPr>
          <p:cNvPr id="30" name="Slide Number Placeholder 29"/>
          <p:cNvSpPr>
            <a:spLocks noGrp="1"/>
          </p:cNvSpPr>
          <p:nvPr>
            <p:ph type="sldNum" sz="quarter" idx="12"/>
          </p:nvPr>
        </p:nvSpPr>
        <p:spPr/>
        <p:txBody>
          <a:bodyPr/>
          <a:lstStyle/>
          <a:p>
            <a:fld id="{5231E635-3882-45BA-B8C0-75C01EA01E46}" type="slidenum">
              <a:rPr lang="en-US" smtClean="0"/>
              <a:pPr/>
              <a:t>8</a:t>
            </a:fld>
            <a:endParaRPr lang="en-US"/>
          </a:p>
        </p:txBody>
      </p:sp>
      <p:sp>
        <p:nvSpPr>
          <p:cNvPr id="32" name="Rectangle 31"/>
          <p:cNvSpPr/>
          <p:nvPr/>
        </p:nvSpPr>
        <p:spPr>
          <a:xfrm>
            <a:off x="762000" y="4953000"/>
            <a:ext cx="7467600" cy="1200329"/>
          </a:xfrm>
          <a:prstGeom prst="rect">
            <a:avLst/>
          </a:prstGeom>
        </p:spPr>
        <p:txBody>
          <a:bodyPr wrap="square">
            <a:spAutoFit/>
          </a:bodyPr>
          <a:lstStyle/>
          <a:p>
            <a:pPr marL="117475" indent="-117475">
              <a:buFont typeface="Arial" pitchFamily="34" charset="0"/>
              <a:buChar char="•"/>
            </a:pPr>
            <a:r>
              <a:rPr lang="en-US" dirty="0" smtClean="0"/>
              <a:t>It is necessary to enter a Support Contact and a Technical Contact.</a:t>
            </a:r>
          </a:p>
          <a:p>
            <a:pPr marL="117475" indent="-117475">
              <a:buFont typeface="Arial" pitchFamily="34" charset="0"/>
              <a:buChar char="•"/>
            </a:pPr>
            <a:r>
              <a:rPr lang="en-US" dirty="0" smtClean="0"/>
              <a:t>If the Technical Contact is the same as the Support Contact, check the box next to </a:t>
            </a:r>
            <a:r>
              <a:rPr lang="en-US" b="1" i="1" dirty="0" smtClean="0">
                <a:solidFill>
                  <a:srgbClr val="FF0000"/>
                </a:solidFill>
              </a:rPr>
              <a:t>Same as Support Contact</a:t>
            </a:r>
            <a:r>
              <a:rPr lang="en-US" b="1" i="1" dirty="0" smtClean="0"/>
              <a:t>. </a:t>
            </a:r>
          </a:p>
          <a:p>
            <a:pPr marL="117475" indent="-117475">
              <a:buFont typeface="Arial" pitchFamily="34" charset="0"/>
              <a:buChar char="•"/>
            </a:pPr>
            <a:r>
              <a:rPr lang="en-US" dirty="0" smtClean="0"/>
              <a:t>Use the scroll bar to move down the screen.</a:t>
            </a:r>
          </a:p>
        </p:txBody>
      </p:sp>
      <p:sp>
        <p:nvSpPr>
          <p:cNvPr id="28" name="Oval 27"/>
          <p:cNvSpPr/>
          <p:nvPr/>
        </p:nvSpPr>
        <p:spPr>
          <a:xfrm>
            <a:off x="2438400" y="3657600"/>
            <a:ext cx="1143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68265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srcRect/>
          <a:stretch>
            <a:fillRect/>
          </a:stretch>
        </p:blipFill>
        <p:spPr bwMode="auto">
          <a:xfrm>
            <a:off x="152400" y="1866346"/>
            <a:ext cx="8805380" cy="2471576"/>
          </a:xfrm>
          <a:prstGeom prst="rect">
            <a:avLst/>
          </a:prstGeom>
          <a:noFill/>
          <a:ln w="9525">
            <a:noFill/>
            <a:miter lim="800000"/>
            <a:headEnd/>
            <a:tailEnd/>
          </a:ln>
        </p:spPr>
      </p:pic>
      <p:grpSp>
        <p:nvGrpSpPr>
          <p:cNvPr id="2" name="Group 19"/>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4"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br>
              <a:rPr kumimoji="0" lang="en-US" sz="2800" b="0" i="0" u="none" strike="noStrike" kern="1200" cap="none" spc="0" normalizeH="0" noProof="0" dirty="0" smtClean="0">
                <a:ln>
                  <a:noFill/>
                </a:ln>
                <a:solidFill>
                  <a:schemeClr val="tx1"/>
                </a:solidFill>
                <a:effectLst/>
                <a:uLnTx/>
                <a:uFillTx/>
                <a:latin typeface="+mj-lt"/>
                <a:ea typeface="+mj-ea"/>
                <a:cs typeface="+mj-cs"/>
              </a:rPr>
            </a:br>
            <a:r>
              <a:rPr kumimoji="0" lang="en-US" sz="2000" b="0" i="0" u="none" strike="noStrike" kern="1200" cap="none" spc="0" normalizeH="0" noProof="0" dirty="0" smtClean="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29" name="TextBox 28"/>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t>Please complete all fields. At a minimum, all fields with an * are required.</a:t>
            </a:r>
          </a:p>
        </p:txBody>
      </p:sp>
      <p:sp>
        <p:nvSpPr>
          <p:cNvPr id="30" name="Slide Number Placeholder 29"/>
          <p:cNvSpPr>
            <a:spLocks noGrp="1"/>
          </p:cNvSpPr>
          <p:nvPr>
            <p:ph type="sldNum" sz="quarter" idx="12"/>
          </p:nvPr>
        </p:nvSpPr>
        <p:spPr/>
        <p:txBody>
          <a:bodyPr/>
          <a:lstStyle/>
          <a:p>
            <a:fld id="{5231E635-3882-45BA-B8C0-75C01EA01E46}" type="slidenum">
              <a:rPr lang="en-US" smtClean="0"/>
              <a:pPr/>
              <a:t>9</a:t>
            </a:fld>
            <a:endParaRPr lang="en-US"/>
          </a:p>
        </p:txBody>
      </p:sp>
      <p:sp>
        <p:nvSpPr>
          <p:cNvPr id="32" name="Rectangle 31"/>
          <p:cNvSpPr/>
          <p:nvPr/>
        </p:nvSpPr>
        <p:spPr>
          <a:xfrm>
            <a:off x="762000" y="4583668"/>
            <a:ext cx="8001000" cy="1477328"/>
          </a:xfrm>
          <a:prstGeom prst="rect">
            <a:avLst/>
          </a:prstGeom>
        </p:spPr>
        <p:txBody>
          <a:bodyPr wrap="square">
            <a:spAutoFit/>
          </a:bodyPr>
          <a:lstStyle/>
          <a:p>
            <a:pPr marL="111125" indent="-111125">
              <a:buFont typeface="Arial" pitchFamily="34" charset="0"/>
              <a:buChar char="•"/>
            </a:pPr>
            <a:r>
              <a:rPr lang="en-US" dirty="0" smtClean="0"/>
              <a:t>Leave </a:t>
            </a:r>
            <a:r>
              <a:rPr lang="en-US" b="1" i="1" dirty="0" smtClean="0">
                <a:solidFill>
                  <a:srgbClr val="FF0000"/>
                </a:solidFill>
              </a:rPr>
              <a:t>End date </a:t>
            </a:r>
            <a:r>
              <a:rPr lang="en-US" dirty="0" smtClean="0"/>
              <a:t>blank.</a:t>
            </a:r>
          </a:p>
          <a:p>
            <a:pPr marL="111125" indent="-111125">
              <a:buFont typeface="Arial" pitchFamily="34" charset="0"/>
              <a:buChar char="•"/>
            </a:pPr>
            <a:r>
              <a:rPr lang="en-US" dirty="0" smtClean="0"/>
              <a:t>Click </a:t>
            </a:r>
            <a:r>
              <a:rPr lang="en-US" b="1" i="1" dirty="0" smtClean="0">
                <a:solidFill>
                  <a:srgbClr val="FF0000"/>
                </a:solidFill>
              </a:rPr>
              <a:t>Validate</a:t>
            </a:r>
            <a:r>
              <a:rPr lang="en-US" dirty="0" smtClean="0">
                <a:solidFill>
                  <a:srgbClr val="FF0000"/>
                </a:solidFill>
              </a:rPr>
              <a:t> </a:t>
            </a:r>
            <a:r>
              <a:rPr lang="en-US" b="1" i="1" dirty="0" smtClean="0">
                <a:solidFill>
                  <a:srgbClr val="FF0000"/>
                </a:solidFill>
              </a:rPr>
              <a:t>Address</a:t>
            </a:r>
            <a:r>
              <a:rPr lang="en-US" dirty="0" smtClean="0">
                <a:solidFill>
                  <a:srgbClr val="FF0000"/>
                </a:solidFill>
              </a:rPr>
              <a:t> </a:t>
            </a:r>
            <a:r>
              <a:rPr lang="en-US" dirty="0" smtClean="0"/>
              <a:t>after the  street address and zip code have been entered.</a:t>
            </a:r>
          </a:p>
          <a:p>
            <a:pPr marL="111125" indent="-111125">
              <a:buFont typeface="Arial" pitchFamily="34" charset="0"/>
              <a:buChar char="•"/>
            </a:pPr>
            <a:r>
              <a:rPr lang="en-US" dirty="0" smtClean="0"/>
              <a:t>If the address is not validated, check to verify it is correct and update any incorrect information.</a:t>
            </a:r>
          </a:p>
          <a:p>
            <a:pPr marL="111125" indent="-111125">
              <a:buFont typeface="Arial" pitchFamily="34" charset="0"/>
              <a:buChar char="•"/>
            </a:pPr>
            <a:r>
              <a:rPr lang="en-US" dirty="0" smtClean="0"/>
              <a:t>When the address has been validated, click </a:t>
            </a:r>
            <a:r>
              <a:rPr lang="en-US" b="1" i="1" dirty="0" smtClean="0">
                <a:solidFill>
                  <a:srgbClr val="FF0000"/>
                </a:solidFill>
              </a:rPr>
              <a:t>Finish</a:t>
            </a:r>
            <a:r>
              <a:rPr lang="en-US" dirty="0" smtClean="0"/>
              <a:t>.</a:t>
            </a:r>
          </a:p>
        </p:txBody>
      </p:sp>
      <p:cxnSp>
        <p:nvCxnSpPr>
          <p:cNvPr id="62" name="Straight Arrow Connector 61"/>
          <p:cNvCxnSpPr/>
          <p:nvPr/>
        </p:nvCxnSpPr>
        <p:spPr>
          <a:xfrm>
            <a:off x="7696200" y="30480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8153400" y="40386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682651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457200" y="1143000"/>
            <a:ext cx="3352800" cy="4267200"/>
          </a:xfrm>
          <a:prstGeom prst="rect">
            <a:avLst/>
          </a:prstGeom>
          <a:noFill/>
          <a:ln w="9525">
            <a:noFill/>
            <a:miter lim="800000"/>
            <a:headEnd/>
            <a:tailEnd/>
          </a:ln>
        </p:spPr>
      </p:pic>
      <p:sp>
        <p:nvSpPr>
          <p:cNvPr id="41" name="Content Placeholder 2"/>
          <p:cNvSpPr txBox="1">
            <a:spLocks/>
          </p:cNvSpPr>
          <p:nvPr/>
        </p:nvSpPr>
        <p:spPr>
          <a:xfrm>
            <a:off x="6477000" y="11430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p:txBody>
      </p:sp>
      <p:sp>
        <p:nvSpPr>
          <p:cNvPr id="34" name="Content Placeholder 2"/>
          <p:cNvSpPr txBox="1">
            <a:spLocks/>
          </p:cNvSpPr>
          <p:nvPr/>
        </p:nvSpPr>
        <p:spPr>
          <a:xfrm>
            <a:off x="3962400" y="10668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200" b="0" i="0" u="none" strike="noStrike" kern="1200" cap="none" spc="0" normalizeH="0" baseline="0" noProof="0" dirty="0" smtClean="0">
              <a:ln>
                <a:noFill/>
              </a:ln>
              <a:effectLst/>
              <a:uLnTx/>
              <a:uFillTx/>
              <a:latin typeface="+mn-lt"/>
              <a:ea typeface="+mn-ea"/>
              <a:cs typeface="+mn-cs"/>
            </a:endParaRPr>
          </a:p>
        </p:txBody>
      </p:sp>
      <p:sp>
        <p:nvSpPr>
          <p:cNvPr id="42" name="Content Placeholder 2"/>
          <p:cNvSpPr txBox="1">
            <a:spLocks/>
          </p:cNvSpPr>
          <p:nvPr/>
        </p:nvSpPr>
        <p:spPr>
          <a:xfrm>
            <a:off x="4038600" y="914400"/>
            <a:ext cx="5105400" cy="5867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Application ID: systematically generated.</a:t>
            </a:r>
          </a:p>
          <a:p>
            <a:pPr marL="111125" indent="-111125">
              <a:spcBef>
                <a:spcPct val="20000"/>
              </a:spcBef>
              <a:buFont typeface="Arial" pitchFamily="34" charset="0"/>
              <a:buChar char="•"/>
              <a:defRPr/>
            </a:pPr>
            <a:r>
              <a:rPr lang="en-US" dirty="0" smtClean="0"/>
              <a:t>Name: should reflect name from Basic Information.</a:t>
            </a:r>
          </a:p>
          <a:p>
            <a:pPr marL="111125" lvl="0" indent="-111125">
              <a:spcBef>
                <a:spcPct val="20000"/>
              </a:spcBef>
              <a:buFont typeface="Arial" pitchFamily="34" charset="0"/>
              <a:buChar char="•"/>
              <a:defRPr/>
            </a:pPr>
            <a:r>
              <a:rPr lang="en-US" dirty="0" smtClean="0"/>
              <a:t>The system will generate an application ID after the successful completion of the Basic Information screen; the application number is a 14-digit number that has the following components:</a:t>
            </a:r>
          </a:p>
          <a:p>
            <a:pPr marL="742950" lvl="1" indent="-285750">
              <a:spcBef>
                <a:spcPct val="20000"/>
              </a:spcBef>
              <a:buFont typeface="Arial" pitchFamily="34" charset="0"/>
              <a:buChar char="–"/>
              <a:defRPr/>
            </a:pPr>
            <a:r>
              <a:rPr lang="en-US" sz="1600" dirty="0" smtClean="0"/>
              <a:t>The system date in </a:t>
            </a:r>
            <a:r>
              <a:rPr lang="en-US" sz="1600" dirty="0" err="1" smtClean="0"/>
              <a:t>yyyymmdd</a:t>
            </a:r>
            <a:r>
              <a:rPr lang="en-US" sz="1600" dirty="0" smtClean="0"/>
              <a:t> format</a:t>
            </a:r>
          </a:p>
          <a:p>
            <a:pPr marL="742950" lvl="1" indent="-285750">
              <a:spcBef>
                <a:spcPct val="20000"/>
              </a:spcBef>
              <a:buFont typeface="Arial" pitchFamily="34" charset="0"/>
              <a:buChar char="–"/>
              <a:defRPr/>
            </a:pPr>
            <a:r>
              <a:rPr lang="en-US" sz="1600" dirty="0" smtClean="0"/>
              <a:t>A 6-digit system generated random number</a:t>
            </a:r>
          </a:p>
          <a:p>
            <a:pPr marL="742950" lvl="1" indent="-285750">
              <a:spcBef>
                <a:spcPct val="20000"/>
              </a:spcBef>
              <a:buFont typeface="Arial" pitchFamily="34" charset="0"/>
              <a:buChar char="–"/>
              <a:defRPr/>
            </a:pPr>
            <a:r>
              <a:rPr lang="en-US" sz="1600" dirty="0" smtClean="0"/>
              <a:t>Example: 20130514412598</a:t>
            </a:r>
          </a:p>
          <a:p>
            <a:pPr marL="117475" lvl="1" indent="-117475">
              <a:spcBef>
                <a:spcPct val="20000"/>
              </a:spcBef>
              <a:buFont typeface="Arial" pitchFamily="34" charset="0"/>
              <a:buChar char="•"/>
              <a:defRPr/>
            </a:pPr>
            <a:r>
              <a:rPr lang="en-US" dirty="0" smtClean="0"/>
              <a:t>Application IDs are valid for 30 calendar days; applications must be completed and submitted to the state for review during this 30 day period or the application will be DELETED.</a:t>
            </a:r>
          </a:p>
          <a:p>
            <a:pPr marL="117475" lvl="1" indent="-117475">
              <a:spcBef>
                <a:spcPct val="20000"/>
              </a:spcBef>
              <a:buFont typeface="Arial" pitchFamily="34" charset="0"/>
              <a:buChar char="•"/>
              <a:defRPr/>
            </a:pPr>
            <a:r>
              <a:rPr lang="en-US" dirty="0" smtClean="0"/>
              <a:t>The application ID will be used to access the application before submission to the state for review and will be used to track the status of your submitted application until it is marked approved.</a:t>
            </a:r>
          </a:p>
          <a:p>
            <a:pPr marL="117475" lvl="1" indent="-117475">
              <a:spcBef>
                <a:spcPct val="20000"/>
              </a:spcBef>
              <a:buFont typeface="Arial" pitchFamily="34" charset="0"/>
              <a:buChar char="•"/>
              <a:defRPr/>
            </a:pPr>
            <a:r>
              <a:rPr lang="en-US" dirty="0" smtClean="0"/>
              <a:t>Click </a:t>
            </a:r>
            <a:r>
              <a:rPr lang="en-US" b="1" i="1" dirty="0" smtClean="0">
                <a:solidFill>
                  <a:srgbClr val="FF0000"/>
                </a:solidFill>
              </a:rPr>
              <a:t>OK</a:t>
            </a:r>
            <a:r>
              <a:rPr lang="en-US" dirty="0" smtClean="0">
                <a:solidFill>
                  <a:srgbClr val="FF0000"/>
                </a:solidFill>
              </a:rPr>
              <a:t> </a:t>
            </a:r>
            <a:r>
              <a:rPr lang="en-US" dirty="0" smtClean="0"/>
              <a:t>to continue with your application</a:t>
            </a:r>
          </a:p>
          <a:p>
            <a:pPr marL="117475" lvl="1" indent="-117475">
              <a:spcBef>
                <a:spcPct val="20000"/>
              </a:spcBef>
              <a:buFont typeface="Arial" pitchFamily="34" charset="0"/>
              <a:buChar char="•"/>
              <a:defRPr/>
            </a:pPr>
            <a:endParaRPr lang="en-US" dirty="0" smtClean="0"/>
          </a:p>
          <a:p>
            <a:pPr marL="117475" lvl="1" indent="-117475">
              <a:spcBef>
                <a:spcPct val="20000"/>
              </a:spcBef>
              <a:buFont typeface="Arial" pitchFamily="34" charset="0"/>
              <a:buChar char="–"/>
              <a:defRPr/>
            </a:pPr>
            <a:endParaRPr lang="en-US" sz="1200" dirty="0" smtClean="0"/>
          </a:p>
          <a:p>
            <a:pPr marL="742950" lvl="1" indent="-285750">
              <a:spcBef>
                <a:spcPct val="20000"/>
              </a:spcBef>
              <a:buFont typeface="Arial" pitchFamily="34" charset="0"/>
              <a:buChar char="–"/>
              <a:defRPr/>
            </a:pPr>
            <a:endParaRPr lang="en-US" sz="1200" dirty="0" smtClean="0"/>
          </a:p>
          <a:p>
            <a:pPr marL="111125" indent="-111125">
              <a:spcBef>
                <a:spcPct val="20000"/>
              </a:spcBef>
              <a:buFont typeface="Arial" pitchFamily="34" charset="0"/>
              <a:buChar char="•"/>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p:txBody>
      </p:sp>
      <p:grpSp>
        <p:nvGrpSpPr>
          <p:cNvPr id="2"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Content Placeholder 2"/>
          <p:cNvSpPr txBox="1">
            <a:spLocks/>
          </p:cNvSpPr>
          <p:nvPr/>
        </p:nvSpPr>
        <p:spPr>
          <a:xfrm>
            <a:off x="-990600" y="4724400"/>
            <a:ext cx="4724400" cy="51054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p:txBody>
      </p:sp>
      <p:sp>
        <p:nvSpPr>
          <p:cNvPr id="31"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br>
              <a:rPr kumimoji="0" lang="en-US" sz="2800" b="0" i="0" u="none" strike="noStrike" kern="1200" cap="none" spc="0" normalizeH="0" noProof="0" dirty="0" smtClean="0">
                <a:ln>
                  <a:noFill/>
                </a:ln>
                <a:solidFill>
                  <a:schemeClr val="tx1"/>
                </a:solidFill>
                <a:effectLst/>
                <a:uLnTx/>
                <a:uFillTx/>
                <a:latin typeface="+mj-lt"/>
                <a:ea typeface="+mj-ea"/>
                <a:cs typeface="+mj-cs"/>
              </a:rPr>
            </a:br>
            <a:r>
              <a:rPr kumimoji="0" lang="en-US" sz="2000" b="0" i="0" u="none" strike="noStrike" kern="1200" cap="none" spc="0" normalizeH="0" noProof="0" dirty="0" smtClean="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2" name="Oval 31"/>
          <p:cNvSpPr/>
          <p:nvPr/>
        </p:nvSpPr>
        <p:spPr>
          <a:xfrm>
            <a:off x="152400" y="1143000"/>
            <a:ext cx="18288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1981200" y="1066800"/>
            <a:ext cx="1447800"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676400" y="2590800"/>
            <a:ext cx="990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5231E635-3882-45BA-B8C0-75C01EA01E46}" type="slidenum">
              <a:rPr lang="en-US" smtClean="0"/>
              <a:pPr/>
              <a:t>10</a:t>
            </a:fld>
            <a:endParaRPr lang="en-US"/>
          </a:p>
        </p:txBody>
      </p:sp>
      <p:sp>
        <p:nvSpPr>
          <p:cNvPr id="16" name="Oval 15"/>
          <p:cNvSpPr/>
          <p:nvPr/>
        </p:nvSpPr>
        <p:spPr>
          <a:xfrm>
            <a:off x="3200400" y="50292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8" name="Action Button: Custom 17">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9" name="Action Button: Custom 18">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0" name="Action Button: Custom 19">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1" name="Action Button: Custom 20">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2" name="Action Button: Custom 21">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3" name="Action Button: Home 2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3455009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3" cstate="print"/>
          <a:srcRect/>
          <a:stretch>
            <a:fillRect/>
          </a:stretch>
        </p:blipFill>
        <p:spPr bwMode="auto">
          <a:xfrm>
            <a:off x="516738" y="1905000"/>
            <a:ext cx="7819443" cy="2057400"/>
          </a:xfrm>
          <a:prstGeom prst="rect">
            <a:avLst/>
          </a:prstGeom>
          <a:noFill/>
          <a:ln w="9525">
            <a:noFill/>
            <a:miter lim="800000"/>
            <a:headEnd/>
            <a:tailEnd/>
          </a:ln>
        </p:spPr>
      </p:pic>
      <p:grpSp>
        <p:nvGrpSpPr>
          <p:cNvPr id="2" name="Group 31"/>
          <p:cNvGrpSpPr/>
          <p:nvPr/>
        </p:nvGrpSpPr>
        <p:grpSpPr>
          <a:xfrm>
            <a:off x="0" y="0"/>
            <a:ext cx="9144000" cy="832757"/>
            <a:chOff x="0" y="0"/>
            <a:chExt cx="9144000" cy="832757"/>
          </a:xfrm>
        </p:grpSpPr>
        <p:sp>
          <p:nvSpPr>
            <p:cNvPr id="33" name="Rectangle 3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4"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0" y="0"/>
            <a:ext cx="6400800" cy="838200"/>
          </a:xfrm>
        </p:spPr>
        <p:txBody>
          <a:bodyPr>
            <a:noAutofit/>
          </a:bodyPr>
          <a:lstStyle/>
          <a:p>
            <a:pPr algn="l"/>
            <a:r>
              <a:rPr lang="en-US" sz="2800" dirty="0" smtClean="0"/>
              <a:t>Using the Business Process Wizard (BPW)</a:t>
            </a:r>
            <a:endParaRPr lang="en-US" sz="2800" dirty="0"/>
          </a:p>
        </p:txBody>
      </p:sp>
      <p:sp>
        <p:nvSpPr>
          <p:cNvPr id="40" name="Rectangle 39"/>
          <p:cNvSpPr/>
          <p:nvPr/>
        </p:nvSpPr>
        <p:spPr>
          <a:xfrm>
            <a:off x="0" y="838200"/>
            <a:ext cx="9144000" cy="400110"/>
          </a:xfrm>
          <a:prstGeom prst="rect">
            <a:avLst/>
          </a:prstGeom>
          <a:solidFill>
            <a:srgbClr val="92D050"/>
          </a:solidFill>
          <a:ln>
            <a:noFill/>
          </a:ln>
          <a:effectLst>
            <a:outerShdw blurRad="50800" dist="38100" dir="2700000" algn="tl" rotWithShape="0">
              <a:prstClr val="black">
                <a:alpha val="40000"/>
              </a:prstClr>
            </a:outerShdw>
          </a:effectLst>
        </p:spPr>
        <p:txBody>
          <a:bodyPr wrap="square">
            <a:spAutoFit/>
          </a:bodyPr>
          <a:lstStyle/>
          <a:p>
            <a:pPr algn="ctr"/>
            <a:r>
              <a:rPr lang="en-US" sz="2000" dirty="0" smtClean="0"/>
              <a:t>The BPW serves as the “Control Center” of the application.</a:t>
            </a:r>
          </a:p>
        </p:txBody>
      </p:sp>
      <p:sp>
        <p:nvSpPr>
          <p:cNvPr id="29" name="Rectangle 28"/>
          <p:cNvSpPr/>
          <p:nvPr/>
        </p:nvSpPr>
        <p:spPr>
          <a:xfrm>
            <a:off x="777240" y="4038600"/>
            <a:ext cx="7452360" cy="1846659"/>
          </a:xfrm>
          <a:prstGeom prst="rect">
            <a:avLst/>
          </a:prstGeom>
        </p:spPr>
        <p:txBody>
          <a:bodyPr wrap="square">
            <a:spAutoFit/>
          </a:bodyPr>
          <a:lstStyle/>
          <a:p>
            <a:pPr marL="115888" lvl="1" indent="-115888">
              <a:buFont typeface="Arial" pitchFamily="34" charset="0"/>
              <a:buChar char="•"/>
            </a:pPr>
            <a:r>
              <a:rPr lang="en-US" sz="1600" b="1" dirty="0" smtClean="0"/>
              <a:t>Required: </a:t>
            </a:r>
            <a:r>
              <a:rPr lang="en-US" sz="1600" dirty="0" smtClean="0"/>
              <a:t>Steps listed as </a:t>
            </a:r>
            <a:r>
              <a:rPr lang="en-US" sz="1600" b="1" i="1" dirty="0" smtClean="0">
                <a:solidFill>
                  <a:srgbClr val="FF0000"/>
                </a:solidFill>
              </a:rPr>
              <a:t>Optional</a:t>
            </a:r>
            <a:r>
              <a:rPr lang="en-US" sz="1600" b="1" dirty="0" smtClean="0">
                <a:solidFill>
                  <a:srgbClr val="FF0000"/>
                </a:solidFill>
              </a:rPr>
              <a:t> </a:t>
            </a:r>
            <a:r>
              <a:rPr lang="en-US" sz="1600" dirty="0" smtClean="0"/>
              <a:t>may change to </a:t>
            </a:r>
            <a:r>
              <a:rPr lang="en-US" sz="1600" b="1" i="1" dirty="0" smtClean="0">
                <a:solidFill>
                  <a:srgbClr val="FF0000"/>
                </a:solidFill>
              </a:rPr>
              <a:t>Required</a:t>
            </a:r>
            <a:r>
              <a:rPr lang="en-US" sz="1600" b="1" dirty="0" smtClean="0">
                <a:solidFill>
                  <a:srgbClr val="FF0000"/>
                </a:solidFill>
              </a:rPr>
              <a:t> </a:t>
            </a:r>
            <a:r>
              <a:rPr lang="en-US" sz="1600" dirty="0" smtClean="0"/>
              <a:t>based upon previous steps.</a:t>
            </a:r>
          </a:p>
          <a:p>
            <a:pPr marL="115888" lvl="1" indent="-115888">
              <a:buFont typeface="Arial" pitchFamily="34" charset="0"/>
              <a:buChar char="•"/>
            </a:pPr>
            <a:r>
              <a:rPr lang="en-US" sz="1600" b="1" dirty="0" smtClean="0"/>
              <a:t>Dates</a:t>
            </a:r>
            <a:r>
              <a:rPr lang="en-US" sz="1600" dirty="0" smtClean="0"/>
              <a:t>: Entered by the system; </a:t>
            </a:r>
            <a:r>
              <a:rPr lang="en-US" sz="1600" b="1" i="1" dirty="0" smtClean="0">
                <a:solidFill>
                  <a:srgbClr val="FF0000"/>
                </a:solidFill>
              </a:rPr>
              <a:t>Start Date </a:t>
            </a:r>
            <a:r>
              <a:rPr lang="en-US" sz="1600" i="1" dirty="0" smtClean="0">
                <a:solidFill>
                  <a:srgbClr val="FF0000"/>
                </a:solidFill>
              </a:rPr>
              <a:t> </a:t>
            </a:r>
            <a:r>
              <a:rPr lang="en-US" sz="1600" dirty="0" smtClean="0"/>
              <a:t>is the date each step is opened, the </a:t>
            </a:r>
            <a:r>
              <a:rPr lang="en-US" sz="1600" b="1" i="1" dirty="0" smtClean="0">
                <a:solidFill>
                  <a:srgbClr val="FF0000"/>
                </a:solidFill>
              </a:rPr>
              <a:t>End Date </a:t>
            </a:r>
            <a:r>
              <a:rPr lang="en-US" sz="1600" dirty="0" smtClean="0"/>
              <a:t>is the date each </a:t>
            </a:r>
            <a:r>
              <a:rPr lang="en-US" dirty="0" smtClean="0"/>
              <a:t>step</a:t>
            </a:r>
            <a:r>
              <a:rPr lang="en-US" sz="1600" dirty="0" smtClean="0"/>
              <a:t> is completed.</a:t>
            </a:r>
          </a:p>
          <a:p>
            <a:pPr marL="115888" lvl="1" indent="-115888">
              <a:buFont typeface="Arial" pitchFamily="34" charset="0"/>
              <a:buChar char="•"/>
            </a:pPr>
            <a:r>
              <a:rPr lang="en-US" sz="1600" b="1" dirty="0" smtClean="0"/>
              <a:t>Status</a:t>
            </a:r>
            <a:r>
              <a:rPr lang="en-US" sz="1600" dirty="0" smtClean="0"/>
              <a:t>: When a step is completed the </a:t>
            </a:r>
            <a:r>
              <a:rPr lang="en-US" sz="1600" b="1" i="1" dirty="0" smtClean="0">
                <a:solidFill>
                  <a:srgbClr val="FF0000"/>
                </a:solidFill>
              </a:rPr>
              <a:t>Status</a:t>
            </a:r>
            <a:r>
              <a:rPr lang="en-US" sz="1600" dirty="0" smtClean="0">
                <a:solidFill>
                  <a:srgbClr val="FF0000"/>
                </a:solidFill>
              </a:rPr>
              <a:t> </a:t>
            </a:r>
            <a:r>
              <a:rPr lang="en-US" sz="1600" dirty="0" smtClean="0"/>
              <a:t>will be updated to </a:t>
            </a:r>
            <a:r>
              <a:rPr lang="en-US" sz="1600" b="1" i="1" dirty="0" smtClean="0">
                <a:solidFill>
                  <a:srgbClr val="FF0000"/>
                </a:solidFill>
              </a:rPr>
              <a:t>Complete</a:t>
            </a:r>
            <a:r>
              <a:rPr lang="en-US" sz="1600" dirty="0" smtClean="0"/>
              <a:t>; answering some checklist questions may change a prior step’s status back to </a:t>
            </a:r>
            <a:r>
              <a:rPr lang="en-US" sz="1600" b="1" i="1" dirty="0" smtClean="0">
                <a:solidFill>
                  <a:srgbClr val="FF0000"/>
                </a:solidFill>
              </a:rPr>
              <a:t>Incomplete</a:t>
            </a:r>
            <a:r>
              <a:rPr lang="en-US" sz="1600" b="1" dirty="0" smtClean="0"/>
              <a:t>.</a:t>
            </a:r>
          </a:p>
          <a:p>
            <a:pPr marL="115888" lvl="1" indent="-115888">
              <a:buFont typeface="Arial" pitchFamily="34" charset="0"/>
              <a:buChar char="•"/>
            </a:pPr>
            <a:r>
              <a:rPr lang="en-US" sz="1600" b="1" dirty="0" smtClean="0"/>
              <a:t>Step Remark</a:t>
            </a:r>
            <a:r>
              <a:rPr lang="en-US" sz="1600" dirty="0" smtClean="0"/>
              <a:t>: </a:t>
            </a:r>
            <a:r>
              <a:rPr lang="en-US" sz="1600" b="1" i="1" dirty="0" smtClean="0">
                <a:solidFill>
                  <a:srgbClr val="FF0000"/>
                </a:solidFill>
              </a:rPr>
              <a:t>Remarks</a:t>
            </a:r>
            <a:r>
              <a:rPr lang="en-US" sz="1600" dirty="0" smtClean="0"/>
              <a:t> are systematically generated throughout the enrollment process.</a:t>
            </a:r>
            <a:endParaRPr lang="en-US" sz="1400" dirty="0" smtClean="0"/>
          </a:p>
        </p:txBody>
      </p:sp>
      <p:sp>
        <p:nvSpPr>
          <p:cNvPr id="11" name="Slide Number Placeholder 10"/>
          <p:cNvSpPr>
            <a:spLocks noGrp="1"/>
          </p:cNvSpPr>
          <p:nvPr>
            <p:ph type="sldNum" sz="quarter" idx="12"/>
          </p:nvPr>
        </p:nvSpPr>
        <p:spPr/>
        <p:txBody>
          <a:bodyPr/>
          <a:lstStyle/>
          <a:p>
            <a:fld id="{5231E635-3882-45BA-B8C0-75C01EA01E46}" type="slidenum">
              <a:rPr lang="en-US" smtClean="0"/>
              <a:pPr/>
              <a:t>11</a:t>
            </a:fld>
            <a:endParaRPr lang="en-US"/>
          </a:p>
        </p:txBody>
      </p:sp>
      <p:sp>
        <p:nvSpPr>
          <p:cNvPr id="12" name="Oval 11"/>
          <p:cNvSpPr/>
          <p:nvPr/>
        </p:nvSpPr>
        <p:spPr>
          <a:xfrm>
            <a:off x="4050792" y="2670048"/>
            <a:ext cx="3886200" cy="3383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174467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09600" y="3429000"/>
            <a:ext cx="8128449" cy="2243929"/>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1524001"/>
            <a:ext cx="7543800" cy="1828799"/>
          </a:xfrm>
          <a:ln>
            <a:noFill/>
          </a:ln>
        </p:spPr>
        <p:txBody>
          <a:bodyPr>
            <a:noAutofit/>
          </a:bodyPr>
          <a:lstStyle/>
          <a:p>
            <a:pPr marL="182880" indent="-115888">
              <a:spcBef>
                <a:spcPts val="0"/>
              </a:spcBef>
            </a:pPr>
            <a:r>
              <a:rPr lang="en-US" sz="1800" dirty="0" smtClean="0"/>
              <a:t>Once you have documented your Application ID, you have completed           Step 1: </a:t>
            </a:r>
            <a:r>
              <a:rPr lang="en-US" sz="1800" b="1" i="1" dirty="0" smtClean="0">
                <a:solidFill>
                  <a:srgbClr val="FF0000"/>
                </a:solidFill>
              </a:rPr>
              <a:t>Provider Basic Information</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buClr>
                <a:schemeClr val="tx1"/>
              </a:buClr>
            </a:pPr>
            <a:r>
              <a:rPr lang="en-US" sz="1800" b="1" i="1" dirty="0" smtClean="0">
                <a:solidFill>
                  <a:srgbClr val="FF0000"/>
                </a:solidFill>
              </a:rPr>
              <a:t>Step 1</a:t>
            </a:r>
            <a:r>
              <a:rPr lang="en-US" sz="1800" dirty="0" smtClean="0"/>
              <a:t> must be completed before attempting any of the later steps.</a:t>
            </a:r>
          </a:p>
          <a:p>
            <a:pPr marL="182880" indent="-115888">
              <a:spcBef>
                <a:spcPts val="0"/>
              </a:spcBef>
            </a:pPr>
            <a:r>
              <a:rPr lang="en-US" sz="1800" dirty="0" smtClean="0"/>
              <a:t>Click on Step 2: </a:t>
            </a:r>
            <a:r>
              <a:rPr lang="en-US" sz="1800" b="1" i="1" dirty="0" smtClean="0">
                <a:solidFill>
                  <a:srgbClr val="FF0000"/>
                </a:solidFill>
              </a:rPr>
              <a:t>Add Mode of Claim Submission/EDI Exchange </a:t>
            </a:r>
            <a:r>
              <a:rPr lang="en-US" sz="1800" dirty="0" smtClean="0"/>
              <a:t>to continue completing your application.</a:t>
            </a:r>
          </a:p>
          <a:p>
            <a:pPr marL="182880" indent="-115888">
              <a:spcBef>
                <a:spcPts val="0"/>
              </a:spcBef>
            </a:pPr>
            <a:endParaRPr lang="en-US" sz="1800" dirty="0" smtClean="0"/>
          </a:p>
          <a:p>
            <a:pPr marL="182880" indent="-115888">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Completing the Application Using BPW</a:t>
            </a:r>
            <a:endParaRPr lang="en-US" sz="2800" dirty="0"/>
          </a:p>
        </p:txBody>
      </p:sp>
      <p:sp>
        <p:nvSpPr>
          <p:cNvPr id="31" name="Oval 30"/>
          <p:cNvSpPr/>
          <p:nvPr/>
        </p:nvSpPr>
        <p:spPr>
          <a:xfrm>
            <a:off x="5791200" y="4419600"/>
            <a:ext cx="15240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1981200" y="4724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5231E635-3882-45BA-B8C0-75C01EA01E46}" type="slidenum">
              <a:rPr lang="en-US" smtClean="0"/>
              <a:pPr/>
              <a:t>12</a:t>
            </a:fld>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 uri="{28A0092B-C50C-407E-A947-70E740481C1C}">
                <a14:useLocalDpi xmlns="" xmlns:a14="http://schemas.microsoft.com/office/drawing/2010/main" val="0"/>
              </a:ext>
            </a:extLst>
          </a:blip>
          <a:srcRect/>
          <a:stretch>
            <a:fillRect/>
          </a:stretch>
        </p:blipFill>
        <p:spPr bwMode="auto">
          <a:xfrm>
            <a:off x="381000" y="1828800"/>
            <a:ext cx="8534400" cy="236904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5231E635-3882-45BA-B8C0-75C01EA01E46}" type="slidenum">
              <a:rPr lang="en-US" smtClean="0"/>
              <a:pPr/>
              <a:t>13</a:t>
            </a:fld>
            <a:endParaRPr lang="en-US" dirty="0"/>
          </a:p>
        </p:txBody>
      </p:sp>
      <p:sp>
        <p:nvSpPr>
          <p:cNvPr id="15" name="Rectangle 14"/>
          <p:cNvSpPr/>
          <p:nvPr/>
        </p:nvSpPr>
        <p:spPr bwMode="auto">
          <a:xfrm>
            <a:off x="0" y="-14023"/>
            <a:ext cx="9144000" cy="833438"/>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3600" dirty="0">
              <a:solidFill>
                <a:prstClr val="white"/>
              </a:solidFill>
            </a:endParaRPr>
          </a:p>
        </p:txBody>
      </p:sp>
      <p:sp>
        <p:nvSpPr>
          <p:cNvPr id="18" name="Rectangle 2"/>
          <p:cNvSpPr>
            <a:spLocks noChangeArrowheads="1"/>
          </p:cNvSpPr>
          <p:nvPr/>
        </p:nvSpPr>
        <p:spPr bwMode="auto">
          <a:xfrm>
            <a:off x="0" y="-23452"/>
            <a:ext cx="6219825" cy="830997"/>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altLang="en-US" sz="2800" dirty="0" smtClean="0">
                <a:solidFill>
                  <a:prstClr val="black"/>
                </a:solidFill>
                <a:latin typeface="+mj-lt"/>
              </a:rPr>
              <a:t>Step 2: Mode of Claim Submission</a:t>
            </a:r>
            <a:r>
              <a:rPr lang="en-US" sz="2800" dirty="0" smtClean="0">
                <a:solidFill>
                  <a:prstClr val="black"/>
                </a:solidFill>
                <a:latin typeface="+mj-lt"/>
              </a:rPr>
              <a:t>	 </a:t>
            </a:r>
          </a:p>
          <a:p>
            <a:pPr fontAlgn="base">
              <a:spcBef>
                <a:spcPct val="0"/>
              </a:spcBef>
              <a:spcAft>
                <a:spcPct val="0"/>
              </a:spcAft>
            </a:pPr>
            <a:r>
              <a:rPr lang="en-US" altLang="en-US" sz="2000" dirty="0" smtClean="0">
                <a:solidFill>
                  <a:prstClr val="black"/>
                </a:solidFill>
              </a:rPr>
              <a:t>	   EDI Exchange                                                                              </a:t>
            </a:r>
            <a:endParaRPr lang="en-US" sz="2000" dirty="0">
              <a:solidFill>
                <a:prstClr val="black"/>
              </a:solidFill>
              <a:latin typeface="+mj-lt"/>
            </a:endParaRPr>
          </a:p>
        </p:txBody>
      </p:sp>
      <p:pic>
        <p:nvPicPr>
          <p:cNvPr id="19"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a:ln>
            <a:noFill/>
          </a:ln>
          <a:effectLst/>
        </p:spPr>
      </p:pic>
      <p:sp>
        <p:nvSpPr>
          <p:cNvPr id="20" name="TextBox 19"/>
          <p:cNvSpPr txBox="1"/>
          <p:nvPr/>
        </p:nvSpPr>
        <p:spPr>
          <a:xfrm>
            <a:off x="0" y="819415"/>
            <a:ext cx="9144000" cy="646331"/>
          </a:xfrm>
          <a:prstGeom prst="rect">
            <a:avLst/>
          </a:prstGeom>
          <a:solidFill>
            <a:srgbClr val="92D050"/>
          </a:solidFill>
          <a:ln>
            <a:noFill/>
          </a:ln>
        </p:spPr>
        <p:txBody>
          <a:bodyPr wrap="square" rtlCol="0">
            <a:spAutoFit/>
          </a:bodyPr>
          <a:lstStyle/>
          <a:p>
            <a:pPr marL="0" lvl="1" algn="ctr"/>
            <a:r>
              <a:rPr lang="en-US" dirty="0" smtClean="0"/>
              <a:t>A New Enrollment will </a:t>
            </a:r>
            <a:r>
              <a:rPr lang="en-US" dirty="0"/>
              <a:t>need to complete the necessary external application </a:t>
            </a:r>
            <a:r>
              <a:rPr lang="en-US" dirty="0" smtClean="0"/>
              <a:t>at </a:t>
            </a:r>
            <a:r>
              <a:rPr lang="en-US" dirty="0" smtClean="0">
                <a:hlinkClick r:id="rId6"/>
              </a:rPr>
              <a:t>http</a:t>
            </a:r>
            <a:r>
              <a:rPr lang="en-US" dirty="0">
                <a:hlinkClick r:id="rId6"/>
              </a:rPr>
              <a:t>://www.myhfs.illinois.gov</a:t>
            </a:r>
            <a:r>
              <a:rPr lang="en-US" dirty="0" smtClean="0">
                <a:hlinkClick r:id="rId6"/>
              </a:rPr>
              <a:t>/</a:t>
            </a:r>
            <a:r>
              <a:rPr lang="en-US" dirty="0" smtClean="0"/>
              <a:t>.</a:t>
            </a:r>
            <a:endParaRPr lang="en-US" dirty="0"/>
          </a:p>
        </p:txBody>
      </p:sp>
      <p:sp>
        <p:nvSpPr>
          <p:cNvPr id="21" name="Rectangle 20"/>
          <p:cNvSpPr/>
          <p:nvPr/>
        </p:nvSpPr>
        <p:spPr>
          <a:xfrm>
            <a:off x="762000" y="4343400"/>
            <a:ext cx="7467600" cy="646331"/>
          </a:xfrm>
          <a:prstGeom prst="rect">
            <a:avLst/>
          </a:prstGeom>
        </p:spPr>
        <p:txBody>
          <a:bodyPr wrap="square">
            <a:spAutoFit/>
          </a:bodyPr>
          <a:lstStyle/>
          <a:p>
            <a:pPr marL="112713" lvl="1" indent="-112713">
              <a:buFont typeface="Arial" panose="020B0604020202020204" pitchFamily="34" charset="0"/>
              <a:buChar char="•"/>
            </a:pPr>
            <a:r>
              <a:rPr lang="en-US" dirty="0" smtClean="0"/>
              <a:t>Select </a:t>
            </a:r>
            <a:r>
              <a:rPr lang="en-US" dirty="0"/>
              <a:t>any of the </a:t>
            </a:r>
            <a:r>
              <a:rPr lang="en-US" dirty="0" smtClean="0"/>
              <a:t>four options to indicate how you wish to process claims. </a:t>
            </a:r>
          </a:p>
          <a:p>
            <a:pPr marL="112713" lvl="1" indent="-112713">
              <a:buFont typeface="Arial" panose="020B0604020202020204" pitchFamily="34" charset="0"/>
              <a:buChar char="•"/>
            </a:pPr>
            <a:r>
              <a:rPr lang="en-US" dirty="0" smtClean="0"/>
              <a:t>After claim </a:t>
            </a:r>
            <a:r>
              <a:rPr lang="en-US" dirty="0"/>
              <a:t>submission types have been selected </a:t>
            </a:r>
            <a:r>
              <a:rPr lang="en-US" dirty="0" smtClean="0"/>
              <a:t>click </a:t>
            </a:r>
            <a:r>
              <a:rPr lang="en-US" b="1" i="1" dirty="0" smtClean="0">
                <a:solidFill>
                  <a:srgbClr val="FF0000"/>
                </a:solidFill>
              </a:rPr>
              <a:t>OK</a:t>
            </a:r>
            <a:r>
              <a:rPr lang="en-US" dirty="0" smtClean="0"/>
              <a:t>.</a:t>
            </a:r>
            <a:endParaRPr lang="en-US" dirty="0"/>
          </a:p>
        </p:txBody>
      </p:sp>
      <p:sp>
        <p:nvSpPr>
          <p:cNvPr id="22" name="TextBox 21"/>
          <p:cNvSpPr txBox="1"/>
          <p:nvPr/>
        </p:nvSpPr>
        <p:spPr>
          <a:xfrm>
            <a:off x="2438400" y="4941332"/>
            <a:ext cx="184731" cy="369332"/>
          </a:xfrm>
          <a:prstGeom prst="rect">
            <a:avLst/>
          </a:prstGeom>
          <a:noFill/>
        </p:spPr>
        <p:txBody>
          <a:bodyPr wrap="none" rtlCol="0">
            <a:spAutoFit/>
          </a:bodyPr>
          <a:lstStyle/>
          <a:p>
            <a:endParaRPr lang="en-US" dirty="0"/>
          </a:p>
        </p:txBody>
      </p:sp>
      <p:sp>
        <p:nvSpPr>
          <p:cNvPr id="24" name="Rectangle 23"/>
          <p:cNvSpPr/>
          <p:nvPr/>
        </p:nvSpPr>
        <p:spPr>
          <a:xfrm>
            <a:off x="685800" y="2667000"/>
            <a:ext cx="292068" cy="261610"/>
          </a:xfrm>
          <a:prstGeom prst="rect">
            <a:avLst/>
          </a:prstGeom>
        </p:spPr>
        <p:txBody>
          <a:bodyPr wrap="none">
            <a:spAutoFit/>
          </a:bodyPr>
          <a:lstStyle/>
          <a:p>
            <a:r>
              <a:rPr lang="en-US" sz="1100" b="1" dirty="0" smtClean="0">
                <a:solidFill>
                  <a:srgbClr val="FF0000"/>
                </a:solidFill>
                <a:latin typeface="Wingdings 2" pitchFamily="18" charset="2"/>
              </a:rPr>
              <a:t>P</a:t>
            </a:r>
            <a:endParaRPr lang="en-US" sz="1100" b="1" dirty="0">
              <a:solidFill>
                <a:srgbClr val="FF0000"/>
              </a:solidFill>
              <a:latin typeface="Wingdings 2" pitchFamily="18" charset="2"/>
            </a:endParaRPr>
          </a:p>
        </p:txBody>
      </p:sp>
      <p:sp>
        <p:nvSpPr>
          <p:cNvPr id="26" name="Oval 25"/>
          <p:cNvSpPr/>
          <p:nvPr/>
        </p:nvSpPr>
        <p:spPr>
          <a:xfrm>
            <a:off x="8077200" y="3809999"/>
            <a:ext cx="457200" cy="3048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5" name="Action Button: Custom 24">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7" name="Action Button: Custom 26">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8" name="Action Button: Home 27">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4020022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20920" y="3008294"/>
            <a:ext cx="8870680" cy="1639905"/>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04088" y="1396764"/>
            <a:ext cx="7543800" cy="1524000"/>
          </a:xfrm>
          <a:ln>
            <a:noFill/>
          </a:ln>
        </p:spPr>
        <p:txBody>
          <a:bodyPr>
            <a:normAutofit/>
          </a:bodyPr>
          <a:lstStyle/>
          <a:p>
            <a:pPr marL="182880" indent="-115888">
              <a:spcBef>
                <a:spcPts val="0"/>
              </a:spcBef>
            </a:pPr>
            <a:r>
              <a:rPr lang="en-US" sz="1800" dirty="0" smtClean="0"/>
              <a:t>You have completed Step 2: </a:t>
            </a:r>
            <a:r>
              <a:rPr lang="en-US" sz="1800" b="1" i="1" dirty="0" smtClean="0">
                <a:solidFill>
                  <a:srgbClr val="FF0000"/>
                </a:solidFill>
              </a:rPr>
              <a:t>Add Mode of Claim Submission/EDI Exchange</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3: </a:t>
            </a:r>
            <a:r>
              <a:rPr lang="en-US" sz="1800" b="1" i="1" dirty="0" smtClean="0">
                <a:solidFill>
                  <a:srgbClr val="FF0000"/>
                </a:solidFill>
              </a:rPr>
              <a:t>Add Provider Controlling Interest/Ownership Details </a:t>
            </a:r>
            <a:r>
              <a:rPr lang="en-US" sz="1800" dirty="0" smtClean="0"/>
              <a:t>to continue your application.</a:t>
            </a:r>
          </a:p>
          <a:p>
            <a:pPr marL="182880" indent="-115888">
              <a:spcBef>
                <a:spcPts val="0"/>
              </a:spcBef>
            </a:pPr>
            <a:endParaRPr lang="en-US" sz="1800" dirty="0" smtClean="0"/>
          </a:p>
          <a:p>
            <a:pPr marL="182880" indent="-115888">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5943600" y="3733800"/>
            <a:ext cx="13716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1905000" y="40386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5231E635-3882-45BA-B8C0-75C01EA01E46}" type="slidenum">
              <a:rPr lang="en-US" smtClean="0"/>
              <a:pPr/>
              <a:t>14</a:t>
            </a:fld>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304800" y="1219201"/>
            <a:ext cx="8610599" cy="2915772"/>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3</a:t>
            </a:r>
            <a:r>
              <a:rPr lang="en-US" sz="2800" dirty="0" smtClean="0"/>
              <a:t>: Controlling Interest/Ownership</a:t>
            </a:r>
            <a:endParaRPr lang="en-US" sz="2800" dirty="0"/>
          </a:p>
        </p:txBody>
      </p:sp>
      <p:sp>
        <p:nvSpPr>
          <p:cNvPr id="16" name="TextBox 15"/>
          <p:cNvSpPr txBox="1"/>
          <p:nvPr/>
        </p:nvSpPr>
        <p:spPr>
          <a:xfrm>
            <a:off x="762000" y="4191000"/>
            <a:ext cx="7467600" cy="923330"/>
          </a:xfrm>
          <a:prstGeom prst="rect">
            <a:avLst/>
          </a:prstGeom>
          <a:noFill/>
        </p:spPr>
        <p:txBody>
          <a:bodyPr wrap="square" rtlCol="0">
            <a:spAutoFit/>
          </a:bodyPr>
          <a:lstStyle/>
          <a:p>
            <a:pPr marL="117475" indent="-117475">
              <a:buFont typeface="Arial" pitchFamily="34" charset="0"/>
              <a:buChar char="•"/>
            </a:pPr>
            <a:r>
              <a:rPr lang="en-US" dirty="0"/>
              <a:t>Ownership entries must include at least one Managing Employee and one other Ownership type. </a:t>
            </a:r>
          </a:p>
          <a:p>
            <a:pPr marL="117475" indent="-117475">
              <a:buFont typeface="Arial" pitchFamily="34" charset="0"/>
              <a:buChar char="•"/>
            </a:pPr>
            <a:r>
              <a:rPr lang="en-US" dirty="0" smtClean="0"/>
              <a:t>To add Ownership listings, click on </a:t>
            </a:r>
            <a:r>
              <a:rPr lang="en-US" b="1" i="1" dirty="0" smtClean="0">
                <a:solidFill>
                  <a:srgbClr val="FF0000"/>
                </a:solidFill>
              </a:rPr>
              <a:t>Add</a:t>
            </a:r>
            <a:r>
              <a:rPr lang="en-US" b="1" i="1" dirty="0" smtClean="0"/>
              <a:t>.</a:t>
            </a:r>
            <a:endParaRPr lang="en-US" dirty="0"/>
          </a:p>
        </p:txBody>
      </p:sp>
      <p:sp>
        <p:nvSpPr>
          <p:cNvPr id="17" name="Oval 16"/>
          <p:cNvSpPr/>
          <p:nvPr/>
        </p:nvSpPr>
        <p:spPr>
          <a:xfrm>
            <a:off x="609600" y="1371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5231E635-3882-45BA-B8C0-75C01EA01E46}" type="slidenum">
              <a:rPr lang="en-US" smtClean="0"/>
              <a:pPr/>
              <a:t>15</a:t>
            </a:fld>
            <a:endParaRPr lang="en-US"/>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914400" y="1295400"/>
            <a:ext cx="7315200" cy="3711294"/>
          </a:xfrm>
          <a:prstGeom prst="rect">
            <a:avLst/>
          </a:prstGeom>
          <a:noFill/>
          <a:ln w="9525">
            <a:noFill/>
            <a:miter lim="800000"/>
            <a:headEnd/>
            <a:tailEnd/>
          </a:ln>
        </p:spPr>
      </p:pic>
      <p:grpSp>
        <p:nvGrpSpPr>
          <p:cNvPr id="3" name="Group 25"/>
          <p:cNvGrpSpPr/>
          <p:nvPr/>
        </p:nvGrpSpPr>
        <p:grpSpPr>
          <a:xfrm>
            <a:off x="0" y="-1"/>
            <a:ext cx="9144000" cy="832104"/>
            <a:chOff x="0" y="-1"/>
            <a:chExt cx="9144000" cy="947579"/>
          </a:xfrm>
        </p:grpSpPr>
        <p:sp>
          <p:nvSpPr>
            <p:cNvPr id="27" name="Rectangle 26"/>
            <p:cNvSpPr/>
            <p:nvPr/>
          </p:nvSpPr>
          <p:spPr>
            <a:xfrm>
              <a:off x="0" y="-1"/>
              <a:ext cx="9144000" cy="947579"/>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Step 3: Controlling Interest/Ownership</a:t>
              </a:r>
              <a:endParaRPr lang="en-US" sz="2800" dirty="0">
                <a:solidFill>
                  <a:schemeClr val="tx1"/>
                </a:solidFill>
                <a:latin typeface="+mj-lt"/>
              </a:endParaRPr>
            </a:p>
          </p:txBody>
        </p:sp>
        <p:pic>
          <p:nvPicPr>
            <p:cNvPr id="28" name="Picture 2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72505" cy="780972"/>
            </a:xfrm>
            <a:prstGeom prst="rect">
              <a:avLst/>
            </a:prstGeom>
          </p:spPr>
        </p:pic>
      </p:grpSp>
      <p:sp>
        <p:nvSpPr>
          <p:cNvPr id="37" name="Oval 36"/>
          <p:cNvSpPr/>
          <p:nvPr/>
        </p:nvSpPr>
        <p:spPr>
          <a:xfrm>
            <a:off x="7086600" y="42672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360920" y="47244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a:off x="7010400" y="1676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62000" y="5048071"/>
            <a:ext cx="7696200" cy="1200329"/>
          </a:xfrm>
          <a:prstGeom prst="rect">
            <a:avLst/>
          </a:prstGeom>
          <a:noFill/>
        </p:spPr>
        <p:txBody>
          <a:bodyPr wrap="square" rtlCol="0">
            <a:spAutoFit/>
          </a:bodyPr>
          <a:lstStyle/>
          <a:p>
            <a:pPr marL="117475" indent="-117475">
              <a:buClr>
                <a:schemeClr val="tx1"/>
              </a:buClr>
              <a:buFont typeface="Arial" pitchFamily="34" charset="0"/>
              <a:buChar char="•"/>
            </a:pPr>
            <a:r>
              <a:rPr lang="en-US" dirty="0" smtClean="0"/>
              <a:t>Either the </a:t>
            </a:r>
            <a:r>
              <a:rPr lang="en-US" b="1" i="1" dirty="0" smtClean="0">
                <a:solidFill>
                  <a:srgbClr val="FF0000"/>
                </a:solidFill>
              </a:rPr>
              <a:t>SSN</a:t>
            </a:r>
            <a:r>
              <a:rPr lang="en-US" dirty="0" smtClean="0"/>
              <a:t> or </a:t>
            </a:r>
            <a:r>
              <a:rPr lang="en-US" b="1" i="1" dirty="0" smtClean="0">
                <a:solidFill>
                  <a:srgbClr val="FF0000"/>
                </a:solidFill>
              </a:rPr>
              <a:t>EIN/TIN</a:t>
            </a:r>
            <a:r>
              <a:rPr lang="en-US" dirty="0" smtClean="0"/>
              <a:t> must be entered (as prompted by the system).</a:t>
            </a:r>
            <a:endParaRPr lang="en-US" dirty="0" smtClean="0">
              <a:solidFill>
                <a:srgbClr val="2637DA"/>
              </a:solidFill>
            </a:endParaRPr>
          </a:p>
          <a:p>
            <a:pPr marL="117475" indent="-117475">
              <a:buFont typeface="Arial" pitchFamily="34" charset="0"/>
              <a:buChar char="•"/>
            </a:pPr>
            <a:r>
              <a:rPr lang="en-US" dirty="0" smtClean="0"/>
              <a:t>Enter </a:t>
            </a:r>
            <a:r>
              <a:rPr lang="en-US" b="1" i="1" dirty="0" smtClean="0">
                <a:solidFill>
                  <a:srgbClr val="FF0000"/>
                </a:solidFill>
              </a:rPr>
              <a:t>Percentage Owned </a:t>
            </a:r>
            <a:r>
              <a:rPr lang="en-US" dirty="0" smtClean="0"/>
              <a:t>as a whole number.   </a:t>
            </a:r>
          </a:p>
          <a:p>
            <a:pPr marL="117475" indent="-117475">
              <a:buFont typeface="Arial" pitchFamily="34" charset="0"/>
              <a:buChar char="•"/>
            </a:pPr>
            <a:r>
              <a:rPr lang="en-US" dirty="0" smtClean="0"/>
              <a:t>Enter the street address and zip code information, then click </a:t>
            </a:r>
            <a:r>
              <a:rPr lang="en-US" b="1" i="1" dirty="0" smtClean="0">
                <a:solidFill>
                  <a:srgbClr val="FF0000"/>
                </a:solidFill>
              </a:rPr>
              <a:t>Validate Address</a:t>
            </a:r>
            <a:r>
              <a:rPr lang="en-US" dirty="0" smtClean="0"/>
              <a:t>.</a:t>
            </a:r>
          </a:p>
          <a:p>
            <a:pPr marL="117475" indent="-117475">
              <a:buFont typeface="Arial" pitchFamily="34" charset="0"/>
              <a:buChar char="•"/>
            </a:pPr>
            <a:r>
              <a:rPr lang="en-US" dirty="0" smtClean="0"/>
              <a:t>When all details are entered, click </a:t>
            </a:r>
            <a:r>
              <a:rPr lang="en-US" b="1" i="1" dirty="0" smtClean="0">
                <a:solidFill>
                  <a:srgbClr val="FF0000"/>
                </a:solidFill>
              </a:rPr>
              <a:t>OK</a:t>
            </a:r>
            <a:r>
              <a:rPr lang="en-US" b="1" i="1" dirty="0" smtClean="0"/>
              <a:t>.</a:t>
            </a:r>
            <a:endParaRPr lang="en-US" dirty="0"/>
          </a:p>
        </p:txBody>
      </p:sp>
      <p:cxnSp>
        <p:nvCxnSpPr>
          <p:cNvPr id="25" name="Straight Arrow Connector 24"/>
          <p:cNvCxnSpPr/>
          <p:nvPr/>
        </p:nvCxnSpPr>
        <p:spPr>
          <a:xfrm flipH="1">
            <a:off x="3429000" y="182880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181600" y="1828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413956" y="1600200"/>
            <a:ext cx="386644" cy="369332"/>
          </a:xfrm>
          <a:prstGeom prst="rect">
            <a:avLst/>
          </a:prstGeom>
          <a:noFill/>
        </p:spPr>
        <p:txBody>
          <a:bodyPr wrap="none" rtlCol="0">
            <a:spAutoFit/>
          </a:bodyPr>
          <a:lstStyle/>
          <a:p>
            <a:r>
              <a:rPr lang="en-US" dirty="0" smtClean="0"/>
              <a:t>or</a:t>
            </a:r>
            <a:endParaRPr lang="en-US" dirty="0"/>
          </a:p>
        </p:txBody>
      </p:sp>
      <p:sp>
        <p:nvSpPr>
          <p:cNvPr id="24" name="Slide Number Placeholder 23"/>
          <p:cNvSpPr>
            <a:spLocks noGrp="1"/>
          </p:cNvSpPr>
          <p:nvPr>
            <p:ph type="sldNum" sz="quarter" idx="12"/>
          </p:nvPr>
        </p:nvSpPr>
        <p:spPr/>
        <p:txBody>
          <a:bodyPr/>
          <a:lstStyle/>
          <a:p>
            <a:fld id="{5231E635-3882-45BA-B8C0-75C01EA01E46}" type="slidenum">
              <a:rPr lang="en-US" smtClean="0"/>
              <a:pPr/>
              <a:t>16</a:t>
            </a:fld>
            <a:endParaRPr lang="en-US"/>
          </a:p>
        </p:txBody>
      </p:sp>
      <p:sp>
        <p:nvSpPr>
          <p:cNvPr id="14" name="TextBox 13"/>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t>Please complete all fields. At a minimum, all fields with an * are required.</a:t>
            </a:r>
          </a:p>
        </p:txBody>
      </p: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7" name="Action Button: Custom 16">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2" name="Action Button: Custom 21">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3" name="Action Button: Home 22">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911953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322095" y="1600200"/>
            <a:ext cx="8517105" cy="2803222"/>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3</a:t>
            </a:r>
            <a:r>
              <a:rPr lang="en-US" sz="2800" dirty="0" smtClean="0"/>
              <a:t>: Controlling Interest/Ownership</a:t>
            </a:r>
            <a:endParaRPr lang="en-US" sz="2800" dirty="0"/>
          </a:p>
        </p:txBody>
      </p:sp>
      <p:sp>
        <p:nvSpPr>
          <p:cNvPr id="15" name="TextBox 14"/>
          <p:cNvSpPr txBox="1"/>
          <p:nvPr/>
        </p:nvSpPr>
        <p:spPr>
          <a:xfrm>
            <a:off x="762000" y="4572000"/>
            <a:ext cx="7696200" cy="1200329"/>
          </a:xfrm>
          <a:prstGeom prst="rect">
            <a:avLst/>
          </a:prstGeom>
          <a:noFill/>
        </p:spPr>
        <p:txBody>
          <a:bodyPr wrap="square" rtlCol="0">
            <a:spAutoFit/>
          </a:bodyPr>
          <a:lstStyle/>
          <a:p>
            <a:pPr marL="117475" indent="-117475">
              <a:buFont typeface="Arial" pitchFamily="34" charset="0"/>
              <a:buChar char="•"/>
            </a:pPr>
            <a:r>
              <a:rPr lang="en-US" dirty="0" smtClean="0"/>
              <a:t>To list additional owners, click </a:t>
            </a:r>
            <a:r>
              <a:rPr lang="en-US" b="1" i="1" dirty="0" smtClean="0">
                <a:solidFill>
                  <a:srgbClr val="FF0000"/>
                </a:solidFill>
              </a:rPr>
              <a:t>Add</a:t>
            </a:r>
            <a:r>
              <a:rPr lang="en-US" dirty="0" smtClean="0"/>
              <a:t> and repeat the previous steps.</a:t>
            </a:r>
          </a:p>
          <a:p>
            <a:pPr marL="117475" indent="-117475">
              <a:buFont typeface="Arial" pitchFamily="34" charset="0"/>
              <a:buChar char="•"/>
            </a:pPr>
            <a:r>
              <a:rPr lang="en-US" dirty="0" smtClean="0"/>
              <a:t>After all ownerships have been listed, click </a:t>
            </a:r>
            <a:r>
              <a:rPr lang="en-US" dirty="0"/>
              <a:t>the hyperlink for each Owner listed to </a:t>
            </a:r>
            <a:r>
              <a:rPr lang="en-US" dirty="0" smtClean="0"/>
              <a:t>specify </a:t>
            </a:r>
            <a:r>
              <a:rPr lang="en-US" dirty="0"/>
              <a:t>the </a:t>
            </a:r>
            <a:r>
              <a:rPr lang="en-US" dirty="0" smtClean="0"/>
              <a:t>relationship between each owner and to complete the Legal </a:t>
            </a:r>
            <a:r>
              <a:rPr lang="en-US" dirty="0"/>
              <a:t>D</a:t>
            </a:r>
            <a:r>
              <a:rPr lang="en-US" dirty="0" smtClean="0"/>
              <a:t>isclosure.</a:t>
            </a:r>
            <a:endParaRPr lang="en-US" dirty="0"/>
          </a:p>
        </p:txBody>
      </p:sp>
      <p:sp>
        <p:nvSpPr>
          <p:cNvPr id="12" name="Slide Number Placeholder 11"/>
          <p:cNvSpPr>
            <a:spLocks noGrp="1"/>
          </p:cNvSpPr>
          <p:nvPr>
            <p:ph type="sldNum" sz="quarter" idx="12"/>
          </p:nvPr>
        </p:nvSpPr>
        <p:spPr/>
        <p:txBody>
          <a:bodyPr/>
          <a:lstStyle/>
          <a:p>
            <a:fld id="{5231E635-3882-45BA-B8C0-75C01EA01E46}" type="slidenum">
              <a:rPr lang="en-US" smtClean="0"/>
              <a:pPr/>
              <a:t>17</a:t>
            </a:fld>
            <a:endParaRPr lang="en-US"/>
          </a:p>
        </p:txBody>
      </p:sp>
      <p:cxnSp>
        <p:nvCxnSpPr>
          <p:cNvPr id="16" name="Straight Arrow Connector 15"/>
          <p:cNvCxnSpPr/>
          <p:nvPr/>
        </p:nvCxnSpPr>
        <p:spPr>
          <a:xfrm>
            <a:off x="152400" y="2743200"/>
            <a:ext cx="381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33400" y="15240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8" name="Action Button: Custom 17">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9" name="Action Button: Custom 18">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0" name="Action Button: Custom 19">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1" name="Action Button: Custom 20">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2" name="Action Button: Custom 21">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3" name="Action Button: Home 22">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152400" y="914400"/>
            <a:ext cx="8845449" cy="2166936"/>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3</a:t>
            </a:r>
            <a:r>
              <a:rPr lang="en-US" sz="2800" dirty="0" smtClean="0"/>
              <a:t>: Controlling Interest/Ownership</a:t>
            </a:r>
            <a:endParaRPr lang="en-US" sz="2800" dirty="0"/>
          </a:p>
        </p:txBody>
      </p:sp>
      <p:sp>
        <p:nvSpPr>
          <p:cNvPr id="15" name="TextBox 14"/>
          <p:cNvSpPr txBox="1"/>
          <p:nvPr/>
        </p:nvSpPr>
        <p:spPr>
          <a:xfrm>
            <a:off x="762000" y="3048000"/>
            <a:ext cx="7467600" cy="369332"/>
          </a:xfrm>
          <a:prstGeom prst="rect">
            <a:avLst/>
          </a:prstGeom>
          <a:noFill/>
        </p:spPr>
        <p:txBody>
          <a:bodyPr wrap="square" rtlCol="0">
            <a:spAutoFit/>
          </a:bodyPr>
          <a:lstStyle/>
          <a:p>
            <a:pPr marL="117475" indent="-117475">
              <a:buFont typeface="Arial" pitchFamily="34" charset="0"/>
              <a:buChar char="•"/>
            </a:pPr>
            <a:r>
              <a:rPr lang="en-US" dirty="0" smtClean="0"/>
              <a:t>Scroll down the page to the relationship section and click </a:t>
            </a:r>
            <a:r>
              <a:rPr lang="en-US" b="1" i="1" dirty="0" smtClean="0">
                <a:solidFill>
                  <a:srgbClr val="FF0000"/>
                </a:solidFill>
              </a:rPr>
              <a:t>Add</a:t>
            </a:r>
            <a:r>
              <a:rPr lang="en-US" dirty="0" smtClean="0"/>
              <a:t>.</a:t>
            </a:r>
          </a:p>
        </p:txBody>
      </p:sp>
      <p:sp>
        <p:nvSpPr>
          <p:cNvPr id="8" name="Slide Number Placeholder 7"/>
          <p:cNvSpPr>
            <a:spLocks noGrp="1"/>
          </p:cNvSpPr>
          <p:nvPr>
            <p:ph type="sldNum" sz="quarter" idx="12"/>
          </p:nvPr>
        </p:nvSpPr>
        <p:spPr/>
        <p:txBody>
          <a:bodyPr/>
          <a:lstStyle/>
          <a:p>
            <a:fld id="{5231E635-3882-45BA-B8C0-75C01EA01E46}" type="slidenum">
              <a:rPr lang="en-US" smtClean="0"/>
              <a:pPr/>
              <a:t>18</a:t>
            </a:fld>
            <a:endParaRPr lang="en-US"/>
          </a:p>
        </p:txBody>
      </p:sp>
      <p:sp>
        <p:nvSpPr>
          <p:cNvPr id="12" name="Oval 11"/>
          <p:cNvSpPr/>
          <p:nvPr/>
        </p:nvSpPr>
        <p:spPr>
          <a:xfrm>
            <a:off x="152400" y="10668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a:blip r:embed="rId6" cstate="print"/>
          <a:srcRect/>
          <a:stretch>
            <a:fillRect/>
          </a:stretch>
        </p:blipFill>
        <p:spPr bwMode="auto">
          <a:xfrm>
            <a:off x="609600" y="3429000"/>
            <a:ext cx="7315200" cy="1568225"/>
          </a:xfrm>
          <a:prstGeom prst="rect">
            <a:avLst/>
          </a:prstGeom>
          <a:noFill/>
          <a:ln w="9525">
            <a:noFill/>
            <a:miter lim="800000"/>
            <a:headEnd/>
            <a:tailEnd/>
          </a:ln>
        </p:spPr>
      </p:pic>
      <p:sp>
        <p:nvSpPr>
          <p:cNvPr id="14" name="TextBox 13"/>
          <p:cNvSpPr txBox="1"/>
          <p:nvPr/>
        </p:nvSpPr>
        <p:spPr>
          <a:xfrm>
            <a:off x="762000" y="4923472"/>
            <a:ext cx="7239000" cy="1477328"/>
          </a:xfrm>
          <a:prstGeom prst="rect">
            <a:avLst/>
          </a:prstGeom>
          <a:noFill/>
        </p:spPr>
        <p:txBody>
          <a:bodyPr wrap="square" rtlCol="0">
            <a:spAutoFit/>
          </a:bodyPr>
          <a:lstStyle/>
          <a:p>
            <a:pPr marL="117475" indent="-117475">
              <a:buFont typeface="Arial" pitchFamily="34" charset="0"/>
              <a:buChar char="•"/>
            </a:pPr>
            <a:r>
              <a:rPr lang="en-US" dirty="0" smtClean="0"/>
              <a:t>From the first drop down list of </a:t>
            </a:r>
            <a:r>
              <a:rPr lang="en-US" b="1" i="1" dirty="0" smtClean="0">
                <a:solidFill>
                  <a:srgbClr val="FF0000"/>
                </a:solidFill>
              </a:rPr>
              <a:t>Owner Name</a:t>
            </a:r>
            <a:r>
              <a:rPr lang="en-US" dirty="0" smtClean="0"/>
              <a:t>, choose an owner name.</a:t>
            </a:r>
          </a:p>
          <a:p>
            <a:pPr marL="117475" indent="-117475">
              <a:buFont typeface="Arial" pitchFamily="34" charset="0"/>
              <a:buChar char="•"/>
            </a:pPr>
            <a:r>
              <a:rPr lang="en-US" dirty="0" smtClean="0"/>
              <a:t>From the second drop down list of </a:t>
            </a:r>
            <a:r>
              <a:rPr lang="en-US" b="1" i="1" dirty="0" smtClean="0">
                <a:solidFill>
                  <a:srgbClr val="FF0000"/>
                </a:solidFill>
              </a:rPr>
              <a:t>Relationships</a:t>
            </a:r>
            <a:r>
              <a:rPr lang="en-US" dirty="0" smtClean="0"/>
              <a:t>, choose how the chosen ownership is related to the listed owner. Repeat these steps until the chosen owner has been related to each person on the list. </a:t>
            </a:r>
          </a:p>
          <a:p>
            <a:pPr marL="117475" indent="-117475">
              <a:buFont typeface="Arial" pitchFamily="34" charset="0"/>
              <a:buChar char="•"/>
            </a:pPr>
            <a:r>
              <a:rPr lang="en-US" dirty="0" smtClean="0"/>
              <a:t>When completed, click </a:t>
            </a:r>
            <a:r>
              <a:rPr lang="en-US" b="1" i="1" dirty="0" smtClean="0">
                <a:solidFill>
                  <a:srgbClr val="FF0000"/>
                </a:solidFill>
              </a:rPr>
              <a:t>OK</a:t>
            </a:r>
            <a:r>
              <a:rPr lang="en-US" b="1" i="1" dirty="0" smtClean="0">
                <a:solidFill>
                  <a:srgbClr val="4FEB35"/>
                </a:solidFill>
              </a:rPr>
              <a:t> </a:t>
            </a:r>
            <a:r>
              <a:rPr lang="en-US" dirty="0" smtClean="0"/>
              <a:t>to return to the ownership listing.</a:t>
            </a:r>
          </a:p>
        </p:txBody>
      </p:sp>
      <p:cxnSp>
        <p:nvCxnSpPr>
          <p:cNvPr id="16" name="Straight Arrow Connector 15"/>
          <p:cNvCxnSpPr/>
          <p:nvPr/>
        </p:nvCxnSpPr>
        <p:spPr>
          <a:xfrm>
            <a:off x="1600200" y="396240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676400" y="429768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6629400" y="46482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21" name="Action Button: Custom 20">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22" name="Action Button: Custom 21">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3" name="Action Button: Custom 22">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4" name="Action Button: Custom 23">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5" name="Action Button: Custom 24">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6" name="Action Button: Home 25">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20693"/>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3</a:t>
            </a:r>
            <a:r>
              <a:rPr lang="en-US" sz="2800" dirty="0" smtClean="0"/>
              <a:t>: Controlling Interest/Ownership</a:t>
            </a:r>
            <a:endParaRPr lang="en-US" sz="2800" dirty="0"/>
          </a:p>
        </p:txBody>
      </p:sp>
      <p:sp>
        <p:nvSpPr>
          <p:cNvPr id="8" name="Slide Number Placeholder 7"/>
          <p:cNvSpPr>
            <a:spLocks noGrp="1"/>
          </p:cNvSpPr>
          <p:nvPr>
            <p:ph type="sldNum" sz="quarter" idx="12"/>
          </p:nvPr>
        </p:nvSpPr>
        <p:spPr/>
        <p:txBody>
          <a:bodyPr/>
          <a:lstStyle/>
          <a:p>
            <a:fld id="{5231E635-3882-45BA-B8C0-75C01EA01E46}" type="slidenum">
              <a:rPr lang="en-US" smtClean="0"/>
              <a:pPr/>
              <a:t>19</a:t>
            </a:fld>
            <a:endParaRPr lang="en-US"/>
          </a:p>
        </p:txBody>
      </p:sp>
      <p:sp>
        <p:nvSpPr>
          <p:cNvPr id="17" name="TextBox 16"/>
          <p:cNvSpPr txBox="1"/>
          <p:nvPr/>
        </p:nvSpPr>
        <p:spPr>
          <a:xfrm>
            <a:off x="762000" y="4212558"/>
            <a:ext cx="7467600" cy="646331"/>
          </a:xfrm>
          <a:prstGeom prst="rect">
            <a:avLst/>
          </a:prstGeom>
          <a:noFill/>
        </p:spPr>
        <p:txBody>
          <a:bodyPr wrap="square" rtlCol="0">
            <a:spAutoFit/>
          </a:bodyPr>
          <a:lstStyle/>
          <a:p>
            <a:pPr marL="111125" indent="-111125">
              <a:buFont typeface="Arial" pitchFamily="34" charset="0"/>
              <a:buChar char="•"/>
            </a:pPr>
            <a:r>
              <a:rPr lang="en-US" dirty="0" smtClean="0"/>
              <a:t>Scroll down the screen and click on the hyperlink for, </a:t>
            </a:r>
            <a:r>
              <a:rPr lang="en-US" b="1" i="1" dirty="0" smtClean="0">
                <a:solidFill>
                  <a:srgbClr val="FF0000"/>
                </a:solidFill>
              </a:rPr>
              <a:t>Final Adverse Legal Actions/Convictions Disclosure</a:t>
            </a:r>
            <a:r>
              <a:rPr lang="en-US" dirty="0" smtClean="0"/>
              <a:t>.</a:t>
            </a:r>
            <a:endParaRPr lang="en-US" dirty="0"/>
          </a:p>
        </p:txBody>
      </p:sp>
      <p:pic>
        <p:nvPicPr>
          <p:cNvPr id="12" name="Picture 4"/>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harpenSoften amount="54000"/>
                    </a14:imgEffect>
                  </a14:imgLayer>
                </a14:imgProps>
              </a:ext>
            </a:extLst>
          </a:blip>
          <a:srcRect/>
          <a:stretch>
            <a:fillRect/>
          </a:stretch>
        </p:blipFill>
        <p:spPr bwMode="auto">
          <a:xfrm>
            <a:off x="152400" y="1828800"/>
            <a:ext cx="8797369" cy="2155158"/>
          </a:xfrm>
          <a:prstGeom prst="rect">
            <a:avLst/>
          </a:prstGeom>
          <a:noFill/>
          <a:ln w="9525">
            <a:noFill/>
            <a:miter lim="800000"/>
            <a:headEnd/>
            <a:tailEnd/>
          </a:ln>
        </p:spPr>
      </p:pic>
      <p:cxnSp>
        <p:nvCxnSpPr>
          <p:cNvPr id="18" name="Straight Arrow Connector 17"/>
          <p:cNvCxnSpPr/>
          <p:nvPr/>
        </p:nvCxnSpPr>
        <p:spPr>
          <a:xfrm>
            <a:off x="1371600" y="3221958"/>
            <a:ext cx="0"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533400" y="1066800"/>
            <a:ext cx="8229600" cy="4042390"/>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3</a:t>
            </a:r>
            <a:r>
              <a:rPr lang="en-US" sz="2800" dirty="0" smtClean="0"/>
              <a:t>: Controlling Interest/Ownership</a:t>
            </a:r>
            <a:endParaRPr lang="en-US" sz="2800" dirty="0"/>
          </a:p>
        </p:txBody>
      </p:sp>
      <p:sp>
        <p:nvSpPr>
          <p:cNvPr id="15" name="TextBox 14"/>
          <p:cNvSpPr txBox="1"/>
          <p:nvPr/>
        </p:nvSpPr>
        <p:spPr>
          <a:xfrm>
            <a:off x="762000" y="5124271"/>
            <a:ext cx="7620000" cy="1200329"/>
          </a:xfrm>
          <a:prstGeom prst="rect">
            <a:avLst/>
          </a:prstGeom>
          <a:noFill/>
        </p:spPr>
        <p:txBody>
          <a:bodyPr wrap="square" rtlCol="0">
            <a:spAutoFit/>
          </a:bodyPr>
          <a:lstStyle/>
          <a:p>
            <a:pPr marL="117475" indent="-117475">
              <a:buFont typeface="Arial" pitchFamily="34" charset="0"/>
              <a:buChar char="•"/>
            </a:pPr>
            <a:r>
              <a:rPr lang="en-US" dirty="0" smtClean="0"/>
              <a:t>With regards to the chosen Owner, read through the listed information and answer the question and enter comments, if desired.</a:t>
            </a:r>
          </a:p>
          <a:p>
            <a:pPr marL="117475" indent="-117475">
              <a:buFont typeface="Arial" pitchFamily="34" charset="0"/>
              <a:buChar char="•"/>
            </a:pPr>
            <a:r>
              <a:rPr lang="en-US" dirty="0" smtClean="0"/>
              <a:t>Click </a:t>
            </a:r>
            <a:r>
              <a:rPr lang="en-US" b="1" i="1" dirty="0" smtClean="0">
                <a:solidFill>
                  <a:srgbClr val="FF0000"/>
                </a:solidFill>
              </a:rPr>
              <a:t>OK</a:t>
            </a:r>
            <a:r>
              <a:rPr lang="en-US" dirty="0" smtClean="0"/>
              <a:t> when completed.</a:t>
            </a:r>
          </a:p>
          <a:p>
            <a:pPr marL="117475" indent="-117475">
              <a:buFont typeface="Arial" pitchFamily="34" charset="0"/>
              <a:buChar char="•"/>
            </a:pPr>
            <a:r>
              <a:rPr lang="en-US" dirty="0" smtClean="0"/>
              <a:t>Repeat these steps for each listed Owner.</a:t>
            </a:r>
            <a:endParaRPr lang="en-US" dirty="0"/>
          </a:p>
        </p:txBody>
      </p:sp>
      <p:sp>
        <p:nvSpPr>
          <p:cNvPr id="8" name="Slide Number Placeholder 7"/>
          <p:cNvSpPr>
            <a:spLocks noGrp="1"/>
          </p:cNvSpPr>
          <p:nvPr>
            <p:ph type="sldNum" sz="quarter" idx="12"/>
          </p:nvPr>
        </p:nvSpPr>
        <p:spPr/>
        <p:txBody>
          <a:bodyPr/>
          <a:lstStyle/>
          <a:p>
            <a:fld id="{5231E635-3882-45BA-B8C0-75C01EA01E46}" type="slidenum">
              <a:rPr lang="en-US" smtClean="0"/>
              <a:pPr/>
              <a:t>20</a:t>
            </a:fld>
            <a:endParaRPr lang="en-US"/>
          </a:p>
        </p:txBody>
      </p:sp>
      <p:sp>
        <p:nvSpPr>
          <p:cNvPr id="12" name="Oval 11"/>
          <p:cNvSpPr/>
          <p:nvPr/>
        </p:nvSpPr>
        <p:spPr>
          <a:xfrm>
            <a:off x="381000" y="4343400"/>
            <a:ext cx="51816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001000" y="4876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7" name="Action Button: Custom 16">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152400" y="1311578"/>
            <a:ext cx="8847711" cy="2830664"/>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3: Controlling Interest/Ownership</a:t>
            </a:r>
            <a:endParaRPr lang="en-US" sz="2800" dirty="0"/>
          </a:p>
        </p:txBody>
      </p:sp>
      <p:sp>
        <p:nvSpPr>
          <p:cNvPr id="11" name="Slide Number Placeholder 10"/>
          <p:cNvSpPr>
            <a:spLocks noGrp="1"/>
          </p:cNvSpPr>
          <p:nvPr>
            <p:ph type="sldNum" sz="quarter" idx="12"/>
          </p:nvPr>
        </p:nvSpPr>
        <p:spPr/>
        <p:txBody>
          <a:bodyPr/>
          <a:lstStyle/>
          <a:p>
            <a:fld id="{5231E635-3882-45BA-B8C0-75C01EA01E46}" type="slidenum">
              <a:rPr lang="en-US" smtClean="0"/>
              <a:pPr/>
              <a:t>21</a:t>
            </a:fld>
            <a:endParaRPr lang="en-US"/>
          </a:p>
        </p:txBody>
      </p:sp>
      <p:sp>
        <p:nvSpPr>
          <p:cNvPr id="15" name="Rectangle 14"/>
          <p:cNvSpPr/>
          <p:nvPr/>
        </p:nvSpPr>
        <p:spPr>
          <a:xfrm>
            <a:off x="762000" y="4362271"/>
            <a:ext cx="7772400" cy="1200329"/>
          </a:xfrm>
          <a:prstGeom prst="rect">
            <a:avLst/>
          </a:prstGeom>
        </p:spPr>
        <p:txBody>
          <a:bodyPr wrap="square">
            <a:spAutoFit/>
          </a:bodyPr>
          <a:lstStyle/>
          <a:p>
            <a:pPr marL="114300" indent="-114300">
              <a:buFont typeface="Arial" pitchFamily="34" charset="0"/>
              <a:buChar char="•"/>
            </a:pPr>
            <a:r>
              <a:rPr lang="en-US" dirty="0" smtClean="0"/>
              <a:t>It is required that ownership of 5% or more in any other Medicaid/Medicare entity be entered.</a:t>
            </a:r>
          </a:p>
          <a:p>
            <a:pPr marL="114300" indent="-114300">
              <a:buFont typeface="Arial" pitchFamily="34" charset="0"/>
              <a:buChar char="•"/>
            </a:pPr>
            <a:r>
              <a:rPr lang="en-US" dirty="0" smtClean="0"/>
              <a:t>To enter Ownership details in another Medicaid/Medicare Entity, click on </a:t>
            </a:r>
            <a:r>
              <a:rPr lang="en-US" b="1" i="1" dirty="0" smtClean="0">
                <a:solidFill>
                  <a:srgbClr val="FF0000"/>
                </a:solidFill>
              </a:rPr>
              <a:t>Add Other Owned Entity</a:t>
            </a:r>
            <a:r>
              <a:rPr lang="en-US" dirty="0" smtClean="0"/>
              <a:t>.</a:t>
            </a:r>
          </a:p>
        </p:txBody>
      </p:sp>
      <p:sp>
        <p:nvSpPr>
          <p:cNvPr id="17" name="Oval 16"/>
          <p:cNvSpPr/>
          <p:nvPr/>
        </p:nvSpPr>
        <p:spPr>
          <a:xfrm>
            <a:off x="152400" y="2971800"/>
            <a:ext cx="914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381000" y="1371600"/>
            <a:ext cx="8382000" cy="4065489"/>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3: Controlling Interest/Ownership</a:t>
            </a:r>
            <a:endParaRPr lang="en-US" sz="2800" dirty="0"/>
          </a:p>
        </p:txBody>
      </p:sp>
      <p:sp>
        <p:nvSpPr>
          <p:cNvPr id="11" name="Slide Number Placeholder 10"/>
          <p:cNvSpPr>
            <a:spLocks noGrp="1"/>
          </p:cNvSpPr>
          <p:nvPr>
            <p:ph type="sldNum" sz="quarter" idx="12"/>
          </p:nvPr>
        </p:nvSpPr>
        <p:spPr/>
        <p:txBody>
          <a:bodyPr/>
          <a:lstStyle/>
          <a:p>
            <a:fld id="{5231E635-3882-45BA-B8C0-75C01EA01E46}" type="slidenum">
              <a:rPr lang="en-US" smtClean="0"/>
              <a:pPr/>
              <a:t>22</a:t>
            </a:fld>
            <a:endParaRPr lang="en-US"/>
          </a:p>
        </p:txBody>
      </p:sp>
      <p:sp>
        <p:nvSpPr>
          <p:cNvPr id="12" name="TextBox 11"/>
          <p:cNvSpPr txBox="1"/>
          <p:nvPr/>
        </p:nvSpPr>
        <p:spPr>
          <a:xfrm>
            <a:off x="762000" y="5477470"/>
            <a:ext cx="7391400" cy="923330"/>
          </a:xfrm>
          <a:prstGeom prst="rect">
            <a:avLst/>
          </a:prstGeom>
          <a:noFill/>
        </p:spPr>
        <p:txBody>
          <a:bodyPr wrap="square" rtlCol="0">
            <a:spAutoFit/>
          </a:bodyPr>
          <a:lstStyle/>
          <a:p>
            <a:pPr marL="111125" indent="-111125">
              <a:buFont typeface="Arial" pitchFamily="34" charset="0"/>
              <a:buChar char="•"/>
            </a:pPr>
            <a:r>
              <a:rPr lang="en-US" dirty="0" smtClean="0"/>
              <a:t>After entering the street address and zip code, click </a:t>
            </a:r>
            <a:r>
              <a:rPr lang="en-US" b="1" i="1" dirty="0" smtClean="0">
                <a:solidFill>
                  <a:srgbClr val="FF0000"/>
                </a:solidFill>
              </a:rPr>
              <a:t>Validate Address</a:t>
            </a:r>
            <a:r>
              <a:rPr lang="en-US" dirty="0" smtClean="0"/>
              <a:t>.</a:t>
            </a:r>
          </a:p>
          <a:p>
            <a:pPr marL="111125" indent="-111125">
              <a:buFont typeface="Arial" pitchFamily="34" charset="0"/>
              <a:buChar char="•"/>
            </a:pPr>
            <a:r>
              <a:rPr lang="en-US" dirty="0" smtClean="0"/>
              <a:t>When all information is complete, click </a:t>
            </a:r>
            <a:r>
              <a:rPr lang="en-US" b="1" i="1" dirty="0" smtClean="0">
                <a:solidFill>
                  <a:srgbClr val="FF0000"/>
                </a:solidFill>
              </a:rPr>
              <a:t>OK</a:t>
            </a:r>
            <a:r>
              <a:rPr lang="en-US" dirty="0" smtClean="0"/>
              <a:t>.</a:t>
            </a:r>
          </a:p>
          <a:p>
            <a:pPr marL="111125" indent="-111125">
              <a:buFont typeface="Arial" pitchFamily="34" charset="0"/>
              <a:buChar char="•"/>
            </a:pPr>
            <a:r>
              <a:rPr lang="en-US" dirty="0" smtClean="0"/>
              <a:t>Repeat these steps to add ownership in another Medicaid/Medicare Entity.</a:t>
            </a:r>
            <a:endParaRPr lang="en-US" dirty="0"/>
          </a:p>
        </p:txBody>
      </p:sp>
      <p:cxnSp>
        <p:nvCxnSpPr>
          <p:cNvPr id="18" name="Straight Arrow Connector 17"/>
          <p:cNvCxnSpPr/>
          <p:nvPr/>
        </p:nvCxnSpPr>
        <p:spPr>
          <a:xfrm>
            <a:off x="7924800" y="4191000"/>
            <a:ext cx="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7696200" y="51054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t>Please complete all fields. At a minimum, all fields with an * are required.</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6" name="Action Button: Custom 15">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152400" y="1143000"/>
            <a:ext cx="8877220" cy="3200398"/>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3: Controlling Interest/Ownership</a:t>
            </a:r>
            <a:endParaRPr lang="en-US" sz="2800" dirty="0"/>
          </a:p>
        </p:txBody>
      </p:sp>
      <p:sp>
        <p:nvSpPr>
          <p:cNvPr id="11" name="Slide Number Placeholder 10"/>
          <p:cNvSpPr>
            <a:spLocks noGrp="1"/>
          </p:cNvSpPr>
          <p:nvPr>
            <p:ph type="sldNum" sz="quarter" idx="12"/>
          </p:nvPr>
        </p:nvSpPr>
        <p:spPr/>
        <p:txBody>
          <a:bodyPr/>
          <a:lstStyle/>
          <a:p>
            <a:fld id="{5231E635-3882-45BA-B8C0-75C01EA01E46}" type="slidenum">
              <a:rPr lang="en-US" smtClean="0"/>
              <a:pPr/>
              <a:t>23</a:t>
            </a:fld>
            <a:endParaRPr lang="en-US"/>
          </a:p>
        </p:txBody>
      </p:sp>
      <p:sp>
        <p:nvSpPr>
          <p:cNvPr id="15" name="Rectangle 14"/>
          <p:cNvSpPr/>
          <p:nvPr/>
        </p:nvSpPr>
        <p:spPr>
          <a:xfrm>
            <a:off x="762000" y="4459069"/>
            <a:ext cx="7772400" cy="646331"/>
          </a:xfrm>
          <a:prstGeom prst="rect">
            <a:avLst/>
          </a:prstGeom>
        </p:spPr>
        <p:txBody>
          <a:bodyPr wrap="square">
            <a:spAutoFit/>
          </a:bodyPr>
          <a:lstStyle/>
          <a:p>
            <a:pPr marL="114300" indent="-114300">
              <a:buFont typeface="Arial" pitchFamily="34" charset="0"/>
              <a:buChar char="•"/>
            </a:pPr>
            <a:r>
              <a:rPr lang="en-US" dirty="0" smtClean="0"/>
              <a:t>When all ownerships for this location and ownership information in other entities is complete, click </a:t>
            </a:r>
            <a:r>
              <a:rPr lang="en-US" b="1" i="1" dirty="0" smtClean="0">
                <a:solidFill>
                  <a:srgbClr val="FF0000"/>
                </a:solidFill>
              </a:rPr>
              <a:t>Close</a:t>
            </a:r>
            <a:r>
              <a:rPr lang="en-US" dirty="0" smtClean="0"/>
              <a:t>. </a:t>
            </a:r>
          </a:p>
        </p:txBody>
      </p:sp>
      <p:sp>
        <p:nvSpPr>
          <p:cNvPr id="16" name="Oval 15"/>
          <p:cNvSpPr/>
          <p:nvPr/>
        </p:nvSpPr>
        <p:spPr>
          <a:xfrm>
            <a:off x="76200" y="1066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3" cstate="print"/>
          <a:srcRect/>
          <a:stretch>
            <a:fillRect/>
          </a:stretch>
        </p:blipFill>
        <p:spPr bwMode="auto">
          <a:xfrm>
            <a:off x="157656" y="2743200"/>
            <a:ext cx="8800124" cy="2658370"/>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428750"/>
            <a:ext cx="7543800" cy="1143000"/>
          </a:xfrm>
          <a:ln>
            <a:noFill/>
          </a:ln>
        </p:spPr>
        <p:txBody>
          <a:bodyPr>
            <a:noAutofit/>
          </a:bodyPr>
          <a:lstStyle/>
          <a:p>
            <a:pPr marL="119063" indent="-119063">
              <a:spcBef>
                <a:spcPts val="0"/>
              </a:spcBef>
            </a:pPr>
            <a:r>
              <a:rPr lang="en-US" sz="1800" dirty="0" smtClean="0"/>
              <a:t>You have completed Step 3: </a:t>
            </a:r>
            <a:r>
              <a:rPr lang="en-US" sz="1800" b="1" i="1" dirty="0" smtClean="0">
                <a:solidFill>
                  <a:srgbClr val="FF0000"/>
                </a:solidFill>
              </a:rPr>
              <a:t>Add Provider Controlling Interest/Ownership Details</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19063" indent="-119063">
              <a:spcBef>
                <a:spcPts val="0"/>
              </a:spcBef>
            </a:pPr>
            <a:r>
              <a:rPr lang="en-US" sz="1800" dirty="0" smtClean="0"/>
              <a:t>Click on Step 4: </a:t>
            </a:r>
            <a:r>
              <a:rPr lang="en-US" sz="1800" b="1" i="1" dirty="0" smtClean="0">
                <a:solidFill>
                  <a:srgbClr val="FF0000"/>
                </a:solidFill>
              </a:rPr>
              <a:t>Complete Enrollment Checklist </a:t>
            </a:r>
            <a:r>
              <a:rPr lang="en-US" sz="1800" dirty="0" smtClean="0"/>
              <a:t>to continue your application.</a:t>
            </a:r>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5943600" y="4343400"/>
            <a:ext cx="14478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1295400" y="4724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5231E635-3882-45BA-B8C0-75C01EA01E46}" type="slidenum">
              <a:rPr lang="en-US" smtClean="0"/>
              <a:pPr/>
              <a:t>24</a:t>
            </a:fld>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228600" y="1732228"/>
            <a:ext cx="8686800" cy="2077772"/>
          </a:xfrm>
          <a:prstGeom prst="rect">
            <a:avLst/>
          </a:prstGeom>
          <a:noFill/>
          <a:ln w="9525">
            <a:noFill/>
            <a:miter lim="800000"/>
            <a:headEnd/>
            <a:tailEnd/>
          </a:ln>
        </p:spPr>
      </p:pic>
      <p:grpSp>
        <p:nvGrpSpPr>
          <p:cNvPr id="2"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4"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5" name="Title 5"/>
          <p:cNvSpPr txBox="1">
            <a:spLocks/>
          </p:cNvSpPr>
          <p:nvPr/>
        </p:nvSpPr>
        <p:spPr>
          <a:xfrm>
            <a:off x="0" y="0"/>
            <a:ext cx="64770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a:t>
            </a:r>
            <a:r>
              <a:rPr lang="en-US" sz="2800" dirty="0" smtClean="0">
                <a:latin typeface="+mj-lt"/>
                <a:ea typeface="+mj-ea"/>
                <a:cs typeface="+mj-cs"/>
              </a:rPr>
              <a:t>4</a:t>
            </a:r>
            <a:r>
              <a:rPr kumimoji="0" lang="en-US" sz="2800" b="0" i="0" u="none" strike="noStrike" kern="1200" cap="none" spc="0" normalizeH="0" baseline="0" noProof="0" dirty="0" smtClean="0">
                <a:ln>
                  <a:noFill/>
                </a:ln>
                <a:solidFill>
                  <a:schemeClr val="tx1"/>
                </a:solidFill>
                <a:effectLst/>
                <a:uLnTx/>
                <a:uFillTx/>
                <a:latin typeface="+mj-lt"/>
                <a:ea typeface="+mj-ea"/>
                <a:cs typeface="+mj-cs"/>
              </a:rPr>
              <a:t>: Complete Enrollment Checklist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36" name="Content Placeholder 2"/>
          <p:cNvSpPr txBox="1">
            <a:spLocks/>
          </p:cNvSpPr>
          <p:nvPr/>
        </p:nvSpPr>
        <p:spPr>
          <a:xfrm>
            <a:off x="762000" y="3962400"/>
            <a:ext cx="7467600" cy="15240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smtClean="0"/>
              <a:t>All questions must be answered either </a:t>
            </a:r>
            <a:r>
              <a:rPr lang="en-US" sz="1800" b="1" i="1" dirty="0" smtClean="0">
                <a:solidFill>
                  <a:srgbClr val="FF0000"/>
                </a:solidFill>
              </a:rPr>
              <a:t>Yes</a:t>
            </a:r>
            <a:r>
              <a:rPr lang="en-US" sz="1800" dirty="0" smtClean="0"/>
              <a:t> or </a:t>
            </a:r>
            <a:r>
              <a:rPr lang="en-US" sz="1800" b="1" i="1" dirty="0" smtClean="0">
                <a:solidFill>
                  <a:srgbClr val="FF0000"/>
                </a:solidFill>
              </a:rPr>
              <a:t>No</a:t>
            </a:r>
            <a:r>
              <a:rPr lang="en-US" sz="1800" dirty="0" smtClean="0"/>
              <a:t> and comments made if directed to do so, if a checklist item does not apply, select</a:t>
            </a:r>
            <a:r>
              <a:rPr lang="en-US" sz="1800" b="1" i="1" dirty="0" smtClean="0"/>
              <a:t> </a:t>
            </a:r>
            <a:r>
              <a:rPr lang="en-US" sz="1800" b="1" i="1" dirty="0" smtClean="0">
                <a:solidFill>
                  <a:srgbClr val="FF0000"/>
                </a:solidFill>
              </a:rPr>
              <a:t>No</a:t>
            </a:r>
            <a:r>
              <a:rPr lang="en-US" sz="1800" b="1" i="1" dirty="0" smtClean="0"/>
              <a:t> </a:t>
            </a:r>
            <a:r>
              <a:rPr lang="en-US" sz="1800" dirty="0" smtClean="0"/>
              <a:t>as the answer.</a:t>
            </a:r>
          </a:p>
          <a:p>
            <a:pPr marL="111125" indent="-111125">
              <a:spcBef>
                <a:spcPts val="0"/>
              </a:spcBef>
            </a:pPr>
            <a:r>
              <a:rPr lang="en-US" sz="1800" dirty="0" smtClean="0"/>
              <a:t>After all of the questions have been answered and comments made, click the </a:t>
            </a:r>
            <a:r>
              <a:rPr lang="en-US" sz="1800" b="1" i="1" dirty="0" smtClean="0">
                <a:solidFill>
                  <a:srgbClr val="FF0000"/>
                </a:solidFill>
              </a:rPr>
              <a:t>Save</a:t>
            </a:r>
            <a:r>
              <a:rPr lang="en-US" sz="1800" dirty="0" smtClean="0"/>
              <a:t> button in the upper left corner followed by clicking on the </a:t>
            </a:r>
            <a:r>
              <a:rPr lang="en-US" sz="1800" b="1" i="1" dirty="0" smtClean="0">
                <a:solidFill>
                  <a:srgbClr val="FF0000"/>
                </a:solidFill>
              </a:rPr>
              <a:t>Close</a:t>
            </a:r>
            <a:r>
              <a:rPr lang="en-US" sz="1800" b="1" i="1" dirty="0" smtClean="0"/>
              <a:t> </a:t>
            </a:r>
            <a:r>
              <a:rPr lang="en-US" sz="1800" dirty="0" smtClean="0"/>
              <a:t>button.</a:t>
            </a:r>
          </a:p>
          <a:p>
            <a:pPr marL="0" indent="0">
              <a:spcBef>
                <a:spcPts val="0"/>
              </a:spcBef>
              <a:buNone/>
            </a:pPr>
            <a:endParaRPr lang="en-US" sz="1800" dirty="0" smtClean="0"/>
          </a:p>
        </p:txBody>
      </p:sp>
      <p:sp>
        <p:nvSpPr>
          <p:cNvPr id="52" name="Oval 51"/>
          <p:cNvSpPr/>
          <p:nvPr/>
        </p:nvSpPr>
        <p:spPr>
          <a:xfrm>
            <a:off x="152400" y="1828800"/>
            <a:ext cx="914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53" name="Straight Arrow Connector 52"/>
          <p:cNvCxnSpPr/>
          <p:nvPr/>
        </p:nvCxnSpPr>
        <p:spPr>
          <a:xfrm>
            <a:off x="6096000" y="19050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a:off x="7277100" y="22479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12"/>
          </p:nvPr>
        </p:nvSpPr>
        <p:spPr/>
        <p:txBody>
          <a:bodyPr/>
          <a:lstStyle/>
          <a:p>
            <a:fld id="{5231E635-3882-45BA-B8C0-75C01EA01E46}" type="slidenum">
              <a:rPr lang="en-US" smtClean="0"/>
              <a:pPr/>
              <a:t>25</a:t>
            </a:fld>
            <a:endParaRPr lang="en-US"/>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200806" y="2833506"/>
            <a:ext cx="8756974" cy="2805294"/>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76292"/>
            <a:ext cx="7543800" cy="1143000"/>
          </a:xfrm>
          <a:ln>
            <a:noFill/>
          </a:ln>
        </p:spPr>
        <p:txBody>
          <a:bodyPr>
            <a:noAutofit/>
          </a:bodyPr>
          <a:lstStyle/>
          <a:p>
            <a:pPr marL="119063" indent="-119063">
              <a:spcBef>
                <a:spcPts val="0"/>
              </a:spcBef>
            </a:pPr>
            <a:r>
              <a:rPr lang="en-US" sz="1800" dirty="0" smtClean="0"/>
              <a:t>You have completed Step 4: </a:t>
            </a:r>
            <a:r>
              <a:rPr lang="en-US" sz="1800" b="1" i="1" dirty="0" smtClean="0">
                <a:solidFill>
                  <a:srgbClr val="FF0000"/>
                </a:solidFill>
              </a:rPr>
              <a:t>Complete Enrollment Checklist</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19063" indent="-119063">
              <a:spcBef>
                <a:spcPts val="0"/>
              </a:spcBef>
            </a:pPr>
            <a:r>
              <a:rPr lang="en-US" sz="1800" dirty="0" smtClean="0"/>
              <a:t>Click on Step 5: </a:t>
            </a:r>
            <a:r>
              <a:rPr lang="en-US" sz="1800" b="1" i="1" dirty="0" smtClean="0">
                <a:solidFill>
                  <a:srgbClr val="FF0000"/>
                </a:solidFill>
              </a:rPr>
              <a:t>Submit Enrollment Application for Approval </a:t>
            </a:r>
            <a:r>
              <a:rPr lang="en-US" sz="1800" dirty="0" smtClean="0"/>
              <a:t>to continue your application.</a:t>
            </a:r>
          </a:p>
          <a:p>
            <a:pPr marL="119063" indent="-119063">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6019800" y="4648200"/>
            <a:ext cx="12954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1676400" y="5105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Slide Number Placeholder 10"/>
          <p:cNvSpPr>
            <a:spLocks noGrp="1"/>
          </p:cNvSpPr>
          <p:nvPr>
            <p:ph type="sldNum" sz="quarter" idx="12"/>
          </p:nvPr>
        </p:nvSpPr>
        <p:spPr/>
        <p:txBody>
          <a:bodyPr/>
          <a:lstStyle/>
          <a:p>
            <a:fld id="{5231E635-3882-45BA-B8C0-75C01EA01E46}" type="slidenum">
              <a:rPr lang="en-US" smtClean="0"/>
              <a:pPr/>
              <a:t>26</a:t>
            </a:fld>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228600" y="1447799"/>
            <a:ext cx="8712287" cy="2612829"/>
          </a:xfrm>
          <a:prstGeom prst="rect">
            <a:avLst/>
          </a:prstGeom>
          <a:noFill/>
          <a:ln w="9525">
            <a:noFill/>
            <a:miter lim="800000"/>
            <a:headEnd/>
            <a:tailEnd/>
          </a:ln>
        </p:spPr>
      </p:pic>
      <p:sp>
        <p:nvSpPr>
          <p:cNvPr id="108564" name="Content Placeholder 2"/>
          <p:cNvSpPr>
            <a:spLocks noGrp="1"/>
          </p:cNvSpPr>
          <p:nvPr>
            <p:ph idx="1"/>
          </p:nvPr>
        </p:nvSpPr>
        <p:spPr>
          <a:xfrm>
            <a:off x="762000" y="4038600"/>
            <a:ext cx="7467600" cy="914400"/>
          </a:xfrm>
        </p:spPr>
        <p:txBody>
          <a:bodyPr anchor="ctr"/>
          <a:lstStyle/>
          <a:p>
            <a:pPr marL="114300" indent="-114300" eaLnBrk="1" hangingPunct="1">
              <a:spcBef>
                <a:spcPts val="1200"/>
              </a:spcBef>
            </a:pPr>
            <a:r>
              <a:rPr lang="en-US" altLang="en-US" sz="1800" dirty="0" smtClean="0">
                <a:cs typeface="Arial" charset="0"/>
              </a:rPr>
              <a:t>Click</a:t>
            </a:r>
            <a:r>
              <a:rPr lang="en-US" altLang="en-US" sz="1800" dirty="0" smtClean="0">
                <a:solidFill>
                  <a:srgbClr val="FF0000"/>
                </a:solidFill>
                <a:cs typeface="Arial" charset="0"/>
              </a:rPr>
              <a:t> </a:t>
            </a:r>
            <a:r>
              <a:rPr lang="en-US" altLang="en-US" sz="1800" b="1" i="1" dirty="0" smtClean="0">
                <a:solidFill>
                  <a:srgbClr val="FF0000"/>
                </a:solidFill>
                <a:cs typeface="Arial" charset="0"/>
              </a:rPr>
              <a:t>Next</a:t>
            </a:r>
            <a:r>
              <a:rPr lang="en-US" altLang="en-US" sz="1800" dirty="0" smtClean="0">
                <a:solidFill>
                  <a:srgbClr val="FF0000"/>
                </a:solidFill>
                <a:cs typeface="Arial" charset="0"/>
              </a:rPr>
              <a:t> </a:t>
            </a:r>
            <a:r>
              <a:rPr lang="en-US" altLang="en-US" sz="1800" dirty="0" smtClean="0">
                <a:cs typeface="Arial" charset="0"/>
              </a:rPr>
              <a:t>to confirm that all of the information that you have submitted as a part of the application is accurate.</a:t>
            </a:r>
          </a:p>
        </p:txBody>
      </p:sp>
      <p:sp>
        <p:nvSpPr>
          <p:cNvPr id="3" name="Oval 2"/>
          <p:cNvSpPr/>
          <p:nvPr/>
        </p:nvSpPr>
        <p:spPr>
          <a:xfrm>
            <a:off x="457200" y="1524000"/>
            <a:ext cx="5334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5: </a:t>
            </a:r>
            <a:r>
              <a:rPr lang="en-US" sz="2800" dirty="0"/>
              <a:t>Submit Enrollment for Approval</a:t>
            </a:r>
          </a:p>
        </p:txBody>
      </p:sp>
      <p:sp>
        <p:nvSpPr>
          <p:cNvPr id="9" name="Slide Number Placeholder 8"/>
          <p:cNvSpPr>
            <a:spLocks noGrp="1"/>
          </p:cNvSpPr>
          <p:nvPr>
            <p:ph type="sldNum" sz="quarter" idx="12"/>
          </p:nvPr>
        </p:nvSpPr>
        <p:spPr/>
        <p:txBody>
          <a:bodyPr/>
          <a:lstStyle/>
          <a:p>
            <a:fld id="{5231E635-3882-45BA-B8C0-75C01EA01E46}" type="slidenum">
              <a:rPr lang="en-US" smtClean="0"/>
              <a:pPr/>
              <a:t>27</a:t>
            </a:fld>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212694" y="1295400"/>
            <a:ext cx="8626506" cy="3276600"/>
          </a:xfrm>
          <a:prstGeom prst="rect">
            <a:avLst/>
          </a:prstGeom>
          <a:noFill/>
          <a:ln w="9525">
            <a:noFill/>
            <a:miter lim="800000"/>
            <a:headEnd/>
            <a:tailEnd/>
          </a:ln>
        </p:spPr>
      </p:pic>
      <p:sp>
        <p:nvSpPr>
          <p:cNvPr id="109588" name="Content Placeholder 2"/>
          <p:cNvSpPr>
            <a:spLocks noGrp="1"/>
          </p:cNvSpPr>
          <p:nvPr>
            <p:ph idx="1"/>
          </p:nvPr>
        </p:nvSpPr>
        <p:spPr>
          <a:xfrm>
            <a:off x="762000" y="4724400"/>
            <a:ext cx="7377953" cy="1143000"/>
          </a:xfrm>
        </p:spPr>
        <p:txBody>
          <a:bodyPr>
            <a:normAutofit/>
          </a:bodyPr>
          <a:lstStyle/>
          <a:p>
            <a:pPr marL="114300" indent="-114300" eaLnBrk="1" hangingPunct="1">
              <a:spcBef>
                <a:spcPts val="0"/>
              </a:spcBef>
            </a:pPr>
            <a:r>
              <a:rPr lang="en-US" altLang="en-US" sz="1800" dirty="0" smtClean="0">
                <a:cs typeface="Arial" charset="0"/>
              </a:rPr>
              <a:t>Read through all of the terms and conditions. </a:t>
            </a:r>
          </a:p>
          <a:p>
            <a:pPr marL="114300" indent="-114300" eaLnBrk="1" hangingPunct="1">
              <a:spcBef>
                <a:spcPts val="0"/>
              </a:spcBef>
            </a:pPr>
            <a:r>
              <a:rPr lang="en-US" altLang="en-US" sz="1800" dirty="0" smtClean="0">
                <a:cs typeface="Arial" charset="0"/>
              </a:rPr>
              <a:t>Check the box certifying that you agree to the terms and conditions. </a:t>
            </a:r>
          </a:p>
          <a:p>
            <a:pPr marL="114300" indent="-114300" eaLnBrk="1" hangingPunct="1">
              <a:spcBef>
                <a:spcPts val="0"/>
              </a:spcBef>
            </a:pPr>
            <a:r>
              <a:rPr lang="en-US" altLang="en-US" sz="1800" dirty="0" smtClean="0">
                <a:cs typeface="Arial" charset="0"/>
              </a:rPr>
              <a:t>Then click  </a:t>
            </a:r>
            <a:r>
              <a:rPr lang="en-US" altLang="en-US" sz="1800" b="1" i="1" dirty="0" smtClean="0">
                <a:solidFill>
                  <a:srgbClr val="FF0000"/>
                </a:solidFill>
                <a:cs typeface="Arial" charset="0"/>
              </a:rPr>
              <a:t>Submit Application</a:t>
            </a:r>
            <a:r>
              <a:rPr lang="en-US" altLang="en-US" sz="1800" dirty="0" smtClean="0">
                <a:cs typeface="Arial" charset="0"/>
              </a:rPr>
              <a:t>.</a:t>
            </a:r>
          </a:p>
        </p:txBody>
      </p:sp>
      <p:sp>
        <p:nvSpPr>
          <p:cNvPr id="3" name="Oval 2"/>
          <p:cNvSpPr/>
          <p:nvPr/>
        </p:nvSpPr>
        <p:spPr>
          <a:xfrm>
            <a:off x="1371600" y="4267200"/>
            <a:ext cx="407894"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5: Submit Enrollment for Approval</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Oval 3"/>
          <p:cNvSpPr/>
          <p:nvPr/>
        </p:nvSpPr>
        <p:spPr>
          <a:xfrm>
            <a:off x="457200" y="13716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p:cNvSpPr>
            <a:spLocks noGrp="1"/>
          </p:cNvSpPr>
          <p:nvPr>
            <p:ph type="sldNum" sz="quarter" idx="12"/>
          </p:nvPr>
        </p:nvSpPr>
        <p:spPr/>
        <p:txBody>
          <a:bodyPr/>
          <a:lstStyle/>
          <a:p>
            <a:fld id="{5231E635-3882-45BA-B8C0-75C01EA01E46}" type="slidenum">
              <a:rPr lang="en-US" smtClean="0"/>
              <a:pPr/>
              <a:t>28</a:t>
            </a:fld>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371600"/>
            <a:ext cx="7467600" cy="990600"/>
          </a:xfrm>
          <a:ln>
            <a:noFill/>
          </a:ln>
        </p:spPr>
        <p:txBody>
          <a:bodyPr>
            <a:noAutofit/>
          </a:bodyPr>
          <a:lstStyle/>
          <a:p>
            <a:pPr marL="120650" indent="-120650">
              <a:spcBef>
                <a:spcPts val="0"/>
              </a:spcBef>
            </a:pPr>
            <a:r>
              <a:rPr lang="en-US" sz="1800" dirty="0" smtClean="0"/>
              <a:t>The below message will appear advising that the application has been submitted to the state for review. The application number  can to used to check the status of the application by going through the track application option.</a:t>
            </a:r>
          </a:p>
          <a:p>
            <a:pPr marL="120650" indent="-120650">
              <a:spcBef>
                <a:spcPts val="0"/>
              </a:spcBef>
            </a:pPr>
            <a:r>
              <a:rPr lang="en-US" sz="1800" dirty="0" smtClean="0"/>
              <a:t>Click </a:t>
            </a:r>
            <a:r>
              <a:rPr lang="en-US" sz="1800" b="1" i="1" dirty="0" smtClean="0">
                <a:solidFill>
                  <a:srgbClr val="FF0000"/>
                </a:solidFill>
              </a:rPr>
              <a:t>OK </a:t>
            </a:r>
            <a:r>
              <a:rPr lang="en-US" sz="1800" dirty="0" smtClean="0"/>
              <a:t>in the message box .</a:t>
            </a:r>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9" name="Slide Number Placeholder 8"/>
          <p:cNvSpPr>
            <a:spLocks noGrp="1"/>
          </p:cNvSpPr>
          <p:nvPr>
            <p:ph type="sldNum" sz="quarter" idx="12"/>
          </p:nvPr>
        </p:nvSpPr>
        <p:spPr/>
        <p:txBody>
          <a:bodyPr/>
          <a:lstStyle/>
          <a:p>
            <a:fld id="{5231E635-3882-45BA-B8C0-75C01EA01E46}" type="slidenum">
              <a:rPr lang="en-US" smtClean="0"/>
              <a:pPr/>
              <a:t>29</a:t>
            </a:fld>
            <a:endParaRPr lang="en-US"/>
          </a:p>
        </p:txBody>
      </p:sp>
      <p:pic>
        <p:nvPicPr>
          <p:cNvPr id="10" name="Picture 2"/>
          <p:cNvPicPr>
            <a:picLocks noChangeAspect="1" noChangeArrowheads="1"/>
          </p:cNvPicPr>
          <p:nvPr/>
        </p:nvPicPr>
        <p:blipFill>
          <a:blip r:embed="rId4" cstate="print">
            <a:extLst>
              <a:ext uri="{BEBA8EAE-BF5A-486C-A8C5-ECC9F3942E4B}">
                <a14:imgProps xmlns="" xmlns:a14="http://schemas.microsoft.com/office/drawing/2010/main">
                  <a14:imgLayer r:embed="rId6">
                    <a14:imgEffect>
                      <a14:sharpenSoften amount="54000"/>
                    </a14:imgEffect>
                  </a14:imgLayer>
                </a14:imgProps>
              </a:ext>
            </a:extLst>
          </a:blip>
          <a:srcRect/>
          <a:stretch>
            <a:fillRect/>
          </a:stretch>
        </p:blipFill>
        <p:spPr bwMode="auto">
          <a:xfrm>
            <a:off x="1905000" y="2952750"/>
            <a:ext cx="4772025" cy="1847850"/>
          </a:xfrm>
          <a:prstGeom prst="rect">
            <a:avLst/>
          </a:prstGeom>
          <a:noFill/>
          <a:ln w="9525">
            <a:noFill/>
            <a:miter lim="800000"/>
            <a:headEnd/>
            <a:tailEnd/>
          </a:ln>
        </p:spPr>
      </p:pic>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7"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8"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9"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10"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ppt_x"/>
                                          </p:val>
                                        </p:tav>
                                      </p:tavLst>
                                    </p:anim>
                                    <p:anim calcmode="lin" valueType="num">
                                      <p:cBhvr additive="base">
                                        <p:cTn id="7" dur="500"/>
                                        <p:tgtEl>
                                          <p:spTgt spid="10"/>
                                        </p:tgtEl>
                                        <p:attrNameLst>
                                          <p:attrName>ppt_y</p:attrName>
                                        </p:attrNameLst>
                                      </p:cBhvr>
                                      <p:tavLst>
                                        <p:tav tm="0">
                                          <p:val>
                                            <p:strVal val="ppt_y"/>
                                          </p:val>
                                        </p:tav>
                                        <p:tav tm="100000">
                                          <p:val>
                                            <p:strVal val="1+ppt_h/2"/>
                                          </p:val>
                                        </p:tav>
                                      </p:tavLst>
                                    </p:anim>
                                    <p:set>
                                      <p:cBhvr>
                                        <p:cTn id="8"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84046" y="2743200"/>
            <a:ext cx="8900954" cy="225425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371600"/>
            <a:ext cx="7467600" cy="990600"/>
          </a:xfrm>
          <a:ln>
            <a:noFill/>
          </a:ln>
        </p:spPr>
        <p:txBody>
          <a:bodyPr>
            <a:noAutofit/>
          </a:bodyPr>
          <a:lstStyle/>
          <a:p>
            <a:pPr marL="111125" indent="-111125">
              <a:spcBef>
                <a:spcPts val="0"/>
              </a:spcBef>
            </a:pPr>
            <a:r>
              <a:rPr lang="en-US" sz="1800" dirty="0" smtClean="0"/>
              <a:t>You have completed Step 5: </a:t>
            </a:r>
            <a:r>
              <a:rPr lang="en-US" sz="1800" b="1" i="1" dirty="0" smtClean="0">
                <a:solidFill>
                  <a:srgbClr val="FF0000"/>
                </a:solidFill>
              </a:rPr>
              <a:t>Submit Enrollment Application</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5943600" y="4495800"/>
            <a:ext cx="13716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5231E635-3882-45BA-B8C0-75C01EA01E46}" type="slidenum">
              <a:rPr lang="en-US" smtClean="0"/>
              <a:pPr/>
              <a:t>30</a:t>
            </a:fld>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52968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143000"/>
            <a:ext cx="7467600" cy="5029200"/>
          </a:xfrm>
        </p:spPr>
        <p:txBody>
          <a:bodyPr>
            <a:normAutofit/>
          </a:bodyPr>
          <a:lstStyle/>
          <a:p>
            <a:pPr marL="169863" indent="-169863"/>
            <a:r>
              <a:rPr lang="en-US" sz="2400" dirty="0" smtClean="0"/>
              <a:t>For more information regarding IMPACT, please visit </a:t>
            </a:r>
            <a:r>
              <a:rPr lang="en-US" sz="2200" dirty="0" smtClean="0">
                <a:hlinkClick r:id="rId4"/>
              </a:rPr>
              <a:t>http://www.illinois.gov/hfs/impact/Pages/AboutIMPACT.aspx </a:t>
            </a:r>
            <a:endParaRPr lang="en-US" sz="2200" dirty="0" smtClean="0"/>
          </a:p>
          <a:p>
            <a:pPr marL="169863" indent="-169863">
              <a:buNone/>
            </a:pPr>
            <a:endParaRPr lang="en-US" sz="2400" dirty="0" smtClean="0"/>
          </a:p>
          <a:p>
            <a:pPr marL="169863" indent="-169863"/>
            <a:r>
              <a:rPr lang="en-US" sz="2400" dirty="0" smtClean="0"/>
              <a:t>Check out the definitions of common terms at </a:t>
            </a:r>
            <a:r>
              <a:rPr lang="en-US" sz="2400" dirty="0" smtClean="0">
                <a:hlinkClick r:id="rId5"/>
              </a:rPr>
              <a:t>http://www.illinois.gov/hfs/impact/Pages/Glossary.aspx</a:t>
            </a:r>
            <a:endParaRPr lang="en-US" sz="2400" dirty="0" smtClean="0"/>
          </a:p>
          <a:p>
            <a:pPr marL="169863" indent="-169863">
              <a:buNone/>
            </a:pPr>
            <a:endParaRPr lang="en-US" sz="2400" dirty="0" smtClean="0"/>
          </a:p>
          <a:p>
            <a:pPr marL="169863" indent="-169863">
              <a:buNone/>
            </a:pPr>
            <a:endParaRPr lang="en-US" sz="2400" dirty="0" smtClean="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Resources</a:t>
            </a:r>
            <a:endParaRPr lang="en-US" sz="2800"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31</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19200"/>
            <a:ext cx="7467600" cy="4953000"/>
          </a:xfrm>
        </p:spPr>
        <p:txBody>
          <a:bodyPr>
            <a:normAutofit/>
          </a:bodyPr>
          <a:lstStyle/>
          <a:p>
            <a:pPr marL="169863" indent="-169863"/>
            <a:endParaRPr lang="en-US" sz="2400" dirty="0" smtClean="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Questions and Answers</a:t>
            </a:r>
            <a:endParaRPr lang="en-US" sz="2800" dirty="0"/>
          </a:p>
        </p:txBody>
      </p:sp>
      <p:sp>
        <p:nvSpPr>
          <p:cNvPr id="11" name="Content Placeholder 2"/>
          <p:cNvSpPr txBox="1">
            <a:spLocks/>
          </p:cNvSpPr>
          <p:nvPr/>
        </p:nvSpPr>
        <p:spPr>
          <a:xfrm>
            <a:off x="762000" y="1143000"/>
            <a:ext cx="7620000" cy="5181600"/>
          </a:xfrm>
          <a:prstGeom prst="rect">
            <a:avLst/>
          </a:prstGeom>
        </p:spPr>
        <p:txBody>
          <a:bodyPr vert="horz" lIns="91440" tIns="45720" rIns="91440" bIns="45720" rtlCol="0">
            <a:normAutofit/>
          </a:bodyPr>
          <a:lstStyle/>
          <a:p>
            <a:pPr marL="111125" lvl="0" indent="-111125">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FAQ’s can be found at </a:t>
            </a:r>
            <a:r>
              <a:rPr lang="en-US" sz="2400" dirty="0" smtClean="0">
                <a:hlinkClick r:id="rId4"/>
              </a:rPr>
              <a:t>http://www.illinois.gov/hfs/impact/Pages/faqs.aspx</a:t>
            </a:r>
            <a:r>
              <a:rPr lang="en-US" sz="2400" dirty="0" smtClean="0"/>
              <a:t> to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help resolve common questions and problems when submitting applications.</a:t>
            </a:r>
            <a:endParaRPr lang="en-US" sz="2400" dirty="0" smtClean="0"/>
          </a:p>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111125" indent="-111125">
              <a:buFont typeface="Arial" pitchFamily="34" charset="0"/>
              <a:buChar char="•"/>
            </a:pPr>
            <a:r>
              <a:rPr lang="en-US" sz="2400" dirty="0" smtClean="0"/>
              <a:t>General questions regarding IMPACT can be addressed to:	</a:t>
            </a:r>
          </a:p>
          <a:p>
            <a:pPr marL="568325" lvl="1" indent="-111125">
              <a:buFont typeface="Wingdings" pitchFamily="2" charset="2"/>
              <a:buChar char="Ø"/>
            </a:pPr>
            <a:r>
              <a:rPr lang="en-US" sz="2400" dirty="0" smtClean="0"/>
              <a:t>Email:  </a:t>
            </a:r>
            <a:r>
              <a:rPr lang="en-US" sz="2400" dirty="0" smtClean="0">
                <a:hlinkClick r:id="rId5"/>
              </a:rPr>
              <a:t>IMPACT.Help@Illinois.gov</a:t>
            </a:r>
            <a:r>
              <a:rPr lang="en-US" sz="2400" dirty="0" smtClean="0"/>
              <a:t>	</a:t>
            </a:r>
          </a:p>
          <a:p>
            <a:pPr marL="568325" lvl="1" indent="-111125">
              <a:buFont typeface="Wingdings" pitchFamily="2" charset="2"/>
              <a:buChar char="Ø"/>
            </a:pPr>
            <a:r>
              <a:rPr lang="en-US" sz="2400" dirty="0" smtClean="0"/>
              <a:t>Phone: 1-877-782-5565 </a:t>
            </a:r>
          </a:p>
          <a:p>
            <a:pPr marL="1025525" lvl="2" indent="-111125">
              <a:buFont typeface="Wingdings" pitchFamily="2" charset="2"/>
              <a:buChar char="§"/>
            </a:pPr>
            <a:r>
              <a:rPr lang="en-US" sz="2400" dirty="0" smtClean="0"/>
              <a:t>Choose option 1 for IMPACT Help</a:t>
            </a:r>
          </a:p>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pPr/>
              <a:t>32</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96490B44CE2544BADB8C85FBCA99EF" ma:contentTypeVersion="3" ma:contentTypeDescription="Create a new document." ma:contentTypeScope="" ma:versionID="ca6e53bf93bddb75ed70269d74fb8ea2">
  <xsd:schema xmlns:xsd="http://www.w3.org/2001/XMLSchema" xmlns:xs="http://www.w3.org/2001/XMLSchema" xmlns:p="http://schemas.microsoft.com/office/2006/metadata/properties" xmlns:ns1="http://schemas.microsoft.com/sharepoint/v3" targetNamespace="http://schemas.microsoft.com/office/2006/metadata/properties" ma:root="true" ma:fieldsID="42808d15053f202f4178104d39e391b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06FD594-B588-4C80-B215-114EAB1C940A}"/>
</file>

<file path=customXml/itemProps2.xml><?xml version="1.0" encoding="utf-8"?>
<ds:datastoreItem xmlns:ds="http://schemas.openxmlformats.org/officeDocument/2006/customXml" ds:itemID="{ADA67E31-8BDA-4033-B3DA-6016659376BE}"/>
</file>

<file path=customXml/itemProps3.xml><?xml version="1.0" encoding="utf-8"?>
<ds:datastoreItem xmlns:ds="http://schemas.openxmlformats.org/officeDocument/2006/customXml" ds:itemID="{D556EF76-B4AF-4FB5-A3EF-B88CE281C499}"/>
</file>

<file path=docProps/app.xml><?xml version="1.0" encoding="utf-8"?>
<Properties xmlns="http://schemas.openxmlformats.org/officeDocument/2006/extended-properties" xmlns:vt="http://schemas.openxmlformats.org/officeDocument/2006/docPropsVTypes">
  <TotalTime>13567</TotalTime>
  <Words>2076</Words>
  <Application>Microsoft Office PowerPoint</Application>
  <PresentationFormat>On-screen Show (4:3)</PresentationFormat>
  <Paragraphs>404</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Agenda</vt:lpstr>
      <vt:lpstr>Introduction and Key Terms</vt:lpstr>
      <vt:lpstr>Application Process</vt:lpstr>
      <vt:lpstr>Start Application </vt:lpstr>
      <vt:lpstr>Start Application </vt:lpstr>
      <vt:lpstr>Start Application </vt:lpstr>
      <vt:lpstr>Start Application  (Step 1: Basic Provider Information)</vt:lpstr>
      <vt:lpstr>Start Application  (Step 1: Basic Provider Information)</vt:lpstr>
      <vt:lpstr>Start Application  (Step 1: Basic Provider Information)</vt:lpstr>
      <vt:lpstr>Using the Business Process Wizard (BPW)</vt:lpstr>
      <vt:lpstr>Completing the Application Using BPW</vt:lpstr>
      <vt:lpstr>Slide 13</vt:lpstr>
      <vt:lpstr>Business Process Wizard (BPW)</vt:lpstr>
      <vt:lpstr>Step 3: Controlling Interest/Ownership</vt:lpstr>
      <vt:lpstr>Slide 16</vt:lpstr>
      <vt:lpstr>Step 3: Controlling Interest/Ownership</vt:lpstr>
      <vt:lpstr>Step 3: Controlling Interest/Ownership</vt:lpstr>
      <vt:lpstr>Step 3: Controlling Interest/Ownership</vt:lpstr>
      <vt:lpstr>Step 3: Controlling Interest/Ownership</vt:lpstr>
      <vt:lpstr>Step 3: Controlling Interest/Ownership</vt:lpstr>
      <vt:lpstr>Step 3: Controlling Interest/Ownership</vt:lpstr>
      <vt:lpstr>Step 3: Controlling Interest/Ownership</vt:lpstr>
      <vt:lpstr>Business Process Wizard (BPW)</vt:lpstr>
      <vt:lpstr>Slide 25</vt:lpstr>
      <vt:lpstr>Business Process Wizard (BPW)</vt:lpstr>
      <vt:lpstr>Step 5: Submit Enrollment for Approval</vt:lpstr>
      <vt:lpstr>Slide 28</vt:lpstr>
      <vt:lpstr>Business Process Wizard (BPW)</vt:lpstr>
      <vt:lpstr>Business Process Wizard (BPW)</vt:lpstr>
      <vt:lpstr>Resources</vt:lpstr>
      <vt:lpstr>Questions and Answers</vt:lpstr>
    </vt:vector>
  </TitlesOfParts>
  <Company>Cognizant Technology Solutions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Cognizant Technology Solutions</dc:creator>
  <cp:lastModifiedBy>Daniel Richarz</cp:lastModifiedBy>
  <cp:revision>830</cp:revision>
  <dcterms:created xsi:type="dcterms:W3CDTF">2015-03-09T21:14:31Z</dcterms:created>
  <dcterms:modified xsi:type="dcterms:W3CDTF">2015-07-30T17:09:51Z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0x0101005596490B44CE2544BADB8C85FBCA99EF</vt:lpwstr>
  </property>
</Properties>
</file>