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861" r:id="rId5"/>
  </p:sldMasterIdLst>
  <p:notesMasterIdLst>
    <p:notesMasterId r:id="rId47"/>
  </p:notesMasterIdLst>
  <p:handoutMasterIdLst>
    <p:handoutMasterId r:id="rId48"/>
  </p:handoutMasterIdLst>
  <p:sldIdLst>
    <p:sldId id="2147347420" r:id="rId6"/>
    <p:sldId id="2147347393" r:id="rId7"/>
    <p:sldId id="2147347394" r:id="rId8"/>
    <p:sldId id="2144936573" r:id="rId9"/>
    <p:sldId id="2144936572" r:id="rId10"/>
    <p:sldId id="2147347418" r:id="rId11"/>
    <p:sldId id="2147347415" r:id="rId12"/>
    <p:sldId id="1564" r:id="rId13"/>
    <p:sldId id="2147347390" r:id="rId14"/>
    <p:sldId id="2144936283" r:id="rId15"/>
    <p:sldId id="2144936575" r:id="rId16"/>
    <p:sldId id="260" r:id="rId17"/>
    <p:sldId id="261" r:id="rId18"/>
    <p:sldId id="262" r:id="rId19"/>
    <p:sldId id="263" r:id="rId20"/>
    <p:sldId id="264" r:id="rId21"/>
    <p:sldId id="265" r:id="rId22"/>
    <p:sldId id="297" r:id="rId23"/>
    <p:sldId id="982" r:id="rId24"/>
    <p:sldId id="983" r:id="rId25"/>
    <p:sldId id="2147347409" r:id="rId26"/>
    <p:sldId id="278" r:id="rId27"/>
    <p:sldId id="279" r:id="rId28"/>
    <p:sldId id="282" r:id="rId29"/>
    <p:sldId id="281" r:id="rId30"/>
    <p:sldId id="283" r:id="rId31"/>
    <p:sldId id="303" r:id="rId32"/>
    <p:sldId id="304" r:id="rId33"/>
    <p:sldId id="2147347417" r:id="rId34"/>
    <p:sldId id="2147347410" r:id="rId35"/>
    <p:sldId id="2147347411" r:id="rId36"/>
    <p:sldId id="2147347412" r:id="rId37"/>
    <p:sldId id="2147347413" r:id="rId38"/>
    <p:sldId id="2147347414" r:id="rId39"/>
    <p:sldId id="2147347406" r:id="rId40"/>
    <p:sldId id="2147347408" r:id="rId41"/>
    <p:sldId id="2147347391" r:id="rId42"/>
    <p:sldId id="986" r:id="rId43"/>
    <p:sldId id="2147347419" r:id="rId44"/>
    <p:sldId id="2147347403" r:id="rId45"/>
    <p:sldId id="2147347404" r:id="rId4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9BA"/>
    <a:srgbClr val="4F5D71"/>
    <a:srgbClr val="505E72"/>
    <a:srgbClr val="FFFFFF"/>
    <a:srgbClr val="071E66"/>
    <a:srgbClr val="E8F6EF"/>
    <a:srgbClr val="CCECDE"/>
    <a:srgbClr val="E8EFF3"/>
    <a:srgbClr val="21CB9C"/>
    <a:srgbClr val="455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75BC9-CCCC-4270-AB9D-9EB6E49D02E0}" v="22" dt="2022-04-28T16:36:09.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3396" autoAdjust="0"/>
  </p:normalViewPr>
  <p:slideViewPr>
    <p:cSldViewPr snapToGrid="0" snapToObjects="1">
      <p:cViewPr varScale="1">
        <p:scale>
          <a:sx n="117" d="100"/>
          <a:sy n="117" d="100"/>
        </p:scale>
        <p:origin x="138" y="390"/>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5/26/2022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5/26/2022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3</a:t>
            </a:fld>
            <a:endParaRPr lang="en-US" dirty="0"/>
          </a:p>
        </p:txBody>
      </p:sp>
    </p:spTree>
    <p:extLst>
      <p:ext uri="{BB962C8B-B14F-4D97-AF65-F5344CB8AC3E}">
        <p14:creationId xmlns:p14="http://schemas.microsoft.com/office/powerpoint/2010/main" val="54421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37</a:t>
            </a:fld>
            <a:endParaRPr lang="en-US"/>
          </a:p>
        </p:txBody>
      </p:sp>
    </p:spTree>
    <p:extLst>
      <p:ext uri="{BB962C8B-B14F-4D97-AF65-F5344CB8AC3E}">
        <p14:creationId xmlns:p14="http://schemas.microsoft.com/office/powerpoint/2010/main" val="36820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start with a high-level intro to Collective Medical and what we’re about</a:t>
            </a:r>
          </a:p>
          <a:p>
            <a:pPr marL="171450" indent="-171450">
              <a:buFont typeface="Arial" panose="020B0604020202020204" pitchFamily="34" charset="0"/>
              <a:buChar char="•"/>
            </a:pPr>
            <a:r>
              <a:rPr lang="en-US" dirty="0"/>
              <a:t>Then I’ll dive into a demo of the Collective Platform to give you an idea of how it can work for you</a:t>
            </a:r>
          </a:p>
          <a:p>
            <a:pPr marL="171450" indent="-171450">
              <a:buFont typeface="Arial" panose="020B0604020202020204" pitchFamily="34" charset="0"/>
              <a:buChar char="•"/>
            </a:pPr>
            <a:r>
              <a:rPr lang="en-US" dirty="0"/>
              <a:t>Next I’ll outline the technical and clinical implementation and review the rough project timeline</a:t>
            </a:r>
          </a:p>
          <a:p>
            <a:pPr marL="171450" indent="-171450">
              <a:buFont typeface="Arial" panose="020B0604020202020204" pitchFamily="34" charset="0"/>
              <a:buChar char="•"/>
            </a:pPr>
            <a:r>
              <a:rPr lang="en-US" dirty="0"/>
              <a:t>And we will wrap up with next steps and action items</a:t>
            </a:r>
          </a:p>
        </p:txBody>
      </p:sp>
      <p:sp>
        <p:nvSpPr>
          <p:cNvPr id="4" name="Slide Number Placeholder 3"/>
          <p:cNvSpPr>
            <a:spLocks noGrp="1"/>
          </p:cNvSpPr>
          <p:nvPr>
            <p:ph type="sldNum" sz="quarter" idx="5"/>
          </p:nvPr>
        </p:nvSpPr>
        <p:spPr/>
        <p:txBody>
          <a:bodyPr/>
          <a:lstStyle/>
          <a:p>
            <a:fld id="{E9F0B1EF-EBE2-644D-B9F9-00B5796CDE76}" type="slidenum">
              <a:rPr lang="en-US" smtClean="0"/>
              <a:t>38</a:t>
            </a:fld>
            <a:endParaRPr lang="en-US"/>
          </a:p>
        </p:txBody>
      </p:sp>
    </p:spTree>
    <p:extLst>
      <p:ext uri="{BB962C8B-B14F-4D97-AF65-F5344CB8AC3E}">
        <p14:creationId xmlns:p14="http://schemas.microsoft.com/office/powerpoint/2010/main" val="373065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39</a:t>
            </a:fld>
            <a:endParaRPr lang="en-US"/>
          </a:p>
        </p:txBody>
      </p:sp>
    </p:spTree>
    <p:extLst>
      <p:ext uri="{BB962C8B-B14F-4D97-AF65-F5344CB8AC3E}">
        <p14:creationId xmlns:p14="http://schemas.microsoft.com/office/powerpoint/2010/main" val="324634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0B1EF-EBE2-644D-B9F9-00B5796CDE76}" type="slidenum">
              <a:rPr lang="en-US" smtClean="0"/>
              <a:t>5</a:t>
            </a:fld>
            <a:endParaRPr lang="en-US"/>
          </a:p>
        </p:txBody>
      </p:sp>
    </p:spTree>
    <p:extLst>
      <p:ext uri="{BB962C8B-B14F-4D97-AF65-F5344CB8AC3E}">
        <p14:creationId xmlns:p14="http://schemas.microsoft.com/office/powerpoint/2010/main" val="2093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364CF-F2E7-CF47-9707-3BBE1EEB2178}" type="slidenum">
              <a:rPr lang="en-US" smtClean="0"/>
              <a:t>8</a:t>
            </a:fld>
            <a:endParaRPr lang="en-US"/>
          </a:p>
        </p:txBody>
      </p:sp>
    </p:spTree>
    <p:extLst>
      <p:ext uri="{BB962C8B-B14F-4D97-AF65-F5344CB8AC3E}">
        <p14:creationId xmlns:p14="http://schemas.microsoft.com/office/powerpoint/2010/main" val="374370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10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086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1342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02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2806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8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1930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99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84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02801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5/26/2022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2193365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83124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7456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3"/>
        <p:cNvGrpSpPr/>
        <p:nvPr/>
      </p:nvGrpSpPr>
      <p:grpSpPr>
        <a:xfrm>
          <a:off x="0" y="0"/>
          <a:ext cx="0" cy="0"/>
          <a:chOff x="0" y="0"/>
          <a:chExt cx="0" cy="0"/>
        </a:xfrm>
      </p:grpSpPr>
      <p:sp>
        <p:nvSpPr>
          <p:cNvPr id="94" name="Google Shape;94;p3"/>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378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9287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4562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28"/>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4" r:id="rId12"/>
    <p:sldLayoutId id="2147483845" r:id="rId13"/>
    <p:sldLayoutId id="2147483846" r:id="rId14"/>
    <p:sldLayoutId id="2147483847" r:id="rId15"/>
    <p:sldLayoutId id="2147483848" r:id="rId16"/>
    <p:sldLayoutId id="2147483849" r:id="rId17"/>
    <p:sldLayoutId id="2147483851" r:id="rId18"/>
    <p:sldLayoutId id="2147483852" r:id="rId19"/>
    <p:sldLayoutId id="2147483853" r:id="rId20"/>
    <p:sldLayoutId id="2147483854" r:id="rId21"/>
    <p:sldLayoutId id="2147483855" r:id="rId22"/>
    <p:sldLayoutId id="2147483857" r:id="rId23"/>
    <p:sldLayoutId id="2147483858" r:id="rId24"/>
    <p:sldLayoutId id="2147483859" r:id="rId25"/>
    <p:sldLayoutId id="2147483860" r:id="rId26"/>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2022-05-26</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92" r:id="rId21"/>
    <p:sldLayoutId id="2147483894" r:id="rId22"/>
    <p:sldLayoutId id="2147483895" r:id="rId23"/>
    <p:sldLayoutId id="2147483896" r:id="rId24"/>
    <p:sldLayoutId id="2147483897" r:id="rId25"/>
    <p:sldLayoutId id="2147483898" r:id="rId2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10.tmp"/></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mailto:support@collectivemedicaltech.com"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hyperlink" Target="https://community.collectivemedical.com/" TargetMode="External"/><Relationship Id="rId5" Type="http://schemas.openxmlformats.org/officeDocument/2006/relationships/hyperlink" Target="https://www2.illinois.gov/hfs/healthchoiceadt/Pages/default.aspx" TargetMode="External"/><Relationship Id="rId4" Type="http://schemas.openxmlformats.org/officeDocument/2006/relationships/hyperlink" Target="https://secure.collectivemedical.com/static/edie-ui/#/login?target=https:%2F%2Fsecure.collectivemedical.com%2Fclient%2Findex.d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support@collectivemedical.com"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10.tmp"/></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1.xml"/><Relationship Id="rId5" Type="http://schemas.openxmlformats.org/officeDocument/2006/relationships/hyperlink" Target="https://www2.illinois.gov/hfs/healthchoiceadt/Pages/Participants.aspx" TargetMode="External"/><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image" Target="../media/image15.tmp"/><Relationship Id="rId1" Type="http://schemas.openxmlformats.org/officeDocument/2006/relationships/slideLayout" Target="../slideLayouts/slideLayout47.xml"/><Relationship Id="rId6" Type="http://schemas.openxmlformats.org/officeDocument/2006/relationships/image" Target="../media/image22.tmp"/><Relationship Id="rId5" Type="http://schemas.openxmlformats.org/officeDocument/2006/relationships/image" Target="../media/image21.tmp"/><Relationship Id="rId10" Type="http://schemas.openxmlformats.org/officeDocument/2006/relationships/image" Target="../media/image26.png"/><Relationship Id="rId4" Type="http://schemas.openxmlformats.org/officeDocument/2006/relationships/image" Target="../media/image20.tmp"/><Relationship Id="rId9" Type="http://schemas.openxmlformats.org/officeDocument/2006/relationships/image" Target="../media/image2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79A9DBD-B04B-47B9-B809-81CDCA606EE3}"/>
              </a:ext>
            </a:extLst>
          </p:cNvPr>
          <p:cNvSpPr txBox="1">
            <a:spLocks/>
          </p:cNvSpPr>
          <p:nvPr/>
        </p:nvSpPr>
        <p:spPr>
          <a:xfrm>
            <a:off x="1377015" y="2046136"/>
            <a:ext cx="8658935" cy="1430372"/>
          </a:xfrm>
          <a:prstGeom prst="rect">
            <a:avLst/>
          </a:prstGeom>
          <a:noFill/>
        </p:spPr>
        <p:txBody>
          <a:bodyPr vert="horz" lIns="91440" tIns="45720" rIns="91440" bIns="45720" rtlCol="0">
            <a:noAutofit/>
          </a:bodyPr>
          <a:lstStyle>
            <a:lvl1pPr marL="0" indent="0" algn="l" defTabSz="914377" rtl="0" eaLnBrk="1" latinLnBrk="0" hangingPunct="1">
              <a:lnSpc>
                <a:spcPct val="90000"/>
              </a:lnSpc>
              <a:spcBef>
                <a:spcPts val="1000"/>
              </a:spcBef>
              <a:buFont typeface="Arial" panose="020B0604020202020204" pitchFamily="34" charset="0"/>
              <a:buNone/>
              <a:defRPr sz="4800" kern="1200" baseline="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Welcome, we will begin shortly. </a:t>
            </a:r>
          </a:p>
          <a:p>
            <a:endParaRPr lang="en-US" dirty="0"/>
          </a:p>
          <a:p>
            <a:endParaRPr lang="en-US" dirty="0"/>
          </a:p>
        </p:txBody>
      </p:sp>
      <p:sp>
        <p:nvSpPr>
          <p:cNvPr id="6" name="Text Placeholder 2">
            <a:extLst>
              <a:ext uri="{FF2B5EF4-FFF2-40B4-BE49-F238E27FC236}">
                <a16:creationId xmlns:a16="http://schemas.microsoft.com/office/drawing/2014/main" id="{FDC1A692-09BE-4BDD-8D23-BA94D7C44BED}"/>
              </a:ext>
            </a:extLst>
          </p:cNvPr>
          <p:cNvSpPr txBox="1">
            <a:spLocks/>
          </p:cNvSpPr>
          <p:nvPr/>
        </p:nvSpPr>
        <p:spPr>
          <a:xfrm>
            <a:off x="1499479" y="2761322"/>
            <a:ext cx="9168519" cy="26326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solidFill>
                  <a:srgbClr val="002060"/>
                </a:solidFill>
              </a:rPr>
              <a:t>General Housekeeping:</a:t>
            </a:r>
          </a:p>
          <a:p>
            <a:pPr marL="342900" indent="-342900"/>
            <a:r>
              <a:rPr lang="en-US" dirty="0">
                <a:solidFill>
                  <a:srgbClr val="002060"/>
                </a:solidFill>
              </a:rPr>
              <a:t>Please place yourself on mute. </a:t>
            </a:r>
          </a:p>
          <a:p>
            <a:pPr marL="342900" indent="-342900"/>
            <a:r>
              <a:rPr lang="en-US" dirty="0">
                <a:solidFill>
                  <a:srgbClr val="002060"/>
                </a:solidFill>
              </a:rPr>
              <a:t>       raise your hand to be unmuted. </a:t>
            </a:r>
          </a:p>
          <a:p>
            <a:pPr marL="342900" indent="-342900"/>
            <a:r>
              <a:rPr lang="en-US" dirty="0">
                <a:solidFill>
                  <a:srgbClr val="002060"/>
                </a:solidFill>
              </a:rPr>
              <a:t>Change your chat settings to send to “All Panelists and Attendees”</a:t>
            </a:r>
          </a:p>
        </p:txBody>
      </p:sp>
      <p:pic>
        <p:nvPicPr>
          <p:cNvPr id="7" name="Graphic 6" descr="Hand with solid fill">
            <a:extLst>
              <a:ext uri="{FF2B5EF4-FFF2-40B4-BE49-F238E27FC236}">
                <a16:creationId xmlns:a16="http://schemas.microsoft.com/office/drawing/2014/main" id="{0CA32E8C-BEFA-48D1-B601-ABE2E2D48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9968" y="3615934"/>
            <a:ext cx="591671" cy="591671"/>
          </a:xfrm>
          <a:prstGeom prst="rect">
            <a:avLst/>
          </a:prstGeom>
        </p:spPr>
      </p:pic>
      <p:pic>
        <p:nvPicPr>
          <p:cNvPr id="8" name="Picture 7">
            <a:extLst>
              <a:ext uri="{FF2B5EF4-FFF2-40B4-BE49-F238E27FC236}">
                <a16:creationId xmlns:a16="http://schemas.microsoft.com/office/drawing/2014/main" id="{B43F89FE-AD46-495D-A84A-9B36FE097EEF}"/>
              </a:ext>
            </a:extLst>
          </p:cNvPr>
          <p:cNvPicPr>
            <a:picLocks noChangeAspect="1"/>
          </p:cNvPicPr>
          <p:nvPr/>
        </p:nvPicPr>
        <p:blipFill>
          <a:blip r:embed="rId4"/>
          <a:stretch>
            <a:fillRect/>
          </a:stretch>
        </p:blipFill>
        <p:spPr>
          <a:xfrm>
            <a:off x="0" y="0"/>
            <a:ext cx="12212447" cy="1077364"/>
          </a:xfrm>
          <a:prstGeom prst="rect">
            <a:avLst/>
          </a:prstGeom>
        </p:spPr>
      </p:pic>
      <p:sp>
        <p:nvSpPr>
          <p:cNvPr id="9" name="Text Placeholder 1">
            <a:extLst>
              <a:ext uri="{FF2B5EF4-FFF2-40B4-BE49-F238E27FC236}">
                <a16:creationId xmlns:a16="http://schemas.microsoft.com/office/drawing/2014/main" id="{5A94B07D-9658-4B60-BAF3-F0E35830A415}"/>
              </a:ext>
            </a:extLst>
          </p:cNvPr>
          <p:cNvSpPr txBox="1">
            <a:spLocks/>
          </p:cNvSpPr>
          <p:nvPr/>
        </p:nvSpPr>
        <p:spPr>
          <a:xfrm>
            <a:off x="1605211" y="22644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dirty="0">
              <a:solidFill>
                <a:schemeClr val="bg1"/>
              </a:solidFill>
            </a:endParaRPr>
          </a:p>
        </p:txBody>
      </p:sp>
    </p:spTree>
    <p:extLst>
      <p:ext uri="{BB962C8B-B14F-4D97-AF65-F5344CB8AC3E}">
        <p14:creationId xmlns:p14="http://schemas.microsoft.com/office/powerpoint/2010/main" val="136978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5AE96AB-9DEF-4886-92E1-9BA25D8C26AF}"/>
              </a:ext>
            </a:extLst>
          </p:cNvPr>
          <p:cNvPicPr>
            <a:picLocks noChangeAspect="1"/>
          </p:cNvPicPr>
          <p:nvPr/>
        </p:nvPicPr>
        <p:blipFill>
          <a:blip r:embed="rId3"/>
          <a:stretch>
            <a:fillRect/>
          </a:stretch>
        </p:blipFill>
        <p:spPr>
          <a:xfrm>
            <a:off x="-20447" y="-18999"/>
            <a:ext cx="12212447" cy="1077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a:p>
        </p:txBody>
      </p:sp>
      <p:sp>
        <p:nvSpPr>
          <p:cNvPr id="212" name="Google Shape;212;p4"/>
          <p:cNvSpPr txBox="1"/>
          <p:nvPr/>
        </p:nvSpPr>
        <p:spPr>
          <a:xfrm>
            <a:off x="473626" y="6169584"/>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213" name="Google Shape;213;p4"/>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14" name="Google Shape;214;p4"/>
          <p:cNvCxnSpPr>
            <a:endCxn id="215"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16" name="Google Shape;216;p4"/>
          <p:cNvCxnSpPr>
            <a:endCxn id="217"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18" name="Google Shape;218;p4"/>
          <p:cNvCxnSpPr>
            <a:endCxn id="219"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20" name="Google Shape;220;p4"/>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21" name="Google Shape;221;p4"/>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4"/>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4"/>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4"/>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4"/>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4"/>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4"/>
          <p:cNvSpPr txBox="1"/>
          <p:nvPr/>
        </p:nvSpPr>
        <p:spPr>
          <a:xfrm>
            <a:off x="7513888" y="2133632"/>
            <a:ext cx="35820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1 – Patient Encounter</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patient presents in the emergency department of a hospital with a connection to the Collective network.</a:t>
            </a:r>
            <a:br>
              <a:rPr lang="en-US" sz="1800" dirty="0">
                <a:solidFill>
                  <a:schemeClr val="dk1"/>
                </a:solidFill>
                <a:latin typeface="Calibri"/>
                <a:ea typeface="Calibri"/>
                <a:cs typeface="Calibri"/>
                <a:sym typeface="Calibri"/>
              </a:rPr>
            </a:b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Basic demographic and triage information about the patient is entered into the hospital’s EHR.</a:t>
            </a:r>
            <a:endParaRPr dirty="0"/>
          </a:p>
        </p:txBody>
      </p:sp>
      <p:cxnSp>
        <p:nvCxnSpPr>
          <p:cNvPr id="226" name="Google Shape;226;p4"/>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227" name="Google Shape;227;p4"/>
          <p:cNvGrpSpPr/>
          <p:nvPr/>
        </p:nvGrpSpPr>
        <p:grpSpPr>
          <a:xfrm>
            <a:off x="1713237" y="3837633"/>
            <a:ext cx="614467" cy="614467"/>
            <a:chOff x="1713237" y="3837633"/>
            <a:chExt cx="614467" cy="614467"/>
          </a:xfrm>
        </p:grpSpPr>
        <p:sp>
          <p:nvSpPr>
            <p:cNvPr id="228" name="Google Shape;228;p4"/>
            <p:cNvSpPr/>
            <p:nvPr/>
          </p:nvSpPr>
          <p:spPr>
            <a:xfrm>
              <a:off x="1735893" y="3860289"/>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4"/>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 name="Picture 20">
            <a:extLst>
              <a:ext uri="{FF2B5EF4-FFF2-40B4-BE49-F238E27FC236}">
                <a16:creationId xmlns:a16="http://schemas.microsoft.com/office/drawing/2014/main" id="{54A3FB61-38F1-4478-A77A-36640E09A9B3}"/>
              </a:ext>
            </a:extLst>
          </p:cNvPr>
          <p:cNvPicPr>
            <a:picLocks noChangeAspect="1"/>
          </p:cNvPicPr>
          <p:nvPr/>
        </p:nvPicPr>
        <p:blipFill>
          <a:blip r:embed="rId3"/>
          <a:stretch>
            <a:fillRect/>
          </a:stretch>
        </p:blipFill>
        <p:spPr>
          <a:xfrm>
            <a:off x="-20447" y="18472"/>
            <a:ext cx="12212447" cy="10773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5"/>
          <p:cNvGrpSpPr/>
          <p:nvPr/>
        </p:nvGrpSpPr>
        <p:grpSpPr>
          <a:xfrm>
            <a:off x="2649065" y="3319469"/>
            <a:ext cx="303338" cy="303338"/>
            <a:chOff x="1713237" y="3837633"/>
            <a:chExt cx="614468" cy="614468"/>
          </a:xfrm>
        </p:grpSpPr>
        <p:sp>
          <p:nvSpPr>
            <p:cNvPr id="235" name="Google Shape;235;p5"/>
            <p:cNvSpPr/>
            <p:nvPr/>
          </p:nvSpPr>
          <p:spPr>
            <a:xfrm>
              <a:off x="1713238" y="3837634"/>
              <a:ext cx="614467" cy="614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5"/>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E9EDF1"/>
                </a:gs>
                <a:gs pos="15000">
                  <a:srgbClr val="E9EDF1"/>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7" name="Google Shape;237;p5"/>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a:p>
        </p:txBody>
      </p:sp>
      <p:sp>
        <p:nvSpPr>
          <p:cNvPr id="238" name="Google Shape;238;p5"/>
          <p:cNvSpPr txBox="1"/>
          <p:nvPr/>
        </p:nvSpPr>
        <p:spPr>
          <a:xfrm>
            <a:off x="303352" y="5967677"/>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239" name="Google Shape;239;p5"/>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40" name="Google Shape;240;p5"/>
          <p:cNvCxnSpPr>
            <a:endCxn id="241"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42" name="Google Shape;242;p5"/>
          <p:cNvCxnSpPr>
            <a:endCxn id="243"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44" name="Google Shape;244;p5"/>
          <p:cNvCxnSpPr>
            <a:endCxn id="245"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46" name="Google Shape;246;p5"/>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47" name="Google Shape;247;p5"/>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5"/>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5"/>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5"/>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5"/>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5"/>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5"/>
          <p:cNvSpPr txBox="1"/>
          <p:nvPr/>
        </p:nvSpPr>
        <p:spPr>
          <a:xfrm>
            <a:off x="7513888" y="2133632"/>
            <a:ext cx="35820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2 – ADT Transmission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moments, the hospital’s EHR sends the important information about the encounter to Collective in the form of an ADT message.</a:t>
            </a:r>
            <a:endParaRPr dirty="0"/>
          </a:p>
        </p:txBody>
      </p:sp>
      <p:cxnSp>
        <p:nvCxnSpPr>
          <p:cNvPr id="251" name="Google Shape;251;p5"/>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52" name="Google Shape;252;p5"/>
          <p:cNvSpPr/>
          <p:nvPr/>
        </p:nvSpPr>
        <p:spPr>
          <a:xfrm>
            <a:off x="2074852" y="3509560"/>
            <a:ext cx="1420824" cy="378398"/>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5"/>
          <p:cNvSpPr/>
          <p:nvPr/>
        </p:nvSpPr>
        <p:spPr>
          <a:xfrm>
            <a:off x="1061094"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80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5"/>
          <p:cNvSpPr txBox="1"/>
          <p:nvPr/>
        </p:nvSpPr>
        <p:spPr>
          <a:xfrm>
            <a:off x="2202626" y="3576046"/>
            <a:ext cx="1088886" cy="245580"/>
          </a:xfrm>
          <a:prstGeom prst="rect">
            <a:avLst/>
          </a:prstGeom>
          <a:noFill/>
          <a:ln>
            <a:noFill/>
          </a:ln>
        </p:spPr>
        <p:txBody>
          <a:bodyPr spcFirstLastPara="1" wrap="square" lIns="91425" tIns="0" rIns="91425" bIns="0" anchor="t" anchorCtr="0">
            <a:spAutoFit/>
          </a:bodyPr>
          <a:lstStyle/>
          <a:p>
            <a:pPr marL="0" marR="0" lvl="0" indent="0" algn="l" rtl="0">
              <a:lnSpc>
                <a:spcPct val="114000"/>
              </a:lnSpc>
              <a:spcBef>
                <a:spcPts val="0"/>
              </a:spcBef>
              <a:spcAft>
                <a:spcPts val="0"/>
              </a:spcAft>
              <a:buNone/>
            </a:pPr>
            <a:r>
              <a:rPr lang="en-US" sz="1400" dirty="0">
                <a:solidFill>
                  <a:schemeClr val="lt2"/>
                </a:solidFill>
                <a:latin typeface="Calibri"/>
                <a:ea typeface="Calibri"/>
                <a:cs typeface="Calibri"/>
                <a:sym typeface="Calibri"/>
              </a:rPr>
              <a:t>ADT Data</a:t>
            </a:r>
            <a:endParaRPr dirty="0"/>
          </a:p>
        </p:txBody>
      </p:sp>
      <p:pic>
        <p:nvPicPr>
          <p:cNvPr id="23" name="Picture 22">
            <a:extLst>
              <a:ext uri="{FF2B5EF4-FFF2-40B4-BE49-F238E27FC236}">
                <a16:creationId xmlns:a16="http://schemas.microsoft.com/office/drawing/2014/main" id="{FCD3769B-381F-49F8-859A-6C073AFE2ECB}"/>
              </a:ext>
            </a:extLst>
          </p:cNvPr>
          <p:cNvPicPr>
            <a:picLocks noChangeAspect="1"/>
          </p:cNvPicPr>
          <p:nvPr/>
        </p:nvPicPr>
        <p:blipFill>
          <a:blip r:embed="rId3"/>
          <a:stretch>
            <a:fillRect/>
          </a:stretch>
        </p:blipFill>
        <p:spPr>
          <a:xfrm>
            <a:off x="-20447" y="-15015"/>
            <a:ext cx="12212447" cy="10773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a:p>
        </p:txBody>
      </p:sp>
      <p:sp>
        <p:nvSpPr>
          <p:cNvPr id="260" name="Google Shape;260;p6"/>
          <p:cNvSpPr txBox="1"/>
          <p:nvPr/>
        </p:nvSpPr>
        <p:spPr>
          <a:xfrm>
            <a:off x="612231" y="6261969"/>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261" name="Google Shape;261;p6"/>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62" name="Google Shape;262;p6"/>
          <p:cNvCxnSpPr>
            <a:endCxn id="263"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64" name="Google Shape;264;p6"/>
          <p:cNvCxnSpPr>
            <a:endCxn id="265"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66" name="Google Shape;266;p6"/>
          <p:cNvCxnSpPr>
            <a:endCxn id="267"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68" name="Google Shape;268;p6"/>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69" name="Google Shape;269;p6"/>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6"/>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6"/>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6"/>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6"/>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
          <p:cNvSpPr txBox="1"/>
          <p:nvPr/>
        </p:nvSpPr>
        <p:spPr>
          <a:xfrm>
            <a:off x="7513888" y="2133632"/>
            <a:ext cx="35820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3 – Patient Identification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Collective platform normalizes the new encounter information, identifies the patient’s aggregate </a:t>
            </a:r>
            <a:r>
              <a:rPr lang="en-US" sz="1800" i="1" dirty="0">
                <a:solidFill>
                  <a:schemeClr val="dk1"/>
                </a:solidFill>
                <a:latin typeface="Calibri"/>
                <a:ea typeface="Calibri"/>
                <a:cs typeface="Calibri"/>
                <a:sym typeface="Calibri"/>
              </a:rPr>
              <a:t>profile on the network </a:t>
            </a:r>
            <a:r>
              <a:rPr lang="en-US" sz="1800" dirty="0">
                <a:solidFill>
                  <a:schemeClr val="dk1"/>
                </a:solidFill>
                <a:latin typeface="Calibri"/>
                <a:ea typeface="Calibri"/>
                <a:cs typeface="Calibri"/>
                <a:sym typeface="Calibri"/>
              </a:rPr>
              <a:t>as well as identifies patient’s aggregate profile existing through </a:t>
            </a:r>
            <a:r>
              <a:rPr lang="en-US" sz="1800" i="1" dirty="0" err="1">
                <a:solidFill>
                  <a:schemeClr val="dk1"/>
                </a:solidFill>
                <a:latin typeface="Calibri"/>
                <a:ea typeface="Calibri"/>
                <a:cs typeface="Calibri"/>
                <a:sym typeface="Calibri"/>
              </a:rPr>
              <a:t>Carequality</a:t>
            </a:r>
            <a:r>
              <a:rPr lang="en-US" sz="1800" i="1" dirty="0">
                <a:solidFill>
                  <a:schemeClr val="dk1"/>
                </a:solidFill>
                <a:latin typeface="Calibri"/>
                <a:ea typeface="Calibri"/>
                <a:cs typeface="Calibri"/>
                <a:sym typeface="Calibri"/>
              </a:rPr>
              <a:t> or </a:t>
            </a:r>
            <a:r>
              <a:rPr lang="en-US" sz="1800" i="1" dirty="0" err="1">
                <a:solidFill>
                  <a:schemeClr val="dk1"/>
                </a:solidFill>
                <a:latin typeface="Calibri"/>
                <a:ea typeface="Calibri"/>
                <a:cs typeface="Calibri"/>
                <a:sym typeface="Calibri"/>
              </a:rPr>
              <a:t>CommonWell</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and merges the new data in.</a:t>
            </a:r>
            <a:endParaRPr dirty="0"/>
          </a:p>
        </p:txBody>
      </p:sp>
      <p:cxnSp>
        <p:nvCxnSpPr>
          <p:cNvPr id="274" name="Google Shape;274;p6"/>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75" name="Google Shape;275;p6"/>
          <p:cNvSpPr/>
          <p:nvPr/>
        </p:nvSpPr>
        <p:spPr>
          <a:xfrm>
            <a:off x="347675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6" name="Google Shape;276;p6"/>
          <p:cNvSpPr/>
          <p:nvPr/>
        </p:nvSpPr>
        <p:spPr>
          <a:xfrm>
            <a:off x="346927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6"/>
          <p:cNvSpPr/>
          <p:nvPr/>
        </p:nvSpPr>
        <p:spPr>
          <a:xfrm>
            <a:off x="386201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6"/>
          <p:cNvSpPr/>
          <p:nvPr/>
        </p:nvSpPr>
        <p:spPr>
          <a:xfrm>
            <a:off x="385453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p:nvPr/>
        </p:nvSpPr>
        <p:spPr>
          <a:xfrm>
            <a:off x="347675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0" name="Google Shape;280;p6"/>
          <p:cNvSpPr/>
          <p:nvPr/>
        </p:nvSpPr>
        <p:spPr>
          <a:xfrm>
            <a:off x="346927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
          <p:cNvSpPr/>
          <p:nvPr/>
        </p:nvSpPr>
        <p:spPr>
          <a:xfrm>
            <a:off x="386201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2" name="Google Shape;282;p6"/>
          <p:cNvSpPr/>
          <p:nvPr/>
        </p:nvSpPr>
        <p:spPr>
          <a:xfrm>
            <a:off x="385453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
          <p:cNvSpPr/>
          <p:nvPr/>
        </p:nvSpPr>
        <p:spPr>
          <a:xfrm>
            <a:off x="347675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4" name="Google Shape;284;p6"/>
          <p:cNvSpPr/>
          <p:nvPr/>
        </p:nvSpPr>
        <p:spPr>
          <a:xfrm>
            <a:off x="346927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6"/>
          <p:cNvSpPr/>
          <p:nvPr/>
        </p:nvSpPr>
        <p:spPr>
          <a:xfrm>
            <a:off x="386201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6" name="Google Shape;286;p6"/>
          <p:cNvSpPr/>
          <p:nvPr/>
        </p:nvSpPr>
        <p:spPr>
          <a:xfrm>
            <a:off x="385453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24329A70-FB9D-42D8-A0D3-AA82E0727467}"/>
              </a:ext>
            </a:extLst>
          </p:cNvPr>
          <p:cNvPicPr>
            <a:picLocks noChangeAspect="1"/>
          </p:cNvPicPr>
          <p:nvPr/>
        </p:nvPicPr>
        <p:blipFill>
          <a:blip r:embed="rId3"/>
          <a:stretch>
            <a:fillRect/>
          </a:stretch>
        </p:blipFill>
        <p:spPr>
          <a:xfrm>
            <a:off x="-20447" y="-21948"/>
            <a:ext cx="12212447" cy="10773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Google Shape;291;p7"/>
          <p:cNvCxnSpPr>
            <a:endCxn id="292"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93" name="Google Shape;293;p7"/>
          <p:cNvCxnSpPr>
            <a:endCxn id="294"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295" name="Google Shape;295;p7"/>
          <p:cNvCxnSpPr>
            <a:endCxn id="296"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297" name="Google Shape;297;p7"/>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98" name="Google Shape;298;p7"/>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7"/>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a:p>
        </p:txBody>
      </p:sp>
      <p:sp>
        <p:nvSpPr>
          <p:cNvPr id="300" name="Google Shape;300;p7"/>
          <p:cNvSpPr txBox="1"/>
          <p:nvPr/>
        </p:nvSpPr>
        <p:spPr>
          <a:xfrm>
            <a:off x="802432" y="6073471"/>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301" name="Google Shape;301;p7"/>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02" name="Google Shape;302;p7"/>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7"/>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7"/>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7"/>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7"/>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7"/>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7"/>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4 – HIPAA Verification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Collective analyzes its network, and all entities showing a verified HIPAA relationship with the patient are identified, including the facility at which the patient is currently experiencing the triggering encounter.</a:t>
            </a:r>
            <a:endParaRPr dirty="0"/>
          </a:p>
        </p:txBody>
      </p:sp>
      <p:cxnSp>
        <p:nvCxnSpPr>
          <p:cNvPr id="306" name="Google Shape;306;p7"/>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07" name="Google Shape;307;p7"/>
          <p:cNvGrpSpPr/>
          <p:nvPr/>
        </p:nvGrpSpPr>
        <p:grpSpPr>
          <a:xfrm>
            <a:off x="3531089" y="3476287"/>
            <a:ext cx="614467" cy="614467"/>
            <a:chOff x="1713237" y="3837633"/>
            <a:chExt cx="614467" cy="614467"/>
          </a:xfrm>
        </p:grpSpPr>
        <p:sp>
          <p:nvSpPr>
            <p:cNvPr id="308" name="Google Shape;308;p7"/>
            <p:cNvSpPr/>
            <p:nvPr/>
          </p:nvSpPr>
          <p:spPr>
            <a:xfrm>
              <a:off x="1734470" y="3858866"/>
              <a:ext cx="572004" cy="572004"/>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7"/>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1" name="Picture 20">
            <a:extLst>
              <a:ext uri="{FF2B5EF4-FFF2-40B4-BE49-F238E27FC236}">
                <a16:creationId xmlns:a16="http://schemas.microsoft.com/office/drawing/2014/main" id="{5C3B9535-B437-463F-AD53-465919BA4820}"/>
              </a:ext>
            </a:extLst>
          </p:cNvPr>
          <p:cNvPicPr>
            <a:picLocks noChangeAspect="1"/>
          </p:cNvPicPr>
          <p:nvPr/>
        </p:nvPicPr>
        <p:blipFill>
          <a:blip r:embed="rId3"/>
          <a:stretch>
            <a:fillRect/>
          </a:stretch>
        </p:blipFill>
        <p:spPr>
          <a:xfrm>
            <a:off x="-20447" y="-18999"/>
            <a:ext cx="12212447" cy="10773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cxnSp>
        <p:nvCxnSpPr>
          <p:cNvPr id="314" name="Google Shape;314;p8"/>
          <p:cNvCxnSpPr>
            <a:endCxn id="315"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16" name="Google Shape;316;p8"/>
          <p:cNvCxnSpPr>
            <a:endCxn id="317"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318" name="Google Shape;318;p8"/>
          <p:cNvCxnSpPr>
            <a:endCxn id="319"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20" name="Google Shape;320;p8"/>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21" name="Google Shape;321;p8"/>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8"/>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a:p>
        </p:txBody>
      </p:sp>
      <p:sp>
        <p:nvSpPr>
          <p:cNvPr id="323" name="Google Shape;323;p8"/>
          <p:cNvSpPr txBox="1"/>
          <p:nvPr/>
        </p:nvSpPr>
        <p:spPr>
          <a:xfrm>
            <a:off x="787846" y="5951911"/>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324" name="Google Shape;324;p8"/>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25" name="Google Shape;325;p8"/>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8"/>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8"/>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8"/>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8"/>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5 – Criteria Analysis</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Each of these entities’ Collective profiles are analyzed to identify which—if any—of the members of the patient’s care team should receive notification of the encounter, and curated specifics about the patient’s needs.</a:t>
            </a:r>
            <a:endParaRPr dirty="0"/>
          </a:p>
        </p:txBody>
      </p:sp>
      <p:cxnSp>
        <p:nvCxnSpPr>
          <p:cNvPr id="328" name="Google Shape;328;p8"/>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29" name="Google Shape;329;p8"/>
          <p:cNvGrpSpPr/>
          <p:nvPr/>
        </p:nvGrpSpPr>
        <p:grpSpPr>
          <a:xfrm>
            <a:off x="4931589" y="1737825"/>
            <a:ext cx="880404" cy="880404"/>
            <a:chOff x="5904831" y="1652012"/>
            <a:chExt cx="880404" cy="880404"/>
          </a:xfrm>
        </p:grpSpPr>
        <p:sp>
          <p:nvSpPr>
            <p:cNvPr id="330" name="Google Shape;330;p8"/>
            <p:cNvSpPr/>
            <p:nvPr/>
          </p:nvSpPr>
          <p:spPr>
            <a:xfrm>
              <a:off x="6027126" y="1760290"/>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p8"/>
            <p:cNvPicPr preferRelativeResize="0"/>
            <p:nvPr/>
          </p:nvPicPr>
          <p:blipFill rotWithShape="1">
            <a:blip r:embed="rId3">
              <a:alphaModFix/>
            </a:blip>
            <a:srcRect/>
            <a:stretch/>
          </p:blipFill>
          <p:spPr>
            <a:xfrm>
              <a:off x="5904831" y="1652012"/>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2" name="Google Shape;332;p8"/>
          <p:cNvGrpSpPr/>
          <p:nvPr/>
        </p:nvGrpSpPr>
        <p:grpSpPr>
          <a:xfrm>
            <a:off x="5831043" y="4253282"/>
            <a:ext cx="880404" cy="880404"/>
            <a:chOff x="7345167" y="4528445"/>
            <a:chExt cx="880404" cy="880404"/>
          </a:xfrm>
        </p:grpSpPr>
        <p:sp>
          <p:nvSpPr>
            <p:cNvPr id="333" name="Google Shape;333;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5" name="Google Shape;335;p8"/>
          <p:cNvGrpSpPr/>
          <p:nvPr/>
        </p:nvGrpSpPr>
        <p:grpSpPr>
          <a:xfrm>
            <a:off x="1450134" y="3494552"/>
            <a:ext cx="1007316" cy="1007316"/>
            <a:chOff x="7345167" y="4528445"/>
            <a:chExt cx="880404" cy="880404"/>
          </a:xfrm>
        </p:grpSpPr>
        <p:sp>
          <p:nvSpPr>
            <p:cNvPr id="336" name="Google Shape;336;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sp>
        <p:nvSpPr>
          <p:cNvPr id="338" name="Google Shape;338;p8"/>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 name="Picture 26">
            <a:extLst>
              <a:ext uri="{FF2B5EF4-FFF2-40B4-BE49-F238E27FC236}">
                <a16:creationId xmlns:a16="http://schemas.microsoft.com/office/drawing/2014/main" id="{67507453-7620-4543-AD1B-4C1ADBC0D838}"/>
              </a:ext>
            </a:extLst>
          </p:cNvPr>
          <p:cNvPicPr>
            <a:picLocks noChangeAspect="1"/>
          </p:cNvPicPr>
          <p:nvPr/>
        </p:nvPicPr>
        <p:blipFill>
          <a:blip r:embed="rId4"/>
          <a:stretch>
            <a:fillRect/>
          </a:stretch>
        </p:blipFill>
        <p:spPr>
          <a:xfrm>
            <a:off x="-35033" y="-10166"/>
            <a:ext cx="12212447" cy="10773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a:p>
        </p:txBody>
      </p:sp>
      <p:sp>
        <p:nvSpPr>
          <p:cNvPr id="344" name="Google Shape;344;p9"/>
          <p:cNvSpPr txBox="1"/>
          <p:nvPr/>
        </p:nvSpPr>
        <p:spPr>
          <a:xfrm>
            <a:off x="303352" y="5999014"/>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cxnSp>
        <p:nvCxnSpPr>
          <p:cNvPr id="345" name="Google Shape;345;p9"/>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cxnSp>
        <p:nvCxnSpPr>
          <p:cNvPr id="346" name="Google Shape;346;p9"/>
          <p:cNvCxnSpPr>
            <a:endCxn id="347"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48" name="Google Shape;348;p9"/>
          <p:cNvCxnSpPr/>
          <p:nvPr/>
        </p:nvCxnSpPr>
        <p:spPr>
          <a:xfrm rot="10800000" flipH="1">
            <a:off x="4108484" y="2281535"/>
            <a:ext cx="599808" cy="1077104"/>
          </a:xfrm>
          <a:prstGeom prst="straightConnector1">
            <a:avLst/>
          </a:prstGeom>
          <a:noFill/>
          <a:ln w="12700" cap="rnd" cmpd="sng">
            <a:solidFill>
              <a:srgbClr val="D8D8D8"/>
            </a:solidFill>
            <a:prstDash val="dash"/>
            <a:miter lim="800000"/>
            <a:headEnd type="none" w="sm" len="sm"/>
            <a:tailEnd type="none" w="sm" len="sm"/>
          </a:ln>
        </p:spPr>
      </p:cxnSp>
      <p:cxnSp>
        <p:nvCxnSpPr>
          <p:cNvPr id="349" name="Google Shape;349;p9"/>
          <p:cNvCxnSpPr>
            <a:endCxn id="350"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51" name="Google Shape;351;p9"/>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52" name="Google Shape;352;p9"/>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9"/>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9"/>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9"/>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9"/>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6 – Care Team Notification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seconds of the patient’s initial presentation at the triggering facility, real-time notifications are delivered to the members of the patient’s care team identified as being best placed to intervene and impact outcomes.</a:t>
            </a:r>
            <a:endParaRPr dirty="0"/>
          </a:p>
        </p:txBody>
      </p:sp>
      <p:cxnSp>
        <p:nvCxnSpPr>
          <p:cNvPr id="356" name="Google Shape;356;p9"/>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357" name="Google Shape;357;p9"/>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9"/>
          <p:cNvSpPr/>
          <p:nvPr/>
        </p:nvSpPr>
        <p:spPr>
          <a:xfrm rot="10800000">
            <a:off x="2055998" y="3564255"/>
            <a:ext cx="1420824"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59" name="Google Shape;359;p9"/>
          <p:cNvSpPr/>
          <p:nvPr/>
        </p:nvSpPr>
        <p:spPr>
          <a:xfrm rot="1026657">
            <a:off x="4116511" y="4104136"/>
            <a:ext cx="1572369"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9"/>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1" name="Google Shape;361;p9"/>
          <p:cNvGrpSpPr/>
          <p:nvPr/>
        </p:nvGrpSpPr>
        <p:grpSpPr>
          <a:xfrm>
            <a:off x="2582397" y="3082566"/>
            <a:ext cx="455888" cy="510280"/>
            <a:chOff x="7289136" y="380877"/>
            <a:chExt cx="5149393" cy="5763804"/>
          </a:xfrm>
        </p:grpSpPr>
        <p:sp>
          <p:nvSpPr>
            <p:cNvPr id="362" name="Google Shape;362;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4" name="Google Shape;364;p9"/>
          <p:cNvGrpSpPr/>
          <p:nvPr/>
        </p:nvGrpSpPr>
        <p:grpSpPr>
          <a:xfrm rot="1059884">
            <a:off x="4775561" y="3631130"/>
            <a:ext cx="455888" cy="510280"/>
            <a:chOff x="7289136" y="380877"/>
            <a:chExt cx="5149393" cy="5763804"/>
          </a:xfrm>
        </p:grpSpPr>
        <p:sp>
          <p:nvSpPr>
            <p:cNvPr id="365" name="Google Shape;365;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6" name="Picture 25">
            <a:extLst>
              <a:ext uri="{FF2B5EF4-FFF2-40B4-BE49-F238E27FC236}">
                <a16:creationId xmlns:a16="http://schemas.microsoft.com/office/drawing/2014/main" id="{637E13A2-1E25-4E6A-8B02-171A4C3AAE2B}"/>
              </a:ext>
            </a:extLst>
          </p:cNvPr>
          <p:cNvPicPr>
            <a:picLocks noChangeAspect="1"/>
          </p:cNvPicPr>
          <p:nvPr/>
        </p:nvPicPr>
        <p:blipFill>
          <a:blip r:embed="rId3"/>
          <a:stretch>
            <a:fillRect/>
          </a:stretch>
        </p:blipFill>
        <p:spPr>
          <a:xfrm>
            <a:off x="0" y="-5091"/>
            <a:ext cx="12212447" cy="10773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0"/>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a:p>
        </p:txBody>
      </p:sp>
      <p:sp>
        <p:nvSpPr>
          <p:cNvPr id="372" name="Google Shape;372;p10"/>
          <p:cNvSpPr txBox="1"/>
          <p:nvPr/>
        </p:nvSpPr>
        <p:spPr>
          <a:xfrm>
            <a:off x="858417" y="5930449"/>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r>
              <a:rPr lang="en-US" sz="3000" dirty="0">
                <a:solidFill>
                  <a:schemeClr val="dk1"/>
                </a:solidFill>
                <a:latin typeface="Calibri"/>
                <a:ea typeface="Calibri"/>
                <a:cs typeface="Calibri"/>
                <a:sym typeface="Calibri"/>
              </a:rPr>
              <a:t>Collective notifications – Workflow and Process</a:t>
            </a:r>
            <a:endParaRPr dirty="0"/>
          </a:p>
        </p:txBody>
      </p:sp>
      <p:sp>
        <p:nvSpPr>
          <p:cNvPr id="373" name="Google Shape;373;p10"/>
          <p:cNvSpPr txBox="1"/>
          <p:nvPr/>
        </p:nvSpPr>
        <p:spPr>
          <a:xfrm>
            <a:off x="7513888" y="2133632"/>
            <a:ext cx="3582057"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7 – Provider Action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All members of the patient’s care team are now empowered to take action to influence better outcomes for the patient.</a:t>
            </a:r>
            <a:endParaRPr dirty="0"/>
          </a:p>
          <a:p>
            <a:pPr marL="0" marR="0" lvl="0" indent="0" algn="l" rtl="0">
              <a:spcBef>
                <a:spcPts val="0"/>
              </a:spcBef>
              <a:spcAft>
                <a:spcPts val="0"/>
              </a:spcAft>
              <a:buNone/>
            </a:pPr>
            <a:endParaRPr sz="600" dirty="0">
              <a:solidFill>
                <a:schemeClr val="dk1"/>
              </a:solidFill>
              <a:latin typeface="Calibri"/>
              <a:ea typeface="Calibri"/>
              <a:cs typeface="Calibri"/>
              <a:sym typeface="Calibri"/>
            </a:endParaRPr>
          </a:p>
          <a:p>
            <a:pPr marL="346075" marR="0" lvl="0" indent="-1778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ED providers are empowered to act quickly from a position of knowledge</a:t>
            </a:r>
            <a:br>
              <a:rPr lang="en-US" sz="1800" dirty="0">
                <a:solidFill>
                  <a:schemeClr val="dk1"/>
                </a:solidFill>
                <a:latin typeface="Calibri"/>
                <a:ea typeface="Calibri"/>
                <a:cs typeface="Calibri"/>
                <a:sym typeface="Calibri"/>
              </a:rPr>
            </a:br>
            <a:endParaRPr sz="600" dirty="0">
              <a:solidFill>
                <a:schemeClr val="dk1"/>
              </a:solidFill>
              <a:latin typeface="Calibri"/>
              <a:ea typeface="Calibri"/>
              <a:cs typeface="Calibri"/>
              <a:sym typeface="Calibri"/>
            </a:endParaRPr>
          </a:p>
          <a:p>
            <a:pPr marL="346075" marR="0" lvl="0" indent="-1778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primary care and specialists can proactively involve themselves when necessary</a:t>
            </a:r>
            <a:endParaRPr dirty="0"/>
          </a:p>
        </p:txBody>
      </p:sp>
      <p:cxnSp>
        <p:nvCxnSpPr>
          <p:cNvPr id="374" name="Google Shape;374;p10"/>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cxnSp>
        <p:nvCxnSpPr>
          <p:cNvPr id="375" name="Google Shape;375;p10"/>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376" name="Google Shape;376;p10"/>
          <p:cNvCxnSpPr>
            <a:endCxn id="377"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78" name="Google Shape;378;p10"/>
          <p:cNvCxnSpPr>
            <a:endCxn id="379"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380" name="Google Shape;380;p10"/>
          <p:cNvCxnSpPr>
            <a:endCxn id="381"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382" name="Google Shape;382;p10"/>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83" name="Google Shape;383;p10"/>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0"/>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0"/>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0"/>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0"/>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0"/>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0"/>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7" name="Google Shape;387;p10"/>
          <p:cNvGrpSpPr/>
          <p:nvPr/>
        </p:nvGrpSpPr>
        <p:grpSpPr>
          <a:xfrm>
            <a:off x="1716888" y="3837634"/>
            <a:ext cx="614467" cy="614467"/>
            <a:chOff x="1718695" y="3837634"/>
            <a:chExt cx="614467" cy="614467"/>
          </a:xfrm>
        </p:grpSpPr>
        <p:sp>
          <p:nvSpPr>
            <p:cNvPr id="388" name="Google Shape;388;p10"/>
            <p:cNvSpPr/>
            <p:nvPr/>
          </p:nvSpPr>
          <p:spPr>
            <a:xfrm>
              <a:off x="1741349" y="3860288"/>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89" name="Google Shape;389;p10"/>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0" name="Google Shape;390;p10"/>
          <p:cNvGrpSpPr/>
          <p:nvPr/>
        </p:nvGrpSpPr>
        <p:grpSpPr>
          <a:xfrm>
            <a:off x="6058227" y="4498159"/>
            <a:ext cx="494974" cy="494974"/>
            <a:chOff x="1718695" y="3837634"/>
            <a:chExt cx="614467" cy="614467"/>
          </a:xfrm>
        </p:grpSpPr>
        <p:sp>
          <p:nvSpPr>
            <p:cNvPr id="391" name="Google Shape;391;p10"/>
            <p:cNvSpPr/>
            <p:nvPr/>
          </p:nvSpPr>
          <p:spPr>
            <a:xfrm>
              <a:off x="1741349" y="3860288"/>
              <a:ext cx="569158" cy="569158"/>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92" name="Google Shape;392;p10"/>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4" name="Picture 23">
            <a:extLst>
              <a:ext uri="{FF2B5EF4-FFF2-40B4-BE49-F238E27FC236}">
                <a16:creationId xmlns:a16="http://schemas.microsoft.com/office/drawing/2014/main" id="{83DD4BFF-D1EE-4333-9995-12E024EC3599}"/>
              </a:ext>
            </a:extLst>
          </p:cNvPr>
          <p:cNvPicPr>
            <a:picLocks noChangeAspect="1"/>
          </p:cNvPicPr>
          <p:nvPr/>
        </p:nvPicPr>
        <p:blipFill>
          <a:blip r:embed="rId3"/>
          <a:stretch>
            <a:fillRect/>
          </a:stretch>
        </p:blipFill>
        <p:spPr>
          <a:xfrm>
            <a:off x="-10224" y="-4571"/>
            <a:ext cx="12212447" cy="10773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The Collective Network – Accessing Shared Information</a:t>
            </a:r>
          </a:p>
          <a:p>
            <a:endParaRPr lang="en-US" dirty="0"/>
          </a:p>
        </p:txBody>
      </p:sp>
      <p:sp>
        <p:nvSpPr>
          <p:cNvPr id="3" name="Text Placeholder 2">
            <a:extLst>
              <a:ext uri="{FF2B5EF4-FFF2-40B4-BE49-F238E27FC236}">
                <a16:creationId xmlns:a16="http://schemas.microsoft.com/office/drawing/2014/main" id="{F0616663-1822-49BA-9089-FA21C69E0E00}"/>
              </a:ext>
            </a:extLst>
          </p:cNvPr>
          <p:cNvSpPr>
            <a:spLocks noGrp="1"/>
          </p:cNvSpPr>
          <p:nvPr>
            <p:ph type="body" sz="quarter" idx="11"/>
          </p:nvPr>
        </p:nvSpPr>
        <p:spPr>
          <a:xfrm>
            <a:off x="785813" y="1396733"/>
            <a:ext cx="9455467" cy="4600579"/>
          </a:xfrm>
        </p:spPr>
        <p:txBody>
          <a:bodyPr/>
          <a:lstStyle/>
          <a:p>
            <a:pPr marL="0" indent="0">
              <a:buNone/>
            </a:pPr>
            <a:r>
              <a:rPr lang="en-US" sz="2000" dirty="0">
                <a:solidFill>
                  <a:schemeClr val="tx1"/>
                </a:solidFill>
              </a:rPr>
              <a:t>Information from each of these sources can be accessed by care team members in one of two ways:</a:t>
            </a:r>
          </a:p>
          <a:p>
            <a:pPr marL="914377" lvl="2" indent="0">
              <a:buNone/>
            </a:pPr>
            <a:endParaRPr lang="en-US" dirty="0">
              <a:solidFill>
                <a:srgbClr val="455469"/>
              </a:solidFill>
            </a:endParaRPr>
          </a:p>
          <a:p>
            <a:pPr marL="914377" lvl="2" indent="0">
              <a:buNone/>
            </a:pPr>
            <a:endParaRPr lang="en-US" dirty="0">
              <a:solidFill>
                <a:srgbClr val="455469"/>
              </a:solidFill>
            </a:endParaRPr>
          </a:p>
          <a:p>
            <a:pPr lvl="2"/>
            <a:r>
              <a:rPr lang="en-US" sz="2000" dirty="0">
                <a:solidFill>
                  <a:srgbClr val="455469"/>
                </a:solidFill>
              </a:rPr>
              <a:t>Real-time Collective notifications, delivered directly to providers at the point of care</a:t>
            </a:r>
            <a:endParaRPr lang="en-US" dirty="0">
              <a:solidFill>
                <a:srgbClr val="455469"/>
              </a:solidFill>
            </a:endParaRPr>
          </a:p>
          <a:p>
            <a:pPr marL="914377" lvl="2" indent="0">
              <a:buNone/>
            </a:pPr>
            <a:endParaRPr lang="en-US" dirty="0">
              <a:solidFill>
                <a:srgbClr val="455469"/>
              </a:solidFill>
            </a:endParaRPr>
          </a:p>
          <a:p>
            <a:pPr lvl="2"/>
            <a:endParaRPr lang="en-US" dirty="0">
              <a:solidFill>
                <a:srgbClr val="455469"/>
              </a:solidFill>
            </a:endParaRPr>
          </a:p>
          <a:p>
            <a:pPr lvl="2"/>
            <a:endParaRPr lang="en-US" sz="2000" dirty="0">
              <a:solidFill>
                <a:srgbClr val="455469"/>
              </a:solidFill>
            </a:endParaRPr>
          </a:p>
          <a:p>
            <a:pPr lvl="2"/>
            <a:r>
              <a:rPr lang="en-US" sz="2000" dirty="0">
                <a:solidFill>
                  <a:srgbClr val="455469"/>
                </a:solidFill>
              </a:rPr>
              <a:t>Logging into the Collective platform to view patient information</a:t>
            </a:r>
          </a:p>
          <a:p>
            <a:pPr lvl="2"/>
            <a:endParaRPr lang="en-US" dirty="0"/>
          </a:p>
        </p:txBody>
      </p:sp>
      <p:pic>
        <p:nvPicPr>
          <p:cNvPr id="5" name="Picture 4">
            <a:extLst>
              <a:ext uri="{FF2B5EF4-FFF2-40B4-BE49-F238E27FC236}">
                <a16:creationId xmlns:a16="http://schemas.microsoft.com/office/drawing/2014/main" id="{1C6619C5-F102-4BB2-B90A-17FA0F43A648}"/>
              </a:ext>
            </a:extLst>
          </p:cNvPr>
          <p:cNvPicPr>
            <a:picLocks noChangeAspect="1"/>
          </p:cNvPicPr>
          <p:nvPr/>
        </p:nvPicPr>
        <p:blipFill>
          <a:blip r:embed="rId2"/>
          <a:stretch>
            <a:fillRect/>
          </a:stretch>
        </p:blipFill>
        <p:spPr>
          <a:xfrm>
            <a:off x="767286" y="2438778"/>
            <a:ext cx="948261" cy="1052465"/>
          </a:xfrm>
          <a:prstGeom prst="rect">
            <a:avLst/>
          </a:prstGeom>
        </p:spPr>
      </p:pic>
      <p:sp>
        <p:nvSpPr>
          <p:cNvPr id="6" name="Freeform: Shape 5">
            <a:extLst>
              <a:ext uri="{FF2B5EF4-FFF2-40B4-BE49-F238E27FC236}">
                <a16:creationId xmlns:a16="http://schemas.microsoft.com/office/drawing/2014/main" id="{8A9D0B21-78F0-4699-A25B-DF5CEA74543A}"/>
              </a:ext>
            </a:extLst>
          </p:cNvPr>
          <p:cNvSpPr/>
          <p:nvPr/>
        </p:nvSpPr>
        <p:spPr>
          <a:xfrm>
            <a:off x="662511" y="4088633"/>
            <a:ext cx="1171575" cy="1052464"/>
          </a:xfrm>
          <a:custGeom>
            <a:avLst/>
            <a:gdLst>
              <a:gd name="connsiteX0" fmla="*/ 1 w 3596926"/>
              <a:gd name="connsiteY0" fmla="*/ 2580692 h 2748332"/>
              <a:gd name="connsiteX1" fmla="*/ 3596926 w 3596926"/>
              <a:gd name="connsiteY1" fmla="*/ 2580692 h 2748332"/>
              <a:gd name="connsiteX2" fmla="*/ 3596926 w 3596926"/>
              <a:gd name="connsiteY2" fmla="*/ 2748332 h 2748332"/>
              <a:gd name="connsiteX3" fmla="*/ 1 w 3596926"/>
              <a:gd name="connsiteY3" fmla="*/ 2748332 h 2748332"/>
              <a:gd name="connsiteX4" fmla="*/ 3059149 w 3596926"/>
              <a:gd name="connsiteY4" fmla="*/ 2278997 h 2748332"/>
              <a:gd name="connsiteX5" fmla="*/ 3124007 w 3596926"/>
              <a:gd name="connsiteY5" fmla="*/ 2461039 h 2748332"/>
              <a:gd name="connsiteX6" fmla="*/ 3465864 w 3596926"/>
              <a:gd name="connsiteY6" fmla="*/ 2461039 h 2748332"/>
              <a:gd name="connsiteX7" fmla="*/ 3390488 w 3596926"/>
              <a:gd name="connsiteY7" fmla="*/ 2278997 h 2748332"/>
              <a:gd name="connsiteX8" fmla="*/ 2641705 w 3596926"/>
              <a:gd name="connsiteY8" fmla="*/ 2278997 h 2748332"/>
              <a:gd name="connsiteX9" fmla="*/ 2690483 w 3596926"/>
              <a:gd name="connsiteY9" fmla="*/ 2461039 h 2748332"/>
              <a:gd name="connsiteX10" fmla="*/ 3075472 w 3596926"/>
              <a:gd name="connsiteY10" fmla="*/ 2461039 h 2748332"/>
              <a:gd name="connsiteX11" fmla="*/ 3010614 w 3596926"/>
              <a:gd name="connsiteY11" fmla="*/ 2278997 h 2748332"/>
              <a:gd name="connsiteX12" fmla="*/ 2229282 w 3596926"/>
              <a:gd name="connsiteY12" fmla="*/ 2278997 h 2748332"/>
              <a:gd name="connsiteX13" fmla="*/ 2257463 w 3596926"/>
              <a:gd name="connsiteY13" fmla="*/ 2461039 h 2748332"/>
              <a:gd name="connsiteX14" fmla="*/ 2643151 w 3596926"/>
              <a:gd name="connsiteY14" fmla="*/ 2461039 h 2748332"/>
              <a:gd name="connsiteX15" fmla="*/ 2594373 w 3596926"/>
              <a:gd name="connsiteY15" fmla="*/ 2278997 h 2748332"/>
              <a:gd name="connsiteX16" fmla="*/ 1821324 w 3596926"/>
              <a:gd name="connsiteY16" fmla="*/ 2278997 h 2748332"/>
              <a:gd name="connsiteX17" fmla="*/ 1821324 w 3596926"/>
              <a:gd name="connsiteY17" fmla="*/ 2461039 h 2748332"/>
              <a:gd name="connsiteX18" fmla="*/ 2211199 w 3596926"/>
              <a:gd name="connsiteY18" fmla="*/ 2461039 h 2748332"/>
              <a:gd name="connsiteX19" fmla="*/ 2183018 w 3596926"/>
              <a:gd name="connsiteY19" fmla="*/ 2278997 h 2748332"/>
              <a:gd name="connsiteX20" fmla="*/ 1413402 w 3596926"/>
              <a:gd name="connsiteY20" fmla="*/ 2278997 h 2748332"/>
              <a:gd name="connsiteX21" fmla="*/ 1385220 w 3596926"/>
              <a:gd name="connsiteY21" fmla="*/ 2461039 h 2748332"/>
              <a:gd name="connsiteX22" fmla="*/ 1775605 w 3596926"/>
              <a:gd name="connsiteY22" fmla="*/ 2461039 h 2748332"/>
              <a:gd name="connsiteX23" fmla="*/ 1775605 w 3596926"/>
              <a:gd name="connsiteY23" fmla="*/ 2278997 h 2748332"/>
              <a:gd name="connsiteX24" fmla="*/ 1002555 w 3596926"/>
              <a:gd name="connsiteY24" fmla="*/ 2278997 h 2748332"/>
              <a:gd name="connsiteX25" fmla="*/ 953777 w 3596926"/>
              <a:gd name="connsiteY25" fmla="*/ 2461039 h 2748332"/>
              <a:gd name="connsiteX26" fmla="*/ 1338957 w 3596926"/>
              <a:gd name="connsiteY26" fmla="*/ 2461039 h 2748332"/>
              <a:gd name="connsiteX27" fmla="*/ 1367139 w 3596926"/>
              <a:gd name="connsiteY27" fmla="*/ 2278997 h 2748332"/>
              <a:gd name="connsiteX28" fmla="*/ 594334 w 3596926"/>
              <a:gd name="connsiteY28" fmla="*/ 2278997 h 2748332"/>
              <a:gd name="connsiteX29" fmla="*/ 529476 w 3596926"/>
              <a:gd name="connsiteY29" fmla="*/ 2461039 h 2748332"/>
              <a:gd name="connsiteX30" fmla="*/ 906446 w 3596926"/>
              <a:gd name="connsiteY30" fmla="*/ 2461039 h 2748332"/>
              <a:gd name="connsiteX31" fmla="*/ 955224 w 3596926"/>
              <a:gd name="connsiteY31" fmla="*/ 2278997 h 2748332"/>
              <a:gd name="connsiteX32" fmla="*/ 206441 w 3596926"/>
              <a:gd name="connsiteY32" fmla="*/ 2278997 h 2748332"/>
              <a:gd name="connsiteX33" fmla="*/ 131064 w 3596926"/>
              <a:gd name="connsiteY33" fmla="*/ 2461039 h 2748332"/>
              <a:gd name="connsiteX34" fmla="*/ 480942 w 3596926"/>
              <a:gd name="connsiteY34" fmla="*/ 2461039 h 2748332"/>
              <a:gd name="connsiteX35" fmla="*/ 545800 w 3596926"/>
              <a:gd name="connsiteY35" fmla="*/ 2278997 h 2748332"/>
              <a:gd name="connsiteX36" fmla="*/ 2983034 w 3596926"/>
              <a:gd name="connsiteY36" fmla="*/ 2065358 h 2748332"/>
              <a:gd name="connsiteX37" fmla="*/ 3042860 w 3596926"/>
              <a:gd name="connsiteY37" fmla="*/ 2233278 h 2748332"/>
              <a:gd name="connsiteX38" fmla="*/ 3371557 w 3596926"/>
              <a:gd name="connsiteY38" fmla="*/ 2233278 h 2748332"/>
              <a:gd name="connsiteX39" fmla="*/ 3302028 w 3596926"/>
              <a:gd name="connsiteY39" fmla="*/ 2065358 h 2748332"/>
              <a:gd name="connsiteX40" fmla="*/ 2584461 w 3596926"/>
              <a:gd name="connsiteY40" fmla="*/ 2065358 h 2748332"/>
              <a:gd name="connsiteX41" fmla="*/ 2629455 w 3596926"/>
              <a:gd name="connsiteY41" fmla="*/ 2233278 h 2748332"/>
              <a:gd name="connsiteX42" fmla="*/ 2994325 w 3596926"/>
              <a:gd name="connsiteY42" fmla="*/ 2233278 h 2748332"/>
              <a:gd name="connsiteX43" fmla="*/ 2934499 w 3596926"/>
              <a:gd name="connsiteY43" fmla="*/ 2065358 h 2748332"/>
              <a:gd name="connsiteX44" fmla="*/ 2196209 w 3596926"/>
              <a:gd name="connsiteY44" fmla="*/ 2065358 h 2748332"/>
              <a:gd name="connsiteX45" fmla="*/ 2222204 w 3596926"/>
              <a:gd name="connsiteY45" fmla="*/ 2233278 h 2748332"/>
              <a:gd name="connsiteX46" fmla="*/ 2582123 w 3596926"/>
              <a:gd name="connsiteY46" fmla="*/ 2233278 h 2748332"/>
              <a:gd name="connsiteX47" fmla="*/ 2537129 w 3596926"/>
              <a:gd name="connsiteY47" fmla="*/ 2065358 h 2748332"/>
              <a:gd name="connsiteX48" fmla="*/ 1821324 w 3596926"/>
              <a:gd name="connsiteY48" fmla="*/ 2065358 h 2748332"/>
              <a:gd name="connsiteX49" fmla="*/ 1821324 w 3596926"/>
              <a:gd name="connsiteY49" fmla="*/ 2233278 h 2748332"/>
              <a:gd name="connsiteX50" fmla="*/ 2175941 w 3596926"/>
              <a:gd name="connsiteY50" fmla="*/ 2233278 h 2748332"/>
              <a:gd name="connsiteX51" fmla="*/ 2149946 w 3596926"/>
              <a:gd name="connsiteY51" fmla="*/ 2065358 h 2748332"/>
              <a:gd name="connsiteX52" fmla="*/ 1446474 w 3596926"/>
              <a:gd name="connsiteY52" fmla="*/ 2065358 h 2748332"/>
              <a:gd name="connsiteX53" fmla="*/ 1420479 w 3596926"/>
              <a:gd name="connsiteY53" fmla="*/ 2233278 h 2748332"/>
              <a:gd name="connsiteX54" fmla="*/ 1775605 w 3596926"/>
              <a:gd name="connsiteY54" fmla="*/ 2233278 h 2748332"/>
              <a:gd name="connsiteX55" fmla="*/ 1775605 w 3596926"/>
              <a:gd name="connsiteY55" fmla="*/ 2065358 h 2748332"/>
              <a:gd name="connsiteX56" fmla="*/ 1059800 w 3596926"/>
              <a:gd name="connsiteY56" fmla="*/ 2065358 h 2748332"/>
              <a:gd name="connsiteX57" fmla="*/ 1014806 w 3596926"/>
              <a:gd name="connsiteY57" fmla="*/ 2233278 h 2748332"/>
              <a:gd name="connsiteX58" fmla="*/ 1374216 w 3596926"/>
              <a:gd name="connsiteY58" fmla="*/ 2233278 h 2748332"/>
              <a:gd name="connsiteX59" fmla="*/ 1400211 w 3596926"/>
              <a:gd name="connsiteY59" fmla="*/ 2065358 h 2748332"/>
              <a:gd name="connsiteX60" fmla="*/ 670449 w 3596926"/>
              <a:gd name="connsiteY60" fmla="*/ 2065358 h 2748332"/>
              <a:gd name="connsiteX61" fmla="*/ 610623 w 3596926"/>
              <a:gd name="connsiteY61" fmla="*/ 2233278 h 2748332"/>
              <a:gd name="connsiteX62" fmla="*/ 967475 w 3596926"/>
              <a:gd name="connsiteY62" fmla="*/ 2233278 h 2748332"/>
              <a:gd name="connsiteX63" fmla="*/ 1012469 w 3596926"/>
              <a:gd name="connsiteY63" fmla="*/ 2065358 h 2748332"/>
              <a:gd name="connsiteX64" fmla="*/ 294900 w 3596926"/>
              <a:gd name="connsiteY64" fmla="*/ 2065358 h 2748332"/>
              <a:gd name="connsiteX65" fmla="*/ 225371 w 3596926"/>
              <a:gd name="connsiteY65" fmla="*/ 2233278 h 2748332"/>
              <a:gd name="connsiteX66" fmla="*/ 562089 w 3596926"/>
              <a:gd name="connsiteY66" fmla="*/ 2233278 h 2748332"/>
              <a:gd name="connsiteX67" fmla="*/ 621915 w 3596926"/>
              <a:gd name="connsiteY67" fmla="*/ 2065358 h 2748332"/>
              <a:gd name="connsiteX68" fmla="*/ 2917678 w 3596926"/>
              <a:gd name="connsiteY68" fmla="*/ 1881918 h 2748332"/>
              <a:gd name="connsiteX69" fmla="*/ 2966745 w 3596926"/>
              <a:gd name="connsiteY69" fmla="*/ 2019639 h 2748332"/>
              <a:gd name="connsiteX70" fmla="*/ 3283098 w 3596926"/>
              <a:gd name="connsiteY70" fmla="*/ 2019639 h 2748332"/>
              <a:gd name="connsiteX71" fmla="*/ 3226073 w 3596926"/>
              <a:gd name="connsiteY71" fmla="*/ 1881918 h 2748332"/>
              <a:gd name="connsiteX72" fmla="*/ 2535308 w 3596926"/>
              <a:gd name="connsiteY72" fmla="*/ 1881918 h 2748332"/>
              <a:gd name="connsiteX73" fmla="*/ 2572210 w 3596926"/>
              <a:gd name="connsiteY73" fmla="*/ 2019639 h 2748332"/>
              <a:gd name="connsiteX74" fmla="*/ 2918210 w 3596926"/>
              <a:gd name="connsiteY74" fmla="*/ 2019639 h 2748332"/>
              <a:gd name="connsiteX75" fmla="*/ 2869143 w 3596926"/>
              <a:gd name="connsiteY75" fmla="*/ 1881918 h 2748332"/>
              <a:gd name="connsiteX76" fmla="*/ 2167811 w 3596926"/>
              <a:gd name="connsiteY76" fmla="*/ 1881918 h 2748332"/>
              <a:gd name="connsiteX77" fmla="*/ 2189131 w 3596926"/>
              <a:gd name="connsiteY77" fmla="*/ 2019639 h 2748332"/>
              <a:gd name="connsiteX78" fmla="*/ 2524878 w 3596926"/>
              <a:gd name="connsiteY78" fmla="*/ 2019639 h 2748332"/>
              <a:gd name="connsiteX79" fmla="*/ 2487976 w 3596926"/>
              <a:gd name="connsiteY79" fmla="*/ 1881918 h 2748332"/>
              <a:gd name="connsiteX80" fmla="*/ 1821324 w 3596926"/>
              <a:gd name="connsiteY80" fmla="*/ 1881918 h 2748332"/>
              <a:gd name="connsiteX81" fmla="*/ 1821324 w 3596926"/>
              <a:gd name="connsiteY81" fmla="*/ 2019639 h 2748332"/>
              <a:gd name="connsiteX82" fmla="*/ 2142868 w 3596926"/>
              <a:gd name="connsiteY82" fmla="*/ 2019639 h 2748332"/>
              <a:gd name="connsiteX83" fmla="*/ 2121548 w 3596926"/>
              <a:gd name="connsiteY83" fmla="*/ 1881918 h 2748332"/>
              <a:gd name="connsiteX84" fmla="*/ 1474872 w 3596926"/>
              <a:gd name="connsiteY84" fmla="*/ 1881918 h 2748332"/>
              <a:gd name="connsiteX85" fmla="*/ 1453552 w 3596926"/>
              <a:gd name="connsiteY85" fmla="*/ 2019639 h 2748332"/>
              <a:gd name="connsiteX86" fmla="*/ 1775605 w 3596926"/>
              <a:gd name="connsiteY86" fmla="*/ 2019639 h 2748332"/>
              <a:gd name="connsiteX87" fmla="*/ 1775605 w 3596926"/>
              <a:gd name="connsiteY87" fmla="*/ 1881918 h 2748332"/>
              <a:gd name="connsiteX88" fmla="*/ 1108952 w 3596926"/>
              <a:gd name="connsiteY88" fmla="*/ 1881918 h 2748332"/>
              <a:gd name="connsiteX89" fmla="*/ 1072050 w 3596926"/>
              <a:gd name="connsiteY89" fmla="*/ 2019639 h 2748332"/>
              <a:gd name="connsiteX90" fmla="*/ 1407289 w 3596926"/>
              <a:gd name="connsiteY90" fmla="*/ 2019639 h 2748332"/>
              <a:gd name="connsiteX91" fmla="*/ 1428609 w 3596926"/>
              <a:gd name="connsiteY91" fmla="*/ 1881918 h 2748332"/>
              <a:gd name="connsiteX92" fmla="*/ 735805 w 3596926"/>
              <a:gd name="connsiteY92" fmla="*/ 1881918 h 2748332"/>
              <a:gd name="connsiteX93" fmla="*/ 686738 w 3596926"/>
              <a:gd name="connsiteY93" fmla="*/ 2019639 h 2748332"/>
              <a:gd name="connsiteX94" fmla="*/ 1024719 w 3596926"/>
              <a:gd name="connsiteY94" fmla="*/ 2019639 h 2748332"/>
              <a:gd name="connsiteX95" fmla="*/ 1061621 w 3596926"/>
              <a:gd name="connsiteY95" fmla="*/ 1881918 h 2748332"/>
              <a:gd name="connsiteX96" fmla="*/ 370855 w 3596926"/>
              <a:gd name="connsiteY96" fmla="*/ 1881918 h 2748332"/>
              <a:gd name="connsiteX97" fmla="*/ 313830 w 3596926"/>
              <a:gd name="connsiteY97" fmla="*/ 2019639 h 2748332"/>
              <a:gd name="connsiteX98" fmla="*/ 638204 w 3596926"/>
              <a:gd name="connsiteY98" fmla="*/ 2019639 h 2748332"/>
              <a:gd name="connsiteX99" fmla="*/ 687271 w 3596926"/>
              <a:gd name="connsiteY99" fmla="*/ 1881918 h 2748332"/>
              <a:gd name="connsiteX100" fmla="*/ 301931 w 3596926"/>
              <a:gd name="connsiteY100" fmla="*/ 1806881 h 2748332"/>
              <a:gd name="connsiteX101" fmla="*/ 3294995 w 3596926"/>
              <a:gd name="connsiteY101" fmla="*/ 1806881 h 2748332"/>
              <a:gd name="connsiteX102" fmla="*/ 3596926 w 3596926"/>
              <a:gd name="connsiteY102" fmla="*/ 2536077 h 2748332"/>
              <a:gd name="connsiteX103" fmla="*/ 0 w 3596926"/>
              <a:gd name="connsiteY103" fmla="*/ 2536077 h 2748332"/>
              <a:gd name="connsiteX104" fmla="*/ 1918825 w 3596926"/>
              <a:gd name="connsiteY104" fmla="*/ 834499 h 2748332"/>
              <a:gd name="connsiteX105" fmla="*/ 2162094 w 3596926"/>
              <a:gd name="connsiteY105" fmla="*/ 1109190 h 2748332"/>
              <a:gd name="connsiteX106" fmla="*/ 2055222 w 3596926"/>
              <a:gd name="connsiteY106" fmla="*/ 1120388 h 2748332"/>
              <a:gd name="connsiteX107" fmla="*/ 2109466 w 3596926"/>
              <a:gd name="connsiteY107" fmla="*/ 1263584 h 2748332"/>
              <a:gd name="connsiteX108" fmla="*/ 2060316 w 3596926"/>
              <a:gd name="connsiteY108" fmla="*/ 1282203 h 2748332"/>
              <a:gd name="connsiteX109" fmla="*/ 2006073 w 3596926"/>
              <a:gd name="connsiteY109" fmla="*/ 1139006 h 2748332"/>
              <a:gd name="connsiteX110" fmla="*/ 1918604 w 3596926"/>
              <a:gd name="connsiteY110" fmla="*/ 1201425 h 2748332"/>
              <a:gd name="connsiteX111" fmla="*/ 647149 w 3596926"/>
              <a:gd name="connsiteY111" fmla="*/ 398707 h 2748332"/>
              <a:gd name="connsiteX112" fmla="*/ 647149 w 3596926"/>
              <a:gd name="connsiteY112" fmla="*/ 1447197 h 2748332"/>
              <a:gd name="connsiteX113" fmla="*/ 2302583 w 3596926"/>
              <a:gd name="connsiteY113" fmla="*/ 1447197 h 2748332"/>
              <a:gd name="connsiteX114" fmla="*/ 2302583 w 3596926"/>
              <a:gd name="connsiteY114" fmla="*/ 398707 h 2748332"/>
              <a:gd name="connsiteX115" fmla="*/ 859603 w 3596926"/>
              <a:gd name="connsiteY115" fmla="*/ 311641 h 2748332"/>
              <a:gd name="connsiteX116" fmla="*/ 828909 w 3596926"/>
              <a:gd name="connsiteY116" fmla="*/ 342335 h 2748332"/>
              <a:gd name="connsiteX117" fmla="*/ 859603 w 3596926"/>
              <a:gd name="connsiteY117" fmla="*/ 373029 h 2748332"/>
              <a:gd name="connsiteX118" fmla="*/ 890297 w 3596926"/>
              <a:gd name="connsiteY118" fmla="*/ 342335 h 2748332"/>
              <a:gd name="connsiteX119" fmla="*/ 859603 w 3596926"/>
              <a:gd name="connsiteY119" fmla="*/ 311641 h 2748332"/>
              <a:gd name="connsiteX120" fmla="*/ 677843 w 3596926"/>
              <a:gd name="connsiteY120" fmla="*/ 311641 h 2748332"/>
              <a:gd name="connsiteX121" fmla="*/ 647149 w 3596926"/>
              <a:gd name="connsiteY121" fmla="*/ 342335 h 2748332"/>
              <a:gd name="connsiteX122" fmla="*/ 677843 w 3596926"/>
              <a:gd name="connsiteY122" fmla="*/ 373029 h 2748332"/>
              <a:gd name="connsiteX123" fmla="*/ 708537 w 3596926"/>
              <a:gd name="connsiteY123" fmla="*/ 342335 h 2748332"/>
              <a:gd name="connsiteX124" fmla="*/ 677843 w 3596926"/>
              <a:gd name="connsiteY124" fmla="*/ 311641 h 2748332"/>
              <a:gd name="connsiteX125" fmla="*/ 768723 w 3596926"/>
              <a:gd name="connsiteY125" fmla="*/ 311210 h 2748332"/>
              <a:gd name="connsiteX126" fmla="*/ 738029 w 3596926"/>
              <a:gd name="connsiteY126" fmla="*/ 341904 h 2748332"/>
              <a:gd name="connsiteX127" fmla="*/ 768723 w 3596926"/>
              <a:gd name="connsiteY127" fmla="*/ 372598 h 2748332"/>
              <a:gd name="connsiteX128" fmla="*/ 799417 w 3596926"/>
              <a:gd name="connsiteY128" fmla="*/ 341904 h 2748332"/>
              <a:gd name="connsiteX129" fmla="*/ 768723 w 3596926"/>
              <a:gd name="connsiteY129" fmla="*/ 311210 h 2748332"/>
              <a:gd name="connsiteX130" fmla="*/ 617657 w 3596926"/>
              <a:gd name="connsiteY130" fmla="*/ 285101 h 2748332"/>
              <a:gd name="connsiteX131" fmla="*/ 2332075 w 3596926"/>
              <a:gd name="connsiteY131" fmla="*/ 285101 h 2748332"/>
              <a:gd name="connsiteX132" fmla="*/ 2332075 w 3596926"/>
              <a:gd name="connsiteY132" fmla="*/ 1477965 h 2748332"/>
              <a:gd name="connsiteX133" fmla="*/ 617657 w 3596926"/>
              <a:gd name="connsiteY133" fmla="*/ 1477965 h 2748332"/>
              <a:gd name="connsiteX134" fmla="*/ 381572 w 3596926"/>
              <a:gd name="connsiteY134" fmla="*/ 72379 h 2748332"/>
              <a:gd name="connsiteX135" fmla="*/ 381572 w 3596926"/>
              <a:gd name="connsiteY135" fmla="*/ 1690687 h 2748332"/>
              <a:gd name="connsiteX136" fmla="*/ 3215352 w 3596926"/>
              <a:gd name="connsiteY136" fmla="*/ 1690687 h 2748332"/>
              <a:gd name="connsiteX137" fmla="*/ 3215352 w 3596926"/>
              <a:gd name="connsiteY137" fmla="*/ 72379 h 2748332"/>
              <a:gd name="connsiteX138" fmla="*/ 307800 w 3596926"/>
              <a:gd name="connsiteY138" fmla="*/ 0 h 2748332"/>
              <a:gd name="connsiteX139" fmla="*/ 3289125 w 3596926"/>
              <a:gd name="connsiteY139" fmla="*/ 0 h 2748332"/>
              <a:gd name="connsiteX140" fmla="*/ 3289125 w 3596926"/>
              <a:gd name="connsiteY140" fmla="*/ 1763066 h 2748332"/>
              <a:gd name="connsiteX141" fmla="*/ 307800 w 3596926"/>
              <a:gd name="connsiteY141" fmla="*/ 1763066 h 274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96926" h="2748332">
                <a:moveTo>
                  <a:pt x="1" y="2580692"/>
                </a:moveTo>
                <a:lnTo>
                  <a:pt x="3596926" y="2580692"/>
                </a:lnTo>
                <a:lnTo>
                  <a:pt x="3596926" y="2748332"/>
                </a:lnTo>
                <a:lnTo>
                  <a:pt x="1" y="2748332"/>
                </a:lnTo>
                <a:close/>
                <a:moveTo>
                  <a:pt x="3059149" y="2278997"/>
                </a:moveTo>
                <a:lnTo>
                  <a:pt x="3124007" y="2461039"/>
                </a:lnTo>
                <a:lnTo>
                  <a:pt x="3465864" y="2461039"/>
                </a:lnTo>
                <a:lnTo>
                  <a:pt x="3390488" y="2278997"/>
                </a:lnTo>
                <a:close/>
                <a:moveTo>
                  <a:pt x="2641705" y="2278997"/>
                </a:moveTo>
                <a:lnTo>
                  <a:pt x="2690483" y="2461039"/>
                </a:lnTo>
                <a:lnTo>
                  <a:pt x="3075472" y="2461039"/>
                </a:lnTo>
                <a:lnTo>
                  <a:pt x="3010614" y="2278997"/>
                </a:lnTo>
                <a:close/>
                <a:moveTo>
                  <a:pt x="2229282" y="2278997"/>
                </a:moveTo>
                <a:lnTo>
                  <a:pt x="2257463" y="2461039"/>
                </a:lnTo>
                <a:lnTo>
                  <a:pt x="2643151" y="2461039"/>
                </a:lnTo>
                <a:lnTo>
                  <a:pt x="2594373" y="2278997"/>
                </a:lnTo>
                <a:close/>
                <a:moveTo>
                  <a:pt x="1821324" y="2278997"/>
                </a:moveTo>
                <a:lnTo>
                  <a:pt x="1821324" y="2461039"/>
                </a:lnTo>
                <a:lnTo>
                  <a:pt x="2211199" y="2461039"/>
                </a:lnTo>
                <a:lnTo>
                  <a:pt x="2183018" y="2278997"/>
                </a:lnTo>
                <a:close/>
                <a:moveTo>
                  <a:pt x="1413402" y="2278997"/>
                </a:moveTo>
                <a:lnTo>
                  <a:pt x="1385220" y="2461039"/>
                </a:lnTo>
                <a:lnTo>
                  <a:pt x="1775605" y="2461039"/>
                </a:lnTo>
                <a:lnTo>
                  <a:pt x="1775605" y="2278997"/>
                </a:lnTo>
                <a:close/>
                <a:moveTo>
                  <a:pt x="1002555" y="2278997"/>
                </a:moveTo>
                <a:lnTo>
                  <a:pt x="953777" y="2461039"/>
                </a:lnTo>
                <a:lnTo>
                  <a:pt x="1338957" y="2461039"/>
                </a:lnTo>
                <a:lnTo>
                  <a:pt x="1367139" y="2278997"/>
                </a:lnTo>
                <a:close/>
                <a:moveTo>
                  <a:pt x="594334" y="2278997"/>
                </a:moveTo>
                <a:lnTo>
                  <a:pt x="529476" y="2461039"/>
                </a:lnTo>
                <a:lnTo>
                  <a:pt x="906446" y="2461039"/>
                </a:lnTo>
                <a:lnTo>
                  <a:pt x="955224" y="2278997"/>
                </a:lnTo>
                <a:close/>
                <a:moveTo>
                  <a:pt x="206441" y="2278997"/>
                </a:moveTo>
                <a:lnTo>
                  <a:pt x="131064" y="2461039"/>
                </a:lnTo>
                <a:lnTo>
                  <a:pt x="480942" y="2461039"/>
                </a:lnTo>
                <a:lnTo>
                  <a:pt x="545800" y="2278997"/>
                </a:lnTo>
                <a:close/>
                <a:moveTo>
                  <a:pt x="2983034" y="2065358"/>
                </a:moveTo>
                <a:lnTo>
                  <a:pt x="3042860" y="2233278"/>
                </a:lnTo>
                <a:lnTo>
                  <a:pt x="3371557" y="2233278"/>
                </a:lnTo>
                <a:lnTo>
                  <a:pt x="3302028" y="2065358"/>
                </a:lnTo>
                <a:close/>
                <a:moveTo>
                  <a:pt x="2584461" y="2065358"/>
                </a:moveTo>
                <a:lnTo>
                  <a:pt x="2629455" y="2233278"/>
                </a:lnTo>
                <a:lnTo>
                  <a:pt x="2994325" y="2233278"/>
                </a:lnTo>
                <a:lnTo>
                  <a:pt x="2934499" y="2065358"/>
                </a:lnTo>
                <a:close/>
                <a:moveTo>
                  <a:pt x="2196209" y="2065358"/>
                </a:moveTo>
                <a:lnTo>
                  <a:pt x="2222204" y="2233278"/>
                </a:lnTo>
                <a:lnTo>
                  <a:pt x="2582123" y="2233278"/>
                </a:lnTo>
                <a:lnTo>
                  <a:pt x="2537129" y="2065358"/>
                </a:lnTo>
                <a:close/>
                <a:moveTo>
                  <a:pt x="1821324" y="2065358"/>
                </a:moveTo>
                <a:lnTo>
                  <a:pt x="1821324" y="2233278"/>
                </a:lnTo>
                <a:lnTo>
                  <a:pt x="2175941" y="2233278"/>
                </a:lnTo>
                <a:lnTo>
                  <a:pt x="2149946" y="2065358"/>
                </a:lnTo>
                <a:close/>
                <a:moveTo>
                  <a:pt x="1446474" y="2065358"/>
                </a:moveTo>
                <a:lnTo>
                  <a:pt x="1420479" y="2233278"/>
                </a:lnTo>
                <a:lnTo>
                  <a:pt x="1775605" y="2233278"/>
                </a:lnTo>
                <a:lnTo>
                  <a:pt x="1775605" y="2065358"/>
                </a:lnTo>
                <a:close/>
                <a:moveTo>
                  <a:pt x="1059800" y="2065358"/>
                </a:moveTo>
                <a:lnTo>
                  <a:pt x="1014806" y="2233278"/>
                </a:lnTo>
                <a:lnTo>
                  <a:pt x="1374216" y="2233278"/>
                </a:lnTo>
                <a:lnTo>
                  <a:pt x="1400211" y="2065358"/>
                </a:lnTo>
                <a:close/>
                <a:moveTo>
                  <a:pt x="670449" y="2065358"/>
                </a:moveTo>
                <a:lnTo>
                  <a:pt x="610623" y="2233278"/>
                </a:lnTo>
                <a:lnTo>
                  <a:pt x="967475" y="2233278"/>
                </a:lnTo>
                <a:lnTo>
                  <a:pt x="1012469" y="2065358"/>
                </a:lnTo>
                <a:close/>
                <a:moveTo>
                  <a:pt x="294900" y="2065358"/>
                </a:moveTo>
                <a:lnTo>
                  <a:pt x="225371" y="2233278"/>
                </a:lnTo>
                <a:lnTo>
                  <a:pt x="562089" y="2233278"/>
                </a:lnTo>
                <a:lnTo>
                  <a:pt x="621915" y="2065358"/>
                </a:lnTo>
                <a:close/>
                <a:moveTo>
                  <a:pt x="2917678" y="1881918"/>
                </a:moveTo>
                <a:lnTo>
                  <a:pt x="2966745" y="2019639"/>
                </a:lnTo>
                <a:lnTo>
                  <a:pt x="3283098" y="2019639"/>
                </a:lnTo>
                <a:lnTo>
                  <a:pt x="3226073" y="1881918"/>
                </a:lnTo>
                <a:close/>
                <a:moveTo>
                  <a:pt x="2535308" y="1881918"/>
                </a:moveTo>
                <a:lnTo>
                  <a:pt x="2572210" y="2019639"/>
                </a:lnTo>
                <a:lnTo>
                  <a:pt x="2918210" y="2019639"/>
                </a:lnTo>
                <a:lnTo>
                  <a:pt x="2869143" y="1881918"/>
                </a:lnTo>
                <a:close/>
                <a:moveTo>
                  <a:pt x="2167811" y="1881918"/>
                </a:moveTo>
                <a:lnTo>
                  <a:pt x="2189131" y="2019639"/>
                </a:lnTo>
                <a:lnTo>
                  <a:pt x="2524878" y="2019639"/>
                </a:lnTo>
                <a:lnTo>
                  <a:pt x="2487976" y="1881918"/>
                </a:lnTo>
                <a:close/>
                <a:moveTo>
                  <a:pt x="1821324" y="1881918"/>
                </a:moveTo>
                <a:lnTo>
                  <a:pt x="1821324" y="2019639"/>
                </a:lnTo>
                <a:lnTo>
                  <a:pt x="2142868" y="2019639"/>
                </a:lnTo>
                <a:lnTo>
                  <a:pt x="2121548" y="1881918"/>
                </a:lnTo>
                <a:close/>
                <a:moveTo>
                  <a:pt x="1474872" y="1881918"/>
                </a:moveTo>
                <a:lnTo>
                  <a:pt x="1453552" y="2019639"/>
                </a:lnTo>
                <a:lnTo>
                  <a:pt x="1775605" y="2019639"/>
                </a:lnTo>
                <a:lnTo>
                  <a:pt x="1775605" y="1881918"/>
                </a:lnTo>
                <a:close/>
                <a:moveTo>
                  <a:pt x="1108952" y="1881918"/>
                </a:moveTo>
                <a:lnTo>
                  <a:pt x="1072050" y="2019639"/>
                </a:lnTo>
                <a:lnTo>
                  <a:pt x="1407289" y="2019639"/>
                </a:lnTo>
                <a:lnTo>
                  <a:pt x="1428609" y="1881918"/>
                </a:lnTo>
                <a:close/>
                <a:moveTo>
                  <a:pt x="735805" y="1881918"/>
                </a:moveTo>
                <a:lnTo>
                  <a:pt x="686738" y="2019639"/>
                </a:lnTo>
                <a:lnTo>
                  <a:pt x="1024719" y="2019639"/>
                </a:lnTo>
                <a:lnTo>
                  <a:pt x="1061621" y="1881918"/>
                </a:lnTo>
                <a:close/>
                <a:moveTo>
                  <a:pt x="370855" y="1881918"/>
                </a:moveTo>
                <a:lnTo>
                  <a:pt x="313830" y="2019639"/>
                </a:lnTo>
                <a:lnTo>
                  <a:pt x="638204" y="2019639"/>
                </a:lnTo>
                <a:lnTo>
                  <a:pt x="687271" y="1881918"/>
                </a:lnTo>
                <a:close/>
                <a:moveTo>
                  <a:pt x="301931" y="1806881"/>
                </a:moveTo>
                <a:lnTo>
                  <a:pt x="3294995" y="1806881"/>
                </a:lnTo>
                <a:lnTo>
                  <a:pt x="3596926" y="2536077"/>
                </a:lnTo>
                <a:lnTo>
                  <a:pt x="0" y="2536077"/>
                </a:lnTo>
                <a:close/>
                <a:moveTo>
                  <a:pt x="1918825" y="834499"/>
                </a:moveTo>
                <a:lnTo>
                  <a:pt x="2162094" y="1109190"/>
                </a:lnTo>
                <a:lnTo>
                  <a:pt x="2055222" y="1120388"/>
                </a:lnTo>
                <a:lnTo>
                  <a:pt x="2109466" y="1263584"/>
                </a:lnTo>
                <a:lnTo>
                  <a:pt x="2060316" y="1282203"/>
                </a:lnTo>
                <a:lnTo>
                  <a:pt x="2006073" y="1139006"/>
                </a:lnTo>
                <a:lnTo>
                  <a:pt x="1918604" y="1201425"/>
                </a:lnTo>
                <a:close/>
                <a:moveTo>
                  <a:pt x="647149" y="398707"/>
                </a:moveTo>
                <a:lnTo>
                  <a:pt x="647149" y="1447197"/>
                </a:lnTo>
                <a:lnTo>
                  <a:pt x="2302583" y="1447197"/>
                </a:lnTo>
                <a:lnTo>
                  <a:pt x="2302583" y="398707"/>
                </a:lnTo>
                <a:close/>
                <a:moveTo>
                  <a:pt x="859603" y="311641"/>
                </a:moveTo>
                <a:cubicBezTo>
                  <a:pt x="842652" y="311641"/>
                  <a:pt x="828909" y="325384"/>
                  <a:pt x="828909" y="342335"/>
                </a:cubicBezTo>
                <a:cubicBezTo>
                  <a:pt x="828909" y="359287"/>
                  <a:pt x="842652" y="373029"/>
                  <a:pt x="859603" y="373029"/>
                </a:cubicBezTo>
                <a:cubicBezTo>
                  <a:pt x="876554" y="373029"/>
                  <a:pt x="890297" y="359287"/>
                  <a:pt x="890297" y="342335"/>
                </a:cubicBezTo>
                <a:cubicBezTo>
                  <a:pt x="890297" y="325384"/>
                  <a:pt x="876554" y="311641"/>
                  <a:pt x="859603" y="311641"/>
                </a:cubicBezTo>
                <a:close/>
                <a:moveTo>
                  <a:pt x="677843" y="311641"/>
                </a:moveTo>
                <a:cubicBezTo>
                  <a:pt x="660892" y="311641"/>
                  <a:pt x="647149" y="325384"/>
                  <a:pt x="647149" y="342335"/>
                </a:cubicBezTo>
                <a:cubicBezTo>
                  <a:pt x="647149" y="359287"/>
                  <a:pt x="660892" y="373029"/>
                  <a:pt x="677843" y="373029"/>
                </a:cubicBezTo>
                <a:cubicBezTo>
                  <a:pt x="694795" y="373029"/>
                  <a:pt x="708537" y="359287"/>
                  <a:pt x="708537" y="342335"/>
                </a:cubicBezTo>
                <a:cubicBezTo>
                  <a:pt x="708537" y="325384"/>
                  <a:pt x="694795" y="311641"/>
                  <a:pt x="677843" y="311641"/>
                </a:cubicBezTo>
                <a:close/>
                <a:moveTo>
                  <a:pt x="768723" y="311210"/>
                </a:moveTo>
                <a:cubicBezTo>
                  <a:pt x="751772" y="311210"/>
                  <a:pt x="738029" y="324953"/>
                  <a:pt x="738029" y="341904"/>
                </a:cubicBezTo>
                <a:cubicBezTo>
                  <a:pt x="738029" y="358856"/>
                  <a:pt x="751772" y="372598"/>
                  <a:pt x="768723" y="372598"/>
                </a:cubicBezTo>
                <a:cubicBezTo>
                  <a:pt x="785674" y="372598"/>
                  <a:pt x="799417" y="358856"/>
                  <a:pt x="799417" y="341904"/>
                </a:cubicBezTo>
                <a:cubicBezTo>
                  <a:pt x="799417" y="324953"/>
                  <a:pt x="785674" y="311210"/>
                  <a:pt x="768723" y="311210"/>
                </a:cubicBezTo>
                <a:close/>
                <a:moveTo>
                  <a:pt x="617657" y="285101"/>
                </a:moveTo>
                <a:lnTo>
                  <a:pt x="2332075" y="285101"/>
                </a:lnTo>
                <a:lnTo>
                  <a:pt x="2332075" y="1477965"/>
                </a:lnTo>
                <a:lnTo>
                  <a:pt x="617657" y="1477965"/>
                </a:lnTo>
                <a:close/>
                <a:moveTo>
                  <a:pt x="381572" y="72379"/>
                </a:moveTo>
                <a:lnTo>
                  <a:pt x="381572" y="1690687"/>
                </a:lnTo>
                <a:lnTo>
                  <a:pt x="3215352" y="1690687"/>
                </a:lnTo>
                <a:lnTo>
                  <a:pt x="3215352" y="72379"/>
                </a:lnTo>
                <a:close/>
                <a:moveTo>
                  <a:pt x="307800" y="0"/>
                </a:moveTo>
                <a:lnTo>
                  <a:pt x="3289125" y="0"/>
                </a:lnTo>
                <a:lnTo>
                  <a:pt x="3289125" y="1763066"/>
                </a:lnTo>
                <a:lnTo>
                  <a:pt x="307800" y="1763066"/>
                </a:lnTo>
                <a:close/>
              </a:path>
            </a:pathLst>
          </a:custGeom>
          <a:gradFill>
            <a:gsLst>
              <a:gs pos="100000">
                <a:schemeClr val="accent2"/>
              </a:gs>
              <a:gs pos="67000">
                <a:schemeClr val="bg2"/>
              </a:gs>
              <a:gs pos="33000">
                <a:schemeClr val="accent1"/>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3F29E2-7501-4258-80E5-4D5CFFFB9B3C}"/>
              </a:ext>
            </a:extLst>
          </p:cNvPr>
          <p:cNvPicPr>
            <a:picLocks noChangeAspect="1"/>
          </p:cNvPicPr>
          <p:nvPr/>
        </p:nvPicPr>
        <p:blipFill>
          <a:blip r:embed="rId3"/>
          <a:stretch>
            <a:fillRect/>
          </a:stretch>
        </p:blipFill>
        <p:spPr>
          <a:xfrm>
            <a:off x="-20447" y="-24282"/>
            <a:ext cx="12212447" cy="1077364"/>
          </a:xfrm>
          <a:prstGeom prst="rect">
            <a:avLst/>
          </a:prstGeom>
        </p:spPr>
      </p:pic>
      <p:sp>
        <p:nvSpPr>
          <p:cNvPr id="8" name="Text Placeholder 1">
            <a:extLst>
              <a:ext uri="{FF2B5EF4-FFF2-40B4-BE49-F238E27FC236}">
                <a16:creationId xmlns:a16="http://schemas.microsoft.com/office/drawing/2014/main" id="{278E893F-3365-467D-8538-890AAD870C07}"/>
              </a:ext>
            </a:extLst>
          </p:cNvPr>
          <p:cNvSpPr txBox="1">
            <a:spLocks/>
          </p:cNvSpPr>
          <p:nvPr/>
        </p:nvSpPr>
        <p:spPr>
          <a:xfrm>
            <a:off x="1615970" y="271272"/>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Collective Network – Accessing Shared Information  </a:t>
            </a:r>
          </a:p>
        </p:txBody>
      </p:sp>
    </p:spTree>
    <p:extLst>
      <p:ext uri="{BB962C8B-B14F-4D97-AF65-F5344CB8AC3E}">
        <p14:creationId xmlns:p14="http://schemas.microsoft.com/office/powerpoint/2010/main" val="410218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B7DA1-2454-433E-919A-124F1E75F280}"/>
              </a:ext>
            </a:extLst>
          </p:cNvPr>
          <p:cNvSpPr>
            <a:spLocks noGrp="1"/>
          </p:cNvSpPr>
          <p:nvPr>
            <p:ph type="body" sz="quarter" idx="10"/>
          </p:nvPr>
        </p:nvSpPr>
        <p:spPr/>
        <p:txBody>
          <a:bodyPr>
            <a:normAutofit fontScale="92500" lnSpcReduction="20000"/>
          </a:bodyPr>
          <a:lstStyle/>
          <a:p>
            <a:endParaRPr lang="en-US" dirty="0"/>
          </a:p>
          <a:p>
            <a:r>
              <a:rPr lang="en-US" dirty="0"/>
              <a:t>SNF Cohort Criteria &amp; Notifications</a:t>
            </a:r>
          </a:p>
          <a:p>
            <a:endParaRPr lang="en-US" dirty="0"/>
          </a:p>
        </p:txBody>
      </p:sp>
      <p:pic>
        <p:nvPicPr>
          <p:cNvPr id="8" name="Picture 7">
            <a:extLst>
              <a:ext uri="{FF2B5EF4-FFF2-40B4-BE49-F238E27FC236}">
                <a16:creationId xmlns:a16="http://schemas.microsoft.com/office/drawing/2014/main" id="{718C2969-7E85-4ACC-9A5D-971E1B02AD81}"/>
              </a:ext>
            </a:extLst>
          </p:cNvPr>
          <p:cNvPicPr>
            <a:picLocks noChangeAspect="1"/>
          </p:cNvPicPr>
          <p:nvPr/>
        </p:nvPicPr>
        <p:blipFill>
          <a:blip r:embed="rId2"/>
          <a:stretch>
            <a:fillRect/>
          </a:stretch>
        </p:blipFill>
        <p:spPr>
          <a:xfrm>
            <a:off x="7229824" y="2405062"/>
            <a:ext cx="4057650" cy="2753792"/>
          </a:xfrm>
          <a:prstGeom prst="rect">
            <a:avLst/>
          </a:prstGeom>
        </p:spPr>
      </p:pic>
      <p:pic>
        <p:nvPicPr>
          <p:cNvPr id="6" name="Picture 5">
            <a:extLst>
              <a:ext uri="{FF2B5EF4-FFF2-40B4-BE49-F238E27FC236}">
                <a16:creationId xmlns:a16="http://schemas.microsoft.com/office/drawing/2014/main" id="{3399727D-6C18-4E76-BCB8-2B2400426BEF}"/>
              </a:ext>
            </a:extLst>
          </p:cNvPr>
          <p:cNvPicPr>
            <a:picLocks noChangeAspect="1"/>
          </p:cNvPicPr>
          <p:nvPr/>
        </p:nvPicPr>
        <p:blipFill>
          <a:blip r:embed="rId3"/>
          <a:stretch>
            <a:fillRect/>
          </a:stretch>
        </p:blipFill>
        <p:spPr>
          <a:xfrm>
            <a:off x="-20447" y="-39257"/>
            <a:ext cx="12212447" cy="1077364"/>
          </a:xfrm>
          <a:prstGeom prst="rect">
            <a:avLst/>
          </a:prstGeom>
        </p:spPr>
      </p:pic>
      <p:sp>
        <p:nvSpPr>
          <p:cNvPr id="7" name="Text Placeholder 1">
            <a:extLst>
              <a:ext uri="{FF2B5EF4-FFF2-40B4-BE49-F238E27FC236}">
                <a16:creationId xmlns:a16="http://schemas.microsoft.com/office/drawing/2014/main" id="{9C47F0E2-773D-41D6-B827-40F28B395DE9}"/>
              </a:ext>
            </a:extLst>
          </p:cNvPr>
          <p:cNvSpPr txBox="1">
            <a:spLocks/>
          </p:cNvSpPr>
          <p:nvPr/>
        </p:nvSpPr>
        <p:spPr>
          <a:xfrm>
            <a:off x="1605211"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Example Criteria &amp; Notifications</a:t>
            </a:r>
          </a:p>
        </p:txBody>
      </p:sp>
      <p:sp>
        <p:nvSpPr>
          <p:cNvPr id="3" name="TextBox 2">
            <a:extLst>
              <a:ext uri="{FF2B5EF4-FFF2-40B4-BE49-F238E27FC236}">
                <a16:creationId xmlns:a16="http://schemas.microsoft.com/office/drawing/2014/main" id="{45E6A712-7167-4039-86C9-49CECF2E04DB}"/>
              </a:ext>
            </a:extLst>
          </p:cNvPr>
          <p:cNvSpPr txBox="1"/>
          <p:nvPr/>
        </p:nvSpPr>
        <p:spPr>
          <a:xfrm>
            <a:off x="7472052" y="3141841"/>
            <a:ext cx="3573194" cy="1754326"/>
          </a:xfrm>
          <a:prstGeom prst="rect">
            <a:avLst/>
          </a:prstGeom>
          <a:solidFill>
            <a:srgbClr val="505E72"/>
          </a:solidFill>
        </p:spPr>
        <p:txBody>
          <a:bodyPr wrap="square" rtlCol="0">
            <a:spAutoFit/>
          </a:bodyPr>
          <a:lstStyle/>
          <a:p>
            <a:r>
              <a:rPr lang="en-US" dirty="0">
                <a:solidFill>
                  <a:schemeClr val="bg1"/>
                </a:solidFill>
              </a:rPr>
              <a:t>1.   EHR – ED </a:t>
            </a:r>
            <a:r>
              <a:rPr lang="en-US" dirty="0" err="1">
                <a:solidFill>
                  <a:schemeClr val="bg1"/>
                </a:solidFill>
              </a:rPr>
              <a:t>Trackboard</a:t>
            </a:r>
            <a:endParaRPr lang="en-US" dirty="0">
              <a:solidFill>
                <a:schemeClr val="bg1"/>
              </a:solidFill>
            </a:endParaRPr>
          </a:p>
          <a:p>
            <a:pPr marL="342900" indent="-342900">
              <a:buAutoNum type="arabicPeriod" startAt="2"/>
            </a:pPr>
            <a:r>
              <a:rPr lang="en-US" dirty="0">
                <a:solidFill>
                  <a:schemeClr val="bg1"/>
                </a:solidFill>
              </a:rPr>
              <a:t>Fax </a:t>
            </a:r>
          </a:p>
          <a:p>
            <a:pPr marL="342900" indent="-342900">
              <a:buAutoNum type="arabicPeriod" startAt="2"/>
            </a:pPr>
            <a:r>
              <a:rPr lang="en-US" dirty="0">
                <a:solidFill>
                  <a:schemeClr val="bg1"/>
                </a:solidFill>
              </a:rPr>
              <a:t>SMS / Text Message (no PHI)</a:t>
            </a:r>
          </a:p>
          <a:p>
            <a:pPr marL="342900" indent="-342900">
              <a:buAutoNum type="arabicPeriod" startAt="2"/>
            </a:pPr>
            <a:r>
              <a:rPr lang="en-US" dirty="0">
                <a:solidFill>
                  <a:schemeClr val="bg1"/>
                </a:solidFill>
              </a:rPr>
              <a:t>Email (no PHI) </a:t>
            </a:r>
          </a:p>
          <a:p>
            <a:pPr marL="342900" indent="-342900">
              <a:buAutoNum type="arabicPeriod" startAt="2"/>
            </a:pPr>
            <a:r>
              <a:rPr lang="en-US" dirty="0">
                <a:solidFill>
                  <a:schemeClr val="bg1"/>
                </a:solidFill>
              </a:rPr>
              <a:t>Collective Medical Web-Based Portal </a:t>
            </a:r>
          </a:p>
        </p:txBody>
      </p:sp>
      <p:sp>
        <p:nvSpPr>
          <p:cNvPr id="9" name="Content Placeholder 2">
            <a:extLst>
              <a:ext uri="{FF2B5EF4-FFF2-40B4-BE49-F238E27FC236}">
                <a16:creationId xmlns:a16="http://schemas.microsoft.com/office/drawing/2014/main" id="{2D537179-AD00-4D64-9AEC-FF840A6942A7}"/>
              </a:ext>
            </a:extLst>
          </p:cNvPr>
          <p:cNvSpPr txBox="1">
            <a:spLocks/>
          </p:cNvSpPr>
          <p:nvPr/>
        </p:nvSpPr>
        <p:spPr>
          <a:xfrm>
            <a:off x="246411" y="1489139"/>
            <a:ext cx="6435743" cy="4391156"/>
          </a:xfrm>
          <a:prstGeom prst="rect">
            <a:avLst/>
          </a:prstGeom>
          <a:solidFill>
            <a:srgbClr val="4F5D71"/>
          </a:solidFill>
          <a:ln>
            <a:solidFill>
              <a:srgbClr val="505E72"/>
            </a:solidFill>
          </a:ln>
        </p:spPr>
        <p:txBody>
          <a:bodyP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US" sz="2000" dirty="0">
                <a:solidFill>
                  <a:srgbClr val="2399BA"/>
                </a:solidFill>
                <a:latin typeface="Calibri" panose="020F0502020204030204" pitchFamily="34" charset="0"/>
              </a:rPr>
              <a:t>High utilization </a:t>
            </a:r>
            <a:r>
              <a:rPr lang="en-US" sz="2000" dirty="0">
                <a:solidFill>
                  <a:schemeClr val="bg1"/>
                </a:solidFill>
                <a:latin typeface="Calibri" panose="020F0502020204030204" pitchFamily="34" charset="0"/>
              </a:rPr>
              <a:t>- 5+ visits in 12 months​</a:t>
            </a:r>
          </a:p>
          <a:p>
            <a:pPr fontAlgn="base"/>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Rising Risk - </a:t>
            </a:r>
            <a:r>
              <a:rPr lang="en-US" sz="2000" dirty="0">
                <a:solidFill>
                  <a:schemeClr val="bg1"/>
                </a:solidFill>
                <a:latin typeface="Calibri" panose="020F0502020204030204" pitchFamily="34" charset="0"/>
              </a:rPr>
              <a:t>(Traveling patients) 3 different ED’s within 90 days​</a:t>
            </a:r>
          </a:p>
          <a:p>
            <a:pPr fontAlgn="base"/>
            <a:r>
              <a:rPr lang="en-US" sz="2000" dirty="0">
                <a:solidFill>
                  <a:schemeClr val="bg1"/>
                </a:solidFill>
                <a:latin typeface="Calibri" panose="020F0502020204030204" pitchFamily="34" charset="0"/>
              </a:rPr>
              <a:t>​</a:t>
            </a:r>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History of Security Events </a:t>
            </a:r>
            <a:r>
              <a:rPr lang="en-US" sz="2000" dirty="0">
                <a:solidFill>
                  <a:schemeClr val="bg1"/>
                </a:solidFill>
                <a:latin typeface="Calibri" panose="020F0502020204030204" pitchFamily="34" charset="0"/>
              </a:rPr>
              <a:t>(18 months)​</a:t>
            </a:r>
          </a:p>
          <a:p>
            <a:pPr fontAlgn="base"/>
            <a:endParaRPr lang="en-US" sz="2000" dirty="0">
              <a:solidFill>
                <a:schemeClr val="bg1"/>
              </a:solidFill>
              <a:latin typeface="Arial" panose="020B0604020202020204" pitchFamily="34" charset="0"/>
            </a:endParaRPr>
          </a:p>
          <a:p>
            <a:pPr fontAlgn="base"/>
            <a:r>
              <a:rPr lang="en-US" sz="2000" dirty="0">
                <a:solidFill>
                  <a:srgbClr val="2399BA"/>
                </a:solidFill>
                <a:latin typeface="Calibri" panose="020F0502020204030204" pitchFamily="34" charset="0"/>
              </a:rPr>
              <a:t>History of Sepsis </a:t>
            </a:r>
            <a:r>
              <a:rPr lang="en-US" sz="2000" dirty="0">
                <a:solidFill>
                  <a:schemeClr val="bg1"/>
                </a:solidFill>
                <a:latin typeface="Calibri" panose="020F0502020204030204" pitchFamily="34" charset="0"/>
              </a:rPr>
              <a:t>(12 month look back)​</a:t>
            </a:r>
          </a:p>
          <a:p>
            <a:pPr fontAlgn="base"/>
            <a:endParaRPr lang="en-US" sz="2000" dirty="0">
              <a:solidFill>
                <a:schemeClr val="bg1"/>
              </a:solidFill>
              <a:latin typeface="Arial" panose="020B0604020202020204" pitchFamily="34" charset="0"/>
            </a:endParaRPr>
          </a:p>
          <a:p>
            <a:pPr fontAlgn="base"/>
            <a:r>
              <a:rPr lang="en-US" sz="2400" b="1" dirty="0">
                <a:solidFill>
                  <a:srgbClr val="FFFF00"/>
                </a:solidFill>
                <a:latin typeface="Calibri" panose="020F0502020204030204" pitchFamily="34" charset="0"/>
              </a:rPr>
              <a:t>Patients with Care Insights entered on the network</a:t>
            </a:r>
          </a:p>
          <a:p>
            <a:pPr fontAlgn="base"/>
            <a:endParaRPr lang="en-US" sz="2000" dirty="0">
              <a:solidFill>
                <a:srgbClr val="404041"/>
              </a:solidFill>
              <a:latin typeface="Arial" panose="020B0604020202020204" pitchFamily="34" charset="0"/>
            </a:endParaRPr>
          </a:p>
          <a:p>
            <a:pPr marL="1028700" lvl="1" indent="-342900">
              <a:buFont typeface="+mj-lt"/>
              <a:buAutoNum type="arabicPeriod"/>
            </a:pPr>
            <a:endParaRPr lang="en-US" sz="1800" dirty="0">
              <a:solidFill>
                <a:schemeClr val="bg1"/>
              </a:solidFill>
              <a:cs typeface="Calibri" panose="020F0502020204030204" pitchFamily="34" charset="0"/>
            </a:endParaRPr>
          </a:p>
        </p:txBody>
      </p:sp>
    </p:spTree>
    <p:extLst>
      <p:ext uri="{BB962C8B-B14F-4D97-AF65-F5344CB8AC3E}">
        <p14:creationId xmlns:p14="http://schemas.microsoft.com/office/powerpoint/2010/main" val="48701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E3AA9-9628-4E6E-B877-4CD65461248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F7F8684-E13C-41C7-94D5-7F355F8D212A}"/>
              </a:ext>
            </a:extLst>
          </p:cNvPr>
          <p:cNvSpPr>
            <a:spLocks noGrp="1"/>
          </p:cNvSpPr>
          <p:nvPr>
            <p:ph type="body" sz="quarter" idx="11"/>
          </p:nvPr>
        </p:nvSpPr>
        <p:spPr/>
        <p:txBody>
          <a:bodyPr/>
          <a:lstStyle/>
          <a:p>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EB75CA08-EB11-43D0-BE4D-5F04368C9402}"/>
              </a:ext>
            </a:extLst>
          </p:cNvPr>
          <p:cNvPicPr>
            <a:picLocks noChangeAspect="1"/>
          </p:cNvPicPr>
          <p:nvPr/>
        </p:nvPicPr>
        <p:blipFill>
          <a:blip r:embed="rId2"/>
          <a:stretch>
            <a:fillRect/>
          </a:stretch>
        </p:blipFill>
        <p:spPr>
          <a:xfrm>
            <a:off x="22859" y="0"/>
            <a:ext cx="12169141" cy="6858000"/>
          </a:xfrm>
          <a:prstGeom prst="rect">
            <a:avLst/>
          </a:prstGeom>
        </p:spPr>
      </p:pic>
      <p:sp>
        <p:nvSpPr>
          <p:cNvPr id="4" name="TextBox 3">
            <a:extLst>
              <a:ext uri="{FF2B5EF4-FFF2-40B4-BE49-F238E27FC236}">
                <a16:creationId xmlns:a16="http://schemas.microsoft.com/office/drawing/2014/main" id="{86EBA6F8-257A-48D8-B011-7ECA04130259}"/>
              </a:ext>
            </a:extLst>
          </p:cNvPr>
          <p:cNvSpPr txBox="1"/>
          <p:nvPr/>
        </p:nvSpPr>
        <p:spPr>
          <a:xfrm>
            <a:off x="22859" y="4100092"/>
            <a:ext cx="12028464" cy="1446550"/>
          </a:xfrm>
          <a:prstGeom prst="rect">
            <a:avLst/>
          </a:prstGeom>
          <a:solidFill>
            <a:schemeClr val="bg1"/>
          </a:solidFill>
        </p:spPr>
        <p:txBody>
          <a:bodyPr wrap="square" rtlCol="0">
            <a:spAutoFit/>
          </a:bodyPr>
          <a:lstStyle/>
          <a:p>
            <a:pPr algn="ctr"/>
            <a:r>
              <a:rPr lang="en-US" sz="4400" dirty="0">
                <a:highlight>
                  <a:srgbClr val="FFFFFF"/>
                </a:highlight>
              </a:rPr>
              <a:t>Clinical Collaboration Group</a:t>
            </a:r>
          </a:p>
          <a:p>
            <a:pPr algn="ctr"/>
            <a:endParaRPr lang="en-US" sz="4400" dirty="0">
              <a:highlight>
                <a:srgbClr val="FFFFFF"/>
              </a:highlight>
            </a:endParaRPr>
          </a:p>
        </p:txBody>
      </p:sp>
      <p:sp>
        <p:nvSpPr>
          <p:cNvPr id="6" name="TextBox 5">
            <a:extLst>
              <a:ext uri="{FF2B5EF4-FFF2-40B4-BE49-F238E27FC236}">
                <a16:creationId xmlns:a16="http://schemas.microsoft.com/office/drawing/2014/main" id="{1A4481DC-BFD7-4EE3-8623-FA82F12FC469}"/>
              </a:ext>
            </a:extLst>
          </p:cNvPr>
          <p:cNvSpPr txBox="1"/>
          <p:nvPr/>
        </p:nvSpPr>
        <p:spPr>
          <a:xfrm>
            <a:off x="4724401" y="5570878"/>
            <a:ext cx="3052689" cy="461665"/>
          </a:xfrm>
          <a:prstGeom prst="rect">
            <a:avLst/>
          </a:prstGeom>
          <a:solidFill>
            <a:srgbClr val="071E66"/>
          </a:solidFill>
        </p:spPr>
        <p:txBody>
          <a:bodyPr wrap="square" rtlCol="0">
            <a:spAutoFit/>
          </a:bodyPr>
          <a:lstStyle/>
          <a:p>
            <a:pPr algn="ctr"/>
            <a:r>
              <a:rPr lang="en-US" sz="2400" b="1" dirty="0">
                <a:solidFill>
                  <a:schemeClr val="bg1"/>
                </a:solidFill>
              </a:rPr>
              <a:t>April 2022</a:t>
            </a:r>
          </a:p>
        </p:txBody>
      </p:sp>
      <p:pic>
        <p:nvPicPr>
          <p:cNvPr id="8" name="Picture 7">
            <a:extLst>
              <a:ext uri="{FF2B5EF4-FFF2-40B4-BE49-F238E27FC236}">
                <a16:creationId xmlns:a16="http://schemas.microsoft.com/office/drawing/2014/main" id="{F9E56EC9-03D7-472A-8893-42A674C7E175}"/>
              </a:ext>
            </a:extLst>
          </p:cNvPr>
          <p:cNvPicPr>
            <a:picLocks noChangeAspect="1"/>
          </p:cNvPicPr>
          <p:nvPr/>
        </p:nvPicPr>
        <p:blipFill>
          <a:blip r:embed="rId3"/>
          <a:stretch>
            <a:fillRect/>
          </a:stretch>
        </p:blipFill>
        <p:spPr>
          <a:xfrm>
            <a:off x="9870262" y="2397186"/>
            <a:ext cx="2321738" cy="721444"/>
          </a:xfrm>
          <a:prstGeom prst="rect">
            <a:avLst/>
          </a:prstGeom>
        </p:spPr>
      </p:pic>
    </p:spTree>
    <p:extLst>
      <p:ext uri="{BB962C8B-B14F-4D97-AF65-F5344CB8AC3E}">
        <p14:creationId xmlns:p14="http://schemas.microsoft.com/office/powerpoint/2010/main" val="54308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EC377-521B-4C9A-BD34-644146534C64}"/>
              </a:ext>
            </a:extLst>
          </p:cNvPr>
          <p:cNvPicPr>
            <a:picLocks noChangeAspect="1"/>
          </p:cNvPicPr>
          <p:nvPr/>
        </p:nvPicPr>
        <p:blipFill>
          <a:blip r:embed="rId2"/>
          <a:stretch>
            <a:fillRect/>
          </a:stretch>
        </p:blipFill>
        <p:spPr>
          <a:xfrm>
            <a:off x="0" y="0"/>
            <a:ext cx="12192000" cy="6191075"/>
          </a:xfrm>
          <a:prstGeom prst="rect">
            <a:avLst/>
          </a:prstGeom>
        </p:spPr>
      </p:pic>
      <p:pic>
        <p:nvPicPr>
          <p:cNvPr id="8" name="Picture 7">
            <a:extLst>
              <a:ext uri="{FF2B5EF4-FFF2-40B4-BE49-F238E27FC236}">
                <a16:creationId xmlns:a16="http://schemas.microsoft.com/office/drawing/2014/main" id="{4A4F9928-BC72-4DE4-9215-9738E5D60DF6}"/>
              </a:ext>
            </a:extLst>
          </p:cNvPr>
          <p:cNvPicPr>
            <a:picLocks noChangeAspect="1"/>
          </p:cNvPicPr>
          <p:nvPr/>
        </p:nvPicPr>
        <p:blipFill>
          <a:blip r:embed="rId2"/>
          <a:stretch>
            <a:fillRect/>
          </a:stretch>
        </p:blipFill>
        <p:spPr>
          <a:xfrm>
            <a:off x="0" y="393000"/>
            <a:ext cx="12192000" cy="6072000"/>
          </a:xfrm>
          <a:prstGeom prst="rect">
            <a:avLst/>
          </a:prstGeom>
        </p:spPr>
      </p:pic>
      <p:pic>
        <p:nvPicPr>
          <p:cNvPr id="10" name="Picture 9">
            <a:extLst>
              <a:ext uri="{FF2B5EF4-FFF2-40B4-BE49-F238E27FC236}">
                <a16:creationId xmlns:a16="http://schemas.microsoft.com/office/drawing/2014/main" id="{793B2136-5EAE-486E-97D8-86EE264AE42B}"/>
              </a:ext>
            </a:extLst>
          </p:cNvPr>
          <p:cNvPicPr>
            <a:picLocks noChangeAspect="1"/>
          </p:cNvPicPr>
          <p:nvPr/>
        </p:nvPicPr>
        <p:blipFill>
          <a:blip r:embed="rId2"/>
          <a:stretch>
            <a:fillRect/>
          </a:stretch>
        </p:blipFill>
        <p:spPr>
          <a:xfrm>
            <a:off x="0" y="393000"/>
            <a:ext cx="12192000" cy="6072000"/>
          </a:xfrm>
          <a:prstGeom prst="rect">
            <a:avLst/>
          </a:prstGeom>
        </p:spPr>
      </p:pic>
    </p:spTree>
    <p:extLst>
      <p:ext uri="{BB962C8B-B14F-4D97-AF65-F5344CB8AC3E}">
        <p14:creationId xmlns:p14="http://schemas.microsoft.com/office/powerpoint/2010/main" val="398892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What are Care Insights? </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657225" y="1275284"/>
            <a:ext cx="11028784" cy="1488543"/>
            <a:chOff x="3217302" y="1158193"/>
            <a:chExt cx="8232997" cy="2773338"/>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27733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217302" y="1249863"/>
              <a:ext cx="8083296" cy="2578572"/>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Insights are clinical and care coordination information that is applicable across a patient’s care continuum. It is found on the Patient Overview in the Collective Platform page and in the Collective Notification. The purpose is to share a brief synopsis on how to provide the best care for the patient.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17" name="Group 16">
            <a:extLst>
              <a:ext uri="{FF2B5EF4-FFF2-40B4-BE49-F238E27FC236}">
                <a16:creationId xmlns:a16="http://schemas.microsoft.com/office/drawing/2014/main" id="{8B9EFE79-73D7-4E5C-AD25-A913673B174D}"/>
              </a:ext>
            </a:extLst>
          </p:cNvPr>
          <p:cNvGrpSpPr/>
          <p:nvPr/>
        </p:nvGrpSpPr>
        <p:grpSpPr>
          <a:xfrm>
            <a:off x="752720" y="3012282"/>
            <a:ext cx="10933289" cy="3598361"/>
            <a:chOff x="1548319" y="187915"/>
            <a:chExt cx="11912297" cy="3642689"/>
          </a:xfrm>
        </p:grpSpPr>
        <p:sp>
          <p:nvSpPr>
            <p:cNvPr id="18" name="Rectangle: Diagonal Corners Rounded 17">
              <a:extLst>
                <a:ext uri="{FF2B5EF4-FFF2-40B4-BE49-F238E27FC236}">
                  <a16:creationId xmlns:a16="http://schemas.microsoft.com/office/drawing/2014/main" id="{59B93F14-D8A4-4326-8142-C49C2054F75E}"/>
                </a:ext>
              </a:extLst>
            </p:cNvPr>
            <p:cNvSpPr/>
            <p:nvPr/>
          </p:nvSpPr>
          <p:spPr>
            <a:xfrm>
              <a:off x="1739954" y="187915"/>
              <a:ext cx="11720662" cy="1933538"/>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0" name="Rectangle: Diagonal Corners Rounded 19">
              <a:extLst>
                <a:ext uri="{FF2B5EF4-FFF2-40B4-BE49-F238E27FC236}">
                  <a16:creationId xmlns:a16="http://schemas.microsoft.com/office/drawing/2014/main" id="{72D64795-EC77-45F7-A96E-1428EBC51BC3}"/>
                </a:ext>
              </a:extLst>
            </p:cNvPr>
            <p:cNvSpPr/>
            <p:nvPr/>
          </p:nvSpPr>
          <p:spPr>
            <a:xfrm>
              <a:off x="1548319" y="2169234"/>
              <a:ext cx="11797849" cy="1661370"/>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Writing care insights is a way for you to collaborate with healthcare providers and influence the care a member is getting in different settings. </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grpSp>
      <p:sp>
        <p:nvSpPr>
          <p:cNvPr id="10" name="Rectangle: Diagonal Corners Rounded 9">
            <a:extLst>
              <a:ext uri="{FF2B5EF4-FFF2-40B4-BE49-F238E27FC236}">
                <a16:creationId xmlns:a16="http://schemas.microsoft.com/office/drawing/2014/main" id="{B192D6F5-D535-4C4D-82B9-629D935759FC}"/>
              </a:ext>
            </a:extLst>
          </p:cNvPr>
          <p:cNvSpPr/>
          <p:nvPr/>
        </p:nvSpPr>
        <p:spPr>
          <a:xfrm>
            <a:off x="681876" y="3209507"/>
            <a:ext cx="10828247" cy="138400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171717"/>
                </a:solidFill>
                <a:effectLst/>
                <a:latin typeface="Europa"/>
              </a:rPr>
              <a:t>Care Insights are written by members of a patients care team such as a provider, RN, case manager, social worker to provide actionable information about th</a:t>
            </a:r>
            <a:r>
              <a:rPr lang="en-US" sz="2000" b="1" dirty="0">
                <a:solidFill>
                  <a:srgbClr val="171717"/>
                </a:solidFill>
                <a:latin typeface="Europa"/>
              </a:rPr>
              <a:t>e patient at the point of care across the care continuum. These information are typically information that may be buried across multiple patient records.</a:t>
            </a:r>
            <a:endParaRPr kumimoji="0" lang="en-US" sz="2000" b="1" i="0" u="none" strike="noStrike" kern="1200" cap="none" spc="0" normalizeH="0" baseline="0" noProof="0" dirty="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33000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a:t>Sutter Mills-Peninsula ED High Utilizer Program Goal</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p:txBody>
          <a:bodyPr/>
          <a:lstStyle/>
          <a:p>
            <a:pPr marL="0" indent="0">
              <a:buNone/>
            </a:pPr>
            <a:r>
              <a:rPr lang="en-US"/>
              <a:t>Reduce ED visit frequency by identifying and supporting patients with high utilization patterns. </a:t>
            </a:r>
          </a:p>
        </p:txBody>
      </p:sp>
    </p:spTree>
    <p:extLst>
      <p:ext uri="{BB962C8B-B14F-4D97-AF65-F5344CB8AC3E}">
        <p14:creationId xmlns:p14="http://schemas.microsoft.com/office/powerpoint/2010/main" val="404778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a:t>Target Population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p:txBody>
          <a:bodyPr/>
          <a:lstStyle/>
          <a:p>
            <a:pPr marL="571500" indent="-571500">
              <a:buAutoNum type="romanUcPeriod"/>
            </a:pPr>
            <a:r>
              <a:rPr lang="en-US" dirty="0"/>
              <a:t>≥ 35 ED Visits in one year </a:t>
            </a:r>
          </a:p>
          <a:p>
            <a:pPr marL="914377" lvl="2" indent="0">
              <a:buNone/>
            </a:pPr>
            <a:r>
              <a:rPr lang="en-US" sz="2800" dirty="0">
                <a:latin typeface="+mn-lt"/>
              </a:rPr>
              <a:t>OR</a:t>
            </a:r>
            <a:r>
              <a:rPr lang="en-US" sz="2800" dirty="0"/>
              <a:t> </a:t>
            </a:r>
          </a:p>
          <a:p>
            <a:pPr marL="571500" indent="-571500">
              <a:buAutoNum type="romanUcPeriod"/>
            </a:pPr>
            <a:r>
              <a:rPr lang="en-US" dirty="0"/>
              <a:t>≥ 5 ED Visits Within 30 days </a:t>
            </a:r>
          </a:p>
          <a:p>
            <a:pPr marL="0" indent="0">
              <a:buNone/>
            </a:pPr>
            <a:r>
              <a:rPr lang="en-US" dirty="0"/>
              <a:t>	</a:t>
            </a:r>
            <a:r>
              <a:rPr lang="en-US" sz="2800" dirty="0"/>
              <a:t>AND</a:t>
            </a:r>
          </a:p>
          <a:p>
            <a:pPr marL="0" indent="0">
              <a:buNone/>
            </a:pPr>
            <a:r>
              <a:rPr lang="en-US" dirty="0">
                <a:solidFill>
                  <a:schemeClr val="accent1"/>
                </a:solidFill>
              </a:rPr>
              <a:t>III.   </a:t>
            </a:r>
            <a:r>
              <a:rPr lang="en-US" dirty="0"/>
              <a:t>Patient rarely presents to hospital with acute needs, but would benefit from behavioral health or social intervention. </a:t>
            </a:r>
          </a:p>
          <a:p>
            <a:pPr marL="0" indent="0">
              <a:buNone/>
            </a:pPr>
            <a:endParaRPr lang="en-US" dirty="0"/>
          </a:p>
        </p:txBody>
      </p:sp>
    </p:spTree>
    <p:extLst>
      <p:ext uri="{BB962C8B-B14F-4D97-AF65-F5344CB8AC3E}">
        <p14:creationId xmlns:p14="http://schemas.microsoft.com/office/powerpoint/2010/main" val="396261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a:t>Intervention </a:t>
            </a:r>
          </a:p>
        </p:txBody>
      </p:sp>
      <p:pic>
        <p:nvPicPr>
          <p:cNvPr id="5" name="Picture 4" descr="Diagram&#10;&#10;Description automatically generated">
            <a:extLst>
              <a:ext uri="{FF2B5EF4-FFF2-40B4-BE49-F238E27FC236}">
                <a16:creationId xmlns:a16="http://schemas.microsoft.com/office/drawing/2014/main" id="{CC37FBF5-D3AF-4F90-816F-83FA568B8DFE}"/>
              </a:ext>
            </a:extLst>
          </p:cNvPr>
          <p:cNvPicPr>
            <a:picLocks noChangeAspect="1"/>
          </p:cNvPicPr>
          <p:nvPr/>
        </p:nvPicPr>
        <p:blipFill>
          <a:blip r:embed="rId2"/>
          <a:stretch>
            <a:fillRect/>
          </a:stretch>
        </p:blipFill>
        <p:spPr>
          <a:xfrm>
            <a:off x="2859436" y="971551"/>
            <a:ext cx="5712313" cy="5686783"/>
          </a:xfrm>
          <a:prstGeom prst="rect">
            <a:avLst/>
          </a:prstGeom>
        </p:spPr>
      </p:pic>
    </p:spTree>
    <p:extLst>
      <p:ext uri="{BB962C8B-B14F-4D97-AF65-F5344CB8AC3E}">
        <p14:creationId xmlns:p14="http://schemas.microsoft.com/office/powerpoint/2010/main" val="214234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a:t>Intervention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a:xfrm>
            <a:off x="697424" y="1289267"/>
            <a:ext cx="11600481" cy="4929377"/>
          </a:xfrm>
        </p:spPr>
        <p:txBody>
          <a:bodyPr/>
          <a:lstStyle/>
          <a:p>
            <a:pPr marL="0" indent="0">
              <a:buNone/>
            </a:pPr>
            <a:r>
              <a:rPr lang="en-US" sz="2800" dirty="0"/>
              <a:t>Care Insight Components</a:t>
            </a:r>
          </a:p>
          <a:p>
            <a:pPr marL="457189" lvl="1" indent="0">
              <a:buNone/>
            </a:pPr>
            <a:r>
              <a:rPr lang="en-US" sz="2000" dirty="0"/>
              <a:t>• Patient Summary (anyone)</a:t>
            </a:r>
          </a:p>
          <a:p>
            <a:pPr marL="914377" lvl="2" indent="0">
              <a:buNone/>
            </a:pPr>
            <a:r>
              <a:rPr lang="en-US" dirty="0"/>
              <a:t>– Please include patient age, sex and </a:t>
            </a:r>
            <a:r>
              <a:rPr lang="en-US" dirty="0" err="1"/>
              <a:t>hx</a:t>
            </a:r>
            <a:r>
              <a:rPr lang="en-US" dirty="0"/>
              <a:t> </a:t>
            </a:r>
          </a:p>
          <a:p>
            <a:pPr marL="914377" lvl="2" indent="0">
              <a:buNone/>
            </a:pPr>
            <a:r>
              <a:rPr lang="en-US" dirty="0"/>
              <a:t>– Please note any other important information the team should know about patient </a:t>
            </a:r>
          </a:p>
          <a:p>
            <a:pPr marL="457189" lvl="1" indent="0">
              <a:buNone/>
            </a:pPr>
            <a:r>
              <a:rPr lang="en-US" sz="2000" dirty="0"/>
              <a:t>• Emergency Department &amp; PES Treatment Plan (ED physicians) </a:t>
            </a:r>
          </a:p>
          <a:p>
            <a:pPr marL="914377" lvl="2" indent="0">
              <a:buNone/>
            </a:pPr>
            <a:r>
              <a:rPr lang="en-US" dirty="0"/>
              <a:t>– ED physicians to outline guidelines for ED visit. This includes any parameters for clinical care</a:t>
            </a:r>
          </a:p>
          <a:p>
            <a:pPr marL="457189" lvl="1" indent="0">
              <a:buNone/>
            </a:pPr>
            <a:r>
              <a:rPr lang="en-US" sz="2000" dirty="0"/>
              <a:t>• Care Recommendations</a:t>
            </a:r>
          </a:p>
          <a:p>
            <a:pPr marL="914377" lvl="2" indent="0">
              <a:buNone/>
            </a:pPr>
            <a:r>
              <a:rPr lang="en-US" dirty="0">
                <a:latin typeface="+mj-lt"/>
              </a:rPr>
              <a:t>– ED case managers and social workers to complete</a:t>
            </a:r>
          </a:p>
          <a:p>
            <a:pPr marL="914377" lvl="2" indent="0">
              <a:buNone/>
            </a:pPr>
            <a:r>
              <a:rPr lang="en-US" dirty="0">
                <a:latin typeface="+mj-lt"/>
              </a:rPr>
              <a:t>– Please list recommendations for patient’s discharge </a:t>
            </a:r>
          </a:p>
          <a:p>
            <a:pPr marL="914377" lvl="2" indent="0">
              <a:buNone/>
            </a:pPr>
            <a:r>
              <a:rPr lang="en-US" dirty="0">
                <a:latin typeface="+mj-lt"/>
              </a:rPr>
              <a:t>including but not limited to: referrals, follow-up contacts and resources</a:t>
            </a:r>
          </a:p>
        </p:txBody>
      </p:sp>
    </p:spTree>
    <p:extLst>
      <p:ext uri="{BB962C8B-B14F-4D97-AF65-F5344CB8AC3E}">
        <p14:creationId xmlns:p14="http://schemas.microsoft.com/office/powerpoint/2010/main" val="210913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a:t>Care Insight Example </a:t>
            </a:r>
          </a:p>
        </p:txBody>
      </p:sp>
      <p:sp>
        <p:nvSpPr>
          <p:cNvPr id="3" name="Text Placeholder 2">
            <a:extLst>
              <a:ext uri="{FF2B5EF4-FFF2-40B4-BE49-F238E27FC236}">
                <a16:creationId xmlns:a16="http://schemas.microsoft.com/office/drawing/2014/main" id="{20630EE7-5302-1D43-91C2-0324CA08958B}"/>
              </a:ext>
            </a:extLst>
          </p:cNvPr>
          <p:cNvSpPr>
            <a:spLocks noGrp="1"/>
          </p:cNvSpPr>
          <p:nvPr>
            <p:ph type="body" sz="quarter" idx="11"/>
          </p:nvPr>
        </p:nvSpPr>
        <p:spPr>
          <a:xfrm>
            <a:off x="137870" y="1033803"/>
            <a:ext cx="12054129" cy="4511424"/>
          </a:xfrm>
        </p:spPr>
        <p:txBody>
          <a:bodyPr/>
          <a:lstStyle/>
          <a:p>
            <a:pPr algn="l"/>
            <a:r>
              <a:rPr lang="en-US" sz="2000" b="1" i="0" dirty="0">
                <a:solidFill>
                  <a:srgbClr val="212426"/>
                </a:solidFill>
                <a:effectLst/>
                <a:latin typeface="-apple-system"/>
              </a:rPr>
              <a:t>Patient Summary:</a:t>
            </a:r>
            <a:endParaRPr lang="en-US" sz="2000" b="0" i="0" dirty="0">
              <a:solidFill>
                <a:srgbClr val="212426"/>
              </a:solidFill>
              <a:effectLst/>
              <a:latin typeface="-apple-system"/>
            </a:endParaRPr>
          </a:p>
          <a:p>
            <a:pPr lvl="1"/>
            <a:r>
              <a:rPr lang="en-US" sz="1200" b="0" i="0" dirty="0">
                <a:solidFill>
                  <a:srgbClr val="212426"/>
                </a:solidFill>
                <a:effectLst/>
                <a:latin typeface="-apple-system"/>
              </a:rPr>
              <a:t>XX year old male with history of PE (s/p IVC filter), HTN, hyperlipidemia, DMII on insulin, bipolar, and anxiety</a:t>
            </a:r>
          </a:p>
          <a:p>
            <a:pPr lvl="1"/>
            <a:r>
              <a:rPr lang="en-US" sz="1200" b="0" i="0" dirty="0">
                <a:solidFill>
                  <a:srgbClr val="212426"/>
                </a:solidFill>
                <a:effectLst/>
                <a:latin typeface="-apple-system"/>
              </a:rPr>
              <a:t>Come to ED for various complaints 10-20 times per year</a:t>
            </a:r>
          </a:p>
          <a:p>
            <a:pPr lvl="1"/>
            <a:r>
              <a:rPr lang="en-US" sz="1200" b="0" i="0" dirty="0">
                <a:solidFill>
                  <a:srgbClr val="212426"/>
                </a:solidFill>
                <a:effectLst/>
                <a:latin typeface="-apple-system"/>
              </a:rPr>
              <a:t>COVID-19 Vaccination Status: Moderna (date xx/xx/</a:t>
            </a:r>
            <a:r>
              <a:rPr lang="en-US" sz="1200" b="0" i="0" dirty="0" err="1">
                <a:solidFill>
                  <a:srgbClr val="212426"/>
                </a:solidFill>
                <a:effectLst/>
                <a:latin typeface="-apple-system"/>
              </a:rPr>
              <a:t>xxxx</a:t>
            </a:r>
            <a:r>
              <a:rPr lang="en-US" sz="1200" b="0" i="0" dirty="0">
                <a:solidFill>
                  <a:srgbClr val="212426"/>
                </a:solidFill>
                <a:effectLst/>
                <a:latin typeface="-apple-system"/>
              </a:rPr>
              <a:t> &amp; xx/xx/</a:t>
            </a:r>
            <a:r>
              <a:rPr lang="en-US" sz="1200" b="0" i="0" dirty="0" err="1">
                <a:solidFill>
                  <a:srgbClr val="212426"/>
                </a:solidFill>
                <a:effectLst/>
                <a:latin typeface="-apple-system"/>
              </a:rPr>
              <a:t>xxxx</a:t>
            </a:r>
            <a:r>
              <a:rPr lang="en-US" sz="1200" b="0" i="0" dirty="0">
                <a:solidFill>
                  <a:srgbClr val="212426"/>
                </a:solidFill>
                <a:effectLst/>
                <a:latin typeface="-apple-system"/>
              </a:rPr>
              <a:t>)</a:t>
            </a:r>
          </a:p>
          <a:p>
            <a:pPr lvl="1"/>
            <a:r>
              <a:rPr lang="en-US" sz="1200" b="0" i="0" dirty="0">
                <a:solidFill>
                  <a:srgbClr val="212426"/>
                </a:solidFill>
                <a:effectLst/>
                <a:latin typeface="-apple-system"/>
              </a:rPr>
              <a:t>Endocrinologist: Dr. X </a:t>
            </a:r>
          </a:p>
          <a:p>
            <a:pPr lvl="1"/>
            <a:r>
              <a:rPr lang="en-US" sz="1200" b="0" i="0" dirty="0">
                <a:solidFill>
                  <a:srgbClr val="212426"/>
                </a:solidFill>
                <a:effectLst/>
                <a:latin typeface="-apple-system"/>
              </a:rPr>
              <a:t>Pain Management: Dr. X </a:t>
            </a:r>
          </a:p>
          <a:p>
            <a:pPr lvl="1"/>
            <a:r>
              <a:rPr lang="en-US" sz="1200" b="0" i="0" dirty="0">
                <a:solidFill>
                  <a:srgbClr val="212426"/>
                </a:solidFill>
                <a:effectLst/>
                <a:latin typeface="-apple-system"/>
              </a:rPr>
              <a:t>Chronic back pain on Norco 10/325mg 1 tab bid and naproxen</a:t>
            </a:r>
          </a:p>
          <a:p>
            <a:pPr algn="l"/>
            <a:r>
              <a:rPr lang="en-US" sz="2000" b="1" i="0" dirty="0">
                <a:solidFill>
                  <a:srgbClr val="212426"/>
                </a:solidFill>
                <a:effectLst/>
                <a:latin typeface="-apple-system"/>
              </a:rPr>
              <a:t>Emergency Department &amp; PES Treatment Plan</a:t>
            </a:r>
            <a:endParaRPr lang="en-US" sz="2000" b="0" i="0" dirty="0">
              <a:solidFill>
                <a:srgbClr val="212426"/>
              </a:solidFill>
              <a:effectLst/>
              <a:latin typeface="-apple-system"/>
            </a:endParaRPr>
          </a:p>
          <a:p>
            <a:pPr lvl="1"/>
            <a:r>
              <a:rPr lang="en-US" sz="1200" b="0" i="0" dirty="0">
                <a:solidFill>
                  <a:srgbClr val="212426"/>
                </a:solidFill>
                <a:effectLst/>
                <a:latin typeface="-apple-system"/>
              </a:rPr>
              <a:t>If patient is not on a 5150, and does not have a chronic behavioral health complaint follow these steps:</a:t>
            </a:r>
          </a:p>
          <a:p>
            <a:pPr lvl="1"/>
            <a:r>
              <a:rPr lang="en-US" sz="1200" b="0" i="0" dirty="0">
                <a:solidFill>
                  <a:srgbClr val="212426"/>
                </a:solidFill>
                <a:effectLst/>
                <a:latin typeface="-apple-system"/>
              </a:rPr>
              <a:t>Triage patient and assess for medial complaint</a:t>
            </a:r>
          </a:p>
          <a:p>
            <a:pPr lvl="1"/>
            <a:r>
              <a:rPr lang="en-US" sz="1200" b="0" i="0" dirty="0">
                <a:solidFill>
                  <a:srgbClr val="212426"/>
                </a:solidFill>
                <a:effectLst/>
                <a:latin typeface="-apple-system"/>
              </a:rPr>
              <a:t>If vitals are stable, patient then directed to wait in ED Waiting Room after Triage - DO NOT PLACE IN ROOM</a:t>
            </a:r>
          </a:p>
          <a:p>
            <a:pPr lvl="1"/>
            <a:r>
              <a:rPr lang="en-US" sz="1200" b="0" i="0" dirty="0">
                <a:solidFill>
                  <a:srgbClr val="212426"/>
                </a:solidFill>
                <a:effectLst/>
                <a:latin typeface="-apple-system"/>
              </a:rPr>
              <a:t>Physician will assess patient in Triage C. If no new emergent medical or behavioral condition exists, patient will be flagged as "Ready for Discharge"</a:t>
            </a:r>
          </a:p>
          <a:p>
            <a:pPr lvl="1"/>
            <a:r>
              <a:rPr lang="en-US" sz="1200" b="0" i="0" dirty="0">
                <a:solidFill>
                  <a:srgbClr val="212426"/>
                </a:solidFill>
                <a:effectLst/>
                <a:latin typeface="-apple-system"/>
              </a:rPr>
              <a:t>ED RN to discharge patient (</a:t>
            </a:r>
            <a:r>
              <a:rPr lang="en-US" sz="1200" b="1" i="0" dirty="0">
                <a:solidFill>
                  <a:srgbClr val="212426"/>
                </a:solidFill>
                <a:effectLst/>
                <a:latin typeface="-apple-system"/>
              </a:rPr>
              <a:t>no PES RN evaluation is needed</a:t>
            </a:r>
            <a:r>
              <a:rPr lang="en-US" sz="1200" b="0" i="0" dirty="0">
                <a:solidFill>
                  <a:srgbClr val="212426"/>
                </a:solidFill>
                <a:effectLst/>
                <a:latin typeface="-apple-system"/>
              </a:rPr>
              <a:t>)</a:t>
            </a:r>
          </a:p>
          <a:p>
            <a:pPr algn="l"/>
            <a:r>
              <a:rPr lang="en-US" sz="2000" b="1" i="0" dirty="0">
                <a:solidFill>
                  <a:srgbClr val="212426"/>
                </a:solidFill>
                <a:effectLst/>
                <a:latin typeface="-apple-system"/>
              </a:rPr>
              <a:t>Care Recommendations: </a:t>
            </a:r>
            <a:endParaRPr lang="en-US" sz="2000" b="0" i="0" dirty="0">
              <a:solidFill>
                <a:srgbClr val="212426"/>
              </a:solidFill>
              <a:effectLst/>
              <a:latin typeface="-apple-system"/>
            </a:endParaRPr>
          </a:p>
          <a:p>
            <a:pPr algn="l"/>
            <a:r>
              <a:rPr lang="en-US" sz="2000" b="0" i="0" dirty="0">
                <a:solidFill>
                  <a:srgbClr val="212426"/>
                </a:solidFill>
                <a:effectLst/>
                <a:latin typeface="-apple-system"/>
              </a:rPr>
              <a:t>Inform patient CM/SW assistance available during normal hours. If patient is willing to accept services:</a:t>
            </a:r>
          </a:p>
          <a:p>
            <a:pPr lvl="1">
              <a:buFont typeface="+mj-lt"/>
              <a:buAutoNum type="arabicPeriod"/>
            </a:pPr>
            <a:r>
              <a:rPr lang="en-US" sz="1200" b="0" i="0" dirty="0">
                <a:solidFill>
                  <a:srgbClr val="212426"/>
                </a:solidFill>
                <a:effectLst/>
                <a:latin typeface="-apple-system"/>
              </a:rPr>
              <a:t>Connect Pt to Behavioral Health and Recovery Services (BHRS) for referral to therapy and psychiatry outpatient providers by calling 24/7 line at 800-686-0101 or visiting </a:t>
            </a:r>
            <a:r>
              <a:rPr lang="en-US" sz="1200" b="0" i="0" u="sng" dirty="0">
                <a:solidFill>
                  <a:srgbClr val="212426"/>
                </a:solidFill>
                <a:effectLst/>
                <a:latin typeface="-apple-system"/>
              </a:rPr>
              <a:t>https://www.smchealth.org/bhrs</a:t>
            </a:r>
            <a:r>
              <a:rPr lang="en-US" sz="1200" b="0" i="0" dirty="0">
                <a:solidFill>
                  <a:srgbClr val="212426"/>
                </a:solidFill>
                <a:effectLst/>
                <a:latin typeface="-apple-system"/>
              </a:rPr>
              <a:t>. Consult with PES as needed for referral and assistance in facilitating discharge. </a:t>
            </a:r>
          </a:p>
          <a:p>
            <a:pPr lvl="1">
              <a:buFont typeface="+mj-lt"/>
              <a:buAutoNum type="arabicPeriod"/>
            </a:pPr>
            <a:r>
              <a:rPr lang="en-US" sz="1200" b="0" i="0" dirty="0">
                <a:solidFill>
                  <a:srgbClr val="212426"/>
                </a:solidFill>
                <a:effectLst/>
                <a:latin typeface="-apple-system"/>
              </a:rPr>
              <a:t>Coordinate with HPSM SW Louis Solano (650-515-1883) to set up safe discharge plan that incorporates community involvement/support. If outside of his normal business hours (9-6pm), email him at Louis.Solano@hpsm.org, requesting outpatient follow up - ensure you can provide cell number for Pt.</a:t>
            </a:r>
          </a:p>
          <a:p>
            <a:pPr lvl="1">
              <a:buFont typeface="+mj-lt"/>
              <a:buAutoNum type="arabicPeriod"/>
            </a:pPr>
            <a:r>
              <a:rPr lang="en-US" sz="1200" b="0" i="0" dirty="0">
                <a:solidFill>
                  <a:srgbClr val="212426"/>
                </a:solidFill>
                <a:effectLst/>
                <a:latin typeface="-apple-system"/>
              </a:rPr>
              <a:t>Contact the Landmark on call provider and care manager 24/7 at (650) 826-2945 to facilitate a smooth transition to home.</a:t>
            </a:r>
          </a:p>
          <a:p>
            <a:pPr lvl="1">
              <a:buFont typeface="+mj-lt"/>
              <a:buAutoNum type="arabicPeriod"/>
            </a:pPr>
            <a:r>
              <a:rPr lang="en-US" sz="1200" b="0" i="0" dirty="0">
                <a:solidFill>
                  <a:srgbClr val="212426"/>
                </a:solidFill>
                <a:effectLst/>
                <a:latin typeface="-apple-system"/>
              </a:rPr>
              <a:t>If patient declines the above interventions, please provide SM Mental Health Guide.</a:t>
            </a:r>
          </a:p>
          <a:p>
            <a:pPr marL="0" indent="0">
              <a:buNone/>
            </a:pPr>
            <a:endParaRPr lang="en-US" dirty="0"/>
          </a:p>
        </p:txBody>
      </p:sp>
    </p:spTree>
    <p:extLst>
      <p:ext uri="{BB962C8B-B14F-4D97-AF65-F5344CB8AC3E}">
        <p14:creationId xmlns:p14="http://schemas.microsoft.com/office/powerpoint/2010/main" val="369992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3A19BD-D35C-4300-AC91-F460BEB84B7B}"/>
              </a:ext>
            </a:extLst>
          </p:cNvPr>
          <p:cNvPicPr>
            <a:picLocks noChangeAspect="1"/>
          </p:cNvPicPr>
          <p:nvPr/>
        </p:nvPicPr>
        <p:blipFill>
          <a:blip r:embed="rId2"/>
          <a:stretch>
            <a:fillRect/>
          </a:stretch>
        </p:blipFill>
        <p:spPr>
          <a:xfrm>
            <a:off x="0" y="122830"/>
            <a:ext cx="12192000" cy="6858000"/>
          </a:xfrm>
          <a:prstGeom prst="rect">
            <a:avLst/>
          </a:prstGeom>
        </p:spPr>
      </p:pic>
      <p:sp>
        <p:nvSpPr>
          <p:cNvPr id="5" name="Rectangle 4">
            <a:extLst>
              <a:ext uri="{FF2B5EF4-FFF2-40B4-BE49-F238E27FC236}">
                <a16:creationId xmlns:a16="http://schemas.microsoft.com/office/drawing/2014/main" id="{BF533F85-B6DC-4C6C-A63D-BF5FE44D9489}"/>
              </a:ext>
            </a:extLst>
          </p:cNvPr>
          <p:cNvSpPr/>
          <p:nvPr/>
        </p:nvSpPr>
        <p:spPr>
          <a:xfrm>
            <a:off x="5994400" y="3990109"/>
            <a:ext cx="5375564" cy="258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F1A4A3-CC75-43F0-A24F-6358274BBA0A}"/>
              </a:ext>
            </a:extLst>
          </p:cNvPr>
          <p:cNvSpPr txBox="1"/>
          <p:nvPr/>
        </p:nvSpPr>
        <p:spPr>
          <a:xfrm>
            <a:off x="6818811" y="4136571"/>
            <a:ext cx="4206240" cy="738664"/>
          </a:xfrm>
          <a:prstGeom prst="rect">
            <a:avLst/>
          </a:prstGeom>
          <a:noFill/>
        </p:spPr>
        <p:txBody>
          <a:bodyPr wrap="square" rtlCol="0">
            <a:spAutoFit/>
          </a:bodyPr>
          <a:lstStyle/>
          <a:p>
            <a:r>
              <a:rPr lang="en-US" sz="1400"/>
              <a:t>Insights Written By: Sutter-Mills Peninsula</a:t>
            </a:r>
          </a:p>
          <a:p>
            <a:r>
              <a:rPr lang="en-US" sz="1400"/>
              <a:t>Facilities Considered: All</a:t>
            </a:r>
          </a:p>
          <a:p>
            <a:r>
              <a:rPr lang="en-US" sz="1400"/>
              <a:t>Patient Group: All Sutter-Peninsula Patients</a:t>
            </a:r>
          </a:p>
        </p:txBody>
      </p:sp>
    </p:spTree>
    <p:extLst>
      <p:ext uri="{BB962C8B-B14F-4D97-AF65-F5344CB8AC3E}">
        <p14:creationId xmlns:p14="http://schemas.microsoft.com/office/powerpoint/2010/main" val="60061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A6448-8A6B-472C-A04A-A41C0ED0692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4FD9E35-1363-4A77-B940-A9527FB4ADEA}"/>
              </a:ext>
            </a:extLst>
          </p:cNvPr>
          <p:cNvSpPr/>
          <p:nvPr/>
        </p:nvSpPr>
        <p:spPr>
          <a:xfrm>
            <a:off x="5994400" y="3990109"/>
            <a:ext cx="5375564" cy="258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2AA762-BD59-4B05-8C43-FD670C5A4096}"/>
              </a:ext>
            </a:extLst>
          </p:cNvPr>
          <p:cNvSpPr txBox="1"/>
          <p:nvPr/>
        </p:nvSpPr>
        <p:spPr>
          <a:xfrm>
            <a:off x="6818811" y="4136571"/>
            <a:ext cx="4206240" cy="738664"/>
          </a:xfrm>
          <a:prstGeom prst="rect">
            <a:avLst/>
          </a:prstGeom>
          <a:noFill/>
        </p:spPr>
        <p:txBody>
          <a:bodyPr wrap="square" rtlCol="0">
            <a:spAutoFit/>
          </a:bodyPr>
          <a:lstStyle/>
          <a:p>
            <a:r>
              <a:rPr lang="en-US" sz="1400"/>
              <a:t>Insights Written By: Sutter-Mills Peninsula</a:t>
            </a:r>
          </a:p>
          <a:p>
            <a:r>
              <a:rPr lang="en-US" sz="1400"/>
              <a:t>Facilities Considered: All</a:t>
            </a:r>
          </a:p>
          <a:p>
            <a:r>
              <a:rPr lang="en-US" sz="1400"/>
              <a:t>Patient Group: All Sutter-Peninsula Patients</a:t>
            </a:r>
          </a:p>
        </p:txBody>
      </p:sp>
    </p:spTree>
    <p:extLst>
      <p:ext uri="{BB962C8B-B14F-4D97-AF65-F5344CB8AC3E}">
        <p14:creationId xmlns:p14="http://schemas.microsoft.com/office/powerpoint/2010/main" val="2651366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2BAF5-AE61-4D69-90A1-6B5A35A8958B}"/>
              </a:ext>
            </a:extLst>
          </p:cNvPr>
          <p:cNvSpPr>
            <a:spLocks noGrp="1"/>
          </p:cNvSpPr>
          <p:nvPr>
            <p:ph type="sldNum" sz="quarter" idx="4"/>
          </p:nvPr>
        </p:nvSpPr>
        <p:spPr/>
        <p:txBody>
          <a:bodyPr/>
          <a:lstStyle/>
          <a:p>
            <a:fld id="{F0D6EE29-B678-4F5E-BD6B-2A1F664779F4}" type="slidenum">
              <a:rPr lang="en-US" smtClean="0"/>
              <a:pPr/>
              <a:t>29</a:t>
            </a:fld>
            <a:endParaRPr lang="en-US" dirty="0"/>
          </a:p>
        </p:txBody>
      </p:sp>
      <p:sp>
        <p:nvSpPr>
          <p:cNvPr id="3" name="Text Placeholder 2">
            <a:extLst>
              <a:ext uri="{FF2B5EF4-FFF2-40B4-BE49-F238E27FC236}">
                <a16:creationId xmlns:a16="http://schemas.microsoft.com/office/drawing/2014/main" id="{4E2ECA67-FD88-43DC-AB22-9080EE6543E3}"/>
              </a:ext>
            </a:extLst>
          </p:cNvPr>
          <p:cNvSpPr>
            <a:spLocks noGrp="1"/>
          </p:cNvSpPr>
          <p:nvPr>
            <p:ph type="body" sz="quarter" idx="10"/>
          </p:nvPr>
        </p:nvSpPr>
        <p:spPr>
          <a:xfrm>
            <a:off x="1052513" y="2072178"/>
            <a:ext cx="10086975" cy="1356822"/>
          </a:xfrm>
        </p:spPr>
        <p:txBody>
          <a:bodyPr>
            <a:normAutofit/>
          </a:bodyPr>
          <a:lstStyle/>
          <a:p>
            <a:pPr algn="ctr"/>
            <a:r>
              <a:rPr lang="en-US" sz="5400" b="1" dirty="0"/>
              <a:t>Portal Demo </a:t>
            </a:r>
          </a:p>
        </p:txBody>
      </p:sp>
    </p:spTree>
    <p:extLst>
      <p:ext uri="{BB962C8B-B14F-4D97-AF65-F5344CB8AC3E}">
        <p14:creationId xmlns:p14="http://schemas.microsoft.com/office/powerpoint/2010/main" val="290507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1112EB-C94B-4AFA-8CBE-4F215D7385C7}"/>
              </a:ext>
            </a:extLst>
          </p:cNvPr>
          <p:cNvPicPr>
            <a:picLocks noChangeAspect="1"/>
          </p:cNvPicPr>
          <p:nvPr/>
        </p:nvPicPr>
        <p:blipFill>
          <a:blip r:embed="rId3"/>
          <a:stretch>
            <a:fillRect/>
          </a:stretch>
        </p:blipFill>
        <p:spPr>
          <a:xfrm>
            <a:off x="0" y="11430"/>
            <a:ext cx="12192000" cy="6835140"/>
          </a:xfrm>
          <a:prstGeom prst="rect">
            <a:avLst/>
          </a:prstGeom>
        </p:spPr>
      </p:pic>
      <p:sp>
        <p:nvSpPr>
          <p:cNvPr id="2" name="Rectangle 1">
            <a:extLst>
              <a:ext uri="{FF2B5EF4-FFF2-40B4-BE49-F238E27FC236}">
                <a16:creationId xmlns:a16="http://schemas.microsoft.com/office/drawing/2014/main" id="{D08F3D8C-820F-4CA9-A4CF-C89AFD368761}"/>
              </a:ext>
            </a:extLst>
          </p:cNvPr>
          <p:cNvSpPr/>
          <p:nvPr/>
        </p:nvSpPr>
        <p:spPr>
          <a:xfrm>
            <a:off x="4797083" y="520505"/>
            <a:ext cx="6808763" cy="5528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29EE85-207F-4348-A596-E287ECACEB1A}"/>
              </a:ext>
            </a:extLst>
          </p:cNvPr>
          <p:cNvSpPr txBox="1"/>
          <p:nvPr/>
        </p:nvSpPr>
        <p:spPr>
          <a:xfrm>
            <a:off x="5338689" y="2521059"/>
            <a:ext cx="547233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HealthChoice IL ADT Program Overview and Updates</a:t>
            </a:r>
          </a:p>
          <a:p>
            <a:pPr marL="285750" indent="-285750">
              <a:buFont typeface="Arial" panose="020B0604020202020204" pitchFamily="34" charset="0"/>
              <a:buChar char="•"/>
            </a:pPr>
            <a:r>
              <a:rPr lang="en-US" sz="2800" dirty="0"/>
              <a:t>Collective Medical Overview </a:t>
            </a:r>
          </a:p>
          <a:p>
            <a:pPr marL="285750" indent="-285750">
              <a:buFont typeface="Arial" panose="020B0604020202020204" pitchFamily="34" charset="0"/>
              <a:buChar char="•"/>
            </a:pPr>
            <a:r>
              <a:rPr lang="en-US" sz="2800" dirty="0"/>
              <a:t>Care Insights Authorship</a:t>
            </a:r>
          </a:p>
          <a:p>
            <a:pPr marL="285750" indent="-285750">
              <a:buFont typeface="Arial" panose="020B0604020202020204" pitchFamily="34" charset="0"/>
              <a:buChar char="•"/>
            </a:pPr>
            <a:r>
              <a:rPr lang="en-US" sz="2800" dirty="0"/>
              <a:t>Upcoming Events </a:t>
            </a:r>
          </a:p>
        </p:txBody>
      </p:sp>
      <p:pic>
        <p:nvPicPr>
          <p:cNvPr id="5" name="Picture 4">
            <a:extLst>
              <a:ext uri="{FF2B5EF4-FFF2-40B4-BE49-F238E27FC236}">
                <a16:creationId xmlns:a16="http://schemas.microsoft.com/office/drawing/2014/main" id="{D3998E51-128B-4562-A665-EB646C846B8B}"/>
              </a:ext>
            </a:extLst>
          </p:cNvPr>
          <p:cNvPicPr>
            <a:picLocks noChangeAspect="1"/>
          </p:cNvPicPr>
          <p:nvPr/>
        </p:nvPicPr>
        <p:blipFill>
          <a:blip r:embed="rId4"/>
          <a:stretch>
            <a:fillRect/>
          </a:stretch>
        </p:blipFill>
        <p:spPr>
          <a:xfrm>
            <a:off x="9870262" y="159783"/>
            <a:ext cx="2321738" cy="721444"/>
          </a:xfrm>
          <a:prstGeom prst="rect">
            <a:avLst/>
          </a:prstGeom>
        </p:spPr>
      </p:pic>
    </p:spTree>
    <p:extLst>
      <p:ext uri="{BB962C8B-B14F-4D97-AF65-F5344CB8AC3E}">
        <p14:creationId xmlns:p14="http://schemas.microsoft.com/office/powerpoint/2010/main" val="268183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93830-12DB-416C-B941-FA8598BDF538}"/>
              </a:ext>
            </a:extLst>
          </p:cNvPr>
          <p:cNvSpPr>
            <a:spLocks noGrp="1"/>
          </p:cNvSpPr>
          <p:nvPr>
            <p:ph type="body" sz="quarter" idx="10"/>
          </p:nvPr>
        </p:nvSpPr>
        <p:spPr/>
        <p:txBody>
          <a:bodyPr/>
          <a:lstStyle/>
          <a:p>
            <a:pPr marL="0" indent="0">
              <a:buNone/>
            </a:pPr>
            <a:r>
              <a:rPr lang="en-US" dirty="0"/>
              <a:t>End Users Authoring Insights</a:t>
            </a:r>
          </a:p>
        </p:txBody>
      </p:sp>
      <p:sp>
        <p:nvSpPr>
          <p:cNvPr id="4" name="Slide Number Placeholder 3">
            <a:extLst>
              <a:ext uri="{FF2B5EF4-FFF2-40B4-BE49-F238E27FC236}">
                <a16:creationId xmlns:a16="http://schemas.microsoft.com/office/drawing/2014/main" id="{B1E864CB-88BE-43E4-992E-E561EAB2826F}"/>
              </a:ext>
            </a:extLst>
          </p:cNvPr>
          <p:cNvSpPr>
            <a:spLocks noGrp="1"/>
          </p:cNvSpPr>
          <p:nvPr>
            <p:ph type="sldNum" sz="quarter" idx="4"/>
          </p:nvPr>
        </p:nvSpPr>
        <p:spPr>
          <a:xfrm>
            <a:off x="8610599" y="6450468"/>
            <a:ext cx="3192139" cy="1489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pSp>
        <p:nvGrpSpPr>
          <p:cNvPr id="28" name="Group 27">
            <a:extLst>
              <a:ext uri="{FF2B5EF4-FFF2-40B4-BE49-F238E27FC236}">
                <a16:creationId xmlns:a16="http://schemas.microsoft.com/office/drawing/2014/main" id="{F61ABE7F-1C37-4BA6-A4B5-E3DA6D5BA3AB}"/>
              </a:ext>
            </a:extLst>
          </p:cNvPr>
          <p:cNvGrpSpPr/>
          <p:nvPr/>
        </p:nvGrpSpPr>
        <p:grpSpPr>
          <a:xfrm>
            <a:off x="2033534" y="1369973"/>
            <a:ext cx="8124931" cy="1017737"/>
            <a:chOff x="3325368" y="1120202"/>
            <a:chExt cx="8124931" cy="1017737"/>
          </a:xfrm>
        </p:grpSpPr>
        <p:sp>
          <p:nvSpPr>
            <p:cNvPr id="21" name="Rectangle: Diagonal Corners Rounded 20">
              <a:extLst>
                <a:ext uri="{FF2B5EF4-FFF2-40B4-BE49-F238E27FC236}">
                  <a16:creationId xmlns:a16="http://schemas.microsoft.com/office/drawing/2014/main" id="{60FC20B0-B009-4DC2-B21F-E6040E99D973}"/>
                </a:ext>
              </a:extLst>
            </p:cNvPr>
            <p:cNvSpPr/>
            <p:nvPr/>
          </p:nvSpPr>
          <p:spPr>
            <a:xfrm>
              <a:off x="3367003" y="1158193"/>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20788018-9D3A-494C-B2E3-90110B67F7A5}"/>
                </a:ext>
              </a:extLst>
            </p:cNvPr>
            <p:cNvSpPr/>
            <p:nvPr/>
          </p:nvSpPr>
          <p:spPr>
            <a:xfrm>
              <a:off x="3325368" y="1120202"/>
              <a:ext cx="8083296" cy="979746"/>
            </a:xfrm>
            <a:prstGeom prst="round2DiagRect">
              <a:avLst/>
            </a:prstGeom>
            <a:gradFill>
              <a:gsLst>
                <a:gs pos="100000">
                  <a:schemeClr val="accent1">
                    <a:lumMod val="75000"/>
                  </a:schemeClr>
                </a:gs>
                <a:gs pos="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Case Managers, Care Coordinators, Navigators are the most common disciplines to author content based on MCO internal workflows</a:t>
              </a:r>
            </a:p>
          </p:txBody>
        </p:sp>
      </p:grpSp>
      <p:grpSp>
        <p:nvGrpSpPr>
          <p:cNvPr id="27" name="Group 26">
            <a:extLst>
              <a:ext uri="{FF2B5EF4-FFF2-40B4-BE49-F238E27FC236}">
                <a16:creationId xmlns:a16="http://schemas.microsoft.com/office/drawing/2014/main" id="{3BD3C058-E865-4850-8FC1-896107D1AB3E}"/>
              </a:ext>
            </a:extLst>
          </p:cNvPr>
          <p:cNvGrpSpPr/>
          <p:nvPr/>
        </p:nvGrpSpPr>
        <p:grpSpPr>
          <a:xfrm>
            <a:off x="2033534" y="2624355"/>
            <a:ext cx="8124931" cy="1017737"/>
            <a:chOff x="3325368" y="2456283"/>
            <a:chExt cx="8124931" cy="1017737"/>
          </a:xfrm>
          <a:solidFill>
            <a:srgbClr val="FFC000"/>
          </a:solidFill>
        </p:grpSpPr>
        <p:sp>
          <p:nvSpPr>
            <p:cNvPr id="22" name="Rectangle: Diagonal Corners Rounded 21">
              <a:extLst>
                <a:ext uri="{FF2B5EF4-FFF2-40B4-BE49-F238E27FC236}">
                  <a16:creationId xmlns:a16="http://schemas.microsoft.com/office/drawing/2014/main" id="{EF30FE24-6888-494C-AB40-DC6B7FF1A0A3}"/>
                </a:ext>
              </a:extLst>
            </p:cNvPr>
            <p:cNvSpPr/>
            <p:nvPr/>
          </p:nvSpPr>
          <p:spPr>
            <a:xfrm>
              <a:off x="3367003" y="2494274"/>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1" name="Rectangle: Diagonal Corners Rounded 10">
              <a:extLst>
                <a:ext uri="{FF2B5EF4-FFF2-40B4-BE49-F238E27FC236}">
                  <a16:creationId xmlns:a16="http://schemas.microsoft.com/office/drawing/2014/main" id="{E1FFE5F0-7F0C-4B45-8B10-3AFC5FEA10FC}"/>
                </a:ext>
              </a:extLst>
            </p:cNvPr>
            <p:cNvSpPr/>
            <p:nvPr/>
          </p:nvSpPr>
          <p:spPr>
            <a:xfrm>
              <a:off x="3325368" y="2456283"/>
              <a:ext cx="8083296" cy="979746"/>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26" name="Group 25">
            <a:extLst>
              <a:ext uri="{FF2B5EF4-FFF2-40B4-BE49-F238E27FC236}">
                <a16:creationId xmlns:a16="http://schemas.microsoft.com/office/drawing/2014/main" id="{0B5FB8A0-81E1-4E26-882D-0E841B6CE401}"/>
              </a:ext>
            </a:extLst>
          </p:cNvPr>
          <p:cNvGrpSpPr/>
          <p:nvPr/>
        </p:nvGrpSpPr>
        <p:grpSpPr>
          <a:xfrm>
            <a:off x="2033534" y="3878737"/>
            <a:ext cx="8124931" cy="1026881"/>
            <a:chOff x="3325368" y="3792364"/>
            <a:chExt cx="8124931" cy="1026881"/>
          </a:xfrm>
        </p:grpSpPr>
        <p:sp>
          <p:nvSpPr>
            <p:cNvPr id="23" name="Rectangle: Diagonal Corners Rounded 22">
              <a:extLst>
                <a:ext uri="{FF2B5EF4-FFF2-40B4-BE49-F238E27FC236}">
                  <a16:creationId xmlns:a16="http://schemas.microsoft.com/office/drawing/2014/main" id="{3C1922EE-6AD0-4EF7-9F1E-CCCB9EA4B21A}"/>
                </a:ext>
              </a:extLst>
            </p:cNvPr>
            <p:cNvSpPr/>
            <p:nvPr/>
          </p:nvSpPr>
          <p:spPr>
            <a:xfrm>
              <a:off x="3367003" y="3839499"/>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5" name="Rectangle: Diagonal Corners Rounded 14">
              <a:extLst>
                <a:ext uri="{FF2B5EF4-FFF2-40B4-BE49-F238E27FC236}">
                  <a16:creationId xmlns:a16="http://schemas.microsoft.com/office/drawing/2014/main" id="{9A7F926F-56CD-4B45-9630-2412D570181C}"/>
                </a:ext>
              </a:extLst>
            </p:cNvPr>
            <p:cNvSpPr/>
            <p:nvPr/>
          </p:nvSpPr>
          <p:spPr>
            <a:xfrm>
              <a:off x="3325368" y="3792364"/>
              <a:ext cx="8083296" cy="979746"/>
            </a:xfrm>
            <a:prstGeom prst="round2DiagRect">
              <a:avLst/>
            </a:prstGeom>
            <a:gradFill>
              <a:gsLst>
                <a:gs pos="100000">
                  <a:schemeClr val="accent5">
                    <a:lumMod val="75000"/>
                  </a:schemeClr>
                </a:gs>
                <a:gs pos="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The author is responsible for ensuring the accuracy of information added to the network and that is appropriate for fast consumption by other providers and care coordinators</a:t>
              </a:r>
            </a:p>
          </p:txBody>
        </p:sp>
      </p:grpSp>
      <p:grpSp>
        <p:nvGrpSpPr>
          <p:cNvPr id="25" name="Group 24">
            <a:extLst>
              <a:ext uri="{FF2B5EF4-FFF2-40B4-BE49-F238E27FC236}">
                <a16:creationId xmlns:a16="http://schemas.microsoft.com/office/drawing/2014/main" id="{1A06D9D0-0417-4C9F-97C4-B34CB5AEBFBA}"/>
              </a:ext>
            </a:extLst>
          </p:cNvPr>
          <p:cNvGrpSpPr/>
          <p:nvPr/>
        </p:nvGrpSpPr>
        <p:grpSpPr>
          <a:xfrm>
            <a:off x="2033534" y="5133118"/>
            <a:ext cx="8124931" cy="1017737"/>
            <a:chOff x="3325368" y="5128446"/>
            <a:chExt cx="8124931" cy="1017737"/>
          </a:xfrm>
        </p:grpSpPr>
        <p:sp>
          <p:nvSpPr>
            <p:cNvPr id="24" name="Rectangle: Diagonal Corners Rounded 23">
              <a:extLst>
                <a:ext uri="{FF2B5EF4-FFF2-40B4-BE49-F238E27FC236}">
                  <a16:creationId xmlns:a16="http://schemas.microsoft.com/office/drawing/2014/main" id="{1855847E-75AF-4C93-B9D1-4340E4AEB8AB}"/>
                </a:ext>
              </a:extLst>
            </p:cNvPr>
            <p:cNvSpPr/>
            <p:nvPr/>
          </p:nvSpPr>
          <p:spPr>
            <a:xfrm>
              <a:off x="3367003" y="5166437"/>
              <a:ext cx="8083296" cy="979746"/>
            </a:xfrm>
            <a:prstGeom prst="round2DiagRect">
              <a:avLst/>
            </a:prstGeom>
            <a:gradFill>
              <a:gsLst>
                <a:gs pos="100000">
                  <a:schemeClr val="tx2">
                    <a:alpha val="35000"/>
                  </a:schemeClr>
                </a:gs>
                <a:gs pos="0">
                  <a:schemeClr val="tx2">
                    <a:alpha val="35000"/>
                    <a:lumMod val="75000"/>
                    <a:lumOff val="2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1666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9" name="Rectangle: Diagonal Corners Rounded 18">
              <a:extLst>
                <a:ext uri="{FF2B5EF4-FFF2-40B4-BE49-F238E27FC236}">
                  <a16:creationId xmlns:a16="http://schemas.microsoft.com/office/drawing/2014/main" id="{5C509AC9-2F0D-4B0F-92D9-37C6410E69F1}"/>
                </a:ext>
              </a:extLst>
            </p:cNvPr>
            <p:cNvSpPr/>
            <p:nvPr/>
          </p:nvSpPr>
          <p:spPr>
            <a:xfrm>
              <a:off x="3325368" y="5128446"/>
              <a:ext cx="8083296" cy="979746"/>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If an employee leaves an organization, the account manager should be monitoring and delegating the care recommendation updates</a:t>
              </a:r>
            </a:p>
          </p:txBody>
        </p:sp>
      </p:grpSp>
      <p:sp>
        <p:nvSpPr>
          <p:cNvPr id="3" name="Rectangle 2">
            <a:extLst>
              <a:ext uri="{FF2B5EF4-FFF2-40B4-BE49-F238E27FC236}">
                <a16:creationId xmlns:a16="http://schemas.microsoft.com/office/drawing/2014/main" id="{D9704C89-E934-4EA7-9EFC-F02E97B9F162}"/>
              </a:ext>
            </a:extLst>
          </p:cNvPr>
          <p:cNvSpPr/>
          <p:nvPr/>
        </p:nvSpPr>
        <p:spPr>
          <a:xfrm>
            <a:off x="2196649" y="2874635"/>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a:ea typeface="+mn-ea"/>
                <a:cs typeface="+mn-cs"/>
              </a:rPr>
              <a:t>Accessing Collective Medical through the portal is most efficient for content creation and management of updates</a:t>
            </a:r>
          </a:p>
        </p:txBody>
      </p:sp>
    </p:spTree>
    <p:extLst>
      <p:ext uri="{BB962C8B-B14F-4D97-AF65-F5344CB8AC3E}">
        <p14:creationId xmlns:p14="http://schemas.microsoft.com/office/powerpoint/2010/main" val="172833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8072C-3041-4BD2-8EC5-693EF442BB9F}"/>
              </a:ext>
            </a:extLst>
          </p:cNvPr>
          <p:cNvSpPr>
            <a:spLocks noGrp="1"/>
          </p:cNvSpPr>
          <p:nvPr>
            <p:ph type="body" sz="quarter" idx="10"/>
          </p:nvPr>
        </p:nvSpPr>
        <p:spPr/>
        <p:txBody>
          <a:bodyPr/>
          <a:lstStyle/>
          <a:p>
            <a:pPr marL="0" indent="0">
              <a:buNone/>
            </a:pPr>
            <a:r>
              <a:rPr lang="en-US" dirty="0"/>
              <a:t>Adding Insights to patients – best practices</a:t>
            </a:r>
          </a:p>
        </p:txBody>
      </p:sp>
      <p:sp>
        <p:nvSpPr>
          <p:cNvPr id="4" name="Slide Number Placeholder 3">
            <a:extLst>
              <a:ext uri="{FF2B5EF4-FFF2-40B4-BE49-F238E27FC236}">
                <a16:creationId xmlns:a16="http://schemas.microsoft.com/office/drawing/2014/main" id="{B55523D4-96FF-4839-97FA-FB391AE607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13" name="Rectangle: Diagonal Corners Rounded 12">
            <a:extLst>
              <a:ext uri="{FF2B5EF4-FFF2-40B4-BE49-F238E27FC236}">
                <a16:creationId xmlns:a16="http://schemas.microsoft.com/office/drawing/2014/main" id="{067557CE-0E88-4CF8-82A4-C275192975F2}"/>
              </a:ext>
            </a:extLst>
          </p:cNvPr>
          <p:cNvSpPr/>
          <p:nvPr/>
        </p:nvSpPr>
        <p:spPr>
          <a:xfrm>
            <a:off x="4876210" y="1668765"/>
            <a:ext cx="6016752" cy="1709928"/>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4" name="Rectangle: Diagonal Corners Rounded 13">
            <a:extLst>
              <a:ext uri="{FF2B5EF4-FFF2-40B4-BE49-F238E27FC236}">
                <a16:creationId xmlns:a16="http://schemas.microsoft.com/office/drawing/2014/main" id="{BABC9F49-52B5-43F0-90EE-5B5B0F764DE8}"/>
              </a:ext>
            </a:extLst>
          </p:cNvPr>
          <p:cNvSpPr/>
          <p:nvPr/>
        </p:nvSpPr>
        <p:spPr>
          <a:xfrm>
            <a:off x="4876210" y="3817419"/>
            <a:ext cx="6016752" cy="2266042"/>
          </a:xfrm>
          <a:prstGeom prst="round2DiagRect">
            <a:avLst/>
          </a:prstGeom>
          <a:gradFill>
            <a:gsLst>
              <a:gs pos="0">
                <a:schemeClr val="tx2">
                  <a:alpha val="35000"/>
                </a:schemeClr>
              </a:gs>
              <a:gs pos="90000">
                <a:schemeClr val="tx2">
                  <a:lumMod val="50000"/>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7" name="Rectangle: Diagonal Corners Rounded 6">
            <a:extLst>
              <a:ext uri="{FF2B5EF4-FFF2-40B4-BE49-F238E27FC236}">
                <a16:creationId xmlns:a16="http://schemas.microsoft.com/office/drawing/2014/main" id="{BC0FF197-5000-4927-8569-23716EC7F6B6}"/>
              </a:ext>
            </a:extLst>
          </p:cNvPr>
          <p:cNvSpPr/>
          <p:nvPr/>
        </p:nvSpPr>
        <p:spPr>
          <a:xfrm>
            <a:off x="4836931" y="1629488"/>
            <a:ext cx="6016752" cy="1709928"/>
          </a:xfrm>
          <a:prstGeom prst="round2Diag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8" name="Content Placeholder 2">
            <a:extLst>
              <a:ext uri="{FF2B5EF4-FFF2-40B4-BE49-F238E27FC236}">
                <a16:creationId xmlns:a16="http://schemas.microsoft.com/office/drawing/2014/main" id="{E1A74374-6BE7-40EB-B1F1-20F4A9A21E53}"/>
              </a:ext>
            </a:extLst>
          </p:cNvPr>
          <p:cNvSpPr txBox="1">
            <a:spLocks/>
          </p:cNvSpPr>
          <p:nvPr/>
        </p:nvSpPr>
        <p:spPr>
          <a:xfrm>
            <a:off x="5029181" y="1812404"/>
            <a:ext cx="5687719" cy="1508724"/>
          </a:xfrm>
          <a:prstGeom prst="rect">
            <a:avLst/>
          </a:prstGeom>
        </p:spPr>
        <p:txBody>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Include only information that could be relevant in any setting</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Present Insights information objectively</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Consider what is already presented in the notification (50 in 12 months)</a:t>
            </a:r>
          </a:p>
        </p:txBody>
      </p:sp>
      <p:sp>
        <p:nvSpPr>
          <p:cNvPr id="9" name="Rectangle: Diagonal Corners Rounded 8">
            <a:extLst>
              <a:ext uri="{FF2B5EF4-FFF2-40B4-BE49-F238E27FC236}">
                <a16:creationId xmlns:a16="http://schemas.microsoft.com/office/drawing/2014/main" id="{E906EE2E-B064-4BEB-9EAB-B957811A6D5E}"/>
              </a:ext>
            </a:extLst>
          </p:cNvPr>
          <p:cNvSpPr/>
          <p:nvPr/>
        </p:nvSpPr>
        <p:spPr>
          <a:xfrm>
            <a:off x="4836931" y="3778142"/>
            <a:ext cx="6016752" cy="2266042"/>
          </a:xfrm>
          <a:prstGeom prst="round2DiagRect">
            <a:avLst/>
          </a:prstGeom>
          <a:gradFill>
            <a:gsLst>
              <a:gs pos="0">
                <a:schemeClr val="accent2"/>
              </a:gs>
              <a:gs pos="90000">
                <a:schemeClr val="accent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0" name="Content Placeholder 2">
            <a:extLst>
              <a:ext uri="{FF2B5EF4-FFF2-40B4-BE49-F238E27FC236}">
                <a16:creationId xmlns:a16="http://schemas.microsoft.com/office/drawing/2014/main" id="{FB4536B8-ECE4-4CAB-AEF1-690C2E360B4D}"/>
              </a:ext>
            </a:extLst>
          </p:cNvPr>
          <p:cNvSpPr txBox="1">
            <a:spLocks/>
          </p:cNvSpPr>
          <p:nvPr/>
        </p:nvSpPr>
        <p:spPr>
          <a:xfrm>
            <a:off x="5038324" y="3959603"/>
            <a:ext cx="5687719" cy="19067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each patient’s Insights unique</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entries short and direct (3 – 5 bullet points)</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Make your information actionable and helpful</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Avoid using acronyms that are specific to your health system</a:t>
            </a:r>
          </a:p>
          <a:p>
            <a:pPr marL="285750" marR="0" lvl="0" indent="-230188"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Light"/>
                <a:ea typeface="+mn-ea"/>
                <a:cs typeface="+mn-cs"/>
              </a:rPr>
              <a:t>Keep Insights updated</a:t>
            </a:r>
          </a:p>
        </p:txBody>
      </p:sp>
      <p:sp>
        <p:nvSpPr>
          <p:cNvPr id="11" name="TextBox 10">
            <a:extLst>
              <a:ext uri="{FF2B5EF4-FFF2-40B4-BE49-F238E27FC236}">
                <a16:creationId xmlns:a16="http://schemas.microsoft.com/office/drawing/2014/main" id="{822FF1AF-72A6-442B-8CF5-E2EB0BE601D0}"/>
              </a:ext>
            </a:extLst>
          </p:cNvPr>
          <p:cNvSpPr txBox="1"/>
          <p:nvPr/>
        </p:nvSpPr>
        <p:spPr>
          <a:xfrm>
            <a:off x="2084315" y="2299786"/>
            <a:ext cx="23374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A0C0"/>
                </a:solidFill>
                <a:effectLst/>
                <a:uLnTx/>
                <a:uFillTx/>
                <a:latin typeface="Calibri Light"/>
                <a:ea typeface="+mn-ea"/>
                <a:cs typeface="+mn-cs"/>
              </a:rPr>
              <a:t>Things to Keep in Mind</a:t>
            </a:r>
          </a:p>
        </p:txBody>
      </p:sp>
      <p:sp>
        <p:nvSpPr>
          <p:cNvPr id="12" name="TextBox 11">
            <a:extLst>
              <a:ext uri="{FF2B5EF4-FFF2-40B4-BE49-F238E27FC236}">
                <a16:creationId xmlns:a16="http://schemas.microsoft.com/office/drawing/2014/main" id="{F677101D-D35F-41B7-A1D4-754448C06347}"/>
              </a:ext>
            </a:extLst>
          </p:cNvPr>
          <p:cNvSpPr txBox="1"/>
          <p:nvPr/>
        </p:nvSpPr>
        <p:spPr>
          <a:xfrm>
            <a:off x="1280185" y="4726497"/>
            <a:ext cx="3141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9AB"/>
                </a:solidFill>
                <a:effectLst/>
                <a:uLnTx/>
                <a:uFillTx/>
                <a:latin typeface="Calibri Light"/>
                <a:ea typeface="+mn-ea"/>
                <a:cs typeface="+mn-cs"/>
              </a:rPr>
              <a:t>Creating Useful Care Guidelines</a:t>
            </a:r>
          </a:p>
        </p:txBody>
      </p:sp>
    </p:spTree>
    <p:extLst>
      <p:ext uri="{BB962C8B-B14F-4D97-AF65-F5344CB8AC3E}">
        <p14:creationId xmlns:p14="http://schemas.microsoft.com/office/powerpoint/2010/main" val="338300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102FEDA4-F443-4D05-B2C2-F55360D6CD46}"/>
              </a:ext>
            </a:extLst>
          </p:cNvPr>
          <p:cNvSpPr/>
          <p:nvPr/>
        </p:nvSpPr>
        <p:spPr>
          <a:xfrm>
            <a:off x="4029456" y="1733595"/>
            <a:ext cx="7391124" cy="803598"/>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7" name="Rectangle: Diagonal Corners Rounded 26">
            <a:extLst>
              <a:ext uri="{FF2B5EF4-FFF2-40B4-BE49-F238E27FC236}">
                <a16:creationId xmlns:a16="http://schemas.microsoft.com/office/drawing/2014/main" id="{C0769085-22F3-447D-A443-083D7FB1BC5A}"/>
              </a:ext>
            </a:extLst>
          </p:cNvPr>
          <p:cNvSpPr/>
          <p:nvPr/>
        </p:nvSpPr>
        <p:spPr>
          <a:xfrm>
            <a:off x="4029456" y="2761292"/>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8" name="Rectangle: Diagonal Corners Rounded 27">
            <a:extLst>
              <a:ext uri="{FF2B5EF4-FFF2-40B4-BE49-F238E27FC236}">
                <a16:creationId xmlns:a16="http://schemas.microsoft.com/office/drawing/2014/main" id="{D9A19A90-2962-4E48-B77D-94C5CC5D08A9}"/>
              </a:ext>
            </a:extLst>
          </p:cNvPr>
          <p:cNvSpPr/>
          <p:nvPr/>
        </p:nvSpPr>
        <p:spPr>
          <a:xfrm>
            <a:off x="4016984" y="3627081"/>
            <a:ext cx="7391124" cy="46361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9" name="Rectangle: Diagonal Corners Rounded 28">
            <a:extLst>
              <a:ext uri="{FF2B5EF4-FFF2-40B4-BE49-F238E27FC236}">
                <a16:creationId xmlns:a16="http://schemas.microsoft.com/office/drawing/2014/main" id="{BA2697C9-91C8-4A2F-AB6E-347D1B6AE7D3}"/>
              </a:ext>
            </a:extLst>
          </p:cNvPr>
          <p:cNvSpPr/>
          <p:nvPr/>
        </p:nvSpPr>
        <p:spPr>
          <a:xfrm>
            <a:off x="4016984" y="4314792"/>
            <a:ext cx="7391124" cy="65522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0" name="Rectangle: Diagonal Corners Rounded 29">
            <a:extLst>
              <a:ext uri="{FF2B5EF4-FFF2-40B4-BE49-F238E27FC236}">
                <a16:creationId xmlns:a16="http://schemas.microsoft.com/office/drawing/2014/main" id="{0485218C-DE77-4044-A29A-6A5932763236}"/>
              </a:ext>
            </a:extLst>
          </p:cNvPr>
          <p:cNvSpPr/>
          <p:nvPr/>
        </p:nvSpPr>
        <p:spPr>
          <a:xfrm>
            <a:off x="4016984" y="5194117"/>
            <a:ext cx="7391124" cy="64169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 name="Text Placeholder 2">
            <a:extLst>
              <a:ext uri="{FF2B5EF4-FFF2-40B4-BE49-F238E27FC236}">
                <a16:creationId xmlns:a16="http://schemas.microsoft.com/office/drawing/2014/main" id="{A95A364C-F37F-44CC-BA14-BA593669A188}"/>
              </a:ext>
            </a:extLst>
          </p:cNvPr>
          <p:cNvSpPr>
            <a:spLocks noGrp="1"/>
          </p:cNvSpPr>
          <p:nvPr>
            <p:ph type="body" sz="quarter" idx="10"/>
          </p:nvPr>
        </p:nvSpPr>
        <p:spPr/>
        <p:txBody>
          <a:bodyPr/>
          <a:lstStyle/>
          <a:p>
            <a:pPr marL="0" indent="0">
              <a:buNone/>
            </a:pPr>
            <a:r>
              <a:rPr lang="en-US" dirty="0"/>
              <a:t>Adding Insights to Patients – Specific Examples of What to Include</a:t>
            </a:r>
          </a:p>
        </p:txBody>
      </p:sp>
      <p:sp>
        <p:nvSpPr>
          <p:cNvPr id="13" name="Rectangle: Diagonal Corners Rounded 12">
            <a:extLst>
              <a:ext uri="{FF2B5EF4-FFF2-40B4-BE49-F238E27FC236}">
                <a16:creationId xmlns:a16="http://schemas.microsoft.com/office/drawing/2014/main" id="{8093214D-6981-42B6-B6D3-00B7BBE5187E}"/>
              </a:ext>
            </a:extLst>
          </p:cNvPr>
          <p:cNvSpPr/>
          <p:nvPr/>
        </p:nvSpPr>
        <p:spPr>
          <a:xfrm>
            <a:off x="4005072" y="1709211"/>
            <a:ext cx="7391124" cy="80359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established with Dr. Smith @ Medford Family Practice (555) 555.1234</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has standing order for paracentesis with interventional radiology</a:t>
            </a:r>
          </a:p>
          <a:p>
            <a:pPr marL="285750"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Pt now established with GI</a:t>
            </a:r>
          </a:p>
        </p:txBody>
      </p:sp>
      <p:sp>
        <p:nvSpPr>
          <p:cNvPr id="14" name="Rectangle: Diagonal Corners Rounded 13">
            <a:extLst>
              <a:ext uri="{FF2B5EF4-FFF2-40B4-BE49-F238E27FC236}">
                <a16:creationId xmlns:a16="http://schemas.microsoft.com/office/drawing/2014/main" id="{C97F9028-8418-4252-A7FC-9CC01699D483}"/>
              </a:ext>
            </a:extLst>
          </p:cNvPr>
          <p:cNvSpPr/>
          <p:nvPr/>
        </p:nvSpPr>
        <p:spPr>
          <a:xfrm>
            <a:off x="4005072" y="2736908"/>
            <a:ext cx="7391124" cy="64169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Patient describes auditory hallucinations as “dreams.” Please use “dreams” instead of hallucinations when communicating</a:t>
            </a:r>
          </a:p>
        </p:txBody>
      </p:sp>
      <p:sp>
        <p:nvSpPr>
          <p:cNvPr id="15" name="Rectangle: Diagonal Corners Rounded 14">
            <a:extLst>
              <a:ext uri="{FF2B5EF4-FFF2-40B4-BE49-F238E27FC236}">
                <a16:creationId xmlns:a16="http://schemas.microsoft.com/office/drawing/2014/main" id="{C9777476-29B6-42E4-AD52-BE388786DCF5}"/>
              </a:ext>
            </a:extLst>
          </p:cNvPr>
          <p:cNvSpPr/>
          <p:nvPr/>
        </p:nvSpPr>
        <p:spPr>
          <a:xfrm>
            <a:off x="3992600" y="3602697"/>
            <a:ext cx="7391124" cy="46361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Profound left-side deficits related to past CVA</a:t>
            </a:r>
          </a:p>
        </p:txBody>
      </p:sp>
      <p:sp>
        <p:nvSpPr>
          <p:cNvPr id="16" name="Rectangle: Diagonal Corners Rounded 15">
            <a:extLst>
              <a:ext uri="{FF2B5EF4-FFF2-40B4-BE49-F238E27FC236}">
                <a16:creationId xmlns:a16="http://schemas.microsoft.com/office/drawing/2014/main" id="{36BB00A5-FEF2-4D59-9FC9-3E625C7810CA}"/>
              </a:ext>
            </a:extLst>
          </p:cNvPr>
          <p:cNvSpPr/>
          <p:nvPr/>
        </p:nvSpPr>
        <p:spPr>
          <a:xfrm>
            <a:off x="3992600" y="4290408"/>
            <a:ext cx="7391124" cy="655226"/>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Chronic Pain Agreement (07/01/2018) – Oxycodone CR, Tizanidine, Gabapentin. Osteoarthritis: chronic lower back pain, right hip pain s/p replacement now with leg length discrepancy, bilateral knee pain</a:t>
            </a:r>
          </a:p>
        </p:txBody>
      </p:sp>
      <p:sp>
        <p:nvSpPr>
          <p:cNvPr id="17" name="Rectangle 16">
            <a:extLst>
              <a:ext uri="{FF2B5EF4-FFF2-40B4-BE49-F238E27FC236}">
                <a16:creationId xmlns:a16="http://schemas.microsoft.com/office/drawing/2014/main" id="{2F281115-DB67-4499-9C0A-86182B39CB1F}"/>
              </a:ext>
            </a:extLst>
          </p:cNvPr>
          <p:cNvSpPr/>
          <p:nvPr/>
        </p:nvSpPr>
        <p:spPr>
          <a:xfrm>
            <a:off x="621792" y="1709211"/>
            <a:ext cx="3218688" cy="803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Facts about the patient that will influence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CB9C"/>
                </a:solidFill>
                <a:effectLst/>
                <a:uLnTx/>
                <a:uFillTx/>
                <a:latin typeface="Calibri Light"/>
                <a:ea typeface="+mn-ea"/>
                <a:cs typeface="+mn-cs"/>
              </a:rPr>
              <a:t>care different care settings</a:t>
            </a:r>
          </a:p>
        </p:txBody>
      </p:sp>
      <p:sp>
        <p:nvSpPr>
          <p:cNvPr id="21" name="Rectangle: Diagonal Corners Rounded 20">
            <a:extLst>
              <a:ext uri="{FF2B5EF4-FFF2-40B4-BE49-F238E27FC236}">
                <a16:creationId xmlns:a16="http://schemas.microsoft.com/office/drawing/2014/main" id="{0DC8F68D-6DE1-4519-8BE8-02D57E987519}"/>
              </a:ext>
            </a:extLst>
          </p:cNvPr>
          <p:cNvSpPr/>
          <p:nvPr/>
        </p:nvSpPr>
        <p:spPr>
          <a:xfrm>
            <a:off x="3992600" y="5169733"/>
            <a:ext cx="7391124" cy="641690"/>
          </a:xfrm>
          <a:prstGeom prst="round2Diag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Cherry Lane Mental Health, MH provider: (555) 555-1234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Light"/>
                <a:ea typeface="+mn-ea"/>
                <a:cs typeface="+mn-cs"/>
              </a:rPr>
              <a:t>Primary care provider / clinic: Legacy Medical Group NW, Dr. Smith (555) 555-1234</a:t>
            </a:r>
          </a:p>
        </p:txBody>
      </p:sp>
      <p:sp>
        <p:nvSpPr>
          <p:cNvPr id="22" name="Rectangle 21">
            <a:extLst>
              <a:ext uri="{FF2B5EF4-FFF2-40B4-BE49-F238E27FC236}">
                <a16:creationId xmlns:a16="http://schemas.microsoft.com/office/drawing/2014/main" id="{C127A9B4-EFCD-42BB-9FEC-3E3228263100}"/>
              </a:ext>
            </a:extLst>
          </p:cNvPr>
          <p:cNvSpPr/>
          <p:nvPr/>
        </p:nvSpPr>
        <p:spPr>
          <a:xfrm>
            <a:off x="621791" y="2736908"/>
            <a:ext cx="3218688" cy="636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A0C0"/>
                </a:solidFill>
                <a:effectLst/>
                <a:uLnTx/>
                <a:uFillTx/>
                <a:latin typeface="Calibri Light"/>
                <a:ea typeface="+mn-ea"/>
                <a:cs typeface="+mn-cs"/>
              </a:rPr>
              <a:t>Share actions or verbiage the</a:t>
            </a:r>
            <a:br>
              <a:rPr kumimoji="0" lang="en-US" sz="1400" b="0" i="0" u="none" strike="noStrike" kern="1200" cap="none" spc="0" normalizeH="0" baseline="0" noProof="0" dirty="0">
                <a:ln>
                  <a:noFill/>
                </a:ln>
                <a:solidFill>
                  <a:srgbClr val="14A0C0"/>
                </a:solidFill>
                <a:effectLst/>
                <a:uLnTx/>
                <a:uFillTx/>
                <a:latin typeface="Calibri Light"/>
                <a:ea typeface="+mn-ea"/>
                <a:cs typeface="+mn-cs"/>
              </a:rPr>
            </a:br>
            <a:r>
              <a:rPr kumimoji="0" lang="en-US" sz="1400" b="0" i="0" u="none" strike="noStrike" kern="1200" cap="none" spc="0" normalizeH="0" baseline="0" noProof="0" dirty="0">
                <a:ln>
                  <a:noFill/>
                </a:ln>
                <a:solidFill>
                  <a:srgbClr val="14A0C0"/>
                </a:solidFill>
                <a:effectLst/>
                <a:uLnTx/>
                <a:uFillTx/>
                <a:latin typeface="Calibri Light"/>
                <a:ea typeface="+mn-ea"/>
                <a:cs typeface="+mn-cs"/>
              </a:rPr>
              <a:t>patient responds well to</a:t>
            </a:r>
          </a:p>
        </p:txBody>
      </p:sp>
      <p:sp>
        <p:nvSpPr>
          <p:cNvPr id="23" name="Rectangle 22">
            <a:extLst>
              <a:ext uri="{FF2B5EF4-FFF2-40B4-BE49-F238E27FC236}">
                <a16:creationId xmlns:a16="http://schemas.microsoft.com/office/drawing/2014/main" id="{17E50D81-BD3F-4488-B6B1-5B17AD304CED}"/>
              </a:ext>
            </a:extLst>
          </p:cNvPr>
          <p:cNvSpPr/>
          <p:nvPr/>
        </p:nvSpPr>
        <p:spPr>
          <a:xfrm>
            <a:off x="621790" y="3597357"/>
            <a:ext cx="3218688" cy="46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7BAC"/>
                </a:solidFill>
                <a:effectLst/>
                <a:uLnTx/>
                <a:uFillTx/>
                <a:latin typeface="Calibri Light"/>
                <a:ea typeface="+mn-ea"/>
                <a:cs typeface="+mn-cs"/>
              </a:rPr>
              <a:t>Baseline Presentation, function,</a:t>
            </a:r>
            <a:br>
              <a:rPr kumimoji="0" lang="en-US" sz="1400" b="0" i="0" u="none" strike="noStrike" kern="1200" cap="none" spc="0" normalizeH="0" baseline="0" noProof="0" dirty="0">
                <a:ln>
                  <a:noFill/>
                </a:ln>
                <a:solidFill>
                  <a:srgbClr val="4F7BAC"/>
                </a:solidFill>
                <a:effectLst/>
                <a:uLnTx/>
                <a:uFillTx/>
                <a:latin typeface="Calibri Light"/>
                <a:ea typeface="+mn-ea"/>
                <a:cs typeface="+mn-cs"/>
              </a:rPr>
            </a:br>
            <a:r>
              <a:rPr kumimoji="0" lang="en-US" sz="1400" b="0" i="0" u="none" strike="noStrike" kern="1200" cap="none" spc="0" normalizeH="0" baseline="0" noProof="0" dirty="0">
                <a:ln>
                  <a:noFill/>
                </a:ln>
                <a:solidFill>
                  <a:srgbClr val="4F7BAC"/>
                </a:solidFill>
                <a:effectLst/>
                <a:uLnTx/>
                <a:uFillTx/>
                <a:latin typeface="Calibri Light"/>
                <a:ea typeface="+mn-ea"/>
                <a:cs typeface="+mn-cs"/>
              </a:rPr>
              <a:t>or symptoms can be helpful</a:t>
            </a:r>
          </a:p>
        </p:txBody>
      </p:sp>
      <p:sp>
        <p:nvSpPr>
          <p:cNvPr id="24" name="Rectangle 23">
            <a:extLst>
              <a:ext uri="{FF2B5EF4-FFF2-40B4-BE49-F238E27FC236}">
                <a16:creationId xmlns:a16="http://schemas.microsoft.com/office/drawing/2014/main" id="{4698141F-9338-41EF-9920-94F4431CE277}"/>
              </a:ext>
            </a:extLst>
          </p:cNvPr>
          <p:cNvSpPr/>
          <p:nvPr/>
        </p:nvSpPr>
        <p:spPr>
          <a:xfrm>
            <a:off x="621792" y="4291358"/>
            <a:ext cx="3218688" cy="65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9AB"/>
                </a:solidFill>
                <a:effectLst/>
                <a:uLnTx/>
                <a:uFillTx/>
                <a:latin typeface="Calibri Light"/>
                <a:ea typeface="+mn-ea"/>
                <a:cs typeface="+mn-cs"/>
              </a:rPr>
              <a:t>A plan for management of chronic conditions, such as use of controlled substances and what alternatives to use</a:t>
            </a:r>
          </a:p>
        </p:txBody>
      </p:sp>
      <p:sp>
        <p:nvSpPr>
          <p:cNvPr id="25" name="Rectangle 24">
            <a:extLst>
              <a:ext uri="{FF2B5EF4-FFF2-40B4-BE49-F238E27FC236}">
                <a16:creationId xmlns:a16="http://schemas.microsoft.com/office/drawing/2014/main" id="{EFA2CC5C-B167-488C-85D2-69F9EB9FC359}"/>
              </a:ext>
            </a:extLst>
          </p:cNvPr>
          <p:cNvSpPr/>
          <p:nvPr/>
        </p:nvSpPr>
        <p:spPr>
          <a:xfrm>
            <a:off x="621788" y="5170680"/>
            <a:ext cx="3218688" cy="63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Contact information for pain management</a:t>
            </a:r>
            <a:br>
              <a:rPr kumimoji="0" lang="en-US" sz="1400" b="0" i="0" u="none" strike="noStrike" kern="1200" cap="none" spc="0" normalizeH="0" baseline="0" noProof="0" dirty="0">
                <a:ln>
                  <a:noFill/>
                </a:ln>
                <a:solidFill>
                  <a:srgbClr val="455469"/>
                </a:solidFill>
                <a:effectLst/>
                <a:uLnTx/>
                <a:uFillTx/>
                <a:latin typeface="Calibri Light"/>
                <a:ea typeface="+mn-ea"/>
                <a:cs typeface="+mn-cs"/>
              </a:rPr>
            </a:br>
            <a:r>
              <a:rPr kumimoji="0" lang="en-US" sz="1400" b="0" i="0" u="none" strike="noStrike" kern="1200" cap="none" spc="0" normalizeH="0" baseline="0" noProof="0" dirty="0">
                <a:ln>
                  <a:noFill/>
                </a:ln>
                <a:solidFill>
                  <a:srgbClr val="455469"/>
                </a:solidFill>
                <a:effectLst/>
                <a:uLnTx/>
                <a:uFillTx/>
                <a:latin typeface="Calibri Light"/>
                <a:ea typeface="+mn-ea"/>
                <a:cs typeface="+mn-cs"/>
              </a:rPr>
              <a:t> providers or other known specialists</a:t>
            </a:r>
          </a:p>
        </p:txBody>
      </p:sp>
    </p:spTree>
    <p:extLst>
      <p:ext uri="{BB962C8B-B14F-4D97-AF65-F5344CB8AC3E}">
        <p14:creationId xmlns:p14="http://schemas.microsoft.com/office/powerpoint/2010/main" val="283560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74DE9-71E3-4B7A-894C-89051A94B6E6}"/>
              </a:ext>
            </a:extLst>
          </p:cNvPr>
          <p:cNvSpPr>
            <a:spLocks noGrp="1"/>
          </p:cNvSpPr>
          <p:nvPr>
            <p:ph type="body" sz="quarter" idx="10"/>
          </p:nvPr>
        </p:nvSpPr>
        <p:spPr/>
        <p:txBody>
          <a:bodyPr/>
          <a:lstStyle/>
          <a:p>
            <a:pPr marL="0" indent="0">
              <a:buNone/>
            </a:pPr>
            <a:r>
              <a:rPr lang="en-US" dirty="0"/>
              <a:t>When to add Insights | Care Guidelines</a:t>
            </a:r>
          </a:p>
        </p:txBody>
      </p:sp>
      <p:sp>
        <p:nvSpPr>
          <p:cNvPr id="4" name="Slide Number Placeholder 3">
            <a:extLst>
              <a:ext uri="{FF2B5EF4-FFF2-40B4-BE49-F238E27FC236}">
                <a16:creationId xmlns:a16="http://schemas.microsoft.com/office/drawing/2014/main" id="{4DAC3803-464A-4666-BA46-1DC22FD7B8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graphicFrame>
        <p:nvGraphicFramePr>
          <p:cNvPr id="5" name="Table 4">
            <a:extLst>
              <a:ext uri="{FF2B5EF4-FFF2-40B4-BE49-F238E27FC236}">
                <a16:creationId xmlns:a16="http://schemas.microsoft.com/office/drawing/2014/main" id="{1EF4D820-B5AF-434B-8B47-B04128D637E2}"/>
              </a:ext>
            </a:extLst>
          </p:cNvPr>
          <p:cNvGraphicFramePr>
            <a:graphicFrameLocks noGrp="1"/>
          </p:cNvGraphicFramePr>
          <p:nvPr>
            <p:extLst>
              <p:ext uri="{D42A27DB-BD31-4B8C-83A1-F6EECF244321}">
                <p14:modId xmlns:p14="http://schemas.microsoft.com/office/powerpoint/2010/main" val="850763610"/>
              </p:ext>
            </p:extLst>
          </p:nvPr>
        </p:nvGraphicFramePr>
        <p:xfrm>
          <a:off x="317325" y="1353146"/>
          <a:ext cx="11314288" cy="5097322"/>
        </p:xfrm>
        <a:graphic>
          <a:graphicData uri="http://schemas.openxmlformats.org/drawingml/2006/table">
            <a:tbl>
              <a:tblPr firstRow="1" bandRow="1">
                <a:tableStyleId>{5C22544A-7EE6-4342-B048-85BDC9FD1C3A}</a:tableStyleId>
              </a:tblPr>
              <a:tblGrid>
                <a:gridCol w="2425959">
                  <a:extLst>
                    <a:ext uri="{9D8B030D-6E8A-4147-A177-3AD203B41FA5}">
                      <a16:colId xmlns:a16="http://schemas.microsoft.com/office/drawing/2014/main" val="2212604200"/>
                    </a:ext>
                  </a:extLst>
                </a:gridCol>
                <a:gridCol w="8888329">
                  <a:extLst>
                    <a:ext uri="{9D8B030D-6E8A-4147-A177-3AD203B41FA5}">
                      <a16:colId xmlns:a16="http://schemas.microsoft.com/office/drawing/2014/main" val="2582630471"/>
                    </a:ext>
                  </a:extLst>
                </a:gridCol>
              </a:tblGrid>
              <a:tr h="457850">
                <a:tc>
                  <a:txBody>
                    <a:bodyPr/>
                    <a:lstStyle/>
                    <a:p>
                      <a:r>
                        <a:rPr lang="en-US" sz="1400" b="0" dirty="0">
                          <a:solidFill>
                            <a:schemeClr val="bg1"/>
                          </a:solidFill>
                          <a:latin typeface="+mj-lt"/>
                        </a:rPr>
                        <a:t>Reason</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tc>
                  <a:txBody>
                    <a:bodyPr/>
                    <a:lstStyle/>
                    <a:p>
                      <a:r>
                        <a:rPr lang="en-US" sz="1400" b="0" dirty="0">
                          <a:solidFill>
                            <a:schemeClr val="bg1"/>
                          </a:solidFill>
                          <a:latin typeface="+mj-lt"/>
                        </a:rPr>
                        <a:t>Example(s)</a:t>
                      </a:r>
                    </a:p>
                  </a:txBody>
                  <a:tcPr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1"/>
                        </a:gs>
                        <a:gs pos="90000">
                          <a:schemeClr val="tx1">
                            <a:lumMod val="50000"/>
                          </a:schemeClr>
                        </a:gs>
                      </a:gsLst>
                      <a:lin ang="5400000" scaled="0"/>
                    </a:gradFill>
                  </a:tcPr>
                </a:tc>
                <a:extLst>
                  <a:ext uri="{0D108BD9-81ED-4DB2-BD59-A6C34878D82A}">
                    <a16:rowId xmlns:a16="http://schemas.microsoft.com/office/drawing/2014/main" val="1211809273"/>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Social Determinants of Health</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Pt is homeless with very few social / familial supports; please do not call </a:t>
                      </a:r>
                      <a:r>
                        <a:rPr lang="en-US" sz="1100" dirty="0" err="1">
                          <a:solidFill>
                            <a:schemeClr val="tx1"/>
                          </a:solidFill>
                        </a:rPr>
                        <a:t>pt’s</a:t>
                      </a:r>
                      <a:r>
                        <a:rPr lang="en-US" sz="1100" dirty="0">
                          <a:solidFill>
                            <a:schemeClr val="tx1"/>
                          </a:solidFill>
                        </a:rPr>
                        <a:t> daughter (Jane Smith), as she neglects </a:t>
                      </a:r>
                      <a:r>
                        <a:rPr lang="en-US" sz="1100" dirty="0" err="1">
                          <a:solidFill>
                            <a:schemeClr val="tx1"/>
                          </a:solidFill>
                        </a:rPr>
                        <a:t>pt</a:t>
                      </a:r>
                      <a:r>
                        <a:rPr lang="en-US" sz="1100" dirty="0">
                          <a:solidFill>
                            <a:schemeClr val="tx1"/>
                          </a:solidFill>
                        </a:rPr>
                        <a:t> and steals her meds; </a:t>
                      </a:r>
                      <a:r>
                        <a:rPr lang="en-US" sz="1100" dirty="0" err="1">
                          <a:solidFill>
                            <a:schemeClr val="tx1"/>
                          </a:solidFill>
                        </a:rPr>
                        <a:t>pt</a:t>
                      </a:r>
                      <a:r>
                        <a:rPr lang="en-US" sz="1100" dirty="0">
                          <a:solidFill>
                            <a:schemeClr val="tx1"/>
                          </a:solidFill>
                        </a:rPr>
                        <a:t> has a safe and reliable friend named Derek James at xxx-xxx-</a:t>
                      </a:r>
                      <a:r>
                        <a:rPr lang="en-US" sz="1100" dirty="0" err="1">
                          <a:solidFill>
                            <a:schemeClr val="tx1"/>
                          </a:solidFill>
                        </a:rPr>
                        <a:t>xxxx</a:t>
                      </a:r>
                      <a:r>
                        <a:rPr lang="en-US" sz="1100" dirty="0">
                          <a:solidFill>
                            <a:schemeClr val="tx1"/>
                          </a:solidFill>
                        </a:rPr>
                        <a:t> who has previously housed </a:t>
                      </a:r>
                      <a:r>
                        <a:rPr lang="en-US" sz="1100" dirty="0" err="1">
                          <a:solidFill>
                            <a:schemeClr val="tx1"/>
                          </a:solidFill>
                        </a:rPr>
                        <a:t>pt</a:t>
                      </a:r>
                      <a:r>
                        <a:rPr lang="en-US" sz="1100" dirty="0">
                          <a:solidFill>
                            <a:schemeClr val="tx1"/>
                          </a:solidFill>
                        </a:rPr>
                        <a:t> temporarily post hospital.</a:t>
                      </a:r>
                    </a:p>
                  </a:txBody>
                  <a:tcPr anchor="ctr">
                    <a:lnL w="12700" cmpd="sng">
                      <a:noFill/>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754689"/>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Info regarding suicide attempts/holds</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1) Pt has multiple prior self harm acts with no history of suicide attempt or SI; 2) </a:t>
                      </a:r>
                      <a:r>
                        <a:rPr lang="en-US" sz="1100" dirty="0" err="1">
                          <a:solidFill>
                            <a:schemeClr val="tx1"/>
                          </a:solidFill>
                        </a:rPr>
                        <a:t>pt</a:t>
                      </a:r>
                      <a:r>
                        <a:rPr lang="en-US" sz="1100" dirty="0">
                          <a:solidFill>
                            <a:schemeClr val="tx1"/>
                          </a:solidFill>
                        </a:rPr>
                        <a:t> is very ill when he decompensates psychiatrically, requiring admission; </a:t>
                      </a:r>
                      <a:r>
                        <a:rPr lang="en-US" sz="1100" dirty="0" err="1">
                          <a:solidFill>
                            <a:schemeClr val="tx1"/>
                          </a:solidFill>
                        </a:rPr>
                        <a:t>pt</a:t>
                      </a:r>
                      <a:r>
                        <a:rPr lang="en-US" sz="1100" dirty="0">
                          <a:solidFill>
                            <a:schemeClr val="tx1"/>
                          </a:solidFill>
                        </a:rPr>
                        <a:t> has a hx of requiring an involuntary hold each time. </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164160"/>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Hospital resources as secondary gain (food, shelter,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kern="1200" dirty="0">
                          <a:solidFill>
                            <a:schemeClr val="tx1"/>
                          </a:solidFill>
                          <a:effectLst/>
                          <a:latin typeface="+mn-lt"/>
                          <a:ea typeface="+mn-ea"/>
                          <a:cs typeface="+mn-cs"/>
                        </a:rPr>
                        <a:t>Consider minimizing secondary gain in the ED, i.e. narcotics/benzos, excessive TV watching/milkshakes/</a:t>
                      </a:r>
                      <a:r>
                        <a:rPr lang="en-US" sz="1100" kern="1200" dirty="0" err="1">
                          <a:solidFill>
                            <a:schemeClr val="tx1"/>
                          </a:solidFill>
                          <a:effectLst/>
                          <a:latin typeface="+mn-lt"/>
                          <a:ea typeface="+mn-ea"/>
                          <a:cs typeface="+mn-cs"/>
                        </a:rPr>
                        <a:t>etc</a:t>
                      </a:r>
                      <a:r>
                        <a:rPr lang="en-US" sz="1100" kern="1200" dirty="0">
                          <a:solidFill>
                            <a:schemeClr val="tx1"/>
                          </a:solidFill>
                          <a:effectLst/>
                          <a:latin typeface="+mn-lt"/>
                          <a:ea typeface="+mn-ea"/>
                          <a:cs typeface="+mn-cs"/>
                        </a:rPr>
                        <a:t> and work towards a swift and clear disposition, as presentation allows.</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900124"/>
                  </a:ext>
                </a:extLst>
              </a:tr>
              <a:tr h="515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Community case manager involvement</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14000"/>
                        </a:lnSpc>
                        <a:spcAft>
                          <a:spcPts val="500"/>
                        </a:spcAft>
                        <a:buFont typeface="Arial" panose="020B0604020202020204" pitchFamily="34" charset="0"/>
                        <a:buChar char="•"/>
                      </a:pPr>
                      <a:r>
                        <a:rPr lang="en-US" sz="1100" dirty="0">
                          <a:solidFill>
                            <a:schemeClr val="tx1"/>
                          </a:solidFill>
                        </a:rPr>
                        <a:t>When </a:t>
                      </a:r>
                      <a:r>
                        <a:rPr lang="en-US" sz="1100" dirty="0" err="1">
                          <a:solidFill>
                            <a:schemeClr val="tx1"/>
                          </a:solidFill>
                        </a:rPr>
                        <a:t>pt</a:t>
                      </a:r>
                      <a:r>
                        <a:rPr lang="en-US" sz="1100" dirty="0">
                          <a:solidFill>
                            <a:schemeClr val="tx1"/>
                          </a:solidFill>
                        </a:rPr>
                        <a:t> presents to the ED, please call ICM community </a:t>
                      </a:r>
                      <a:r>
                        <a:rPr lang="en-US" sz="1100" dirty="0" err="1">
                          <a:solidFill>
                            <a:schemeClr val="tx1"/>
                          </a:solidFill>
                        </a:rPr>
                        <a:t>tx</a:t>
                      </a:r>
                      <a:r>
                        <a:rPr lang="en-US" sz="1100" dirty="0">
                          <a:solidFill>
                            <a:schemeClr val="tx1"/>
                          </a:solidFill>
                        </a:rPr>
                        <a:t> team 555-123-4567; this team is able to come to the ED to help facilitate a discharge plan and help coordinate care.</a:t>
                      </a: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38965"/>
                  </a:ext>
                </a:extLst>
              </a:tr>
              <a:tr h="92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Malingering</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Pt often presents with various pain complaints, including presenting after having been assaulted and requesting pain medicine for this. This past January,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conveyed in the ED that he had been hit by a car a month prior, fell down some steps two weeks prior, assaulted a week prior, and then assaulted again 3 days prior to that; </a:t>
                      </a:r>
                      <a:r>
                        <a:rPr lang="en-US" sz="1100" kern="1200" dirty="0" err="1">
                          <a:solidFill>
                            <a:schemeClr val="tx1"/>
                          </a:solidFill>
                          <a:effectLst/>
                          <a:latin typeface="+mn-lt"/>
                          <a:ea typeface="+mn-ea"/>
                          <a:cs typeface="+mn-cs"/>
                        </a:rPr>
                        <a:t>pt</a:t>
                      </a:r>
                      <a:r>
                        <a:rPr lang="en-US" sz="1100" kern="1200" dirty="0">
                          <a:solidFill>
                            <a:schemeClr val="tx1"/>
                          </a:solidFill>
                          <a:effectLst/>
                          <a:latin typeface="+mn-lt"/>
                          <a:ea typeface="+mn-ea"/>
                          <a:cs typeface="+mn-cs"/>
                        </a:rPr>
                        <a:t> stated also that he could not walk and that he had been using a wheelchair for a month, but was observed by staff walking around very comfortably in the ED.</a:t>
                      </a:r>
                      <a:endParaRPr lang="en-US" sz="1100"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2881"/>
                  </a:ext>
                </a:extLst>
              </a:tr>
              <a:tr h="534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List of names and contact information for specific services</a:t>
                      </a:r>
                    </a:p>
                  </a:txBody>
                  <a:tcPr anchor="ctr">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Pt is a dialysis patient at US Renal Care - Downtown location.</a:t>
                      </a:r>
                    </a:p>
                    <a:p>
                      <a:pPr marL="173038" indent="-173038">
                        <a:lnSpc>
                          <a:spcPct val="114000"/>
                        </a:lnSpc>
                        <a:spcAft>
                          <a:spcPts val="500"/>
                        </a:spcAft>
                        <a:buFont typeface="Arial" panose="020B0604020202020204" pitchFamily="34" charset="0"/>
                        <a:buChar char="•"/>
                      </a:pPr>
                      <a:r>
                        <a:rPr lang="en-US" sz="1100" dirty="0">
                          <a:solidFill>
                            <a:schemeClr val="tx1"/>
                          </a:solidFill>
                        </a:rPr>
                        <a:t>Dialysis SW is </a:t>
                      </a:r>
                      <a:r>
                        <a:rPr lang="en-US" sz="1100" dirty="0" err="1">
                          <a:solidFill>
                            <a:schemeClr val="tx1"/>
                          </a:solidFill>
                        </a:rPr>
                        <a:t>xxxx</a:t>
                      </a:r>
                      <a:r>
                        <a:rPr lang="en-US" sz="1100" dirty="0">
                          <a:solidFill>
                            <a:schemeClr val="tx1"/>
                          </a:solidFill>
                        </a:rPr>
                        <a:t> </a:t>
                      </a:r>
                      <a:r>
                        <a:rPr lang="en-US" sz="1100" dirty="0" err="1">
                          <a:solidFill>
                            <a:schemeClr val="tx1"/>
                          </a:solidFill>
                        </a:rPr>
                        <a:t>xxxx</a:t>
                      </a:r>
                      <a:r>
                        <a:rPr lang="en-US" sz="1100" dirty="0">
                          <a:solidFill>
                            <a:schemeClr val="tx1"/>
                          </a:solidFill>
                        </a:rPr>
                        <a:t> and can be reached at xxx-xxx-</a:t>
                      </a:r>
                      <a:r>
                        <a:rPr lang="en-US" sz="1100" dirty="0" err="1">
                          <a:solidFill>
                            <a:schemeClr val="tx1"/>
                          </a:solidFill>
                        </a:rPr>
                        <a:t>xxxx</a:t>
                      </a:r>
                      <a:endParaRPr lang="en-US" sz="1100" dirty="0">
                        <a:solidFill>
                          <a:schemeClr val="tx1"/>
                        </a:solidFill>
                      </a:endParaRPr>
                    </a:p>
                  </a:txBody>
                  <a:tcPr anchor="ctr">
                    <a:lnL w="1905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773838"/>
                  </a:ext>
                </a:extLst>
              </a:tr>
              <a:tr h="1116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mn-lt"/>
                        </a:rPr>
                        <a:t>Security and/or safety events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3038" indent="-173038">
                        <a:lnSpc>
                          <a:spcPct val="114000"/>
                        </a:lnSpc>
                        <a:spcAft>
                          <a:spcPts val="500"/>
                        </a:spcAft>
                        <a:buFont typeface="Arial" panose="020B0604020202020204" pitchFamily="34" charset="0"/>
                        <a:buChar char="•"/>
                      </a:pPr>
                      <a:r>
                        <a:rPr lang="en-US" sz="1100" dirty="0">
                          <a:solidFill>
                            <a:schemeClr val="tx1"/>
                          </a:solidFill>
                        </a:rPr>
                        <a:t>Patient w/ a documented incident from xx/xx/xxx of </a:t>
                      </a:r>
                      <a:r>
                        <a:rPr lang="en-US" sz="1100" dirty="0" err="1">
                          <a:solidFill>
                            <a:schemeClr val="tx1"/>
                          </a:solidFill>
                        </a:rPr>
                        <a:t>pt</a:t>
                      </a:r>
                      <a:r>
                        <a:rPr lang="en-US" sz="1100" dirty="0">
                          <a:solidFill>
                            <a:schemeClr val="tx1"/>
                          </a:solidFill>
                        </a:rPr>
                        <a:t> strangling ED nurse. In order to ensure staff and patient safety, if patient returns to ED/hospital, please ensure nurse/ED doc/MA care team coordinate with security before treating </a:t>
                      </a:r>
                      <a:r>
                        <a:rPr lang="en-US" sz="1100" dirty="0" err="1">
                          <a:solidFill>
                            <a:schemeClr val="tx1"/>
                          </a:solidFill>
                        </a:rPr>
                        <a:t>pt</a:t>
                      </a:r>
                      <a:r>
                        <a:rPr lang="en-US" sz="1100" dirty="0">
                          <a:solidFill>
                            <a:schemeClr val="tx1"/>
                          </a:solidFill>
                        </a:rPr>
                        <a:t>/entering room (have security in the room, outside the room, always have 2 staff with </a:t>
                      </a:r>
                      <a:r>
                        <a:rPr lang="en-US" sz="1100" dirty="0" err="1">
                          <a:solidFill>
                            <a:schemeClr val="tx1"/>
                          </a:solidFill>
                        </a:rPr>
                        <a:t>pt</a:t>
                      </a:r>
                      <a:r>
                        <a:rPr lang="en-US" sz="1100" dirty="0">
                          <a:solidFill>
                            <a:schemeClr val="tx1"/>
                          </a:solidFill>
                        </a:rPr>
                        <a:t>, </a:t>
                      </a:r>
                      <a:r>
                        <a:rPr lang="en-US" sz="1100" dirty="0" err="1">
                          <a:solidFill>
                            <a:schemeClr val="tx1"/>
                          </a:solidFill>
                        </a:rPr>
                        <a:t>etc</a:t>
                      </a:r>
                      <a:r>
                        <a:rPr lang="en-US" sz="1100" dirty="0">
                          <a:solidFill>
                            <a:schemeClr val="tx1"/>
                          </a:solidFill>
                        </a:rPr>
                        <a:t>).</a:t>
                      </a:r>
                    </a:p>
                    <a:p>
                      <a:pPr marL="173038" marR="0" lvl="0" indent="-173038" algn="l" defTabSz="914400" rtl="0" eaLnBrk="1" fontAlgn="auto" latinLnBrk="0" hangingPunct="1">
                        <a:lnSpc>
                          <a:spcPct val="114000"/>
                        </a:lnSpc>
                        <a:spcBef>
                          <a:spcPts val="0"/>
                        </a:spcBef>
                        <a:spcAft>
                          <a:spcPts val="500"/>
                        </a:spcAft>
                        <a:buClrTx/>
                        <a:buSzTx/>
                        <a:buFont typeface="Arial" panose="020B0604020202020204" pitchFamily="34" charset="0"/>
                        <a:buChar char="•"/>
                        <a:tabLst/>
                        <a:defRPr/>
                      </a:pPr>
                      <a:r>
                        <a:rPr lang="en-US" sz="1100" dirty="0">
                          <a:solidFill>
                            <a:schemeClr val="tx1"/>
                          </a:solidFill>
                        </a:rPr>
                        <a:t>Pt with a hx of compulsive swallowing (i.e. pens, spoons, paper clips, </a:t>
                      </a:r>
                      <a:r>
                        <a:rPr lang="en-US" sz="1100" dirty="0" err="1">
                          <a:solidFill>
                            <a:schemeClr val="tx1"/>
                          </a:solidFill>
                        </a:rPr>
                        <a:t>etc</a:t>
                      </a:r>
                      <a:r>
                        <a:rPr lang="en-US" sz="1100" dirty="0">
                          <a:solidFill>
                            <a:schemeClr val="tx1"/>
                          </a:solidFill>
                        </a:rPr>
                        <a:t>) please ensure </a:t>
                      </a:r>
                      <a:r>
                        <a:rPr lang="en-US" sz="1100" dirty="0" err="1">
                          <a:solidFill>
                            <a:schemeClr val="tx1"/>
                          </a:solidFill>
                        </a:rPr>
                        <a:t>pt’s</a:t>
                      </a:r>
                      <a:r>
                        <a:rPr lang="en-US" sz="1100" dirty="0">
                          <a:solidFill>
                            <a:schemeClr val="tx1"/>
                          </a:solidFill>
                        </a:rPr>
                        <a:t> room in the ED is made safe before rooming pt. Finger foods only (no utensils), etc.</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7757035"/>
                  </a:ext>
                </a:extLst>
              </a:tr>
            </a:tbl>
          </a:graphicData>
        </a:graphic>
      </p:graphicFrame>
    </p:spTree>
    <p:extLst>
      <p:ext uri="{BB962C8B-B14F-4D97-AF65-F5344CB8AC3E}">
        <p14:creationId xmlns:p14="http://schemas.microsoft.com/office/powerpoint/2010/main" val="3737594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03204"/>
                <a:ext cx="9469079" cy="3889334"/>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Opinions or Judgements About a Patient</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Your goal is to provide insight, not pass judgement or taint opinions about the patient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Copy and Pasted Current Medication Lists with Dosing</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Medication dosing may change faster than the Care Insight is updated, make sure to include when the date of prescription.</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Lengthy Chart Notes Directly from the Patient’s Chart Record</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including too much information can slow down emergency treatment and cause the important details to get lost, defeating the purpose</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Substance Abuse Treatment Program Information If You Are a 42 CFR Provider</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It’s the law; make sure you understand all the necessary guidelines or laws surrounding your specialty</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CB9C"/>
                    </a:solidFill>
                    <a:effectLst/>
                    <a:uLnTx/>
                    <a:uFillTx/>
                    <a:latin typeface="Calibri Light"/>
                    <a:ea typeface="+mn-ea"/>
                    <a:cs typeface="+mn-cs"/>
                  </a:rPr>
                  <a:t>Redundant Information that Can Be Found Elsewhere on a Notification</a:t>
                </a:r>
              </a:p>
              <a:p>
                <a:pPr marL="227013" marR="0" lvl="0" indent="0" algn="l" defTabSz="914400" rtl="0" eaLnBrk="1" fontAlgn="auto" latinLnBrk="0" hangingPunct="1">
                  <a:lnSpc>
                    <a:spcPct val="114000"/>
                  </a:lnSpc>
                  <a:spcBef>
                    <a:spcPts val="0"/>
                  </a:spcBef>
                  <a:spcAft>
                    <a:spcPts val="1000"/>
                  </a:spcAft>
                  <a:buClrTx/>
                  <a:buSzTx/>
                  <a:buFontTx/>
                  <a:buNone/>
                  <a:tabLst/>
                  <a:defRPr/>
                </a:pPr>
                <a:r>
                  <a:rPr kumimoji="0" lang="en-US" sz="1400" b="0" i="0" u="none" strike="noStrike" kern="1200" cap="none" spc="0" normalizeH="0" baseline="0" noProof="0" dirty="0">
                    <a:ln>
                      <a:noFill/>
                    </a:ln>
                    <a:solidFill>
                      <a:srgbClr val="455469"/>
                    </a:solidFill>
                    <a:effectLst/>
                    <a:uLnTx/>
                    <a:uFillTx/>
                    <a:latin typeface="Calibri Light"/>
                    <a:ea typeface="+mn-ea"/>
                    <a:cs typeface="+mn-cs"/>
                  </a:rPr>
                  <a:t>Notifications should be easy and fast to consume, and the actionable information should be obvious; duplicating data can cause important information to be missed</a:t>
                </a:r>
              </a:p>
            </p:txBody>
          </p:sp>
        </p:grpSp>
      </p:grpSp>
    </p:spTree>
    <p:extLst>
      <p:ext uri="{BB962C8B-B14F-4D97-AF65-F5344CB8AC3E}">
        <p14:creationId xmlns:p14="http://schemas.microsoft.com/office/powerpoint/2010/main" val="4290092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405444"/>
                <a:ext cx="9469079" cy="2284856"/>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St. Mary’s Memorial Hospital 4 days ago complaining of chest pain and SOB. Upon arrival, she had elevated VS and was administered SL Nitroglycerin and 6L of O2. Patient has a history of NSTEMI in July 2021. Patient has a history of COPD on home O2 of 3L, but patient has been out of an oxygen tank for 3 weeks. Patient states she can’t remember her oxygen tank provider’s phone number, but the patient may be lying. EKG showed sinus tachycardia. Patient’s PCP is Dr. Michael Chen with phone number 312-222-2222. Social worker consulted and patient established with a DME company for her oxygen tank.</a:t>
                </a:r>
                <a:endParaRPr kumimoji="0" lang="en-US" sz="1400" b="0" i="0" u="none" strike="noStrike" kern="1200" cap="none" spc="0" normalizeH="0" baseline="0" noProof="0" dirty="0">
                  <a:ln>
                    <a:noFill/>
                  </a:ln>
                  <a:solidFill>
                    <a:srgbClr val="455469"/>
                  </a:solidFill>
                  <a:effectLst/>
                  <a:uLnTx/>
                  <a:uFillTx/>
                  <a:latin typeface="Calibri Light"/>
                  <a:ea typeface="+mn-ea"/>
                  <a:cs typeface="+mn-cs"/>
                </a:endParaRPr>
              </a:p>
            </p:txBody>
          </p:sp>
        </p:grpSp>
      </p:grpSp>
    </p:spTree>
    <p:extLst>
      <p:ext uri="{BB962C8B-B14F-4D97-AF65-F5344CB8AC3E}">
        <p14:creationId xmlns:p14="http://schemas.microsoft.com/office/powerpoint/2010/main" val="210005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Adding Insights to patients – mistakes to avoid</a:t>
            </a:r>
          </a:p>
        </p:txBody>
      </p:sp>
      <p:sp>
        <p:nvSpPr>
          <p:cNvPr id="12" name="Text Placeholder 11">
            <a:extLst>
              <a:ext uri="{FF2B5EF4-FFF2-40B4-BE49-F238E27FC236}">
                <a16:creationId xmlns:a16="http://schemas.microsoft.com/office/drawing/2014/main" id="{25E3C62B-6688-4EBD-8A25-2D240138A7C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a:ea typeface="+mn-ea"/>
                    <a:cs typeface="+mn-cs"/>
                  </a:rPr>
                  <a:t>Mistakes to Avoid when Adding Insights</a:t>
                </a: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2247548"/>
                <a:ext cx="9469079" cy="2600648"/>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rgbClr val="21CB9C"/>
                    </a:solidFill>
                    <a:latin typeface="Calibri Light"/>
                  </a:rPr>
                  <a:t>Patient comes in the hospital after having just been discharged from </a:t>
                </a:r>
                <a:r>
                  <a:rPr lang="en-US" dirty="0">
                    <a:solidFill>
                      <a:srgbClr val="FF0000"/>
                    </a:solidFill>
                    <a:latin typeface="Calibri Light"/>
                  </a:rPr>
                  <a:t>St. Mary’s Memorial Hospital 4 days ago complaining of chest pain and SOB.</a:t>
                </a:r>
                <a:r>
                  <a:rPr lang="en-US" dirty="0">
                    <a:solidFill>
                      <a:srgbClr val="21CB9C"/>
                    </a:solidFill>
                    <a:latin typeface="Calibri Light"/>
                  </a:rPr>
                  <a:t> Upon arrival, she had elevated VS and was administered SL Nitroglycerin and 6L of O2. Patient has a history of NSTEMI in July 2021</a:t>
                </a:r>
                <a:r>
                  <a:rPr lang="en-US" b="1" dirty="0">
                    <a:solidFill>
                      <a:srgbClr val="071E66"/>
                    </a:solidFill>
                    <a:latin typeface="Calibri Light"/>
                  </a:rPr>
                  <a:t>. Patient has a history of COPD on home O2 of 3L, but patient has been out of an oxygen tank for 3 weeks. Patient states she can’t remember her oxygen tank provider’s phone number</a:t>
                </a:r>
                <a:r>
                  <a:rPr lang="en-US" dirty="0">
                    <a:solidFill>
                      <a:srgbClr val="21CB9C"/>
                    </a:solidFill>
                    <a:latin typeface="Calibri Light"/>
                  </a:rPr>
                  <a:t>, but the </a:t>
                </a:r>
                <a:r>
                  <a:rPr lang="en-US" dirty="0">
                    <a:solidFill>
                      <a:srgbClr val="FF0000"/>
                    </a:solidFill>
                    <a:latin typeface="Calibri Light"/>
                  </a:rPr>
                  <a:t>patient may be lying</a:t>
                </a:r>
                <a:r>
                  <a:rPr lang="en-US" dirty="0">
                    <a:solidFill>
                      <a:srgbClr val="21CB9C"/>
                    </a:solidFill>
                    <a:latin typeface="Calibri Light"/>
                  </a:rPr>
                  <a:t>. EKG showed sinus tachycardia. </a:t>
                </a:r>
                <a:r>
                  <a:rPr lang="en-US" dirty="0">
                    <a:solidFill>
                      <a:srgbClr val="FF0000"/>
                    </a:solidFill>
                    <a:latin typeface="Calibri Light"/>
                  </a:rPr>
                  <a:t>Patient’s PCP is Dr. Michael Chen with phone number 312-222-2222. </a:t>
                </a:r>
                <a:r>
                  <a:rPr lang="en-US" b="1" dirty="0">
                    <a:solidFill>
                      <a:srgbClr val="071E66"/>
                    </a:solidFill>
                    <a:latin typeface="Calibri Light"/>
                  </a:rPr>
                  <a:t>Social worker consulted and patient established with a DME company for her oxygen tank with HOMES Great Lakes DME phone number 312-233-3333.</a:t>
                </a:r>
                <a:endParaRPr kumimoji="0" lang="en-US" sz="1400" b="1" i="0" u="none" strike="noStrike" kern="1200" cap="none" spc="0" normalizeH="0" baseline="0" noProof="0" dirty="0">
                  <a:ln>
                    <a:noFill/>
                  </a:ln>
                  <a:solidFill>
                    <a:srgbClr val="071E66"/>
                  </a:solidFill>
                  <a:effectLst/>
                  <a:uLnTx/>
                  <a:uFillTx/>
                  <a:latin typeface="Calibri Light"/>
                  <a:ea typeface="+mn-ea"/>
                  <a:cs typeface="+mn-cs"/>
                </a:endParaRPr>
              </a:p>
            </p:txBody>
          </p:sp>
        </p:grpSp>
      </p:grpSp>
      <p:sp>
        <p:nvSpPr>
          <p:cNvPr id="3" name="Oval 2">
            <a:extLst>
              <a:ext uri="{FF2B5EF4-FFF2-40B4-BE49-F238E27FC236}">
                <a16:creationId xmlns:a16="http://schemas.microsoft.com/office/drawing/2014/main" id="{AFFF61F6-1F5A-4933-8344-0334BF6D7352}"/>
              </a:ext>
            </a:extLst>
          </p:cNvPr>
          <p:cNvSpPr/>
          <p:nvPr/>
        </p:nvSpPr>
        <p:spPr>
          <a:xfrm>
            <a:off x="1315375" y="1428703"/>
            <a:ext cx="9749239" cy="4530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1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6086DF-A714-4D4F-A2A5-0CB4D3CBD89D}"/>
              </a:ext>
            </a:extLst>
          </p:cNvPr>
          <p:cNvSpPr>
            <a:spLocks noGrp="1"/>
          </p:cNvSpPr>
          <p:nvPr>
            <p:ph type="body" sz="quarter" idx="10"/>
          </p:nvPr>
        </p:nvSpPr>
        <p:spPr>
          <a:xfrm>
            <a:off x="401216" y="373329"/>
            <a:ext cx="11389568" cy="660814"/>
          </a:xfrm>
        </p:spPr>
        <p:txBody>
          <a:bodyPr/>
          <a:lstStyle/>
          <a:p>
            <a:pPr marL="0" indent="0">
              <a:buNone/>
            </a:pPr>
            <a:r>
              <a:rPr lang="en-US" dirty="0"/>
              <a:t>Links to Resources </a:t>
            </a:r>
          </a:p>
        </p:txBody>
      </p:sp>
      <p:sp>
        <p:nvSpPr>
          <p:cNvPr id="5" name="Slide Number Placeholder 4">
            <a:extLst>
              <a:ext uri="{FF2B5EF4-FFF2-40B4-BE49-F238E27FC236}">
                <a16:creationId xmlns:a16="http://schemas.microsoft.com/office/drawing/2014/main" id="{2E40EF37-020E-4F3C-A5A6-0FD838440491}"/>
              </a:ext>
            </a:extLst>
          </p:cNvPr>
          <p:cNvSpPr>
            <a:spLocks noGrp="1"/>
          </p:cNvSpPr>
          <p:nvPr>
            <p:ph type="sldNum" sz="quarter" idx="4"/>
          </p:nvPr>
        </p:nvSpPr>
        <p:spPr/>
        <p:txBody>
          <a:bodyPr/>
          <a:lstStyle/>
          <a:p>
            <a:fld id="{F0D6EE29-B678-4F5E-BD6B-2A1F664779F4}" type="slidenum">
              <a:rPr lang="en-US" smtClean="0"/>
              <a:pPr/>
              <a:t>37</a:t>
            </a:fld>
            <a:endParaRPr lang="en-US" dirty="0"/>
          </a:p>
        </p:txBody>
      </p:sp>
      <p:pic>
        <p:nvPicPr>
          <p:cNvPr id="8" name="Picture 7">
            <a:extLst>
              <a:ext uri="{FF2B5EF4-FFF2-40B4-BE49-F238E27FC236}">
                <a16:creationId xmlns:a16="http://schemas.microsoft.com/office/drawing/2014/main" id="{32289CE9-5256-49DD-BC62-D30D1798E0D0}"/>
              </a:ext>
            </a:extLst>
          </p:cNvPr>
          <p:cNvPicPr>
            <a:picLocks noChangeAspect="1"/>
          </p:cNvPicPr>
          <p:nvPr/>
        </p:nvPicPr>
        <p:blipFill rotWithShape="1">
          <a:blip r:embed="rId3">
            <a:clrChange>
              <a:clrFrom>
                <a:srgbClr val="FFFFFF"/>
              </a:clrFrom>
              <a:clrTo>
                <a:srgbClr val="FFFFFF">
                  <a:alpha val="0"/>
                </a:srgbClr>
              </a:clrTo>
            </a:clrChange>
          </a:blip>
          <a:srcRect l="21813" r="21813"/>
          <a:stretch/>
        </p:blipFill>
        <p:spPr>
          <a:xfrm>
            <a:off x="7561462" y="1582209"/>
            <a:ext cx="3800570" cy="3792224"/>
          </a:xfrm>
          <a:prstGeom prst="rect">
            <a:avLst/>
          </a:prstGeom>
        </p:spPr>
      </p:pic>
      <p:sp>
        <p:nvSpPr>
          <p:cNvPr id="3" name="TextBox 2">
            <a:extLst>
              <a:ext uri="{FF2B5EF4-FFF2-40B4-BE49-F238E27FC236}">
                <a16:creationId xmlns:a16="http://schemas.microsoft.com/office/drawing/2014/main" id="{FD941C2E-A442-4BDD-9394-8302A8A70F3B}"/>
              </a:ext>
            </a:extLst>
          </p:cNvPr>
          <p:cNvSpPr txBox="1"/>
          <p:nvPr/>
        </p:nvSpPr>
        <p:spPr>
          <a:xfrm>
            <a:off x="829968" y="2112664"/>
            <a:ext cx="6259484" cy="2585323"/>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4"/>
              </a:rPr>
              <a:t>Collective Medical Web Based Portal</a:t>
            </a:r>
            <a:endParaRPr lang="en-US" dirty="0"/>
          </a:p>
          <a:p>
            <a:endParaRPr lang="en-US" dirty="0"/>
          </a:p>
          <a:p>
            <a:pPr marL="285750" indent="-285750">
              <a:buFont typeface="Arial" panose="020B0604020202020204" pitchFamily="34" charset="0"/>
              <a:buChar char="•"/>
            </a:pPr>
            <a:r>
              <a:rPr lang="en-US" dirty="0">
                <a:hlinkClick r:id="rId5"/>
              </a:rPr>
              <a:t>HealthChoice Illinois ADT Website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6"/>
              </a:rPr>
              <a:t>Collective Medical Customer Community Page </a:t>
            </a:r>
            <a:endParaRPr lang="en-US" dirty="0"/>
          </a:p>
          <a:p>
            <a:pPr lvl="1"/>
            <a:endParaRPr lang="en-US" dirty="0"/>
          </a:p>
          <a:p>
            <a:pPr marL="285750" indent="-285750">
              <a:buFont typeface="Arial" panose="020B0604020202020204" pitchFamily="34" charset="0"/>
              <a:buChar char="•"/>
            </a:pPr>
            <a:r>
              <a:rPr lang="en-US" dirty="0"/>
              <a:t>Collective Medical Support Team</a:t>
            </a:r>
          </a:p>
          <a:p>
            <a:pPr lvl="1"/>
            <a:r>
              <a:rPr lang="en-US" dirty="0">
                <a:hlinkClick r:id="rId7"/>
              </a:rPr>
              <a:t>support@collectivemedicaltech.com</a:t>
            </a:r>
            <a:br>
              <a:rPr lang="en-US" dirty="0"/>
            </a:br>
            <a:endParaRPr lang="en-US" dirty="0"/>
          </a:p>
        </p:txBody>
      </p:sp>
    </p:spTree>
    <p:extLst>
      <p:ext uri="{BB962C8B-B14F-4D97-AF65-F5344CB8AC3E}">
        <p14:creationId xmlns:p14="http://schemas.microsoft.com/office/powerpoint/2010/main" val="583670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1112F-C4BF-3646-A95A-BC95AFBA7CE2}"/>
              </a:ext>
            </a:extLst>
          </p:cNvPr>
          <p:cNvSpPr>
            <a:spLocks noGrp="1"/>
          </p:cNvSpPr>
          <p:nvPr>
            <p:ph type="body" sz="quarter" idx="10"/>
          </p:nvPr>
        </p:nvSpPr>
        <p:spPr/>
        <p:txBody>
          <a:bodyPr/>
          <a:lstStyle/>
          <a:p>
            <a:r>
              <a:rPr lang="en-US" dirty="0"/>
              <a:t>Additional Resources – Customer Support </a:t>
            </a:r>
          </a:p>
        </p:txBody>
      </p:sp>
      <p:cxnSp>
        <p:nvCxnSpPr>
          <p:cNvPr id="4" name="Straight Connector 3">
            <a:extLst>
              <a:ext uri="{FF2B5EF4-FFF2-40B4-BE49-F238E27FC236}">
                <a16:creationId xmlns:a16="http://schemas.microsoft.com/office/drawing/2014/main" id="{F4BC4E59-4212-4F1F-B735-C7B430BE8FD9}"/>
              </a:ext>
            </a:extLst>
          </p:cNvPr>
          <p:cNvCxnSpPr/>
          <p:nvPr/>
        </p:nvCxnSpPr>
        <p:spPr>
          <a:xfrm>
            <a:off x="527112" y="1215041"/>
            <a:ext cx="0" cy="4508937"/>
          </a:xfrm>
          <a:prstGeom prst="line">
            <a:avLst/>
          </a:prstGeom>
          <a:ln>
            <a:solidFill>
              <a:schemeClr val="accent1">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021F5474-339E-4946-9779-7C881CD56FF3}"/>
              </a:ext>
            </a:extLst>
          </p:cNvPr>
          <p:cNvSpPr txBox="1"/>
          <p:nvPr/>
        </p:nvSpPr>
        <p:spPr>
          <a:xfrm>
            <a:off x="3047301" y="3107932"/>
            <a:ext cx="6094602" cy="646331"/>
          </a:xfrm>
          <a:prstGeom prst="rect">
            <a:avLst/>
          </a:prstGeom>
          <a:noFill/>
        </p:spPr>
        <p:txBody>
          <a:bodyPr wrap="square">
            <a:spAutoFit/>
          </a:bodyPr>
          <a:lstStyle/>
          <a:p>
            <a:br>
              <a:rPr lang="en-US" dirty="0"/>
            </a:br>
            <a:r>
              <a:rPr lang="en-US" dirty="0"/>
              <a:t> </a:t>
            </a:r>
          </a:p>
        </p:txBody>
      </p:sp>
      <p:sp>
        <p:nvSpPr>
          <p:cNvPr id="7" name="Text Placeholder 6">
            <a:extLst>
              <a:ext uri="{FF2B5EF4-FFF2-40B4-BE49-F238E27FC236}">
                <a16:creationId xmlns:a16="http://schemas.microsoft.com/office/drawing/2014/main" id="{B27671E1-88D6-4CFA-B99D-C9DC1611ED86}"/>
              </a:ext>
            </a:extLst>
          </p:cNvPr>
          <p:cNvSpPr>
            <a:spLocks noGrp="1"/>
          </p:cNvSpPr>
          <p:nvPr>
            <p:ph type="body" sz="quarter" idx="11"/>
          </p:nvPr>
        </p:nvSpPr>
        <p:spPr>
          <a:xfrm>
            <a:off x="646827" y="3245043"/>
            <a:ext cx="10629900" cy="2645601"/>
          </a:xfrm>
        </p:spPr>
        <p:txBody>
          <a:bodyPr/>
          <a:lstStyle/>
          <a:p>
            <a:pPr marL="0" indent="0">
              <a:buNone/>
            </a:pPr>
            <a:r>
              <a:rPr lang="en-US" sz="2800" dirty="0"/>
              <a:t>Email: </a:t>
            </a:r>
            <a:r>
              <a:rPr lang="en-US" sz="2400" dirty="0">
                <a:hlinkClick r:id="rId3"/>
              </a:rPr>
              <a:t>support@collectivemedical.com</a:t>
            </a:r>
            <a:endParaRPr lang="en-US" sz="2400" dirty="0"/>
          </a:p>
          <a:p>
            <a:pPr marL="0" indent="0">
              <a:buNone/>
            </a:pPr>
            <a:r>
              <a:rPr lang="en-US" sz="2800" dirty="0"/>
              <a:t>Phone</a:t>
            </a:r>
            <a:r>
              <a:rPr lang="en-US" sz="2400" dirty="0"/>
              <a:t>: 801-285-0770</a:t>
            </a:r>
          </a:p>
        </p:txBody>
      </p:sp>
      <p:sp>
        <p:nvSpPr>
          <p:cNvPr id="9" name="TextBox 8">
            <a:extLst>
              <a:ext uri="{FF2B5EF4-FFF2-40B4-BE49-F238E27FC236}">
                <a16:creationId xmlns:a16="http://schemas.microsoft.com/office/drawing/2014/main" id="{96C85AD4-69AF-4714-BE14-8960A0947955}"/>
              </a:ext>
            </a:extLst>
          </p:cNvPr>
          <p:cNvSpPr txBox="1"/>
          <p:nvPr/>
        </p:nvSpPr>
        <p:spPr>
          <a:xfrm>
            <a:off x="2424418" y="1215041"/>
            <a:ext cx="8246378" cy="523220"/>
          </a:xfrm>
          <a:prstGeom prst="rect">
            <a:avLst/>
          </a:prstGeom>
          <a:noFill/>
        </p:spPr>
        <p:txBody>
          <a:bodyPr wrap="square" rtlCol="0">
            <a:spAutoFit/>
          </a:bodyPr>
          <a:lstStyle/>
          <a:p>
            <a:r>
              <a:rPr lang="en-US" sz="2800" dirty="0"/>
              <a:t>Available Monday-Friday 7:00am-6:00pm MT</a:t>
            </a:r>
          </a:p>
        </p:txBody>
      </p:sp>
      <p:pic>
        <p:nvPicPr>
          <p:cNvPr id="11" name="Picture 10">
            <a:extLst>
              <a:ext uri="{FF2B5EF4-FFF2-40B4-BE49-F238E27FC236}">
                <a16:creationId xmlns:a16="http://schemas.microsoft.com/office/drawing/2014/main" id="{12309B73-3DF1-4381-8769-6FE91383DD4A}"/>
              </a:ext>
            </a:extLst>
          </p:cNvPr>
          <p:cNvPicPr>
            <a:picLocks noChangeAspect="1"/>
          </p:cNvPicPr>
          <p:nvPr/>
        </p:nvPicPr>
        <p:blipFill>
          <a:blip r:embed="rId4"/>
          <a:stretch>
            <a:fillRect/>
          </a:stretch>
        </p:blipFill>
        <p:spPr>
          <a:xfrm>
            <a:off x="0" y="-42799"/>
            <a:ext cx="12212447" cy="1077364"/>
          </a:xfrm>
          <a:prstGeom prst="rect">
            <a:avLst/>
          </a:prstGeom>
        </p:spPr>
      </p:pic>
      <p:sp>
        <p:nvSpPr>
          <p:cNvPr id="10" name="Text Placeholder 1">
            <a:extLst>
              <a:ext uri="{FF2B5EF4-FFF2-40B4-BE49-F238E27FC236}">
                <a16:creationId xmlns:a16="http://schemas.microsoft.com/office/drawing/2014/main" id="{60551DF8-FD2E-49CF-A8E3-BAA198B01844}"/>
              </a:ext>
            </a:extLst>
          </p:cNvPr>
          <p:cNvSpPr txBox="1">
            <a:spLocks/>
          </p:cNvSpPr>
          <p:nvPr/>
        </p:nvSpPr>
        <p:spPr>
          <a:xfrm>
            <a:off x="1521204" y="226445"/>
            <a:ext cx="10629900" cy="589416"/>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Additional Resources – Customer Support</a:t>
            </a:r>
          </a:p>
        </p:txBody>
      </p:sp>
    </p:spTree>
    <p:extLst>
      <p:ext uri="{BB962C8B-B14F-4D97-AF65-F5344CB8AC3E}">
        <p14:creationId xmlns:p14="http://schemas.microsoft.com/office/powerpoint/2010/main" val="228884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6086DF-A714-4D4F-A2A5-0CB4D3CBD89D}"/>
              </a:ext>
            </a:extLst>
          </p:cNvPr>
          <p:cNvSpPr>
            <a:spLocks noGrp="1"/>
          </p:cNvSpPr>
          <p:nvPr>
            <p:ph type="body" sz="quarter" idx="10"/>
          </p:nvPr>
        </p:nvSpPr>
        <p:spPr>
          <a:xfrm>
            <a:off x="401216" y="373329"/>
            <a:ext cx="11389568" cy="660814"/>
          </a:xfrm>
        </p:spPr>
        <p:txBody>
          <a:bodyPr/>
          <a:lstStyle/>
          <a:p>
            <a:pPr marL="0" indent="0">
              <a:buNone/>
            </a:pPr>
            <a:r>
              <a:rPr lang="en-US" dirty="0"/>
              <a:t>Upcoming Events </a:t>
            </a:r>
          </a:p>
        </p:txBody>
      </p:sp>
      <p:sp>
        <p:nvSpPr>
          <p:cNvPr id="5" name="Slide Number Placeholder 4">
            <a:extLst>
              <a:ext uri="{FF2B5EF4-FFF2-40B4-BE49-F238E27FC236}">
                <a16:creationId xmlns:a16="http://schemas.microsoft.com/office/drawing/2014/main" id="{2E40EF37-020E-4F3C-A5A6-0FD838440491}"/>
              </a:ext>
            </a:extLst>
          </p:cNvPr>
          <p:cNvSpPr>
            <a:spLocks noGrp="1"/>
          </p:cNvSpPr>
          <p:nvPr>
            <p:ph type="sldNum" sz="quarter" idx="4"/>
          </p:nvPr>
        </p:nvSpPr>
        <p:spPr/>
        <p:txBody>
          <a:bodyPr/>
          <a:lstStyle/>
          <a:p>
            <a:fld id="{F0D6EE29-B678-4F5E-BD6B-2A1F664779F4}" type="slidenum">
              <a:rPr lang="en-US" smtClean="0"/>
              <a:pPr/>
              <a:t>39</a:t>
            </a:fld>
            <a:endParaRPr lang="en-US" dirty="0"/>
          </a:p>
        </p:txBody>
      </p:sp>
      <p:pic>
        <p:nvPicPr>
          <p:cNvPr id="8" name="Picture 7">
            <a:extLst>
              <a:ext uri="{FF2B5EF4-FFF2-40B4-BE49-F238E27FC236}">
                <a16:creationId xmlns:a16="http://schemas.microsoft.com/office/drawing/2014/main" id="{32289CE9-5256-49DD-BC62-D30D1798E0D0}"/>
              </a:ext>
            </a:extLst>
          </p:cNvPr>
          <p:cNvPicPr>
            <a:picLocks noChangeAspect="1"/>
          </p:cNvPicPr>
          <p:nvPr/>
        </p:nvPicPr>
        <p:blipFill rotWithShape="1">
          <a:blip r:embed="rId3">
            <a:clrChange>
              <a:clrFrom>
                <a:srgbClr val="FFFFFF"/>
              </a:clrFrom>
              <a:clrTo>
                <a:srgbClr val="FFFFFF">
                  <a:alpha val="0"/>
                </a:srgbClr>
              </a:clrTo>
            </a:clrChange>
          </a:blip>
          <a:srcRect l="21813" r="21813"/>
          <a:stretch/>
        </p:blipFill>
        <p:spPr>
          <a:xfrm>
            <a:off x="7561462" y="1582209"/>
            <a:ext cx="3800570" cy="3792224"/>
          </a:xfrm>
          <a:prstGeom prst="rect">
            <a:avLst/>
          </a:prstGeom>
        </p:spPr>
      </p:pic>
      <p:sp>
        <p:nvSpPr>
          <p:cNvPr id="3" name="TextBox 2">
            <a:extLst>
              <a:ext uri="{FF2B5EF4-FFF2-40B4-BE49-F238E27FC236}">
                <a16:creationId xmlns:a16="http://schemas.microsoft.com/office/drawing/2014/main" id="{FD941C2E-A442-4BDD-9394-8302A8A70F3B}"/>
              </a:ext>
            </a:extLst>
          </p:cNvPr>
          <p:cNvSpPr txBox="1"/>
          <p:nvPr/>
        </p:nvSpPr>
        <p:spPr>
          <a:xfrm>
            <a:off x="829968" y="2112664"/>
            <a:ext cx="625948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August 18, 2022 – Fall Clinical Collaborative Group Meeting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a look out for emails regarding future webinars and events.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Stay up to date through the HFS website. </a:t>
            </a:r>
            <a:br>
              <a:rPr lang="en-US" dirty="0"/>
            </a:br>
            <a:endParaRPr lang="en-US" dirty="0"/>
          </a:p>
        </p:txBody>
      </p:sp>
    </p:spTree>
    <p:extLst>
      <p:ext uri="{BB962C8B-B14F-4D97-AF65-F5344CB8AC3E}">
        <p14:creationId xmlns:p14="http://schemas.microsoft.com/office/powerpoint/2010/main" val="296623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5BA40-1BC6-4311-A835-41DD49977066}"/>
              </a:ext>
            </a:extLst>
          </p:cNvPr>
          <p:cNvSpPr>
            <a:spLocks noGrp="1"/>
          </p:cNvSpPr>
          <p:nvPr>
            <p:ph type="body" sz="quarter" idx="11"/>
          </p:nvPr>
        </p:nvSpPr>
        <p:spPr>
          <a:xfrm>
            <a:off x="781051" y="3430768"/>
            <a:ext cx="10629900" cy="4511424"/>
          </a:xfrm>
        </p:spPr>
        <p:txBody>
          <a:bodyPr/>
          <a:lstStyle/>
          <a:p>
            <a:pPr marL="0" indent="0">
              <a:buNone/>
            </a:pPr>
            <a:r>
              <a:rPr lang="en-US" b="0" i="0" dirty="0">
                <a:solidFill>
                  <a:srgbClr val="000000"/>
                </a:solidFill>
                <a:effectLst/>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The ADT system directly supports those critical quality goals and leverages best practices for sharing timely information to enable effective care coordination. </a:t>
            </a:r>
            <a:endParaRPr lang="en-US" dirty="0"/>
          </a:p>
        </p:txBody>
      </p:sp>
      <p:pic>
        <p:nvPicPr>
          <p:cNvPr id="4" name="Picture 3" descr="Text&#10;&#10;Description automatically generated">
            <a:extLst>
              <a:ext uri="{FF2B5EF4-FFF2-40B4-BE49-F238E27FC236}">
                <a16:creationId xmlns:a16="http://schemas.microsoft.com/office/drawing/2014/main" id="{D2C33480-BBE7-40E2-BA07-464E9930267B}"/>
              </a:ext>
            </a:extLst>
          </p:cNvPr>
          <p:cNvPicPr>
            <a:picLocks noChangeAspect="1"/>
          </p:cNvPicPr>
          <p:nvPr/>
        </p:nvPicPr>
        <p:blipFill>
          <a:blip r:embed="rId2"/>
          <a:stretch>
            <a:fillRect/>
          </a:stretch>
        </p:blipFill>
        <p:spPr>
          <a:xfrm>
            <a:off x="2203294" y="1500467"/>
            <a:ext cx="6516009" cy="161947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468E3D3-8E00-4E0F-B865-970AEB84AF96}"/>
              </a:ext>
            </a:extLst>
          </p:cNvPr>
          <p:cNvPicPr>
            <a:picLocks noChangeAspect="1"/>
          </p:cNvPicPr>
          <p:nvPr/>
        </p:nvPicPr>
        <p:blipFill>
          <a:blip r:embed="rId3"/>
          <a:stretch>
            <a:fillRect/>
          </a:stretch>
        </p:blipFill>
        <p:spPr>
          <a:xfrm>
            <a:off x="9346102" y="6105881"/>
            <a:ext cx="2769166" cy="752119"/>
          </a:xfrm>
          <a:prstGeom prst="rect">
            <a:avLst/>
          </a:prstGeom>
        </p:spPr>
      </p:pic>
    </p:spTree>
    <p:extLst>
      <p:ext uri="{BB962C8B-B14F-4D97-AF65-F5344CB8AC3E}">
        <p14:creationId xmlns:p14="http://schemas.microsoft.com/office/powerpoint/2010/main" val="26935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spTree>
    <p:extLst>
      <p:ext uri="{BB962C8B-B14F-4D97-AF65-F5344CB8AC3E}">
        <p14:creationId xmlns:p14="http://schemas.microsoft.com/office/powerpoint/2010/main" val="2996658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BFD73B33-6123-4E51-911F-037771310A1B}"/>
              </a:ext>
            </a:extLst>
          </p:cNvPr>
          <p:cNvSpPr>
            <a:spLocks noGrp="1"/>
          </p:cNvSpPr>
          <p:nvPr>
            <p:ph type="tbl" sz="quarter" idx="10"/>
          </p:nvPr>
        </p:nvSpPr>
        <p:spPr/>
      </p:sp>
      <p:pic>
        <p:nvPicPr>
          <p:cNvPr id="4" name="Picture 3" descr="Graphical user interface, application&#10;&#10;Description automatically generated">
            <a:extLst>
              <a:ext uri="{FF2B5EF4-FFF2-40B4-BE49-F238E27FC236}">
                <a16:creationId xmlns:a16="http://schemas.microsoft.com/office/drawing/2014/main" id="{4CEB198F-7D41-4796-8699-9C37BE4CEFA5}"/>
              </a:ext>
            </a:extLst>
          </p:cNvPr>
          <p:cNvPicPr>
            <a:picLocks noChangeAspect="1"/>
          </p:cNvPicPr>
          <p:nvPr/>
        </p:nvPicPr>
        <p:blipFill>
          <a:blip r:embed="rId2"/>
          <a:stretch>
            <a:fillRect/>
          </a:stretch>
        </p:blipFill>
        <p:spPr>
          <a:xfrm>
            <a:off x="8476" y="0"/>
            <a:ext cx="12175048" cy="685800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B63DB66-2669-4864-B4AA-0D67A3839D8C}"/>
              </a:ext>
            </a:extLst>
          </p:cNvPr>
          <p:cNvPicPr>
            <a:picLocks noChangeAspect="1"/>
          </p:cNvPicPr>
          <p:nvPr/>
        </p:nvPicPr>
        <p:blipFill>
          <a:blip r:embed="rId3"/>
          <a:stretch>
            <a:fillRect/>
          </a:stretch>
        </p:blipFill>
        <p:spPr>
          <a:xfrm>
            <a:off x="0" y="22411"/>
            <a:ext cx="12192000" cy="6813177"/>
          </a:xfrm>
          <a:prstGeom prst="rect">
            <a:avLst/>
          </a:prstGeom>
        </p:spPr>
      </p:pic>
    </p:spTree>
    <p:extLst>
      <p:ext uri="{BB962C8B-B14F-4D97-AF65-F5344CB8AC3E}">
        <p14:creationId xmlns:p14="http://schemas.microsoft.com/office/powerpoint/2010/main" val="42794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FE25E7-AF97-44F8-94E4-DA49BB2A623A}"/>
              </a:ext>
            </a:extLst>
          </p:cNvPr>
          <p:cNvSpPr>
            <a:spLocks noGrp="1"/>
          </p:cNvSpPr>
          <p:nvPr>
            <p:ph type="sldNum" sz="quarter" idx="4"/>
          </p:nvPr>
        </p:nvSpPr>
        <p:spPr/>
        <p:txBody>
          <a:bodyPr/>
          <a:lstStyle/>
          <a:p>
            <a:fld id="{F0D6EE29-B678-4F5E-BD6B-2A1F664779F4}" type="slidenum">
              <a:rPr lang="en-US" smtClean="0"/>
              <a:pPr/>
              <a:t>5</a:t>
            </a:fld>
            <a:endParaRPr lang="en-US" dirty="0"/>
          </a:p>
        </p:txBody>
      </p:sp>
      <p:sp>
        <p:nvSpPr>
          <p:cNvPr id="10" name="Text Placeholder 1">
            <a:extLst>
              <a:ext uri="{FF2B5EF4-FFF2-40B4-BE49-F238E27FC236}">
                <a16:creationId xmlns:a16="http://schemas.microsoft.com/office/drawing/2014/main" id="{2DEF7C9F-C7C6-3942-B95A-5D32963E21E7}"/>
              </a:ext>
            </a:extLst>
          </p:cNvPr>
          <p:cNvSpPr>
            <a:spLocks noGrp="1"/>
          </p:cNvSpPr>
          <p:nvPr>
            <p:ph type="body" sz="quarter" idx="10"/>
          </p:nvPr>
        </p:nvSpPr>
        <p:spPr>
          <a:xfrm>
            <a:off x="413170" y="745653"/>
            <a:ext cx="11389568" cy="372324"/>
          </a:xfrm>
        </p:spPr>
        <p:txBody>
          <a:bodyPr/>
          <a:lstStyle/>
          <a:p>
            <a:pPr marL="0" indent="0">
              <a:buNone/>
            </a:pPr>
            <a:r>
              <a:rPr lang="en-US" kern="1200" dirty="0">
                <a:solidFill>
                  <a:srgbClr val="455469"/>
                </a:solidFill>
                <a:latin typeface="Calibri Light"/>
              </a:rPr>
              <a:t>Collective Medical Footprint – IL</a:t>
            </a:r>
            <a:endParaRPr lang="en-US" dirty="0"/>
          </a:p>
        </p:txBody>
      </p:sp>
      <p:sp>
        <p:nvSpPr>
          <p:cNvPr id="4" name="Rectangle 3">
            <a:extLst>
              <a:ext uri="{FF2B5EF4-FFF2-40B4-BE49-F238E27FC236}">
                <a16:creationId xmlns:a16="http://schemas.microsoft.com/office/drawing/2014/main" id="{E3732C7F-4385-4941-B6A5-7D457121E972}"/>
              </a:ext>
            </a:extLst>
          </p:cNvPr>
          <p:cNvSpPr/>
          <p:nvPr/>
        </p:nvSpPr>
        <p:spPr>
          <a:xfrm>
            <a:off x="669303" y="2677212"/>
            <a:ext cx="1602557" cy="180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IL, 189 hospitals and 489 SNFs, as of 1/13/22.</a:t>
            </a:r>
          </a:p>
          <a:p>
            <a:pPr algn="ctr"/>
            <a:r>
              <a:rPr lang="en-US" dirty="0"/>
              <a:t>For IL, 189 hospitals and 489 SNFs, as of 1/13/22.</a:t>
            </a:r>
          </a:p>
        </p:txBody>
      </p:sp>
      <p:sp>
        <p:nvSpPr>
          <p:cNvPr id="3" name="TextBox 2">
            <a:extLst>
              <a:ext uri="{FF2B5EF4-FFF2-40B4-BE49-F238E27FC236}">
                <a16:creationId xmlns:a16="http://schemas.microsoft.com/office/drawing/2014/main" id="{72CBE3B4-F82A-4853-AE6B-F92AD245CAC1}"/>
              </a:ext>
            </a:extLst>
          </p:cNvPr>
          <p:cNvSpPr txBox="1"/>
          <p:nvPr/>
        </p:nvSpPr>
        <p:spPr>
          <a:xfrm>
            <a:off x="8846741" y="4697483"/>
            <a:ext cx="1184527" cy="646331"/>
          </a:xfrm>
          <a:prstGeom prst="rect">
            <a:avLst/>
          </a:prstGeom>
          <a:noFill/>
        </p:spPr>
        <p:txBody>
          <a:bodyPr wrap="square" rtlCol="0">
            <a:spAutoFit/>
          </a:bodyPr>
          <a:lstStyle/>
          <a:p>
            <a:r>
              <a:rPr lang="en-US" dirty="0"/>
              <a:t>~6 MCOs</a:t>
            </a:r>
          </a:p>
          <a:p>
            <a:endParaRPr lang="en-US" dirty="0"/>
          </a:p>
        </p:txBody>
      </p:sp>
      <p:pic>
        <p:nvPicPr>
          <p:cNvPr id="5" name="Picture 4">
            <a:extLst>
              <a:ext uri="{FF2B5EF4-FFF2-40B4-BE49-F238E27FC236}">
                <a16:creationId xmlns:a16="http://schemas.microsoft.com/office/drawing/2014/main" id="{6C5897B6-5932-4B77-BB0E-A3B255C36F51}"/>
              </a:ext>
            </a:extLst>
          </p:cNvPr>
          <p:cNvPicPr>
            <a:picLocks noChangeAspect="1"/>
          </p:cNvPicPr>
          <p:nvPr/>
        </p:nvPicPr>
        <p:blipFill rotWithShape="1">
          <a:blip r:embed="rId3"/>
          <a:srcRect b="7454"/>
          <a:stretch/>
        </p:blipFill>
        <p:spPr>
          <a:xfrm>
            <a:off x="3708403" y="2066796"/>
            <a:ext cx="3439518" cy="3427972"/>
          </a:xfrm>
          <a:prstGeom prst="rect">
            <a:avLst/>
          </a:prstGeom>
        </p:spPr>
      </p:pic>
      <p:cxnSp>
        <p:nvCxnSpPr>
          <p:cNvPr id="7" name="Straight Connector 6">
            <a:extLst>
              <a:ext uri="{FF2B5EF4-FFF2-40B4-BE49-F238E27FC236}">
                <a16:creationId xmlns:a16="http://schemas.microsoft.com/office/drawing/2014/main" id="{B0B78240-FE68-42AD-BE0D-5A42D7B294B5}"/>
              </a:ext>
            </a:extLst>
          </p:cNvPr>
          <p:cNvCxnSpPr/>
          <p:nvPr/>
        </p:nvCxnSpPr>
        <p:spPr>
          <a:xfrm flipV="1">
            <a:off x="5628296" y="1995787"/>
            <a:ext cx="2768138" cy="141063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12A47C63-D072-4717-87DB-90524AF94AF3}"/>
              </a:ext>
            </a:extLst>
          </p:cNvPr>
          <p:cNvCxnSpPr>
            <a:cxnSpLocks/>
            <a:endCxn id="15" idx="1"/>
          </p:cNvCxnSpPr>
          <p:nvPr/>
        </p:nvCxnSpPr>
        <p:spPr>
          <a:xfrm>
            <a:off x="5664529" y="3343537"/>
            <a:ext cx="3596359" cy="112451"/>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1A9AE7E3-9607-42D2-AD5C-1313CB1C9C63}"/>
              </a:ext>
            </a:extLst>
          </p:cNvPr>
          <p:cNvCxnSpPr>
            <a:cxnSpLocks/>
          </p:cNvCxnSpPr>
          <p:nvPr/>
        </p:nvCxnSpPr>
        <p:spPr>
          <a:xfrm>
            <a:off x="5718276" y="3325605"/>
            <a:ext cx="3098677" cy="1522832"/>
          </a:xfrm>
          <a:prstGeom prst="line">
            <a:avLst/>
          </a:prstGeom>
        </p:spPr>
        <p:style>
          <a:lnRef idx="2">
            <a:schemeClr val="accent6"/>
          </a:lnRef>
          <a:fillRef idx="0">
            <a:schemeClr val="accent6"/>
          </a:fillRef>
          <a:effectRef idx="1">
            <a:schemeClr val="accent6"/>
          </a:effectRef>
          <a:fontRef idx="minor">
            <a:schemeClr val="tx1"/>
          </a:fontRef>
        </p:style>
      </p:cxnSp>
      <p:sp>
        <p:nvSpPr>
          <p:cNvPr id="15" name="TextBox 14">
            <a:extLst>
              <a:ext uri="{FF2B5EF4-FFF2-40B4-BE49-F238E27FC236}">
                <a16:creationId xmlns:a16="http://schemas.microsoft.com/office/drawing/2014/main" id="{81BA5234-A7F6-4692-8A01-FA4E24FA5A6E}"/>
              </a:ext>
            </a:extLst>
          </p:cNvPr>
          <p:cNvSpPr txBox="1"/>
          <p:nvPr/>
        </p:nvSpPr>
        <p:spPr>
          <a:xfrm>
            <a:off x="9260888" y="3271322"/>
            <a:ext cx="2643448" cy="369332"/>
          </a:xfrm>
          <a:prstGeom prst="rect">
            <a:avLst/>
          </a:prstGeom>
          <a:noFill/>
        </p:spPr>
        <p:txBody>
          <a:bodyPr wrap="square" rtlCol="0">
            <a:spAutoFit/>
          </a:bodyPr>
          <a:lstStyle/>
          <a:p>
            <a:r>
              <a:rPr lang="en-US" dirty="0"/>
              <a:t>~185 Hospitals </a:t>
            </a:r>
          </a:p>
        </p:txBody>
      </p:sp>
      <p:sp>
        <p:nvSpPr>
          <p:cNvPr id="17" name="TextBox 16">
            <a:extLst>
              <a:ext uri="{FF2B5EF4-FFF2-40B4-BE49-F238E27FC236}">
                <a16:creationId xmlns:a16="http://schemas.microsoft.com/office/drawing/2014/main" id="{D291AD51-007E-4433-9DD0-0F516329B3EE}"/>
              </a:ext>
            </a:extLst>
          </p:cNvPr>
          <p:cNvSpPr txBox="1"/>
          <p:nvPr/>
        </p:nvSpPr>
        <p:spPr>
          <a:xfrm>
            <a:off x="8418146" y="1838957"/>
            <a:ext cx="3071515" cy="369332"/>
          </a:xfrm>
          <a:prstGeom prst="rect">
            <a:avLst/>
          </a:prstGeom>
          <a:noFill/>
        </p:spPr>
        <p:txBody>
          <a:bodyPr wrap="square" rtlCol="0">
            <a:spAutoFit/>
          </a:bodyPr>
          <a:lstStyle/>
          <a:p>
            <a:r>
              <a:rPr lang="en-US" dirty="0"/>
              <a:t>~479 Skilled Nursing Facilities</a:t>
            </a:r>
          </a:p>
        </p:txBody>
      </p:sp>
      <p:cxnSp>
        <p:nvCxnSpPr>
          <p:cNvPr id="22" name="Straight Connector 21">
            <a:extLst>
              <a:ext uri="{FF2B5EF4-FFF2-40B4-BE49-F238E27FC236}">
                <a16:creationId xmlns:a16="http://schemas.microsoft.com/office/drawing/2014/main" id="{6B09DA73-F9E2-4036-9DAD-FAC094AF8B69}"/>
              </a:ext>
            </a:extLst>
          </p:cNvPr>
          <p:cNvCxnSpPr>
            <a:cxnSpLocks/>
          </p:cNvCxnSpPr>
          <p:nvPr/>
        </p:nvCxnSpPr>
        <p:spPr>
          <a:xfrm>
            <a:off x="3500386" y="2143122"/>
            <a:ext cx="2217890" cy="1200415"/>
          </a:xfrm>
          <a:prstGeom prst="line">
            <a:avLst/>
          </a:prstGeom>
        </p:spPr>
        <p:style>
          <a:lnRef idx="2">
            <a:schemeClr val="accent6"/>
          </a:lnRef>
          <a:fillRef idx="0">
            <a:schemeClr val="accent6"/>
          </a:fillRef>
          <a:effectRef idx="1">
            <a:schemeClr val="accent6"/>
          </a:effectRef>
          <a:fontRef idx="minor">
            <a:schemeClr val="tx1"/>
          </a:fontRef>
        </p:style>
      </p:cxnSp>
      <p:sp>
        <p:nvSpPr>
          <p:cNvPr id="26" name="TextBox 25">
            <a:extLst>
              <a:ext uri="{FF2B5EF4-FFF2-40B4-BE49-F238E27FC236}">
                <a16:creationId xmlns:a16="http://schemas.microsoft.com/office/drawing/2014/main" id="{E7B270F1-4B39-4886-888F-7BA4B644B806}"/>
              </a:ext>
            </a:extLst>
          </p:cNvPr>
          <p:cNvSpPr txBox="1"/>
          <p:nvPr/>
        </p:nvSpPr>
        <p:spPr>
          <a:xfrm>
            <a:off x="413170" y="1879568"/>
            <a:ext cx="3192139" cy="646331"/>
          </a:xfrm>
          <a:prstGeom prst="rect">
            <a:avLst/>
          </a:prstGeom>
          <a:noFill/>
        </p:spPr>
        <p:txBody>
          <a:bodyPr wrap="square" rtlCol="0">
            <a:spAutoFit/>
          </a:bodyPr>
          <a:lstStyle/>
          <a:p>
            <a:r>
              <a:rPr lang="en-US" dirty="0"/>
              <a:t>~34 Supportive Living Facilities</a:t>
            </a:r>
          </a:p>
          <a:p>
            <a:endParaRPr lang="en-US" dirty="0"/>
          </a:p>
        </p:txBody>
      </p:sp>
      <p:pic>
        <p:nvPicPr>
          <p:cNvPr id="18" name="Picture 17">
            <a:extLst>
              <a:ext uri="{FF2B5EF4-FFF2-40B4-BE49-F238E27FC236}">
                <a16:creationId xmlns:a16="http://schemas.microsoft.com/office/drawing/2014/main" id="{79F62E77-21B8-4965-8F38-D76C08024A73}"/>
              </a:ext>
            </a:extLst>
          </p:cNvPr>
          <p:cNvPicPr>
            <a:picLocks noChangeAspect="1"/>
          </p:cNvPicPr>
          <p:nvPr/>
        </p:nvPicPr>
        <p:blipFill>
          <a:blip r:embed="rId4"/>
          <a:stretch>
            <a:fillRect/>
          </a:stretch>
        </p:blipFill>
        <p:spPr>
          <a:xfrm>
            <a:off x="-20447" y="-18999"/>
            <a:ext cx="12212447" cy="1077364"/>
          </a:xfrm>
          <a:prstGeom prst="rect">
            <a:avLst/>
          </a:prstGeom>
        </p:spPr>
      </p:pic>
      <p:sp>
        <p:nvSpPr>
          <p:cNvPr id="23" name="TextBox 22">
            <a:extLst>
              <a:ext uri="{FF2B5EF4-FFF2-40B4-BE49-F238E27FC236}">
                <a16:creationId xmlns:a16="http://schemas.microsoft.com/office/drawing/2014/main" id="{5820B67F-DDB4-4915-A0A8-AD470C1D6F5F}"/>
              </a:ext>
            </a:extLst>
          </p:cNvPr>
          <p:cNvSpPr txBox="1"/>
          <p:nvPr/>
        </p:nvSpPr>
        <p:spPr>
          <a:xfrm>
            <a:off x="418192" y="4525271"/>
            <a:ext cx="3192139" cy="923330"/>
          </a:xfrm>
          <a:prstGeom prst="rect">
            <a:avLst/>
          </a:prstGeom>
          <a:noFill/>
        </p:spPr>
        <p:txBody>
          <a:bodyPr wrap="square" rtlCol="0">
            <a:spAutoFit/>
          </a:bodyPr>
          <a:lstStyle/>
          <a:p>
            <a:r>
              <a:rPr lang="en-US" dirty="0"/>
              <a:t>18 SMRHF (Specialized Mental Health Rehabilitation Facilities)</a:t>
            </a:r>
          </a:p>
          <a:p>
            <a:endParaRPr lang="en-US" dirty="0"/>
          </a:p>
        </p:txBody>
      </p:sp>
      <p:cxnSp>
        <p:nvCxnSpPr>
          <p:cNvPr id="27" name="Straight Connector 26">
            <a:extLst>
              <a:ext uri="{FF2B5EF4-FFF2-40B4-BE49-F238E27FC236}">
                <a16:creationId xmlns:a16="http://schemas.microsoft.com/office/drawing/2014/main" id="{CD6B10F1-7415-4555-8BAE-AFE002CEFBDD}"/>
              </a:ext>
            </a:extLst>
          </p:cNvPr>
          <p:cNvCxnSpPr>
            <a:cxnSpLocks/>
          </p:cNvCxnSpPr>
          <p:nvPr/>
        </p:nvCxnSpPr>
        <p:spPr>
          <a:xfrm flipV="1">
            <a:off x="3345774" y="3377135"/>
            <a:ext cx="2282522" cy="1359100"/>
          </a:xfrm>
          <a:prstGeom prst="line">
            <a:avLst/>
          </a:prstGeom>
        </p:spPr>
        <p:style>
          <a:lnRef idx="2">
            <a:schemeClr val="accent6"/>
          </a:lnRef>
          <a:fillRef idx="0">
            <a:schemeClr val="accent6"/>
          </a:fillRef>
          <a:effectRef idx="1">
            <a:schemeClr val="accent6"/>
          </a:effectRef>
          <a:fontRef idx="minor">
            <a:schemeClr val="tx1"/>
          </a:fontRef>
        </p:style>
      </p:cxnSp>
      <p:sp>
        <p:nvSpPr>
          <p:cNvPr id="29" name="Text Placeholder 1">
            <a:extLst>
              <a:ext uri="{FF2B5EF4-FFF2-40B4-BE49-F238E27FC236}">
                <a16:creationId xmlns:a16="http://schemas.microsoft.com/office/drawing/2014/main" id="{A08B86BC-777A-4A76-A5FA-35478D37BD4B}"/>
              </a:ext>
            </a:extLst>
          </p:cNvPr>
          <p:cNvSpPr txBox="1">
            <a:spLocks/>
          </p:cNvSpPr>
          <p:nvPr/>
        </p:nvSpPr>
        <p:spPr>
          <a:xfrm>
            <a:off x="1605211" y="226445"/>
            <a:ext cx="10629900"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Network Coverage</a:t>
            </a:r>
          </a:p>
        </p:txBody>
      </p:sp>
      <p:sp>
        <p:nvSpPr>
          <p:cNvPr id="31" name="TextBox 30">
            <a:extLst>
              <a:ext uri="{FF2B5EF4-FFF2-40B4-BE49-F238E27FC236}">
                <a16:creationId xmlns:a16="http://schemas.microsoft.com/office/drawing/2014/main" id="{3B911BF2-4096-4D85-91F5-FF613D8DF87C}"/>
              </a:ext>
            </a:extLst>
          </p:cNvPr>
          <p:cNvSpPr txBox="1"/>
          <p:nvPr/>
        </p:nvSpPr>
        <p:spPr>
          <a:xfrm>
            <a:off x="22838" y="6027819"/>
            <a:ext cx="7371130" cy="553998"/>
          </a:xfrm>
          <a:prstGeom prst="rect">
            <a:avLst/>
          </a:prstGeom>
          <a:noFill/>
        </p:spPr>
        <p:txBody>
          <a:bodyPr wrap="square">
            <a:spAutoFit/>
          </a:bodyPr>
          <a:lstStyle/>
          <a:p>
            <a:pPr marL="0" indent="0">
              <a:buNone/>
            </a:pPr>
            <a:r>
              <a:rPr lang="en-US" sz="1200" dirty="0">
                <a:solidFill>
                  <a:srgbClr val="242424"/>
                </a:solidFill>
                <a:latin typeface="Segoe UI" panose="020B0502040204020203" pitchFamily="34" charset="0"/>
              </a:rPr>
              <a:t>For a complete participant list please visit:</a:t>
            </a:r>
          </a:p>
          <a:p>
            <a:pPr marL="0" indent="0">
              <a:buNone/>
            </a:pPr>
            <a:r>
              <a:rPr lang="en-US" dirty="0">
                <a:hlinkClick r:id="rId5"/>
              </a:rPr>
              <a:t>https://www2.illinois.gov/hfs/healthchoiceadt/Pages/Participants.aspx</a:t>
            </a:r>
            <a:r>
              <a:rPr lang="en-US" dirty="0"/>
              <a:t> </a:t>
            </a:r>
          </a:p>
        </p:txBody>
      </p:sp>
    </p:spTree>
    <p:extLst>
      <p:ext uri="{BB962C8B-B14F-4D97-AF65-F5344CB8AC3E}">
        <p14:creationId xmlns:p14="http://schemas.microsoft.com/office/powerpoint/2010/main" val="54407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52CF0-34A1-4E91-BC40-B62FB11D71E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F943C11-63B3-4BB7-8454-2A568A37FB4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F8CEB26-109C-448F-B355-BDE695C94903}"/>
              </a:ext>
            </a:extLst>
          </p:cNvPr>
          <p:cNvSpPr>
            <a:spLocks noGrp="1"/>
          </p:cNvSpPr>
          <p:nvPr>
            <p:ph type="body" sz="quarter" idx="12"/>
          </p:nvPr>
        </p:nvSpPr>
        <p:spPr/>
        <p:txBody>
          <a:bodyPr/>
          <a:lstStyle/>
          <a:p>
            <a:endParaRPr lang="en-US"/>
          </a:p>
        </p:txBody>
      </p:sp>
      <p:sp>
        <p:nvSpPr>
          <p:cNvPr id="5" name="Slide Number Placeholder 4">
            <a:extLst>
              <a:ext uri="{FF2B5EF4-FFF2-40B4-BE49-F238E27FC236}">
                <a16:creationId xmlns:a16="http://schemas.microsoft.com/office/drawing/2014/main" id="{73AA5E85-54BE-42DF-A79F-7407FDFED300}"/>
              </a:ext>
            </a:extLst>
          </p:cNvPr>
          <p:cNvSpPr>
            <a:spLocks noGrp="1"/>
          </p:cNvSpPr>
          <p:nvPr>
            <p:ph type="sldNum" sz="quarter" idx="4"/>
          </p:nvPr>
        </p:nvSpPr>
        <p:spPr/>
        <p:txBody>
          <a:bodyPr/>
          <a:lstStyle/>
          <a:p>
            <a:fld id="{F0D6EE29-B678-4F5E-BD6B-2A1F664779F4}" type="slidenum">
              <a:rPr lang="en-US" smtClean="0"/>
              <a:pPr/>
              <a:t>6</a:t>
            </a:fld>
            <a:endParaRPr lang="en-US" dirty="0"/>
          </a:p>
        </p:txBody>
      </p:sp>
      <p:pic>
        <p:nvPicPr>
          <p:cNvPr id="7" name="Picture 6" descr="Table&#10;&#10;Description automatically generated">
            <a:extLst>
              <a:ext uri="{FF2B5EF4-FFF2-40B4-BE49-F238E27FC236}">
                <a16:creationId xmlns:a16="http://schemas.microsoft.com/office/drawing/2014/main" id="{0EC4D4BE-5C25-4568-BAD9-ED4B68801114}"/>
              </a:ext>
            </a:extLst>
          </p:cNvPr>
          <p:cNvPicPr>
            <a:picLocks noChangeAspect="1"/>
          </p:cNvPicPr>
          <p:nvPr/>
        </p:nvPicPr>
        <p:blipFill>
          <a:blip r:embed="rId2"/>
          <a:stretch>
            <a:fillRect/>
          </a:stretch>
        </p:blipFill>
        <p:spPr>
          <a:xfrm>
            <a:off x="0" y="16953"/>
            <a:ext cx="12192000" cy="6824093"/>
          </a:xfrm>
          <a:prstGeom prst="rect">
            <a:avLst/>
          </a:prstGeom>
        </p:spPr>
      </p:pic>
    </p:spTree>
    <p:extLst>
      <p:ext uri="{BB962C8B-B14F-4D97-AF65-F5344CB8AC3E}">
        <p14:creationId xmlns:p14="http://schemas.microsoft.com/office/powerpoint/2010/main" val="29552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19E7C-EDA6-4CBE-9FC3-18EE25793E7B}"/>
              </a:ext>
            </a:extLst>
          </p:cNvPr>
          <p:cNvSpPr>
            <a:spLocks noGrp="1"/>
          </p:cNvSpPr>
          <p:nvPr>
            <p:ph type="body" sz="quarter" idx="10"/>
          </p:nvPr>
        </p:nvSpPr>
        <p:spPr/>
        <p:txBody>
          <a:bodyPr/>
          <a:lstStyle/>
          <a:p>
            <a:r>
              <a:rPr lang="en-US" dirty="0" err="1"/>
              <a:t>PlaceHolder</a:t>
            </a:r>
            <a:r>
              <a:rPr lang="en-US" dirty="0"/>
              <a:t> for HFS Updates</a:t>
            </a:r>
          </a:p>
        </p:txBody>
      </p:sp>
      <p:sp>
        <p:nvSpPr>
          <p:cNvPr id="3" name="Text Placeholder 2">
            <a:extLst>
              <a:ext uri="{FF2B5EF4-FFF2-40B4-BE49-F238E27FC236}">
                <a16:creationId xmlns:a16="http://schemas.microsoft.com/office/drawing/2014/main" id="{62A731F7-46AC-49D5-8EE1-0B013252A054}"/>
              </a:ext>
            </a:extLst>
          </p:cNvPr>
          <p:cNvSpPr>
            <a:spLocks noGrp="1"/>
          </p:cNvSpPr>
          <p:nvPr>
            <p:ph type="body" sz="quarter" idx="11"/>
          </p:nvPr>
        </p:nvSpPr>
        <p:spPr>
          <a:xfrm>
            <a:off x="781051" y="1389503"/>
            <a:ext cx="10629900" cy="4913325"/>
          </a:xfrm>
        </p:spPr>
        <p:txBody>
          <a:bodyPr/>
          <a:lstStyle/>
          <a:p>
            <a:pPr marL="0" indent="0">
              <a:buNone/>
            </a:pPr>
            <a:endParaRPr lang="en-US" dirty="0"/>
          </a:p>
          <a:p>
            <a:pPr marL="0" indent="0">
              <a:buNone/>
            </a:pPr>
            <a:r>
              <a:rPr lang="en-US" dirty="0"/>
              <a:t>Next Steps:</a:t>
            </a:r>
          </a:p>
          <a:p>
            <a:pPr>
              <a:buFontTx/>
              <a:buChar char="-"/>
            </a:pPr>
            <a:r>
              <a:rPr lang="en-US" dirty="0"/>
              <a:t>Data quality </a:t>
            </a:r>
          </a:p>
          <a:p>
            <a:pPr>
              <a:buFontTx/>
              <a:buChar char="-"/>
            </a:pPr>
            <a:r>
              <a:rPr lang="en-US" dirty="0"/>
              <a:t>Reconciliation of TID, NPI </a:t>
            </a:r>
          </a:p>
        </p:txBody>
      </p:sp>
      <p:pic>
        <p:nvPicPr>
          <p:cNvPr id="5" name="Picture 4" descr="Table&#10;&#10;Description automatically generated">
            <a:extLst>
              <a:ext uri="{FF2B5EF4-FFF2-40B4-BE49-F238E27FC236}">
                <a16:creationId xmlns:a16="http://schemas.microsoft.com/office/drawing/2014/main" id="{53344C75-8FD1-4F65-9A4E-7725C650371A}"/>
              </a:ext>
            </a:extLst>
          </p:cNvPr>
          <p:cNvPicPr>
            <a:picLocks noChangeAspect="1"/>
          </p:cNvPicPr>
          <p:nvPr/>
        </p:nvPicPr>
        <p:blipFill>
          <a:blip r:embed="rId2"/>
          <a:stretch>
            <a:fillRect/>
          </a:stretch>
        </p:blipFill>
        <p:spPr>
          <a:xfrm>
            <a:off x="0" y="14287"/>
            <a:ext cx="12192000" cy="6829425"/>
          </a:xfrm>
          <a:prstGeom prst="rect">
            <a:avLst/>
          </a:prstGeom>
        </p:spPr>
      </p:pic>
    </p:spTree>
    <p:extLst>
      <p:ext uri="{BB962C8B-B14F-4D97-AF65-F5344CB8AC3E}">
        <p14:creationId xmlns:p14="http://schemas.microsoft.com/office/powerpoint/2010/main" val="147293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3C5EF-F0D8-4341-AF2C-8D075C5CBE6F}"/>
              </a:ext>
            </a:extLst>
          </p:cNvPr>
          <p:cNvSpPr>
            <a:spLocks noGrp="1"/>
          </p:cNvSpPr>
          <p:nvPr>
            <p:ph type="body" sz="quarter" idx="10"/>
          </p:nvPr>
        </p:nvSpPr>
        <p:spPr/>
        <p:txBody>
          <a:bodyPr>
            <a:normAutofit/>
          </a:bodyPr>
          <a:lstStyle/>
          <a:p>
            <a:pPr marL="0" indent="0">
              <a:buNone/>
            </a:pPr>
            <a:r>
              <a:rPr lang="en-US" dirty="0"/>
              <a:t>Clinical Collaborative Group</a:t>
            </a:r>
          </a:p>
        </p:txBody>
      </p:sp>
      <p:sp>
        <p:nvSpPr>
          <p:cNvPr id="4" name="Slide Number Placeholder 3">
            <a:extLst>
              <a:ext uri="{FF2B5EF4-FFF2-40B4-BE49-F238E27FC236}">
                <a16:creationId xmlns:a16="http://schemas.microsoft.com/office/drawing/2014/main" id="{9A6D323F-26BA-4FCF-8345-6FC222922F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474747"/>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64C5C24D-61C4-460D-8939-D60C9DB383F3}"/>
              </a:ext>
            </a:extLst>
          </p:cNvPr>
          <p:cNvSpPr/>
          <p:nvPr/>
        </p:nvSpPr>
        <p:spPr>
          <a:xfrm>
            <a:off x="0" y="1158629"/>
            <a:ext cx="12191999" cy="5083286"/>
          </a:xfrm>
          <a:prstGeom prst="rect">
            <a:avLst/>
          </a:prstGeom>
          <a:gradFill>
            <a:gsLst>
              <a:gs pos="0">
                <a:schemeClr val="accent5">
                  <a:lumMod val="20000"/>
                  <a:lumOff val="8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6" name="Group 5">
            <a:extLst>
              <a:ext uri="{FF2B5EF4-FFF2-40B4-BE49-F238E27FC236}">
                <a16:creationId xmlns:a16="http://schemas.microsoft.com/office/drawing/2014/main" id="{6FA3947C-6919-4946-AF3C-8086E23C7622}"/>
              </a:ext>
            </a:extLst>
          </p:cNvPr>
          <p:cNvGrpSpPr/>
          <p:nvPr/>
        </p:nvGrpSpPr>
        <p:grpSpPr>
          <a:xfrm>
            <a:off x="795903" y="1496568"/>
            <a:ext cx="10637518" cy="4462271"/>
            <a:chOff x="777241" y="1344168"/>
            <a:chExt cx="10637518" cy="4462271"/>
          </a:xfrm>
        </p:grpSpPr>
        <p:sp>
          <p:nvSpPr>
            <p:cNvPr id="7" name="Rectangle 6">
              <a:extLst>
                <a:ext uri="{FF2B5EF4-FFF2-40B4-BE49-F238E27FC236}">
                  <a16:creationId xmlns:a16="http://schemas.microsoft.com/office/drawing/2014/main" id="{A3C97624-29B7-455A-802D-6F534AD2EBF3}"/>
                </a:ext>
              </a:extLst>
            </p:cNvPr>
            <p:cNvSpPr/>
            <p:nvPr/>
          </p:nvSpPr>
          <p:spPr>
            <a:xfrm>
              <a:off x="832104" y="1399030"/>
              <a:ext cx="10582655" cy="4407409"/>
            </a:xfrm>
            <a:prstGeom prst="rect">
              <a:avLst/>
            </a:prstGeom>
            <a:gradFill>
              <a:gsLst>
                <a:gs pos="0">
                  <a:schemeClr val="tx2">
                    <a:lumMod val="75000"/>
                    <a:lumOff val="25000"/>
                    <a:alpha val="35000"/>
                  </a:schemeClr>
                </a:gs>
                <a:gs pos="100000">
                  <a:schemeClr val="tx2">
                    <a:alpha val="3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8" name="Group 7">
              <a:extLst>
                <a:ext uri="{FF2B5EF4-FFF2-40B4-BE49-F238E27FC236}">
                  <a16:creationId xmlns:a16="http://schemas.microsoft.com/office/drawing/2014/main" id="{81DC3F45-27EF-44D2-91E7-C280E7AB05E3}"/>
                </a:ext>
              </a:extLst>
            </p:cNvPr>
            <p:cNvGrpSpPr/>
            <p:nvPr/>
          </p:nvGrpSpPr>
          <p:grpSpPr>
            <a:xfrm>
              <a:off x="777241" y="1344168"/>
              <a:ext cx="10582655" cy="4407408"/>
              <a:chOff x="777241" y="1344168"/>
              <a:chExt cx="10582655" cy="4407408"/>
            </a:xfrm>
          </p:grpSpPr>
          <p:sp>
            <p:nvSpPr>
              <p:cNvPr id="9" name="Rectangle 8">
                <a:extLst>
                  <a:ext uri="{FF2B5EF4-FFF2-40B4-BE49-F238E27FC236}">
                    <a16:creationId xmlns:a16="http://schemas.microsoft.com/office/drawing/2014/main" id="{C35DDC73-74C8-412A-9AA3-5D1D930E5342}"/>
                  </a:ext>
                </a:extLst>
              </p:cNvPr>
              <p:cNvSpPr/>
              <p:nvPr/>
            </p:nvSpPr>
            <p:spPr>
              <a:xfrm rot="16200000">
                <a:off x="-1124711" y="3246120"/>
                <a:ext cx="4407408" cy="603503"/>
              </a:xfrm>
              <a:prstGeom prst="rect">
                <a:avLst/>
              </a:prstGeom>
              <a:gradFill>
                <a:gsLst>
                  <a:gs pos="0">
                    <a:schemeClr val="accent5"/>
                  </a:gs>
                  <a:gs pos="100000">
                    <a:schemeClr val="accent5">
                      <a:lumMod val="75000"/>
                    </a:schemeClr>
                  </a:gs>
                </a:gsLst>
                <a:lin ang="90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10" name="Rectangle 9">
                <a:extLst>
                  <a:ext uri="{FF2B5EF4-FFF2-40B4-BE49-F238E27FC236}">
                    <a16:creationId xmlns:a16="http://schemas.microsoft.com/office/drawing/2014/main" id="{E2D5D676-C0FA-47CB-83E1-5F7C506E9D92}"/>
                  </a:ext>
                </a:extLst>
              </p:cNvPr>
              <p:cNvSpPr/>
              <p:nvPr/>
            </p:nvSpPr>
            <p:spPr>
              <a:xfrm>
                <a:off x="1380743" y="1344168"/>
                <a:ext cx="9979153" cy="4407408"/>
              </a:xfrm>
              <a:prstGeom prst="rect">
                <a:avLst/>
              </a:prstGeom>
              <a:gradFill>
                <a:gsLst>
                  <a:gs pos="0">
                    <a:schemeClr val="bg1"/>
                  </a:gs>
                  <a:gs pos="100000">
                    <a:schemeClr val="bg1">
                      <a:lumMod val="99000"/>
                    </a:schemeClr>
                  </a:gs>
                </a:gsLst>
                <a:lin ang="36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1" name="TextBox 10">
                <a:extLst>
                  <a:ext uri="{FF2B5EF4-FFF2-40B4-BE49-F238E27FC236}">
                    <a16:creationId xmlns:a16="http://schemas.microsoft.com/office/drawing/2014/main" id="{2C845804-42DC-4B0E-A3EE-DC118CA429F1}"/>
                  </a:ext>
                </a:extLst>
              </p:cNvPr>
              <p:cNvSpPr txBox="1"/>
              <p:nvPr/>
            </p:nvSpPr>
            <p:spPr>
              <a:xfrm>
                <a:off x="1576873" y="1652322"/>
                <a:ext cx="9469079" cy="3791102"/>
              </a:xfrm>
              <a:prstGeom prst="rect">
                <a:avLst/>
              </a:prstGeom>
              <a:noFill/>
            </p:spPr>
            <p:txBody>
              <a:bodyPr wrap="square" rtlCol="0" anchor="ctr">
                <a:spAutoFit/>
              </a:bodyPr>
              <a:lstStyle/>
              <a:p>
                <a:pPr marL="0" marR="0" lvl="0" indent="0" algn="l" defTabSz="914400" rtl="0" eaLnBrk="1" fontAlgn="auto" latinLnBrk="0" hangingPunct="1">
                  <a:lnSpc>
                    <a:spcPct val="114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Light"/>
                    <a:ea typeface="+mn-ea"/>
                    <a:cs typeface="+mn-cs"/>
                  </a:rPr>
                  <a:t>What is the Clinical Collaborative Group (CCG)?</a:t>
                </a:r>
              </a:p>
              <a:p>
                <a:pPr marL="112713" marR="0" lvl="0" indent="0" algn="l" defTabSz="914400" rtl="0" eaLnBrk="1" fontAlgn="auto" latinLnBrk="0" hangingPunct="1">
                  <a:lnSpc>
                    <a:spcPct val="114000"/>
                  </a:lnSpc>
                  <a:spcBef>
                    <a:spcPts val="0"/>
                  </a:spcBef>
                  <a:spcAft>
                    <a:spcPts val="1000"/>
                  </a:spcAft>
                  <a:buClrTx/>
                  <a:buSzTx/>
                  <a:buFontTx/>
                  <a:buNone/>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The CCG is comprised of a group of stakeholders within the state who are working collaboratively using the Collective Platform to drive measurable progress towards a goal aimed at improving outcomes for patients: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Meets quarterly</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Acts as champions within your respective institutions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lang="en-US" dirty="0">
                    <a:solidFill>
                      <a:srgbClr val="455469"/>
                    </a:solidFill>
                    <a:latin typeface="Calibri Light"/>
                  </a:rPr>
                  <a:t>Forum to share updates and best practices regarding the use of Collective</a:t>
                </a:r>
                <a:endParaRPr kumimoji="0" lang="en-US" sz="1800" b="0" i="0" u="none" strike="noStrike" kern="1200" cap="none" spc="0" normalizeH="0" baseline="0" noProof="0" dirty="0">
                  <a:ln>
                    <a:noFill/>
                  </a:ln>
                  <a:solidFill>
                    <a:srgbClr val="455469"/>
                  </a:solidFill>
                  <a:effectLst/>
                  <a:uLnTx/>
                  <a:uFillTx/>
                  <a:latin typeface="Calibri Light"/>
                  <a:ea typeface="+mn-ea"/>
                  <a:cs typeface="+mn-cs"/>
                </a:endParaRP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Uses data to determine appropriate interventions</a:t>
                </a:r>
              </a:p>
              <a:p>
                <a:pPr marL="401638" marR="0" lvl="0" indent="-166688" algn="l" defTabSz="914400" rtl="0" eaLnBrk="1" fontAlgn="auto" latinLnBrk="0" hangingPunct="1">
                  <a:lnSpc>
                    <a:spcPct val="114000"/>
                  </a:lnSpc>
                  <a:spcBef>
                    <a:spcPts val="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5469"/>
                    </a:solidFill>
                    <a:effectLst/>
                    <a:uLnTx/>
                    <a:uFillTx/>
                    <a:latin typeface="Calibri Light"/>
                    <a:ea typeface="+mn-ea"/>
                    <a:cs typeface="+mn-cs"/>
                  </a:rPr>
                  <a:t>Measures progress towards the goal at regular intervals</a:t>
                </a:r>
              </a:p>
            </p:txBody>
          </p:sp>
        </p:grpSp>
      </p:grpSp>
    </p:spTree>
    <p:extLst>
      <p:ext uri="{BB962C8B-B14F-4D97-AF65-F5344CB8AC3E}">
        <p14:creationId xmlns:p14="http://schemas.microsoft.com/office/powerpoint/2010/main" val="5534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10;&#10;Description automatically generated">
            <a:extLst>
              <a:ext uri="{FF2B5EF4-FFF2-40B4-BE49-F238E27FC236}">
                <a16:creationId xmlns:a16="http://schemas.microsoft.com/office/drawing/2014/main" id="{8B09142B-9B0D-4EFF-9252-9BF6D3C99B62}"/>
              </a:ext>
            </a:extLst>
          </p:cNvPr>
          <p:cNvPicPr>
            <a:picLocks noChangeAspect="1"/>
          </p:cNvPicPr>
          <p:nvPr/>
        </p:nvPicPr>
        <p:blipFill>
          <a:blip r:embed="rId2"/>
          <a:stretch>
            <a:fillRect/>
          </a:stretch>
        </p:blipFill>
        <p:spPr>
          <a:xfrm>
            <a:off x="9422834" y="6105881"/>
            <a:ext cx="2769166" cy="752119"/>
          </a:xfrm>
          <a:prstGeom prst="rect">
            <a:avLst/>
          </a:prstGeom>
        </p:spPr>
      </p:pic>
      <p:sp>
        <p:nvSpPr>
          <p:cNvPr id="2" name="Text Placeholder 1">
            <a:extLst>
              <a:ext uri="{FF2B5EF4-FFF2-40B4-BE49-F238E27FC236}">
                <a16:creationId xmlns:a16="http://schemas.microsoft.com/office/drawing/2014/main" id="{897D9B06-A50C-4614-9F4F-AC466BDA649B}"/>
              </a:ext>
            </a:extLst>
          </p:cNvPr>
          <p:cNvSpPr>
            <a:spLocks noGrp="1"/>
          </p:cNvSpPr>
          <p:nvPr>
            <p:ph type="body" sz="quarter" idx="10"/>
          </p:nvPr>
        </p:nvSpPr>
        <p:spPr/>
        <p:txBody>
          <a:bodyPr/>
          <a:lstStyle/>
          <a:p>
            <a:r>
              <a:rPr lang="en-US" dirty="0"/>
              <a:t>Your Collective Medical Team</a:t>
            </a:r>
          </a:p>
        </p:txBody>
      </p:sp>
      <p:pic>
        <p:nvPicPr>
          <p:cNvPr id="5" name="Picture 4" descr="A picture containing person, wall&#10;&#10;Description automatically generated">
            <a:extLst>
              <a:ext uri="{FF2B5EF4-FFF2-40B4-BE49-F238E27FC236}">
                <a16:creationId xmlns:a16="http://schemas.microsoft.com/office/drawing/2014/main" id="{754759AB-F4E3-484B-9D7A-B32942E5D3FD}"/>
              </a:ext>
            </a:extLst>
          </p:cNvPr>
          <p:cNvPicPr>
            <a:picLocks noChangeAspect="1"/>
          </p:cNvPicPr>
          <p:nvPr/>
        </p:nvPicPr>
        <p:blipFill>
          <a:blip r:embed="rId3"/>
          <a:stretch>
            <a:fillRect/>
          </a:stretch>
        </p:blipFill>
        <p:spPr>
          <a:xfrm>
            <a:off x="490482" y="1511716"/>
            <a:ext cx="1247949" cy="1228896"/>
          </a:xfrm>
          <a:prstGeom prst="rect">
            <a:avLst/>
          </a:prstGeom>
        </p:spPr>
      </p:pic>
      <p:pic>
        <p:nvPicPr>
          <p:cNvPr id="7" name="Picture 6" descr="A picture containing clothing, person, hairpiece&#10;&#10;Description automatically generated">
            <a:extLst>
              <a:ext uri="{FF2B5EF4-FFF2-40B4-BE49-F238E27FC236}">
                <a16:creationId xmlns:a16="http://schemas.microsoft.com/office/drawing/2014/main" id="{3BE0A8B5-550E-4A62-9FB2-9613EDD1C755}"/>
              </a:ext>
            </a:extLst>
          </p:cNvPr>
          <p:cNvPicPr>
            <a:picLocks noChangeAspect="1"/>
          </p:cNvPicPr>
          <p:nvPr/>
        </p:nvPicPr>
        <p:blipFill>
          <a:blip r:embed="rId4"/>
          <a:stretch>
            <a:fillRect/>
          </a:stretch>
        </p:blipFill>
        <p:spPr>
          <a:xfrm>
            <a:off x="2782959" y="1568404"/>
            <a:ext cx="1219370" cy="1219370"/>
          </a:xfrm>
          <a:prstGeom prst="rect">
            <a:avLst/>
          </a:prstGeom>
        </p:spPr>
      </p:pic>
      <p:pic>
        <p:nvPicPr>
          <p:cNvPr id="9" name="Picture 8" descr="A person with blonde hair&#10;&#10;Description automatically generated with low confidence">
            <a:extLst>
              <a:ext uri="{FF2B5EF4-FFF2-40B4-BE49-F238E27FC236}">
                <a16:creationId xmlns:a16="http://schemas.microsoft.com/office/drawing/2014/main" id="{5AE2B241-4752-4758-B75C-01ABCEF9CA85}"/>
              </a:ext>
            </a:extLst>
          </p:cNvPr>
          <p:cNvPicPr>
            <a:picLocks noChangeAspect="1"/>
          </p:cNvPicPr>
          <p:nvPr/>
        </p:nvPicPr>
        <p:blipFill>
          <a:blip r:embed="rId5"/>
          <a:stretch>
            <a:fillRect/>
          </a:stretch>
        </p:blipFill>
        <p:spPr>
          <a:xfrm>
            <a:off x="3881102" y="4255371"/>
            <a:ext cx="1257475" cy="1257475"/>
          </a:xfrm>
          <a:prstGeom prst="rect">
            <a:avLst/>
          </a:prstGeom>
        </p:spPr>
      </p:pic>
      <p:pic>
        <p:nvPicPr>
          <p:cNvPr id="11" name="Picture 10" descr="A person in a suit and tie&#10;&#10;Description automatically generated with medium confidence">
            <a:extLst>
              <a:ext uri="{FF2B5EF4-FFF2-40B4-BE49-F238E27FC236}">
                <a16:creationId xmlns:a16="http://schemas.microsoft.com/office/drawing/2014/main" id="{BFBE06FC-0A8F-4116-8CA3-16626A26ACA9}"/>
              </a:ext>
            </a:extLst>
          </p:cNvPr>
          <p:cNvPicPr>
            <a:picLocks noChangeAspect="1"/>
          </p:cNvPicPr>
          <p:nvPr/>
        </p:nvPicPr>
        <p:blipFill>
          <a:blip r:embed="rId6"/>
          <a:stretch>
            <a:fillRect/>
          </a:stretch>
        </p:blipFill>
        <p:spPr>
          <a:xfrm>
            <a:off x="7245350" y="1531849"/>
            <a:ext cx="1257475" cy="1247949"/>
          </a:xfrm>
          <a:prstGeom prst="rect">
            <a:avLst/>
          </a:prstGeom>
        </p:spPr>
      </p:pic>
      <p:pic>
        <p:nvPicPr>
          <p:cNvPr id="13" name="Picture 12" descr="A picture containing person, indoor, posing&#10;&#10;Description automatically generated">
            <a:extLst>
              <a:ext uri="{FF2B5EF4-FFF2-40B4-BE49-F238E27FC236}">
                <a16:creationId xmlns:a16="http://schemas.microsoft.com/office/drawing/2014/main" id="{028163C2-2A84-4512-923D-5A7D7758F5B4}"/>
              </a:ext>
            </a:extLst>
          </p:cNvPr>
          <p:cNvPicPr>
            <a:picLocks noChangeAspect="1"/>
          </p:cNvPicPr>
          <p:nvPr/>
        </p:nvPicPr>
        <p:blipFill>
          <a:blip r:embed="rId7"/>
          <a:stretch>
            <a:fillRect/>
          </a:stretch>
        </p:blipFill>
        <p:spPr>
          <a:xfrm>
            <a:off x="4971557" y="1531849"/>
            <a:ext cx="1257475" cy="1252713"/>
          </a:xfrm>
          <a:prstGeom prst="rect">
            <a:avLst/>
          </a:prstGeom>
        </p:spPr>
      </p:pic>
      <p:pic>
        <p:nvPicPr>
          <p:cNvPr id="15" name="Picture 14" descr="A person smiling for the camera&#10;&#10;Description automatically generated with low confidence">
            <a:extLst>
              <a:ext uri="{FF2B5EF4-FFF2-40B4-BE49-F238E27FC236}">
                <a16:creationId xmlns:a16="http://schemas.microsoft.com/office/drawing/2014/main" id="{825A45D2-EC46-4FD5-8B9A-1C7DAE52086A}"/>
              </a:ext>
            </a:extLst>
          </p:cNvPr>
          <p:cNvPicPr>
            <a:picLocks noChangeAspect="1"/>
          </p:cNvPicPr>
          <p:nvPr/>
        </p:nvPicPr>
        <p:blipFill>
          <a:blip r:embed="rId8"/>
          <a:stretch>
            <a:fillRect/>
          </a:stretch>
        </p:blipFill>
        <p:spPr>
          <a:xfrm>
            <a:off x="6229032" y="4275900"/>
            <a:ext cx="1257475" cy="1257475"/>
          </a:xfrm>
          <a:prstGeom prst="rect">
            <a:avLst/>
          </a:prstGeom>
        </p:spPr>
      </p:pic>
      <p:pic>
        <p:nvPicPr>
          <p:cNvPr id="17" name="Picture 16" descr="A person with blonde hair&#10;&#10;Description automatically generated with low confidence">
            <a:extLst>
              <a:ext uri="{FF2B5EF4-FFF2-40B4-BE49-F238E27FC236}">
                <a16:creationId xmlns:a16="http://schemas.microsoft.com/office/drawing/2014/main" id="{65D023CB-F3E5-4BF9-95FC-9363A05E38FC}"/>
              </a:ext>
            </a:extLst>
          </p:cNvPr>
          <p:cNvPicPr>
            <a:picLocks noChangeAspect="1"/>
          </p:cNvPicPr>
          <p:nvPr/>
        </p:nvPicPr>
        <p:blipFill>
          <a:blip r:embed="rId9"/>
          <a:stretch>
            <a:fillRect/>
          </a:stretch>
        </p:blipFill>
        <p:spPr>
          <a:xfrm>
            <a:off x="1534578" y="4219191"/>
            <a:ext cx="1247949" cy="1238423"/>
          </a:xfrm>
          <a:prstGeom prst="rect">
            <a:avLst/>
          </a:prstGeom>
        </p:spPr>
      </p:pic>
      <p:pic>
        <p:nvPicPr>
          <p:cNvPr id="4" name="Picture 3">
            <a:extLst>
              <a:ext uri="{FF2B5EF4-FFF2-40B4-BE49-F238E27FC236}">
                <a16:creationId xmlns:a16="http://schemas.microsoft.com/office/drawing/2014/main" id="{28271D10-97DB-4A2C-A58F-3354F3F2D343}"/>
              </a:ext>
            </a:extLst>
          </p:cNvPr>
          <p:cNvPicPr>
            <a:picLocks noChangeAspect="1"/>
          </p:cNvPicPr>
          <p:nvPr/>
        </p:nvPicPr>
        <p:blipFill>
          <a:blip r:embed="rId10"/>
          <a:stretch>
            <a:fillRect/>
          </a:stretch>
        </p:blipFill>
        <p:spPr>
          <a:xfrm>
            <a:off x="9429762" y="1524999"/>
            <a:ext cx="1278926" cy="1244821"/>
          </a:xfrm>
          <a:prstGeom prst="rect">
            <a:avLst/>
          </a:prstGeom>
        </p:spPr>
      </p:pic>
      <p:sp>
        <p:nvSpPr>
          <p:cNvPr id="8" name="Circle: Hollow 7">
            <a:extLst>
              <a:ext uri="{FF2B5EF4-FFF2-40B4-BE49-F238E27FC236}">
                <a16:creationId xmlns:a16="http://schemas.microsoft.com/office/drawing/2014/main" id="{0C470BC1-3304-43C5-BEBE-56CD5AF35106}"/>
              </a:ext>
            </a:extLst>
          </p:cNvPr>
          <p:cNvSpPr/>
          <p:nvPr/>
        </p:nvSpPr>
        <p:spPr>
          <a:xfrm>
            <a:off x="6753964" y="995949"/>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8224CA9-C763-4475-B3B6-969FB994C460}"/>
              </a:ext>
            </a:extLst>
          </p:cNvPr>
          <p:cNvSpPr txBox="1"/>
          <p:nvPr/>
        </p:nvSpPr>
        <p:spPr>
          <a:xfrm>
            <a:off x="8221323" y="5575240"/>
            <a:ext cx="2861534" cy="646331"/>
          </a:xfrm>
          <a:prstGeom prst="rect">
            <a:avLst/>
          </a:prstGeom>
          <a:noFill/>
        </p:spPr>
        <p:txBody>
          <a:bodyPr wrap="square" rtlCol="0">
            <a:spAutoFit/>
          </a:bodyPr>
          <a:lstStyle/>
          <a:p>
            <a:pPr algn="ctr"/>
            <a:r>
              <a:rPr lang="en-US" dirty="0"/>
              <a:t>Jennifer Nebeker</a:t>
            </a:r>
          </a:p>
          <a:p>
            <a:pPr algn="ctr"/>
            <a:r>
              <a:rPr lang="en-US" dirty="0"/>
              <a:t>Strategic Initiatives Manager</a:t>
            </a:r>
          </a:p>
        </p:txBody>
      </p:sp>
      <p:sp>
        <p:nvSpPr>
          <p:cNvPr id="26" name="Circle: Hollow 25">
            <a:extLst>
              <a:ext uri="{FF2B5EF4-FFF2-40B4-BE49-F238E27FC236}">
                <a16:creationId xmlns:a16="http://schemas.microsoft.com/office/drawing/2014/main" id="{9BF49E65-A722-49A8-B62C-D292AE6D5084}"/>
              </a:ext>
            </a:extLst>
          </p:cNvPr>
          <p:cNvSpPr/>
          <p:nvPr/>
        </p:nvSpPr>
        <p:spPr>
          <a:xfrm>
            <a:off x="8931401" y="967892"/>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C32F8E02-1F54-49CA-AB7A-5642C638EAD7}"/>
              </a:ext>
            </a:extLst>
          </p:cNvPr>
          <p:cNvSpPr txBox="1"/>
          <p:nvPr/>
        </p:nvSpPr>
        <p:spPr>
          <a:xfrm>
            <a:off x="6443320" y="2718253"/>
            <a:ext cx="2861534" cy="923330"/>
          </a:xfrm>
          <a:prstGeom prst="rect">
            <a:avLst/>
          </a:prstGeom>
          <a:noFill/>
        </p:spPr>
        <p:txBody>
          <a:bodyPr wrap="square" rtlCol="0">
            <a:spAutoFit/>
          </a:bodyPr>
          <a:lstStyle/>
          <a:p>
            <a:pPr algn="ctr"/>
            <a:r>
              <a:rPr lang="en-US" dirty="0"/>
              <a:t>Octavio Aguiar</a:t>
            </a:r>
          </a:p>
          <a:p>
            <a:pPr algn="ctr"/>
            <a:r>
              <a:rPr lang="en-US" dirty="0"/>
              <a:t>Customer Success</a:t>
            </a:r>
          </a:p>
          <a:p>
            <a:pPr algn="ctr"/>
            <a:r>
              <a:rPr lang="en-US" dirty="0"/>
              <a:t>Manager</a:t>
            </a:r>
          </a:p>
        </p:txBody>
      </p:sp>
      <p:sp>
        <p:nvSpPr>
          <p:cNvPr id="27" name="TextBox 26">
            <a:extLst>
              <a:ext uri="{FF2B5EF4-FFF2-40B4-BE49-F238E27FC236}">
                <a16:creationId xmlns:a16="http://schemas.microsoft.com/office/drawing/2014/main" id="{B1A92CF9-8B1F-4529-B80C-A53C2F9266BE}"/>
              </a:ext>
            </a:extLst>
          </p:cNvPr>
          <p:cNvSpPr txBox="1"/>
          <p:nvPr/>
        </p:nvSpPr>
        <p:spPr>
          <a:xfrm>
            <a:off x="8638457" y="2758623"/>
            <a:ext cx="2861534" cy="646331"/>
          </a:xfrm>
          <a:prstGeom prst="rect">
            <a:avLst/>
          </a:prstGeom>
          <a:noFill/>
        </p:spPr>
        <p:txBody>
          <a:bodyPr wrap="square" rtlCol="0">
            <a:spAutoFit/>
          </a:bodyPr>
          <a:lstStyle/>
          <a:p>
            <a:pPr algn="ctr"/>
            <a:r>
              <a:rPr lang="en-US" dirty="0"/>
              <a:t>Deb Martin</a:t>
            </a:r>
          </a:p>
          <a:p>
            <a:pPr algn="ctr"/>
            <a:r>
              <a:rPr lang="en-US" dirty="0"/>
              <a:t>Sr. Account Executive</a:t>
            </a:r>
          </a:p>
        </p:txBody>
      </p:sp>
      <p:sp>
        <p:nvSpPr>
          <p:cNvPr id="28" name="Circle: Hollow 27">
            <a:extLst>
              <a:ext uri="{FF2B5EF4-FFF2-40B4-BE49-F238E27FC236}">
                <a16:creationId xmlns:a16="http://schemas.microsoft.com/office/drawing/2014/main" id="{C7E68878-BD2E-4232-82D0-8FE67481A6A3}"/>
              </a:ext>
            </a:extLst>
          </p:cNvPr>
          <p:cNvSpPr/>
          <p:nvPr/>
        </p:nvSpPr>
        <p:spPr>
          <a:xfrm>
            <a:off x="4513084" y="975764"/>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691DC28-324E-47AB-9B0A-FC69616E3C1D}"/>
              </a:ext>
            </a:extLst>
          </p:cNvPr>
          <p:cNvSpPr txBox="1"/>
          <p:nvPr/>
        </p:nvSpPr>
        <p:spPr>
          <a:xfrm>
            <a:off x="4202875" y="2734171"/>
            <a:ext cx="2861534" cy="923330"/>
          </a:xfrm>
          <a:prstGeom prst="rect">
            <a:avLst/>
          </a:prstGeom>
          <a:noFill/>
        </p:spPr>
        <p:txBody>
          <a:bodyPr wrap="square" rtlCol="0">
            <a:spAutoFit/>
          </a:bodyPr>
          <a:lstStyle/>
          <a:p>
            <a:pPr algn="ctr"/>
            <a:r>
              <a:rPr lang="en-US" dirty="0"/>
              <a:t>Liz Swetnam</a:t>
            </a:r>
          </a:p>
          <a:p>
            <a:pPr algn="ctr"/>
            <a:r>
              <a:rPr lang="en-US" dirty="0"/>
              <a:t>Customer Success</a:t>
            </a:r>
          </a:p>
          <a:p>
            <a:pPr algn="ctr"/>
            <a:r>
              <a:rPr lang="en-US" dirty="0"/>
              <a:t>Manager</a:t>
            </a:r>
          </a:p>
        </p:txBody>
      </p:sp>
      <p:sp>
        <p:nvSpPr>
          <p:cNvPr id="29" name="Circle: Hollow 28">
            <a:extLst>
              <a:ext uri="{FF2B5EF4-FFF2-40B4-BE49-F238E27FC236}">
                <a16:creationId xmlns:a16="http://schemas.microsoft.com/office/drawing/2014/main" id="{8C02A57E-DF7E-428E-A231-AD8F6203C70F}"/>
              </a:ext>
            </a:extLst>
          </p:cNvPr>
          <p:cNvSpPr/>
          <p:nvPr/>
        </p:nvSpPr>
        <p:spPr>
          <a:xfrm>
            <a:off x="2234193" y="1058903"/>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87A6BA51-D490-401B-A55A-F7B0C401F0C9}"/>
              </a:ext>
            </a:extLst>
          </p:cNvPr>
          <p:cNvSpPr txBox="1"/>
          <p:nvPr/>
        </p:nvSpPr>
        <p:spPr>
          <a:xfrm>
            <a:off x="1974104" y="2812255"/>
            <a:ext cx="2861534" cy="646331"/>
          </a:xfrm>
          <a:prstGeom prst="rect">
            <a:avLst/>
          </a:prstGeom>
          <a:noFill/>
        </p:spPr>
        <p:txBody>
          <a:bodyPr wrap="square" rtlCol="0">
            <a:spAutoFit/>
          </a:bodyPr>
          <a:lstStyle/>
          <a:p>
            <a:pPr algn="ctr"/>
            <a:r>
              <a:rPr lang="en-US" dirty="0"/>
              <a:t>Sherri Lamont-Miller</a:t>
            </a:r>
          </a:p>
          <a:p>
            <a:pPr algn="ctr"/>
            <a:r>
              <a:rPr lang="en-US" dirty="0"/>
              <a:t>Program Manager</a:t>
            </a:r>
          </a:p>
        </p:txBody>
      </p:sp>
      <p:sp>
        <p:nvSpPr>
          <p:cNvPr id="30" name="Circle: Hollow 29">
            <a:extLst>
              <a:ext uri="{FF2B5EF4-FFF2-40B4-BE49-F238E27FC236}">
                <a16:creationId xmlns:a16="http://schemas.microsoft.com/office/drawing/2014/main" id="{0DE9794D-1513-40FA-A00E-31D7FFCA0512}"/>
              </a:ext>
            </a:extLst>
          </p:cNvPr>
          <p:cNvSpPr/>
          <p:nvPr/>
        </p:nvSpPr>
        <p:spPr>
          <a:xfrm>
            <a:off x="25034" y="989066"/>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3B18B5A7-A285-4E7B-8FB7-7ACF96C6FADB}"/>
              </a:ext>
            </a:extLst>
          </p:cNvPr>
          <p:cNvSpPr txBox="1"/>
          <p:nvPr/>
        </p:nvSpPr>
        <p:spPr>
          <a:xfrm>
            <a:off x="-243687" y="2779798"/>
            <a:ext cx="2861534" cy="923330"/>
          </a:xfrm>
          <a:prstGeom prst="rect">
            <a:avLst/>
          </a:prstGeom>
          <a:noFill/>
        </p:spPr>
        <p:txBody>
          <a:bodyPr wrap="square" rtlCol="0">
            <a:spAutoFit/>
          </a:bodyPr>
          <a:lstStyle/>
          <a:p>
            <a:pPr algn="ctr"/>
            <a:r>
              <a:rPr lang="en-US" dirty="0"/>
              <a:t>Heidi </a:t>
            </a:r>
            <a:r>
              <a:rPr lang="en-US" dirty="0" err="1"/>
              <a:t>Ferrè</a:t>
            </a:r>
            <a:endParaRPr lang="en-US" dirty="0"/>
          </a:p>
          <a:p>
            <a:pPr algn="ctr"/>
            <a:r>
              <a:rPr lang="en-US" dirty="0"/>
              <a:t>Customer Success </a:t>
            </a:r>
          </a:p>
          <a:p>
            <a:pPr algn="ctr"/>
            <a:r>
              <a:rPr lang="en-US" dirty="0"/>
              <a:t>Executive </a:t>
            </a:r>
          </a:p>
        </p:txBody>
      </p:sp>
      <p:sp>
        <p:nvSpPr>
          <p:cNvPr id="32" name="Circle: Hollow 31">
            <a:extLst>
              <a:ext uri="{FF2B5EF4-FFF2-40B4-BE49-F238E27FC236}">
                <a16:creationId xmlns:a16="http://schemas.microsoft.com/office/drawing/2014/main" id="{9FEE4008-AA90-4BF2-85CF-DE3B588DE9C9}"/>
              </a:ext>
            </a:extLst>
          </p:cNvPr>
          <p:cNvSpPr/>
          <p:nvPr/>
        </p:nvSpPr>
        <p:spPr>
          <a:xfrm>
            <a:off x="1020728" y="3657967"/>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7D45128B-A319-47CF-8755-A1D4F642A3FA}"/>
              </a:ext>
            </a:extLst>
          </p:cNvPr>
          <p:cNvSpPr txBox="1"/>
          <p:nvPr/>
        </p:nvSpPr>
        <p:spPr>
          <a:xfrm>
            <a:off x="626799" y="5512846"/>
            <a:ext cx="2861534" cy="923330"/>
          </a:xfrm>
          <a:prstGeom prst="rect">
            <a:avLst/>
          </a:prstGeom>
          <a:noFill/>
        </p:spPr>
        <p:txBody>
          <a:bodyPr wrap="square" rtlCol="0">
            <a:spAutoFit/>
          </a:bodyPr>
          <a:lstStyle/>
          <a:p>
            <a:pPr algn="ctr"/>
            <a:r>
              <a:rPr lang="en-US" dirty="0"/>
              <a:t>Nicole Sunder</a:t>
            </a:r>
          </a:p>
          <a:p>
            <a:pPr algn="ctr"/>
            <a:r>
              <a:rPr lang="en-US" dirty="0"/>
              <a:t>Director</a:t>
            </a:r>
          </a:p>
          <a:p>
            <a:pPr algn="ctr"/>
            <a:r>
              <a:rPr lang="en-US" dirty="0"/>
              <a:t>Health Plan Solutions</a:t>
            </a:r>
          </a:p>
        </p:txBody>
      </p:sp>
      <p:sp>
        <p:nvSpPr>
          <p:cNvPr id="33" name="Circle: Hollow 32">
            <a:extLst>
              <a:ext uri="{FF2B5EF4-FFF2-40B4-BE49-F238E27FC236}">
                <a16:creationId xmlns:a16="http://schemas.microsoft.com/office/drawing/2014/main" id="{0C635B08-031A-490E-A61E-A7BAB5221734}"/>
              </a:ext>
            </a:extLst>
          </p:cNvPr>
          <p:cNvSpPr/>
          <p:nvPr/>
        </p:nvSpPr>
        <p:spPr>
          <a:xfrm>
            <a:off x="3325987" y="3735585"/>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41DF6C7B-A063-40FA-84D0-B58F9FA44082}"/>
              </a:ext>
            </a:extLst>
          </p:cNvPr>
          <p:cNvSpPr txBox="1"/>
          <p:nvPr/>
        </p:nvSpPr>
        <p:spPr>
          <a:xfrm>
            <a:off x="2974452" y="5605179"/>
            <a:ext cx="2861534" cy="646331"/>
          </a:xfrm>
          <a:prstGeom prst="rect">
            <a:avLst/>
          </a:prstGeom>
          <a:noFill/>
        </p:spPr>
        <p:txBody>
          <a:bodyPr wrap="square" rtlCol="0">
            <a:spAutoFit/>
          </a:bodyPr>
          <a:lstStyle/>
          <a:p>
            <a:pPr algn="ctr"/>
            <a:r>
              <a:rPr lang="en-US" dirty="0"/>
              <a:t>Lisa Weatherwax</a:t>
            </a:r>
          </a:p>
          <a:p>
            <a:pPr algn="ctr"/>
            <a:r>
              <a:rPr lang="en-US" dirty="0"/>
              <a:t>Clinical Solutions Lead</a:t>
            </a:r>
          </a:p>
        </p:txBody>
      </p:sp>
      <p:sp>
        <p:nvSpPr>
          <p:cNvPr id="34" name="Circle: Hollow 33">
            <a:extLst>
              <a:ext uri="{FF2B5EF4-FFF2-40B4-BE49-F238E27FC236}">
                <a16:creationId xmlns:a16="http://schemas.microsoft.com/office/drawing/2014/main" id="{6A5247A2-D154-4EB3-9830-9C55924C9E93}"/>
              </a:ext>
            </a:extLst>
          </p:cNvPr>
          <p:cNvSpPr/>
          <p:nvPr/>
        </p:nvSpPr>
        <p:spPr>
          <a:xfrm>
            <a:off x="5773655" y="3752094"/>
            <a:ext cx="2275647" cy="2316544"/>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917579C4-7B28-4740-8333-7E9859E16791}"/>
              </a:ext>
            </a:extLst>
          </p:cNvPr>
          <p:cNvSpPr txBox="1"/>
          <p:nvPr/>
        </p:nvSpPr>
        <p:spPr>
          <a:xfrm>
            <a:off x="5511877" y="5605179"/>
            <a:ext cx="2861534" cy="646331"/>
          </a:xfrm>
          <a:prstGeom prst="rect">
            <a:avLst/>
          </a:prstGeom>
          <a:noFill/>
        </p:spPr>
        <p:txBody>
          <a:bodyPr wrap="square" rtlCol="0">
            <a:spAutoFit/>
          </a:bodyPr>
          <a:lstStyle/>
          <a:p>
            <a:pPr algn="ctr"/>
            <a:r>
              <a:rPr lang="en-US" dirty="0"/>
              <a:t>Jose Galinato</a:t>
            </a:r>
          </a:p>
          <a:p>
            <a:pPr algn="ctr"/>
            <a:r>
              <a:rPr lang="en-US" dirty="0"/>
              <a:t>Sr. Clinical Solutions Lead</a:t>
            </a:r>
          </a:p>
        </p:txBody>
      </p:sp>
    </p:spTree>
    <p:extLst>
      <p:ext uri="{BB962C8B-B14F-4D97-AF65-F5344CB8AC3E}">
        <p14:creationId xmlns:p14="http://schemas.microsoft.com/office/powerpoint/2010/main" val="1851082859"/>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1889C069DAF84C825E136C59F82C43" ma:contentTypeVersion="1" ma:contentTypeDescription="Create a new document." ma:contentTypeScope="" ma:versionID="2c25ae3021b9d69cd58f0683a0321231">
  <xsd:schema xmlns:xsd="http://www.w3.org/2001/XMLSchema" xmlns:xs="http://www.w3.org/2001/XMLSchema" xmlns:p="http://schemas.microsoft.com/office/2006/metadata/properties" xmlns:ns1="http://schemas.microsoft.com/sharepoint/v3" targetNamespace="http://schemas.microsoft.com/office/2006/metadata/properties" ma:root="true" ma:fieldsID="4134455c3dc20312d449307f4894789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1D5D1-3CBA-4E1F-BD41-58ACB16F3D7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5F4470-DA8F-4FCE-A720-E6262A899207}">
  <ds:schemaRefs>
    <ds:schemaRef ds:uri="http://schemas.microsoft.com/sharepoint/v3/contenttype/forms"/>
  </ds:schemaRefs>
</ds:datastoreItem>
</file>

<file path=customXml/itemProps3.xml><?xml version="1.0" encoding="utf-8"?>
<ds:datastoreItem xmlns:ds="http://schemas.openxmlformats.org/officeDocument/2006/customXml" ds:itemID="{1FC07BDB-BA92-4DE3-9CE1-582C2179654D}"/>
</file>

<file path=docProps/app.xml><?xml version="1.0" encoding="utf-8"?>
<Properties xmlns="http://schemas.openxmlformats.org/officeDocument/2006/extended-properties" xmlns:vt="http://schemas.openxmlformats.org/officeDocument/2006/docPropsVTypes">
  <Template/>
  <TotalTime>53288</TotalTime>
  <Words>3086</Words>
  <Application>Microsoft Office PowerPoint</Application>
  <PresentationFormat>Widescreen</PresentationFormat>
  <Paragraphs>306</Paragraphs>
  <Slides>41</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-apple-system</vt:lpstr>
      <vt:lpstr>Arial</vt:lpstr>
      <vt:lpstr>Avenir Book</vt:lpstr>
      <vt:lpstr>Calibri</vt:lpstr>
      <vt:lpstr>Calibri Light</vt:lpstr>
      <vt:lpstr>Corbel</vt:lpstr>
      <vt:lpstr>Courier New</vt:lpstr>
      <vt:lpstr>Europa</vt:lpstr>
      <vt:lpstr>Georgia</vt:lpstr>
      <vt:lpstr>Segoe UI</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HFS HealthChoice Illinois ADT Clinical Collaboration Group 04 28 2022</dc:title>
  <dc:creator>Nusrat Alam</dc:creator>
  <cp:lastModifiedBy>Dye, Duane</cp:lastModifiedBy>
  <cp:revision>791</cp:revision>
  <cp:lastPrinted>2020-09-10T18:34:58Z</cp:lastPrinted>
  <dcterms:created xsi:type="dcterms:W3CDTF">2018-07-05T03:52:00Z</dcterms:created>
  <dcterms:modified xsi:type="dcterms:W3CDTF">2022-05-26T20:46:07Z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0x0101006A1889C069DAF84C825E136C59F82C43</vt:lpwstr>
  </property>
</Properties>
</file>