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FFBBA_3210A8A4.xml" ContentType="application/vnd.ms-powerpoint.comments+xml"/>
  <Override PartName="/ppt/notesSlides/notesSlide7.xml" ContentType="application/vnd.openxmlformats-officedocument.presentationml.notesSlide+xml"/>
  <Override PartName="/ppt/comments/modernComment_7FFDF05E_76B8A40B.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DF34A_924ABF2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4"/>
    <p:sldMasterId id="2147483718" r:id="rId15"/>
    <p:sldMasterId id="2147483742" r:id="rId16"/>
    <p:sldMasterId id="2147483761" r:id="rId17"/>
    <p:sldMasterId id="2147483780" r:id="rId18"/>
    <p:sldMasterId id="2147483798" r:id="rId19"/>
  </p:sldMasterIdLst>
  <p:notesMasterIdLst>
    <p:notesMasterId r:id="rId45"/>
  </p:notesMasterIdLst>
  <p:sldIdLst>
    <p:sldId id="256" r:id="rId20"/>
    <p:sldId id="371" r:id="rId21"/>
    <p:sldId id="340" r:id="rId22"/>
    <p:sldId id="2147482555" r:id="rId23"/>
    <p:sldId id="2147482553" r:id="rId24"/>
    <p:sldId id="2147482554" r:id="rId25"/>
    <p:sldId id="2147348574" r:id="rId26"/>
    <p:sldId id="2147349330" r:id="rId27"/>
    <p:sldId id="2147349282" r:id="rId28"/>
    <p:sldId id="2147349110" r:id="rId29"/>
    <p:sldId id="358" r:id="rId30"/>
    <p:sldId id="2147482556" r:id="rId31"/>
    <p:sldId id="2147349313" r:id="rId32"/>
    <p:sldId id="2147482550" r:id="rId33"/>
    <p:sldId id="2147482557" r:id="rId34"/>
    <p:sldId id="2147349322" r:id="rId35"/>
    <p:sldId id="2147349331" r:id="rId36"/>
    <p:sldId id="2147349115" r:id="rId37"/>
    <p:sldId id="2147349113" r:id="rId38"/>
    <p:sldId id="2147482551" r:id="rId39"/>
    <p:sldId id="2147482552" r:id="rId40"/>
    <p:sldId id="2147348561" r:id="rId41"/>
    <p:sldId id="265" r:id="rId42"/>
    <p:sldId id="2147349335" r:id="rId43"/>
    <p:sldId id="2147348548"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47617-201A-82C6-F6F1-AB68523CA9DC}" name="Wilson, Dana R." initials="WR" userId="S::dana.wilson@illinois.gov::69171a33-9800-424d-ba71-20361723d709" providerId="AD"/>
  <p188:author id="{505F681E-6E82-346C-45B5-F847452F9180}" name="Hinshaw, Kati E." initials="HKE" userId="S::Kati.E.Hinshaw@Illinois.gov::629cdc01-71ea-4e76-a020-e758e91d2076" providerId="AD"/>
  <p188:author id="{7844FC72-945E-07FD-3103-F9878E20D04A}" name="Nancy Sehy" initials="NS" userId="S::nancy.sehy_collectivemedicaltech.com#ext#@ilgov.onmicrosoft.com::49abd87c-0777-422d-b2fc-2500a2d6d275" providerId="AD"/>
  <p188:author id="{F0BBFD7B-35E6-D585-95A1-6BE1B6E88596}" name="Nancy Sehy" initials="NS" userId="S::sehyn@pointclickcare.com::590ea629-6139-4fd1-8e90-6c13bd9de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387"/>
    <a:srgbClr val="75B9E5"/>
    <a:srgbClr val="464258"/>
    <a:srgbClr val="F15E23"/>
    <a:srgbClr val="3D363D"/>
    <a:srgbClr val="938EC4"/>
    <a:srgbClr val="F2BF1C"/>
    <a:srgbClr val="70AD47"/>
    <a:srgbClr val="009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8" autoAdjust="0"/>
    <p:restoredTop sz="72590" autoAdjust="0"/>
  </p:normalViewPr>
  <p:slideViewPr>
    <p:cSldViewPr snapToGrid="0">
      <p:cViewPr varScale="1">
        <p:scale>
          <a:sx n="64" d="100"/>
          <a:sy n="64"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Master" Target="slideMasters/slideMaster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Master" Target="slideMasters/slideMaster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DF05E_76B8A40B.xml><?xml version="1.0" encoding="utf-8"?>
<p188:cmLst xmlns:a="http://schemas.openxmlformats.org/drawingml/2006/main" xmlns:r="http://schemas.openxmlformats.org/officeDocument/2006/relationships" xmlns:p188="http://schemas.microsoft.com/office/powerpoint/2018/8/main">
  <p188:cm id="{69FB4765-97D8-474A-B99C-BCE07DB9A250}" authorId="{505F681E-6E82-346C-45B5-F847452F9180}" created="2024-05-13T13:33:16.008">
    <pc:sldMkLst xmlns:pc="http://schemas.microsoft.com/office/powerpoint/2013/main/command">
      <pc:docMk/>
      <pc:sldMk cId="1991812107" sldId="2147348574"/>
    </pc:sldMkLst>
    <p188:txBody>
      <a:bodyPr/>
      <a:lstStyle/>
      <a:p>
        <a:r>
          <a:rPr lang="en-US"/>
          <a:t>Slides 7-10 need combined into 1 slide, just highlighting the main points and serving more as a reminder than anything else. </a:t>
        </a:r>
      </a:p>
    </p188:txBody>
  </p188:cm>
</p188:cmLst>
</file>

<file path=ppt/comments/modernComment_7FFDF34A_924ABF20.xml><?xml version="1.0" encoding="utf-8"?>
<p188:cmLst xmlns:a="http://schemas.openxmlformats.org/drawingml/2006/main" xmlns:r="http://schemas.openxmlformats.org/officeDocument/2006/relationships" xmlns:p188="http://schemas.microsoft.com/office/powerpoint/2018/8/main">
  <p188:cm id="{042E74B8-5ABF-4560-9C7D-B4ED642B65C4}" authorId="{505F681E-6E82-346C-45B5-F847452F9180}" created="2024-05-13T13:37:33.343">
    <pc:sldMkLst xmlns:pc="http://schemas.microsoft.com/office/powerpoint/2013/main/command">
      <pc:docMk/>
      <pc:sldMk cId="2454372128" sldId="2147349322"/>
    </pc:sldMkLst>
    <p188:replyLst>
      <p188:reply id="{A74999BC-CF1C-4217-B8C6-14F9D68A92A1}" authorId="{F0BBFD7B-35E6-D585-95A1-6BE1B6E88596}" created="2024-05-13T15:50:59.940">
        <p188:txBody>
          <a:bodyPr/>
          <a:lstStyle/>
          <a:p>
            <a:r>
              <a:rPr lang="en-US"/>
              <a:t>This section is for one of our guest speakers, and contains slides she generated to speak from. It was added due to multiple ongoing questions about the onboarding process at PCC, wanting more detail.  When creating content, I try to incorporate previous CCG attendee requests and suggestions, as well as questions received. </a:t>
            </a:r>
          </a:p>
        </p188:txBody>
      </p188:reply>
    </p188:replyLst>
    <p188:txBody>
      <a:bodyPr/>
      <a:lstStyle/>
      <a:p>
        <a:r>
          <a:rPr lang="en-US"/>
          <a:t>Not sure if this piece was being updated, but I recommend if this has been presented before, this whole section be simplified down to one slide to indicate how to get started and a link to the fuller overview of process/steps.</a:t>
        </a:r>
      </a:p>
    </p188:txBody>
  </p188:cm>
</p188:cmLst>
</file>

<file path=ppt/comments/modernComment_7FFFFBBA_3210A8A4.xml><?xml version="1.0" encoding="utf-8"?>
<p188:cmLst xmlns:a="http://schemas.openxmlformats.org/drawingml/2006/main" xmlns:r="http://schemas.openxmlformats.org/officeDocument/2006/relationships" xmlns:p188="http://schemas.microsoft.com/office/powerpoint/2018/8/main">
  <p188:cm id="{C47AAEE9-DAA8-4DE9-AFC1-D3EC074914C4}" authorId="{505F681E-6E82-346C-45B5-F847452F9180}" created="2024-05-13T13:38:14.087">
    <ac:deMkLst xmlns:ac="http://schemas.microsoft.com/office/drawing/2013/main/command">
      <pc:docMk xmlns:pc="http://schemas.microsoft.com/office/powerpoint/2013/main/command"/>
      <pc:sldMk xmlns:pc="http://schemas.microsoft.com/office/powerpoint/2013/main/command" cId="839952548" sldId="2147482554"/>
      <ac:spMk id="15" creationId="{204F8F58-CCFB-8584-C4DC-85F15D1529B0}"/>
    </ac:deMkLst>
    <p188:txBody>
      <a:bodyPr/>
      <a:lstStyle/>
      <a:p>
        <a:r>
          <a:rPr lang="en-US"/>
          <a:t>Highlighted to verify numbers/timing</a:t>
        </a:r>
      </a:p>
    </p188:txBody>
  </p188:cm>
  <p188:cm id="{084CF3AB-9D8B-4FF1-8867-5322133212EF}" authorId="{F0BBFD7B-35E6-D585-95A1-6BE1B6E88596}" created="2024-05-13T15:48:00.857">
    <ac:deMkLst xmlns:ac="http://schemas.microsoft.com/office/drawing/2013/main/command">
      <pc:docMk xmlns:pc="http://schemas.microsoft.com/office/powerpoint/2013/main/command"/>
      <pc:sldMk xmlns:pc="http://schemas.microsoft.com/office/powerpoint/2013/main/command" cId="839952548" sldId="2147482554"/>
      <ac:spMk id="8" creationId="{5847F6AE-24A9-5221-3CB5-5F537897F459}"/>
    </ac:deMkLst>
    <p188:txBody>
      <a:bodyPr/>
      <a:lstStyle/>
      <a:p>
        <a:r>
          <a:rPr lang="en-US"/>
          <a:t>Thanks! Dana, I'm guessing this may be updated also, since it says as of February 22?   Maybe to show numbers as of 5/13/24, how many have onboarded since the last CCG 2/22/24? </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547DA6-3736-416A-A397-2DE7B374CBD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271FDB3-C392-4704-A255-60D92C4B2C00}">
      <dgm:prSet phldrT="[Text]" custT="1"/>
      <dgm:spPr/>
      <dgm:t>
        <a:bodyPr/>
        <a:lstStyle/>
        <a:p>
          <a:pPr algn="ctr">
            <a:spcAft>
              <a:spcPts val="600"/>
            </a:spcAft>
          </a:pPr>
          <a:r>
            <a:rPr lang="en-US" sz="1600" dirty="0">
              <a:solidFill>
                <a:srgbClr val="424242"/>
              </a:solidFill>
              <a:latin typeface="+mn-lt"/>
            </a:rPr>
            <a:t>Connectivity options: SFTP or Portal Upload</a:t>
          </a:r>
          <a:br>
            <a:rPr lang="en-US" sz="1600" dirty="0">
              <a:solidFill>
                <a:srgbClr val="424242"/>
              </a:solidFill>
              <a:latin typeface="+mn-lt"/>
            </a:rPr>
          </a:br>
          <a:r>
            <a:rPr lang="en-US" sz="1200" dirty="0">
              <a:solidFill>
                <a:srgbClr val="424242"/>
              </a:solidFill>
              <a:latin typeface="+mn-lt"/>
            </a:rPr>
            <a:t>First File Submission: ______________</a:t>
          </a:r>
          <a:endParaRPr lang="en-US" sz="1600" dirty="0">
            <a:solidFill>
              <a:srgbClr val="424242"/>
            </a:solidFill>
            <a:latin typeface="+mn-lt"/>
          </a:endParaRPr>
        </a:p>
      </dgm:t>
    </dgm:pt>
    <dgm:pt modelId="{27C4CCD8-F07D-4A37-BEA0-FD2C5AA98FAB}" type="parTrans" cxnId="{DA5E3E20-09BD-4457-9897-A1550B4C0B3F}">
      <dgm:prSet/>
      <dgm:spPr/>
      <dgm:t>
        <a:bodyPr/>
        <a:lstStyle/>
        <a:p>
          <a:endParaRPr lang="en-US"/>
        </a:p>
      </dgm:t>
    </dgm:pt>
    <dgm:pt modelId="{A491E25E-2802-4099-A9AF-10A1CCCFBC50}" type="sibTrans" cxnId="{DA5E3E20-09BD-4457-9897-A1550B4C0B3F}">
      <dgm:prSet/>
      <dgm:spPr/>
      <dgm:t>
        <a:bodyPr/>
        <a:lstStyle/>
        <a:p>
          <a:endParaRPr lang="en-US"/>
        </a:p>
      </dgm:t>
    </dgm:pt>
    <dgm:pt modelId="{95A390BC-C8D4-4D7E-8663-323E30063830}">
      <dgm:prSet phldrT="[Text]" custT="1"/>
      <dgm:spPr/>
      <dgm:t>
        <a:bodyPr/>
        <a:lstStyle/>
        <a:p>
          <a:r>
            <a:rPr lang="en-US" sz="1600" dirty="0">
              <a:solidFill>
                <a:srgbClr val="424242"/>
              </a:solidFill>
              <a:latin typeface="+mn-lt"/>
            </a:rPr>
            <a:t>File validated by Collective ETL Team</a:t>
          </a:r>
        </a:p>
      </dgm:t>
    </dgm:pt>
    <dgm:pt modelId="{191E9C33-155E-490C-914E-866B50099772}" type="parTrans" cxnId="{84E9CE27-BD19-479D-B017-C00C86B6192C}">
      <dgm:prSet/>
      <dgm:spPr/>
      <dgm:t>
        <a:bodyPr/>
        <a:lstStyle/>
        <a:p>
          <a:endParaRPr lang="en-US"/>
        </a:p>
      </dgm:t>
    </dgm:pt>
    <dgm:pt modelId="{AB976CA8-5D42-4F9C-BF7A-2A8C47FB6A23}" type="sibTrans" cxnId="{84E9CE27-BD19-479D-B017-C00C86B6192C}">
      <dgm:prSet/>
      <dgm:spPr/>
      <dgm:t>
        <a:bodyPr/>
        <a:lstStyle/>
        <a:p>
          <a:endParaRPr lang="en-US"/>
        </a:p>
      </dgm:t>
    </dgm:pt>
    <dgm:pt modelId="{5B6237F9-2A26-4D20-936D-D3F9FD6E027F}">
      <dgm:prSet phldrT="[Text]" custT="1"/>
      <dgm:spPr/>
      <dgm:t>
        <a:bodyPr/>
        <a:lstStyle/>
        <a:p>
          <a:r>
            <a:rPr lang="en-US" sz="1600" dirty="0">
              <a:solidFill>
                <a:srgbClr val="424242"/>
              </a:solidFill>
              <a:latin typeface="+mn-lt"/>
            </a:rPr>
            <a:t>Second file validation upon submission</a:t>
          </a:r>
        </a:p>
      </dgm:t>
    </dgm:pt>
    <dgm:pt modelId="{1301E576-F6BC-4C53-B68F-B090391F2000}" type="parTrans" cxnId="{84A711BB-19F3-47E2-A3B9-ADB278AF696D}">
      <dgm:prSet/>
      <dgm:spPr/>
      <dgm:t>
        <a:bodyPr/>
        <a:lstStyle/>
        <a:p>
          <a:endParaRPr lang="en-US"/>
        </a:p>
      </dgm:t>
    </dgm:pt>
    <dgm:pt modelId="{4FB9BDB5-B8DE-4D55-B4DA-5F7EA9D44C5E}" type="sibTrans" cxnId="{84A711BB-19F3-47E2-A3B9-ADB278AF696D}">
      <dgm:prSet/>
      <dgm:spPr/>
      <dgm:t>
        <a:bodyPr/>
        <a:lstStyle/>
        <a:p>
          <a:endParaRPr lang="en-US"/>
        </a:p>
      </dgm:t>
    </dgm:pt>
    <dgm:pt modelId="{242EF144-BE95-4013-AE9E-87DE4E210836}">
      <dgm:prSet custT="1"/>
      <dgm:spPr/>
      <dgm:t>
        <a:bodyPr/>
        <a:lstStyle/>
        <a:p>
          <a:r>
            <a:rPr lang="en-US" sz="1600" dirty="0">
              <a:solidFill>
                <a:srgbClr val="424242"/>
              </a:solidFill>
              <a:latin typeface="+mn-lt"/>
            </a:rPr>
            <a:t>Auto-processing</a:t>
          </a:r>
          <a:r>
            <a:rPr lang="en-US" sz="1400" dirty="0">
              <a:solidFill>
                <a:srgbClr val="424242"/>
              </a:solidFill>
              <a:latin typeface="+mn-lt"/>
            </a:rPr>
            <a:t> </a:t>
          </a:r>
          <a:br>
            <a:rPr lang="en-US" sz="1200" dirty="0">
              <a:solidFill>
                <a:srgbClr val="424242"/>
              </a:solidFill>
              <a:latin typeface="+mn-lt"/>
            </a:rPr>
          </a:br>
          <a:r>
            <a:rPr lang="en-US" sz="1200" dirty="0">
              <a:solidFill>
                <a:srgbClr val="424242"/>
              </a:solidFill>
              <a:latin typeface="+mn-lt"/>
            </a:rPr>
            <a:t>(data will populate immediately upon upload completion)</a:t>
          </a:r>
          <a:endParaRPr lang="en-US" sz="1400" dirty="0">
            <a:solidFill>
              <a:srgbClr val="424242"/>
            </a:solidFill>
            <a:latin typeface="+mn-lt"/>
          </a:endParaRPr>
        </a:p>
      </dgm:t>
    </dgm:pt>
    <dgm:pt modelId="{A9B8B572-AB71-4DCF-8B3B-964956192273}" type="parTrans" cxnId="{E10922F7-EDF9-48B1-8BD1-8443B9ACDD70}">
      <dgm:prSet/>
      <dgm:spPr/>
      <dgm:t>
        <a:bodyPr/>
        <a:lstStyle/>
        <a:p>
          <a:endParaRPr lang="en-US"/>
        </a:p>
      </dgm:t>
    </dgm:pt>
    <dgm:pt modelId="{674AA942-D0F7-4903-ACCB-10CDC177AD48}" type="sibTrans" cxnId="{E10922F7-EDF9-48B1-8BD1-8443B9ACDD70}">
      <dgm:prSet/>
      <dgm:spPr/>
      <dgm:t>
        <a:bodyPr/>
        <a:lstStyle/>
        <a:p>
          <a:endParaRPr lang="en-US"/>
        </a:p>
      </dgm:t>
    </dgm:pt>
    <dgm:pt modelId="{CDD97B7B-6280-467E-8526-5D792C0AFAE0}" type="pres">
      <dgm:prSet presAssocID="{66547DA6-3736-416A-A397-2DE7B374CBD2}" presName="linearFlow" presStyleCnt="0">
        <dgm:presLayoutVars>
          <dgm:resizeHandles val="exact"/>
        </dgm:presLayoutVars>
      </dgm:prSet>
      <dgm:spPr/>
    </dgm:pt>
    <dgm:pt modelId="{4EBEFD3D-7140-47FD-A34F-124B21F1AE9F}" type="pres">
      <dgm:prSet presAssocID="{B271FDB3-C392-4704-A255-60D92C4B2C00}" presName="node" presStyleLbl="node1" presStyleIdx="0" presStyleCnt="4" custScaleX="212937" custLinFactNeighborX="-357">
        <dgm:presLayoutVars>
          <dgm:bulletEnabled val="1"/>
        </dgm:presLayoutVars>
      </dgm:prSet>
      <dgm:spPr/>
    </dgm:pt>
    <dgm:pt modelId="{632BE509-33AB-46F7-9D6E-6AA62BE2835E}" type="pres">
      <dgm:prSet presAssocID="{A491E25E-2802-4099-A9AF-10A1CCCFBC50}" presName="sibTrans" presStyleLbl="sibTrans2D1" presStyleIdx="0" presStyleCnt="3"/>
      <dgm:spPr/>
    </dgm:pt>
    <dgm:pt modelId="{C292AD33-8B85-4A29-AB7F-8F764F055843}" type="pres">
      <dgm:prSet presAssocID="{A491E25E-2802-4099-A9AF-10A1CCCFBC50}" presName="connectorText" presStyleLbl="sibTrans2D1" presStyleIdx="0" presStyleCnt="3"/>
      <dgm:spPr/>
    </dgm:pt>
    <dgm:pt modelId="{D9AA80AC-ACD3-4334-BF44-60265E807616}" type="pres">
      <dgm:prSet presAssocID="{95A390BC-C8D4-4D7E-8663-323E30063830}" presName="node" presStyleLbl="node1" presStyleIdx="1" presStyleCnt="4" custScaleX="212937" custLinFactNeighborX="-357">
        <dgm:presLayoutVars>
          <dgm:bulletEnabled val="1"/>
        </dgm:presLayoutVars>
      </dgm:prSet>
      <dgm:spPr/>
    </dgm:pt>
    <dgm:pt modelId="{9FEAFDD6-886C-47B7-B558-75D9FB16A467}" type="pres">
      <dgm:prSet presAssocID="{AB976CA8-5D42-4F9C-BF7A-2A8C47FB6A23}" presName="sibTrans" presStyleLbl="sibTrans2D1" presStyleIdx="1" presStyleCnt="3"/>
      <dgm:spPr/>
    </dgm:pt>
    <dgm:pt modelId="{E74F8EAC-A74E-4D73-BA64-8FB71F79547D}" type="pres">
      <dgm:prSet presAssocID="{AB976CA8-5D42-4F9C-BF7A-2A8C47FB6A23}" presName="connectorText" presStyleLbl="sibTrans2D1" presStyleIdx="1" presStyleCnt="3"/>
      <dgm:spPr/>
    </dgm:pt>
    <dgm:pt modelId="{8311B7E4-C240-451F-8DA1-5A601CE1757F}" type="pres">
      <dgm:prSet presAssocID="{5B6237F9-2A26-4D20-936D-D3F9FD6E027F}" presName="node" presStyleLbl="node1" presStyleIdx="2" presStyleCnt="4" custScaleX="212937" custLinFactNeighborX="-357">
        <dgm:presLayoutVars>
          <dgm:bulletEnabled val="1"/>
        </dgm:presLayoutVars>
      </dgm:prSet>
      <dgm:spPr/>
    </dgm:pt>
    <dgm:pt modelId="{AABD6761-FDA2-49AA-88E5-0D29A1EB58F6}" type="pres">
      <dgm:prSet presAssocID="{4FB9BDB5-B8DE-4D55-B4DA-5F7EA9D44C5E}" presName="sibTrans" presStyleLbl="sibTrans2D1" presStyleIdx="2" presStyleCnt="3"/>
      <dgm:spPr/>
    </dgm:pt>
    <dgm:pt modelId="{88E8C879-3364-4114-89EE-8F56020795FF}" type="pres">
      <dgm:prSet presAssocID="{4FB9BDB5-B8DE-4D55-B4DA-5F7EA9D44C5E}" presName="connectorText" presStyleLbl="sibTrans2D1" presStyleIdx="2" presStyleCnt="3"/>
      <dgm:spPr/>
    </dgm:pt>
    <dgm:pt modelId="{AD70659E-4798-4949-95E3-0009246A6C14}" type="pres">
      <dgm:prSet presAssocID="{242EF144-BE95-4013-AE9E-87DE4E210836}" presName="node" presStyleLbl="node1" presStyleIdx="3" presStyleCnt="4" custScaleX="212937" custLinFactNeighborX="-357">
        <dgm:presLayoutVars>
          <dgm:bulletEnabled val="1"/>
        </dgm:presLayoutVars>
      </dgm:prSet>
      <dgm:spPr/>
    </dgm:pt>
  </dgm:ptLst>
  <dgm:cxnLst>
    <dgm:cxn modelId="{DA5E3E20-09BD-4457-9897-A1550B4C0B3F}" srcId="{66547DA6-3736-416A-A397-2DE7B374CBD2}" destId="{B271FDB3-C392-4704-A255-60D92C4B2C00}" srcOrd="0" destOrd="0" parTransId="{27C4CCD8-F07D-4A37-BEA0-FD2C5AA98FAB}" sibTransId="{A491E25E-2802-4099-A9AF-10A1CCCFBC50}"/>
    <dgm:cxn modelId="{84E9CE27-BD19-479D-B017-C00C86B6192C}" srcId="{66547DA6-3736-416A-A397-2DE7B374CBD2}" destId="{95A390BC-C8D4-4D7E-8663-323E30063830}" srcOrd="1" destOrd="0" parTransId="{191E9C33-155E-490C-914E-866B50099772}" sibTransId="{AB976CA8-5D42-4F9C-BF7A-2A8C47FB6A23}"/>
    <dgm:cxn modelId="{FB4F083E-4BCF-4A53-B401-9E7D9C7F3275}" type="presOf" srcId="{4FB9BDB5-B8DE-4D55-B4DA-5F7EA9D44C5E}" destId="{AABD6761-FDA2-49AA-88E5-0D29A1EB58F6}" srcOrd="0" destOrd="0" presId="urn:microsoft.com/office/officeart/2005/8/layout/process2"/>
    <dgm:cxn modelId="{3710D046-EE23-4C6A-BEA7-72D3513A3DB8}" type="presOf" srcId="{242EF144-BE95-4013-AE9E-87DE4E210836}" destId="{AD70659E-4798-4949-95E3-0009246A6C14}" srcOrd="0" destOrd="0" presId="urn:microsoft.com/office/officeart/2005/8/layout/process2"/>
    <dgm:cxn modelId="{6E0AC54B-25D8-4122-B467-48293F9A82FF}" type="presOf" srcId="{5B6237F9-2A26-4D20-936D-D3F9FD6E027F}" destId="{8311B7E4-C240-451F-8DA1-5A601CE1757F}" srcOrd="0" destOrd="0" presId="urn:microsoft.com/office/officeart/2005/8/layout/process2"/>
    <dgm:cxn modelId="{88D1056D-C9B1-4402-867F-FDAAE2025D4A}" type="presOf" srcId="{4FB9BDB5-B8DE-4D55-B4DA-5F7EA9D44C5E}" destId="{88E8C879-3364-4114-89EE-8F56020795FF}" srcOrd="1" destOrd="0" presId="urn:microsoft.com/office/officeart/2005/8/layout/process2"/>
    <dgm:cxn modelId="{F90A6554-103A-4AF9-A080-9C0739CE327D}" type="presOf" srcId="{AB976CA8-5D42-4F9C-BF7A-2A8C47FB6A23}" destId="{9FEAFDD6-886C-47B7-B558-75D9FB16A467}" srcOrd="0" destOrd="0" presId="urn:microsoft.com/office/officeart/2005/8/layout/process2"/>
    <dgm:cxn modelId="{802E5C8B-73B0-4A77-B8C7-1B1027B938A2}" type="presOf" srcId="{B271FDB3-C392-4704-A255-60D92C4B2C00}" destId="{4EBEFD3D-7140-47FD-A34F-124B21F1AE9F}" srcOrd="0" destOrd="0" presId="urn:microsoft.com/office/officeart/2005/8/layout/process2"/>
    <dgm:cxn modelId="{E86490AF-A092-440A-A83C-2139B77D9411}" type="presOf" srcId="{A491E25E-2802-4099-A9AF-10A1CCCFBC50}" destId="{632BE509-33AB-46F7-9D6E-6AA62BE2835E}" srcOrd="0" destOrd="0" presId="urn:microsoft.com/office/officeart/2005/8/layout/process2"/>
    <dgm:cxn modelId="{84A711BB-19F3-47E2-A3B9-ADB278AF696D}" srcId="{66547DA6-3736-416A-A397-2DE7B374CBD2}" destId="{5B6237F9-2A26-4D20-936D-D3F9FD6E027F}" srcOrd="2" destOrd="0" parTransId="{1301E576-F6BC-4C53-B68F-B090391F2000}" sibTransId="{4FB9BDB5-B8DE-4D55-B4DA-5F7EA9D44C5E}"/>
    <dgm:cxn modelId="{55D7D7BC-901A-4D22-8C69-8D8CECCF548E}" type="presOf" srcId="{AB976CA8-5D42-4F9C-BF7A-2A8C47FB6A23}" destId="{E74F8EAC-A74E-4D73-BA64-8FB71F79547D}" srcOrd="1" destOrd="0" presId="urn:microsoft.com/office/officeart/2005/8/layout/process2"/>
    <dgm:cxn modelId="{5D07BBCD-9C44-46FD-977E-4EA2081023E4}" type="presOf" srcId="{95A390BC-C8D4-4D7E-8663-323E30063830}" destId="{D9AA80AC-ACD3-4334-BF44-60265E807616}" srcOrd="0" destOrd="0" presId="urn:microsoft.com/office/officeart/2005/8/layout/process2"/>
    <dgm:cxn modelId="{BE4A8CDA-EB3D-4716-895E-5F97A8AFF447}" type="presOf" srcId="{A491E25E-2802-4099-A9AF-10A1CCCFBC50}" destId="{C292AD33-8B85-4A29-AB7F-8F764F055843}" srcOrd="1" destOrd="0" presId="urn:microsoft.com/office/officeart/2005/8/layout/process2"/>
    <dgm:cxn modelId="{05D43DE0-09B3-4CCC-AA91-DC7ED2EC94AD}" type="presOf" srcId="{66547DA6-3736-416A-A397-2DE7B374CBD2}" destId="{CDD97B7B-6280-467E-8526-5D792C0AFAE0}" srcOrd="0" destOrd="0" presId="urn:microsoft.com/office/officeart/2005/8/layout/process2"/>
    <dgm:cxn modelId="{E10922F7-EDF9-48B1-8BD1-8443B9ACDD70}" srcId="{66547DA6-3736-416A-A397-2DE7B374CBD2}" destId="{242EF144-BE95-4013-AE9E-87DE4E210836}" srcOrd="3" destOrd="0" parTransId="{A9B8B572-AB71-4DCF-8B3B-964956192273}" sibTransId="{674AA942-D0F7-4903-ACCB-10CDC177AD48}"/>
    <dgm:cxn modelId="{1434EABC-05B5-45A3-BEF1-07123A452D02}" type="presParOf" srcId="{CDD97B7B-6280-467E-8526-5D792C0AFAE0}" destId="{4EBEFD3D-7140-47FD-A34F-124B21F1AE9F}" srcOrd="0" destOrd="0" presId="urn:microsoft.com/office/officeart/2005/8/layout/process2"/>
    <dgm:cxn modelId="{6C19FC7F-5B6F-4542-8902-ED6BE20C57F2}" type="presParOf" srcId="{CDD97B7B-6280-467E-8526-5D792C0AFAE0}" destId="{632BE509-33AB-46F7-9D6E-6AA62BE2835E}" srcOrd="1" destOrd="0" presId="urn:microsoft.com/office/officeart/2005/8/layout/process2"/>
    <dgm:cxn modelId="{184D66F3-D302-459C-8B7E-E757A7B088A8}" type="presParOf" srcId="{632BE509-33AB-46F7-9D6E-6AA62BE2835E}" destId="{C292AD33-8B85-4A29-AB7F-8F764F055843}" srcOrd="0" destOrd="0" presId="urn:microsoft.com/office/officeart/2005/8/layout/process2"/>
    <dgm:cxn modelId="{B6FA0DE5-7145-48E1-BF3C-4A02CC0632F1}" type="presParOf" srcId="{CDD97B7B-6280-467E-8526-5D792C0AFAE0}" destId="{D9AA80AC-ACD3-4334-BF44-60265E807616}" srcOrd="2" destOrd="0" presId="urn:microsoft.com/office/officeart/2005/8/layout/process2"/>
    <dgm:cxn modelId="{58641422-A1F8-458F-A599-770806548D47}" type="presParOf" srcId="{CDD97B7B-6280-467E-8526-5D792C0AFAE0}" destId="{9FEAFDD6-886C-47B7-B558-75D9FB16A467}" srcOrd="3" destOrd="0" presId="urn:microsoft.com/office/officeart/2005/8/layout/process2"/>
    <dgm:cxn modelId="{990D1211-2EFA-4141-94FB-CC6741C674DA}" type="presParOf" srcId="{9FEAFDD6-886C-47B7-B558-75D9FB16A467}" destId="{E74F8EAC-A74E-4D73-BA64-8FB71F79547D}" srcOrd="0" destOrd="0" presId="urn:microsoft.com/office/officeart/2005/8/layout/process2"/>
    <dgm:cxn modelId="{74761763-C103-48B3-A3F1-255D02E7C7C8}" type="presParOf" srcId="{CDD97B7B-6280-467E-8526-5D792C0AFAE0}" destId="{8311B7E4-C240-451F-8DA1-5A601CE1757F}" srcOrd="4" destOrd="0" presId="urn:microsoft.com/office/officeart/2005/8/layout/process2"/>
    <dgm:cxn modelId="{4161583F-3426-4E8F-81BA-F1C466708267}" type="presParOf" srcId="{CDD97B7B-6280-467E-8526-5D792C0AFAE0}" destId="{AABD6761-FDA2-49AA-88E5-0D29A1EB58F6}" srcOrd="5" destOrd="0" presId="urn:microsoft.com/office/officeart/2005/8/layout/process2"/>
    <dgm:cxn modelId="{A6D73AA6-7900-4E91-80EE-CBA044482FF5}" type="presParOf" srcId="{AABD6761-FDA2-49AA-88E5-0D29A1EB58F6}" destId="{88E8C879-3364-4114-89EE-8F56020795FF}" srcOrd="0" destOrd="0" presId="urn:microsoft.com/office/officeart/2005/8/layout/process2"/>
    <dgm:cxn modelId="{B5638907-7845-48F3-9996-FF393C1F1B24}" type="presParOf" srcId="{CDD97B7B-6280-467E-8526-5D792C0AFAE0}" destId="{AD70659E-4798-4949-95E3-0009246A6C14}"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547DA6-3736-416A-A397-2DE7B374CBD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271FDB3-C392-4704-A255-60D92C4B2C00}">
      <dgm:prSet phldrT="[Text]" custT="1"/>
      <dgm:spPr>
        <a:ln>
          <a:solidFill>
            <a:srgbClr val="1976D2"/>
          </a:solidFill>
        </a:ln>
      </dgm:spPr>
      <dgm:t>
        <a:bodyPr/>
        <a:lstStyle/>
        <a:p>
          <a:pPr algn="ctr"/>
          <a:r>
            <a:rPr lang="en-US" sz="1600" dirty="0">
              <a:solidFill>
                <a:srgbClr val="424242"/>
              </a:solidFill>
              <a:latin typeface="+mn-lt"/>
            </a:rPr>
            <a:t>Determine your facility’s goals &amp; potential workflows</a:t>
          </a:r>
        </a:p>
      </dgm:t>
    </dgm:pt>
    <dgm:pt modelId="{27C4CCD8-F07D-4A37-BEA0-FD2C5AA98FAB}" type="parTrans" cxnId="{DA5E3E20-09BD-4457-9897-A1550B4C0B3F}">
      <dgm:prSet/>
      <dgm:spPr/>
      <dgm:t>
        <a:bodyPr/>
        <a:lstStyle/>
        <a:p>
          <a:pPr algn="ctr"/>
          <a:endParaRPr lang="en-US"/>
        </a:p>
      </dgm:t>
    </dgm:pt>
    <dgm:pt modelId="{A491E25E-2802-4099-A9AF-10A1CCCFBC50}" type="sibTrans" cxnId="{DA5E3E20-09BD-4457-9897-A1550B4C0B3F}">
      <dgm:prSet/>
      <dgm:spPr>
        <a:solidFill>
          <a:srgbClr val="1976D2">
            <a:alpha val="50000"/>
          </a:srgbClr>
        </a:solidFill>
      </dgm:spPr>
      <dgm:t>
        <a:bodyPr/>
        <a:lstStyle/>
        <a:p>
          <a:pPr algn="ctr"/>
          <a:endParaRPr lang="en-US"/>
        </a:p>
      </dgm:t>
    </dgm:pt>
    <dgm:pt modelId="{95A390BC-C8D4-4D7E-8663-323E30063830}">
      <dgm:prSet phldrT="[Text]" custT="1"/>
      <dgm:spPr>
        <a:ln>
          <a:solidFill>
            <a:srgbClr val="1976D2"/>
          </a:solidFill>
        </a:ln>
      </dgm:spPr>
      <dgm:t>
        <a:bodyPr/>
        <a:lstStyle/>
        <a:p>
          <a:pPr algn="ctr"/>
          <a:r>
            <a:rPr lang="en-US" sz="1600" dirty="0">
              <a:solidFill>
                <a:srgbClr val="424242"/>
              </a:solidFill>
              <a:latin typeface="+mn-lt"/>
            </a:rPr>
            <a:t>Complete Onboarding Forms</a:t>
          </a:r>
        </a:p>
        <a:p>
          <a:pPr algn="ctr"/>
          <a:r>
            <a:rPr lang="en-US" sz="1400" dirty="0">
              <a:solidFill>
                <a:srgbClr val="424242"/>
              </a:solidFill>
              <a:latin typeface="+mn-lt"/>
              <a:cs typeface="Times New Roman" panose="02020603050405020304" pitchFamily="18" charset="0"/>
            </a:rPr>
            <a:t>• </a:t>
          </a:r>
          <a:r>
            <a:rPr lang="en-US" sz="1400" dirty="0">
              <a:solidFill>
                <a:srgbClr val="424242"/>
              </a:solidFill>
              <a:latin typeface="+mn-lt"/>
            </a:rPr>
            <a:t>User Account Form</a:t>
          </a:r>
        </a:p>
        <a:p>
          <a:pPr algn="ctr"/>
          <a:r>
            <a:rPr lang="en-US" sz="1400" dirty="0">
              <a:solidFill>
                <a:srgbClr val="424242"/>
              </a:solidFill>
              <a:latin typeface="+mn-lt"/>
              <a:cs typeface="Times New Roman" panose="02020603050405020304" pitchFamily="18" charset="0"/>
            </a:rPr>
            <a:t>• </a:t>
          </a:r>
          <a:r>
            <a:rPr lang="en-US" sz="1400" dirty="0">
              <a:solidFill>
                <a:srgbClr val="424242"/>
              </a:solidFill>
              <a:latin typeface="+mn-lt"/>
            </a:rPr>
            <a:t>Notifications Form </a:t>
          </a:r>
          <a:r>
            <a:rPr lang="en-US" sz="1100" dirty="0">
              <a:solidFill>
                <a:srgbClr val="424242"/>
              </a:solidFill>
              <a:latin typeface="+mn-lt"/>
            </a:rPr>
            <a:t>(if applicable)</a:t>
          </a:r>
        </a:p>
        <a:p>
          <a:pPr algn="ctr"/>
          <a:r>
            <a:rPr lang="en-US" sz="1400" dirty="0">
              <a:solidFill>
                <a:srgbClr val="424242"/>
              </a:solidFill>
              <a:latin typeface="+mn-lt"/>
              <a:cs typeface="Times New Roman" panose="02020603050405020304" pitchFamily="18" charset="0"/>
            </a:rPr>
            <a:t>• </a:t>
          </a:r>
          <a:r>
            <a:rPr lang="en-US" sz="1400" dirty="0">
              <a:solidFill>
                <a:srgbClr val="424242"/>
              </a:solidFill>
              <a:latin typeface="+mn-lt"/>
            </a:rPr>
            <a:t>Report Builder </a:t>
          </a:r>
          <a:r>
            <a:rPr lang="en-US" sz="1100" dirty="0">
              <a:solidFill>
                <a:srgbClr val="424242"/>
              </a:solidFill>
              <a:latin typeface="+mn-lt"/>
            </a:rPr>
            <a:t>(if applicable)</a:t>
          </a:r>
          <a:endParaRPr lang="en-US" sz="1400" dirty="0">
            <a:solidFill>
              <a:srgbClr val="424242"/>
            </a:solidFill>
            <a:latin typeface="+mn-lt"/>
          </a:endParaRPr>
        </a:p>
      </dgm:t>
    </dgm:pt>
    <dgm:pt modelId="{191E9C33-155E-490C-914E-866B50099772}" type="parTrans" cxnId="{84E9CE27-BD19-479D-B017-C00C86B6192C}">
      <dgm:prSet/>
      <dgm:spPr/>
      <dgm:t>
        <a:bodyPr/>
        <a:lstStyle/>
        <a:p>
          <a:pPr algn="ctr"/>
          <a:endParaRPr lang="en-US"/>
        </a:p>
      </dgm:t>
    </dgm:pt>
    <dgm:pt modelId="{AB976CA8-5D42-4F9C-BF7A-2A8C47FB6A23}" type="sibTrans" cxnId="{84E9CE27-BD19-479D-B017-C00C86B6192C}">
      <dgm:prSet/>
      <dgm:spPr>
        <a:solidFill>
          <a:srgbClr val="1976D2">
            <a:alpha val="50000"/>
          </a:srgbClr>
        </a:solidFill>
      </dgm:spPr>
      <dgm:t>
        <a:bodyPr/>
        <a:lstStyle/>
        <a:p>
          <a:pPr algn="ctr"/>
          <a:endParaRPr lang="en-US"/>
        </a:p>
      </dgm:t>
    </dgm:pt>
    <dgm:pt modelId="{5B6237F9-2A26-4D20-936D-D3F9FD6E027F}">
      <dgm:prSet phldrT="[Text]" custT="1"/>
      <dgm:spPr>
        <a:ln>
          <a:solidFill>
            <a:srgbClr val="1976D2"/>
          </a:solidFill>
        </a:ln>
      </dgm:spPr>
      <dgm:t>
        <a:bodyPr/>
        <a:lstStyle/>
        <a:p>
          <a:pPr algn="ctr"/>
          <a:r>
            <a:rPr lang="en-US" sz="1600" dirty="0">
              <a:solidFill>
                <a:srgbClr val="424242"/>
              </a:solidFill>
              <a:latin typeface="+mn-lt"/>
            </a:rPr>
            <a:t>User Training on Live Portal</a:t>
          </a:r>
        </a:p>
      </dgm:t>
    </dgm:pt>
    <dgm:pt modelId="{1301E576-F6BC-4C53-B68F-B090391F2000}" type="parTrans" cxnId="{84A711BB-19F3-47E2-A3B9-ADB278AF696D}">
      <dgm:prSet/>
      <dgm:spPr/>
      <dgm:t>
        <a:bodyPr/>
        <a:lstStyle/>
        <a:p>
          <a:pPr algn="ctr"/>
          <a:endParaRPr lang="en-US"/>
        </a:p>
      </dgm:t>
    </dgm:pt>
    <dgm:pt modelId="{4FB9BDB5-B8DE-4D55-B4DA-5F7EA9D44C5E}" type="sibTrans" cxnId="{84A711BB-19F3-47E2-A3B9-ADB278AF696D}">
      <dgm:prSet/>
      <dgm:spPr/>
      <dgm:t>
        <a:bodyPr/>
        <a:lstStyle/>
        <a:p>
          <a:pPr algn="ctr"/>
          <a:endParaRPr lang="en-US"/>
        </a:p>
      </dgm:t>
    </dgm:pt>
    <dgm:pt modelId="{CDD97B7B-6280-467E-8526-5D792C0AFAE0}" type="pres">
      <dgm:prSet presAssocID="{66547DA6-3736-416A-A397-2DE7B374CBD2}" presName="linearFlow" presStyleCnt="0">
        <dgm:presLayoutVars>
          <dgm:resizeHandles val="exact"/>
        </dgm:presLayoutVars>
      </dgm:prSet>
      <dgm:spPr/>
    </dgm:pt>
    <dgm:pt modelId="{4EBEFD3D-7140-47FD-A34F-124B21F1AE9F}" type="pres">
      <dgm:prSet presAssocID="{B271FDB3-C392-4704-A255-60D92C4B2C00}" presName="node" presStyleLbl="node1" presStyleIdx="0" presStyleCnt="3" custScaleX="212937" custLinFactNeighborX="-357">
        <dgm:presLayoutVars>
          <dgm:bulletEnabled val="1"/>
        </dgm:presLayoutVars>
      </dgm:prSet>
      <dgm:spPr/>
    </dgm:pt>
    <dgm:pt modelId="{632BE509-33AB-46F7-9D6E-6AA62BE2835E}" type="pres">
      <dgm:prSet presAssocID="{A491E25E-2802-4099-A9AF-10A1CCCFBC50}" presName="sibTrans" presStyleLbl="sibTrans2D1" presStyleIdx="0" presStyleCnt="2" custScaleX="81144" custScaleY="81964"/>
      <dgm:spPr/>
    </dgm:pt>
    <dgm:pt modelId="{C292AD33-8B85-4A29-AB7F-8F764F055843}" type="pres">
      <dgm:prSet presAssocID="{A491E25E-2802-4099-A9AF-10A1CCCFBC50}" presName="connectorText" presStyleLbl="sibTrans2D1" presStyleIdx="0" presStyleCnt="2"/>
      <dgm:spPr/>
    </dgm:pt>
    <dgm:pt modelId="{D9AA80AC-ACD3-4334-BF44-60265E807616}" type="pres">
      <dgm:prSet presAssocID="{95A390BC-C8D4-4D7E-8663-323E30063830}" presName="node" presStyleLbl="node1" presStyleIdx="1" presStyleCnt="3" custScaleX="212937" custScaleY="136448" custLinFactNeighborY="1575">
        <dgm:presLayoutVars>
          <dgm:bulletEnabled val="1"/>
        </dgm:presLayoutVars>
      </dgm:prSet>
      <dgm:spPr/>
    </dgm:pt>
    <dgm:pt modelId="{9FEAFDD6-886C-47B7-B558-75D9FB16A467}" type="pres">
      <dgm:prSet presAssocID="{AB976CA8-5D42-4F9C-BF7A-2A8C47FB6A23}" presName="sibTrans" presStyleLbl="sibTrans2D1" presStyleIdx="1" presStyleCnt="2" custScaleX="81144" custScaleY="81964"/>
      <dgm:spPr/>
    </dgm:pt>
    <dgm:pt modelId="{E74F8EAC-A74E-4D73-BA64-8FB71F79547D}" type="pres">
      <dgm:prSet presAssocID="{AB976CA8-5D42-4F9C-BF7A-2A8C47FB6A23}" presName="connectorText" presStyleLbl="sibTrans2D1" presStyleIdx="1" presStyleCnt="2"/>
      <dgm:spPr/>
    </dgm:pt>
    <dgm:pt modelId="{8311B7E4-C240-451F-8DA1-5A601CE1757F}" type="pres">
      <dgm:prSet presAssocID="{5B6237F9-2A26-4D20-936D-D3F9FD6E027F}" presName="node" presStyleLbl="node1" presStyleIdx="2" presStyleCnt="3" custScaleX="212937" custLinFactNeighborX="-357">
        <dgm:presLayoutVars>
          <dgm:bulletEnabled val="1"/>
        </dgm:presLayoutVars>
      </dgm:prSet>
      <dgm:spPr/>
    </dgm:pt>
  </dgm:ptLst>
  <dgm:cxnLst>
    <dgm:cxn modelId="{DA5E3E20-09BD-4457-9897-A1550B4C0B3F}" srcId="{66547DA6-3736-416A-A397-2DE7B374CBD2}" destId="{B271FDB3-C392-4704-A255-60D92C4B2C00}" srcOrd="0" destOrd="0" parTransId="{27C4CCD8-F07D-4A37-BEA0-FD2C5AA98FAB}" sibTransId="{A491E25E-2802-4099-A9AF-10A1CCCFBC50}"/>
    <dgm:cxn modelId="{84E9CE27-BD19-479D-B017-C00C86B6192C}" srcId="{66547DA6-3736-416A-A397-2DE7B374CBD2}" destId="{95A390BC-C8D4-4D7E-8663-323E30063830}" srcOrd="1" destOrd="0" parTransId="{191E9C33-155E-490C-914E-866B50099772}" sibTransId="{AB976CA8-5D42-4F9C-BF7A-2A8C47FB6A23}"/>
    <dgm:cxn modelId="{6E0AC54B-25D8-4122-B467-48293F9A82FF}" type="presOf" srcId="{5B6237F9-2A26-4D20-936D-D3F9FD6E027F}" destId="{8311B7E4-C240-451F-8DA1-5A601CE1757F}" srcOrd="0" destOrd="0" presId="urn:microsoft.com/office/officeart/2005/8/layout/process2"/>
    <dgm:cxn modelId="{F90A6554-103A-4AF9-A080-9C0739CE327D}" type="presOf" srcId="{AB976CA8-5D42-4F9C-BF7A-2A8C47FB6A23}" destId="{9FEAFDD6-886C-47B7-B558-75D9FB16A467}" srcOrd="0" destOrd="0" presId="urn:microsoft.com/office/officeart/2005/8/layout/process2"/>
    <dgm:cxn modelId="{802E5C8B-73B0-4A77-B8C7-1B1027B938A2}" type="presOf" srcId="{B271FDB3-C392-4704-A255-60D92C4B2C00}" destId="{4EBEFD3D-7140-47FD-A34F-124B21F1AE9F}" srcOrd="0" destOrd="0" presId="urn:microsoft.com/office/officeart/2005/8/layout/process2"/>
    <dgm:cxn modelId="{E86490AF-A092-440A-A83C-2139B77D9411}" type="presOf" srcId="{A491E25E-2802-4099-A9AF-10A1CCCFBC50}" destId="{632BE509-33AB-46F7-9D6E-6AA62BE2835E}" srcOrd="0" destOrd="0" presId="urn:microsoft.com/office/officeart/2005/8/layout/process2"/>
    <dgm:cxn modelId="{84A711BB-19F3-47E2-A3B9-ADB278AF696D}" srcId="{66547DA6-3736-416A-A397-2DE7B374CBD2}" destId="{5B6237F9-2A26-4D20-936D-D3F9FD6E027F}" srcOrd="2" destOrd="0" parTransId="{1301E576-F6BC-4C53-B68F-B090391F2000}" sibTransId="{4FB9BDB5-B8DE-4D55-B4DA-5F7EA9D44C5E}"/>
    <dgm:cxn modelId="{55D7D7BC-901A-4D22-8C69-8D8CECCF548E}" type="presOf" srcId="{AB976CA8-5D42-4F9C-BF7A-2A8C47FB6A23}" destId="{E74F8EAC-A74E-4D73-BA64-8FB71F79547D}" srcOrd="1" destOrd="0" presId="urn:microsoft.com/office/officeart/2005/8/layout/process2"/>
    <dgm:cxn modelId="{5D07BBCD-9C44-46FD-977E-4EA2081023E4}" type="presOf" srcId="{95A390BC-C8D4-4D7E-8663-323E30063830}" destId="{D9AA80AC-ACD3-4334-BF44-60265E807616}" srcOrd="0" destOrd="0" presId="urn:microsoft.com/office/officeart/2005/8/layout/process2"/>
    <dgm:cxn modelId="{BE4A8CDA-EB3D-4716-895E-5F97A8AFF447}" type="presOf" srcId="{A491E25E-2802-4099-A9AF-10A1CCCFBC50}" destId="{C292AD33-8B85-4A29-AB7F-8F764F055843}" srcOrd="1" destOrd="0" presId="urn:microsoft.com/office/officeart/2005/8/layout/process2"/>
    <dgm:cxn modelId="{05D43DE0-09B3-4CCC-AA91-DC7ED2EC94AD}" type="presOf" srcId="{66547DA6-3736-416A-A397-2DE7B374CBD2}" destId="{CDD97B7B-6280-467E-8526-5D792C0AFAE0}" srcOrd="0" destOrd="0" presId="urn:microsoft.com/office/officeart/2005/8/layout/process2"/>
    <dgm:cxn modelId="{1434EABC-05B5-45A3-BEF1-07123A452D02}" type="presParOf" srcId="{CDD97B7B-6280-467E-8526-5D792C0AFAE0}" destId="{4EBEFD3D-7140-47FD-A34F-124B21F1AE9F}" srcOrd="0" destOrd="0" presId="urn:microsoft.com/office/officeart/2005/8/layout/process2"/>
    <dgm:cxn modelId="{6C19FC7F-5B6F-4542-8902-ED6BE20C57F2}" type="presParOf" srcId="{CDD97B7B-6280-467E-8526-5D792C0AFAE0}" destId="{632BE509-33AB-46F7-9D6E-6AA62BE2835E}" srcOrd="1" destOrd="0" presId="urn:microsoft.com/office/officeart/2005/8/layout/process2"/>
    <dgm:cxn modelId="{184D66F3-D302-459C-8B7E-E757A7B088A8}" type="presParOf" srcId="{632BE509-33AB-46F7-9D6E-6AA62BE2835E}" destId="{C292AD33-8B85-4A29-AB7F-8F764F055843}" srcOrd="0" destOrd="0" presId="urn:microsoft.com/office/officeart/2005/8/layout/process2"/>
    <dgm:cxn modelId="{B6FA0DE5-7145-48E1-BF3C-4A02CC0632F1}" type="presParOf" srcId="{CDD97B7B-6280-467E-8526-5D792C0AFAE0}" destId="{D9AA80AC-ACD3-4334-BF44-60265E807616}" srcOrd="2" destOrd="0" presId="urn:microsoft.com/office/officeart/2005/8/layout/process2"/>
    <dgm:cxn modelId="{58641422-A1F8-458F-A599-770806548D47}" type="presParOf" srcId="{CDD97B7B-6280-467E-8526-5D792C0AFAE0}" destId="{9FEAFDD6-886C-47B7-B558-75D9FB16A467}" srcOrd="3" destOrd="0" presId="urn:microsoft.com/office/officeart/2005/8/layout/process2"/>
    <dgm:cxn modelId="{990D1211-2EFA-4141-94FB-CC6741C674DA}" type="presParOf" srcId="{9FEAFDD6-886C-47B7-B558-75D9FB16A467}" destId="{E74F8EAC-A74E-4D73-BA64-8FB71F79547D}" srcOrd="0" destOrd="0" presId="urn:microsoft.com/office/officeart/2005/8/layout/process2"/>
    <dgm:cxn modelId="{74761763-C103-48B3-A3F1-255D02E7C7C8}" type="presParOf" srcId="{CDD97B7B-6280-467E-8526-5D792C0AFAE0}" destId="{8311B7E4-C240-451F-8DA1-5A601CE1757F}"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6547DA6-3736-416A-A397-2DE7B374CBD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271FDB3-C392-4704-A255-60D92C4B2C00}">
      <dgm:prSet phldrT="[Text]" custT="1"/>
      <dgm:spPr>
        <a:ln>
          <a:solidFill>
            <a:srgbClr val="1976D2"/>
          </a:solidFill>
        </a:ln>
      </dgm:spPr>
      <dgm:t>
        <a:bodyPr/>
        <a:lstStyle/>
        <a:p>
          <a:pPr algn="ctr"/>
          <a:r>
            <a:rPr lang="en-US" sz="1600" dirty="0">
              <a:solidFill>
                <a:srgbClr val="424242"/>
              </a:solidFill>
              <a:latin typeface="+mn-lt"/>
            </a:rPr>
            <a:t>Determine your facility’s goals &amp; potential workflows</a:t>
          </a:r>
        </a:p>
      </dgm:t>
    </dgm:pt>
    <dgm:pt modelId="{27C4CCD8-F07D-4A37-BEA0-FD2C5AA98FAB}" type="parTrans" cxnId="{DA5E3E20-09BD-4457-9897-A1550B4C0B3F}">
      <dgm:prSet/>
      <dgm:spPr/>
      <dgm:t>
        <a:bodyPr/>
        <a:lstStyle/>
        <a:p>
          <a:pPr algn="ctr"/>
          <a:endParaRPr lang="en-US"/>
        </a:p>
      </dgm:t>
    </dgm:pt>
    <dgm:pt modelId="{A491E25E-2802-4099-A9AF-10A1CCCFBC50}" type="sibTrans" cxnId="{DA5E3E20-09BD-4457-9897-A1550B4C0B3F}">
      <dgm:prSet/>
      <dgm:spPr>
        <a:solidFill>
          <a:srgbClr val="1976D2">
            <a:alpha val="50000"/>
          </a:srgbClr>
        </a:solidFill>
      </dgm:spPr>
      <dgm:t>
        <a:bodyPr/>
        <a:lstStyle/>
        <a:p>
          <a:pPr algn="ctr"/>
          <a:endParaRPr lang="en-US"/>
        </a:p>
      </dgm:t>
    </dgm:pt>
    <dgm:pt modelId="{95A390BC-C8D4-4D7E-8663-323E30063830}">
      <dgm:prSet phldrT="[Text]" custT="1"/>
      <dgm:spPr>
        <a:ln>
          <a:solidFill>
            <a:srgbClr val="1976D2"/>
          </a:solidFill>
        </a:ln>
      </dgm:spPr>
      <dgm:t>
        <a:bodyPr/>
        <a:lstStyle/>
        <a:p>
          <a:pPr algn="ctr"/>
          <a:r>
            <a:rPr lang="en-US" sz="1600" dirty="0">
              <a:solidFill>
                <a:srgbClr val="424242"/>
              </a:solidFill>
              <a:latin typeface="+mn-lt"/>
            </a:rPr>
            <a:t>Complete Onboarding Forms</a:t>
          </a:r>
        </a:p>
        <a:p>
          <a:pPr algn="ctr"/>
          <a:r>
            <a:rPr lang="en-US" sz="1400" dirty="0">
              <a:solidFill>
                <a:srgbClr val="424242"/>
              </a:solidFill>
              <a:latin typeface="+mn-lt"/>
              <a:cs typeface="Times New Roman" panose="02020603050405020304" pitchFamily="18" charset="0"/>
            </a:rPr>
            <a:t>• </a:t>
          </a:r>
          <a:r>
            <a:rPr lang="en-US" sz="1400" dirty="0">
              <a:solidFill>
                <a:srgbClr val="424242"/>
              </a:solidFill>
              <a:latin typeface="+mn-lt"/>
            </a:rPr>
            <a:t>User Account Form</a:t>
          </a:r>
        </a:p>
        <a:p>
          <a:pPr algn="ctr"/>
          <a:r>
            <a:rPr lang="en-US" sz="1400" dirty="0">
              <a:solidFill>
                <a:srgbClr val="424242"/>
              </a:solidFill>
              <a:latin typeface="+mn-lt"/>
              <a:cs typeface="Times New Roman" panose="02020603050405020304" pitchFamily="18" charset="0"/>
            </a:rPr>
            <a:t>• </a:t>
          </a:r>
          <a:r>
            <a:rPr lang="en-US" sz="1400" dirty="0">
              <a:solidFill>
                <a:srgbClr val="424242"/>
              </a:solidFill>
              <a:latin typeface="+mn-lt"/>
            </a:rPr>
            <a:t>Notifications Form </a:t>
          </a:r>
          <a:r>
            <a:rPr lang="en-US" sz="1100" dirty="0">
              <a:solidFill>
                <a:srgbClr val="424242"/>
              </a:solidFill>
              <a:latin typeface="+mn-lt"/>
            </a:rPr>
            <a:t>(if applicable)</a:t>
          </a:r>
        </a:p>
        <a:p>
          <a:pPr algn="ctr"/>
          <a:r>
            <a:rPr lang="en-US" sz="1400" dirty="0">
              <a:solidFill>
                <a:srgbClr val="424242"/>
              </a:solidFill>
              <a:latin typeface="+mn-lt"/>
              <a:cs typeface="Times New Roman" panose="02020603050405020304" pitchFamily="18" charset="0"/>
            </a:rPr>
            <a:t>• </a:t>
          </a:r>
          <a:r>
            <a:rPr lang="en-US" sz="1400" dirty="0">
              <a:solidFill>
                <a:srgbClr val="424242"/>
              </a:solidFill>
              <a:latin typeface="+mn-lt"/>
            </a:rPr>
            <a:t>Report Builder </a:t>
          </a:r>
          <a:r>
            <a:rPr lang="en-US" sz="1100" dirty="0">
              <a:solidFill>
                <a:srgbClr val="424242"/>
              </a:solidFill>
              <a:latin typeface="+mn-lt"/>
            </a:rPr>
            <a:t>(if applicable)</a:t>
          </a:r>
          <a:endParaRPr lang="en-US" sz="1400" dirty="0">
            <a:solidFill>
              <a:srgbClr val="424242"/>
            </a:solidFill>
            <a:latin typeface="+mn-lt"/>
          </a:endParaRPr>
        </a:p>
      </dgm:t>
    </dgm:pt>
    <dgm:pt modelId="{191E9C33-155E-490C-914E-866B50099772}" type="parTrans" cxnId="{84E9CE27-BD19-479D-B017-C00C86B6192C}">
      <dgm:prSet/>
      <dgm:spPr/>
      <dgm:t>
        <a:bodyPr/>
        <a:lstStyle/>
        <a:p>
          <a:pPr algn="ctr"/>
          <a:endParaRPr lang="en-US"/>
        </a:p>
      </dgm:t>
    </dgm:pt>
    <dgm:pt modelId="{AB976CA8-5D42-4F9C-BF7A-2A8C47FB6A23}" type="sibTrans" cxnId="{84E9CE27-BD19-479D-B017-C00C86B6192C}">
      <dgm:prSet/>
      <dgm:spPr>
        <a:solidFill>
          <a:srgbClr val="1976D2">
            <a:alpha val="50000"/>
          </a:srgbClr>
        </a:solidFill>
      </dgm:spPr>
      <dgm:t>
        <a:bodyPr/>
        <a:lstStyle/>
        <a:p>
          <a:pPr algn="ctr"/>
          <a:endParaRPr lang="en-US"/>
        </a:p>
      </dgm:t>
    </dgm:pt>
    <dgm:pt modelId="{5B6237F9-2A26-4D20-936D-D3F9FD6E027F}">
      <dgm:prSet phldrT="[Text]" custT="1"/>
      <dgm:spPr>
        <a:ln>
          <a:solidFill>
            <a:srgbClr val="1976D2"/>
          </a:solidFill>
        </a:ln>
      </dgm:spPr>
      <dgm:t>
        <a:bodyPr/>
        <a:lstStyle/>
        <a:p>
          <a:pPr algn="ctr"/>
          <a:r>
            <a:rPr lang="en-US" sz="1600" dirty="0">
              <a:solidFill>
                <a:srgbClr val="424242"/>
              </a:solidFill>
              <a:latin typeface="+mn-lt"/>
            </a:rPr>
            <a:t>User Training on Live Portal</a:t>
          </a:r>
        </a:p>
      </dgm:t>
    </dgm:pt>
    <dgm:pt modelId="{1301E576-F6BC-4C53-B68F-B090391F2000}" type="parTrans" cxnId="{84A711BB-19F3-47E2-A3B9-ADB278AF696D}">
      <dgm:prSet/>
      <dgm:spPr/>
      <dgm:t>
        <a:bodyPr/>
        <a:lstStyle/>
        <a:p>
          <a:pPr algn="ctr"/>
          <a:endParaRPr lang="en-US"/>
        </a:p>
      </dgm:t>
    </dgm:pt>
    <dgm:pt modelId="{4FB9BDB5-B8DE-4D55-B4DA-5F7EA9D44C5E}" type="sibTrans" cxnId="{84A711BB-19F3-47E2-A3B9-ADB278AF696D}">
      <dgm:prSet/>
      <dgm:spPr/>
      <dgm:t>
        <a:bodyPr/>
        <a:lstStyle/>
        <a:p>
          <a:pPr algn="ctr"/>
          <a:endParaRPr lang="en-US"/>
        </a:p>
      </dgm:t>
    </dgm:pt>
    <dgm:pt modelId="{CDD97B7B-6280-467E-8526-5D792C0AFAE0}" type="pres">
      <dgm:prSet presAssocID="{66547DA6-3736-416A-A397-2DE7B374CBD2}" presName="linearFlow" presStyleCnt="0">
        <dgm:presLayoutVars>
          <dgm:resizeHandles val="exact"/>
        </dgm:presLayoutVars>
      </dgm:prSet>
      <dgm:spPr/>
    </dgm:pt>
    <dgm:pt modelId="{4EBEFD3D-7140-47FD-A34F-124B21F1AE9F}" type="pres">
      <dgm:prSet presAssocID="{B271FDB3-C392-4704-A255-60D92C4B2C00}" presName="node" presStyleLbl="node1" presStyleIdx="0" presStyleCnt="3" custScaleX="212937" custLinFactNeighborX="-357">
        <dgm:presLayoutVars>
          <dgm:bulletEnabled val="1"/>
        </dgm:presLayoutVars>
      </dgm:prSet>
      <dgm:spPr/>
    </dgm:pt>
    <dgm:pt modelId="{632BE509-33AB-46F7-9D6E-6AA62BE2835E}" type="pres">
      <dgm:prSet presAssocID="{A491E25E-2802-4099-A9AF-10A1CCCFBC50}" presName="sibTrans" presStyleLbl="sibTrans2D1" presStyleIdx="0" presStyleCnt="2" custScaleX="81144" custScaleY="81964"/>
      <dgm:spPr/>
    </dgm:pt>
    <dgm:pt modelId="{C292AD33-8B85-4A29-AB7F-8F764F055843}" type="pres">
      <dgm:prSet presAssocID="{A491E25E-2802-4099-A9AF-10A1CCCFBC50}" presName="connectorText" presStyleLbl="sibTrans2D1" presStyleIdx="0" presStyleCnt="2"/>
      <dgm:spPr/>
    </dgm:pt>
    <dgm:pt modelId="{D9AA80AC-ACD3-4334-BF44-60265E807616}" type="pres">
      <dgm:prSet presAssocID="{95A390BC-C8D4-4D7E-8663-323E30063830}" presName="node" presStyleLbl="node1" presStyleIdx="1" presStyleCnt="3" custScaleX="212937" custScaleY="136448" custLinFactNeighborX="0" custLinFactNeighborY="0">
        <dgm:presLayoutVars>
          <dgm:bulletEnabled val="1"/>
        </dgm:presLayoutVars>
      </dgm:prSet>
      <dgm:spPr/>
    </dgm:pt>
    <dgm:pt modelId="{9FEAFDD6-886C-47B7-B558-75D9FB16A467}" type="pres">
      <dgm:prSet presAssocID="{AB976CA8-5D42-4F9C-BF7A-2A8C47FB6A23}" presName="sibTrans" presStyleLbl="sibTrans2D1" presStyleIdx="1" presStyleCnt="2" custScaleX="81144" custScaleY="81964"/>
      <dgm:spPr/>
    </dgm:pt>
    <dgm:pt modelId="{E74F8EAC-A74E-4D73-BA64-8FB71F79547D}" type="pres">
      <dgm:prSet presAssocID="{AB976CA8-5D42-4F9C-BF7A-2A8C47FB6A23}" presName="connectorText" presStyleLbl="sibTrans2D1" presStyleIdx="1" presStyleCnt="2"/>
      <dgm:spPr/>
    </dgm:pt>
    <dgm:pt modelId="{8311B7E4-C240-451F-8DA1-5A601CE1757F}" type="pres">
      <dgm:prSet presAssocID="{5B6237F9-2A26-4D20-936D-D3F9FD6E027F}" presName="node" presStyleLbl="node1" presStyleIdx="2" presStyleCnt="3" custScaleX="212937" custLinFactNeighborX="-357">
        <dgm:presLayoutVars>
          <dgm:bulletEnabled val="1"/>
        </dgm:presLayoutVars>
      </dgm:prSet>
      <dgm:spPr/>
    </dgm:pt>
  </dgm:ptLst>
  <dgm:cxnLst>
    <dgm:cxn modelId="{DA5E3E20-09BD-4457-9897-A1550B4C0B3F}" srcId="{66547DA6-3736-416A-A397-2DE7B374CBD2}" destId="{B271FDB3-C392-4704-A255-60D92C4B2C00}" srcOrd="0" destOrd="0" parTransId="{27C4CCD8-F07D-4A37-BEA0-FD2C5AA98FAB}" sibTransId="{A491E25E-2802-4099-A9AF-10A1CCCFBC50}"/>
    <dgm:cxn modelId="{84E9CE27-BD19-479D-B017-C00C86B6192C}" srcId="{66547DA6-3736-416A-A397-2DE7B374CBD2}" destId="{95A390BC-C8D4-4D7E-8663-323E30063830}" srcOrd="1" destOrd="0" parTransId="{191E9C33-155E-490C-914E-866B50099772}" sibTransId="{AB976CA8-5D42-4F9C-BF7A-2A8C47FB6A23}"/>
    <dgm:cxn modelId="{6E0AC54B-25D8-4122-B467-48293F9A82FF}" type="presOf" srcId="{5B6237F9-2A26-4D20-936D-D3F9FD6E027F}" destId="{8311B7E4-C240-451F-8DA1-5A601CE1757F}" srcOrd="0" destOrd="0" presId="urn:microsoft.com/office/officeart/2005/8/layout/process2"/>
    <dgm:cxn modelId="{F90A6554-103A-4AF9-A080-9C0739CE327D}" type="presOf" srcId="{AB976CA8-5D42-4F9C-BF7A-2A8C47FB6A23}" destId="{9FEAFDD6-886C-47B7-B558-75D9FB16A467}" srcOrd="0" destOrd="0" presId="urn:microsoft.com/office/officeart/2005/8/layout/process2"/>
    <dgm:cxn modelId="{802E5C8B-73B0-4A77-B8C7-1B1027B938A2}" type="presOf" srcId="{B271FDB3-C392-4704-A255-60D92C4B2C00}" destId="{4EBEFD3D-7140-47FD-A34F-124B21F1AE9F}" srcOrd="0" destOrd="0" presId="urn:microsoft.com/office/officeart/2005/8/layout/process2"/>
    <dgm:cxn modelId="{E86490AF-A092-440A-A83C-2139B77D9411}" type="presOf" srcId="{A491E25E-2802-4099-A9AF-10A1CCCFBC50}" destId="{632BE509-33AB-46F7-9D6E-6AA62BE2835E}" srcOrd="0" destOrd="0" presId="urn:microsoft.com/office/officeart/2005/8/layout/process2"/>
    <dgm:cxn modelId="{84A711BB-19F3-47E2-A3B9-ADB278AF696D}" srcId="{66547DA6-3736-416A-A397-2DE7B374CBD2}" destId="{5B6237F9-2A26-4D20-936D-D3F9FD6E027F}" srcOrd="2" destOrd="0" parTransId="{1301E576-F6BC-4C53-B68F-B090391F2000}" sibTransId="{4FB9BDB5-B8DE-4D55-B4DA-5F7EA9D44C5E}"/>
    <dgm:cxn modelId="{55D7D7BC-901A-4D22-8C69-8D8CECCF548E}" type="presOf" srcId="{AB976CA8-5D42-4F9C-BF7A-2A8C47FB6A23}" destId="{E74F8EAC-A74E-4D73-BA64-8FB71F79547D}" srcOrd="1" destOrd="0" presId="urn:microsoft.com/office/officeart/2005/8/layout/process2"/>
    <dgm:cxn modelId="{5D07BBCD-9C44-46FD-977E-4EA2081023E4}" type="presOf" srcId="{95A390BC-C8D4-4D7E-8663-323E30063830}" destId="{D9AA80AC-ACD3-4334-BF44-60265E807616}" srcOrd="0" destOrd="0" presId="urn:microsoft.com/office/officeart/2005/8/layout/process2"/>
    <dgm:cxn modelId="{BE4A8CDA-EB3D-4716-895E-5F97A8AFF447}" type="presOf" srcId="{A491E25E-2802-4099-A9AF-10A1CCCFBC50}" destId="{C292AD33-8B85-4A29-AB7F-8F764F055843}" srcOrd="1" destOrd="0" presId="urn:microsoft.com/office/officeart/2005/8/layout/process2"/>
    <dgm:cxn modelId="{05D43DE0-09B3-4CCC-AA91-DC7ED2EC94AD}" type="presOf" srcId="{66547DA6-3736-416A-A397-2DE7B374CBD2}" destId="{CDD97B7B-6280-467E-8526-5D792C0AFAE0}" srcOrd="0" destOrd="0" presId="urn:microsoft.com/office/officeart/2005/8/layout/process2"/>
    <dgm:cxn modelId="{1434EABC-05B5-45A3-BEF1-07123A452D02}" type="presParOf" srcId="{CDD97B7B-6280-467E-8526-5D792C0AFAE0}" destId="{4EBEFD3D-7140-47FD-A34F-124B21F1AE9F}" srcOrd="0" destOrd="0" presId="urn:microsoft.com/office/officeart/2005/8/layout/process2"/>
    <dgm:cxn modelId="{6C19FC7F-5B6F-4542-8902-ED6BE20C57F2}" type="presParOf" srcId="{CDD97B7B-6280-467E-8526-5D792C0AFAE0}" destId="{632BE509-33AB-46F7-9D6E-6AA62BE2835E}" srcOrd="1" destOrd="0" presId="urn:microsoft.com/office/officeart/2005/8/layout/process2"/>
    <dgm:cxn modelId="{184D66F3-D302-459C-8B7E-E757A7B088A8}" type="presParOf" srcId="{632BE509-33AB-46F7-9D6E-6AA62BE2835E}" destId="{C292AD33-8B85-4A29-AB7F-8F764F055843}" srcOrd="0" destOrd="0" presId="urn:microsoft.com/office/officeart/2005/8/layout/process2"/>
    <dgm:cxn modelId="{B6FA0DE5-7145-48E1-BF3C-4A02CC0632F1}" type="presParOf" srcId="{CDD97B7B-6280-467E-8526-5D792C0AFAE0}" destId="{D9AA80AC-ACD3-4334-BF44-60265E807616}" srcOrd="2" destOrd="0" presId="urn:microsoft.com/office/officeart/2005/8/layout/process2"/>
    <dgm:cxn modelId="{58641422-A1F8-458F-A599-770806548D47}" type="presParOf" srcId="{CDD97B7B-6280-467E-8526-5D792C0AFAE0}" destId="{9FEAFDD6-886C-47B7-B558-75D9FB16A467}" srcOrd="3" destOrd="0" presId="urn:microsoft.com/office/officeart/2005/8/layout/process2"/>
    <dgm:cxn modelId="{990D1211-2EFA-4141-94FB-CC6741C674DA}" type="presParOf" srcId="{9FEAFDD6-886C-47B7-B558-75D9FB16A467}" destId="{E74F8EAC-A74E-4D73-BA64-8FB71F79547D}" srcOrd="0" destOrd="0" presId="urn:microsoft.com/office/officeart/2005/8/layout/process2"/>
    <dgm:cxn modelId="{74761763-C103-48B3-A3F1-255D02E7C7C8}" type="presParOf" srcId="{CDD97B7B-6280-467E-8526-5D792C0AFAE0}" destId="{8311B7E4-C240-451F-8DA1-5A601CE1757F}"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6547DA6-3736-416A-A397-2DE7B374CBD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B271FDB3-C392-4704-A255-60D92C4B2C00}">
      <dgm:prSet phldrT="[Text]" custT="1"/>
      <dgm:spPr/>
      <dgm:t>
        <a:bodyPr/>
        <a:lstStyle/>
        <a:p>
          <a:pPr algn="ctr">
            <a:spcAft>
              <a:spcPts val="600"/>
            </a:spcAft>
          </a:pPr>
          <a:r>
            <a:rPr lang="en-US" sz="1600" dirty="0">
              <a:solidFill>
                <a:srgbClr val="424242"/>
              </a:solidFill>
              <a:latin typeface="+mn-lt"/>
            </a:rPr>
            <a:t>Ensure data sharing agreement is completed</a:t>
          </a:r>
        </a:p>
      </dgm:t>
    </dgm:pt>
    <dgm:pt modelId="{27C4CCD8-F07D-4A37-BEA0-FD2C5AA98FAB}" type="parTrans" cxnId="{DA5E3E20-09BD-4457-9897-A1550B4C0B3F}">
      <dgm:prSet/>
      <dgm:spPr/>
      <dgm:t>
        <a:bodyPr/>
        <a:lstStyle/>
        <a:p>
          <a:endParaRPr lang="en-US"/>
        </a:p>
      </dgm:t>
    </dgm:pt>
    <dgm:pt modelId="{A491E25E-2802-4099-A9AF-10A1CCCFBC50}" type="sibTrans" cxnId="{DA5E3E20-09BD-4457-9897-A1550B4C0B3F}">
      <dgm:prSet/>
      <dgm:spPr/>
      <dgm:t>
        <a:bodyPr/>
        <a:lstStyle/>
        <a:p>
          <a:endParaRPr lang="en-US"/>
        </a:p>
      </dgm:t>
    </dgm:pt>
    <dgm:pt modelId="{95A390BC-C8D4-4D7E-8663-323E30063830}">
      <dgm:prSet phldrT="[Text]" custT="1"/>
      <dgm:spPr/>
      <dgm:t>
        <a:bodyPr/>
        <a:lstStyle/>
        <a:p>
          <a:r>
            <a:rPr lang="en-US" sz="1600" dirty="0">
              <a:solidFill>
                <a:srgbClr val="424242"/>
              </a:solidFill>
              <a:latin typeface="+mn-lt"/>
            </a:rPr>
            <a:t>Provide EHR contact to Collective/PM</a:t>
          </a:r>
        </a:p>
      </dgm:t>
    </dgm:pt>
    <dgm:pt modelId="{191E9C33-155E-490C-914E-866B50099772}" type="parTrans" cxnId="{84E9CE27-BD19-479D-B017-C00C86B6192C}">
      <dgm:prSet/>
      <dgm:spPr/>
      <dgm:t>
        <a:bodyPr/>
        <a:lstStyle/>
        <a:p>
          <a:endParaRPr lang="en-US"/>
        </a:p>
      </dgm:t>
    </dgm:pt>
    <dgm:pt modelId="{AB976CA8-5D42-4F9C-BF7A-2A8C47FB6A23}" type="sibTrans" cxnId="{84E9CE27-BD19-479D-B017-C00C86B6192C}">
      <dgm:prSet/>
      <dgm:spPr/>
      <dgm:t>
        <a:bodyPr/>
        <a:lstStyle/>
        <a:p>
          <a:endParaRPr lang="en-US"/>
        </a:p>
      </dgm:t>
    </dgm:pt>
    <dgm:pt modelId="{5B6237F9-2A26-4D20-936D-D3F9FD6E027F}">
      <dgm:prSet phldrT="[Text]" custT="1"/>
      <dgm:spPr/>
      <dgm:t>
        <a:bodyPr/>
        <a:lstStyle/>
        <a:p>
          <a:r>
            <a:rPr lang="en-US" sz="1600" dirty="0">
              <a:solidFill>
                <a:srgbClr val="424242"/>
              </a:solidFill>
              <a:latin typeface="+mn-lt"/>
            </a:rPr>
            <a:t>Collective will establish connectivity &amp; integration directly with your EHR</a:t>
          </a:r>
        </a:p>
      </dgm:t>
    </dgm:pt>
    <dgm:pt modelId="{1301E576-F6BC-4C53-B68F-B090391F2000}" type="parTrans" cxnId="{84A711BB-19F3-47E2-A3B9-ADB278AF696D}">
      <dgm:prSet/>
      <dgm:spPr/>
      <dgm:t>
        <a:bodyPr/>
        <a:lstStyle/>
        <a:p>
          <a:endParaRPr lang="en-US"/>
        </a:p>
      </dgm:t>
    </dgm:pt>
    <dgm:pt modelId="{4FB9BDB5-B8DE-4D55-B4DA-5F7EA9D44C5E}" type="sibTrans" cxnId="{84A711BB-19F3-47E2-A3B9-ADB278AF696D}">
      <dgm:prSet/>
      <dgm:spPr/>
      <dgm:t>
        <a:bodyPr/>
        <a:lstStyle/>
        <a:p>
          <a:endParaRPr lang="en-US"/>
        </a:p>
      </dgm:t>
    </dgm:pt>
    <dgm:pt modelId="{CDD97B7B-6280-467E-8526-5D792C0AFAE0}" type="pres">
      <dgm:prSet presAssocID="{66547DA6-3736-416A-A397-2DE7B374CBD2}" presName="linearFlow" presStyleCnt="0">
        <dgm:presLayoutVars>
          <dgm:resizeHandles val="exact"/>
        </dgm:presLayoutVars>
      </dgm:prSet>
      <dgm:spPr/>
    </dgm:pt>
    <dgm:pt modelId="{4EBEFD3D-7140-47FD-A34F-124B21F1AE9F}" type="pres">
      <dgm:prSet presAssocID="{B271FDB3-C392-4704-A255-60D92C4B2C00}" presName="node" presStyleLbl="node1" presStyleIdx="0" presStyleCnt="3" custScaleX="212937" custLinFactNeighborX="-357">
        <dgm:presLayoutVars>
          <dgm:bulletEnabled val="1"/>
        </dgm:presLayoutVars>
      </dgm:prSet>
      <dgm:spPr/>
    </dgm:pt>
    <dgm:pt modelId="{632BE509-33AB-46F7-9D6E-6AA62BE2835E}" type="pres">
      <dgm:prSet presAssocID="{A491E25E-2802-4099-A9AF-10A1CCCFBC50}" presName="sibTrans" presStyleLbl="sibTrans2D1" presStyleIdx="0" presStyleCnt="2"/>
      <dgm:spPr/>
    </dgm:pt>
    <dgm:pt modelId="{C292AD33-8B85-4A29-AB7F-8F764F055843}" type="pres">
      <dgm:prSet presAssocID="{A491E25E-2802-4099-A9AF-10A1CCCFBC50}" presName="connectorText" presStyleLbl="sibTrans2D1" presStyleIdx="0" presStyleCnt="2"/>
      <dgm:spPr/>
    </dgm:pt>
    <dgm:pt modelId="{D9AA80AC-ACD3-4334-BF44-60265E807616}" type="pres">
      <dgm:prSet presAssocID="{95A390BC-C8D4-4D7E-8663-323E30063830}" presName="node" presStyleLbl="node1" presStyleIdx="1" presStyleCnt="3" custScaleX="212937" custLinFactNeighborX="-357">
        <dgm:presLayoutVars>
          <dgm:bulletEnabled val="1"/>
        </dgm:presLayoutVars>
      </dgm:prSet>
      <dgm:spPr/>
    </dgm:pt>
    <dgm:pt modelId="{9FEAFDD6-886C-47B7-B558-75D9FB16A467}" type="pres">
      <dgm:prSet presAssocID="{AB976CA8-5D42-4F9C-BF7A-2A8C47FB6A23}" presName="sibTrans" presStyleLbl="sibTrans2D1" presStyleIdx="1" presStyleCnt="2"/>
      <dgm:spPr/>
    </dgm:pt>
    <dgm:pt modelId="{E74F8EAC-A74E-4D73-BA64-8FB71F79547D}" type="pres">
      <dgm:prSet presAssocID="{AB976CA8-5D42-4F9C-BF7A-2A8C47FB6A23}" presName="connectorText" presStyleLbl="sibTrans2D1" presStyleIdx="1" presStyleCnt="2"/>
      <dgm:spPr/>
    </dgm:pt>
    <dgm:pt modelId="{8311B7E4-C240-451F-8DA1-5A601CE1757F}" type="pres">
      <dgm:prSet presAssocID="{5B6237F9-2A26-4D20-936D-D3F9FD6E027F}" presName="node" presStyleLbl="node1" presStyleIdx="2" presStyleCnt="3" custScaleX="212937" custLinFactNeighborX="-357">
        <dgm:presLayoutVars>
          <dgm:bulletEnabled val="1"/>
        </dgm:presLayoutVars>
      </dgm:prSet>
      <dgm:spPr/>
    </dgm:pt>
  </dgm:ptLst>
  <dgm:cxnLst>
    <dgm:cxn modelId="{DA5E3E20-09BD-4457-9897-A1550B4C0B3F}" srcId="{66547DA6-3736-416A-A397-2DE7B374CBD2}" destId="{B271FDB3-C392-4704-A255-60D92C4B2C00}" srcOrd="0" destOrd="0" parTransId="{27C4CCD8-F07D-4A37-BEA0-FD2C5AA98FAB}" sibTransId="{A491E25E-2802-4099-A9AF-10A1CCCFBC50}"/>
    <dgm:cxn modelId="{84E9CE27-BD19-479D-B017-C00C86B6192C}" srcId="{66547DA6-3736-416A-A397-2DE7B374CBD2}" destId="{95A390BC-C8D4-4D7E-8663-323E30063830}" srcOrd="1" destOrd="0" parTransId="{191E9C33-155E-490C-914E-866B50099772}" sibTransId="{AB976CA8-5D42-4F9C-BF7A-2A8C47FB6A23}"/>
    <dgm:cxn modelId="{6E0AC54B-25D8-4122-B467-48293F9A82FF}" type="presOf" srcId="{5B6237F9-2A26-4D20-936D-D3F9FD6E027F}" destId="{8311B7E4-C240-451F-8DA1-5A601CE1757F}" srcOrd="0" destOrd="0" presId="urn:microsoft.com/office/officeart/2005/8/layout/process2"/>
    <dgm:cxn modelId="{F90A6554-103A-4AF9-A080-9C0739CE327D}" type="presOf" srcId="{AB976CA8-5D42-4F9C-BF7A-2A8C47FB6A23}" destId="{9FEAFDD6-886C-47B7-B558-75D9FB16A467}" srcOrd="0" destOrd="0" presId="urn:microsoft.com/office/officeart/2005/8/layout/process2"/>
    <dgm:cxn modelId="{802E5C8B-73B0-4A77-B8C7-1B1027B938A2}" type="presOf" srcId="{B271FDB3-C392-4704-A255-60D92C4B2C00}" destId="{4EBEFD3D-7140-47FD-A34F-124B21F1AE9F}" srcOrd="0" destOrd="0" presId="urn:microsoft.com/office/officeart/2005/8/layout/process2"/>
    <dgm:cxn modelId="{E86490AF-A092-440A-A83C-2139B77D9411}" type="presOf" srcId="{A491E25E-2802-4099-A9AF-10A1CCCFBC50}" destId="{632BE509-33AB-46F7-9D6E-6AA62BE2835E}" srcOrd="0" destOrd="0" presId="urn:microsoft.com/office/officeart/2005/8/layout/process2"/>
    <dgm:cxn modelId="{84A711BB-19F3-47E2-A3B9-ADB278AF696D}" srcId="{66547DA6-3736-416A-A397-2DE7B374CBD2}" destId="{5B6237F9-2A26-4D20-936D-D3F9FD6E027F}" srcOrd="2" destOrd="0" parTransId="{1301E576-F6BC-4C53-B68F-B090391F2000}" sibTransId="{4FB9BDB5-B8DE-4D55-B4DA-5F7EA9D44C5E}"/>
    <dgm:cxn modelId="{55D7D7BC-901A-4D22-8C69-8D8CECCF548E}" type="presOf" srcId="{AB976CA8-5D42-4F9C-BF7A-2A8C47FB6A23}" destId="{E74F8EAC-A74E-4D73-BA64-8FB71F79547D}" srcOrd="1" destOrd="0" presId="urn:microsoft.com/office/officeart/2005/8/layout/process2"/>
    <dgm:cxn modelId="{5D07BBCD-9C44-46FD-977E-4EA2081023E4}" type="presOf" srcId="{95A390BC-C8D4-4D7E-8663-323E30063830}" destId="{D9AA80AC-ACD3-4334-BF44-60265E807616}" srcOrd="0" destOrd="0" presId="urn:microsoft.com/office/officeart/2005/8/layout/process2"/>
    <dgm:cxn modelId="{BE4A8CDA-EB3D-4716-895E-5F97A8AFF447}" type="presOf" srcId="{A491E25E-2802-4099-A9AF-10A1CCCFBC50}" destId="{C292AD33-8B85-4A29-AB7F-8F764F055843}" srcOrd="1" destOrd="0" presId="urn:microsoft.com/office/officeart/2005/8/layout/process2"/>
    <dgm:cxn modelId="{05D43DE0-09B3-4CCC-AA91-DC7ED2EC94AD}" type="presOf" srcId="{66547DA6-3736-416A-A397-2DE7B374CBD2}" destId="{CDD97B7B-6280-467E-8526-5D792C0AFAE0}" srcOrd="0" destOrd="0" presId="urn:microsoft.com/office/officeart/2005/8/layout/process2"/>
    <dgm:cxn modelId="{1434EABC-05B5-45A3-BEF1-07123A452D02}" type="presParOf" srcId="{CDD97B7B-6280-467E-8526-5D792C0AFAE0}" destId="{4EBEFD3D-7140-47FD-A34F-124B21F1AE9F}" srcOrd="0" destOrd="0" presId="urn:microsoft.com/office/officeart/2005/8/layout/process2"/>
    <dgm:cxn modelId="{6C19FC7F-5B6F-4542-8902-ED6BE20C57F2}" type="presParOf" srcId="{CDD97B7B-6280-467E-8526-5D792C0AFAE0}" destId="{632BE509-33AB-46F7-9D6E-6AA62BE2835E}" srcOrd="1" destOrd="0" presId="urn:microsoft.com/office/officeart/2005/8/layout/process2"/>
    <dgm:cxn modelId="{184D66F3-D302-459C-8B7E-E757A7B088A8}" type="presParOf" srcId="{632BE509-33AB-46F7-9D6E-6AA62BE2835E}" destId="{C292AD33-8B85-4A29-AB7F-8F764F055843}" srcOrd="0" destOrd="0" presId="urn:microsoft.com/office/officeart/2005/8/layout/process2"/>
    <dgm:cxn modelId="{B6FA0DE5-7145-48E1-BF3C-4A02CC0632F1}" type="presParOf" srcId="{CDD97B7B-6280-467E-8526-5D792C0AFAE0}" destId="{D9AA80AC-ACD3-4334-BF44-60265E807616}" srcOrd="2" destOrd="0" presId="urn:microsoft.com/office/officeart/2005/8/layout/process2"/>
    <dgm:cxn modelId="{58641422-A1F8-458F-A599-770806548D47}" type="presParOf" srcId="{CDD97B7B-6280-467E-8526-5D792C0AFAE0}" destId="{9FEAFDD6-886C-47B7-B558-75D9FB16A467}" srcOrd="3" destOrd="0" presId="urn:microsoft.com/office/officeart/2005/8/layout/process2"/>
    <dgm:cxn modelId="{990D1211-2EFA-4141-94FB-CC6741C674DA}" type="presParOf" srcId="{9FEAFDD6-886C-47B7-B558-75D9FB16A467}" destId="{E74F8EAC-A74E-4D73-BA64-8FB71F79547D}" srcOrd="0" destOrd="0" presId="urn:microsoft.com/office/officeart/2005/8/layout/process2"/>
    <dgm:cxn modelId="{74761763-C103-48B3-A3F1-255D02E7C7C8}" type="presParOf" srcId="{CDD97B7B-6280-467E-8526-5D792C0AFAE0}" destId="{8311B7E4-C240-451F-8DA1-5A601CE1757F}"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6451B3-8B28-4075-9B9C-CBC6D84C06F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743835E-7274-4FA6-9933-CD7F95DE4051}">
      <dgm:prSet phldrT="[Text]" custT="1"/>
      <dgm:spPr/>
      <dgm:t>
        <a:bodyPr anchor="ctr" anchorCtr="0"/>
        <a:lstStyle/>
        <a:p>
          <a:pPr rtl="0"/>
          <a:r>
            <a:rPr lang="en-US" sz="2000" b="1" dirty="0">
              <a:latin typeface="Arial" panose="020B0604020202020204"/>
            </a:rPr>
            <a:t>        No thanks</a:t>
          </a:r>
          <a:endParaRPr lang="en-US" sz="2000" b="0" dirty="0"/>
        </a:p>
      </dgm:t>
    </dgm:pt>
    <dgm:pt modelId="{C4EE3E7F-5854-4CE1-839A-152DA6206E2A}" type="parTrans" cxnId="{7EC4FC20-C04B-4CDB-85EC-96240833585B}">
      <dgm:prSet/>
      <dgm:spPr/>
      <dgm:t>
        <a:bodyPr/>
        <a:lstStyle/>
        <a:p>
          <a:endParaRPr lang="en-US"/>
        </a:p>
      </dgm:t>
    </dgm:pt>
    <dgm:pt modelId="{0DCE0D1F-8CCA-45E3-8167-BE034B33CDEB}" type="sibTrans" cxnId="{7EC4FC20-C04B-4CDB-85EC-96240833585B}">
      <dgm:prSet/>
      <dgm:spPr/>
      <dgm:t>
        <a:bodyPr/>
        <a:lstStyle/>
        <a:p>
          <a:endParaRPr lang="en-US"/>
        </a:p>
      </dgm:t>
    </dgm:pt>
    <dgm:pt modelId="{2010EF69-333C-4C08-9780-0FB50688B50C}">
      <dgm:prSet phldr="0" custT="1"/>
      <dgm:spPr>
        <a:solidFill>
          <a:schemeClr val="accent4"/>
        </a:solidFill>
      </dgm:spPr>
      <dgm:t>
        <a:bodyPr anchor="ctr" anchorCtr="0"/>
        <a:lstStyle/>
        <a:p>
          <a:pPr rtl="0"/>
          <a:r>
            <a:rPr lang="en-US" sz="2000" b="1" dirty="0">
              <a:latin typeface="Arial" panose="020B0604020202020204"/>
            </a:rPr>
            <a:t>        Yes</a:t>
          </a:r>
        </a:p>
      </dgm:t>
    </dgm:pt>
    <dgm:pt modelId="{DF393BE2-CF81-42C2-88FE-C41FD3938635}" type="sibTrans" cxnId="{8DE4664D-BFCF-4946-BB0C-3821E3FA8445}">
      <dgm:prSet/>
      <dgm:spPr/>
      <dgm:t>
        <a:bodyPr/>
        <a:lstStyle/>
        <a:p>
          <a:endParaRPr lang="en-US"/>
        </a:p>
      </dgm:t>
    </dgm:pt>
    <dgm:pt modelId="{F4C18107-0FAA-42C7-B0EA-AFA2F60862A1}" type="parTrans" cxnId="{8DE4664D-BFCF-4946-BB0C-3821E3FA8445}">
      <dgm:prSet/>
      <dgm:spPr/>
      <dgm:t>
        <a:bodyPr/>
        <a:lstStyle/>
        <a:p>
          <a:endParaRPr lang="en-US"/>
        </a:p>
      </dgm:t>
    </dgm:pt>
    <dgm:pt modelId="{97F4CD1E-60C5-4A4A-BF9B-D095320D5436}" type="pres">
      <dgm:prSet presAssocID="{7A6451B3-8B28-4075-9B9C-CBC6D84C06F2}" presName="linear" presStyleCnt="0">
        <dgm:presLayoutVars>
          <dgm:animLvl val="lvl"/>
          <dgm:resizeHandles val="exact"/>
        </dgm:presLayoutVars>
      </dgm:prSet>
      <dgm:spPr/>
    </dgm:pt>
    <dgm:pt modelId="{1E4BBFE6-2FBB-4BD7-B7CD-E2042FB96470}" type="pres">
      <dgm:prSet presAssocID="{2010EF69-333C-4C08-9780-0FB50688B50C}" presName="parentText" presStyleLbl="node1" presStyleIdx="0" presStyleCnt="2" custFlipHor="1" custScaleX="33328" custLinFactNeighborX="-24154" custLinFactNeighborY="40749">
        <dgm:presLayoutVars>
          <dgm:chMax val="0"/>
          <dgm:bulletEnabled val="1"/>
        </dgm:presLayoutVars>
      </dgm:prSet>
      <dgm:spPr/>
    </dgm:pt>
    <dgm:pt modelId="{E9A04A25-43AB-4B03-896F-BCD735FB870A}" type="pres">
      <dgm:prSet presAssocID="{DF393BE2-CF81-42C2-88FE-C41FD3938635}" presName="spacer" presStyleCnt="0"/>
      <dgm:spPr/>
    </dgm:pt>
    <dgm:pt modelId="{C4E55B93-3C75-4214-BB9B-3DF3D79742E4}" type="pres">
      <dgm:prSet presAssocID="{C743835E-7274-4FA6-9933-CD7F95DE4051}" presName="parentText" presStyleLbl="node1" presStyleIdx="1" presStyleCnt="2" custScaleX="33589" custLinFactY="-96781" custLinFactNeighborX="13926" custLinFactNeighborY="-100000">
        <dgm:presLayoutVars>
          <dgm:chMax val="0"/>
          <dgm:bulletEnabled val="1"/>
        </dgm:presLayoutVars>
      </dgm:prSet>
      <dgm:spPr/>
    </dgm:pt>
  </dgm:ptLst>
  <dgm:cxnLst>
    <dgm:cxn modelId="{7EC4FC20-C04B-4CDB-85EC-96240833585B}" srcId="{7A6451B3-8B28-4075-9B9C-CBC6D84C06F2}" destId="{C743835E-7274-4FA6-9933-CD7F95DE4051}" srcOrd="1" destOrd="0" parTransId="{C4EE3E7F-5854-4CE1-839A-152DA6206E2A}" sibTransId="{0DCE0D1F-8CCA-45E3-8167-BE034B33CDEB}"/>
    <dgm:cxn modelId="{34E26249-A9EC-4A7A-8187-308EA72E3069}" type="presOf" srcId="{C743835E-7274-4FA6-9933-CD7F95DE4051}" destId="{C4E55B93-3C75-4214-BB9B-3DF3D79742E4}" srcOrd="0" destOrd="0" presId="urn:microsoft.com/office/officeart/2005/8/layout/vList2"/>
    <dgm:cxn modelId="{8DE4664D-BFCF-4946-BB0C-3821E3FA8445}" srcId="{7A6451B3-8B28-4075-9B9C-CBC6D84C06F2}" destId="{2010EF69-333C-4C08-9780-0FB50688B50C}" srcOrd="0" destOrd="0" parTransId="{F4C18107-0FAA-42C7-B0EA-AFA2F60862A1}" sibTransId="{DF393BE2-CF81-42C2-88FE-C41FD3938635}"/>
    <dgm:cxn modelId="{71CC7988-09B6-4195-8349-095965C04558}" type="presOf" srcId="{2010EF69-333C-4C08-9780-0FB50688B50C}" destId="{1E4BBFE6-2FBB-4BD7-B7CD-E2042FB96470}" srcOrd="0" destOrd="0" presId="urn:microsoft.com/office/officeart/2005/8/layout/vList2"/>
    <dgm:cxn modelId="{F69DBBD7-9FC8-4805-AED8-A02C74DA4021}" type="presOf" srcId="{7A6451B3-8B28-4075-9B9C-CBC6D84C06F2}" destId="{97F4CD1E-60C5-4A4A-BF9B-D095320D5436}" srcOrd="0" destOrd="0" presId="urn:microsoft.com/office/officeart/2005/8/layout/vList2"/>
    <dgm:cxn modelId="{D9D0B529-CF3A-4284-A480-25D62FE8B1A0}" type="presParOf" srcId="{97F4CD1E-60C5-4A4A-BF9B-D095320D5436}" destId="{1E4BBFE6-2FBB-4BD7-B7CD-E2042FB96470}" srcOrd="0" destOrd="0" presId="urn:microsoft.com/office/officeart/2005/8/layout/vList2"/>
    <dgm:cxn modelId="{46DEF28A-6528-441B-8F35-AC4C0EA66562}" type="presParOf" srcId="{97F4CD1E-60C5-4A4A-BF9B-D095320D5436}" destId="{E9A04A25-43AB-4B03-896F-BCD735FB870A}" srcOrd="1" destOrd="0" presId="urn:microsoft.com/office/officeart/2005/8/layout/vList2"/>
    <dgm:cxn modelId="{6E877CD9-B023-494B-B46C-2BF03DFC778D}" type="presParOf" srcId="{97F4CD1E-60C5-4A4A-BF9B-D095320D5436}" destId="{C4E55B93-3C75-4214-BB9B-3DF3D79742E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FD3D-7140-47FD-A34F-124B21F1AE9F}">
      <dsp:nvSpPr>
        <dsp:cNvPr id="0" name=""/>
        <dsp:cNvSpPr/>
      </dsp:nvSpPr>
      <dsp:spPr>
        <a:xfrm>
          <a:off x="0" y="2231"/>
          <a:ext cx="4261938" cy="829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600"/>
            </a:spcAft>
            <a:buNone/>
          </a:pPr>
          <a:r>
            <a:rPr lang="en-US" sz="1600" kern="1200" dirty="0">
              <a:solidFill>
                <a:srgbClr val="424242"/>
              </a:solidFill>
              <a:latin typeface="+mn-lt"/>
            </a:rPr>
            <a:t>Connectivity options: SFTP or Portal Upload</a:t>
          </a:r>
          <a:br>
            <a:rPr lang="en-US" sz="1600" kern="1200" dirty="0">
              <a:solidFill>
                <a:srgbClr val="424242"/>
              </a:solidFill>
              <a:latin typeface="+mn-lt"/>
            </a:rPr>
          </a:br>
          <a:r>
            <a:rPr lang="en-US" sz="1200" kern="1200" dirty="0">
              <a:solidFill>
                <a:srgbClr val="424242"/>
              </a:solidFill>
              <a:latin typeface="+mn-lt"/>
            </a:rPr>
            <a:t>First File Submission: ______________</a:t>
          </a:r>
          <a:endParaRPr lang="en-US" sz="1600" kern="1200" dirty="0">
            <a:solidFill>
              <a:srgbClr val="424242"/>
            </a:solidFill>
            <a:latin typeface="+mn-lt"/>
          </a:endParaRPr>
        </a:p>
      </dsp:txBody>
      <dsp:txXfrm>
        <a:off x="24309" y="26540"/>
        <a:ext cx="4213320" cy="781352"/>
      </dsp:txXfrm>
    </dsp:sp>
    <dsp:sp modelId="{632BE509-33AB-46F7-9D6E-6AA62BE2835E}">
      <dsp:nvSpPr>
        <dsp:cNvPr id="0" name=""/>
        <dsp:cNvSpPr/>
      </dsp:nvSpPr>
      <dsp:spPr>
        <a:xfrm rot="5400000">
          <a:off x="1975349" y="852951"/>
          <a:ext cx="311239" cy="373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2018923" y="884074"/>
        <a:ext cx="224092" cy="217867"/>
      </dsp:txXfrm>
    </dsp:sp>
    <dsp:sp modelId="{D9AA80AC-ACD3-4334-BF44-60265E807616}">
      <dsp:nvSpPr>
        <dsp:cNvPr id="0" name=""/>
        <dsp:cNvSpPr/>
      </dsp:nvSpPr>
      <dsp:spPr>
        <a:xfrm>
          <a:off x="0" y="1247187"/>
          <a:ext cx="4261938" cy="829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File validated by Collective ETL Team</a:t>
          </a:r>
        </a:p>
      </dsp:txBody>
      <dsp:txXfrm>
        <a:off x="24309" y="1271496"/>
        <a:ext cx="4213320" cy="781352"/>
      </dsp:txXfrm>
    </dsp:sp>
    <dsp:sp modelId="{9FEAFDD6-886C-47B7-B558-75D9FB16A467}">
      <dsp:nvSpPr>
        <dsp:cNvPr id="0" name=""/>
        <dsp:cNvSpPr/>
      </dsp:nvSpPr>
      <dsp:spPr>
        <a:xfrm rot="5400000">
          <a:off x="1975349" y="2097907"/>
          <a:ext cx="311239" cy="373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2018923" y="2129030"/>
        <a:ext cx="224092" cy="217867"/>
      </dsp:txXfrm>
    </dsp:sp>
    <dsp:sp modelId="{8311B7E4-C240-451F-8DA1-5A601CE1757F}">
      <dsp:nvSpPr>
        <dsp:cNvPr id="0" name=""/>
        <dsp:cNvSpPr/>
      </dsp:nvSpPr>
      <dsp:spPr>
        <a:xfrm>
          <a:off x="0" y="2492143"/>
          <a:ext cx="4261938" cy="829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Second file validation upon submission</a:t>
          </a:r>
        </a:p>
      </dsp:txBody>
      <dsp:txXfrm>
        <a:off x="24309" y="2516452"/>
        <a:ext cx="4213320" cy="781352"/>
      </dsp:txXfrm>
    </dsp:sp>
    <dsp:sp modelId="{AABD6761-FDA2-49AA-88E5-0D29A1EB58F6}">
      <dsp:nvSpPr>
        <dsp:cNvPr id="0" name=""/>
        <dsp:cNvSpPr/>
      </dsp:nvSpPr>
      <dsp:spPr>
        <a:xfrm rot="5400000">
          <a:off x="1975349" y="3342863"/>
          <a:ext cx="311239" cy="373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2018923" y="3373986"/>
        <a:ext cx="224092" cy="217867"/>
      </dsp:txXfrm>
    </dsp:sp>
    <dsp:sp modelId="{AD70659E-4798-4949-95E3-0009246A6C14}">
      <dsp:nvSpPr>
        <dsp:cNvPr id="0" name=""/>
        <dsp:cNvSpPr/>
      </dsp:nvSpPr>
      <dsp:spPr>
        <a:xfrm>
          <a:off x="0" y="3737099"/>
          <a:ext cx="4261938" cy="829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Auto-processing</a:t>
          </a:r>
          <a:r>
            <a:rPr lang="en-US" sz="1400" kern="1200" dirty="0">
              <a:solidFill>
                <a:srgbClr val="424242"/>
              </a:solidFill>
              <a:latin typeface="+mn-lt"/>
            </a:rPr>
            <a:t> </a:t>
          </a:r>
          <a:br>
            <a:rPr lang="en-US" sz="1200" kern="1200" dirty="0">
              <a:solidFill>
                <a:srgbClr val="424242"/>
              </a:solidFill>
              <a:latin typeface="+mn-lt"/>
            </a:rPr>
          </a:br>
          <a:r>
            <a:rPr lang="en-US" sz="1200" kern="1200" dirty="0">
              <a:solidFill>
                <a:srgbClr val="424242"/>
              </a:solidFill>
              <a:latin typeface="+mn-lt"/>
            </a:rPr>
            <a:t>(data will populate immediately upon upload completion)</a:t>
          </a:r>
          <a:endParaRPr lang="en-US" sz="1400" kern="1200" dirty="0">
            <a:solidFill>
              <a:srgbClr val="424242"/>
            </a:solidFill>
            <a:latin typeface="+mn-lt"/>
          </a:endParaRPr>
        </a:p>
      </dsp:txBody>
      <dsp:txXfrm>
        <a:off x="24309" y="3761408"/>
        <a:ext cx="4213320" cy="781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FD3D-7140-47FD-A34F-124B21F1AE9F}">
      <dsp:nvSpPr>
        <dsp:cNvPr id="0" name=""/>
        <dsp:cNvSpPr/>
      </dsp:nvSpPr>
      <dsp:spPr>
        <a:xfrm>
          <a:off x="0" y="3399"/>
          <a:ext cx="4072936" cy="1041915"/>
        </a:xfrm>
        <a:prstGeom prst="roundRect">
          <a:avLst>
            <a:gd name="adj" fmla="val 10000"/>
          </a:avLst>
        </a:prstGeom>
        <a:solidFill>
          <a:schemeClr val="lt1">
            <a:hueOff val="0"/>
            <a:satOff val="0"/>
            <a:lumOff val="0"/>
            <a:alphaOff val="0"/>
          </a:schemeClr>
        </a:solidFill>
        <a:ln w="12700" cap="flat" cmpd="sng" algn="ctr">
          <a:solidFill>
            <a:srgbClr val="1976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Determine your facility’s goals &amp; potential workflows</a:t>
          </a:r>
        </a:p>
      </dsp:txBody>
      <dsp:txXfrm>
        <a:off x="30517" y="33916"/>
        <a:ext cx="4011902" cy="980881"/>
      </dsp:txXfrm>
    </dsp:sp>
    <dsp:sp modelId="{632BE509-33AB-46F7-9D6E-6AA62BE2835E}">
      <dsp:nvSpPr>
        <dsp:cNvPr id="0" name=""/>
        <dsp:cNvSpPr/>
      </dsp:nvSpPr>
      <dsp:spPr>
        <a:xfrm rot="5400000">
          <a:off x="1874899" y="1118650"/>
          <a:ext cx="323136" cy="384298"/>
        </a:xfrm>
        <a:prstGeom prst="rightArrow">
          <a:avLst>
            <a:gd name="adj1" fmla="val 60000"/>
            <a:gd name="adj2" fmla="val 50000"/>
          </a:avLst>
        </a:prstGeom>
        <a:solidFill>
          <a:srgbClr val="1976D2">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921179" y="1149231"/>
        <a:ext cx="230578" cy="226195"/>
      </dsp:txXfrm>
    </dsp:sp>
    <dsp:sp modelId="{D9AA80AC-ACD3-4334-BF44-60265E807616}">
      <dsp:nvSpPr>
        <dsp:cNvPr id="0" name=""/>
        <dsp:cNvSpPr/>
      </dsp:nvSpPr>
      <dsp:spPr>
        <a:xfrm>
          <a:off x="0" y="1576283"/>
          <a:ext cx="4072936" cy="1421672"/>
        </a:xfrm>
        <a:prstGeom prst="roundRect">
          <a:avLst>
            <a:gd name="adj" fmla="val 10000"/>
          </a:avLst>
        </a:prstGeom>
        <a:solidFill>
          <a:schemeClr val="lt1">
            <a:hueOff val="0"/>
            <a:satOff val="0"/>
            <a:lumOff val="0"/>
            <a:alphaOff val="0"/>
          </a:schemeClr>
        </a:solidFill>
        <a:ln w="12700" cap="flat" cmpd="sng" algn="ctr">
          <a:solidFill>
            <a:srgbClr val="1976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Complete Onboarding Forms</a:t>
          </a:r>
        </a:p>
        <a:p>
          <a:pPr marL="0" lvl="0" indent="0" algn="ctr" defTabSz="711200">
            <a:lnSpc>
              <a:spcPct val="90000"/>
            </a:lnSpc>
            <a:spcBef>
              <a:spcPct val="0"/>
            </a:spcBef>
            <a:spcAft>
              <a:spcPct val="35000"/>
            </a:spcAft>
            <a:buNone/>
          </a:pPr>
          <a:r>
            <a:rPr lang="en-US" sz="1400" kern="1200" dirty="0">
              <a:solidFill>
                <a:srgbClr val="424242"/>
              </a:solidFill>
              <a:latin typeface="+mn-lt"/>
              <a:cs typeface="Times New Roman" panose="02020603050405020304" pitchFamily="18" charset="0"/>
            </a:rPr>
            <a:t>• </a:t>
          </a:r>
          <a:r>
            <a:rPr lang="en-US" sz="1400" kern="1200" dirty="0">
              <a:solidFill>
                <a:srgbClr val="424242"/>
              </a:solidFill>
              <a:latin typeface="+mn-lt"/>
            </a:rPr>
            <a:t>User Account Form</a:t>
          </a:r>
        </a:p>
        <a:p>
          <a:pPr marL="0" lvl="0" indent="0" algn="ctr" defTabSz="711200">
            <a:lnSpc>
              <a:spcPct val="90000"/>
            </a:lnSpc>
            <a:spcBef>
              <a:spcPct val="0"/>
            </a:spcBef>
            <a:spcAft>
              <a:spcPct val="35000"/>
            </a:spcAft>
            <a:buNone/>
          </a:pPr>
          <a:r>
            <a:rPr lang="en-US" sz="1400" kern="1200" dirty="0">
              <a:solidFill>
                <a:srgbClr val="424242"/>
              </a:solidFill>
              <a:latin typeface="+mn-lt"/>
              <a:cs typeface="Times New Roman" panose="02020603050405020304" pitchFamily="18" charset="0"/>
            </a:rPr>
            <a:t>• </a:t>
          </a:r>
          <a:r>
            <a:rPr lang="en-US" sz="1400" kern="1200" dirty="0">
              <a:solidFill>
                <a:srgbClr val="424242"/>
              </a:solidFill>
              <a:latin typeface="+mn-lt"/>
            </a:rPr>
            <a:t>Notifications Form </a:t>
          </a:r>
          <a:r>
            <a:rPr lang="en-US" sz="1100" kern="1200" dirty="0">
              <a:solidFill>
                <a:srgbClr val="424242"/>
              </a:solidFill>
              <a:latin typeface="+mn-lt"/>
            </a:rPr>
            <a:t>(if applicable)</a:t>
          </a:r>
        </a:p>
        <a:p>
          <a:pPr marL="0" lvl="0" indent="0" algn="ctr" defTabSz="711200">
            <a:lnSpc>
              <a:spcPct val="90000"/>
            </a:lnSpc>
            <a:spcBef>
              <a:spcPct val="0"/>
            </a:spcBef>
            <a:spcAft>
              <a:spcPct val="35000"/>
            </a:spcAft>
            <a:buNone/>
          </a:pPr>
          <a:r>
            <a:rPr lang="en-US" sz="1400" kern="1200" dirty="0">
              <a:solidFill>
                <a:srgbClr val="424242"/>
              </a:solidFill>
              <a:latin typeface="+mn-lt"/>
              <a:cs typeface="Times New Roman" panose="02020603050405020304" pitchFamily="18" charset="0"/>
            </a:rPr>
            <a:t>• </a:t>
          </a:r>
          <a:r>
            <a:rPr lang="en-US" sz="1400" kern="1200" dirty="0">
              <a:solidFill>
                <a:srgbClr val="424242"/>
              </a:solidFill>
              <a:latin typeface="+mn-lt"/>
            </a:rPr>
            <a:t>Report Builder </a:t>
          </a:r>
          <a:r>
            <a:rPr lang="en-US" sz="1100" kern="1200" dirty="0">
              <a:solidFill>
                <a:srgbClr val="424242"/>
              </a:solidFill>
              <a:latin typeface="+mn-lt"/>
            </a:rPr>
            <a:t>(if applicable)</a:t>
          </a:r>
          <a:endParaRPr lang="en-US" sz="1400" kern="1200" dirty="0">
            <a:solidFill>
              <a:srgbClr val="424242"/>
            </a:solidFill>
            <a:latin typeface="+mn-lt"/>
          </a:endParaRPr>
        </a:p>
      </dsp:txBody>
      <dsp:txXfrm>
        <a:off x="41639" y="1617922"/>
        <a:ext cx="3989658" cy="1338394"/>
      </dsp:txXfrm>
    </dsp:sp>
    <dsp:sp modelId="{9FEAFDD6-886C-47B7-B558-75D9FB16A467}">
      <dsp:nvSpPr>
        <dsp:cNvPr id="0" name=""/>
        <dsp:cNvSpPr/>
      </dsp:nvSpPr>
      <dsp:spPr>
        <a:xfrm rot="5400000">
          <a:off x="1880991" y="3061281"/>
          <a:ext cx="310952" cy="384298"/>
        </a:xfrm>
        <a:prstGeom prst="rightArrow">
          <a:avLst>
            <a:gd name="adj1" fmla="val 60000"/>
            <a:gd name="adj2" fmla="val 50000"/>
          </a:avLst>
        </a:prstGeom>
        <a:solidFill>
          <a:srgbClr val="1976D2">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21178" y="3097954"/>
        <a:ext cx="230578" cy="217666"/>
      </dsp:txXfrm>
    </dsp:sp>
    <dsp:sp modelId="{8311B7E4-C240-451F-8DA1-5A601CE1757F}">
      <dsp:nvSpPr>
        <dsp:cNvPr id="0" name=""/>
        <dsp:cNvSpPr/>
      </dsp:nvSpPr>
      <dsp:spPr>
        <a:xfrm>
          <a:off x="0" y="3508903"/>
          <a:ext cx="4072936" cy="1041915"/>
        </a:xfrm>
        <a:prstGeom prst="roundRect">
          <a:avLst>
            <a:gd name="adj" fmla="val 10000"/>
          </a:avLst>
        </a:prstGeom>
        <a:solidFill>
          <a:schemeClr val="lt1">
            <a:hueOff val="0"/>
            <a:satOff val="0"/>
            <a:lumOff val="0"/>
            <a:alphaOff val="0"/>
          </a:schemeClr>
        </a:solidFill>
        <a:ln w="12700" cap="flat" cmpd="sng" algn="ctr">
          <a:solidFill>
            <a:srgbClr val="1976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User Training on Live Portal</a:t>
          </a:r>
        </a:p>
      </dsp:txBody>
      <dsp:txXfrm>
        <a:off x="30517" y="3539420"/>
        <a:ext cx="4011902" cy="980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FD3D-7140-47FD-A34F-124B21F1AE9F}">
      <dsp:nvSpPr>
        <dsp:cNvPr id="0" name=""/>
        <dsp:cNvSpPr/>
      </dsp:nvSpPr>
      <dsp:spPr>
        <a:xfrm>
          <a:off x="0" y="3339"/>
          <a:ext cx="3974108" cy="1023292"/>
        </a:xfrm>
        <a:prstGeom prst="roundRect">
          <a:avLst>
            <a:gd name="adj" fmla="val 10000"/>
          </a:avLst>
        </a:prstGeom>
        <a:solidFill>
          <a:schemeClr val="lt1">
            <a:hueOff val="0"/>
            <a:satOff val="0"/>
            <a:lumOff val="0"/>
            <a:alphaOff val="0"/>
          </a:schemeClr>
        </a:solidFill>
        <a:ln w="12700" cap="flat" cmpd="sng" algn="ctr">
          <a:solidFill>
            <a:srgbClr val="1976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Determine your facility’s goals &amp; potential workflows</a:t>
          </a:r>
        </a:p>
      </dsp:txBody>
      <dsp:txXfrm>
        <a:off x="29971" y="33310"/>
        <a:ext cx="3914166" cy="963350"/>
      </dsp:txXfrm>
    </dsp:sp>
    <dsp:sp modelId="{632BE509-33AB-46F7-9D6E-6AA62BE2835E}">
      <dsp:nvSpPr>
        <dsp:cNvPr id="0" name=""/>
        <dsp:cNvSpPr/>
      </dsp:nvSpPr>
      <dsp:spPr>
        <a:xfrm rot="5400000">
          <a:off x="1831365" y="1093740"/>
          <a:ext cx="311377" cy="377429"/>
        </a:xfrm>
        <a:prstGeom prst="rightArrow">
          <a:avLst>
            <a:gd name="adj1" fmla="val 60000"/>
            <a:gd name="adj2" fmla="val 50000"/>
          </a:avLst>
        </a:prstGeom>
        <a:solidFill>
          <a:srgbClr val="1976D2">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873826" y="1126766"/>
        <a:ext cx="226457" cy="217964"/>
      </dsp:txXfrm>
    </dsp:sp>
    <dsp:sp modelId="{D9AA80AC-ACD3-4334-BF44-60265E807616}">
      <dsp:nvSpPr>
        <dsp:cNvPr id="0" name=""/>
        <dsp:cNvSpPr/>
      </dsp:nvSpPr>
      <dsp:spPr>
        <a:xfrm>
          <a:off x="0" y="1538278"/>
          <a:ext cx="3974108" cy="1396262"/>
        </a:xfrm>
        <a:prstGeom prst="roundRect">
          <a:avLst>
            <a:gd name="adj" fmla="val 10000"/>
          </a:avLst>
        </a:prstGeom>
        <a:solidFill>
          <a:schemeClr val="lt1">
            <a:hueOff val="0"/>
            <a:satOff val="0"/>
            <a:lumOff val="0"/>
            <a:alphaOff val="0"/>
          </a:schemeClr>
        </a:solidFill>
        <a:ln w="12700" cap="flat" cmpd="sng" algn="ctr">
          <a:solidFill>
            <a:srgbClr val="1976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Complete Onboarding Forms</a:t>
          </a:r>
        </a:p>
        <a:p>
          <a:pPr marL="0" lvl="0" indent="0" algn="ctr" defTabSz="711200">
            <a:lnSpc>
              <a:spcPct val="90000"/>
            </a:lnSpc>
            <a:spcBef>
              <a:spcPct val="0"/>
            </a:spcBef>
            <a:spcAft>
              <a:spcPct val="35000"/>
            </a:spcAft>
            <a:buNone/>
          </a:pPr>
          <a:r>
            <a:rPr lang="en-US" sz="1400" kern="1200" dirty="0">
              <a:solidFill>
                <a:srgbClr val="424242"/>
              </a:solidFill>
              <a:latin typeface="+mn-lt"/>
              <a:cs typeface="Times New Roman" panose="02020603050405020304" pitchFamily="18" charset="0"/>
            </a:rPr>
            <a:t>• </a:t>
          </a:r>
          <a:r>
            <a:rPr lang="en-US" sz="1400" kern="1200" dirty="0">
              <a:solidFill>
                <a:srgbClr val="424242"/>
              </a:solidFill>
              <a:latin typeface="+mn-lt"/>
            </a:rPr>
            <a:t>User Account Form</a:t>
          </a:r>
        </a:p>
        <a:p>
          <a:pPr marL="0" lvl="0" indent="0" algn="ctr" defTabSz="711200">
            <a:lnSpc>
              <a:spcPct val="90000"/>
            </a:lnSpc>
            <a:spcBef>
              <a:spcPct val="0"/>
            </a:spcBef>
            <a:spcAft>
              <a:spcPct val="35000"/>
            </a:spcAft>
            <a:buNone/>
          </a:pPr>
          <a:r>
            <a:rPr lang="en-US" sz="1400" kern="1200" dirty="0">
              <a:solidFill>
                <a:srgbClr val="424242"/>
              </a:solidFill>
              <a:latin typeface="+mn-lt"/>
              <a:cs typeface="Times New Roman" panose="02020603050405020304" pitchFamily="18" charset="0"/>
            </a:rPr>
            <a:t>• </a:t>
          </a:r>
          <a:r>
            <a:rPr lang="en-US" sz="1400" kern="1200" dirty="0">
              <a:solidFill>
                <a:srgbClr val="424242"/>
              </a:solidFill>
              <a:latin typeface="+mn-lt"/>
            </a:rPr>
            <a:t>Notifications Form </a:t>
          </a:r>
          <a:r>
            <a:rPr lang="en-US" sz="1100" kern="1200" dirty="0">
              <a:solidFill>
                <a:srgbClr val="424242"/>
              </a:solidFill>
              <a:latin typeface="+mn-lt"/>
            </a:rPr>
            <a:t>(if applicable)</a:t>
          </a:r>
        </a:p>
        <a:p>
          <a:pPr marL="0" lvl="0" indent="0" algn="ctr" defTabSz="711200">
            <a:lnSpc>
              <a:spcPct val="90000"/>
            </a:lnSpc>
            <a:spcBef>
              <a:spcPct val="0"/>
            </a:spcBef>
            <a:spcAft>
              <a:spcPct val="35000"/>
            </a:spcAft>
            <a:buNone/>
          </a:pPr>
          <a:r>
            <a:rPr lang="en-US" sz="1400" kern="1200" dirty="0">
              <a:solidFill>
                <a:srgbClr val="424242"/>
              </a:solidFill>
              <a:latin typeface="+mn-lt"/>
              <a:cs typeface="Times New Roman" panose="02020603050405020304" pitchFamily="18" charset="0"/>
            </a:rPr>
            <a:t>• </a:t>
          </a:r>
          <a:r>
            <a:rPr lang="en-US" sz="1400" kern="1200" dirty="0">
              <a:solidFill>
                <a:srgbClr val="424242"/>
              </a:solidFill>
              <a:latin typeface="+mn-lt"/>
            </a:rPr>
            <a:t>Report Builder </a:t>
          </a:r>
          <a:r>
            <a:rPr lang="en-US" sz="1100" kern="1200" dirty="0">
              <a:solidFill>
                <a:srgbClr val="424242"/>
              </a:solidFill>
              <a:latin typeface="+mn-lt"/>
            </a:rPr>
            <a:t>(if applicable)</a:t>
          </a:r>
          <a:endParaRPr lang="en-US" sz="1400" kern="1200" dirty="0">
            <a:solidFill>
              <a:srgbClr val="424242"/>
            </a:solidFill>
            <a:latin typeface="+mn-lt"/>
          </a:endParaRPr>
        </a:p>
      </dsp:txBody>
      <dsp:txXfrm>
        <a:off x="40895" y="1579173"/>
        <a:ext cx="3892318" cy="1314472"/>
      </dsp:txXfrm>
    </dsp:sp>
    <dsp:sp modelId="{9FEAFDD6-886C-47B7-B558-75D9FB16A467}">
      <dsp:nvSpPr>
        <dsp:cNvPr id="0" name=""/>
        <dsp:cNvSpPr/>
      </dsp:nvSpPr>
      <dsp:spPr>
        <a:xfrm rot="5400000">
          <a:off x="1831365" y="3001649"/>
          <a:ext cx="311377" cy="377429"/>
        </a:xfrm>
        <a:prstGeom prst="rightArrow">
          <a:avLst>
            <a:gd name="adj1" fmla="val 60000"/>
            <a:gd name="adj2" fmla="val 50000"/>
          </a:avLst>
        </a:prstGeom>
        <a:solidFill>
          <a:srgbClr val="1976D2">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873826" y="3034675"/>
        <a:ext cx="226457" cy="217964"/>
      </dsp:txXfrm>
    </dsp:sp>
    <dsp:sp modelId="{8311B7E4-C240-451F-8DA1-5A601CE1757F}">
      <dsp:nvSpPr>
        <dsp:cNvPr id="0" name=""/>
        <dsp:cNvSpPr/>
      </dsp:nvSpPr>
      <dsp:spPr>
        <a:xfrm>
          <a:off x="0" y="3446187"/>
          <a:ext cx="3974108" cy="1023292"/>
        </a:xfrm>
        <a:prstGeom prst="roundRect">
          <a:avLst>
            <a:gd name="adj" fmla="val 10000"/>
          </a:avLst>
        </a:prstGeom>
        <a:solidFill>
          <a:schemeClr val="lt1">
            <a:hueOff val="0"/>
            <a:satOff val="0"/>
            <a:lumOff val="0"/>
            <a:alphaOff val="0"/>
          </a:schemeClr>
        </a:solidFill>
        <a:ln w="12700" cap="flat" cmpd="sng" algn="ctr">
          <a:solidFill>
            <a:srgbClr val="1976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User Training on Live Portal</a:t>
          </a:r>
        </a:p>
      </dsp:txBody>
      <dsp:txXfrm>
        <a:off x="29971" y="3476158"/>
        <a:ext cx="3914166" cy="963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FD3D-7140-47FD-A34F-124B21F1AE9F}">
      <dsp:nvSpPr>
        <dsp:cNvPr id="0" name=""/>
        <dsp:cNvSpPr/>
      </dsp:nvSpPr>
      <dsp:spPr>
        <a:xfrm>
          <a:off x="533177" y="0"/>
          <a:ext cx="4285928" cy="11182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600"/>
            </a:spcAft>
            <a:buNone/>
          </a:pPr>
          <a:r>
            <a:rPr lang="en-US" sz="1600" kern="1200" dirty="0">
              <a:solidFill>
                <a:srgbClr val="424242"/>
              </a:solidFill>
              <a:latin typeface="+mn-lt"/>
            </a:rPr>
            <a:t>Ensure data sharing agreement is completed</a:t>
          </a:r>
        </a:p>
      </dsp:txBody>
      <dsp:txXfrm>
        <a:off x="565928" y="32751"/>
        <a:ext cx="4220426" cy="1052702"/>
      </dsp:txXfrm>
    </dsp:sp>
    <dsp:sp modelId="{632BE509-33AB-46F7-9D6E-6AA62BE2835E}">
      <dsp:nvSpPr>
        <dsp:cNvPr id="0" name=""/>
        <dsp:cNvSpPr/>
      </dsp:nvSpPr>
      <dsp:spPr>
        <a:xfrm rot="5400000">
          <a:off x="2466479" y="1146159"/>
          <a:ext cx="419326" cy="503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2525184" y="1188092"/>
        <a:ext cx="301916" cy="293528"/>
      </dsp:txXfrm>
    </dsp:sp>
    <dsp:sp modelId="{D9AA80AC-ACD3-4334-BF44-60265E807616}">
      <dsp:nvSpPr>
        <dsp:cNvPr id="0" name=""/>
        <dsp:cNvSpPr/>
      </dsp:nvSpPr>
      <dsp:spPr>
        <a:xfrm>
          <a:off x="533177" y="1677307"/>
          <a:ext cx="4285928" cy="11182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Provide EHR contact to Collective/PM</a:t>
          </a:r>
        </a:p>
      </dsp:txBody>
      <dsp:txXfrm>
        <a:off x="565928" y="1710058"/>
        <a:ext cx="4220426" cy="1052702"/>
      </dsp:txXfrm>
    </dsp:sp>
    <dsp:sp modelId="{9FEAFDD6-886C-47B7-B558-75D9FB16A467}">
      <dsp:nvSpPr>
        <dsp:cNvPr id="0" name=""/>
        <dsp:cNvSpPr/>
      </dsp:nvSpPr>
      <dsp:spPr>
        <a:xfrm rot="5400000">
          <a:off x="2466479" y="2823466"/>
          <a:ext cx="419326" cy="503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2525184" y="2865399"/>
        <a:ext cx="301916" cy="293528"/>
      </dsp:txXfrm>
    </dsp:sp>
    <dsp:sp modelId="{8311B7E4-C240-451F-8DA1-5A601CE1757F}">
      <dsp:nvSpPr>
        <dsp:cNvPr id="0" name=""/>
        <dsp:cNvSpPr/>
      </dsp:nvSpPr>
      <dsp:spPr>
        <a:xfrm>
          <a:off x="533177" y="3354614"/>
          <a:ext cx="4285928" cy="11182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424242"/>
              </a:solidFill>
              <a:latin typeface="+mn-lt"/>
            </a:rPr>
            <a:t>Collective will establish connectivity &amp; integration directly with your EHR</a:t>
          </a:r>
        </a:p>
      </dsp:txBody>
      <dsp:txXfrm>
        <a:off x="565928" y="3387365"/>
        <a:ext cx="4220426" cy="10527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BFE6-2FBB-4BD7-B7CD-E2042FB96470}">
      <dsp:nvSpPr>
        <dsp:cNvPr id="0" name=""/>
        <dsp:cNvSpPr/>
      </dsp:nvSpPr>
      <dsp:spPr>
        <a:xfrm flipH="1">
          <a:off x="860652" y="59736"/>
          <a:ext cx="3123920" cy="6739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Yes</a:t>
          </a:r>
        </a:p>
      </dsp:txBody>
      <dsp:txXfrm>
        <a:off x="893550" y="92634"/>
        <a:ext cx="3058124" cy="608124"/>
      </dsp:txXfrm>
    </dsp:sp>
    <dsp:sp modelId="{C4E55B93-3C75-4214-BB9B-3DF3D79742E4}">
      <dsp:nvSpPr>
        <dsp:cNvPr id="0" name=""/>
        <dsp:cNvSpPr/>
      </dsp:nvSpPr>
      <dsp:spPr>
        <a:xfrm>
          <a:off x="4417758" y="39180"/>
          <a:ext cx="3148384" cy="673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No thanks</a:t>
          </a:r>
          <a:endParaRPr lang="en-US" sz="2000" b="0" kern="1200" dirty="0"/>
        </a:p>
      </dsp:txBody>
      <dsp:txXfrm>
        <a:off x="4450656" y="72078"/>
        <a:ext cx="3082588"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EF2C212-C11A-4112-AE87-C0599B486AE1}" type="datetimeFigureOut">
              <a:rPr lang="en-US" smtClean="0"/>
              <a:t>5/21/2024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6156617-5C6D-4B5F-B5CF-FE2FF77E00F1}" type="slidenum">
              <a:rPr lang="en-US" smtClean="0"/>
              <a:t>‹#›</a:t>
            </a:fld>
            <a:endParaRPr lang="en-US"/>
          </a:p>
        </p:txBody>
      </p:sp>
    </p:spTree>
    <p:extLst>
      <p:ext uri="{BB962C8B-B14F-4D97-AF65-F5344CB8AC3E}">
        <p14:creationId xmlns:p14="http://schemas.microsoft.com/office/powerpoint/2010/main" val="25712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a:t>
            </a:fld>
            <a:endParaRPr lang="en-US"/>
          </a:p>
        </p:txBody>
      </p:sp>
    </p:spTree>
    <p:extLst>
      <p:ext uri="{BB962C8B-B14F-4D97-AF65-F5344CB8AC3E}">
        <p14:creationId xmlns:p14="http://schemas.microsoft.com/office/powerpoint/2010/main" val="295245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10</a:t>
            </a:fld>
            <a:endParaRPr lang="en-US"/>
          </a:p>
        </p:txBody>
      </p:sp>
    </p:spTree>
    <p:extLst>
      <p:ext uri="{BB962C8B-B14F-4D97-AF65-F5344CB8AC3E}">
        <p14:creationId xmlns:p14="http://schemas.microsoft.com/office/powerpoint/2010/main" val="406390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11</a:t>
            </a:fld>
            <a:endParaRPr lang="en-US"/>
          </a:p>
        </p:txBody>
      </p:sp>
    </p:spTree>
    <p:extLst>
      <p:ext uri="{BB962C8B-B14F-4D97-AF65-F5344CB8AC3E}">
        <p14:creationId xmlns:p14="http://schemas.microsoft.com/office/powerpoint/2010/main" val="336032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12</a:t>
            </a:fld>
            <a:endParaRPr lang="en-US"/>
          </a:p>
        </p:txBody>
      </p:sp>
    </p:spTree>
    <p:extLst>
      <p:ext uri="{BB962C8B-B14F-4D97-AF65-F5344CB8AC3E}">
        <p14:creationId xmlns:p14="http://schemas.microsoft.com/office/powerpoint/2010/main" val="350152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66156617-5C6D-4B5F-B5CF-FE2FF77E00F1}" type="slidenum">
              <a:rPr lang="en-US">
                <a:solidFill>
                  <a:prstClr val="black"/>
                </a:solidFill>
                <a:latin typeface="Calibri" panose="020F0502020204030204"/>
              </a:rPr>
              <a:pPr defTabSz="93323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19168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CF70-A49A-1657-43B7-6C759875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E4EF-756F-9D54-9425-8E67A7082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6C4F0-76DE-5CE4-653E-F8406BC8A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C9744-CB88-38DF-F9C2-05785D7F1BE9}"/>
              </a:ext>
            </a:extLst>
          </p:cNvPr>
          <p:cNvSpPr>
            <a:spLocks noGrp="1"/>
          </p:cNvSpPr>
          <p:nvPr>
            <p:ph type="sldNum" sz="quarter" idx="5"/>
          </p:nvPr>
        </p:nvSpPr>
        <p:spPr/>
        <p:txBody>
          <a:bodyPr/>
          <a:lstStyle/>
          <a:p>
            <a:pPr defTabSz="933237">
              <a:defRPr/>
            </a:pPr>
            <a:fld id="{66156617-5C6D-4B5F-B5CF-FE2FF77E00F1}" type="slidenum">
              <a:rPr lang="en-US">
                <a:solidFill>
                  <a:prstClr val="black"/>
                </a:solidFill>
                <a:latin typeface="Calibri" panose="020F0502020204030204"/>
              </a:rPr>
              <a:pPr defTabSz="93323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8492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CF70-A49A-1657-43B7-6C759875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E4EF-756F-9D54-9425-8E67A7082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6C4F0-76DE-5CE4-653E-F8406BC8A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C9744-CB88-38DF-F9C2-05785D7F1BE9}"/>
              </a:ext>
            </a:extLst>
          </p:cNvPr>
          <p:cNvSpPr>
            <a:spLocks noGrp="1"/>
          </p:cNvSpPr>
          <p:nvPr>
            <p:ph type="sldNum" sz="quarter" idx="5"/>
          </p:nvPr>
        </p:nvSpPr>
        <p:spPr/>
        <p:txBody>
          <a:bodyPr/>
          <a:lstStyle/>
          <a:p>
            <a:pPr defTabSz="933237">
              <a:defRPr/>
            </a:pPr>
            <a:fld id="{66156617-5C6D-4B5F-B5CF-FE2FF77E00F1}" type="slidenum">
              <a:rPr lang="en-US">
                <a:solidFill>
                  <a:prstClr val="black"/>
                </a:solidFill>
                <a:latin typeface="Calibri" panose="020F0502020204030204"/>
              </a:rPr>
              <a:pPr defTabSz="93323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3175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16</a:t>
            </a:fld>
            <a:endParaRPr lang="en-US"/>
          </a:p>
        </p:txBody>
      </p:sp>
    </p:spTree>
    <p:extLst>
      <p:ext uri="{BB962C8B-B14F-4D97-AF65-F5344CB8AC3E}">
        <p14:creationId xmlns:p14="http://schemas.microsoft.com/office/powerpoint/2010/main" val="1530928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A628-1F2B-C6E7-5707-3B5EBCA83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752CE-BD35-A5AC-1F51-286C3A88D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01CE4-8F8F-96DF-C7E9-B03C54235AF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2BDD6C3E-90C2-F8E4-7CB4-17B869ABB180}"/>
              </a:ext>
            </a:extLst>
          </p:cNvPr>
          <p:cNvSpPr>
            <a:spLocks noGrp="1"/>
          </p:cNvSpPr>
          <p:nvPr>
            <p:ph type="sldNum" sz="quarter" idx="5"/>
          </p:nvPr>
        </p:nvSpPr>
        <p:spPr/>
        <p:txBody>
          <a:bodyPr/>
          <a:lstStyle/>
          <a:p>
            <a:fld id="{66156617-5C6D-4B5F-B5CF-FE2FF77E00F1}" type="slidenum">
              <a:rPr lang="en-US" smtClean="0"/>
              <a:t>17</a:t>
            </a:fld>
            <a:endParaRPr lang="en-US"/>
          </a:p>
        </p:txBody>
      </p:sp>
    </p:spTree>
    <p:extLst>
      <p:ext uri="{BB962C8B-B14F-4D97-AF65-F5344CB8AC3E}">
        <p14:creationId xmlns:p14="http://schemas.microsoft.com/office/powerpoint/2010/main" val="4046801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18</a:t>
            </a:fld>
            <a:endParaRPr lang="en-US"/>
          </a:p>
        </p:txBody>
      </p:sp>
    </p:spTree>
    <p:extLst>
      <p:ext uri="{BB962C8B-B14F-4D97-AF65-F5344CB8AC3E}">
        <p14:creationId xmlns:p14="http://schemas.microsoft.com/office/powerpoint/2010/main" val="4285917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19</a:t>
            </a:fld>
            <a:endParaRPr lang="en-US"/>
          </a:p>
        </p:txBody>
      </p:sp>
    </p:spTree>
    <p:extLst>
      <p:ext uri="{BB962C8B-B14F-4D97-AF65-F5344CB8AC3E}">
        <p14:creationId xmlns:p14="http://schemas.microsoft.com/office/powerpoint/2010/main" val="97979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a:t>
            </a:fld>
            <a:endParaRPr lang="en-US"/>
          </a:p>
        </p:txBody>
      </p:sp>
    </p:spTree>
    <p:extLst>
      <p:ext uri="{BB962C8B-B14F-4D97-AF65-F5344CB8AC3E}">
        <p14:creationId xmlns:p14="http://schemas.microsoft.com/office/powerpoint/2010/main" val="2636788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20</a:t>
            </a:fld>
            <a:endParaRPr lang="en-US"/>
          </a:p>
        </p:txBody>
      </p:sp>
    </p:spTree>
    <p:extLst>
      <p:ext uri="{BB962C8B-B14F-4D97-AF65-F5344CB8AC3E}">
        <p14:creationId xmlns:p14="http://schemas.microsoft.com/office/powerpoint/2010/main" val="86784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21</a:t>
            </a:fld>
            <a:endParaRPr lang="en-US"/>
          </a:p>
        </p:txBody>
      </p:sp>
    </p:spTree>
    <p:extLst>
      <p:ext uri="{BB962C8B-B14F-4D97-AF65-F5344CB8AC3E}">
        <p14:creationId xmlns:p14="http://schemas.microsoft.com/office/powerpoint/2010/main" val="286204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22</a:t>
            </a:fld>
            <a:endParaRPr lang="en-US"/>
          </a:p>
        </p:txBody>
      </p:sp>
    </p:spTree>
    <p:extLst>
      <p:ext uri="{BB962C8B-B14F-4D97-AF65-F5344CB8AC3E}">
        <p14:creationId xmlns:p14="http://schemas.microsoft.com/office/powerpoint/2010/main" val="325641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23</a:t>
            </a:fld>
            <a:endParaRPr lang="en-US"/>
          </a:p>
        </p:txBody>
      </p:sp>
    </p:spTree>
    <p:extLst>
      <p:ext uri="{BB962C8B-B14F-4D97-AF65-F5344CB8AC3E}">
        <p14:creationId xmlns:p14="http://schemas.microsoft.com/office/powerpoint/2010/main" val="3754936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E32A9-3D49-5AE2-A180-64E29E37F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F2B3D-EAD4-33C1-D81D-2D6A43D99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24968-E0EF-BB13-53C1-A1FB1CBB0BF4}"/>
              </a:ext>
            </a:extLst>
          </p:cNvPr>
          <p:cNvSpPr>
            <a:spLocks noGrp="1"/>
          </p:cNvSpPr>
          <p:nvPr>
            <p:ph type="body" idx="1"/>
          </p:nvPr>
        </p:nvSpPr>
        <p:spPr/>
        <p:txBody>
          <a:bodyPr/>
          <a:lstStyle/>
          <a:p>
            <a:r>
              <a:rPr lang="en-US"/>
              <a:t>RUN the poll- bottom</a:t>
            </a:r>
          </a:p>
        </p:txBody>
      </p:sp>
      <p:sp>
        <p:nvSpPr>
          <p:cNvPr id="4" name="Slide Number Placeholder 3">
            <a:extLst>
              <a:ext uri="{FF2B5EF4-FFF2-40B4-BE49-F238E27FC236}">
                <a16:creationId xmlns:a16="http://schemas.microsoft.com/office/drawing/2014/main" id="{C914FFCC-632A-A4CB-4300-733155C572F6}"/>
              </a:ext>
            </a:extLst>
          </p:cNvPr>
          <p:cNvSpPr>
            <a:spLocks noGrp="1"/>
          </p:cNvSpPr>
          <p:nvPr>
            <p:ph type="sldNum" sz="quarter" idx="5"/>
          </p:nvPr>
        </p:nvSpPr>
        <p:spPr/>
        <p:txBody>
          <a:bodyPr/>
          <a:lstStyle/>
          <a:p>
            <a:fld id="{66156617-5C6D-4B5F-B5CF-FE2FF77E00F1}" type="slidenum">
              <a:rPr lang="en-US" smtClean="0"/>
              <a:t>24</a:t>
            </a:fld>
            <a:endParaRPr lang="en-US"/>
          </a:p>
        </p:txBody>
      </p:sp>
    </p:spTree>
    <p:extLst>
      <p:ext uri="{BB962C8B-B14F-4D97-AF65-F5344CB8AC3E}">
        <p14:creationId xmlns:p14="http://schemas.microsoft.com/office/powerpoint/2010/main" val="3287113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25</a:t>
            </a:fld>
            <a:endParaRPr lang="en-US"/>
          </a:p>
        </p:txBody>
      </p:sp>
    </p:spTree>
    <p:extLst>
      <p:ext uri="{BB962C8B-B14F-4D97-AF65-F5344CB8AC3E}">
        <p14:creationId xmlns:p14="http://schemas.microsoft.com/office/powerpoint/2010/main" val="112243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a:t>
            </a:fld>
            <a:endParaRPr lang="en-US"/>
          </a:p>
        </p:txBody>
      </p:sp>
    </p:spTree>
    <p:extLst>
      <p:ext uri="{BB962C8B-B14F-4D97-AF65-F5344CB8AC3E}">
        <p14:creationId xmlns:p14="http://schemas.microsoft.com/office/powerpoint/2010/main" val="80297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66156617-5C6D-4B5F-B5CF-FE2FF77E00F1}" type="slidenum">
              <a:rPr lang="en-US" smtClean="0"/>
              <a:t>4</a:t>
            </a:fld>
            <a:endParaRPr lang="en-US"/>
          </a:p>
        </p:txBody>
      </p:sp>
    </p:spTree>
    <p:extLst>
      <p:ext uri="{BB962C8B-B14F-4D97-AF65-F5344CB8AC3E}">
        <p14:creationId xmlns:p14="http://schemas.microsoft.com/office/powerpoint/2010/main" val="369314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5</a:t>
            </a:fld>
            <a:endParaRPr lang="en-US"/>
          </a:p>
        </p:txBody>
      </p:sp>
    </p:spTree>
    <p:extLst>
      <p:ext uri="{BB962C8B-B14F-4D97-AF65-F5344CB8AC3E}">
        <p14:creationId xmlns:p14="http://schemas.microsoft.com/office/powerpoint/2010/main" val="341929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6</a:t>
            </a:fld>
            <a:endParaRPr lang="en-US"/>
          </a:p>
        </p:txBody>
      </p:sp>
    </p:spTree>
    <p:extLst>
      <p:ext uri="{BB962C8B-B14F-4D97-AF65-F5344CB8AC3E}">
        <p14:creationId xmlns:p14="http://schemas.microsoft.com/office/powerpoint/2010/main" val="111434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E2649-C41D-4A21-8302-BD63862455B7}" type="slidenum">
              <a:rPr lang="en-US" smtClean="0"/>
              <a:t>7</a:t>
            </a:fld>
            <a:endParaRPr lang="en-US"/>
          </a:p>
        </p:txBody>
      </p:sp>
    </p:spTree>
    <p:extLst>
      <p:ext uri="{BB962C8B-B14F-4D97-AF65-F5344CB8AC3E}">
        <p14:creationId xmlns:p14="http://schemas.microsoft.com/office/powerpoint/2010/main" val="30387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3D3633"/>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0E2649-C41D-4A21-8302-BD63862455B7}" type="slidenum">
              <a:rPr lang="en-US" smtClean="0"/>
              <a:t>8</a:t>
            </a:fld>
            <a:endParaRPr lang="en-US"/>
          </a:p>
        </p:txBody>
      </p:sp>
    </p:spTree>
    <p:extLst>
      <p:ext uri="{BB962C8B-B14F-4D97-AF65-F5344CB8AC3E}">
        <p14:creationId xmlns:p14="http://schemas.microsoft.com/office/powerpoint/2010/main" val="30387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9</a:t>
            </a:fld>
            <a:endParaRPr lang="en-US"/>
          </a:p>
        </p:txBody>
      </p:sp>
    </p:spTree>
    <p:extLst>
      <p:ext uri="{BB962C8B-B14F-4D97-AF65-F5344CB8AC3E}">
        <p14:creationId xmlns:p14="http://schemas.microsoft.com/office/powerpoint/2010/main" val="2049702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Master" Target="../slideMasters/slideMaster6.xml"/><Relationship Id="rId4" Type="http://schemas.openxmlformats.org/officeDocument/2006/relationships/image" Target="../media/image33.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46B101-B9F6-4362-CC2F-5505B4E367C5}"/>
              </a:ext>
            </a:extLst>
          </p:cNvPr>
          <p:cNvSpPr>
            <a:spLocks noGrp="1"/>
          </p:cNvSpPr>
          <p:nvPr>
            <p:ph type="body" sz="quarter" idx="18"/>
          </p:nvPr>
        </p:nvSpPr>
        <p:spPr>
          <a:xfrm>
            <a:off x="6523750" y="1449388"/>
            <a:ext cx="4832350" cy="401638"/>
          </a:xfrm>
          <a:prstGeom prst="roundRect">
            <a:avLst>
              <a:gd name="adj" fmla="val 8694"/>
            </a:avLst>
          </a:prstGeo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4" name="Title 2">
            <a:extLst>
              <a:ext uri="{FF2B5EF4-FFF2-40B4-BE49-F238E27FC236}">
                <a16:creationId xmlns:a16="http://schemas.microsoft.com/office/drawing/2014/main" id="{35338FB2-AA55-5A4A-5FBB-0E6334230750}"/>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449388"/>
            <a:ext cx="4832350" cy="401638"/>
          </a:xfrm>
          <a:prstGeom prst="roundRect">
            <a:avLst>
              <a:gd name="adj" fmla="val 8694"/>
            </a:avLst>
          </a:prstGeo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387834"/>
            <a:ext cx="0" cy="4918075"/>
          </a:xfrm>
          <a:prstGeom prst="line">
            <a:avLst/>
          </a:prstGeom>
          <a:noFill/>
          <a:ln w="6350" cap="flat" cmpd="sng" algn="ctr">
            <a:solidFill>
              <a:schemeClr val="bg1">
                <a:lumMod val="85000"/>
              </a:schemeClr>
            </a:solidFill>
            <a:prstDash val="solid"/>
            <a:miter lim="800000"/>
          </a:ln>
          <a:effectLst/>
        </p:spPr>
      </p:cxnSp>
      <p:cxnSp>
        <p:nvCxnSpPr>
          <p:cNvPr id="2" name="Straight Connector 1">
            <a:extLst>
              <a:ext uri="{FF2B5EF4-FFF2-40B4-BE49-F238E27FC236}">
                <a16:creationId xmlns:a16="http://schemas.microsoft.com/office/drawing/2014/main" id="{8910A68A-57D9-C26F-4E30-1EC7C18D91FB}"/>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9" name="Text Placeholder 6">
            <a:extLst>
              <a:ext uri="{FF2B5EF4-FFF2-40B4-BE49-F238E27FC236}">
                <a16:creationId xmlns:a16="http://schemas.microsoft.com/office/drawing/2014/main" id="{949E5B81-075B-7800-C72F-540C475C4825}"/>
              </a:ext>
            </a:extLst>
          </p:cNvPr>
          <p:cNvSpPr>
            <a:spLocks noGrp="1"/>
          </p:cNvSpPr>
          <p:nvPr>
            <p:ph type="body" sz="quarter" idx="16"/>
          </p:nvPr>
        </p:nvSpPr>
        <p:spPr>
          <a:xfrm>
            <a:off x="779341" y="1878030"/>
            <a:ext cx="4840624" cy="4491948"/>
          </a:xfrm>
        </p:spPr>
        <p:txBody>
          <a:bodyPr tIns="251999"/>
          <a:lstStyle>
            <a:lvl1pPr marL="342900" indent="-342900">
              <a:buFont typeface="Arial" panose="020B0604020202020204" pitchFamily="34" charset="0"/>
              <a:buChar char="•"/>
              <a:defRPr sz="2200">
                <a:latin typeface="+mj-lt"/>
              </a:defRPr>
            </a:lvl1pPr>
            <a:lvl2pPr marL="582613" indent="-214313">
              <a:tabLst/>
              <a:defRPr sz="2000">
                <a:latin typeface="+mj-lt"/>
              </a:defRPr>
            </a:lvl2pPr>
            <a:lvl3pPr marL="1023938" indent="-225425">
              <a:tabLst/>
              <a:defRPr sz="1800">
                <a:latin typeface="+mj-lt"/>
              </a:defRPr>
            </a:lvl3pPr>
            <a:lvl4pPr marL="1381125" indent="-234950">
              <a:tabLst/>
              <a:defRPr sz="1600">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BEC4495E-8537-537C-BEED-828A89E2CD63}"/>
              </a:ext>
            </a:extLst>
          </p:cNvPr>
          <p:cNvSpPr>
            <a:spLocks noGrp="1"/>
          </p:cNvSpPr>
          <p:nvPr>
            <p:ph type="body" sz="quarter" idx="17"/>
          </p:nvPr>
        </p:nvSpPr>
        <p:spPr>
          <a:xfrm>
            <a:off x="6522378" y="1878030"/>
            <a:ext cx="4840624" cy="4491948"/>
          </a:xfrm>
        </p:spPr>
        <p:txBody>
          <a:bodyPr tIns="251999"/>
          <a:lstStyle>
            <a:lvl1pPr marL="342900" indent="-342900">
              <a:buFont typeface="Arial" panose="020B0604020202020204" pitchFamily="34" charset="0"/>
              <a:buChar char="•"/>
              <a:defRPr sz="2200">
                <a:latin typeface="+mj-lt"/>
              </a:defRPr>
            </a:lvl1pPr>
            <a:lvl2pPr marL="582613" indent="-214313">
              <a:tabLst/>
              <a:defRPr sz="2000">
                <a:latin typeface="+mj-lt"/>
              </a:defRPr>
            </a:lvl2pPr>
            <a:lvl3pPr marL="1023938" indent="-225425">
              <a:tabLst/>
              <a:defRPr sz="1800">
                <a:latin typeface="+mj-lt"/>
              </a:defRPr>
            </a:lvl3pPr>
            <a:lvl4pPr marL="1381125" indent="-234950">
              <a:tabLst/>
              <a:defRPr sz="1600">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CC_2010logo.png">
            <a:extLst>
              <a:ext uri="{FF2B5EF4-FFF2-40B4-BE49-F238E27FC236}">
                <a16:creationId xmlns:a16="http://schemas.microsoft.com/office/drawing/2014/main" id="{79456BF5-839A-D2BB-F1EC-9793521335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31970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1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5DF364-CCFB-DD58-F6A7-0B6E35A52B4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EE9E5FC-A3DB-36E7-7731-EDB1C04B60EB}"/>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 t="32836" r="34514" b="2611"/>
          <a:stretch/>
        </p:blipFill>
        <p:spPr>
          <a:xfrm>
            <a:off x="389744" y="-228599"/>
            <a:ext cx="12396866" cy="6973237"/>
          </a:xfrm>
          <a:prstGeom prst="rect">
            <a:avLst/>
          </a:prstGeom>
        </p:spPr>
      </p:pic>
      <p:sp>
        <p:nvSpPr>
          <p:cNvPr id="3" name="TextBox 2">
            <a:extLst>
              <a:ext uri="{FF2B5EF4-FFF2-40B4-BE49-F238E27FC236}">
                <a16:creationId xmlns:a16="http://schemas.microsoft.com/office/drawing/2014/main" id="{FB7BA633-8C64-2F49-A9D5-A272FCB23662}"/>
              </a:ext>
            </a:extLst>
          </p:cNvPr>
          <p:cNvSpPr txBox="1"/>
          <p:nvPr userDrawn="1"/>
        </p:nvSpPr>
        <p:spPr>
          <a:xfrm>
            <a:off x="6040582" y="1413164"/>
            <a:ext cx="184731" cy="369332"/>
          </a:xfrm>
          <a:prstGeom prst="rect">
            <a:avLst/>
          </a:prstGeom>
          <a:noFill/>
        </p:spPr>
        <p:txBody>
          <a:bodyPr wrap="none" rtlCol="0">
            <a:spAutoFit/>
          </a:bodyPr>
          <a:lstStyle/>
          <a:p>
            <a:endParaRPr lang="en-US"/>
          </a:p>
        </p:txBody>
      </p:sp>
      <p:sp>
        <p:nvSpPr>
          <p:cNvPr id="10" name="Oval 9">
            <a:extLst>
              <a:ext uri="{FF2B5EF4-FFF2-40B4-BE49-F238E27FC236}">
                <a16:creationId xmlns:a16="http://schemas.microsoft.com/office/drawing/2014/main" id="{289BAEDB-D3AF-07F6-1AD6-E5EE7719CC46}"/>
              </a:ext>
            </a:extLst>
          </p:cNvPr>
          <p:cNvSpPr/>
          <p:nvPr userDrawn="1"/>
        </p:nvSpPr>
        <p:spPr>
          <a:xfrm>
            <a:off x="-4554746" y="1811547"/>
            <a:ext cx="9609826" cy="9609826"/>
          </a:xfrm>
          <a:prstGeom prst="ellipse">
            <a:avLst/>
          </a:prstGeom>
          <a:noFill/>
          <a:ln w="19050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03F44E-2CAA-0CD2-965E-9ED78102177F}"/>
              </a:ext>
            </a:extLst>
          </p:cNvPr>
          <p:cNvSpPr/>
          <p:nvPr userDrawn="1"/>
        </p:nvSpPr>
        <p:spPr>
          <a:xfrm>
            <a:off x="7069347" y="-5037826"/>
            <a:ext cx="9609826" cy="9609826"/>
          </a:xfrm>
          <a:prstGeom prst="ellipse">
            <a:avLst/>
          </a:prstGeom>
          <a:noFill/>
          <a:ln w="190500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3E7586-8291-A40A-36B7-2A63CFAA30D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B8F9B31C-0111-4AEE-739B-2D66EB3D6DF7}"/>
              </a:ext>
            </a:extLst>
          </p:cNvPr>
          <p:cNvSpPr>
            <a:spLocks noGrp="1"/>
          </p:cNvSpPr>
          <p:nvPr>
            <p:ph type="body" sz="quarter" idx="19" hasCustomPrompt="1"/>
          </p:nvPr>
        </p:nvSpPr>
        <p:spPr>
          <a:xfrm>
            <a:off x="1608676" y="1512727"/>
            <a:ext cx="2629684" cy="644687"/>
          </a:xfrm>
          <a:solidFill>
            <a:schemeClr val="tx1">
              <a:lumMod val="50000"/>
              <a:alpha val="50143"/>
            </a:schemeClr>
          </a:solidFill>
          <a:ln w="6350">
            <a:noFill/>
          </a:ln>
        </p:spPr>
        <p:style>
          <a:lnRef idx="3">
            <a:schemeClr val="lt1"/>
          </a:lnRef>
          <a:fillRef idx="1">
            <a:schemeClr val="accent6"/>
          </a:fillRef>
          <a:effectRef idx="1">
            <a:schemeClr val="accent6"/>
          </a:effectRef>
          <a:fontRef idx="minor">
            <a:schemeClr val="lt1"/>
          </a:fontRef>
        </p:style>
        <p:txBody>
          <a:bodyPr tIns="0" bIns="0" anchor="ctr">
            <a:no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sp>
        <p:nvSpPr>
          <p:cNvPr id="16" name="Text Placeholder 5">
            <a:extLst>
              <a:ext uri="{FF2B5EF4-FFF2-40B4-BE49-F238E27FC236}">
                <a16:creationId xmlns:a16="http://schemas.microsoft.com/office/drawing/2014/main" id="{54281217-D544-9E33-9687-15E122D64E25}"/>
              </a:ext>
            </a:extLst>
          </p:cNvPr>
          <p:cNvSpPr>
            <a:spLocks noGrp="1"/>
          </p:cNvSpPr>
          <p:nvPr>
            <p:ph type="body" sz="quarter" idx="16" hasCustomPrompt="1"/>
          </p:nvPr>
        </p:nvSpPr>
        <p:spPr>
          <a:xfrm>
            <a:off x="1468483" y="2155371"/>
            <a:ext cx="9673347" cy="1926771"/>
          </a:xfrm>
          <a:noFill/>
        </p:spPr>
        <p:txBody>
          <a:bodyPr tIns="0" bIns="0" anchor="ctr" anchorCtr="0">
            <a:noAutofit/>
          </a:bodyPr>
          <a:lstStyle>
            <a:lvl1pPr marL="0" indent="0">
              <a:spcBef>
                <a:spcPts val="0"/>
              </a:spcBef>
              <a:buNone/>
              <a:defRPr sz="4400" baseline="0">
                <a:solidFill>
                  <a:schemeClr val="bg1"/>
                </a:solidFill>
                <a:latin typeface="+mj-lt"/>
              </a:defRPr>
            </a:lvl1pPr>
          </a:lstStyle>
          <a:p>
            <a:pPr lvl="0"/>
            <a:r>
              <a:rPr lang="en-US"/>
              <a:t>Click to add title text</a:t>
            </a:r>
          </a:p>
        </p:txBody>
      </p:sp>
      <p:sp>
        <p:nvSpPr>
          <p:cNvPr id="17" name="Text Placeholder 15">
            <a:extLst>
              <a:ext uri="{FF2B5EF4-FFF2-40B4-BE49-F238E27FC236}">
                <a16:creationId xmlns:a16="http://schemas.microsoft.com/office/drawing/2014/main" id="{CEB1B364-CBD5-19BC-4AE2-B0C1B17636A1}"/>
              </a:ext>
            </a:extLst>
          </p:cNvPr>
          <p:cNvSpPr>
            <a:spLocks noGrp="1"/>
          </p:cNvSpPr>
          <p:nvPr>
            <p:ph type="body" sz="quarter" idx="17" hasCustomPrompt="1"/>
          </p:nvPr>
        </p:nvSpPr>
        <p:spPr>
          <a:xfrm>
            <a:off x="1499481" y="4096901"/>
            <a:ext cx="4623025" cy="654713"/>
          </a:xfrm>
        </p:spPr>
        <p:txBody>
          <a:bodyPr>
            <a:noAutofit/>
          </a:bodyPr>
          <a:lstStyle>
            <a:lvl1pPr marL="0" indent="0">
              <a:buNone/>
              <a:defRPr sz="2400" b="0" baseline="0">
                <a:solidFill>
                  <a:schemeClr val="bg1"/>
                </a:solidFill>
                <a:latin typeface="+mj-lt"/>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8" name="Text Placeholder 15">
            <a:extLst>
              <a:ext uri="{FF2B5EF4-FFF2-40B4-BE49-F238E27FC236}">
                <a16:creationId xmlns:a16="http://schemas.microsoft.com/office/drawing/2014/main" id="{C95DC90E-628C-CF9F-705A-D94CAE258D60}"/>
              </a:ext>
            </a:extLst>
          </p:cNvPr>
          <p:cNvSpPr>
            <a:spLocks noGrp="1"/>
          </p:cNvSpPr>
          <p:nvPr>
            <p:ph type="body" sz="quarter" idx="18" hasCustomPrompt="1"/>
          </p:nvPr>
        </p:nvSpPr>
        <p:spPr>
          <a:xfrm>
            <a:off x="1499481" y="4736592"/>
            <a:ext cx="4623025" cy="759749"/>
          </a:xfrm>
        </p:spPr>
        <p:txBody>
          <a:bodyPr tIns="182880">
            <a:noAutofit/>
          </a:bodyPr>
          <a:lstStyle>
            <a:lvl1pPr marL="0" indent="0">
              <a:lnSpc>
                <a:spcPts val="2480"/>
              </a:lnSpc>
              <a:spcBef>
                <a:spcPts val="0"/>
              </a:spcBef>
              <a:buNone/>
              <a:defRPr sz="2000"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 Company | Date</a:t>
            </a:r>
          </a:p>
        </p:txBody>
      </p:sp>
      <p:cxnSp>
        <p:nvCxnSpPr>
          <p:cNvPr id="4" name="Straight Connector 3">
            <a:extLst>
              <a:ext uri="{FF2B5EF4-FFF2-40B4-BE49-F238E27FC236}">
                <a16:creationId xmlns:a16="http://schemas.microsoft.com/office/drawing/2014/main" id="{FA76E65D-8DA4-9E8F-A5A4-0DCD70771E48}"/>
              </a:ext>
            </a:extLst>
          </p:cNvPr>
          <p:cNvCxnSpPr/>
          <p:nvPr userDrawn="1"/>
        </p:nvCxnSpPr>
        <p:spPr>
          <a:xfrm>
            <a:off x="1596325" y="4076054"/>
            <a:ext cx="6664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980DD82-431B-406B-2DDF-9884784BDA45}"/>
              </a:ext>
            </a:extLst>
          </p:cNvPr>
          <p:cNvPicPr>
            <a:picLocks noChangeAspect="1"/>
          </p:cNvPicPr>
          <p:nvPr userDrawn="1"/>
        </p:nvPicPr>
        <p:blipFill>
          <a:blip r:embed="rId4"/>
          <a:stretch>
            <a:fillRect/>
          </a:stretch>
        </p:blipFill>
        <p:spPr>
          <a:xfrm>
            <a:off x="8776714" y="5843027"/>
            <a:ext cx="2658604" cy="314957"/>
          </a:xfrm>
          <a:prstGeom prst="rect">
            <a:avLst/>
          </a:prstGeom>
        </p:spPr>
      </p:pic>
    </p:spTree>
    <p:extLst>
      <p:ext uri="{BB962C8B-B14F-4D97-AF65-F5344CB8AC3E}">
        <p14:creationId xmlns:p14="http://schemas.microsoft.com/office/powerpoint/2010/main" val="575420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0095F21-4A5D-9420-F64F-39BF614EEEA0}"/>
              </a:ext>
            </a:extLst>
          </p:cNvPr>
          <p:cNvSpPr>
            <a:spLocks noGrp="1"/>
          </p:cNvSpPr>
          <p:nvPr>
            <p:ph type="body" sz="quarter" idx="20" hasCustomPrompt="1"/>
          </p:nvPr>
        </p:nvSpPr>
        <p:spPr>
          <a:xfrm>
            <a:off x="694275" y="1286467"/>
            <a:ext cx="2187661" cy="536718"/>
          </a:xfrm>
          <a:prstGeom prst="roundRect">
            <a:avLst>
              <a:gd name="adj" fmla="val 6885"/>
            </a:avLst>
          </a:prstGeom>
          <a:solidFill>
            <a:schemeClr val="accent5"/>
          </a:solidFill>
          <a:ln w="6350">
            <a:noFill/>
          </a:ln>
        </p:spPr>
        <p:style>
          <a:lnRef idx="3">
            <a:schemeClr val="lt1"/>
          </a:lnRef>
          <a:fillRef idx="1">
            <a:schemeClr val="accent6"/>
          </a:fillRef>
          <a:effectRef idx="1">
            <a:schemeClr val="accent6"/>
          </a:effectRef>
          <a:fontRef idx="minor">
            <a:schemeClr val="lt1"/>
          </a:fontRef>
        </p:style>
        <p:txBody>
          <a:bodyPr tIns="0" bIns="0" anchor="ctr">
            <a:no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grpSp>
        <p:nvGrpSpPr>
          <p:cNvPr id="2" name="Group 1">
            <a:extLst>
              <a:ext uri="{FF2B5EF4-FFF2-40B4-BE49-F238E27FC236}">
                <a16:creationId xmlns:a16="http://schemas.microsoft.com/office/drawing/2014/main" id="{DFD874B6-F4FF-F0BC-6E69-910B144E7FDC}"/>
              </a:ext>
            </a:extLst>
          </p:cNvPr>
          <p:cNvGrpSpPr/>
          <p:nvPr userDrawn="1"/>
        </p:nvGrpSpPr>
        <p:grpSpPr>
          <a:xfrm>
            <a:off x="6369978" y="-1351850"/>
            <a:ext cx="10646636" cy="9609826"/>
            <a:chOff x="6369978" y="-1351850"/>
            <a:chExt cx="10646636" cy="9609826"/>
          </a:xfrm>
        </p:grpSpPr>
        <p:sp>
          <p:nvSpPr>
            <p:cNvPr id="15" name="Oval 14">
              <a:extLst>
                <a:ext uri="{FF2B5EF4-FFF2-40B4-BE49-F238E27FC236}">
                  <a16:creationId xmlns:a16="http://schemas.microsoft.com/office/drawing/2014/main" id="{3725A277-33B1-44AE-8B0D-68AABC1D93D0}"/>
                </a:ext>
              </a:extLst>
            </p:cNvPr>
            <p:cNvSpPr>
              <a:spLocks noChangeAspect="1"/>
            </p:cNvSpPr>
            <p:nvPr userDrawn="1"/>
          </p:nvSpPr>
          <p:spPr>
            <a:xfrm>
              <a:off x="7406788" y="-1351850"/>
              <a:ext cx="9609826" cy="9609826"/>
            </a:xfrm>
            <a:prstGeom prst="ellipse">
              <a:avLst/>
            </a:prstGeom>
            <a:noFill/>
            <a:ln w="1905000">
              <a:gradFill>
                <a:gsLst>
                  <a:gs pos="20000">
                    <a:schemeClr val="accent2"/>
                  </a:gs>
                  <a:gs pos="50000">
                    <a:schemeClr val="accent3"/>
                  </a:gs>
                  <a:gs pos="8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0539F99-5940-B228-8E72-289FCFFDD1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3048" r="12510"/>
            <a:stretch/>
          </p:blipFill>
          <p:spPr>
            <a:xfrm>
              <a:off x="6369978" y="-71614"/>
              <a:ext cx="4387065" cy="7164951"/>
            </a:xfrm>
            <a:prstGeom prst="rect">
              <a:avLst/>
            </a:prstGeom>
          </p:spPr>
        </p:pic>
      </p:grpSp>
      <p:sp>
        <p:nvSpPr>
          <p:cNvPr id="21" name="Subtitle 2">
            <a:extLst>
              <a:ext uri="{FF2B5EF4-FFF2-40B4-BE49-F238E27FC236}">
                <a16:creationId xmlns:a16="http://schemas.microsoft.com/office/drawing/2014/main" id="{92383BDE-92A3-31F7-D9C9-AAF952FEF93A}"/>
              </a:ext>
            </a:extLst>
          </p:cNvPr>
          <p:cNvSpPr>
            <a:spLocks noGrp="1"/>
          </p:cNvSpPr>
          <p:nvPr userDrawn="1">
            <p:ph type="subTitle" idx="1"/>
          </p:nvPr>
        </p:nvSpPr>
        <p:spPr>
          <a:xfrm>
            <a:off x="685799" y="4354844"/>
            <a:ext cx="5642811" cy="1717676"/>
          </a:xfrm>
        </p:spPr>
        <p:txBody>
          <a:bodyPr lIns="0" rIns="0"/>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5">
            <a:extLst>
              <a:ext uri="{FF2B5EF4-FFF2-40B4-BE49-F238E27FC236}">
                <a16:creationId xmlns:a16="http://schemas.microsoft.com/office/drawing/2014/main" id="{E09D3171-5FEA-C08E-3110-CB4253B4452E}"/>
              </a:ext>
            </a:extLst>
          </p:cNvPr>
          <p:cNvSpPr>
            <a:spLocks noGrp="1"/>
          </p:cNvSpPr>
          <p:nvPr userDrawn="1">
            <p:ph type="body" sz="quarter" idx="16" hasCustomPrompt="1"/>
          </p:nvPr>
        </p:nvSpPr>
        <p:spPr>
          <a:xfrm>
            <a:off x="691495" y="1828800"/>
            <a:ext cx="5613052" cy="2465719"/>
          </a:xfrm>
          <a:noFill/>
        </p:spPr>
        <p:txBody>
          <a:bodyPr lIns="0" tIns="0" rIns="0" bIns="274320" anchor="b" anchorCtr="0">
            <a:noAutofit/>
          </a:bodyPr>
          <a:lstStyle>
            <a:lvl1pPr marL="0" marR="0" indent="0" algn="l" defTabSz="914377" rtl="0" eaLnBrk="1" fontAlgn="auto" latinLnBrk="0" hangingPunct="1">
              <a:lnSpc>
                <a:spcPct val="90000"/>
              </a:lnSpc>
              <a:spcBef>
                <a:spcPts val="0"/>
              </a:spcBef>
              <a:spcAft>
                <a:spcPts val="0"/>
              </a:spcAft>
              <a:buClr>
                <a:schemeClr val="accent3"/>
              </a:buClr>
              <a:buSzTx/>
              <a:buFont typeface="Arial" panose="020B0604020202020204" pitchFamily="34" charset="0"/>
              <a:buNone/>
              <a:tabLst/>
              <a:defRPr sz="4400" baseline="0">
                <a:solidFill>
                  <a:schemeClr val="tx1"/>
                </a:solidFill>
                <a:latin typeface="+mj-lt"/>
              </a:defRPr>
            </a:lvl1pPr>
          </a:lstStyle>
          <a:p>
            <a:pPr marL="0" marR="0" lvl="0" indent="0" algn="l" defTabSz="914377" rtl="0" eaLnBrk="1" fontAlgn="auto" latinLnBrk="0" hangingPunct="1">
              <a:lnSpc>
                <a:spcPct val="90000"/>
              </a:lnSpc>
              <a:spcBef>
                <a:spcPts val="0"/>
              </a:spcBef>
              <a:spcAft>
                <a:spcPts val="0"/>
              </a:spcAft>
              <a:buClr>
                <a:schemeClr val="accent3"/>
              </a:buClr>
              <a:buSzTx/>
              <a:buFont typeface="Arial" panose="020B0604020202020204" pitchFamily="34" charset="0"/>
              <a:buNone/>
              <a:tabLst/>
              <a:defRPr/>
            </a:pPr>
            <a:r>
              <a:rPr lang="en-US"/>
              <a:t>Click to add title text</a:t>
            </a:r>
          </a:p>
        </p:txBody>
      </p:sp>
      <p:cxnSp>
        <p:nvCxnSpPr>
          <p:cNvPr id="14" name="Straight Connector 13">
            <a:extLst>
              <a:ext uri="{FF2B5EF4-FFF2-40B4-BE49-F238E27FC236}">
                <a16:creationId xmlns:a16="http://schemas.microsoft.com/office/drawing/2014/main" id="{235D4EE4-79AD-982B-4532-6D4A91F7C653}"/>
              </a:ext>
            </a:extLst>
          </p:cNvPr>
          <p:cNvCxnSpPr>
            <a:cxnSpLocks/>
          </p:cNvCxnSpPr>
          <p:nvPr userDrawn="1"/>
        </p:nvCxnSpPr>
        <p:spPr>
          <a:xfrm>
            <a:off x="684478" y="4319163"/>
            <a:ext cx="576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FB5ACC25-A118-B42D-06C5-6F2917DB2F5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85800" y="6035552"/>
            <a:ext cx="2141549" cy="295986"/>
          </a:xfrm>
          <a:prstGeom prst="rect">
            <a:avLst/>
          </a:prstGeom>
        </p:spPr>
      </p:pic>
      <p:sp>
        <p:nvSpPr>
          <p:cNvPr id="3" name="Picture Placeholder 2">
            <a:extLst>
              <a:ext uri="{FF2B5EF4-FFF2-40B4-BE49-F238E27FC236}">
                <a16:creationId xmlns:a16="http://schemas.microsoft.com/office/drawing/2014/main" id="{0E9EA665-7785-6AAC-2136-E28D1DECE869}"/>
              </a:ext>
            </a:extLst>
          </p:cNvPr>
          <p:cNvSpPr>
            <a:spLocks noGrp="1" noChangeAspect="1"/>
          </p:cNvSpPr>
          <p:nvPr userDrawn="1">
            <p:ph type="pic" sz="quarter" idx="17"/>
          </p:nvPr>
        </p:nvSpPr>
        <p:spPr>
          <a:xfrm>
            <a:off x="8329863" y="-433137"/>
            <a:ext cx="7772400" cy="7772400"/>
          </a:xfrm>
          <a:prstGeom prst="ellipse">
            <a:avLst/>
          </a:prstGeom>
          <a:solidFill>
            <a:schemeClr val="bg2"/>
          </a:solidFill>
          <a:ln w="127000">
            <a:solidFill>
              <a:schemeClr val="bg1"/>
            </a:solidFill>
          </a:ln>
        </p:spPr>
        <p:txBody>
          <a:bodyPr/>
          <a:lstStyle/>
          <a:p>
            <a:endParaRPr lang="en-US"/>
          </a:p>
        </p:txBody>
      </p:sp>
    </p:spTree>
    <p:extLst>
      <p:ext uri="{BB962C8B-B14F-4D97-AF65-F5344CB8AC3E}">
        <p14:creationId xmlns:p14="http://schemas.microsoft.com/office/powerpoint/2010/main" val="2413372580"/>
      </p:ext>
    </p:extLst>
  </p:cSld>
  <p:clrMapOvr>
    <a:masterClrMapping/>
  </p:clrMapOvr>
  <p:extLst>
    <p:ext uri="{DCECCB84-F9BA-43D5-87BE-67443E8EF086}">
      <p15:sldGuideLst xmlns:p15="http://schemas.microsoft.com/office/powerpoint/2012/main">
        <p15:guide id="1" orient="horz" pos="3072">
          <p15:clr>
            <a:srgbClr val="FBAE40"/>
          </p15:clr>
        </p15:guide>
        <p15:guide id="2" pos="3768">
          <p15:clr>
            <a:srgbClr val="FBAE40"/>
          </p15:clr>
        </p15:guide>
        <p15:guide id="3" orient="horz" pos="2160">
          <p15:clr>
            <a:srgbClr val="FBAE40"/>
          </p15:clr>
        </p15:guide>
        <p15:guide id="4" pos="432">
          <p15:clr>
            <a:srgbClr val="FBAE40"/>
          </p15:clr>
        </p15:guide>
        <p15:guide id="5" orient="horz" pos="1152">
          <p15:clr>
            <a:srgbClr val="FBAE40"/>
          </p15:clr>
        </p15:guide>
        <p15:guide id="6" pos="76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BD9E64-FF81-B540-9605-2ED99882DA6D}"/>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bg1"/>
                </a:solidFill>
                <a:latin typeface="+mj-lt"/>
              </a:defRPr>
            </a:lvl1pPr>
          </a:lstStyle>
          <a:p>
            <a:pPr lvl="0"/>
            <a:r>
              <a:rPr lang="en-US"/>
              <a:t>Click to add title text</a:t>
            </a:r>
          </a:p>
        </p:txBody>
      </p:sp>
      <p:sp>
        <p:nvSpPr>
          <p:cNvPr id="8" name="Text Placeholder 15"/>
          <p:cNvSpPr>
            <a:spLocks noGrp="1"/>
          </p:cNvSpPr>
          <p:nvPr>
            <p:ph type="body" sz="quarter" idx="17" hasCustomPrompt="1"/>
          </p:nvPr>
        </p:nvSpPr>
        <p:spPr>
          <a:xfrm>
            <a:off x="1499481" y="3182501"/>
            <a:ext cx="4623025" cy="415465"/>
          </a:xfrm>
        </p:spPr>
        <p:txBody>
          <a:bodyPr>
            <a:noAutofit/>
          </a:bodyPr>
          <a:lstStyle>
            <a:lvl1pPr marL="0" indent="0">
              <a:buNone/>
              <a:defRPr sz="2400" b="1"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400"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 Company | Date</a:t>
            </a:r>
          </a:p>
        </p:txBody>
      </p:sp>
      <p:sp>
        <p:nvSpPr>
          <p:cNvPr id="3" name="Text Placeholder 2"/>
          <p:cNvSpPr>
            <a:spLocks noGrp="1"/>
          </p:cNvSpPr>
          <p:nvPr>
            <p:ph type="body" sz="quarter" idx="19" hasCustomPrompt="1"/>
          </p:nvPr>
        </p:nvSpPr>
        <p:spPr>
          <a:xfrm>
            <a:off x="1500190" y="1512727"/>
            <a:ext cx="2629684" cy="644687"/>
          </a:xfrm>
          <a:solidFill>
            <a:srgbClr val="008E99"/>
          </a:solidFill>
          <a:ln w="6350">
            <a:noFill/>
          </a:ln>
        </p:spPr>
        <p:style>
          <a:lnRef idx="3">
            <a:schemeClr val="lt1"/>
          </a:lnRef>
          <a:fillRef idx="1">
            <a:schemeClr val="accent6"/>
          </a:fillRef>
          <a:effectRef idx="1">
            <a:schemeClr val="accent6"/>
          </a:effectRef>
          <a:fontRef idx="minor">
            <a:schemeClr val="lt1"/>
          </a:fontRef>
        </p:style>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pic>
        <p:nvPicPr>
          <p:cNvPr id="4" name="Graphic 3">
            <a:extLst>
              <a:ext uri="{FF2B5EF4-FFF2-40B4-BE49-F238E27FC236}">
                <a16:creationId xmlns:a16="http://schemas.microsoft.com/office/drawing/2014/main" id="{4EFB7B1C-BBA0-9D4D-8F70-FB6F397CF1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12901" y="4986670"/>
            <a:ext cx="2551832" cy="1971871"/>
          </a:xfrm>
          <a:prstGeom prst="rect">
            <a:avLst/>
          </a:prstGeom>
        </p:spPr>
      </p:pic>
    </p:spTree>
    <p:extLst>
      <p:ext uri="{BB962C8B-B14F-4D97-AF65-F5344CB8AC3E}">
        <p14:creationId xmlns:p14="http://schemas.microsoft.com/office/powerpoint/2010/main" val="61706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5B81A5E-2764-BED2-DFBD-565CEA443263}"/>
              </a:ext>
            </a:extLst>
          </p:cNvPr>
          <p:cNvGrpSpPr/>
          <p:nvPr userDrawn="1"/>
        </p:nvGrpSpPr>
        <p:grpSpPr>
          <a:xfrm>
            <a:off x="4138818" y="1236868"/>
            <a:ext cx="1199586" cy="4419804"/>
            <a:chOff x="5370022" y="1145374"/>
            <a:chExt cx="1199586" cy="4419804"/>
          </a:xfrm>
        </p:grpSpPr>
        <p:cxnSp>
          <p:nvCxnSpPr>
            <p:cNvPr id="7" name="Straight Connector 6">
              <a:extLst>
                <a:ext uri="{FF2B5EF4-FFF2-40B4-BE49-F238E27FC236}">
                  <a16:creationId xmlns:a16="http://schemas.microsoft.com/office/drawing/2014/main" id="{9C8E29D0-F10F-78DE-FCDD-3613CD2D6F86}"/>
                </a:ext>
              </a:extLst>
            </p:cNvPr>
            <p:cNvCxnSpPr>
              <a:cxnSpLocks/>
            </p:cNvCxnSpPr>
            <p:nvPr/>
          </p:nvCxnSpPr>
          <p:spPr>
            <a:xfrm>
              <a:off x="5370022" y="1199374"/>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B90CDFE-69F9-231A-4E8C-2FBAAC1871D6}"/>
                </a:ext>
              </a:extLst>
            </p:cNvPr>
            <p:cNvSpPr>
              <a:spLocks noChangeAspect="1"/>
            </p:cNvSpPr>
            <p:nvPr/>
          </p:nvSpPr>
          <p:spPr>
            <a:xfrm>
              <a:off x="6082470" y="114537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AFD16E8-626A-5039-E5A7-7D16BCA601D7}"/>
                </a:ext>
              </a:extLst>
            </p:cNvPr>
            <p:cNvCxnSpPr>
              <a:cxnSpLocks/>
            </p:cNvCxnSpPr>
            <p:nvPr/>
          </p:nvCxnSpPr>
          <p:spPr>
            <a:xfrm>
              <a:off x="5645084" y="2277325"/>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F97E46F-2309-23BF-913A-C699B708DCF8}"/>
                </a:ext>
              </a:extLst>
            </p:cNvPr>
            <p:cNvSpPr>
              <a:spLocks noChangeAspect="1"/>
            </p:cNvSpPr>
            <p:nvPr/>
          </p:nvSpPr>
          <p:spPr>
            <a:xfrm>
              <a:off x="6357532" y="222332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EEECAB1-1825-1DDA-EC09-15E237C076F0}"/>
                </a:ext>
              </a:extLst>
            </p:cNvPr>
            <p:cNvCxnSpPr>
              <a:cxnSpLocks/>
            </p:cNvCxnSpPr>
            <p:nvPr/>
          </p:nvCxnSpPr>
          <p:spPr>
            <a:xfrm>
              <a:off x="5749160" y="3340408"/>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62E2B51-36AA-E80E-3275-ED1A2E231423}"/>
                </a:ext>
              </a:extLst>
            </p:cNvPr>
            <p:cNvSpPr>
              <a:spLocks noChangeAspect="1"/>
            </p:cNvSpPr>
            <p:nvPr/>
          </p:nvSpPr>
          <p:spPr>
            <a:xfrm>
              <a:off x="6461608" y="328640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DDD98B4-EFF4-E6C3-81DE-2E9605BB47BC}"/>
                </a:ext>
              </a:extLst>
            </p:cNvPr>
            <p:cNvCxnSpPr>
              <a:cxnSpLocks/>
            </p:cNvCxnSpPr>
            <p:nvPr/>
          </p:nvCxnSpPr>
          <p:spPr>
            <a:xfrm>
              <a:off x="5689688" y="4418359"/>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20D9595-6101-04B0-6C14-B27E23A25D67}"/>
                </a:ext>
              </a:extLst>
            </p:cNvPr>
            <p:cNvSpPr>
              <a:spLocks noChangeAspect="1"/>
            </p:cNvSpPr>
            <p:nvPr/>
          </p:nvSpPr>
          <p:spPr>
            <a:xfrm>
              <a:off x="6402136" y="436435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E9CE721-6E84-3F20-394B-BD717AAC5761}"/>
                </a:ext>
              </a:extLst>
            </p:cNvPr>
            <p:cNvCxnSpPr>
              <a:cxnSpLocks/>
            </p:cNvCxnSpPr>
            <p:nvPr/>
          </p:nvCxnSpPr>
          <p:spPr>
            <a:xfrm>
              <a:off x="5444363" y="5511178"/>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AD554C2-EDE5-8B62-4B93-041AC2AE5240}"/>
                </a:ext>
              </a:extLst>
            </p:cNvPr>
            <p:cNvSpPr>
              <a:spLocks noChangeAspect="1"/>
            </p:cNvSpPr>
            <p:nvPr/>
          </p:nvSpPr>
          <p:spPr>
            <a:xfrm>
              <a:off x="6156811" y="545717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7">
            <a:extLst>
              <a:ext uri="{FF2B5EF4-FFF2-40B4-BE49-F238E27FC236}">
                <a16:creationId xmlns:a16="http://schemas.microsoft.com/office/drawing/2014/main" id="{96BF5C68-9464-255A-67DE-16811B453B17}"/>
              </a:ext>
            </a:extLst>
          </p:cNvPr>
          <p:cNvSpPr>
            <a:spLocks noGrp="1"/>
          </p:cNvSpPr>
          <p:nvPr>
            <p:ph type="body" sz="quarter" idx="26"/>
          </p:nvPr>
        </p:nvSpPr>
        <p:spPr>
          <a:xfrm>
            <a:off x="4855256" y="771014"/>
            <a:ext cx="6956662"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3" name="Text Placeholder 7">
            <a:extLst>
              <a:ext uri="{FF2B5EF4-FFF2-40B4-BE49-F238E27FC236}">
                <a16:creationId xmlns:a16="http://schemas.microsoft.com/office/drawing/2014/main" id="{C15EBFD5-C285-AC5D-ABE9-CDB4B4633C93}"/>
              </a:ext>
            </a:extLst>
          </p:cNvPr>
          <p:cNvSpPr>
            <a:spLocks noGrp="1"/>
          </p:cNvSpPr>
          <p:nvPr>
            <p:ph type="body" sz="quarter" idx="28"/>
          </p:nvPr>
        </p:nvSpPr>
        <p:spPr>
          <a:xfrm>
            <a:off x="4929191" y="5084486"/>
            <a:ext cx="6872279"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4" name="Text Placeholder 7">
            <a:extLst>
              <a:ext uri="{FF2B5EF4-FFF2-40B4-BE49-F238E27FC236}">
                <a16:creationId xmlns:a16="http://schemas.microsoft.com/office/drawing/2014/main" id="{A7AC766D-6064-DDF5-E496-4832B078FE8D}"/>
              </a:ext>
            </a:extLst>
          </p:cNvPr>
          <p:cNvSpPr>
            <a:spLocks noGrp="1"/>
          </p:cNvSpPr>
          <p:nvPr>
            <p:ph type="body" sz="quarter" idx="29"/>
          </p:nvPr>
        </p:nvSpPr>
        <p:spPr>
          <a:xfrm>
            <a:off x="5128420" y="1848075"/>
            <a:ext cx="6656620"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5" name="Text Placeholder 7">
            <a:extLst>
              <a:ext uri="{FF2B5EF4-FFF2-40B4-BE49-F238E27FC236}">
                <a16:creationId xmlns:a16="http://schemas.microsoft.com/office/drawing/2014/main" id="{4F348CB7-DF91-E594-6FA9-98F03A8F4F60}"/>
              </a:ext>
            </a:extLst>
          </p:cNvPr>
          <p:cNvSpPr>
            <a:spLocks noGrp="1"/>
          </p:cNvSpPr>
          <p:nvPr>
            <p:ph type="body" sz="quarter" idx="31"/>
          </p:nvPr>
        </p:nvSpPr>
        <p:spPr>
          <a:xfrm>
            <a:off x="5174139" y="3989466"/>
            <a:ext cx="6604439"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6" name="Text Placeholder 7">
            <a:extLst>
              <a:ext uri="{FF2B5EF4-FFF2-40B4-BE49-F238E27FC236}">
                <a16:creationId xmlns:a16="http://schemas.microsoft.com/office/drawing/2014/main" id="{7FED94D0-D5DD-C867-750A-4354E2B5D44D}"/>
              </a:ext>
            </a:extLst>
          </p:cNvPr>
          <p:cNvSpPr>
            <a:spLocks noGrp="1"/>
          </p:cNvSpPr>
          <p:nvPr>
            <p:ph type="body" sz="quarter" idx="30"/>
          </p:nvPr>
        </p:nvSpPr>
        <p:spPr>
          <a:xfrm>
            <a:off x="5232445" y="2911547"/>
            <a:ext cx="6526167"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1" name="Oval 10">
            <a:extLst>
              <a:ext uri="{FF2B5EF4-FFF2-40B4-BE49-F238E27FC236}">
                <a16:creationId xmlns:a16="http://schemas.microsoft.com/office/drawing/2014/main" id="{A47B3B3B-DFFA-7ACE-2438-4E2700A732D7}"/>
              </a:ext>
            </a:extLst>
          </p:cNvPr>
          <p:cNvSpPr>
            <a:spLocks noChangeAspect="1"/>
          </p:cNvSpPr>
          <p:nvPr userDrawn="1"/>
        </p:nvSpPr>
        <p:spPr>
          <a:xfrm>
            <a:off x="-9154795" y="-3566160"/>
            <a:ext cx="13990320" cy="13990320"/>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92B77A-94BC-8EBB-89D6-BA604CD34E7B}"/>
              </a:ext>
            </a:extLst>
          </p:cNvPr>
          <p:cNvSpPr/>
          <p:nvPr userDrawn="1"/>
        </p:nvSpPr>
        <p:spPr>
          <a:xfrm>
            <a:off x="-8887921" y="-3282950"/>
            <a:ext cx="13423900" cy="13423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24DB609-D875-B94C-4822-BE02D6CDEFB9}"/>
              </a:ext>
            </a:extLst>
          </p:cNvPr>
          <p:cNvPicPr>
            <a:picLocks noChangeAspect="1"/>
          </p:cNvPicPr>
          <p:nvPr userDrawn="1"/>
        </p:nvPicPr>
        <p:blipFill rotWithShape="1">
          <a:blip r:embed="rId2">
            <a:alphaModFix amt="50000"/>
            <a:extLst>
              <a:ext uri="{96DAC541-7B7A-43D3-8B79-37D633B846F1}">
                <asvg:svgBlip xmlns:asvg="http://schemas.microsoft.com/office/drawing/2016/SVG/main" r:embed="rId3"/>
              </a:ext>
            </a:extLst>
          </a:blip>
          <a:srcRect l="4508" t="1853" r="57530" b="2431"/>
          <a:stretch/>
        </p:blipFill>
        <p:spPr>
          <a:xfrm>
            <a:off x="-1" y="1"/>
            <a:ext cx="4835525" cy="6858000"/>
          </a:xfrm>
          <a:prstGeom prst="rect">
            <a:avLst/>
          </a:prstGeom>
        </p:spPr>
      </p:pic>
      <p:sp>
        <p:nvSpPr>
          <p:cNvPr id="4" name="Rectangle 3">
            <a:extLst>
              <a:ext uri="{FF2B5EF4-FFF2-40B4-BE49-F238E27FC236}">
                <a16:creationId xmlns:a16="http://schemas.microsoft.com/office/drawing/2014/main" id="{2457473C-2DD7-9F45-BBC9-6CD373FE0949}"/>
              </a:ext>
            </a:extLst>
          </p:cNvPr>
          <p:cNvSpPr/>
          <p:nvPr userDrawn="1"/>
        </p:nvSpPr>
        <p:spPr>
          <a:xfrm>
            <a:off x="215963" y="215153"/>
            <a:ext cx="11751919" cy="6418730"/>
          </a:xfrm>
          <a:prstGeom prst="rect">
            <a:avLst/>
          </a:prstGeom>
          <a:noFill/>
          <a:ln w="444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222750" algn="l"/>
              </a:tabLst>
              <a:defRPr/>
            </a:pPr>
            <a:endParaRPr lang="en-US" sz="1800">
              <a:solidFill>
                <a:schemeClr val="bg1"/>
              </a:solidFill>
              <a:latin typeface="Roboto Light" panose="02000000000000000000" pitchFamily="2" charset="0"/>
              <a:ea typeface="Roboto Light" panose="02000000000000000000" pitchFamily="2" charset="0"/>
            </a:endParaRPr>
          </a:p>
        </p:txBody>
      </p:sp>
      <p:sp>
        <p:nvSpPr>
          <p:cNvPr id="8" name="Text Placeholder 13">
            <a:extLst>
              <a:ext uri="{FF2B5EF4-FFF2-40B4-BE49-F238E27FC236}">
                <a16:creationId xmlns:a16="http://schemas.microsoft.com/office/drawing/2014/main" id="{85A3F1EB-9027-80CE-799A-1648943BADE7}"/>
              </a:ext>
            </a:extLst>
          </p:cNvPr>
          <p:cNvSpPr>
            <a:spLocks noGrp="1"/>
          </p:cNvSpPr>
          <p:nvPr>
            <p:ph type="body" sz="quarter" idx="11"/>
          </p:nvPr>
        </p:nvSpPr>
        <p:spPr>
          <a:xfrm>
            <a:off x="414068" y="2410904"/>
            <a:ext cx="4123426" cy="2036191"/>
          </a:xfrm>
        </p:spPr>
        <p:txBody>
          <a:bodyPr lIns="457200" tIns="0" rIns="457200" bIns="0" anchor="ctr" anchorCtr="0">
            <a:noAutofit/>
          </a:bodyPr>
          <a:lstStyle>
            <a:lvl1pPr marL="0" indent="0" algn="ctr">
              <a:spcBef>
                <a:spcPts val="0"/>
              </a:spcBef>
              <a:spcAft>
                <a:spcPts val="0"/>
              </a:spcAft>
              <a:buClr>
                <a:schemeClr val="accent1"/>
              </a:buClr>
              <a:buNone/>
              <a:defRPr sz="36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2" name="Rectangle 1">
            <a:extLst>
              <a:ext uri="{FF2B5EF4-FFF2-40B4-BE49-F238E27FC236}">
                <a16:creationId xmlns:a16="http://schemas.microsoft.com/office/drawing/2014/main" id="{37057594-C21B-30B4-4DB8-C95E3546AD9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CC_2010logo.png">
            <a:extLst>
              <a:ext uri="{FF2B5EF4-FFF2-40B4-BE49-F238E27FC236}">
                <a16:creationId xmlns:a16="http://schemas.microsoft.com/office/drawing/2014/main" id="{5E677E63-F761-2BB4-BD86-DFEDBF88605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03796912"/>
      </p:ext>
    </p:extLst>
  </p:cSld>
  <p:clrMapOvr>
    <a:masterClrMapping/>
  </p:clrMapOvr>
  <p:extLst>
    <p:ext uri="{DCECCB84-F9BA-43D5-87BE-67443E8EF086}">
      <p15:sldGuideLst xmlns:p15="http://schemas.microsoft.com/office/powerpoint/2012/main">
        <p15:guide id="1" orient="horz" pos="2160">
          <p15:clr>
            <a:srgbClr val="FBAE40"/>
          </p15:clr>
        </p15:guide>
        <p15:guide id="2" pos="3273">
          <p15:clr>
            <a:srgbClr val="FBAE40"/>
          </p15:clr>
        </p15:guide>
        <p15:guide id="3">
          <p15:clr>
            <a:srgbClr val="FBAE40"/>
          </p15:clr>
        </p15:guide>
        <p15:guide id="4" pos="30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75B7E6"/>
                </a:solidFill>
                <a:latin typeface="Arial" panose="020B0604020202020204" pitchFamily="34" charset="0"/>
                <a:cs typeface="Arial" panose="020B0604020202020204" pitchFamily="34" charset="0"/>
              </a:rPr>
              <a:t>Click To </a:t>
            </a:r>
            <a:r>
              <a:rPr lang="en-US" sz="4400" b="1" cap="none">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082068"/>
                </a:solidFill>
                <a:latin typeface="Arial" panose="020B0604020202020204" pitchFamily="34" charset="0"/>
                <a:cs typeface="Arial" panose="020B0604020202020204" pitchFamily="34" charset="0"/>
              </a:rPr>
              <a:t>Sample</a:t>
            </a:r>
            <a:r>
              <a:rPr lang="en-US" sz="4400" b="1" cap="none">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68925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1999" cy="6858000"/>
          </a:xfrm>
          <a:prstGeom prst="rect">
            <a:avLst/>
          </a:prstGeom>
          <a:gradFill>
            <a:gsLst>
              <a:gs pos="51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Graphic 2">
            <a:extLst>
              <a:ext uri="{FF2B5EF4-FFF2-40B4-BE49-F238E27FC236}">
                <a16:creationId xmlns:a16="http://schemas.microsoft.com/office/drawing/2014/main" id="{50F333B2-EF64-4246-B5A4-6E829F5A9C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0138" y="2840024"/>
            <a:ext cx="6611723" cy="1177951"/>
          </a:xfrm>
          <a:prstGeom prst="rect">
            <a:avLst/>
          </a:prstGeom>
        </p:spPr>
      </p:pic>
      <p:sp>
        <p:nvSpPr>
          <p:cNvPr id="5" name="Rectangle 4">
            <a:extLst>
              <a:ext uri="{FF2B5EF4-FFF2-40B4-BE49-F238E27FC236}">
                <a16:creationId xmlns:a16="http://schemas.microsoft.com/office/drawing/2014/main" id="{36506FB9-2051-5397-207E-0533F423825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18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3C37F3-94D7-1AF6-54F8-FA2683AD419A}"/>
              </a:ext>
            </a:extLst>
          </p:cNvPr>
          <p:cNvSpPr/>
          <p:nvPr userDrawn="1"/>
        </p:nvSpPr>
        <p:spPr>
          <a:xfrm>
            <a:off x="0" y="0"/>
            <a:ext cx="12191999" cy="6858000"/>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7A93D9C4-3D09-2C7D-549A-F192648AD6DB}"/>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68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CC87C8-6ED7-6083-86CF-D47787D5DC31}"/>
              </a:ext>
            </a:extLst>
          </p:cNvPr>
          <p:cNvSpPr>
            <a:spLocks noGrp="1"/>
          </p:cNvSpPr>
          <p:nvPr>
            <p:ph type="body" sz="quarter" idx="10"/>
          </p:nvPr>
        </p:nvSpPr>
        <p:spPr>
          <a:xfrm>
            <a:off x="777875" y="1290814"/>
            <a:ext cx="10515600"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339833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ECF55CB9-23F8-6101-93DF-4C373887B400}"/>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B8FC970E-C5DE-F1AA-245E-B5D56B1AE96C}"/>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0768"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cxnSp>
        <p:nvCxnSpPr>
          <p:cNvPr id="2" name="Straight Connector 1">
            <a:extLst>
              <a:ext uri="{FF2B5EF4-FFF2-40B4-BE49-F238E27FC236}">
                <a16:creationId xmlns:a16="http://schemas.microsoft.com/office/drawing/2014/main" id="{6F1579E8-4025-5D46-ECD3-F91A6F021542}"/>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5" name="Text Placeholder 14">
            <a:extLst>
              <a:ext uri="{FF2B5EF4-FFF2-40B4-BE49-F238E27FC236}">
                <a16:creationId xmlns:a16="http://schemas.microsoft.com/office/drawing/2014/main" id="{C38ECFBC-30BE-A0F7-06D1-4B4D74764F26}"/>
              </a:ext>
            </a:extLst>
          </p:cNvPr>
          <p:cNvSpPr>
            <a:spLocks noGrp="1"/>
          </p:cNvSpPr>
          <p:nvPr>
            <p:ph type="body" sz="quarter" idx="18"/>
          </p:nvPr>
        </p:nvSpPr>
        <p:spPr>
          <a:xfrm>
            <a:off x="777875"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6D16119E-CD72-2317-1377-95B78BF1DE97}"/>
              </a:ext>
            </a:extLst>
          </p:cNvPr>
          <p:cNvSpPr>
            <a:spLocks noGrp="1"/>
          </p:cNvSpPr>
          <p:nvPr>
            <p:ph type="body" sz="quarter" idx="19"/>
          </p:nvPr>
        </p:nvSpPr>
        <p:spPr>
          <a:xfrm>
            <a:off x="6512631"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15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5AE96C2-C950-99A3-85C7-730772438B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527715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Tree>
    <p:extLst>
      <p:ext uri="{BB962C8B-B14F-4D97-AF65-F5344CB8AC3E}">
        <p14:creationId xmlns:p14="http://schemas.microsoft.com/office/powerpoint/2010/main" val="182107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859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CAEC8-9EB9-DD7D-4BBD-AE4C565C4C82}"/>
              </a:ext>
            </a:extLst>
          </p:cNvPr>
          <p:cNvSpPr>
            <a:spLocks noGrp="1"/>
          </p:cNvSpPr>
          <p:nvPr>
            <p:ph idx="1"/>
          </p:nvPr>
        </p:nvSpPr>
        <p:spPr>
          <a:xfrm>
            <a:off x="777240" y="1433889"/>
            <a:ext cx="5728024" cy="4733932"/>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893114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D2A6E2B-03F8-DA55-A916-51390F1359B3}"/>
              </a:ext>
            </a:extLst>
          </p:cNvPr>
          <p:cNvSpPr>
            <a:spLocks noGrp="1"/>
          </p:cNvSpPr>
          <p:nvPr>
            <p:ph idx="1"/>
          </p:nvPr>
        </p:nvSpPr>
        <p:spPr>
          <a:xfrm>
            <a:off x="5651291" y="1443033"/>
            <a:ext cx="5759657" cy="4733932"/>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0537957B-04BB-1769-2CDC-036516FC6B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226065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55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Tree>
    <p:extLst>
      <p:ext uri="{BB962C8B-B14F-4D97-AF65-F5344CB8AC3E}">
        <p14:creationId xmlns:p14="http://schemas.microsoft.com/office/powerpoint/2010/main" val="4138089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pic>
        <p:nvPicPr>
          <p:cNvPr id="19" name="Picture 18" descr="A picture containing text, sign&#10;&#10;Description automatically generated">
            <a:extLst>
              <a:ext uri="{FF2B5EF4-FFF2-40B4-BE49-F238E27FC236}">
                <a16:creationId xmlns:a16="http://schemas.microsoft.com/office/drawing/2014/main" id="{F6732B60-2B46-5A59-A6D9-E90523BA7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419814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E4A3E310-59A6-D1AE-B1B9-B487A6A791D7}"/>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5" name="Text Placeholder 4">
            <a:extLst>
              <a:ext uri="{FF2B5EF4-FFF2-40B4-BE49-F238E27FC236}">
                <a16:creationId xmlns:a16="http://schemas.microsoft.com/office/drawing/2014/main" id="{79EEDCD8-0275-52FC-D0CE-1BA02C48072C}"/>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21" name="Title 2">
            <a:extLst>
              <a:ext uri="{FF2B5EF4-FFF2-40B4-BE49-F238E27FC236}">
                <a16:creationId xmlns:a16="http://schemas.microsoft.com/office/drawing/2014/main" id="{3209441A-20EB-5BD2-725D-314D951C1E00}"/>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23" name="Straight Connector 22">
            <a:extLst>
              <a:ext uri="{FF2B5EF4-FFF2-40B4-BE49-F238E27FC236}">
                <a16:creationId xmlns:a16="http://schemas.microsoft.com/office/drawing/2014/main" id="{8BC99ED4-2310-9A6B-27F3-BBCAE34B03E2}"/>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CB9DDB8-9012-CD4A-BC9C-6700A58E9099}"/>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6" name="Text Placeholder 5">
            <a:extLst>
              <a:ext uri="{FF2B5EF4-FFF2-40B4-BE49-F238E27FC236}">
                <a16:creationId xmlns:a16="http://schemas.microsoft.com/office/drawing/2014/main" id="{F9E5A0C9-CB10-B348-A5CC-5DD1BD52C8B6}"/>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15" name="Text Placeholder 5">
            <a:extLst>
              <a:ext uri="{FF2B5EF4-FFF2-40B4-BE49-F238E27FC236}">
                <a16:creationId xmlns:a16="http://schemas.microsoft.com/office/drawing/2014/main" id="{E2824009-C72F-994D-917C-AF06771584AD}"/>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17" name="Text Placeholder 5">
            <a:extLst>
              <a:ext uri="{FF2B5EF4-FFF2-40B4-BE49-F238E27FC236}">
                <a16:creationId xmlns:a16="http://schemas.microsoft.com/office/drawing/2014/main" id="{906191CC-0F1F-D84D-8BF2-4AD445198C6A}"/>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8" name="Straight Connector 7">
            <a:extLst>
              <a:ext uri="{FF2B5EF4-FFF2-40B4-BE49-F238E27FC236}">
                <a16:creationId xmlns:a16="http://schemas.microsoft.com/office/drawing/2014/main" id="{73AAB079-523F-044D-B7C3-76C0A815345B}"/>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E765F4C-A680-3A4D-B669-FDFE6867FDB8}"/>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sign&#10;&#10;Description automatically generated">
            <a:extLst>
              <a:ext uri="{FF2B5EF4-FFF2-40B4-BE49-F238E27FC236}">
                <a16:creationId xmlns:a16="http://schemas.microsoft.com/office/drawing/2014/main" id="{5E8EDF6B-B557-CE13-DF0F-38F788A17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9" name="Text Placeholder 4">
            <a:extLst>
              <a:ext uri="{FF2B5EF4-FFF2-40B4-BE49-F238E27FC236}">
                <a16:creationId xmlns:a16="http://schemas.microsoft.com/office/drawing/2014/main" id="{ECAF4A8C-52DE-2361-2357-0A219DBFA8CE}"/>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Tree>
    <p:extLst>
      <p:ext uri="{BB962C8B-B14F-4D97-AF65-F5344CB8AC3E}">
        <p14:creationId xmlns:p14="http://schemas.microsoft.com/office/powerpoint/2010/main" val="2896095895"/>
      </p:ext>
    </p:extLst>
  </p:cSld>
  <p:clrMapOvr>
    <a:masterClrMapping/>
  </p:clrMapOvr>
  <p:extLst>
    <p:ext uri="{DCECCB84-F9BA-43D5-87BE-67443E8EF086}">
      <p15:sldGuideLst xmlns:p15="http://schemas.microsoft.com/office/powerpoint/2012/main">
        <p15:guide id="1" orient="horz" pos="2160">
          <p15:clr>
            <a:srgbClr val="FBAE40"/>
          </p15:clr>
        </p15:guide>
        <p15:guide id="2" pos="2933">
          <p15:clr>
            <a:srgbClr val="FBAE40"/>
          </p15:clr>
        </p15:guide>
        <p15:guide id="3" pos="285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8" name="Text Placeholder 15"/>
          <p:cNvSpPr>
            <a:spLocks noGrp="1"/>
          </p:cNvSpPr>
          <p:nvPr>
            <p:ph type="body" sz="quarter" idx="17" hasCustomPrompt="1"/>
          </p:nvPr>
        </p:nvSpPr>
        <p:spPr>
          <a:xfrm>
            <a:off x="1499481" y="3182501"/>
            <a:ext cx="4623025" cy="415465"/>
          </a:xfrm>
        </p:spPr>
        <p:txBody>
          <a:bodyPr>
            <a:noAutofit/>
          </a:bodyPr>
          <a:lstStyle>
            <a:lvl1pPr marL="0" indent="0">
              <a:buNone/>
              <a:defRPr sz="2400" baseline="0">
                <a:solidFill>
                  <a:schemeClr val="accent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4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a:t>
            </a:r>
          </a:p>
          <a:p>
            <a:pPr lvl="0"/>
            <a:r>
              <a:rPr lang="en-US"/>
              <a:t>Company</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pic>
        <p:nvPicPr>
          <p:cNvPr id="13" name="Picture 12" descr="PCC_2010logo.png"/>
          <p:cNvPicPr>
            <a:picLocks noChangeAspect="1"/>
          </p:cNvPicPr>
          <p:nvPr userDrawn="1"/>
        </p:nvPicPr>
        <p:blipFill>
          <a:blip r:embed="rId3"/>
          <a:stretch>
            <a:fillRect/>
          </a:stretch>
        </p:blipFill>
        <p:spPr>
          <a:xfrm>
            <a:off x="7337305" y="5576765"/>
            <a:ext cx="1593899" cy="191909"/>
          </a:xfrm>
          <a:prstGeom prst="rect">
            <a:avLst/>
          </a:prstGeom>
        </p:spPr>
      </p:pic>
      <p:cxnSp>
        <p:nvCxnSpPr>
          <p:cNvPr id="12" name="Straight Connector 11">
            <a:extLst>
              <a:ext uri="{FF2B5EF4-FFF2-40B4-BE49-F238E27FC236}">
                <a16:creationId xmlns:a16="http://schemas.microsoft.com/office/drawing/2014/main" id="{BACC0362-5FD1-784E-A11C-38E826360051}"/>
              </a:ext>
            </a:extLst>
          </p:cNvPr>
          <p:cNvCxnSpPr/>
          <p:nvPr userDrawn="1"/>
        </p:nvCxnSpPr>
        <p:spPr>
          <a:xfrm>
            <a:off x="9129694" y="5605531"/>
            <a:ext cx="0" cy="191909"/>
          </a:xfrm>
          <a:prstGeom prst="line">
            <a:avLst/>
          </a:prstGeom>
          <a:ln w="1905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E6777F7-16E2-8C40-A742-85473783C4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19532" y="5576765"/>
            <a:ext cx="2039089" cy="359938"/>
          </a:xfrm>
          <a:prstGeom prst="rect">
            <a:avLst/>
          </a:prstGeom>
        </p:spPr>
      </p:pic>
    </p:spTree>
    <p:extLst>
      <p:ext uri="{BB962C8B-B14F-4D97-AF65-F5344CB8AC3E}">
        <p14:creationId xmlns:p14="http://schemas.microsoft.com/office/powerpoint/2010/main" val="4249880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2" y="575683"/>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80" y="2367116"/>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2" y="3609885"/>
            <a:ext cx="4623025" cy="972057"/>
          </a:xfrm>
        </p:spPr>
        <p:txBody>
          <a:bodyPr>
            <a:noAutofit/>
          </a:bodyPr>
          <a:lstStyle>
            <a:lvl1pPr marL="0" indent="0">
              <a:lnSpc>
                <a:spcPts val="2480"/>
              </a:lnSpc>
              <a:spcBef>
                <a:spcPts val="0"/>
              </a:spcBef>
              <a:buNone/>
              <a:defRPr sz="2000" baseline="0">
                <a:solidFill>
                  <a:schemeClr val="tx2"/>
                </a:solidFill>
              </a:defRPr>
            </a:lvl1pPr>
            <a:lvl2pPr marL="342882" indent="0">
              <a:buNone/>
              <a:defRPr sz="1351"/>
            </a:lvl2pPr>
            <a:lvl3pPr marL="685766" indent="0">
              <a:buNone/>
              <a:defRPr sz="1351"/>
            </a:lvl3pPr>
            <a:lvl4pPr marL="1028649" indent="0">
              <a:buNone/>
              <a:defRPr sz="1351"/>
            </a:lvl4pPr>
            <a:lvl5pPr marL="1371532"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90" y="1512729"/>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TYPE OF PRESENTATION</a:t>
            </a:r>
          </a:p>
        </p:txBody>
      </p:sp>
      <p:pic>
        <p:nvPicPr>
          <p:cNvPr id="14" name="Picture 13">
            <a:extLst>
              <a:ext uri="{FF2B5EF4-FFF2-40B4-BE49-F238E27FC236}">
                <a16:creationId xmlns:a16="http://schemas.microsoft.com/office/drawing/2014/main" id="{8A8EB469-7CAB-D54C-837D-E6EDB84C0FF0}"/>
              </a:ext>
            </a:extLst>
          </p:cNvPr>
          <p:cNvPicPr>
            <a:picLocks noChangeAspect="1"/>
          </p:cNvPicPr>
          <p:nvPr userDrawn="1"/>
        </p:nvPicPr>
        <p:blipFill>
          <a:blip r:embed="rId3"/>
          <a:stretch>
            <a:fillRect/>
          </a:stretch>
        </p:blipFill>
        <p:spPr>
          <a:xfrm>
            <a:off x="8507393" y="5405129"/>
            <a:ext cx="2851231" cy="509148"/>
          </a:xfrm>
          <a:prstGeom prst="rect">
            <a:avLst/>
          </a:prstGeom>
        </p:spPr>
      </p:pic>
      <p:sp>
        <p:nvSpPr>
          <p:cNvPr id="5" name="TextBox 4">
            <a:extLst>
              <a:ext uri="{FF2B5EF4-FFF2-40B4-BE49-F238E27FC236}">
                <a16:creationId xmlns:a16="http://schemas.microsoft.com/office/drawing/2014/main" id="{F0855EEF-4877-734B-8667-3E07106CA343}"/>
              </a:ext>
            </a:extLst>
          </p:cNvPr>
          <p:cNvSpPr txBox="1"/>
          <p:nvPr userDrawn="1"/>
        </p:nvSpPr>
        <p:spPr>
          <a:xfrm>
            <a:off x="833381"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81399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44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434631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505691" y="152796"/>
            <a:ext cx="10515600" cy="982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75117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4075129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FOR FULL PAGE GRAPHICS)">
  <p:cSld name="BLANK (FOR FULL PAGE GRAPHICS)">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32799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8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2561859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89147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60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681087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881698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01738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348602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34626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631840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1853695"/>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114741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3473337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4135987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5DF364-CCFB-DD58-F6A7-0B6E35A52B4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descr="Shape&#10;&#10;Description automatically generated">
            <a:extLst>
              <a:ext uri="{FF2B5EF4-FFF2-40B4-BE49-F238E27FC236}">
                <a16:creationId xmlns:a16="http://schemas.microsoft.com/office/drawing/2014/main" id="{1F4F9B4C-A817-C763-8121-1717A9A4B49A}"/>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10621" t="10769" r="2066" b="3179"/>
          <a:stretch/>
        </p:blipFill>
        <p:spPr>
          <a:xfrm>
            <a:off x="325120" y="326187"/>
            <a:ext cx="11511280" cy="6196534"/>
          </a:xfrm>
          <a:prstGeom prst="rect">
            <a:avLst/>
          </a:prstGeom>
        </p:spPr>
      </p:pic>
      <p:sp>
        <p:nvSpPr>
          <p:cNvPr id="9" name="Text Placeholder 9"/>
          <p:cNvSpPr>
            <a:spLocks noGrp="1"/>
          </p:cNvSpPr>
          <p:nvPr>
            <p:ph type="body" sz="quarter" idx="10" hasCustomPrompt="1"/>
          </p:nvPr>
        </p:nvSpPr>
        <p:spPr>
          <a:xfrm>
            <a:off x="449705" y="434715"/>
            <a:ext cx="11302583" cy="5996065"/>
          </a:xfrm>
        </p:spPr>
        <p:txBody>
          <a:bodyPr tIns="91440" bIns="91440" anchor="ctr">
            <a:noAutofit/>
          </a:bodyPr>
          <a:lstStyle>
            <a:lvl1pPr marL="0" indent="0" algn="ctr">
              <a:spcBef>
                <a:spcPts val="0"/>
              </a:spcBef>
              <a:buNone/>
              <a:defRPr sz="4000" baseline="0">
                <a:solidFill>
                  <a:schemeClr val="bg1"/>
                </a:solidFill>
                <a:latin typeface="+mj-lt"/>
              </a:defRPr>
            </a:lvl1pPr>
          </a:lstStyle>
          <a:p>
            <a:pPr lvl="0"/>
            <a:r>
              <a:rPr lang="en-US"/>
              <a:t>Title/Section Slide</a:t>
            </a:r>
          </a:p>
        </p:txBody>
      </p:sp>
      <p:sp>
        <p:nvSpPr>
          <p:cNvPr id="8" name="Rectangle 7">
            <a:extLst>
              <a:ext uri="{FF2B5EF4-FFF2-40B4-BE49-F238E27FC236}">
                <a16:creationId xmlns:a16="http://schemas.microsoft.com/office/drawing/2014/main" id="{AE3E7586-8291-A40A-36B7-2A63CFAA30D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53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7506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192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225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3902166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513898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865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49214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382886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973908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35729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075606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01580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750126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150118682"/>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981743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1691581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260305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flipH="1" flipV="1">
            <a:off x="0" y="0"/>
            <a:ext cx="12191999" cy="6858000"/>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1" name="Graphic 20">
            <a:extLst>
              <a:ext uri="{FF2B5EF4-FFF2-40B4-BE49-F238E27FC236}">
                <a16:creationId xmlns:a16="http://schemas.microsoft.com/office/drawing/2014/main" id="{E1E80359-B9DD-DAA3-B8F0-ACC3B49EA27C}"/>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 t="32836" r="34514" b="2611"/>
          <a:stretch/>
        </p:blipFill>
        <p:spPr>
          <a:xfrm>
            <a:off x="389744" y="-228599"/>
            <a:ext cx="12396866" cy="6973237"/>
          </a:xfrm>
          <a:prstGeom prst="rect">
            <a:avLst/>
          </a:prstGeom>
        </p:spPr>
      </p:pic>
      <p:sp>
        <p:nvSpPr>
          <p:cNvPr id="9" name="Oval 8">
            <a:extLst>
              <a:ext uri="{FF2B5EF4-FFF2-40B4-BE49-F238E27FC236}">
                <a16:creationId xmlns:a16="http://schemas.microsoft.com/office/drawing/2014/main" id="{B2DB1C6A-05A9-BE7D-97ED-FA48CB570615}"/>
              </a:ext>
            </a:extLst>
          </p:cNvPr>
          <p:cNvSpPr/>
          <p:nvPr userDrawn="1"/>
        </p:nvSpPr>
        <p:spPr>
          <a:xfrm>
            <a:off x="-4554746" y="1811547"/>
            <a:ext cx="9609826" cy="9609826"/>
          </a:xfrm>
          <a:prstGeom prst="ellipse">
            <a:avLst/>
          </a:prstGeom>
          <a:noFill/>
          <a:ln w="190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F6FFB9-0FFF-6C52-72D9-874B766FE60C}"/>
              </a:ext>
            </a:extLst>
          </p:cNvPr>
          <p:cNvSpPr/>
          <p:nvPr userDrawn="1"/>
        </p:nvSpPr>
        <p:spPr>
          <a:xfrm>
            <a:off x="7069347" y="-5037826"/>
            <a:ext cx="9609826" cy="9609826"/>
          </a:xfrm>
          <a:prstGeom prst="ellipse">
            <a:avLst/>
          </a:prstGeom>
          <a:noFill/>
          <a:ln w="1905000">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089A52-D269-E933-514F-35E7D273E0D2}"/>
              </a:ext>
            </a:extLst>
          </p:cNvPr>
          <p:cNvSpPr txBox="1"/>
          <p:nvPr userDrawn="1"/>
        </p:nvSpPr>
        <p:spPr>
          <a:xfrm>
            <a:off x="6040582" y="1413164"/>
            <a:ext cx="184731" cy="369332"/>
          </a:xfrm>
          <a:prstGeom prst="rect">
            <a:avLst/>
          </a:prstGeom>
          <a:noFill/>
        </p:spPr>
        <p:txBody>
          <a:bodyPr wrap="none" rtlCol="0">
            <a:spAutoFit/>
          </a:bodyPr>
          <a:lstStyle/>
          <a:p>
            <a:endParaRPr lang="en-US"/>
          </a:p>
        </p:txBody>
      </p:sp>
      <p:sp>
        <p:nvSpPr>
          <p:cNvPr id="15" name="Text Placeholder 2">
            <a:extLst>
              <a:ext uri="{FF2B5EF4-FFF2-40B4-BE49-F238E27FC236}">
                <a16:creationId xmlns:a16="http://schemas.microsoft.com/office/drawing/2014/main" id="{7513B2FA-762D-71E9-92B1-9C8242380AB7}"/>
              </a:ext>
            </a:extLst>
          </p:cNvPr>
          <p:cNvSpPr>
            <a:spLocks noGrp="1"/>
          </p:cNvSpPr>
          <p:nvPr>
            <p:ph type="body" sz="quarter" idx="19" hasCustomPrompt="1"/>
          </p:nvPr>
        </p:nvSpPr>
        <p:spPr>
          <a:xfrm>
            <a:off x="1608676" y="1512727"/>
            <a:ext cx="2629684" cy="644687"/>
          </a:xfrm>
          <a:solidFill>
            <a:schemeClr val="tx1">
              <a:lumMod val="50000"/>
              <a:alpha val="50143"/>
            </a:schemeClr>
          </a:solidFill>
          <a:ln w="6350">
            <a:noFill/>
          </a:ln>
        </p:spPr>
        <p:style>
          <a:lnRef idx="3">
            <a:schemeClr val="lt1"/>
          </a:lnRef>
          <a:fillRef idx="1">
            <a:schemeClr val="accent6"/>
          </a:fillRef>
          <a:effectRef idx="1">
            <a:schemeClr val="accent6"/>
          </a:effectRef>
          <a:fontRef idx="minor">
            <a:schemeClr val="lt1"/>
          </a:fontRef>
        </p:style>
        <p:txBody>
          <a:bodyPr tIns="0" bIns="0" anchor="ctr">
            <a:no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sp>
        <p:nvSpPr>
          <p:cNvPr id="16" name="Text Placeholder 5">
            <a:extLst>
              <a:ext uri="{FF2B5EF4-FFF2-40B4-BE49-F238E27FC236}">
                <a16:creationId xmlns:a16="http://schemas.microsoft.com/office/drawing/2014/main" id="{874DC0B7-7DA7-EC1D-9929-43B70E9CAE3D}"/>
              </a:ext>
            </a:extLst>
          </p:cNvPr>
          <p:cNvSpPr>
            <a:spLocks noGrp="1"/>
          </p:cNvSpPr>
          <p:nvPr>
            <p:ph type="body" sz="quarter" idx="16" hasCustomPrompt="1"/>
          </p:nvPr>
        </p:nvSpPr>
        <p:spPr>
          <a:xfrm>
            <a:off x="1468483" y="2155371"/>
            <a:ext cx="9673347" cy="1926771"/>
          </a:xfrm>
          <a:noFill/>
        </p:spPr>
        <p:txBody>
          <a:bodyPr tIns="0" bIns="0" anchor="ctr" anchorCtr="0">
            <a:noAutofit/>
          </a:bodyPr>
          <a:lstStyle>
            <a:lvl1pPr marL="0" indent="0">
              <a:spcBef>
                <a:spcPts val="0"/>
              </a:spcBef>
              <a:buNone/>
              <a:defRPr sz="4400" baseline="0">
                <a:solidFill>
                  <a:schemeClr val="bg1"/>
                </a:solidFill>
                <a:latin typeface="+mj-lt"/>
              </a:defRPr>
            </a:lvl1pPr>
          </a:lstStyle>
          <a:p>
            <a:pPr lvl="0"/>
            <a:r>
              <a:rPr lang="en-US"/>
              <a:t>Click to add title text</a:t>
            </a:r>
          </a:p>
        </p:txBody>
      </p:sp>
      <p:sp>
        <p:nvSpPr>
          <p:cNvPr id="17" name="Text Placeholder 15">
            <a:extLst>
              <a:ext uri="{FF2B5EF4-FFF2-40B4-BE49-F238E27FC236}">
                <a16:creationId xmlns:a16="http://schemas.microsoft.com/office/drawing/2014/main" id="{6C092A76-0BA2-7264-E7A1-0857DEECC049}"/>
              </a:ext>
            </a:extLst>
          </p:cNvPr>
          <p:cNvSpPr>
            <a:spLocks noGrp="1"/>
          </p:cNvSpPr>
          <p:nvPr>
            <p:ph type="body" sz="quarter" idx="17" hasCustomPrompt="1"/>
          </p:nvPr>
        </p:nvSpPr>
        <p:spPr>
          <a:xfrm>
            <a:off x="1499481" y="4096901"/>
            <a:ext cx="4623025" cy="654713"/>
          </a:xfrm>
        </p:spPr>
        <p:txBody>
          <a:bodyPr>
            <a:noAutofit/>
          </a:bodyPr>
          <a:lstStyle>
            <a:lvl1pPr marL="0" indent="0">
              <a:buNone/>
              <a:defRPr sz="2400" b="0" baseline="0">
                <a:solidFill>
                  <a:schemeClr val="bg1"/>
                </a:solidFill>
                <a:latin typeface="+mj-lt"/>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8" name="Text Placeholder 15">
            <a:extLst>
              <a:ext uri="{FF2B5EF4-FFF2-40B4-BE49-F238E27FC236}">
                <a16:creationId xmlns:a16="http://schemas.microsoft.com/office/drawing/2014/main" id="{07929DE1-D87A-82EB-2B48-2F831174CF4F}"/>
              </a:ext>
            </a:extLst>
          </p:cNvPr>
          <p:cNvSpPr>
            <a:spLocks noGrp="1"/>
          </p:cNvSpPr>
          <p:nvPr>
            <p:ph type="body" sz="quarter" idx="18" hasCustomPrompt="1"/>
          </p:nvPr>
        </p:nvSpPr>
        <p:spPr>
          <a:xfrm>
            <a:off x="1499481" y="4736592"/>
            <a:ext cx="4623025" cy="759749"/>
          </a:xfrm>
        </p:spPr>
        <p:txBody>
          <a:bodyPr tIns="182880">
            <a:noAutofit/>
          </a:bodyPr>
          <a:lstStyle>
            <a:lvl1pPr marL="0" indent="0">
              <a:lnSpc>
                <a:spcPts val="2480"/>
              </a:lnSpc>
              <a:spcBef>
                <a:spcPts val="0"/>
              </a:spcBef>
              <a:buNone/>
              <a:defRPr sz="2000"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 Company | Date</a:t>
            </a:r>
          </a:p>
        </p:txBody>
      </p:sp>
      <p:cxnSp>
        <p:nvCxnSpPr>
          <p:cNvPr id="19" name="Straight Connector 18">
            <a:extLst>
              <a:ext uri="{FF2B5EF4-FFF2-40B4-BE49-F238E27FC236}">
                <a16:creationId xmlns:a16="http://schemas.microsoft.com/office/drawing/2014/main" id="{F59843CC-38C0-DC69-7274-9B6209A90E6B}"/>
              </a:ext>
            </a:extLst>
          </p:cNvPr>
          <p:cNvCxnSpPr/>
          <p:nvPr userDrawn="1"/>
        </p:nvCxnSpPr>
        <p:spPr>
          <a:xfrm>
            <a:off x="1596325" y="4076054"/>
            <a:ext cx="6664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91DF1C-5174-E562-209B-068F34D36BA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A58EB1C6-C381-4F9D-E3C2-008EADB1E3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7085" t="38618" r="10187" b="48374"/>
          <a:stretch/>
        </p:blipFill>
        <p:spPr>
          <a:xfrm>
            <a:off x="9440489" y="5734514"/>
            <a:ext cx="1855696" cy="256478"/>
          </a:xfrm>
          <a:prstGeom prst="rect">
            <a:avLst/>
          </a:prstGeom>
        </p:spPr>
      </p:pic>
    </p:spTree>
    <p:extLst>
      <p:ext uri="{BB962C8B-B14F-4D97-AF65-F5344CB8AC3E}">
        <p14:creationId xmlns:p14="http://schemas.microsoft.com/office/powerpoint/2010/main" val="1183494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0">
          <p15:clr>
            <a:srgbClr val="FBAE40"/>
          </p15:clr>
        </p15:guide>
        <p15:guide id="4" pos="7296">
          <p15:clr>
            <a:srgbClr val="FBAE40"/>
          </p15:clr>
        </p15:guide>
        <p15:guide id="5" orient="horz" pos="384">
          <p15:clr>
            <a:srgbClr val="FBAE40"/>
          </p15:clr>
        </p15:guide>
        <p15:guide id="6" orient="horz" pos="39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719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2929823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1941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76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663317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5173040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4102132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724496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17600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345173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921909265"/>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3523474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24791505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26461863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5" name="TextBox 4">
            <a:extLst>
              <a:ext uri="{FF2B5EF4-FFF2-40B4-BE49-F238E27FC236}">
                <a16:creationId xmlns:a16="http://schemas.microsoft.com/office/drawing/2014/main" id="{7B28274A-C2A7-485C-BBFE-0481EA62711D}"/>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1349921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080000"/>
            <a:ext cx="10629900" cy="4789714"/>
          </a:xfrm>
        </p:spPr>
        <p:txBody>
          <a:bodyPr tIns="365760">
            <a:noAutofit/>
          </a:bodyPr>
          <a:lstStyle>
            <a:lvl1pPr>
              <a:spcAft>
                <a:spcPts val="600"/>
              </a:spcAft>
              <a:buClr>
                <a:schemeClr val="accent1"/>
              </a:buClr>
              <a:defRPr sz="2200">
                <a:solidFill>
                  <a:schemeClr val="tx2"/>
                </a:solidFill>
                <a:latin typeface="+mj-lt"/>
              </a:defRPr>
            </a:lvl1pPr>
            <a:lvl2pPr>
              <a:spcBef>
                <a:spcPts val="0"/>
              </a:spcBef>
              <a:spcAft>
                <a:spcPts val="600"/>
              </a:spcAft>
              <a:buClr>
                <a:schemeClr val="accent1"/>
              </a:buClr>
              <a:defRPr sz="2000">
                <a:solidFill>
                  <a:schemeClr val="tx2"/>
                </a:solidFill>
                <a:latin typeface="+mj-lt"/>
              </a:defRPr>
            </a:lvl2pPr>
            <a:lvl3pPr>
              <a:buClr>
                <a:schemeClr val="accent1"/>
              </a:buClr>
              <a:defRPr sz="1800">
                <a:latin typeface="+mj-lt"/>
              </a:defRPr>
            </a:lvl3pPr>
            <a:lvl4pPr>
              <a:buClr>
                <a:schemeClr val="accent1"/>
              </a:buClr>
              <a:defRPr sz="1600">
                <a:latin typeface="+mj-lt"/>
              </a:defRPr>
            </a:lvl4pPr>
            <a:lvl5pPr>
              <a:buClr>
                <a:schemeClr val="accent1"/>
              </a:buCl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pic>
        <p:nvPicPr>
          <p:cNvPr id="3" name="Picture 2" descr="PCC_2010logo.png">
            <a:extLst>
              <a:ext uri="{FF2B5EF4-FFF2-40B4-BE49-F238E27FC236}">
                <a16:creationId xmlns:a16="http://schemas.microsoft.com/office/drawing/2014/main" id="{15DE6647-F3A2-E9D9-F888-62712EAD4E0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3497190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50DD2E-DF2D-FCEC-A3AA-67281975B9F8}"/>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4" name="Title 2">
            <a:extLst>
              <a:ext uri="{FF2B5EF4-FFF2-40B4-BE49-F238E27FC236}">
                <a16:creationId xmlns:a16="http://schemas.microsoft.com/office/drawing/2014/main" id="{4A10615A-8027-187E-E6D4-B4CF1DB29CAE}"/>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54E303DD-59DE-9198-52F3-4CD0284A78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146919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55">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50DD2E-DF2D-FCEC-A3AA-67281975B9F8}"/>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4" name="Title 2">
            <a:extLst>
              <a:ext uri="{FF2B5EF4-FFF2-40B4-BE49-F238E27FC236}">
                <a16:creationId xmlns:a16="http://schemas.microsoft.com/office/drawing/2014/main" id="{4A10615A-8027-187E-E6D4-B4CF1DB29CAE}"/>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spTree>
    <p:extLst>
      <p:ext uri="{BB962C8B-B14F-4D97-AF65-F5344CB8AC3E}">
        <p14:creationId xmlns:p14="http://schemas.microsoft.com/office/powerpoint/2010/main" val="2772764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55">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69359C33-255D-67FE-E8FB-709C8648F8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18672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5.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theme" Target="../theme/theme6.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5/21/2024</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 id="214748374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2435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ctr"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06350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60" r:id="rId17"/>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47803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6104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7" r:id="rId15"/>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080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080000"/>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6033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j-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j-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j-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slideLayout" Target="../slideLayouts/slideLayout96.xml"/><Relationship Id="rId7" Type="http://schemas.openxmlformats.org/officeDocument/2006/relationships/image" Target="../media/image39.png"/><Relationship Id="rId2" Type="http://schemas.openxmlformats.org/officeDocument/2006/relationships/customXml" Target="../../customXml/item8.xml"/><Relationship Id="rId1" Type="http://schemas.openxmlformats.org/officeDocument/2006/relationships/customXml" Target="../../customXml/item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notesSlide" Target="../notesSlides/notesSlide12.xml"/><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7FFDF34A_924ABF20.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www.surveymonkey.com/r/8T87FTX"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43.jpeg"/><Relationship Id="rId4" Type="http://schemas.openxmlformats.org/officeDocument/2006/relationships/hyperlink" Target="mailto:HFS.HealthChoiceIllinoisADT@Illinois.gov"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Layout" Target="../slideLayouts/slideLayout96.xml"/><Relationship Id="rId7" Type="http://schemas.openxmlformats.org/officeDocument/2006/relationships/image" Target="../media/image37.png"/><Relationship Id="rId12" Type="http://schemas.openxmlformats.org/officeDocument/2006/relationships/image" Target="../media/image47.svg"/><Relationship Id="rId2" Type="http://schemas.openxmlformats.org/officeDocument/2006/relationships/customXml" Target="../../customXml/item6.xml"/><Relationship Id="rId1" Type="http://schemas.openxmlformats.org/officeDocument/2006/relationships/customXml" Target="../../customXml/item11.xml"/><Relationship Id="rId6" Type="http://schemas.openxmlformats.org/officeDocument/2006/relationships/image" Target="../media/image45.svg"/><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40.svg"/><Relationship Id="rId4" Type="http://schemas.openxmlformats.org/officeDocument/2006/relationships/notesSlide" Target="../notesSlides/notesSlide18.xml"/><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slideLayout" Target="../slideLayouts/slideLayout100.xml"/><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customXml" Target="../../customXml/item13.xml"/><Relationship Id="rId1" Type="http://schemas.openxmlformats.org/officeDocument/2006/relationships/customXml" Target="../../customXml/item3.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notesSlide" Target="../notesSlides/notesSlide19.xml"/><Relationship Id="rId9" Type="http://schemas.microsoft.com/office/2007/relationships/diagramDrawing" Target="../diagrams/drawing4.xml"/><Relationship Id="rId14"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slideLayout" Target="../slideLayouts/slideLayout100.xml"/><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customXml" Target="../../customXml/item2.xml"/><Relationship Id="rId1" Type="http://schemas.openxmlformats.org/officeDocument/2006/relationships/customXml" Target="../../customXml/item5.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notesSlide" Target="../notesSlides/notesSlide20.xml"/><Relationship Id="rId9" Type="http://schemas.microsoft.com/office/2007/relationships/diagramDrawing" Target="../diagrams/drawing6.xml"/><Relationship Id="rId14"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slideLayout" Target="../slideLayouts/slideLayout99.xml"/><Relationship Id="rId7" Type="http://schemas.openxmlformats.org/officeDocument/2006/relationships/image" Target="../media/image50.jpeg"/><Relationship Id="rId2" Type="http://schemas.openxmlformats.org/officeDocument/2006/relationships/customXml" Target="../../customXml/item10.xml"/><Relationship Id="rId1" Type="http://schemas.openxmlformats.org/officeDocument/2006/relationships/customXml" Target="../../customXml/item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ointclickcare.zoom.us/webinar/register/WN_JJoWe9PQS2-ZPs1-Wu80lw"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hyperlink" Target="https://pointclickcare.zoom.us/webinar/register/WN_NSKgXeA3QZa4qRpdszxoFA"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hfs.illinois.gov/healthchoiceadt.html" TargetMode="External"/><Relationship Id="rId7" Type="http://schemas.openxmlformats.org/officeDocument/2006/relationships/hyperlink" Target="mailto:support@collectivemedicaltech.com"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community.collectivemedical.com/" TargetMode="External"/><Relationship Id="rId5" Type="http://schemas.openxmlformats.org/officeDocument/2006/relationships/hyperlink" Target="https://calendly.com/nancy-sehy/discuss-needs-for-pcc-cmt-platform" TargetMode="External"/><Relationship Id="rId4" Type="http://schemas.openxmlformats.org/officeDocument/2006/relationships/hyperlink" Target="mailto:HFS.HealthChoiceIllinoisADT@Illinoi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7FFFFBBA_3210A8A4.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hfs.illinois.gov/healthchoiceadt/participants.html" TargetMode="Externa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DF05E_76B8A40B.xm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4668250" y="1122363"/>
            <a:ext cx="7055664" cy="2387600"/>
          </a:xfrm>
        </p:spPr>
        <p:txBody>
          <a:bodyPr>
            <a:normAutofit fontScale="90000"/>
          </a:bodyPr>
          <a:lstStyle/>
          <a:p>
            <a:r>
              <a:rPr lang="en-US" err="1"/>
              <a:t>HealthChoice</a:t>
            </a:r>
            <a:r>
              <a:rPr lang="en-US"/>
              <a:t> Illinois ADT</a:t>
            </a:r>
            <a:br>
              <a:rPr lang="en-US"/>
            </a:br>
            <a:br>
              <a:rPr lang="en-US"/>
            </a:br>
            <a:r>
              <a:rPr lang="en-US" sz="4000"/>
              <a:t>Clinical Collaboration Group</a:t>
            </a:r>
            <a:br>
              <a:rPr lang="en-US" sz="2700"/>
            </a:br>
            <a:br>
              <a:rPr lang="en-US" sz="2700"/>
            </a:br>
            <a:r>
              <a:rPr lang="en-US" sz="2700"/>
              <a:t>Collaborate to Improve Patient Outcomes</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a:xfrm>
            <a:off x="4668249" y="4104640"/>
            <a:ext cx="6336633" cy="964901"/>
          </a:xfrm>
        </p:spPr>
        <p:txBody>
          <a:bodyPr/>
          <a:lstStyle/>
          <a:p>
            <a:r>
              <a:rPr lang="en-US" dirty="0"/>
              <a:t>May 16, 2024</a:t>
            </a:r>
          </a:p>
        </p:txBody>
      </p:sp>
      <p:pic>
        <p:nvPicPr>
          <p:cNvPr id="5" name="Picture 4">
            <a:extLst>
              <a:ext uri="{FF2B5EF4-FFF2-40B4-BE49-F238E27FC236}">
                <a16:creationId xmlns:a16="http://schemas.microsoft.com/office/drawing/2014/main" id="{13686711-05D5-A6D1-26EC-B57BA8CE97CC}"/>
              </a:ext>
            </a:extLst>
          </p:cNvPr>
          <p:cNvPicPr>
            <a:picLocks noChangeAspect="1"/>
          </p:cNvPicPr>
          <p:nvPr/>
        </p:nvPicPr>
        <p:blipFill>
          <a:blip r:embed="rId3"/>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EE5264B-FED9-2DF4-ED2C-3D545A02D9E1}"/>
              </a:ext>
            </a:extLst>
          </p:cNvPr>
          <p:cNvSpPr txBox="1">
            <a:spLocks/>
          </p:cNvSpPr>
          <p:nvPr/>
        </p:nvSpPr>
        <p:spPr>
          <a:xfrm>
            <a:off x="568324" y="194705"/>
            <a:ext cx="11055351" cy="900796"/>
          </a:xfrm>
          <a:prstGeom prst="rect">
            <a:avLst/>
          </a:prstGeom>
        </p:spPr>
        <p:txBody>
          <a:bodyPr>
            <a:normAutofit/>
          </a:bodyPr>
          <a:lst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600"/>
              </a:spcAft>
              <a:buClr>
                <a:srgbClr val="97CC04"/>
              </a:buClr>
              <a:buSzTx/>
              <a:buFont typeface="Arial" panose="020B0604020202020204" pitchFamily="34" charset="0"/>
              <a:buNone/>
              <a:tabLst/>
              <a:defRPr/>
            </a:pPr>
            <a:r>
              <a:rPr lang="en-US" sz="3200" dirty="0"/>
              <a:t>Types of User Roles</a:t>
            </a:r>
            <a:endParaRPr kumimoji="0" lang="en-US" sz="3200" b="0" i="0" u="none" strike="noStrike" kern="1200" cap="none" spc="0" normalizeH="0" baseline="0" noProof="0" dirty="0">
              <a:ln>
                <a:noFill/>
              </a:ln>
              <a:solidFill>
                <a:srgbClr val="414141"/>
              </a:solidFill>
              <a:effectLst/>
              <a:uLnTx/>
              <a:uFillTx/>
              <a:latin typeface="Calibri Light" panose="020F0302020204030204"/>
              <a:ea typeface="+mn-ea"/>
              <a:cs typeface="+mn-cs"/>
            </a:endParaRPr>
          </a:p>
        </p:txBody>
      </p:sp>
      <p:sp>
        <p:nvSpPr>
          <p:cNvPr id="7" name="Rectangle 6">
            <a:extLst>
              <a:ext uri="{FF2B5EF4-FFF2-40B4-BE49-F238E27FC236}">
                <a16:creationId xmlns:a16="http://schemas.microsoft.com/office/drawing/2014/main" id="{D17A4607-C301-11F1-C9DD-4BAD90F28F69}"/>
              </a:ext>
            </a:extLst>
          </p:cNvPr>
          <p:cNvSpPr/>
          <p:nvPr/>
        </p:nvSpPr>
        <p:spPr>
          <a:xfrm>
            <a:off x="229260" y="1065672"/>
            <a:ext cx="1475022" cy="63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Account Manager</a:t>
            </a:r>
          </a:p>
        </p:txBody>
      </p:sp>
      <p:sp>
        <p:nvSpPr>
          <p:cNvPr id="8" name="Rectangle 7">
            <a:extLst>
              <a:ext uri="{FF2B5EF4-FFF2-40B4-BE49-F238E27FC236}">
                <a16:creationId xmlns:a16="http://schemas.microsoft.com/office/drawing/2014/main" id="{92723F5C-1424-3B2B-55E8-8B0AEF903AA6}"/>
              </a:ext>
            </a:extLst>
          </p:cNvPr>
          <p:cNvSpPr/>
          <p:nvPr/>
        </p:nvSpPr>
        <p:spPr>
          <a:xfrm>
            <a:off x="170061" y="2259925"/>
            <a:ext cx="1439553" cy="46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7BAC"/>
                </a:solidFill>
                <a:effectLst/>
                <a:uLnTx/>
                <a:uFillTx/>
                <a:latin typeface="Calibri" panose="020F0502020204030204" pitchFamily="34" charset="0"/>
                <a:cs typeface="Calibri" panose="020F0502020204030204" pitchFamily="34" charset="0"/>
              </a:rPr>
              <a:t>IT</a:t>
            </a:r>
          </a:p>
        </p:txBody>
      </p:sp>
      <p:sp>
        <p:nvSpPr>
          <p:cNvPr id="9" name="Rectangle 8">
            <a:extLst>
              <a:ext uri="{FF2B5EF4-FFF2-40B4-BE49-F238E27FC236}">
                <a16:creationId xmlns:a16="http://schemas.microsoft.com/office/drawing/2014/main" id="{860EF230-ADD5-DCA5-9B87-810250877C48}"/>
              </a:ext>
            </a:extLst>
          </p:cNvPr>
          <p:cNvSpPr/>
          <p:nvPr/>
        </p:nvSpPr>
        <p:spPr>
          <a:xfrm>
            <a:off x="170062" y="3349921"/>
            <a:ext cx="1439552" cy="65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976D2">
                    <a:lumMod val="75000"/>
                  </a:srgbClr>
                </a:solidFill>
                <a:effectLst/>
                <a:uLnTx/>
                <a:uFillTx/>
                <a:latin typeface="Calibri" panose="020F0502020204030204" pitchFamily="34" charset="0"/>
                <a:cs typeface="Calibri" panose="020F0502020204030204" pitchFamily="34" charset="0"/>
              </a:rPr>
              <a:t>Patient Access</a:t>
            </a:r>
          </a:p>
        </p:txBody>
      </p:sp>
      <p:sp>
        <p:nvSpPr>
          <p:cNvPr id="10" name="Rectangle 9">
            <a:extLst>
              <a:ext uri="{FF2B5EF4-FFF2-40B4-BE49-F238E27FC236}">
                <a16:creationId xmlns:a16="http://schemas.microsoft.com/office/drawing/2014/main" id="{821512FF-27C9-F360-964F-07493BA81ECF}"/>
              </a:ext>
            </a:extLst>
          </p:cNvPr>
          <p:cNvSpPr/>
          <p:nvPr/>
        </p:nvSpPr>
        <p:spPr>
          <a:xfrm>
            <a:off x="162584" y="4499822"/>
            <a:ext cx="1475021" cy="63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059AB"/>
                </a:solidFill>
                <a:effectLst/>
                <a:uLnTx/>
                <a:uFillTx/>
                <a:latin typeface="Calibri" panose="020F0502020204030204" pitchFamily="34" charset="0"/>
                <a:cs typeface="Calibri" panose="020F0502020204030204" pitchFamily="34" charset="0"/>
              </a:rPr>
              <a:t>Read Only</a:t>
            </a:r>
          </a:p>
        </p:txBody>
      </p:sp>
      <p:sp>
        <p:nvSpPr>
          <p:cNvPr id="12" name="Rectangle: Diagonal Corners Rounded 11">
            <a:extLst>
              <a:ext uri="{FF2B5EF4-FFF2-40B4-BE49-F238E27FC236}">
                <a16:creationId xmlns:a16="http://schemas.microsoft.com/office/drawing/2014/main" id="{D153AD20-F1D6-EBB3-A1C9-D28965682221}"/>
              </a:ext>
            </a:extLst>
          </p:cNvPr>
          <p:cNvSpPr/>
          <p:nvPr/>
        </p:nvSpPr>
        <p:spPr>
          <a:xfrm>
            <a:off x="1899827" y="1029004"/>
            <a:ext cx="10188789" cy="765398"/>
          </a:xfrm>
          <a:prstGeom prst="round2DiagRect">
            <a:avLst/>
          </a:prstGeom>
          <a:solidFill>
            <a:srgbClr val="14A0C0"/>
          </a:solidFill>
          <a:ln w="12700" cap="flat" cmpd="sng" algn="ctr">
            <a:noFill/>
            <a:prstDash val="solid"/>
            <a:miter lim="800000"/>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Account Managers can view, modify, and add patient Information, and have facility account management access, allowing them to manage and add user accounts.  </a:t>
            </a:r>
          </a:p>
        </p:txBody>
      </p:sp>
      <p:sp>
        <p:nvSpPr>
          <p:cNvPr id="13" name="Rectangle: Diagonal Corners Rounded 12">
            <a:extLst>
              <a:ext uri="{FF2B5EF4-FFF2-40B4-BE49-F238E27FC236}">
                <a16:creationId xmlns:a16="http://schemas.microsoft.com/office/drawing/2014/main" id="{D1D67EF3-2CF6-9710-FC7E-145774BAB036}"/>
              </a:ext>
            </a:extLst>
          </p:cNvPr>
          <p:cNvSpPr/>
          <p:nvPr/>
        </p:nvSpPr>
        <p:spPr>
          <a:xfrm>
            <a:off x="1833150" y="2062438"/>
            <a:ext cx="10188789" cy="830476"/>
          </a:xfrm>
          <a:prstGeom prst="round2DiagRect">
            <a:avLst/>
          </a:prstGeom>
          <a:solidFill>
            <a:srgbClr val="4F7BAC"/>
          </a:solidFill>
          <a:ln w="12700" cap="flat" cmpd="sng" algn="ctr">
            <a:noFill/>
            <a:prstDash val="solid"/>
            <a:miter lim="800000"/>
          </a:ln>
          <a:effectLst/>
        </p:spPr>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IT users have facility account management access and can manage users; however, they do not have permissions to view, modify, or add patient information.</a:t>
            </a:r>
          </a:p>
        </p:txBody>
      </p:sp>
      <p:sp>
        <p:nvSpPr>
          <p:cNvPr id="14" name="Rectangle: Diagonal Corners Rounded 13">
            <a:extLst>
              <a:ext uri="{FF2B5EF4-FFF2-40B4-BE49-F238E27FC236}">
                <a16:creationId xmlns:a16="http://schemas.microsoft.com/office/drawing/2014/main" id="{091C6B50-3A76-4098-6B23-67DD2D79FE95}"/>
              </a:ext>
            </a:extLst>
          </p:cNvPr>
          <p:cNvSpPr/>
          <p:nvPr/>
        </p:nvSpPr>
        <p:spPr>
          <a:xfrm>
            <a:off x="1833152" y="3183430"/>
            <a:ext cx="10188789" cy="868230"/>
          </a:xfrm>
          <a:prstGeom prst="round2DiagRect">
            <a:avLst/>
          </a:prstGeom>
          <a:solidFill>
            <a:schemeClr val="accent2">
              <a:lumMod val="75000"/>
            </a:schemeClr>
          </a:solidFill>
          <a:ln w="12700" cap="flat" cmpd="sng" algn="ctr">
            <a:noFill/>
            <a:prstDash val="solid"/>
            <a:miter lim="800000"/>
          </a:ln>
          <a:effectLst/>
        </p:spPr>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This is a standard user. Patient Access users can view patient information, modify it; they do not have access to facility account management.</a:t>
            </a:r>
          </a:p>
        </p:txBody>
      </p:sp>
      <p:sp>
        <p:nvSpPr>
          <p:cNvPr id="15" name="Rectangle: Diagonal Corners Rounded 14">
            <a:extLst>
              <a:ext uri="{FF2B5EF4-FFF2-40B4-BE49-F238E27FC236}">
                <a16:creationId xmlns:a16="http://schemas.microsoft.com/office/drawing/2014/main" id="{910DAAA0-FB93-2B36-3E3E-5757199165CD}"/>
              </a:ext>
            </a:extLst>
          </p:cNvPr>
          <p:cNvSpPr/>
          <p:nvPr/>
        </p:nvSpPr>
        <p:spPr>
          <a:xfrm>
            <a:off x="1833151" y="5550245"/>
            <a:ext cx="10188788" cy="868230"/>
          </a:xfrm>
          <a:prstGeom prst="round2DiagRect">
            <a:avLst/>
          </a:prstGeom>
          <a:solidFill>
            <a:srgbClr val="455469"/>
          </a:solidFill>
          <a:ln w="12700" cap="flat" cmpd="sng" algn="ctr">
            <a:noFill/>
            <a:prstDash val="solid"/>
            <a:miter lim="800000"/>
          </a:ln>
          <a:effectLst/>
        </p:spPr>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No permissions will allow a user to create an account without any access to patient health information or account creation. This permission set only allows you to access the My Account and Help Information.</a:t>
            </a:r>
          </a:p>
        </p:txBody>
      </p:sp>
      <p:sp>
        <p:nvSpPr>
          <p:cNvPr id="16" name="Rectangle 15">
            <a:extLst>
              <a:ext uri="{FF2B5EF4-FFF2-40B4-BE49-F238E27FC236}">
                <a16:creationId xmlns:a16="http://schemas.microsoft.com/office/drawing/2014/main" id="{FB90F20B-6797-D918-BE3C-1CF4A9A580D8}"/>
              </a:ext>
            </a:extLst>
          </p:cNvPr>
          <p:cNvSpPr/>
          <p:nvPr/>
        </p:nvSpPr>
        <p:spPr>
          <a:xfrm>
            <a:off x="162584" y="5750159"/>
            <a:ext cx="1564218" cy="63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55469"/>
                </a:solidFill>
                <a:effectLst/>
                <a:uLnTx/>
                <a:uFillTx/>
                <a:latin typeface="Calibri" panose="020F0502020204030204" pitchFamily="34" charset="0"/>
                <a:cs typeface="Calibri" panose="020F0502020204030204" pitchFamily="34" charset="0"/>
              </a:rPr>
              <a:t>No Permissions</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Rectangle: Diagonal Corners Rounded 16">
            <a:extLst>
              <a:ext uri="{FF2B5EF4-FFF2-40B4-BE49-F238E27FC236}">
                <a16:creationId xmlns:a16="http://schemas.microsoft.com/office/drawing/2014/main" id="{6561F307-2BDA-60E6-1426-4AC24CB518C0}"/>
              </a:ext>
            </a:extLst>
          </p:cNvPr>
          <p:cNvSpPr/>
          <p:nvPr/>
        </p:nvSpPr>
        <p:spPr>
          <a:xfrm>
            <a:off x="1833151" y="4391499"/>
            <a:ext cx="10188788" cy="860772"/>
          </a:xfrm>
          <a:prstGeom prst="round2DiagRect">
            <a:avLst/>
          </a:prstGeom>
          <a:solidFill>
            <a:srgbClr val="5059AB"/>
          </a:solidFill>
          <a:ln w="12700" cap="flat" cmpd="sng" algn="ctr">
            <a:noFill/>
            <a:prstDash val="solid"/>
            <a:miter lim="800000"/>
          </a:ln>
          <a:effectLst/>
        </p:spPr>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Read only users can view patient information; they cannot modify or add additional information.</a:t>
            </a:r>
          </a:p>
        </p:txBody>
      </p:sp>
    </p:spTree>
    <p:extLst>
      <p:ext uri="{BB962C8B-B14F-4D97-AF65-F5344CB8AC3E}">
        <p14:creationId xmlns:p14="http://schemas.microsoft.com/office/powerpoint/2010/main" val="170161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444044" y="2318195"/>
            <a:ext cx="7303911" cy="1324527"/>
          </a:xfrm>
        </p:spPr>
        <p:txBody>
          <a:bodyPr>
            <a:normAutofit/>
          </a:bodyPr>
          <a:lstStyle/>
          <a:p>
            <a:pPr>
              <a:lnSpc>
                <a:spcPct val="100000"/>
              </a:lnSpc>
              <a:spcBef>
                <a:spcPts val="0"/>
              </a:spcBef>
            </a:pPr>
            <a:r>
              <a:rPr lang="en-US" b="0" dirty="0">
                <a:latin typeface="Arial"/>
                <a:cs typeface="Arial"/>
              </a:rPr>
              <a:t>Portal Updates</a:t>
            </a:r>
            <a:endParaRPr lang="en-US" dirty="0"/>
          </a:p>
        </p:txBody>
      </p:sp>
      <p:pic>
        <p:nvPicPr>
          <p:cNvPr id="3" name="Picture 2">
            <a:extLst>
              <a:ext uri="{FF2B5EF4-FFF2-40B4-BE49-F238E27FC236}">
                <a16:creationId xmlns:a16="http://schemas.microsoft.com/office/drawing/2014/main" id="{3BC718C1-2996-1F7F-D512-ADF6F6184D4F}"/>
              </a:ext>
            </a:extLst>
          </p:cNvPr>
          <p:cNvPicPr>
            <a:picLocks noChangeAspect="1"/>
          </p:cNvPicPr>
          <p:nvPr/>
        </p:nvPicPr>
        <p:blipFill>
          <a:blip r:embed="rId3"/>
          <a:stretch>
            <a:fillRect/>
          </a:stretch>
        </p:blipFill>
        <p:spPr>
          <a:xfrm>
            <a:off x="2355439" y="6356389"/>
            <a:ext cx="1639093" cy="197349"/>
          </a:xfrm>
          <a:prstGeom prst="rect">
            <a:avLst/>
          </a:prstGeom>
        </p:spPr>
      </p:pic>
    </p:spTree>
    <p:extLst>
      <p:ext uri="{BB962C8B-B14F-4D97-AF65-F5344CB8AC3E}">
        <p14:creationId xmlns:p14="http://schemas.microsoft.com/office/powerpoint/2010/main" val="5574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B508A-6029-C1A0-0305-D04D91360A15}"/>
              </a:ext>
            </a:extLst>
          </p:cNvPr>
          <p:cNvSpPr>
            <a:spLocks noGrp="1"/>
          </p:cNvSpPr>
          <p:nvPr>
            <p:ph type="title"/>
          </p:nvPr>
        </p:nvSpPr>
        <p:spPr>
          <a:xfrm>
            <a:off x="3048" y="202339"/>
            <a:ext cx="12188952" cy="1080000"/>
          </a:xfrm>
        </p:spPr>
        <p:txBody>
          <a:bodyPr/>
          <a:lstStyle/>
          <a:p>
            <a:r>
              <a:rPr lang="en-US" sz="2800" dirty="0">
                <a:solidFill>
                  <a:srgbClr val="1A4387"/>
                </a:solidFill>
                <a:latin typeface="Arial" panose="020B0604020202020204" pitchFamily="34" charset="0"/>
                <a:ea typeface="Calibri Light" panose="020F0302020204030204"/>
                <a:cs typeface="Arial" panose="020B0604020202020204" pitchFamily="34" charset="0"/>
              </a:rPr>
              <a:t>Enhancement- Patient Insurance Information Added</a:t>
            </a:r>
            <a:endParaRPr lang="en-US" sz="2800" dirty="0">
              <a:solidFill>
                <a:srgbClr val="1A4387"/>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A057AAA6-356C-4E2A-8C45-6111CB5899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3497" y="2057273"/>
            <a:ext cx="513657" cy="513657"/>
          </a:xfrm>
          <a:prstGeom prst="rect">
            <a:avLst/>
          </a:prstGeom>
        </p:spPr>
      </p:pic>
      <p:pic>
        <p:nvPicPr>
          <p:cNvPr id="24" name="Graphic 23">
            <a:extLst>
              <a:ext uri="{FF2B5EF4-FFF2-40B4-BE49-F238E27FC236}">
                <a16:creationId xmlns:a16="http://schemas.microsoft.com/office/drawing/2014/main" id="{F22A871F-677A-C617-70DF-4C293805B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9451" y="2045176"/>
            <a:ext cx="546251" cy="546251"/>
          </a:xfrm>
          <a:prstGeom prst="rect">
            <a:avLst/>
          </a:prstGeom>
        </p:spPr>
      </p:pic>
      <p:pic>
        <p:nvPicPr>
          <p:cNvPr id="70" name="Picture 69">
            <a:extLst>
              <a:ext uri="{FF2B5EF4-FFF2-40B4-BE49-F238E27FC236}">
                <a16:creationId xmlns:a16="http://schemas.microsoft.com/office/drawing/2014/main" id="{67BD30AD-2555-69D5-CC8D-813D2F768EAC}"/>
              </a:ext>
            </a:extLst>
          </p:cNvPr>
          <p:cNvPicPr>
            <a:picLocks noChangeAspect="1"/>
          </p:cNvPicPr>
          <p:nvPr/>
        </p:nvPicPr>
        <p:blipFill>
          <a:blip r:embed="rId9"/>
          <a:stretch>
            <a:fillRect/>
          </a:stretch>
        </p:blipFill>
        <p:spPr>
          <a:xfrm>
            <a:off x="301337" y="1860175"/>
            <a:ext cx="11589325" cy="3445873"/>
          </a:xfrm>
          <a:prstGeom prst="rect">
            <a:avLst/>
          </a:prstGeom>
        </p:spPr>
      </p:pic>
    </p:spTree>
    <p:custDataLst>
      <p:custData r:id="rId1"/>
      <p:custData r:id="rId2"/>
    </p:custDataLst>
    <p:extLst>
      <p:ext uri="{BB962C8B-B14F-4D97-AF65-F5344CB8AC3E}">
        <p14:creationId xmlns:p14="http://schemas.microsoft.com/office/powerpoint/2010/main" val="401050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91930" y="2324101"/>
            <a:ext cx="8752114" cy="1324527"/>
          </a:xfrm>
        </p:spPr>
        <p:txBody>
          <a:bodyPr>
            <a:normAutofit fontScale="90000"/>
          </a:bodyPr>
          <a:lstStyle/>
          <a:p>
            <a:pPr>
              <a:lnSpc>
                <a:spcPct val="100000"/>
              </a:lnSpc>
              <a:spcBef>
                <a:spcPts val="0"/>
              </a:spcBef>
            </a:pPr>
            <a:r>
              <a:rPr lang="en-US" b="0">
                <a:latin typeface="Arial"/>
                <a:cs typeface="Arial"/>
              </a:rPr>
              <a:t>Collaboration- </a:t>
            </a:r>
            <a:br>
              <a:rPr lang="en-US" b="0">
                <a:latin typeface="Arial"/>
                <a:cs typeface="Arial"/>
              </a:rPr>
            </a:br>
            <a:r>
              <a:rPr lang="en-US" b="0">
                <a:latin typeface="Arial"/>
                <a:cs typeface="Arial"/>
              </a:rPr>
              <a:t>What are the Possibilities?</a:t>
            </a:r>
            <a:endParaRPr lang="en-US">
              <a:latin typeface="Arial"/>
              <a:cs typeface="Arial"/>
            </a:endParaRPr>
          </a:p>
          <a:p>
            <a:endParaRPr lang="en-US"/>
          </a:p>
        </p:txBody>
      </p:sp>
      <p:pic>
        <p:nvPicPr>
          <p:cNvPr id="3" name="Picture 2">
            <a:extLst>
              <a:ext uri="{FF2B5EF4-FFF2-40B4-BE49-F238E27FC236}">
                <a16:creationId xmlns:a16="http://schemas.microsoft.com/office/drawing/2014/main" id="{F375EA9C-BFB6-42C7-2677-7CEF7E2C7D95}"/>
              </a:ext>
            </a:extLst>
          </p:cNvPr>
          <p:cNvPicPr>
            <a:picLocks noChangeAspect="1"/>
          </p:cNvPicPr>
          <p:nvPr/>
        </p:nvPicPr>
        <p:blipFill>
          <a:blip r:embed="rId3"/>
          <a:stretch>
            <a:fillRect/>
          </a:stretch>
        </p:blipFill>
        <p:spPr>
          <a:xfrm>
            <a:off x="2542725" y="6345372"/>
            <a:ext cx="1639093" cy="197349"/>
          </a:xfrm>
          <a:prstGeom prst="rect">
            <a:avLst/>
          </a:prstGeom>
        </p:spPr>
      </p:pic>
    </p:spTree>
    <p:extLst>
      <p:ext uri="{BB962C8B-B14F-4D97-AF65-F5344CB8AC3E}">
        <p14:creationId xmlns:p14="http://schemas.microsoft.com/office/powerpoint/2010/main" val="174561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E083-E598-8209-934A-B44E207CBC4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83CAB5A7-DDE1-DA2E-A659-1299DE7DBD25}"/>
              </a:ext>
            </a:extLst>
          </p:cNvPr>
          <p:cNvSpPr txBox="1">
            <a:spLocks noGrp="1"/>
          </p:cNvSpPr>
          <p:nvPr>
            <p:ph type="title"/>
          </p:nvPr>
        </p:nvSpPr>
        <p:spPr>
          <a:xfrm>
            <a:off x="749759" y="814128"/>
            <a:ext cx="10171112"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Care Collaboration - Complete Care Management Partners</a:t>
            </a:r>
            <a:endParaRPr lang="en-US" dirty="0">
              <a:solidFill>
                <a:schemeClr val="tx2"/>
              </a:solidFill>
              <a:cs typeface="Calibri"/>
            </a:endParaRPr>
          </a:p>
        </p:txBody>
      </p:sp>
      <p:pic>
        <p:nvPicPr>
          <p:cNvPr id="4" name="Picture 3">
            <a:extLst>
              <a:ext uri="{FF2B5EF4-FFF2-40B4-BE49-F238E27FC236}">
                <a16:creationId xmlns:a16="http://schemas.microsoft.com/office/drawing/2014/main" id="{27888E40-6635-D5FE-86CC-6518A0B70DB0}"/>
              </a:ext>
            </a:extLst>
          </p:cNvPr>
          <p:cNvPicPr>
            <a:picLocks noChangeAspect="1"/>
          </p:cNvPicPr>
          <p:nvPr/>
        </p:nvPicPr>
        <p:blipFill>
          <a:blip r:embed="rId3"/>
          <a:stretch>
            <a:fillRect/>
          </a:stretch>
        </p:blipFill>
        <p:spPr>
          <a:xfrm>
            <a:off x="9714706" y="6444524"/>
            <a:ext cx="1639093" cy="197349"/>
          </a:xfrm>
          <a:prstGeom prst="rect">
            <a:avLst/>
          </a:prstGeom>
        </p:spPr>
      </p:pic>
      <p:sp>
        <p:nvSpPr>
          <p:cNvPr id="2" name="TextBox 1">
            <a:extLst>
              <a:ext uri="{FF2B5EF4-FFF2-40B4-BE49-F238E27FC236}">
                <a16:creationId xmlns:a16="http://schemas.microsoft.com/office/drawing/2014/main" id="{96A2631A-410F-64C5-6A78-323DF1AC4B8A}"/>
              </a:ext>
            </a:extLst>
          </p:cNvPr>
          <p:cNvSpPr txBox="1"/>
          <p:nvPr/>
        </p:nvSpPr>
        <p:spPr>
          <a:xfrm>
            <a:off x="982786" y="1508546"/>
            <a:ext cx="9938085" cy="4247317"/>
          </a:xfrm>
          <a:prstGeom prst="rect">
            <a:avLst/>
          </a:prstGeom>
          <a:noFill/>
        </p:spPr>
        <p:txBody>
          <a:bodyPr wrap="square" rtlCol="0">
            <a:spAutoFit/>
          </a:bodyPr>
          <a:lstStyle/>
          <a:p>
            <a:pPr marL="0" marR="0">
              <a:spcBef>
                <a:spcPts val="0"/>
              </a:spcBef>
              <a:spcAft>
                <a:spcPts val="0"/>
              </a:spcAft>
            </a:pPr>
            <a:r>
              <a:rPr lang="en-US" sz="1800" i="1" dirty="0">
                <a:effectLst/>
                <a:latin typeface="Calibri" panose="020F0502020204030204" pitchFamily="34" charset="0"/>
                <a:ea typeface="Aptos" panose="020B0004020202020204" pitchFamily="34" charset="0"/>
                <a:cs typeface="Aptos" panose="020B0004020202020204" pitchFamily="34" charset="0"/>
              </a:rPr>
              <a:t>Complete Care is a care management company that is dedicated to improving health disparities and health outcomes by providing effective Medicaid and Medicare care management services to our clients.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Calibri" panose="020F050202020403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a:effectLst/>
                <a:latin typeface="Calibri" panose="020F0502020204030204" pitchFamily="34" charset="0"/>
                <a:ea typeface="Aptos" panose="020B0004020202020204" pitchFamily="34" charset="0"/>
                <a:cs typeface="Aptos" panose="020B0004020202020204" pitchFamily="34" charset="0"/>
              </a:rPr>
              <a:t>CCMP is dedicated to reducing fragmentation of care and services, reducing ER utilization, reducing hospitalization rates, increasing options for care, increasing member choice and program flexibility, improving access to care and services, and promoting the member’s overall well-being. </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a:effectLst/>
                <a:latin typeface="Calibri" panose="020F0502020204030204" pitchFamily="34" charset="0"/>
                <a:ea typeface="Aptos" panose="020B0004020202020204" pitchFamily="34" charset="0"/>
                <a:cs typeface="Aptos" panose="020B0004020202020204" pitchFamily="34" charset="0"/>
              </a:rPr>
              <a:t>To accomplish this, CCMP utilizes data tools such as assessment, claims, and utilization data to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a:effectLst/>
                <a:latin typeface="Calibri" panose="020F0502020204030204" pitchFamily="34" charset="0"/>
                <a:ea typeface="Aptos" panose="020B0004020202020204" pitchFamily="34" charset="0"/>
                <a:cs typeface="Aptos" panose="020B0004020202020204" pitchFamily="34" charset="0"/>
              </a:rPr>
              <a:t>determine where gaps in care exist and works with both community and health plan partners to address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a:effectLst/>
                <a:latin typeface="Calibri" panose="020F0502020204030204" pitchFamily="34" charset="0"/>
                <a:ea typeface="Aptos" panose="020B0004020202020204" pitchFamily="34" charset="0"/>
                <a:cs typeface="Aptos" panose="020B0004020202020204" pitchFamily="34" charset="0"/>
              </a:rPr>
              <a:t>care gaps and social determinants of health.</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Calibri" panose="020F050202020403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u="sng" dirty="0">
                <a:effectLst/>
                <a:latin typeface="Calibri" panose="020F0502020204030204" pitchFamily="34" charset="0"/>
                <a:ea typeface="Aptos" panose="020B0004020202020204" pitchFamily="34" charset="0"/>
                <a:cs typeface="Calibri" panose="020F0502020204030204" pitchFamily="34" charset="0"/>
              </a:rPr>
              <a:t>Population Health &amp; Analytics</a:t>
            </a:r>
            <a:endParaRPr lang="en-US" sz="1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Aptos" panose="020B0004020202020204" pitchFamily="34" charset="0"/>
                <a:cs typeface="Aptos" panose="020B0004020202020204" pitchFamily="34" charset="0"/>
              </a:rPr>
              <a:t>CCMP is improving lives by unlocking insightful data. We are transforming healthcare through population health and analytics using data-driven decisions to inform our teams better and ensure equal access and outcomes for all.</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EBBCD9AB-9857-8836-ECF7-ECF991859E5A}"/>
              </a:ext>
            </a:extLst>
          </p:cNvPr>
          <p:cNvPicPr>
            <a:picLocks noChangeAspect="1"/>
          </p:cNvPicPr>
          <p:nvPr/>
        </p:nvPicPr>
        <p:blipFill>
          <a:blip r:embed="rId4"/>
          <a:stretch>
            <a:fillRect/>
          </a:stretch>
        </p:blipFill>
        <p:spPr>
          <a:xfrm>
            <a:off x="9714705" y="365212"/>
            <a:ext cx="2147851" cy="694418"/>
          </a:xfrm>
          <a:prstGeom prst="rect">
            <a:avLst/>
          </a:prstGeom>
        </p:spPr>
      </p:pic>
    </p:spTree>
    <p:extLst>
      <p:ext uri="{BB962C8B-B14F-4D97-AF65-F5344CB8AC3E}">
        <p14:creationId xmlns:p14="http://schemas.microsoft.com/office/powerpoint/2010/main" val="270039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E083-E598-8209-934A-B44E207CBC4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83CAB5A7-DDE1-DA2E-A659-1299DE7DBD25}"/>
              </a:ext>
            </a:extLst>
          </p:cNvPr>
          <p:cNvSpPr txBox="1">
            <a:spLocks noGrp="1"/>
          </p:cNvSpPr>
          <p:nvPr>
            <p:ph type="title"/>
          </p:nvPr>
        </p:nvSpPr>
        <p:spPr>
          <a:xfrm>
            <a:off x="617518" y="691161"/>
            <a:ext cx="10171112"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Care Collaboration - Complete Care Management Partners</a:t>
            </a:r>
            <a:endParaRPr lang="en-US" dirty="0">
              <a:solidFill>
                <a:schemeClr val="tx2"/>
              </a:solidFill>
              <a:cs typeface="Calibri"/>
            </a:endParaRPr>
          </a:p>
        </p:txBody>
      </p:sp>
      <p:pic>
        <p:nvPicPr>
          <p:cNvPr id="4" name="Picture 3">
            <a:extLst>
              <a:ext uri="{FF2B5EF4-FFF2-40B4-BE49-F238E27FC236}">
                <a16:creationId xmlns:a16="http://schemas.microsoft.com/office/drawing/2014/main" id="{27888E40-6635-D5FE-86CC-6518A0B70DB0}"/>
              </a:ext>
            </a:extLst>
          </p:cNvPr>
          <p:cNvPicPr>
            <a:picLocks noChangeAspect="1"/>
          </p:cNvPicPr>
          <p:nvPr/>
        </p:nvPicPr>
        <p:blipFill>
          <a:blip r:embed="rId3"/>
          <a:stretch>
            <a:fillRect/>
          </a:stretch>
        </p:blipFill>
        <p:spPr>
          <a:xfrm>
            <a:off x="9714706" y="6444524"/>
            <a:ext cx="1639093" cy="197349"/>
          </a:xfrm>
          <a:prstGeom prst="rect">
            <a:avLst/>
          </a:prstGeom>
        </p:spPr>
      </p:pic>
      <p:sp>
        <p:nvSpPr>
          <p:cNvPr id="2" name="TextBox 1">
            <a:extLst>
              <a:ext uri="{FF2B5EF4-FFF2-40B4-BE49-F238E27FC236}">
                <a16:creationId xmlns:a16="http://schemas.microsoft.com/office/drawing/2014/main" id="{96A2631A-410F-64C5-6A78-323DF1AC4B8A}"/>
              </a:ext>
            </a:extLst>
          </p:cNvPr>
          <p:cNvSpPr txBox="1"/>
          <p:nvPr/>
        </p:nvSpPr>
        <p:spPr>
          <a:xfrm>
            <a:off x="866272" y="1251832"/>
            <a:ext cx="9938085" cy="923330"/>
          </a:xfrm>
          <a:prstGeom prst="rect">
            <a:avLst/>
          </a:prstGeom>
          <a:noFill/>
        </p:spPr>
        <p:txBody>
          <a:bodyPr wrap="square" rtlCol="0">
            <a:spAutoFit/>
          </a:bodyPr>
          <a:lstStyle/>
          <a:p>
            <a:r>
              <a:rPr lang="en-US" u="sng" dirty="0"/>
              <a:t>Engaging the hard to reach high risk patient population – How it works</a:t>
            </a:r>
          </a:p>
          <a:p>
            <a:pPr marL="285750" indent="-285750">
              <a:buFontTx/>
              <a:buChar char="-"/>
            </a:pPr>
            <a:r>
              <a:rPr lang="en-US" dirty="0"/>
              <a:t>Customer sends CCMP lists of patients to engage</a:t>
            </a:r>
          </a:p>
          <a:p>
            <a:pPr marL="285750" indent="-285750">
              <a:buFontTx/>
              <a:buChar char="-"/>
            </a:pPr>
            <a:r>
              <a:rPr lang="en-US" dirty="0"/>
              <a:t>CCMP Arranges Appointments, Transportation, and other Community Resources</a:t>
            </a:r>
          </a:p>
        </p:txBody>
      </p:sp>
      <p:sp>
        <p:nvSpPr>
          <p:cNvPr id="3" name="TextBox 2">
            <a:extLst>
              <a:ext uri="{FF2B5EF4-FFF2-40B4-BE49-F238E27FC236}">
                <a16:creationId xmlns:a16="http://schemas.microsoft.com/office/drawing/2014/main" id="{E15C3DD3-D2FA-7BA2-9D5F-84DFC0AE9BDD}"/>
              </a:ext>
            </a:extLst>
          </p:cNvPr>
          <p:cNvSpPr txBox="1"/>
          <p:nvPr/>
        </p:nvSpPr>
        <p:spPr>
          <a:xfrm>
            <a:off x="986589" y="2884804"/>
            <a:ext cx="9246472"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Real-Time Notification of when a hard to reach patient has presented to the hospital </a:t>
            </a:r>
          </a:p>
          <a:p>
            <a:pPr marL="742950" lvl="1" indent="-285750">
              <a:buFont typeface="Courier New" panose="02070309020205020404" pitchFamily="49" charset="0"/>
              <a:buChar char="o"/>
            </a:pPr>
            <a:r>
              <a:rPr lang="en-US" dirty="0"/>
              <a:t>Field staff deployed to meet the patient while still there, so they can connect and get patient involved in their care management program</a:t>
            </a:r>
          </a:p>
        </p:txBody>
      </p:sp>
      <p:sp>
        <p:nvSpPr>
          <p:cNvPr id="5" name="TextBox 4">
            <a:extLst>
              <a:ext uri="{FF2B5EF4-FFF2-40B4-BE49-F238E27FC236}">
                <a16:creationId xmlns:a16="http://schemas.microsoft.com/office/drawing/2014/main" id="{8F43A032-D02F-9467-1430-00CA1866072B}"/>
              </a:ext>
            </a:extLst>
          </p:cNvPr>
          <p:cNvSpPr txBox="1"/>
          <p:nvPr/>
        </p:nvSpPr>
        <p:spPr>
          <a:xfrm>
            <a:off x="1010652" y="4498172"/>
            <a:ext cx="10170695" cy="646331"/>
          </a:xfrm>
          <a:prstGeom prst="rect">
            <a:avLst/>
          </a:prstGeom>
          <a:noFill/>
        </p:spPr>
        <p:txBody>
          <a:bodyPr wrap="square" rtlCol="0">
            <a:spAutoFit/>
          </a:bodyPr>
          <a:lstStyle/>
          <a:p>
            <a:pPr marL="285750" indent="-285750">
              <a:buFont typeface="Arial" panose="020B0604020202020204" pitchFamily="34" charset="0"/>
              <a:buChar char="•"/>
            </a:pPr>
            <a:r>
              <a:rPr lang="en-US" dirty="0"/>
              <a:t>Find out when patients have moved out of state</a:t>
            </a:r>
          </a:p>
          <a:p>
            <a:pPr marL="742950" lvl="1" indent="-285750">
              <a:buFont typeface="Courier New" panose="02070309020205020404" pitchFamily="49" charset="0"/>
              <a:buChar char="o"/>
            </a:pPr>
            <a:r>
              <a:rPr lang="en-US" dirty="0"/>
              <a:t>Get them connected and transferred over to the new State’s Medicaid program</a:t>
            </a:r>
          </a:p>
        </p:txBody>
      </p:sp>
      <p:sp>
        <p:nvSpPr>
          <p:cNvPr id="6" name="TextBox 5">
            <a:extLst>
              <a:ext uri="{FF2B5EF4-FFF2-40B4-BE49-F238E27FC236}">
                <a16:creationId xmlns:a16="http://schemas.microsoft.com/office/drawing/2014/main" id="{EA6BC017-2075-AF29-ADBE-23AFFB68742C}"/>
              </a:ext>
            </a:extLst>
          </p:cNvPr>
          <p:cNvSpPr txBox="1"/>
          <p:nvPr/>
        </p:nvSpPr>
        <p:spPr>
          <a:xfrm>
            <a:off x="986589" y="5199230"/>
            <a:ext cx="100584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Find out when a patient has recently deceased</a:t>
            </a:r>
          </a:p>
          <a:p>
            <a:pPr marL="742950" lvl="1" indent="-285750">
              <a:buFont typeface="Courier New" panose="02070309020205020404" pitchFamily="49" charset="0"/>
              <a:buChar char="o"/>
            </a:pPr>
            <a:r>
              <a:rPr lang="en-US" dirty="0"/>
              <a:t>Arrange discontinuation of resources</a:t>
            </a:r>
          </a:p>
        </p:txBody>
      </p:sp>
      <p:sp>
        <p:nvSpPr>
          <p:cNvPr id="7" name="TextBox 6">
            <a:extLst>
              <a:ext uri="{FF2B5EF4-FFF2-40B4-BE49-F238E27FC236}">
                <a16:creationId xmlns:a16="http://schemas.microsoft.com/office/drawing/2014/main" id="{B1A96877-EEB6-B27C-BED4-56BD37B1E7C3}"/>
              </a:ext>
            </a:extLst>
          </p:cNvPr>
          <p:cNvSpPr txBox="1"/>
          <p:nvPr/>
        </p:nvSpPr>
        <p:spPr>
          <a:xfrm>
            <a:off x="866272" y="2496686"/>
            <a:ext cx="7651004" cy="369332"/>
          </a:xfrm>
          <a:prstGeom prst="rect">
            <a:avLst/>
          </a:prstGeom>
          <a:noFill/>
        </p:spPr>
        <p:txBody>
          <a:bodyPr wrap="square" rtlCol="0">
            <a:spAutoFit/>
          </a:bodyPr>
          <a:lstStyle/>
          <a:p>
            <a:r>
              <a:rPr lang="en-US" u="sng" dirty="0"/>
              <a:t>How it’s Done - PCC Care Collaboration Network is Used For:</a:t>
            </a:r>
          </a:p>
        </p:txBody>
      </p:sp>
      <p:sp>
        <p:nvSpPr>
          <p:cNvPr id="8" name="TextBox 7">
            <a:extLst>
              <a:ext uri="{FF2B5EF4-FFF2-40B4-BE49-F238E27FC236}">
                <a16:creationId xmlns:a16="http://schemas.microsoft.com/office/drawing/2014/main" id="{AC5D9E46-F6F1-5462-0086-61C785F6B7D1}"/>
              </a:ext>
            </a:extLst>
          </p:cNvPr>
          <p:cNvSpPr txBox="1"/>
          <p:nvPr/>
        </p:nvSpPr>
        <p:spPr>
          <a:xfrm>
            <a:off x="986589" y="3797007"/>
            <a:ext cx="9349213" cy="646331"/>
          </a:xfrm>
          <a:prstGeom prst="rect">
            <a:avLst/>
          </a:prstGeom>
          <a:noFill/>
        </p:spPr>
        <p:txBody>
          <a:bodyPr wrap="square" rtlCol="0">
            <a:spAutoFit/>
          </a:bodyPr>
          <a:lstStyle/>
          <a:p>
            <a:pPr marL="285750" indent="-285750">
              <a:buFont typeface="Arial" panose="020B0604020202020204" pitchFamily="34" charset="0"/>
              <a:buChar char="•"/>
            </a:pPr>
            <a:r>
              <a:rPr lang="en-US" dirty="0"/>
              <a:t>View More feature, to see other phone numbers and addresses the patient has used, when unable to contact them</a:t>
            </a:r>
          </a:p>
        </p:txBody>
      </p:sp>
      <p:pic>
        <p:nvPicPr>
          <p:cNvPr id="9" name="Picture 8">
            <a:extLst>
              <a:ext uri="{FF2B5EF4-FFF2-40B4-BE49-F238E27FC236}">
                <a16:creationId xmlns:a16="http://schemas.microsoft.com/office/drawing/2014/main" id="{9BF32C01-3F99-ACD5-AC09-994BF5B012C3}"/>
              </a:ext>
            </a:extLst>
          </p:cNvPr>
          <p:cNvPicPr>
            <a:picLocks noChangeAspect="1"/>
          </p:cNvPicPr>
          <p:nvPr/>
        </p:nvPicPr>
        <p:blipFill>
          <a:blip r:embed="rId4"/>
          <a:stretch>
            <a:fillRect/>
          </a:stretch>
        </p:blipFill>
        <p:spPr>
          <a:xfrm>
            <a:off x="9714705" y="365212"/>
            <a:ext cx="2147851" cy="694418"/>
          </a:xfrm>
          <a:prstGeom prst="rect">
            <a:avLst/>
          </a:prstGeom>
        </p:spPr>
      </p:pic>
    </p:spTree>
    <p:extLst>
      <p:ext uri="{BB962C8B-B14F-4D97-AF65-F5344CB8AC3E}">
        <p14:creationId xmlns:p14="http://schemas.microsoft.com/office/powerpoint/2010/main" val="239177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3695-2249-D0BE-C59B-455C49FD2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0A4B2-F04D-533E-38C8-101D68AE664C}"/>
              </a:ext>
            </a:extLst>
          </p:cNvPr>
          <p:cNvSpPr>
            <a:spLocks noGrp="1"/>
          </p:cNvSpPr>
          <p:nvPr>
            <p:ph type="title"/>
          </p:nvPr>
        </p:nvSpPr>
        <p:spPr>
          <a:xfrm>
            <a:off x="2382624" y="2323844"/>
            <a:ext cx="6264201" cy="1324527"/>
          </a:xfrm>
        </p:spPr>
        <p:txBody>
          <a:bodyPr>
            <a:normAutofit fontScale="90000"/>
          </a:bodyPr>
          <a:lstStyle/>
          <a:p>
            <a:pPr>
              <a:lnSpc>
                <a:spcPct val="100000"/>
              </a:lnSpc>
              <a:spcBef>
                <a:spcPts val="0"/>
              </a:spcBef>
            </a:pPr>
            <a:r>
              <a:rPr lang="en-US" b="0" dirty="0">
                <a:latin typeface="Arial"/>
                <a:cs typeface="Arial"/>
              </a:rPr>
              <a:t>We Want to Participate!</a:t>
            </a:r>
            <a:br>
              <a:rPr lang="en-US" b="0" dirty="0">
                <a:latin typeface="Arial"/>
                <a:cs typeface="Arial"/>
              </a:rPr>
            </a:br>
            <a:r>
              <a:rPr lang="en-US" b="0" dirty="0">
                <a:latin typeface="Arial"/>
                <a:cs typeface="Arial"/>
              </a:rPr>
              <a:t>What Are the Steps?</a:t>
            </a:r>
            <a:endParaRPr lang="en-US" dirty="0"/>
          </a:p>
          <a:p>
            <a:endParaRPr lang="en-US" dirty="0"/>
          </a:p>
        </p:txBody>
      </p:sp>
      <p:pic>
        <p:nvPicPr>
          <p:cNvPr id="3" name="Picture 2">
            <a:extLst>
              <a:ext uri="{FF2B5EF4-FFF2-40B4-BE49-F238E27FC236}">
                <a16:creationId xmlns:a16="http://schemas.microsoft.com/office/drawing/2014/main" id="{05EA4F38-BB36-57D3-1DA4-6BA55907626B}"/>
              </a:ext>
            </a:extLst>
          </p:cNvPr>
          <p:cNvPicPr>
            <a:picLocks noChangeAspect="1"/>
          </p:cNvPicPr>
          <p:nvPr/>
        </p:nvPicPr>
        <p:blipFill>
          <a:blip r:embed="rId4"/>
          <a:stretch>
            <a:fillRect/>
          </a:stretch>
        </p:blipFill>
        <p:spPr>
          <a:xfrm>
            <a:off x="2465607" y="6356389"/>
            <a:ext cx="1639093" cy="197349"/>
          </a:xfrm>
          <a:prstGeom prst="rect">
            <a:avLst/>
          </a:prstGeom>
        </p:spPr>
      </p:pic>
      <p:sp>
        <p:nvSpPr>
          <p:cNvPr id="4" name="TextBox 3">
            <a:extLst>
              <a:ext uri="{FF2B5EF4-FFF2-40B4-BE49-F238E27FC236}">
                <a16:creationId xmlns:a16="http://schemas.microsoft.com/office/drawing/2014/main" id="{070BCB5E-3898-DED8-41F4-B25220747EB2}"/>
              </a:ext>
            </a:extLst>
          </p:cNvPr>
          <p:cNvSpPr txBox="1"/>
          <p:nvPr/>
        </p:nvSpPr>
        <p:spPr>
          <a:xfrm>
            <a:off x="4208443" y="3910988"/>
            <a:ext cx="4516916" cy="830997"/>
          </a:xfrm>
          <a:prstGeom prst="rect">
            <a:avLst/>
          </a:prstGeom>
          <a:noFill/>
        </p:spPr>
        <p:txBody>
          <a:bodyPr wrap="square" rtlCol="0">
            <a:spAutoFit/>
          </a:bodyPr>
          <a:lstStyle/>
          <a:p>
            <a:r>
              <a:rPr lang="en-US" sz="2400" dirty="0">
                <a:solidFill>
                  <a:schemeClr val="bg1"/>
                </a:solidFill>
              </a:rPr>
              <a:t>Tiffany Ludlow, </a:t>
            </a:r>
          </a:p>
          <a:p>
            <a:r>
              <a:rPr lang="en-US" sz="2400" dirty="0">
                <a:solidFill>
                  <a:schemeClr val="bg1"/>
                </a:solidFill>
              </a:rPr>
              <a:t>Professional Services Manager </a:t>
            </a:r>
          </a:p>
        </p:txBody>
      </p:sp>
    </p:spTree>
    <p:extLst>
      <p:ext uri="{BB962C8B-B14F-4D97-AF65-F5344CB8AC3E}">
        <p14:creationId xmlns:p14="http://schemas.microsoft.com/office/powerpoint/2010/main" val="245437212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0590-0642-0732-74B0-46199B1BF8D1}"/>
            </a:ext>
          </a:extLst>
        </p:cNvPr>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27CEBBFE-0981-AA9F-231B-1EDA76A647EB}"/>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CF571-B426-5460-5187-F71D33723CBE}"/>
              </a:ext>
            </a:extLst>
          </p:cNvPr>
          <p:cNvSpPr txBox="1"/>
          <p:nvPr/>
        </p:nvSpPr>
        <p:spPr>
          <a:xfrm>
            <a:off x="6220184" y="1891042"/>
            <a:ext cx="5428495" cy="3879011"/>
          </a:xfrm>
          <a:prstGeom prst="rect">
            <a:avLst/>
          </a:prstGeom>
          <a:noFill/>
        </p:spPr>
        <p:txBody>
          <a:bodyPr wrap="square" rtlCol="0">
            <a:spAutoFit/>
          </a:bodyPr>
          <a:lstStyle/>
          <a:p>
            <a:r>
              <a:rPr lang="en-US" sz="2000" b="1" dirty="0">
                <a:solidFill>
                  <a:srgbClr val="242424"/>
                </a:solidFill>
              </a:rPr>
              <a:t>1. </a:t>
            </a:r>
            <a:r>
              <a:rPr lang="en-US" sz="2000" dirty="0">
                <a:solidFill>
                  <a:srgbClr val="242424"/>
                </a:solidFill>
              </a:rPr>
              <a:t>Ambulatory provider customers begin the subscription process by completing a brief HFS survey to receive an HFS onboarding packet </a:t>
            </a:r>
          </a:p>
          <a:p>
            <a:endParaRPr lang="en-US" sz="2000" dirty="0">
              <a:solidFill>
                <a:srgbClr val="242424"/>
              </a:solidFill>
            </a:endParaRPr>
          </a:p>
          <a:p>
            <a:pPr algn="ctr">
              <a:lnSpc>
                <a:spcPct val="107000"/>
              </a:lnSpc>
            </a:pPr>
            <a:r>
              <a:rPr lang="en-US" sz="2000" u="sng" dirty="0">
                <a:solidFill>
                  <a:srgbClr val="0070C0"/>
                </a:solidFill>
                <a:ea typeface="Times New Roman" panose="02020603050405020304" pitchFamily="18" charset="0"/>
                <a:hlinkClick r:id="rId3">
                  <a:extLst>
                    <a:ext uri="{A12FA001-AC4F-418D-AE19-62706E023703}">
                      <ahyp:hlinkClr xmlns:ahyp="http://schemas.microsoft.com/office/drawing/2018/hyperlinkcolor" val="tx"/>
                    </a:ext>
                  </a:extLst>
                </a:hlinkClick>
              </a:rPr>
              <a:t>https://www.surveymonkey.com/r/8T87FTX</a:t>
            </a:r>
            <a:endParaRPr lang="en-US" sz="2000" dirty="0">
              <a:solidFill>
                <a:srgbClr val="0070C0"/>
              </a:solidFill>
              <a:ea typeface="Times New Roman" panose="02020603050405020304" pitchFamily="18" charset="0"/>
            </a:endParaRPr>
          </a:p>
          <a:p>
            <a:pPr algn="ctr"/>
            <a:endParaRPr lang="en-US" sz="2000" b="1" dirty="0">
              <a:solidFill>
                <a:srgbClr val="242424"/>
              </a:solidFill>
            </a:endParaRPr>
          </a:p>
          <a:p>
            <a:r>
              <a:rPr lang="en-US" sz="2000" b="1" dirty="0">
                <a:solidFill>
                  <a:srgbClr val="242424"/>
                </a:solidFill>
              </a:rPr>
              <a:t>2. </a:t>
            </a:r>
            <a:r>
              <a:rPr lang="en-US" sz="2000" dirty="0">
                <a:solidFill>
                  <a:srgbClr val="242424"/>
                </a:solidFill>
              </a:rPr>
              <a:t>Complete HFS onboarding packet and email to HFS: </a:t>
            </a:r>
          </a:p>
          <a:p>
            <a:endParaRPr lang="en-US" sz="2000" dirty="0">
              <a:solidFill>
                <a:srgbClr val="242424"/>
              </a:solidFill>
            </a:endParaRPr>
          </a:p>
          <a:p>
            <a:pPr lvl="1"/>
            <a:r>
              <a:rPr lang="en-US" sz="2000" dirty="0">
                <a:solidFill>
                  <a:srgbClr val="0070C0"/>
                </a:solidFill>
                <a:hlinkClick r:id="rId4">
                  <a:extLst>
                    <a:ext uri="{A12FA001-AC4F-418D-AE19-62706E023703}">
                      <ahyp:hlinkClr xmlns:ahyp="http://schemas.microsoft.com/office/drawing/2018/hyperlinkcolor" val="tx"/>
                    </a:ext>
                  </a:extLst>
                </a:hlinkClick>
              </a:rPr>
              <a:t>HFS.HealthChoiceIllinoisADT@Illinois.gov</a:t>
            </a:r>
            <a:r>
              <a:rPr lang="en-US" sz="2000" dirty="0">
                <a:solidFill>
                  <a:srgbClr val="0070C0"/>
                </a:solidFill>
              </a:rPr>
              <a:t> </a:t>
            </a:r>
          </a:p>
          <a:p>
            <a:endParaRPr lang="en-US" b="1" dirty="0">
              <a:solidFill>
                <a:srgbClr val="404041"/>
              </a:solidFill>
              <a:latin typeface="Calibri" panose="020F0502020204030204"/>
            </a:endParaRPr>
          </a:p>
        </p:txBody>
      </p:sp>
      <p:pic>
        <p:nvPicPr>
          <p:cNvPr id="3" name="Picture 2" descr="Shoes on stairs">
            <a:extLst>
              <a:ext uri="{FF2B5EF4-FFF2-40B4-BE49-F238E27FC236}">
                <a16:creationId xmlns:a16="http://schemas.microsoft.com/office/drawing/2014/main" id="{62DC7FBC-6456-8846-5B5D-4650211EF61E}"/>
              </a:ext>
            </a:extLst>
          </p:cNvPr>
          <p:cNvPicPr>
            <a:picLocks noChangeAspect="1"/>
          </p:cNvPicPr>
          <p:nvPr/>
        </p:nvPicPr>
        <p:blipFill>
          <a:blip r:embed="rId5"/>
          <a:stretch>
            <a:fillRect/>
          </a:stretch>
        </p:blipFill>
        <p:spPr>
          <a:xfrm>
            <a:off x="420887" y="1891042"/>
            <a:ext cx="5278069" cy="3533115"/>
          </a:xfrm>
          <a:prstGeom prst="rect">
            <a:avLst/>
          </a:prstGeom>
        </p:spPr>
      </p:pic>
      <p:sp>
        <p:nvSpPr>
          <p:cNvPr id="4" name="TextBox 3">
            <a:extLst>
              <a:ext uri="{FF2B5EF4-FFF2-40B4-BE49-F238E27FC236}">
                <a16:creationId xmlns:a16="http://schemas.microsoft.com/office/drawing/2014/main" id="{F58D0244-C996-3C24-D173-264564225D78}"/>
              </a:ext>
            </a:extLst>
          </p:cNvPr>
          <p:cNvSpPr txBox="1"/>
          <p:nvPr/>
        </p:nvSpPr>
        <p:spPr>
          <a:xfrm>
            <a:off x="3853739" y="723954"/>
            <a:ext cx="5278069" cy="646331"/>
          </a:xfrm>
          <a:prstGeom prst="rect">
            <a:avLst/>
          </a:prstGeom>
          <a:noFill/>
        </p:spPr>
        <p:txBody>
          <a:bodyPr wrap="square" rtlCol="0">
            <a:spAutoFit/>
          </a:bodyPr>
          <a:lstStyle/>
          <a:p>
            <a:r>
              <a:rPr lang="en-US" sz="3600">
                <a:solidFill>
                  <a:srgbClr val="1A4387"/>
                </a:solidFill>
                <a:latin typeface="+mj-lt"/>
              </a:rPr>
              <a:t>Initial Steps to Sign Up </a:t>
            </a:r>
          </a:p>
        </p:txBody>
      </p:sp>
      <p:pic>
        <p:nvPicPr>
          <p:cNvPr id="5" name="Picture 4">
            <a:extLst>
              <a:ext uri="{FF2B5EF4-FFF2-40B4-BE49-F238E27FC236}">
                <a16:creationId xmlns:a16="http://schemas.microsoft.com/office/drawing/2014/main" id="{A3BBD1E6-865C-C812-5E43-D61653536F4C}"/>
              </a:ext>
            </a:extLst>
          </p:cNvPr>
          <p:cNvPicPr>
            <a:picLocks noChangeAspect="1"/>
          </p:cNvPicPr>
          <p:nvPr/>
        </p:nvPicPr>
        <p:blipFill>
          <a:blip r:embed="rId6"/>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170787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B508A-6029-C1A0-0305-D04D91360A15}"/>
              </a:ext>
            </a:extLst>
          </p:cNvPr>
          <p:cNvSpPr>
            <a:spLocks noGrp="1"/>
          </p:cNvSpPr>
          <p:nvPr>
            <p:ph type="title"/>
          </p:nvPr>
        </p:nvSpPr>
        <p:spPr/>
        <p:txBody>
          <a:bodyPr/>
          <a:lstStyle/>
          <a:p>
            <a:r>
              <a:rPr lang="en-US" b="0" i="0" dirty="0">
                <a:solidFill>
                  <a:srgbClr val="1A4387"/>
                </a:solidFill>
                <a:effectLst/>
                <a:latin typeface="Calibri Light" panose="020F0302020204030204" pitchFamily="34" charset="0"/>
              </a:rPr>
              <a:t>Implementation Timeline (Ambulatory File Based)</a:t>
            </a:r>
            <a:endParaRPr lang="en-US" dirty="0">
              <a:solidFill>
                <a:srgbClr val="1A4387"/>
              </a:solidFill>
            </a:endParaRPr>
          </a:p>
        </p:txBody>
      </p:sp>
      <p:sp>
        <p:nvSpPr>
          <p:cNvPr id="6" name="Oval 5">
            <a:extLst>
              <a:ext uri="{FF2B5EF4-FFF2-40B4-BE49-F238E27FC236}">
                <a16:creationId xmlns:a16="http://schemas.microsoft.com/office/drawing/2014/main" id="{C5305DC3-6252-6458-81C8-01BF75F3C501}"/>
              </a:ext>
            </a:extLst>
          </p:cNvPr>
          <p:cNvSpPr>
            <a:spLocks noChangeAspect="1"/>
          </p:cNvSpPr>
          <p:nvPr/>
        </p:nvSpPr>
        <p:spPr>
          <a:xfrm>
            <a:off x="1628101" y="1732334"/>
            <a:ext cx="1188720" cy="1188720"/>
          </a:xfrm>
          <a:prstGeom prst="ellipse">
            <a:avLst/>
          </a:prstGeom>
          <a:solidFill>
            <a:srgbClr val="97CC04"/>
          </a:solidFill>
          <a:ln w="127000" cap="flat" cmpd="sng" algn="ctr">
            <a:solidFill>
              <a:srgbClr val="FFFFFF">
                <a:lumMod val="9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E67CB71-EE4D-3C18-C929-F8BC9F393AD9}"/>
              </a:ext>
            </a:extLst>
          </p:cNvPr>
          <p:cNvSpPr>
            <a:spLocks noChangeAspect="1"/>
          </p:cNvSpPr>
          <p:nvPr/>
        </p:nvSpPr>
        <p:spPr>
          <a:xfrm>
            <a:off x="4227004" y="1732334"/>
            <a:ext cx="1188720" cy="1188720"/>
          </a:xfrm>
          <a:prstGeom prst="ellipse">
            <a:avLst/>
          </a:prstGeom>
          <a:solidFill>
            <a:srgbClr val="00A0AF"/>
          </a:solidFill>
          <a:ln w="127000" cap="flat" cmpd="sng" algn="ctr">
            <a:solidFill>
              <a:srgbClr val="FFFFFF">
                <a:lumMod val="9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B6710ACB-C00E-5DEB-623C-5EF241A9C491}"/>
              </a:ext>
            </a:extLst>
          </p:cNvPr>
          <p:cNvSpPr>
            <a:spLocks noChangeAspect="1"/>
          </p:cNvSpPr>
          <p:nvPr/>
        </p:nvSpPr>
        <p:spPr>
          <a:xfrm>
            <a:off x="6821905" y="1732334"/>
            <a:ext cx="1188720" cy="1188720"/>
          </a:xfrm>
          <a:prstGeom prst="ellipse">
            <a:avLst/>
          </a:prstGeom>
          <a:solidFill>
            <a:srgbClr val="1976D2"/>
          </a:solidFill>
          <a:ln w="127000" cap="flat" cmpd="sng" algn="ctr">
            <a:solidFill>
              <a:srgbClr val="FFFFFF">
                <a:lumMod val="9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C171CC8-8C08-3469-8553-599858F0F118}"/>
              </a:ext>
            </a:extLst>
          </p:cNvPr>
          <p:cNvSpPr>
            <a:spLocks noChangeAspect="1"/>
          </p:cNvSpPr>
          <p:nvPr/>
        </p:nvSpPr>
        <p:spPr>
          <a:xfrm>
            <a:off x="9399474" y="1732334"/>
            <a:ext cx="1188720" cy="1188720"/>
          </a:xfrm>
          <a:prstGeom prst="ellipse">
            <a:avLst/>
          </a:prstGeom>
          <a:solidFill>
            <a:srgbClr val="58595B"/>
          </a:solidFill>
          <a:ln w="127000" cap="flat" cmpd="sng" algn="ctr">
            <a:solidFill>
              <a:srgbClr val="FFFFFF">
                <a:lumMod val="9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E9B133E-D431-ED25-1C00-C0959C56FAF6}"/>
              </a:ext>
            </a:extLst>
          </p:cNvPr>
          <p:cNvCxnSpPr>
            <a:cxnSpLocks/>
          </p:cNvCxnSpPr>
          <p:nvPr/>
        </p:nvCxnSpPr>
        <p:spPr>
          <a:xfrm>
            <a:off x="1946602" y="3869788"/>
            <a:ext cx="513657" cy="0"/>
          </a:xfrm>
          <a:prstGeom prst="line">
            <a:avLst/>
          </a:prstGeom>
          <a:noFill/>
          <a:ln w="25400" cap="flat" cmpd="sng" algn="ctr">
            <a:solidFill>
              <a:srgbClr val="89B807"/>
            </a:solidFill>
            <a:prstDash val="solid"/>
            <a:miter lim="800000"/>
          </a:ln>
          <a:effectLst/>
        </p:spPr>
      </p:cxnSp>
      <p:sp>
        <p:nvSpPr>
          <p:cNvPr id="11" name="Text Placeholder 17">
            <a:extLst>
              <a:ext uri="{FF2B5EF4-FFF2-40B4-BE49-F238E27FC236}">
                <a16:creationId xmlns:a16="http://schemas.microsoft.com/office/drawing/2014/main" id="{E72E5BA9-E08C-97B5-3444-E024217EFE2A}"/>
              </a:ext>
            </a:extLst>
          </p:cNvPr>
          <p:cNvSpPr txBox="1">
            <a:spLocks/>
          </p:cNvSpPr>
          <p:nvPr/>
        </p:nvSpPr>
        <p:spPr>
          <a:xfrm>
            <a:off x="945444" y="4107654"/>
            <a:ext cx="2537572" cy="1590926"/>
          </a:xfrm>
          <a:prstGeom prst="rect">
            <a:avLst/>
          </a:prstGeom>
        </p:spPr>
        <p:txBody>
          <a:bodyPr>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sz="1800"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Onboarding </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Kickoff Call</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p:txBody>
      </p:sp>
      <p:sp>
        <p:nvSpPr>
          <p:cNvPr id="12" name="Text Placeholder 17">
            <a:extLst>
              <a:ext uri="{FF2B5EF4-FFF2-40B4-BE49-F238E27FC236}">
                <a16:creationId xmlns:a16="http://schemas.microsoft.com/office/drawing/2014/main" id="{B6B43A6D-40BA-42CC-D86E-6B59DD101FE3}"/>
              </a:ext>
            </a:extLst>
          </p:cNvPr>
          <p:cNvSpPr txBox="1">
            <a:spLocks/>
          </p:cNvSpPr>
          <p:nvPr/>
        </p:nvSpPr>
        <p:spPr>
          <a:xfrm>
            <a:off x="933326" y="3136104"/>
            <a:ext cx="2587001" cy="538449"/>
          </a:xfrm>
          <a:prstGeom prst="rect">
            <a:avLst/>
          </a:prstGeom>
        </p:spPr>
        <p:txBody>
          <a:bodyPr anchor="b" anchorCtr="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lang="en-US" sz="2000" b="1" kern="1200" baseline="0" dirty="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97CC04"/>
              </a:buClr>
              <a:buSzTx/>
              <a:buFont typeface="Arial" panose="020B0604020202020204" pitchFamily="34" charset="0"/>
              <a:buNone/>
              <a:tabLst/>
              <a:defRPr/>
            </a:pPr>
            <a:r>
              <a:rPr kumimoji="0" lang="en-CA" sz="2400" b="1" i="0" u="none" strike="noStrike" kern="1200" cap="none" spc="0" normalizeH="0" baseline="0" noProof="0" dirty="0">
                <a:ln>
                  <a:noFill/>
                </a:ln>
                <a:solidFill>
                  <a:srgbClr val="414141"/>
                </a:solidFill>
                <a:effectLst/>
                <a:uLnTx/>
                <a:uFillTx/>
                <a:latin typeface="Calibri Light" panose="020F0302020204030204"/>
                <a:ea typeface="+mn-ea"/>
                <a:cs typeface="+mn-cs"/>
              </a:rPr>
              <a:t>Week 1</a:t>
            </a:r>
          </a:p>
        </p:txBody>
      </p:sp>
      <p:cxnSp>
        <p:nvCxnSpPr>
          <p:cNvPr id="13" name="Straight Connector 12">
            <a:extLst>
              <a:ext uri="{FF2B5EF4-FFF2-40B4-BE49-F238E27FC236}">
                <a16:creationId xmlns:a16="http://schemas.microsoft.com/office/drawing/2014/main" id="{90942CDA-E76D-8847-36FD-957B1453E3D4}"/>
              </a:ext>
            </a:extLst>
          </p:cNvPr>
          <p:cNvCxnSpPr>
            <a:cxnSpLocks/>
          </p:cNvCxnSpPr>
          <p:nvPr/>
        </p:nvCxnSpPr>
        <p:spPr>
          <a:xfrm>
            <a:off x="4543318" y="3869788"/>
            <a:ext cx="513657" cy="0"/>
          </a:xfrm>
          <a:prstGeom prst="line">
            <a:avLst/>
          </a:prstGeom>
          <a:noFill/>
          <a:ln w="25400" cap="flat" cmpd="sng" algn="ctr">
            <a:solidFill>
              <a:srgbClr val="008E99"/>
            </a:solidFill>
            <a:prstDash val="solid"/>
            <a:miter lim="800000"/>
          </a:ln>
          <a:effectLst/>
        </p:spPr>
      </p:cxnSp>
      <p:sp>
        <p:nvSpPr>
          <p:cNvPr id="14" name="Text Placeholder 17">
            <a:extLst>
              <a:ext uri="{FF2B5EF4-FFF2-40B4-BE49-F238E27FC236}">
                <a16:creationId xmlns:a16="http://schemas.microsoft.com/office/drawing/2014/main" id="{9B3C356A-7E17-77F3-A8C6-0E5F71FB2054}"/>
              </a:ext>
            </a:extLst>
          </p:cNvPr>
          <p:cNvSpPr txBox="1">
            <a:spLocks/>
          </p:cNvSpPr>
          <p:nvPr/>
        </p:nvSpPr>
        <p:spPr>
          <a:xfrm>
            <a:off x="3520328" y="4107654"/>
            <a:ext cx="2575671" cy="1590926"/>
          </a:xfrm>
          <a:prstGeom prst="rect">
            <a:avLst/>
          </a:prstGeom>
        </p:spPr>
        <p:txBody>
          <a:bodyPr>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lang="en-US" sz="1800" kern="1200" baseline="0" dirty="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Portal build</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1st submission of eligibility file</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File Validated by ETL</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Client completes and submits user, notifications and report forms to CMT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p:txBody>
      </p:sp>
      <p:sp>
        <p:nvSpPr>
          <p:cNvPr id="15" name="Text Placeholder 17">
            <a:extLst>
              <a:ext uri="{FF2B5EF4-FFF2-40B4-BE49-F238E27FC236}">
                <a16:creationId xmlns:a16="http://schemas.microsoft.com/office/drawing/2014/main" id="{AEC36BF9-940E-B5C7-7B1F-8A870E08BA8E}"/>
              </a:ext>
            </a:extLst>
          </p:cNvPr>
          <p:cNvSpPr txBox="1">
            <a:spLocks/>
          </p:cNvSpPr>
          <p:nvPr/>
        </p:nvSpPr>
        <p:spPr>
          <a:xfrm>
            <a:off x="3520328" y="3136104"/>
            <a:ext cx="2587001" cy="538449"/>
          </a:xfrm>
          <a:prstGeom prst="rect">
            <a:avLst/>
          </a:prstGeom>
        </p:spPr>
        <p:txBody>
          <a:bodyPr anchor="b" anchorCtr="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lang="en-US" sz="2000" b="1" kern="1200" baseline="0" dirty="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97CC04"/>
              </a:buClr>
              <a:buSzTx/>
              <a:buFont typeface="Arial" panose="020B0604020202020204" pitchFamily="34" charset="0"/>
              <a:buNone/>
              <a:tabLst/>
              <a:defRPr/>
            </a:pPr>
            <a:r>
              <a:rPr kumimoji="0" lang="en-CA" sz="2400" b="1" i="0" u="none" strike="noStrike" kern="1200" cap="none" spc="0" normalizeH="0" baseline="0" noProof="0" dirty="0">
                <a:ln>
                  <a:noFill/>
                </a:ln>
                <a:solidFill>
                  <a:srgbClr val="414141"/>
                </a:solidFill>
                <a:effectLst/>
                <a:uLnTx/>
                <a:uFillTx/>
                <a:latin typeface="Calibri Light" panose="020F0302020204030204"/>
                <a:ea typeface="+mn-ea"/>
                <a:cs typeface="+mn-cs"/>
              </a:rPr>
              <a:t>Weeks 2-3</a:t>
            </a:r>
          </a:p>
        </p:txBody>
      </p:sp>
      <p:cxnSp>
        <p:nvCxnSpPr>
          <p:cNvPr id="16" name="Straight Connector 15">
            <a:extLst>
              <a:ext uri="{FF2B5EF4-FFF2-40B4-BE49-F238E27FC236}">
                <a16:creationId xmlns:a16="http://schemas.microsoft.com/office/drawing/2014/main" id="{396ADDD1-4A98-043E-F47D-1CCF1DFFDD8C}"/>
              </a:ext>
            </a:extLst>
          </p:cNvPr>
          <p:cNvCxnSpPr>
            <a:cxnSpLocks/>
          </p:cNvCxnSpPr>
          <p:nvPr/>
        </p:nvCxnSpPr>
        <p:spPr>
          <a:xfrm>
            <a:off x="7138219" y="3869788"/>
            <a:ext cx="513657" cy="0"/>
          </a:xfrm>
          <a:prstGeom prst="line">
            <a:avLst/>
          </a:prstGeom>
          <a:noFill/>
          <a:ln w="25400" cap="flat" cmpd="sng" algn="ctr">
            <a:solidFill>
              <a:srgbClr val="1976D2"/>
            </a:solidFill>
            <a:prstDash val="solid"/>
            <a:miter lim="800000"/>
          </a:ln>
          <a:effectLst/>
        </p:spPr>
      </p:cxnSp>
      <p:sp>
        <p:nvSpPr>
          <p:cNvPr id="17" name="Text Placeholder 17">
            <a:extLst>
              <a:ext uri="{FF2B5EF4-FFF2-40B4-BE49-F238E27FC236}">
                <a16:creationId xmlns:a16="http://schemas.microsoft.com/office/drawing/2014/main" id="{6642A986-4435-097E-04E0-8A143067F6CB}"/>
              </a:ext>
            </a:extLst>
          </p:cNvPr>
          <p:cNvSpPr txBox="1">
            <a:spLocks/>
          </p:cNvSpPr>
          <p:nvPr/>
        </p:nvSpPr>
        <p:spPr>
          <a:xfrm>
            <a:off x="6147236" y="4107654"/>
            <a:ext cx="2568756" cy="1590926"/>
          </a:xfrm>
          <a:prstGeom prst="rect">
            <a:avLst/>
          </a:prstGeom>
        </p:spPr>
        <p:txBody>
          <a:bodyPr>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lang="en-US" sz="1800" kern="1200" baseline="0" dirty="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Second Eligibility File Submitted</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Auto processing set up</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End user training scheduled</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p:txBody>
      </p:sp>
      <p:sp>
        <p:nvSpPr>
          <p:cNvPr id="18" name="Text Placeholder 17">
            <a:extLst>
              <a:ext uri="{FF2B5EF4-FFF2-40B4-BE49-F238E27FC236}">
                <a16:creationId xmlns:a16="http://schemas.microsoft.com/office/drawing/2014/main" id="{7284AA78-A2CB-FD90-2741-3C91675D896A}"/>
              </a:ext>
            </a:extLst>
          </p:cNvPr>
          <p:cNvSpPr txBox="1">
            <a:spLocks/>
          </p:cNvSpPr>
          <p:nvPr/>
        </p:nvSpPr>
        <p:spPr>
          <a:xfrm>
            <a:off x="6115229" y="3136104"/>
            <a:ext cx="2587001" cy="538449"/>
          </a:xfrm>
          <a:prstGeom prst="rect">
            <a:avLst/>
          </a:prstGeom>
        </p:spPr>
        <p:txBody>
          <a:bodyPr anchor="b" anchorCtr="0">
            <a:noAutofit/>
          </a:bodyPr>
          <a:lstStyle>
            <a:lvl1pPr marL="0" indent="0" algn="ctr" defTabSz="914400" rtl="0" eaLnBrk="1" latinLnBrk="0" hangingPunct="1">
              <a:lnSpc>
                <a:spcPct val="90000"/>
              </a:lnSpc>
              <a:spcBef>
                <a:spcPts val="0"/>
              </a:spcBef>
              <a:buClr>
                <a:srgbClr val="97CC04"/>
              </a:buClr>
              <a:buFont typeface="Arial" panose="020B0604020202020204" pitchFamily="34" charset="0"/>
              <a:buNone/>
              <a:defRPr sz="2000" b="1"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97CC04"/>
              </a:buClr>
              <a:buSzTx/>
              <a:buFont typeface="Arial" panose="020B0604020202020204" pitchFamily="34" charset="0"/>
              <a:buNone/>
              <a:tabLst/>
              <a:defRPr/>
            </a:pPr>
            <a:r>
              <a:rPr kumimoji="0" lang="en-US" sz="2400" b="1" i="0" u="none" strike="noStrike" kern="1200" cap="none" spc="0" normalizeH="0" baseline="0" noProof="0" dirty="0">
                <a:ln>
                  <a:noFill/>
                </a:ln>
                <a:solidFill>
                  <a:srgbClr val="414141"/>
                </a:solidFill>
                <a:effectLst/>
                <a:uLnTx/>
                <a:uFillTx/>
                <a:latin typeface="Calibri Light" panose="020F0302020204030204"/>
                <a:ea typeface="+mn-ea"/>
                <a:cs typeface="+mn-cs"/>
              </a:rPr>
              <a:t>Weeks 4-5</a:t>
            </a:r>
          </a:p>
        </p:txBody>
      </p:sp>
      <p:cxnSp>
        <p:nvCxnSpPr>
          <p:cNvPr id="19" name="Straight Connector 18">
            <a:extLst>
              <a:ext uri="{FF2B5EF4-FFF2-40B4-BE49-F238E27FC236}">
                <a16:creationId xmlns:a16="http://schemas.microsoft.com/office/drawing/2014/main" id="{7B3FC1F5-E8B0-6755-B683-CFE39BC09729}"/>
              </a:ext>
            </a:extLst>
          </p:cNvPr>
          <p:cNvCxnSpPr>
            <a:cxnSpLocks/>
          </p:cNvCxnSpPr>
          <p:nvPr/>
        </p:nvCxnSpPr>
        <p:spPr>
          <a:xfrm>
            <a:off x="9729643" y="3869788"/>
            <a:ext cx="513657" cy="0"/>
          </a:xfrm>
          <a:prstGeom prst="line">
            <a:avLst/>
          </a:prstGeom>
          <a:noFill/>
          <a:ln w="25400" cap="flat" cmpd="sng" algn="ctr">
            <a:solidFill>
              <a:srgbClr val="FFFFFF">
                <a:lumMod val="50000"/>
              </a:srgbClr>
            </a:solidFill>
            <a:prstDash val="solid"/>
            <a:miter lim="800000"/>
          </a:ln>
          <a:effectLst/>
        </p:spPr>
      </p:cxnSp>
      <p:sp>
        <p:nvSpPr>
          <p:cNvPr id="20" name="Text Placeholder 17">
            <a:extLst>
              <a:ext uri="{FF2B5EF4-FFF2-40B4-BE49-F238E27FC236}">
                <a16:creationId xmlns:a16="http://schemas.microsoft.com/office/drawing/2014/main" id="{E81CD79E-EF8E-58B5-1F3D-AB4030946E92}"/>
              </a:ext>
            </a:extLst>
          </p:cNvPr>
          <p:cNvSpPr txBox="1">
            <a:spLocks/>
          </p:cNvSpPr>
          <p:nvPr/>
        </p:nvSpPr>
        <p:spPr>
          <a:xfrm>
            <a:off x="8723836" y="4107654"/>
            <a:ext cx="2576600" cy="1590926"/>
          </a:xfrm>
          <a:prstGeom prst="rect">
            <a:avLst/>
          </a:prstGeom>
        </p:spPr>
        <p:txBody>
          <a:bodyPr>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lang="en-US" sz="1800" kern="1200" baseline="0" dirty="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User Training on Live Portal</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Hand off to Customer Success or Support</a:t>
            </a:r>
            <a:r>
              <a:rPr kumimoji="0" lang="en-US" sz="1800" b="0" i="0" u="none" strike="noStrike" kern="1200" cap="none" spc="0" normalizeH="0" baseline="0" noProof="0" dirty="0">
                <a:ln>
                  <a:noFill/>
                </a:ln>
                <a:solidFill>
                  <a:srgbClr val="414141"/>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CA" sz="1800" b="0" i="0" u="none" strike="noStrike" kern="1200" cap="none" spc="0" normalizeH="0" baseline="0" noProof="0" dirty="0">
                <a:ln>
                  <a:noFill/>
                </a:ln>
                <a:solidFill>
                  <a:srgbClr val="414141"/>
                </a:solidFill>
                <a:effectLst/>
                <a:uLnTx/>
                <a:uFillTx/>
                <a:latin typeface="Calibri Light" panose="020F0302020204030204"/>
                <a:ea typeface="+mn-ea"/>
                <a:cs typeface="+mn-cs"/>
              </a:rPr>
              <a:t>Close out of Project</a:t>
            </a:r>
            <a:endParaRPr kumimoji="0" lang="en-US" sz="1800" b="0" i="0" u="none" strike="noStrike" kern="1200" cap="none" spc="0" normalizeH="0" baseline="0" noProof="0" dirty="0">
              <a:ln>
                <a:noFill/>
              </a:ln>
              <a:solidFill>
                <a:srgbClr val="414141"/>
              </a:solidFill>
              <a:effectLst/>
              <a:uLnTx/>
              <a:uFillTx/>
              <a:latin typeface="Segoe UI" panose="020B0502040204020203" pitchFamily="34" charset="0"/>
              <a:ea typeface="+mn-ea"/>
              <a:cs typeface="+mn-cs"/>
            </a:endParaRPr>
          </a:p>
        </p:txBody>
      </p:sp>
      <p:sp>
        <p:nvSpPr>
          <p:cNvPr id="21" name="Text Placeholder 17">
            <a:extLst>
              <a:ext uri="{FF2B5EF4-FFF2-40B4-BE49-F238E27FC236}">
                <a16:creationId xmlns:a16="http://schemas.microsoft.com/office/drawing/2014/main" id="{A7BFD6C0-6581-77A9-979D-3109033F6BCB}"/>
              </a:ext>
            </a:extLst>
          </p:cNvPr>
          <p:cNvSpPr txBox="1">
            <a:spLocks/>
          </p:cNvSpPr>
          <p:nvPr/>
        </p:nvSpPr>
        <p:spPr>
          <a:xfrm>
            <a:off x="8706653" y="3136104"/>
            <a:ext cx="2587001" cy="538449"/>
          </a:xfrm>
          <a:prstGeom prst="rect">
            <a:avLst/>
          </a:prstGeom>
        </p:spPr>
        <p:txBody>
          <a:bodyPr anchor="b" anchorCtr="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lang="en-US" sz="2000" b="1" kern="1200" baseline="0" dirty="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97CC04"/>
              </a:buClr>
              <a:buSzTx/>
              <a:buFont typeface="Arial" panose="020B0604020202020204" pitchFamily="34" charset="0"/>
              <a:buNone/>
              <a:tabLst/>
              <a:defRPr/>
            </a:pPr>
            <a:r>
              <a:rPr kumimoji="0" lang="en-CA" sz="2400" b="1" i="0" u="none" strike="noStrike" kern="1200" cap="none" spc="0" normalizeH="0" baseline="0" noProof="0" dirty="0">
                <a:ln>
                  <a:noFill/>
                </a:ln>
                <a:solidFill>
                  <a:srgbClr val="414141"/>
                </a:solidFill>
                <a:effectLst/>
                <a:uLnTx/>
                <a:uFillTx/>
                <a:latin typeface="Calibri Light" panose="020F0302020204030204"/>
                <a:ea typeface="+mn-ea"/>
                <a:cs typeface="+mn-cs"/>
              </a:rPr>
              <a:t>Weeks 6-8</a:t>
            </a:r>
          </a:p>
        </p:txBody>
      </p:sp>
      <p:pic>
        <p:nvPicPr>
          <p:cNvPr id="22" name="Graphic 21">
            <a:extLst>
              <a:ext uri="{FF2B5EF4-FFF2-40B4-BE49-F238E27FC236}">
                <a16:creationId xmlns:a16="http://schemas.microsoft.com/office/drawing/2014/main" id="{DE8B8AD3-C92C-E873-5593-5E1FE7906F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3130" y="2059464"/>
            <a:ext cx="544897" cy="544897"/>
          </a:xfrm>
          <a:prstGeom prst="rect">
            <a:avLst/>
          </a:prstGeom>
        </p:spPr>
      </p:pic>
      <p:pic>
        <p:nvPicPr>
          <p:cNvPr id="23" name="Graphic 22">
            <a:extLst>
              <a:ext uri="{FF2B5EF4-FFF2-40B4-BE49-F238E27FC236}">
                <a16:creationId xmlns:a16="http://schemas.microsoft.com/office/drawing/2014/main" id="{A057AAA6-356C-4E2A-8C45-6111CB5899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3497" y="2057273"/>
            <a:ext cx="513657" cy="513657"/>
          </a:xfrm>
          <a:prstGeom prst="rect">
            <a:avLst/>
          </a:prstGeom>
        </p:spPr>
      </p:pic>
      <p:pic>
        <p:nvPicPr>
          <p:cNvPr id="24" name="Graphic 23">
            <a:extLst>
              <a:ext uri="{FF2B5EF4-FFF2-40B4-BE49-F238E27FC236}">
                <a16:creationId xmlns:a16="http://schemas.microsoft.com/office/drawing/2014/main" id="{F22A871F-677A-C617-70DF-4C293805BD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69451" y="2045176"/>
            <a:ext cx="546251" cy="546251"/>
          </a:xfrm>
          <a:prstGeom prst="rect">
            <a:avLst/>
          </a:prstGeom>
        </p:spPr>
      </p:pic>
      <p:pic>
        <p:nvPicPr>
          <p:cNvPr id="25" name="Graphic 24">
            <a:extLst>
              <a:ext uri="{FF2B5EF4-FFF2-40B4-BE49-F238E27FC236}">
                <a16:creationId xmlns:a16="http://schemas.microsoft.com/office/drawing/2014/main" id="{E21C545B-C744-626E-B5E1-F4BB5B63DF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32386" y="2055306"/>
            <a:ext cx="553212" cy="553212"/>
          </a:xfrm>
          <a:prstGeom prst="rect">
            <a:avLst/>
          </a:prstGeom>
        </p:spPr>
      </p:pic>
    </p:spTree>
    <p:custDataLst>
      <p:custData r:id="rId1"/>
      <p:custData r:id="rId2"/>
    </p:custDataLst>
    <p:extLst>
      <p:ext uri="{BB962C8B-B14F-4D97-AF65-F5344CB8AC3E}">
        <p14:creationId xmlns:p14="http://schemas.microsoft.com/office/powerpoint/2010/main" val="409105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9463E5-87F5-5547-A085-6DCA38E0D2BA}"/>
              </a:ext>
            </a:extLst>
          </p:cNvPr>
          <p:cNvSpPr>
            <a:spLocks noGrp="1"/>
          </p:cNvSpPr>
          <p:nvPr>
            <p:ph type="body" sz="quarter" idx="18"/>
          </p:nvPr>
        </p:nvSpPr>
        <p:spPr>
          <a:xfrm>
            <a:off x="6522378" y="1155470"/>
            <a:ext cx="4832350" cy="401638"/>
          </a:xfrm>
          <a:solidFill>
            <a:schemeClr val="bg1"/>
          </a:solidFill>
        </p:spPr>
        <p:txBody>
          <a:bodyPr/>
          <a:lstStyle/>
          <a:p>
            <a:r>
              <a:rPr lang="en-US" dirty="0"/>
              <a:t>Clinical Next Steps</a:t>
            </a:r>
          </a:p>
        </p:txBody>
      </p:sp>
      <p:sp>
        <p:nvSpPr>
          <p:cNvPr id="3" name="Title 2">
            <a:extLst>
              <a:ext uri="{FF2B5EF4-FFF2-40B4-BE49-F238E27FC236}">
                <a16:creationId xmlns:a16="http://schemas.microsoft.com/office/drawing/2014/main" id="{8F6C854C-ACC6-8D21-801C-965A0B2102A9}"/>
              </a:ext>
            </a:extLst>
          </p:cNvPr>
          <p:cNvSpPr>
            <a:spLocks noGrp="1"/>
          </p:cNvSpPr>
          <p:nvPr>
            <p:ph type="title"/>
          </p:nvPr>
        </p:nvSpPr>
        <p:spPr/>
        <p:txBody>
          <a:bodyPr/>
          <a:lstStyle/>
          <a:p>
            <a:r>
              <a:rPr lang="en-US" dirty="0">
                <a:solidFill>
                  <a:srgbClr val="1A4387"/>
                </a:solidFill>
                <a:latin typeface="+mn-lt"/>
              </a:rPr>
              <a:t>File Based</a:t>
            </a:r>
            <a:endParaRPr lang="en-US" dirty="0">
              <a:solidFill>
                <a:srgbClr val="1A4387"/>
              </a:solidFill>
            </a:endParaRPr>
          </a:p>
        </p:txBody>
      </p:sp>
      <p:sp>
        <p:nvSpPr>
          <p:cNvPr id="7" name="Text Placeholder 6">
            <a:extLst>
              <a:ext uri="{FF2B5EF4-FFF2-40B4-BE49-F238E27FC236}">
                <a16:creationId xmlns:a16="http://schemas.microsoft.com/office/drawing/2014/main" id="{3F9F9AC6-8044-89E6-C453-470D97A5E9BB}"/>
              </a:ext>
            </a:extLst>
          </p:cNvPr>
          <p:cNvSpPr>
            <a:spLocks noGrp="1"/>
          </p:cNvSpPr>
          <p:nvPr>
            <p:ph type="body" sz="quarter" idx="13"/>
          </p:nvPr>
        </p:nvSpPr>
        <p:spPr>
          <a:xfrm>
            <a:off x="779341" y="1129209"/>
            <a:ext cx="4832350" cy="401638"/>
          </a:xfrm>
          <a:solidFill>
            <a:schemeClr val="bg1"/>
          </a:solidFill>
        </p:spPr>
        <p:txBody>
          <a:bodyPr/>
          <a:lstStyle/>
          <a:p>
            <a:r>
              <a:rPr lang="en-US" dirty="0"/>
              <a:t>Technical Next Steps</a:t>
            </a:r>
          </a:p>
        </p:txBody>
      </p:sp>
      <p:graphicFrame>
        <p:nvGraphicFramePr>
          <p:cNvPr id="8" name="Diagram 7">
            <a:extLst>
              <a:ext uri="{FF2B5EF4-FFF2-40B4-BE49-F238E27FC236}">
                <a16:creationId xmlns:a16="http://schemas.microsoft.com/office/drawing/2014/main" id="{A59F2C0D-C3D1-38A2-9A91-7FFA2DA6BD79}"/>
              </a:ext>
            </a:extLst>
          </p:cNvPr>
          <p:cNvGraphicFramePr/>
          <p:nvPr/>
        </p:nvGraphicFramePr>
        <p:xfrm>
          <a:off x="1615440" y="1637824"/>
          <a:ext cx="4261938" cy="45693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02370EB1-6D05-DA79-E5DC-84039C828E70}"/>
              </a:ext>
            </a:extLst>
          </p:cNvPr>
          <p:cNvGraphicFramePr/>
          <p:nvPr/>
        </p:nvGraphicFramePr>
        <p:xfrm>
          <a:off x="6949440" y="1637823"/>
          <a:ext cx="4072936" cy="45542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Text Placeholder 11">
            <a:extLst>
              <a:ext uri="{FF2B5EF4-FFF2-40B4-BE49-F238E27FC236}">
                <a16:creationId xmlns:a16="http://schemas.microsoft.com/office/drawing/2014/main" id="{5F3E60E6-2EEC-BB4C-F4F8-4F5361B4C242}"/>
              </a:ext>
            </a:extLst>
          </p:cNvPr>
          <p:cNvSpPr txBox="1">
            <a:spLocks/>
          </p:cNvSpPr>
          <p:nvPr/>
        </p:nvSpPr>
        <p:spPr>
          <a:xfrm>
            <a:off x="264161" y="1580057"/>
            <a:ext cx="1351280" cy="99262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0" rIns="91440" bIns="0" rtlCol="0" anchor="ctr" anchorCtr="0">
            <a:noAutofit/>
          </a:bodyPr>
          <a:lstStyle>
            <a:defPPr>
              <a:defRPr lang="en-US"/>
            </a:defPPr>
            <a:lvl1pPr marL="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1pPr>
            <a:lvl2pPr marL="4572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2pPr>
            <a:lvl3pPr marL="9144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3pPr>
            <a:lvl4pPr marL="13716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4pPr>
            <a:lvl5pPr marL="18288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5pPr>
            <a:lvl6pPr marL="22860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7432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2004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6576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97CC04"/>
              </a:buClr>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First File Submission</a:t>
            </a:r>
          </a:p>
        </p:txBody>
      </p:sp>
      <p:sp>
        <p:nvSpPr>
          <p:cNvPr id="11" name="Text Placeholder 12">
            <a:extLst>
              <a:ext uri="{FF2B5EF4-FFF2-40B4-BE49-F238E27FC236}">
                <a16:creationId xmlns:a16="http://schemas.microsoft.com/office/drawing/2014/main" id="{9E922A5A-1B0C-F510-FF8B-FE28325E1333}"/>
              </a:ext>
            </a:extLst>
          </p:cNvPr>
          <p:cNvSpPr txBox="1">
            <a:spLocks/>
          </p:cNvSpPr>
          <p:nvPr/>
        </p:nvSpPr>
        <p:spPr>
          <a:xfrm>
            <a:off x="264161" y="2857025"/>
            <a:ext cx="1351281" cy="953114"/>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0" rIns="91440" bIns="0" rtlCol="0" anchor="ctr" anchorCtr="0">
            <a:noAutofit/>
          </a:bodyPr>
          <a:lstStyle>
            <a:defPPr>
              <a:defRPr lang="en-US"/>
            </a:defPPr>
            <a:lvl1pPr marL="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1pPr>
            <a:lvl2pPr marL="4572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2pPr>
            <a:lvl3pPr marL="9144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3pPr>
            <a:lvl4pPr marL="13716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4pPr>
            <a:lvl5pPr marL="1828800" indent="0" algn="l" defTabSz="914400" rtl="0" eaLnBrk="1" latinLnBrk="0" hangingPunct="1">
              <a:lnSpc>
                <a:spcPct val="90000"/>
              </a:lnSpc>
              <a:spcBef>
                <a:spcPts val="0"/>
              </a:spcBef>
              <a:spcAft>
                <a:spcPts val="600"/>
              </a:spcAft>
              <a:buClr>
                <a:schemeClr val="accent1"/>
              </a:buClr>
              <a:buFontTx/>
              <a:buNone/>
              <a:defRPr sz="1800" kern="1200">
                <a:solidFill>
                  <a:schemeClr val="lt1"/>
                </a:solidFill>
                <a:latin typeface="+mn-lt"/>
                <a:ea typeface="+mn-ea"/>
                <a:cs typeface="+mn-cs"/>
              </a:defRPr>
            </a:lvl5pPr>
            <a:lvl6pPr marL="22860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7432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2004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657600" indent="-228594"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97CC04"/>
              </a:buClr>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ETL</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4F06E44-A2C7-7196-5095-E7BD0CAD716A}"/>
              </a:ext>
            </a:extLst>
          </p:cNvPr>
          <p:cNvSpPr/>
          <p:nvPr/>
        </p:nvSpPr>
        <p:spPr>
          <a:xfrm>
            <a:off x="264158" y="4094480"/>
            <a:ext cx="1351281" cy="982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Second File Submission</a:t>
            </a:r>
          </a:p>
        </p:txBody>
      </p:sp>
      <p:sp>
        <p:nvSpPr>
          <p:cNvPr id="14" name="Rectangle 13">
            <a:extLst>
              <a:ext uri="{FF2B5EF4-FFF2-40B4-BE49-F238E27FC236}">
                <a16:creationId xmlns:a16="http://schemas.microsoft.com/office/drawing/2014/main" id="{1B8C5894-7E43-0C67-F38D-BC3476E10F89}"/>
              </a:ext>
            </a:extLst>
          </p:cNvPr>
          <p:cNvSpPr/>
          <p:nvPr/>
        </p:nvSpPr>
        <p:spPr>
          <a:xfrm>
            <a:off x="264158" y="5360986"/>
            <a:ext cx="1351281" cy="953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Subsequent File Submissions</a:t>
            </a:r>
          </a:p>
        </p:txBody>
      </p:sp>
    </p:spTree>
    <p:custDataLst>
      <p:custData r:id="rId1"/>
      <p:custData r:id="rId2"/>
    </p:custDataLst>
    <p:extLst>
      <p:ext uri="{BB962C8B-B14F-4D97-AF65-F5344CB8AC3E}">
        <p14:creationId xmlns:p14="http://schemas.microsoft.com/office/powerpoint/2010/main" val="205257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B4D8D-4A9D-42B9-8D8B-2C063E4A3F2F}"/>
              </a:ext>
            </a:extLst>
          </p:cNvPr>
          <p:cNvSpPr>
            <a:spLocks noGrp="1"/>
          </p:cNvSpPr>
          <p:nvPr>
            <p:ph type="title"/>
          </p:nvPr>
        </p:nvSpPr>
        <p:spPr>
          <a:xfrm>
            <a:off x="3144252" y="137534"/>
            <a:ext cx="8065167" cy="1325563"/>
          </a:xfrm>
        </p:spPr>
        <p:txBody>
          <a:bodyPr/>
          <a:lstStyle/>
          <a:p>
            <a:r>
              <a:rPr lang="en-US" dirty="0"/>
              <a:t>Agenda</a:t>
            </a:r>
          </a:p>
        </p:txBody>
      </p:sp>
      <p:sp>
        <p:nvSpPr>
          <p:cNvPr id="7" name="TextBox 6">
            <a:extLst>
              <a:ext uri="{FF2B5EF4-FFF2-40B4-BE49-F238E27FC236}">
                <a16:creationId xmlns:a16="http://schemas.microsoft.com/office/drawing/2014/main" id="{BE415A30-D6C0-46FF-A345-F8AE0D221DE0}"/>
              </a:ext>
            </a:extLst>
          </p:cNvPr>
          <p:cNvSpPr txBox="1"/>
          <p:nvPr/>
        </p:nvSpPr>
        <p:spPr>
          <a:xfrm>
            <a:off x="3196637" y="1153987"/>
            <a:ext cx="8510089" cy="4444807"/>
          </a:xfrm>
          <a:prstGeom prst="rect">
            <a:avLst/>
          </a:prstGeom>
          <a:noFill/>
        </p:spPr>
        <p:txBody>
          <a:bodyPr wrap="square" lIns="91440" tIns="45720" rIns="91440" bIns="45720" rtlCol="0" anchor="t">
            <a:spAutoFit/>
          </a:bodyPr>
          <a:lstStyle/>
          <a:p>
            <a:pPr marL="285750" indent="-285750">
              <a:spcBef>
                <a:spcPts val="1000"/>
              </a:spcBef>
              <a:spcAft>
                <a:spcPts val="500"/>
              </a:spcAft>
              <a:buFont typeface="Arial" panose="020B0604020202020204" pitchFamily="34" charset="0"/>
              <a:buChar char="•"/>
            </a:pPr>
            <a:r>
              <a:rPr lang="en-US" sz="2000" dirty="0"/>
              <a:t>Introductions</a:t>
            </a:r>
          </a:p>
          <a:p>
            <a:pPr marL="800100" lvl="1" indent="-342900">
              <a:spcAft>
                <a:spcPts val="500"/>
              </a:spcAft>
              <a:buFont typeface="Courier New" panose="02070309020205020404" pitchFamily="49" charset="0"/>
              <a:buChar char="o"/>
            </a:pPr>
            <a:r>
              <a:rPr lang="en-US" sz="1600" b="1" dirty="0"/>
              <a:t>Dana Wilson</a:t>
            </a:r>
            <a:r>
              <a:rPr lang="en-US" sz="1600" dirty="0"/>
              <a:t>, PMP, Program Manager, HFS, Division of Medical Programs, Program &amp; Policy Coordination, Federal Health Information Planning</a:t>
            </a:r>
            <a:endParaRPr lang="en-US" sz="1600" dirty="0">
              <a:cs typeface="Arial"/>
            </a:endParaRPr>
          </a:p>
          <a:p>
            <a:pPr marL="800100" lvl="1" indent="-342900">
              <a:spcAft>
                <a:spcPts val="500"/>
              </a:spcAft>
              <a:buFont typeface="Courier New" panose="02070309020205020404" pitchFamily="49" charset="0"/>
              <a:buChar char="o"/>
            </a:pPr>
            <a:r>
              <a:rPr lang="en-US" sz="1600" b="1" dirty="0"/>
              <a:t>Nancy Sehy</a:t>
            </a:r>
            <a:r>
              <a:rPr lang="en-US" sz="1600" dirty="0"/>
              <a:t>, BSN, RN, CHPCA, Sr. Clinical Solutions Lead, PointClickCare</a:t>
            </a:r>
          </a:p>
          <a:p>
            <a:pPr marL="800100" lvl="1" indent="-342900">
              <a:spcAft>
                <a:spcPts val="500"/>
              </a:spcAft>
              <a:buFont typeface="Courier New" panose="02070309020205020404" pitchFamily="49" charset="0"/>
              <a:buChar char="o"/>
            </a:pPr>
            <a:r>
              <a:rPr lang="en-US" sz="1600" b="1" dirty="0" err="1"/>
              <a:t>TaMyra</a:t>
            </a:r>
            <a:r>
              <a:rPr lang="en-US" sz="1600" b="1" dirty="0"/>
              <a:t> King-Carter</a:t>
            </a:r>
            <a:r>
              <a:rPr lang="en-US" sz="1600" dirty="0"/>
              <a:t>, BSN, RN, Sr. Manager, VBC &amp; Transformation Programs, Complete Care Management Partners</a:t>
            </a:r>
          </a:p>
          <a:p>
            <a:pPr marL="800100" lvl="1" indent="-342900">
              <a:spcAft>
                <a:spcPts val="500"/>
              </a:spcAft>
              <a:buFont typeface="Courier New" panose="02070309020205020404" pitchFamily="49" charset="0"/>
              <a:buChar char="o"/>
            </a:pPr>
            <a:r>
              <a:rPr lang="en-US" sz="1600" b="1" dirty="0"/>
              <a:t>Tiffany Ludlow</a:t>
            </a:r>
            <a:r>
              <a:rPr lang="en-US" sz="1600" dirty="0"/>
              <a:t>, Professional Services Manager, PointClickCare</a:t>
            </a:r>
          </a:p>
          <a:p>
            <a:pPr marL="285750" indent="-285750">
              <a:spcBef>
                <a:spcPts val="1000"/>
              </a:spcBef>
              <a:spcAft>
                <a:spcPts val="500"/>
              </a:spcAft>
              <a:buFont typeface="Arial" panose="020B0604020202020204" pitchFamily="34" charset="0"/>
              <a:buChar char="•"/>
            </a:pPr>
            <a:r>
              <a:rPr lang="en-US" dirty="0" err="1"/>
              <a:t>HealthChoice</a:t>
            </a:r>
            <a:r>
              <a:rPr lang="en-US" dirty="0"/>
              <a:t> Illinois ADT Program Updates</a:t>
            </a:r>
          </a:p>
          <a:p>
            <a:pPr marL="285750" indent="-285750">
              <a:spcBef>
                <a:spcPts val="1000"/>
              </a:spcBef>
              <a:spcAft>
                <a:spcPts val="500"/>
              </a:spcAft>
              <a:buFont typeface="Arial" panose="020B0604020202020204" pitchFamily="34" charset="0"/>
              <a:buChar char="•"/>
            </a:pPr>
            <a:r>
              <a:rPr lang="en-US" dirty="0">
                <a:cs typeface="Arial"/>
              </a:rPr>
              <a:t>Platform Items - Demo of User Management, Updated Features</a:t>
            </a:r>
          </a:p>
          <a:p>
            <a:pPr marL="285750" indent="-285750">
              <a:spcBef>
                <a:spcPts val="1000"/>
              </a:spcBef>
              <a:spcAft>
                <a:spcPts val="500"/>
              </a:spcAft>
              <a:buFont typeface="Arial" panose="020B0604020202020204" pitchFamily="34" charset="0"/>
              <a:buChar char="•"/>
            </a:pPr>
            <a:r>
              <a:rPr lang="en-US" dirty="0">
                <a:cs typeface="Arial"/>
              </a:rPr>
              <a:t>Collaboration Examples - Use of the Network to Improve Patient Care</a:t>
            </a:r>
            <a:endParaRPr lang="en-US" dirty="0"/>
          </a:p>
          <a:p>
            <a:pPr marL="285750" indent="-285750">
              <a:spcBef>
                <a:spcPts val="1000"/>
              </a:spcBef>
              <a:spcAft>
                <a:spcPts val="500"/>
              </a:spcAft>
              <a:buFont typeface="Arial" panose="020B0604020202020204" pitchFamily="34" charset="0"/>
              <a:buChar char="•"/>
            </a:pPr>
            <a:r>
              <a:rPr lang="en-US" dirty="0"/>
              <a:t>Upcoming </a:t>
            </a:r>
            <a:r>
              <a:rPr lang="en-US"/>
              <a:t>Events /CCGs</a:t>
            </a:r>
            <a:endParaRPr lang="en-US" dirty="0">
              <a:cs typeface="Arial"/>
            </a:endParaRPr>
          </a:p>
          <a:p>
            <a:pPr marL="285750" indent="-285750">
              <a:buFont typeface="Arial" panose="020B0604020202020204" pitchFamily="34" charset="0"/>
              <a:buChar char="•"/>
            </a:pPr>
            <a:endParaRPr lang="en-US" sz="2400" dirty="0">
              <a:cs typeface="Arial"/>
            </a:endParaRPr>
          </a:p>
        </p:txBody>
      </p:sp>
      <p:pic>
        <p:nvPicPr>
          <p:cNvPr id="2" name="Picture 1">
            <a:extLst>
              <a:ext uri="{FF2B5EF4-FFF2-40B4-BE49-F238E27FC236}">
                <a16:creationId xmlns:a16="http://schemas.microsoft.com/office/drawing/2014/main" id="{2DF38AE7-C530-E168-874F-6383618FD6EC}"/>
              </a:ext>
            </a:extLst>
          </p:cNvPr>
          <p:cNvPicPr>
            <a:picLocks noChangeAspect="1"/>
          </p:cNvPicPr>
          <p:nvPr/>
        </p:nvPicPr>
        <p:blipFill>
          <a:blip r:embed="rId3"/>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4749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9463E5-87F5-5547-A085-6DCA38E0D2BA}"/>
              </a:ext>
            </a:extLst>
          </p:cNvPr>
          <p:cNvSpPr>
            <a:spLocks noGrp="1"/>
          </p:cNvSpPr>
          <p:nvPr>
            <p:ph type="body" sz="quarter" idx="18"/>
          </p:nvPr>
        </p:nvSpPr>
        <p:spPr>
          <a:xfrm>
            <a:off x="6522378" y="1155470"/>
            <a:ext cx="4832350" cy="401638"/>
          </a:xfrm>
          <a:solidFill>
            <a:schemeClr val="bg1"/>
          </a:solidFill>
        </p:spPr>
        <p:txBody>
          <a:bodyPr/>
          <a:lstStyle/>
          <a:p>
            <a:r>
              <a:rPr lang="en-US" dirty="0"/>
              <a:t>Clinical Next Steps</a:t>
            </a:r>
          </a:p>
        </p:txBody>
      </p:sp>
      <p:sp>
        <p:nvSpPr>
          <p:cNvPr id="3" name="Title 2">
            <a:extLst>
              <a:ext uri="{FF2B5EF4-FFF2-40B4-BE49-F238E27FC236}">
                <a16:creationId xmlns:a16="http://schemas.microsoft.com/office/drawing/2014/main" id="{8F6C854C-ACC6-8D21-801C-965A0B2102A9}"/>
              </a:ext>
            </a:extLst>
          </p:cNvPr>
          <p:cNvSpPr>
            <a:spLocks noGrp="1"/>
          </p:cNvSpPr>
          <p:nvPr>
            <p:ph type="title"/>
          </p:nvPr>
        </p:nvSpPr>
        <p:spPr/>
        <p:txBody>
          <a:bodyPr/>
          <a:lstStyle/>
          <a:p>
            <a:r>
              <a:rPr lang="en-US" dirty="0">
                <a:solidFill>
                  <a:srgbClr val="1A4387"/>
                </a:solidFill>
                <a:latin typeface="+mn-lt"/>
              </a:rPr>
              <a:t>Direct Integration</a:t>
            </a:r>
            <a:endParaRPr lang="en-US" dirty="0">
              <a:solidFill>
                <a:srgbClr val="1A4387"/>
              </a:solidFill>
            </a:endParaRPr>
          </a:p>
        </p:txBody>
      </p:sp>
      <p:sp>
        <p:nvSpPr>
          <p:cNvPr id="7" name="Text Placeholder 6">
            <a:extLst>
              <a:ext uri="{FF2B5EF4-FFF2-40B4-BE49-F238E27FC236}">
                <a16:creationId xmlns:a16="http://schemas.microsoft.com/office/drawing/2014/main" id="{3F9F9AC6-8044-89E6-C453-470D97A5E9BB}"/>
              </a:ext>
            </a:extLst>
          </p:cNvPr>
          <p:cNvSpPr>
            <a:spLocks noGrp="1"/>
          </p:cNvSpPr>
          <p:nvPr>
            <p:ph type="body" sz="quarter" idx="13"/>
          </p:nvPr>
        </p:nvSpPr>
        <p:spPr>
          <a:xfrm>
            <a:off x="779341" y="1129209"/>
            <a:ext cx="4832350" cy="401638"/>
          </a:xfrm>
          <a:solidFill>
            <a:schemeClr val="bg1"/>
          </a:solidFill>
        </p:spPr>
        <p:txBody>
          <a:bodyPr/>
          <a:lstStyle/>
          <a:p>
            <a:r>
              <a:rPr lang="en-US" dirty="0"/>
              <a:t>Technical Next Steps</a:t>
            </a:r>
          </a:p>
        </p:txBody>
      </p:sp>
      <p:graphicFrame>
        <p:nvGraphicFramePr>
          <p:cNvPr id="2" name="Diagram 1">
            <a:extLst>
              <a:ext uri="{FF2B5EF4-FFF2-40B4-BE49-F238E27FC236}">
                <a16:creationId xmlns:a16="http://schemas.microsoft.com/office/drawing/2014/main" id="{913CB752-F9A0-1BE6-4681-504D823D87C6}"/>
              </a:ext>
            </a:extLst>
          </p:cNvPr>
          <p:cNvGraphicFramePr/>
          <p:nvPr>
            <p:extLst>
              <p:ext uri="{D42A27DB-BD31-4B8C-83A1-F6EECF244321}">
                <p14:modId xmlns:p14="http://schemas.microsoft.com/office/powerpoint/2010/main" val="2408669224"/>
              </p:ext>
            </p:extLst>
          </p:nvPr>
        </p:nvGraphicFramePr>
        <p:xfrm>
          <a:off x="7161252" y="1506911"/>
          <a:ext cx="3974108" cy="44728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9EA5AF49-7E11-3BD0-9442-76492A5DDC8D}"/>
              </a:ext>
            </a:extLst>
          </p:cNvPr>
          <p:cNvGraphicFramePr/>
          <p:nvPr>
            <p:extLst>
              <p:ext uri="{D42A27DB-BD31-4B8C-83A1-F6EECF244321}">
                <p14:modId xmlns:p14="http://schemas.microsoft.com/office/powerpoint/2010/main" val="97712610"/>
              </p:ext>
            </p:extLst>
          </p:nvPr>
        </p:nvGraphicFramePr>
        <p:xfrm>
          <a:off x="962210" y="1506912"/>
          <a:ext cx="5366656" cy="44728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custData r:id="rId1"/>
      <p:custData r:id="rId2"/>
    </p:custDataLst>
    <p:extLst>
      <p:ext uri="{BB962C8B-B14F-4D97-AF65-F5344CB8AC3E}">
        <p14:creationId xmlns:p14="http://schemas.microsoft.com/office/powerpoint/2010/main" val="230633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C854C-ACC6-8D21-801C-965A0B2102A9}"/>
              </a:ext>
            </a:extLst>
          </p:cNvPr>
          <p:cNvSpPr>
            <a:spLocks noGrp="1"/>
          </p:cNvSpPr>
          <p:nvPr>
            <p:ph type="title" idx="4294967295"/>
          </p:nvPr>
        </p:nvSpPr>
        <p:spPr>
          <a:xfrm>
            <a:off x="3175" y="180282"/>
            <a:ext cx="12188825" cy="1079500"/>
          </a:xfrm>
        </p:spPr>
        <p:txBody>
          <a:bodyPr/>
          <a:lstStyle/>
          <a:p>
            <a:r>
              <a:rPr lang="en-US" dirty="0">
                <a:solidFill>
                  <a:srgbClr val="1A4387"/>
                </a:solidFill>
                <a:latin typeface="+mn-lt"/>
              </a:rPr>
              <a:t>Your Project Team</a:t>
            </a:r>
          </a:p>
        </p:txBody>
      </p:sp>
      <p:sp>
        <p:nvSpPr>
          <p:cNvPr id="5" name="Rectangle 4">
            <a:extLst>
              <a:ext uri="{FF2B5EF4-FFF2-40B4-BE49-F238E27FC236}">
                <a16:creationId xmlns:a16="http://schemas.microsoft.com/office/drawing/2014/main" id="{B2C9809B-7716-730E-29F4-80DA95542661}"/>
              </a:ext>
            </a:extLst>
          </p:cNvPr>
          <p:cNvSpPr/>
          <p:nvPr/>
        </p:nvSpPr>
        <p:spPr>
          <a:xfrm>
            <a:off x="4107732" y="1555403"/>
            <a:ext cx="1280160" cy="1280160"/>
          </a:xfrm>
          <a:prstGeom prst="rect">
            <a:avLst/>
          </a:prstGeom>
          <a:noFill/>
          <a:ln w="63500" cap="flat" cmpd="sng" algn="ctr">
            <a:gradFill>
              <a:gsLst>
                <a:gs pos="0">
                  <a:srgbClr val="97CC04"/>
                </a:gs>
                <a:gs pos="50000">
                  <a:srgbClr val="00A0AF"/>
                </a:gs>
                <a:gs pos="100000">
                  <a:srgbClr val="1976D2"/>
                </a:gs>
              </a:gsLst>
              <a:lin ang="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31640B8-0602-82DA-2DDD-EEB7B2D29B6A}"/>
              </a:ext>
            </a:extLst>
          </p:cNvPr>
          <p:cNvSpPr/>
          <p:nvPr/>
        </p:nvSpPr>
        <p:spPr>
          <a:xfrm>
            <a:off x="1292208" y="1555403"/>
            <a:ext cx="1280160" cy="1280160"/>
          </a:xfrm>
          <a:prstGeom prst="rect">
            <a:avLst/>
          </a:prstGeom>
          <a:noFill/>
          <a:ln w="63500" cap="flat" cmpd="sng" algn="ctr">
            <a:gradFill>
              <a:gsLst>
                <a:gs pos="0">
                  <a:srgbClr val="97CC04"/>
                </a:gs>
                <a:gs pos="50000">
                  <a:srgbClr val="00A0AF"/>
                </a:gs>
                <a:gs pos="100000">
                  <a:srgbClr val="1976D2"/>
                </a:gs>
              </a:gsLst>
              <a:lin ang="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D0E260E-1EE2-0F2F-14BE-4607DBB6F7EA}"/>
              </a:ext>
            </a:extLst>
          </p:cNvPr>
          <p:cNvSpPr/>
          <p:nvPr/>
        </p:nvSpPr>
        <p:spPr>
          <a:xfrm>
            <a:off x="6927696" y="1555403"/>
            <a:ext cx="1280160" cy="1280160"/>
          </a:xfrm>
          <a:prstGeom prst="rect">
            <a:avLst/>
          </a:prstGeom>
          <a:noFill/>
          <a:ln w="63500" cap="flat" cmpd="sng" algn="ctr">
            <a:gradFill>
              <a:gsLst>
                <a:gs pos="0">
                  <a:srgbClr val="97CC04"/>
                </a:gs>
                <a:gs pos="50000">
                  <a:srgbClr val="00A0AF"/>
                </a:gs>
                <a:gs pos="100000">
                  <a:srgbClr val="1976D2"/>
                </a:gs>
              </a:gsLst>
              <a:lin ang="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39A0646-CFCB-059D-808B-BB7D2F91639B}"/>
              </a:ext>
            </a:extLst>
          </p:cNvPr>
          <p:cNvSpPr/>
          <p:nvPr/>
        </p:nvSpPr>
        <p:spPr>
          <a:xfrm>
            <a:off x="9743784" y="1555403"/>
            <a:ext cx="1280160" cy="1280160"/>
          </a:xfrm>
          <a:prstGeom prst="rect">
            <a:avLst/>
          </a:prstGeom>
          <a:noFill/>
          <a:ln w="63500" cap="flat" cmpd="sng" algn="ctr">
            <a:gradFill>
              <a:gsLst>
                <a:gs pos="0">
                  <a:srgbClr val="97CC04"/>
                </a:gs>
                <a:gs pos="50000">
                  <a:srgbClr val="00A0AF"/>
                </a:gs>
                <a:gs pos="100000">
                  <a:srgbClr val="1976D2"/>
                </a:gs>
              </a:gsLst>
              <a:lin ang="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7">
            <a:extLst>
              <a:ext uri="{FF2B5EF4-FFF2-40B4-BE49-F238E27FC236}">
                <a16:creationId xmlns:a16="http://schemas.microsoft.com/office/drawing/2014/main" id="{BCA68417-FCBB-3EDE-A1E9-E264152B241B}"/>
              </a:ext>
            </a:extLst>
          </p:cNvPr>
          <p:cNvSpPr txBox="1">
            <a:spLocks/>
          </p:cNvSpPr>
          <p:nvPr/>
        </p:nvSpPr>
        <p:spPr>
          <a:xfrm>
            <a:off x="3337526" y="3604264"/>
            <a:ext cx="2814918"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sz="1600" dirty="0">
                <a:solidFill>
                  <a:srgbClr val="404041"/>
                </a:solidFill>
                <a:latin typeface="Calibri" panose="020F0502020204030204" pitchFamily="34" charset="0"/>
              </a:rPr>
              <a:t>​Integrations Engineer – ADT Feeds and EHR Integrations when applicable​.</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​Works with EHR contact to establish connectivity ​</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​Works with PM to ensure data is flowing and accurate during project </a:t>
            </a:r>
            <a:endParaRPr sz="1600" dirty="0">
              <a:solidFill>
                <a:srgbClr val="404041"/>
              </a:solidFill>
              <a:latin typeface="Arial" panose="020B0604020202020204" pitchFamily="34" charset="0"/>
            </a:endParaRPr>
          </a:p>
        </p:txBody>
      </p:sp>
      <p:sp>
        <p:nvSpPr>
          <p:cNvPr id="12" name="Text Placeholder 22">
            <a:extLst>
              <a:ext uri="{FF2B5EF4-FFF2-40B4-BE49-F238E27FC236}">
                <a16:creationId xmlns:a16="http://schemas.microsoft.com/office/drawing/2014/main" id="{70B0ADF0-FDF8-5669-D8A0-0B12B0F74250}"/>
              </a:ext>
            </a:extLst>
          </p:cNvPr>
          <p:cNvSpPr txBox="1">
            <a:spLocks/>
          </p:cNvSpPr>
          <p:nvPr/>
        </p:nvSpPr>
        <p:spPr>
          <a:xfrm>
            <a:off x="3337526" y="2883340"/>
            <a:ext cx="2830450"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A0AF"/>
              </a:buClr>
              <a:buSzTx/>
              <a:buFont typeface="Arial" panose="020B0604020202020204" pitchFamily="34" charset="0"/>
              <a:buNone/>
              <a:tabLst/>
              <a:defRPr/>
            </a:pPr>
            <a:r>
              <a:rPr kumimoji="0" lang="en-US" sz="2000" b="1" i="0" u="none" strike="noStrike" kern="1200" cap="none" spc="0" normalizeH="0" baseline="0" noProof="0" dirty="0">
                <a:ln>
                  <a:noFill/>
                </a:ln>
                <a:solidFill>
                  <a:srgbClr val="414141"/>
                </a:solidFill>
                <a:effectLst/>
                <a:uLnTx/>
                <a:uFillTx/>
                <a:latin typeface="Calibri Light" panose="020F0302020204030204"/>
                <a:cs typeface="Calibri" charset="0"/>
              </a:rPr>
              <a:t>Client Engineering (Integration Based)</a:t>
            </a:r>
          </a:p>
        </p:txBody>
      </p:sp>
      <p:sp>
        <p:nvSpPr>
          <p:cNvPr id="13" name="Text Placeholder 17">
            <a:extLst>
              <a:ext uri="{FF2B5EF4-FFF2-40B4-BE49-F238E27FC236}">
                <a16:creationId xmlns:a16="http://schemas.microsoft.com/office/drawing/2014/main" id="{A923E401-29B7-5F80-A77E-9258DF533336}"/>
              </a:ext>
            </a:extLst>
          </p:cNvPr>
          <p:cNvSpPr txBox="1">
            <a:spLocks/>
          </p:cNvSpPr>
          <p:nvPr/>
        </p:nvSpPr>
        <p:spPr>
          <a:xfrm>
            <a:off x="513644" y="3604264"/>
            <a:ext cx="2814918"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sz="1600" dirty="0">
                <a:solidFill>
                  <a:srgbClr val="404041"/>
                </a:solidFill>
                <a:latin typeface="Calibri" panose="020F0502020204030204" pitchFamily="34" charset="0"/>
              </a:rPr>
              <a:t>Principal point of contact during project.​</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​Manages project and plan, resources, communications​</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​Handles escalations; manages risks and issues​</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Provide status reports</a:t>
            </a:r>
            <a:endParaRPr sz="1600" dirty="0">
              <a:solidFill>
                <a:srgbClr val="404041"/>
              </a:solidFill>
              <a:latin typeface="Arial" panose="020B0604020202020204" pitchFamily="34" charset="0"/>
            </a:endParaRPr>
          </a:p>
        </p:txBody>
      </p:sp>
      <p:sp>
        <p:nvSpPr>
          <p:cNvPr id="14" name="Text Placeholder 22">
            <a:extLst>
              <a:ext uri="{FF2B5EF4-FFF2-40B4-BE49-F238E27FC236}">
                <a16:creationId xmlns:a16="http://schemas.microsoft.com/office/drawing/2014/main" id="{96528EEE-D0C0-F90D-0832-AD8A98322078}"/>
              </a:ext>
            </a:extLst>
          </p:cNvPr>
          <p:cNvSpPr txBox="1">
            <a:spLocks/>
          </p:cNvSpPr>
          <p:nvPr/>
        </p:nvSpPr>
        <p:spPr>
          <a:xfrm>
            <a:off x="513644" y="2883340"/>
            <a:ext cx="2830450" cy="919775"/>
          </a:xfrm>
          <a:prstGeom prst="rect">
            <a:avLst/>
          </a:prstGeom>
        </p:spPr>
        <p:txBody>
          <a:bodyPr lIns="91440" tIns="182880" rIns="91440" bIns="4572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A0AF"/>
              </a:buClr>
              <a:buSzTx/>
              <a:buFont typeface="Arial" panose="020B0604020202020204" pitchFamily="34" charset="0"/>
              <a:buNone/>
              <a:tabLst/>
              <a:defRPr/>
            </a:pPr>
            <a:r>
              <a:rPr kumimoji="0" lang="en-US" sz="2000" b="1" i="0" u="none" strike="noStrike" kern="1200" cap="none" spc="0" normalizeH="0" baseline="0" noProof="0" dirty="0">
                <a:ln>
                  <a:noFill/>
                </a:ln>
                <a:solidFill>
                  <a:srgbClr val="414141"/>
                </a:solidFill>
                <a:effectLst/>
                <a:uLnTx/>
                <a:uFillTx/>
                <a:latin typeface="Calibri Light" panose="020F0302020204030204"/>
                <a:cs typeface="Calibri"/>
              </a:rPr>
              <a:t>Project Manager  </a:t>
            </a:r>
            <a:endParaRPr kumimoji="0" lang="en-US" sz="2000" b="1" i="0" u="none" strike="noStrike" kern="1200" cap="none" spc="0" normalizeH="0" baseline="0" noProof="0" dirty="0">
              <a:ln>
                <a:noFill/>
              </a:ln>
              <a:solidFill>
                <a:srgbClr val="414141"/>
              </a:solidFill>
              <a:effectLst/>
              <a:uLnTx/>
              <a:uFillTx/>
              <a:latin typeface="Calibri Light" panose="020F0302020204030204"/>
              <a:cs typeface="Calibri" charset="0"/>
            </a:endParaRPr>
          </a:p>
        </p:txBody>
      </p:sp>
      <p:sp>
        <p:nvSpPr>
          <p:cNvPr id="15" name="Text Placeholder 17">
            <a:extLst>
              <a:ext uri="{FF2B5EF4-FFF2-40B4-BE49-F238E27FC236}">
                <a16:creationId xmlns:a16="http://schemas.microsoft.com/office/drawing/2014/main" id="{DAE0C2D5-78FF-BFA0-1358-013C7D72DC7E}"/>
              </a:ext>
            </a:extLst>
          </p:cNvPr>
          <p:cNvSpPr txBox="1">
            <a:spLocks/>
          </p:cNvSpPr>
          <p:nvPr/>
        </p:nvSpPr>
        <p:spPr>
          <a:xfrm>
            <a:off x="6152444" y="3604264"/>
            <a:ext cx="2814918"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sz="1600" dirty="0">
                <a:solidFill>
                  <a:srgbClr val="404041"/>
                </a:solidFill>
                <a:latin typeface="Calibri" panose="020F0502020204030204" pitchFamily="34" charset="0"/>
              </a:rPr>
              <a:t>ETL – Extract, Transform, Load ​​</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Reviews the patient file and maps data to correct fields in portal. ​</a:t>
            </a:r>
            <a:endParaRPr sz="1600" dirty="0">
              <a:solidFill>
                <a:srgbClr val="404041"/>
              </a:solidFill>
              <a:latin typeface="Arial" panose="020B0604020202020204" pitchFamily="34" charset="0"/>
            </a:endParaRPr>
          </a:p>
          <a:p>
            <a:pPr algn="l" fontAlgn="base"/>
            <a:r>
              <a:rPr sz="1600" dirty="0">
                <a:solidFill>
                  <a:srgbClr val="404041"/>
                </a:solidFill>
                <a:latin typeface="Calibri" panose="020F0502020204030204" pitchFamily="34" charset="0"/>
              </a:rPr>
              <a:t>Works with PM to ensure required data is present and consistent during project</a:t>
            </a:r>
            <a:endParaRPr sz="1600" dirty="0">
              <a:solidFill>
                <a:srgbClr val="404041"/>
              </a:solidFill>
              <a:latin typeface="Arial" panose="020B0604020202020204" pitchFamily="34" charset="0"/>
            </a:endParaRPr>
          </a:p>
        </p:txBody>
      </p:sp>
      <p:sp>
        <p:nvSpPr>
          <p:cNvPr id="16" name="Text Placeholder 22">
            <a:extLst>
              <a:ext uri="{FF2B5EF4-FFF2-40B4-BE49-F238E27FC236}">
                <a16:creationId xmlns:a16="http://schemas.microsoft.com/office/drawing/2014/main" id="{A9693C3D-91A9-9540-8268-1645C4E3BB49}"/>
              </a:ext>
            </a:extLst>
          </p:cNvPr>
          <p:cNvSpPr txBox="1">
            <a:spLocks/>
          </p:cNvSpPr>
          <p:nvPr/>
        </p:nvSpPr>
        <p:spPr>
          <a:xfrm>
            <a:off x="6152444" y="2883340"/>
            <a:ext cx="2830450"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A0AF"/>
              </a:buClr>
              <a:buSzTx/>
              <a:buFont typeface="Arial" panose="020B0604020202020204" pitchFamily="34" charset="0"/>
              <a:buNone/>
              <a:tabLst/>
              <a:defRPr/>
            </a:pPr>
            <a:r>
              <a:rPr kumimoji="0" lang="en-US" sz="2000" b="1" i="0" u="none" strike="noStrike" kern="1200" cap="none" spc="0" normalizeH="0" baseline="0" noProof="0" dirty="0">
                <a:ln>
                  <a:noFill/>
                </a:ln>
                <a:solidFill>
                  <a:srgbClr val="414141"/>
                </a:solidFill>
                <a:effectLst/>
                <a:uLnTx/>
                <a:uFillTx/>
                <a:latin typeface="Calibri Light" panose="020F0302020204030204"/>
                <a:cs typeface="Calibri" charset="0"/>
              </a:rPr>
              <a:t>Client Engineering (File Based)</a:t>
            </a:r>
          </a:p>
        </p:txBody>
      </p:sp>
      <p:sp>
        <p:nvSpPr>
          <p:cNvPr id="17" name="Text Placeholder 17">
            <a:extLst>
              <a:ext uri="{FF2B5EF4-FFF2-40B4-BE49-F238E27FC236}">
                <a16:creationId xmlns:a16="http://schemas.microsoft.com/office/drawing/2014/main" id="{4FA952D8-6DB5-D2F2-F55D-AE2B4722A5CE}"/>
              </a:ext>
            </a:extLst>
          </p:cNvPr>
          <p:cNvSpPr txBox="1">
            <a:spLocks/>
          </p:cNvSpPr>
          <p:nvPr/>
        </p:nvSpPr>
        <p:spPr>
          <a:xfrm>
            <a:off x="8986132" y="3604264"/>
            <a:ext cx="2814918"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US" sz="1600" b="0" i="0" u="none" strike="noStrike" kern="1200" cap="none" spc="0" normalizeH="0" baseline="0" noProof="0" dirty="0">
                <a:ln>
                  <a:noFill/>
                </a:ln>
                <a:solidFill>
                  <a:srgbClr val="404041"/>
                </a:solidFill>
                <a:effectLst/>
                <a:uLnTx/>
                <a:uFillTx/>
                <a:latin typeface="Calibri" panose="020F0502020204030204" pitchFamily="34" charset="0"/>
                <a:ea typeface="+mn-ea"/>
                <a:cs typeface="+mn-cs"/>
              </a:rPr>
              <a:t>Principal point of contact once the project is closed.​</a:t>
            </a:r>
            <a:endParaRPr kumimoji="0" lang="en-US" sz="1600" b="0" i="0" u="none" strike="noStrike" kern="1200" cap="none" spc="0" normalizeH="0" baseline="0" noProof="0" dirty="0">
              <a:ln>
                <a:noFill/>
              </a:ln>
              <a:solidFill>
                <a:srgbClr val="40404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US" sz="1600" b="0" i="0" u="none" strike="noStrike" kern="1200" cap="none" spc="0" normalizeH="0" baseline="0" noProof="0" dirty="0">
                <a:ln>
                  <a:noFill/>
                </a:ln>
                <a:solidFill>
                  <a:srgbClr val="404041"/>
                </a:solidFill>
                <a:effectLst/>
                <a:uLnTx/>
                <a:uFillTx/>
                <a:latin typeface="Calibri" panose="020F0502020204030204" pitchFamily="34" charset="0"/>
                <a:ea typeface="+mn-ea"/>
                <a:cs typeface="+mn-cs"/>
              </a:rPr>
              <a:t>Supports client when assistance is required.​​</a:t>
            </a:r>
            <a:endParaRPr kumimoji="0" lang="en-US" sz="1600" b="0" i="0" u="none" strike="noStrike" kern="1200" cap="none" spc="0" normalizeH="0" baseline="0" noProof="0" dirty="0">
              <a:ln>
                <a:noFill/>
              </a:ln>
              <a:solidFill>
                <a:srgbClr val="40404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97CC04"/>
              </a:buClr>
              <a:buSzTx/>
              <a:buFont typeface="Arial" panose="020B0604020202020204" pitchFamily="34" charset="0"/>
              <a:buNone/>
              <a:tabLst/>
              <a:defRPr/>
            </a:pPr>
            <a:r>
              <a:rPr kumimoji="0" lang="en-US" sz="1600" b="0" i="0" u="none" strike="noStrike" kern="1200" cap="none" spc="0" normalizeH="0" baseline="0" noProof="0" dirty="0">
                <a:ln>
                  <a:noFill/>
                </a:ln>
                <a:solidFill>
                  <a:srgbClr val="404041"/>
                </a:solidFill>
                <a:effectLst/>
                <a:uLnTx/>
                <a:uFillTx/>
                <a:latin typeface="Calibri" panose="020F0502020204030204" pitchFamily="34" charset="0"/>
                <a:ea typeface="+mn-ea"/>
                <a:cs typeface="+mn-cs"/>
              </a:rPr>
              <a:t>Manages changes to account</a:t>
            </a:r>
            <a:endParaRPr kumimoji="0" lang="en-US" sz="1600" b="0" i="0" u="none" strike="noStrike" kern="1200" cap="none" spc="0" normalizeH="0" baseline="0" noProof="0" dirty="0">
              <a:ln>
                <a:noFill/>
              </a:ln>
              <a:solidFill>
                <a:srgbClr val="40404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
                <a:srgbClr val="97CC04"/>
              </a:buClr>
              <a:buSzTx/>
              <a:buFont typeface="Arial" panose="020B0604020202020204" pitchFamily="34" charset="0"/>
              <a:buNone/>
              <a:tabLst/>
              <a:defRPr/>
            </a:pPr>
            <a:endParaRPr kumimoji="0" lang="en-CA" sz="1600" b="0" i="0" u="none" strike="noStrike" kern="1200" cap="none" spc="0" normalizeH="0" baseline="0" noProof="0" dirty="0">
              <a:ln>
                <a:noFill/>
              </a:ln>
              <a:solidFill>
                <a:srgbClr val="414141"/>
              </a:solidFill>
              <a:effectLst/>
              <a:uLnTx/>
              <a:uFillTx/>
              <a:latin typeface="Calibri Light" panose="020F0302020204030204"/>
              <a:ea typeface="+mn-ea"/>
              <a:cs typeface="+mn-cs"/>
            </a:endParaRPr>
          </a:p>
        </p:txBody>
      </p:sp>
      <p:sp>
        <p:nvSpPr>
          <p:cNvPr id="18" name="Text Placeholder 22">
            <a:extLst>
              <a:ext uri="{FF2B5EF4-FFF2-40B4-BE49-F238E27FC236}">
                <a16:creationId xmlns:a16="http://schemas.microsoft.com/office/drawing/2014/main" id="{0FA5C178-7AF6-4797-0167-2113C46C25C4}"/>
              </a:ext>
            </a:extLst>
          </p:cNvPr>
          <p:cNvSpPr txBox="1">
            <a:spLocks/>
          </p:cNvSpPr>
          <p:nvPr/>
        </p:nvSpPr>
        <p:spPr>
          <a:xfrm>
            <a:off x="8986132" y="2883340"/>
            <a:ext cx="2830450"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A0AF"/>
              </a:buClr>
              <a:buSzTx/>
              <a:buFont typeface="Arial" panose="020B0604020202020204" pitchFamily="34" charset="0"/>
              <a:buNone/>
              <a:tabLst/>
              <a:defRPr/>
            </a:pPr>
            <a:r>
              <a:rPr kumimoji="0" lang="en-US" sz="2000" b="1" i="0" u="none" strike="noStrike" kern="1200" cap="none" spc="0" normalizeH="0" baseline="0" noProof="0" dirty="0">
                <a:ln>
                  <a:noFill/>
                </a:ln>
                <a:solidFill>
                  <a:srgbClr val="414141"/>
                </a:solidFill>
                <a:effectLst/>
                <a:uLnTx/>
                <a:uFillTx/>
                <a:latin typeface="Calibri Light" panose="020F0302020204030204"/>
                <a:cs typeface="Calibri" charset="0"/>
              </a:rPr>
              <a:t>Support</a:t>
            </a:r>
          </a:p>
        </p:txBody>
      </p:sp>
      <p:pic>
        <p:nvPicPr>
          <p:cNvPr id="19" name="Picture 2">
            <a:extLst>
              <a:ext uri="{FF2B5EF4-FFF2-40B4-BE49-F238E27FC236}">
                <a16:creationId xmlns:a16="http://schemas.microsoft.com/office/drawing/2014/main" id="{BC4C93F6-4D6F-C432-B38F-714FAF35F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5377" y="1736007"/>
            <a:ext cx="916974" cy="995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FFEB77FD-388A-3960-FE2D-29999E16FA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538" y="1837173"/>
            <a:ext cx="751028" cy="8177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83AEE321-8135-7F2F-A7CC-5A7E8CE9CD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7666" y="1772620"/>
            <a:ext cx="1194638" cy="9189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6636FE08-82CB-BF2F-5609-3DCEADB95C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197" y="1823420"/>
            <a:ext cx="791527" cy="776007"/>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57454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775297" y="2491163"/>
            <a:ext cx="7707230" cy="1324527"/>
          </a:xfrm>
        </p:spPr>
        <p:txBody>
          <a:bodyPr>
            <a:normAutofit fontScale="90000"/>
          </a:bodyPr>
          <a:lstStyle/>
          <a:p>
            <a:pPr>
              <a:lnSpc>
                <a:spcPct val="100000"/>
              </a:lnSpc>
              <a:spcBef>
                <a:spcPts val="0"/>
              </a:spcBef>
            </a:pPr>
            <a:r>
              <a:rPr lang="en-US" b="0">
                <a:latin typeface="Arial"/>
                <a:cs typeface="Arial"/>
              </a:rPr>
              <a:t>CCG Schedule and Resources</a:t>
            </a:r>
            <a:endParaRPr lang="en-US"/>
          </a:p>
          <a:p>
            <a:endParaRPr lang="en-US"/>
          </a:p>
        </p:txBody>
      </p:sp>
      <p:pic>
        <p:nvPicPr>
          <p:cNvPr id="3" name="Picture 2">
            <a:extLst>
              <a:ext uri="{FF2B5EF4-FFF2-40B4-BE49-F238E27FC236}">
                <a16:creationId xmlns:a16="http://schemas.microsoft.com/office/drawing/2014/main" id="{DE0B3F7E-474A-D269-3BDB-9D8670D2565D}"/>
              </a:ext>
            </a:extLst>
          </p:cNvPr>
          <p:cNvPicPr>
            <a:picLocks noChangeAspect="1"/>
          </p:cNvPicPr>
          <p:nvPr/>
        </p:nvPicPr>
        <p:blipFill>
          <a:blip r:embed="rId3"/>
          <a:stretch>
            <a:fillRect/>
          </a:stretch>
        </p:blipFill>
        <p:spPr>
          <a:xfrm>
            <a:off x="2454590" y="6367406"/>
            <a:ext cx="1639093" cy="197349"/>
          </a:xfrm>
          <a:prstGeom prst="rect">
            <a:avLst/>
          </a:prstGeom>
        </p:spPr>
      </p:pic>
    </p:spTree>
    <p:extLst>
      <p:ext uri="{BB962C8B-B14F-4D97-AF65-F5344CB8AC3E}">
        <p14:creationId xmlns:p14="http://schemas.microsoft.com/office/powerpoint/2010/main" val="104038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2256996" y="527314"/>
            <a:ext cx="7954026" cy="870201"/>
          </a:xfrm>
        </p:spPr>
        <p:txBody>
          <a:bodyPr>
            <a:normAutofit fontScale="90000"/>
          </a:bodyPr>
          <a:lstStyle/>
          <a:p>
            <a:r>
              <a:rPr lang="en-US" sz="3200">
                <a:latin typeface="Arial"/>
                <a:cs typeface="Arial"/>
              </a:rPr>
              <a:t>Save The Dates for the 2024 CCG Events!</a:t>
            </a:r>
          </a:p>
        </p:txBody>
      </p:sp>
      <p:sp>
        <p:nvSpPr>
          <p:cNvPr id="10" name="TextBox 9">
            <a:extLst>
              <a:ext uri="{FF2B5EF4-FFF2-40B4-BE49-F238E27FC236}">
                <a16:creationId xmlns:a16="http://schemas.microsoft.com/office/drawing/2014/main" id="{16B40300-4253-4F4C-B7C8-342186A83C68}"/>
              </a:ext>
            </a:extLst>
          </p:cNvPr>
          <p:cNvSpPr txBox="1"/>
          <p:nvPr/>
        </p:nvSpPr>
        <p:spPr>
          <a:xfrm>
            <a:off x="1154304" y="1884644"/>
            <a:ext cx="5434085" cy="2769989"/>
          </a:xfrm>
          <a:prstGeom prst="rect">
            <a:avLst/>
          </a:prstGeom>
          <a:noFill/>
          <a:ln>
            <a:solidFill>
              <a:schemeClr val="accent1"/>
            </a:solidFill>
          </a:ln>
        </p:spPr>
        <p:txBody>
          <a:bodyPr wrap="square" lIns="91440" tIns="45720" rIns="91440" bIns="45720" anchor="t">
            <a:spAutoFit/>
          </a:bodyPr>
          <a:lstStyle/>
          <a:p>
            <a:endParaRPr lang="en-US" sz="2000" u="sng" dirty="0">
              <a:solidFill>
                <a:srgbClr val="1A4387"/>
              </a:solidFill>
            </a:endParaRPr>
          </a:p>
          <a:p>
            <a:r>
              <a:rPr lang="en-US" sz="2000" u="sng" dirty="0">
                <a:solidFill>
                  <a:srgbClr val="1A4387"/>
                </a:solidFill>
              </a:rPr>
              <a:t>2024 Clinical Collaboration Group Webinars –</a:t>
            </a:r>
          </a:p>
          <a:p>
            <a:r>
              <a:rPr lang="en-US" sz="2000" u="sng" dirty="0">
                <a:solidFill>
                  <a:srgbClr val="1A4387"/>
                </a:solidFill>
              </a:rPr>
              <a:t>All provider types</a:t>
            </a:r>
          </a:p>
          <a:p>
            <a:endParaRPr lang="en-US" dirty="0">
              <a:solidFill>
                <a:srgbClr val="1A4387"/>
              </a:solidFill>
              <a:cs typeface="Arial"/>
            </a:endParaRPr>
          </a:p>
          <a:p>
            <a:endParaRPr lang="en-US" sz="800" dirty="0">
              <a:solidFill>
                <a:srgbClr val="1A4387"/>
              </a:solidFill>
            </a:endParaRPr>
          </a:p>
          <a:p>
            <a:r>
              <a:rPr lang="en-US" dirty="0">
                <a:solidFill>
                  <a:srgbClr val="1A4387"/>
                </a:solidFill>
              </a:rPr>
              <a:t>Thursday, August 8, 2024; 12pm – 1:00pm</a:t>
            </a:r>
          </a:p>
          <a:p>
            <a:r>
              <a:rPr lang="en-US" dirty="0">
                <a:solidFill>
                  <a:srgbClr val="1A4387"/>
                </a:solidFill>
              </a:rPr>
              <a:t>	</a:t>
            </a:r>
            <a:r>
              <a:rPr lang="en-US" dirty="0">
                <a:solidFill>
                  <a:schemeClr val="tx2"/>
                </a:solidFill>
              </a:rPr>
              <a:t>Register </a:t>
            </a:r>
            <a:r>
              <a:rPr lang="en-US" dirty="0">
                <a:solidFill>
                  <a:schemeClr val="tx2"/>
                </a:solidFill>
                <a:hlinkClick r:id="rId3">
                  <a:extLst>
                    <a:ext uri="{A12FA001-AC4F-418D-AE19-62706E023703}">
                      <ahyp:hlinkClr xmlns:ahyp="http://schemas.microsoft.com/office/drawing/2018/hyperlinkcolor" val="tx"/>
                    </a:ext>
                  </a:extLst>
                </a:hlinkClick>
              </a:rPr>
              <a:t>Here</a:t>
            </a:r>
            <a:endParaRPr lang="en-US" dirty="0">
              <a:solidFill>
                <a:schemeClr val="tx2"/>
              </a:solidFill>
            </a:endParaRPr>
          </a:p>
          <a:p>
            <a:endParaRPr lang="en-US" sz="800" dirty="0">
              <a:solidFill>
                <a:srgbClr val="1A4387"/>
              </a:solidFill>
            </a:endParaRPr>
          </a:p>
          <a:p>
            <a:r>
              <a:rPr lang="en-US" dirty="0">
                <a:solidFill>
                  <a:srgbClr val="1A4387"/>
                </a:solidFill>
              </a:rPr>
              <a:t>Thursday, November 7, 2024; 12pm – 1:00pm</a:t>
            </a:r>
          </a:p>
          <a:p>
            <a:r>
              <a:rPr lang="en-US" dirty="0">
                <a:solidFill>
                  <a:srgbClr val="1A4387"/>
                </a:solidFill>
              </a:rPr>
              <a:t>	</a:t>
            </a:r>
            <a:r>
              <a:rPr lang="en-US" dirty="0">
                <a:solidFill>
                  <a:schemeClr val="tx2"/>
                </a:solidFill>
              </a:rPr>
              <a:t>Register </a:t>
            </a:r>
            <a:r>
              <a:rPr lang="en-US" dirty="0">
                <a:solidFill>
                  <a:schemeClr val="tx2"/>
                </a:solidFill>
                <a:hlinkClick r:id="rId4">
                  <a:extLst>
                    <a:ext uri="{A12FA001-AC4F-418D-AE19-62706E023703}">
                      <ahyp:hlinkClr xmlns:ahyp="http://schemas.microsoft.com/office/drawing/2018/hyperlinkcolor" val="tx"/>
                    </a:ext>
                  </a:extLst>
                </a:hlinkClick>
              </a:rPr>
              <a:t>Here</a:t>
            </a:r>
            <a:endParaRPr lang="en-US" dirty="0">
              <a:solidFill>
                <a:srgbClr val="1A4387"/>
              </a:solidFill>
              <a:cs typeface="Arial"/>
            </a:endParaRPr>
          </a:p>
          <a:p>
            <a:endParaRPr lang="en-US" sz="800" dirty="0">
              <a:solidFill>
                <a:schemeClr val="tx2"/>
              </a:solidFill>
              <a:cs typeface="Arial"/>
            </a:endParaRPr>
          </a:p>
        </p:txBody>
      </p:sp>
      <p:sp>
        <p:nvSpPr>
          <p:cNvPr id="4" name="TextBox 3">
            <a:extLst>
              <a:ext uri="{FF2B5EF4-FFF2-40B4-BE49-F238E27FC236}">
                <a16:creationId xmlns:a16="http://schemas.microsoft.com/office/drawing/2014/main" id="{A7127C8F-CDA2-0664-2460-EC0CE7C91D22}"/>
              </a:ext>
            </a:extLst>
          </p:cNvPr>
          <p:cNvSpPr txBox="1"/>
          <p:nvPr/>
        </p:nvSpPr>
        <p:spPr>
          <a:xfrm>
            <a:off x="7482139" y="1976464"/>
            <a:ext cx="3697490" cy="2678169"/>
          </a:xfrm>
          <a:prstGeom prst="rect">
            <a:avLst/>
          </a:prstGeom>
          <a:noFill/>
        </p:spPr>
        <p:txBody>
          <a:bodyPr wrap="square" rtlCol="0">
            <a:spAutoFit/>
          </a:bodyPr>
          <a:lstStyle/>
          <a:p>
            <a:pPr>
              <a:lnSpc>
                <a:spcPct val="150000"/>
              </a:lnSpc>
            </a:pPr>
            <a:r>
              <a:rPr lang="en-US" dirty="0">
                <a:solidFill>
                  <a:schemeClr val="tx2"/>
                </a:solidFill>
              </a:rPr>
              <a:t>Topics including: </a:t>
            </a:r>
          </a:p>
          <a:p>
            <a:pPr marL="742950" lvl="1" indent="-285750">
              <a:lnSpc>
                <a:spcPct val="150000"/>
              </a:lnSpc>
              <a:buFont typeface="Courier New" panose="02070309020205020404" pitchFamily="49" charset="0"/>
              <a:buChar char="o"/>
            </a:pPr>
            <a:r>
              <a:rPr lang="en-US" sz="1600" dirty="0">
                <a:solidFill>
                  <a:schemeClr val="tx2"/>
                </a:solidFill>
              </a:rPr>
              <a:t>Workgroup recommendations</a:t>
            </a:r>
          </a:p>
          <a:p>
            <a:pPr marL="742950" lvl="1" indent="-285750">
              <a:lnSpc>
                <a:spcPct val="150000"/>
              </a:lnSpc>
              <a:buFont typeface="Courier New" panose="02070309020205020404" pitchFamily="49" charset="0"/>
              <a:buChar char="o"/>
            </a:pPr>
            <a:r>
              <a:rPr lang="en-US" sz="1600" dirty="0">
                <a:solidFill>
                  <a:schemeClr val="tx2"/>
                </a:solidFill>
              </a:rPr>
              <a:t>New Provider Notices</a:t>
            </a:r>
          </a:p>
          <a:p>
            <a:pPr marL="742950" lvl="1" indent="-285750">
              <a:lnSpc>
                <a:spcPct val="150000"/>
              </a:lnSpc>
              <a:buFont typeface="Courier New" panose="02070309020205020404" pitchFamily="49" charset="0"/>
              <a:buChar char="o"/>
            </a:pPr>
            <a:r>
              <a:rPr lang="en-US" sz="1600" dirty="0">
                <a:solidFill>
                  <a:schemeClr val="tx2"/>
                </a:solidFill>
              </a:rPr>
              <a:t>Regional Collaborations</a:t>
            </a:r>
          </a:p>
          <a:p>
            <a:pPr marL="742950" lvl="1" indent="-285750">
              <a:lnSpc>
                <a:spcPct val="150000"/>
              </a:lnSpc>
              <a:buFont typeface="Courier New" panose="02070309020205020404" pitchFamily="49" charset="0"/>
              <a:buChar char="o"/>
            </a:pPr>
            <a:r>
              <a:rPr lang="en-US" sz="1600" dirty="0">
                <a:solidFill>
                  <a:schemeClr val="tx2"/>
                </a:solidFill>
              </a:rPr>
              <a:t>Collaboration success stories</a:t>
            </a:r>
          </a:p>
          <a:p>
            <a:pPr marL="742950" lvl="1" indent="-285750">
              <a:lnSpc>
                <a:spcPct val="150000"/>
              </a:lnSpc>
              <a:buFont typeface="Courier New" panose="02070309020205020404" pitchFamily="49" charset="0"/>
              <a:buChar char="o"/>
            </a:pPr>
            <a:r>
              <a:rPr lang="en-US" sz="1600" dirty="0">
                <a:solidFill>
                  <a:schemeClr val="tx2"/>
                </a:solidFill>
              </a:rPr>
              <a:t>Platform enhancements </a:t>
            </a:r>
          </a:p>
          <a:p>
            <a:pPr marL="742950" lvl="1" indent="-285750">
              <a:lnSpc>
                <a:spcPct val="150000"/>
              </a:lnSpc>
              <a:buFont typeface="Courier New" panose="02070309020205020404" pitchFamily="49" charset="0"/>
              <a:buChar char="o"/>
            </a:pPr>
            <a:r>
              <a:rPr lang="en-US" sz="1600" dirty="0">
                <a:solidFill>
                  <a:schemeClr val="tx2"/>
                </a:solidFill>
              </a:rPr>
              <a:t>And more!</a:t>
            </a:r>
          </a:p>
        </p:txBody>
      </p:sp>
      <p:pic>
        <p:nvPicPr>
          <p:cNvPr id="3" name="Picture 2">
            <a:extLst>
              <a:ext uri="{FF2B5EF4-FFF2-40B4-BE49-F238E27FC236}">
                <a16:creationId xmlns:a16="http://schemas.microsoft.com/office/drawing/2014/main" id="{25D49FDC-9DBF-3CAC-9618-C36C2CE96B5F}"/>
              </a:ext>
            </a:extLst>
          </p:cNvPr>
          <p:cNvPicPr>
            <a:picLocks noChangeAspect="1"/>
          </p:cNvPicPr>
          <p:nvPr/>
        </p:nvPicPr>
        <p:blipFill>
          <a:blip r:embed="rId5"/>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52310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6104-65B8-0130-48E2-4D4193A882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D2FD40-C7E5-67E9-B073-FFFB0E680866}"/>
              </a:ext>
            </a:extLst>
          </p:cNvPr>
          <p:cNvSpPr>
            <a:spLocks noGrp="1"/>
          </p:cNvSpPr>
          <p:nvPr>
            <p:ph type="title"/>
          </p:nvPr>
        </p:nvSpPr>
        <p:spPr>
          <a:xfrm>
            <a:off x="803189" y="1116501"/>
            <a:ext cx="11182865" cy="1436009"/>
          </a:xfrm>
        </p:spPr>
        <p:txBody>
          <a:bodyPr>
            <a:normAutofit/>
          </a:bodyPr>
          <a:lstStyle/>
          <a:p>
            <a:r>
              <a:rPr lang="en-US" sz="2800" dirty="0">
                <a:latin typeface="Arial"/>
                <a:cs typeface="Arial"/>
              </a:rPr>
              <a:t>Do you have additional questions and would like to discuss?  Please indicate here, and we will contact you.</a:t>
            </a:r>
            <a:br>
              <a:rPr lang="en-US" sz="2800" dirty="0"/>
            </a:br>
            <a:endParaRPr lang="en-US" sz="2800" dirty="0"/>
          </a:p>
        </p:txBody>
      </p:sp>
      <p:graphicFrame>
        <p:nvGraphicFramePr>
          <p:cNvPr id="10" name="Diagram 9">
            <a:extLst>
              <a:ext uri="{FF2B5EF4-FFF2-40B4-BE49-F238E27FC236}">
                <a16:creationId xmlns:a16="http://schemas.microsoft.com/office/drawing/2014/main" id="{C880136B-0EC6-FD06-6EE6-CCE598B708E6}"/>
              </a:ext>
            </a:extLst>
          </p:cNvPr>
          <p:cNvGraphicFramePr/>
          <p:nvPr/>
        </p:nvGraphicFramePr>
        <p:xfrm>
          <a:off x="972048" y="2408888"/>
          <a:ext cx="9373260" cy="148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sosceles Triangle 13">
            <a:extLst>
              <a:ext uri="{FF2B5EF4-FFF2-40B4-BE49-F238E27FC236}">
                <a16:creationId xmlns:a16="http://schemas.microsoft.com/office/drawing/2014/main" id="{3BC6B8AE-CD50-FF6E-2997-A075E587C8D0}"/>
              </a:ext>
            </a:extLst>
          </p:cNvPr>
          <p:cNvSpPr/>
          <p:nvPr/>
        </p:nvSpPr>
        <p:spPr>
          <a:xfrm rot="5400000">
            <a:off x="2063147" y="2668095"/>
            <a:ext cx="371340" cy="270684"/>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Isosceles Triangle 84">
            <a:extLst>
              <a:ext uri="{FF2B5EF4-FFF2-40B4-BE49-F238E27FC236}">
                <a16:creationId xmlns:a16="http://schemas.microsoft.com/office/drawing/2014/main" id="{815C99AA-6428-37F0-34EF-976578606363}"/>
              </a:ext>
            </a:extLst>
          </p:cNvPr>
          <p:cNvSpPr/>
          <p:nvPr/>
        </p:nvSpPr>
        <p:spPr>
          <a:xfrm rot="5400000">
            <a:off x="5608350" y="2658761"/>
            <a:ext cx="371340" cy="270684"/>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79A01F08-44D1-25BA-495B-F60F1932F1C3}"/>
              </a:ext>
            </a:extLst>
          </p:cNvPr>
          <p:cNvPicPr>
            <a:picLocks noChangeAspect="1"/>
          </p:cNvPicPr>
          <p:nvPr/>
        </p:nvPicPr>
        <p:blipFill>
          <a:blip r:embed="rId8"/>
          <a:stretch>
            <a:fillRect/>
          </a:stretch>
        </p:blipFill>
        <p:spPr>
          <a:xfrm>
            <a:off x="9714706" y="6444524"/>
            <a:ext cx="1639093" cy="197349"/>
          </a:xfrm>
          <a:prstGeom prst="rect">
            <a:avLst/>
          </a:prstGeom>
        </p:spPr>
      </p:pic>
      <p:sp>
        <p:nvSpPr>
          <p:cNvPr id="15" name="Title 3">
            <a:extLst>
              <a:ext uri="{FF2B5EF4-FFF2-40B4-BE49-F238E27FC236}">
                <a16:creationId xmlns:a16="http://schemas.microsoft.com/office/drawing/2014/main" id="{8DFF2726-8200-42C3-0294-2886A5C5B290}"/>
              </a:ext>
            </a:extLst>
          </p:cNvPr>
          <p:cNvSpPr txBox="1">
            <a:spLocks/>
          </p:cNvSpPr>
          <p:nvPr/>
        </p:nvSpPr>
        <p:spPr>
          <a:xfrm>
            <a:off x="803189" y="3615156"/>
            <a:ext cx="10824519" cy="1160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r>
              <a:rPr lang="en-US" sz="2500" dirty="0">
                <a:latin typeface="Arial"/>
                <a:cs typeface="Arial"/>
              </a:rPr>
              <a:t>What would you like to see/learn more about in an upcoming CCG? We would love to hear from you.</a:t>
            </a:r>
            <a:endParaRPr lang="en-US" sz="2500" dirty="0"/>
          </a:p>
        </p:txBody>
      </p:sp>
      <p:grpSp>
        <p:nvGrpSpPr>
          <p:cNvPr id="16" name="Group 15">
            <a:extLst>
              <a:ext uri="{FF2B5EF4-FFF2-40B4-BE49-F238E27FC236}">
                <a16:creationId xmlns:a16="http://schemas.microsoft.com/office/drawing/2014/main" id="{47CF42A7-246D-DB89-7B44-AB83ABA51540}"/>
              </a:ext>
            </a:extLst>
          </p:cNvPr>
          <p:cNvGrpSpPr/>
          <p:nvPr/>
        </p:nvGrpSpPr>
        <p:grpSpPr>
          <a:xfrm>
            <a:off x="1895243" y="4666555"/>
            <a:ext cx="2993412" cy="709478"/>
            <a:chOff x="0" y="2619"/>
            <a:chExt cx="10847149" cy="786240"/>
          </a:xfrm>
        </p:grpSpPr>
        <p:sp>
          <p:nvSpPr>
            <p:cNvPr id="17" name="Rectangle: Rounded Corners 16">
              <a:extLst>
                <a:ext uri="{FF2B5EF4-FFF2-40B4-BE49-F238E27FC236}">
                  <a16:creationId xmlns:a16="http://schemas.microsoft.com/office/drawing/2014/main" id="{C7E4D34B-3479-6DDC-6C3C-EB1489822CA7}"/>
                </a:ext>
              </a:extLst>
            </p:cNvPr>
            <p:cNvSpPr/>
            <p:nvPr/>
          </p:nvSpPr>
          <p:spPr>
            <a:xfrm>
              <a:off x="0" y="2619"/>
              <a:ext cx="10847149" cy="786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46595E3E-0C0B-5F0B-0776-47C5BCEDC00B}"/>
                </a:ext>
              </a:extLst>
            </p:cNvPr>
            <p:cNvSpPr txBox="1"/>
            <p:nvPr/>
          </p:nvSpPr>
          <p:spPr>
            <a:xfrm>
              <a:off x="38381" y="41000"/>
              <a:ext cx="10770387"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Indicate</a:t>
              </a:r>
            </a:p>
          </p:txBody>
        </p:sp>
      </p:grpSp>
      <p:sp>
        <p:nvSpPr>
          <p:cNvPr id="23" name="Isosceles Triangle 22">
            <a:extLst>
              <a:ext uri="{FF2B5EF4-FFF2-40B4-BE49-F238E27FC236}">
                <a16:creationId xmlns:a16="http://schemas.microsoft.com/office/drawing/2014/main" id="{4B42010E-5D6A-9DFB-9328-A44A19643CC9}"/>
              </a:ext>
            </a:extLst>
          </p:cNvPr>
          <p:cNvSpPr/>
          <p:nvPr/>
        </p:nvSpPr>
        <p:spPr>
          <a:xfrm rot="5400000">
            <a:off x="2074638" y="4869351"/>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13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4314756" y="483960"/>
            <a:ext cx="2681089" cy="735657"/>
          </a:xfrm>
        </p:spPr>
        <p:txBody>
          <a:bodyPr>
            <a:normAutofit fontScale="90000"/>
          </a:bodyPr>
          <a:lstStyle/>
          <a:p>
            <a:r>
              <a:rPr lang="en-US"/>
              <a:t>Resources</a:t>
            </a:r>
          </a:p>
        </p:txBody>
      </p:sp>
      <p:sp>
        <p:nvSpPr>
          <p:cNvPr id="10" name="TextBox 9">
            <a:extLst>
              <a:ext uri="{FF2B5EF4-FFF2-40B4-BE49-F238E27FC236}">
                <a16:creationId xmlns:a16="http://schemas.microsoft.com/office/drawing/2014/main" id="{16B40300-4253-4F4C-B7C8-342186A83C68}"/>
              </a:ext>
            </a:extLst>
          </p:cNvPr>
          <p:cNvSpPr txBox="1"/>
          <p:nvPr/>
        </p:nvSpPr>
        <p:spPr>
          <a:xfrm>
            <a:off x="1774558" y="2019715"/>
            <a:ext cx="7560624" cy="738664"/>
          </a:xfrm>
          <a:prstGeom prst="rect">
            <a:avLst/>
          </a:prstGeom>
          <a:noFill/>
        </p:spPr>
        <p:txBody>
          <a:bodyPr wrap="square" lIns="91440" tIns="45720" rIns="91440" bIns="45720" anchor="t">
            <a:spAutoFit/>
          </a:bodyPr>
          <a:lstStyle/>
          <a:p>
            <a:endParaRPr lang="en-US" sz="1400">
              <a:solidFill>
                <a:srgbClr val="1A4387"/>
              </a:solidFill>
            </a:endParaRPr>
          </a:p>
          <a:p>
            <a:endParaRPr lang="en-US" sz="1400">
              <a:solidFill>
                <a:schemeClr val="tx2"/>
              </a:solidFill>
              <a:cs typeface="Arial"/>
            </a:endParaRPr>
          </a:p>
          <a:p>
            <a:endParaRPr lang="en-US" sz="1400" i="1">
              <a:solidFill>
                <a:srgbClr val="1A4387"/>
              </a:solidFill>
              <a:highlight>
                <a:srgbClr val="FFFF00"/>
              </a:highlight>
              <a:latin typeface="Helvetica"/>
              <a:cs typeface="Helvetica"/>
            </a:endParaRPr>
          </a:p>
        </p:txBody>
      </p:sp>
      <p:sp>
        <p:nvSpPr>
          <p:cNvPr id="3" name="TextBox 2">
            <a:extLst>
              <a:ext uri="{FF2B5EF4-FFF2-40B4-BE49-F238E27FC236}">
                <a16:creationId xmlns:a16="http://schemas.microsoft.com/office/drawing/2014/main" id="{EEE7411D-F183-B467-D68F-D666952B9B14}"/>
              </a:ext>
            </a:extLst>
          </p:cNvPr>
          <p:cNvSpPr txBox="1"/>
          <p:nvPr/>
        </p:nvSpPr>
        <p:spPr>
          <a:xfrm>
            <a:off x="401620" y="1670314"/>
            <a:ext cx="11790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State HFS </a:t>
            </a:r>
            <a:r>
              <a:rPr lang="en-US"/>
              <a:t>      </a:t>
            </a:r>
            <a:r>
              <a:rPr lang="en-US" sz="1600">
                <a:solidFill>
                  <a:schemeClr val="tx2"/>
                </a:solidFill>
              </a:rPr>
              <a:t>Website: </a:t>
            </a:r>
            <a:r>
              <a:rPr lang="en-US" sz="1600">
                <a:solidFill>
                  <a:schemeClr val="tx2"/>
                </a:solidFill>
                <a:hlinkClick r:id="rId3">
                  <a:extLst>
                    <a:ext uri="{A12FA001-AC4F-418D-AE19-62706E023703}">
                      <ahyp:hlinkClr xmlns:ahyp="http://schemas.microsoft.com/office/drawing/2018/hyperlinkcolor" val="tx"/>
                    </a:ext>
                  </a:extLst>
                </a:hlinkClick>
              </a:rPr>
              <a:t>HealthChoice Illinois ADT</a:t>
            </a:r>
            <a:r>
              <a:rPr lang="en-US" sz="1600">
                <a:solidFill>
                  <a:schemeClr val="tx2"/>
                </a:solidFill>
              </a:rPr>
              <a:t>        HFS Program </a:t>
            </a:r>
            <a:r>
              <a:rPr lang="en-US" sz="1600">
                <a:solidFill>
                  <a:srgbClr val="1A4387"/>
                </a:solidFill>
              </a:rPr>
              <a:t>Email: </a:t>
            </a:r>
            <a:r>
              <a:rPr lang="en-US" sz="1600">
                <a:solidFill>
                  <a:srgbClr val="1A4387"/>
                </a:solidFill>
                <a:hlinkClick r:id="rId4">
                  <a:extLst>
                    <a:ext uri="{A12FA001-AC4F-418D-AE19-62706E023703}">
                      <ahyp:hlinkClr xmlns:ahyp="http://schemas.microsoft.com/office/drawing/2018/hyperlinkcolor" val="tx"/>
                    </a:ext>
                  </a:extLst>
                </a:hlinkClick>
              </a:rPr>
              <a:t>HFS.HealthChoiceIllinoisADT@Illinois.gov</a:t>
            </a:r>
            <a:endParaRPr lang="en-US" sz="1600">
              <a:solidFill>
                <a:srgbClr val="1A4387"/>
              </a:solidFill>
            </a:endParaRPr>
          </a:p>
        </p:txBody>
      </p:sp>
      <p:sp>
        <p:nvSpPr>
          <p:cNvPr id="4" name="TextBox 3">
            <a:extLst>
              <a:ext uri="{FF2B5EF4-FFF2-40B4-BE49-F238E27FC236}">
                <a16:creationId xmlns:a16="http://schemas.microsoft.com/office/drawing/2014/main" id="{D40F7FF2-964F-6C73-942D-CE170B233A9B}"/>
              </a:ext>
            </a:extLst>
          </p:cNvPr>
          <p:cNvSpPr txBox="1"/>
          <p:nvPr/>
        </p:nvSpPr>
        <p:spPr>
          <a:xfrm>
            <a:off x="401620" y="3802814"/>
            <a:ext cx="10507362"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Arial"/>
                <a:ea typeface="+mn-lt"/>
                <a:cs typeface="Helvetica"/>
              </a:rPr>
              <a:t>Let’s Get Engaged!</a:t>
            </a:r>
          </a:p>
          <a:p>
            <a:pPr algn="ctr"/>
            <a:endParaRPr lang="en-US" sz="1400" dirty="0">
              <a:solidFill>
                <a:schemeClr val="tx2"/>
              </a:solidFill>
              <a:latin typeface="Arial"/>
              <a:ea typeface="+mn-lt"/>
              <a:cs typeface="Helvetica"/>
            </a:endParaRPr>
          </a:p>
          <a:p>
            <a:pPr algn="ctr"/>
            <a:r>
              <a:rPr lang="en-US" sz="1400" dirty="0">
                <a:solidFill>
                  <a:schemeClr val="accent3">
                    <a:lumMod val="75000"/>
                  </a:schemeClr>
                </a:solidFill>
                <a:latin typeface="Arial"/>
                <a:ea typeface="+mn-lt"/>
                <a:cs typeface="Helvetica"/>
              </a:rPr>
              <a:t>Want an in-person visit or virtual meeting with PointClickCare to help your team learn how to best use the platform?  </a:t>
            </a:r>
          </a:p>
          <a:p>
            <a:pPr algn="ctr"/>
            <a:r>
              <a:rPr lang="en-US" sz="1400" dirty="0">
                <a:solidFill>
                  <a:schemeClr val="accent3">
                    <a:lumMod val="75000"/>
                  </a:schemeClr>
                </a:solidFill>
                <a:latin typeface="Arial"/>
                <a:ea typeface="+mn-lt"/>
                <a:cs typeface="Helvetica"/>
              </a:rPr>
              <a:t>A walk-through of the Network platform and its functions/features?  </a:t>
            </a:r>
          </a:p>
          <a:p>
            <a:pPr algn="ctr"/>
            <a:r>
              <a:rPr lang="en-US" sz="1400" dirty="0">
                <a:solidFill>
                  <a:schemeClr val="accent3">
                    <a:lumMod val="75000"/>
                  </a:schemeClr>
                </a:solidFill>
                <a:latin typeface="Arial"/>
                <a:ea typeface="+mn-lt"/>
                <a:cs typeface="Helvetica"/>
              </a:rPr>
              <a:t>Click here to schedule a call to discuss your needs and get answers to your questions!</a:t>
            </a:r>
          </a:p>
          <a:p>
            <a:pPr algn="ctr"/>
            <a:r>
              <a:rPr lang="en-US" sz="1400" dirty="0">
                <a:solidFill>
                  <a:schemeClr val="tx2"/>
                </a:solidFill>
                <a:latin typeface="Arial"/>
                <a:ea typeface="+mn-lt"/>
                <a:cs typeface="Helvetica"/>
              </a:rPr>
              <a:t> </a:t>
            </a:r>
            <a:endParaRPr lang="en-US" sz="1400" u="sng" dirty="0">
              <a:solidFill>
                <a:schemeClr val="tx2"/>
              </a:solidFill>
              <a:latin typeface="Arial"/>
              <a:ea typeface="+mn-lt"/>
              <a:cs typeface="Helvetica"/>
            </a:endParaRPr>
          </a:p>
          <a:p>
            <a:pPr algn="ctr"/>
            <a:r>
              <a:rPr lang="en-US" b="1" dirty="0">
                <a:solidFill>
                  <a:schemeClr val="accent3">
                    <a:lumMod val="40000"/>
                    <a:lumOff val="60000"/>
                  </a:schemeClr>
                </a:solidFill>
                <a:highlight>
                  <a:srgbClr val="000080"/>
                </a:highlight>
                <a:latin typeface="Arial"/>
                <a:ea typeface="+mn-lt"/>
                <a:cs typeface="+mn-lt"/>
                <a:hlinkClick r:id="rId5">
                  <a:extLst>
                    <a:ext uri="{A12FA001-AC4F-418D-AE19-62706E023703}">
                      <ahyp:hlinkClr xmlns:ahyp="http://schemas.microsoft.com/office/drawing/2018/hyperlinkcolor" val="tx"/>
                    </a:ext>
                  </a:extLst>
                </a:hlinkClick>
              </a:rPr>
              <a:t>Click Here</a:t>
            </a:r>
          </a:p>
          <a:p>
            <a:endParaRPr lang="en-US" dirty="0">
              <a:solidFill>
                <a:schemeClr val="tx2"/>
              </a:solidFill>
              <a:cs typeface="Arial"/>
            </a:endParaRPr>
          </a:p>
        </p:txBody>
      </p:sp>
      <p:sp>
        <p:nvSpPr>
          <p:cNvPr id="5" name="TextBox 4">
            <a:extLst>
              <a:ext uri="{FF2B5EF4-FFF2-40B4-BE49-F238E27FC236}">
                <a16:creationId xmlns:a16="http://schemas.microsoft.com/office/drawing/2014/main" id="{B9946DF6-DC2E-361A-E19A-2FC66FDAE1F6}"/>
              </a:ext>
            </a:extLst>
          </p:cNvPr>
          <p:cNvSpPr txBox="1"/>
          <p:nvPr/>
        </p:nvSpPr>
        <p:spPr>
          <a:xfrm>
            <a:off x="401620" y="2490343"/>
            <a:ext cx="1080067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mn-lt"/>
                <a:cs typeface="+mn-lt"/>
              </a:rPr>
              <a:t>Collective Medical/PointClickCare</a:t>
            </a:r>
            <a:r>
              <a:rPr lang="en-US" b="1">
                <a:ea typeface="+mn-lt"/>
                <a:cs typeface="+mn-lt"/>
              </a:rPr>
              <a:t> </a:t>
            </a:r>
            <a:r>
              <a:rPr lang="en-US">
                <a:ea typeface="+mn-lt"/>
                <a:cs typeface="+mn-lt"/>
              </a:rPr>
              <a:t> </a:t>
            </a:r>
            <a:r>
              <a:rPr lang="en-US" sz="1600">
                <a:solidFill>
                  <a:srgbClr val="1A4387"/>
                </a:solidFill>
                <a:ea typeface="+mn-lt"/>
                <a:cs typeface="+mn-lt"/>
              </a:rPr>
              <a:t>Customer Community Site: </a:t>
            </a:r>
            <a:r>
              <a:rPr lang="en-US" sz="1600">
                <a:solidFill>
                  <a:schemeClr val="tx2"/>
                </a:solidFill>
                <a:ea typeface="+mn-lt"/>
                <a:cs typeface="+mn-lt"/>
                <a:hlinkClick r:id="rId6">
                  <a:extLst>
                    <a:ext uri="{A12FA001-AC4F-418D-AE19-62706E023703}">
                      <ahyp:hlinkClr xmlns:ahyp="http://schemas.microsoft.com/office/drawing/2018/hyperlinkcolor" val="tx"/>
                    </a:ext>
                  </a:extLst>
                </a:hlinkClick>
              </a:rPr>
              <a:t>https://community.collectivemedical.com/</a:t>
            </a:r>
            <a:r>
              <a:rPr lang="en-US" sz="1600">
                <a:solidFill>
                  <a:schemeClr val="tx2"/>
                </a:solidFill>
                <a:ea typeface="+mn-lt"/>
                <a:cs typeface="+mn-lt"/>
              </a:rPr>
              <a:t> </a:t>
            </a:r>
          </a:p>
          <a:p>
            <a:endParaRPr lang="en-US" sz="1600">
              <a:solidFill>
                <a:schemeClr val="tx2"/>
              </a:solidFill>
              <a:cs typeface="Arial"/>
            </a:endParaRPr>
          </a:p>
          <a:p>
            <a:r>
              <a:rPr lang="en-US" sz="1600">
                <a:solidFill>
                  <a:srgbClr val="1A4387"/>
                </a:solidFill>
                <a:ea typeface="+mn-lt"/>
                <a:cs typeface="+mn-lt"/>
              </a:rPr>
              <a:t>Collective Medical Support Email: </a:t>
            </a:r>
            <a:r>
              <a:rPr lang="en-US" sz="1600">
                <a:solidFill>
                  <a:schemeClr val="tx2"/>
                </a:solidFill>
                <a:latin typeface="Arial"/>
                <a:cs typeface="Helvetica"/>
                <a:hlinkClick r:id="rId7">
                  <a:extLst>
                    <a:ext uri="{A12FA001-AC4F-418D-AE19-62706E023703}">
                      <ahyp:hlinkClr xmlns:ahyp="http://schemas.microsoft.com/office/drawing/2018/hyperlinkcolor" val="tx"/>
                    </a:ext>
                  </a:extLst>
                </a:hlinkClick>
              </a:rPr>
              <a:t>support@collectivemedicaltech.com</a:t>
            </a:r>
            <a:endParaRPr lang="en-US" sz="1600">
              <a:solidFill>
                <a:schemeClr val="tx2"/>
              </a:solidFill>
              <a:latin typeface="Arial"/>
              <a:cs typeface="Helvetica"/>
            </a:endParaRPr>
          </a:p>
        </p:txBody>
      </p:sp>
      <p:pic>
        <p:nvPicPr>
          <p:cNvPr id="6" name="Picture 5">
            <a:extLst>
              <a:ext uri="{FF2B5EF4-FFF2-40B4-BE49-F238E27FC236}">
                <a16:creationId xmlns:a16="http://schemas.microsoft.com/office/drawing/2014/main" id="{0AA46E76-71E4-3F22-EFE1-AED0E0A69F3A}"/>
              </a:ext>
            </a:extLst>
          </p:cNvPr>
          <p:cNvPicPr>
            <a:picLocks noChangeAspect="1"/>
          </p:cNvPicPr>
          <p:nvPr/>
        </p:nvPicPr>
        <p:blipFill>
          <a:blip r:embed="rId8"/>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95512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a:bodyPr>
          <a:lstStyle/>
          <a:p>
            <a:pPr>
              <a:lnSpc>
                <a:spcPct val="100000"/>
              </a:lnSpc>
              <a:spcBef>
                <a:spcPts val="0"/>
              </a:spcBef>
            </a:pPr>
            <a:r>
              <a:rPr lang="en-US" b="0" dirty="0">
                <a:latin typeface="Arial"/>
                <a:cs typeface="Arial"/>
              </a:rPr>
              <a:t>Program Updates</a:t>
            </a:r>
            <a:endParaRPr lang="en-US" dirty="0">
              <a:latin typeface="Arial"/>
              <a:cs typeface="Arial"/>
            </a:endParaRPr>
          </a:p>
          <a:p>
            <a:endParaRPr lang="en-US" dirty="0"/>
          </a:p>
        </p:txBody>
      </p:sp>
    </p:spTree>
    <p:extLst>
      <p:ext uri="{BB962C8B-B14F-4D97-AF65-F5344CB8AC3E}">
        <p14:creationId xmlns:p14="http://schemas.microsoft.com/office/powerpoint/2010/main" val="228245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605349" y="717330"/>
            <a:ext cx="5522955" cy="617215"/>
          </a:xfrm>
        </p:spPr>
        <p:txBody>
          <a:bodyPr>
            <a:normAutofit fontScale="90000"/>
          </a:bodyPr>
          <a:lstStyle/>
          <a:p>
            <a:pPr algn="ctr"/>
            <a:r>
              <a:rPr lang="en-US" sz="3200" dirty="0"/>
              <a:t>Illinois Health Information Exchange Recent History</a:t>
            </a:r>
          </a:p>
        </p:txBody>
      </p:sp>
      <p:sp>
        <p:nvSpPr>
          <p:cNvPr id="2" name="TextBox 1">
            <a:extLst>
              <a:ext uri="{FF2B5EF4-FFF2-40B4-BE49-F238E27FC236}">
                <a16:creationId xmlns:a16="http://schemas.microsoft.com/office/drawing/2014/main" id="{2D3BE342-4DE0-624E-CE90-C94B961EAF38}"/>
              </a:ext>
            </a:extLst>
          </p:cNvPr>
          <p:cNvSpPr txBox="1"/>
          <p:nvPr/>
        </p:nvSpPr>
        <p:spPr>
          <a:xfrm>
            <a:off x="2052404" y="2030001"/>
            <a:ext cx="8628844" cy="3539430"/>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Brief overview of Illinois HIE attempts</a:t>
            </a:r>
          </a:p>
          <a:p>
            <a:pPr marL="1200150" marR="0" indent="-285750">
              <a:spcBef>
                <a:spcPts val="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rPr>
              <a:t>2015 Shift from public to private HIE initiative</a:t>
            </a:r>
          </a:p>
          <a:p>
            <a:pPr marL="1200150" marR="0" indent="-285750">
              <a:spcBef>
                <a:spcPts val="0"/>
              </a:spcBef>
              <a:spcAft>
                <a:spcPts val="0"/>
              </a:spcAft>
              <a:buFont typeface="Arial" panose="020B0604020202020204" pitchFamily="34" charset="0"/>
              <a:buChar char="•"/>
            </a:pPr>
            <a:endParaRPr lang="en-US" sz="2800" dirty="0">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2016-2019 Key challenges and transitions</a:t>
            </a:r>
          </a:p>
          <a:p>
            <a:pPr marL="1200150" marR="0" indent="-285750">
              <a:spcBef>
                <a:spcPts val="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rPr>
              <a:t>Introduction of HealthChoice Illinois ADT in 2021</a:t>
            </a:r>
            <a:endParaRPr lang="en-US" sz="1600" dirty="0">
              <a:effectLst/>
              <a:latin typeface="Calibri" panose="020F0502020204030204" pitchFamily="34" charset="0"/>
              <a:ea typeface="Calibri" panose="020F0502020204030204" pitchFamily="34" charset="0"/>
            </a:endParaRP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76449E8A-D4B2-4BAB-C19F-05AB6D882A33}"/>
              </a:ext>
            </a:extLst>
          </p:cNvPr>
          <p:cNvPicPr>
            <a:picLocks noChangeAspect="1"/>
          </p:cNvPicPr>
          <p:nvPr/>
        </p:nvPicPr>
        <p:blipFill>
          <a:blip r:embed="rId3"/>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382043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5CD7-A022-3AC6-E4AB-7DF4FE020722}"/>
              </a:ext>
            </a:extLst>
          </p:cNvPr>
          <p:cNvSpPr>
            <a:spLocks noGrp="1"/>
          </p:cNvSpPr>
          <p:nvPr>
            <p:ph type="title"/>
          </p:nvPr>
        </p:nvSpPr>
        <p:spPr>
          <a:xfrm>
            <a:off x="1183340" y="347406"/>
            <a:ext cx="10170459" cy="1325563"/>
          </a:xfrm>
        </p:spPr>
        <p:txBody>
          <a:bodyPr/>
          <a:lstStyle/>
          <a:p>
            <a:r>
              <a:rPr lang="en-US" dirty="0" err="1"/>
              <a:t>HealthChoice</a:t>
            </a:r>
            <a:r>
              <a:rPr lang="en-US" dirty="0"/>
              <a:t> Illinois ADT Program Goals</a:t>
            </a:r>
          </a:p>
        </p:txBody>
      </p:sp>
      <p:sp>
        <p:nvSpPr>
          <p:cNvPr id="3" name="Content Placeholder 2">
            <a:extLst>
              <a:ext uri="{FF2B5EF4-FFF2-40B4-BE49-F238E27FC236}">
                <a16:creationId xmlns:a16="http://schemas.microsoft.com/office/drawing/2014/main" id="{232C4E5B-8203-D0D6-E957-93ACD8C04E8B}"/>
              </a:ext>
            </a:extLst>
          </p:cNvPr>
          <p:cNvSpPr>
            <a:spLocks noGrp="1"/>
          </p:cNvSpPr>
          <p:nvPr>
            <p:ph sz="half" idx="1"/>
          </p:nvPr>
        </p:nvSpPr>
        <p:spPr>
          <a:xfrm>
            <a:off x="842212" y="1817347"/>
            <a:ext cx="5426241" cy="4042031"/>
          </a:xfrm>
        </p:spPr>
        <p:txBody>
          <a:bodyPr>
            <a:normAutofit lnSpcReduction="10000"/>
          </a:bodyPr>
          <a:lstStyle/>
          <a:p>
            <a:pPr marL="457200" indent="-457200">
              <a:spcAft>
                <a:spcPts val="500"/>
              </a:spcAft>
              <a:buFont typeface="+mj-lt"/>
              <a:buAutoNum type="arabicPeriod"/>
            </a:pPr>
            <a:r>
              <a:rPr lang="en-US" dirty="0"/>
              <a:t>Improve Care Coordination</a:t>
            </a:r>
          </a:p>
          <a:p>
            <a:pPr marL="457200" indent="-457200">
              <a:spcAft>
                <a:spcPts val="500"/>
              </a:spcAft>
              <a:buFont typeface="+mj-lt"/>
              <a:buAutoNum type="arabicPeriod"/>
            </a:pPr>
            <a:r>
              <a:rPr lang="en-US" dirty="0"/>
              <a:t>Real-time ADT Alerts</a:t>
            </a:r>
          </a:p>
          <a:p>
            <a:pPr marL="457200" indent="-457200">
              <a:spcAft>
                <a:spcPts val="500"/>
              </a:spcAft>
              <a:buFont typeface="+mj-lt"/>
              <a:buAutoNum type="arabicPeriod"/>
            </a:pPr>
            <a:r>
              <a:rPr lang="en-US" dirty="0"/>
              <a:t>Reduce Hospital Readmissions</a:t>
            </a:r>
          </a:p>
          <a:p>
            <a:pPr marL="457200" indent="-457200">
              <a:spcAft>
                <a:spcPts val="500"/>
              </a:spcAft>
              <a:buFont typeface="+mj-lt"/>
              <a:buAutoNum type="arabicPeriod"/>
            </a:pPr>
            <a:r>
              <a:rPr lang="en-US" dirty="0"/>
              <a:t>Support MCO Operations</a:t>
            </a:r>
          </a:p>
          <a:p>
            <a:pPr marL="457200" indent="-457200">
              <a:spcAft>
                <a:spcPts val="500"/>
              </a:spcAft>
              <a:buFont typeface="+mj-lt"/>
              <a:buAutoNum type="arabicPeriod"/>
            </a:pPr>
            <a:r>
              <a:rPr lang="en-US" dirty="0"/>
              <a:t>Enhance Provider Communication</a:t>
            </a:r>
          </a:p>
          <a:p>
            <a:pPr marL="457200" indent="-457200">
              <a:spcAft>
                <a:spcPts val="500"/>
              </a:spcAft>
              <a:buFont typeface="+mj-lt"/>
              <a:buAutoNum type="arabicPeriod"/>
            </a:pPr>
            <a:r>
              <a:rPr lang="en-US" dirty="0"/>
              <a:t>Achieve High Data Quality</a:t>
            </a:r>
          </a:p>
          <a:p>
            <a:pPr marL="457200" indent="-457200">
              <a:spcAft>
                <a:spcPts val="500"/>
              </a:spcAft>
              <a:buFont typeface="+mj-lt"/>
              <a:buAutoNum type="arabicPeriod"/>
            </a:pPr>
            <a:r>
              <a:rPr lang="en-US" dirty="0"/>
              <a:t>Utilize Reporting for Insights</a:t>
            </a:r>
          </a:p>
          <a:p>
            <a:pPr marL="457200" indent="-457200">
              <a:spcAft>
                <a:spcPts val="500"/>
              </a:spcAft>
              <a:buFont typeface="+mj-lt"/>
              <a:buAutoNum type="arabicPeriod"/>
            </a:pPr>
            <a:r>
              <a:rPr lang="en-US" dirty="0"/>
              <a:t>Support Interoperability Legislation</a:t>
            </a:r>
          </a:p>
        </p:txBody>
      </p:sp>
      <p:pic>
        <p:nvPicPr>
          <p:cNvPr id="5" name="Content Placeholder 4">
            <a:extLst>
              <a:ext uri="{FF2B5EF4-FFF2-40B4-BE49-F238E27FC236}">
                <a16:creationId xmlns:a16="http://schemas.microsoft.com/office/drawing/2014/main" id="{A719AD4C-0399-FC76-0C9E-94B154FF03C2}"/>
              </a:ext>
            </a:extLst>
          </p:cNvPr>
          <p:cNvPicPr>
            <a:picLocks noGrp="1" noChangeAspect="1"/>
          </p:cNvPicPr>
          <p:nvPr>
            <p:ph sz="half" idx="4294967295"/>
          </p:nvPr>
        </p:nvPicPr>
        <p:blipFill>
          <a:blip r:embed="rId3"/>
          <a:stretch>
            <a:fillRect/>
          </a:stretch>
        </p:blipFill>
        <p:spPr>
          <a:xfrm>
            <a:off x="6268921" y="1672389"/>
            <a:ext cx="5658384" cy="4087729"/>
          </a:xfrm>
          <a:prstGeom prst="ellipse">
            <a:avLst/>
          </a:prstGeom>
          <a:ln>
            <a:noFill/>
          </a:ln>
          <a:effectLst>
            <a:softEdge rad="112500"/>
          </a:effectLst>
        </p:spPr>
      </p:pic>
    </p:spTree>
    <p:extLst>
      <p:ext uri="{BB962C8B-B14F-4D97-AF65-F5344CB8AC3E}">
        <p14:creationId xmlns:p14="http://schemas.microsoft.com/office/powerpoint/2010/main" val="129478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3DCF-5262-6959-C875-74362C62D772}"/>
              </a:ext>
            </a:extLst>
          </p:cNvPr>
          <p:cNvSpPr>
            <a:spLocks noGrp="1"/>
          </p:cNvSpPr>
          <p:nvPr>
            <p:ph type="title"/>
          </p:nvPr>
        </p:nvSpPr>
        <p:spPr>
          <a:xfrm>
            <a:off x="1183340" y="335373"/>
            <a:ext cx="10170459" cy="1084354"/>
          </a:xfrm>
        </p:spPr>
        <p:txBody>
          <a:bodyPr/>
          <a:lstStyle/>
          <a:p>
            <a:pPr algn="ctr"/>
            <a:r>
              <a:rPr lang="en-US" dirty="0"/>
              <a:t>Connected Providers</a:t>
            </a:r>
          </a:p>
        </p:txBody>
      </p:sp>
      <p:graphicFrame>
        <p:nvGraphicFramePr>
          <p:cNvPr id="6" name="Table 6">
            <a:extLst>
              <a:ext uri="{FF2B5EF4-FFF2-40B4-BE49-F238E27FC236}">
                <a16:creationId xmlns:a16="http://schemas.microsoft.com/office/drawing/2014/main" id="{0F8481E9-6899-2034-2717-7123FBD6FF22}"/>
              </a:ext>
            </a:extLst>
          </p:cNvPr>
          <p:cNvGraphicFramePr>
            <a:graphicFrameLocks noGrp="1"/>
          </p:cNvGraphicFramePr>
          <p:nvPr>
            <p:ph sz="half" idx="4294967295"/>
            <p:extLst>
              <p:ext uri="{D42A27DB-BD31-4B8C-83A1-F6EECF244321}">
                <p14:modId xmlns:p14="http://schemas.microsoft.com/office/powerpoint/2010/main" val="2073030811"/>
              </p:ext>
            </p:extLst>
          </p:nvPr>
        </p:nvGraphicFramePr>
        <p:xfrm>
          <a:off x="6616951" y="1828293"/>
          <a:ext cx="4913312" cy="2428240"/>
        </p:xfrm>
        <a:graphic>
          <a:graphicData uri="http://schemas.openxmlformats.org/drawingml/2006/table">
            <a:tbl>
              <a:tblPr firstRow="1" bandRow="1">
                <a:tableStyleId>{6E25E649-3F16-4E02-A733-19D2CDBF48F0}</a:tableStyleId>
              </a:tblPr>
              <a:tblGrid>
                <a:gridCol w="2851902">
                  <a:extLst>
                    <a:ext uri="{9D8B030D-6E8A-4147-A177-3AD203B41FA5}">
                      <a16:colId xmlns:a16="http://schemas.microsoft.com/office/drawing/2014/main" val="1765585035"/>
                    </a:ext>
                  </a:extLst>
                </a:gridCol>
                <a:gridCol w="2061410">
                  <a:extLst>
                    <a:ext uri="{9D8B030D-6E8A-4147-A177-3AD203B41FA5}">
                      <a16:colId xmlns:a16="http://schemas.microsoft.com/office/drawing/2014/main" val="176980412"/>
                    </a:ext>
                  </a:extLst>
                </a:gridCol>
              </a:tblGrid>
              <a:tr h="0">
                <a:tc>
                  <a:txBody>
                    <a:bodyPr/>
                    <a:lstStyle/>
                    <a:p>
                      <a:pPr algn="ctr"/>
                      <a:r>
                        <a:rPr lang="en-US" sz="1800" dirty="0"/>
                        <a:t>Type </a:t>
                      </a:r>
                    </a:p>
                  </a:txBody>
                  <a:tcPr/>
                </a:tc>
                <a:tc>
                  <a:txBody>
                    <a:bodyPr/>
                    <a:lstStyle/>
                    <a:p>
                      <a:pPr algn="ctr"/>
                      <a:r>
                        <a:rPr lang="en-US" sz="1800" dirty="0"/>
                        <a:t>Subscribing</a:t>
                      </a:r>
                    </a:p>
                  </a:txBody>
                  <a:tcPr/>
                </a:tc>
                <a:extLst>
                  <a:ext uri="{0D108BD9-81ED-4DB2-BD59-A6C34878D82A}">
                    <a16:rowId xmlns:a16="http://schemas.microsoft.com/office/drawing/2014/main" val="3630086583"/>
                  </a:ext>
                </a:extLst>
              </a:tr>
              <a:tr h="370840">
                <a:tc>
                  <a:txBody>
                    <a:bodyPr/>
                    <a:lstStyle/>
                    <a:p>
                      <a:r>
                        <a:rPr lang="en-US" sz="1600" dirty="0"/>
                        <a:t>CMHCs</a:t>
                      </a:r>
                    </a:p>
                  </a:txBody>
                  <a:tcPr/>
                </a:tc>
                <a:tc>
                  <a:txBody>
                    <a:bodyPr/>
                    <a:lstStyle/>
                    <a:p>
                      <a:pPr algn="ctr"/>
                      <a:r>
                        <a:rPr lang="en-US" sz="1600" dirty="0"/>
                        <a:t>371</a:t>
                      </a:r>
                    </a:p>
                  </a:txBody>
                  <a:tcPr/>
                </a:tc>
                <a:extLst>
                  <a:ext uri="{0D108BD9-81ED-4DB2-BD59-A6C34878D82A}">
                    <a16:rowId xmlns:a16="http://schemas.microsoft.com/office/drawing/2014/main" val="4047788257"/>
                  </a:ext>
                </a:extLst>
              </a:tr>
              <a:tr h="370840">
                <a:tc>
                  <a:txBody>
                    <a:bodyPr/>
                    <a:lstStyle/>
                    <a:p>
                      <a:r>
                        <a:rPr lang="en-US" sz="1600" dirty="0"/>
                        <a:t>FQHCs</a:t>
                      </a:r>
                    </a:p>
                  </a:txBody>
                  <a:tcPr/>
                </a:tc>
                <a:tc>
                  <a:txBody>
                    <a:bodyPr/>
                    <a:lstStyle/>
                    <a:p>
                      <a:pPr algn="ctr"/>
                      <a:r>
                        <a:rPr lang="en-US" sz="1600" dirty="0"/>
                        <a:t>179</a:t>
                      </a:r>
                    </a:p>
                  </a:txBody>
                  <a:tcPr/>
                </a:tc>
                <a:extLst>
                  <a:ext uri="{0D108BD9-81ED-4DB2-BD59-A6C34878D82A}">
                    <a16:rowId xmlns:a16="http://schemas.microsoft.com/office/drawing/2014/main" val="3136549779"/>
                  </a:ext>
                </a:extLst>
              </a:tr>
              <a:tr h="370840">
                <a:tc>
                  <a:txBody>
                    <a:bodyPr/>
                    <a:lstStyle/>
                    <a:p>
                      <a:r>
                        <a:rPr lang="en-US" sz="1600" dirty="0"/>
                        <a:t>Substance use prevention and recovery providers</a:t>
                      </a:r>
                    </a:p>
                  </a:txBody>
                  <a:tcPr/>
                </a:tc>
                <a:tc>
                  <a:txBody>
                    <a:bodyPr/>
                    <a:lstStyle/>
                    <a:p>
                      <a:pPr algn="ctr"/>
                      <a:r>
                        <a:rPr lang="en-US" sz="1600" dirty="0"/>
                        <a:t>84</a:t>
                      </a:r>
                    </a:p>
                  </a:txBody>
                  <a:tcPr/>
                </a:tc>
                <a:extLst>
                  <a:ext uri="{0D108BD9-81ED-4DB2-BD59-A6C34878D82A}">
                    <a16:rowId xmlns:a16="http://schemas.microsoft.com/office/drawing/2014/main" val="2313123654"/>
                  </a:ext>
                </a:extLst>
              </a:tr>
              <a:tr h="370840">
                <a:tc>
                  <a:txBody>
                    <a:bodyPr/>
                    <a:lstStyle/>
                    <a:p>
                      <a:r>
                        <a:rPr lang="en-US" sz="1600" dirty="0"/>
                        <a:t>Other ambulatory providers</a:t>
                      </a:r>
                    </a:p>
                  </a:txBody>
                  <a:tcPr/>
                </a:tc>
                <a:tc>
                  <a:txBody>
                    <a:bodyPr/>
                    <a:lstStyle/>
                    <a:p>
                      <a:pPr algn="ctr"/>
                      <a:r>
                        <a:rPr lang="en-US" sz="1600" dirty="0"/>
                        <a:t>78</a:t>
                      </a:r>
                    </a:p>
                  </a:txBody>
                  <a:tcPr/>
                </a:tc>
                <a:extLst>
                  <a:ext uri="{0D108BD9-81ED-4DB2-BD59-A6C34878D82A}">
                    <a16:rowId xmlns:a16="http://schemas.microsoft.com/office/drawing/2014/main" val="4258471418"/>
                  </a:ext>
                </a:extLst>
              </a:tr>
              <a:tr h="370840">
                <a:tc>
                  <a:txBody>
                    <a:bodyPr/>
                    <a:lstStyle/>
                    <a:p>
                      <a:r>
                        <a:rPr lang="en-US" sz="1600" b="1" dirty="0"/>
                        <a:t>Total</a:t>
                      </a:r>
                    </a:p>
                  </a:txBody>
                  <a:tcPr>
                    <a:solidFill>
                      <a:schemeClr val="accent1">
                        <a:lumMod val="20000"/>
                        <a:lumOff val="80000"/>
                      </a:schemeClr>
                    </a:solidFill>
                  </a:tcPr>
                </a:tc>
                <a:tc>
                  <a:txBody>
                    <a:bodyPr/>
                    <a:lstStyle/>
                    <a:p>
                      <a:pPr algn="ctr"/>
                      <a:r>
                        <a:rPr lang="en-US" sz="1600" b="1" dirty="0"/>
                        <a:t>712</a:t>
                      </a:r>
                    </a:p>
                  </a:txBody>
                  <a:tcPr>
                    <a:solidFill>
                      <a:schemeClr val="accent1">
                        <a:lumMod val="20000"/>
                        <a:lumOff val="80000"/>
                      </a:schemeClr>
                    </a:solidFill>
                  </a:tcPr>
                </a:tc>
                <a:extLst>
                  <a:ext uri="{0D108BD9-81ED-4DB2-BD59-A6C34878D82A}">
                    <a16:rowId xmlns:a16="http://schemas.microsoft.com/office/drawing/2014/main" val="3724760516"/>
                  </a:ext>
                </a:extLst>
              </a:tr>
            </a:tbl>
          </a:graphicData>
        </a:graphic>
      </p:graphicFrame>
      <p:sp>
        <p:nvSpPr>
          <p:cNvPr id="8" name="object 6">
            <a:extLst>
              <a:ext uri="{FF2B5EF4-FFF2-40B4-BE49-F238E27FC236}">
                <a16:creationId xmlns:a16="http://schemas.microsoft.com/office/drawing/2014/main" id="{5847F6AE-24A9-5221-3CB5-5F537897F459}"/>
              </a:ext>
            </a:extLst>
          </p:cNvPr>
          <p:cNvSpPr txBox="1">
            <a:spLocks/>
          </p:cNvSpPr>
          <p:nvPr/>
        </p:nvSpPr>
        <p:spPr>
          <a:xfrm>
            <a:off x="6838109" y="5558953"/>
            <a:ext cx="4876482" cy="22826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400" b="1" spc="-5" dirty="0">
                <a:latin typeface="Arial"/>
                <a:cs typeface="Arial"/>
              </a:rPr>
              <a:t>Numbers as of May 22, 2024</a:t>
            </a:r>
            <a:endParaRPr lang="en-US" sz="1400" dirty="0">
              <a:latin typeface="Arial"/>
              <a:cs typeface="Arial"/>
            </a:endParaRPr>
          </a:p>
        </p:txBody>
      </p:sp>
      <p:graphicFrame>
        <p:nvGraphicFramePr>
          <p:cNvPr id="9" name="Table 6">
            <a:extLst>
              <a:ext uri="{FF2B5EF4-FFF2-40B4-BE49-F238E27FC236}">
                <a16:creationId xmlns:a16="http://schemas.microsoft.com/office/drawing/2014/main" id="{89D6EFD6-1774-0D38-2880-D52BB31F0ED0}"/>
              </a:ext>
            </a:extLst>
          </p:cNvPr>
          <p:cNvGraphicFramePr>
            <a:graphicFrameLocks/>
          </p:cNvGraphicFramePr>
          <p:nvPr>
            <p:extLst>
              <p:ext uri="{D42A27DB-BD31-4B8C-83A1-F6EECF244321}">
                <p14:modId xmlns:p14="http://schemas.microsoft.com/office/powerpoint/2010/main" val="1245837999"/>
              </p:ext>
            </p:extLst>
          </p:nvPr>
        </p:nvGraphicFramePr>
        <p:xfrm>
          <a:off x="589129" y="1828293"/>
          <a:ext cx="4913312" cy="2595880"/>
        </p:xfrm>
        <a:graphic>
          <a:graphicData uri="http://schemas.openxmlformats.org/drawingml/2006/table">
            <a:tbl>
              <a:tblPr firstRow="1" bandRow="1">
                <a:tableStyleId>{6E25E649-3F16-4E02-A733-19D2CDBF48F0}</a:tableStyleId>
              </a:tblPr>
              <a:tblGrid>
                <a:gridCol w="2731587">
                  <a:extLst>
                    <a:ext uri="{9D8B030D-6E8A-4147-A177-3AD203B41FA5}">
                      <a16:colId xmlns:a16="http://schemas.microsoft.com/office/drawing/2014/main" val="1765585035"/>
                    </a:ext>
                  </a:extLst>
                </a:gridCol>
                <a:gridCol w="2181725">
                  <a:extLst>
                    <a:ext uri="{9D8B030D-6E8A-4147-A177-3AD203B41FA5}">
                      <a16:colId xmlns:a16="http://schemas.microsoft.com/office/drawing/2014/main" val="176980412"/>
                    </a:ext>
                  </a:extLst>
                </a:gridCol>
              </a:tblGrid>
              <a:tr h="370840">
                <a:tc>
                  <a:txBody>
                    <a:bodyPr/>
                    <a:lstStyle/>
                    <a:p>
                      <a:pPr algn="ctr"/>
                      <a:r>
                        <a:rPr lang="en-US" sz="1800" dirty="0"/>
                        <a:t>Type </a:t>
                      </a:r>
                    </a:p>
                  </a:txBody>
                  <a:tcPr/>
                </a:tc>
                <a:tc>
                  <a:txBody>
                    <a:bodyPr/>
                    <a:lstStyle/>
                    <a:p>
                      <a:pPr algn="ctr"/>
                      <a:r>
                        <a:rPr lang="en-US" sz="1800" dirty="0"/>
                        <a:t>Sending Live Data</a:t>
                      </a:r>
                    </a:p>
                  </a:txBody>
                  <a:tcPr/>
                </a:tc>
                <a:extLst>
                  <a:ext uri="{0D108BD9-81ED-4DB2-BD59-A6C34878D82A}">
                    <a16:rowId xmlns:a16="http://schemas.microsoft.com/office/drawing/2014/main" val="3630086583"/>
                  </a:ext>
                </a:extLst>
              </a:tr>
              <a:tr h="370840">
                <a:tc>
                  <a:txBody>
                    <a:bodyPr/>
                    <a:lstStyle/>
                    <a:p>
                      <a:r>
                        <a:rPr lang="en-US" sz="1600" dirty="0"/>
                        <a:t>Hospitals</a:t>
                      </a:r>
                    </a:p>
                  </a:txBody>
                  <a:tcPr/>
                </a:tc>
                <a:tc>
                  <a:txBody>
                    <a:bodyPr/>
                    <a:lstStyle/>
                    <a:p>
                      <a:pPr algn="ctr"/>
                      <a:r>
                        <a:rPr lang="en-US" sz="1600" dirty="0"/>
                        <a:t>194</a:t>
                      </a:r>
                    </a:p>
                  </a:txBody>
                  <a:tcPr/>
                </a:tc>
                <a:extLst>
                  <a:ext uri="{0D108BD9-81ED-4DB2-BD59-A6C34878D82A}">
                    <a16:rowId xmlns:a16="http://schemas.microsoft.com/office/drawing/2014/main" val="4047788257"/>
                  </a:ext>
                </a:extLst>
              </a:tr>
              <a:tr h="370840">
                <a:tc>
                  <a:txBody>
                    <a:bodyPr/>
                    <a:lstStyle/>
                    <a:p>
                      <a:r>
                        <a:rPr lang="en-US" sz="1600" dirty="0"/>
                        <a:t>ICF/DD</a:t>
                      </a:r>
                    </a:p>
                  </a:txBody>
                  <a:tcPr/>
                </a:tc>
                <a:tc>
                  <a:txBody>
                    <a:bodyPr/>
                    <a:lstStyle/>
                    <a:p>
                      <a:pPr algn="ctr"/>
                      <a:r>
                        <a:rPr lang="en-US" sz="1600" dirty="0"/>
                        <a:t>54</a:t>
                      </a:r>
                    </a:p>
                  </a:txBody>
                  <a:tcPr/>
                </a:tc>
                <a:extLst>
                  <a:ext uri="{0D108BD9-81ED-4DB2-BD59-A6C34878D82A}">
                    <a16:rowId xmlns:a16="http://schemas.microsoft.com/office/drawing/2014/main" val="3136549779"/>
                  </a:ext>
                </a:extLst>
              </a:tr>
              <a:tr h="370840">
                <a:tc>
                  <a:txBody>
                    <a:bodyPr/>
                    <a:lstStyle/>
                    <a:p>
                      <a:r>
                        <a:rPr lang="en-US" sz="1600" dirty="0"/>
                        <a:t>Supportive Living Facilities</a:t>
                      </a:r>
                    </a:p>
                  </a:txBody>
                  <a:tcPr/>
                </a:tc>
                <a:tc>
                  <a:txBody>
                    <a:bodyPr/>
                    <a:lstStyle/>
                    <a:p>
                      <a:pPr algn="ctr"/>
                      <a:r>
                        <a:rPr lang="en-US" sz="1600" dirty="0"/>
                        <a:t>130</a:t>
                      </a:r>
                    </a:p>
                  </a:txBody>
                  <a:tcPr/>
                </a:tc>
                <a:extLst>
                  <a:ext uri="{0D108BD9-81ED-4DB2-BD59-A6C34878D82A}">
                    <a16:rowId xmlns:a16="http://schemas.microsoft.com/office/drawing/2014/main" val="2313123654"/>
                  </a:ext>
                </a:extLst>
              </a:tr>
              <a:tr h="370840">
                <a:tc>
                  <a:txBody>
                    <a:bodyPr/>
                    <a:lstStyle/>
                    <a:p>
                      <a:r>
                        <a:rPr lang="en-US" sz="1600" dirty="0"/>
                        <a:t>SMHRFs</a:t>
                      </a:r>
                    </a:p>
                  </a:txBody>
                  <a:tcPr/>
                </a:tc>
                <a:tc>
                  <a:txBody>
                    <a:bodyPr/>
                    <a:lstStyle/>
                    <a:p>
                      <a:pPr algn="ctr"/>
                      <a:r>
                        <a:rPr lang="en-US" sz="1600" dirty="0"/>
                        <a:t>19</a:t>
                      </a:r>
                    </a:p>
                  </a:txBody>
                  <a:tcPr/>
                </a:tc>
                <a:extLst>
                  <a:ext uri="{0D108BD9-81ED-4DB2-BD59-A6C34878D82A}">
                    <a16:rowId xmlns:a16="http://schemas.microsoft.com/office/drawing/2014/main" val="4258471418"/>
                  </a:ext>
                </a:extLst>
              </a:tr>
              <a:tr h="370840">
                <a:tc>
                  <a:txBody>
                    <a:bodyPr/>
                    <a:lstStyle/>
                    <a:p>
                      <a:r>
                        <a:rPr lang="en-US" sz="1600" dirty="0"/>
                        <a:t>Nursing Facilities</a:t>
                      </a:r>
                    </a:p>
                  </a:txBody>
                  <a:tcPr/>
                </a:tc>
                <a:tc>
                  <a:txBody>
                    <a:bodyPr/>
                    <a:lstStyle/>
                    <a:p>
                      <a:pPr algn="ctr"/>
                      <a:r>
                        <a:rPr lang="en-US" sz="1600" dirty="0"/>
                        <a:t>684</a:t>
                      </a:r>
                    </a:p>
                  </a:txBody>
                  <a:tcPr/>
                </a:tc>
                <a:extLst>
                  <a:ext uri="{0D108BD9-81ED-4DB2-BD59-A6C34878D82A}">
                    <a16:rowId xmlns:a16="http://schemas.microsoft.com/office/drawing/2014/main" val="3833144950"/>
                  </a:ext>
                </a:extLst>
              </a:tr>
              <a:tr h="370840">
                <a:tc>
                  <a:txBody>
                    <a:bodyPr/>
                    <a:lstStyle/>
                    <a:p>
                      <a:r>
                        <a:rPr lang="en-US" sz="1600" b="1" dirty="0"/>
                        <a:t>Total</a:t>
                      </a:r>
                    </a:p>
                  </a:txBody>
                  <a:tcPr>
                    <a:solidFill>
                      <a:schemeClr val="accent1">
                        <a:lumMod val="20000"/>
                        <a:lumOff val="80000"/>
                      </a:schemeClr>
                    </a:solidFill>
                  </a:tcPr>
                </a:tc>
                <a:tc>
                  <a:txBody>
                    <a:bodyPr/>
                    <a:lstStyle/>
                    <a:p>
                      <a:pPr algn="ctr"/>
                      <a:r>
                        <a:rPr lang="en-US" sz="1600" b="1" dirty="0"/>
                        <a:t>1,081</a:t>
                      </a:r>
                    </a:p>
                  </a:txBody>
                  <a:tcPr>
                    <a:solidFill>
                      <a:schemeClr val="accent1">
                        <a:lumMod val="20000"/>
                        <a:lumOff val="80000"/>
                      </a:schemeClr>
                    </a:solidFill>
                  </a:tcPr>
                </a:tc>
                <a:extLst>
                  <a:ext uri="{0D108BD9-81ED-4DB2-BD59-A6C34878D82A}">
                    <a16:rowId xmlns:a16="http://schemas.microsoft.com/office/drawing/2014/main" val="3724760516"/>
                  </a:ext>
                </a:extLst>
              </a:tr>
            </a:tbl>
          </a:graphicData>
        </a:graphic>
      </p:graphicFrame>
      <p:sp>
        <p:nvSpPr>
          <p:cNvPr id="10" name="TextBox 9">
            <a:extLst>
              <a:ext uri="{FF2B5EF4-FFF2-40B4-BE49-F238E27FC236}">
                <a16:creationId xmlns:a16="http://schemas.microsoft.com/office/drawing/2014/main" id="{EFCF6DAA-EEE2-39A3-8ABB-FBB6A5D7966F}"/>
              </a:ext>
            </a:extLst>
          </p:cNvPr>
          <p:cNvSpPr txBox="1"/>
          <p:nvPr/>
        </p:nvSpPr>
        <p:spPr>
          <a:xfrm>
            <a:off x="6729823" y="5708079"/>
            <a:ext cx="5441779" cy="338554"/>
          </a:xfrm>
          <a:prstGeom prst="rect">
            <a:avLst/>
          </a:prstGeom>
          <a:noFill/>
        </p:spPr>
        <p:txBody>
          <a:bodyPr wrap="square">
            <a:spAutoFit/>
          </a:bodyPr>
          <a:lstStyle/>
          <a:p>
            <a:r>
              <a:rPr lang="en-US" sz="1600" dirty="0">
                <a:hlinkClick r:id="rId4"/>
              </a:rPr>
              <a:t>https://hfs.illinois.gov/healthchoiceadt/participants.html</a:t>
            </a:r>
            <a:r>
              <a:rPr lang="en-US" sz="1600" dirty="0"/>
              <a:t> </a:t>
            </a:r>
          </a:p>
        </p:txBody>
      </p:sp>
      <p:sp>
        <p:nvSpPr>
          <p:cNvPr id="11" name="object 6">
            <a:extLst>
              <a:ext uri="{FF2B5EF4-FFF2-40B4-BE49-F238E27FC236}">
                <a16:creationId xmlns:a16="http://schemas.microsoft.com/office/drawing/2014/main" id="{7C323A6E-1411-2425-A725-8F0B7D95A566}"/>
              </a:ext>
            </a:extLst>
          </p:cNvPr>
          <p:cNvSpPr txBox="1">
            <a:spLocks/>
          </p:cNvSpPr>
          <p:nvPr/>
        </p:nvSpPr>
        <p:spPr>
          <a:xfrm>
            <a:off x="771165" y="1487581"/>
            <a:ext cx="4373981"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dirty="0">
                <a:latin typeface="Arial"/>
                <a:cs typeface="Arial"/>
              </a:rPr>
              <a:t>Facilities Transmitting Data</a:t>
            </a:r>
            <a:endParaRPr lang="en-US" sz="2000" dirty="0">
              <a:latin typeface="Arial"/>
              <a:cs typeface="Arial"/>
            </a:endParaRPr>
          </a:p>
        </p:txBody>
      </p:sp>
      <p:sp>
        <p:nvSpPr>
          <p:cNvPr id="12" name="object 6">
            <a:extLst>
              <a:ext uri="{FF2B5EF4-FFF2-40B4-BE49-F238E27FC236}">
                <a16:creationId xmlns:a16="http://schemas.microsoft.com/office/drawing/2014/main" id="{ACD0D0F5-D8AA-5278-A8FA-6249FC785039}"/>
              </a:ext>
            </a:extLst>
          </p:cNvPr>
          <p:cNvSpPr txBox="1">
            <a:spLocks/>
          </p:cNvSpPr>
          <p:nvPr/>
        </p:nvSpPr>
        <p:spPr>
          <a:xfrm>
            <a:off x="6563012" y="1487581"/>
            <a:ext cx="4876482"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dirty="0">
                <a:latin typeface="Arial"/>
                <a:cs typeface="Arial"/>
              </a:rPr>
              <a:t>Ambulatory &amp; Community Providers</a:t>
            </a:r>
            <a:endParaRPr lang="en-US" sz="2000" dirty="0">
              <a:latin typeface="Arial"/>
              <a:cs typeface="Arial"/>
            </a:endParaRPr>
          </a:p>
        </p:txBody>
      </p:sp>
      <p:sp>
        <p:nvSpPr>
          <p:cNvPr id="13" name="Arrow: Up 12">
            <a:extLst>
              <a:ext uri="{FF2B5EF4-FFF2-40B4-BE49-F238E27FC236}">
                <a16:creationId xmlns:a16="http://schemas.microsoft.com/office/drawing/2014/main" id="{372C1525-5278-7FE3-9AC2-188427F8D9DC}"/>
              </a:ext>
            </a:extLst>
          </p:cNvPr>
          <p:cNvSpPr/>
          <p:nvPr/>
        </p:nvSpPr>
        <p:spPr>
          <a:xfrm>
            <a:off x="902369" y="4592052"/>
            <a:ext cx="385010" cy="56548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6">
            <a:extLst>
              <a:ext uri="{FF2B5EF4-FFF2-40B4-BE49-F238E27FC236}">
                <a16:creationId xmlns:a16="http://schemas.microsoft.com/office/drawing/2014/main" id="{204F8F58-CCFB-8584-C4DC-85F15D1529B0}"/>
              </a:ext>
            </a:extLst>
          </p:cNvPr>
          <p:cNvSpPr txBox="1">
            <a:spLocks/>
          </p:cNvSpPr>
          <p:nvPr/>
        </p:nvSpPr>
        <p:spPr>
          <a:xfrm>
            <a:off x="719029" y="4788244"/>
            <a:ext cx="4373981"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dirty="0">
                <a:highlight>
                  <a:srgbClr val="FFFF00"/>
                </a:highlight>
                <a:latin typeface="Arial"/>
                <a:cs typeface="Arial"/>
              </a:rPr>
              <a:t>122 added since Feb 2024</a:t>
            </a:r>
            <a:endParaRPr lang="en-US" sz="2000" dirty="0">
              <a:highlight>
                <a:srgbClr val="FFFF00"/>
              </a:highlight>
              <a:latin typeface="Arial"/>
              <a:cs typeface="Arial"/>
            </a:endParaRPr>
          </a:p>
        </p:txBody>
      </p:sp>
      <p:sp>
        <p:nvSpPr>
          <p:cNvPr id="16" name="object 6">
            <a:extLst>
              <a:ext uri="{FF2B5EF4-FFF2-40B4-BE49-F238E27FC236}">
                <a16:creationId xmlns:a16="http://schemas.microsoft.com/office/drawing/2014/main" id="{66B87EA4-1455-273D-D321-746A0120775A}"/>
              </a:ext>
            </a:extLst>
          </p:cNvPr>
          <p:cNvSpPr txBox="1">
            <a:spLocks/>
          </p:cNvSpPr>
          <p:nvPr/>
        </p:nvSpPr>
        <p:spPr>
          <a:xfrm>
            <a:off x="6706745" y="4788244"/>
            <a:ext cx="4373981"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dirty="0">
                <a:highlight>
                  <a:srgbClr val="FFFF00"/>
                </a:highlight>
                <a:latin typeface="Arial"/>
                <a:cs typeface="Arial"/>
              </a:rPr>
              <a:t>126 added since Feb 2024</a:t>
            </a:r>
            <a:endParaRPr lang="en-US" sz="2000" dirty="0">
              <a:highlight>
                <a:srgbClr val="FFFF00"/>
              </a:highlight>
              <a:latin typeface="Arial"/>
              <a:cs typeface="Arial"/>
            </a:endParaRPr>
          </a:p>
        </p:txBody>
      </p:sp>
      <p:sp>
        <p:nvSpPr>
          <p:cNvPr id="17" name="Arrow: Up 16">
            <a:extLst>
              <a:ext uri="{FF2B5EF4-FFF2-40B4-BE49-F238E27FC236}">
                <a16:creationId xmlns:a16="http://schemas.microsoft.com/office/drawing/2014/main" id="{340A9B3F-A4C9-F235-5799-05E0F265C6AA}"/>
              </a:ext>
            </a:extLst>
          </p:cNvPr>
          <p:cNvSpPr/>
          <p:nvPr/>
        </p:nvSpPr>
        <p:spPr>
          <a:xfrm>
            <a:off x="6793832" y="4592052"/>
            <a:ext cx="385010" cy="56548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995254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04A-4344-D75C-0E54-10640F9F8538}"/>
              </a:ext>
            </a:extLst>
          </p:cNvPr>
          <p:cNvSpPr>
            <a:spLocks noGrp="1"/>
          </p:cNvSpPr>
          <p:nvPr>
            <p:ph type="title"/>
          </p:nvPr>
        </p:nvSpPr>
        <p:spPr>
          <a:xfrm>
            <a:off x="2678377" y="433171"/>
            <a:ext cx="6835245" cy="817292"/>
          </a:xfrm>
        </p:spPr>
        <p:txBody>
          <a:bodyPr>
            <a:normAutofit/>
          </a:bodyPr>
          <a:lstStyle/>
          <a:p>
            <a:r>
              <a:rPr lang="en-US" dirty="0"/>
              <a:t>Hospital Provider Notice</a:t>
            </a:r>
          </a:p>
        </p:txBody>
      </p:sp>
      <p:pic>
        <p:nvPicPr>
          <p:cNvPr id="4" name="Picture 3">
            <a:extLst>
              <a:ext uri="{FF2B5EF4-FFF2-40B4-BE49-F238E27FC236}">
                <a16:creationId xmlns:a16="http://schemas.microsoft.com/office/drawing/2014/main" id="{48E1F09A-AC60-EE67-B34D-AA313B97022B}"/>
              </a:ext>
            </a:extLst>
          </p:cNvPr>
          <p:cNvPicPr>
            <a:picLocks noChangeAspect="1"/>
          </p:cNvPicPr>
          <p:nvPr/>
        </p:nvPicPr>
        <p:blipFill>
          <a:blip r:embed="rId4"/>
          <a:stretch>
            <a:fillRect/>
          </a:stretch>
        </p:blipFill>
        <p:spPr>
          <a:xfrm>
            <a:off x="7571709" y="1250463"/>
            <a:ext cx="3511481" cy="4476557"/>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4DEC171-C40E-BC93-5184-C7AC34D586FD}"/>
              </a:ext>
            </a:extLst>
          </p:cNvPr>
          <p:cNvSpPr txBox="1"/>
          <p:nvPr/>
        </p:nvSpPr>
        <p:spPr>
          <a:xfrm>
            <a:off x="633558" y="1250463"/>
            <a:ext cx="6350758" cy="4524315"/>
          </a:xfrm>
          <a:prstGeom prst="rect">
            <a:avLst/>
          </a:prstGeom>
          <a:noFill/>
        </p:spPr>
        <p:txBody>
          <a:bodyPr wrap="square">
            <a:spAutoFit/>
          </a:bodyPr>
          <a:lstStyle/>
          <a:p>
            <a:pPr marL="285750" indent="-285750" algn="l">
              <a:buFont typeface="Arial" panose="020B0604020202020204" pitchFamily="34" charset="0"/>
              <a:buChar char="•"/>
            </a:pPr>
            <a:r>
              <a:rPr lang="en-US" sz="2400" b="0" i="0" dirty="0">
                <a:solidFill>
                  <a:srgbClr val="0D0D0D"/>
                </a:solidFill>
                <a:effectLst/>
                <a:latin typeface="Söhne"/>
              </a:rPr>
              <a:t>Recent Provider Notice: Enhanced Communication &amp; Data Quality</a:t>
            </a:r>
          </a:p>
          <a:p>
            <a:pPr marL="285750" indent="-285750" algn="l">
              <a:buFont typeface="Arial" panose="020B0604020202020204" pitchFamily="34" charset="0"/>
              <a:buChar char="•"/>
            </a:pPr>
            <a:endParaRPr lang="en-US" sz="2400" b="0" i="0" dirty="0">
              <a:solidFill>
                <a:srgbClr val="0D0D0D"/>
              </a:solidFill>
              <a:effectLst/>
              <a:latin typeface="Söhne"/>
            </a:endParaRPr>
          </a:p>
          <a:p>
            <a:pPr marL="285750" indent="-285750" algn="l">
              <a:buFont typeface="Arial" panose="020B0604020202020204" pitchFamily="34" charset="0"/>
              <a:buChar char="•"/>
            </a:pPr>
            <a:r>
              <a:rPr lang="en-US" sz="2400" b="0" i="0" dirty="0">
                <a:solidFill>
                  <a:srgbClr val="0D0D0D"/>
                </a:solidFill>
                <a:effectLst/>
                <a:latin typeface="Söhne"/>
              </a:rPr>
              <a:t>Communication Strategies: Dedicated Email, Listserv Notices</a:t>
            </a:r>
          </a:p>
          <a:p>
            <a:pPr marL="285750" indent="-285750" algn="l">
              <a:buFont typeface="Arial" panose="020B0604020202020204" pitchFamily="34" charset="0"/>
              <a:buChar char="•"/>
            </a:pPr>
            <a:endParaRPr lang="en-US" sz="2400" b="0" i="0" dirty="0">
              <a:solidFill>
                <a:srgbClr val="0D0D0D"/>
              </a:solidFill>
              <a:effectLst/>
              <a:latin typeface="Söhne"/>
            </a:endParaRPr>
          </a:p>
          <a:p>
            <a:pPr marL="285750" indent="-285750" algn="l">
              <a:buFont typeface="Arial" panose="020B0604020202020204" pitchFamily="34" charset="0"/>
              <a:buChar char="•"/>
            </a:pPr>
            <a:r>
              <a:rPr lang="en-US" sz="2400" b="0" i="0" dirty="0">
                <a:solidFill>
                  <a:srgbClr val="0D0D0D"/>
                </a:solidFill>
                <a:effectLst/>
                <a:latin typeface="Söhne"/>
              </a:rPr>
              <a:t>Data Quality Improvements: Key Metrics</a:t>
            </a:r>
          </a:p>
          <a:p>
            <a:pPr marL="285750" indent="-285750" algn="l">
              <a:buFont typeface="Arial" panose="020B0604020202020204" pitchFamily="34" charset="0"/>
              <a:buChar char="•"/>
            </a:pPr>
            <a:endParaRPr lang="en-US" sz="2400" b="0" i="0" dirty="0">
              <a:solidFill>
                <a:srgbClr val="0D0D0D"/>
              </a:solidFill>
              <a:effectLst/>
              <a:latin typeface="Söhne"/>
            </a:endParaRPr>
          </a:p>
          <a:p>
            <a:pPr marL="285750" indent="-285750" algn="l">
              <a:buFont typeface="Arial" panose="020B0604020202020204" pitchFamily="34" charset="0"/>
              <a:buChar char="•"/>
            </a:pPr>
            <a:r>
              <a:rPr lang="en-US" sz="2400" b="0" i="0" dirty="0">
                <a:solidFill>
                  <a:srgbClr val="0D0D0D"/>
                </a:solidFill>
                <a:effectLst/>
                <a:latin typeface="Söhne"/>
              </a:rPr>
              <a:t>Deadlines for Remediation: Upcoming Dates</a:t>
            </a:r>
          </a:p>
          <a:p>
            <a:pPr marL="285750" indent="-285750" algn="l">
              <a:buFont typeface="Arial" panose="020B0604020202020204" pitchFamily="34" charset="0"/>
              <a:buChar char="•"/>
            </a:pPr>
            <a:endParaRPr lang="en-US" sz="2400" b="0" i="0" dirty="0">
              <a:solidFill>
                <a:srgbClr val="0D0D0D"/>
              </a:solidFill>
              <a:effectLst/>
              <a:latin typeface="Söhne"/>
            </a:endParaRPr>
          </a:p>
          <a:p>
            <a:pPr marL="285750" indent="-285750" algn="l">
              <a:buFont typeface="Arial" panose="020B0604020202020204" pitchFamily="34" charset="0"/>
              <a:buChar char="•"/>
            </a:pPr>
            <a:r>
              <a:rPr lang="en-US" sz="2400" b="0" i="0" dirty="0">
                <a:solidFill>
                  <a:srgbClr val="0D0D0D"/>
                </a:solidFill>
                <a:effectLst/>
                <a:latin typeface="Söhne"/>
              </a:rPr>
              <a:t>Remediation Outcome Goals: EMR Integration, Platform Usage</a:t>
            </a:r>
          </a:p>
        </p:txBody>
      </p:sp>
      <p:pic>
        <p:nvPicPr>
          <p:cNvPr id="3" name="Picture 2">
            <a:extLst>
              <a:ext uri="{FF2B5EF4-FFF2-40B4-BE49-F238E27FC236}">
                <a16:creationId xmlns:a16="http://schemas.microsoft.com/office/drawing/2014/main" id="{41BFEE27-B4E5-AB55-04B3-6F73FA90B1B1}"/>
              </a:ext>
            </a:extLst>
          </p:cNvPr>
          <p:cNvPicPr>
            <a:picLocks noChangeAspect="1"/>
          </p:cNvPicPr>
          <p:nvPr/>
        </p:nvPicPr>
        <p:blipFill>
          <a:blip r:embed="rId5"/>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199181210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04A-4344-D75C-0E54-10640F9F8538}"/>
              </a:ext>
            </a:extLst>
          </p:cNvPr>
          <p:cNvSpPr>
            <a:spLocks noGrp="1"/>
          </p:cNvSpPr>
          <p:nvPr>
            <p:ph type="title"/>
          </p:nvPr>
        </p:nvSpPr>
        <p:spPr>
          <a:xfrm>
            <a:off x="2678377" y="433171"/>
            <a:ext cx="6835245" cy="817292"/>
          </a:xfrm>
        </p:spPr>
        <p:txBody>
          <a:bodyPr>
            <a:normAutofit fontScale="90000"/>
          </a:bodyPr>
          <a:lstStyle/>
          <a:p>
            <a:pPr algn="ctr"/>
            <a:r>
              <a:rPr lang="en-US" dirty="0"/>
              <a:t>Provider Notice </a:t>
            </a:r>
            <a:br>
              <a:rPr lang="en-US" dirty="0"/>
            </a:br>
            <a:r>
              <a:rPr lang="en-US" sz="3100" dirty="0"/>
              <a:t>FQHC, CMHC, CHC, SUPR</a:t>
            </a:r>
          </a:p>
        </p:txBody>
      </p:sp>
      <p:sp>
        <p:nvSpPr>
          <p:cNvPr id="9" name="TextBox 8">
            <a:extLst>
              <a:ext uri="{FF2B5EF4-FFF2-40B4-BE49-F238E27FC236}">
                <a16:creationId xmlns:a16="http://schemas.microsoft.com/office/drawing/2014/main" id="{24DEC171-C40E-BC93-5184-C7AC34D586FD}"/>
              </a:ext>
            </a:extLst>
          </p:cNvPr>
          <p:cNvSpPr txBox="1"/>
          <p:nvPr/>
        </p:nvSpPr>
        <p:spPr>
          <a:xfrm>
            <a:off x="633557" y="1438074"/>
            <a:ext cx="6578611" cy="3939540"/>
          </a:xfrm>
          <a:prstGeom prst="rect">
            <a:avLst/>
          </a:prstGeom>
          <a:noFill/>
        </p:spPr>
        <p:txBody>
          <a:bodyPr wrap="square">
            <a:spAutoFit/>
          </a:bodyPr>
          <a:lstStyle/>
          <a:p>
            <a:pPr algn="l">
              <a:buFont typeface="Arial" panose="020B0604020202020204" pitchFamily="34" charset="0"/>
              <a:buChar char="•"/>
            </a:pPr>
            <a:r>
              <a:rPr lang="en-US" b="0" i="0" dirty="0">
                <a:solidFill>
                  <a:srgbClr val="0D0D0D"/>
                </a:solidFill>
                <a:effectLst/>
                <a:latin typeface="Söhne"/>
              </a:rPr>
              <a:t>Overview of recent provider notices to FQHCs, CMHCs, BHCs, and SUPR Providers</a:t>
            </a:r>
          </a:p>
          <a:p>
            <a:pPr algn="l">
              <a:buFont typeface="Arial" panose="020B0604020202020204" pitchFamily="34" charset="0"/>
              <a:buChar char="•"/>
            </a:pPr>
            <a:r>
              <a:rPr lang="en-US" b="0" i="0" dirty="0">
                <a:solidFill>
                  <a:srgbClr val="0D0D0D"/>
                </a:solidFill>
                <a:effectLst/>
                <a:latin typeface="Söhne"/>
              </a:rPr>
              <a:t>Future communication plans and onboarding support</a:t>
            </a:r>
          </a:p>
          <a:p>
            <a:pPr algn="l">
              <a:buFont typeface="Arial" panose="020B0604020202020204" pitchFamily="34" charset="0"/>
              <a:buChar char="•"/>
            </a:pPr>
            <a:r>
              <a:rPr lang="en-US" b="0" i="0" dirty="0">
                <a:solidFill>
                  <a:srgbClr val="0D0D0D"/>
                </a:solidFill>
                <a:effectLst/>
                <a:latin typeface="Söhne"/>
              </a:rPr>
              <a:t>Key goals and supports provided by the technology platform</a:t>
            </a:r>
          </a:p>
          <a:p>
            <a:pPr marR="0" lvl="0" fontAlgn="ctr">
              <a:spcBef>
                <a:spcPts val="0"/>
              </a:spcBef>
              <a:spcAft>
                <a:spcPts val="0"/>
              </a:spcAft>
              <a:buSzPts val="1000"/>
              <a:tabLst>
                <a:tab pos="457200" algn="l"/>
              </a:tabLst>
            </a:pPr>
            <a:endParaRPr lang="en-US" sz="1600" dirty="0">
              <a:effectLst/>
              <a:latin typeface="Calibri" panose="020F0502020204030204" pitchFamily="34" charset="0"/>
              <a:ea typeface="Calibri" panose="020F0502020204030204" pitchFamily="34" charset="0"/>
            </a:endParaRPr>
          </a:p>
          <a:p>
            <a:pPr algn="l"/>
            <a:r>
              <a:rPr lang="en-US" b="1" i="0" dirty="0">
                <a:solidFill>
                  <a:srgbClr val="0D0D0D"/>
                </a:solidFill>
                <a:effectLst/>
                <a:latin typeface="Söhne"/>
              </a:rPr>
              <a:t>Key Points:</a:t>
            </a:r>
            <a:endParaRPr lang="en-US" b="0" i="0" dirty="0">
              <a:solidFill>
                <a:srgbClr val="0D0D0D"/>
              </a:solidFill>
              <a:effectLst/>
              <a:latin typeface="Söhne"/>
            </a:endParaRPr>
          </a:p>
          <a:p>
            <a:pPr algn="l">
              <a:buFont typeface="Arial" panose="020B0604020202020204" pitchFamily="34" charset="0"/>
              <a:buChar char="•"/>
            </a:pPr>
            <a:r>
              <a:rPr lang="en-US" sz="1600" b="0" i="0" dirty="0">
                <a:solidFill>
                  <a:srgbClr val="0D0D0D"/>
                </a:solidFill>
                <a:effectLst/>
                <a:latin typeface="Söhne"/>
              </a:rPr>
              <a:t>Subscription requirement for Federally Qualified Health Centers (FQHCs), Community Mental Health Centers (CMHCs), Behavioral Health Clinics, and Substance Use, Prevention, and Recovery (SUPR) Providers</a:t>
            </a:r>
          </a:p>
          <a:p>
            <a:pPr algn="l">
              <a:buFont typeface="Arial" panose="020B0604020202020204" pitchFamily="34" charset="0"/>
              <a:buChar char="•"/>
            </a:pPr>
            <a:endParaRPr lang="en-US" sz="1600" b="0" i="0" dirty="0">
              <a:solidFill>
                <a:srgbClr val="0D0D0D"/>
              </a:solidFill>
              <a:effectLst/>
              <a:latin typeface="Söhne"/>
            </a:endParaRPr>
          </a:p>
          <a:p>
            <a:pPr algn="l">
              <a:buFont typeface="Arial" panose="020B0604020202020204" pitchFamily="34" charset="0"/>
              <a:buChar char="•"/>
            </a:pPr>
            <a:r>
              <a:rPr lang="en-US" sz="1600" b="0" i="0" dirty="0">
                <a:solidFill>
                  <a:srgbClr val="0D0D0D"/>
                </a:solidFill>
                <a:effectLst/>
                <a:latin typeface="Söhne"/>
              </a:rPr>
              <a:t>Alignment with Illinois' 2021-24 Comprehensive Medical Programs Quality Strategy and Federal CMS Interoperability and Patient Access Final Rule</a:t>
            </a:r>
          </a:p>
          <a:p>
            <a:pPr algn="l">
              <a:buFont typeface="Arial" panose="020B0604020202020204" pitchFamily="34" charset="0"/>
              <a:buChar char="•"/>
            </a:pPr>
            <a:endParaRPr lang="en-US" sz="1600" b="0" i="0" dirty="0">
              <a:solidFill>
                <a:srgbClr val="0D0D0D"/>
              </a:solidFill>
              <a:effectLst/>
              <a:latin typeface="Söhne"/>
            </a:endParaRPr>
          </a:p>
          <a:p>
            <a:pPr algn="l">
              <a:buFont typeface="Arial" panose="020B0604020202020204" pitchFamily="34" charset="0"/>
              <a:buChar char="•"/>
            </a:pPr>
            <a:r>
              <a:rPr lang="en-US" sz="1600" b="0" i="0" dirty="0">
                <a:solidFill>
                  <a:srgbClr val="0D0D0D"/>
                </a:solidFill>
                <a:effectLst/>
                <a:latin typeface="Söhne"/>
              </a:rPr>
              <a:t>Goals: Full provider participation, increased care coordination, improvement of MCO P4P metrics, enhancement of Illinois HEDIS measures</a:t>
            </a:r>
          </a:p>
        </p:txBody>
      </p:sp>
      <p:pic>
        <p:nvPicPr>
          <p:cNvPr id="4" name="Picture 3">
            <a:extLst>
              <a:ext uri="{FF2B5EF4-FFF2-40B4-BE49-F238E27FC236}">
                <a16:creationId xmlns:a16="http://schemas.microsoft.com/office/drawing/2014/main" id="{82DD83A4-6FAB-1583-BD92-15E9AD7C4FC7}"/>
              </a:ext>
            </a:extLst>
          </p:cNvPr>
          <p:cNvPicPr>
            <a:picLocks noChangeAspect="1"/>
          </p:cNvPicPr>
          <p:nvPr/>
        </p:nvPicPr>
        <p:blipFill>
          <a:blip r:embed="rId3"/>
          <a:stretch>
            <a:fillRect/>
          </a:stretch>
        </p:blipFill>
        <p:spPr>
          <a:xfrm>
            <a:off x="7439359" y="1337713"/>
            <a:ext cx="4119083" cy="534734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504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1591293" y="2593042"/>
            <a:ext cx="9068685" cy="1324527"/>
          </a:xfrm>
        </p:spPr>
        <p:txBody>
          <a:bodyPr>
            <a:normAutofit/>
          </a:bodyPr>
          <a:lstStyle/>
          <a:p>
            <a:pPr>
              <a:lnSpc>
                <a:spcPct val="100000"/>
              </a:lnSpc>
              <a:spcBef>
                <a:spcPts val="0"/>
              </a:spcBef>
            </a:pPr>
            <a:r>
              <a:rPr lang="en-US" b="0" dirty="0">
                <a:latin typeface="Arial"/>
                <a:cs typeface="Arial"/>
              </a:rPr>
              <a:t>How to Manage Users in the Portal</a:t>
            </a:r>
            <a:endParaRPr lang="en-US" dirty="0">
              <a:latin typeface="Arial"/>
              <a:cs typeface="Arial"/>
            </a:endParaRPr>
          </a:p>
          <a:p>
            <a:endParaRPr lang="en-US" dirty="0"/>
          </a:p>
        </p:txBody>
      </p:sp>
    </p:spTree>
    <p:extLst>
      <p:ext uri="{BB962C8B-B14F-4D97-AF65-F5344CB8AC3E}">
        <p14:creationId xmlns:p14="http://schemas.microsoft.com/office/powerpoint/2010/main" val="3521902296"/>
      </p:ext>
    </p:extLst>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3.xml><?xml version="1.0" encoding="utf-8"?>
<a:theme xmlns:a="http://schemas.openxmlformats.org/drawingml/2006/main" name="4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4.xml><?xml version="1.0" encoding="utf-8"?>
<a:theme xmlns:a="http://schemas.openxmlformats.org/drawingml/2006/main" name="8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5.xml><?xml version="1.0" encoding="utf-8"?>
<a:theme xmlns:a="http://schemas.openxmlformats.org/drawingml/2006/main" name="6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6.xml><?xml version="1.0" encoding="utf-8"?>
<a:theme xmlns:a="http://schemas.openxmlformats.org/drawingml/2006/main" name="5_Office Theme">
  <a:themeElements>
    <a:clrScheme name="PointClickCare Brand Colors April 2023">
      <a:dk1>
        <a:srgbClr val="414141"/>
      </a:dk1>
      <a:lt1>
        <a:srgbClr val="FFFFFF"/>
      </a:lt1>
      <a:dk2>
        <a:srgbClr val="414141"/>
      </a:dk2>
      <a:lt2>
        <a:srgbClr val="E7E6E6"/>
      </a:lt2>
      <a:accent1>
        <a:srgbClr val="97CC04"/>
      </a:accent1>
      <a:accent2>
        <a:srgbClr val="1976D2"/>
      </a:accent2>
      <a:accent3>
        <a:srgbClr val="00A0AF"/>
      </a:accent3>
      <a:accent4>
        <a:srgbClr val="E6E7E8"/>
      </a:accent4>
      <a:accent5>
        <a:srgbClr val="012830"/>
      </a:accent5>
      <a:accent6>
        <a:srgbClr val="66A301"/>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Corporate-MASTER-Template-5April2023" id="{C0B3A624-CEBC-0A44-9B88-164A0997B3EB}" vid="{7AD4B6B1-9BF7-7C4E-B449-049C3D0DB3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8207391218719266","enableDocumentContentUpdater":false,"version":"2.0"}]]></TemplafySlideTemplateConfiguration>
</file>

<file path=customXml/item13.xml><?xml version="1.0" encoding="utf-8"?>
<TemplafySlideTemplateConfiguration><![CDATA[{"slideVersion":1,"isValidatorEnabled":false,"isLocked":false,"elementsMetadata":[],"slideId":"638207391218719266","enableDocumentContentUpdater":false,"version":"2.0"}]]></TemplafySlideTemplateConfiguration>
</file>

<file path=customXml/item2.xml><?xml version="1.0" encoding="utf-8"?>
<TemplafySlideTemplateConfiguration><![CDATA[{"slideVersion":1,"isValidatorEnabled":false,"isLocked":false,"elementsMetadata":[],"slideId":"638207391218719266","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79BA86D78AD1AB4AA361D93C015BCAA6" ma:contentTypeVersion="13" ma:contentTypeDescription="Create a new document." ma:contentTypeScope="" ma:versionID="5bf204918d90aca9ba7d1c56c1fdcf13">
  <xsd:schema xmlns:xsd="http://www.w3.org/2001/XMLSchema" xmlns:xs="http://www.w3.org/2001/XMLSchema" xmlns:p="http://schemas.microsoft.com/office/2006/metadata/properties" xmlns:ns1="http://schemas.microsoft.com/sharepoint/v3" xmlns:ns2="fc264ca8-812f-487b-b117-a3fb2c157861" xmlns:ns3="233c81d1-1123-40f2-841d-322edc83a6bb" targetNamespace="http://schemas.microsoft.com/office/2006/metadata/properties" ma:root="true" ma:fieldsID="53e7efb8b295976fe0df14a9f0a75f67" ns1:_="" ns2:_="" ns3:_="">
    <xsd:import namespace="http://schemas.microsoft.com/sharepoint/v3"/>
    <xsd:import namespace="fc264ca8-812f-487b-b117-a3fb2c157861"/>
    <xsd:import namespace="233c81d1-1123-40f2-841d-322edc83a6b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Purpose"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64ca8-812f-487b-b117-a3fb2c157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urpose" ma:index="12" nillable="true" ma:displayName="Purpose" ma:internalName="Purpose">
      <xsd:simpleType>
        <xsd:restriction base="dms:Text">
          <xsd:maxLength value="255"/>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c81d1-1123-40f2-841d-322edc83a6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207391218789231","enableDocumentContentUpdater":false,"version":"2.0"}]]></TemplafySlideTemplateConfiguration>
</file>

<file path=customXml/item7.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rpose xmlns="fc264ca8-812f-487b-b117-a3fb2c157861" xsi:nil="true"/>
  </documentManagement>
</p:properties>
</file>

<file path=customXml/item8.xml><?xml version="1.0" encoding="utf-8"?>
<TemplafySlideTemplateConfiguration><![CDATA[{"slideVersion":1,"isValidatorEnabled":false,"isLocked":false,"elementsMetadata":[],"slideId":"638207391218789231","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F183FD41-8B2B-4A6F-8D12-DAFDE1311352}">
  <ds:schemaRefs>
    <ds:schemaRef ds:uri="http://schemas.microsoft.com/sharepoint/v3/contenttype/forms"/>
  </ds:schemaRefs>
</ds:datastoreItem>
</file>

<file path=customXml/itemProps10.xml><?xml version="1.0" encoding="utf-8"?>
<ds:datastoreItem xmlns:ds="http://schemas.openxmlformats.org/officeDocument/2006/customXml" ds:itemID="{927194D4-3700-4F39-B346-94CBA37473BF}">
  <ds:schemaRefs/>
</ds:datastoreItem>
</file>

<file path=customXml/itemProps11.xml><?xml version="1.0" encoding="utf-8"?>
<ds:datastoreItem xmlns:ds="http://schemas.openxmlformats.org/officeDocument/2006/customXml" ds:itemID="{A388EE53-E605-4BF9-9B57-5EE44D25FFF6}">
  <ds:schemaRefs/>
</ds:datastoreItem>
</file>

<file path=customXml/itemProps12.xml><?xml version="1.0" encoding="utf-8"?>
<ds:datastoreItem xmlns:ds="http://schemas.openxmlformats.org/officeDocument/2006/customXml" ds:itemID="{B93403A1-7F91-4541-B8B6-7EC450C40583}">
  <ds:schemaRefs/>
</ds:datastoreItem>
</file>

<file path=customXml/itemProps13.xml><?xml version="1.0" encoding="utf-8"?>
<ds:datastoreItem xmlns:ds="http://schemas.openxmlformats.org/officeDocument/2006/customXml" ds:itemID="{FBDFC719-5C52-4209-961E-199D69D2DF9E}">
  <ds:schemaRefs/>
</ds:datastoreItem>
</file>

<file path=customXml/itemProps2.xml><?xml version="1.0" encoding="utf-8"?>
<ds:datastoreItem xmlns:ds="http://schemas.openxmlformats.org/officeDocument/2006/customXml" ds:itemID="{11EA1B21-7795-4210-AE5C-0E2B2D9D4E6C}">
  <ds:schemaRefs/>
</ds:datastoreItem>
</file>

<file path=customXml/itemProps3.xml><?xml version="1.0" encoding="utf-8"?>
<ds:datastoreItem xmlns:ds="http://schemas.openxmlformats.org/officeDocument/2006/customXml" ds:itemID="{3DFF8366-F96A-4A8E-9B7B-AA48B17470BC}">
  <ds:schemaRefs/>
</ds:datastoreItem>
</file>

<file path=customXml/itemProps4.xml><?xml version="1.0" encoding="utf-8"?>
<ds:datastoreItem xmlns:ds="http://schemas.openxmlformats.org/officeDocument/2006/customXml" ds:itemID="{C99EF3D7-05E9-4E9B-AAEE-CA5B308DA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264ca8-812f-487b-b117-a3fb2c157861"/>
    <ds:schemaRef ds:uri="233c81d1-1123-40f2-841d-322edc83a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9B67FEC-6A8C-41AC-802C-3CCDFC44BFA1}">
  <ds:schemaRefs/>
</ds:datastoreItem>
</file>

<file path=customXml/itemProps6.xml><?xml version="1.0" encoding="utf-8"?>
<ds:datastoreItem xmlns:ds="http://schemas.openxmlformats.org/officeDocument/2006/customXml" ds:itemID="{6235DEDD-CFB4-46A0-A084-422D849F74B2}">
  <ds:schemaRefs/>
</ds:datastoreItem>
</file>

<file path=customXml/itemProps7.xml><?xml version="1.0" encoding="utf-8"?>
<ds:datastoreItem xmlns:ds="http://schemas.openxmlformats.org/officeDocument/2006/customXml" ds:itemID="{E4373D8C-A482-49FF-BF7D-AA0C34A47248}">
  <ds:schemaRefs>
    <ds:schemaRef ds:uri="http://purl.org/dc/dcmitype/"/>
    <ds:schemaRef ds:uri="233c81d1-1123-40f2-841d-322edc83a6bb"/>
    <ds:schemaRef ds:uri="fc264ca8-812f-487b-b117-a3fb2c157861"/>
    <ds:schemaRef ds:uri="http://schemas.microsoft.com/office/2006/documentManagement/types"/>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8.xml><?xml version="1.0" encoding="utf-8"?>
<ds:datastoreItem xmlns:ds="http://schemas.openxmlformats.org/officeDocument/2006/customXml" ds:itemID="{DA51F0A3-2A9C-4364-81E4-2BD523E70252}">
  <ds:schemaRefs/>
</ds:datastoreItem>
</file>

<file path=customXml/itemProps9.xml><?xml version="1.0" encoding="utf-8"?>
<ds:datastoreItem xmlns:ds="http://schemas.openxmlformats.org/officeDocument/2006/customXml" ds:itemID="{7827188B-4D17-46FA-816A-4A60D33B8E0E}">
  <ds:schemaRefs/>
</ds:datastoreItem>
</file>

<file path=docProps/app.xml><?xml version="1.0" encoding="utf-8"?>
<Properties xmlns="http://schemas.openxmlformats.org/officeDocument/2006/extended-properties" xmlns:vt="http://schemas.openxmlformats.org/officeDocument/2006/docPropsVTypes">
  <Template/>
  <TotalTime>839</TotalTime>
  <Words>1587</Words>
  <Application>Microsoft Office PowerPoint</Application>
  <PresentationFormat>Widescreen</PresentationFormat>
  <Paragraphs>260</Paragraphs>
  <Slides>25</Slides>
  <Notes>25</Notes>
  <HiddenSlides>1</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25</vt:i4>
      </vt:variant>
    </vt:vector>
  </HeadingPairs>
  <TitlesOfParts>
    <vt:vector size="44" baseType="lpstr">
      <vt:lpstr>Aptos</vt:lpstr>
      <vt:lpstr>Arial</vt:lpstr>
      <vt:lpstr>Calibri</vt:lpstr>
      <vt:lpstr>Calibri Light</vt:lpstr>
      <vt:lpstr>Courier New</vt:lpstr>
      <vt:lpstr>Helvetica</vt:lpstr>
      <vt:lpstr>Helvetica Neue</vt:lpstr>
      <vt:lpstr>Helvetica Neue Medium</vt:lpstr>
      <vt:lpstr>Roboto Light</vt:lpstr>
      <vt:lpstr>Segoe UI</vt:lpstr>
      <vt:lpstr>Söhne</vt:lpstr>
      <vt:lpstr>Symbol</vt:lpstr>
      <vt:lpstr>Wingdings</vt:lpstr>
      <vt:lpstr>Office Theme</vt:lpstr>
      <vt:lpstr>3_Office Theme</vt:lpstr>
      <vt:lpstr>4_Office Theme</vt:lpstr>
      <vt:lpstr>8_Office Theme</vt:lpstr>
      <vt:lpstr>6_Office Theme</vt:lpstr>
      <vt:lpstr>5_Office Theme</vt:lpstr>
      <vt:lpstr>HealthChoice Illinois ADT  Clinical Collaboration Group  Collaborate to Improve Patient Outcomes</vt:lpstr>
      <vt:lpstr>Agenda</vt:lpstr>
      <vt:lpstr>Program Updates </vt:lpstr>
      <vt:lpstr>Illinois Health Information Exchange Recent History</vt:lpstr>
      <vt:lpstr>HealthChoice Illinois ADT Program Goals</vt:lpstr>
      <vt:lpstr>Connected Providers</vt:lpstr>
      <vt:lpstr>Hospital Provider Notice</vt:lpstr>
      <vt:lpstr>Provider Notice  FQHC, CMHC, CHC, SUPR</vt:lpstr>
      <vt:lpstr>How to Manage Users in the Portal </vt:lpstr>
      <vt:lpstr>PowerPoint Presentation</vt:lpstr>
      <vt:lpstr>Portal Updates</vt:lpstr>
      <vt:lpstr>Enhancement- Patient Insurance Information Added</vt:lpstr>
      <vt:lpstr>Collaboration-  What are the Possibilities? </vt:lpstr>
      <vt:lpstr>Care Collaboration - Complete Care Management Partners</vt:lpstr>
      <vt:lpstr>Care Collaboration - Complete Care Management Partners</vt:lpstr>
      <vt:lpstr>We Want to Participate! What Are the Steps? </vt:lpstr>
      <vt:lpstr>PowerPoint Presentation</vt:lpstr>
      <vt:lpstr>Implementation Timeline (Ambulatory File Based)</vt:lpstr>
      <vt:lpstr>File Based</vt:lpstr>
      <vt:lpstr>Direct Integration</vt:lpstr>
      <vt:lpstr>Your Project Team</vt:lpstr>
      <vt:lpstr>CCG Schedule and Resources </vt:lpstr>
      <vt:lpstr>Save The Dates for the 2024 CCG Events!</vt:lpstr>
      <vt:lpstr>Do you have additional questions and would like to discuss?  Please indicate here, and we will contact you.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Wilson, Dana R.</cp:lastModifiedBy>
  <cp:revision>11</cp:revision>
  <cp:lastPrinted>2024-05-15T13:26:45Z</cp:lastPrinted>
  <dcterms:created xsi:type="dcterms:W3CDTF">2022-09-22T21:24:39Z</dcterms:created>
  <dcterms:modified xsi:type="dcterms:W3CDTF">2024-05-21T19:38:35Z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0x01010079BA86D78AD1AB4AA361D93C015BCAA6</vt:lpwstr>
  </property>
</Properties>
</file>