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8_E54714A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718" r:id="rId5"/>
    <p:sldMasterId id="2147483742" r:id="rId6"/>
    <p:sldMasterId id="2147483761" r:id="rId7"/>
    <p:sldMasterId id="2147483780" r:id="rId8"/>
  </p:sldMasterIdLst>
  <p:notesMasterIdLst>
    <p:notesMasterId r:id="rId47"/>
  </p:notesMasterIdLst>
  <p:sldIdLst>
    <p:sldId id="256" r:id="rId9"/>
    <p:sldId id="371" r:id="rId10"/>
    <p:sldId id="340" r:id="rId11"/>
    <p:sldId id="2147349263" r:id="rId12"/>
    <p:sldId id="264" r:id="rId13"/>
    <p:sldId id="2147349342" r:id="rId14"/>
    <p:sldId id="2147349281" r:id="rId15"/>
    <p:sldId id="2147348574" r:id="rId16"/>
    <p:sldId id="2147349308" r:id="rId17"/>
    <p:sldId id="2147349330" r:id="rId18"/>
    <p:sldId id="2147349291" r:id="rId19"/>
    <p:sldId id="2147349339" r:id="rId20"/>
    <p:sldId id="2147349331" r:id="rId21"/>
    <p:sldId id="2147349282" r:id="rId22"/>
    <p:sldId id="2147349255" r:id="rId23"/>
    <p:sldId id="2147349332" r:id="rId24"/>
    <p:sldId id="2147349333" r:id="rId25"/>
    <p:sldId id="2147349302" r:id="rId26"/>
    <p:sldId id="2147349326" r:id="rId27"/>
    <p:sldId id="2147349325" r:id="rId28"/>
    <p:sldId id="358" r:id="rId29"/>
    <p:sldId id="2147349336" r:id="rId30"/>
    <p:sldId id="2147349318" r:id="rId31"/>
    <p:sldId id="2147349316" r:id="rId32"/>
    <p:sldId id="2147349321" r:id="rId33"/>
    <p:sldId id="346" r:id="rId34"/>
    <p:sldId id="2147349317" r:id="rId35"/>
    <p:sldId id="2147349313" r:id="rId36"/>
    <p:sldId id="2147349319" r:id="rId37"/>
    <p:sldId id="2147349300" r:id="rId38"/>
    <p:sldId id="2147349322" r:id="rId39"/>
    <p:sldId id="2147349323" r:id="rId40"/>
    <p:sldId id="2147349324" r:id="rId41"/>
    <p:sldId id="2147348561" r:id="rId42"/>
    <p:sldId id="265" r:id="rId43"/>
    <p:sldId id="2147348557" r:id="rId44"/>
    <p:sldId id="2147349335" r:id="rId45"/>
    <p:sldId id="214734854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547617-201A-82C6-F6F1-AB68523CA9DC}" name="Wilson, Dana R." initials="WR" userId="S::dana.wilson@illinois.gov::69171a33-9800-424d-ba71-20361723d709" providerId="AD"/>
  <p188:author id="{7844FC72-945E-07FD-3103-F9878E20D04A}" name="Nancy Sehy" initials="NS" userId="S::nancy.sehy_collectivemedicaltech.com#ext#@ilgov.onmicrosoft.com::49abd87c-0777-422d-b2fc-2500a2d6d275" providerId="AD"/>
  <p188:author id="{F0BBFD7B-35E6-D585-95A1-6BE1B6E88596}" name="Nancy Sehy" initials="NS" userId="S::sehyn@pointclickcare.com::590ea629-6139-4fd1-8e90-6c13bd9de3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9E5"/>
    <a:srgbClr val="1A4387"/>
    <a:srgbClr val="464258"/>
    <a:srgbClr val="F15E23"/>
    <a:srgbClr val="3D363D"/>
    <a:srgbClr val="938EC4"/>
    <a:srgbClr val="F2BF1C"/>
    <a:srgbClr val="70AD47"/>
    <a:srgbClr val="0099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8A444-94D3-4BEB-9B56-80F915D394F9}" v="2" dt="2024-02-22T13:42:29.937"/>
    <p1510:client id="{8A2BA8F9-A583-4266-A463-274944627950}" v="10" dt="2024-02-22T14:11:38.415"/>
    <p1510:client id="{EE0DF35B-410D-4FC1-81AE-5EB038C6DE0F}" v="1" dt="2024-02-22T16:48:37.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08" autoAdjust="0"/>
  </p:normalViewPr>
  <p:slideViewPr>
    <p:cSldViewPr snapToGrid="0">
      <p:cViewPr varScale="1">
        <p:scale>
          <a:sx n="50" d="100"/>
          <a:sy n="50" d="100"/>
        </p:scale>
        <p:origin x="8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Sehy" userId="590ea629-6139-4fd1-8e90-6c13bd9de371" providerId="ADAL" clId="{EE0DF35B-410D-4FC1-81AE-5EB038C6DE0F}"/>
    <pc:docChg chg="delSld">
      <pc:chgData name="Nancy Sehy" userId="590ea629-6139-4fd1-8e90-6c13bd9de371" providerId="ADAL" clId="{EE0DF35B-410D-4FC1-81AE-5EB038C6DE0F}" dt="2024-02-22T16:48:42.079" v="0" actId="2696"/>
      <pc:docMkLst>
        <pc:docMk/>
      </pc:docMkLst>
      <pc:sldChg chg="del">
        <pc:chgData name="Nancy Sehy" userId="590ea629-6139-4fd1-8e90-6c13bd9de371" providerId="ADAL" clId="{EE0DF35B-410D-4FC1-81AE-5EB038C6DE0F}" dt="2024-02-22T16:48:42.079" v="0" actId="2696"/>
        <pc:sldMkLst>
          <pc:docMk/>
          <pc:sldMk cId="231312137" sldId="214734856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52E-AF43-A1DB-40BA8CFE3AB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52E-AF43-A1DB-40BA8CFE3AB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52E-AF43-A1DB-40BA8CFE3AB5}"/>
            </c:ext>
          </c:extLst>
        </c:ser>
        <c:dLbls>
          <c:showLegendKey val="0"/>
          <c:showVal val="0"/>
          <c:showCatName val="0"/>
          <c:showSerName val="0"/>
          <c:showPercent val="0"/>
          <c:showBubbleSize val="0"/>
        </c:dLbls>
        <c:gapWidth val="219"/>
        <c:overlap val="-27"/>
        <c:axId val="743222688"/>
        <c:axId val="742795472"/>
      </c:barChart>
      <c:catAx>
        <c:axId val="743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2795472"/>
        <c:crosses val="autoZero"/>
        <c:auto val="1"/>
        <c:lblAlgn val="ctr"/>
        <c:lblOffset val="100"/>
        <c:noMultiLvlLbl val="0"/>
      </c:catAx>
      <c:valAx>
        <c:axId val="742795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322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E73-4BF0-9B65-99FFA1BC3FC1}"/>
              </c:ext>
            </c:extLst>
          </c:dPt>
          <c:dPt>
            <c:idx val="1"/>
            <c:bubble3D val="0"/>
            <c:spPr>
              <a:solidFill>
                <a:schemeClr val="accent2"/>
              </a:solidFill>
              <a:ln>
                <a:noFill/>
              </a:ln>
              <a:effectLst/>
            </c:spPr>
            <c:extLst>
              <c:ext xmlns:c16="http://schemas.microsoft.com/office/drawing/2014/chart" uri="{C3380CC4-5D6E-409C-BE32-E72D297353CC}">
                <c16:uniqueId val="{00000003-AE73-4BF0-9B65-99FFA1BC3FC1}"/>
              </c:ext>
            </c:extLst>
          </c:dPt>
          <c:dPt>
            <c:idx val="2"/>
            <c:bubble3D val="0"/>
            <c:spPr>
              <a:solidFill>
                <a:schemeClr val="accent3"/>
              </a:solidFill>
              <a:ln>
                <a:noFill/>
              </a:ln>
              <a:effectLst/>
            </c:spPr>
            <c:extLst>
              <c:ext xmlns:c16="http://schemas.microsoft.com/office/drawing/2014/chart" uri="{C3380CC4-5D6E-409C-BE32-E72D297353CC}">
                <c16:uniqueId val="{00000005-AE73-4BF0-9B65-99FFA1BC3FC1}"/>
              </c:ext>
            </c:extLst>
          </c:dPt>
          <c:dPt>
            <c:idx val="3"/>
            <c:bubble3D val="0"/>
            <c:spPr>
              <a:solidFill>
                <a:schemeClr val="accent4"/>
              </a:solidFill>
              <a:ln>
                <a:noFill/>
              </a:ln>
              <a:effectLst/>
            </c:spPr>
            <c:extLst>
              <c:ext xmlns:c16="http://schemas.microsoft.com/office/drawing/2014/chart" uri="{C3380CC4-5D6E-409C-BE32-E72D297353CC}">
                <c16:uniqueId val="{00000007-AE73-4BF0-9B65-99FFA1BC3FC1}"/>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52E-AF43-A1DB-40BA8CFE3AB5}"/>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AE73-4BF0-9B65-99FFA1BC3FC1}"/>
              </c:ext>
            </c:extLst>
          </c:dPt>
          <c:dPt>
            <c:idx val="1"/>
            <c:bubble3D val="0"/>
            <c:spPr>
              <a:solidFill>
                <a:schemeClr val="accent2"/>
              </a:solidFill>
              <a:ln>
                <a:noFill/>
              </a:ln>
              <a:effectLst/>
            </c:spPr>
            <c:extLst>
              <c:ext xmlns:c16="http://schemas.microsoft.com/office/drawing/2014/chart" uri="{C3380CC4-5D6E-409C-BE32-E72D297353CC}">
                <c16:uniqueId val="{0000000B-AE73-4BF0-9B65-99FFA1BC3FC1}"/>
              </c:ext>
            </c:extLst>
          </c:dPt>
          <c:dPt>
            <c:idx val="2"/>
            <c:bubble3D val="0"/>
            <c:spPr>
              <a:solidFill>
                <a:schemeClr val="accent3"/>
              </a:solidFill>
              <a:ln>
                <a:noFill/>
              </a:ln>
              <a:effectLst/>
            </c:spPr>
            <c:extLst>
              <c:ext xmlns:c16="http://schemas.microsoft.com/office/drawing/2014/chart" uri="{C3380CC4-5D6E-409C-BE32-E72D297353CC}">
                <c16:uniqueId val="{0000000D-AE73-4BF0-9B65-99FFA1BC3FC1}"/>
              </c:ext>
            </c:extLst>
          </c:dPt>
          <c:dPt>
            <c:idx val="3"/>
            <c:bubble3D val="0"/>
            <c:spPr>
              <a:solidFill>
                <a:schemeClr val="accent4"/>
              </a:solidFill>
              <a:ln>
                <a:noFill/>
              </a:ln>
              <a:effectLst/>
            </c:spPr>
            <c:extLst>
              <c:ext xmlns:c16="http://schemas.microsoft.com/office/drawing/2014/chart" uri="{C3380CC4-5D6E-409C-BE32-E72D297353CC}">
                <c16:uniqueId val="{0000000F-AE73-4BF0-9B65-99FFA1BC3FC1}"/>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52E-AF43-A1DB-40BA8CFE3AB5}"/>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AE73-4BF0-9B65-99FFA1BC3FC1}"/>
              </c:ext>
            </c:extLst>
          </c:dPt>
          <c:dPt>
            <c:idx val="1"/>
            <c:bubble3D val="0"/>
            <c:spPr>
              <a:solidFill>
                <a:schemeClr val="accent2"/>
              </a:solidFill>
              <a:ln>
                <a:noFill/>
              </a:ln>
              <a:effectLst/>
            </c:spPr>
            <c:extLst>
              <c:ext xmlns:c16="http://schemas.microsoft.com/office/drawing/2014/chart" uri="{C3380CC4-5D6E-409C-BE32-E72D297353CC}">
                <c16:uniqueId val="{00000013-AE73-4BF0-9B65-99FFA1BC3FC1}"/>
              </c:ext>
            </c:extLst>
          </c:dPt>
          <c:dPt>
            <c:idx val="2"/>
            <c:bubble3D val="0"/>
            <c:spPr>
              <a:solidFill>
                <a:schemeClr val="accent3"/>
              </a:solidFill>
              <a:ln>
                <a:noFill/>
              </a:ln>
              <a:effectLst/>
            </c:spPr>
            <c:extLst>
              <c:ext xmlns:c16="http://schemas.microsoft.com/office/drawing/2014/chart" uri="{C3380CC4-5D6E-409C-BE32-E72D297353CC}">
                <c16:uniqueId val="{00000015-AE73-4BF0-9B65-99FFA1BC3FC1}"/>
              </c:ext>
            </c:extLst>
          </c:dPt>
          <c:dPt>
            <c:idx val="3"/>
            <c:bubble3D val="0"/>
            <c:spPr>
              <a:solidFill>
                <a:schemeClr val="accent4"/>
              </a:solidFill>
              <a:ln>
                <a:noFill/>
              </a:ln>
              <a:effectLst/>
            </c:spPr>
            <c:extLst>
              <c:ext xmlns:c16="http://schemas.microsoft.com/office/drawing/2014/chart" uri="{C3380CC4-5D6E-409C-BE32-E72D297353CC}">
                <c16:uniqueId val="{00000017-AE73-4BF0-9B65-99FFA1BC3FC1}"/>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52E-AF43-A1DB-40BA8CFE3AB5}"/>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8_E54714A0.xml><?xml version="1.0" encoding="utf-8"?>
<p188:cmLst xmlns:a="http://schemas.openxmlformats.org/drawingml/2006/main" xmlns:r="http://schemas.openxmlformats.org/officeDocument/2006/relationships" xmlns:p188="http://schemas.microsoft.com/office/powerpoint/2018/8/main">
  <p188:cm id="{6B6EEE32-3E81-4A8D-B188-7821621FE7A3}" authorId="{F0BBFD7B-35E6-D585-95A1-6BE1B6E88596}" created="2024-02-21T18:08:01.432">
    <pc:sldMkLst xmlns:pc="http://schemas.microsoft.com/office/powerpoint/2013/main/command">
      <pc:docMk/>
      <pc:sldMk cId="3846640800" sldId="264"/>
    </pc:sldMkLst>
    <p188:txBody>
      <a:bodyPr/>
      <a:lstStyle/>
      <a:p>
        <a:r>
          <a:rPr lang="en-US"/>
          <a:t>Need updated slide, this one is marked for Pre-August of 2023</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D9212-0618-436B-9C18-614E837C3109}" type="doc">
      <dgm:prSet loTypeId="urn:microsoft.com/office/officeart/2005/8/layout/vList4" loCatId="list" qsTypeId="urn:microsoft.com/office/officeart/2005/8/quickstyle/simple1" qsCatId="simple" csTypeId="urn:microsoft.com/office/officeart/2005/8/colors/colorful1" csCatId="colorful" phldr="0"/>
      <dgm:spPr/>
      <dgm:t>
        <a:bodyPr/>
        <a:lstStyle/>
        <a:p>
          <a:endParaRPr lang="en-US"/>
        </a:p>
      </dgm:t>
    </dgm:pt>
    <dgm:pt modelId="{B2F10D0E-7C3D-439A-A3A1-18ECB54BB097}">
      <dgm:prSet phldrT="[Text]" phldr="1"/>
      <dgm:spPr/>
      <dgm:t>
        <a:bodyPr/>
        <a:lstStyle/>
        <a:p>
          <a:endParaRPr lang="en-US"/>
        </a:p>
      </dgm:t>
    </dgm:pt>
    <dgm:pt modelId="{16A46168-A08B-46A4-BE5E-C374BEF35EEF}" type="parTrans" cxnId="{CFF57962-652A-4EFD-83ED-25BFF2957B0A}">
      <dgm:prSet/>
      <dgm:spPr/>
      <dgm:t>
        <a:bodyPr/>
        <a:lstStyle/>
        <a:p>
          <a:endParaRPr lang="en-US"/>
        </a:p>
      </dgm:t>
    </dgm:pt>
    <dgm:pt modelId="{B5361143-5BAD-4F7C-9025-000E1EA23B79}" type="sibTrans" cxnId="{CFF57962-652A-4EFD-83ED-25BFF2957B0A}">
      <dgm:prSet/>
      <dgm:spPr/>
      <dgm:t>
        <a:bodyPr/>
        <a:lstStyle/>
        <a:p>
          <a:endParaRPr lang="en-US"/>
        </a:p>
      </dgm:t>
    </dgm:pt>
    <dgm:pt modelId="{FED6053F-90BB-44B5-A455-DEF61A630651}">
      <dgm:prSet phldrT="[Text]" phldr="1"/>
      <dgm:spPr/>
      <dgm:t>
        <a:bodyPr/>
        <a:lstStyle/>
        <a:p>
          <a:endParaRPr lang="en-US"/>
        </a:p>
      </dgm:t>
    </dgm:pt>
    <dgm:pt modelId="{CD98A2DF-1F99-4272-9FE7-C930B65163FA}" type="parTrans" cxnId="{D6B4F3E5-C874-454B-8845-383D04DD9986}">
      <dgm:prSet/>
      <dgm:spPr/>
      <dgm:t>
        <a:bodyPr/>
        <a:lstStyle/>
        <a:p>
          <a:endParaRPr lang="en-US"/>
        </a:p>
      </dgm:t>
    </dgm:pt>
    <dgm:pt modelId="{7859A0E5-044F-4420-9D4F-B38F330605DE}" type="sibTrans" cxnId="{D6B4F3E5-C874-454B-8845-383D04DD9986}">
      <dgm:prSet/>
      <dgm:spPr/>
      <dgm:t>
        <a:bodyPr/>
        <a:lstStyle/>
        <a:p>
          <a:endParaRPr lang="en-US"/>
        </a:p>
      </dgm:t>
    </dgm:pt>
    <dgm:pt modelId="{3E892B96-4EAB-4E21-B1EB-FA1F95ABAF44}">
      <dgm:prSet phldrT="[Text]" phldr="1"/>
      <dgm:spPr/>
      <dgm:t>
        <a:bodyPr/>
        <a:lstStyle/>
        <a:p>
          <a:endParaRPr lang="en-US"/>
        </a:p>
      </dgm:t>
    </dgm:pt>
    <dgm:pt modelId="{934C7B6A-D038-46F9-B60A-C97F8958038A}" type="parTrans" cxnId="{7FA40AEB-B811-4DC4-9320-89F1EBDC7292}">
      <dgm:prSet/>
      <dgm:spPr/>
      <dgm:t>
        <a:bodyPr/>
        <a:lstStyle/>
        <a:p>
          <a:endParaRPr lang="en-US"/>
        </a:p>
      </dgm:t>
    </dgm:pt>
    <dgm:pt modelId="{8BF0A035-DFC7-4367-98CD-F8F19034E3B4}" type="sibTrans" cxnId="{7FA40AEB-B811-4DC4-9320-89F1EBDC7292}">
      <dgm:prSet/>
      <dgm:spPr/>
      <dgm:t>
        <a:bodyPr/>
        <a:lstStyle/>
        <a:p>
          <a:endParaRPr lang="en-US"/>
        </a:p>
      </dgm:t>
    </dgm:pt>
    <dgm:pt modelId="{CE7E5663-B7F5-4B50-A3FD-9881C096F1A5}">
      <dgm:prSet phldrT="[Text]" phldr="1"/>
      <dgm:spPr/>
      <dgm:t>
        <a:bodyPr/>
        <a:lstStyle/>
        <a:p>
          <a:endParaRPr lang="en-US"/>
        </a:p>
      </dgm:t>
    </dgm:pt>
    <dgm:pt modelId="{90DFD166-2C47-42A3-8FFB-663B813C47A6}" type="parTrans" cxnId="{7D01EBF9-96EB-487C-BD46-BAF52FD86849}">
      <dgm:prSet/>
      <dgm:spPr/>
      <dgm:t>
        <a:bodyPr/>
        <a:lstStyle/>
        <a:p>
          <a:endParaRPr lang="en-US"/>
        </a:p>
      </dgm:t>
    </dgm:pt>
    <dgm:pt modelId="{F6069FEA-B351-493D-821C-A4471669860D}" type="sibTrans" cxnId="{7D01EBF9-96EB-487C-BD46-BAF52FD86849}">
      <dgm:prSet/>
      <dgm:spPr/>
      <dgm:t>
        <a:bodyPr/>
        <a:lstStyle/>
        <a:p>
          <a:endParaRPr lang="en-US"/>
        </a:p>
      </dgm:t>
    </dgm:pt>
    <dgm:pt modelId="{158A7B61-9A57-42D3-849E-5725CC9D2828}">
      <dgm:prSet phldrT="[Text]" phldr="1"/>
      <dgm:spPr/>
      <dgm:t>
        <a:bodyPr/>
        <a:lstStyle/>
        <a:p>
          <a:endParaRPr lang="en-US"/>
        </a:p>
      </dgm:t>
    </dgm:pt>
    <dgm:pt modelId="{022649B9-DDF2-496E-B4AC-9CAD1EB8A569}" type="parTrans" cxnId="{9D7D9F8E-0EC1-4329-8701-741B27640B4D}">
      <dgm:prSet/>
      <dgm:spPr/>
      <dgm:t>
        <a:bodyPr/>
        <a:lstStyle/>
        <a:p>
          <a:endParaRPr lang="en-US"/>
        </a:p>
      </dgm:t>
    </dgm:pt>
    <dgm:pt modelId="{3EFD7DB5-64DA-44FE-AD37-66218F0542EB}" type="sibTrans" cxnId="{9D7D9F8E-0EC1-4329-8701-741B27640B4D}">
      <dgm:prSet/>
      <dgm:spPr/>
      <dgm:t>
        <a:bodyPr/>
        <a:lstStyle/>
        <a:p>
          <a:endParaRPr lang="en-US"/>
        </a:p>
      </dgm:t>
    </dgm:pt>
    <dgm:pt modelId="{83B5CD82-D5E8-40FB-B99C-2619980E60D8}">
      <dgm:prSet phldrT="[Text]" phldr="1"/>
      <dgm:spPr/>
      <dgm:t>
        <a:bodyPr/>
        <a:lstStyle/>
        <a:p>
          <a:endParaRPr lang="en-US"/>
        </a:p>
      </dgm:t>
    </dgm:pt>
    <dgm:pt modelId="{B03F5176-D673-4158-980C-4CCD11D8431D}" type="parTrans" cxnId="{A28991B4-0A89-473F-95F4-D3D4CEB73356}">
      <dgm:prSet/>
      <dgm:spPr/>
      <dgm:t>
        <a:bodyPr/>
        <a:lstStyle/>
        <a:p>
          <a:endParaRPr lang="en-US"/>
        </a:p>
      </dgm:t>
    </dgm:pt>
    <dgm:pt modelId="{20278CBB-52BA-4DBB-862F-280A21C7EA21}" type="sibTrans" cxnId="{A28991B4-0A89-473F-95F4-D3D4CEB73356}">
      <dgm:prSet/>
      <dgm:spPr/>
      <dgm:t>
        <a:bodyPr/>
        <a:lstStyle/>
        <a:p>
          <a:endParaRPr lang="en-US"/>
        </a:p>
      </dgm:t>
    </dgm:pt>
    <dgm:pt modelId="{916F7FEB-5DF4-4AF8-859D-3FF3E3C46A82}">
      <dgm:prSet phldrT="[Text]" phldr="1"/>
      <dgm:spPr/>
      <dgm:t>
        <a:bodyPr/>
        <a:lstStyle/>
        <a:p>
          <a:endParaRPr lang="en-US"/>
        </a:p>
      </dgm:t>
    </dgm:pt>
    <dgm:pt modelId="{8E06E7CB-EDA4-4D73-A7B7-34D22ED88BEC}" type="parTrans" cxnId="{EB5E602B-781E-4160-964F-672F6E85FA1B}">
      <dgm:prSet/>
      <dgm:spPr/>
      <dgm:t>
        <a:bodyPr/>
        <a:lstStyle/>
        <a:p>
          <a:endParaRPr lang="en-US"/>
        </a:p>
      </dgm:t>
    </dgm:pt>
    <dgm:pt modelId="{28EA5F4F-68FD-4019-A167-044D82ADD0F2}" type="sibTrans" cxnId="{EB5E602B-781E-4160-964F-672F6E85FA1B}">
      <dgm:prSet/>
      <dgm:spPr/>
      <dgm:t>
        <a:bodyPr/>
        <a:lstStyle/>
        <a:p>
          <a:endParaRPr lang="en-US"/>
        </a:p>
      </dgm:t>
    </dgm:pt>
    <dgm:pt modelId="{14845EBC-AFF7-44C1-991C-8BA1341F8052}">
      <dgm:prSet phldrT="[Text]" phldr="1"/>
      <dgm:spPr/>
      <dgm:t>
        <a:bodyPr/>
        <a:lstStyle/>
        <a:p>
          <a:endParaRPr lang="en-US"/>
        </a:p>
      </dgm:t>
    </dgm:pt>
    <dgm:pt modelId="{FAE7E36E-201F-4905-A0D3-954CB65D8FD4}" type="parTrans" cxnId="{C2304850-0D9D-4473-9DC4-7A0D1CD3257E}">
      <dgm:prSet/>
      <dgm:spPr/>
      <dgm:t>
        <a:bodyPr/>
        <a:lstStyle/>
        <a:p>
          <a:endParaRPr lang="en-US"/>
        </a:p>
      </dgm:t>
    </dgm:pt>
    <dgm:pt modelId="{C9F3AC0A-862E-4A0C-B7F1-559A7C92A059}" type="sibTrans" cxnId="{C2304850-0D9D-4473-9DC4-7A0D1CD3257E}">
      <dgm:prSet/>
      <dgm:spPr/>
      <dgm:t>
        <a:bodyPr/>
        <a:lstStyle/>
        <a:p>
          <a:endParaRPr lang="en-US"/>
        </a:p>
      </dgm:t>
    </dgm:pt>
    <dgm:pt modelId="{09FD9834-30A8-4601-9409-6D52FBAF40CB}">
      <dgm:prSet phldrT="[Text]" phldr="1"/>
      <dgm:spPr/>
      <dgm:t>
        <a:bodyPr/>
        <a:lstStyle/>
        <a:p>
          <a:endParaRPr lang="en-US"/>
        </a:p>
      </dgm:t>
    </dgm:pt>
    <dgm:pt modelId="{6D617F55-A674-4638-AE88-F24EEA3FC1FE}" type="parTrans" cxnId="{8B74D73D-DB99-42E5-A28F-8E687A81323D}">
      <dgm:prSet/>
      <dgm:spPr/>
      <dgm:t>
        <a:bodyPr/>
        <a:lstStyle/>
        <a:p>
          <a:endParaRPr lang="en-US"/>
        </a:p>
      </dgm:t>
    </dgm:pt>
    <dgm:pt modelId="{E83823B2-E396-4B6A-8147-6252878242D0}" type="sibTrans" cxnId="{8B74D73D-DB99-42E5-A28F-8E687A81323D}">
      <dgm:prSet/>
      <dgm:spPr/>
      <dgm:t>
        <a:bodyPr/>
        <a:lstStyle/>
        <a:p>
          <a:endParaRPr lang="en-US"/>
        </a:p>
      </dgm:t>
    </dgm:pt>
    <dgm:pt modelId="{2E1CBDA2-6F79-422E-8222-BC463A554AD6}" type="pres">
      <dgm:prSet presAssocID="{B12D9212-0618-436B-9C18-614E837C3109}" presName="linear" presStyleCnt="0">
        <dgm:presLayoutVars>
          <dgm:dir/>
          <dgm:resizeHandles val="exact"/>
        </dgm:presLayoutVars>
      </dgm:prSet>
      <dgm:spPr/>
    </dgm:pt>
    <dgm:pt modelId="{894452D8-BA9A-470B-9EBD-8D4D40BF2754}" type="pres">
      <dgm:prSet presAssocID="{B2F10D0E-7C3D-439A-A3A1-18ECB54BB097}" presName="comp" presStyleCnt="0"/>
      <dgm:spPr/>
    </dgm:pt>
    <dgm:pt modelId="{1C6B7C76-9A72-4ABB-87B0-7082796C1572}" type="pres">
      <dgm:prSet presAssocID="{B2F10D0E-7C3D-439A-A3A1-18ECB54BB097}" presName="box" presStyleLbl="node1" presStyleIdx="0" presStyleCnt="3" custLinFactNeighborX="19893" custLinFactNeighborY="14000"/>
      <dgm:spPr/>
    </dgm:pt>
    <dgm:pt modelId="{8282C180-86DF-46B1-9D29-CAABC640E30D}" type="pres">
      <dgm:prSet presAssocID="{B2F10D0E-7C3D-439A-A3A1-18ECB54BB097}" presName="img" presStyleLbl="fgImgPlace1" presStyleIdx="0" presStyleCnt="3" custLinFactNeighborY="17940"/>
      <dgm:spPr/>
    </dgm:pt>
    <dgm:pt modelId="{008D82D1-B3BD-4560-BB37-82E905A0929F}" type="pres">
      <dgm:prSet presAssocID="{B2F10D0E-7C3D-439A-A3A1-18ECB54BB097}" presName="text" presStyleLbl="node1" presStyleIdx="0" presStyleCnt="3">
        <dgm:presLayoutVars>
          <dgm:bulletEnabled val="1"/>
        </dgm:presLayoutVars>
      </dgm:prSet>
      <dgm:spPr/>
    </dgm:pt>
    <dgm:pt modelId="{67399E61-74E3-495E-BD35-A0AA4CF2827E}" type="pres">
      <dgm:prSet presAssocID="{B5361143-5BAD-4F7C-9025-000E1EA23B79}" presName="spacer" presStyleCnt="0"/>
      <dgm:spPr/>
    </dgm:pt>
    <dgm:pt modelId="{EE41783C-DFAB-4F42-8B9B-E065C7EE5F13}" type="pres">
      <dgm:prSet presAssocID="{CE7E5663-B7F5-4B50-A3FD-9881C096F1A5}" presName="comp" presStyleCnt="0"/>
      <dgm:spPr/>
    </dgm:pt>
    <dgm:pt modelId="{41E6FCBB-BBB5-4099-91EE-AE5D029F6C75}" type="pres">
      <dgm:prSet presAssocID="{CE7E5663-B7F5-4B50-A3FD-9881C096F1A5}" presName="box" presStyleLbl="node1" presStyleIdx="1" presStyleCnt="3" custLinFactNeighborY="7654"/>
      <dgm:spPr/>
    </dgm:pt>
    <dgm:pt modelId="{4A2185A7-AB2A-4614-8A68-FF2C1F5BDC63}" type="pres">
      <dgm:prSet presAssocID="{CE7E5663-B7F5-4B50-A3FD-9881C096F1A5}" presName="img" presStyleLbl="fgImgPlace1" presStyleIdx="1" presStyleCnt="3" custLinFactNeighborY="10098"/>
      <dgm:spPr/>
    </dgm:pt>
    <dgm:pt modelId="{4E1DDF7F-86CB-47C8-BD35-FF25B2F82464}" type="pres">
      <dgm:prSet presAssocID="{CE7E5663-B7F5-4B50-A3FD-9881C096F1A5}" presName="text" presStyleLbl="node1" presStyleIdx="1" presStyleCnt="3">
        <dgm:presLayoutVars>
          <dgm:bulletEnabled val="1"/>
        </dgm:presLayoutVars>
      </dgm:prSet>
      <dgm:spPr/>
    </dgm:pt>
    <dgm:pt modelId="{700C3220-23AB-4BEF-A469-26A776A3DFB9}" type="pres">
      <dgm:prSet presAssocID="{F6069FEA-B351-493D-821C-A4471669860D}" presName="spacer" presStyleCnt="0"/>
      <dgm:spPr/>
    </dgm:pt>
    <dgm:pt modelId="{8F7EC7C0-DE59-495D-B56F-DD808DD4CA1F}" type="pres">
      <dgm:prSet presAssocID="{916F7FEB-5DF4-4AF8-859D-3FF3E3C46A82}" presName="comp" presStyleCnt="0"/>
      <dgm:spPr/>
    </dgm:pt>
    <dgm:pt modelId="{172E315B-7BF6-464F-B1F8-5154F190E1C9}" type="pres">
      <dgm:prSet presAssocID="{916F7FEB-5DF4-4AF8-859D-3FF3E3C46A82}" presName="box" presStyleLbl="node1" presStyleIdx="2" presStyleCnt="3" custLinFactNeighborY="897"/>
      <dgm:spPr/>
    </dgm:pt>
    <dgm:pt modelId="{E6608033-8302-4425-9AD2-99A9BBD050CE}" type="pres">
      <dgm:prSet presAssocID="{916F7FEB-5DF4-4AF8-859D-3FF3E3C46A82}" presName="img" presStyleLbl="fgImgPlace1" presStyleIdx="2" presStyleCnt="3"/>
      <dgm:spPr/>
    </dgm:pt>
    <dgm:pt modelId="{6657DE5B-6F46-47A7-BCB5-48D96A631D49}" type="pres">
      <dgm:prSet presAssocID="{916F7FEB-5DF4-4AF8-859D-3FF3E3C46A82}" presName="text" presStyleLbl="node1" presStyleIdx="2" presStyleCnt="3">
        <dgm:presLayoutVars>
          <dgm:bulletEnabled val="1"/>
        </dgm:presLayoutVars>
      </dgm:prSet>
      <dgm:spPr/>
    </dgm:pt>
  </dgm:ptLst>
  <dgm:cxnLst>
    <dgm:cxn modelId="{38EDF121-0143-4996-8319-BFD71209884E}" type="presOf" srcId="{3E892B96-4EAB-4E21-B1EB-FA1F95ABAF44}" destId="{1C6B7C76-9A72-4ABB-87B0-7082796C1572}" srcOrd="0" destOrd="2" presId="urn:microsoft.com/office/officeart/2005/8/layout/vList4"/>
    <dgm:cxn modelId="{EB5E602B-781E-4160-964F-672F6E85FA1B}" srcId="{B12D9212-0618-436B-9C18-614E837C3109}" destId="{916F7FEB-5DF4-4AF8-859D-3FF3E3C46A82}" srcOrd="2" destOrd="0" parTransId="{8E06E7CB-EDA4-4D73-A7B7-34D22ED88BEC}" sibTransId="{28EA5F4F-68FD-4019-A167-044D82ADD0F2}"/>
    <dgm:cxn modelId="{98B8213A-EECD-4A84-9CC6-B791252B2E9D}" type="presOf" srcId="{916F7FEB-5DF4-4AF8-859D-3FF3E3C46A82}" destId="{172E315B-7BF6-464F-B1F8-5154F190E1C9}" srcOrd="0" destOrd="0" presId="urn:microsoft.com/office/officeart/2005/8/layout/vList4"/>
    <dgm:cxn modelId="{8B74D73D-DB99-42E5-A28F-8E687A81323D}" srcId="{916F7FEB-5DF4-4AF8-859D-3FF3E3C46A82}" destId="{09FD9834-30A8-4601-9409-6D52FBAF40CB}" srcOrd="1" destOrd="0" parTransId="{6D617F55-A674-4638-AE88-F24EEA3FC1FE}" sibTransId="{E83823B2-E396-4B6A-8147-6252878242D0}"/>
    <dgm:cxn modelId="{A4324A41-2A02-4559-9873-E7DF57ED142C}" type="presOf" srcId="{3E892B96-4EAB-4E21-B1EB-FA1F95ABAF44}" destId="{008D82D1-B3BD-4560-BB37-82E905A0929F}" srcOrd="1" destOrd="2" presId="urn:microsoft.com/office/officeart/2005/8/layout/vList4"/>
    <dgm:cxn modelId="{CFF57962-652A-4EFD-83ED-25BFF2957B0A}" srcId="{B12D9212-0618-436B-9C18-614E837C3109}" destId="{B2F10D0E-7C3D-439A-A3A1-18ECB54BB097}" srcOrd="0" destOrd="0" parTransId="{16A46168-A08B-46A4-BE5E-C374BEF35EEF}" sibTransId="{B5361143-5BAD-4F7C-9025-000E1EA23B79}"/>
    <dgm:cxn modelId="{BDC9C667-E612-43DE-89BF-C3254742D9E5}" type="presOf" srcId="{FED6053F-90BB-44B5-A455-DEF61A630651}" destId="{1C6B7C76-9A72-4ABB-87B0-7082796C1572}" srcOrd="0" destOrd="1" presId="urn:microsoft.com/office/officeart/2005/8/layout/vList4"/>
    <dgm:cxn modelId="{B7C6804C-6B24-40B8-A4D9-3D3ECE965835}" type="presOf" srcId="{83B5CD82-D5E8-40FB-B99C-2619980E60D8}" destId="{41E6FCBB-BBB5-4099-91EE-AE5D029F6C75}" srcOrd="0" destOrd="2" presId="urn:microsoft.com/office/officeart/2005/8/layout/vList4"/>
    <dgm:cxn modelId="{B350F04D-D59A-43D9-A73D-A524B9DF39F3}" type="presOf" srcId="{83B5CD82-D5E8-40FB-B99C-2619980E60D8}" destId="{4E1DDF7F-86CB-47C8-BD35-FF25B2F82464}" srcOrd="1" destOrd="2" presId="urn:microsoft.com/office/officeart/2005/8/layout/vList4"/>
    <dgm:cxn modelId="{91DC704E-3F83-4626-9664-801756DBFB31}" type="presOf" srcId="{158A7B61-9A57-42D3-849E-5725CC9D2828}" destId="{41E6FCBB-BBB5-4099-91EE-AE5D029F6C75}" srcOrd="0" destOrd="1" presId="urn:microsoft.com/office/officeart/2005/8/layout/vList4"/>
    <dgm:cxn modelId="{C2304850-0D9D-4473-9DC4-7A0D1CD3257E}" srcId="{916F7FEB-5DF4-4AF8-859D-3FF3E3C46A82}" destId="{14845EBC-AFF7-44C1-991C-8BA1341F8052}" srcOrd="0" destOrd="0" parTransId="{FAE7E36E-201F-4905-A0D3-954CB65D8FD4}" sibTransId="{C9F3AC0A-862E-4A0C-B7F1-559A7C92A059}"/>
    <dgm:cxn modelId="{58EE2651-B7BD-4CAA-B755-18B8D5AB68B4}" type="presOf" srcId="{158A7B61-9A57-42D3-849E-5725CC9D2828}" destId="{4E1DDF7F-86CB-47C8-BD35-FF25B2F82464}" srcOrd="1" destOrd="1" presId="urn:microsoft.com/office/officeart/2005/8/layout/vList4"/>
    <dgm:cxn modelId="{E807E271-4330-4DAD-BDE5-3E9D4374CE54}" type="presOf" srcId="{09FD9834-30A8-4601-9409-6D52FBAF40CB}" destId="{172E315B-7BF6-464F-B1F8-5154F190E1C9}" srcOrd="0" destOrd="2" presId="urn:microsoft.com/office/officeart/2005/8/layout/vList4"/>
    <dgm:cxn modelId="{5EDBDF75-3095-4A13-B983-8893C87E02A8}" type="presOf" srcId="{14845EBC-AFF7-44C1-991C-8BA1341F8052}" destId="{172E315B-7BF6-464F-B1F8-5154F190E1C9}" srcOrd="0" destOrd="1" presId="urn:microsoft.com/office/officeart/2005/8/layout/vList4"/>
    <dgm:cxn modelId="{9D7D9F8E-0EC1-4329-8701-741B27640B4D}" srcId="{CE7E5663-B7F5-4B50-A3FD-9881C096F1A5}" destId="{158A7B61-9A57-42D3-849E-5725CC9D2828}" srcOrd="0" destOrd="0" parTransId="{022649B9-DDF2-496E-B4AC-9CAD1EB8A569}" sibTransId="{3EFD7DB5-64DA-44FE-AD37-66218F0542EB}"/>
    <dgm:cxn modelId="{AB949B8F-480A-47DE-82D3-07EE52E629F1}" type="presOf" srcId="{FED6053F-90BB-44B5-A455-DEF61A630651}" destId="{008D82D1-B3BD-4560-BB37-82E905A0929F}" srcOrd="1" destOrd="1" presId="urn:microsoft.com/office/officeart/2005/8/layout/vList4"/>
    <dgm:cxn modelId="{3837F491-4CFF-4B4B-B43B-CE98BA662F0F}" type="presOf" srcId="{B2F10D0E-7C3D-439A-A3A1-18ECB54BB097}" destId="{1C6B7C76-9A72-4ABB-87B0-7082796C1572}" srcOrd="0" destOrd="0" presId="urn:microsoft.com/office/officeart/2005/8/layout/vList4"/>
    <dgm:cxn modelId="{A28991B4-0A89-473F-95F4-D3D4CEB73356}" srcId="{CE7E5663-B7F5-4B50-A3FD-9881C096F1A5}" destId="{83B5CD82-D5E8-40FB-B99C-2619980E60D8}" srcOrd="1" destOrd="0" parTransId="{B03F5176-D673-4158-980C-4CCD11D8431D}" sibTransId="{20278CBB-52BA-4DBB-862F-280A21C7EA21}"/>
    <dgm:cxn modelId="{5D9FF4BD-C966-40F5-BE47-40DF27D92A71}" type="presOf" srcId="{CE7E5663-B7F5-4B50-A3FD-9881C096F1A5}" destId="{4E1DDF7F-86CB-47C8-BD35-FF25B2F82464}" srcOrd="1" destOrd="0" presId="urn:microsoft.com/office/officeart/2005/8/layout/vList4"/>
    <dgm:cxn modelId="{5E69B8BE-BB26-4CBC-A08A-92365E663FA0}" type="presOf" srcId="{09FD9834-30A8-4601-9409-6D52FBAF40CB}" destId="{6657DE5B-6F46-47A7-BCB5-48D96A631D49}" srcOrd="1" destOrd="2" presId="urn:microsoft.com/office/officeart/2005/8/layout/vList4"/>
    <dgm:cxn modelId="{4F06F9C0-6E94-4D52-B992-F3101FE87357}" type="presOf" srcId="{B12D9212-0618-436B-9C18-614E837C3109}" destId="{2E1CBDA2-6F79-422E-8222-BC463A554AD6}" srcOrd="0" destOrd="0" presId="urn:microsoft.com/office/officeart/2005/8/layout/vList4"/>
    <dgm:cxn modelId="{76BAADD6-D7FA-471F-BB20-5992E18085AB}" type="presOf" srcId="{B2F10D0E-7C3D-439A-A3A1-18ECB54BB097}" destId="{008D82D1-B3BD-4560-BB37-82E905A0929F}" srcOrd="1" destOrd="0" presId="urn:microsoft.com/office/officeart/2005/8/layout/vList4"/>
    <dgm:cxn modelId="{D6B4F3E5-C874-454B-8845-383D04DD9986}" srcId="{B2F10D0E-7C3D-439A-A3A1-18ECB54BB097}" destId="{FED6053F-90BB-44B5-A455-DEF61A630651}" srcOrd="0" destOrd="0" parTransId="{CD98A2DF-1F99-4272-9FE7-C930B65163FA}" sibTransId="{7859A0E5-044F-4420-9D4F-B38F330605DE}"/>
    <dgm:cxn modelId="{7FA40AEB-B811-4DC4-9320-89F1EBDC7292}" srcId="{B2F10D0E-7C3D-439A-A3A1-18ECB54BB097}" destId="{3E892B96-4EAB-4E21-B1EB-FA1F95ABAF44}" srcOrd="1" destOrd="0" parTransId="{934C7B6A-D038-46F9-B60A-C97F8958038A}" sibTransId="{8BF0A035-DFC7-4367-98CD-F8F19034E3B4}"/>
    <dgm:cxn modelId="{7A2F3CF2-6BFC-48DC-ABAC-50AD9AAEDD83}" type="presOf" srcId="{916F7FEB-5DF4-4AF8-859D-3FF3E3C46A82}" destId="{6657DE5B-6F46-47A7-BCB5-48D96A631D49}" srcOrd="1" destOrd="0" presId="urn:microsoft.com/office/officeart/2005/8/layout/vList4"/>
    <dgm:cxn modelId="{0F9393F8-757A-4D21-AED2-BA0D7824998A}" type="presOf" srcId="{14845EBC-AFF7-44C1-991C-8BA1341F8052}" destId="{6657DE5B-6F46-47A7-BCB5-48D96A631D49}" srcOrd="1" destOrd="1" presId="urn:microsoft.com/office/officeart/2005/8/layout/vList4"/>
    <dgm:cxn modelId="{7D01EBF9-96EB-487C-BD46-BAF52FD86849}" srcId="{B12D9212-0618-436B-9C18-614E837C3109}" destId="{CE7E5663-B7F5-4B50-A3FD-9881C096F1A5}" srcOrd="1" destOrd="0" parTransId="{90DFD166-2C47-42A3-8FFB-663B813C47A6}" sibTransId="{F6069FEA-B351-493D-821C-A4471669860D}"/>
    <dgm:cxn modelId="{046A70FC-A72A-4A22-BAB6-FD50CC0B6C6D}" type="presOf" srcId="{CE7E5663-B7F5-4B50-A3FD-9881C096F1A5}" destId="{41E6FCBB-BBB5-4099-91EE-AE5D029F6C75}" srcOrd="0" destOrd="0" presId="urn:microsoft.com/office/officeart/2005/8/layout/vList4"/>
    <dgm:cxn modelId="{50C083D0-C985-4D0D-874D-C4A0CDD1D199}" type="presParOf" srcId="{2E1CBDA2-6F79-422E-8222-BC463A554AD6}" destId="{894452D8-BA9A-470B-9EBD-8D4D40BF2754}" srcOrd="0" destOrd="0" presId="urn:microsoft.com/office/officeart/2005/8/layout/vList4"/>
    <dgm:cxn modelId="{84333C4E-B66E-4166-A558-E0B307F6F6BE}" type="presParOf" srcId="{894452D8-BA9A-470B-9EBD-8D4D40BF2754}" destId="{1C6B7C76-9A72-4ABB-87B0-7082796C1572}" srcOrd="0" destOrd="0" presId="urn:microsoft.com/office/officeart/2005/8/layout/vList4"/>
    <dgm:cxn modelId="{98E6A3A7-EAEF-42DA-ABE1-A66C2BCE6A3D}" type="presParOf" srcId="{894452D8-BA9A-470B-9EBD-8D4D40BF2754}" destId="{8282C180-86DF-46B1-9D29-CAABC640E30D}" srcOrd="1" destOrd="0" presId="urn:microsoft.com/office/officeart/2005/8/layout/vList4"/>
    <dgm:cxn modelId="{234500D9-8985-4D85-93CB-74BA8404587D}" type="presParOf" srcId="{894452D8-BA9A-470B-9EBD-8D4D40BF2754}" destId="{008D82D1-B3BD-4560-BB37-82E905A0929F}" srcOrd="2" destOrd="0" presId="urn:microsoft.com/office/officeart/2005/8/layout/vList4"/>
    <dgm:cxn modelId="{722FE0EE-FA00-47B0-A089-73943BA231D9}" type="presParOf" srcId="{2E1CBDA2-6F79-422E-8222-BC463A554AD6}" destId="{67399E61-74E3-495E-BD35-A0AA4CF2827E}" srcOrd="1" destOrd="0" presId="urn:microsoft.com/office/officeart/2005/8/layout/vList4"/>
    <dgm:cxn modelId="{B6AF2CFB-4CB6-4471-BF8B-E332FDC08332}" type="presParOf" srcId="{2E1CBDA2-6F79-422E-8222-BC463A554AD6}" destId="{EE41783C-DFAB-4F42-8B9B-E065C7EE5F13}" srcOrd="2" destOrd="0" presId="urn:microsoft.com/office/officeart/2005/8/layout/vList4"/>
    <dgm:cxn modelId="{4894EAE2-7F45-4E57-A8B2-F3C3CA25F34A}" type="presParOf" srcId="{EE41783C-DFAB-4F42-8B9B-E065C7EE5F13}" destId="{41E6FCBB-BBB5-4099-91EE-AE5D029F6C75}" srcOrd="0" destOrd="0" presId="urn:microsoft.com/office/officeart/2005/8/layout/vList4"/>
    <dgm:cxn modelId="{0D3DEA8D-E2B8-4920-8CBD-8213EE08B254}" type="presParOf" srcId="{EE41783C-DFAB-4F42-8B9B-E065C7EE5F13}" destId="{4A2185A7-AB2A-4614-8A68-FF2C1F5BDC63}" srcOrd="1" destOrd="0" presId="urn:microsoft.com/office/officeart/2005/8/layout/vList4"/>
    <dgm:cxn modelId="{8D265242-7CF2-44B6-8907-312ACD57A85B}" type="presParOf" srcId="{EE41783C-DFAB-4F42-8B9B-E065C7EE5F13}" destId="{4E1DDF7F-86CB-47C8-BD35-FF25B2F82464}" srcOrd="2" destOrd="0" presId="urn:microsoft.com/office/officeart/2005/8/layout/vList4"/>
    <dgm:cxn modelId="{6A62D18E-473C-4E68-8FFA-1EE327DA5276}" type="presParOf" srcId="{2E1CBDA2-6F79-422E-8222-BC463A554AD6}" destId="{700C3220-23AB-4BEF-A469-26A776A3DFB9}" srcOrd="3" destOrd="0" presId="urn:microsoft.com/office/officeart/2005/8/layout/vList4"/>
    <dgm:cxn modelId="{D6336FD2-4119-4693-AA26-CD4F199AE8E1}" type="presParOf" srcId="{2E1CBDA2-6F79-422E-8222-BC463A554AD6}" destId="{8F7EC7C0-DE59-495D-B56F-DD808DD4CA1F}" srcOrd="4" destOrd="0" presId="urn:microsoft.com/office/officeart/2005/8/layout/vList4"/>
    <dgm:cxn modelId="{CAFE63D3-EA42-46EB-9D8D-5074F5C3C56E}" type="presParOf" srcId="{8F7EC7C0-DE59-495D-B56F-DD808DD4CA1F}" destId="{172E315B-7BF6-464F-B1F8-5154F190E1C9}" srcOrd="0" destOrd="0" presId="urn:microsoft.com/office/officeart/2005/8/layout/vList4"/>
    <dgm:cxn modelId="{7016F9CC-E168-4F5B-B140-F07B05209288}" type="presParOf" srcId="{8F7EC7C0-DE59-495D-B56F-DD808DD4CA1F}" destId="{E6608033-8302-4425-9AD2-99A9BBD050CE}" srcOrd="1" destOrd="0" presId="urn:microsoft.com/office/officeart/2005/8/layout/vList4"/>
    <dgm:cxn modelId="{02D682F0-5708-4A9D-A59A-4F7CE77CCE2E}" type="presParOf" srcId="{8F7EC7C0-DE59-495D-B56F-DD808DD4CA1F}" destId="{6657DE5B-6F46-47A7-BCB5-48D96A631D4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2D9212-0618-436B-9C18-614E837C3109}" type="doc">
      <dgm:prSet loTypeId="urn:microsoft.com/office/officeart/2008/layout/VerticalCurvedList" loCatId="list" qsTypeId="urn:microsoft.com/office/officeart/2005/8/quickstyle/simple1" qsCatId="simple" csTypeId="urn:microsoft.com/office/officeart/2005/8/colors/colorful1" csCatId="colorful" phldr="0"/>
      <dgm:spPr/>
      <dgm:t>
        <a:bodyPr/>
        <a:lstStyle/>
        <a:p>
          <a:endParaRPr lang="en-US"/>
        </a:p>
      </dgm:t>
    </dgm:pt>
    <dgm:pt modelId="{1BC701F1-E7FE-4BA7-99F0-AF107C565640}">
      <dgm:prSet phldrT="[Text]" phldr="1"/>
      <dgm:spPr/>
      <dgm:t>
        <a:bodyPr/>
        <a:lstStyle/>
        <a:p>
          <a:endParaRPr lang="en-US"/>
        </a:p>
      </dgm:t>
    </dgm:pt>
    <dgm:pt modelId="{59047174-78B1-4944-8CA6-57D8A2C9BCD6}" type="parTrans" cxnId="{CBECA3D0-AC0D-4A0D-8006-F8DD8CE18ED3}">
      <dgm:prSet/>
      <dgm:spPr/>
      <dgm:t>
        <a:bodyPr/>
        <a:lstStyle/>
        <a:p>
          <a:endParaRPr lang="en-US"/>
        </a:p>
      </dgm:t>
    </dgm:pt>
    <dgm:pt modelId="{6F94E410-7A07-46C4-84B3-3CE69890A949}" type="sibTrans" cxnId="{CBECA3D0-AC0D-4A0D-8006-F8DD8CE18ED3}">
      <dgm:prSet/>
      <dgm:spPr/>
      <dgm:t>
        <a:bodyPr/>
        <a:lstStyle/>
        <a:p>
          <a:endParaRPr lang="en-US"/>
        </a:p>
      </dgm:t>
    </dgm:pt>
    <dgm:pt modelId="{C9646E54-FD23-4A79-B1AF-D16449D8E8B8}">
      <dgm:prSet phldrT="[Text]" phldr="1"/>
      <dgm:spPr/>
      <dgm:t>
        <a:bodyPr/>
        <a:lstStyle/>
        <a:p>
          <a:endParaRPr lang="en-US"/>
        </a:p>
      </dgm:t>
    </dgm:pt>
    <dgm:pt modelId="{721C54DE-5C90-4469-919F-B9ECB981C56E}" type="parTrans" cxnId="{64D31EE7-F211-49B7-B88B-37159D4D8CB8}">
      <dgm:prSet/>
      <dgm:spPr/>
      <dgm:t>
        <a:bodyPr/>
        <a:lstStyle/>
        <a:p>
          <a:endParaRPr lang="en-US"/>
        </a:p>
      </dgm:t>
    </dgm:pt>
    <dgm:pt modelId="{9D8DD1A8-86F6-4F53-9421-38F4E9BE38E0}" type="sibTrans" cxnId="{64D31EE7-F211-49B7-B88B-37159D4D8CB8}">
      <dgm:prSet/>
      <dgm:spPr/>
      <dgm:t>
        <a:bodyPr/>
        <a:lstStyle/>
        <a:p>
          <a:endParaRPr lang="en-US"/>
        </a:p>
      </dgm:t>
    </dgm:pt>
    <dgm:pt modelId="{51C60AA3-CC4F-414B-A57E-F71AB00AC4A0}">
      <dgm:prSet phldrT="[Text]" phldr="1"/>
      <dgm:spPr/>
      <dgm:t>
        <a:bodyPr/>
        <a:lstStyle/>
        <a:p>
          <a:endParaRPr lang="en-US"/>
        </a:p>
      </dgm:t>
    </dgm:pt>
    <dgm:pt modelId="{6B0E4F0E-C691-4943-B2A0-B71FFCBFFD30}" type="parTrans" cxnId="{3D4BBD59-4E17-4770-B1EB-2DFD58F08D6F}">
      <dgm:prSet/>
      <dgm:spPr/>
      <dgm:t>
        <a:bodyPr/>
        <a:lstStyle/>
        <a:p>
          <a:endParaRPr lang="en-US"/>
        </a:p>
      </dgm:t>
    </dgm:pt>
    <dgm:pt modelId="{82CDD3EC-C29D-4DE7-AE98-F4797DF004A2}" type="sibTrans" cxnId="{3D4BBD59-4E17-4770-B1EB-2DFD58F08D6F}">
      <dgm:prSet/>
      <dgm:spPr/>
      <dgm:t>
        <a:bodyPr/>
        <a:lstStyle/>
        <a:p>
          <a:endParaRPr lang="en-US"/>
        </a:p>
      </dgm:t>
    </dgm:pt>
    <dgm:pt modelId="{61689D11-BA59-4E85-A0C7-793F61BC8498}" type="pres">
      <dgm:prSet presAssocID="{B12D9212-0618-436B-9C18-614E837C3109}" presName="Name0" presStyleCnt="0">
        <dgm:presLayoutVars>
          <dgm:chMax val="7"/>
          <dgm:chPref val="7"/>
          <dgm:dir/>
        </dgm:presLayoutVars>
      </dgm:prSet>
      <dgm:spPr/>
    </dgm:pt>
    <dgm:pt modelId="{B04023CC-BF73-4292-99EC-7DB5C899814A}" type="pres">
      <dgm:prSet presAssocID="{B12D9212-0618-436B-9C18-614E837C3109}" presName="Name1" presStyleCnt="0"/>
      <dgm:spPr/>
    </dgm:pt>
    <dgm:pt modelId="{88054DB3-6A93-4E58-B4D7-804AC000CB33}" type="pres">
      <dgm:prSet presAssocID="{B12D9212-0618-436B-9C18-614E837C3109}" presName="cycle" presStyleCnt="0"/>
      <dgm:spPr/>
    </dgm:pt>
    <dgm:pt modelId="{25877C90-ACDD-4352-BB85-E5C08108CFF1}" type="pres">
      <dgm:prSet presAssocID="{B12D9212-0618-436B-9C18-614E837C3109}" presName="srcNode" presStyleLbl="node1" presStyleIdx="0" presStyleCnt="3"/>
      <dgm:spPr/>
    </dgm:pt>
    <dgm:pt modelId="{B2E487FC-9ADC-40B7-9CE7-43265FD484ED}" type="pres">
      <dgm:prSet presAssocID="{B12D9212-0618-436B-9C18-614E837C3109}" presName="conn" presStyleLbl="parChTrans1D2" presStyleIdx="0" presStyleCnt="1"/>
      <dgm:spPr/>
    </dgm:pt>
    <dgm:pt modelId="{9AD82D97-B5D4-4E71-9E72-767FC4766DAB}" type="pres">
      <dgm:prSet presAssocID="{B12D9212-0618-436B-9C18-614E837C3109}" presName="extraNode" presStyleLbl="node1" presStyleIdx="0" presStyleCnt="3"/>
      <dgm:spPr/>
    </dgm:pt>
    <dgm:pt modelId="{0360D6FF-FB18-4EFA-BE31-CF37220154D2}" type="pres">
      <dgm:prSet presAssocID="{B12D9212-0618-436B-9C18-614E837C3109}" presName="dstNode" presStyleLbl="node1" presStyleIdx="0" presStyleCnt="3"/>
      <dgm:spPr/>
    </dgm:pt>
    <dgm:pt modelId="{92831B08-B2A5-4C01-85D6-ABAF9A10F358}" type="pres">
      <dgm:prSet presAssocID="{1BC701F1-E7FE-4BA7-99F0-AF107C565640}" presName="text_1" presStyleLbl="node1" presStyleIdx="0" presStyleCnt="3">
        <dgm:presLayoutVars>
          <dgm:bulletEnabled val="1"/>
        </dgm:presLayoutVars>
      </dgm:prSet>
      <dgm:spPr/>
    </dgm:pt>
    <dgm:pt modelId="{37603D99-DB8A-465F-BE8D-B03BFE8E6ACD}" type="pres">
      <dgm:prSet presAssocID="{1BC701F1-E7FE-4BA7-99F0-AF107C565640}" presName="accent_1" presStyleCnt="0"/>
      <dgm:spPr/>
    </dgm:pt>
    <dgm:pt modelId="{FB7B6910-C0AB-4793-BDF6-650093A75590}" type="pres">
      <dgm:prSet presAssocID="{1BC701F1-E7FE-4BA7-99F0-AF107C565640}" presName="accentRepeatNode" presStyleLbl="solidFgAcc1" presStyleIdx="0" presStyleCnt="3"/>
      <dgm:spPr/>
    </dgm:pt>
    <dgm:pt modelId="{F8C76ECE-02AB-4D7A-B7FB-7B5E3BB5D012}" type="pres">
      <dgm:prSet presAssocID="{C9646E54-FD23-4A79-B1AF-D16449D8E8B8}" presName="text_2" presStyleLbl="node1" presStyleIdx="1" presStyleCnt="3">
        <dgm:presLayoutVars>
          <dgm:bulletEnabled val="1"/>
        </dgm:presLayoutVars>
      </dgm:prSet>
      <dgm:spPr/>
    </dgm:pt>
    <dgm:pt modelId="{FF917C4D-5C28-44D6-A329-E213786E3850}" type="pres">
      <dgm:prSet presAssocID="{C9646E54-FD23-4A79-B1AF-D16449D8E8B8}" presName="accent_2" presStyleCnt="0"/>
      <dgm:spPr/>
    </dgm:pt>
    <dgm:pt modelId="{3DC6477F-072D-43BA-BBD3-99AC0E9CAAF2}" type="pres">
      <dgm:prSet presAssocID="{C9646E54-FD23-4A79-B1AF-D16449D8E8B8}" presName="accentRepeatNode" presStyleLbl="solidFgAcc1" presStyleIdx="1" presStyleCnt="3"/>
      <dgm:spPr/>
    </dgm:pt>
    <dgm:pt modelId="{C30C0C79-DEB4-47F5-AADA-72A3E00CAF4C}" type="pres">
      <dgm:prSet presAssocID="{51C60AA3-CC4F-414B-A57E-F71AB00AC4A0}" presName="text_3" presStyleLbl="node1" presStyleIdx="2" presStyleCnt="3">
        <dgm:presLayoutVars>
          <dgm:bulletEnabled val="1"/>
        </dgm:presLayoutVars>
      </dgm:prSet>
      <dgm:spPr/>
    </dgm:pt>
    <dgm:pt modelId="{FA9FE449-E6BD-467B-9291-FB32CF62BB16}" type="pres">
      <dgm:prSet presAssocID="{51C60AA3-CC4F-414B-A57E-F71AB00AC4A0}" presName="accent_3" presStyleCnt="0"/>
      <dgm:spPr/>
    </dgm:pt>
    <dgm:pt modelId="{BE3919B2-5DEB-436A-BBC0-5EC5FCD358E5}" type="pres">
      <dgm:prSet presAssocID="{51C60AA3-CC4F-414B-A57E-F71AB00AC4A0}" presName="accentRepeatNode" presStyleLbl="solidFgAcc1" presStyleIdx="2" presStyleCnt="3"/>
      <dgm:spPr/>
    </dgm:pt>
  </dgm:ptLst>
  <dgm:cxnLst>
    <dgm:cxn modelId="{4F07E616-874D-43EA-B5E7-7F46185A1454}" type="presOf" srcId="{51C60AA3-CC4F-414B-A57E-F71AB00AC4A0}" destId="{C30C0C79-DEB4-47F5-AADA-72A3E00CAF4C}" srcOrd="0" destOrd="0" presId="urn:microsoft.com/office/officeart/2008/layout/VerticalCurvedList"/>
    <dgm:cxn modelId="{7286FD30-BE78-4680-BE2E-97B648A3020A}" type="presOf" srcId="{B12D9212-0618-436B-9C18-614E837C3109}" destId="{61689D11-BA59-4E85-A0C7-793F61BC8498}" srcOrd="0" destOrd="0" presId="urn:microsoft.com/office/officeart/2008/layout/VerticalCurvedList"/>
    <dgm:cxn modelId="{16448A33-A470-4E66-9B18-8DBD20A04D9E}" type="presOf" srcId="{6F94E410-7A07-46C4-84B3-3CE69890A949}" destId="{B2E487FC-9ADC-40B7-9CE7-43265FD484ED}" srcOrd="0" destOrd="0" presId="urn:microsoft.com/office/officeart/2008/layout/VerticalCurvedList"/>
    <dgm:cxn modelId="{3D4BBD59-4E17-4770-B1EB-2DFD58F08D6F}" srcId="{B12D9212-0618-436B-9C18-614E837C3109}" destId="{51C60AA3-CC4F-414B-A57E-F71AB00AC4A0}" srcOrd="2" destOrd="0" parTransId="{6B0E4F0E-C691-4943-B2A0-B71FFCBFFD30}" sibTransId="{82CDD3EC-C29D-4DE7-AE98-F4797DF004A2}"/>
    <dgm:cxn modelId="{4AD14ED0-E081-4DF4-A5C3-F9E64D02B54D}" type="presOf" srcId="{1BC701F1-E7FE-4BA7-99F0-AF107C565640}" destId="{92831B08-B2A5-4C01-85D6-ABAF9A10F358}" srcOrd="0" destOrd="0" presId="urn:microsoft.com/office/officeart/2008/layout/VerticalCurvedList"/>
    <dgm:cxn modelId="{CBECA3D0-AC0D-4A0D-8006-F8DD8CE18ED3}" srcId="{B12D9212-0618-436B-9C18-614E837C3109}" destId="{1BC701F1-E7FE-4BA7-99F0-AF107C565640}" srcOrd="0" destOrd="0" parTransId="{59047174-78B1-4944-8CA6-57D8A2C9BCD6}" sibTransId="{6F94E410-7A07-46C4-84B3-3CE69890A949}"/>
    <dgm:cxn modelId="{3C551CDA-2073-42A6-A5C5-431170288466}" type="presOf" srcId="{C9646E54-FD23-4A79-B1AF-D16449D8E8B8}" destId="{F8C76ECE-02AB-4D7A-B7FB-7B5E3BB5D012}" srcOrd="0" destOrd="0" presId="urn:microsoft.com/office/officeart/2008/layout/VerticalCurvedList"/>
    <dgm:cxn modelId="{64D31EE7-F211-49B7-B88B-37159D4D8CB8}" srcId="{B12D9212-0618-436B-9C18-614E837C3109}" destId="{C9646E54-FD23-4A79-B1AF-D16449D8E8B8}" srcOrd="1" destOrd="0" parTransId="{721C54DE-5C90-4469-919F-B9ECB981C56E}" sibTransId="{9D8DD1A8-86F6-4F53-9421-38F4E9BE38E0}"/>
    <dgm:cxn modelId="{7C692296-34E7-4A72-BB9E-EAFAA42758E8}" type="presParOf" srcId="{61689D11-BA59-4E85-A0C7-793F61BC8498}" destId="{B04023CC-BF73-4292-99EC-7DB5C899814A}" srcOrd="0" destOrd="0" presId="urn:microsoft.com/office/officeart/2008/layout/VerticalCurvedList"/>
    <dgm:cxn modelId="{38CFA23E-2D42-43B2-A6B5-9715D39F4181}" type="presParOf" srcId="{B04023CC-BF73-4292-99EC-7DB5C899814A}" destId="{88054DB3-6A93-4E58-B4D7-804AC000CB33}" srcOrd="0" destOrd="0" presId="urn:microsoft.com/office/officeart/2008/layout/VerticalCurvedList"/>
    <dgm:cxn modelId="{A0239B29-4AE6-49BE-BE2A-8D247F23100F}" type="presParOf" srcId="{88054DB3-6A93-4E58-B4D7-804AC000CB33}" destId="{25877C90-ACDD-4352-BB85-E5C08108CFF1}" srcOrd="0" destOrd="0" presId="urn:microsoft.com/office/officeart/2008/layout/VerticalCurvedList"/>
    <dgm:cxn modelId="{73A263FD-2DF9-4984-845C-4D95D3BC5778}" type="presParOf" srcId="{88054DB3-6A93-4E58-B4D7-804AC000CB33}" destId="{B2E487FC-9ADC-40B7-9CE7-43265FD484ED}" srcOrd="1" destOrd="0" presId="urn:microsoft.com/office/officeart/2008/layout/VerticalCurvedList"/>
    <dgm:cxn modelId="{8A48E0AE-23A7-4933-B37C-F92D7C65F8D4}" type="presParOf" srcId="{88054DB3-6A93-4E58-B4D7-804AC000CB33}" destId="{9AD82D97-B5D4-4E71-9E72-767FC4766DAB}" srcOrd="2" destOrd="0" presId="urn:microsoft.com/office/officeart/2008/layout/VerticalCurvedList"/>
    <dgm:cxn modelId="{9064F542-BD0A-47F4-8F00-E31E4563F96E}" type="presParOf" srcId="{88054DB3-6A93-4E58-B4D7-804AC000CB33}" destId="{0360D6FF-FB18-4EFA-BE31-CF37220154D2}" srcOrd="3" destOrd="0" presId="urn:microsoft.com/office/officeart/2008/layout/VerticalCurvedList"/>
    <dgm:cxn modelId="{4900BBF5-40BB-4454-A651-C5F73A8D10FF}" type="presParOf" srcId="{B04023CC-BF73-4292-99EC-7DB5C899814A}" destId="{92831B08-B2A5-4C01-85D6-ABAF9A10F358}" srcOrd="1" destOrd="0" presId="urn:microsoft.com/office/officeart/2008/layout/VerticalCurvedList"/>
    <dgm:cxn modelId="{6FFEDAD9-D502-4E9D-BD6A-8EFAF28C54CD}" type="presParOf" srcId="{B04023CC-BF73-4292-99EC-7DB5C899814A}" destId="{37603D99-DB8A-465F-BE8D-B03BFE8E6ACD}" srcOrd="2" destOrd="0" presId="urn:microsoft.com/office/officeart/2008/layout/VerticalCurvedList"/>
    <dgm:cxn modelId="{515A4C93-E1D0-43C9-B278-323EA29CB55A}" type="presParOf" srcId="{37603D99-DB8A-465F-BE8D-B03BFE8E6ACD}" destId="{FB7B6910-C0AB-4793-BDF6-650093A75590}" srcOrd="0" destOrd="0" presId="urn:microsoft.com/office/officeart/2008/layout/VerticalCurvedList"/>
    <dgm:cxn modelId="{F77083D7-9ED6-482C-B2A3-17AB4145B669}" type="presParOf" srcId="{B04023CC-BF73-4292-99EC-7DB5C899814A}" destId="{F8C76ECE-02AB-4D7A-B7FB-7B5E3BB5D012}" srcOrd="3" destOrd="0" presId="urn:microsoft.com/office/officeart/2008/layout/VerticalCurvedList"/>
    <dgm:cxn modelId="{4A3259F6-7279-4A5F-9F36-FB185ED76B12}" type="presParOf" srcId="{B04023CC-BF73-4292-99EC-7DB5C899814A}" destId="{FF917C4D-5C28-44D6-A329-E213786E3850}" srcOrd="4" destOrd="0" presId="urn:microsoft.com/office/officeart/2008/layout/VerticalCurvedList"/>
    <dgm:cxn modelId="{5962DF90-300D-41E9-BCAE-72B717C3E469}" type="presParOf" srcId="{FF917C4D-5C28-44D6-A329-E213786E3850}" destId="{3DC6477F-072D-43BA-BBD3-99AC0E9CAAF2}" srcOrd="0" destOrd="0" presId="urn:microsoft.com/office/officeart/2008/layout/VerticalCurvedList"/>
    <dgm:cxn modelId="{1F1FF668-3761-4B79-979C-A36FDE990965}" type="presParOf" srcId="{B04023CC-BF73-4292-99EC-7DB5C899814A}" destId="{C30C0C79-DEB4-47F5-AADA-72A3E00CAF4C}" srcOrd="5" destOrd="0" presId="urn:microsoft.com/office/officeart/2008/layout/VerticalCurvedList"/>
    <dgm:cxn modelId="{F52C8D49-C494-4C9E-AAD1-0DE7D40217DC}" type="presParOf" srcId="{B04023CC-BF73-4292-99EC-7DB5C899814A}" destId="{FA9FE449-E6BD-467B-9291-FB32CF62BB16}" srcOrd="6" destOrd="0" presId="urn:microsoft.com/office/officeart/2008/layout/VerticalCurvedList"/>
    <dgm:cxn modelId="{8FB67ED2-3612-4C2F-8A7C-BDA8DC508466}" type="presParOf" srcId="{FA9FE449-E6BD-467B-9291-FB32CF62BB16}" destId="{BE3919B2-5DEB-436A-BBC0-5EC5FCD358E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56EF7F-57E7-4F0C-AD94-AF75487D12C9}" type="doc">
      <dgm:prSet loTypeId="urn:microsoft.com/office/officeart/2005/8/layout/hList7" loCatId="process" qsTypeId="urn:microsoft.com/office/officeart/2005/8/quickstyle/simple1" qsCatId="simple" csTypeId="urn:microsoft.com/office/officeart/2005/8/colors/colorful1" csCatId="colorful" phldr="0"/>
      <dgm:spPr/>
    </dgm:pt>
    <dgm:pt modelId="{EDE6CB9B-7E17-4A46-A763-F1E69C341827}">
      <dgm:prSet phldrT="[Text]" phldr="1"/>
      <dgm:spPr/>
      <dgm:t>
        <a:bodyPr/>
        <a:lstStyle/>
        <a:p>
          <a:endParaRPr lang="en-US"/>
        </a:p>
      </dgm:t>
    </dgm:pt>
    <dgm:pt modelId="{D190E52B-FF28-4CD5-8BA8-3FAD4357B071}" type="parTrans" cxnId="{D843A8E4-81FB-4C67-85B8-65A461CD92D6}">
      <dgm:prSet/>
      <dgm:spPr/>
      <dgm:t>
        <a:bodyPr/>
        <a:lstStyle/>
        <a:p>
          <a:endParaRPr lang="en-US"/>
        </a:p>
      </dgm:t>
    </dgm:pt>
    <dgm:pt modelId="{0CD48426-8FF7-47A8-8686-19863EE1FBDE}" type="sibTrans" cxnId="{D843A8E4-81FB-4C67-85B8-65A461CD92D6}">
      <dgm:prSet/>
      <dgm:spPr/>
      <dgm:t>
        <a:bodyPr/>
        <a:lstStyle/>
        <a:p>
          <a:endParaRPr lang="en-US"/>
        </a:p>
      </dgm:t>
    </dgm:pt>
    <dgm:pt modelId="{9BBADC5B-914E-4B6E-802C-AA27FF130911}">
      <dgm:prSet phldrT="[Text]" phldr="1"/>
      <dgm:spPr/>
      <dgm:t>
        <a:bodyPr/>
        <a:lstStyle/>
        <a:p>
          <a:endParaRPr lang="en-US"/>
        </a:p>
      </dgm:t>
    </dgm:pt>
    <dgm:pt modelId="{FD57AC15-C569-4E5E-BA7D-F1DE552CCB31}" type="parTrans" cxnId="{B445513A-AF75-4B46-962C-DDF0EFB9F7D5}">
      <dgm:prSet/>
      <dgm:spPr/>
      <dgm:t>
        <a:bodyPr/>
        <a:lstStyle/>
        <a:p>
          <a:endParaRPr lang="en-US"/>
        </a:p>
      </dgm:t>
    </dgm:pt>
    <dgm:pt modelId="{9A67BB11-B4D5-4090-B377-85A5D4711915}" type="sibTrans" cxnId="{B445513A-AF75-4B46-962C-DDF0EFB9F7D5}">
      <dgm:prSet/>
      <dgm:spPr/>
      <dgm:t>
        <a:bodyPr/>
        <a:lstStyle/>
        <a:p>
          <a:endParaRPr lang="en-US"/>
        </a:p>
      </dgm:t>
    </dgm:pt>
    <dgm:pt modelId="{7CCFF8D9-67E5-4FEC-A04B-523C02541FC4}">
      <dgm:prSet phldrT="[Text]" phldr="1"/>
      <dgm:spPr/>
      <dgm:t>
        <a:bodyPr/>
        <a:lstStyle/>
        <a:p>
          <a:endParaRPr lang="en-US"/>
        </a:p>
      </dgm:t>
    </dgm:pt>
    <dgm:pt modelId="{B54B7D99-8E7F-4A9B-BEBF-350166ACB176}" type="parTrans" cxnId="{FA56210E-6FD8-4184-94F5-9183FEE596F8}">
      <dgm:prSet/>
      <dgm:spPr/>
      <dgm:t>
        <a:bodyPr/>
        <a:lstStyle/>
        <a:p>
          <a:endParaRPr lang="en-US"/>
        </a:p>
      </dgm:t>
    </dgm:pt>
    <dgm:pt modelId="{DCB2B215-DDB9-4F7E-A607-2BC0C3D67F40}" type="sibTrans" cxnId="{FA56210E-6FD8-4184-94F5-9183FEE596F8}">
      <dgm:prSet/>
      <dgm:spPr/>
      <dgm:t>
        <a:bodyPr/>
        <a:lstStyle/>
        <a:p>
          <a:endParaRPr lang="en-US"/>
        </a:p>
      </dgm:t>
    </dgm:pt>
    <dgm:pt modelId="{89E18185-40E1-4256-AC1D-CCCEABDDE91B}" type="pres">
      <dgm:prSet presAssocID="{F256EF7F-57E7-4F0C-AD94-AF75487D12C9}" presName="Name0" presStyleCnt="0">
        <dgm:presLayoutVars>
          <dgm:dir/>
          <dgm:resizeHandles val="exact"/>
        </dgm:presLayoutVars>
      </dgm:prSet>
      <dgm:spPr/>
    </dgm:pt>
    <dgm:pt modelId="{1721B91B-4BEF-46EF-9FF4-844D84BB133F}" type="pres">
      <dgm:prSet presAssocID="{F256EF7F-57E7-4F0C-AD94-AF75487D12C9}" presName="fgShape" presStyleLbl="fgShp" presStyleIdx="0" presStyleCnt="1"/>
      <dgm:spPr/>
    </dgm:pt>
    <dgm:pt modelId="{4E7701BE-D165-42E7-AA65-A90FBA35B140}" type="pres">
      <dgm:prSet presAssocID="{F256EF7F-57E7-4F0C-AD94-AF75487D12C9}" presName="linComp" presStyleCnt="0"/>
      <dgm:spPr/>
    </dgm:pt>
    <dgm:pt modelId="{35074FC8-003D-4506-82C7-7EFCDE70A7FB}" type="pres">
      <dgm:prSet presAssocID="{EDE6CB9B-7E17-4A46-A763-F1E69C341827}" presName="compNode" presStyleCnt="0"/>
      <dgm:spPr/>
    </dgm:pt>
    <dgm:pt modelId="{B625945D-28A9-4ED3-8AC6-A690A79A68CC}" type="pres">
      <dgm:prSet presAssocID="{EDE6CB9B-7E17-4A46-A763-F1E69C341827}" presName="bkgdShape" presStyleLbl="node1" presStyleIdx="0" presStyleCnt="3"/>
      <dgm:spPr/>
    </dgm:pt>
    <dgm:pt modelId="{02AE6D71-161D-4407-B0E1-D45D0940087D}" type="pres">
      <dgm:prSet presAssocID="{EDE6CB9B-7E17-4A46-A763-F1E69C341827}" presName="nodeTx" presStyleLbl="node1" presStyleIdx="0" presStyleCnt="3">
        <dgm:presLayoutVars>
          <dgm:bulletEnabled val="1"/>
        </dgm:presLayoutVars>
      </dgm:prSet>
      <dgm:spPr/>
    </dgm:pt>
    <dgm:pt modelId="{3FC040A7-8878-47C1-92EB-9362E0D6A577}" type="pres">
      <dgm:prSet presAssocID="{EDE6CB9B-7E17-4A46-A763-F1E69C341827}" presName="invisiNode" presStyleLbl="node1" presStyleIdx="0" presStyleCnt="3"/>
      <dgm:spPr/>
    </dgm:pt>
    <dgm:pt modelId="{139FB097-CE8A-45DF-BA3C-93200FBF3BBC}" type="pres">
      <dgm:prSet presAssocID="{EDE6CB9B-7E17-4A46-A763-F1E69C341827}" presName="imagNode" presStyleLbl="fgImgPlace1" presStyleIdx="0" presStyleCnt="3"/>
      <dgm:spPr/>
    </dgm:pt>
    <dgm:pt modelId="{BE258C19-8C9B-484E-8BDF-EC0EB8F53901}" type="pres">
      <dgm:prSet presAssocID="{0CD48426-8FF7-47A8-8686-19863EE1FBDE}" presName="sibTrans" presStyleLbl="sibTrans2D1" presStyleIdx="0" presStyleCnt="0"/>
      <dgm:spPr/>
    </dgm:pt>
    <dgm:pt modelId="{4FB4490B-B883-452A-8D0E-CD085CDB13FA}" type="pres">
      <dgm:prSet presAssocID="{9BBADC5B-914E-4B6E-802C-AA27FF130911}" presName="compNode" presStyleCnt="0"/>
      <dgm:spPr/>
    </dgm:pt>
    <dgm:pt modelId="{44173C32-9B1F-4CE9-9340-C7BB93FF6642}" type="pres">
      <dgm:prSet presAssocID="{9BBADC5B-914E-4B6E-802C-AA27FF130911}" presName="bkgdShape" presStyleLbl="node1" presStyleIdx="1" presStyleCnt="3"/>
      <dgm:spPr/>
    </dgm:pt>
    <dgm:pt modelId="{DE3F38AC-61AC-41DB-9FDF-EFDDFF6F304D}" type="pres">
      <dgm:prSet presAssocID="{9BBADC5B-914E-4B6E-802C-AA27FF130911}" presName="nodeTx" presStyleLbl="node1" presStyleIdx="1" presStyleCnt="3">
        <dgm:presLayoutVars>
          <dgm:bulletEnabled val="1"/>
        </dgm:presLayoutVars>
      </dgm:prSet>
      <dgm:spPr/>
    </dgm:pt>
    <dgm:pt modelId="{43CA1D1F-3B77-4A8C-9862-99F3CACA0224}" type="pres">
      <dgm:prSet presAssocID="{9BBADC5B-914E-4B6E-802C-AA27FF130911}" presName="invisiNode" presStyleLbl="node1" presStyleIdx="1" presStyleCnt="3"/>
      <dgm:spPr/>
    </dgm:pt>
    <dgm:pt modelId="{56850AB6-029C-42F4-AC72-6F485BE0DFBA}" type="pres">
      <dgm:prSet presAssocID="{9BBADC5B-914E-4B6E-802C-AA27FF130911}" presName="imagNode" presStyleLbl="fgImgPlace1" presStyleIdx="1" presStyleCnt="3"/>
      <dgm:spPr/>
    </dgm:pt>
    <dgm:pt modelId="{AB15370F-AB76-4822-907A-1B8680E4023C}" type="pres">
      <dgm:prSet presAssocID="{9A67BB11-B4D5-4090-B377-85A5D4711915}" presName="sibTrans" presStyleLbl="sibTrans2D1" presStyleIdx="0" presStyleCnt="0"/>
      <dgm:spPr/>
    </dgm:pt>
    <dgm:pt modelId="{35265D91-E043-4573-8575-9EF66AF9C821}" type="pres">
      <dgm:prSet presAssocID="{7CCFF8D9-67E5-4FEC-A04B-523C02541FC4}" presName="compNode" presStyleCnt="0"/>
      <dgm:spPr/>
    </dgm:pt>
    <dgm:pt modelId="{C937FA16-6D95-4161-8B07-39C9321D2167}" type="pres">
      <dgm:prSet presAssocID="{7CCFF8D9-67E5-4FEC-A04B-523C02541FC4}" presName="bkgdShape" presStyleLbl="node1" presStyleIdx="2" presStyleCnt="3"/>
      <dgm:spPr/>
    </dgm:pt>
    <dgm:pt modelId="{7E989ABF-9E1A-4127-986B-71B92D030DFD}" type="pres">
      <dgm:prSet presAssocID="{7CCFF8D9-67E5-4FEC-A04B-523C02541FC4}" presName="nodeTx" presStyleLbl="node1" presStyleIdx="2" presStyleCnt="3">
        <dgm:presLayoutVars>
          <dgm:bulletEnabled val="1"/>
        </dgm:presLayoutVars>
      </dgm:prSet>
      <dgm:spPr/>
    </dgm:pt>
    <dgm:pt modelId="{B2D0AE08-2F1C-4622-89FD-BA640091F154}" type="pres">
      <dgm:prSet presAssocID="{7CCFF8D9-67E5-4FEC-A04B-523C02541FC4}" presName="invisiNode" presStyleLbl="node1" presStyleIdx="2" presStyleCnt="3"/>
      <dgm:spPr/>
    </dgm:pt>
    <dgm:pt modelId="{8E066C5C-C037-4AD2-B901-9F3CB9BC49F2}" type="pres">
      <dgm:prSet presAssocID="{7CCFF8D9-67E5-4FEC-A04B-523C02541FC4}" presName="imagNode" presStyleLbl="fgImgPlace1" presStyleIdx="2" presStyleCnt="3"/>
      <dgm:spPr/>
    </dgm:pt>
  </dgm:ptLst>
  <dgm:cxnLst>
    <dgm:cxn modelId="{FA56210E-6FD8-4184-94F5-9183FEE596F8}" srcId="{F256EF7F-57E7-4F0C-AD94-AF75487D12C9}" destId="{7CCFF8D9-67E5-4FEC-A04B-523C02541FC4}" srcOrd="2" destOrd="0" parTransId="{B54B7D99-8E7F-4A9B-BEBF-350166ACB176}" sibTransId="{DCB2B215-DDB9-4F7E-A607-2BC0C3D67F40}"/>
    <dgm:cxn modelId="{CE4B7813-8DEC-4A39-8E66-C78EAA0AB998}" type="presOf" srcId="{F256EF7F-57E7-4F0C-AD94-AF75487D12C9}" destId="{89E18185-40E1-4256-AC1D-CCCEABDDE91B}" srcOrd="0" destOrd="0" presId="urn:microsoft.com/office/officeart/2005/8/layout/hList7"/>
    <dgm:cxn modelId="{DA01C113-FA7A-4FA7-BC00-7EBF36A48D4D}" type="presOf" srcId="{EDE6CB9B-7E17-4A46-A763-F1E69C341827}" destId="{B625945D-28A9-4ED3-8AC6-A690A79A68CC}" srcOrd="0" destOrd="0" presId="urn:microsoft.com/office/officeart/2005/8/layout/hList7"/>
    <dgm:cxn modelId="{6CB0BD16-1BD6-4BC3-99D3-CB78EC4288A9}" type="presOf" srcId="{9A67BB11-B4D5-4090-B377-85A5D4711915}" destId="{AB15370F-AB76-4822-907A-1B8680E4023C}" srcOrd="0" destOrd="0" presId="urn:microsoft.com/office/officeart/2005/8/layout/hList7"/>
    <dgm:cxn modelId="{A9182F1F-DEDE-43CB-9381-323E09EBBB7C}" type="presOf" srcId="{0CD48426-8FF7-47A8-8686-19863EE1FBDE}" destId="{BE258C19-8C9B-484E-8BDF-EC0EB8F53901}" srcOrd="0" destOrd="0" presId="urn:microsoft.com/office/officeart/2005/8/layout/hList7"/>
    <dgm:cxn modelId="{B445513A-AF75-4B46-962C-DDF0EFB9F7D5}" srcId="{F256EF7F-57E7-4F0C-AD94-AF75487D12C9}" destId="{9BBADC5B-914E-4B6E-802C-AA27FF130911}" srcOrd="1" destOrd="0" parTransId="{FD57AC15-C569-4E5E-BA7D-F1DE552CCB31}" sibTransId="{9A67BB11-B4D5-4090-B377-85A5D4711915}"/>
    <dgm:cxn modelId="{86A0AC3E-34C2-4E90-8B33-AEF3E1B9C133}" type="presOf" srcId="{EDE6CB9B-7E17-4A46-A763-F1E69C341827}" destId="{02AE6D71-161D-4407-B0E1-D45D0940087D}" srcOrd="1" destOrd="0" presId="urn:microsoft.com/office/officeart/2005/8/layout/hList7"/>
    <dgm:cxn modelId="{CE51FA90-F093-49AC-8039-EAFC5340A72B}" type="presOf" srcId="{9BBADC5B-914E-4B6E-802C-AA27FF130911}" destId="{DE3F38AC-61AC-41DB-9FDF-EFDDFF6F304D}" srcOrd="1" destOrd="0" presId="urn:microsoft.com/office/officeart/2005/8/layout/hList7"/>
    <dgm:cxn modelId="{1E03F8BC-2D5A-4467-AC1F-1FABF8C6DDD7}" type="presOf" srcId="{7CCFF8D9-67E5-4FEC-A04B-523C02541FC4}" destId="{C937FA16-6D95-4161-8B07-39C9321D2167}" srcOrd="0" destOrd="0" presId="urn:microsoft.com/office/officeart/2005/8/layout/hList7"/>
    <dgm:cxn modelId="{51D823CA-ACB6-40EE-A9E6-F4B15AB1ACB9}" type="presOf" srcId="{7CCFF8D9-67E5-4FEC-A04B-523C02541FC4}" destId="{7E989ABF-9E1A-4127-986B-71B92D030DFD}" srcOrd="1" destOrd="0" presId="urn:microsoft.com/office/officeart/2005/8/layout/hList7"/>
    <dgm:cxn modelId="{D843A8E4-81FB-4C67-85B8-65A461CD92D6}" srcId="{F256EF7F-57E7-4F0C-AD94-AF75487D12C9}" destId="{EDE6CB9B-7E17-4A46-A763-F1E69C341827}" srcOrd="0" destOrd="0" parTransId="{D190E52B-FF28-4CD5-8BA8-3FAD4357B071}" sibTransId="{0CD48426-8FF7-47A8-8686-19863EE1FBDE}"/>
    <dgm:cxn modelId="{BFE7A6E6-493C-40CF-B185-C39C04640949}" type="presOf" srcId="{9BBADC5B-914E-4B6E-802C-AA27FF130911}" destId="{44173C32-9B1F-4CE9-9340-C7BB93FF6642}" srcOrd="0" destOrd="0" presId="urn:microsoft.com/office/officeart/2005/8/layout/hList7"/>
    <dgm:cxn modelId="{940CE020-C712-4AAA-A2D8-6DF366954764}" type="presParOf" srcId="{89E18185-40E1-4256-AC1D-CCCEABDDE91B}" destId="{1721B91B-4BEF-46EF-9FF4-844D84BB133F}" srcOrd="0" destOrd="0" presId="urn:microsoft.com/office/officeart/2005/8/layout/hList7"/>
    <dgm:cxn modelId="{333740B8-2390-4B63-A8F4-6021A0DF0349}" type="presParOf" srcId="{89E18185-40E1-4256-AC1D-CCCEABDDE91B}" destId="{4E7701BE-D165-42E7-AA65-A90FBA35B140}" srcOrd="1" destOrd="0" presId="urn:microsoft.com/office/officeart/2005/8/layout/hList7"/>
    <dgm:cxn modelId="{75915B4F-FF1C-4FC9-A04D-7702A1265DF0}" type="presParOf" srcId="{4E7701BE-D165-42E7-AA65-A90FBA35B140}" destId="{35074FC8-003D-4506-82C7-7EFCDE70A7FB}" srcOrd="0" destOrd="0" presId="urn:microsoft.com/office/officeart/2005/8/layout/hList7"/>
    <dgm:cxn modelId="{1B6FB1F9-9F3A-4136-B8ED-66BF08A87F15}" type="presParOf" srcId="{35074FC8-003D-4506-82C7-7EFCDE70A7FB}" destId="{B625945D-28A9-4ED3-8AC6-A690A79A68CC}" srcOrd="0" destOrd="0" presId="urn:microsoft.com/office/officeart/2005/8/layout/hList7"/>
    <dgm:cxn modelId="{AB619915-4A20-43FE-B7CF-5B7E28DC05E2}" type="presParOf" srcId="{35074FC8-003D-4506-82C7-7EFCDE70A7FB}" destId="{02AE6D71-161D-4407-B0E1-D45D0940087D}" srcOrd="1" destOrd="0" presId="urn:microsoft.com/office/officeart/2005/8/layout/hList7"/>
    <dgm:cxn modelId="{036F57BA-5A73-40AA-9F28-5BCC0B5010E0}" type="presParOf" srcId="{35074FC8-003D-4506-82C7-7EFCDE70A7FB}" destId="{3FC040A7-8878-47C1-92EB-9362E0D6A577}" srcOrd="2" destOrd="0" presId="urn:microsoft.com/office/officeart/2005/8/layout/hList7"/>
    <dgm:cxn modelId="{37E8875F-354F-465F-AA6D-BAF59909C042}" type="presParOf" srcId="{35074FC8-003D-4506-82C7-7EFCDE70A7FB}" destId="{139FB097-CE8A-45DF-BA3C-93200FBF3BBC}" srcOrd="3" destOrd="0" presId="urn:microsoft.com/office/officeart/2005/8/layout/hList7"/>
    <dgm:cxn modelId="{7881A36C-F79D-426C-B448-BB3682765D6D}" type="presParOf" srcId="{4E7701BE-D165-42E7-AA65-A90FBA35B140}" destId="{BE258C19-8C9B-484E-8BDF-EC0EB8F53901}" srcOrd="1" destOrd="0" presId="urn:microsoft.com/office/officeart/2005/8/layout/hList7"/>
    <dgm:cxn modelId="{F07237E6-A4AA-4628-8103-19D84806484C}" type="presParOf" srcId="{4E7701BE-D165-42E7-AA65-A90FBA35B140}" destId="{4FB4490B-B883-452A-8D0E-CD085CDB13FA}" srcOrd="2" destOrd="0" presId="urn:microsoft.com/office/officeart/2005/8/layout/hList7"/>
    <dgm:cxn modelId="{EF895665-3A44-4C73-9548-588F4A4FF437}" type="presParOf" srcId="{4FB4490B-B883-452A-8D0E-CD085CDB13FA}" destId="{44173C32-9B1F-4CE9-9340-C7BB93FF6642}" srcOrd="0" destOrd="0" presId="urn:microsoft.com/office/officeart/2005/8/layout/hList7"/>
    <dgm:cxn modelId="{A54A20A5-B0DF-4D66-AE65-875A9CA01426}" type="presParOf" srcId="{4FB4490B-B883-452A-8D0E-CD085CDB13FA}" destId="{DE3F38AC-61AC-41DB-9FDF-EFDDFF6F304D}" srcOrd="1" destOrd="0" presId="urn:microsoft.com/office/officeart/2005/8/layout/hList7"/>
    <dgm:cxn modelId="{EB7B89C9-452E-4FF7-93D1-0044B98070A9}" type="presParOf" srcId="{4FB4490B-B883-452A-8D0E-CD085CDB13FA}" destId="{43CA1D1F-3B77-4A8C-9862-99F3CACA0224}" srcOrd="2" destOrd="0" presId="urn:microsoft.com/office/officeart/2005/8/layout/hList7"/>
    <dgm:cxn modelId="{D20FBBDF-9542-4660-9766-51948AA33E23}" type="presParOf" srcId="{4FB4490B-B883-452A-8D0E-CD085CDB13FA}" destId="{56850AB6-029C-42F4-AC72-6F485BE0DFBA}" srcOrd="3" destOrd="0" presId="urn:microsoft.com/office/officeart/2005/8/layout/hList7"/>
    <dgm:cxn modelId="{FB80A30E-5E5F-4677-AFE5-AEDD777B14E7}" type="presParOf" srcId="{4E7701BE-D165-42E7-AA65-A90FBA35B140}" destId="{AB15370F-AB76-4822-907A-1B8680E4023C}" srcOrd="3" destOrd="0" presId="urn:microsoft.com/office/officeart/2005/8/layout/hList7"/>
    <dgm:cxn modelId="{59B07298-7DAA-4A01-8F72-5EF027B94253}" type="presParOf" srcId="{4E7701BE-D165-42E7-AA65-A90FBA35B140}" destId="{35265D91-E043-4573-8575-9EF66AF9C821}" srcOrd="4" destOrd="0" presId="urn:microsoft.com/office/officeart/2005/8/layout/hList7"/>
    <dgm:cxn modelId="{8C2A7770-F6CD-474F-9F5E-E83AD6570623}" type="presParOf" srcId="{35265D91-E043-4573-8575-9EF66AF9C821}" destId="{C937FA16-6D95-4161-8B07-39C9321D2167}" srcOrd="0" destOrd="0" presId="urn:microsoft.com/office/officeart/2005/8/layout/hList7"/>
    <dgm:cxn modelId="{2FC13A80-ABE1-4B83-90D7-118198F0A8F5}" type="presParOf" srcId="{35265D91-E043-4573-8575-9EF66AF9C821}" destId="{7E989ABF-9E1A-4127-986B-71B92D030DFD}" srcOrd="1" destOrd="0" presId="urn:microsoft.com/office/officeart/2005/8/layout/hList7"/>
    <dgm:cxn modelId="{1654CB1B-74F5-4AB5-B682-351D444599A3}" type="presParOf" srcId="{35265D91-E043-4573-8575-9EF66AF9C821}" destId="{B2D0AE08-2F1C-4622-89FD-BA640091F154}" srcOrd="2" destOrd="0" presId="urn:microsoft.com/office/officeart/2005/8/layout/hList7"/>
    <dgm:cxn modelId="{82D111CA-7C6D-467D-8F31-AC74E074D2EF}" type="presParOf" srcId="{35265D91-E043-4573-8575-9EF66AF9C821}" destId="{8E066C5C-C037-4AD2-B901-9F3CB9BC49F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6451B3-8B28-4075-9B9C-CBC6D84C06F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743835E-7274-4FA6-9933-CD7F95DE4051}">
      <dgm:prSet phldrT="[Text]" custT="1"/>
      <dgm:spPr/>
      <dgm:t>
        <a:bodyPr anchor="ctr" anchorCtr="0"/>
        <a:lstStyle/>
        <a:p>
          <a:pPr rtl="0"/>
          <a:r>
            <a:rPr lang="en-US" sz="2000" b="1" dirty="0">
              <a:latin typeface="Arial" panose="020B0604020202020204"/>
            </a:rPr>
            <a:t>        No thanks</a:t>
          </a:r>
          <a:endParaRPr lang="en-US" sz="2000" b="0" dirty="0"/>
        </a:p>
      </dgm:t>
    </dgm:pt>
    <dgm:pt modelId="{C4EE3E7F-5854-4CE1-839A-152DA6206E2A}" type="parTrans" cxnId="{7EC4FC20-C04B-4CDB-85EC-96240833585B}">
      <dgm:prSet/>
      <dgm:spPr/>
      <dgm:t>
        <a:bodyPr/>
        <a:lstStyle/>
        <a:p>
          <a:endParaRPr lang="en-US"/>
        </a:p>
      </dgm:t>
    </dgm:pt>
    <dgm:pt modelId="{0DCE0D1F-8CCA-45E3-8167-BE034B33CDEB}" type="sibTrans" cxnId="{7EC4FC20-C04B-4CDB-85EC-96240833585B}">
      <dgm:prSet/>
      <dgm:spPr/>
      <dgm:t>
        <a:bodyPr/>
        <a:lstStyle/>
        <a:p>
          <a:endParaRPr lang="en-US"/>
        </a:p>
      </dgm:t>
    </dgm:pt>
    <dgm:pt modelId="{2010EF69-333C-4C08-9780-0FB50688B50C}">
      <dgm:prSet phldr="0" custT="1"/>
      <dgm:spPr>
        <a:solidFill>
          <a:schemeClr val="accent4"/>
        </a:solidFill>
      </dgm:spPr>
      <dgm:t>
        <a:bodyPr anchor="ctr" anchorCtr="0"/>
        <a:lstStyle/>
        <a:p>
          <a:pPr rtl="0"/>
          <a:r>
            <a:rPr lang="en-US" sz="2000" b="1" dirty="0">
              <a:latin typeface="Arial" panose="020B0604020202020204"/>
            </a:rPr>
            <a:t>        Yes</a:t>
          </a:r>
        </a:p>
      </dgm:t>
    </dgm:pt>
    <dgm:pt modelId="{DF393BE2-CF81-42C2-88FE-C41FD3938635}" type="sibTrans" cxnId="{8DE4664D-BFCF-4946-BB0C-3821E3FA8445}">
      <dgm:prSet/>
      <dgm:spPr/>
      <dgm:t>
        <a:bodyPr/>
        <a:lstStyle/>
        <a:p>
          <a:endParaRPr lang="en-US"/>
        </a:p>
      </dgm:t>
    </dgm:pt>
    <dgm:pt modelId="{F4C18107-0FAA-42C7-B0EA-AFA2F60862A1}" type="parTrans" cxnId="{8DE4664D-BFCF-4946-BB0C-3821E3FA8445}">
      <dgm:prSet/>
      <dgm:spPr/>
      <dgm:t>
        <a:bodyPr/>
        <a:lstStyle/>
        <a:p>
          <a:endParaRPr lang="en-US"/>
        </a:p>
      </dgm:t>
    </dgm:pt>
    <dgm:pt modelId="{97F4CD1E-60C5-4A4A-BF9B-D095320D5436}" type="pres">
      <dgm:prSet presAssocID="{7A6451B3-8B28-4075-9B9C-CBC6D84C06F2}" presName="linear" presStyleCnt="0">
        <dgm:presLayoutVars>
          <dgm:animLvl val="lvl"/>
          <dgm:resizeHandles val="exact"/>
        </dgm:presLayoutVars>
      </dgm:prSet>
      <dgm:spPr/>
    </dgm:pt>
    <dgm:pt modelId="{1E4BBFE6-2FBB-4BD7-B7CD-E2042FB96470}" type="pres">
      <dgm:prSet presAssocID="{2010EF69-333C-4C08-9780-0FB50688B50C}" presName="parentText" presStyleLbl="node1" presStyleIdx="0" presStyleCnt="2" custFlipHor="1" custScaleX="33328" custLinFactNeighborX="-24154" custLinFactNeighborY="40749">
        <dgm:presLayoutVars>
          <dgm:chMax val="0"/>
          <dgm:bulletEnabled val="1"/>
        </dgm:presLayoutVars>
      </dgm:prSet>
      <dgm:spPr/>
    </dgm:pt>
    <dgm:pt modelId="{E9A04A25-43AB-4B03-896F-BCD735FB870A}" type="pres">
      <dgm:prSet presAssocID="{DF393BE2-CF81-42C2-88FE-C41FD3938635}" presName="spacer" presStyleCnt="0"/>
      <dgm:spPr/>
    </dgm:pt>
    <dgm:pt modelId="{C4E55B93-3C75-4214-BB9B-3DF3D79742E4}" type="pres">
      <dgm:prSet presAssocID="{C743835E-7274-4FA6-9933-CD7F95DE4051}" presName="parentText" presStyleLbl="node1" presStyleIdx="1" presStyleCnt="2" custScaleX="33589" custLinFactY="-96781" custLinFactNeighborX="13926" custLinFactNeighborY="-100000">
        <dgm:presLayoutVars>
          <dgm:chMax val="0"/>
          <dgm:bulletEnabled val="1"/>
        </dgm:presLayoutVars>
      </dgm:prSet>
      <dgm:spPr/>
    </dgm:pt>
  </dgm:ptLst>
  <dgm:cxnLst>
    <dgm:cxn modelId="{7EC4FC20-C04B-4CDB-85EC-96240833585B}" srcId="{7A6451B3-8B28-4075-9B9C-CBC6D84C06F2}" destId="{C743835E-7274-4FA6-9933-CD7F95DE4051}" srcOrd="1" destOrd="0" parTransId="{C4EE3E7F-5854-4CE1-839A-152DA6206E2A}" sibTransId="{0DCE0D1F-8CCA-45E3-8167-BE034B33CDEB}"/>
    <dgm:cxn modelId="{34E26249-A9EC-4A7A-8187-308EA72E3069}" type="presOf" srcId="{C743835E-7274-4FA6-9933-CD7F95DE4051}" destId="{C4E55B93-3C75-4214-BB9B-3DF3D79742E4}" srcOrd="0" destOrd="0" presId="urn:microsoft.com/office/officeart/2005/8/layout/vList2"/>
    <dgm:cxn modelId="{8DE4664D-BFCF-4946-BB0C-3821E3FA8445}" srcId="{7A6451B3-8B28-4075-9B9C-CBC6D84C06F2}" destId="{2010EF69-333C-4C08-9780-0FB50688B50C}" srcOrd="0" destOrd="0" parTransId="{F4C18107-0FAA-42C7-B0EA-AFA2F60862A1}" sibTransId="{DF393BE2-CF81-42C2-88FE-C41FD3938635}"/>
    <dgm:cxn modelId="{71CC7988-09B6-4195-8349-095965C04558}" type="presOf" srcId="{2010EF69-333C-4C08-9780-0FB50688B50C}" destId="{1E4BBFE6-2FBB-4BD7-B7CD-E2042FB96470}" srcOrd="0" destOrd="0" presId="urn:microsoft.com/office/officeart/2005/8/layout/vList2"/>
    <dgm:cxn modelId="{F69DBBD7-9FC8-4805-AED8-A02C74DA4021}" type="presOf" srcId="{7A6451B3-8B28-4075-9B9C-CBC6D84C06F2}" destId="{97F4CD1E-60C5-4A4A-BF9B-D095320D5436}" srcOrd="0" destOrd="0" presId="urn:microsoft.com/office/officeart/2005/8/layout/vList2"/>
    <dgm:cxn modelId="{D9D0B529-CF3A-4284-A480-25D62FE8B1A0}" type="presParOf" srcId="{97F4CD1E-60C5-4A4A-BF9B-D095320D5436}" destId="{1E4BBFE6-2FBB-4BD7-B7CD-E2042FB96470}" srcOrd="0" destOrd="0" presId="urn:microsoft.com/office/officeart/2005/8/layout/vList2"/>
    <dgm:cxn modelId="{46DEF28A-6528-441B-8F35-AC4C0EA66562}" type="presParOf" srcId="{97F4CD1E-60C5-4A4A-BF9B-D095320D5436}" destId="{E9A04A25-43AB-4B03-896F-BCD735FB870A}" srcOrd="1" destOrd="0" presId="urn:microsoft.com/office/officeart/2005/8/layout/vList2"/>
    <dgm:cxn modelId="{6E877CD9-B023-494B-B46C-2BF03DFC778D}" type="presParOf" srcId="{97F4CD1E-60C5-4A4A-BF9B-D095320D5436}" destId="{C4E55B93-3C75-4214-BB9B-3DF3D79742E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6451B3-8B28-4075-9B9C-CBC6D84C06F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743835E-7274-4FA6-9933-CD7F95DE4051}">
      <dgm:prSet phldrT="[Text]" custT="1"/>
      <dgm:spPr/>
      <dgm:t>
        <a:bodyPr anchor="ctr" anchorCtr="0"/>
        <a:lstStyle/>
        <a:p>
          <a:pPr rtl="0"/>
          <a:r>
            <a:rPr lang="en-US" sz="2000" b="1" dirty="0">
              <a:latin typeface="Arial" panose="020B0604020202020204"/>
            </a:rPr>
            <a:t>        No thanks</a:t>
          </a:r>
          <a:endParaRPr lang="en-US" sz="2000" b="0" dirty="0"/>
        </a:p>
      </dgm:t>
    </dgm:pt>
    <dgm:pt modelId="{C4EE3E7F-5854-4CE1-839A-152DA6206E2A}" type="parTrans" cxnId="{7EC4FC20-C04B-4CDB-85EC-96240833585B}">
      <dgm:prSet/>
      <dgm:spPr/>
      <dgm:t>
        <a:bodyPr/>
        <a:lstStyle/>
        <a:p>
          <a:endParaRPr lang="en-US"/>
        </a:p>
      </dgm:t>
    </dgm:pt>
    <dgm:pt modelId="{0DCE0D1F-8CCA-45E3-8167-BE034B33CDEB}" type="sibTrans" cxnId="{7EC4FC20-C04B-4CDB-85EC-96240833585B}">
      <dgm:prSet/>
      <dgm:spPr/>
      <dgm:t>
        <a:bodyPr/>
        <a:lstStyle/>
        <a:p>
          <a:endParaRPr lang="en-US"/>
        </a:p>
      </dgm:t>
    </dgm:pt>
    <dgm:pt modelId="{2010EF69-333C-4C08-9780-0FB50688B50C}">
      <dgm:prSet phldr="0" custT="1"/>
      <dgm:spPr>
        <a:solidFill>
          <a:schemeClr val="accent4"/>
        </a:solidFill>
      </dgm:spPr>
      <dgm:t>
        <a:bodyPr anchor="ctr" anchorCtr="0"/>
        <a:lstStyle/>
        <a:p>
          <a:pPr rtl="0"/>
          <a:r>
            <a:rPr lang="en-US" sz="2000" b="1" dirty="0">
              <a:latin typeface="Arial" panose="020B0604020202020204"/>
            </a:rPr>
            <a:t>        Yes</a:t>
          </a:r>
        </a:p>
      </dgm:t>
    </dgm:pt>
    <dgm:pt modelId="{DF393BE2-CF81-42C2-88FE-C41FD3938635}" type="sibTrans" cxnId="{8DE4664D-BFCF-4946-BB0C-3821E3FA8445}">
      <dgm:prSet/>
      <dgm:spPr/>
      <dgm:t>
        <a:bodyPr/>
        <a:lstStyle/>
        <a:p>
          <a:endParaRPr lang="en-US"/>
        </a:p>
      </dgm:t>
    </dgm:pt>
    <dgm:pt modelId="{F4C18107-0FAA-42C7-B0EA-AFA2F60862A1}" type="parTrans" cxnId="{8DE4664D-BFCF-4946-BB0C-3821E3FA8445}">
      <dgm:prSet/>
      <dgm:spPr/>
      <dgm:t>
        <a:bodyPr/>
        <a:lstStyle/>
        <a:p>
          <a:endParaRPr lang="en-US"/>
        </a:p>
      </dgm:t>
    </dgm:pt>
    <dgm:pt modelId="{97F4CD1E-60C5-4A4A-BF9B-D095320D5436}" type="pres">
      <dgm:prSet presAssocID="{7A6451B3-8B28-4075-9B9C-CBC6D84C06F2}" presName="linear" presStyleCnt="0">
        <dgm:presLayoutVars>
          <dgm:animLvl val="lvl"/>
          <dgm:resizeHandles val="exact"/>
        </dgm:presLayoutVars>
      </dgm:prSet>
      <dgm:spPr/>
    </dgm:pt>
    <dgm:pt modelId="{1E4BBFE6-2FBB-4BD7-B7CD-E2042FB96470}" type="pres">
      <dgm:prSet presAssocID="{2010EF69-333C-4C08-9780-0FB50688B50C}" presName="parentText" presStyleLbl="node1" presStyleIdx="0" presStyleCnt="2" custFlipHor="1" custScaleX="33328" custLinFactNeighborX="-24154" custLinFactNeighborY="40749">
        <dgm:presLayoutVars>
          <dgm:chMax val="0"/>
          <dgm:bulletEnabled val="1"/>
        </dgm:presLayoutVars>
      </dgm:prSet>
      <dgm:spPr/>
    </dgm:pt>
    <dgm:pt modelId="{E9A04A25-43AB-4B03-896F-BCD735FB870A}" type="pres">
      <dgm:prSet presAssocID="{DF393BE2-CF81-42C2-88FE-C41FD3938635}" presName="spacer" presStyleCnt="0"/>
      <dgm:spPr/>
    </dgm:pt>
    <dgm:pt modelId="{C4E55B93-3C75-4214-BB9B-3DF3D79742E4}" type="pres">
      <dgm:prSet presAssocID="{C743835E-7274-4FA6-9933-CD7F95DE4051}" presName="parentText" presStyleLbl="node1" presStyleIdx="1" presStyleCnt="2" custScaleX="33589" custLinFactY="-96781" custLinFactNeighborX="13926" custLinFactNeighborY="-100000">
        <dgm:presLayoutVars>
          <dgm:chMax val="0"/>
          <dgm:bulletEnabled val="1"/>
        </dgm:presLayoutVars>
      </dgm:prSet>
      <dgm:spPr/>
    </dgm:pt>
  </dgm:ptLst>
  <dgm:cxnLst>
    <dgm:cxn modelId="{7EC4FC20-C04B-4CDB-85EC-96240833585B}" srcId="{7A6451B3-8B28-4075-9B9C-CBC6D84C06F2}" destId="{C743835E-7274-4FA6-9933-CD7F95DE4051}" srcOrd="1" destOrd="0" parTransId="{C4EE3E7F-5854-4CE1-839A-152DA6206E2A}" sibTransId="{0DCE0D1F-8CCA-45E3-8167-BE034B33CDEB}"/>
    <dgm:cxn modelId="{34E26249-A9EC-4A7A-8187-308EA72E3069}" type="presOf" srcId="{C743835E-7274-4FA6-9933-CD7F95DE4051}" destId="{C4E55B93-3C75-4214-BB9B-3DF3D79742E4}" srcOrd="0" destOrd="0" presId="urn:microsoft.com/office/officeart/2005/8/layout/vList2"/>
    <dgm:cxn modelId="{8DE4664D-BFCF-4946-BB0C-3821E3FA8445}" srcId="{7A6451B3-8B28-4075-9B9C-CBC6D84C06F2}" destId="{2010EF69-333C-4C08-9780-0FB50688B50C}" srcOrd="0" destOrd="0" parTransId="{F4C18107-0FAA-42C7-B0EA-AFA2F60862A1}" sibTransId="{DF393BE2-CF81-42C2-88FE-C41FD3938635}"/>
    <dgm:cxn modelId="{71CC7988-09B6-4195-8349-095965C04558}" type="presOf" srcId="{2010EF69-333C-4C08-9780-0FB50688B50C}" destId="{1E4BBFE6-2FBB-4BD7-B7CD-E2042FB96470}" srcOrd="0" destOrd="0" presId="urn:microsoft.com/office/officeart/2005/8/layout/vList2"/>
    <dgm:cxn modelId="{F69DBBD7-9FC8-4805-AED8-A02C74DA4021}" type="presOf" srcId="{7A6451B3-8B28-4075-9B9C-CBC6D84C06F2}" destId="{97F4CD1E-60C5-4A4A-BF9B-D095320D5436}" srcOrd="0" destOrd="0" presId="urn:microsoft.com/office/officeart/2005/8/layout/vList2"/>
    <dgm:cxn modelId="{D9D0B529-CF3A-4284-A480-25D62FE8B1A0}" type="presParOf" srcId="{97F4CD1E-60C5-4A4A-BF9B-D095320D5436}" destId="{1E4BBFE6-2FBB-4BD7-B7CD-E2042FB96470}" srcOrd="0" destOrd="0" presId="urn:microsoft.com/office/officeart/2005/8/layout/vList2"/>
    <dgm:cxn modelId="{46DEF28A-6528-441B-8F35-AC4C0EA66562}" type="presParOf" srcId="{97F4CD1E-60C5-4A4A-BF9B-D095320D5436}" destId="{E9A04A25-43AB-4B03-896F-BCD735FB870A}" srcOrd="1" destOrd="0" presId="urn:microsoft.com/office/officeart/2005/8/layout/vList2"/>
    <dgm:cxn modelId="{6E877CD9-B023-494B-B46C-2BF03DFC778D}" type="presParOf" srcId="{97F4CD1E-60C5-4A4A-BF9B-D095320D5436}" destId="{C4E55B93-3C75-4214-BB9B-3DF3D79742E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B7C76-9A72-4ABB-87B0-7082796C1572}">
      <dsp:nvSpPr>
        <dsp:cNvPr id="0" name=""/>
        <dsp:cNvSpPr/>
      </dsp:nvSpPr>
      <dsp:spPr>
        <a:xfrm>
          <a:off x="0" y="158537"/>
          <a:ext cx="8204500" cy="11324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1754140" y="158537"/>
        <a:ext cx="6450359" cy="1132407"/>
      </dsp:txXfrm>
    </dsp:sp>
    <dsp:sp modelId="{8282C180-86DF-46B1-9D29-CAABC640E30D}">
      <dsp:nvSpPr>
        <dsp:cNvPr id="0" name=""/>
        <dsp:cNvSpPr/>
      </dsp:nvSpPr>
      <dsp:spPr>
        <a:xfrm>
          <a:off x="113240" y="275763"/>
          <a:ext cx="1640900" cy="905926"/>
        </a:xfrm>
        <a:prstGeom prst="roundRect">
          <a:avLst>
            <a:gd name="adj" fmla="val 1000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6FCBB-BBB5-4099-91EE-AE5D029F6C75}">
      <dsp:nvSpPr>
        <dsp:cNvPr id="0" name=""/>
        <dsp:cNvSpPr/>
      </dsp:nvSpPr>
      <dsp:spPr>
        <a:xfrm>
          <a:off x="0" y="1332323"/>
          <a:ext cx="8204500" cy="11324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1754140" y="1332323"/>
        <a:ext cx="6450359" cy="1132407"/>
      </dsp:txXfrm>
    </dsp:sp>
    <dsp:sp modelId="{4A2185A7-AB2A-4614-8A68-FF2C1F5BDC63}">
      <dsp:nvSpPr>
        <dsp:cNvPr id="0" name=""/>
        <dsp:cNvSpPr/>
      </dsp:nvSpPr>
      <dsp:spPr>
        <a:xfrm>
          <a:off x="113240" y="1450369"/>
          <a:ext cx="1640900" cy="905926"/>
        </a:xfrm>
        <a:prstGeom prst="roundRect">
          <a:avLst>
            <a:gd name="adj" fmla="val 1000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E315B-7BF6-464F-B1F8-5154F190E1C9}">
      <dsp:nvSpPr>
        <dsp:cNvPr id="0" name=""/>
        <dsp:cNvSpPr/>
      </dsp:nvSpPr>
      <dsp:spPr>
        <a:xfrm>
          <a:off x="0" y="2491297"/>
          <a:ext cx="8204500" cy="11324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1754140" y="2491297"/>
        <a:ext cx="6450359" cy="1132407"/>
      </dsp:txXfrm>
    </dsp:sp>
    <dsp:sp modelId="{E6608033-8302-4425-9AD2-99A9BBD050CE}">
      <dsp:nvSpPr>
        <dsp:cNvPr id="0" name=""/>
        <dsp:cNvSpPr/>
      </dsp:nvSpPr>
      <dsp:spPr>
        <a:xfrm>
          <a:off x="113240" y="2604537"/>
          <a:ext cx="1640900" cy="905926"/>
        </a:xfrm>
        <a:prstGeom prst="roundRect">
          <a:avLst>
            <a:gd name="adj" fmla="val 1000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487FC-9ADC-40B7-9CE7-43265FD484ED}">
      <dsp:nvSpPr>
        <dsp:cNvPr id="0" name=""/>
        <dsp:cNvSpPr/>
      </dsp:nvSpPr>
      <dsp:spPr>
        <a:xfrm>
          <a:off x="-4096193" y="-628677"/>
          <a:ext cx="4881059" cy="4881059"/>
        </a:xfrm>
        <a:prstGeom prst="blockArc">
          <a:avLst>
            <a:gd name="adj1" fmla="val 18900000"/>
            <a:gd name="adj2" fmla="val 2700000"/>
            <a:gd name="adj3" fmla="val 44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831B08-B2A5-4C01-85D6-ABAF9A10F358}">
      <dsp:nvSpPr>
        <dsp:cNvPr id="0" name=""/>
        <dsp:cNvSpPr/>
      </dsp:nvSpPr>
      <dsp:spPr>
        <a:xfrm>
          <a:off x="504744" y="362370"/>
          <a:ext cx="7651522" cy="7247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263" tIns="99060" rIns="99060" bIns="99060" numCol="1" spcCol="1270" anchor="ctr" anchorCtr="0">
          <a:noAutofit/>
        </a:bodyPr>
        <a:lstStyle/>
        <a:p>
          <a:pPr marL="0" lvl="0" indent="0" algn="l" defTabSz="1733550">
            <a:lnSpc>
              <a:spcPct val="90000"/>
            </a:lnSpc>
            <a:spcBef>
              <a:spcPct val="0"/>
            </a:spcBef>
            <a:spcAft>
              <a:spcPct val="35000"/>
            </a:spcAft>
            <a:buNone/>
          </a:pPr>
          <a:endParaRPr lang="en-US" sz="3900" kern="1200"/>
        </a:p>
      </dsp:txBody>
      <dsp:txXfrm>
        <a:off x="504744" y="362370"/>
        <a:ext cx="7651522" cy="724741"/>
      </dsp:txXfrm>
    </dsp:sp>
    <dsp:sp modelId="{FB7B6910-C0AB-4793-BDF6-650093A75590}">
      <dsp:nvSpPr>
        <dsp:cNvPr id="0" name=""/>
        <dsp:cNvSpPr/>
      </dsp:nvSpPr>
      <dsp:spPr>
        <a:xfrm>
          <a:off x="51781" y="271777"/>
          <a:ext cx="905926" cy="90592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C76ECE-02AB-4D7A-B7FB-7B5E3BB5D012}">
      <dsp:nvSpPr>
        <dsp:cNvPr id="0" name=""/>
        <dsp:cNvSpPr/>
      </dsp:nvSpPr>
      <dsp:spPr>
        <a:xfrm>
          <a:off x="768188" y="1449481"/>
          <a:ext cx="7388079" cy="7247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263" tIns="99060" rIns="99060" bIns="99060" numCol="1" spcCol="1270" anchor="ctr" anchorCtr="0">
          <a:noAutofit/>
        </a:bodyPr>
        <a:lstStyle/>
        <a:p>
          <a:pPr marL="0" lvl="0" indent="0" algn="l" defTabSz="1733550">
            <a:lnSpc>
              <a:spcPct val="90000"/>
            </a:lnSpc>
            <a:spcBef>
              <a:spcPct val="0"/>
            </a:spcBef>
            <a:spcAft>
              <a:spcPct val="35000"/>
            </a:spcAft>
            <a:buNone/>
          </a:pPr>
          <a:endParaRPr lang="en-US" sz="3900" kern="1200"/>
        </a:p>
      </dsp:txBody>
      <dsp:txXfrm>
        <a:off x="768188" y="1449481"/>
        <a:ext cx="7388079" cy="724741"/>
      </dsp:txXfrm>
    </dsp:sp>
    <dsp:sp modelId="{3DC6477F-072D-43BA-BBD3-99AC0E9CAAF2}">
      <dsp:nvSpPr>
        <dsp:cNvPr id="0" name=""/>
        <dsp:cNvSpPr/>
      </dsp:nvSpPr>
      <dsp:spPr>
        <a:xfrm>
          <a:off x="315225" y="1358889"/>
          <a:ext cx="905926" cy="90592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0C0C79-DEB4-47F5-AADA-72A3E00CAF4C}">
      <dsp:nvSpPr>
        <dsp:cNvPr id="0" name=""/>
        <dsp:cNvSpPr/>
      </dsp:nvSpPr>
      <dsp:spPr>
        <a:xfrm>
          <a:off x="504744" y="2536593"/>
          <a:ext cx="7651522" cy="7247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263" tIns="99060" rIns="99060" bIns="99060" numCol="1" spcCol="1270" anchor="ctr" anchorCtr="0">
          <a:noAutofit/>
        </a:bodyPr>
        <a:lstStyle/>
        <a:p>
          <a:pPr marL="0" lvl="0" indent="0" algn="l" defTabSz="1733550">
            <a:lnSpc>
              <a:spcPct val="90000"/>
            </a:lnSpc>
            <a:spcBef>
              <a:spcPct val="0"/>
            </a:spcBef>
            <a:spcAft>
              <a:spcPct val="35000"/>
            </a:spcAft>
            <a:buNone/>
          </a:pPr>
          <a:endParaRPr lang="en-US" sz="3900" kern="1200"/>
        </a:p>
      </dsp:txBody>
      <dsp:txXfrm>
        <a:off x="504744" y="2536593"/>
        <a:ext cx="7651522" cy="724741"/>
      </dsp:txXfrm>
    </dsp:sp>
    <dsp:sp modelId="{BE3919B2-5DEB-436A-BBC0-5EC5FCD358E5}">
      <dsp:nvSpPr>
        <dsp:cNvPr id="0" name=""/>
        <dsp:cNvSpPr/>
      </dsp:nvSpPr>
      <dsp:spPr>
        <a:xfrm>
          <a:off x="51781" y="2446000"/>
          <a:ext cx="905926" cy="90592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5945D-28A9-4ED3-8AC6-A690A79A68CC}">
      <dsp:nvSpPr>
        <dsp:cNvPr id="0" name=""/>
        <dsp:cNvSpPr/>
      </dsp:nvSpPr>
      <dsp:spPr>
        <a:xfrm>
          <a:off x="1902" y="0"/>
          <a:ext cx="2960429" cy="36358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1902" y="1454333"/>
        <a:ext cx="2960429" cy="1454333"/>
      </dsp:txXfrm>
    </dsp:sp>
    <dsp:sp modelId="{139FB097-CE8A-45DF-BA3C-93200FBF3BBC}">
      <dsp:nvSpPr>
        <dsp:cNvPr id="0" name=""/>
        <dsp:cNvSpPr/>
      </dsp:nvSpPr>
      <dsp:spPr>
        <a:xfrm>
          <a:off x="876751" y="218150"/>
          <a:ext cx="1210732" cy="1210732"/>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173C32-9B1F-4CE9-9340-C7BB93FF6642}">
      <dsp:nvSpPr>
        <dsp:cNvPr id="0" name=""/>
        <dsp:cNvSpPr/>
      </dsp:nvSpPr>
      <dsp:spPr>
        <a:xfrm>
          <a:off x="3051145" y="0"/>
          <a:ext cx="2960429" cy="363583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3051145" y="1454333"/>
        <a:ext cx="2960429" cy="1454333"/>
      </dsp:txXfrm>
    </dsp:sp>
    <dsp:sp modelId="{56850AB6-029C-42F4-AC72-6F485BE0DFBA}">
      <dsp:nvSpPr>
        <dsp:cNvPr id="0" name=""/>
        <dsp:cNvSpPr/>
      </dsp:nvSpPr>
      <dsp:spPr>
        <a:xfrm>
          <a:off x="3925993" y="218150"/>
          <a:ext cx="1210732" cy="1210732"/>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7FA16-6D95-4161-8B07-39C9321D2167}">
      <dsp:nvSpPr>
        <dsp:cNvPr id="0" name=""/>
        <dsp:cNvSpPr/>
      </dsp:nvSpPr>
      <dsp:spPr>
        <a:xfrm>
          <a:off x="6100387" y="0"/>
          <a:ext cx="2960429" cy="363583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6100387" y="1454333"/>
        <a:ext cx="2960429" cy="1454333"/>
      </dsp:txXfrm>
    </dsp:sp>
    <dsp:sp modelId="{8E066C5C-C037-4AD2-B901-9F3CB9BC49F2}">
      <dsp:nvSpPr>
        <dsp:cNvPr id="0" name=""/>
        <dsp:cNvSpPr/>
      </dsp:nvSpPr>
      <dsp:spPr>
        <a:xfrm>
          <a:off x="6975236" y="218150"/>
          <a:ext cx="1210732" cy="1210732"/>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1B91B-4BEF-46EF-9FF4-844D84BB133F}">
      <dsp:nvSpPr>
        <dsp:cNvPr id="0" name=""/>
        <dsp:cNvSpPr/>
      </dsp:nvSpPr>
      <dsp:spPr>
        <a:xfrm>
          <a:off x="362508" y="2908667"/>
          <a:ext cx="8337702" cy="545375"/>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BBFE6-2FBB-4BD7-B7CD-E2042FB96470}">
      <dsp:nvSpPr>
        <dsp:cNvPr id="0" name=""/>
        <dsp:cNvSpPr/>
      </dsp:nvSpPr>
      <dsp:spPr>
        <a:xfrm flipH="1">
          <a:off x="860652" y="59736"/>
          <a:ext cx="3123920" cy="67392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Yes</a:t>
          </a:r>
        </a:p>
      </dsp:txBody>
      <dsp:txXfrm>
        <a:off x="893550" y="92634"/>
        <a:ext cx="3058124" cy="608124"/>
      </dsp:txXfrm>
    </dsp:sp>
    <dsp:sp modelId="{C4E55B93-3C75-4214-BB9B-3DF3D79742E4}">
      <dsp:nvSpPr>
        <dsp:cNvPr id="0" name=""/>
        <dsp:cNvSpPr/>
      </dsp:nvSpPr>
      <dsp:spPr>
        <a:xfrm>
          <a:off x="4417758" y="39180"/>
          <a:ext cx="3148384" cy="673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No thanks</a:t>
          </a:r>
          <a:endParaRPr lang="en-US" sz="2000" b="0" kern="1200" dirty="0"/>
        </a:p>
      </dsp:txBody>
      <dsp:txXfrm>
        <a:off x="4450656" y="72078"/>
        <a:ext cx="3082588" cy="608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BBFE6-2FBB-4BD7-B7CD-E2042FB96470}">
      <dsp:nvSpPr>
        <dsp:cNvPr id="0" name=""/>
        <dsp:cNvSpPr/>
      </dsp:nvSpPr>
      <dsp:spPr>
        <a:xfrm flipH="1">
          <a:off x="860652" y="59736"/>
          <a:ext cx="3123920" cy="67392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Yes</a:t>
          </a:r>
        </a:p>
      </dsp:txBody>
      <dsp:txXfrm>
        <a:off x="893550" y="92634"/>
        <a:ext cx="3058124" cy="608124"/>
      </dsp:txXfrm>
    </dsp:sp>
    <dsp:sp modelId="{C4E55B93-3C75-4214-BB9B-3DF3D79742E4}">
      <dsp:nvSpPr>
        <dsp:cNvPr id="0" name=""/>
        <dsp:cNvSpPr/>
      </dsp:nvSpPr>
      <dsp:spPr>
        <a:xfrm>
          <a:off x="4417758" y="39180"/>
          <a:ext cx="3148384" cy="673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No thanks</a:t>
          </a:r>
          <a:endParaRPr lang="en-US" sz="2000" b="0" kern="1200" dirty="0"/>
        </a:p>
      </dsp:txBody>
      <dsp:txXfrm>
        <a:off x="4450656" y="72078"/>
        <a:ext cx="3082588" cy="60812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2C212-C11A-4112-AE87-C0599B486AE1}"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56617-5C6D-4B5F-B5CF-FE2FF77E00F1}" type="slidenum">
              <a:rPr lang="en-US" smtClean="0"/>
              <a:t>‹#›</a:t>
            </a:fld>
            <a:endParaRPr lang="en-US"/>
          </a:p>
        </p:txBody>
      </p:sp>
    </p:spTree>
    <p:extLst>
      <p:ext uri="{BB962C8B-B14F-4D97-AF65-F5344CB8AC3E}">
        <p14:creationId xmlns:p14="http://schemas.microsoft.com/office/powerpoint/2010/main" val="257125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ederalregister.gov/documents/2020/05/01/2020-05050/medicare-and-medicaid-programs-patient-protection-and-affordable-care-act-interoperability-an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2</a:t>
            </a:fld>
            <a:endParaRPr lang="en-US"/>
          </a:p>
        </p:txBody>
      </p:sp>
    </p:spTree>
    <p:extLst>
      <p:ext uri="{BB962C8B-B14F-4D97-AF65-F5344CB8AC3E}">
        <p14:creationId xmlns:p14="http://schemas.microsoft.com/office/powerpoint/2010/main" val="263678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14</a:t>
            </a:fld>
            <a:endParaRPr lang="en-US"/>
          </a:p>
        </p:txBody>
      </p:sp>
    </p:spTree>
    <p:extLst>
      <p:ext uri="{BB962C8B-B14F-4D97-AF65-F5344CB8AC3E}">
        <p14:creationId xmlns:p14="http://schemas.microsoft.com/office/powerpoint/2010/main" val="2049702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97% of US Hospitals discharge to PointClickCare EMR users </a:t>
            </a:r>
          </a:p>
          <a:p>
            <a:endParaRPr lang="en-US"/>
          </a:p>
          <a:p>
            <a:r>
              <a:rPr lang="en-US"/>
              <a:t>PointClickCare is a healthcare technology company</a:t>
            </a:r>
          </a:p>
          <a:p>
            <a:r>
              <a:rPr lang="en-US"/>
              <a:t>We built the market-leading senior care EHR in North America</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We’ve since expanded our data and Network- several years ago Collective Medical joined PointClickCare to create the largest care collaboration network in the U.S., to enable working together to close the communication gaps that undermine patient care.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network also includes functionality for Value Based Care for Health Systems and Plans like Kaiser, Cleveland Clinic, and other Risk Bearing Entities, as well as the inclusion of provider clinics.  This enables entire health systems and freestanding entities to onboard their ambulatory clinics- in Illinois, this is also sponsored by HFS.  Now they can collaborate across the care continuum with other customers like the community based care long term supports and services, home care, and others. To do that we’ve built the largest real-time care collaboration network in the US</a:t>
            </a:r>
          </a:p>
          <a:p>
            <a:endParaRPr lang="en-US"/>
          </a:p>
          <a:p>
            <a:endParaRPr lang="en-US"/>
          </a:p>
          <a:p>
            <a:r>
              <a:rPr lang="en-US"/>
              <a:t>You can see on this map the large network participation we have thanks to our partnership with HFS’s </a:t>
            </a:r>
            <a:r>
              <a:rPr lang="en-US" err="1"/>
              <a:t>HealthChoice</a:t>
            </a:r>
            <a:r>
              <a:rPr lang="en-US"/>
              <a:t> Illinois ADT, and their sponsorship for you to have this access!</a:t>
            </a:r>
          </a:p>
          <a:p>
            <a:pPr marL="0" marR="0" lvl="0" indent="0" algn="l" defTabSz="914400" rtl="0" eaLnBrk="1" fontAlgn="auto" latinLnBrk="0" hangingPunct="1">
              <a:lnSpc>
                <a:spcPct val="100000"/>
              </a:lnSpc>
              <a:spcBef>
                <a:spcPts val="0"/>
              </a:spcBef>
              <a:spcAft>
                <a:spcPts val="0"/>
              </a:spcAft>
              <a:buClrTx/>
              <a:buSzPts val="1200"/>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C1AE3-59D1-5D4B-B3BE-A03F74665B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32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 next couple of slides were a real eye opener for me, so I wanted to share this information with you to help show the value of the network that HFS is sponsoring for you. This slide here shows how much patient movement there was over the course of a year.  So many patients travel away from their primary service area to seek specialized healthcare, for vacation, to visit family and friends, and may experience encounters and problems you are unaware of, because it is not visible in your EMR.  </a:t>
            </a:r>
          </a:p>
          <a:p>
            <a:endParaRPr lang="en-US" dirty="0"/>
          </a:p>
          <a:p>
            <a:r>
              <a:rPr lang="en-US" dirty="0"/>
              <a:t>For example, you may not be able to reach a patient and can’t figure out why.  Using the Network, you are able to see that they went to the emergency room in Georgia and were admitted to the hospital there.  You’d be able to then contact that hospital to coordinate and schedule </a:t>
            </a:r>
            <a:r>
              <a:rPr lang="en-US" dirty="0" err="1"/>
              <a:t>followup</a:t>
            </a:r>
            <a:r>
              <a:rPr lang="en-US" dirty="0"/>
              <a:t> care back home as part of the discharge planning process. </a:t>
            </a:r>
          </a:p>
        </p:txBody>
      </p:sp>
      <p:sp>
        <p:nvSpPr>
          <p:cNvPr id="4" name="Slide Number Placeholder 3"/>
          <p:cNvSpPr>
            <a:spLocks noGrp="1"/>
          </p:cNvSpPr>
          <p:nvPr>
            <p:ph type="sldNum" sz="quarter" idx="5"/>
          </p:nvPr>
        </p:nvSpPr>
        <p:spPr/>
        <p:txBody>
          <a:bodyPr/>
          <a:lstStyle/>
          <a:p>
            <a:fld id="{66156617-5C6D-4B5F-B5CF-FE2FF77E00F1}" type="slidenum">
              <a:rPr lang="en-US" smtClean="0"/>
              <a:t>16</a:t>
            </a:fld>
            <a:endParaRPr lang="en-US"/>
          </a:p>
        </p:txBody>
      </p:sp>
    </p:spTree>
    <p:extLst>
      <p:ext uri="{BB962C8B-B14F-4D97-AF65-F5344CB8AC3E}">
        <p14:creationId xmlns:p14="http://schemas.microsoft.com/office/powerpoint/2010/main" val="4248019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868AF-CE5C-4D92-CA64-2A7088C01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EF760-9143-164E-3CDE-59C628625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4DBD6-CCCA-E3E8-1E0F-08AF47B8C64A}"/>
              </a:ext>
            </a:extLst>
          </p:cNvPr>
          <p:cNvSpPr>
            <a:spLocks noGrp="1"/>
          </p:cNvSpPr>
          <p:nvPr>
            <p:ph type="body" idx="1"/>
          </p:nvPr>
        </p:nvSpPr>
        <p:spPr/>
        <p:txBody>
          <a:bodyPr/>
          <a:lstStyle/>
          <a:p>
            <a:r>
              <a:rPr lang="en-US" dirty="0"/>
              <a:t>You can see here all of the healthcare encounters that occurred for residents of Illinois who received care outside of the State.  This emphasizes the importance of access to a nationwide network, enabling you to receive not just information from within your EMR, health system, or state-restricted information, giving you fuller picture of your patient, which in turn enhances your ability to collaborate and make care decisions to provide informed care.</a:t>
            </a:r>
          </a:p>
          <a:p>
            <a:endParaRPr lang="en-US" dirty="0"/>
          </a:p>
          <a:p>
            <a:r>
              <a:rPr lang="en-US" dirty="0"/>
              <a:t>HAND OFF TO OCTAVIO</a:t>
            </a:r>
          </a:p>
        </p:txBody>
      </p:sp>
      <p:sp>
        <p:nvSpPr>
          <p:cNvPr id="4" name="Slide Number Placeholder 3">
            <a:extLst>
              <a:ext uri="{FF2B5EF4-FFF2-40B4-BE49-F238E27FC236}">
                <a16:creationId xmlns:a16="http://schemas.microsoft.com/office/drawing/2014/main" id="{157F1055-FE00-8220-E2A3-5C68773E5C3F}"/>
              </a:ext>
            </a:extLst>
          </p:cNvPr>
          <p:cNvSpPr>
            <a:spLocks noGrp="1"/>
          </p:cNvSpPr>
          <p:nvPr>
            <p:ph type="sldNum" sz="quarter" idx="5"/>
          </p:nvPr>
        </p:nvSpPr>
        <p:spPr/>
        <p:txBody>
          <a:bodyPr/>
          <a:lstStyle/>
          <a:p>
            <a:fld id="{66156617-5C6D-4B5F-B5CF-FE2FF77E00F1}" type="slidenum">
              <a:rPr lang="en-US" smtClean="0"/>
              <a:t>17</a:t>
            </a:fld>
            <a:endParaRPr lang="en-US"/>
          </a:p>
        </p:txBody>
      </p:sp>
    </p:spTree>
    <p:extLst>
      <p:ext uri="{BB962C8B-B14F-4D97-AF65-F5344CB8AC3E}">
        <p14:creationId xmlns:p14="http://schemas.microsoft.com/office/powerpoint/2010/main" val="2272866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we see how utilizing CMT's tools gives us the ability to coordinate across the care system.</a:t>
            </a:r>
          </a:p>
          <a:p>
            <a:pPr>
              <a:defRPr/>
            </a:pPr>
            <a:endParaRPr lang="en-US">
              <a:solidFill>
                <a:srgbClr val="000000"/>
              </a:solidFill>
              <a:latin typeface="Calibri"/>
              <a:cs typeface="Calibri"/>
            </a:endParaRPr>
          </a:p>
          <a:p>
            <a:pPr>
              <a:defRPr/>
            </a:pPr>
            <a:r>
              <a:rPr lang="en-US" sz="1800" b="1">
                <a:solidFill>
                  <a:srgbClr val="000000"/>
                </a:solidFill>
                <a:effectLst/>
                <a:latin typeface="Calibri"/>
                <a:cs typeface="Calibri"/>
              </a:rPr>
              <a:t>Collective Medical, a PointClickCare Company</a:t>
            </a:r>
            <a:r>
              <a:rPr lang="en-US" sz="1800">
                <a:solidFill>
                  <a:srgbClr val="000000"/>
                </a:solidFill>
                <a:effectLst/>
                <a:latin typeface="Calibri"/>
                <a:cs typeface="Calibri"/>
              </a:rPr>
              <a:t>, promotes care collaboration and coordination across the care continuum.</a:t>
            </a:r>
            <a:r>
              <a:rPr lang="en-US" sz="1800">
                <a:solidFill>
                  <a:srgbClr val="000000"/>
                </a:solidFill>
                <a:latin typeface="Calibri"/>
                <a:cs typeface="Calibri"/>
              </a:rPr>
              <a:t> </a:t>
            </a:r>
            <a:r>
              <a:rPr lang="en-US" sz="1800">
                <a:solidFill>
                  <a:srgbClr val="000000"/>
                </a:solidFill>
                <a:effectLst/>
                <a:latin typeface="Calibri"/>
                <a:cs typeface="Calibri"/>
              </a:rPr>
              <a:t> As you can see in this slide, our solution provides real time notifications to acute care settings such as hospitals, </a:t>
            </a:r>
            <a:r>
              <a:rPr lang="en-US" sz="1800">
                <a:solidFill>
                  <a:srgbClr val="000000"/>
                </a:solidFill>
                <a:latin typeface="Calibri"/>
                <a:cs typeface="Calibri"/>
              </a:rPr>
              <a:t>and risk</a:t>
            </a:r>
            <a:r>
              <a:rPr lang="en-US" sz="1800">
                <a:solidFill>
                  <a:srgbClr val="000000"/>
                </a:solidFill>
                <a:effectLst/>
                <a:latin typeface="Calibri"/>
                <a:cs typeface="Calibri"/>
              </a:rPr>
              <a:t> bearing entities such as ACO’s, and Health Plans.</a:t>
            </a:r>
            <a:r>
              <a:rPr lang="en-US" sz="1800">
                <a:solidFill>
                  <a:srgbClr val="000000"/>
                </a:solidFill>
                <a:latin typeface="Calibri"/>
                <a:cs typeface="Calibri"/>
              </a:rPr>
              <a:t> </a:t>
            </a:r>
            <a:r>
              <a:rPr lang="en-US" sz="1800">
                <a:solidFill>
                  <a:srgbClr val="000000"/>
                </a:solidFill>
                <a:effectLst/>
                <a:latin typeface="Calibri"/>
                <a:cs typeface="Calibri"/>
              </a:rPr>
              <a:t> The information provided promotes interdisciplinary care team participation which in turn creates better patient outcomes. By doing this, we are empowering</a:t>
            </a:r>
            <a:r>
              <a:rPr lang="en-US" sz="1800"/>
              <a:t> providers and risk bearing entities to focus, engage and collaborate with others across the entire continuum of care. It is our goal to help</a:t>
            </a:r>
            <a:endParaRPr lang="en-US" sz="1800">
              <a:latin typeface="Calibri" panose="020F0502020204030204" pitchFamily="34" charset="0"/>
            </a:endParaRPr>
          </a:p>
          <a:p>
            <a:pPr>
              <a:defRPr/>
            </a:pPr>
            <a:r>
              <a:rPr lang="en-US" sz="1800"/>
              <a:t>manage unnecessary length of stays, reduce readmissions, advance population health and manage value-based contracts amongst others.</a:t>
            </a:r>
            <a:endParaRPr lang="en-US" sz="1800">
              <a:solidFill>
                <a:srgbClr val="000000"/>
              </a:solidFill>
              <a:effectLst/>
              <a:latin typeface="Calibri" panose="020F0502020204030204" pitchFamily="34" charset="0"/>
              <a:cs typeface="Calibri"/>
            </a:endParaRPr>
          </a:p>
          <a:p>
            <a:endParaRPr lang="en-US" sz="1800">
              <a:cs typeface="Calibri"/>
            </a:endParaRPr>
          </a:p>
          <a:p>
            <a:pPr marL="171450" indent="-171450">
              <a:buFont typeface="Arial" panose="020B0604020202020204" pitchFamily="34" charset="0"/>
              <a:buChar char="•"/>
            </a:pPr>
            <a:r>
              <a:rPr lang="en-US" sz="1800" strike="sngStrike"/>
              <a:t>Review each scenario and the benefits on this slide but focus on HealthPlan. </a:t>
            </a:r>
            <a:endParaRPr lang="en-US" sz="1800" strike="sngStrike">
              <a:cs typeface="Calibri"/>
            </a:endParaRPr>
          </a:p>
          <a:p>
            <a:pPr marL="171450" indent="-171450">
              <a:buFont typeface="Arial" panose="020B0604020202020204" pitchFamily="34" charset="0"/>
              <a:buChar char="•"/>
            </a:pPr>
            <a:r>
              <a:rPr lang="en-US" sz="1800" strike="sngStrike">
                <a:cs typeface="Calibri"/>
              </a:rPr>
              <a:t>Give brief examples when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35DB8-03E2-B842-8125-D5693D4615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98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F84BE-6C1D-7390-00EC-AA90198EF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22B63-E682-0C6F-E7E9-42B282C42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5EAEC-71A7-FA16-ACC2-16A872A1AD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BBB55B-D188-5DEB-9EC8-62FBC7F91FD1}"/>
              </a:ext>
            </a:extLst>
          </p:cNvPr>
          <p:cNvSpPr>
            <a:spLocks noGrp="1"/>
          </p:cNvSpPr>
          <p:nvPr>
            <p:ph type="sldNum" sz="quarter" idx="5"/>
          </p:nvPr>
        </p:nvSpPr>
        <p:spPr/>
        <p:txBody>
          <a:bodyPr/>
          <a:lstStyle/>
          <a:p>
            <a:fld id="{66156617-5C6D-4B5F-B5CF-FE2FF77E00F1}" type="slidenum">
              <a:rPr lang="en-US" smtClean="0"/>
              <a:t>19</a:t>
            </a:fld>
            <a:endParaRPr lang="en-US"/>
          </a:p>
        </p:txBody>
      </p:sp>
    </p:spTree>
    <p:extLst>
      <p:ext uri="{BB962C8B-B14F-4D97-AF65-F5344CB8AC3E}">
        <p14:creationId xmlns:p14="http://schemas.microsoft.com/office/powerpoint/2010/main" val="81650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4FEE0-DD0A-449D-4A7E-B1DE8731C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45263-8660-EC6A-86D1-D0F204285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F6D39-5874-7A0A-C022-F7093FBC05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6193B5-B51B-716B-41CA-512C9344F489}"/>
              </a:ext>
            </a:extLst>
          </p:cNvPr>
          <p:cNvSpPr>
            <a:spLocks noGrp="1"/>
          </p:cNvSpPr>
          <p:nvPr>
            <p:ph type="sldNum" sz="quarter" idx="5"/>
          </p:nvPr>
        </p:nvSpPr>
        <p:spPr/>
        <p:txBody>
          <a:bodyPr/>
          <a:lstStyle/>
          <a:p>
            <a:fld id="{66156617-5C6D-4B5F-B5CF-FE2FF77E00F1}" type="slidenum">
              <a:rPr lang="en-US" smtClean="0"/>
              <a:t>20</a:t>
            </a:fld>
            <a:endParaRPr lang="en-US"/>
          </a:p>
        </p:txBody>
      </p:sp>
    </p:spTree>
    <p:extLst>
      <p:ext uri="{BB962C8B-B14F-4D97-AF65-F5344CB8AC3E}">
        <p14:creationId xmlns:p14="http://schemas.microsoft.com/office/powerpoint/2010/main" val="813707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22</a:t>
            </a:fld>
            <a:endParaRPr lang="en-US"/>
          </a:p>
        </p:txBody>
      </p:sp>
    </p:spTree>
    <p:extLst>
      <p:ext uri="{BB962C8B-B14F-4D97-AF65-F5344CB8AC3E}">
        <p14:creationId xmlns:p14="http://schemas.microsoft.com/office/powerpoint/2010/main" val="833564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28216-253C-231F-6968-A2D31FABC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4055E-21E9-CEEB-5DAA-A2928AEC1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7F85B-C47B-D139-2DE5-9D31677AA374}"/>
              </a:ext>
            </a:extLst>
          </p:cNvPr>
          <p:cNvSpPr>
            <a:spLocks noGrp="1"/>
          </p:cNvSpPr>
          <p:nvPr>
            <p:ph type="body" idx="1"/>
          </p:nvPr>
        </p:nvSpPr>
        <p:spPr/>
        <p:txBody>
          <a:bodyPr/>
          <a:lstStyle/>
          <a:p>
            <a:r>
              <a:rPr lang="en-US"/>
              <a:t>Encourage R side items!  Need to populate Care Team, let others know this patient is yours, easily see who is involved in the patient’s care to arrange the proper </a:t>
            </a:r>
            <a:r>
              <a:rPr lang="en-US" err="1"/>
              <a:t>followup</a:t>
            </a:r>
            <a:r>
              <a:rPr lang="en-US"/>
              <a:t>. Helps w HEDIS measures</a:t>
            </a:r>
          </a:p>
        </p:txBody>
      </p:sp>
      <p:sp>
        <p:nvSpPr>
          <p:cNvPr id="4" name="Slide Number Placeholder 3">
            <a:extLst>
              <a:ext uri="{FF2B5EF4-FFF2-40B4-BE49-F238E27FC236}">
                <a16:creationId xmlns:a16="http://schemas.microsoft.com/office/drawing/2014/main" id="{781B86C1-5089-9378-2FD5-716AE6C4A77D}"/>
              </a:ext>
            </a:extLst>
          </p:cNvPr>
          <p:cNvSpPr>
            <a:spLocks noGrp="1"/>
          </p:cNvSpPr>
          <p:nvPr>
            <p:ph type="sldNum" sz="quarter" idx="5"/>
          </p:nvPr>
        </p:nvSpPr>
        <p:spPr/>
        <p:txBody>
          <a:bodyPr/>
          <a:lstStyle/>
          <a:p>
            <a:fld id="{66156617-5C6D-4B5F-B5CF-FE2FF77E00F1}" type="slidenum">
              <a:rPr lang="en-US" smtClean="0"/>
              <a:t>23</a:t>
            </a:fld>
            <a:endParaRPr lang="en-US"/>
          </a:p>
        </p:txBody>
      </p:sp>
    </p:spTree>
    <p:extLst>
      <p:ext uri="{BB962C8B-B14F-4D97-AF65-F5344CB8AC3E}">
        <p14:creationId xmlns:p14="http://schemas.microsoft.com/office/powerpoint/2010/main" val="3866440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9097E-565A-C9F1-AD71-AEE387409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FF107-1FED-8FEE-B9C4-0D6326B61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C8603-5E4C-58D4-1D3D-4159A21BDF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EF26B9-5E5B-FE48-8299-FF8D02E91301}"/>
              </a:ext>
            </a:extLst>
          </p:cNvPr>
          <p:cNvSpPr>
            <a:spLocks noGrp="1"/>
          </p:cNvSpPr>
          <p:nvPr>
            <p:ph type="sldNum" sz="quarter" idx="5"/>
          </p:nvPr>
        </p:nvSpPr>
        <p:spPr/>
        <p:txBody>
          <a:bodyPr/>
          <a:lstStyle/>
          <a:p>
            <a:fld id="{66156617-5C6D-4B5F-B5CF-FE2FF77E00F1}" type="slidenum">
              <a:rPr lang="en-US" smtClean="0"/>
              <a:t>24</a:t>
            </a:fld>
            <a:endParaRPr lang="en-US"/>
          </a:p>
        </p:txBody>
      </p:sp>
    </p:spTree>
    <p:extLst>
      <p:ext uri="{BB962C8B-B14F-4D97-AF65-F5344CB8AC3E}">
        <p14:creationId xmlns:p14="http://schemas.microsoft.com/office/powerpoint/2010/main" val="452100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gather here today, we are united by a common vision: to revolutionize care coordination for the 3.7 million individuals under HealthChoice Illinois ADT. Your relentless commitment to this mission has been the cornerstone of our progress. Through the integration of real-time Admission, Transfer, and Discharge (ADT) alerts, we are not just exchanging information — we are paving the way for immediate, life-saving interventions. Each alert you process, each reduction in hospital readmissions, is a testament to your dedication. We are building a stronger, more responsive healthcare system together, where Managed Care Organizations and providers communicate seamlessly, underpinned by the robust HL7 data standards. Our goal to enhance data quality isn't a mere statistic; it's about ensuring that every piece of data has the power to change lives for the better.</a:t>
            </a:r>
          </a:p>
          <a:p>
            <a:endParaRPr lang="en-US" dirty="0"/>
          </a:p>
          <a:p>
            <a:r>
              <a:rPr lang="en-US" dirty="0"/>
              <a:t>But the horizon of our work extends beyond the immediate. By harnessing the power of data analysis and reporting, we are delving into the heart of healthcare equity and addressing disparities that have long been overlooked. Social determinants of health are not just variables in a report; they are the realities of life that shape health outcomes. As we improve claims reporting and identify system inefficiencies, we are not just cutting costs — we are enhancing the quality of care. By meeting and surpassing a 90% data quality verification rate, we ensure that our insights lead to impactful actions.</a:t>
            </a:r>
          </a:p>
          <a:p>
            <a:endParaRPr lang="en-US" dirty="0"/>
          </a:p>
          <a:p>
            <a:r>
              <a:rPr lang="en-US" dirty="0"/>
              <a:t>Yet, we stand at a crossroads where the path forward requires more than just commitment — it demands collaboration. Your role is pivotal. Without your expertise, without your voice, and without your action, our shared vision dims. We are the change agents of healthcare, and together, we are unstoppable. Let us continue to support each other, learn from each other, and inspire each other. As we embrace the challenges ahead, let's remember: we are not just improving a system; we are nurturing the health of millions and the heart of our community.</a:t>
            </a:r>
          </a:p>
          <a:p>
            <a:endParaRPr lang="en-US" dirty="0"/>
          </a:p>
          <a:p>
            <a:r>
              <a:rPr lang="en-US" dirty="0"/>
              <a:t>I invite you all to re-engage with this mission, to reaffirm your commitment, and to take bold steps towards a future where every individual under our care has the opportunity for better health outcomes. Your role is indispensable, your contributions invaluable, and your partnership essential. Together, let's ensure that HealthChoice Illinois ADT remains a beacon of excellence in healthcare coordination and quality. Let's make a difference, not just today, but for generations to come.</a:t>
            </a:r>
          </a:p>
          <a:p>
            <a:endParaRPr lang="en-US" dirty="0"/>
          </a:p>
          <a:p>
            <a:r>
              <a:rPr lang="en-US" dirty="0"/>
              <a:t>Thank you for your service, your passion, and your dedication. Let's move forward, together.</a:t>
            </a:r>
          </a:p>
        </p:txBody>
      </p:sp>
      <p:sp>
        <p:nvSpPr>
          <p:cNvPr id="4" name="Slide Number Placeholder 3"/>
          <p:cNvSpPr>
            <a:spLocks noGrp="1"/>
          </p:cNvSpPr>
          <p:nvPr>
            <p:ph type="sldNum" sz="quarter" idx="5"/>
          </p:nvPr>
        </p:nvSpPr>
        <p:spPr/>
        <p:txBody>
          <a:bodyPr/>
          <a:lstStyle/>
          <a:p>
            <a:fld id="{66156617-5C6D-4B5F-B5CF-FE2FF77E00F1}" type="slidenum">
              <a:rPr lang="en-US" smtClean="0"/>
              <a:t>4</a:t>
            </a:fld>
            <a:endParaRPr lang="en-US"/>
          </a:p>
        </p:txBody>
      </p:sp>
    </p:spTree>
    <p:extLst>
      <p:ext uri="{BB962C8B-B14F-4D97-AF65-F5344CB8AC3E}">
        <p14:creationId xmlns:p14="http://schemas.microsoft.com/office/powerpoint/2010/main" val="3319588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29994-B99D-87AE-AD87-2D1BD5C3F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448B8-0B4B-E92E-F474-7C5352C8E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7F15D-BD22-94A0-180E-216F57D088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B7F55B-CA7A-ADEE-DC12-9CE6037A6F19}"/>
              </a:ext>
            </a:extLst>
          </p:cNvPr>
          <p:cNvSpPr>
            <a:spLocks noGrp="1"/>
          </p:cNvSpPr>
          <p:nvPr>
            <p:ph type="sldNum" sz="quarter" idx="5"/>
          </p:nvPr>
        </p:nvSpPr>
        <p:spPr/>
        <p:txBody>
          <a:bodyPr/>
          <a:lstStyle/>
          <a:p>
            <a:fld id="{66156617-5C6D-4B5F-B5CF-FE2FF77E00F1}" type="slidenum">
              <a:rPr lang="en-US" smtClean="0"/>
              <a:t>25</a:t>
            </a:fld>
            <a:endParaRPr lang="en-US"/>
          </a:p>
        </p:txBody>
      </p:sp>
    </p:spTree>
    <p:extLst>
      <p:ext uri="{BB962C8B-B14F-4D97-AF65-F5344CB8AC3E}">
        <p14:creationId xmlns:p14="http://schemas.microsoft.com/office/powerpoint/2010/main" val="804831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FC20-1405-C5B5-82F7-E42E6832F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48904-A027-8AFD-3877-E098765D6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985E9-37D8-55F2-BF3B-594D12DA54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56E274-83EB-1E72-2EC5-26C10B1F11FD}"/>
              </a:ext>
            </a:extLst>
          </p:cNvPr>
          <p:cNvSpPr>
            <a:spLocks noGrp="1"/>
          </p:cNvSpPr>
          <p:nvPr>
            <p:ph type="sldNum" sz="quarter" idx="5"/>
          </p:nvPr>
        </p:nvSpPr>
        <p:spPr/>
        <p:txBody>
          <a:bodyPr/>
          <a:lstStyle/>
          <a:p>
            <a:fld id="{66156617-5C6D-4B5F-B5CF-FE2FF77E00F1}" type="slidenum">
              <a:rPr lang="en-US" smtClean="0"/>
              <a:t>27</a:t>
            </a:fld>
            <a:endParaRPr lang="en-US"/>
          </a:p>
        </p:txBody>
      </p:sp>
    </p:spTree>
    <p:extLst>
      <p:ext uri="{BB962C8B-B14F-4D97-AF65-F5344CB8AC3E}">
        <p14:creationId xmlns:p14="http://schemas.microsoft.com/office/powerpoint/2010/main" val="4170500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started from the </a:t>
            </a:r>
            <a:r>
              <a:rPr lang="en-US" err="1"/>
              <a:t>PointClickCare</a:t>
            </a:r>
            <a:r>
              <a:rPr lang="en-US"/>
              <a:t> side, just a heads up that if any of the content we will be sharing during this webinar is something you’d like more information on, or help using at your organization or facility, we will have the opportunity at the end of this presentation, for you to click a button to request that.  I encourage you to please do click that- we are here to help you achieve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68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1CF70-A49A-1657-43B7-6C759875F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8E4EF-756F-9D54-9425-8E67A7082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6C4F0-76DE-5CE4-653E-F8406BC8AB69}"/>
              </a:ext>
            </a:extLst>
          </p:cNvPr>
          <p:cNvSpPr>
            <a:spLocks noGrp="1"/>
          </p:cNvSpPr>
          <p:nvPr>
            <p:ph type="body" idx="1"/>
          </p:nvPr>
        </p:nvSpPr>
        <p:spPr/>
        <p:txBody>
          <a:bodyPr/>
          <a:lstStyle/>
          <a:p>
            <a:r>
              <a:rPr lang="en-US"/>
              <a:t>Bullet point 2 – also patient search available, don’t have to wait for Cohort or Notification, or acute activity- will show this in a bit.</a:t>
            </a:r>
          </a:p>
          <a:p>
            <a:r>
              <a:rPr lang="en-US"/>
              <a:t>Bullet point 3, if pt is accepted to clinic and assigned to provider as their patient, may have visit scheduled for later in the week and this can provide valuable history of care for the pt.</a:t>
            </a:r>
          </a:p>
        </p:txBody>
      </p:sp>
      <p:sp>
        <p:nvSpPr>
          <p:cNvPr id="4" name="Slide Number Placeholder 3">
            <a:extLst>
              <a:ext uri="{FF2B5EF4-FFF2-40B4-BE49-F238E27FC236}">
                <a16:creationId xmlns:a16="http://schemas.microsoft.com/office/drawing/2014/main" id="{52FC9744-CB88-38DF-F9C2-05785D7F1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94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add columns for associating a provider with the patient, so it shows in Care Team to the whole network outside of your clinic or care setting- then the Hospital/MCO knows who to ensure </a:t>
            </a:r>
            <a:r>
              <a:rPr lang="en-US" err="1"/>
              <a:t>followup</a:t>
            </a:r>
            <a:r>
              <a:rPr lang="en-US"/>
              <a:t> with, helps retain your patients and provides them the best care continuity.  At the end of this webinar, there will be a spot you can indicate you’d like help with that or further instruction. </a:t>
            </a:r>
          </a:p>
          <a:p>
            <a:endParaRPr lang="en-US"/>
          </a:p>
          <a:p>
            <a:r>
              <a:rPr lang="en-US"/>
              <a:t>Some have asked to know who is on the network, so they can collaborate more closely with them- mention participant link on slide 6 Dana presented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518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51EF2-6150-846F-313D-20DD9D32E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4398E-7D13-1F55-059C-1B9E3A8A1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C330F-46A3-DCB1-AEA4-66D7E41E20DC}"/>
              </a:ext>
            </a:extLst>
          </p:cNvPr>
          <p:cNvSpPr>
            <a:spLocks noGrp="1"/>
          </p:cNvSpPr>
          <p:nvPr>
            <p:ph type="body" idx="1"/>
          </p:nvPr>
        </p:nvSpPr>
        <p:spPr/>
        <p:txBody>
          <a:bodyPr/>
          <a:lstStyle/>
          <a:p>
            <a:r>
              <a:rPr lang="en-US"/>
              <a:t>One of the MCOs gave this feedback after the last CCG, when asked what they found most helpful! </a:t>
            </a:r>
          </a:p>
          <a:p>
            <a:r>
              <a:rPr lang="en-US"/>
              <a:t>“Locations and phone numbers - we have found people this way who we were previously unable to reach.“</a:t>
            </a:r>
          </a:p>
        </p:txBody>
      </p:sp>
      <p:sp>
        <p:nvSpPr>
          <p:cNvPr id="4" name="Slide Number Placeholder 3">
            <a:extLst>
              <a:ext uri="{FF2B5EF4-FFF2-40B4-BE49-F238E27FC236}">
                <a16:creationId xmlns:a16="http://schemas.microsoft.com/office/drawing/2014/main" id="{AA12B15B-0D6A-790E-B892-133ED8DAE825}"/>
              </a:ext>
            </a:extLst>
          </p:cNvPr>
          <p:cNvSpPr>
            <a:spLocks noGrp="1"/>
          </p:cNvSpPr>
          <p:nvPr>
            <p:ph type="sldNum" sz="quarter" idx="5"/>
          </p:nvPr>
        </p:nvSpPr>
        <p:spPr/>
        <p:txBody>
          <a:bodyPr/>
          <a:lstStyle/>
          <a:p>
            <a:fld id="{66156617-5C6D-4B5F-B5CF-FE2FF77E00F1}" type="slidenum">
              <a:rPr lang="en-US" smtClean="0"/>
              <a:t>32</a:t>
            </a:fld>
            <a:endParaRPr lang="en-US"/>
          </a:p>
        </p:txBody>
      </p:sp>
    </p:spTree>
    <p:extLst>
      <p:ext uri="{BB962C8B-B14F-4D97-AF65-F5344CB8AC3E}">
        <p14:creationId xmlns:p14="http://schemas.microsoft.com/office/powerpoint/2010/main" val="3640601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C9ED0-C6C4-6816-597B-854AAFB56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55515-C25B-FD25-9BDD-E3F653AB2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ED21E-8CDB-20B0-2CCE-E9CDEC49F2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B6B748-10FC-1727-6A21-4823FEB15577}"/>
              </a:ext>
            </a:extLst>
          </p:cNvPr>
          <p:cNvSpPr>
            <a:spLocks noGrp="1"/>
          </p:cNvSpPr>
          <p:nvPr>
            <p:ph type="sldNum" sz="quarter" idx="5"/>
          </p:nvPr>
        </p:nvSpPr>
        <p:spPr/>
        <p:txBody>
          <a:bodyPr/>
          <a:lstStyle/>
          <a:p>
            <a:fld id="{66156617-5C6D-4B5F-B5CF-FE2FF77E00F1}" type="slidenum">
              <a:rPr lang="en-US" smtClean="0"/>
              <a:t>33</a:t>
            </a:fld>
            <a:endParaRPr lang="en-US"/>
          </a:p>
        </p:txBody>
      </p:sp>
    </p:spTree>
    <p:extLst>
      <p:ext uri="{BB962C8B-B14F-4D97-AF65-F5344CB8AC3E}">
        <p14:creationId xmlns:p14="http://schemas.microsoft.com/office/powerpoint/2010/main" val="3047546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RUN the poll- bottom</a:t>
            </a:r>
          </a:p>
        </p:txBody>
      </p:sp>
      <p:sp>
        <p:nvSpPr>
          <p:cNvPr id="4" name="Slide Number Placeholder 3"/>
          <p:cNvSpPr>
            <a:spLocks noGrp="1"/>
          </p:cNvSpPr>
          <p:nvPr>
            <p:ph type="sldNum" sz="quarter" idx="5"/>
          </p:nvPr>
        </p:nvSpPr>
        <p:spPr/>
        <p:txBody>
          <a:bodyPr/>
          <a:lstStyle/>
          <a:p>
            <a:fld id="{66156617-5C6D-4B5F-B5CF-FE2FF77E00F1}" type="slidenum">
              <a:rPr lang="en-US" smtClean="0"/>
              <a:t>36</a:t>
            </a:fld>
            <a:endParaRPr lang="en-US"/>
          </a:p>
        </p:txBody>
      </p:sp>
    </p:spTree>
    <p:extLst>
      <p:ext uri="{BB962C8B-B14F-4D97-AF65-F5344CB8AC3E}">
        <p14:creationId xmlns:p14="http://schemas.microsoft.com/office/powerpoint/2010/main" val="2775076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32A9-3D49-5AE2-A180-64E29E37F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F2B3D-EAD4-33C1-D81D-2D6A43D99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24968-E0EF-BB13-53C1-A1FB1CBB0BF4}"/>
              </a:ext>
            </a:extLst>
          </p:cNvPr>
          <p:cNvSpPr>
            <a:spLocks noGrp="1"/>
          </p:cNvSpPr>
          <p:nvPr>
            <p:ph type="body" idx="1"/>
          </p:nvPr>
        </p:nvSpPr>
        <p:spPr/>
        <p:txBody>
          <a:bodyPr/>
          <a:lstStyle/>
          <a:p>
            <a:r>
              <a:rPr lang="en-US"/>
              <a:t>RUN the poll- bottom</a:t>
            </a:r>
          </a:p>
        </p:txBody>
      </p:sp>
      <p:sp>
        <p:nvSpPr>
          <p:cNvPr id="4" name="Slide Number Placeholder 3">
            <a:extLst>
              <a:ext uri="{FF2B5EF4-FFF2-40B4-BE49-F238E27FC236}">
                <a16:creationId xmlns:a16="http://schemas.microsoft.com/office/drawing/2014/main" id="{C914FFCC-632A-A4CB-4300-733155C572F6}"/>
              </a:ext>
            </a:extLst>
          </p:cNvPr>
          <p:cNvSpPr>
            <a:spLocks noGrp="1"/>
          </p:cNvSpPr>
          <p:nvPr>
            <p:ph type="sldNum" sz="quarter" idx="5"/>
          </p:nvPr>
        </p:nvSpPr>
        <p:spPr/>
        <p:txBody>
          <a:bodyPr/>
          <a:lstStyle/>
          <a:p>
            <a:fld id="{66156617-5C6D-4B5F-B5CF-FE2FF77E00F1}" type="slidenum">
              <a:rPr lang="en-US" smtClean="0"/>
              <a:t>37</a:t>
            </a:fld>
            <a:endParaRPr lang="en-US"/>
          </a:p>
        </p:txBody>
      </p:sp>
    </p:spTree>
    <p:extLst>
      <p:ext uri="{BB962C8B-B14F-4D97-AF65-F5344CB8AC3E}">
        <p14:creationId xmlns:p14="http://schemas.microsoft.com/office/powerpoint/2010/main" val="3287113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Nancy:  I am hearing more and more interest in collaboration, whether regional, payer based, or a Collaborative of providers-</a:t>
            </a:r>
          </a:p>
          <a:p>
            <a:endParaRPr lang="en-US"/>
          </a:p>
          <a:p>
            <a:r>
              <a:rPr lang="en-US"/>
              <a:t>Please reach out via the Click Here button if you are interested in help forming such a group!</a:t>
            </a:r>
          </a:p>
        </p:txBody>
      </p:sp>
      <p:sp>
        <p:nvSpPr>
          <p:cNvPr id="4" name="Slide Number Placeholder 3"/>
          <p:cNvSpPr>
            <a:spLocks noGrp="1"/>
          </p:cNvSpPr>
          <p:nvPr>
            <p:ph type="sldNum" sz="quarter" idx="5"/>
          </p:nvPr>
        </p:nvSpPr>
        <p:spPr/>
        <p:txBody>
          <a:bodyPr/>
          <a:lstStyle/>
          <a:p>
            <a:fld id="{66156617-5C6D-4B5F-B5CF-FE2FF77E00F1}" type="slidenum">
              <a:rPr lang="en-US" smtClean="0"/>
              <a:t>38</a:t>
            </a:fld>
            <a:endParaRPr lang="en-US"/>
          </a:p>
        </p:txBody>
      </p:sp>
    </p:spTree>
    <p:extLst>
      <p:ext uri="{BB962C8B-B14F-4D97-AF65-F5344CB8AC3E}">
        <p14:creationId xmlns:p14="http://schemas.microsoft.com/office/powerpoint/2010/main" val="1122437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Show the difference since the last meeting.</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Numbers from March 2023 compared to Numbers end of June 2023</a:t>
            </a:r>
          </a:p>
          <a:p>
            <a:r>
              <a:rPr lang="en-US" sz="1800" dirty="0"/>
              <a:t>42 additional contributing providers - (4 SLF and 38 SNF)</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17 new ambulatory and community providers</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currently have an impressive number of Medicaid facilities transmitting data through the HealthChoice Illinois ADT Program. We have 194 hospitals, 12 ICFDD facilities, 90 SLFs, 18 SMHRFs, and 611 SNFs participating in the program. We also have 45 clinics representing almost 411 thousand lives and home health facilities representing 23,650 lives.  This extensive network of facilities enhances our ability to exchange vital healthcare information.</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156617-5C6D-4B5F-B5CF-FE2FF77E00F1}" type="slidenum">
              <a:rPr lang="en-US" smtClean="0"/>
              <a:t>6</a:t>
            </a:fld>
            <a:endParaRPr lang="en-US"/>
          </a:p>
        </p:txBody>
      </p:sp>
    </p:spTree>
    <p:extLst>
      <p:ext uri="{BB962C8B-B14F-4D97-AF65-F5344CB8AC3E}">
        <p14:creationId xmlns:p14="http://schemas.microsoft.com/office/powerpoint/2010/main" val="81857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0E2649-C41D-4A21-8302-BD63862455B7}" type="slidenum">
              <a:rPr lang="en-US" smtClean="0"/>
              <a:t>8</a:t>
            </a:fld>
            <a:endParaRPr lang="en-US"/>
          </a:p>
        </p:txBody>
      </p:sp>
    </p:spTree>
    <p:extLst>
      <p:ext uri="{BB962C8B-B14F-4D97-AF65-F5344CB8AC3E}">
        <p14:creationId xmlns:p14="http://schemas.microsoft.com/office/powerpoint/2010/main" val="30387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56617-5C6D-4B5F-B5CF-FE2FF77E00F1}" type="slidenum">
              <a:rPr lang="en-US" smtClean="0"/>
              <a:t>9</a:t>
            </a:fld>
            <a:endParaRPr lang="en-US"/>
          </a:p>
        </p:txBody>
      </p:sp>
    </p:spTree>
    <p:extLst>
      <p:ext uri="{BB962C8B-B14F-4D97-AF65-F5344CB8AC3E}">
        <p14:creationId xmlns:p14="http://schemas.microsoft.com/office/powerpoint/2010/main" val="323804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solidFill>
                <a:srgbClr val="3D3633"/>
              </a:solidFill>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800">
                <a:solidFill>
                  <a:srgbClr val="3D3633"/>
                </a:solidFill>
                <a:effectLst/>
                <a:latin typeface="Arial" panose="020B0604020202020204" pitchFamily="34" charset="0"/>
                <a:ea typeface="Arial" panose="020B0604020202020204" pitchFamily="34" charset="0"/>
                <a:cs typeface="Times New Roman" panose="02020603050405020304" pitchFamily="18" charset="0"/>
              </a:rPr>
              <a:t>Federally Qualified Health Centers, Community Mental Health Centers, Behavioral Health Clinics and Substance Use, Prevention and Recovery (SUPR) Providers</a:t>
            </a:r>
          </a:p>
          <a:p>
            <a:pPr marL="0" marR="0">
              <a:spcBef>
                <a:spcPts val="0"/>
              </a:spcBef>
              <a:spcAft>
                <a:spcPts val="0"/>
              </a:spcAft>
            </a:pPr>
            <a:endParaRPr lang="en-US" sz="1800">
              <a:solidFill>
                <a:srgbClr val="3D3633"/>
              </a:solidFill>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800">
                <a:solidFill>
                  <a:srgbClr val="3D3633"/>
                </a:solidFill>
                <a:effectLst/>
                <a:latin typeface="Arial" panose="020B0604020202020204" pitchFamily="34" charset="0"/>
                <a:ea typeface="Arial" panose="020B0604020202020204" pitchFamily="34" charset="0"/>
                <a:cs typeface="Times New Roman" panose="02020603050405020304" pitchFamily="18" charset="0"/>
              </a:rPr>
              <a:t>We encourage your participation as quickly as possible and ask that you notify HFS.HealthChoiceIllinoisADT@Illinois.gov by December 31, 2023 for the reason your facility cannot participate. </a:t>
            </a:r>
            <a:endParaRPr lang="en-US" sz="1800" u="sng" baseline="30000">
              <a:solidFill>
                <a:srgbClr val="3D3633"/>
              </a:solidFill>
              <a:effectLst/>
              <a:latin typeface="Arial" panose="020B0604020202020204" pitchFamily="34" charset="0"/>
              <a:ea typeface="Arial" panose="020B0604020202020204" pitchFamily="34" charset="0"/>
              <a:cs typeface="Times New Roman" panose="02020603050405020304" pitchFamily="18" charset="0"/>
              <a:hlinkClick r:id="" action="ppaction://noaction"/>
            </a:endParaRPr>
          </a:p>
          <a:p>
            <a:pPr marL="0" marR="0">
              <a:spcBef>
                <a:spcPts val="0"/>
              </a:spcBef>
              <a:spcAft>
                <a:spcPts val="0"/>
              </a:spcAft>
            </a:pPr>
            <a:endParaRPr lang="en-US" sz="1800" u="sng" baseline="30000">
              <a:solidFill>
                <a:srgbClr val="3D3633"/>
              </a:solidFill>
              <a:effectLst/>
              <a:latin typeface="Arial" panose="020B0604020202020204" pitchFamily="34" charset="0"/>
              <a:ea typeface="Arial" panose="020B0604020202020204" pitchFamily="34" charset="0"/>
              <a:cs typeface="Times New Roman" panose="02020603050405020304" pitchFamily="18" charset="0"/>
              <a:hlinkClick r:id="" action="ppaction://noaction"/>
            </a:endParaRPr>
          </a:p>
          <a:p>
            <a:pPr marL="0" marR="0">
              <a:spcBef>
                <a:spcPts val="0"/>
              </a:spcBef>
              <a:spcAft>
                <a:spcPts val="0"/>
              </a:spcAft>
            </a:pPr>
            <a:r>
              <a:rPr lang="en-US" sz="1800" u="sng" baseline="30000">
                <a:solidFill>
                  <a:srgbClr val="3D3633"/>
                </a:solidFill>
                <a:effectLst/>
                <a:latin typeface="Arial" panose="020B0604020202020204" pitchFamily="34" charset="0"/>
                <a:ea typeface="Arial" panose="020B0604020202020204" pitchFamily="34" charset="0"/>
                <a:cs typeface="Times New Roman" panose="02020603050405020304" pitchFamily="18" charset="0"/>
                <a:hlinkClick r:id="" action="ppaction://noaction"/>
              </a:rPr>
              <a:t>https://www.illinois.gov/hfs/SiteCollectionDocuments/IL20212024ComprehensiveMedicalProgramsQualityStrategyD1.pdf</a:t>
            </a:r>
            <a:r>
              <a:rPr lang="en-US" sz="1800" baseline="30000">
                <a:solidFill>
                  <a:srgbClr val="3D3633"/>
                </a:solidFill>
                <a:effectLst/>
                <a:latin typeface="Arial" panose="020B0604020202020204" pitchFamily="34" charset="0"/>
                <a:ea typeface="Arial" panose="020B0604020202020204" pitchFamily="34" charset="0"/>
                <a:cs typeface="Times New Roman" panose="02020603050405020304" pitchFamily="18" charset="0"/>
              </a:rPr>
              <a:t> </a:t>
            </a:r>
          </a:p>
          <a:p>
            <a:r>
              <a:rPr lang="en-US" sz="1800" baseline="30000">
                <a:solidFill>
                  <a:srgbClr val="3D3633"/>
                </a:solidFill>
                <a:effectLst/>
                <a:latin typeface="Arial" panose="020B0604020202020204" pitchFamily="34" charset="0"/>
                <a:ea typeface="Arial" panose="020B0604020202020204" pitchFamily="34" charset="0"/>
                <a:cs typeface="Times New Roman" panose="02020603050405020304" pitchFamily="18" charset="0"/>
              </a:rPr>
              <a:t>2</a:t>
            </a:r>
            <a:r>
              <a:rPr lang="en-US" sz="1800">
                <a:solidFill>
                  <a:srgbClr val="3D3633"/>
                </a:solidFill>
                <a:effectLst/>
                <a:latin typeface="Arial" panose="020B0604020202020204" pitchFamily="34" charset="0"/>
                <a:ea typeface="Arial" panose="020B0604020202020204" pitchFamily="34" charset="0"/>
                <a:cs typeface="Times New Roman" panose="02020603050405020304" pitchFamily="18" charset="0"/>
              </a:rPr>
              <a:t> </a:t>
            </a:r>
            <a:r>
              <a:rPr lang="en-US" sz="1800" u="sng">
                <a:solidFill>
                  <a:srgbClr val="3D3633"/>
                </a:solidFill>
                <a:effectLst/>
                <a:latin typeface="Arial" panose="020B0604020202020204" pitchFamily="34" charset="0"/>
                <a:ea typeface="Arial" panose="020B0604020202020204" pitchFamily="34" charset="0"/>
                <a:cs typeface="Times New Roman" panose="02020603050405020304" pitchFamily="18" charset="0"/>
                <a:hlinkClick r:id="rId3"/>
              </a:rPr>
              <a:t>https://www.federalregister.gov/documents/2020/05/01/2020-05050/medicare-and-medicaid-programs-patient-protection-and-affordable-care-act-interoperability-and</a:t>
            </a:r>
            <a:endParaRPr lang="en-US"/>
          </a:p>
        </p:txBody>
      </p:sp>
      <p:sp>
        <p:nvSpPr>
          <p:cNvPr id="4" name="Slide Number Placeholder 3"/>
          <p:cNvSpPr>
            <a:spLocks noGrp="1"/>
          </p:cNvSpPr>
          <p:nvPr>
            <p:ph type="sldNum" sz="quarter" idx="5"/>
          </p:nvPr>
        </p:nvSpPr>
        <p:spPr/>
        <p:txBody>
          <a:bodyPr/>
          <a:lstStyle/>
          <a:p>
            <a:fld id="{800E2649-C41D-4A21-8302-BD63862455B7}" type="slidenum">
              <a:rPr lang="en-US" smtClean="0"/>
              <a:t>10</a:t>
            </a:fld>
            <a:endParaRPr lang="en-US"/>
          </a:p>
        </p:txBody>
      </p:sp>
    </p:spTree>
    <p:extLst>
      <p:ext uri="{BB962C8B-B14F-4D97-AF65-F5344CB8AC3E}">
        <p14:creationId xmlns:p14="http://schemas.microsoft.com/office/powerpoint/2010/main" val="30387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Also mention that there are links and information on the last slide, for HFS and PCC- encouraged to contact with all questions about the program, or to request a meeting to discuss further.  </a:t>
            </a:r>
          </a:p>
          <a:p>
            <a:r>
              <a:rPr lang="en-US" dirty="0">
                <a:cs typeface="Calibri"/>
              </a:rPr>
              <a:t>And the deck/recording will be on the HFS </a:t>
            </a:r>
            <a:r>
              <a:rPr lang="en-US" dirty="0" err="1">
                <a:cs typeface="Calibri"/>
              </a:rPr>
              <a:t>HealthChoice</a:t>
            </a:r>
            <a:r>
              <a:rPr lang="en-US" dirty="0">
                <a:cs typeface="Calibri"/>
              </a:rPr>
              <a:t> IL ADT page’s Recorded Webinars section.</a:t>
            </a:r>
          </a:p>
        </p:txBody>
      </p:sp>
      <p:sp>
        <p:nvSpPr>
          <p:cNvPr id="4" name="Slide Number Placeholder 3"/>
          <p:cNvSpPr>
            <a:spLocks noGrp="1"/>
          </p:cNvSpPr>
          <p:nvPr>
            <p:ph type="sldNum" sz="quarter" idx="5"/>
          </p:nvPr>
        </p:nvSpPr>
        <p:spPr/>
        <p:txBody>
          <a:bodyPr/>
          <a:lstStyle/>
          <a:p>
            <a:fld id="{66156617-5C6D-4B5F-B5CF-FE2FF77E00F1}" type="slidenum">
              <a:rPr lang="en-US" smtClean="0"/>
              <a:t>11</a:t>
            </a:fld>
            <a:endParaRPr lang="en-US"/>
          </a:p>
        </p:txBody>
      </p:sp>
    </p:spTree>
    <p:extLst>
      <p:ext uri="{BB962C8B-B14F-4D97-AF65-F5344CB8AC3E}">
        <p14:creationId xmlns:p14="http://schemas.microsoft.com/office/powerpoint/2010/main" val="108708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73DEF22-0DE2-4706-B424-8F7CA75408D2}"/>
              </a:ext>
            </a:extLst>
          </p:cNvPr>
          <p:cNvSpPr>
            <a:spLocks noGrp="1"/>
          </p:cNvSpPr>
          <p:nvPr>
            <p:ph type="body" idx="1"/>
          </p:nvPr>
        </p:nvSpPr>
        <p:spPr/>
        <p:txBody>
          <a:bodyPr/>
          <a:lstStyle/>
          <a:p>
            <a:r>
              <a:rPr lang="en-US" dirty="0"/>
              <a:t>As of November 1, 2023</a:t>
            </a:r>
          </a:p>
        </p:txBody>
      </p:sp>
    </p:spTree>
    <p:extLst>
      <p:ext uri="{BB962C8B-B14F-4D97-AF65-F5344CB8AC3E}">
        <p14:creationId xmlns:p14="http://schemas.microsoft.com/office/powerpoint/2010/main" val="249646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7A628-1F2B-C6E7-5707-3B5EBCA83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752CE-BD35-A5AC-1F51-286C3A88D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01CE4-8F8F-96DF-C7E9-B03C54235AF1}"/>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2BDD6C3E-90C2-F8E4-7CB4-17B869ABB180}"/>
              </a:ext>
            </a:extLst>
          </p:cNvPr>
          <p:cNvSpPr>
            <a:spLocks noGrp="1"/>
          </p:cNvSpPr>
          <p:nvPr>
            <p:ph type="sldNum" sz="quarter" idx="5"/>
          </p:nvPr>
        </p:nvSpPr>
        <p:spPr/>
        <p:txBody>
          <a:bodyPr/>
          <a:lstStyle/>
          <a:p>
            <a:fld id="{66156617-5C6D-4B5F-B5CF-FE2FF77E00F1}" type="slidenum">
              <a:rPr lang="en-US" smtClean="0"/>
              <a:t>13</a:t>
            </a:fld>
            <a:endParaRPr lang="en-US"/>
          </a:p>
        </p:txBody>
      </p:sp>
    </p:spTree>
    <p:extLst>
      <p:ext uri="{BB962C8B-B14F-4D97-AF65-F5344CB8AC3E}">
        <p14:creationId xmlns:p14="http://schemas.microsoft.com/office/powerpoint/2010/main" val="4046801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BBD446-C8EC-9140-9C8D-59B11C13C1B8}"/>
              </a:ext>
            </a:extLst>
          </p:cNvPr>
          <p:cNvSpPr/>
          <p:nvPr userDrawn="1"/>
        </p:nvSpPr>
        <p:spPr>
          <a:xfrm>
            <a:off x="-13447" y="-13447"/>
            <a:ext cx="12225866" cy="5194205"/>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9" name="Picture 8">
            <a:extLst>
              <a:ext uri="{FF2B5EF4-FFF2-40B4-BE49-F238E27FC236}">
                <a16:creationId xmlns:a16="http://schemas.microsoft.com/office/drawing/2014/main" id="{40077F22-7594-1544-8593-29DB45ED8CA9}"/>
              </a:ext>
            </a:extLst>
          </p:cNvPr>
          <p:cNvPicPr>
            <a:picLocks noChangeAspect="1"/>
          </p:cNvPicPr>
          <p:nvPr userDrawn="1"/>
        </p:nvPicPr>
        <p:blipFill rotWithShape="1">
          <a:blip r:embed="rId2"/>
          <a:srcRect l="27846" t="11753" r="22062" b="17738"/>
          <a:stretch/>
        </p:blipFill>
        <p:spPr>
          <a:xfrm>
            <a:off x="-36811" y="-13447"/>
            <a:ext cx="4334290" cy="6871447"/>
          </a:xfrm>
          <a:prstGeom prst="rect">
            <a:avLst/>
          </a:prstGeom>
        </p:spPr>
      </p:pic>
      <p:sp>
        <p:nvSpPr>
          <p:cNvPr id="2" name="Title 1">
            <a:extLst>
              <a:ext uri="{FF2B5EF4-FFF2-40B4-BE49-F238E27FC236}">
                <a16:creationId xmlns:a16="http://schemas.microsoft.com/office/drawing/2014/main" id="{A182252A-579C-F34A-B18C-625D4F224531}"/>
              </a:ext>
            </a:extLst>
          </p:cNvPr>
          <p:cNvSpPr>
            <a:spLocks noGrp="1"/>
          </p:cNvSpPr>
          <p:nvPr>
            <p:ph type="ctrTitle" hasCustomPrompt="1"/>
          </p:nvPr>
        </p:nvSpPr>
        <p:spPr>
          <a:xfrm>
            <a:off x="4668250" y="1122363"/>
            <a:ext cx="6336634" cy="2387600"/>
          </a:xfrm>
        </p:spPr>
        <p:txBody>
          <a:bodyPr anchor="b">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Click to add presentation title</a:t>
            </a:r>
          </a:p>
        </p:txBody>
      </p:sp>
      <p:sp>
        <p:nvSpPr>
          <p:cNvPr id="3" name="Subtitle 2">
            <a:extLst>
              <a:ext uri="{FF2B5EF4-FFF2-40B4-BE49-F238E27FC236}">
                <a16:creationId xmlns:a16="http://schemas.microsoft.com/office/drawing/2014/main" id="{A6E8A690-6552-FA47-A7EE-CD3FC8C1CC68}"/>
              </a:ext>
            </a:extLst>
          </p:cNvPr>
          <p:cNvSpPr>
            <a:spLocks noGrp="1"/>
          </p:cNvSpPr>
          <p:nvPr>
            <p:ph type="subTitle" idx="1" hasCustomPrompt="1"/>
          </p:nvPr>
        </p:nvSpPr>
        <p:spPr>
          <a:xfrm>
            <a:off x="4668249" y="3602038"/>
            <a:ext cx="6336633" cy="1467503"/>
          </a:xfrm>
        </p:spPr>
        <p:txBody>
          <a:bodyPr/>
          <a:lstStyle>
            <a:lvl1pPr marL="0" indent="0" algn="l">
              <a:buNone/>
              <a:defRPr sz="2400" b="1">
                <a:solidFill>
                  <a:srgbClr val="75B9E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presentation date</a:t>
            </a:r>
          </a:p>
        </p:txBody>
      </p:sp>
      <p:pic>
        <p:nvPicPr>
          <p:cNvPr id="8" name="Picture 7" descr="Text&#10;&#10;Description automatically generated">
            <a:extLst>
              <a:ext uri="{FF2B5EF4-FFF2-40B4-BE49-F238E27FC236}">
                <a16:creationId xmlns:a16="http://schemas.microsoft.com/office/drawing/2014/main" id="{9CDD3909-D3E1-DD4C-A6CF-E0372336CFFD}"/>
              </a:ext>
            </a:extLst>
          </p:cNvPr>
          <p:cNvPicPr>
            <a:picLocks noChangeAspect="1"/>
          </p:cNvPicPr>
          <p:nvPr userDrawn="1"/>
        </p:nvPicPr>
        <p:blipFill>
          <a:blip r:embed="rId3"/>
          <a:stretch>
            <a:fillRect/>
          </a:stretch>
        </p:blipFill>
        <p:spPr>
          <a:xfrm>
            <a:off x="4684293" y="5498875"/>
            <a:ext cx="3942349" cy="1054454"/>
          </a:xfrm>
          <a:prstGeom prst="rect">
            <a:avLst/>
          </a:prstGeom>
        </p:spPr>
      </p:pic>
    </p:spTree>
    <p:extLst>
      <p:ext uri="{BB962C8B-B14F-4D97-AF65-F5344CB8AC3E}">
        <p14:creationId xmlns:p14="http://schemas.microsoft.com/office/powerpoint/2010/main" val="2824516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3" name="Chart 2">
            <a:extLst>
              <a:ext uri="{FF2B5EF4-FFF2-40B4-BE49-F238E27FC236}">
                <a16:creationId xmlns:a16="http://schemas.microsoft.com/office/drawing/2014/main" id="{7DA66FE9-DE8D-F24B-9362-5A51CC98C3EC}"/>
              </a:ext>
            </a:extLst>
          </p:cNvPr>
          <p:cNvGraphicFramePr/>
          <p:nvPr userDrawn="1">
            <p:extLst>
              <p:ext uri="{D42A27DB-BD31-4B8C-83A1-F6EECF244321}">
                <p14:modId xmlns:p14="http://schemas.microsoft.com/office/powerpoint/2010/main" val="1172581387"/>
              </p:ext>
            </p:extLst>
          </p:nvPr>
        </p:nvGraphicFramePr>
        <p:xfrm>
          <a:off x="5992540" y="2170151"/>
          <a:ext cx="5361259" cy="3574173"/>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3F3282A3-FC1F-F447-AC5A-ADF9F8B13CCD}"/>
              </a:ext>
            </a:extLst>
          </p:cNvPr>
          <p:cNvSpPr>
            <a:spLocks noGrp="1"/>
          </p:cNvSpPr>
          <p:nvPr>
            <p:ph sz="half" idx="1"/>
          </p:nvPr>
        </p:nvSpPr>
        <p:spPr>
          <a:xfrm>
            <a:off x="1183338" y="2421436"/>
            <a:ext cx="4675021" cy="3375217"/>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DD13D03-EF4A-41B6-AB3C-29BBD17CC1D2}"/>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descr="Logo, company name&#10;&#10;Description automatically generated">
            <a:extLst>
              <a:ext uri="{FF2B5EF4-FFF2-40B4-BE49-F238E27FC236}">
                <a16:creationId xmlns:a16="http://schemas.microsoft.com/office/drawing/2014/main" id="{BBA8378C-8BA0-4ACA-9A91-6E2CBEE49241}"/>
              </a:ext>
            </a:extLst>
          </p:cNvPr>
          <p:cNvPicPr>
            <a:picLocks noChangeAspect="1"/>
          </p:cNvPicPr>
          <p:nvPr userDrawn="1"/>
        </p:nvPicPr>
        <p:blipFill rotWithShape="1">
          <a:blip r:embed="rId4"/>
          <a:srcRect l="15625" t="13043" r="18617" b="27247"/>
          <a:stretch/>
        </p:blipFill>
        <p:spPr>
          <a:xfrm rot="10800000" flipH="1">
            <a:off x="-7628" y="-6945"/>
            <a:ext cx="3161396" cy="1653417"/>
          </a:xfrm>
          <a:prstGeom prst="rect">
            <a:avLst/>
          </a:prstGeom>
        </p:spPr>
      </p:pic>
      <p:sp>
        <p:nvSpPr>
          <p:cNvPr id="15" name="Rectangle 14">
            <a:extLst>
              <a:ext uri="{FF2B5EF4-FFF2-40B4-BE49-F238E27FC236}">
                <a16:creationId xmlns:a16="http://schemas.microsoft.com/office/drawing/2014/main" id="{41A3D8B6-C776-49F6-A3AC-83CFD388ED48}"/>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884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3" name="Chart 2">
            <a:extLst>
              <a:ext uri="{FF2B5EF4-FFF2-40B4-BE49-F238E27FC236}">
                <a16:creationId xmlns:a16="http://schemas.microsoft.com/office/drawing/2014/main" id="{7DA66FE9-DE8D-F24B-9362-5A51CC98C3EC}"/>
              </a:ext>
            </a:extLst>
          </p:cNvPr>
          <p:cNvGraphicFramePr/>
          <p:nvPr userDrawn="1">
            <p:extLst>
              <p:ext uri="{D42A27DB-BD31-4B8C-83A1-F6EECF244321}">
                <p14:modId xmlns:p14="http://schemas.microsoft.com/office/powerpoint/2010/main" val="942279797"/>
              </p:ext>
            </p:extLst>
          </p:nvPr>
        </p:nvGraphicFramePr>
        <p:xfrm>
          <a:off x="5992540" y="2170151"/>
          <a:ext cx="5361259" cy="3574173"/>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3F3282A3-FC1F-F447-AC5A-ADF9F8B13CCD}"/>
              </a:ext>
            </a:extLst>
          </p:cNvPr>
          <p:cNvSpPr>
            <a:spLocks noGrp="1"/>
          </p:cNvSpPr>
          <p:nvPr>
            <p:ph sz="half" idx="1"/>
          </p:nvPr>
        </p:nvSpPr>
        <p:spPr>
          <a:xfrm>
            <a:off x="1183338" y="2421436"/>
            <a:ext cx="4675021" cy="3375217"/>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9D2E9A27-EA6C-4AC4-A27B-E591A1D170C8}"/>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descr="Logo, company name&#10;&#10;Description automatically generated">
            <a:extLst>
              <a:ext uri="{FF2B5EF4-FFF2-40B4-BE49-F238E27FC236}">
                <a16:creationId xmlns:a16="http://schemas.microsoft.com/office/drawing/2014/main" id="{98CA644B-73AA-4BEA-A24C-104AC00AD51E}"/>
              </a:ext>
            </a:extLst>
          </p:cNvPr>
          <p:cNvPicPr>
            <a:picLocks noChangeAspect="1"/>
          </p:cNvPicPr>
          <p:nvPr userDrawn="1"/>
        </p:nvPicPr>
        <p:blipFill rotWithShape="1">
          <a:blip r:embed="rId4"/>
          <a:srcRect l="15625" t="13043" r="18617" b="27247"/>
          <a:stretch/>
        </p:blipFill>
        <p:spPr>
          <a:xfrm rot="10800000" flipH="1">
            <a:off x="-7628" y="-6945"/>
            <a:ext cx="3161396" cy="1653417"/>
          </a:xfrm>
          <a:prstGeom prst="rect">
            <a:avLst/>
          </a:prstGeom>
        </p:spPr>
      </p:pic>
      <p:sp>
        <p:nvSpPr>
          <p:cNvPr id="15" name="Rectangle 14">
            <a:extLst>
              <a:ext uri="{FF2B5EF4-FFF2-40B4-BE49-F238E27FC236}">
                <a16:creationId xmlns:a16="http://schemas.microsoft.com/office/drawing/2014/main" id="{97431141-A981-42A4-8639-8A7E7A84D77B}"/>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679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4917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0" name="Rectangle 9">
            <a:extLst>
              <a:ext uri="{FF2B5EF4-FFF2-40B4-BE49-F238E27FC236}">
                <a16:creationId xmlns:a16="http://schemas.microsoft.com/office/drawing/2014/main" id="{454B0321-6B92-C749-95F6-84C08C79E8FE}"/>
              </a:ext>
            </a:extLst>
          </p:cNvPr>
          <p:cNvSpPr/>
          <p:nvPr userDrawn="1"/>
        </p:nvSpPr>
        <p:spPr>
          <a:xfrm>
            <a:off x="-7628" y="-12603"/>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1817348"/>
            <a:ext cx="10170458"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187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50194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0" name="Rectangle 9">
            <a:extLst>
              <a:ext uri="{FF2B5EF4-FFF2-40B4-BE49-F238E27FC236}">
                <a16:creationId xmlns:a16="http://schemas.microsoft.com/office/drawing/2014/main" id="{454B0321-6B92-C749-95F6-84C08C79E8FE}"/>
              </a:ext>
            </a:extLst>
          </p:cNvPr>
          <p:cNvSpPr/>
          <p:nvPr userDrawn="1"/>
        </p:nvSpPr>
        <p:spPr>
          <a:xfrm>
            <a:off x="-7628" y="-12603"/>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1827508"/>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F15AA04-95A2-FC4A-BCBD-C3F279F6D969}"/>
              </a:ext>
            </a:extLst>
          </p:cNvPr>
          <p:cNvSpPr>
            <a:spLocks noGrp="1"/>
          </p:cNvSpPr>
          <p:nvPr>
            <p:ph sz="half" idx="13"/>
          </p:nvPr>
        </p:nvSpPr>
        <p:spPr>
          <a:xfrm>
            <a:off x="6441137" y="1841899"/>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686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DB3412-9690-9548-BB59-0C91B0FCA69C}"/>
              </a:ext>
            </a:extLst>
          </p:cNvPr>
          <p:cNvPicPr>
            <a:picLocks noChangeAspect="1"/>
          </p:cNvPicPr>
          <p:nvPr userDrawn="1"/>
        </p:nvPicPr>
        <p:blipFill rotWithShape="1">
          <a:blip r:embed="rId2"/>
          <a:srcRect l="41722" t="11753" r="22062" b="17738"/>
          <a:stretch/>
        </p:blipFill>
        <p:spPr>
          <a:xfrm>
            <a:off x="-31244" y="-16041"/>
            <a:ext cx="2884033" cy="6008853"/>
          </a:xfrm>
          <a:prstGeom prst="rect">
            <a:avLst/>
          </a:prstGeom>
        </p:spPr>
      </p:pic>
      <p:cxnSp>
        <p:nvCxnSpPr>
          <p:cNvPr id="15" name="Straight Connector 14">
            <a:extLst>
              <a:ext uri="{FF2B5EF4-FFF2-40B4-BE49-F238E27FC236}">
                <a16:creationId xmlns:a16="http://schemas.microsoft.com/office/drawing/2014/main" id="{A887BD64-67D7-834F-96ED-9E86F8BC5469}"/>
              </a:ext>
            </a:extLst>
          </p:cNvPr>
          <p:cNvCxnSpPr/>
          <p:nvPr userDrawn="1"/>
        </p:nvCxnSpPr>
        <p:spPr>
          <a:xfrm>
            <a:off x="0" y="6041985"/>
            <a:ext cx="1221850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E744DFA-EB0B-D84A-9D2C-A42E8B2C6FE9}"/>
              </a:ext>
            </a:extLst>
          </p:cNvPr>
          <p:cNvSpPr>
            <a:spLocks noGrp="1"/>
          </p:cNvSpPr>
          <p:nvPr>
            <p:ph type="title"/>
          </p:nvPr>
        </p:nvSpPr>
        <p:spPr>
          <a:xfrm>
            <a:off x="3336758" y="522544"/>
            <a:ext cx="8065167" cy="1325563"/>
          </a:xfrm>
          <a:prstGeom prst="rect">
            <a:avLst/>
          </a:prstGeom>
        </p:spPr>
        <p:txBody>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DE1229BD-8A87-5545-A3D5-821AABABFDEB}"/>
              </a:ext>
            </a:extLst>
          </p:cNvPr>
          <p:cNvSpPr>
            <a:spLocks noGrp="1"/>
          </p:cNvSpPr>
          <p:nvPr>
            <p:ph sz="half" idx="1"/>
          </p:nvPr>
        </p:nvSpPr>
        <p:spPr>
          <a:xfrm>
            <a:off x="3336758" y="2043538"/>
            <a:ext cx="3946358" cy="3347494"/>
          </a:xfrm>
          <a:prstGeom prst="rect">
            <a:avLst/>
          </a:prstGeo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2430F7E-5337-5842-80B1-AE629F9C30CB}"/>
              </a:ext>
            </a:extLst>
          </p:cNvPr>
          <p:cNvSpPr>
            <a:spLocks noGrp="1"/>
          </p:cNvSpPr>
          <p:nvPr>
            <p:ph sz="half" idx="2"/>
          </p:nvPr>
        </p:nvSpPr>
        <p:spPr>
          <a:xfrm>
            <a:off x="7407442" y="2016547"/>
            <a:ext cx="3946358" cy="3347494"/>
          </a:xfrm>
          <a:prstGeom prst="rect">
            <a:avLst/>
          </a:prstGeo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E0C90227-4BFF-DA48-9C21-E2D64D04A9C2}"/>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21" name="Slide Number Placeholder 5">
            <a:extLst>
              <a:ext uri="{FF2B5EF4-FFF2-40B4-BE49-F238E27FC236}">
                <a16:creationId xmlns:a16="http://schemas.microsoft.com/office/drawing/2014/main" id="{B765F6FD-78AA-8D4E-BC48-E75D1C64EA00}"/>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22" name="Picture 21">
            <a:extLst>
              <a:ext uri="{FF2B5EF4-FFF2-40B4-BE49-F238E27FC236}">
                <a16:creationId xmlns:a16="http://schemas.microsoft.com/office/drawing/2014/main" id="{61F04636-098A-A240-9303-1CF477E1B594}"/>
              </a:ext>
            </a:extLst>
          </p:cNvPr>
          <p:cNvPicPr>
            <a:picLocks noChangeAspect="1"/>
          </p:cNvPicPr>
          <p:nvPr userDrawn="1"/>
        </p:nvPicPr>
        <p:blipFill>
          <a:blip r:embed="rId3"/>
          <a:stretch>
            <a:fillRect/>
          </a:stretch>
        </p:blipFill>
        <p:spPr>
          <a:xfrm>
            <a:off x="1010652" y="6264275"/>
            <a:ext cx="1752600" cy="457200"/>
          </a:xfrm>
          <a:prstGeom prst="rect">
            <a:avLst/>
          </a:prstGeom>
        </p:spPr>
      </p:pic>
    </p:spTree>
    <p:extLst>
      <p:ext uri="{BB962C8B-B14F-4D97-AF65-F5344CB8AC3E}">
        <p14:creationId xmlns:p14="http://schemas.microsoft.com/office/powerpoint/2010/main" val="2298902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887BD64-67D7-834F-96ED-9E86F8BC5469}"/>
              </a:ext>
            </a:extLst>
          </p:cNvPr>
          <p:cNvCxnSpPr/>
          <p:nvPr userDrawn="1"/>
        </p:nvCxnSpPr>
        <p:spPr>
          <a:xfrm>
            <a:off x="0" y="6041985"/>
            <a:ext cx="1221850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E744DFA-EB0B-D84A-9D2C-A42E8B2C6FE9}"/>
              </a:ext>
            </a:extLst>
          </p:cNvPr>
          <p:cNvSpPr>
            <a:spLocks noGrp="1"/>
          </p:cNvSpPr>
          <p:nvPr>
            <p:ph type="title"/>
          </p:nvPr>
        </p:nvSpPr>
        <p:spPr>
          <a:xfrm>
            <a:off x="3336758" y="522544"/>
            <a:ext cx="8065167" cy="1325563"/>
          </a:xfrm>
          <a:prstGeom prst="rect">
            <a:avLst/>
          </a:prstGeom>
        </p:spPr>
        <p:txBody>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Rectangle 19">
            <a:extLst>
              <a:ext uri="{FF2B5EF4-FFF2-40B4-BE49-F238E27FC236}">
                <a16:creationId xmlns:a16="http://schemas.microsoft.com/office/drawing/2014/main" id="{E0C90227-4BFF-DA48-9C21-E2D64D04A9C2}"/>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22" name="Picture 21">
            <a:extLst>
              <a:ext uri="{FF2B5EF4-FFF2-40B4-BE49-F238E27FC236}">
                <a16:creationId xmlns:a16="http://schemas.microsoft.com/office/drawing/2014/main" id="{61F04636-098A-A240-9303-1CF477E1B594}"/>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7" name="Slide Number Placeholder 5">
            <a:extLst>
              <a:ext uri="{FF2B5EF4-FFF2-40B4-BE49-F238E27FC236}">
                <a16:creationId xmlns:a16="http://schemas.microsoft.com/office/drawing/2014/main" id="{681AE1A3-0323-6945-90BC-80AA3FD69F1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18" name="Content Placeholder 2">
            <a:extLst>
              <a:ext uri="{FF2B5EF4-FFF2-40B4-BE49-F238E27FC236}">
                <a16:creationId xmlns:a16="http://schemas.microsoft.com/office/drawing/2014/main" id="{89E4E8DD-73F8-454D-A1FF-B0FA3F49AAE3}"/>
              </a:ext>
            </a:extLst>
          </p:cNvPr>
          <p:cNvSpPr>
            <a:spLocks noGrp="1"/>
          </p:cNvSpPr>
          <p:nvPr>
            <p:ph idx="1"/>
          </p:nvPr>
        </p:nvSpPr>
        <p:spPr>
          <a:xfrm>
            <a:off x="3336758" y="1897278"/>
            <a:ext cx="8018630" cy="3963772"/>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CCB28ECF-CEA3-407F-A6E1-5A76A7B70314}"/>
              </a:ext>
            </a:extLst>
          </p:cNvPr>
          <p:cNvPicPr>
            <a:picLocks noChangeAspect="1"/>
          </p:cNvPicPr>
          <p:nvPr userDrawn="1"/>
        </p:nvPicPr>
        <p:blipFill rotWithShape="1">
          <a:blip r:embed="rId3"/>
          <a:srcRect l="41722" t="11753" r="22062" b="17738"/>
          <a:stretch/>
        </p:blipFill>
        <p:spPr>
          <a:xfrm>
            <a:off x="-31244" y="-16041"/>
            <a:ext cx="2884033" cy="6008853"/>
          </a:xfrm>
          <a:prstGeom prst="rect">
            <a:avLst/>
          </a:prstGeom>
        </p:spPr>
      </p:pic>
    </p:spTree>
    <p:extLst>
      <p:ext uri="{BB962C8B-B14F-4D97-AF65-F5344CB8AC3E}">
        <p14:creationId xmlns:p14="http://schemas.microsoft.com/office/powerpoint/2010/main" val="1653384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B31032D0-C1D1-A648-8F30-FA1C50787304}"/>
              </a:ext>
            </a:extLst>
          </p:cNvPr>
          <p:cNvSpPr txBox="1">
            <a:spLocks/>
          </p:cNvSpPr>
          <p:nvPr userDrawn="1"/>
        </p:nvSpPr>
        <p:spPr>
          <a:xfrm>
            <a:off x="8521785" y="2588085"/>
            <a:ext cx="3200400" cy="29260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28575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a:p>
            <a:pPr marL="57150" indent="-285750" fontAlgn="b">
              <a:lnSpc>
                <a:spcPct val="120000"/>
              </a:lnSpc>
              <a:spcBef>
                <a:spcPts val="0"/>
              </a:spcBef>
              <a:buFont typeface="Wingdings" pitchFamily="2" charset="2"/>
              <a:buChar char="§"/>
              <a:defRPr/>
            </a:pPr>
            <a:r>
              <a:rPr lang="en-US" sz="1800">
                <a:solidFill>
                  <a:srgbClr val="1A4387"/>
                </a:solidFill>
                <a:latin typeface="Arial" panose="020B0604020202020204" pitchFamily="34" charset="0"/>
                <a:cs typeface="Arial" panose="020B0604020202020204" pitchFamily="34" charset="0"/>
              </a:rPr>
              <a:t>Second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p:txBody>
      </p:sp>
      <p:sp>
        <p:nvSpPr>
          <p:cNvPr id="8" name="Rectangle 7">
            <a:extLst>
              <a:ext uri="{FF2B5EF4-FFF2-40B4-BE49-F238E27FC236}">
                <a16:creationId xmlns:a16="http://schemas.microsoft.com/office/drawing/2014/main" id="{8A8F89F0-BCA2-FC4B-85B1-4788E78263DF}"/>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0" name="Picture 9">
            <a:extLst>
              <a:ext uri="{FF2B5EF4-FFF2-40B4-BE49-F238E27FC236}">
                <a16:creationId xmlns:a16="http://schemas.microsoft.com/office/drawing/2014/main" id="{48828677-7BBD-E24B-991A-1B1A38CEBCEF}"/>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11" name="Title 2">
            <a:extLst>
              <a:ext uri="{FF2B5EF4-FFF2-40B4-BE49-F238E27FC236}">
                <a16:creationId xmlns:a16="http://schemas.microsoft.com/office/drawing/2014/main" id="{9DC5AB42-E1FE-3F40-8AAD-098F018B5D5E}"/>
              </a:ext>
            </a:extLst>
          </p:cNvPr>
          <p:cNvSpPr txBox="1">
            <a:spLocks/>
          </p:cNvSpPr>
          <p:nvPr userDrawn="1"/>
        </p:nvSpPr>
        <p:spPr>
          <a:xfrm>
            <a:off x="469813" y="659551"/>
            <a:ext cx="11487409" cy="822960"/>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nSpc>
                <a:spcPct val="100000"/>
              </a:lnSpc>
              <a:defRPr/>
            </a:pPr>
            <a:r>
              <a:rPr lang="en-US" sz="4400" b="1" cap="none">
                <a:solidFill>
                  <a:srgbClr val="75B7E6"/>
                </a:solidFill>
                <a:latin typeface="Arial" panose="020B0604020202020204" pitchFamily="34" charset="0"/>
                <a:cs typeface="Arial" panose="020B0604020202020204" pitchFamily="34" charset="0"/>
              </a:rPr>
              <a:t>Click To </a:t>
            </a:r>
            <a:r>
              <a:rPr lang="en-US" sz="4400" b="1" cap="none">
                <a:solidFill>
                  <a:srgbClr val="1A4387"/>
                </a:solidFill>
                <a:latin typeface="Arial" panose="020B0604020202020204" pitchFamily="34" charset="0"/>
                <a:cs typeface="Arial" panose="020B0604020202020204" pitchFamily="34" charset="0"/>
              </a:rPr>
              <a:t>Add Title </a:t>
            </a:r>
            <a:endParaRPr kumimoji="0" lang="en-US" sz="4400" b="1" i="0" u="none" strike="noStrike" kern="1200" cap="none" spc="0" normalizeH="0" baseline="0" noProof="0">
              <a:ln>
                <a:noFill/>
              </a:ln>
              <a:solidFill>
                <a:srgbClr val="75B7E6"/>
              </a:solidFill>
              <a:effectLst/>
              <a:uLnTx/>
              <a:uFillTx/>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806053EC-94F6-BC46-88EA-CD746453C257}"/>
              </a:ext>
            </a:extLst>
          </p:cNvPr>
          <p:cNvCxnSpPr>
            <a:cxnSpLocks/>
          </p:cNvCxnSpPr>
          <p:nvPr userDrawn="1"/>
        </p:nvCxnSpPr>
        <p:spPr>
          <a:xfrm>
            <a:off x="7696199" y="2588084"/>
            <a:ext cx="0" cy="2308303"/>
          </a:xfrm>
          <a:prstGeom prst="line">
            <a:avLst/>
          </a:prstGeom>
          <a:ln w="19050">
            <a:solidFill>
              <a:srgbClr val="938DC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F695C3-40C9-5648-B802-E345F2E4D22E}"/>
              </a:ext>
            </a:extLst>
          </p:cNvPr>
          <p:cNvSpPr txBox="1"/>
          <p:nvPr userDrawn="1"/>
        </p:nvSpPr>
        <p:spPr>
          <a:xfrm>
            <a:off x="503266" y="1359427"/>
            <a:ext cx="8249511" cy="338554"/>
          </a:xfrm>
          <a:prstGeom prst="rect">
            <a:avLst/>
          </a:prstGeom>
          <a:noFill/>
        </p:spPr>
        <p:txBody>
          <a:bodyPr wrap="square">
            <a:spAutoFit/>
          </a:bodyPr>
          <a:lstStyle/>
          <a:p>
            <a:r>
              <a:rPr lang="en-US" sz="1600" b="0" i="0" u="none" strike="noStrike">
                <a:solidFill>
                  <a:srgbClr val="1A4387"/>
                </a:solidFill>
                <a:effectLst/>
                <a:latin typeface="Calibri" panose="020F0502020204030204" pitchFamily="34" charset="0"/>
              </a:rPr>
              <a:t>Click to Add Subtitle</a:t>
            </a:r>
          </a:p>
        </p:txBody>
      </p:sp>
      <p:sp>
        <p:nvSpPr>
          <p:cNvPr id="17" name="Text Placeholder 3">
            <a:extLst>
              <a:ext uri="{FF2B5EF4-FFF2-40B4-BE49-F238E27FC236}">
                <a16:creationId xmlns:a16="http://schemas.microsoft.com/office/drawing/2014/main" id="{639C7D00-C5F8-CC44-B1A6-5EE161C72385}"/>
              </a:ext>
            </a:extLst>
          </p:cNvPr>
          <p:cNvSpPr txBox="1">
            <a:spLocks/>
          </p:cNvSpPr>
          <p:nvPr userDrawn="1"/>
        </p:nvSpPr>
        <p:spPr>
          <a:xfrm>
            <a:off x="469815" y="2090968"/>
            <a:ext cx="2834640" cy="457200"/>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1A4387"/>
                </a:solidFill>
                <a:latin typeface="Arial" panose="020B0604020202020204" pitchFamily="34" charset="0"/>
                <a:cs typeface="Arial" panose="020B0604020202020204" pitchFamily="34" charset="0"/>
              </a:rPr>
              <a:t>Click to Add</a:t>
            </a:r>
          </a:p>
        </p:txBody>
      </p:sp>
      <p:sp>
        <p:nvSpPr>
          <p:cNvPr id="18" name="Content Placeholder 2">
            <a:extLst>
              <a:ext uri="{FF2B5EF4-FFF2-40B4-BE49-F238E27FC236}">
                <a16:creationId xmlns:a16="http://schemas.microsoft.com/office/drawing/2014/main" id="{AC29E822-5135-CD40-85D4-9E9333E33703}"/>
              </a:ext>
            </a:extLst>
          </p:cNvPr>
          <p:cNvSpPr txBox="1">
            <a:spLocks/>
          </p:cNvSpPr>
          <p:nvPr userDrawn="1"/>
        </p:nvSpPr>
        <p:spPr>
          <a:xfrm>
            <a:off x="469813" y="2588085"/>
            <a:ext cx="3200400" cy="2926080"/>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228600" indent="-22860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indent="-228600" fontAlgn="b">
              <a:lnSpc>
                <a:spcPct val="120000"/>
              </a:lnSpc>
              <a:spcBef>
                <a:spcPts val="0"/>
              </a:spcBef>
              <a:buFont typeface="Wingdings" pitchFamily="2" charset="2"/>
              <a:buChar char="§"/>
            </a:pPr>
            <a:endParaRPr lang="en-US" sz="1800">
              <a:solidFill>
                <a:srgbClr val="1A4387"/>
              </a:solidFill>
              <a:latin typeface="Arial" panose="020B0604020202020204" pitchFamily="34" charset="0"/>
              <a:cs typeface="Arial" panose="020B0604020202020204" pitchFamily="34" charset="0"/>
            </a:endParaRPr>
          </a:p>
        </p:txBody>
      </p:sp>
      <p:sp>
        <p:nvSpPr>
          <p:cNvPr id="19" name="Text Placeholder 4">
            <a:extLst>
              <a:ext uri="{FF2B5EF4-FFF2-40B4-BE49-F238E27FC236}">
                <a16:creationId xmlns:a16="http://schemas.microsoft.com/office/drawing/2014/main" id="{9668EC96-EB90-C449-A6E4-12355201362E}"/>
              </a:ext>
            </a:extLst>
          </p:cNvPr>
          <p:cNvSpPr txBox="1">
            <a:spLocks/>
          </p:cNvSpPr>
          <p:nvPr userDrawn="1"/>
        </p:nvSpPr>
        <p:spPr>
          <a:xfrm>
            <a:off x="8521785" y="2083845"/>
            <a:ext cx="2834640" cy="457200"/>
          </a:xfrm>
          <a:prstGeom prst="rect">
            <a:avLst/>
          </a:prstGeom>
        </p:spPr>
        <p:txBody>
          <a:bodyPr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solidFill>
                  <a:srgbClr val="938DC4"/>
                </a:solidFill>
                <a:latin typeface="Arial" panose="020B0604020202020204" pitchFamily="34" charset="0"/>
                <a:cs typeface="Arial" panose="020B0604020202020204" pitchFamily="34" charset="0"/>
              </a:rPr>
              <a:t>Click to Add</a:t>
            </a:r>
          </a:p>
        </p:txBody>
      </p:sp>
      <p:sp>
        <p:nvSpPr>
          <p:cNvPr id="20" name="Text Placeholder 3">
            <a:extLst>
              <a:ext uri="{FF2B5EF4-FFF2-40B4-BE49-F238E27FC236}">
                <a16:creationId xmlns:a16="http://schemas.microsoft.com/office/drawing/2014/main" id="{FFDBA2E5-259C-DE41-A099-C4875BBC3598}"/>
              </a:ext>
            </a:extLst>
          </p:cNvPr>
          <p:cNvSpPr txBox="1">
            <a:spLocks/>
          </p:cNvSpPr>
          <p:nvPr userDrawn="1"/>
        </p:nvSpPr>
        <p:spPr>
          <a:xfrm>
            <a:off x="4495799" y="2090968"/>
            <a:ext cx="2834640" cy="457200"/>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indent="0">
              <a:buNone/>
            </a:pPr>
            <a:r>
              <a:rPr lang="en-US" sz="2800" b="1">
                <a:solidFill>
                  <a:srgbClr val="1A4387"/>
                </a:solidFill>
                <a:latin typeface="Arial" panose="020B0604020202020204" pitchFamily="34" charset="0"/>
                <a:cs typeface="Arial" panose="020B0604020202020204" pitchFamily="34" charset="0"/>
              </a:rPr>
              <a:t>Click to Add</a:t>
            </a:r>
          </a:p>
        </p:txBody>
      </p:sp>
      <p:sp>
        <p:nvSpPr>
          <p:cNvPr id="22" name="Content Placeholder 2">
            <a:extLst>
              <a:ext uri="{FF2B5EF4-FFF2-40B4-BE49-F238E27FC236}">
                <a16:creationId xmlns:a16="http://schemas.microsoft.com/office/drawing/2014/main" id="{18F01E98-69B0-7A41-BC8C-BE47FFD9D933}"/>
              </a:ext>
            </a:extLst>
          </p:cNvPr>
          <p:cNvSpPr txBox="1">
            <a:spLocks/>
          </p:cNvSpPr>
          <p:nvPr userDrawn="1"/>
        </p:nvSpPr>
        <p:spPr>
          <a:xfrm>
            <a:off x="4495799" y="2588085"/>
            <a:ext cx="3200400" cy="292608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228600" indent="-22860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indent="-228600" fontAlgn="b">
              <a:lnSpc>
                <a:spcPct val="120000"/>
              </a:lnSpc>
              <a:spcBef>
                <a:spcPts val="0"/>
              </a:spcBef>
              <a:buFont typeface="Wingdings" pitchFamily="2" charset="2"/>
              <a:buChar char="§"/>
            </a:pPr>
            <a:endParaRPr lang="en-US" sz="1800">
              <a:solidFill>
                <a:srgbClr val="1A4387"/>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D2747972-0052-F04A-9497-8F6A733BFC15}"/>
              </a:ext>
            </a:extLst>
          </p:cNvPr>
          <p:cNvCxnSpPr>
            <a:cxnSpLocks/>
          </p:cNvCxnSpPr>
          <p:nvPr userDrawn="1"/>
        </p:nvCxnSpPr>
        <p:spPr>
          <a:xfrm>
            <a:off x="3670213" y="2588085"/>
            <a:ext cx="0" cy="2308303"/>
          </a:xfrm>
          <a:prstGeom prst="line">
            <a:avLst/>
          </a:prstGeom>
          <a:ln w="19050">
            <a:solidFill>
              <a:srgbClr val="938DC4"/>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57373524-FBDE-FF4F-B055-5F3D54C012E0}"/>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Tree>
    <p:extLst>
      <p:ext uri="{BB962C8B-B14F-4D97-AF65-F5344CB8AC3E}">
        <p14:creationId xmlns:p14="http://schemas.microsoft.com/office/powerpoint/2010/main" val="3786358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rgbClr val="75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11" name="Content Placeholder 2">
            <a:extLst>
              <a:ext uri="{FF2B5EF4-FFF2-40B4-BE49-F238E27FC236}">
                <a16:creationId xmlns:a16="http://schemas.microsoft.com/office/drawing/2014/main" id="{93AFCF90-683E-43E5-B583-D4B06BFCDBC7}"/>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95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CAC0366-7B63-4906-9C93-2E262C09A367}"/>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575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rgbClr val="938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993DECF-4C9A-4C27-820C-748FC82B292F}"/>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51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252A-579C-F34A-B18C-625D4F224531}"/>
              </a:ext>
            </a:extLst>
          </p:cNvPr>
          <p:cNvSpPr>
            <a:spLocks noGrp="1"/>
          </p:cNvSpPr>
          <p:nvPr>
            <p:ph type="ctrTitle" hasCustomPrompt="1"/>
          </p:nvPr>
        </p:nvSpPr>
        <p:spPr>
          <a:xfrm>
            <a:off x="3176337" y="1122363"/>
            <a:ext cx="7828547" cy="2387600"/>
          </a:xfrm>
        </p:spPr>
        <p:txBody>
          <a:bodyPr anchor="b">
            <a:normAutofit/>
          </a:bodyPr>
          <a:lstStyle>
            <a:lvl1pPr algn="l">
              <a:defRPr sz="5400" b="1">
                <a:solidFill>
                  <a:srgbClr val="1A4387"/>
                </a:solidFill>
                <a:latin typeface="Arial" panose="020B0604020202020204" pitchFamily="34" charset="0"/>
                <a:cs typeface="Arial" panose="020B0604020202020204" pitchFamily="34" charset="0"/>
              </a:defRPr>
            </a:lvl1pPr>
          </a:lstStyle>
          <a:p>
            <a:r>
              <a:rPr lang="en-US"/>
              <a:t>Click to add presentation title</a:t>
            </a:r>
          </a:p>
        </p:txBody>
      </p:sp>
      <p:sp>
        <p:nvSpPr>
          <p:cNvPr id="3" name="Subtitle 2">
            <a:extLst>
              <a:ext uri="{FF2B5EF4-FFF2-40B4-BE49-F238E27FC236}">
                <a16:creationId xmlns:a16="http://schemas.microsoft.com/office/drawing/2014/main" id="{A6E8A690-6552-FA47-A7EE-CD3FC8C1CC68}"/>
              </a:ext>
            </a:extLst>
          </p:cNvPr>
          <p:cNvSpPr>
            <a:spLocks noGrp="1"/>
          </p:cNvSpPr>
          <p:nvPr>
            <p:ph type="subTitle" idx="1" hasCustomPrompt="1"/>
          </p:nvPr>
        </p:nvSpPr>
        <p:spPr>
          <a:xfrm>
            <a:off x="3176337" y="3602038"/>
            <a:ext cx="7828546" cy="1467503"/>
          </a:xfrm>
        </p:spPr>
        <p:txBody>
          <a:bodyPr/>
          <a:lstStyle>
            <a:lvl1pPr marL="0" indent="0" algn="l">
              <a:buNone/>
              <a:defRPr sz="2400" b="1">
                <a:solidFill>
                  <a:srgbClr val="75B9E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presentation date</a:t>
            </a:r>
          </a:p>
        </p:txBody>
      </p:sp>
      <p:pic>
        <p:nvPicPr>
          <p:cNvPr id="8" name="Picture 7" descr="Text&#10;&#10;Description automatically generated">
            <a:extLst>
              <a:ext uri="{FF2B5EF4-FFF2-40B4-BE49-F238E27FC236}">
                <a16:creationId xmlns:a16="http://schemas.microsoft.com/office/drawing/2014/main" id="{9CDD3909-D3E1-DD4C-A6CF-E0372336CFFD}"/>
              </a:ext>
            </a:extLst>
          </p:cNvPr>
          <p:cNvPicPr>
            <a:picLocks noChangeAspect="1"/>
          </p:cNvPicPr>
          <p:nvPr userDrawn="1"/>
        </p:nvPicPr>
        <p:blipFill>
          <a:blip r:embed="rId2"/>
          <a:stretch>
            <a:fillRect/>
          </a:stretch>
        </p:blipFill>
        <p:spPr>
          <a:xfrm>
            <a:off x="3176337" y="5498875"/>
            <a:ext cx="3942349" cy="1054454"/>
          </a:xfrm>
          <a:prstGeom prst="rect">
            <a:avLst/>
          </a:prstGeom>
        </p:spPr>
      </p:pic>
      <p:pic>
        <p:nvPicPr>
          <p:cNvPr id="10" name="Picture 9" descr="Logo, company name&#10;&#10;Description automatically generated">
            <a:extLst>
              <a:ext uri="{FF2B5EF4-FFF2-40B4-BE49-F238E27FC236}">
                <a16:creationId xmlns:a16="http://schemas.microsoft.com/office/drawing/2014/main" id="{7314CEAA-2730-C44C-8ADD-BC586B06AC5F}"/>
              </a:ext>
            </a:extLst>
          </p:cNvPr>
          <p:cNvPicPr>
            <a:picLocks noChangeAspect="1"/>
          </p:cNvPicPr>
          <p:nvPr userDrawn="1"/>
        </p:nvPicPr>
        <p:blipFill rotWithShape="1">
          <a:blip r:embed="rId3"/>
          <a:srcRect l="15625" t="13043" r="18617" b="27247"/>
          <a:stretch/>
        </p:blipFill>
        <p:spPr>
          <a:xfrm rot="16200000" flipH="1" flipV="1">
            <a:off x="-1635094" y="1586969"/>
            <a:ext cx="6911746" cy="3705726"/>
          </a:xfrm>
          <a:prstGeom prst="rect">
            <a:avLst/>
          </a:prstGeom>
        </p:spPr>
      </p:pic>
    </p:spTree>
    <p:extLst>
      <p:ext uri="{BB962C8B-B14F-4D97-AF65-F5344CB8AC3E}">
        <p14:creationId xmlns:p14="http://schemas.microsoft.com/office/powerpoint/2010/main" val="1153043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993DECF-4C9A-4C27-820C-748FC82B292F}"/>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618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993DECF-4C9A-4C27-820C-748FC82B292F}"/>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542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rgbClr val="009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993DECF-4C9A-4C27-820C-748FC82B292F}"/>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713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5" name="Diagram 4">
            <a:extLst>
              <a:ext uri="{FF2B5EF4-FFF2-40B4-BE49-F238E27FC236}">
                <a16:creationId xmlns:a16="http://schemas.microsoft.com/office/drawing/2014/main" id="{B92B37AD-9090-4360-987B-120BF44B4458}"/>
              </a:ext>
            </a:extLst>
          </p:cNvPr>
          <p:cNvGraphicFramePr/>
          <p:nvPr userDrawn="1">
            <p:extLst>
              <p:ext uri="{D42A27DB-BD31-4B8C-83A1-F6EECF244321}">
                <p14:modId xmlns:p14="http://schemas.microsoft.com/office/powerpoint/2010/main" val="415245029"/>
              </p:ext>
            </p:extLst>
          </p:nvPr>
        </p:nvGraphicFramePr>
        <p:xfrm>
          <a:off x="1183340" y="2108717"/>
          <a:ext cx="8204500" cy="362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F3708CDE-FF9F-4C9D-93E8-7FE23A488662}"/>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descr="Logo, company name&#10;&#10;Description automatically generated">
            <a:extLst>
              <a:ext uri="{FF2B5EF4-FFF2-40B4-BE49-F238E27FC236}">
                <a16:creationId xmlns:a16="http://schemas.microsoft.com/office/drawing/2014/main" id="{074FAA3A-CFD9-4F9D-A1BF-B8ECF691025C}"/>
              </a:ext>
            </a:extLst>
          </p:cNvPr>
          <p:cNvPicPr>
            <a:picLocks noChangeAspect="1"/>
          </p:cNvPicPr>
          <p:nvPr userDrawn="1"/>
        </p:nvPicPr>
        <p:blipFill rotWithShape="1">
          <a:blip r:embed="rId8"/>
          <a:srcRect l="15625" t="13043" r="18617" b="27247"/>
          <a:stretch/>
        </p:blipFill>
        <p:spPr>
          <a:xfrm rot="10800000" flipH="1">
            <a:off x="-7628" y="-6945"/>
            <a:ext cx="3161396" cy="1653417"/>
          </a:xfrm>
          <a:prstGeom prst="rect">
            <a:avLst/>
          </a:prstGeom>
        </p:spPr>
      </p:pic>
      <p:sp>
        <p:nvSpPr>
          <p:cNvPr id="15" name="Rectangle 14">
            <a:extLst>
              <a:ext uri="{FF2B5EF4-FFF2-40B4-BE49-F238E27FC236}">
                <a16:creationId xmlns:a16="http://schemas.microsoft.com/office/drawing/2014/main" id="{AEDB9028-7508-4FD4-8DBC-6308B09BA907}"/>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604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5" name="Diagram 4">
            <a:extLst>
              <a:ext uri="{FF2B5EF4-FFF2-40B4-BE49-F238E27FC236}">
                <a16:creationId xmlns:a16="http://schemas.microsoft.com/office/drawing/2014/main" id="{B92B37AD-9090-4360-987B-120BF44B4458}"/>
              </a:ext>
            </a:extLst>
          </p:cNvPr>
          <p:cNvGraphicFramePr/>
          <p:nvPr userDrawn="1">
            <p:extLst>
              <p:ext uri="{D42A27DB-BD31-4B8C-83A1-F6EECF244321}">
                <p14:modId xmlns:p14="http://schemas.microsoft.com/office/powerpoint/2010/main" val="2473671330"/>
              </p:ext>
            </p:extLst>
          </p:nvPr>
        </p:nvGraphicFramePr>
        <p:xfrm>
          <a:off x="1183340" y="2172948"/>
          <a:ext cx="8204500" cy="362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414DCFBF-6DC8-4CD1-88A3-C9B305842DB7}"/>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3" name="Picture 12" descr="Logo, company name&#10;&#10;Description automatically generated">
            <a:extLst>
              <a:ext uri="{FF2B5EF4-FFF2-40B4-BE49-F238E27FC236}">
                <a16:creationId xmlns:a16="http://schemas.microsoft.com/office/drawing/2014/main" id="{7E3BE176-EB63-44AB-8B08-F06B7EA83744}"/>
              </a:ext>
            </a:extLst>
          </p:cNvPr>
          <p:cNvPicPr>
            <a:picLocks noChangeAspect="1"/>
          </p:cNvPicPr>
          <p:nvPr userDrawn="1"/>
        </p:nvPicPr>
        <p:blipFill rotWithShape="1">
          <a:blip r:embed="rId8"/>
          <a:srcRect l="15625" t="13043" r="18617" b="27247"/>
          <a:stretch/>
        </p:blipFill>
        <p:spPr>
          <a:xfrm rot="10800000" flipH="1">
            <a:off x="-7628" y="-6945"/>
            <a:ext cx="3161396" cy="1653417"/>
          </a:xfrm>
          <a:prstGeom prst="rect">
            <a:avLst/>
          </a:prstGeom>
        </p:spPr>
      </p:pic>
      <p:sp>
        <p:nvSpPr>
          <p:cNvPr id="14" name="Rectangle 13">
            <a:extLst>
              <a:ext uri="{FF2B5EF4-FFF2-40B4-BE49-F238E27FC236}">
                <a16:creationId xmlns:a16="http://schemas.microsoft.com/office/drawing/2014/main" id="{A3F4EE60-2C51-4FD7-BE97-008A5FA8A738}"/>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22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6"/>
            <a:ext cx="10170459" cy="1199416"/>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3" name="Diagram 2">
            <a:extLst>
              <a:ext uri="{FF2B5EF4-FFF2-40B4-BE49-F238E27FC236}">
                <a16:creationId xmlns:a16="http://schemas.microsoft.com/office/drawing/2014/main" id="{F7948510-679B-4B07-8CEB-C37CEEBAEF51}"/>
              </a:ext>
            </a:extLst>
          </p:cNvPr>
          <p:cNvGraphicFramePr/>
          <p:nvPr userDrawn="1">
            <p:extLst>
              <p:ext uri="{D42A27DB-BD31-4B8C-83A1-F6EECF244321}">
                <p14:modId xmlns:p14="http://schemas.microsoft.com/office/powerpoint/2010/main" val="1526001836"/>
              </p:ext>
            </p:extLst>
          </p:nvPr>
        </p:nvGraphicFramePr>
        <p:xfrm>
          <a:off x="1183340" y="2046801"/>
          <a:ext cx="9062720" cy="3635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D0D17FAC-A2C3-45E3-80E5-DEC1243168F2}"/>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3" name="Picture 12" descr="Logo, company name&#10;&#10;Description automatically generated">
            <a:extLst>
              <a:ext uri="{FF2B5EF4-FFF2-40B4-BE49-F238E27FC236}">
                <a16:creationId xmlns:a16="http://schemas.microsoft.com/office/drawing/2014/main" id="{C4EAE2E5-4078-4855-9130-F3A2FE65B38F}"/>
              </a:ext>
            </a:extLst>
          </p:cNvPr>
          <p:cNvPicPr>
            <a:picLocks noChangeAspect="1"/>
          </p:cNvPicPr>
          <p:nvPr userDrawn="1"/>
        </p:nvPicPr>
        <p:blipFill rotWithShape="1">
          <a:blip r:embed="rId8"/>
          <a:srcRect l="15625" t="13043" r="18617" b="27247"/>
          <a:stretch/>
        </p:blipFill>
        <p:spPr>
          <a:xfrm rot="10800000" flipH="1">
            <a:off x="-7628" y="-6945"/>
            <a:ext cx="3161396" cy="1653417"/>
          </a:xfrm>
          <a:prstGeom prst="rect">
            <a:avLst/>
          </a:prstGeom>
        </p:spPr>
      </p:pic>
      <p:sp>
        <p:nvSpPr>
          <p:cNvPr id="14" name="Rectangle 13">
            <a:extLst>
              <a:ext uri="{FF2B5EF4-FFF2-40B4-BE49-F238E27FC236}">
                <a16:creationId xmlns:a16="http://schemas.microsoft.com/office/drawing/2014/main" id="{76CD4AC2-1976-4FB4-A1A3-745187F1E314}"/>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633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aphicFrame>
        <p:nvGraphicFramePr>
          <p:cNvPr id="7" name="Table 27">
            <a:extLst>
              <a:ext uri="{FF2B5EF4-FFF2-40B4-BE49-F238E27FC236}">
                <a16:creationId xmlns:a16="http://schemas.microsoft.com/office/drawing/2014/main" id="{F77E70D7-BD24-D04E-AB37-19EF85210BAD}"/>
              </a:ext>
            </a:extLst>
          </p:cNvPr>
          <p:cNvGraphicFramePr>
            <a:graphicFrameLocks noGrp="1"/>
          </p:cNvGraphicFramePr>
          <p:nvPr userDrawn="1">
            <p:extLst>
              <p:ext uri="{D42A27DB-BD31-4B8C-83A1-F6EECF244321}">
                <p14:modId xmlns:p14="http://schemas.microsoft.com/office/powerpoint/2010/main" val="3968500331"/>
              </p:ext>
            </p:extLst>
          </p:nvPr>
        </p:nvGraphicFramePr>
        <p:xfrm>
          <a:off x="780534" y="1096468"/>
          <a:ext cx="2437807" cy="5194709"/>
        </p:xfrm>
        <a:graphic>
          <a:graphicData uri="http://schemas.openxmlformats.org/drawingml/2006/table">
            <a:tbl>
              <a:tblPr firstRow="1" bandRow="1">
                <a:tableStyleId>{5C22544A-7EE6-4342-B048-85BDC9FD1C3A}</a:tableStyleId>
              </a:tblPr>
              <a:tblGrid>
                <a:gridCol w="2437807">
                  <a:extLst>
                    <a:ext uri="{9D8B030D-6E8A-4147-A177-3AD203B41FA5}">
                      <a16:colId xmlns:a16="http://schemas.microsoft.com/office/drawing/2014/main" val="3149078001"/>
                    </a:ext>
                  </a:extLst>
                </a:gridCol>
              </a:tblGrid>
              <a:tr h="369839">
                <a:tc>
                  <a:txBody>
                    <a:bodyPr/>
                    <a:lstStyle/>
                    <a:p>
                      <a:pPr algn="ctr"/>
                      <a:r>
                        <a:rPr lang="en-US"/>
                        <a:t>Audience</a:t>
                      </a:r>
                    </a:p>
                  </a:txBody>
                  <a:tcPr anchor="ctr">
                    <a:noFill/>
                  </a:tcPr>
                </a:tc>
                <a:extLst>
                  <a:ext uri="{0D108BD9-81ED-4DB2-BD59-A6C34878D82A}">
                    <a16:rowId xmlns:a16="http://schemas.microsoft.com/office/drawing/2014/main" val="418758776"/>
                  </a:ext>
                </a:extLst>
              </a:tr>
              <a:tr h="471750">
                <a:tc>
                  <a:txBody>
                    <a:bodyPr/>
                    <a:lstStyle/>
                    <a:p>
                      <a:pPr marL="0" algn="l" defTabSz="914400" rtl="0" eaLnBrk="1" latinLnBrk="0" hangingPunct="1"/>
                      <a:r>
                        <a:rPr lang="en-US" sz="1600" kern="1200">
                          <a:solidFill>
                            <a:schemeClr val="dk1"/>
                          </a:solidFill>
                          <a:latin typeface="+mn-lt"/>
                          <a:ea typeface="+mn-ea"/>
                          <a:cs typeface="+mn-cs"/>
                        </a:rPr>
                        <a:t>Staff</a:t>
                      </a:r>
                    </a:p>
                  </a:txBody>
                  <a:tcPr anchor="ctr">
                    <a:solidFill>
                      <a:srgbClr val="F25E22">
                        <a:alpha val="50000"/>
                      </a:srgbClr>
                    </a:solidFill>
                  </a:tcPr>
                </a:tc>
                <a:extLst>
                  <a:ext uri="{0D108BD9-81ED-4DB2-BD59-A6C34878D82A}">
                    <a16:rowId xmlns:a16="http://schemas.microsoft.com/office/drawing/2014/main" val="1452919484"/>
                  </a:ext>
                </a:extLst>
              </a:tr>
              <a:tr h="471750">
                <a:tc>
                  <a:txBody>
                    <a:bodyPr/>
                    <a:lstStyle/>
                    <a:p>
                      <a:pPr algn="l"/>
                      <a:r>
                        <a:rPr lang="en-US" sz="1600"/>
                        <a:t>MCOs</a:t>
                      </a:r>
                    </a:p>
                  </a:txBody>
                  <a:tcPr anchor="ctr">
                    <a:solidFill>
                      <a:srgbClr val="F25E22">
                        <a:alpha val="15000"/>
                      </a:srgbClr>
                    </a:solidFill>
                  </a:tcPr>
                </a:tc>
                <a:extLst>
                  <a:ext uri="{0D108BD9-81ED-4DB2-BD59-A6C34878D82A}">
                    <a16:rowId xmlns:a16="http://schemas.microsoft.com/office/drawing/2014/main" val="1587445389"/>
                  </a:ext>
                </a:extLst>
              </a:tr>
              <a:tr h="471750">
                <a:tc>
                  <a:txBody>
                    <a:bodyPr/>
                    <a:lstStyle/>
                    <a:p>
                      <a:pPr algn="l"/>
                      <a:r>
                        <a:rPr lang="en-US" sz="1600"/>
                        <a:t>Media</a:t>
                      </a:r>
                    </a:p>
                  </a:txBody>
                  <a:tcPr anchor="ctr">
                    <a:solidFill>
                      <a:srgbClr val="F25E22">
                        <a:alpha val="50000"/>
                      </a:srgbClr>
                    </a:solidFill>
                  </a:tcPr>
                </a:tc>
                <a:extLst>
                  <a:ext uri="{0D108BD9-81ED-4DB2-BD59-A6C34878D82A}">
                    <a16:rowId xmlns:a16="http://schemas.microsoft.com/office/drawing/2014/main" val="2057484031"/>
                  </a:ext>
                </a:extLst>
              </a:tr>
              <a:tr h="471750">
                <a:tc>
                  <a:txBody>
                    <a:bodyPr/>
                    <a:lstStyle/>
                    <a:p>
                      <a:pPr algn="l"/>
                      <a:r>
                        <a:rPr lang="en-US" sz="1600"/>
                        <a:t>MACs</a:t>
                      </a:r>
                    </a:p>
                  </a:txBody>
                  <a:tcPr anchor="ctr">
                    <a:solidFill>
                      <a:srgbClr val="F25E22">
                        <a:alpha val="15000"/>
                      </a:srgbClr>
                    </a:solidFill>
                  </a:tcPr>
                </a:tc>
                <a:extLst>
                  <a:ext uri="{0D108BD9-81ED-4DB2-BD59-A6C34878D82A}">
                    <a16:rowId xmlns:a16="http://schemas.microsoft.com/office/drawing/2014/main" val="1719199323"/>
                  </a:ext>
                </a:extLst>
              </a:tr>
              <a:tr h="471750">
                <a:tc>
                  <a:txBody>
                    <a:bodyPr/>
                    <a:lstStyle/>
                    <a:p>
                      <a:pPr algn="l"/>
                      <a:r>
                        <a:rPr lang="en-US" sz="1600"/>
                        <a:t>Providers</a:t>
                      </a:r>
                    </a:p>
                  </a:txBody>
                  <a:tcPr anchor="ctr">
                    <a:solidFill>
                      <a:srgbClr val="F25E22">
                        <a:alpha val="50000"/>
                      </a:srgbClr>
                    </a:solidFill>
                  </a:tcPr>
                </a:tc>
                <a:extLst>
                  <a:ext uri="{0D108BD9-81ED-4DB2-BD59-A6C34878D82A}">
                    <a16:rowId xmlns:a16="http://schemas.microsoft.com/office/drawing/2014/main" val="1599517905"/>
                  </a:ext>
                </a:extLst>
              </a:tr>
              <a:tr h="471750">
                <a:tc>
                  <a:txBody>
                    <a:bodyPr/>
                    <a:lstStyle/>
                    <a:p>
                      <a:pPr algn="l"/>
                      <a:r>
                        <a:rPr lang="en-US" sz="1600"/>
                        <a:t>Customers</a:t>
                      </a:r>
                    </a:p>
                  </a:txBody>
                  <a:tcPr anchor="ctr">
                    <a:solidFill>
                      <a:srgbClr val="F25E22">
                        <a:alpha val="15000"/>
                      </a:srgbClr>
                    </a:solidFill>
                  </a:tcPr>
                </a:tc>
                <a:extLst>
                  <a:ext uri="{0D108BD9-81ED-4DB2-BD59-A6C34878D82A}">
                    <a16:rowId xmlns:a16="http://schemas.microsoft.com/office/drawing/2014/main" val="2902433611"/>
                  </a:ext>
                </a:extLst>
              </a:tr>
              <a:tr h="471750">
                <a:tc>
                  <a:txBody>
                    <a:bodyPr/>
                    <a:lstStyle/>
                    <a:p>
                      <a:pPr marL="0" algn="l" defTabSz="914400" rtl="0" eaLnBrk="1" latinLnBrk="0" hangingPunct="1"/>
                      <a:r>
                        <a:rPr lang="en-US" sz="1600" kern="1200">
                          <a:solidFill>
                            <a:schemeClr val="dk1"/>
                          </a:solidFill>
                          <a:latin typeface="+mn-lt"/>
                          <a:ea typeface="+mn-ea"/>
                          <a:cs typeface="+mn-cs"/>
                        </a:rPr>
                        <a:t>GO + GO Communications</a:t>
                      </a:r>
                    </a:p>
                  </a:txBody>
                  <a:tcPr anchor="ctr">
                    <a:solidFill>
                      <a:srgbClr val="F25E22">
                        <a:alpha val="50000"/>
                      </a:srgbClr>
                    </a:solidFill>
                  </a:tcPr>
                </a:tc>
                <a:extLst>
                  <a:ext uri="{0D108BD9-81ED-4DB2-BD59-A6C34878D82A}">
                    <a16:rowId xmlns:a16="http://schemas.microsoft.com/office/drawing/2014/main" val="2680337404"/>
                  </a:ext>
                </a:extLst>
              </a:tr>
              <a:tr h="471750">
                <a:tc>
                  <a:txBody>
                    <a:bodyPr/>
                    <a:lstStyle/>
                    <a:p>
                      <a:pPr marL="0" algn="l" defTabSz="914400" rtl="0" eaLnBrk="1" latinLnBrk="0" hangingPunct="1"/>
                      <a:r>
                        <a:rPr lang="en-US" sz="1600" kern="1200">
                          <a:solidFill>
                            <a:schemeClr val="dk1"/>
                          </a:solidFill>
                          <a:latin typeface="+mn-lt"/>
                          <a:ea typeface="+mn-ea"/>
                          <a:cs typeface="+mn-cs"/>
                        </a:rPr>
                        <a:t>Sister agencies</a:t>
                      </a:r>
                    </a:p>
                  </a:txBody>
                  <a:tcPr anchor="ctr">
                    <a:solidFill>
                      <a:srgbClr val="F25E22">
                        <a:alpha val="15000"/>
                      </a:srgbClr>
                    </a:solidFill>
                  </a:tcPr>
                </a:tc>
                <a:extLst>
                  <a:ext uri="{0D108BD9-81ED-4DB2-BD59-A6C34878D82A}">
                    <a16:rowId xmlns:a16="http://schemas.microsoft.com/office/drawing/2014/main" val="3140889767"/>
                  </a:ext>
                </a:extLst>
              </a:tr>
              <a:tr h="471750">
                <a:tc>
                  <a:txBody>
                    <a:bodyPr/>
                    <a:lstStyle/>
                    <a:p>
                      <a:pPr marL="0" algn="l" defTabSz="914400" rtl="0" eaLnBrk="1" latinLnBrk="0" hangingPunct="1"/>
                      <a:r>
                        <a:rPr lang="en-US" sz="1600" kern="1200">
                          <a:solidFill>
                            <a:schemeClr val="dk1"/>
                          </a:solidFill>
                          <a:latin typeface="+mn-lt"/>
                          <a:ea typeface="+mn-ea"/>
                          <a:cs typeface="+mn-cs"/>
                        </a:rPr>
                        <a:t>Institutional Outreach</a:t>
                      </a:r>
                    </a:p>
                  </a:txBody>
                  <a:tcPr anchor="ctr">
                    <a:solidFill>
                      <a:srgbClr val="F25E22">
                        <a:alpha val="50000"/>
                      </a:srgbClr>
                    </a:solidFill>
                  </a:tcPr>
                </a:tc>
                <a:extLst>
                  <a:ext uri="{0D108BD9-81ED-4DB2-BD59-A6C34878D82A}">
                    <a16:rowId xmlns:a16="http://schemas.microsoft.com/office/drawing/2014/main" val="1548250779"/>
                  </a:ext>
                </a:extLst>
              </a:tr>
              <a:tr h="471750">
                <a:tc>
                  <a:txBody>
                    <a:bodyPr/>
                    <a:lstStyle/>
                    <a:p>
                      <a:pPr marL="0" algn="l" defTabSz="914400" rtl="0" eaLnBrk="1" latinLnBrk="0" hangingPunct="1"/>
                      <a:r>
                        <a:rPr lang="en-US" sz="1600" kern="1200">
                          <a:solidFill>
                            <a:schemeClr val="dk1"/>
                          </a:solidFill>
                          <a:latin typeface="+mn-lt"/>
                          <a:ea typeface="+mn-ea"/>
                          <a:cs typeface="+mn-cs"/>
                        </a:rPr>
                        <a:t>General Public</a:t>
                      </a:r>
                    </a:p>
                  </a:txBody>
                  <a:tcPr anchor="ctr">
                    <a:solidFill>
                      <a:srgbClr val="F25E22">
                        <a:alpha val="15000"/>
                      </a:srgbClr>
                    </a:solidFill>
                  </a:tcPr>
                </a:tc>
                <a:extLst>
                  <a:ext uri="{0D108BD9-81ED-4DB2-BD59-A6C34878D82A}">
                    <a16:rowId xmlns:a16="http://schemas.microsoft.com/office/drawing/2014/main" val="62523668"/>
                  </a:ext>
                </a:extLst>
              </a:tr>
            </a:tbl>
          </a:graphicData>
        </a:graphic>
      </p:graphicFrame>
      <p:sp>
        <p:nvSpPr>
          <p:cNvPr id="8" name="Rectangle 7">
            <a:extLst>
              <a:ext uri="{FF2B5EF4-FFF2-40B4-BE49-F238E27FC236}">
                <a16:creationId xmlns:a16="http://schemas.microsoft.com/office/drawing/2014/main" id="{E221F1D2-560A-864F-8879-92D391D5858A}"/>
              </a:ext>
            </a:extLst>
          </p:cNvPr>
          <p:cNvSpPr/>
          <p:nvPr userDrawn="1"/>
        </p:nvSpPr>
        <p:spPr>
          <a:xfrm>
            <a:off x="1" y="6279664"/>
            <a:ext cx="12191999" cy="578336"/>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9" name="Picture 8">
            <a:extLst>
              <a:ext uri="{FF2B5EF4-FFF2-40B4-BE49-F238E27FC236}">
                <a16:creationId xmlns:a16="http://schemas.microsoft.com/office/drawing/2014/main" id="{F5BA115D-16DD-EA47-8F25-58A3846809A3}"/>
              </a:ext>
            </a:extLst>
          </p:cNvPr>
          <p:cNvPicPr>
            <a:picLocks noChangeAspect="1"/>
          </p:cNvPicPr>
          <p:nvPr userDrawn="1"/>
        </p:nvPicPr>
        <p:blipFill>
          <a:blip r:embed="rId2"/>
          <a:stretch>
            <a:fillRect/>
          </a:stretch>
        </p:blipFill>
        <p:spPr>
          <a:xfrm>
            <a:off x="296818" y="6374381"/>
            <a:ext cx="1490792" cy="388902"/>
          </a:xfrm>
          <a:prstGeom prst="rect">
            <a:avLst/>
          </a:prstGeom>
        </p:spPr>
      </p:pic>
      <p:sp>
        <p:nvSpPr>
          <p:cNvPr id="10" name="Title 2">
            <a:extLst>
              <a:ext uri="{FF2B5EF4-FFF2-40B4-BE49-F238E27FC236}">
                <a16:creationId xmlns:a16="http://schemas.microsoft.com/office/drawing/2014/main" id="{7DA08FFA-B635-964B-BBA3-7E843970014D}"/>
              </a:ext>
            </a:extLst>
          </p:cNvPr>
          <p:cNvSpPr txBox="1">
            <a:spLocks/>
          </p:cNvSpPr>
          <p:nvPr userDrawn="1"/>
        </p:nvSpPr>
        <p:spPr>
          <a:xfrm>
            <a:off x="723870" y="165333"/>
            <a:ext cx="8037597" cy="822960"/>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nSpc>
                <a:spcPct val="100000"/>
              </a:lnSpc>
              <a:defRPr/>
            </a:pPr>
            <a:r>
              <a:rPr lang="en-US" sz="4400" b="1" cap="none">
                <a:solidFill>
                  <a:srgbClr val="082068"/>
                </a:solidFill>
                <a:latin typeface="Arial" panose="020B0604020202020204" pitchFamily="34" charset="0"/>
                <a:cs typeface="Arial" panose="020B0604020202020204" pitchFamily="34" charset="0"/>
              </a:rPr>
              <a:t>Sample</a:t>
            </a:r>
            <a:r>
              <a:rPr lang="en-US" sz="4400" b="1" cap="none">
                <a:solidFill>
                  <a:srgbClr val="75B7E6"/>
                </a:solidFill>
                <a:latin typeface="Arial" panose="020B0604020202020204" pitchFamily="34" charset="0"/>
                <a:cs typeface="Arial" panose="020B0604020202020204" pitchFamily="34" charset="0"/>
              </a:rPr>
              <a:t> timeline</a:t>
            </a:r>
            <a:endParaRPr kumimoji="0" lang="en-US" sz="4400" b="1" i="0" u="none" strike="noStrike" kern="1200" cap="none" spc="0" normalizeH="0" baseline="0" noProof="0">
              <a:ln>
                <a:noFill/>
              </a:ln>
              <a:solidFill>
                <a:srgbClr val="75B7E6"/>
              </a:solidFill>
              <a:effectLst/>
              <a:uLnTx/>
              <a:uFillTx/>
              <a:latin typeface="Arial" panose="020B0604020202020204" pitchFamily="34" charset="0"/>
              <a:cs typeface="Arial" panose="020B0604020202020204" pitchFamily="34" charset="0"/>
            </a:endParaRPr>
          </a:p>
        </p:txBody>
      </p:sp>
      <p:sp>
        <p:nvSpPr>
          <p:cNvPr id="11" name="Rectangle">
            <a:extLst>
              <a:ext uri="{FF2B5EF4-FFF2-40B4-BE49-F238E27FC236}">
                <a16:creationId xmlns:a16="http://schemas.microsoft.com/office/drawing/2014/main" id="{9348D19A-5583-DE4A-AE49-D00D6FD49E0C}"/>
              </a:ext>
            </a:extLst>
          </p:cNvPr>
          <p:cNvSpPr/>
          <p:nvPr userDrawn="1"/>
        </p:nvSpPr>
        <p:spPr>
          <a:xfrm>
            <a:off x="3193276" y="1260119"/>
            <a:ext cx="1545374" cy="5017192"/>
          </a:xfrm>
          <a:prstGeom prst="rect">
            <a:avLst/>
          </a:prstGeom>
          <a:solidFill>
            <a:srgbClr val="F25E22">
              <a:alpha val="14760"/>
            </a:srgbClr>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12" name="Rectangle">
            <a:extLst>
              <a:ext uri="{FF2B5EF4-FFF2-40B4-BE49-F238E27FC236}">
                <a16:creationId xmlns:a16="http://schemas.microsoft.com/office/drawing/2014/main" id="{150755F2-D707-534A-BA49-F61F8EF7EF70}"/>
              </a:ext>
            </a:extLst>
          </p:cNvPr>
          <p:cNvSpPr/>
          <p:nvPr userDrawn="1"/>
        </p:nvSpPr>
        <p:spPr>
          <a:xfrm>
            <a:off x="6432096" y="1264883"/>
            <a:ext cx="1568889" cy="5026294"/>
          </a:xfrm>
          <a:prstGeom prst="rect">
            <a:avLst/>
          </a:prstGeom>
          <a:solidFill>
            <a:srgbClr val="F25E22">
              <a:alpha val="14760"/>
            </a:srgbClr>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13" name="Rectangle">
            <a:extLst>
              <a:ext uri="{FF2B5EF4-FFF2-40B4-BE49-F238E27FC236}">
                <a16:creationId xmlns:a16="http://schemas.microsoft.com/office/drawing/2014/main" id="{D78B1763-6C61-C84E-B8C6-01D887A089A8}"/>
              </a:ext>
            </a:extLst>
          </p:cNvPr>
          <p:cNvSpPr/>
          <p:nvPr userDrawn="1"/>
        </p:nvSpPr>
        <p:spPr>
          <a:xfrm>
            <a:off x="9666333" y="1264574"/>
            <a:ext cx="1469000" cy="5026603"/>
          </a:xfrm>
          <a:prstGeom prst="rect">
            <a:avLst/>
          </a:prstGeom>
          <a:solidFill>
            <a:srgbClr val="F25E22">
              <a:alpha val="14760"/>
            </a:srgbClr>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14" name="Month / Week">
            <a:extLst>
              <a:ext uri="{FF2B5EF4-FFF2-40B4-BE49-F238E27FC236}">
                <a16:creationId xmlns:a16="http://schemas.microsoft.com/office/drawing/2014/main" id="{01C3262C-2A20-6B45-BC87-60D08451A0E8}"/>
              </a:ext>
            </a:extLst>
          </p:cNvPr>
          <p:cNvSpPr txBox="1">
            <a:spLocks/>
          </p:cNvSpPr>
          <p:nvPr userDrawn="1"/>
        </p:nvSpPr>
        <p:spPr>
          <a:xfrm>
            <a:off x="3211830" y="1090099"/>
            <a:ext cx="1553318" cy="300515"/>
          </a:xfrm>
          <a:prstGeom prst="roundRect">
            <a:avLst>
              <a:gd name="adj" fmla="val 50000"/>
            </a:avLst>
          </a:prstGeom>
          <a:solidFill>
            <a:srgbClr val="F25E22"/>
          </a:solidFill>
        </p:spPr>
        <p:txBody>
          <a:bodyPr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300">
                <a:solidFill>
                  <a:schemeClr val="bg1"/>
                </a:solidFill>
              </a:rPr>
              <a:t>60 Day Notice</a:t>
            </a:r>
          </a:p>
        </p:txBody>
      </p:sp>
      <p:sp>
        <p:nvSpPr>
          <p:cNvPr id="15" name="Month / Week">
            <a:extLst>
              <a:ext uri="{FF2B5EF4-FFF2-40B4-BE49-F238E27FC236}">
                <a16:creationId xmlns:a16="http://schemas.microsoft.com/office/drawing/2014/main" id="{C8D7B1CD-9E20-4944-84EA-6650C1D14CFE}"/>
              </a:ext>
            </a:extLst>
          </p:cNvPr>
          <p:cNvSpPr txBox="1">
            <a:spLocks/>
          </p:cNvSpPr>
          <p:nvPr userDrawn="1"/>
        </p:nvSpPr>
        <p:spPr>
          <a:xfrm>
            <a:off x="4796297" y="1087478"/>
            <a:ext cx="1595071" cy="300515"/>
          </a:xfrm>
          <a:prstGeom prst="roundRect">
            <a:avLst>
              <a:gd name="adj" fmla="val 50000"/>
            </a:avLst>
          </a:prstGeom>
          <a:solidFill>
            <a:srgbClr val="F25E22"/>
          </a:solidFill>
        </p:spPr>
        <p:txBody>
          <a:bodyPr lIns="0" tIns="91440" rIns="0" bIns="91440"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100">
                <a:solidFill>
                  <a:schemeClr val="bg1"/>
                </a:solidFill>
              </a:rPr>
              <a:t>30 Days Pre-PHE End</a:t>
            </a:r>
          </a:p>
        </p:txBody>
      </p:sp>
      <p:sp>
        <p:nvSpPr>
          <p:cNvPr id="16" name="Month / Week">
            <a:extLst>
              <a:ext uri="{FF2B5EF4-FFF2-40B4-BE49-F238E27FC236}">
                <a16:creationId xmlns:a16="http://schemas.microsoft.com/office/drawing/2014/main" id="{1C5B4B26-0248-6C42-9FE1-98611240D08E}"/>
              </a:ext>
            </a:extLst>
          </p:cNvPr>
          <p:cNvSpPr txBox="1">
            <a:spLocks/>
          </p:cNvSpPr>
          <p:nvPr userDrawn="1"/>
        </p:nvSpPr>
        <p:spPr>
          <a:xfrm>
            <a:off x="8036785" y="1112272"/>
            <a:ext cx="1604804" cy="300515"/>
          </a:xfrm>
          <a:prstGeom prst="roundRect">
            <a:avLst>
              <a:gd name="adj" fmla="val 50000"/>
            </a:avLst>
          </a:prstGeom>
          <a:solidFill>
            <a:srgbClr val="F25E2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7" tIns="25397" rIns="25397" bIns="25397"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300">
                <a:solidFill>
                  <a:schemeClr val="bg1"/>
                </a:solidFill>
              </a:rPr>
              <a:t>PHE End</a:t>
            </a:r>
          </a:p>
        </p:txBody>
      </p:sp>
      <p:sp>
        <p:nvSpPr>
          <p:cNvPr id="17" name="Month / Week">
            <a:extLst>
              <a:ext uri="{FF2B5EF4-FFF2-40B4-BE49-F238E27FC236}">
                <a16:creationId xmlns:a16="http://schemas.microsoft.com/office/drawing/2014/main" id="{D41C922A-90AE-3645-AA40-59BDBBFE908B}"/>
              </a:ext>
            </a:extLst>
          </p:cNvPr>
          <p:cNvSpPr txBox="1">
            <a:spLocks/>
          </p:cNvSpPr>
          <p:nvPr userDrawn="1"/>
        </p:nvSpPr>
        <p:spPr>
          <a:xfrm>
            <a:off x="9665848" y="1114626"/>
            <a:ext cx="1467719" cy="300515"/>
          </a:xfrm>
          <a:prstGeom prst="roundRect">
            <a:avLst>
              <a:gd name="adj" fmla="val 50000"/>
            </a:avLst>
          </a:prstGeom>
          <a:solidFill>
            <a:srgbClr val="F25E22"/>
          </a:solidFill>
        </p:spPr>
        <p:txBody>
          <a:bodyPr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300">
                <a:solidFill>
                  <a:schemeClr val="bg1"/>
                </a:solidFill>
              </a:rPr>
              <a:t>Post-PHE End</a:t>
            </a:r>
          </a:p>
        </p:txBody>
      </p:sp>
      <p:sp>
        <p:nvSpPr>
          <p:cNvPr id="18" name="Month / Week">
            <a:extLst>
              <a:ext uri="{FF2B5EF4-FFF2-40B4-BE49-F238E27FC236}">
                <a16:creationId xmlns:a16="http://schemas.microsoft.com/office/drawing/2014/main" id="{103F980D-48AF-C841-BC04-6478F5FA221B}"/>
              </a:ext>
            </a:extLst>
          </p:cNvPr>
          <p:cNvSpPr txBox="1">
            <a:spLocks/>
          </p:cNvSpPr>
          <p:nvPr userDrawn="1"/>
        </p:nvSpPr>
        <p:spPr>
          <a:xfrm>
            <a:off x="6416541" y="1096469"/>
            <a:ext cx="1595071" cy="300515"/>
          </a:xfrm>
          <a:prstGeom prst="roundRect">
            <a:avLst>
              <a:gd name="adj" fmla="val 50000"/>
            </a:avLst>
          </a:prstGeom>
          <a:solidFill>
            <a:srgbClr val="F25E22"/>
          </a:solidFill>
        </p:spPr>
        <p:txBody>
          <a:bodyPr lIns="0" tIns="91440" rIns="0" bIns="91440"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50">
                <a:solidFill>
                  <a:schemeClr val="bg1"/>
                </a:solidFill>
              </a:rPr>
              <a:t>1 Week Before PHE End</a:t>
            </a:r>
          </a:p>
        </p:txBody>
      </p:sp>
      <p:sp>
        <p:nvSpPr>
          <p:cNvPr id="19" name="Lorem ipsum dolor sit amet, consectetur adipiscing elit.">
            <a:extLst>
              <a:ext uri="{FF2B5EF4-FFF2-40B4-BE49-F238E27FC236}">
                <a16:creationId xmlns:a16="http://schemas.microsoft.com/office/drawing/2014/main" id="{D3547447-F308-7B45-9322-ADF3C077BFA2}"/>
              </a:ext>
            </a:extLst>
          </p:cNvPr>
          <p:cNvSpPr txBox="1">
            <a:spLocks/>
          </p:cNvSpPr>
          <p:nvPr userDrawn="1"/>
        </p:nvSpPr>
        <p:spPr>
          <a:xfrm>
            <a:off x="3588107" y="1631752"/>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All-staff message</a:t>
            </a:r>
          </a:p>
        </p:txBody>
      </p:sp>
      <p:sp>
        <p:nvSpPr>
          <p:cNvPr id="20" name="MM/DD">
            <a:extLst>
              <a:ext uri="{FF2B5EF4-FFF2-40B4-BE49-F238E27FC236}">
                <a16:creationId xmlns:a16="http://schemas.microsoft.com/office/drawing/2014/main" id="{0084811A-5CC3-6442-BB7A-8DD8BC3CA759}"/>
              </a:ext>
            </a:extLst>
          </p:cNvPr>
          <p:cNvSpPr txBox="1">
            <a:spLocks/>
          </p:cNvSpPr>
          <p:nvPr userDrawn="1"/>
        </p:nvSpPr>
        <p:spPr>
          <a:xfrm>
            <a:off x="3592950" y="2441248"/>
            <a:ext cx="1668214"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sym typeface="SF Pro Display Medium"/>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Press release, pitch</a:t>
            </a:r>
          </a:p>
        </p:txBody>
      </p:sp>
      <p:sp>
        <p:nvSpPr>
          <p:cNvPr id="22" name="Circle">
            <a:extLst>
              <a:ext uri="{FF2B5EF4-FFF2-40B4-BE49-F238E27FC236}">
                <a16:creationId xmlns:a16="http://schemas.microsoft.com/office/drawing/2014/main" id="{565A7DA3-1D16-6C43-8CF9-460E3EF50CB3}"/>
              </a:ext>
            </a:extLst>
          </p:cNvPr>
          <p:cNvSpPr/>
          <p:nvPr userDrawn="1"/>
        </p:nvSpPr>
        <p:spPr>
          <a:xfrm>
            <a:off x="6528949" y="2555813"/>
            <a:ext cx="223212" cy="223211"/>
          </a:xfrm>
          <a:prstGeom prst="ellipse">
            <a:avLst/>
          </a:prstGeom>
          <a:solidFill>
            <a:schemeClr val="tx1"/>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24" name="Circle">
            <a:extLst>
              <a:ext uri="{FF2B5EF4-FFF2-40B4-BE49-F238E27FC236}">
                <a16:creationId xmlns:a16="http://schemas.microsoft.com/office/drawing/2014/main" id="{6A853F60-CE52-5440-AB30-B764F9C483BE}"/>
              </a:ext>
            </a:extLst>
          </p:cNvPr>
          <p:cNvSpPr/>
          <p:nvPr userDrawn="1"/>
        </p:nvSpPr>
        <p:spPr>
          <a:xfrm>
            <a:off x="3404443" y="163244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27" name="Circle">
            <a:extLst>
              <a:ext uri="{FF2B5EF4-FFF2-40B4-BE49-F238E27FC236}">
                <a16:creationId xmlns:a16="http://schemas.microsoft.com/office/drawing/2014/main" id="{1A82E187-781F-A141-9305-15647C4ECA55}"/>
              </a:ext>
            </a:extLst>
          </p:cNvPr>
          <p:cNvSpPr/>
          <p:nvPr userDrawn="1"/>
        </p:nvSpPr>
        <p:spPr>
          <a:xfrm>
            <a:off x="3404443" y="255581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cxnSp>
        <p:nvCxnSpPr>
          <p:cNvPr id="28" name="Straight Arrow Connector 27">
            <a:extLst>
              <a:ext uri="{FF2B5EF4-FFF2-40B4-BE49-F238E27FC236}">
                <a16:creationId xmlns:a16="http://schemas.microsoft.com/office/drawing/2014/main" id="{B12AA5E8-384D-9142-819A-332BBF7C7F56}"/>
              </a:ext>
            </a:extLst>
          </p:cNvPr>
          <p:cNvCxnSpPr>
            <a:cxnSpLocks/>
          </p:cNvCxnSpPr>
          <p:nvPr userDrawn="1"/>
        </p:nvCxnSpPr>
        <p:spPr>
          <a:xfrm flipV="1">
            <a:off x="3471652" y="2656263"/>
            <a:ext cx="7498080" cy="223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MM/DD">
            <a:extLst>
              <a:ext uri="{FF2B5EF4-FFF2-40B4-BE49-F238E27FC236}">
                <a16:creationId xmlns:a16="http://schemas.microsoft.com/office/drawing/2014/main" id="{485A3B1B-505D-3A44-AFDE-C0CE1D038ABC}"/>
              </a:ext>
            </a:extLst>
          </p:cNvPr>
          <p:cNvSpPr txBox="1">
            <a:spLocks/>
          </p:cNvSpPr>
          <p:nvPr userDrawn="1"/>
        </p:nvSpPr>
        <p:spPr>
          <a:xfrm>
            <a:off x="6649332" y="2398036"/>
            <a:ext cx="1668214"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sym typeface="SF Pro Display Medium"/>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Renew pitching</a:t>
            </a:r>
          </a:p>
        </p:txBody>
      </p:sp>
      <p:sp>
        <p:nvSpPr>
          <p:cNvPr id="30" name="Circle">
            <a:extLst>
              <a:ext uri="{FF2B5EF4-FFF2-40B4-BE49-F238E27FC236}">
                <a16:creationId xmlns:a16="http://schemas.microsoft.com/office/drawing/2014/main" id="{A614A41A-B980-DA4F-99BC-1C9F0014694C}"/>
              </a:ext>
            </a:extLst>
          </p:cNvPr>
          <p:cNvSpPr/>
          <p:nvPr userDrawn="1"/>
        </p:nvSpPr>
        <p:spPr>
          <a:xfrm>
            <a:off x="8090510" y="255581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1" name="MM/DD">
            <a:extLst>
              <a:ext uri="{FF2B5EF4-FFF2-40B4-BE49-F238E27FC236}">
                <a16:creationId xmlns:a16="http://schemas.microsoft.com/office/drawing/2014/main" id="{691880F7-6825-DD4A-98F2-3CD1C81D23B0}"/>
              </a:ext>
            </a:extLst>
          </p:cNvPr>
          <p:cNvSpPr txBox="1">
            <a:spLocks/>
          </p:cNvSpPr>
          <p:nvPr userDrawn="1"/>
        </p:nvSpPr>
        <p:spPr>
          <a:xfrm>
            <a:off x="8216700" y="2398036"/>
            <a:ext cx="1668214"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sym typeface="SF Pro Display Medium"/>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Press release + pitch</a:t>
            </a:r>
          </a:p>
        </p:txBody>
      </p:sp>
      <p:sp>
        <p:nvSpPr>
          <p:cNvPr id="32" name="Circle">
            <a:extLst>
              <a:ext uri="{FF2B5EF4-FFF2-40B4-BE49-F238E27FC236}">
                <a16:creationId xmlns:a16="http://schemas.microsoft.com/office/drawing/2014/main" id="{12837CE2-7457-0A45-9F66-719348765692}"/>
              </a:ext>
            </a:extLst>
          </p:cNvPr>
          <p:cNvSpPr/>
          <p:nvPr userDrawn="1"/>
        </p:nvSpPr>
        <p:spPr>
          <a:xfrm>
            <a:off x="3404443" y="350937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3" name="Lorem ipsum dolor sit amet, consectetur adipiscing elit.">
            <a:extLst>
              <a:ext uri="{FF2B5EF4-FFF2-40B4-BE49-F238E27FC236}">
                <a16:creationId xmlns:a16="http://schemas.microsoft.com/office/drawing/2014/main" id="{E5A573B3-BD82-1A43-83F5-084A2AC2D4E9}"/>
              </a:ext>
            </a:extLst>
          </p:cNvPr>
          <p:cNvSpPr txBox="1">
            <a:spLocks/>
          </p:cNvSpPr>
          <p:nvPr userDrawn="1"/>
        </p:nvSpPr>
        <p:spPr>
          <a:xfrm>
            <a:off x="3606042" y="3291068"/>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Provider notice</a:t>
            </a:r>
          </a:p>
          <a:p>
            <a:pPr hangingPunct="1"/>
            <a:r>
              <a:rPr lang="en-US" sz="1000"/>
              <a:t>Collect FAQs</a:t>
            </a:r>
          </a:p>
        </p:txBody>
      </p:sp>
      <p:sp>
        <p:nvSpPr>
          <p:cNvPr id="34" name="Circle">
            <a:extLst>
              <a:ext uri="{FF2B5EF4-FFF2-40B4-BE49-F238E27FC236}">
                <a16:creationId xmlns:a16="http://schemas.microsoft.com/office/drawing/2014/main" id="{86A550DA-F313-324D-8637-7D5FB63A8A1A}"/>
              </a:ext>
            </a:extLst>
          </p:cNvPr>
          <p:cNvSpPr/>
          <p:nvPr userDrawn="1"/>
        </p:nvSpPr>
        <p:spPr>
          <a:xfrm>
            <a:off x="4845634" y="3505213"/>
            <a:ext cx="223212" cy="223211"/>
          </a:xfrm>
          <a:prstGeom prst="ellipse">
            <a:avLst/>
          </a:prstGeom>
          <a:solidFill>
            <a:schemeClr val="tx1"/>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5" name="Lorem ipsum dolor sit amet, consectetur adipiscing elit.">
            <a:extLst>
              <a:ext uri="{FF2B5EF4-FFF2-40B4-BE49-F238E27FC236}">
                <a16:creationId xmlns:a16="http://schemas.microsoft.com/office/drawing/2014/main" id="{D3F67E5C-CCA6-CB4E-8698-D3F61F2C350F}"/>
              </a:ext>
            </a:extLst>
          </p:cNvPr>
          <p:cNvSpPr txBox="1">
            <a:spLocks/>
          </p:cNvSpPr>
          <p:nvPr userDrawn="1"/>
        </p:nvSpPr>
        <p:spPr>
          <a:xfrm>
            <a:off x="5048596" y="3344457"/>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Provider notice</a:t>
            </a:r>
          </a:p>
          <a:p>
            <a:pPr hangingPunct="1"/>
            <a:r>
              <a:rPr lang="en-US" sz="1000"/>
              <a:t>Publish FAQs</a:t>
            </a:r>
          </a:p>
        </p:txBody>
      </p:sp>
      <p:sp>
        <p:nvSpPr>
          <p:cNvPr id="36" name="Circle">
            <a:extLst>
              <a:ext uri="{FF2B5EF4-FFF2-40B4-BE49-F238E27FC236}">
                <a16:creationId xmlns:a16="http://schemas.microsoft.com/office/drawing/2014/main" id="{D6780943-1EF3-8B46-9DFA-3CF198AF9B04}"/>
              </a:ext>
            </a:extLst>
          </p:cNvPr>
          <p:cNvSpPr/>
          <p:nvPr userDrawn="1"/>
        </p:nvSpPr>
        <p:spPr>
          <a:xfrm>
            <a:off x="6509257" y="3512926"/>
            <a:ext cx="223212" cy="223211"/>
          </a:xfrm>
          <a:prstGeom prst="ellipse">
            <a:avLst/>
          </a:prstGeom>
          <a:solidFill>
            <a:schemeClr val="tx1"/>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7" name="Lorem ipsum dolor sit amet, consectetur adipiscing elit.">
            <a:extLst>
              <a:ext uri="{FF2B5EF4-FFF2-40B4-BE49-F238E27FC236}">
                <a16:creationId xmlns:a16="http://schemas.microsoft.com/office/drawing/2014/main" id="{F70DAF0E-2FE3-EB4B-BFAD-DE2D6BA45C45}"/>
              </a:ext>
            </a:extLst>
          </p:cNvPr>
          <p:cNvSpPr txBox="1">
            <a:spLocks/>
          </p:cNvSpPr>
          <p:nvPr userDrawn="1"/>
        </p:nvSpPr>
        <p:spPr>
          <a:xfrm>
            <a:off x="6678380" y="3344457"/>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Provider notice</a:t>
            </a:r>
          </a:p>
        </p:txBody>
      </p:sp>
      <p:sp>
        <p:nvSpPr>
          <p:cNvPr id="38" name="Circle">
            <a:extLst>
              <a:ext uri="{FF2B5EF4-FFF2-40B4-BE49-F238E27FC236}">
                <a16:creationId xmlns:a16="http://schemas.microsoft.com/office/drawing/2014/main" id="{D11ED134-2D99-1D4E-A782-9C643CF6E245}"/>
              </a:ext>
            </a:extLst>
          </p:cNvPr>
          <p:cNvSpPr/>
          <p:nvPr userDrawn="1"/>
        </p:nvSpPr>
        <p:spPr>
          <a:xfrm>
            <a:off x="8090510" y="3507851"/>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9" name="Lorem ipsum dolor sit amet, consectetur adipiscing elit.">
            <a:extLst>
              <a:ext uri="{FF2B5EF4-FFF2-40B4-BE49-F238E27FC236}">
                <a16:creationId xmlns:a16="http://schemas.microsoft.com/office/drawing/2014/main" id="{6EB4B63E-1858-D041-87E1-736BC3704E2B}"/>
              </a:ext>
            </a:extLst>
          </p:cNvPr>
          <p:cNvSpPr txBox="1">
            <a:spLocks/>
          </p:cNvSpPr>
          <p:nvPr userDrawn="1"/>
        </p:nvSpPr>
        <p:spPr>
          <a:xfrm>
            <a:off x="8264843" y="3344457"/>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Provider notice</a:t>
            </a:r>
          </a:p>
        </p:txBody>
      </p:sp>
      <p:sp>
        <p:nvSpPr>
          <p:cNvPr id="40" name="Lorem ipsum dolor sit amet, consectetur adipiscing elit.">
            <a:extLst>
              <a:ext uri="{FF2B5EF4-FFF2-40B4-BE49-F238E27FC236}">
                <a16:creationId xmlns:a16="http://schemas.microsoft.com/office/drawing/2014/main" id="{0FFD983E-2E81-6140-864E-2830F4EC72C4}"/>
              </a:ext>
            </a:extLst>
          </p:cNvPr>
          <p:cNvSpPr txBox="1">
            <a:spLocks/>
          </p:cNvSpPr>
          <p:nvPr userDrawn="1"/>
        </p:nvSpPr>
        <p:spPr>
          <a:xfrm>
            <a:off x="3592950" y="2089617"/>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MCOs</a:t>
            </a:r>
          </a:p>
        </p:txBody>
      </p:sp>
      <p:sp>
        <p:nvSpPr>
          <p:cNvPr id="41" name="Circle">
            <a:extLst>
              <a:ext uri="{FF2B5EF4-FFF2-40B4-BE49-F238E27FC236}">
                <a16:creationId xmlns:a16="http://schemas.microsoft.com/office/drawing/2014/main" id="{3D714B4C-CAFD-D148-853C-8C94D6B4F9CB}"/>
              </a:ext>
            </a:extLst>
          </p:cNvPr>
          <p:cNvSpPr/>
          <p:nvPr userDrawn="1"/>
        </p:nvSpPr>
        <p:spPr>
          <a:xfrm>
            <a:off x="3404443" y="2112639"/>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42" name="Lorem ipsum dolor sit amet, consectetur adipiscing elit.">
            <a:extLst>
              <a:ext uri="{FF2B5EF4-FFF2-40B4-BE49-F238E27FC236}">
                <a16:creationId xmlns:a16="http://schemas.microsoft.com/office/drawing/2014/main" id="{D54C884F-E89F-D34D-87E9-F9A1B6FEE49E}"/>
              </a:ext>
            </a:extLst>
          </p:cNvPr>
          <p:cNvSpPr txBox="1">
            <a:spLocks/>
          </p:cNvSpPr>
          <p:nvPr userDrawn="1"/>
        </p:nvSpPr>
        <p:spPr>
          <a:xfrm>
            <a:off x="3606042" y="2893487"/>
            <a:ext cx="213410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MACs, discuss in meetings</a:t>
            </a:r>
          </a:p>
        </p:txBody>
      </p:sp>
      <p:sp>
        <p:nvSpPr>
          <p:cNvPr id="43" name="Circle">
            <a:extLst>
              <a:ext uri="{FF2B5EF4-FFF2-40B4-BE49-F238E27FC236}">
                <a16:creationId xmlns:a16="http://schemas.microsoft.com/office/drawing/2014/main" id="{6C213858-157F-864E-A5D4-DF2E47EE930B}"/>
              </a:ext>
            </a:extLst>
          </p:cNvPr>
          <p:cNvSpPr/>
          <p:nvPr userDrawn="1"/>
        </p:nvSpPr>
        <p:spPr>
          <a:xfrm>
            <a:off x="3404443" y="3030340"/>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44" name="Circle">
            <a:extLst>
              <a:ext uri="{FF2B5EF4-FFF2-40B4-BE49-F238E27FC236}">
                <a16:creationId xmlns:a16="http://schemas.microsoft.com/office/drawing/2014/main" id="{C1FA8746-45AF-B047-B46B-5244EAB77ADA}"/>
              </a:ext>
            </a:extLst>
          </p:cNvPr>
          <p:cNvSpPr/>
          <p:nvPr userDrawn="1"/>
        </p:nvSpPr>
        <p:spPr>
          <a:xfrm>
            <a:off x="3404443" y="400593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45" name="Lorem ipsum dolor sit amet, consectetur adipiscing elit.">
            <a:extLst>
              <a:ext uri="{FF2B5EF4-FFF2-40B4-BE49-F238E27FC236}">
                <a16:creationId xmlns:a16="http://schemas.microsoft.com/office/drawing/2014/main" id="{02BB967A-F127-8B41-BDBD-089FD49A3414}"/>
              </a:ext>
            </a:extLst>
          </p:cNvPr>
          <p:cNvSpPr txBox="1">
            <a:spLocks/>
          </p:cNvSpPr>
          <p:nvPr userDrawn="1"/>
        </p:nvSpPr>
        <p:spPr>
          <a:xfrm>
            <a:off x="3571611" y="3869992"/>
            <a:ext cx="2715335"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Mail, social, email, text (PHE ending, CTAs)</a:t>
            </a:r>
          </a:p>
        </p:txBody>
      </p:sp>
      <p:sp>
        <p:nvSpPr>
          <p:cNvPr id="46" name="Lorem ipsum dolor sit amet, consectetur adipiscing elit.">
            <a:extLst>
              <a:ext uri="{FF2B5EF4-FFF2-40B4-BE49-F238E27FC236}">
                <a16:creationId xmlns:a16="http://schemas.microsoft.com/office/drawing/2014/main" id="{A1FB8F63-ED4F-B249-8C7E-B92CBAD54C5F}"/>
              </a:ext>
            </a:extLst>
          </p:cNvPr>
          <p:cNvSpPr txBox="1">
            <a:spLocks/>
          </p:cNvSpPr>
          <p:nvPr userDrawn="1"/>
        </p:nvSpPr>
        <p:spPr>
          <a:xfrm>
            <a:off x="3588108" y="4233666"/>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Gov’s office + comms</a:t>
            </a:r>
          </a:p>
        </p:txBody>
      </p:sp>
      <p:sp>
        <p:nvSpPr>
          <p:cNvPr id="47" name="Circle">
            <a:extLst>
              <a:ext uri="{FF2B5EF4-FFF2-40B4-BE49-F238E27FC236}">
                <a16:creationId xmlns:a16="http://schemas.microsoft.com/office/drawing/2014/main" id="{E03FE8DC-D0F4-5E45-8D3F-76C44AE0C527}"/>
              </a:ext>
            </a:extLst>
          </p:cNvPr>
          <p:cNvSpPr/>
          <p:nvPr userDrawn="1"/>
        </p:nvSpPr>
        <p:spPr>
          <a:xfrm>
            <a:off x="3404443" y="4428960"/>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48" name="Lorem ipsum dolor sit amet, consectetur adipiscing elit.">
            <a:extLst>
              <a:ext uri="{FF2B5EF4-FFF2-40B4-BE49-F238E27FC236}">
                <a16:creationId xmlns:a16="http://schemas.microsoft.com/office/drawing/2014/main" id="{C84C2B7B-2FE4-674B-861D-864BD92DC973}"/>
              </a:ext>
            </a:extLst>
          </p:cNvPr>
          <p:cNvSpPr txBox="1">
            <a:spLocks/>
          </p:cNvSpPr>
          <p:nvPr userDrawn="1"/>
        </p:nvSpPr>
        <p:spPr>
          <a:xfrm>
            <a:off x="3617567" y="4711525"/>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DHS and sister agencies</a:t>
            </a:r>
          </a:p>
        </p:txBody>
      </p:sp>
      <p:sp>
        <p:nvSpPr>
          <p:cNvPr id="49" name="Circle">
            <a:extLst>
              <a:ext uri="{FF2B5EF4-FFF2-40B4-BE49-F238E27FC236}">
                <a16:creationId xmlns:a16="http://schemas.microsoft.com/office/drawing/2014/main" id="{CF590EF3-86BA-E647-BDBE-A7BC9DEF397D}"/>
              </a:ext>
            </a:extLst>
          </p:cNvPr>
          <p:cNvSpPr/>
          <p:nvPr userDrawn="1"/>
        </p:nvSpPr>
        <p:spPr>
          <a:xfrm>
            <a:off x="3404443" y="4905751"/>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50" name="Lorem ipsum dolor sit amet, consectetur adipiscing elit.">
            <a:extLst>
              <a:ext uri="{FF2B5EF4-FFF2-40B4-BE49-F238E27FC236}">
                <a16:creationId xmlns:a16="http://schemas.microsoft.com/office/drawing/2014/main" id="{B4993F00-F183-BF49-8537-3324383DEF75}"/>
              </a:ext>
            </a:extLst>
          </p:cNvPr>
          <p:cNvSpPr txBox="1">
            <a:spLocks/>
          </p:cNvSpPr>
          <p:nvPr userDrawn="1"/>
        </p:nvSpPr>
        <p:spPr>
          <a:xfrm>
            <a:off x="5051287" y="1640030"/>
            <a:ext cx="1451751"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Employee newsletter</a:t>
            </a:r>
          </a:p>
        </p:txBody>
      </p:sp>
      <p:sp>
        <p:nvSpPr>
          <p:cNvPr id="51" name="Circle">
            <a:extLst>
              <a:ext uri="{FF2B5EF4-FFF2-40B4-BE49-F238E27FC236}">
                <a16:creationId xmlns:a16="http://schemas.microsoft.com/office/drawing/2014/main" id="{9FE2D4E2-F4F1-0F48-86AE-BB7B86050035}"/>
              </a:ext>
            </a:extLst>
          </p:cNvPr>
          <p:cNvSpPr/>
          <p:nvPr userDrawn="1"/>
        </p:nvSpPr>
        <p:spPr>
          <a:xfrm>
            <a:off x="4845634" y="163244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52" name="Lorem ipsum dolor sit amet, consectetur adipiscing elit.">
            <a:extLst>
              <a:ext uri="{FF2B5EF4-FFF2-40B4-BE49-F238E27FC236}">
                <a16:creationId xmlns:a16="http://schemas.microsoft.com/office/drawing/2014/main" id="{5D114455-541F-AD48-BC18-F058D469E2FE}"/>
              </a:ext>
            </a:extLst>
          </p:cNvPr>
          <p:cNvSpPr txBox="1">
            <a:spLocks/>
          </p:cNvSpPr>
          <p:nvPr userDrawn="1"/>
        </p:nvSpPr>
        <p:spPr>
          <a:xfrm>
            <a:off x="6735703" y="1587681"/>
            <a:ext cx="1467719"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Employee newsletter All-staff email</a:t>
            </a:r>
          </a:p>
        </p:txBody>
      </p:sp>
      <p:sp>
        <p:nvSpPr>
          <p:cNvPr id="53" name="Circle">
            <a:extLst>
              <a:ext uri="{FF2B5EF4-FFF2-40B4-BE49-F238E27FC236}">
                <a16:creationId xmlns:a16="http://schemas.microsoft.com/office/drawing/2014/main" id="{CD9BC57E-6C8E-1C42-A009-8CC2FC3F3E7A}"/>
              </a:ext>
            </a:extLst>
          </p:cNvPr>
          <p:cNvSpPr/>
          <p:nvPr userDrawn="1"/>
        </p:nvSpPr>
        <p:spPr>
          <a:xfrm>
            <a:off x="6530050" y="163244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54" name="Lorem ipsum dolor sit amet, consectetur adipiscing elit.">
            <a:extLst>
              <a:ext uri="{FF2B5EF4-FFF2-40B4-BE49-F238E27FC236}">
                <a16:creationId xmlns:a16="http://schemas.microsoft.com/office/drawing/2014/main" id="{1D39D2B5-7F60-7744-981E-905EC75D62A6}"/>
              </a:ext>
            </a:extLst>
          </p:cNvPr>
          <p:cNvSpPr txBox="1">
            <a:spLocks/>
          </p:cNvSpPr>
          <p:nvPr userDrawn="1"/>
        </p:nvSpPr>
        <p:spPr>
          <a:xfrm>
            <a:off x="8292156" y="2844265"/>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MACs</a:t>
            </a:r>
          </a:p>
        </p:txBody>
      </p:sp>
      <p:sp>
        <p:nvSpPr>
          <p:cNvPr id="55" name="Circle">
            <a:extLst>
              <a:ext uri="{FF2B5EF4-FFF2-40B4-BE49-F238E27FC236}">
                <a16:creationId xmlns:a16="http://schemas.microsoft.com/office/drawing/2014/main" id="{012A2A73-0BBE-6E46-9C26-BBFA401B025E}"/>
              </a:ext>
            </a:extLst>
          </p:cNvPr>
          <p:cNvSpPr/>
          <p:nvPr userDrawn="1"/>
        </p:nvSpPr>
        <p:spPr>
          <a:xfrm>
            <a:off x="8090510" y="3030340"/>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cxnSp>
        <p:nvCxnSpPr>
          <p:cNvPr id="56" name="Straight Arrow Connector 55">
            <a:extLst>
              <a:ext uri="{FF2B5EF4-FFF2-40B4-BE49-F238E27FC236}">
                <a16:creationId xmlns:a16="http://schemas.microsoft.com/office/drawing/2014/main" id="{3A9307F0-C5BC-1644-AFBA-E96FD45F7F7E}"/>
              </a:ext>
            </a:extLst>
          </p:cNvPr>
          <p:cNvCxnSpPr>
            <a:cxnSpLocks/>
          </p:cNvCxnSpPr>
          <p:nvPr userDrawn="1"/>
        </p:nvCxnSpPr>
        <p:spPr>
          <a:xfrm flipV="1">
            <a:off x="3471652" y="3141509"/>
            <a:ext cx="7498080" cy="8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247AE7D-8AF0-FD44-A2FD-E80CF83B7A12}"/>
              </a:ext>
            </a:extLst>
          </p:cNvPr>
          <p:cNvCxnSpPr>
            <a:cxnSpLocks/>
          </p:cNvCxnSpPr>
          <p:nvPr userDrawn="1"/>
        </p:nvCxnSpPr>
        <p:spPr>
          <a:xfrm>
            <a:off x="3471652" y="4105203"/>
            <a:ext cx="7498080" cy="24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Lorem ipsum dolor sit amet, consectetur adipiscing elit.">
            <a:extLst>
              <a:ext uri="{FF2B5EF4-FFF2-40B4-BE49-F238E27FC236}">
                <a16:creationId xmlns:a16="http://schemas.microsoft.com/office/drawing/2014/main" id="{D2DA97F6-B386-C745-980A-C9A71D8CF4BE}"/>
              </a:ext>
            </a:extLst>
          </p:cNvPr>
          <p:cNvSpPr txBox="1">
            <a:spLocks/>
          </p:cNvSpPr>
          <p:nvPr userDrawn="1"/>
        </p:nvSpPr>
        <p:spPr>
          <a:xfrm>
            <a:off x="3612321" y="5113486"/>
            <a:ext cx="1338939"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encourage toolkit use</a:t>
            </a:r>
          </a:p>
        </p:txBody>
      </p:sp>
      <p:sp>
        <p:nvSpPr>
          <p:cNvPr id="59" name="Circle">
            <a:extLst>
              <a:ext uri="{FF2B5EF4-FFF2-40B4-BE49-F238E27FC236}">
                <a16:creationId xmlns:a16="http://schemas.microsoft.com/office/drawing/2014/main" id="{DBD07298-92C0-0342-8F1E-2BEE2EDC49AE}"/>
              </a:ext>
            </a:extLst>
          </p:cNvPr>
          <p:cNvSpPr/>
          <p:nvPr userDrawn="1"/>
        </p:nvSpPr>
        <p:spPr>
          <a:xfrm>
            <a:off x="3404443" y="539131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60" name="Lorem ipsum dolor sit amet, consectetur adipiscing elit.">
            <a:extLst>
              <a:ext uri="{FF2B5EF4-FFF2-40B4-BE49-F238E27FC236}">
                <a16:creationId xmlns:a16="http://schemas.microsoft.com/office/drawing/2014/main" id="{13F24932-8795-224A-9CF0-43FDE15B6E1D}"/>
              </a:ext>
            </a:extLst>
          </p:cNvPr>
          <p:cNvSpPr txBox="1">
            <a:spLocks/>
          </p:cNvSpPr>
          <p:nvPr userDrawn="1"/>
        </p:nvSpPr>
        <p:spPr>
          <a:xfrm>
            <a:off x="6677718" y="5243455"/>
            <a:ext cx="1614437"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Prep shift to new toolkit</a:t>
            </a:r>
          </a:p>
        </p:txBody>
      </p:sp>
      <p:sp>
        <p:nvSpPr>
          <p:cNvPr id="61" name="Circle">
            <a:extLst>
              <a:ext uri="{FF2B5EF4-FFF2-40B4-BE49-F238E27FC236}">
                <a16:creationId xmlns:a16="http://schemas.microsoft.com/office/drawing/2014/main" id="{2667D630-C66D-4C45-9F91-4AF21875A4D0}"/>
              </a:ext>
            </a:extLst>
          </p:cNvPr>
          <p:cNvSpPr/>
          <p:nvPr userDrawn="1"/>
        </p:nvSpPr>
        <p:spPr>
          <a:xfrm>
            <a:off x="6521418" y="539131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cxnSp>
        <p:nvCxnSpPr>
          <p:cNvPr id="62" name="Straight Arrow Connector 61">
            <a:extLst>
              <a:ext uri="{FF2B5EF4-FFF2-40B4-BE49-F238E27FC236}">
                <a16:creationId xmlns:a16="http://schemas.microsoft.com/office/drawing/2014/main" id="{8CBD09E1-7ACC-5841-A9E3-F0CA113BFDB8}"/>
              </a:ext>
            </a:extLst>
          </p:cNvPr>
          <p:cNvCxnSpPr>
            <a:cxnSpLocks/>
          </p:cNvCxnSpPr>
          <p:nvPr userDrawn="1"/>
        </p:nvCxnSpPr>
        <p:spPr>
          <a:xfrm flipV="1">
            <a:off x="3471652" y="5503555"/>
            <a:ext cx="749808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Lorem ipsum dolor sit amet, consectetur adipiscing elit.">
            <a:extLst>
              <a:ext uri="{FF2B5EF4-FFF2-40B4-BE49-F238E27FC236}">
                <a16:creationId xmlns:a16="http://schemas.microsoft.com/office/drawing/2014/main" id="{2EBD8FA1-6282-4442-9609-25DF7DB2C554}"/>
              </a:ext>
            </a:extLst>
          </p:cNvPr>
          <p:cNvSpPr txBox="1">
            <a:spLocks/>
          </p:cNvSpPr>
          <p:nvPr userDrawn="1"/>
        </p:nvSpPr>
        <p:spPr>
          <a:xfrm>
            <a:off x="8303141" y="5243455"/>
            <a:ext cx="2751009"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Distribute new toolkit, obtain commitments</a:t>
            </a:r>
          </a:p>
        </p:txBody>
      </p:sp>
      <p:sp>
        <p:nvSpPr>
          <p:cNvPr id="64" name="Circle">
            <a:extLst>
              <a:ext uri="{FF2B5EF4-FFF2-40B4-BE49-F238E27FC236}">
                <a16:creationId xmlns:a16="http://schemas.microsoft.com/office/drawing/2014/main" id="{3F5FD373-63A0-2348-A85F-2748F9DA5382}"/>
              </a:ext>
            </a:extLst>
          </p:cNvPr>
          <p:cNvSpPr/>
          <p:nvPr userDrawn="1"/>
        </p:nvSpPr>
        <p:spPr>
          <a:xfrm>
            <a:off x="8090510" y="5390698"/>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65" name="Lorem ipsum dolor sit amet, consectetur adipiscing elit.">
            <a:extLst>
              <a:ext uri="{FF2B5EF4-FFF2-40B4-BE49-F238E27FC236}">
                <a16:creationId xmlns:a16="http://schemas.microsoft.com/office/drawing/2014/main" id="{FE3DEAA1-F7CE-764E-906D-AA81A4C7CE39}"/>
              </a:ext>
            </a:extLst>
          </p:cNvPr>
          <p:cNvSpPr txBox="1">
            <a:spLocks/>
          </p:cNvSpPr>
          <p:nvPr userDrawn="1"/>
        </p:nvSpPr>
        <p:spPr>
          <a:xfrm>
            <a:off x="5000953" y="5235408"/>
            <a:ext cx="1614437"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Remind</a:t>
            </a:r>
          </a:p>
        </p:txBody>
      </p:sp>
      <p:sp>
        <p:nvSpPr>
          <p:cNvPr id="66" name="Circle">
            <a:extLst>
              <a:ext uri="{FF2B5EF4-FFF2-40B4-BE49-F238E27FC236}">
                <a16:creationId xmlns:a16="http://schemas.microsoft.com/office/drawing/2014/main" id="{F0A3097B-DD50-154B-8542-641937918DA0}"/>
              </a:ext>
            </a:extLst>
          </p:cNvPr>
          <p:cNvSpPr/>
          <p:nvPr userDrawn="1"/>
        </p:nvSpPr>
        <p:spPr>
          <a:xfrm>
            <a:off x="4844653" y="539131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67" name="Circle">
            <a:extLst>
              <a:ext uri="{FF2B5EF4-FFF2-40B4-BE49-F238E27FC236}">
                <a16:creationId xmlns:a16="http://schemas.microsoft.com/office/drawing/2014/main" id="{20F2650C-1166-624F-A59E-C814EB7D20E9}"/>
              </a:ext>
            </a:extLst>
          </p:cNvPr>
          <p:cNvSpPr/>
          <p:nvPr userDrawn="1"/>
        </p:nvSpPr>
        <p:spPr>
          <a:xfrm>
            <a:off x="8090510" y="400593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68" name="Lorem ipsum dolor sit amet, consectetur adipiscing elit.">
            <a:extLst>
              <a:ext uri="{FF2B5EF4-FFF2-40B4-BE49-F238E27FC236}">
                <a16:creationId xmlns:a16="http://schemas.microsoft.com/office/drawing/2014/main" id="{E8B92518-A255-A847-BE85-1C4B547808AC}"/>
              </a:ext>
            </a:extLst>
          </p:cNvPr>
          <p:cNvSpPr txBox="1">
            <a:spLocks/>
          </p:cNvSpPr>
          <p:nvPr userDrawn="1"/>
        </p:nvSpPr>
        <p:spPr>
          <a:xfrm>
            <a:off x="8279302" y="3832051"/>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PHE end notice</a:t>
            </a:r>
          </a:p>
        </p:txBody>
      </p:sp>
      <p:sp>
        <p:nvSpPr>
          <p:cNvPr id="69" name="Lorem ipsum dolor sit amet, consectetur adipiscing elit.">
            <a:extLst>
              <a:ext uri="{FF2B5EF4-FFF2-40B4-BE49-F238E27FC236}">
                <a16:creationId xmlns:a16="http://schemas.microsoft.com/office/drawing/2014/main" id="{C66CEA14-753F-5548-8A73-87D86ADC73CB}"/>
              </a:ext>
            </a:extLst>
          </p:cNvPr>
          <p:cNvSpPr txBox="1">
            <a:spLocks/>
          </p:cNvSpPr>
          <p:nvPr userDrawn="1"/>
        </p:nvSpPr>
        <p:spPr>
          <a:xfrm>
            <a:off x="3583146" y="5750501"/>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Public notice on web + Listserv</a:t>
            </a:r>
          </a:p>
        </p:txBody>
      </p:sp>
      <p:sp>
        <p:nvSpPr>
          <p:cNvPr id="70" name="Circle">
            <a:extLst>
              <a:ext uri="{FF2B5EF4-FFF2-40B4-BE49-F238E27FC236}">
                <a16:creationId xmlns:a16="http://schemas.microsoft.com/office/drawing/2014/main" id="{F6286E97-90F9-EB44-B7C9-E8A3F00F74A9}"/>
              </a:ext>
            </a:extLst>
          </p:cNvPr>
          <p:cNvSpPr/>
          <p:nvPr userDrawn="1"/>
        </p:nvSpPr>
        <p:spPr>
          <a:xfrm>
            <a:off x="3399482" y="5828136"/>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71" name="Lorem ipsum dolor sit amet, consectetur adipiscing elit.">
            <a:extLst>
              <a:ext uri="{FF2B5EF4-FFF2-40B4-BE49-F238E27FC236}">
                <a16:creationId xmlns:a16="http://schemas.microsoft.com/office/drawing/2014/main" id="{348F9934-978B-244C-B3C4-677823040CE1}"/>
              </a:ext>
            </a:extLst>
          </p:cNvPr>
          <p:cNvSpPr txBox="1">
            <a:spLocks/>
          </p:cNvSpPr>
          <p:nvPr userDrawn="1"/>
        </p:nvSpPr>
        <p:spPr>
          <a:xfrm>
            <a:off x="8365789" y="5784837"/>
            <a:ext cx="1237664"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Public notice on web + Listserv</a:t>
            </a:r>
          </a:p>
        </p:txBody>
      </p:sp>
      <p:sp>
        <p:nvSpPr>
          <p:cNvPr id="72" name="Circle">
            <a:extLst>
              <a:ext uri="{FF2B5EF4-FFF2-40B4-BE49-F238E27FC236}">
                <a16:creationId xmlns:a16="http://schemas.microsoft.com/office/drawing/2014/main" id="{9757FA83-970B-B24A-BDE5-DF6A83778630}"/>
              </a:ext>
            </a:extLst>
          </p:cNvPr>
          <p:cNvSpPr/>
          <p:nvPr userDrawn="1"/>
        </p:nvSpPr>
        <p:spPr>
          <a:xfrm>
            <a:off x="8090510" y="5829599"/>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73" name="Month / Week">
            <a:extLst>
              <a:ext uri="{FF2B5EF4-FFF2-40B4-BE49-F238E27FC236}">
                <a16:creationId xmlns:a16="http://schemas.microsoft.com/office/drawing/2014/main" id="{2C147926-FD1C-1D4F-81EE-9B2997B3BE1E}"/>
              </a:ext>
            </a:extLst>
          </p:cNvPr>
          <p:cNvSpPr txBox="1">
            <a:spLocks/>
          </p:cNvSpPr>
          <p:nvPr userDrawn="1"/>
        </p:nvSpPr>
        <p:spPr>
          <a:xfrm>
            <a:off x="836361" y="1090035"/>
            <a:ext cx="2370934" cy="412797"/>
          </a:xfrm>
          <a:prstGeom prst="roundRect">
            <a:avLst>
              <a:gd name="adj" fmla="val 50000"/>
            </a:avLst>
          </a:prstGeom>
          <a:solidFill>
            <a:srgbClr val="F25E22"/>
          </a:solidFill>
        </p:spPr>
        <p:txBody>
          <a:bodyPr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600" b="1">
                <a:solidFill>
                  <a:schemeClr val="bg1"/>
                </a:solidFill>
                <a:latin typeface="Arial" panose="020B0604020202020204" pitchFamily="34" charset="0"/>
                <a:cs typeface="Arial" panose="020B0604020202020204" pitchFamily="34" charset="0"/>
              </a:rPr>
              <a:t>Add Text</a:t>
            </a:r>
          </a:p>
        </p:txBody>
      </p:sp>
    </p:spTree>
    <p:extLst>
      <p:ext uri="{BB962C8B-B14F-4D97-AF65-F5344CB8AC3E}">
        <p14:creationId xmlns:p14="http://schemas.microsoft.com/office/powerpoint/2010/main" val="2511495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genda, Content Slide">
    <p:spTree>
      <p:nvGrpSpPr>
        <p:cNvPr id="1" name=""/>
        <p:cNvGrpSpPr/>
        <p:nvPr/>
      </p:nvGrpSpPr>
      <p:grpSpPr>
        <a:xfrm>
          <a:off x="0" y="0"/>
          <a:ext cx="0" cy="0"/>
          <a:chOff x="0" y="0"/>
          <a:chExt cx="0" cy="0"/>
        </a:xfrm>
      </p:grpSpPr>
      <p:sp>
        <p:nvSpPr>
          <p:cNvPr id="2" name="Rectangle 1"/>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9"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Agenda/List Slide</a:t>
            </a:r>
          </a:p>
        </p:txBody>
      </p:sp>
      <p:sp>
        <p:nvSpPr>
          <p:cNvPr id="8" name="Text Placeholder 13">
            <a:extLst>
              <a:ext uri="{FF2B5EF4-FFF2-40B4-BE49-F238E27FC236}">
                <a16:creationId xmlns:a16="http://schemas.microsoft.com/office/drawing/2014/main" id="{E589CC98-5D52-5748-A643-66662969986A}"/>
              </a:ext>
            </a:extLst>
          </p:cNvPr>
          <p:cNvSpPr>
            <a:spLocks noGrp="1"/>
          </p:cNvSpPr>
          <p:nvPr>
            <p:ph type="body" sz="quarter" idx="11" hasCustomPrompt="1"/>
          </p:nvPr>
        </p:nvSpPr>
        <p:spPr>
          <a:xfrm>
            <a:off x="781051" y="1294404"/>
            <a:ext cx="10629900" cy="4600579"/>
          </a:xfrm>
        </p:spPr>
        <p:txBody>
          <a:bodyPr>
            <a:noAutofit/>
          </a:bodyPr>
          <a:lstStyle>
            <a:lvl1pPr>
              <a:buClr>
                <a:schemeClr val="accent1"/>
              </a:buClr>
              <a:defRPr sz="2400">
                <a:solidFill>
                  <a:schemeClr val="tx2"/>
                </a:solidFill>
                <a:latin typeface="+mn-lt"/>
              </a:defRPr>
            </a:lvl1pPr>
            <a:lvl2pPr>
              <a:buClr>
                <a:schemeClr val="accent1"/>
              </a:buClr>
              <a:defRPr sz="20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85A7D14A-F533-3A45-A278-ABA8F8957930}"/>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12" name="Graphic 11">
            <a:extLst>
              <a:ext uri="{FF2B5EF4-FFF2-40B4-BE49-F238E27FC236}">
                <a16:creationId xmlns:a16="http://schemas.microsoft.com/office/drawing/2014/main" id="{FB8D5017-53F2-7642-8ACD-334C5B5930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689251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5EE2F4E9-701E-F92F-4D4C-FF133B68B5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718952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1999" cy="6858000"/>
          </a:xfrm>
          <a:prstGeom prst="rect">
            <a:avLst/>
          </a:prstGeom>
          <a:gradFill>
            <a:gsLst>
              <a:gs pos="51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2">
            <a:extLst>
              <a:ext uri="{FF2B5EF4-FFF2-40B4-BE49-F238E27FC236}">
                <a16:creationId xmlns:a16="http://schemas.microsoft.com/office/drawing/2014/main" id="{50F333B2-EF64-4246-B5A4-6E829F5A9C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90138" y="2840024"/>
            <a:ext cx="6611723" cy="1177951"/>
          </a:xfrm>
          <a:prstGeom prst="rect">
            <a:avLst/>
          </a:prstGeom>
        </p:spPr>
      </p:pic>
      <p:sp>
        <p:nvSpPr>
          <p:cNvPr id="5" name="Rectangle 4">
            <a:extLst>
              <a:ext uri="{FF2B5EF4-FFF2-40B4-BE49-F238E27FC236}">
                <a16:creationId xmlns:a16="http://schemas.microsoft.com/office/drawing/2014/main" id="{36506FB9-2051-5397-207E-0533F423825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180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BAA5A63-016F-0A44-B58D-3A2811A6564D}"/>
              </a:ext>
            </a:extLst>
          </p:cNvPr>
          <p:cNvPicPr>
            <a:picLocks noChangeAspect="1"/>
          </p:cNvPicPr>
          <p:nvPr userDrawn="1"/>
        </p:nvPicPr>
        <p:blipFill rotWithShape="1">
          <a:blip r:embed="rId2"/>
          <a:srcRect l="33075" t="33469" b="-1"/>
          <a:stretch/>
        </p:blipFill>
        <p:spPr>
          <a:xfrm>
            <a:off x="0" y="0"/>
            <a:ext cx="12290612" cy="6916517"/>
          </a:xfrm>
          <a:prstGeom prst="rect">
            <a:avLst/>
          </a:prstGeom>
        </p:spPr>
      </p:pic>
      <p:sp>
        <p:nvSpPr>
          <p:cNvPr id="6" name="Title 1">
            <a:extLst>
              <a:ext uri="{FF2B5EF4-FFF2-40B4-BE49-F238E27FC236}">
                <a16:creationId xmlns:a16="http://schemas.microsoft.com/office/drawing/2014/main" id="{E91ECF9D-465D-C947-91D1-76C515B21E3D}"/>
              </a:ext>
            </a:extLst>
          </p:cNvPr>
          <p:cNvSpPr>
            <a:spLocks noGrp="1"/>
          </p:cNvSpPr>
          <p:nvPr>
            <p:ph type="title" hasCustomPrompt="1"/>
          </p:nvPr>
        </p:nvSpPr>
        <p:spPr>
          <a:xfrm>
            <a:off x="1885949" y="2766736"/>
            <a:ext cx="6492227" cy="1324527"/>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stStyle>
          <a:p>
            <a:r>
              <a:rPr lang="en-US"/>
              <a:t>Insert Section Title</a:t>
            </a:r>
          </a:p>
        </p:txBody>
      </p:sp>
      <p:pic>
        <p:nvPicPr>
          <p:cNvPr id="8" name="Picture 7">
            <a:extLst>
              <a:ext uri="{FF2B5EF4-FFF2-40B4-BE49-F238E27FC236}">
                <a16:creationId xmlns:a16="http://schemas.microsoft.com/office/drawing/2014/main" id="{D0A19CC7-9160-274F-98CD-0E459D7BB785}"/>
              </a:ext>
            </a:extLst>
          </p:cNvPr>
          <p:cNvPicPr>
            <a:picLocks noChangeAspect="1"/>
          </p:cNvPicPr>
          <p:nvPr userDrawn="1"/>
        </p:nvPicPr>
        <p:blipFill>
          <a:blip r:embed="rId3"/>
          <a:stretch>
            <a:fillRect/>
          </a:stretch>
        </p:blipFill>
        <p:spPr>
          <a:xfrm>
            <a:off x="260176" y="6146606"/>
            <a:ext cx="1752600" cy="457200"/>
          </a:xfrm>
          <a:prstGeom prst="rect">
            <a:avLst/>
          </a:prstGeom>
        </p:spPr>
      </p:pic>
      <p:sp>
        <p:nvSpPr>
          <p:cNvPr id="3" name="Rectangle 2">
            <a:extLst>
              <a:ext uri="{FF2B5EF4-FFF2-40B4-BE49-F238E27FC236}">
                <a16:creationId xmlns:a16="http://schemas.microsoft.com/office/drawing/2014/main" id="{02AE15D4-9E89-486F-BF67-866C44D9246E}"/>
              </a:ext>
            </a:extLst>
          </p:cNvPr>
          <p:cNvSpPr/>
          <p:nvPr userDrawn="1"/>
        </p:nvSpPr>
        <p:spPr>
          <a:xfrm>
            <a:off x="8775342" y="2"/>
            <a:ext cx="3515270" cy="1691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4A700762-227F-441F-8A30-877ED8E00CED}"/>
              </a:ext>
            </a:extLst>
          </p:cNvPr>
          <p:cNvSpPr/>
          <p:nvPr userDrawn="1"/>
        </p:nvSpPr>
        <p:spPr>
          <a:xfrm rot="5400000">
            <a:off x="8825944" y="-50601"/>
            <a:ext cx="1691459" cy="1792662"/>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4DF875FB-581F-4038-9B0F-0924CE552D20}"/>
              </a:ext>
            </a:extLst>
          </p:cNvPr>
          <p:cNvSpPr/>
          <p:nvPr userDrawn="1"/>
        </p:nvSpPr>
        <p:spPr>
          <a:xfrm rot="16200000" flipH="1">
            <a:off x="10565508" y="-33643"/>
            <a:ext cx="1691459" cy="1758749"/>
          </a:xfrm>
          <a:prstGeom prst="triangle">
            <a:avLst>
              <a:gd name="adj" fmla="val 100000"/>
            </a:avLst>
          </a:prstGeom>
          <a:solidFill>
            <a:srgbClr val="938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990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C37F3-94D7-1AF6-54F8-FA2683AD419A}"/>
              </a:ext>
            </a:extLst>
          </p:cNvPr>
          <p:cNvSpPr/>
          <p:nvPr userDrawn="1"/>
        </p:nvSpPr>
        <p:spPr>
          <a:xfrm>
            <a:off x="0" y="0"/>
            <a:ext cx="12191999" cy="6858000"/>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7A93D9C4-3D09-2C7D-549A-F192648AD6DB}"/>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684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CC87C8-6ED7-6083-86CF-D47787D5DC31}"/>
              </a:ext>
            </a:extLst>
          </p:cNvPr>
          <p:cNvSpPr>
            <a:spLocks noGrp="1"/>
          </p:cNvSpPr>
          <p:nvPr>
            <p:ph type="body" sz="quarter" idx="10"/>
          </p:nvPr>
        </p:nvSpPr>
        <p:spPr>
          <a:xfrm>
            <a:off x="777875" y="1290814"/>
            <a:ext cx="10515600"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 sign&#10;&#10;Description automatically generated">
            <a:extLst>
              <a:ext uri="{FF2B5EF4-FFF2-40B4-BE49-F238E27FC236}">
                <a16:creationId xmlns:a16="http://schemas.microsoft.com/office/drawing/2014/main" id="{4F94EBC6-3B77-B59D-AC06-81766A2E4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3398334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ECF55CB9-23F8-6101-93DF-4C373887B400}"/>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B8FC970E-C5DE-F1AA-245E-B5D56B1AE96C}"/>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pic>
        <p:nvPicPr>
          <p:cNvPr id="10" name="Picture 9" descr="A picture containing text, sign&#10;&#10;Description automatically generated">
            <a:extLst>
              <a:ext uri="{FF2B5EF4-FFF2-40B4-BE49-F238E27FC236}">
                <a16:creationId xmlns:a16="http://schemas.microsoft.com/office/drawing/2014/main" id="{4F94EBC6-3B77-B59D-AC06-81766A2E4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0768" y="6207893"/>
            <a:ext cx="2082800" cy="367854"/>
          </a:xfrm>
          <a:prstGeom prst="rect">
            <a:avLst/>
          </a:prstGeom>
        </p:spPr>
      </p:pic>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6F1579E8-4025-5D46-ECD3-F91A6F021542}"/>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5" name="Text Placeholder 14">
            <a:extLst>
              <a:ext uri="{FF2B5EF4-FFF2-40B4-BE49-F238E27FC236}">
                <a16:creationId xmlns:a16="http://schemas.microsoft.com/office/drawing/2014/main" id="{C38ECFBC-30BE-A0F7-06D1-4B4D74764F26}"/>
              </a:ext>
            </a:extLst>
          </p:cNvPr>
          <p:cNvSpPr>
            <a:spLocks noGrp="1"/>
          </p:cNvSpPr>
          <p:nvPr>
            <p:ph type="body" sz="quarter" idx="18"/>
          </p:nvPr>
        </p:nvSpPr>
        <p:spPr>
          <a:xfrm>
            <a:off x="777875" y="2039938"/>
            <a:ext cx="4832350" cy="4167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6D16119E-CD72-2317-1377-95B78BF1DE97}"/>
              </a:ext>
            </a:extLst>
          </p:cNvPr>
          <p:cNvSpPr>
            <a:spLocks noGrp="1"/>
          </p:cNvSpPr>
          <p:nvPr>
            <p:ph type="body" sz="quarter" idx="19"/>
          </p:nvPr>
        </p:nvSpPr>
        <p:spPr>
          <a:xfrm>
            <a:off x="6512631" y="2039938"/>
            <a:ext cx="4832350" cy="4167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158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A5AE96C2-C950-99A3-85C7-730772438B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527715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0" name="Picture 9" descr="A picture containing text, sign&#10;&#10;Description automatically generated">
            <a:extLst>
              <a:ext uri="{FF2B5EF4-FFF2-40B4-BE49-F238E27FC236}">
                <a16:creationId xmlns:a16="http://schemas.microsoft.com/office/drawing/2014/main" id="{4F94EBC6-3B77-B59D-AC06-81766A2E4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spTree>
    <p:extLst>
      <p:ext uri="{BB962C8B-B14F-4D97-AF65-F5344CB8AC3E}">
        <p14:creationId xmlns:p14="http://schemas.microsoft.com/office/powerpoint/2010/main" val="1821073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859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CAEC8-9EB9-DD7D-4BBD-AE4C565C4C82}"/>
              </a:ext>
            </a:extLst>
          </p:cNvPr>
          <p:cNvSpPr>
            <a:spLocks noGrp="1"/>
          </p:cNvSpPr>
          <p:nvPr>
            <p:ph idx="1"/>
          </p:nvPr>
        </p:nvSpPr>
        <p:spPr>
          <a:xfrm>
            <a:off x="777240" y="1433889"/>
            <a:ext cx="5728024" cy="4733932"/>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pic>
        <p:nvPicPr>
          <p:cNvPr id="11" name="Picture 10" descr="A picture containing text, sign&#10;&#10;Description automatically generated">
            <a:extLst>
              <a:ext uri="{FF2B5EF4-FFF2-40B4-BE49-F238E27FC236}">
                <a16:creationId xmlns:a16="http://schemas.microsoft.com/office/drawing/2014/main" id="{6A60749A-8C4C-6D41-AC24-037E1E338D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893114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D2A6E2B-03F8-DA55-A916-51390F1359B3}"/>
              </a:ext>
            </a:extLst>
          </p:cNvPr>
          <p:cNvSpPr>
            <a:spLocks noGrp="1"/>
          </p:cNvSpPr>
          <p:nvPr>
            <p:ph idx="1"/>
          </p:nvPr>
        </p:nvSpPr>
        <p:spPr>
          <a:xfrm>
            <a:off x="5651291" y="1443033"/>
            <a:ext cx="5759657" cy="4733932"/>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pic>
        <p:nvPicPr>
          <p:cNvPr id="11" name="Picture 10" descr="A picture containing text, sign&#10;&#10;Description automatically generated">
            <a:extLst>
              <a:ext uri="{FF2B5EF4-FFF2-40B4-BE49-F238E27FC236}">
                <a16:creationId xmlns:a16="http://schemas.microsoft.com/office/drawing/2014/main" id="{0537957B-04BB-1769-2CDC-036516FC6B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2260655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pic>
        <p:nvPicPr>
          <p:cNvPr id="11" name="Picture 10" descr="A picture containing text, sign&#10;&#10;Description automatically generated">
            <a:extLst>
              <a:ext uri="{FF2B5EF4-FFF2-40B4-BE49-F238E27FC236}">
                <a16:creationId xmlns:a16="http://schemas.microsoft.com/office/drawing/2014/main" id="{6A60749A-8C4C-6D41-AC24-037E1E338D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055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sign&#10;&#10;Description automatically generated">
            <a:extLst>
              <a:ext uri="{FF2B5EF4-FFF2-40B4-BE49-F238E27FC236}">
                <a16:creationId xmlns:a16="http://schemas.microsoft.com/office/drawing/2014/main" id="{6A60749A-8C4C-6D41-AC24-037E1E338D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Tree>
    <p:extLst>
      <p:ext uri="{BB962C8B-B14F-4D97-AF65-F5344CB8AC3E}">
        <p14:creationId xmlns:p14="http://schemas.microsoft.com/office/powerpoint/2010/main" val="4138089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BCB505-95B4-C64A-8C8F-A34C07B86C78}"/>
              </a:ext>
            </a:extLst>
          </p:cNvPr>
          <p:cNvSpPr/>
          <p:nvPr userDrawn="1"/>
        </p:nvSpPr>
        <p:spPr>
          <a:xfrm>
            <a:off x="-23714" y="-33574"/>
            <a:ext cx="12231756" cy="6951208"/>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18" name="Rectangle 17">
            <a:extLst>
              <a:ext uri="{FF2B5EF4-FFF2-40B4-BE49-F238E27FC236}">
                <a16:creationId xmlns:a16="http://schemas.microsoft.com/office/drawing/2014/main" id="{A0F3E355-68B0-7F41-9EAA-533270731B1F}"/>
              </a:ext>
            </a:extLst>
          </p:cNvPr>
          <p:cNvSpPr/>
          <p:nvPr userDrawn="1"/>
        </p:nvSpPr>
        <p:spPr>
          <a:xfrm>
            <a:off x="10848230" y="6030410"/>
            <a:ext cx="1359268" cy="887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C7E58F49-A29D-974D-852F-169570881F18}"/>
              </a:ext>
            </a:extLst>
          </p:cNvPr>
          <p:cNvPicPr>
            <a:picLocks noChangeAspect="1"/>
          </p:cNvPicPr>
          <p:nvPr userDrawn="1"/>
        </p:nvPicPr>
        <p:blipFill rotWithShape="1">
          <a:blip r:embed="rId2"/>
          <a:srcRect l="15625" t="13043" r="18617" b="27247"/>
          <a:stretch/>
        </p:blipFill>
        <p:spPr>
          <a:xfrm flipH="1">
            <a:off x="4270819" y="2766736"/>
            <a:ext cx="7936679" cy="4150898"/>
          </a:xfrm>
          <a:prstGeom prst="rect">
            <a:avLst/>
          </a:prstGeom>
        </p:spPr>
      </p:pic>
      <p:pic>
        <p:nvPicPr>
          <p:cNvPr id="21" name="Picture 20">
            <a:extLst>
              <a:ext uri="{FF2B5EF4-FFF2-40B4-BE49-F238E27FC236}">
                <a16:creationId xmlns:a16="http://schemas.microsoft.com/office/drawing/2014/main" id="{8B372FC9-E5BD-0C42-8C7D-8575B0DF677B}"/>
              </a:ext>
            </a:extLst>
          </p:cNvPr>
          <p:cNvPicPr>
            <a:picLocks noChangeAspect="1"/>
          </p:cNvPicPr>
          <p:nvPr userDrawn="1"/>
        </p:nvPicPr>
        <p:blipFill>
          <a:blip r:embed="rId3"/>
          <a:stretch>
            <a:fillRect/>
          </a:stretch>
        </p:blipFill>
        <p:spPr>
          <a:xfrm>
            <a:off x="301660" y="6146606"/>
            <a:ext cx="1752600" cy="457200"/>
          </a:xfrm>
          <a:prstGeom prst="rect">
            <a:avLst/>
          </a:prstGeom>
        </p:spPr>
      </p:pic>
      <p:sp>
        <p:nvSpPr>
          <p:cNvPr id="22" name="Title 1">
            <a:extLst>
              <a:ext uri="{FF2B5EF4-FFF2-40B4-BE49-F238E27FC236}">
                <a16:creationId xmlns:a16="http://schemas.microsoft.com/office/drawing/2014/main" id="{549C286A-E9B9-B242-A7A7-CF2D2F5A033D}"/>
              </a:ext>
            </a:extLst>
          </p:cNvPr>
          <p:cNvSpPr>
            <a:spLocks noGrp="1"/>
          </p:cNvSpPr>
          <p:nvPr>
            <p:ph type="title" hasCustomPrompt="1"/>
          </p:nvPr>
        </p:nvSpPr>
        <p:spPr>
          <a:xfrm>
            <a:off x="1885949" y="2766736"/>
            <a:ext cx="7707230" cy="1324527"/>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stStyle>
          <a:p>
            <a:r>
              <a:rPr lang="en-US"/>
              <a:t>Insert Section Title</a:t>
            </a:r>
          </a:p>
        </p:txBody>
      </p:sp>
    </p:spTree>
    <p:extLst>
      <p:ext uri="{BB962C8B-B14F-4D97-AF65-F5344CB8AC3E}">
        <p14:creationId xmlns:p14="http://schemas.microsoft.com/office/powerpoint/2010/main" val="1459426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12" name="Straight Connector 11"/>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0" name="Picture Placeholder 10"/>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1" name="Straight Connector 30"/>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 Placeholder 17"/>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3" name="Text Placeholder 22"/>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4" name="Picture Placeholder 10"/>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35" name="Text Placeholder 17"/>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6" name="Text Placeholder 22"/>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pic>
        <p:nvPicPr>
          <p:cNvPr id="19" name="Picture 18" descr="A picture containing text, sign&#10;&#10;Description automatically generated">
            <a:extLst>
              <a:ext uri="{FF2B5EF4-FFF2-40B4-BE49-F238E27FC236}">
                <a16:creationId xmlns:a16="http://schemas.microsoft.com/office/drawing/2014/main" id="{F6732B60-2B46-5A59-A6D9-E90523BA7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4198147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4A3E310-59A6-D1AE-B1B9-B487A6A791D7}"/>
              </a:ext>
            </a:extLst>
          </p:cNvPr>
          <p:cNvSpPr>
            <a:spLocks noGrp="1"/>
          </p:cNvSpPr>
          <p:nvPr>
            <p:ph type="body" sz="quarter" idx="20"/>
          </p:nvPr>
        </p:nvSpPr>
        <p:spPr>
          <a:xfrm>
            <a:off x="6918220"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5" name="Text Placeholder 4">
            <a:extLst>
              <a:ext uri="{FF2B5EF4-FFF2-40B4-BE49-F238E27FC236}">
                <a16:creationId xmlns:a16="http://schemas.microsoft.com/office/drawing/2014/main" id="{79EEDCD8-0275-52FC-D0CE-1BA02C48072C}"/>
              </a:ext>
            </a:extLst>
          </p:cNvPr>
          <p:cNvSpPr>
            <a:spLocks noGrp="1"/>
          </p:cNvSpPr>
          <p:nvPr>
            <p:ph type="body" sz="quarter" idx="19"/>
          </p:nvPr>
        </p:nvSpPr>
        <p:spPr>
          <a:xfrm>
            <a:off x="4549775"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21" name="Title 2">
            <a:extLst>
              <a:ext uri="{FF2B5EF4-FFF2-40B4-BE49-F238E27FC236}">
                <a16:creationId xmlns:a16="http://schemas.microsoft.com/office/drawing/2014/main" id="{3209441A-20EB-5BD2-725D-314D951C1E00}"/>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23" name="Straight Connector 22">
            <a:extLst>
              <a:ext uri="{FF2B5EF4-FFF2-40B4-BE49-F238E27FC236}">
                <a16:creationId xmlns:a16="http://schemas.microsoft.com/office/drawing/2014/main" id="{8BC99ED4-2310-9A6B-27F3-BBCAE34B03E2}"/>
              </a:ext>
            </a:extLst>
          </p:cNvPr>
          <p:cNvCxnSpPr>
            <a:cxnSpLocks/>
          </p:cNvCxnSpPr>
          <p:nvPr userDrawn="1"/>
        </p:nvCxnSpPr>
        <p:spPr>
          <a:xfrm>
            <a:off x="4665961"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0CB9DDB8-9012-CD4A-BC9C-6700A58E9099}"/>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6" name="Text Placeholder 5">
            <a:extLst>
              <a:ext uri="{FF2B5EF4-FFF2-40B4-BE49-F238E27FC236}">
                <a16:creationId xmlns:a16="http://schemas.microsoft.com/office/drawing/2014/main" id="{F9E5A0C9-CB10-B348-A5CC-5DD1BD52C8B6}"/>
              </a:ext>
            </a:extLst>
          </p:cNvPr>
          <p:cNvSpPr>
            <a:spLocks noGrp="1"/>
          </p:cNvSpPr>
          <p:nvPr>
            <p:ph type="body" sz="quarter" idx="14" hasCustomPrompt="1"/>
          </p:nvPr>
        </p:nvSpPr>
        <p:spPr>
          <a:xfrm>
            <a:off x="4550365" y="2141538"/>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15" name="Text Placeholder 5">
            <a:extLst>
              <a:ext uri="{FF2B5EF4-FFF2-40B4-BE49-F238E27FC236}">
                <a16:creationId xmlns:a16="http://schemas.microsoft.com/office/drawing/2014/main" id="{E2824009-C72F-994D-917C-AF06771584AD}"/>
              </a:ext>
            </a:extLst>
          </p:cNvPr>
          <p:cNvSpPr>
            <a:spLocks noGrp="1"/>
          </p:cNvSpPr>
          <p:nvPr>
            <p:ph type="body" sz="quarter" idx="16" hasCustomPrompt="1"/>
          </p:nvPr>
        </p:nvSpPr>
        <p:spPr>
          <a:xfrm>
            <a:off x="6927805" y="2141538"/>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17" name="Text Placeholder 5">
            <a:extLst>
              <a:ext uri="{FF2B5EF4-FFF2-40B4-BE49-F238E27FC236}">
                <a16:creationId xmlns:a16="http://schemas.microsoft.com/office/drawing/2014/main" id="{906191CC-0F1F-D84D-8BF2-4AD445198C6A}"/>
              </a:ext>
            </a:extLst>
          </p:cNvPr>
          <p:cNvSpPr>
            <a:spLocks noGrp="1"/>
          </p:cNvSpPr>
          <p:nvPr>
            <p:ph type="body" sz="quarter" idx="18" hasCustomPrompt="1"/>
          </p:nvPr>
        </p:nvSpPr>
        <p:spPr>
          <a:xfrm>
            <a:off x="9292182" y="2141538"/>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8" name="Straight Connector 7">
            <a:extLst>
              <a:ext uri="{FF2B5EF4-FFF2-40B4-BE49-F238E27FC236}">
                <a16:creationId xmlns:a16="http://schemas.microsoft.com/office/drawing/2014/main" id="{73AAB079-523F-044D-B7C3-76C0A815345B}"/>
              </a:ext>
            </a:extLst>
          </p:cNvPr>
          <p:cNvCxnSpPr/>
          <p:nvPr userDrawn="1"/>
        </p:nvCxnSpPr>
        <p:spPr>
          <a:xfrm>
            <a:off x="6875553"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E765F4C-A680-3A4D-B669-FDFE6867FDB8}"/>
              </a:ext>
            </a:extLst>
          </p:cNvPr>
          <p:cNvCxnSpPr/>
          <p:nvPr userDrawn="1"/>
        </p:nvCxnSpPr>
        <p:spPr>
          <a:xfrm>
            <a:off x="9235439"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sign&#10;&#10;Description automatically generated">
            <a:extLst>
              <a:ext uri="{FF2B5EF4-FFF2-40B4-BE49-F238E27FC236}">
                <a16:creationId xmlns:a16="http://schemas.microsoft.com/office/drawing/2014/main" id="{5E8EDF6B-B557-CE13-DF0F-38F788A17D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sp>
        <p:nvSpPr>
          <p:cNvPr id="9" name="Text Placeholder 4">
            <a:extLst>
              <a:ext uri="{FF2B5EF4-FFF2-40B4-BE49-F238E27FC236}">
                <a16:creationId xmlns:a16="http://schemas.microsoft.com/office/drawing/2014/main" id="{ECAF4A8C-52DE-2361-2357-0A219DBFA8CE}"/>
              </a:ext>
            </a:extLst>
          </p:cNvPr>
          <p:cNvSpPr>
            <a:spLocks noGrp="1"/>
          </p:cNvSpPr>
          <p:nvPr>
            <p:ph type="body" sz="quarter" idx="21"/>
          </p:nvPr>
        </p:nvSpPr>
        <p:spPr>
          <a:xfrm>
            <a:off x="9279171"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Tree>
    <p:extLst>
      <p:ext uri="{BB962C8B-B14F-4D97-AF65-F5344CB8AC3E}">
        <p14:creationId xmlns:p14="http://schemas.microsoft.com/office/powerpoint/2010/main" val="2896095895"/>
      </p:ext>
    </p:extLst>
  </p:cSld>
  <p:clrMapOvr>
    <a:masterClrMapping/>
  </p:clrMapOvr>
  <p:extLst>
    <p:ext uri="{DCECCB84-F9BA-43D5-87BE-67443E8EF086}">
      <p15:sldGuideLst xmlns:p15="http://schemas.microsoft.com/office/powerpoint/2012/main">
        <p15:guide id="1" orient="horz" pos="2160">
          <p15:clr>
            <a:srgbClr val="FBAE40"/>
          </p15:clr>
        </p15:guide>
        <p15:guide id="2" pos="2933">
          <p15:clr>
            <a:srgbClr val="FBAE40"/>
          </p15:clr>
        </p15:guide>
        <p15:guide id="3" pos="285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a:stretch/>
        </p:blipFill>
        <p:spPr>
          <a:xfrm>
            <a:off x="501351" y="575682"/>
            <a:ext cx="11176477" cy="5676031"/>
          </a:xfrm>
          <a:prstGeom prst="rect">
            <a:avLst/>
          </a:prstGeom>
        </p:spPr>
      </p:pic>
      <p:sp>
        <p:nvSpPr>
          <p:cNvPr id="7" name="Text Placeholder 5"/>
          <p:cNvSpPr>
            <a:spLocks noGrp="1"/>
          </p:cNvSpPr>
          <p:nvPr>
            <p:ph type="body" sz="quarter" idx="16" hasCustomPrompt="1"/>
          </p:nvPr>
        </p:nvSpPr>
        <p:spPr>
          <a:xfrm>
            <a:off x="1499479" y="2367114"/>
            <a:ext cx="9673347" cy="632385"/>
          </a:xfrm>
          <a:noFill/>
        </p:spPr>
        <p:txBody>
          <a:bodyPr>
            <a:noAutofit/>
          </a:bodyPr>
          <a:lstStyle>
            <a:lvl1pPr marL="0" indent="0">
              <a:buNone/>
              <a:defRPr sz="4800" baseline="0">
                <a:solidFill>
                  <a:schemeClr val="tx1"/>
                </a:solidFill>
                <a:latin typeface="+mj-lt"/>
              </a:defRPr>
            </a:lvl1pPr>
          </a:lstStyle>
          <a:p>
            <a:pPr lvl="0"/>
            <a:r>
              <a:rPr lang="en-US"/>
              <a:t>Click to add headline text</a:t>
            </a:r>
          </a:p>
        </p:txBody>
      </p:sp>
      <p:sp>
        <p:nvSpPr>
          <p:cNvPr id="8" name="Text Placeholder 15"/>
          <p:cNvSpPr>
            <a:spLocks noGrp="1"/>
          </p:cNvSpPr>
          <p:nvPr>
            <p:ph type="body" sz="quarter" idx="17" hasCustomPrompt="1"/>
          </p:nvPr>
        </p:nvSpPr>
        <p:spPr>
          <a:xfrm>
            <a:off x="1499481" y="3182501"/>
            <a:ext cx="4623025" cy="415465"/>
          </a:xfrm>
        </p:spPr>
        <p:txBody>
          <a:bodyPr>
            <a:noAutofit/>
          </a:bodyPr>
          <a:lstStyle>
            <a:lvl1pPr marL="0" indent="0">
              <a:buNone/>
              <a:defRPr sz="2400" baseline="0">
                <a:solidFill>
                  <a:schemeClr val="accent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1" name="Text Placeholder 15"/>
          <p:cNvSpPr>
            <a:spLocks noGrp="1"/>
          </p:cNvSpPr>
          <p:nvPr>
            <p:ph type="body" sz="quarter" idx="18" hasCustomPrompt="1"/>
          </p:nvPr>
        </p:nvSpPr>
        <p:spPr>
          <a:xfrm>
            <a:off x="1499481" y="3609884"/>
            <a:ext cx="4623025" cy="972057"/>
          </a:xfrm>
        </p:spPr>
        <p:txBody>
          <a:bodyPr>
            <a:noAutofit/>
          </a:bodyPr>
          <a:lstStyle>
            <a:lvl1pPr marL="0" indent="0">
              <a:lnSpc>
                <a:spcPts val="2480"/>
              </a:lnSpc>
              <a:spcBef>
                <a:spcPts val="0"/>
              </a:spcBef>
              <a:buNone/>
              <a:defRPr sz="2400" baseline="0">
                <a:solidFill>
                  <a:schemeClr val="tx2"/>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a:t>
            </a:r>
          </a:p>
          <a:p>
            <a:pPr lvl="0"/>
            <a:r>
              <a:rPr lang="en-US"/>
              <a:t>Company</a:t>
            </a:r>
          </a:p>
        </p:txBody>
      </p:sp>
      <p:sp>
        <p:nvSpPr>
          <p:cNvPr id="3" name="Text Placeholder 2"/>
          <p:cNvSpPr>
            <a:spLocks noGrp="1"/>
          </p:cNvSpPr>
          <p:nvPr>
            <p:ph type="body" sz="quarter" idx="19" hasCustomPrompt="1"/>
          </p:nvPr>
        </p:nvSpPr>
        <p:spPr>
          <a:xfrm>
            <a:off x="1500189" y="1512727"/>
            <a:ext cx="3386137" cy="644687"/>
          </a:xfrm>
          <a:solidFill>
            <a:schemeClr val="accent1"/>
          </a:solidFill>
          <a:ln>
            <a:noFill/>
          </a:ln>
        </p:spPr>
        <p:txBody>
          <a:bodyPr anchor="ctr">
            <a:norm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TYPE OF PRESENTATION</a:t>
            </a:r>
          </a:p>
        </p:txBody>
      </p:sp>
      <p:pic>
        <p:nvPicPr>
          <p:cNvPr id="13" name="Picture 12" descr="PCC_2010logo.png"/>
          <p:cNvPicPr>
            <a:picLocks noChangeAspect="1"/>
          </p:cNvPicPr>
          <p:nvPr userDrawn="1"/>
        </p:nvPicPr>
        <p:blipFill>
          <a:blip r:embed="rId3"/>
          <a:stretch>
            <a:fillRect/>
          </a:stretch>
        </p:blipFill>
        <p:spPr>
          <a:xfrm>
            <a:off x="7337305" y="5576765"/>
            <a:ext cx="1593899" cy="191909"/>
          </a:xfrm>
          <a:prstGeom prst="rect">
            <a:avLst/>
          </a:prstGeom>
        </p:spPr>
      </p:pic>
      <p:cxnSp>
        <p:nvCxnSpPr>
          <p:cNvPr id="12" name="Straight Connector 11">
            <a:extLst>
              <a:ext uri="{FF2B5EF4-FFF2-40B4-BE49-F238E27FC236}">
                <a16:creationId xmlns:a16="http://schemas.microsoft.com/office/drawing/2014/main" id="{BACC0362-5FD1-784E-A11C-38E826360051}"/>
              </a:ext>
            </a:extLst>
          </p:cNvPr>
          <p:cNvCxnSpPr/>
          <p:nvPr userDrawn="1"/>
        </p:nvCxnSpPr>
        <p:spPr>
          <a:xfrm>
            <a:off x="9129694" y="5605531"/>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5E6777F7-16E2-8C40-A742-85473783C4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19532" y="5576765"/>
            <a:ext cx="2039089" cy="359938"/>
          </a:xfrm>
          <a:prstGeom prst="rect">
            <a:avLst/>
          </a:prstGeom>
        </p:spPr>
      </p:pic>
    </p:spTree>
    <p:extLst>
      <p:ext uri="{BB962C8B-B14F-4D97-AF65-F5344CB8AC3E}">
        <p14:creationId xmlns:p14="http://schemas.microsoft.com/office/powerpoint/2010/main" val="4249880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a:stretch/>
        </p:blipFill>
        <p:spPr>
          <a:xfrm>
            <a:off x="501352" y="575683"/>
            <a:ext cx="11176477" cy="5676031"/>
          </a:xfrm>
          <a:prstGeom prst="rect">
            <a:avLst/>
          </a:prstGeom>
          <a:solidFill>
            <a:schemeClr val="bg1"/>
          </a:solidFill>
        </p:spPr>
      </p:pic>
      <p:sp>
        <p:nvSpPr>
          <p:cNvPr id="7" name="Text Placeholder 5"/>
          <p:cNvSpPr>
            <a:spLocks noGrp="1"/>
          </p:cNvSpPr>
          <p:nvPr>
            <p:ph type="body" sz="quarter" idx="16" hasCustomPrompt="1"/>
          </p:nvPr>
        </p:nvSpPr>
        <p:spPr>
          <a:xfrm>
            <a:off x="1499480" y="2367116"/>
            <a:ext cx="9673347" cy="632385"/>
          </a:xfrm>
          <a:noFill/>
        </p:spPr>
        <p:txBody>
          <a:bodyPr>
            <a:noAutofit/>
          </a:bodyPr>
          <a:lstStyle>
            <a:lvl1pPr marL="0" indent="0">
              <a:buNone/>
              <a:defRPr sz="4800" baseline="0">
                <a:solidFill>
                  <a:schemeClr val="tx1"/>
                </a:solidFill>
                <a:latin typeface="+mj-lt"/>
              </a:defRPr>
            </a:lvl1pPr>
          </a:lstStyle>
          <a:p>
            <a:pPr lvl="0"/>
            <a:r>
              <a:rPr lang="en-US"/>
              <a:t>Click to add headline text</a:t>
            </a:r>
          </a:p>
        </p:txBody>
      </p:sp>
      <p:sp>
        <p:nvSpPr>
          <p:cNvPr id="11" name="Text Placeholder 15"/>
          <p:cNvSpPr>
            <a:spLocks noGrp="1"/>
          </p:cNvSpPr>
          <p:nvPr>
            <p:ph type="body" sz="quarter" idx="18" hasCustomPrompt="1"/>
          </p:nvPr>
        </p:nvSpPr>
        <p:spPr>
          <a:xfrm>
            <a:off x="1499482" y="3609885"/>
            <a:ext cx="4623025" cy="972057"/>
          </a:xfrm>
        </p:spPr>
        <p:txBody>
          <a:bodyPr>
            <a:noAutofit/>
          </a:bodyPr>
          <a:lstStyle>
            <a:lvl1pPr marL="0" indent="0">
              <a:lnSpc>
                <a:spcPts val="2480"/>
              </a:lnSpc>
              <a:spcBef>
                <a:spcPts val="0"/>
              </a:spcBef>
              <a:buNone/>
              <a:defRPr sz="2000" baseline="0">
                <a:solidFill>
                  <a:schemeClr val="tx2"/>
                </a:solidFill>
              </a:defRPr>
            </a:lvl1pPr>
            <a:lvl2pPr marL="342882" indent="0">
              <a:buNone/>
              <a:defRPr sz="1351"/>
            </a:lvl2pPr>
            <a:lvl3pPr marL="685766" indent="0">
              <a:buNone/>
              <a:defRPr sz="1351"/>
            </a:lvl3pPr>
            <a:lvl4pPr marL="1028649" indent="0">
              <a:buNone/>
              <a:defRPr sz="1351"/>
            </a:lvl4pPr>
            <a:lvl5pPr marL="1371532" indent="0">
              <a:buNone/>
              <a:defRPr sz="1351"/>
            </a:lvl5pPr>
          </a:lstStyle>
          <a:p>
            <a:pPr lvl="0"/>
            <a:r>
              <a:rPr lang="en-US"/>
              <a:t>Presenter &amp; Title</a:t>
            </a:r>
          </a:p>
        </p:txBody>
      </p:sp>
      <p:sp>
        <p:nvSpPr>
          <p:cNvPr id="3" name="Text Placeholder 2"/>
          <p:cNvSpPr>
            <a:spLocks noGrp="1"/>
          </p:cNvSpPr>
          <p:nvPr>
            <p:ph type="body" sz="quarter" idx="19" hasCustomPrompt="1"/>
          </p:nvPr>
        </p:nvSpPr>
        <p:spPr>
          <a:xfrm>
            <a:off x="1500190" y="1512729"/>
            <a:ext cx="3386137" cy="644687"/>
          </a:xfrm>
          <a:solidFill>
            <a:schemeClr val="accent1"/>
          </a:solidFill>
          <a:ln>
            <a:noFill/>
          </a:ln>
        </p:spPr>
        <p:txBody>
          <a:bodyPr anchor="ctr">
            <a:normAutofit/>
          </a:bodyPr>
          <a:lstStyle>
            <a:lvl1pPr marL="0" indent="0" algn="ctr">
              <a:lnSpc>
                <a:spcPct val="100000"/>
              </a:lnSpc>
              <a:spcBef>
                <a:spcPts val="0"/>
              </a:spcBef>
              <a:buNone/>
              <a:defRPr sz="2400" baseline="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TYPE OF PRESENTATION</a:t>
            </a:r>
          </a:p>
        </p:txBody>
      </p:sp>
      <p:pic>
        <p:nvPicPr>
          <p:cNvPr id="14" name="Picture 13">
            <a:extLst>
              <a:ext uri="{FF2B5EF4-FFF2-40B4-BE49-F238E27FC236}">
                <a16:creationId xmlns:a16="http://schemas.microsoft.com/office/drawing/2014/main" id="{8A8EB469-7CAB-D54C-837D-E6EDB84C0FF0}"/>
              </a:ext>
            </a:extLst>
          </p:cNvPr>
          <p:cNvPicPr>
            <a:picLocks noChangeAspect="1"/>
          </p:cNvPicPr>
          <p:nvPr userDrawn="1"/>
        </p:nvPicPr>
        <p:blipFill>
          <a:blip r:embed="rId3"/>
          <a:stretch>
            <a:fillRect/>
          </a:stretch>
        </p:blipFill>
        <p:spPr>
          <a:xfrm>
            <a:off x="8507393" y="5405129"/>
            <a:ext cx="2851231" cy="509148"/>
          </a:xfrm>
          <a:prstGeom prst="rect">
            <a:avLst/>
          </a:prstGeom>
        </p:spPr>
      </p:pic>
      <p:sp>
        <p:nvSpPr>
          <p:cNvPr id="5" name="TextBox 4">
            <a:extLst>
              <a:ext uri="{FF2B5EF4-FFF2-40B4-BE49-F238E27FC236}">
                <a16:creationId xmlns:a16="http://schemas.microsoft.com/office/drawing/2014/main" id="{F0855EEF-4877-734B-8667-3E07106CA343}"/>
              </a:ext>
            </a:extLst>
          </p:cNvPr>
          <p:cNvSpPr txBox="1"/>
          <p:nvPr userDrawn="1"/>
        </p:nvSpPr>
        <p:spPr>
          <a:xfrm>
            <a:off x="833381" y="5914276"/>
            <a:ext cx="2851231" cy="215444"/>
          </a:xfrm>
          <a:prstGeom prst="rect">
            <a:avLst/>
          </a:prstGeom>
          <a:noFill/>
        </p:spPr>
        <p:txBody>
          <a:bodyPr wrap="square" rtlCol="0">
            <a:spAutoFit/>
          </a:bodyPr>
          <a:lstStyle/>
          <a:p>
            <a:pPr lvl="0"/>
            <a:r>
              <a:rPr lang="en-US" sz="800">
                <a:solidFill>
                  <a:schemeClr val="tx2"/>
                </a:solidFill>
              </a:rPr>
              <a:t>© 2021 - Strictly Confidential</a:t>
            </a:r>
          </a:p>
        </p:txBody>
      </p:sp>
    </p:spTree>
    <p:extLst>
      <p:ext uri="{BB962C8B-B14F-4D97-AF65-F5344CB8AC3E}">
        <p14:creationId xmlns:p14="http://schemas.microsoft.com/office/powerpoint/2010/main" val="813990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2172948"/>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F15AA04-95A2-FC4A-BCBD-C3F279F6D969}"/>
              </a:ext>
            </a:extLst>
          </p:cNvPr>
          <p:cNvSpPr>
            <a:spLocks noGrp="1"/>
          </p:cNvSpPr>
          <p:nvPr>
            <p:ph sz="half" idx="13"/>
          </p:nvPr>
        </p:nvSpPr>
        <p:spPr>
          <a:xfrm>
            <a:off x="6441137" y="2187339"/>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39057F7B-6506-40D1-BCF0-89305B8B9046}"/>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5" name="Picture 14" descr="Logo, company name&#10;&#10;Description automatically generated">
            <a:extLst>
              <a:ext uri="{FF2B5EF4-FFF2-40B4-BE49-F238E27FC236}">
                <a16:creationId xmlns:a16="http://schemas.microsoft.com/office/drawing/2014/main" id="{DEF211DD-2A4B-4B54-A33D-0EDE811401A3}"/>
              </a:ext>
            </a:extLst>
          </p:cNvPr>
          <p:cNvPicPr>
            <a:picLocks noChangeAspect="1"/>
          </p:cNvPicPr>
          <p:nvPr userDrawn="1"/>
        </p:nvPicPr>
        <p:blipFill rotWithShape="1">
          <a:blip r:embed="rId3"/>
          <a:srcRect l="15625" t="13043" r="18617" b="27247"/>
          <a:stretch/>
        </p:blipFill>
        <p:spPr>
          <a:xfrm rot="10800000" flipH="1">
            <a:off x="-7628" y="-6945"/>
            <a:ext cx="3161396" cy="1653417"/>
          </a:xfrm>
          <a:prstGeom prst="rect">
            <a:avLst/>
          </a:prstGeom>
        </p:spPr>
      </p:pic>
      <p:sp>
        <p:nvSpPr>
          <p:cNvPr id="16" name="Rectangle 15">
            <a:extLst>
              <a:ext uri="{FF2B5EF4-FFF2-40B4-BE49-F238E27FC236}">
                <a16:creationId xmlns:a16="http://schemas.microsoft.com/office/drawing/2014/main" id="{3AB47A10-B2BE-4C04-B620-00ABB6E78655}"/>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443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8" name="Rectangle 7"/>
          <p:cNvSpPr/>
          <p:nvPr userDrawn="1"/>
        </p:nvSpPr>
        <p:spPr>
          <a:xfrm>
            <a:off x="641025" y="527902"/>
            <a:ext cx="10869105" cy="5703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434631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505691" y="152796"/>
            <a:ext cx="10515600" cy="982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2075117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TANDARD SLIDE (no subtitl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4DC9A31-A861-45AF-8B6A-0E6DB50F3BFA}"/>
              </a:ext>
            </a:extLst>
          </p:cNvPr>
          <p:cNvSpPr>
            <a:spLocks noGrp="1"/>
          </p:cNvSpPr>
          <p:nvPr>
            <p:ph type="body" sz="quarter" idx="10" hasCustomPrompt="1"/>
          </p:nvPr>
        </p:nvSpPr>
        <p:spPr>
          <a:xfrm>
            <a:off x="401216" y="474215"/>
            <a:ext cx="11389568" cy="525910"/>
          </a:xfrm>
          <a:prstGeom prst="rect">
            <a:avLst/>
          </a:prstGeom>
          <a:ln>
            <a:noFill/>
          </a:ln>
        </p:spPr>
        <p:txBody>
          <a:bodyPr tIns="0" bIns="0" anchor="ctr">
            <a:normAutofit/>
          </a:bodyPr>
          <a:lstStyle>
            <a:lvl1pPr>
              <a:defRPr sz="3000"/>
            </a:lvl1pPr>
          </a:lstStyle>
          <a:p>
            <a:pPr lvl="0"/>
            <a:r>
              <a:rPr lang="en-US"/>
              <a:t>Title of the Slide</a:t>
            </a:r>
          </a:p>
        </p:txBody>
      </p:sp>
      <p:sp>
        <p:nvSpPr>
          <p:cNvPr id="23" name="Rectangle 22">
            <a:extLst>
              <a:ext uri="{FF2B5EF4-FFF2-40B4-BE49-F238E27FC236}">
                <a16:creationId xmlns:a16="http://schemas.microsoft.com/office/drawing/2014/main" id="{57B38E56-8E8F-4C83-BA22-656836B4D7DD}"/>
              </a:ext>
            </a:extLst>
          </p:cNvPr>
          <p:cNvSpPr/>
          <p:nvPr userDrawn="1"/>
        </p:nvSpPr>
        <p:spPr>
          <a:xfrm>
            <a:off x="504726" y="1177442"/>
            <a:ext cx="754897" cy="45719"/>
          </a:xfrm>
          <a:prstGeom prst="rect">
            <a:avLst/>
          </a:prstGeom>
          <a:gradFill>
            <a:gsLst>
              <a:gs pos="0">
                <a:schemeClr val="bg2"/>
              </a:gs>
              <a:gs pos="100000">
                <a:schemeClr val="bg2">
                  <a:lumMod val="7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4EE11FA-636E-4281-97F9-AE2D476AF260}"/>
              </a:ext>
            </a:extLst>
          </p:cNvPr>
          <p:cNvSpPr>
            <a:spLocks noGrp="1"/>
          </p:cNvSpPr>
          <p:nvPr>
            <p:ph type="body" sz="quarter" idx="12"/>
          </p:nvPr>
        </p:nvSpPr>
        <p:spPr>
          <a:xfrm>
            <a:off x="560387" y="1483567"/>
            <a:ext cx="11071226" cy="4731553"/>
          </a:xfrm>
          <a:prstGeom prst="rect">
            <a:avLst/>
          </a:prstGeom>
        </p:spPr>
        <p:txBody>
          <a:bodyPr/>
          <a:lstStyle>
            <a:lvl1pPr>
              <a:lnSpc>
                <a:spcPct val="114000"/>
              </a:lnSpc>
              <a:defRPr/>
            </a:lvl1pPr>
            <a:lvl2pPr>
              <a:lnSpc>
                <a:spcPct val="114000"/>
              </a:lnSpc>
              <a:defRPr/>
            </a:lvl2pPr>
            <a:lvl3pPr>
              <a:lnSpc>
                <a:spcPct val="114000"/>
              </a:lnSpc>
              <a:defRPr/>
            </a:lvl3pPr>
            <a:lvl4pPr marL="854075" indent="-169863">
              <a:lnSpc>
                <a:spcPct val="114000"/>
              </a:lnSpc>
              <a:defRPr/>
            </a:lvl4pPr>
            <a:lvl5pPr marL="1087438" indent="-171450">
              <a:lnSpc>
                <a:spcPct val="114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1">
            <a:extLst>
              <a:ext uri="{FF2B5EF4-FFF2-40B4-BE49-F238E27FC236}">
                <a16:creationId xmlns:a16="http://schemas.microsoft.com/office/drawing/2014/main" id="{E7089E62-934C-48C6-8CA2-63267D9FA0B0}"/>
              </a:ext>
            </a:extLst>
          </p:cNvPr>
          <p:cNvSpPr>
            <a:spLocks noGrp="1"/>
          </p:cNvSpPr>
          <p:nvPr>
            <p:ph type="sldNum" sz="quarter" idx="4"/>
          </p:nvPr>
        </p:nvSpPr>
        <p:spPr>
          <a:xfrm>
            <a:off x="8610599" y="6450468"/>
            <a:ext cx="3192139" cy="148913"/>
          </a:xfrm>
          <a:prstGeom prst="rect">
            <a:avLst/>
          </a:prstGeom>
        </p:spPr>
        <p:txBody>
          <a:bodyPr vert="horz" lIns="91440" tIns="45720" rIns="91440" bIns="45720" rtlCol="0" anchor="ctr"/>
          <a:lstStyle>
            <a:lvl1pPr algn="r">
              <a:defRPr sz="1000">
                <a:solidFill>
                  <a:schemeClr val="tx2"/>
                </a:solidFill>
                <a:latin typeface="+mj-lt"/>
              </a:defRPr>
            </a:lvl1pPr>
          </a:lstStyle>
          <a:p>
            <a:fld id="{F0D6EE29-B678-4F5E-BD6B-2A1F664779F4}" type="slidenum">
              <a:rPr lang="en-US" smtClean="0"/>
              <a:pPr/>
              <a:t>‹#›</a:t>
            </a:fld>
            <a:endParaRPr lang="en-US"/>
          </a:p>
        </p:txBody>
      </p:sp>
    </p:spTree>
    <p:extLst>
      <p:ext uri="{BB962C8B-B14F-4D97-AF65-F5344CB8AC3E}">
        <p14:creationId xmlns:p14="http://schemas.microsoft.com/office/powerpoint/2010/main" val="4075129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FOR FULL PAGE GRAPHICS)">
  <p:cSld name="BLANK (FOR FULL PAGE GRAPHICS)">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732799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2000" cy="6857999"/>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A64CCF0B-08D8-4CC2-DCCC-4307EEAD0FB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82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14441F0-AF68-B142-A528-B7B70744BE3D}"/>
              </a:ext>
            </a:extLst>
          </p:cNvPr>
          <p:cNvPicPr>
            <a:picLocks noChangeAspect="1"/>
          </p:cNvPicPr>
          <p:nvPr userDrawn="1"/>
        </p:nvPicPr>
        <p:blipFill rotWithShape="1">
          <a:blip r:embed="rId2"/>
          <a:srcRect r="56321"/>
          <a:stretch/>
        </p:blipFill>
        <p:spPr>
          <a:xfrm>
            <a:off x="0" y="-856"/>
            <a:ext cx="4485235" cy="6857142"/>
          </a:xfrm>
          <a:prstGeom prst="rect">
            <a:avLst/>
          </a:prstGeom>
        </p:spPr>
      </p:pic>
      <p:pic>
        <p:nvPicPr>
          <p:cNvPr id="23" name="Picture 22">
            <a:extLst>
              <a:ext uri="{FF2B5EF4-FFF2-40B4-BE49-F238E27FC236}">
                <a16:creationId xmlns:a16="http://schemas.microsoft.com/office/drawing/2014/main" id="{25744D9D-2640-134E-AE65-6F63DB286405}"/>
              </a:ext>
            </a:extLst>
          </p:cNvPr>
          <p:cNvPicPr>
            <a:picLocks noChangeAspect="1"/>
          </p:cNvPicPr>
          <p:nvPr userDrawn="1"/>
        </p:nvPicPr>
        <p:blipFill>
          <a:blip r:embed="rId2"/>
          <a:srcRect/>
          <a:stretch/>
        </p:blipFill>
        <p:spPr>
          <a:xfrm>
            <a:off x="1796716" y="858"/>
            <a:ext cx="10410042" cy="6857142"/>
          </a:xfrm>
          <a:prstGeom prst="rect">
            <a:avLst/>
          </a:prstGeom>
        </p:spPr>
      </p:pic>
      <p:sp>
        <p:nvSpPr>
          <p:cNvPr id="25" name="Title 1">
            <a:extLst>
              <a:ext uri="{FF2B5EF4-FFF2-40B4-BE49-F238E27FC236}">
                <a16:creationId xmlns:a16="http://schemas.microsoft.com/office/drawing/2014/main" id="{3B01DE73-4112-E14D-9E1C-43AEE2749FA1}"/>
              </a:ext>
            </a:extLst>
          </p:cNvPr>
          <p:cNvSpPr txBox="1">
            <a:spLocks/>
          </p:cNvSpPr>
          <p:nvPr userDrawn="1"/>
        </p:nvSpPr>
        <p:spPr>
          <a:xfrm>
            <a:off x="586547" y="2557532"/>
            <a:ext cx="6853106" cy="2175106"/>
          </a:xfrm>
          <a:prstGeom prst="rect">
            <a:avLst/>
          </a:prstGeom>
        </p:spPr>
        <p:txBody>
          <a:bodyPr vert="horz" lIns="0" tIns="0" rIns="0" bIns="0" rtlCol="0" anchor="t">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457200" marR="0" lvl="0" indent="0" defTabSz="914400" rtl="0" eaLnBrk="1" fontAlgn="auto" latinLnBrk="0" hangingPunct="1">
              <a:lnSpc>
                <a:spcPct val="120000"/>
              </a:lnSpc>
              <a:spcBef>
                <a:spcPts val="0"/>
              </a:spcBef>
              <a:spcAft>
                <a:spcPts val="0"/>
              </a:spcAft>
              <a:buClrTx/>
              <a:buSzTx/>
              <a:buFontTx/>
              <a:buNone/>
              <a:tabLst/>
              <a:defRPr/>
            </a:pPr>
            <a:r>
              <a:rPr lang="en-US" sz="4800" b="1" cap="none">
                <a:solidFill>
                  <a:schemeClr val="bg1"/>
                </a:solidFill>
                <a:latin typeface="Arial" panose="020B0604020202020204" pitchFamily="34" charset="0"/>
                <a:cs typeface="Arial" panose="020B0604020202020204" pitchFamily="34" charset="0"/>
              </a:rPr>
              <a:t>Insert Section Title</a:t>
            </a:r>
          </a:p>
          <a:p>
            <a:pPr marL="800100" marR="0" lvl="0" indent="-34290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cap="none">
                <a:solidFill>
                  <a:schemeClr val="bg1"/>
                </a:solidFill>
                <a:latin typeface="Arial" panose="020B0604020202020204" pitchFamily="34" charset="0"/>
                <a:cs typeface="Arial" panose="020B0604020202020204" pitchFamily="34" charset="0"/>
              </a:rPr>
              <a:t>Add Text </a:t>
            </a:r>
          </a:p>
          <a:p>
            <a:pPr marL="800100" marR="0" lvl="0" indent="-34290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cap="none">
                <a:solidFill>
                  <a:schemeClr val="bg1"/>
                </a:solidFill>
                <a:latin typeface="Arial" panose="020B0604020202020204" pitchFamily="34" charset="0"/>
                <a:cs typeface="Arial" panose="020B0604020202020204" pitchFamily="34" charset="0"/>
              </a:rPr>
              <a:t>Add Text</a:t>
            </a:r>
          </a:p>
        </p:txBody>
      </p:sp>
      <p:pic>
        <p:nvPicPr>
          <p:cNvPr id="26" name="Picture 25" descr="Graphical user interface, text&#10;&#10;Description automatically generated">
            <a:extLst>
              <a:ext uri="{FF2B5EF4-FFF2-40B4-BE49-F238E27FC236}">
                <a16:creationId xmlns:a16="http://schemas.microsoft.com/office/drawing/2014/main" id="{0C7CCC55-97DF-A24A-B761-56685272F1EE}"/>
              </a:ext>
            </a:extLst>
          </p:cNvPr>
          <p:cNvPicPr>
            <a:picLocks noChangeAspect="1"/>
          </p:cNvPicPr>
          <p:nvPr userDrawn="1"/>
        </p:nvPicPr>
        <p:blipFill>
          <a:blip r:embed="rId3"/>
          <a:stretch>
            <a:fillRect/>
          </a:stretch>
        </p:blipFill>
        <p:spPr>
          <a:xfrm>
            <a:off x="957949" y="5762836"/>
            <a:ext cx="2462242" cy="658572"/>
          </a:xfrm>
          <a:prstGeom prst="rect">
            <a:avLst/>
          </a:prstGeom>
        </p:spPr>
      </p:pic>
    </p:spTree>
    <p:extLst>
      <p:ext uri="{BB962C8B-B14F-4D97-AF65-F5344CB8AC3E}">
        <p14:creationId xmlns:p14="http://schemas.microsoft.com/office/powerpoint/2010/main" val="3731207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0" y="0"/>
            <a:ext cx="12192000" cy="6857999"/>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3B976EF4-2A75-4364-730F-FFBB6E21ED9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3441222-B65A-1E24-3300-3FD802F35B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1" y="2687400"/>
            <a:ext cx="5526117" cy="1483200"/>
          </a:xfrm>
          <a:prstGeom prst="rect">
            <a:avLst/>
          </a:prstGeom>
        </p:spPr>
      </p:pic>
    </p:spTree>
    <p:extLst>
      <p:ext uri="{BB962C8B-B14F-4D97-AF65-F5344CB8AC3E}">
        <p14:creationId xmlns:p14="http://schemas.microsoft.com/office/powerpoint/2010/main" val="2561859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284514"/>
            <a:ext cx="10629900" cy="4789714"/>
          </a:xfrm>
        </p:spPr>
        <p:txBody>
          <a:bodyPr tIns="365760">
            <a:noAutofit/>
          </a:bodyPr>
          <a:lstStyle>
            <a:lvl1pPr>
              <a:spcAft>
                <a:spcPts val="600"/>
              </a:spcAft>
              <a:buClr>
                <a:schemeClr val="accent1"/>
              </a:buClr>
              <a:defRPr sz="2400">
                <a:solidFill>
                  <a:schemeClr val="tx2"/>
                </a:solidFill>
                <a:latin typeface="+mn-lt"/>
              </a:defRPr>
            </a:lvl1pPr>
            <a:lvl2pPr>
              <a:spcBef>
                <a:spcPts val="0"/>
              </a:spcBef>
              <a:spcAft>
                <a:spcPts val="600"/>
              </a:spcAft>
              <a:buClr>
                <a:schemeClr val="accent1"/>
              </a:buClr>
              <a:defRPr sz="22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9" name="Picture 8" descr="PCC_2010logo.png">
            <a:extLst>
              <a:ext uri="{FF2B5EF4-FFF2-40B4-BE49-F238E27FC236}">
                <a16:creationId xmlns:a16="http://schemas.microsoft.com/office/drawing/2014/main" id="{BF45DBAC-903E-65BF-D78F-CBBF115058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189147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
        <p:nvSpPr>
          <p:cNvPr id="6" name="Text Placeholder 8">
            <a:extLst>
              <a:ext uri="{FF2B5EF4-FFF2-40B4-BE49-F238E27FC236}">
                <a16:creationId xmlns:a16="http://schemas.microsoft.com/office/drawing/2014/main" id="{4F3BA2DF-DF63-C989-5B8C-3040FDC2A616}"/>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3" name="Text Placeholder 14">
            <a:extLst>
              <a:ext uri="{FF2B5EF4-FFF2-40B4-BE49-F238E27FC236}">
                <a16:creationId xmlns:a16="http://schemas.microsoft.com/office/drawing/2014/main" id="{F227CEAA-FE99-4EC0-BA06-72758B277CE3}"/>
              </a:ext>
            </a:extLst>
          </p:cNvPr>
          <p:cNvSpPr>
            <a:spLocks noGrp="1"/>
          </p:cNvSpPr>
          <p:nvPr>
            <p:ph type="body" sz="quarter" idx="18"/>
          </p:nvPr>
        </p:nvSpPr>
        <p:spPr>
          <a:xfrm>
            <a:off x="777875"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192FE0E-0AB4-B6E0-8167-CAEA7C7B6B4B}"/>
              </a:ext>
            </a:extLst>
          </p:cNvPr>
          <p:cNvSpPr>
            <a:spLocks noGrp="1"/>
          </p:cNvSpPr>
          <p:nvPr>
            <p:ph type="body" sz="quarter" idx="19"/>
          </p:nvPr>
        </p:nvSpPr>
        <p:spPr>
          <a:xfrm>
            <a:off x="6512631"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604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B22A5484-6256-CFC4-DB93-BF1643F0FE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681087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5EE2F4E9-701E-F92F-4D4C-FF133B68B5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881698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ext Placeholder 13"/>
          <p:cNvSpPr>
            <a:spLocks noGrp="1"/>
          </p:cNvSpPr>
          <p:nvPr>
            <p:ph type="body" sz="quarter" idx="11" hasCustomPrompt="1"/>
          </p:nvPr>
        </p:nvSpPr>
        <p:spPr>
          <a:xfrm>
            <a:off x="785813" y="1443033"/>
            <a:ext cx="5719451" cy="4600579"/>
          </a:xfrm>
        </p:spPr>
        <p:txBody>
          <a:bodyPr>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C92B7A68-33FC-C8E7-5CFA-DF944860F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101738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5651292" y="1444752"/>
            <a:ext cx="5759659" cy="4581294"/>
          </a:xfrm>
        </p:spPr>
        <p:txBody>
          <a:bodyPr bIns="0">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F07EC954-8833-18FE-F0D3-E7E3AF6DFD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348602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PCC_2010logo.png">
            <a:extLst>
              <a:ext uri="{FF2B5EF4-FFF2-40B4-BE49-F238E27FC236}">
                <a16:creationId xmlns:a16="http://schemas.microsoft.com/office/drawing/2014/main" id="{08AE2199-13E3-AD72-8CE3-099D62B3AD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434626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pic>
        <p:nvPicPr>
          <p:cNvPr id="10" name="Picture 9" descr="PCC_2010logo.png">
            <a:extLst>
              <a:ext uri="{FF2B5EF4-FFF2-40B4-BE49-F238E27FC236}">
                <a16:creationId xmlns:a16="http://schemas.microsoft.com/office/drawing/2014/main" id="{DEF34301-2C40-BB98-ACBE-A2926B95AA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631840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2F07465C-E81A-5225-272F-A1F90A60139A}"/>
              </a:ext>
            </a:extLst>
          </p:cNvPr>
          <p:cNvSpPr>
            <a:spLocks noGrp="1"/>
          </p:cNvSpPr>
          <p:nvPr>
            <p:ph type="pic" sz="quarter" idx="12" hasCustomPrompt="1"/>
          </p:nvPr>
        </p:nvSpPr>
        <p:spPr>
          <a:xfrm>
            <a:off x="0" y="0"/>
            <a:ext cx="5530467" cy="68580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Title 2">
            <a:extLst>
              <a:ext uri="{FF2B5EF4-FFF2-40B4-BE49-F238E27FC236}">
                <a16:creationId xmlns:a16="http://schemas.microsoft.com/office/drawing/2014/main" id="{19D39376-8CFD-B385-3A26-CD8566D11D6A}"/>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0" name="Text Placeholder 7">
            <a:extLst>
              <a:ext uri="{FF2B5EF4-FFF2-40B4-BE49-F238E27FC236}">
                <a16:creationId xmlns:a16="http://schemas.microsoft.com/office/drawing/2014/main" id="{CA2CA145-1D10-B76F-E8FD-A2A7FE867EC3}"/>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5C4CEB2-1379-30DA-FD19-2EC296FB5492}"/>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PCC_2010logo.png">
            <a:extLst>
              <a:ext uri="{FF2B5EF4-FFF2-40B4-BE49-F238E27FC236}">
                <a16:creationId xmlns:a16="http://schemas.microsoft.com/office/drawing/2014/main" id="{C5825323-755D-CCF5-93F9-AF5BD60D2B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41853695"/>
      </p:ext>
    </p:extLst>
  </p:cSld>
  <p:clrMapOvr>
    <a:masterClrMapping/>
  </p:clrMapOvr>
  <p:extLst>
    <p:ext uri="{DCECCB84-F9BA-43D5-87BE-67443E8EF086}">
      <p15:sldGuideLst xmlns:p15="http://schemas.microsoft.com/office/powerpoint/2012/main">
        <p15:guide id="1" orient="horz" pos="2160">
          <p15:clr>
            <a:srgbClr val="FBAE40"/>
          </p15:clr>
        </p15:guide>
        <p15:guide id="2" pos="37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0D65E5E-83A2-6844-8D09-77DC128B5839}"/>
              </a:ext>
            </a:extLst>
          </p:cNvPr>
          <p:cNvPicPr>
            <a:picLocks noChangeAspect="1"/>
          </p:cNvPicPr>
          <p:nvPr userDrawn="1"/>
        </p:nvPicPr>
        <p:blipFill>
          <a:blip r:embed="rId2"/>
          <a:stretch>
            <a:fillRect/>
          </a:stretch>
        </p:blipFill>
        <p:spPr>
          <a:xfrm>
            <a:off x="-30330" y="-33838"/>
            <a:ext cx="12264917" cy="6980070"/>
          </a:xfrm>
          <a:prstGeom prst="rect">
            <a:avLst/>
          </a:prstGeom>
        </p:spPr>
      </p:pic>
      <p:sp>
        <p:nvSpPr>
          <p:cNvPr id="6" name="Title 1">
            <a:extLst>
              <a:ext uri="{FF2B5EF4-FFF2-40B4-BE49-F238E27FC236}">
                <a16:creationId xmlns:a16="http://schemas.microsoft.com/office/drawing/2014/main" id="{E91ECF9D-465D-C947-91D1-76C515B21E3D}"/>
              </a:ext>
            </a:extLst>
          </p:cNvPr>
          <p:cNvSpPr>
            <a:spLocks noGrp="1"/>
          </p:cNvSpPr>
          <p:nvPr>
            <p:ph type="title" hasCustomPrompt="1"/>
          </p:nvPr>
        </p:nvSpPr>
        <p:spPr>
          <a:xfrm>
            <a:off x="5557838" y="2766736"/>
            <a:ext cx="5957887" cy="1436296"/>
          </a:xfrm>
          <a:prstGeom prst="rect">
            <a:avLst/>
          </a:prstGeom>
        </p:spPr>
        <p:txBody>
          <a:bodyPr/>
          <a:lstStyle>
            <a:lvl1pPr>
              <a:defRPr sz="4400" b="1">
                <a:solidFill>
                  <a:srgbClr val="1A4387"/>
                </a:solidFill>
                <a:latin typeface="Arial" panose="020B0604020202020204" pitchFamily="34" charset="0"/>
                <a:cs typeface="Arial" panose="020B0604020202020204" pitchFamily="34" charset="0"/>
              </a:defRPr>
            </a:lvl1pPr>
          </a:lstStyle>
          <a:p>
            <a:r>
              <a:rPr lang="en-US"/>
              <a:t>Insert Section Title</a:t>
            </a:r>
          </a:p>
        </p:txBody>
      </p:sp>
      <p:pic>
        <p:nvPicPr>
          <p:cNvPr id="7" name="Picture 6">
            <a:extLst>
              <a:ext uri="{FF2B5EF4-FFF2-40B4-BE49-F238E27FC236}">
                <a16:creationId xmlns:a16="http://schemas.microsoft.com/office/drawing/2014/main" id="{FFE160F8-7366-7C4E-9F59-5A0F7C5B12A2}"/>
              </a:ext>
            </a:extLst>
          </p:cNvPr>
          <p:cNvPicPr>
            <a:picLocks noChangeAspect="1"/>
          </p:cNvPicPr>
          <p:nvPr userDrawn="1"/>
        </p:nvPicPr>
        <p:blipFill>
          <a:blip r:embed="rId3"/>
          <a:stretch>
            <a:fillRect/>
          </a:stretch>
        </p:blipFill>
        <p:spPr>
          <a:xfrm>
            <a:off x="217314" y="6326828"/>
            <a:ext cx="1752600" cy="457200"/>
          </a:xfrm>
          <a:prstGeom prst="rect">
            <a:avLst/>
          </a:prstGeom>
        </p:spPr>
      </p:pic>
    </p:spTree>
    <p:extLst>
      <p:ext uri="{BB962C8B-B14F-4D97-AF65-F5344CB8AC3E}">
        <p14:creationId xmlns:p14="http://schemas.microsoft.com/office/powerpoint/2010/main" val="3258582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8" name="Picture 17" descr="PCC_2010logo.png">
            <a:extLst>
              <a:ext uri="{FF2B5EF4-FFF2-40B4-BE49-F238E27FC236}">
                <a16:creationId xmlns:a16="http://schemas.microsoft.com/office/drawing/2014/main" id="{A4824287-C02F-AD90-2414-DAD11045DE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 name="Straight Connector 2">
            <a:extLst>
              <a:ext uri="{FF2B5EF4-FFF2-40B4-BE49-F238E27FC236}">
                <a16:creationId xmlns:a16="http://schemas.microsoft.com/office/drawing/2014/main" id="{788E3932-ECE4-BAA6-36D8-5CDE554F1709}"/>
              </a:ext>
            </a:extLst>
          </p:cNvPr>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7" name="Straight Connector 6">
            <a:extLst>
              <a:ext uri="{FF2B5EF4-FFF2-40B4-BE49-F238E27FC236}">
                <a16:creationId xmlns:a16="http://schemas.microsoft.com/office/drawing/2014/main" id="{A7792145-FF27-DB97-A7E6-535006987AFE}"/>
              </a:ext>
            </a:extLst>
          </p:cNvPr>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Tree>
    <p:extLst>
      <p:ext uri="{BB962C8B-B14F-4D97-AF65-F5344CB8AC3E}">
        <p14:creationId xmlns:p14="http://schemas.microsoft.com/office/powerpoint/2010/main" val="1147412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7" name="Text Placeholder 7">
            <a:extLst>
              <a:ext uri="{FF2B5EF4-FFF2-40B4-BE49-F238E27FC236}">
                <a16:creationId xmlns:a16="http://schemas.microsoft.com/office/drawing/2014/main" id="{F2AD1B26-30A6-B401-B103-A037F924E985}"/>
              </a:ext>
            </a:extLst>
          </p:cNvPr>
          <p:cNvSpPr>
            <a:spLocks noGrp="1"/>
          </p:cNvSpPr>
          <p:nvPr>
            <p:ph type="body" sz="quarter" idx="26"/>
          </p:nvPr>
        </p:nvSpPr>
        <p:spPr>
          <a:xfrm>
            <a:off x="4648200" y="2168165"/>
            <a:ext cx="6921501" cy="3406987"/>
          </a:xfrm>
        </p:spPr>
        <p:txBody>
          <a:bodyPr lIns="0"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28DE2F6-3CA5-0F17-B667-4CCA2A5D8221}"/>
              </a:ext>
            </a:extLst>
          </p:cNvPr>
          <p:cNvCxnSpPr>
            <a:cxnSpLocks/>
          </p:cNvCxnSpPr>
          <p:nvPr userDrawn="1"/>
        </p:nvCxnSpPr>
        <p:spPr>
          <a:xfrm>
            <a:off x="4650512"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06D14218-820E-C8CE-371F-1199A56E736E}"/>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10" name="Title 2">
            <a:extLst>
              <a:ext uri="{FF2B5EF4-FFF2-40B4-BE49-F238E27FC236}">
                <a16:creationId xmlns:a16="http://schemas.microsoft.com/office/drawing/2014/main" id="{0DEFFA8A-66F9-A62D-8BF3-A3F2128894BF}"/>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spTree>
    <p:extLst>
      <p:ext uri="{BB962C8B-B14F-4D97-AF65-F5344CB8AC3E}">
        <p14:creationId xmlns:p14="http://schemas.microsoft.com/office/powerpoint/2010/main" val="3473337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6918220"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1" name="Title 2">
            <a:extLst>
              <a:ext uri="{FF2B5EF4-FFF2-40B4-BE49-F238E27FC236}">
                <a16:creationId xmlns:a16="http://schemas.microsoft.com/office/drawing/2014/main" id="{4533C8AA-BB86-20FA-6EDE-9B600D7BE7A2}"/>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32" name="Straight Connector 31">
            <a:extLst>
              <a:ext uri="{FF2B5EF4-FFF2-40B4-BE49-F238E27FC236}">
                <a16:creationId xmlns:a16="http://schemas.microsoft.com/office/drawing/2014/main" id="{E0861833-E86F-C321-A668-128297591EBC}"/>
              </a:ext>
            </a:extLst>
          </p:cNvPr>
          <p:cNvCxnSpPr>
            <a:cxnSpLocks/>
          </p:cNvCxnSpPr>
          <p:nvPr userDrawn="1"/>
        </p:nvCxnSpPr>
        <p:spPr>
          <a:xfrm>
            <a:off x="4665961"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5" y="2141538"/>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6927805" y="2141538"/>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292182" y="2141538"/>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36" name="Straight Connector 35">
            <a:extLst>
              <a:ext uri="{FF2B5EF4-FFF2-40B4-BE49-F238E27FC236}">
                <a16:creationId xmlns:a16="http://schemas.microsoft.com/office/drawing/2014/main" id="{A8FD75C4-E9E0-4090-B4F9-22692E1A9094}"/>
              </a:ext>
            </a:extLst>
          </p:cNvPr>
          <p:cNvCxnSpPr/>
          <p:nvPr userDrawn="1"/>
        </p:nvCxnSpPr>
        <p:spPr>
          <a:xfrm>
            <a:off x="6875553"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DE496B-2F15-FA99-8368-6CB1B0AA3750}"/>
              </a:ext>
            </a:extLst>
          </p:cNvPr>
          <p:cNvCxnSpPr/>
          <p:nvPr userDrawn="1"/>
        </p:nvCxnSpPr>
        <p:spPr>
          <a:xfrm>
            <a:off x="9235439"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279171"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Tree>
    <p:extLst>
      <p:ext uri="{BB962C8B-B14F-4D97-AF65-F5344CB8AC3E}">
        <p14:creationId xmlns:p14="http://schemas.microsoft.com/office/powerpoint/2010/main" val="4135987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5DF364-CCFB-DD58-F6A7-0B6E35A52B4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Shape&#10;&#10;Description automatically generated">
            <a:extLst>
              <a:ext uri="{FF2B5EF4-FFF2-40B4-BE49-F238E27FC236}">
                <a16:creationId xmlns:a16="http://schemas.microsoft.com/office/drawing/2014/main" id="{1F4F9B4C-A817-C763-8121-1717A9A4B49A}"/>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10621" t="10769" r="2066" b="3179"/>
          <a:stretch/>
        </p:blipFill>
        <p:spPr>
          <a:xfrm>
            <a:off x="325120" y="326187"/>
            <a:ext cx="11511280" cy="6196534"/>
          </a:xfrm>
          <a:prstGeom prst="rect">
            <a:avLst/>
          </a:prstGeom>
        </p:spPr>
      </p:pic>
      <p:sp>
        <p:nvSpPr>
          <p:cNvPr id="9" name="Text Placeholder 9"/>
          <p:cNvSpPr>
            <a:spLocks noGrp="1"/>
          </p:cNvSpPr>
          <p:nvPr>
            <p:ph type="body" sz="quarter" idx="10" hasCustomPrompt="1"/>
          </p:nvPr>
        </p:nvSpPr>
        <p:spPr>
          <a:xfrm>
            <a:off x="449705" y="434715"/>
            <a:ext cx="11302583" cy="5996065"/>
          </a:xfrm>
        </p:spPr>
        <p:txBody>
          <a:bodyPr tIns="91440" bIns="91440" anchor="ctr">
            <a:noAutofit/>
          </a:bodyPr>
          <a:lstStyle>
            <a:lvl1pPr marL="0" indent="0" algn="ctr">
              <a:spcBef>
                <a:spcPts val="0"/>
              </a:spcBef>
              <a:buNone/>
              <a:defRPr sz="4000" baseline="0">
                <a:solidFill>
                  <a:schemeClr val="bg1"/>
                </a:solidFill>
                <a:latin typeface="+mj-lt"/>
              </a:defRPr>
            </a:lvl1pPr>
          </a:lstStyle>
          <a:p>
            <a:pPr lvl="0"/>
            <a:r>
              <a:rPr lang="en-US"/>
              <a:t>Title/Section Slide</a:t>
            </a:r>
          </a:p>
        </p:txBody>
      </p:sp>
      <p:sp>
        <p:nvSpPr>
          <p:cNvPr id="8" name="Rectangle 7">
            <a:extLst>
              <a:ext uri="{FF2B5EF4-FFF2-40B4-BE49-F238E27FC236}">
                <a16:creationId xmlns:a16="http://schemas.microsoft.com/office/drawing/2014/main" id="{AE3E7586-8291-A40A-36B7-2A63CFAA30D0}"/>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8538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7506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2172948"/>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F15AA04-95A2-FC4A-BCBD-C3F279F6D969}"/>
              </a:ext>
            </a:extLst>
          </p:cNvPr>
          <p:cNvSpPr>
            <a:spLocks noGrp="1"/>
          </p:cNvSpPr>
          <p:nvPr>
            <p:ph sz="half" idx="13"/>
          </p:nvPr>
        </p:nvSpPr>
        <p:spPr>
          <a:xfrm>
            <a:off x="6441137" y="2187339"/>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39057F7B-6506-40D1-BCF0-89305B8B9046}"/>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5" name="Picture 14" descr="Logo, company name&#10;&#10;Description automatically generated">
            <a:extLst>
              <a:ext uri="{FF2B5EF4-FFF2-40B4-BE49-F238E27FC236}">
                <a16:creationId xmlns:a16="http://schemas.microsoft.com/office/drawing/2014/main" id="{DEF211DD-2A4B-4B54-A33D-0EDE811401A3}"/>
              </a:ext>
            </a:extLst>
          </p:cNvPr>
          <p:cNvPicPr>
            <a:picLocks noChangeAspect="1"/>
          </p:cNvPicPr>
          <p:nvPr userDrawn="1"/>
        </p:nvPicPr>
        <p:blipFill rotWithShape="1">
          <a:blip r:embed="rId3"/>
          <a:srcRect l="15625" t="13043" r="18617" b="27247"/>
          <a:stretch/>
        </p:blipFill>
        <p:spPr>
          <a:xfrm rot="10800000" flipH="1">
            <a:off x="-7628" y="-6945"/>
            <a:ext cx="3161396" cy="1653417"/>
          </a:xfrm>
          <a:prstGeom prst="rect">
            <a:avLst/>
          </a:prstGeom>
        </p:spPr>
      </p:pic>
      <p:sp>
        <p:nvSpPr>
          <p:cNvPr id="16" name="Rectangle 15">
            <a:extLst>
              <a:ext uri="{FF2B5EF4-FFF2-40B4-BE49-F238E27FC236}">
                <a16:creationId xmlns:a16="http://schemas.microsoft.com/office/drawing/2014/main" id="{3AB47A10-B2BE-4C04-B620-00ABB6E78655}"/>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192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2000" cy="6857999"/>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A64CCF0B-08D8-4CC2-DCCC-4307EEAD0FB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225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0" y="0"/>
            <a:ext cx="12192000" cy="6857999"/>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3B976EF4-2A75-4364-730F-FFBB6E21ED9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3441222-B65A-1E24-3300-3FD802F35B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1" y="2687400"/>
            <a:ext cx="5526117" cy="1483200"/>
          </a:xfrm>
          <a:prstGeom prst="rect">
            <a:avLst/>
          </a:prstGeom>
        </p:spPr>
      </p:pic>
    </p:spTree>
    <p:extLst>
      <p:ext uri="{BB962C8B-B14F-4D97-AF65-F5344CB8AC3E}">
        <p14:creationId xmlns:p14="http://schemas.microsoft.com/office/powerpoint/2010/main" val="3902166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284514"/>
            <a:ext cx="10629900" cy="4789714"/>
          </a:xfrm>
        </p:spPr>
        <p:txBody>
          <a:bodyPr tIns="365760">
            <a:noAutofit/>
          </a:bodyPr>
          <a:lstStyle>
            <a:lvl1pPr>
              <a:spcAft>
                <a:spcPts val="600"/>
              </a:spcAft>
              <a:buClr>
                <a:schemeClr val="accent1"/>
              </a:buClr>
              <a:defRPr sz="2400">
                <a:solidFill>
                  <a:schemeClr val="tx2"/>
                </a:solidFill>
                <a:latin typeface="+mn-lt"/>
              </a:defRPr>
            </a:lvl1pPr>
            <a:lvl2pPr>
              <a:spcBef>
                <a:spcPts val="0"/>
              </a:spcBef>
              <a:spcAft>
                <a:spcPts val="600"/>
              </a:spcAft>
              <a:buClr>
                <a:schemeClr val="accent1"/>
              </a:buClr>
              <a:defRPr sz="22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9" name="Picture 8" descr="PCC_2010logo.png">
            <a:extLst>
              <a:ext uri="{FF2B5EF4-FFF2-40B4-BE49-F238E27FC236}">
                <a16:creationId xmlns:a16="http://schemas.microsoft.com/office/drawing/2014/main" id="{BF45DBAC-903E-65BF-D78F-CBBF115058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513898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
        <p:nvSpPr>
          <p:cNvPr id="6" name="Text Placeholder 8">
            <a:extLst>
              <a:ext uri="{FF2B5EF4-FFF2-40B4-BE49-F238E27FC236}">
                <a16:creationId xmlns:a16="http://schemas.microsoft.com/office/drawing/2014/main" id="{4F3BA2DF-DF63-C989-5B8C-3040FDC2A616}"/>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3" name="Text Placeholder 14">
            <a:extLst>
              <a:ext uri="{FF2B5EF4-FFF2-40B4-BE49-F238E27FC236}">
                <a16:creationId xmlns:a16="http://schemas.microsoft.com/office/drawing/2014/main" id="{F227CEAA-FE99-4EC0-BA06-72758B277CE3}"/>
              </a:ext>
            </a:extLst>
          </p:cNvPr>
          <p:cNvSpPr>
            <a:spLocks noGrp="1"/>
          </p:cNvSpPr>
          <p:nvPr>
            <p:ph type="body" sz="quarter" idx="18"/>
          </p:nvPr>
        </p:nvSpPr>
        <p:spPr>
          <a:xfrm>
            <a:off x="777875"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192FE0E-0AB4-B6E0-8167-CAEA7C7B6B4B}"/>
              </a:ext>
            </a:extLst>
          </p:cNvPr>
          <p:cNvSpPr>
            <a:spLocks noGrp="1"/>
          </p:cNvSpPr>
          <p:nvPr>
            <p:ph type="body" sz="quarter" idx="19"/>
          </p:nvPr>
        </p:nvSpPr>
        <p:spPr>
          <a:xfrm>
            <a:off x="6512631"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86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816418-0221-2944-98B5-E40017B01549}"/>
              </a:ext>
            </a:extLst>
          </p:cNvPr>
          <p:cNvPicPr>
            <a:picLocks noChangeAspect="1"/>
          </p:cNvPicPr>
          <p:nvPr userDrawn="1"/>
        </p:nvPicPr>
        <p:blipFill>
          <a:blip r:embed="rId2"/>
          <a:srcRect/>
          <a:stretch/>
        </p:blipFill>
        <p:spPr>
          <a:xfrm>
            <a:off x="1922003" y="1436"/>
            <a:ext cx="10269994" cy="6855126"/>
          </a:xfrm>
          <a:prstGeom prst="rect">
            <a:avLst/>
          </a:prstGeom>
        </p:spPr>
      </p:pic>
      <p:pic>
        <p:nvPicPr>
          <p:cNvPr id="11" name="Picture 10">
            <a:extLst>
              <a:ext uri="{FF2B5EF4-FFF2-40B4-BE49-F238E27FC236}">
                <a16:creationId xmlns:a16="http://schemas.microsoft.com/office/drawing/2014/main" id="{CAC7AFFB-D9E1-0443-931D-E39800EF5F54}"/>
              </a:ext>
            </a:extLst>
          </p:cNvPr>
          <p:cNvPicPr>
            <a:picLocks noChangeAspect="1"/>
          </p:cNvPicPr>
          <p:nvPr userDrawn="1"/>
        </p:nvPicPr>
        <p:blipFill>
          <a:blip r:embed="rId3"/>
          <a:srcRect/>
          <a:stretch/>
        </p:blipFill>
        <p:spPr>
          <a:xfrm>
            <a:off x="242570" y="457200"/>
            <a:ext cx="1419860" cy="1310640"/>
          </a:xfrm>
          <a:prstGeom prst="rect">
            <a:avLst/>
          </a:prstGeom>
        </p:spPr>
      </p:pic>
    </p:spTree>
    <p:extLst>
      <p:ext uri="{BB962C8B-B14F-4D97-AF65-F5344CB8AC3E}">
        <p14:creationId xmlns:p14="http://schemas.microsoft.com/office/powerpoint/2010/main" val="710895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B22A5484-6256-CFC4-DB93-BF1643F0FE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492145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5EE2F4E9-701E-F92F-4D4C-FF133B68B5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382886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797390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ext Placeholder 13"/>
          <p:cNvSpPr>
            <a:spLocks noGrp="1"/>
          </p:cNvSpPr>
          <p:nvPr>
            <p:ph type="body" sz="quarter" idx="11" hasCustomPrompt="1"/>
          </p:nvPr>
        </p:nvSpPr>
        <p:spPr>
          <a:xfrm>
            <a:off x="785813" y="1443033"/>
            <a:ext cx="5719451" cy="4600579"/>
          </a:xfrm>
        </p:spPr>
        <p:txBody>
          <a:bodyPr>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C92B7A68-33FC-C8E7-5CFA-DF944860F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435729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5651292" y="1444752"/>
            <a:ext cx="5759659" cy="4581294"/>
          </a:xfrm>
        </p:spPr>
        <p:txBody>
          <a:bodyPr bIns="0">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F07EC954-8833-18FE-F0D3-E7E3AF6DFD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0756062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PCC_2010logo.png">
            <a:extLst>
              <a:ext uri="{FF2B5EF4-FFF2-40B4-BE49-F238E27FC236}">
                <a16:creationId xmlns:a16="http://schemas.microsoft.com/office/drawing/2014/main" id="{08AE2199-13E3-AD72-8CE3-099D62B3AD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101580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pic>
        <p:nvPicPr>
          <p:cNvPr id="10" name="Picture 9" descr="PCC_2010logo.png">
            <a:extLst>
              <a:ext uri="{FF2B5EF4-FFF2-40B4-BE49-F238E27FC236}">
                <a16:creationId xmlns:a16="http://schemas.microsoft.com/office/drawing/2014/main" id="{DEF34301-2C40-BB98-ACBE-A2926B95AA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750126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2F07465C-E81A-5225-272F-A1F90A60139A}"/>
              </a:ext>
            </a:extLst>
          </p:cNvPr>
          <p:cNvSpPr>
            <a:spLocks noGrp="1"/>
          </p:cNvSpPr>
          <p:nvPr>
            <p:ph type="pic" sz="quarter" idx="12" hasCustomPrompt="1"/>
          </p:nvPr>
        </p:nvSpPr>
        <p:spPr>
          <a:xfrm>
            <a:off x="0" y="0"/>
            <a:ext cx="5530467" cy="68580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Title 2">
            <a:extLst>
              <a:ext uri="{FF2B5EF4-FFF2-40B4-BE49-F238E27FC236}">
                <a16:creationId xmlns:a16="http://schemas.microsoft.com/office/drawing/2014/main" id="{19D39376-8CFD-B385-3A26-CD8566D11D6A}"/>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0" name="Text Placeholder 7">
            <a:extLst>
              <a:ext uri="{FF2B5EF4-FFF2-40B4-BE49-F238E27FC236}">
                <a16:creationId xmlns:a16="http://schemas.microsoft.com/office/drawing/2014/main" id="{CA2CA145-1D10-B76F-E8FD-A2A7FE867EC3}"/>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5C4CEB2-1379-30DA-FD19-2EC296FB5492}"/>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PCC_2010logo.png">
            <a:extLst>
              <a:ext uri="{FF2B5EF4-FFF2-40B4-BE49-F238E27FC236}">
                <a16:creationId xmlns:a16="http://schemas.microsoft.com/office/drawing/2014/main" id="{C5825323-755D-CCF5-93F9-AF5BD60D2B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150118682"/>
      </p:ext>
    </p:extLst>
  </p:cSld>
  <p:clrMapOvr>
    <a:masterClrMapping/>
  </p:clrMapOvr>
  <p:extLst>
    <p:ext uri="{DCECCB84-F9BA-43D5-87BE-67443E8EF086}">
      <p15:sldGuideLst xmlns:p15="http://schemas.microsoft.com/office/powerpoint/2012/main">
        <p15:guide id="1" orient="horz" pos="2160">
          <p15:clr>
            <a:srgbClr val="FBAE40"/>
          </p15:clr>
        </p15:guide>
        <p15:guide id="2" pos="379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8" name="Picture 17" descr="PCC_2010logo.png">
            <a:extLst>
              <a:ext uri="{FF2B5EF4-FFF2-40B4-BE49-F238E27FC236}">
                <a16:creationId xmlns:a16="http://schemas.microsoft.com/office/drawing/2014/main" id="{A4824287-C02F-AD90-2414-DAD11045DE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 name="Straight Connector 2">
            <a:extLst>
              <a:ext uri="{FF2B5EF4-FFF2-40B4-BE49-F238E27FC236}">
                <a16:creationId xmlns:a16="http://schemas.microsoft.com/office/drawing/2014/main" id="{788E3932-ECE4-BAA6-36D8-5CDE554F1709}"/>
              </a:ext>
            </a:extLst>
          </p:cNvPr>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7" name="Straight Connector 6">
            <a:extLst>
              <a:ext uri="{FF2B5EF4-FFF2-40B4-BE49-F238E27FC236}">
                <a16:creationId xmlns:a16="http://schemas.microsoft.com/office/drawing/2014/main" id="{A7792145-FF27-DB97-A7E6-535006987AFE}"/>
              </a:ext>
            </a:extLst>
          </p:cNvPr>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Tree>
    <p:extLst>
      <p:ext uri="{BB962C8B-B14F-4D97-AF65-F5344CB8AC3E}">
        <p14:creationId xmlns:p14="http://schemas.microsoft.com/office/powerpoint/2010/main" val="9817439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7" name="Text Placeholder 7">
            <a:extLst>
              <a:ext uri="{FF2B5EF4-FFF2-40B4-BE49-F238E27FC236}">
                <a16:creationId xmlns:a16="http://schemas.microsoft.com/office/drawing/2014/main" id="{F2AD1B26-30A6-B401-B103-A037F924E985}"/>
              </a:ext>
            </a:extLst>
          </p:cNvPr>
          <p:cNvSpPr>
            <a:spLocks noGrp="1"/>
          </p:cNvSpPr>
          <p:nvPr>
            <p:ph type="body" sz="quarter" idx="26"/>
          </p:nvPr>
        </p:nvSpPr>
        <p:spPr>
          <a:xfrm>
            <a:off x="4648200" y="2168165"/>
            <a:ext cx="6921501" cy="3406987"/>
          </a:xfrm>
        </p:spPr>
        <p:txBody>
          <a:bodyPr lIns="0"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28DE2F6-3CA5-0F17-B667-4CCA2A5D8221}"/>
              </a:ext>
            </a:extLst>
          </p:cNvPr>
          <p:cNvCxnSpPr>
            <a:cxnSpLocks/>
          </p:cNvCxnSpPr>
          <p:nvPr userDrawn="1"/>
        </p:nvCxnSpPr>
        <p:spPr>
          <a:xfrm>
            <a:off x="4650512"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06D14218-820E-C8CE-371F-1199A56E736E}"/>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10" name="Title 2">
            <a:extLst>
              <a:ext uri="{FF2B5EF4-FFF2-40B4-BE49-F238E27FC236}">
                <a16:creationId xmlns:a16="http://schemas.microsoft.com/office/drawing/2014/main" id="{0DEFFA8A-66F9-A62D-8BF3-A3F2128894BF}"/>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spTree>
    <p:extLst>
      <p:ext uri="{BB962C8B-B14F-4D97-AF65-F5344CB8AC3E}">
        <p14:creationId xmlns:p14="http://schemas.microsoft.com/office/powerpoint/2010/main" val="16915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0" name="Rectangle 9">
            <a:extLst>
              <a:ext uri="{FF2B5EF4-FFF2-40B4-BE49-F238E27FC236}">
                <a16:creationId xmlns:a16="http://schemas.microsoft.com/office/drawing/2014/main" id="{454B0321-6B92-C749-95F6-84C08C79E8FE}"/>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1" name="Picture 10" descr="Logo, company name&#10;&#10;Description automatically generated">
            <a:extLst>
              <a:ext uri="{FF2B5EF4-FFF2-40B4-BE49-F238E27FC236}">
                <a16:creationId xmlns:a16="http://schemas.microsoft.com/office/drawing/2014/main" id="{B7ABBC32-E10A-984D-9B30-C822AE0FD8BF}"/>
              </a:ext>
            </a:extLst>
          </p:cNvPr>
          <p:cNvPicPr>
            <a:picLocks noChangeAspect="1"/>
          </p:cNvPicPr>
          <p:nvPr userDrawn="1"/>
        </p:nvPicPr>
        <p:blipFill rotWithShape="1">
          <a:blip r:embed="rId3"/>
          <a:srcRect l="15625" t="13043" r="18617" b="27247"/>
          <a:stretch/>
        </p:blipFill>
        <p:spPr>
          <a:xfrm rot="10800000" flipH="1">
            <a:off x="-7628" y="-6945"/>
            <a:ext cx="3161396" cy="1653417"/>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sp>
        <p:nvSpPr>
          <p:cNvPr id="13" name="Content Placeholder 2">
            <a:extLst>
              <a:ext uri="{FF2B5EF4-FFF2-40B4-BE49-F238E27FC236}">
                <a16:creationId xmlns:a16="http://schemas.microsoft.com/office/drawing/2014/main" id="{3F3282A3-FC1F-F447-AC5A-ADF9F8B13CCD}"/>
              </a:ext>
            </a:extLst>
          </p:cNvPr>
          <p:cNvSpPr>
            <a:spLocks noGrp="1"/>
          </p:cNvSpPr>
          <p:nvPr>
            <p:ph sz="half" idx="1"/>
          </p:nvPr>
        </p:nvSpPr>
        <p:spPr>
          <a:xfrm>
            <a:off x="1183338" y="2421436"/>
            <a:ext cx="10170459" cy="3375217"/>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9CE083-FCAE-4E6D-83E3-F595193D5562}"/>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069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6918220"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1" name="Title 2">
            <a:extLst>
              <a:ext uri="{FF2B5EF4-FFF2-40B4-BE49-F238E27FC236}">
                <a16:creationId xmlns:a16="http://schemas.microsoft.com/office/drawing/2014/main" id="{4533C8AA-BB86-20FA-6EDE-9B600D7BE7A2}"/>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32" name="Straight Connector 31">
            <a:extLst>
              <a:ext uri="{FF2B5EF4-FFF2-40B4-BE49-F238E27FC236}">
                <a16:creationId xmlns:a16="http://schemas.microsoft.com/office/drawing/2014/main" id="{E0861833-E86F-C321-A668-128297591EBC}"/>
              </a:ext>
            </a:extLst>
          </p:cNvPr>
          <p:cNvCxnSpPr>
            <a:cxnSpLocks/>
          </p:cNvCxnSpPr>
          <p:nvPr userDrawn="1"/>
        </p:nvCxnSpPr>
        <p:spPr>
          <a:xfrm>
            <a:off x="4665961"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5" y="2141538"/>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6927805" y="2141538"/>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292182" y="2141538"/>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36" name="Straight Connector 35">
            <a:extLst>
              <a:ext uri="{FF2B5EF4-FFF2-40B4-BE49-F238E27FC236}">
                <a16:creationId xmlns:a16="http://schemas.microsoft.com/office/drawing/2014/main" id="{A8FD75C4-E9E0-4090-B4F9-22692E1A9094}"/>
              </a:ext>
            </a:extLst>
          </p:cNvPr>
          <p:cNvCxnSpPr/>
          <p:nvPr userDrawn="1"/>
        </p:nvCxnSpPr>
        <p:spPr>
          <a:xfrm>
            <a:off x="6875553"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DE496B-2F15-FA99-8368-6CB1B0AA3750}"/>
              </a:ext>
            </a:extLst>
          </p:cNvPr>
          <p:cNvCxnSpPr/>
          <p:nvPr userDrawn="1"/>
        </p:nvCxnSpPr>
        <p:spPr>
          <a:xfrm>
            <a:off x="9235439"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279171"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Tree>
    <p:extLst>
      <p:ext uri="{BB962C8B-B14F-4D97-AF65-F5344CB8AC3E}">
        <p14:creationId xmlns:p14="http://schemas.microsoft.com/office/powerpoint/2010/main" val="2603051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flipH="1" flipV="1">
            <a:off x="0" y="0"/>
            <a:ext cx="12191999" cy="6858000"/>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1" name="Graphic 20">
            <a:extLst>
              <a:ext uri="{FF2B5EF4-FFF2-40B4-BE49-F238E27FC236}">
                <a16:creationId xmlns:a16="http://schemas.microsoft.com/office/drawing/2014/main" id="{E1E80359-B9DD-DAA3-B8F0-ACC3B49EA27C}"/>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l="1" t="32836" r="34514" b="2611"/>
          <a:stretch/>
        </p:blipFill>
        <p:spPr>
          <a:xfrm>
            <a:off x="389744" y="-228599"/>
            <a:ext cx="12396866" cy="6973237"/>
          </a:xfrm>
          <a:prstGeom prst="rect">
            <a:avLst/>
          </a:prstGeom>
        </p:spPr>
      </p:pic>
      <p:sp>
        <p:nvSpPr>
          <p:cNvPr id="9" name="Oval 8">
            <a:extLst>
              <a:ext uri="{FF2B5EF4-FFF2-40B4-BE49-F238E27FC236}">
                <a16:creationId xmlns:a16="http://schemas.microsoft.com/office/drawing/2014/main" id="{B2DB1C6A-05A9-BE7D-97ED-FA48CB570615}"/>
              </a:ext>
            </a:extLst>
          </p:cNvPr>
          <p:cNvSpPr/>
          <p:nvPr userDrawn="1"/>
        </p:nvSpPr>
        <p:spPr>
          <a:xfrm>
            <a:off x="-4554746" y="1811547"/>
            <a:ext cx="9609826" cy="9609826"/>
          </a:xfrm>
          <a:prstGeom prst="ellipse">
            <a:avLst/>
          </a:prstGeom>
          <a:noFill/>
          <a:ln w="190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F6FFB9-0FFF-6C52-72D9-874B766FE60C}"/>
              </a:ext>
            </a:extLst>
          </p:cNvPr>
          <p:cNvSpPr/>
          <p:nvPr userDrawn="1"/>
        </p:nvSpPr>
        <p:spPr>
          <a:xfrm>
            <a:off x="7069347" y="-5037826"/>
            <a:ext cx="9609826" cy="9609826"/>
          </a:xfrm>
          <a:prstGeom prst="ellipse">
            <a:avLst/>
          </a:prstGeom>
          <a:noFill/>
          <a:ln w="190500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089A52-D269-E933-514F-35E7D273E0D2}"/>
              </a:ext>
            </a:extLst>
          </p:cNvPr>
          <p:cNvSpPr txBox="1"/>
          <p:nvPr userDrawn="1"/>
        </p:nvSpPr>
        <p:spPr>
          <a:xfrm>
            <a:off x="6040582" y="1413164"/>
            <a:ext cx="184731" cy="369332"/>
          </a:xfrm>
          <a:prstGeom prst="rect">
            <a:avLst/>
          </a:prstGeom>
          <a:noFill/>
        </p:spPr>
        <p:txBody>
          <a:bodyPr wrap="none" rtlCol="0">
            <a:spAutoFit/>
          </a:bodyPr>
          <a:lstStyle/>
          <a:p>
            <a:endParaRPr lang="en-US"/>
          </a:p>
        </p:txBody>
      </p:sp>
      <p:sp>
        <p:nvSpPr>
          <p:cNvPr id="15" name="Text Placeholder 2">
            <a:extLst>
              <a:ext uri="{FF2B5EF4-FFF2-40B4-BE49-F238E27FC236}">
                <a16:creationId xmlns:a16="http://schemas.microsoft.com/office/drawing/2014/main" id="{7513B2FA-762D-71E9-92B1-9C8242380AB7}"/>
              </a:ext>
            </a:extLst>
          </p:cNvPr>
          <p:cNvSpPr>
            <a:spLocks noGrp="1"/>
          </p:cNvSpPr>
          <p:nvPr>
            <p:ph type="body" sz="quarter" idx="19" hasCustomPrompt="1"/>
          </p:nvPr>
        </p:nvSpPr>
        <p:spPr>
          <a:xfrm>
            <a:off x="1608676" y="1512727"/>
            <a:ext cx="2629684" cy="644687"/>
          </a:xfrm>
          <a:solidFill>
            <a:schemeClr val="tx1">
              <a:lumMod val="50000"/>
              <a:alpha val="50143"/>
            </a:schemeClr>
          </a:solidFill>
          <a:ln w="6350">
            <a:noFill/>
          </a:ln>
        </p:spPr>
        <p:style>
          <a:lnRef idx="3">
            <a:schemeClr val="lt1"/>
          </a:lnRef>
          <a:fillRef idx="1">
            <a:schemeClr val="accent6"/>
          </a:fillRef>
          <a:effectRef idx="1">
            <a:schemeClr val="accent6"/>
          </a:effectRef>
          <a:fontRef idx="minor">
            <a:schemeClr val="lt1"/>
          </a:fontRef>
        </p:style>
        <p:txBody>
          <a:bodyPr t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16" name="Text Placeholder 5">
            <a:extLst>
              <a:ext uri="{FF2B5EF4-FFF2-40B4-BE49-F238E27FC236}">
                <a16:creationId xmlns:a16="http://schemas.microsoft.com/office/drawing/2014/main" id="{874DC0B7-7DA7-EC1D-9929-43B70E9CAE3D}"/>
              </a:ext>
            </a:extLst>
          </p:cNvPr>
          <p:cNvSpPr>
            <a:spLocks noGrp="1"/>
          </p:cNvSpPr>
          <p:nvPr>
            <p:ph type="body" sz="quarter" idx="16" hasCustomPrompt="1"/>
          </p:nvPr>
        </p:nvSpPr>
        <p:spPr>
          <a:xfrm>
            <a:off x="1468483" y="2155371"/>
            <a:ext cx="9673347" cy="1926771"/>
          </a:xfrm>
          <a:noFill/>
        </p:spPr>
        <p:txBody>
          <a:bodyPr tIns="0" bIns="0" anchor="ctr" anchorCtr="0">
            <a:noAutofit/>
          </a:bodyPr>
          <a:lstStyle>
            <a:lvl1pPr marL="0" indent="0">
              <a:spcBef>
                <a:spcPts val="0"/>
              </a:spcBef>
              <a:buNone/>
              <a:defRPr sz="4400" baseline="0">
                <a:solidFill>
                  <a:schemeClr val="bg1"/>
                </a:solidFill>
                <a:latin typeface="+mj-lt"/>
              </a:defRPr>
            </a:lvl1pPr>
          </a:lstStyle>
          <a:p>
            <a:pPr lvl="0"/>
            <a:r>
              <a:rPr lang="en-US"/>
              <a:t>Click to add title text</a:t>
            </a:r>
          </a:p>
        </p:txBody>
      </p:sp>
      <p:sp>
        <p:nvSpPr>
          <p:cNvPr id="17" name="Text Placeholder 15">
            <a:extLst>
              <a:ext uri="{FF2B5EF4-FFF2-40B4-BE49-F238E27FC236}">
                <a16:creationId xmlns:a16="http://schemas.microsoft.com/office/drawing/2014/main" id="{6C092A76-0BA2-7264-E7A1-0857DEECC049}"/>
              </a:ext>
            </a:extLst>
          </p:cNvPr>
          <p:cNvSpPr>
            <a:spLocks noGrp="1"/>
          </p:cNvSpPr>
          <p:nvPr>
            <p:ph type="body" sz="quarter" idx="17" hasCustomPrompt="1"/>
          </p:nvPr>
        </p:nvSpPr>
        <p:spPr>
          <a:xfrm>
            <a:off x="1499481" y="4096901"/>
            <a:ext cx="4623025" cy="654713"/>
          </a:xfrm>
        </p:spPr>
        <p:txBody>
          <a:bodyPr>
            <a:noAutofit/>
          </a:bodyPr>
          <a:lstStyle>
            <a:lvl1pPr marL="0" indent="0">
              <a:buNone/>
              <a:defRPr sz="2400" b="0" baseline="0">
                <a:solidFill>
                  <a:schemeClr val="bg1"/>
                </a:solidFill>
                <a:latin typeface="+mj-lt"/>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8" name="Text Placeholder 15">
            <a:extLst>
              <a:ext uri="{FF2B5EF4-FFF2-40B4-BE49-F238E27FC236}">
                <a16:creationId xmlns:a16="http://schemas.microsoft.com/office/drawing/2014/main" id="{07929DE1-D87A-82EB-2B48-2F831174CF4F}"/>
              </a:ext>
            </a:extLst>
          </p:cNvPr>
          <p:cNvSpPr>
            <a:spLocks noGrp="1"/>
          </p:cNvSpPr>
          <p:nvPr>
            <p:ph type="body" sz="quarter" idx="18" hasCustomPrompt="1"/>
          </p:nvPr>
        </p:nvSpPr>
        <p:spPr>
          <a:xfrm>
            <a:off x="1499481" y="4736592"/>
            <a:ext cx="4623025" cy="759749"/>
          </a:xfrm>
        </p:spPr>
        <p:txBody>
          <a:bodyPr tIns="182880">
            <a:noAutofit/>
          </a:bodyPr>
          <a:lstStyle>
            <a:lvl1pPr marL="0" indent="0">
              <a:lnSpc>
                <a:spcPts val="2480"/>
              </a:lnSpc>
              <a:spcBef>
                <a:spcPts val="0"/>
              </a:spcBef>
              <a:buNone/>
              <a:defRPr sz="2000" baseline="0">
                <a:solidFill>
                  <a:schemeClr val="bg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 Company | Date</a:t>
            </a:r>
          </a:p>
        </p:txBody>
      </p:sp>
      <p:cxnSp>
        <p:nvCxnSpPr>
          <p:cNvPr id="19" name="Straight Connector 18">
            <a:extLst>
              <a:ext uri="{FF2B5EF4-FFF2-40B4-BE49-F238E27FC236}">
                <a16:creationId xmlns:a16="http://schemas.microsoft.com/office/drawing/2014/main" id="{F59843CC-38C0-DC69-7274-9B6209A90E6B}"/>
              </a:ext>
            </a:extLst>
          </p:cNvPr>
          <p:cNvCxnSpPr/>
          <p:nvPr userDrawn="1"/>
        </p:nvCxnSpPr>
        <p:spPr>
          <a:xfrm>
            <a:off x="1596325" y="4076054"/>
            <a:ext cx="6664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91DF1C-5174-E562-209B-068F34D36BA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8EB1C6-C381-4F9D-E3C2-008EADB1E37C}"/>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7085" t="38618" r="10187" b="48374"/>
          <a:stretch/>
        </p:blipFill>
        <p:spPr>
          <a:xfrm>
            <a:off x="9440489" y="5734514"/>
            <a:ext cx="1855696" cy="256478"/>
          </a:xfrm>
          <a:prstGeom prst="rect">
            <a:avLst/>
          </a:prstGeom>
        </p:spPr>
      </p:pic>
    </p:spTree>
    <p:extLst>
      <p:ext uri="{BB962C8B-B14F-4D97-AF65-F5344CB8AC3E}">
        <p14:creationId xmlns:p14="http://schemas.microsoft.com/office/powerpoint/2010/main" val="1183494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296">
          <p15:clr>
            <a:srgbClr val="FBAE40"/>
          </p15:clr>
        </p15:guide>
        <p15:guide id="5" orient="horz" pos="384">
          <p15:clr>
            <a:srgbClr val="FBAE40"/>
          </p15:clr>
        </p15:guide>
        <p15:guide id="6" orient="horz" pos="39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50DD2E-DF2D-FCEC-A3AA-67281975B9F8}"/>
              </a:ext>
            </a:extLst>
          </p:cNvPr>
          <p:cNvCxnSpPr>
            <a:cxnSpLocks/>
          </p:cNvCxnSpPr>
          <p:nvPr userDrawn="1"/>
        </p:nvCxnSpPr>
        <p:spPr>
          <a:xfrm>
            <a:off x="5652312" y="1080000"/>
            <a:ext cx="887377" cy="0"/>
          </a:xfrm>
          <a:prstGeom prst="line">
            <a:avLst/>
          </a:prstGeom>
          <a:noFill/>
          <a:ln w="19050" cap="flat" cmpd="sng" algn="ctr">
            <a:solidFill>
              <a:schemeClr val="accent4"/>
            </a:solidFill>
            <a:prstDash val="solid"/>
            <a:miter lim="800000"/>
          </a:ln>
          <a:effectLst/>
        </p:spPr>
      </p:cxnSp>
      <p:sp>
        <p:nvSpPr>
          <p:cNvPr id="4" name="Title 2">
            <a:extLst>
              <a:ext uri="{FF2B5EF4-FFF2-40B4-BE49-F238E27FC236}">
                <a16:creationId xmlns:a16="http://schemas.microsoft.com/office/drawing/2014/main" id="{4A10615A-8027-187E-E6D4-B4CF1DB29CAE}"/>
              </a:ext>
            </a:extLst>
          </p:cNvPr>
          <p:cNvSpPr>
            <a:spLocks noGrp="1"/>
          </p:cNvSpPr>
          <p:nvPr>
            <p:ph type="title"/>
          </p:nvPr>
        </p:nvSpPr>
        <p:spPr>
          <a:xfrm>
            <a:off x="3048" y="-1"/>
            <a:ext cx="12188952" cy="1080000"/>
          </a:xfrm>
        </p:spPr>
        <p:txBody>
          <a:bodyPr lIns="457200" tIns="0" rIns="457200" bIns="0"/>
          <a:lstStyle>
            <a:lvl1pPr>
              <a:defRPr sz="3000">
                <a:solidFill>
                  <a:schemeClr val="tx2"/>
                </a:solidFill>
              </a:defRPr>
            </a:lvl1pPr>
          </a:lstStyle>
          <a:p>
            <a:r>
              <a:rPr lang="en-US"/>
              <a:t>Click to edit Master title style</a:t>
            </a:r>
          </a:p>
        </p:txBody>
      </p:sp>
    </p:spTree>
    <p:extLst>
      <p:ext uri="{BB962C8B-B14F-4D97-AF65-F5344CB8AC3E}">
        <p14:creationId xmlns:p14="http://schemas.microsoft.com/office/powerpoint/2010/main" val="2373195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5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2000" cy="6857999"/>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A64CCF0B-08D8-4CC2-DCCC-4307EEAD0FB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7193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0" y="0"/>
            <a:ext cx="12192000" cy="6857999"/>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3B976EF4-2A75-4364-730F-FFBB6E21ED9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3441222-B65A-1E24-3300-3FD802F35B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1" y="2687400"/>
            <a:ext cx="5526117" cy="1483200"/>
          </a:xfrm>
          <a:prstGeom prst="rect">
            <a:avLst/>
          </a:prstGeom>
        </p:spPr>
      </p:pic>
    </p:spTree>
    <p:extLst>
      <p:ext uri="{BB962C8B-B14F-4D97-AF65-F5344CB8AC3E}">
        <p14:creationId xmlns:p14="http://schemas.microsoft.com/office/powerpoint/2010/main" val="2929823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284514"/>
            <a:ext cx="10629900" cy="4789714"/>
          </a:xfrm>
        </p:spPr>
        <p:txBody>
          <a:bodyPr tIns="365760">
            <a:noAutofit/>
          </a:bodyPr>
          <a:lstStyle>
            <a:lvl1pPr>
              <a:spcAft>
                <a:spcPts val="600"/>
              </a:spcAft>
              <a:buClr>
                <a:schemeClr val="accent1"/>
              </a:buClr>
              <a:defRPr sz="2400">
                <a:solidFill>
                  <a:schemeClr val="tx2"/>
                </a:solidFill>
                <a:latin typeface="+mn-lt"/>
              </a:defRPr>
            </a:lvl1pPr>
            <a:lvl2pPr>
              <a:spcBef>
                <a:spcPts val="0"/>
              </a:spcBef>
              <a:spcAft>
                <a:spcPts val="600"/>
              </a:spcAft>
              <a:buClr>
                <a:schemeClr val="accent1"/>
              </a:buClr>
              <a:defRPr sz="22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9" name="Picture 8" descr="PCC_2010logo.png">
            <a:extLst>
              <a:ext uri="{FF2B5EF4-FFF2-40B4-BE49-F238E27FC236}">
                <a16:creationId xmlns:a16="http://schemas.microsoft.com/office/drawing/2014/main" id="{BF45DBAC-903E-65BF-D78F-CBBF115058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419418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
        <p:nvSpPr>
          <p:cNvPr id="6" name="Text Placeholder 8">
            <a:extLst>
              <a:ext uri="{FF2B5EF4-FFF2-40B4-BE49-F238E27FC236}">
                <a16:creationId xmlns:a16="http://schemas.microsoft.com/office/drawing/2014/main" id="{4F3BA2DF-DF63-C989-5B8C-3040FDC2A616}"/>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3" name="Text Placeholder 14">
            <a:extLst>
              <a:ext uri="{FF2B5EF4-FFF2-40B4-BE49-F238E27FC236}">
                <a16:creationId xmlns:a16="http://schemas.microsoft.com/office/drawing/2014/main" id="{F227CEAA-FE99-4EC0-BA06-72758B277CE3}"/>
              </a:ext>
            </a:extLst>
          </p:cNvPr>
          <p:cNvSpPr>
            <a:spLocks noGrp="1"/>
          </p:cNvSpPr>
          <p:nvPr>
            <p:ph type="body" sz="quarter" idx="18"/>
          </p:nvPr>
        </p:nvSpPr>
        <p:spPr>
          <a:xfrm>
            <a:off x="777875"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192FE0E-0AB4-B6E0-8167-CAEA7C7B6B4B}"/>
              </a:ext>
            </a:extLst>
          </p:cNvPr>
          <p:cNvSpPr>
            <a:spLocks noGrp="1"/>
          </p:cNvSpPr>
          <p:nvPr>
            <p:ph type="body" sz="quarter" idx="19"/>
          </p:nvPr>
        </p:nvSpPr>
        <p:spPr>
          <a:xfrm>
            <a:off x="6512631"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76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B22A5484-6256-CFC4-DB93-BF1643F0FE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6633178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5EE2F4E9-701E-F92F-4D4C-FF133B68B5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5173040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ext Placeholder 13"/>
          <p:cNvSpPr>
            <a:spLocks noGrp="1"/>
          </p:cNvSpPr>
          <p:nvPr>
            <p:ph type="body" sz="quarter" idx="11" hasCustomPrompt="1"/>
          </p:nvPr>
        </p:nvSpPr>
        <p:spPr>
          <a:xfrm>
            <a:off x="785813" y="1443033"/>
            <a:ext cx="5719451" cy="4600579"/>
          </a:xfrm>
        </p:spPr>
        <p:txBody>
          <a:bodyPr>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C92B7A68-33FC-C8E7-5CFA-DF944860F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410213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2172948"/>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F15AA04-95A2-FC4A-BCBD-C3F279F6D969}"/>
              </a:ext>
            </a:extLst>
          </p:cNvPr>
          <p:cNvSpPr>
            <a:spLocks noGrp="1"/>
          </p:cNvSpPr>
          <p:nvPr>
            <p:ph sz="half" idx="13"/>
          </p:nvPr>
        </p:nvSpPr>
        <p:spPr>
          <a:xfrm>
            <a:off x="6441137" y="2187339"/>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39057F7B-6506-40D1-BCF0-89305B8B9046}"/>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5" name="Picture 14" descr="Logo, company name&#10;&#10;Description automatically generated">
            <a:extLst>
              <a:ext uri="{FF2B5EF4-FFF2-40B4-BE49-F238E27FC236}">
                <a16:creationId xmlns:a16="http://schemas.microsoft.com/office/drawing/2014/main" id="{DEF211DD-2A4B-4B54-A33D-0EDE811401A3}"/>
              </a:ext>
            </a:extLst>
          </p:cNvPr>
          <p:cNvPicPr>
            <a:picLocks noChangeAspect="1"/>
          </p:cNvPicPr>
          <p:nvPr userDrawn="1"/>
        </p:nvPicPr>
        <p:blipFill rotWithShape="1">
          <a:blip r:embed="rId3"/>
          <a:srcRect l="15625" t="13043" r="18617" b="27247"/>
          <a:stretch/>
        </p:blipFill>
        <p:spPr>
          <a:xfrm rot="10800000" flipH="1">
            <a:off x="-7628" y="-6945"/>
            <a:ext cx="3161396" cy="1653417"/>
          </a:xfrm>
          <a:prstGeom prst="rect">
            <a:avLst/>
          </a:prstGeom>
        </p:spPr>
      </p:pic>
      <p:sp>
        <p:nvSpPr>
          <p:cNvPr id="16" name="Rectangle 15">
            <a:extLst>
              <a:ext uri="{FF2B5EF4-FFF2-40B4-BE49-F238E27FC236}">
                <a16:creationId xmlns:a16="http://schemas.microsoft.com/office/drawing/2014/main" id="{3AB47A10-B2BE-4C04-B620-00ABB6E78655}"/>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595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5651292" y="1444752"/>
            <a:ext cx="5759659" cy="4581294"/>
          </a:xfrm>
        </p:spPr>
        <p:txBody>
          <a:bodyPr bIns="0">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F07EC954-8833-18FE-F0D3-E7E3AF6DFD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7244960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PCC_2010logo.png">
            <a:extLst>
              <a:ext uri="{FF2B5EF4-FFF2-40B4-BE49-F238E27FC236}">
                <a16:creationId xmlns:a16="http://schemas.microsoft.com/office/drawing/2014/main" id="{08AE2199-13E3-AD72-8CE3-099D62B3AD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176000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pic>
        <p:nvPicPr>
          <p:cNvPr id="10" name="Picture 9" descr="PCC_2010logo.png">
            <a:extLst>
              <a:ext uri="{FF2B5EF4-FFF2-40B4-BE49-F238E27FC236}">
                <a16:creationId xmlns:a16="http://schemas.microsoft.com/office/drawing/2014/main" id="{DEF34301-2C40-BB98-ACBE-A2926B95AA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345173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2F07465C-E81A-5225-272F-A1F90A60139A}"/>
              </a:ext>
            </a:extLst>
          </p:cNvPr>
          <p:cNvSpPr>
            <a:spLocks noGrp="1"/>
          </p:cNvSpPr>
          <p:nvPr>
            <p:ph type="pic" sz="quarter" idx="12" hasCustomPrompt="1"/>
          </p:nvPr>
        </p:nvSpPr>
        <p:spPr>
          <a:xfrm>
            <a:off x="0" y="0"/>
            <a:ext cx="5530467" cy="68580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Title 2">
            <a:extLst>
              <a:ext uri="{FF2B5EF4-FFF2-40B4-BE49-F238E27FC236}">
                <a16:creationId xmlns:a16="http://schemas.microsoft.com/office/drawing/2014/main" id="{19D39376-8CFD-B385-3A26-CD8566D11D6A}"/>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0" name="Text Placeholder 7">
            <a:extLst>
              <a:ext uri="{FF2B5EF4-FFF2-40B4-BE49-F238E27FC236}">
                <a16:creationId xmlns:a16="http://schemas.microsoft.com/office/drawing/2014/main" id="{CA2CA145-1D10-B76F-E8FD-A2A7FE867EC3}"/>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5C4CEB2-1379-30DA-FD19-2EC296FB5492}"/>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PCC_2010logo.png">
            <a:extLst>
              <a:ext uri="{FF2B5EF4-FFF2-40B4-BE49-F238E27FC236}">
                <a16:creationId xmlns:a16="http://schemas.microsoft.com/office/drawing/2014/main" id="{C5825323-755D-CCF5-93F9-AF5BD60D2B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921909265"/>
      </p:ext>
    </p:extLst>
  </p:cSld>
  <p:clrMapOvr>
    <a:masterClrMapping/>
  </p:clrMapOvr>
  <p:extLst>
    <p:ext uri="{DCECCB84-F9BA-43D5-87BE-67443E8EF086}">
      <p15:sldGuideLst xmlns:p15="http://schemas.microsoft.com/office/powerpoint/2012/main">
        <p15:guide id="1" orient="horz" pos="2160">
          <p15:clr>
            <a:srgbClr val="FBAE40"/>
          </p15:clr>
        </p15:guide>
        <p15:guide id="2" pos="3795">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8" name="Picture 17" descr="PCC_2010logo.png">
            <a:extLst>
              <a:ext uri="{FF2B5EF4-FFF2-40B4-BE49-F238E27FC236}">
                <a16:creationId xmlns:a16="http://schemas.microsoft.com/office/drawing/2014/main" id="{A4824287-C02F-AD90-2414-DAD11045DE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 name="Straight Connector 2">
            <a:extLst>
              <a:ext uri="{FF2B5EF4-FFF2-40B4-BE49-F238E27FC236}">
                <a16:creationId xmlns:a16="http://schemas.microsoft.com/office/drawing/2014/main" id="{788E3932-ECE4-BAA6-36D8-5CDE554F1709}"/>
              </a:ext>
            </a:extLst>
          </p:cNvPr>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7" name="Straight Connector 6">
            <a:extLst>
              <a:ext uri="{FF2B5EF4-FFF2-40B4-BE49-F238E27FC236}">
                <a16:creationId xmlns:a16="http://schemas.microsoft.com/office/drawing/2014/main" id="{A7792145-FF27-DB97-A7E6-535006987AFE}"/>
              </a:ext>
            </a:extLst>
          </p:cNvPr>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Tree>
    <p:extLst>
      <p:ext uri="{BB962C8B-B14F-4D97-AF65-F5344CB8AC3E}">
        <p14:creationId xmlns:p14="http://schemas.microsoft.com/office/powerpoint/2010/main" val="35234745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7" name="Text Placeholder 7">
            <a:extLst>
              <a:ext uri="{FF2B5EF4-FFF2-40B4-BE49-F238E27FC236}">
                <a16:creationId xmlns:a16="http://schemas.microsoft.com/office/drawing/2014/main" id="{F2AD1B26-30A6-B401-B103-A037F924E985}"/>
              </a:ext>
            </a:extLst>
          </p:cNvPr>
          <p:cNvSpPr>
            <a:spLocks noGrp="1"/>
          </p:cNvSpPr>
          <p:nvPr>
            <p:ph type="body" sz="quarter" idx="26"/>
          </p:nvPr>
        </p:nvSpPr>
        <p:spPr>
          <a:xfrm>
            <a:off x="4648200" y="2168165"/>
            <a:ext cx="6921501" cy="3406987"/>
          </a:xfrm>
        </p:spPr>
        <p:txBody>
          <a:bodyPr lIns="0"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28DE2F6-3CA5-0F17-B667-4CCA2A5D8221}"/>
              </a:ext>
            </a:extLst>
          </p:cNvPr>
          <p:cNvCxnSpPr>
            <a:cxnSpLocks/>
          </p:cNvCxnSpPr>
          <p:nvPr userDrawn="1"/>
        </p:nvCxnSpPr>
        <p:spPr>
          <a:xfrm>
            <a:off x="4650512"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06D14218-820E-C8CE-371F-1199A56E736E}"/>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10" name="Title 2">
            <a:extLst>
              <a:ext uri="{FF2B5EF4-FFF2-40B4-BE49-F238E27FC236}">
                <a16:creationId xmlns:a16="http://schemas.microsoft.com/office/drawing/2014/main" id="{0DEFFA8A-66F9-A62D-8BF3-A3F2128894BF}"/>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spTree>
    <p:extLst>
      <p:ext uri="{BB962C8B-B14F-4D97-AF65-F5344CB8AC3E}">
        <p14:creationId xmlns:p14="http://schemas.microsoft.com/office/powerpoint/2010/main" val="24791505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6918220"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1" name="Title 2">
            <a:extLst>
              <a:ext uri="{FF2B5EF4-FFF2-40B4-BE49-F238E27FC236}">
                <a16:creationId xmlns:a16="http://schemas.microsoft.com/office/drawing/2014/main" id="{4533C8AA-BB86-20FA-6EDE-9B600D7BE7A2}"/>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32" name="Straight Connector 31">
            <a:extLst>
              <a:ext uri="{FF2B5EF4-FFF2-40B4-BE49-F238E27FC236}">
                <a16:creationId xmlns:a16="http://schemas.microsoft.com/office/drawing/2014/main" id="{E0861833-E86F-C321-A668-128297591EBC}"/>
              </a:ext>
            </a:extLst>
          </p:cNvPr>
          <p:cNvCxnSpPr>
            <a:cxnSpLocks/>
          </p:cNvCxnSpPr>
          <p:nvPr userDrawn="1"/>
        </p:nvCxnSpPr>
        <p:spPr>
          <a:xfrm>
            <a:off x="4665961"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5" y="2141538"/>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6927805" y="2141538"/>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292182" y="2141538"/>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36" name="Straight Connector 35">
            <a:extLst>
              <a:ext uri="{FF2B5EF4-FFF2-40B4-BE49-F238E27FC236}">
                <a16:creationId xmlns:a16="http://schemas.microsoft.com/office/drawing/2014/main" id="{A8FD75C4-E9E0-4090-B4F9-22692E1A9094}"/>
              </a:ext>
            </a:extLst>
          </p:cNvPr>
          <p:cNvCxnSpPr/>
          <p:nvPr userDrawn="1"/>
        </p:nvCxnSpPr>
        <p:spPr>
          <a:xfrm>
            <a:off x="6875553"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DE496B-2F15-FA99-8368-6CB1B0AA3750}"/>
              </a:ext>
            </a:extLst>
          </p:cNvPr>
          <p:cNvCxnSpPr/>
          <p:nvPr userDrawn="1"/>
        </p:nvCxnSpPr>
        <p:spPr>
          <a:xfrm>
            <a:off x="9235439"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279171"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Tree>
    <p:extLst>
      <p:ext uri="{BB962C8B-B14F-4D97-AF65-F5344CB8AC3E}">
        <p14:creationId xmlns:p14="http://schemas.microsoft.com/office/powerpoint/2010/main" val="2646186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11" name="Table Placeholder 10"/>
          <p:cNvSpPr>
            <a:spLocks noGrp="1"/>
          </p:cNvSpPr>
          <p:nvPr>
            <p:ph type="tbl" sz="quarter" idx="10"/>
          </p:nvPr>
        </p:nvSpPr>
        <p:spPr>
          <a:xfrm>
            <a:off x="781051" y="685801"/>
            <a:ext cx="10725149" cy="5467351"/>
          </a:xfrm>
        </p:spPr>
        <p:txBody>
          <a:bodyPr anchor="ctr">
            <a:normAutofit/>
          </a:bodyPr>
          <a:lstStyle>
            <a:lvl1pPr marL="0" indent="0" algn="ctr">
              <a:buNone/>
              <a:defRPr sz="1600">
                <a:solidFill>
                  <a:schemeClr val="tx2"/>
                </a:solidFill>
              </a:defRPr>
            </a:lvl1pPr>
          </a:lstStyle>
          <a:p>
            <a:r>
              <a:rPr lang="en-US"/>
              <a:t>Click icon to add table</a:t>
            </a:r>
          </a:p>
        </p:txBody>
      </p:sp>
      <p:sp>
        <p:nvSpPr>
          <p:cNvPr id="4" name="TextBox 3">
            <a:extLst>
              <a:ext uri="{FF2B5EF4-FFF2-40B4-BE49-F238E27FC236}">
                <a16:creationId xmlns:a16="http://schemas.microsoft.com/office/drawing/2014/main" id="{CA621787-ABDF-B849-98CC-0769B49E6918}"/>
              </a:ext>
            </a:extLst>
          </p:cNvPr>
          <p:cNvSpPr txBox="1"/>
          <p:nvPr/>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sp>
        <p:nvSpPr>
          <p:cNvPr id="5" name="TextBox 4">
            <a:extLst>
              <a:ext uri="{FF2B5EF4-FFF2-40B4-BE49-F238E27FC236}">
                <a16:creationId xmlns:a16="http://schemas.microsoft.com/office/drawing/2014/main" id="{7B28274A-C2A7-485C-BBFE-0481EA62711D}"/>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spTree>
    <p:extLst>
      <p:ext uri="{BB962C8B-B14F-4D97-AF65-F5344CB8AC3E}">
        <p14:creationId xmlns:p14="http://schemas.microsoft.com/office/powerpoint/2010/main" val="1349921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4.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theme" Target="../theme/theme5.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978CD-51EE-6D44-9512-636BDB85C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D47074-80C6-AC4E-82FC-CC81C6966C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C8BB0-8ADB-F645-98CC-0155A125E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57158-6C61-3F4E-B631-9284DDFAFA14}" type="datetimeFigureOut">
              <a:rPr lang="en-US" smtClean="0"/>
              <a:t>2/22/2024</a:t>
            </a:fld>
            <a:endParaRPr lang="en-US"/>
          </a:p>
        </p:txBody>
      </p:sp>
      <p:sp>
        <p:nvSpPr>
          <p:cNvPr id="5" name="Footer Placeholder 4">
            <a:extLst>
              <a:ext uri="{FF2B5EF4-FFF2-40B4-BE49-F238E27FC236}">
                <a16:creationId xmlns:a16="http://schemas.microsoft.com/office/drawing/2014/main" id="{E97A60FB-5D22-CE44-8FEE-03E11F46A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172696-7704-9140-AB55-9D3E1C58F7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ED436-5DEC-1040-8C1D-A2907BDC52C1}" type="slidenum">
              <a:rPr lang="en-US" smtClean="0"/>
              <a:t>‹#›</a:t>
            </a:fld>
            <a:endParaRPr lang="en-US"/>
          </a:p>
        </p:txBody>
      </p:sp>
    </p:spTree>
    <p:extLst>
      <p:ext uri="{BB962C8B-B14F-4D97-AF65-F5344CB8AC3E}">
        <p14:creationId xmlns:p14="http://schemas.microsoft.com/office/powerpoint/2010/main" val="386339583"/>
      </p:ext>
    </p:extLst>
  </p:cSld>
  <p:clrMap bg1="lt1" tx1="dk1" bg2="lt2" tx2="dk2" accent1="accent1" accent2="accent2" accent3="accent3" accent4="accent4" accent5="accent5" accent6="accent6" hlink="hlink" folHlink="folHlink"/>
  <p:sldLayoutIdLst>
    <p:sldLayoutId id="2147483671" r:id="rId1"/>
    <p:sldLayoutId id="2147483683" r:id="rId2"/>
    <p:sldLayoutId id="2147483661" r:id="rId3"/>
    <p:sldLayoutId id="2147483650" r:id="rId4"/>
    <p:sldLayoutId id="2147483717" r:id="rId5"/>
    <p:sldLayoutId id="2147483662" r:id="rId6"/>
    <p:sldLayoutId id="2147483685" r:id="rId7"/>
    <p:sldLayoutId id="2147483698" r:id="rId8"/>
    <p:sldLayoutId id="2147483682" r:id="rId9"/>
    <p:sldLayoutId id="2147483672" r:id="rId10"/>
    <p:sldLayoutId id="2147483690" r:id="rId11"/>
    <p:sldLayoutId id="2147483697" r:id="rId12"/>
    <p:sldLayoutId id="2147483696" r:id="rId13"/>
    <p:sldLayoutId id="2147483669" r:id="rId14"/>
    <p:sldLayoutId id="2147483684" r:id="rId15"/>
    <p:sldLayoutId id="2147483687" r:id="rId16"/>
    <p:sldLayoutId id="2147483711" r:id="rId17"/>
    <p:sldLayoutId id="2147483712" r:id="rId18"/>
    <p:sldLayoutId id="2147483713" r:id="rId19"/>
    <p:sldLayoutId id="2147483714" r:id="rId20"/>
    <p:sldLayoutId id="2147483715" r:id="rId21"/>
    <p:sldLayoutId id="2147483716" r:id="rId22"/>
    <p:sldLayoutId id="2147483708" r:id="rId23"/>
    <p:sldLayoutId id="2147483709" r:id="rId24"/>
    <p:sldLayoutId id="2147483710" r:id="rId25"/>
    <p:sldLayoutId id="2147483689" r:id="rId26"/>
    <p:sldLayoutId id="2147483740" r:id="rId27"/>
    <p:sldLayoutId id="214748377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2435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Lst>
  <p:txStyles>
    <p:titleStyle>
      <a:lvl1pPr algn="ctr" defTabSz="91437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06350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60" r:id="rId17"/>
  </p:sldLayoutIdLst>
  <p:txStyles>
    <p:titleStyle>
      <a:lvl1pPr algn="ctr"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47803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ctr"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61042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7" r:id="rId15"/>
  </p:sldLayoutIdLst>
  <p:txStyles>
    <p:titleStyle>
      <a:lvl1pPr algn="ctr"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ved=2ahUKEwjx2KGRlreCAxVlJ0QIHfDGB58QFnoECA8QAw&amp;url=https%3A%2F%2Fhfs.illinois.gov%2Fcontent%2Fdam%2Fsoi%2Fen%2Fweb%2Fhfs%2Fsitecollectiondocuments%2Fil20212024comprehensivemedicalprogramsqualitystrategyd1.pdf&amp;usg=AOvVaw1Xg-W5RwoBmBrh-2ABqL92&amp;opi=89978449"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hyperlink" Target="https://www.federalregister.gov/documents/2020/05/01/2020-05050/medicare-and-medicaid-programs-patient-protection-and-affordable-care-act-interoperability-an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pointclickcare.zoom.us/rec/play/k0zBVbsjmFnmc1mhgIXWo777TXhEuvgdrjlqW_OmLwYiwpxZzlYX2ZTmGvsOo-t-yg4DClW2Gc8lb-tH.5wofoVm-RML2CZ0t?canPlayFromShare=true&amp;from=share_recording_detail&amp;continueMode=true&amp;componentName=rec-play&amp;originRequestUrl=https%3A%2F%2Fpointclickcare.zoom.us%2Frec%2Fshare%2FdkGdArmuEA-klB4POind7QVqg2bvhxb0OWj0hPkKLxfQqfzFEVcH6JhyViSLLHms.IzSH4j4jlLc86REk" TargetMode="External"/><Relationship Id="rId4" Type="http://schemas.openxmlformats.org/officeDocument/2006/relationships/hyperlink" Target="https://www.surveymonkey.com/r/8T87FT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www.surveymonkey.com/r/8T87FTX"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32.jpeg"/><Relationship Id="rId4" Type="http://schemas.openxmlformats.org/officeDocument/2006/relationships/hyperlink" Target="mailto:HFS.HealthChoiceIllinoisADT@Illinois.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pointclickcare.zoom.us/webinar/register/WN_JJoWe9PQS2-ZPs1-Wu80lw" TargetMode="External"/><Relationship Id="rId2" Type="http://schemas.openxmlformats.org/officeDocument/2006/relationships/hyperlink" Target="https://pointclickcare.zoom.us/webinar/register/WN_XssM7NipSBmH__pxo98H5g" TargetMode="Externa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hyperlink" Target="https://pointclickcare.zoom.us/webinar/register/WN_NSKgXeA3QZa4qRpdszxoFA"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hfs.illinois.gov/healthchoiceadt.html" TargetMode="External"/><Relationship Id="rId7" Type="http://schemas.openxmlformats.org/officeDocument/2006/relationships/hyperlink" Target="mailto:support@collectivemedicaltech.com"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community.collectivemedical.com/" TargetMode="External"/><Relationship Id="rId5" Type="http://schemas.openxmlformats.org/officeDocument/2006/relationships/hyperlink" Target="https://calendly.com/nancy-sehy/discuss-needs-for-pcc-cmt-platform" TargetMode="External"/><Relationship Id="rId4" Type="http://schemas.openxmlformats.org/officeDocument/2006/relationships/hyperlink" Target="mailto:HFS.HealthChoiceIllinoisADT@Illinoi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08_E54714A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hfs.illinois.gov/healthchoiceadt/participant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B043-9E92-F544-A1CD-D02819BEA66F}"/>
              </a:ext>
            </a:extLst>
          </p:cNvPr>
          <p:cNvSpPr>
            <a:spLocks noGrp="1"/>
          </p:cNvSpPr>
          <p:nvPr>
            <p:ph type="ctrTitle"/>
          </p:nvPr>
        </p:nvSpPr>
        <p:spPr>
          <a:xfrm>
            <a:off x="4668250" y="1122363"/>
            <a:ext cx="7055664" cy="2387600"/>
          </a:xfrm>
        </p:spPr>
        <p:txBody>
          <a:bodyPr>
            <a:normAutofit fontScale="90000"/>
          </a:bodyPr>
          <a:lstStyle/>
          <a:p>
            <a:r>
              <a:rPr lang="en-US" err="1"/>
              <a:t>HealthChoice</a:t>
            </a:r>
            <a:r>
              <a:rPr lang="en-US"/>
              <a:t> Illinois ADT</a:t>
            </a:r>
            <a:br>
              <a:rPr lang="en-US"/>
            </a:br>
            <a:br>
              <a:rPr lang="en-US"/>
            </a:br>
            <a:r>
              <a:rPr lang="en-US" sz="4000"/>
              <a:t>Clinical Collaboration Group</a:t>
            </a:r>
            <a:br>
              <a:rPr lang="en-US" sz="2700"/>
            </a:br>
            <a:br>
              <a:rPr lang="en-US" sz="2700"/>
            </a:br>
            <a:r>
              <a:rPr lang="en-US" sz="2700"/>
              <a:t>Collaborate to Improve Patient Outcomes</a:t>
            </a:r>
          </a:p>
        </p:txBody>
      </p:sp>
      <p:sp>
        <p:nvSpPr>
          <p:cNvPr id="3" name="Subtitle 2">
            <a:extLst>
              <a:ext uri="{FF2B5EF4-FFF2-40B4-BE49-F238E27FC236}">
                <a16:creationId xmlns:a16="http://schemas.microsoft.com/office/drawing/2014/main" id="{F03CF45E-A827-9645-BF41-E541AFE3FBE8}"/>
              </a:ext>
            </a:extLst>
          </p:cNvPr>
          <p:cNvSpPr>
            <a:spLocks noGrp="1"/>
          </p:cNvSpPr>
          <p:nvPr>
            <p:ph type="subTitle" idx="1"/>
          </p:nvPr>
        </p:nvSpPr>
        <p:spPr>
          <a:xfrm>
            <a:off x="4668249" y="4104640"/>
            <a:ext cx="6336633" cy="964901"/>
          </a:xfrm>
        </p:spPr>
        <p:txBody>
          <a:bodyPr/>
          <a:lstStyle/>
          <a:p>
            <a:r>
              <a:rPr lang="en-US"/>
              <a:t>February 22, 2024</a:t>
            </a:r>
          </a:p>
        </p:txBody>
      </p:sp>
    </p:spTree>
    <p:extLst>
      <p:ext uri="{BB962C8B-B14F-4D97-AF65-F5344CB8AC3E}">
        <p14:creationId xmlns:p14="http://schemas.microsoft.com/office/powerpoint/2010/main" val="2568483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7904A-4344-D75C-0E54-10640F9F8538}"/>
              </a:ext>
            </a:extLst>
          </p:cNvPr>
          <p:cNvSpPr>
            <a:spLocks noGrp="1"/>
          </p:cNvSpPr>
          <p:nvPr>
            <p:ph type="title"/>
          </p:nvPr>
        </p:nvSpPr>
        <p:spPr>
          <a:xfrm>
            <a:off x="2678377" y="433171"/>
            <a:ext cx="6835245" cy="817292"/>
          </a:xfrm>
        </p:spPr>
        <p:txBody>
          <a:bodyPr>
            <a:normAutofit fontScale="90000"/>
          </a:bodyPr>
          <a:lstStyle/>
          <a:p>
            <a:pPr algn="ctr"/>
            <a:r>
              <a:rPr lang="en-US"/>
              <a:t>Provider Notice </a:t>
            </a:r>
            <a:br>
              <a:rPr lang="en-US"/>
            </a:br>
            <a:r>
              <a:rPr lang="en-US" sz="3100"/>
              <a:t>FQHC, CMHC, CHC, SUPR</a:t>
            </a:r>
          </a:p>
        </p:txBody>
      </p:sp>
      <p:sp>
        <p:nvSpPr>
          <p:cNvPr id="9" name="TextBox 8">
            <a:extLst>
              <a:ext uri="{FF2B5EF4-FFF2-40B4-BE49-F238E27FC236}">
                <a16:creationId xmlns:a16="http://schemas.microsoft.com/office/drawing/2014/main" id="{24DEC171-C40E-BC93-5184-C7AC34D586FD}"/>
              </a:ext>
            </a:extLst>
          </p:cNvPr>
          <p:cNvSpPr txBox="1"/>
          <p:nvPr/>
        </p:nvSpPr>
        <p:spPr>
          <a:xfrm>
            <a:off x="633558" y="1438074"/>
            <a:ext cx="6350758" cy="4462760"/>
          </a:xfrm>
          <a:prstGeom prst="rect">
            <a:avLst/>
          </a:prstGeom>
          <a:noFill/>
        </p:spPr>
        <p:txBody>
          <a:bodyPr wrap="square">
            <a:spAutoFit/>
          </a:bodyPr>
          <a:lstStyle/>
          <a:p>
            <a:r>
              <a:rPr lang="en-US" b="1" u="sng"/>
              <a:t>Shall Subscribe to HealthChoice Illinois ADT</a:t>
            </a:r>
          </a:p>
          <a:p>
            <a:pPr marR="0" lvl="0" fontAlgn="ctr">
              <a:spcBef>
                <a:spcPts val="0"/>
              </a:spcBef>
              <a:spcAft>
                <a:spcPts val="0"/>
              </a:spcAft>
              <a:buSzPts val="1000"/>
              <a:tabLst>
                <a:tab pos="457200" algn="l"/>
              </a:tabLst>
            </a:pP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Federally Qualified Health Centers, </a:t>
            </a:r>
          </a:p>
          <a:p>
            <a:pPr marR="0" lvl="0" fontAlgn="ctr">
              <a:spcBef>
                <a:spcPts val="0"/>
              </a:spcBef>
              <a:spcAft>
                <a:spcPts val="0"/>
              </a:spcAft>
              <a:buSzPts val="1000"/>
              <a:tabLst>
                <a:tab pos="457200" algn="l"/>
              </a:tabLst>
            </a:pP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Community Mental Health Centers, </a:t>
            </a:r>
          </a:p>
          <a:p>
            <a:pPr marR="0" lvl="0" fontAlgn="ctr">
              <a:spcBef>
                <a:spcPts val="0"/>
              </a:spcBef>
              <a:spcAft>
                <a:spcPts val="0"/>
              </a:spcAft>
              <a:buSzPts val="1000"/>
              <a:tabLst>
                <a:tab pos="457200" algn="l"/>
              </a:tabLst>
            </a:pP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Behavioral Health Clinics and Substance Use, </a:t>
            </a:r>
          </a:p>
          <a:p>
            <a:pPr marR="0" lvl="0" fontAlgn="ctr">
              <a:spcBef>
                <a:spcPts val="0"/>
              </a:spcBef>
              <a:spcAft>
                <a:spcPts val="0"/>
              </a:spcAft>
              <a:buSzPts val="1000"/>
              <a:tabLst>
                <a:tab pos="457200" algn="l"/>
              </a:tabLst>
            </a:pP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Prevention and Recovery (SUPR) Providers</a:t>
            </a:r>
          </a:p>
          <a:p>
            <a:pPr marR="0" lvl="0" fontAlgn="ctr">
              <a:spcBef>
                <a:spcPts val="0"/>
              </a:spcBef>
              <a:spcAft>
                <a:spcPts val="0"/>
              </a:spcAft>
              <a:buSzPts val="1000"/>
              <a:tabLst>
                <a:tab pos="457200" algn="l"/>
              </a:tabLst>
            </a:pPr>
            <a:endParaRPr lang="en-US" sz="1600">
              <a:effectLst/>
              <a:latin typeface="Calibri" panose="020F0502020204030204" pitchFamily="34" charset="0"/>
              <a:ea typeface="Calibri" panose="020F0502020204030204" pitchFamily="34" charset="0"/>
            </a:endParaRPr>
          </a:p>
          <a:p>
            <a:pPr fontAlgn="ctr">
              <a:buSzPts val="1000"/>
              <a:tabLst>
                <a:tab pos="457200" algn="l"/>
              </a:tabLst>
            </a:pPr>
            <a:r>
              <a:rPr lang="en-US" b="1" u="sng"/>
              <a:t>Technology Platform Supports</a:t>
            </a:r>
          </a:p>
          <a:p>
            <a:pPr marL="285750" indent="-285750" fontAlgn="ctr">
              <a:buSzPts val="1000"/>
              <a:buFont typeface="Arial" panose="020B0604020202020204" pitchFamily="34" charset="0"/>
              <a:buChar char="•"/>
              <a:tabLst>
                <a:tab pos="457200" algn="l"/>
              </a:tabLst>
            </a:pPr>
            <a:r>
              <a:rPr lang="en-US" sz="1800" u="sng">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Illinois’ 2021-24 Comprehensive Medical Programs Quality Strategy</a:t>
            </a:r>
            <a:r>
              <a:rPr lang="en-US" sz="1600">
                <a:solidFill>
                  <a:schemeClr val="tx2"/>
                </a:solidFill>
                <a:effectLst/>
                <a:latin typeface="Arial" panose="020B0604020202020204" pitchFamily="34" charset="0"/>
                <a:ea typeface="Arial" panose="020B0604020202020204" pitchFamily="34" charset="0"/>
                <a:cs typeface="Times New Roman" panose="02020603050405020304" pitchFamily="18" charset="0"/>
              </a:rPr>
              <a:t> </a:t>
            </a: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and aligns with the Federal </a:t>
            </a:r>
            <a:r>
              <a:rPr lang="en-US" sz="1800" u="sng">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CMS Interoperability and Patient Access Final Rule</a:t>
            </a:r>
            <a:r>
              <a:rPr lang="en-US" sz="1600" baseline="30000">
                <a:solidFill>
                  <a:schemeClr val="tx2"/>
                </a:solidFill>
                <a:effectLst/>
                <a:latin typeface="Arial" panose="020B0604020202020204" pitchFamily="34" charset="0"/>
                <a:ea typeface="Arial" panose="020B0604020202020204" pitchFamily="34" charset="0"/>
                <a:cs typeface="Times New Roman" panose="02020603050405020304" pitchFamily="18" charset="0"/>
              </a:rPr>
              <a:t> </a:t>
            </a: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requirements that hospitals send electronic notifications of admissions, discharges and transfers to a patient’s care team</a:t>
            </a:r>
          </a:p>
          <a:p>
            <a:pPr fontAlgn="ctr">
              <a:buSzPts val="1000"/>
              <a:tabLst>
                <a:tab pos="457200" algn="l"/>
              </a:tabLst>
            </a:pPr>
            <a:endParaRPr lang="en-US" sz="1600">
              <a:latin typeface="Calibri" panose="020F0502020204030204" pitchFamily="34" charset="0"/>
              <a:ea typeface="Calibri" panose="020F0502020204030204" pitchFamily="34" charset="0"/>
            </a:endParaRPr>
          </a:p>
          <a:p>
            <a:r>
              <a:rPr lang="en-US" b="1" u="sng"/>
              <a:t>Goals</a:t>
            </a:r>
          </a:p>
          <a:p>
            <a:pPr marL="285750" indent="-285750">
              <a:buFont typeface="Arial" panose="020B0604020202020204" pitchFamily="34" charset="0"/>
              <a:buChar char="•"/>
            </a:pPr>
            <a:r>
              <a:rPr lang="en-US" sz="1600">
                <a:solidFill>
                  <a:srgbClr val="3D3633"/>
                </a:solidFill>
                <a:latin typeface="Arial" panose="020B0604020202020204" pitchFamily="34" charset="0"/>
                <a:ea typeface="Arial" panose="020B0604020202020204" pitchFamily="34" charset="0"/>
                <a:cs typeface="Times New Roman" panose="02020603050405020304" pitchFamily="18" charset="0"/>
              </a:rPr>
              <a:t>W</a:t>
            </a: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orking toward full provider participation</a:t>
            </a:r>
          </a:p>
          <a:p>
            <a:pPr marL="285750" indent="-285750">
              <a:buFont typeface="Arial" panose="020B0604020202020204" pitchFamily="34" charset="0"/>
              <a:buChar char="•"/>
            </a:pPr>
            <a:r>
              <a:rPr lang="en-US" sz="1600">
                <a:solidFill>
                  <a:srgbClr val="3D3633"/>
                </a:solidFill>
                <a:latin typeface="Arial" panose="020B0604020202020204" pitchFamily="34" charset="0"/>
                <a:ea typeface="Arial" panose="020B0604020202020204" pitchFamily="34" charset="0"/>
                <a:cs typeface="Times New Roman" panose="02020603050405020304" pitchFamily="18" charset="0"/>
              </a:rPr>
              <a:t>I</a:t>
            </a: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ncreasing care coordination</a:t>
            </a:r>
          </a:p>
          <a:p>
            <a:pPr marL="285750" indent="-285750">
              <a:buFont typeface="Arial" panose="020B0604020202020204" pitchFamily="34" charset="0"/>
              <a:buChar char="•"/>
            </a:pPr>
            <a:r>
              <a:rPr lang="en-US" sz="1600">
                <a:solidFill>
                  <a:srgbClr val="3D3633"/>
                </a:solidFill>
                <a:effectLst/>
                <a:latin typeface="Arial" panose="020B0604020202020204" pitchFamily="34" charset="0"/>
                <a:ea typeface="Arial" panose="020B0604020202020204" pitchFamily="34" charset="0"/>
                <a:cs typeface="Times New Roman" panose="02020603050405020304" pitchFamily="18" charset="0"/>
              </a:rPr>
              <a:t>Improving MCO P4P Metrics to raise Illinois HEDIS Measures</a:t>
            </a:r>
            <a:endParaRPr lang="en-US" sz="1600" b="1" u="sng"/>
          </a:p>
        </p:txBody>
      </p:sp>
      <p:pic>
        <p:nvPicPr>
          <p:cNvPr id="4" name="Picture 3">
            <a:extLst>
              <a:ext uri="{FF2B5EF4-FFF2-40B4-BE49-F238E27FC236}">
                <a16:creationId xmlns:a16="http://schemas.microsoft.com/office/drawing/2014/main" id="{82DD83A4-6FAB-1583-BD92-15E9AD7C4FC7}"/>
              </a:ext>
            </a:extLst>
          </p:cNvPr>
          <p:cNvPicPr>
            <a:picLocks noChangeAspect="1"/>
          </p:cNvPicPr>
          <p:nvPr/>
        </p:nvPicPr>
        <p:blipFill>
          <a:blip r:embed="rId5"/>
          <a:stretch>
            <a:fillRect/>
          </a:stretch>
        </p:blipFill>
        <p:spPr>
          <a:xfrm>
            <a:off x="7439359" y="1337713"/>
            <a:ext cx="4119083" cy="5347343"/>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504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64E7F893-5B1F-4CFB-B8D9-8CDFEFB33EFE}"/>
              </a:ext>
            </a:extLst>
          </p:cNvPr>
          <p:cNvSpPr/>
          <p:nvPr/>
        </p:nvSpPr>
        <p:spPr>
          <a:xfrm rot="5400000">
            <a:off x="1421530" y="4861498"/>
            <a:ext cx="503833" cy="250270"/>
          </a:xfrm>
          <a:prstGeom prst="triangl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32161F-FD69-4F9C-7A7B-4946E582ED37}"/>
              </a:ext>
            </a:extLst>
          </p:cNvPr>
          <p:cNvSpPr txBox="1"/>
          <p:nvPr/>
        </p:nvSpPr>
        <p:spPr>
          <a:xfrm>
            <a:off x="2730843" y="491880"/>
            <a:ext cx="7970107" cy="646331"/>
          </a:xfrm>
          <a:prstGeom prst="rect">
            <a:avLst/>
          </a:prstGeom>
          <a:noFill/>
        </p:spPr>
        <p:txBody>
          <a:bodyPr wrap="square" rtlCol="0">
            <a:spAutoFit/>
          </a:bodyPr>
          <a:lstStyle/>
          <a:p>
            <a:r>
              <a:rPr lang="en-US" sz="3600" dirty="0">
                <a:solidFill>
                  <a:srgbClr val="1A4387"/>
                </a:solidFill>
                <a:latin typeface="+mj-lt"/>
              </a:rPr>
              <a:t>Ambulatory Provider Notice 11/29/23</a:t>
            </a:r>
          </a:p>
        </p:txBody>
      </p:sp>
      <p:pic>
        <p:nvPicPr>
          <p:cNvPr id="5" name="Picture 4">
            <a:extLst>
              <a:ext uri="{FF2B5EF4-FFF2-40B4-BE49-F238E27FC236}">
                <a16:creationId xmlns:a16="http://schemas.microsoft.com/office/drawing/2014/main" id="{48E58CDA-DEA3-E771-316D-74A52B0848A8}"/>
              </a:ext>
            </a:extLst>
          </p:cNvPr>
          <p:cNvPicPr>
            <a:picLocks noChangeAspect="1"/>
          </p:cNvPicPr>
          <p:nvPr/>
        </p:nvPicPr>
        <p:blipFill>
          <a:blip r:embed="rId3"/>
          <a:stretch>
            <a:fillRect/>
          </a:stretch>
        </p:blipFill>
        <p:spPr>
          <a:xfrm>
            <a:off x="9714706" y="6444524"/>
            <a:ext cx="1639093" cy="197349"/>
          </a:xfrm>
          <a:prstGeom prst="rect">
            <a:avLst/>
          </a:prstGeom>
        </p:spPr>
      </p:pic>
      <p:sp>
        <p:nvSpPr>
          <p:cNvPr id="6" name="TextBox 5">
            <a:extLst>
              <a:ext uri="{FF2B5EF4-FFF2-40B4-BE49-F238E27FC236}">
                <a16:creationId xmlns:a16="http://schemas.microsoft.com/office/drawing/2014/main" id="{81C15FDD-541C-F4F4-5C7B-C6A4E01E42EA}"/>
              </a:ext>
            </a:extLst>
          </p:cNvPr>
          <p:cNvSpPr txBox="1"/>
          <p:nvPr/>
        </p:nvSpPr>
        <p:spPr>
          <a:xfrm>
            <a:off x="509128" y="1600915"/>
            <a:ext cx="4915488" cy="4462760"/>
          </a:xfrm>
          <a:prstGeom prst="rect">
            <a:avLst/>
          </a:prstGeom>
          <a:noFill/>
        </p:spPr>
        <p:txBody>
          <a:bodyPr wrap="square" rtlCol="0">
            <a:spAutoFit/>
          </a:bodyPr>
          <a:lstStyle/>
          <a:p>
            <a:pPr>
              <a:spcAft>
                <a:spcPts val="1200"/>
              </a:spcAft>
            </a:pPr>
            <a:r>
              <a:rPr lang="en-US" u="sng" dirty="0">
                <a:solidFill>
                  <a:schemeClr val="tx1">
                    <a:lumMod val="75000"/>
                  </a:schemeClr>
                </a:solidFill>
              </a:rPr>
              <a:t>Deadlines</a:t>
            </a:r>
          </a:p>
          <a:p>
            <a:pPr marL="285750" indent="-285750">
              <a:spcAft>
                <a:spcPts val="1200"/>
              </a:spcAft>
              <a:buFont typeface="Arial" panose="020B0604020202020204" pitchFamily="34" charset="0"/>
              <a:buChar char="•"/>
            </a:pPr>
            <a:r>
              <a:rPr lang="en-US" dirty="0">
                <a:solidFill>
                  <a:schemeClr val="tx1">
                    <a:lumMod val="75000"/>
                  </a:schemeClr>
                </a:solidFill>
              </a:rPr>
              <a:t>Required listed provider types to notify HFS by 12/31/23 if unable to send their patient roster either manually through the web-based portal or automated SFTP uploads.</a:t>
            </a:r>
          </a:p>
          <a:p>
            <a:pPr marL="285750" indent="-285750">
              <a:spcAft>
                <a:spcPts val="1200"/>
              </a:spcAft>
              <a:buFont typeface="Arial" panose="020B0604020202020204" pitchFamily="34" charset="0"/>
              <a:buChar char="•"/>
            </a:pPr>
            <a:r>
              <a:rPr lang="en-US" b="0" i="0" dirty="0">
                <a:solidFill>
                  <a:schemeClr val="tx1">
                    <a:lumMod val="75000"/>
                  </a:schemeClr>
                </a:solidFill>
                <a:effectLst/>
              </a:rPr>
              <a:t>Complete the initial onboarding </a:t>
            </a:r>
            <a:r>
              <a:rPr lang="en-US" b="1" i="0" u="sng" dirty="0">
                <a:solidFill>
                  <a:srgbClr val="0070C0"/>
                </a:solidFill>
                <a:effectLst/>
                <a:hlinkClick r:id="rId4">
                  <a:extLst>
                    <a:ext uri="{A12FA001-AC4F-418D-AE19-62706E023703}">
                      <ahyp:hlinkClr xmlns:ahyp="http://schemas.microsoft.com/office/drawing/2018/hyperlinkcolor" val="tx"/>
                    </a:ext>
                  </a:extLst>
                </a:hlinkClick>
              </a:rPr>
              <a:t>survey</a:t>
            </a:r>
            <a:r>
              <a:rPr lang="en-US" b="0" i="0" dirty="0">
                <a:solidFill>
                  <a:schemeClr val="tx1">
                    <a:lumMod val="75000"/>
                  </a:schemeClr>
                </a:solidFill>
                <a:effectLst/>
              </a:rPr>
              <a:t> by December 31, 2023.</a:t>
            </a:r>
            <a:endParaRPr lang="en-US" dirty="0">
              <a:solidFill>
                <a:schemeClr val="tx1">
                  <a:lumMod val="75000"/>
                </a:schemeClr>
              </a:solidFill>
            </a:endParaRPr>
          </a:p>
          <a:p>
            <a:pPr marL="285750" indent="-285750">
              <a:spcAft>
                <a:spcPts val="1200"/>
              </a:spcAft>
              <a:buFont typeface="Arial" panose="020B0604020202020204" pitchFamily="34" charset="0"/>
              <a:buChar char="•"/>
            </a:pPr>
            <a:r>
              <a:rPr lang="en-US" b="0" i="0" dirty="0">
                <a:solidFill>
                  <a:schemeClr val="tx1">
                    <a:lumMod val="75000"/>
                  </a:schemeClr>
                </a:solidFill>
                <a:effectLst/>
              </a:rPr>
              <a:t>All documentation for participation must be completed by February 28, 2024.</a:t>
            </a:r>
          </a:p>
          <a:p>
            <a:pPr marL="285750" indent="-285750">
              <a:spcAft>
                <a:spcPts val="1200"/>
              </a:spcAft>
              <a:buFont typeface="Arial" panose="020B0604020202020204" pitchFamily="34" charset="0"/>
              <a:buChar char="•"/>
            </a:pPr>
            <a:r>
              <a:rPr lang="en-US" b="0" i="0" dirty="0">
                <a:solidFill>
                  <a:schemeClr val="tx1">
                    <a:lumMod val="75000"/>
                  </a:schemeClr>
                </a:solidFill>
                <a:effectLst/>
              </a:rPr>
              <a:t>Providers connecting through the portal or through a partnered technology choice should implement by June 31, 2024.</a:t>
            </a:r>
          </a:p>
          <a:p>
            <a:endParaRPr lang="en-US" dirty="0"/>
          </a:p>
        </p:txBody>
      </p:sp>
      <p:sp>
        <p:nvSpPr>
          <p:cNvPr id="7" name="TextBox 6">
            <a:extLst>
              <a:ext uri="{FF2B5EF4-FFF2-40B4-BE49-F238E27FC236}">
                <a16:creationId xmlns:a16="http://schemas.microsoft.com/office/drawing/2014/main" id="{042AC526-9BDC-819B-1C70-A0D2729B832C}"/>
              </a:ext>
            </a:extLst>
          </p:cNvPr>
          <p:cNvSpPr txBox="1"/>
          <p:nvPr/>
        </p:nvSpPr>
        <p:spPr>
          <a:xfrm>
            <a:off x="5955956" y="1438050"/>
            <a:ext cx="5832390" cy="450892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Provides real-time notification of ED/Inpatient patient activity, as well as utilization patterns</a:t>
            </a:r>
          </a:p>
          <a:p>
            <a:pPr marL="285750" indent="-285750">
              <a:spcAft>
                <a:spcPts val="600"/>
              </a:spcAft>
              <a:buFont typeface="Arial" panose="020B0604020202020204" pitchFamily="34" charset="0"/>
              <a:buChar char="•"/>
            </a:pPr>
            <a:r>
              <a:rPr lang="en-US" dirty="0"/>
              <a:t>Access to history of patient encounters and associated diagnoses</a:t>
            </a:r>
          </a:p>
          <a:p>
            <a:pPr marL="285750" indent="-285750">
              <a:spcAft>
                <a:spcPts val="600"/>
              </a:spcAft>
              <a:buFont typeface="Arial" panose="020B0604020202020204" pitchFamily="34" charset="0"/>
              <a:buChar char="•"/>
            </a:pPr>
            <a:r>
              <a:rPr lang="en-US" dirty="0"/>
              <a:t>CCDs (Continuity of Care Documents</a:t>
            </a:r>
          </a:p>
          <a:p>
            <a:pPr marL="285750" indent="-285750">
              <a:spcAft>
                <a:spcPts val="600"/>
              </a:spcAft>
              <a:buFont typeface="Arial" panose="020B0604020202020204" pitchFamily="34" charset="0"/>
              <a:buChar char="•"/>
            </a:pPr>
            <a:r>
              <a:rPr lang="en-US" b="0" i="0" dirty="0">
                <a:solidFill>
                  <a:srgbClr val="000E14"/>
                </a:solidFill>
                <a:effectLst/>
              </a:rPr>
              <a:t>Customer contact information beyond your EMR.</a:t>
            </a:r>
          </a:p>
          <a:p>
            <a:pPr marL="285750" indent="-285750">
              <a:spcAft>
                <a:spcPts val="600"/>
              </a:spcAft>
              <a:buFont typeface="Arial" panose="020B0604020202020204" pitchFamily="34" charset="0"/>
              <a:buChar char="•"/>
            </a:pPr>
            <a:r>
              <a:rPr lang="en-US" b="0" i="0" dirty="0">
                <a:solidFill>
                  <a:srgbClr val="000E14"/>
                </a:solidFill>
                <a:effectLst/>
              </a:rPr>
              <a:t>Seamless communication with hospitals, specialists, and community organizations.</a:t>
            </a:r>
          </a:p>
          <a:p>
            <a:pPr marL="285750" indent="-285750">
              <a:spcAft>
                <a:spcPts val="600"/>
              </a:spcAft>
              <a:buFont typeface="Arial" panose="020B0604020202020204" pitchFamily="34" charset="0"/>
              <a:buChar char="•"/>
            </a:pPr>
            <a:r>
              <a:rPr lang="en-US" b="0" i="0" dirty="0">
                <a:solidFill>
                  <a:srgbClr val="000E14"/>
                </a:solidFill>
                <a:effectLst/>
              </a:rPr>
              <a:t>Enhanced care transitions and reduced gaps in information exchange.</a:t>
            </a:r>
          </a:p>
          <a:p>
            <a:pPr>
              <a:spcAft>
                <a:spcPts val="600"/>
              </a:spcAft>
            </a:pPr>
            <a:endParaRPr lang="en-US" dirty="0"/>
          </a:p>
          <a:p>
            <a:pPr marL="285750" indent="-285750">
              <a:spcAft>
                <a:spcPts val="600"/>
              </a:spcAft>
              <a:buFont typeface="Arial" panose="020B0604020202020204" pitchFamily="34" charset="0"/>
              <a:buChar char="•"/>
            </a:pPr>
            <a:r>
              <a:rPr lang="en-US" dirty="0"/>
              <a:t>To view additional consent/privacy/security information- view the previous CCG webinar from 11/30/23 </a:t>
            </a:r>
            <a:r>
              <a:rPr lang="en-US" b="1" dirty="0">
                <a:solidFill>
                  <a:srgbClr val="0070C0"/>
                </a:solidFill>
                <a:hlinkClick r:id="rId5">
                  <a:extLst>
                    <a:ext uri="{A12FA001-AC4F-418D-AE19-62706E023703}">
                      <ahyp:hlinkClr xmlns:ahyp="http://schemas.microsoft.com/office/drawing/2018/hyperlinkcolor" val="tx"/>
                    </a:ext>
                  </a:extLst>
                </a:hlinkClick>
              </a:rPr>
              <a:t>here</a:t>
            </a:r>
            <a:r>
              <a:rPr lang="en-US" dirty="0">
                <a:solidFill>
                  <a:srgbClr val="0070C0"/>
                </a:solidFill>
              </a:rPr>
              <a:t>. </a:t>
            </a:r>
          </a:p>
        </p:txBody>
      </p:sp>
    </p:spTree>
    <p:extLst>
      <p:ext uri="{BB962C8B-B14F-4D97-AF65-F5344CB8AC3E}">
        <p14:creationId xmlns:p14="http://schemas.microsoft.com/office/powerpoint/2010/main" val="99117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D7FCE-1195-4548-999E-5FFBF6C274DD}"/>
              </a:ext>
            </a:extLst>
          </p:cNvPr>
          <p:cNvSpPr>
            <a:spLocks noGrp="1"/>
          </p:cNvSpPr>
          <p:nvPr>
            <p:ph type="title"/>
          </p:nvPr>
        </p:nvSpPr>
        <p:spPr>
          <a:xfrm>
            <a:off x="3137113" y="73628"/>
            <a:ext cx="7413264" cy="1325563"/>
          </a:xfrm>
        </p:spPr>
        <p:txBody>
          <a:bodyPr>
            <a:normAutofit/>
          </a:bodyPr>
          <a:lstStyle/>
          <a:p>
            <a:pPr algn="ctr"/>
            <a:r>
              <a:rPr lang="en-US" sz="2800" dirty="0"/>
              <a:t>FQHC, CMHC, BHC, SUPR</a:t>
            </a:r>
          </a:p>
        </p:txBody>
      </p:sp>
      <p:sp>
        <p:nvSpPr>
          <p:cNvPr id="10" name="TextBox 9">
            <a:extLst>
              <a:ext uri="{FF2B5EF4-FFF2-40B4-BE49-F238E27FC236}">
                <a16:creationId xmlns:a16="http://schemas.microsoft.com/office/drawing/2014/main" id="{FD6A2172-7492-9ED4-7C24-B6FC09119188}"/>
              </a:ext>
            </a:extLst>
          </p:cNvPr>
          <p:cNvSpPr txBox="1"/>
          <p:nvPr/>
        </p:nvSpPr>
        <p:spPr>
          <a:xfrm>
            <a:off x="711609" y="5437385"/>
            <a:ext cx="7018370" cy="369332"/>
          </a:xfrm>
          <a:prstGeom prst="rect">
            <a:avLst/>
          </a:prstGeom>
          <a:noFill/>
        </p:spPr>
        <p:txBody>
          <a:bodyPr wrap="square">
            <a:spAutoFit/>
          </a:bodyPr>
          <a:lstStyle/>
          <a:p>
            <a:r>
              <a:rPr lang="en-US" sz="1800" dirty="0"/>
              <a:t>FQHC = 146, CMHC = 327, BHC = 3, SUPR = 71</a:t>
            </a:r>
            <a:endParaRPr lang="en-US" dirty="0"/>
          </a:p>
        </p:txBody>
      </p:sp>
      <p:pic>
        <p:nvPicPr>
          <p:cNvPr id="3" name="Picture 2">
            <a:extLst>
              <a:ext uri="{FF2B5EF4-FFF2-40B4-BE49-F238E27FC236}">
                <a16:creationId xmlns:a16="http://schemas.microsoft.com/office/drawing/2014/main" id="{28EE82BB-0146-0F3F-73DB-D57B5DFEBFEB}"/>
              </a:ext>
            </a:extLst>
          </p:cNvPr>
          <p:cNvPicPr>
            <a:picLocks noChangeAspect="1"/>
          </p:cNvPicPr>
          <p:nvPr/>
        </p:nvPicPr>
        <p:blipFill>
          <a:blip r:embed="rId3"/>
          <a:stretch>
            <a:fillRect/>
          </a:stretch>
        </p:blipFill>
        <p:spPr>
          <a:xfrm>
            <a:off x="297409" y="1593381"/>
            <a:ext cx="5679407" cy="3493240"/>
          </a:xfrm>
          <a:prstGeom prst="rect">
            <a:avLst/>
          </a:prstGeom>
        </p:spPr>
      </p:pic>
      <p:pic>
        <p:nvPicPr>
          <p:cNvPr id="7" name="Picture 6">
            <a:extLst>
              <a:ext uri="{FF2B5EF4-FFF2-40B4-BE49-F238E27FC236}">
                <a16:creationId xmlns:a16="http://schemas.microsoft.com/office/drawing/2014/main" id="{E114B6F7-7EDC-0431-7E53-4DA2FBFC0D2C}"/>
              </a:ext>
            </a:extLst>
          </p:cNvPr>
          <p:cNvPicPr>
            <a:picLocks noChangeAspect="1"/>
          </p:cNvPicPr>
          <p:nvPr/>
        </p:nvPicPr>
        <p:blipFill>
          <a:blip r:embed="rId4"/>
          <a:stretch>
            <a:fillRect/>
          </a:stretch>
        </p:blipFill>
        <p:spPr>
          <a:xfrm>
            <a:off x="6215186" y="1605666"/>
            <a:ext cx="5793726" cy="3480955"/>
          </a:xfrm>
          <a:prstGeom prst="rect">
            <a:avLst/>
          </a:prstGeom>
        </p:spPr>
      </p:pic>
    </p:spTree>
    <p:extLst>
      <p:ext uri="{BB962C8B-B14F-4D97-AF65-F5344CB8AC3E}">
        <p14:creationId xmlns:p14="http://schemas.microsoft.com/office/powerpoint/2010/main" val="223771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60590-0642-0732-74B0-46199B1BF8D1}"/>
            </a:ext>
          </a:extLst>
        </p:cNvPr>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27CEBBFE-0981-AA9F-231B-1EDA76A647EB}"/>
              </a:ext>
            </a:extLst>
          </p:cNvPr>
          <p:cNvSpPr/>
          <p:nvPr/>
        </p:nvSpPr>
        <p:spPr>
          <a:xfrm rot="5400000">
            <a:off x="1421530" y="4861498"/>
            <a:ext cx="503833" cy="250270"/>
          </a:xfrm>
          <a:prstGeom prst="triangl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B6CF571-B426-5460-5187-F71D33723CBE}"/>
              </a:ext>
            </a:extLst>
          </p:cNvPr>
          <p:cNvSpPr txBox="1"/>
          <p:nvPr/>
        </p:nvSpPr>
        <p:spPr>
          <a:xfrm>
            <a:off x="6220184" y="1891042"/>
            <a:ext cx="5428495" cy="3879011"/>
          </a:xfrm>
          <a:prstGeom prst="rect">
            <a:avLst/>
          </a:prstGeom>
          <a:noFill/>
        </p:spPr>
        <p:txBody>
          <a:bodyPr wrap="square" rtlCol="0">
            <a:spAutoFit/>
          </a:bodyPr>
          <a:lstStyle/>
          <a:p>
            <a:r>
              <a:rPr lang="en-US" sz="2000" b="1" dirty="0">
                <a:solidFill>
                  <a:srgbClr val="242424"/>
                </a:solidFill>
              </a:rPr>
              <a:t>1. </a:t>
            </a:r>
            <a:r>
              <a:rPr lang="en-US" sz="2000" dirty="0">
                <a:solidFill>
                  <a:srgbClr val="242424"/>
                </a:solidFill>
              </a:rPr>
              <a:t>Ambulatory provider customers begin the subscription process by completing a brief HFS survey to receive an HFS onboarding packet </a:t>
            </a:r>
          </a:p>
          <a:p>
            <a:endParaRPr lang="en-US" sz="2000" dirty="0">
              <a:solidFill>
                <a:srgbClr val="242424"/>
              </a:solidFill>
            </a:endParaRPr>
          </a:p>
          <a:p>
            <a:pPr algn="ctr">
              <a:lnSpc>
                <a:spcPct val="107000"/>
              </a:lnSpc>
            </a:pPr>
            <a:r>
              <a:rPr lang="en-US" sz="2000" u="sng" dirty="0">
                <a:solidFill>
                  <a:srgbClr val="0070C0"/>
                </a:solidFill>
                <a:ea typeface="Times New Roman" panose="02020603050405020304" pitchFamily="18" charset="0"/>
                <a:hlinkClick r:id="rId3">
                  <a:extLst>
                    <a:ext uri="{A12FA001-AC4F-418D-AE19-62706E023703}">
                      <ahyp:hlinkClr xmlns:ahyp="http://schemas.microsoft.com/office/drawing/2018/hyperlinkcolor" val="tx"/>
                    </a:ext>
                  </a:extLst>
                </a:hlinkClick>
              </a:rPr>
              <a:t>https://www.surveymonkey.com/r/8T87FTX</a:t>
            </a:r>
            <a:endParaRPr lang="en-US" sz="2000" dirty="0">
              <a:solidFill>
                <a:srgbClr val="0070C0"/>
              </a:solidFill>
              <a:ea typeface="Times New Roman" panose="02020603050405020304" pitchFamily="18" charset="0"/>
            </a:endParaRPr>
          </a:p>
          <a:p>
            <a:pPr algn="ctr"/>
            <a:endParaRPr lang="en-US" sz="2000" b="1" dirty="0">
              <a:solidFill>
                <a:srgbClr val="242424"/>
              </a:solidFill>
            </a:endParaRPr>
          </a:p>
          <a:p>
            <a:r>
              <a:rPr lang="en-US" sz="2000" b="1" dirty="0">
                <a:solidFill>
                  <a:srgbClr val="242424"/>
                </a:solidFill>
              </a:rPr>
              <a:t>2. </a:t>
            </a:r>
            <a:r>
              <a:rPr lang="en-US" sz="2000" dirty="0">
                <a:solidFill>
                  <a:srgbClr val="242424"/>
                </a:solidFill>
              </a:rPr>
              <a:t>Complete HFS onboarding packet and email to HFS: </a:t>
            </a:r>
          </a:p>
          <a:p>
            <a:endParaRPr lang="en-US" sz="2000" dirty="0">
              <a:solidFill>
                <a:srgbClr val="242424"/>
              </a:solidFill>
            </a:endParaRPr>
          </a:p>
          <a:p>
            <a:pPr lvl="1"/>
            <a:r>
              <a:rPr lang="en-US" sz="2000" dirty="0">
                <a:solidFill>
                  <a:srgbClr val="0070C0"/>
                </a:solidFill>
                <a:hlinkClick r:id="rId4">
                  <a:extLst>
                    <a:ext uri="{A12FA001-AC4F-418D-AE19-62706E023703}">
                      <ahyp:hlinkClr xmlns:ahyp="http://schemas.microsoft.com/office/drawing/2018/hyperlinkcolor" val="tx"/>
                    </a:ext>
                  </a:extLst>
                </a:hlinkClick>
              </a:rPr>
              <a:t>HFS.HealthChoiceIllinoisADT@Illinois.gov</a:t>
            </a:r>
            <a:r>
              <a:rPr lang="en-US" sz="2000" dirty="0">
                <a:solidFill>
                  <a:srgbClr val="0070C0"/>
                </a:solidFill>
              </a:rPr>
              <a:t> </a:t>
            </a:r>
          </a:p>
          <a:p>
            <a:endParaRPr lang="en-US" b="1" dirty="0">
              <a:solidFill>
                <a:srgbClr val="404041"/>
              </a:solidFill>
              <a:latin typeface="Calibri" panose="020F0502020204030204"/>
            </a:endParaRPr>
          </a:p>
        </p:txBody>
      </p:sp>
      <p:pic>
        <p:nvPicPr>
          <p:cNvPr id="3" name="Picture 2" descr="Shoes on stairs">
            <a:extLst>
              <a:ext uri="{FF2B5EF4-FFF2-40B4-BE49-F238E27FC236}">
                <a16:creationId xmlns:a16="http://schemas.microsoft.com/office/drawing/2014/main" id="{62DC7FBC-6456-8846-5B5D-4650211EF61E}"/>
              </a:ext>
            </a:extLst>
          </p:cNvPr>
          <p:cNvPicPr>
            <a:picLocks noChangeAspect="1"/>
          </p:cNvPicPr>
          <p:nvPr/>
        </p:nvPicPr>
        <p:blipFill>
          <a:blip r:embed="rId5"/>
          <a:stretch>
            <a:fillRect/>
          </a:stretch>
        </p:blipFill>
        <p:spPr>
          <a:xfrm>
            <a:off x="420887" y="1891042"/>
            <a:ext cx="5278069" cy="3533115"/>
          </a:xfrm>
          <a:prstGeom prst="rect">
            <a:avLst/>
          </a:prstGeom>
        </p:spPr>
      </p:pic>
      <p:sp>
        <p:nvSpPr>
          <p:cNvPr id="4" name="TextBox 3">
            <a:extLst>
              <a:ext uri="{FF2B5EF4-FFF2-40B4-BE49-F238E27FC236}">
                <a16:creationId xmlns:a16="http://schemas.microsoft.com/office/drawing/2014/main" id="{F58D0244-C996-3C24-D173-264564225D78}"/>
              </a:ext>
            </a:extLst>
          </p:cNvPr>
          <p:cNvSpPr txBox="1"/>
          <p:nvPr/>
        </p:nvSpPr>
        <p:spPr>
          <a:xfrm>
            <a:off x="3853739" y="723954"/>
            <a:ext cx="5278069" cy="646331"/>
          </a:xfrm>
          <a:prstGeom prst="rect">
            <a:avLst/>
          </a:prstGeom>
          <a:noFill/>
        </p:spPr>
        <p:txBody>
          <a:bodyPr wrap="square" rtlCol="0">
            <a:spAutoFit/>
          </a:bodyPr>
          <a:lstStyle/>
          <a:p>
            <a:r>
              <a:rPr lang="en-US" sz="3600">
                <a:solidFill>
                  <a:srgbClr val="1A4387"/>
                </a:solidFill>
                <a:latin typeface="+mj-lt"/>
              </a:rPr>
              <a:t>Initial Steps to Sign Up </a:t>
            </a:r>
          </a:p>
        </p:txBody>
      </p:sp>
      <p:pic>
        <p:nvPicPr>
          <p:cNvPr id="5" name="Picture 4">
            <a:extLst>
              <a:ext uri="{FF2B5EF4-FFF2-40B4-BE49-F238E27FC236}">
                <a16:creationId xmlns:a16="http://schemas.microsoft.com/office/drawing/2014/main" id="{A3BBD1E6-865C-C812-5E43-D61653536F4C}"/>
              </a:ext>
            </a:extLst>
          </p:cNvPr>
          <p:cNvPicPr>
            <a:picLocks noChangeAspect="1"/>
          </p:cNvPicPr>
          <p:nvPr/>
        </p:nvPicPr>
        <p:blipFill>
          <a:blip r:embed="rId6"/>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1707874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1591293" y="2593042"/>
            <a:ext cx="9068685" cy="1324527"/>
          </a:xfrm>
        </p:spPr>
        <p:txBody>
          <a:bodyPr>
            <a:normAutofit fontScale="90000"/>
          </a:bodyPr>
          <a:lstStyle/>
          <a:p>
            <a:pPr>
              <a:lnSpc>
                <a:spcPct val="100000"/>
              </a:lnSpc>
              <a:spcBef>
                <a:spcPts val="0"/>
              </a:spcBef>
            </a:pPr>
            <a:r>
              <a:rPr lang="en-US" b="0">
                <a:latin typeface="Arial"/>
                <a:cs typeface="Arial"/>
              </a:rPr>
              <a:t>The Care Collaboration Network Effect</a:t>
            </a:r>
            <a:endParaRPr lang="en-US">
              <a:latin typeface="Arial"/>
              <a:cs typeface="Arial"/>
            </a:endParaRPr>
          </a:p>
          <a:p>
            <a:endParaRPr lang="en-US"/>
          </a:p>
        </p:txBody>
      </p:sp>
    </p:spTree>
    <p:extLst>
      <p:ext uri="{BB962C8B-B14F-4D97-AF65-F5344CB8AC3E}">
        <p14:creationId xmlns:p14="http://schemas.microsoft.com/office/powerpoint/2010/main" val="3521902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99">
            <a:extLst>
              <a:ext uri="{FF2B5EF4-FFF2-40B4-BE49-F238E27FC236}">
                <a16:creationId xmlns:a16="http://schemas.microsoft.com/office/drawing/2014/main" id="{9C5D4D97-526C-6CF4-3001-88005F6051D4}"/>
              </a:ext>
            </a:extLst>
          </p:cNvPr>
          <p:cNvSpPr>
            <a:spLocks noGrp="1"/>
          </p:cNvSpPr>
          <p:nvPr>
            <p:ph type="title"/>
          </p:nvPr>
        </p:nvSpPr>
        <p:spPr/>
        <p:txBody>
          <a:bodyPr/>
          <a:lstStyle/>
          <a:p>
            <a:r>
              <a:rPr lang="en-US" dirty="0"/>
              <a:t>Market-Leading Long-Term Care EHR + the Most Expansive </a:t>
            </a:r>
            <a:br>
              <a:rPr lang="en-US" dirty="0"/>
            </a:br>
            <a:r>
              <a:rPr lang="en-US" dirty="0"/>
              <a:t>Care Collaboration Network</a:t>
            </a:r>
          </a:p>
        </p:txBody>
      </p:sp>
      <p:graphicFrame>
        <p:nvGraphicFramePr>
          <p:cNvPr id="2" name="Table 37">
            <a:extLst>
              <a:ext uri="{FF2B5EF4-FFF2-40B4-BE49-F238E27FC236}">
                <a16:creationId xmlns:a16="http://schemas.microsoft.com/office/drawing/2014/main" id="{3B99242E-B7FC-0FFF-63B2-471D872B35D2}"/>
              </a:ext>
            </a:extLst>
          </p:cNvPr>
          <p:cNvGraphicFramePr>
            <a:graphicFrameLocks noGrp="1"/>
          </p:cNvGraphicFramePr>
          <p:nvPr>
            <p:extLst>
              <p:ext uri="{D42A27DB-BD31-4B8C-83A1-F6EECF244321}">
                <p14:modId xmlns:p14="http://schemas.microsoft.com/office/powerpoint/2010/main" val="3038794316"/>
              </p:ext>
            </p:extLst>
          </p:nvPr>
        </p:nvGraphicFramePr>
        <p:xfrm>
          <a:off x="383174" y="3121404"/>
          <a:ext cx="3178173" cy="2686608"/>
        </p:xfrm>
        <a:graphic>
          <a:graphicData uri="http://schemas.openxmlformats.org/drawingml/2006/table">
            <a:tbl>
              <a:tblPr firstRow="1" bandRow="1">
                <a:tableStyleId>{5C22544A-7EE6-4342-B048-85BDC9FD1C3A}</a:tableStyleId>
              </a:tblPr>
              <a:tblGrid>
                <a:gridCol w="945114">
                  <a:extLst>
                    <a:ext uri="{9D8B030D-6E8A-4147-A177-3AD203B41FA5}">
                      <a16:colId xmlns:a16="http://schemas.microsoft.com/office/drawing/2014/main" val="3010729544"/>
                    </a:ext>
                  </a:extLst>
                </a:gridCol>
                <a:gridCol w="2233059">
                  <a:extLst>
                    <a:ext uri="{9D8B030D-6E8A-4147-A177-3AD203B41FA5}">
                      <a16:colId xmlns:a16="http://schemas.microsoft.com/office/drawing/2014/main" val="999691375"/>
                    </a:ext>
                  </a:extLst>
                </a:gridCol>
              </a:tblGrid>
              <a:tr h="715824">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27,000+</a:t>
                      </a:r>
                      <a:endParaRPr lang="en-US" sz="1800" b="1" kern="0">
                        <a:solidFill>
                          <a:schemeClr val="accent3"/>
                        </a:solidFill>
                        <a:latin typeface="+mn-lt"/>
                        <a:ea typeface="Calibri"/>
                        <a:cs typeface="Calibri"/>
                        <a:sym typeface="Calibri"/>
                      </a:endParaRPr>
                    </a:p>
                  </a:txBody>
                  <a:tcPr marT="72000" marB="7200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tx1"/>
                          </a:solidFill>
                          <a:latin typeface="+mj-lt"/>
                        </a:rPr>
                        <a:t>Long-Term Care </a:t>
                      </a:r>
                      <a:br>
                        <a:rPr lang="en-US" sz="1800" b="0" dirty="0">
                          <a:solidFill>
                            <a:schemeClr val="tx1"/>
                          </a:solidFill>
                          <a:latin typeface="+mj-lt"/>
                        </a:rPr>
                      </a:br>
                      <a:r>
                        <a:rPr lang="en-US" sz="1800" b="0" dirty="0">
                          <a:solidFill>
                            <a:schemeClr val="tx1"/>
                          </a:solidFill>
                          <a:latin typeface="+mj-lt"/>
                        </a:rPr>
                        <a:t>facilities</a:t>
                      </a:r>
                    </a:p>
                  </a:txBody>
                  <a:tcPr marL="36000" marT="72000" marB="7200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3646131"/>
                  </a:ext>
                </a:extLst>
              </a:tr>
              <a:tr h="715824">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3,100+</a:t>
                      </a:r>
                      <a:endParaRPr lang="en-US" sz="1800" kern="0">
                        <a:solidFill>
                          <a:schemeClr val="accent3"/>
                        </a:solidFill>
                        <a:latin typeface="+mn-lt"/>
                        <a:ea typeface="Calibri"/>
                        <a:cs typeface="Calibri"/>
                        <a:sym typeface="Calibri"/>
                      </a:endParaRPr>
                    </a:p>
                  </a:txBody>
                  <a:tcPr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0">
                          <a:solidFill>
                            <a:schemeClr val="tx1"/>
                          </a:solidFill>
                          <a:latin typeface="+mj-lt"/>
                          <a:ea typeface="Calibri"/>
                          <a:cs typeface="Calibri"/>
                          <a:sym typeface="Calibri"/>
                        </a:rPr>
                        <a:t>Hospitals and </a:t>
                      </a:r>
                      <a:br>
                        <a:rPr lang="en-US" sz="1800" kern="0">
                          <a:solidFill>
                            <a:schemeClr val="tx1"/>
                          </a:solidFill>
                          <a:latin typeface="+mj-lt"/>
                          <a:ea typeface="Calibri"/>
                          <a:cs typeface="Calibri"/>
                          <a:sym typeface="Calibri"/>
                        </a:rPr>
                      </a:br>
                      <a:r>
                        <a:rPr lang="en-US" sz="1800" kern="0">
                          <a:solidFill>
                            <a:schemeClr val="tx1"/>
                          </a:solidFill>
                          <a:latin typeface="+mj-lt"/>
                          <a:ea typeface="Calibri"/>
                          <a:cs typeface="Calibri"/>
                          <a:sym typeface="Calibri"/>
                        </a:rPr>
                        <a:t>Health Systems</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6040205"/>
                  </a:ext>
                </a:extLst>
              </a:tr>
              <a:tr h="414725">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2,200+</a:t>
                      </a:r>
                      <a:endParaRPr lang="en-US" sz="1800" kern="0">
                        <a:solidFill>
                          <a:schemeClr val="accent3"/>
                        </a:solidFill>
                        <a:latin typeface="+mn-lt"/>
                        <a:ea typeface="Calibri"/>
                        <a:cs typeface="Calibri"/>
                        <a:sym typeface="Calibri"/>
                      </a:endParaRPr>
                    </a:p>
                  </a:txBody>
                  <a:tcPr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0">
                          <a:solidFill>
                            <a:schemeClr val="tx1"/>
                          </a:solidFill>
                          <a:latin typeface="+mj-lt"/>
                          <a:ea typeface="Calibri"/>
                          <a:cs typeface="Calibri"/>
                          <a:sym typeface="Calibri"/>
                        </a:rPr>
                        <a:t>Ambulatory</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1672674"/>
                  </a:ext>
                </a:extLst>
              </a:tr>
              <a:tr h="414725">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45%</a:t>
                      </a:r>
                      <a:endParaRPr lang="en-US" sz="1800" kern="0">
                        <a:solidFill>
                          <a:schemeClr val="accent3"/>
                        </a:solidFill>
                        <a:latin typeface="+mn-lt"/>
                        <a:ea typeface="Calibri"/>
                        <a:cs typeface="Calibri"/>
                        <a:sym typeface="Calibri"/>
                      </a:endParaRPr>
                    </a:p>
                  </a:txBody>
                  <a:tcPr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a:solidFill>
                            <a:schemeClr val="tx1"/>
                          </a:solidFill>
                          <a:latin typeface="+mj-lt"/>
                        </a:rPr>
                        <a:t>US Hospitals</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276808"/>
                  </a:ext>
                </a:extLst>
              </a:tr>
              <a:tr h="414725">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75+</a:t>
                      </a:r>
                      <a:endParaRPr lang="en-US" sz="1800" kern="0">
                        <a:solidFill>
                          <a:schemeClr val="accent3"/>
                        </a:solidFill>
                        <a:latin typeface="+mn-lt"/>
                        <a:ea typeface="Calibri"/>
                        <a:cs typeface="Calibri"/>
                        <a:sym typeface="Calibri"/>
                      </a:endParaRPr>
                    </a:p>
                  </a:txBody>
                  <a:tcPr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mj-lt"/>
                        </a:rPr>
                        <a:t>State &amp; Govt. Agencies</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8891208"/>
                  </a:ext>
                </a:extLst>
              </a:tr>
            </a:tbl>
          </a:graphicData>
        </a:graphic>
      </p:graphicFrame>
      <p:graphicFrame>
        <p:nvGraphicFramePr>
          <p:cNvPr id="4" name="Table 3">
            <a:extLst>
              <a:ext uri="{FF2B5EF4-FFF2-40B4-BE49-F238E27FC236}">
                <a16:creationId xmlns:a16="http://schemas.microsoft.com/office/drawing/2014/main" id="{DDF41E6B-3500-4B2F-FB66-4CFC9C32BAB5}"/>
              </a:ext>
            </a:extLst>
          </p:cNvPr>
          <p:cNvGraphicFramePr>
            <a:graphicFrameLocks noGrp="1"/>
          </p:cNvGraphicFramePr>
          <p:nvPr/>
        </p:nvGraphicFramePr>
        <p:xfrm>
          <a:off x="9188806" y="3054029"/>
          <a:ext cx="2688775" cy="2640240"/>
        </p:xfrm>
        <a:graphic>
          <a:graphicData uri="http://schemas.openxmlformats.org/drawingml/2006/table">
            <a:tbl>
              <a:tblPr firstRow="1" bandRow="1">
                <a:tableStyleId>{5C22544A-7EE6-4342-B048-85BDC9FD1C3A}</a:tableStyleId>
              </a:tblPr>
              <a:tblGrid>
                <a:gridCol w="888852">
                  <a:extLst>
                    <a:ext uri="{9D8B030D-6E8A-4147-A177-3AD203B41FA5}">
                      <a16:colId xmlns:a16="http://schemas.microsoft.com/office/drawing/2014/main" val="3010729544"/>
                    </a:ext>
                  </a:extLst>
                </a:gridCol>
                <a:gridCol w="1799923">
                  <a:extLst>
                    <a:ext uri="{9D8B030D-6E8A-4147-A177-3AD203B41FA5}">
                      <a16:colId xmlns:a16="http://schemas.microsoft.com/office/drawing/2014/main" val="999691375"/>
                    </a:ext>
                  </a:extLst>
                </a:gridCol>
              </a:tblGrid>
              <a:tr h="324297">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2M+</a:t>
                      </a:r>
                      <a:endParaRPr lang="en-US" sz="1800" b="1" kern="0">
                        <a:solidFill>
                          <a:schemeClr val="accent3"/>
                        </a:solidFill>
                        <a:latin typeface="+mn-lt"/>
                        <a:ea typeface="Calibri"/>
                        <a:cs typeface="Calibri"/>
                        <a:sym typeface="Calibri"/>
                      </a:endParaRPr>
                    </a:p>
                  </a:txBody>
                  <a:tcPr marL="36000" marT="72000" marB="7200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a:solidFill>
                            <a:schemeClr val="tx1"/>
                          </a:solidFill>
                          <a:latin typeface="+mj-lt"/>
                        </a:rPr>
                        <a:t>Patient Records</a:t>
                      </a:r>
                    </a:p>
                  </a:txBody>
                  <a:tcPr marL="36000" marT="72000" marB="7200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3646131"/>
                  </a:ext>
                </a:extLst>
              </a:tr>
              <a:tr h="368869">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195M+</a:t>
                      </a:r>
                      <a:endParaRPr lang="en-US" sz="1800" kern="0">
                        <a:solidFill>
                          <a:schemeClr val="accent3"/>
                        </a:solidFill>
                        <a:latin typeface="+mn-lt"/>
                        <a:ea typeface="Calibri"/>
                        <a:cs typeface="Calibri"/>
                        <a:sym typeface="Calibri"/>
                      </a:endParaRP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0">
                          <a:solidFill>
                            <a:schemeClr val="tx1"/>
                          </a:solidFill>
                          <a:latin typeface="+mj-lt"/>
                          <a:ea typeface="Calibri"/>
                          <a:cs typeface="Calibri"/>
                          <a:sym typeface="Calibri"/>
                        </a:rPr>
                        <a:t>Lives</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6040205"/>
                  </a:ext>
                </a:extLst>
              </a:tr>
              <a:tr h="414725">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700M+</a:t>
                      </a:r>
                      <a:endParaRPr lang="en-US" sz="1800" kern="0">
                        <a:solidFill>
                          <a:schemeClr val="accent3"/>
                        </a:solidFill>
                        <a:latin typeface="+mn-lt"/>
                        <a:ea typeface="Calibri"/>
                        <a:cs typeface="Calibri"/>
                        <a:sym typeface="Calibri"/>
                      </a:endParaRP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0">
                          <a:solidFill>
                            <a:schemeClr val="tx1"/>
                          </a:solidFill>
                          <a:latin typeface="+mj-lt"/>
                          <a:ea typeface="Calibri"/>
                          <a:cs typeface="Calibri"/>
                          <a:sym typeface="Calibri"/>
                        </a:rPr>
                        <a:t>Network Patient Visits</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1672674"/>
                  </a:ext>
                </a:extLst>
              </a:tr>
              <a:tr h="414725">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47</a:t>
                      </a:r>
                      <a:endParaRPr lang="en-US" sz="1800" kern="0">
                        <a:solidFill>
                          <a:schemeClr val="accent3"/>
                        </a:solidFill>
                        <a:latin typeface="+mn-lt"/>
                        <a:ea typeface="Calibri"/>
                        <a:cs typeface="Calibri"/>
                        <a:sym typeface="Calibri"/>
                      </a:endParaRP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a:solidFill>
                            <a:schemeClr val="tx1"/>
                          </a:solidFill>
                          <a:latin typeface="+mj-lt"/>
                        </a:rPr>
                        <a:t>States Connected on the Network</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276808"/>
                  </a:ext>
                </a:extLst>
              </a:tr>
              <a:tr h="0">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kern="1200">
                          <a:solidFill>
                            <a:schemeClr val="accent3"/>
                          </a:solidFill>
                          <a:latin typeface="+mn-lt"/>
                          <a:ea typeface="+mn-ea"/>
                          <a:cs typeface="+mn-cs"/>
                        </a:rPr>
                        <a:t>Every</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a:solidFill>
                            <a:schemeClr val="tx1"/>
                          </a:solidFill>
                          <a:latin typeface="+mj-lt"/>
                        </a:rPr>
                        <a:t>Major US Plan</a:t>
                      </a:r>
                    </a:p>
                  </a:txBody>
                  <a:tcPr marL="36000" marT="72000" marB="72000">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8891208"/>
                  </a:ext>
                </a:extLst>
              </a:tr>
            </a:tbl>
          </a:graphicData>
        </a:graphic>
      </p:graphicFrame>
      <p:sp>
        <p:nvSpPr>
          <p:cNvPr id="6" name="Flowchart: Connector 5">
            <a:extLst>
              <a:ext uri="{FF2B5EF4-FFF2-40B4-BE49-F238E27FC236}">
                <a16:creationId xmlns:a16="http://schemas.microsoft.com/office/drawing/2014/main" id="{03B24CC3-A080-8904-12E8-D7633939B2D6}"/>
              </a:ext>
            </a:extLst>
          </p:cNvPr>
          <p:cNvSpPr/>
          <p:nvPr/>
        </p:nvSpPr>
        <p:spPr>
          <a:xfrm>
            <a:off x="4482086" y="6309203"/>
            <a:ext cx="114688" cy="121298"/>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35EC25BD-55CF-74AE-AF32-CC70B751C20E}"/>
              </a:ext>
            </a:extLst>
          </p:cNvPr>
          <p:cNvSpPr txBox="1"/>
          <p:nvPr/>
        </p:nvSpPr>
        <p:spPr>
          <a:xfrm>
            <a:off x="3441406" y="6026439"/>
            <a:ext cx="22093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141"/>
                </a:solidFill>
                <a:effectLst/>
                <a:uLnTx/>
                <a:uFillTx/>
                <a:latin typeface="Calibri Light" panose="020F0302020204030204"/>
                <a:ea typeface="+mn-ea"/>
                <a:cs typeface="+mn-cs"/>
              </a:rPr>
              <a:t>Acute Care Connections</a:t>
            </a:r>
          </a:p>
        </p:txBody>
      </p:sp>
      <p:sp>
        <p:nvSpPr>
          <p:cNvPr id="8" name="TextBox 7">
            <a:extLst>
              <a:ext uri="{FF2B5EF4-FFF2-40B4-BE49-F238E27FC236}">
                <a16:creationId xmlns:a16="http://schemas.microsoft.com/office/drawing/2014/main" id="{A1A7148E-BC4F-33A2-4D8D-D497B01B6D30}"/>
              </a:ext>
            </a:extLst>
          </p:cNvPr>
          <p:cNvSpPr txBox="1"/>
          <p:nvPr/>
        </p:nvSpPr>
        <p:spPr>
          <a:xfrm>
            <a:off x="5371676" y="6031813"/>
            <a:ext cx="185708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141"/>
                </a:solidFill>
                <a:effectLst/>
                <a:uLnTx/>
                <a:uFillTx/>
                <a:latin typeface="Calibri Light" panose="020F0302020204030204"/>
                <a:ea typeface="+mn-ea"/>
                <a:cs typeface="+mn-cs"/>
              </a:rPr>
              <a:t>CCD Connections</a:t>
            </a:r>
          </a:p>
        </p:txBody>
      </p:sp>
      <p:sp>
        <p:nvSpPr>
          <p:cNvPr id="9" name="Flowchart: Connector 9">
            <a:extLst>
              <a:ext uri="{FF2B5EF4-FFF2-40B4-BE49-F238E27FC236}">
                <a16:creationId xmlns:a16="http://schemas.microsoft.com/office/drawing/2014/main" id="{A89063B6-A600-C5A7-3343-2FEE01BB4FA0}"/>
              </a:ext>
            </a:extLst>
          </p:cNvPr>
          <p:cNvSpPr/>
          <p:nvPr/>
        </p:nvSpPr>
        <p:spPr>
          <a:xfrm>
            <a:off x="6236962" y="6304829"/>
            <a:ext cx="114688" cy="121298"/>
          </a:xfrm>
          <a:prstGeom prst="flowChartConnector">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10" name="TextBox 9">
            <a:extLst>
              <a:ext uri="{FF2B5EF4-FFF2-40B4-BE49-F238E27FC236}">
                <a16:creationId xmlns:a16="http://schemas.microsoft.com/office/drawing/2014/main" id="{D5FD45E8-4B8E-5144-39A8-8251A3B2B874}"/>
              </a:ext>
            </a:extLst>
          </p:cNvPr>
          <p:cNvSpPr txBox="1"/>
          <p:nvPr/>
        </p:nvSpPr>
        <p:spPr>
          <a:xfrm>
            <a:off x="8916268" y="6025413"/>
            <a:ext cx="1857088"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141"/>
                </a:solidFill>
                <a:effectLst/>
                <a:uLnTx/>
                <a:uFillTx/>
                <a:latin typeface="Calibri Light" panose="020F0302020204030204"/>
                <a:ea typeface="+mn-ea"/>
                <a:cs typeface="+mn-cs"/>
              </a:rPr>
              <a:t>Other Integrations </a:t>
            </a:r>
            <a:endParaRPr kumimoji="0" lang="en-US" sz="1200" b="0" i="0" u="none" strike="noStrike" kern="1200" cap="none" spc="0" normalizeH="0" baseline="0" noProof="0">
              <a:ln>
                <a:noFill/>
              </a:ln>
              <a:solidFill>
                <a:srgbClr val="414141"/>
              </a:solidFill>
              <a:effectLst/>
              <a:uLnTx/>
              <a:uFillTx/>
              <a:latin typeface="Calibri Light" panose="020F0302020204030204"/>
              <a:ea typeface="+mn-ea"/>
              <a:cs typeface="Calibri Light"/>
            </a:endParaRPr>
          </a:p>
        </p:txBody>
      </p:sp>
      <p:sp>
        <p:nvSpPr>
          <p:cNvPr id="11" name="Flowchart: Connector 11">
            <a:extLst>
              <a:ext uri="{FF2B5EF4-FFF2-40B4-BE49-F238E27FC236}">
                <a16:creationId xmlns:a16="http://schemas.microsoft.com/office/drawing/2014/main" id="{6A0FE22D-421F-8379-5C91-043C74B4BCB7}"/>
              </a:ext>
            </a:extLst>
          </p:cNvPr>
          <p:cNvSpPr/>
          <p:nvPr/>
        </p:nvSpPr>
        <p:spPr>
          <a:xfrm>
            <a:off x="9788440" y="6311312"/>
            <a:ext cx="114688" cy="121298"/>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12" name="Flowchart: Connector 12">
            <a:extLst>
              <a:ext uri="{FF2B5EF4-FFF2-40B4-BE49-F238E27FC236}">
                <a16:creationId xmlns:a16="http://schemas.microsoft.com/office/drawing/2014/main" id="{62E0B2E4-1871-C5D8-816B-0498591908EF}"/>
              </a:ext>
            </a:extLst>
          </p:cNvPr>
          <p:cNvSpPr/>
          <p:nvPr/>
        </p:nvSpPr>
        <p:spPr>
          <a:xfrm>
            <a:off x="7965797" y="6307702"/>
            <a:ext cx="114688" cy="121298"/>
          </a:xfrm>
          <a:prstGeom prst="flowChartConnector">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6EC12A55-1B79-E3E3-5B29-50D0CECDFCC1}"/>
              </a:ext>
            </a:extLst>
          </p:cNvPr>
          <p:cNvSpPr txBox="1"/>
          <p:nvPr/>
        </p:nvSpPr>
        <p:spPr>
          <a:xfrm>
            <a:off x="7128303" y="6026439"/>
            <a:ext cx="17897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141"/>
                </a:solidFill>
                <a:effectLst/>
                <a:uLnTx/>
                <a:uFillTx/>
                <a:latin typeface="Calibri Light" panose="020F0302020204030204"/>
                <a:ea typeface="+mn-ea"/>
                <a:cs typeface="+mn-cs"/>
              </a:rPr>
              <a:t>Connections via HIE </a:t>
            </a:r>
          </a:p>
        </p:txBody>
      </p:sp>
      <p:sp>
        <p:nvSpPr>
          <p:cNvPr id="14" name="Flowchart: Connector 14">
            <a:extLst>
              <a:ext uri="{FF2B5EF4-FFF2-40B4-BE49-F238E27FC236}">
                <a16:creationId xmlns:a16="http://schemas.microsoft.com/office/drawing/2014/main" id="{9A5BB980-E67A-2A57-ECD5-2E895AB892AC}"/>
              </a:ext>
            </a:extLst>
          </p:cNvPr>
          <p:cNvSpPr/>
          <p:nvPr/>
        </p:nvSpPr>
        <p:spPr>
          <a:xfrm>
            <a:off x="2562432" y="6316562"/>
            <a:ext cx="114688" cy="121298"/>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id="{31153D54-4FCC-D82B-0E50-5FB0156C4DDB}"/>
              </a:ext>
            </a:extLst>
          </p:cNvPr>
          <p:cNvSpPr txBox="1"/>
          <p:nvPr/>
        </p:nvSpPr>
        <p:spPr>
          <a:xfrm>
            <a:off x="1569136" y="6035298"/>
            <a:ext cx="21096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141"/>
                </a:solidFill>
                <a:effectLst/>
                <a:uLnTx/>
                <a:uFillTx/>
                <a:latin typeface="Calibri Light" panose="020F0302020204030204"/>
                <a:ea typeface="+mn-ea"/>
                <a:cs typeface="+mn-cs"/>
              </a:rPr>
              <a:t>PointClickCare SNF EHR </a:t>
            </a:r>
          </a:p>
        </p:txBody>
      </p:sp>
      <p:sp>
        <p:nvSpPr>
          <p:cNvPr id="16" name="Rectangle 15">
            <a:extLst>
              <a:ext uri="{FF2B5EF4-FFF2-40B4-BE49-F238E27FC236}">
                <a16:creationId xmlns:a16="http://schemas.microsoft.com/office/drawing/2014/main" id="{AFFB06C0-DE2E-0211-15CD-53E589F08D17}"/>
              </a:ext>
            </a:extLst>
          </p:cNvPr>
          <p:cNvSpPr/>
          <p:nvPr/>
        </p:nvSpPr>
        <p:spPr>
          <a:xfrm>
            <a:off x="2921001" y="3747329"/>
            <a:ext cx="659598" cy="134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56CA150-23CA-71E7-C9C7-FB6C6134F271}"/>
              </a:ext>
            </a:extLst>
          </p:cNvPr>
          <p:cNvPicPr>
            <a:picLocks noChangeAspect="1"/>
          </p:cNvPicPr>
          <p:nvPr/>
        </p:nvPicPr>
        <p:blipFill>
          <a:blip r:embed="rId3"/>
          <a:srcRect/>
          <a:stretch/>
        </p:blipFill>
        <p:spPr>
          <a:xfrm>
            <a:off x="1548248" y="699449"/>
            <a:ext cx="9556914" cy="5351566"/>
          </a:xfrm>
          <a:prstGeom prst="rect">
            <a:avLst/>
          </a:prstGeom>
        </p:spPr>
      </p:pic>
      <p:pic>
        <p:nvPicPr>
          <p:cNvPr id="3" name="Picture 2">
            <a:extLst>
              <a:ext uri="{FF2B5EF4-FFF2-40B4-BE49-F238E27FC236}">
                <a16:creationId xmlns:a16="http://schemas.microsoft.com/office/drawing/2014/main" id="{2F101A61-0326-BCA4-3CCA-1B855CEABCBA}"/>
              </a:ext>
            </a:extLst>
          </p:cNvPr>
          <p:cNvPicPr>
            <a:picLocks noChangeAspect="1"/>
          </p:cNvPicPr>
          <p:nvPr/>
        </p:nvPicPr>
        <p:blipFill>
          <a:blip r:embed="rId4"/>
          <a:stretch>
            <a:fillRect/>
          </a:stretch>
        </p:blipFill>
        <p:spPr>
          <a:xfrm>
            <a:off x="10773356" y="6491953"/>
            <a:ext cx="1035050" cy="141603"/>
          </a:xfrm>
          <a:prstGeom prst="rect">
            <a:avLst/>
          </a:prstGeom>
        </p:spPr>
      </p:pic>
    </p:spTree>
    <p:extLst>
      <p:ext uri="{BB962C8B-B14F-4D97-AF65-F5344CB8AC3E}">
        <p14:creationId xmlns:p14="http://schemas.microsoft.com/office/powerpoint/2010/main" val="4247322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2DF74-64B7-E9D1-82A4-E3A676535B05}"/>
              </a:ext>
            </a:extLst>
          </p:cNvPr>
          <p:cNvSpPr>
            <a:spLocks noGrp="1"/>
          </p:cNvSpPr>
          <p:nvPr>
            <p:ph type="title"/>
          </p:nvPr>
        </p:nvSpPr>
        <p:spPr>
          <a:xfrm>
            <a:off x="3667647" y="-28750"/>
            <a:ext cx="7495232" cy="527842"/>
          </a:xfrm>
        </p:spPr>
        <p:txBody>
          <a:bodyPr>
            <a:normAutofit fontScale="90000"/>
          </a:bodyPr>
          <a:lstStyle/>
          <a:p>
            <a:r>
              <a:rPr lang="en-US"/>
              <a:t>Nationwide Network Impact</a:t>
            </a:r>
          </a:p>
        </p:txBody>
      </p:sp>
      <p:pic>
        <p:nvPicPr>
          <p:cNvPr id="3" name="Picture 2">
            <a:extLst>
              <a:ext uri="{FF2B5EF4-FFF2-40B4-BE49-F238E27FC236}">
                <a16:creationId xmlns:a16="http://schemas.microsoft.com/office/drawing/2014/main" id="{55D76096-58DD-2C34-260C-559371E5F221}"/>
              </a:ext>
            </a:extLst>
          </p:cNvPr>
          <p:cNvPicPr>
            <a:picLocks noChangeAspect="1"/>
          </p:cNvPicPr>
          <p:nvPr/>
        </p:nvPicPr>
        <p:blipFill>
          <a:blip r:embed="rId3"/>
          <a:stretch>
            <a:fillRect/>
          </a:stretch>
        </p:blipFill>
        <p:spPr>
          <a:xfrm>
            <a:off x="10458046" y="6397359"/>
            <a:ext cx="1035050" cy="141603"/>
          </a:xfrm>
          <a:prstGeom prst="rect">
            <a:avLst/>
          </a:prstGeom>
        </p:spPr>
      </p:pic>
      <p:pic>
        <p:nvPicPr>
          <p:cNvPr id="7" name="Picture 6" descr="A map of the world with green lines&#10;&#10;Description automatically generated">
            <a:extLst>
              <a:ext uri="{FF2B5EF4-FFF2-40B4-BE49-F238E27FC236}">
                <a16:creationId xmlns:a16="http://schemas.microsoft.com/office/drawing/2014/main" id="{6D0B6A84-1C4F-B0E4-A719-0BEDED055EF3}"/>
              </a:ext>
            </a:extLst>
          </p:cNvPr>
          <p:cNvPicPr>
            <a:picLocks noChangeAspect="1"/>
          </p:cNvPicPr>
          <p:nvPr/>
        </p:nvPicPr>
        <p:blipFill>
          <a:blip r:embed="rId4"/>
          <a:stretch>
            <a:fillRect/>
          </a:stretch>
        </p:blipFill>
        <p:spPr>
          <a:xfrm>
            <a:off x="1029121" y="410192"/>
            <a:ext cx="10596270" cy="6311884"/>
          </a:xfrm>
          <a:prstGeom prst="rect">
            <a:avLst/>
          </a:prstGeom>
        </p:spPr>
      </p:pic>
    </p:spTree>
    <p:extLst>
      <p:ext uri="{BB962C8B-B14F-4D97-AF65-F5344CB8AC3E}">
        <p14:creationId xmlns:p14="http://schemas.microsoft.com/office/powerpoint/2010/main" val="304035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30E5-5102-9E35-5F41-781AF1C22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5D718-ED64-BEE3-9D3C-D2D0FCBAEBBE}"/>
              </a:ext>
            </a:extLst>
          </p:cNvPr>
          <p:cNvSpPr>
            <a:spLocks noGrp="1"/>
          </p:cNvSpPr>
          <p:nvPr>
            <p:ph type="title"/>
          </p:nvPr>
        </p:nvSpPr>
        <p:spPr>
          <a:xfrm>
            <a:off x="3744097" y="-28750"/>
            <a:ext cx="7418782" cy="527842"/>
          </a:xfrm>
        </p:spPr>
        <p:txBody>
          <a:bodyPr>
            <a:normAutofit fontScale="90000"/>
          </a:bodyPr>
          <a:lstStyle/>
          <a:p>
            <a:r>
              <a:rPr lang="en-US" dirty="0"/>
              <a:t>Nationwide Network Effect</a:t>
            </a:r>
          </a:p>
        </p:txBody>
      </p:sp>
      <p:pic>
        <p:nvPicPr>
          <p:cNvPr id="3" name="Picture 2">
            <a:extLst>
              <a:ext uri="{FF2B5EF4-FFF2-40B4-BE49-F238E27FC236}">
                <a16:creationId xmlns:a16="http://schemas.microsoft.com/office/drawing/2014/main" id="{C7076A38-B0AC-765B-C9E7-AFD54872728D}"/>
              </a:ext>
            </a:extLst>
          </p:cNvPr>
          <p:cNvPicPr>
            <a:picLocks noChangeAspect="1"/>
          </p:cNvPicPr>
          <p:nvPr/>
        </p:nvPicPr>
        <p:blipFill>
          <a:blip r:embed="rId3"/>
          <a:stretch>
            <a:fillRect/>
          </a:stretch>
        </p:blipFill>
        <p:spPr>
          <a:xfrm>
            <a:off x="10458046" y="6397359"/>
            <a:ext cx="1035050" cy="141603"/>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B13B3A6C-0B2C-160D-0B19-443D9A815883}"/>
              </a:ext>
            </a:extLst>
          </p:cNvPr>
          <p:cNvPicPr>
            <a:picLocks noChangeAspect="1"/>
          </p:cNvPicPr>
          <p:nvPr/>
        </p:nvPicPr>
        <p:blipFill>
          <a:blip r:embed="rId4"/>
          <a:stretch>
            <a:fillRect/>
          </a:stretch>
        </p:blipFill>
        <p:spPr>
          <a:xfrm>
            <a:off x="1057363" y="499092"/>
            <a:ext cx="10435733" cy="6352505"/>
          </a:xfrm>
          <a:prstGeom prst="rect">
            <a:avLst/>
          </a:prstGeom>
        </p:spPr>
      </p:pic>
    </p:spTree>
    <p:extLst>
      <p:ext uri="{BB962C8B-B14F-4D97-AF65-F5344CB8AC3E}">
        <p14:creationId xmlns:p14="http://schemas.microsoft.com/office/powerpoint/2010/main" val="1843351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Isosceles Triangle 45">
            <a:extLst>
              <a:ext uri="{FF2B5EF4-FFF2-40B4-BE49-F238E27FC236}">
                <a16:creationId xmlns:a16="http://schemas.microsoft.com/office/drawing/2014/main" id="{CBAB2D13-9910-A14D-EC3C-03040AD14801}"/>
              </a:ext>
            </a:extLst>
          </p:cNvPr>
          <p:cNvSpPr/>
          <p:nvPr/>
        </p:nvSpPr>
        <p:spPr>
          <a:xfrm rot="16200000">
            <a:off x="2639809" y="2512233"/>
            <a:ext cx="1610460" cy="2147812"/>
          </a:xfrm>
          <a:prstGeom prst="triangle">
            <a:avLst>
              <a:gd name="adj" fmla="val 50000"/>
            </a:avLst>
          </a:prstGeom>
          <a:solidFill>
            <a:srgbClr val="414141">
              <a:lumMod val="20000"/>
              <a:lumOff val="8000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Isosceles Triangle 1">
            <a:extLst>
              <a:ext uri="{FF2B5EF4-FFF2-40B4-BE49-F238E27FC236}">
                <a16:creationId xmlns:a16="http://schemas.microsoft.com/office/drawing/2014/main" id="{3AC8E168-A782-01CC-E9C1-14E25D7C5575}"/>
              </a:ext>
            </a:extLst>
          </p:cNvPr>
          <p:cNvSpPr/>
          <p:nvPr/>
        </p:nvSpPr>
        <p:spPr>
          <a:xfrm rot="16200000">
            <a:off x="4917730" y="1938583"/>
            <a:ext cx="2844405" cy="3141067"/>
          </a:xfrm>
          <a:prstGeom prst="triangle">
            <a:avLst/>
          </a:prstGeom>
          <a:solidFill>
            <a:srgbClr val="414141">
              <a:lumMod val="20000"/>
              <a:lumOff val="8000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AutoShape 44">
            <a:extLst>
              <a:ext uri="{FF2B5EF4-FFF2-40B4-BE49-F238E27FC236}">
                <a16:creationId xmlns:a16="http://schemas.microsoft.com/office/drawing/2014/main" id="{8E417587-E677-30FD-3754-C2D44B456A11}"/>
              </a:ext>
            </a:extLst>
          </p:cNvPr>
          <p:cNvSpPr>
            <a:spLocks noChangeArrowheads="1"/>
          </p:cNvSpPr>
          <p:nvPr/>
        </p:nvSpPr>
        <p:spPr bwMode="auto">
          <a:xfrm>
            <a:off x="7330891" y="1477942"/>
            <a:ext cx="3926245" cy="4074671"/>
          </a:xfrm>
          <a:custGeom>
            <a:avLst/>
            <a:gdLst>
              <a:gd name="G0" fmla="+- -9374271 0 0"/>
              <a:gd name="G1" fmla="+- 2781040 0 0"/>
              <a:gd name="G2" fmla="+- -9374271 0 2781040"/>
              <a:gd name="G3" fmla="+- 10800 0 0"/>
              <a:gd name="G4" fmla="+- 0 0 -9374271"/>
              <a:gd name="T0" fmla="*/ 360 256 1"/>
              <a:gd name="T1" fmla="*/ 0 256 1"/>
              <a:gd name="G5" fmla="+- G2 T0 T1"/>
              <a:gd name="G6" fmla="?: G2 G2 G5"/>
              <a:gd name="G7" fmla="+- 0 0 G6"/>
              <a:gd name="G8" fmla="+- 6360 0 0"/>
              <a:gd name="G9" fmla="+- 0 0 2781040"/>
              <a:gd name="G10" fmla="+- 6360 0 2700"/>
              <a:gd name="G11" fmla="cos G10 -9374271"/>
              <a:gd name="G12" fmla="sin G10 -9374271"/>
              <a:gd name="G13" fmla="cos 13500 -9374271"/>
              <a:gd name="G14" fmla="sin 13500 -9374271"/>
              <a:gd name="G15" fmla="+- G11 10800 0"/>
              <a:gd name="G16" fmla="+- G12 10800 0"/>
              <a:gd name="G17" fmla="+- G13 10800 0"/>
              <a:gd name="G18" fmla="+- G14 10800 0"/>
              <a:gd name="G19" fmla="*/ 6360 1 2"/>
              <a:gd name="G20" fmla="+- G19 5400 0"/>
              <a:gd name="G21" fmla="cos G20 -9374271"/>
              <a:gd name="G22" fmla="sin G20 -9374271"/>
              <a:gd name="G23" fmla="+- G21 10800 0"/>
              <a:gd name="G24" fmla="+- G12 G23 G22"/>
              <a:gd name="G25" fmla="+- G22 G23 G11"/>
              <a:gd name="G26" fmla="cos 10800 -9374271"/>
              <a:gd name="G27" fmla="sin 10800 -9374271"/>
              <a:gd name="G28" fmla="cos 6360 -9374271"/>
              <a:gd name="G29" fmla="sin 6360 -9374271"/>
              <a:gd name="G30" fmla="+- G26 10800 0"/>
              <a:gd name="G31" fmla="+- G27 10800 0"/>
              <a:gd name="G32" fmla="+- G28 10800 0"/>
              <a:gd name="G33" fmla="+- G29 10800 0"/>
              <a:gd name="G34" fmla="+- G19 5400 0"/>
              <a:gd name="G35" fmla="cos G34 2781040"/>
              <a:gd name="G36" fmla="sin G34 2781040"/>
              <a:gd name="G37" fmla="+/ 2781040 -9374271 2"/>
              <a:gd name="T2" fmla="*/ 180 256 1"/>
              <a:gd name="T3" fmla="*/ 0 256 1"/>
              <a:gd name="G38" fmla="+- G37 T2 T3"/>
              <a:gd name="G39" fmla="?: G2 G37 G38"/>
              <a:gd name="G40" fmla="cos 10800 G39"/>
              <a:gd name="G41" fmla="sin 10800 G39"/>
              <a:gd name="G42" fmla="cos 6360 G39"/>
              <a:gd name="G43" fmla="sin 6360 G39"/>
              <a:gd name="G44" fmla="+- G40 10800 0"/>
              <a:gd name="G45" fmla="+- G41 10800 0"/>
              <a:gd name="G46" fmla="+- G42 10800 0"/>
              <a:gd name="G47" fmla="+- G43 10800 0"/>
              <a:gd name="G48" fmla="+- G35 10800 0"/>
              <a:gd name="G49" fmla="+- G36 10800 0"/>
              <a:gd name="T4" fmla="*/ 3901 w 21600"/>
              <a:gd name="T5" fmla="*/ 19109 h 21600"/>
              <a:gd name="T6" fmla="*/ 17132 w 21600"/>
              <a:gd name="T7" fmla="*/ 16589 h 21600"/>
              <a:gd name="T8" fmla="*/ 6737 w 21600"/>
              <a:gd name="T9" fmla="*/ 15693 h 21600"/>
              <a:gd name="T10" fmla="*/ 12 w 21600"/>
              <a:gd name="T11" fmla="*/ 2683 h 21600"/>
              <a:gd name="T12" fmla="*/ 6902 w 21600"/>
              <a:gd name="T13" fmla="*/ 1710 h 21600"/>
              <a:gd name="T14" fmla="*/ 7875 w 21600"/>
              <a:gd name="T15" fmla="*/ 859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5718" y="6976"/>
                </a:moveTo>
                <a:cubicBezTo>
                  <a:pt x="4888" y="8078"/>
                  <a:pt x="4440" y="9420"/>
                  <a:pt x="4440" y="10799"/>
                </a:cubicBezTo>
                <a:cubicBezTo>
                  <a:pt x="4440" y="14312"/>
                  <a:pt x="7287" y="17160"/>
                  <a:pt x="10800" y="17160"/>
                </a:cubicBezTo>
                <a:cubicBezTo>
                  <a:pt x="12585" y="17160"/>
                  <a:pt x="14289" y="16409"/>
                  <a:pt x="15493" y="15091"/>
                </a:cubicBezTo>
                <a:lnTo>
                  <a:pt x="18770" y="18087"/>
                </a:lnTo>
                <a:cubicBezTo>
                  <a:pt x="16724" y="20325"/>
                  <a:pt x="13832" y="21599"/>
                  <a:pt x="10800" y="21600"/>
                </a:cubicBezTo>
                <a:cubicBezTo>
                  <a:pt x="4835" y="21600"/>
                  <a:pt x="0" y="16764"/>
                  <a:pt x="0" y="10800"/>
                </a:cubicBezTo>
                <a:cubicBezTo>
                  <a:pt x="-1" y="8457"/>
                  <a:pt x="761" y="6178"/>
                  <a:pt x="2170" y="4306"/>
                </a:cubicBezTo>
                <a:lnTo>
                  <a:pt x="12" y="2683"/>
                </a:lnTo>
                <a:lnTo>
                  <a:pt x="6902" y="1710"/>
                </a:lnTo>
                <a:lnTo>
                  <a:pt x="7875" y="8599"/>
                </a:lnTo>
                <a:lnTo>
                  <a:pt x="5718" y="6976"/>
                </a:lnTo>
                <a:close/>
              </a:path>
            </a:pathLst>
          </a:custGeom>
          <a:gradFill rotWithShape="1">
            <a:gsLst>
              <a:gs pos="0">
                <a:srgbClr val="1975D2">
                  <a:alpha val="0"/>
                </a:srgbClr>
              </a:gs>
              <a:gs pos="100000">
                <a:srgbClr val="1975D2">
                  <a:gamma/>
                  <a:tint val="30196"/>
                  <a:invGamma/>
                </a:srgbClr>
              </a:gs>
            </a:gsLst>
            <a:lin ang="5400000" scaled="1"/>
          </a:gradFill>
          <a:ln w="12700" algn="ctr">
            <a:noFill/>
            <a:miter lim="800000"/>
            <a:headEnd type="none" w="sm" len="sm"/>
            <a:tailEnd type="none" w="sm" len="sm"/>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141"/>
              </a:solidFill>
              <a:effectLst/>
              <a:uLnTx/>
              <a:uFillTx/>
            </a:endParaRPr>
          </a:p>
        </p:txBody>
      </p:sp>
      <p:sp>
        <p:nvSpPr>
          <p:cNvPr id="51" name="AutoShape 45">
            <a:extLst>
              <a:ext uri="{FF2B5EF4-FFF2-40B4-BE49-F238E27FC236}">
                <a16:creationId xmlns:a16="http://schemas.microsoft.com/office/drawing/2014/main" id="{FAFA037C-2F2F-368E-173F-2916581DB04A}"/>
              </a:ext>
            </a:extLst>
          </p:cNvPr>
          <p:cNvSpPr>
            <a:spLocks noChangeArrowheads="1"/>
          </p:cNvSpPr>
          <p:nvPr/>
        </p:nvSpPr>
        <p:spPr bwMode="auto">
          <a:xfrm>
            <a:off x="7330891" y="1477941"/>
            <a:ext cx="3926245" cy="4074671"/>
          </a:xfrm>
          <a:custGeom>
            <a:avLst/>
            <a:gdLst>
              <a:gd name="G0" fmla="+- 6373339 0 0"/>
              <a:gd name="G1" fmla="+- -1794296 0 0"/>
              <a:gd name="G2" fmla="+- 6373339 0 -1794296"/>
              <a:gd name="G3" fmla="+- 10800 0 0"/>
              <a:gd name="G4" fmla="+- 0 0 6373339"/>
              <a:gd name="T0" fmla="*/ 360 256 1"/>
              <a:gd name="T1" fmla="*/ 0 256 1"/>
              <a:gd name="G5" fmla="+- G2 T0 T1"/>
              <a:gd name="G6" fmla="?: G2 G2 G5"/>
              <a:gd name="G7" fmla="+- 0 0 G6"/>
              <a:gd name="G8" fmla="+- 6339 0 0"/>
              <a:gd name="G9" fmla="+- 0 0 -1794296"/>
              <a:gd name="G10" fmla="+- 6339 0 2700"/>
              <a:gd name="G11" fmla="cos G10 6373339"/>
              <a:gd name="G12" fmla="sin G10 6373339"/>
              <a:gd name="G13" fmla="cos 13500 6373339"/>
              <a:gd name="G14" fmla="sin 13500 6373339"/>
              <a:gd name="G15" fmla="+- G11 10800 0"/>
              <a:gd name="G16" fmla="+- G12 10800 0"/>
              <a:gd name="G17" fmla="+- G13 10800 0"/>
              <a:gd name="G18" fmla="+- G14 10800 0"/>
              <a:gd name="G19" fmla="*/ 6339 1 2"/>
              <a:gd name="G20" fmla="+- G19 5400 0"/>
              <a:gd name="G21" fmla="cos G20 6373339"/>
              <a:gd name="G22" fmla="sin G20 6373339"/>
              <a:gd name="G23" fmla="+- G21 10800 0"/>
              <a:gd name="G24" fmla="+- G12 G23 G22"/>
              <a:gd name="G25" fmla="+- G22 G23 G11"/>
              <a:gd name="G26" fmla="cos 10800 6373339"/>
              <a:gd name="G27" fmla="sin 10800 6373339"/>
              <a:gd name="G28" fmla="cos 6339 6373339"/>
              <a:gd name="G29" fmla="sin 6339 6373339"/>
              <a:gd name="G30" fmla="+- G26 10800 0"/>
              <a:gd name="G31" fmla="+- G27 10800 0"/>
              <a:gd name="G32" fmla="+- G28 10800 0"/>
              <a:gd name="G33" fmla="+- G29 10800 0"/>
              <a:gd name="G34" fmla="+- G19 5400 0"/>
              <a:gd name="G35" fmla="cos G34 -1794296"/>
              <a:gd name="G36" fmla="sin G34 -1794296"/>
              <a:gd name="G37" fmla="+/ -1794296 6373339 2"/>
              <a:gd name="T2" fmla="*/ 180 256 1"/>
              <a:gd name="T3" fmla="*/ 0 256 1"/>
              <a:gd name="G38" fmla="+- G37 T2 T3"/>
              <a:gd name="G39" fmla="?: G2 G37 G38"/>
              <a:gd name="G40" fmla="cos 10800 G39"/>
              <a:gd name="G41" fmla="sin 10800 G39"/>
              <a:gd name="G42" fmla="cos 6339 G39"/>
              <a:gd name="G43" fmla="sin 6339 G39"/>
              <a:gd name="G44" fmla="+- G40 10800 0"/>
              <a:gd name="G45" fmla="+- G41 10800 0"/>
              <a:gd name="G46" fmla="+- G42 10800 0"/>
              <a:gd name="G47" fmla="+- G43 10800 0"/>
              <a:gd name="G48" fmla="+- G35 10800 0"/>
              <a:gd name="G49" fmla="+- G36 10800 0"/>
              <a:gd name="T4" fmla="*/ 19653 w 21600"/>
              <a:gd name="T5" fmla="*/ 16984 h 21600"/>
              <a:gd name="T6" fmla="*/ 18410 w 21600"/>
              <a:gd name="T7" fmla="*/ 6858 h 21600"/>
              <a:gd name="T8" fmla="*/ 15996 w 21600"/>
              <a:gd name="T9" fmla="*/ 14430 h 21600"/>
              <a:gd name="T10" fmla="*/ 9096 w 21600"/>
              <a:gd name="T11" fmla="*/ 24192 h 21600"/>
              <a:gd name="T12" fmla="*/ 4826 w 21600"/>
              <a:gd name="T13" fmla="*/ 18679 h 21600"/>
              <a:gd name="T14" fmla="*/ 10340 w 21600"/>
              <a:gd name="T15" fmla="*/ 1440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000" y="17088"/>
                </a:moveTo>
                <a:cubicBezTo>
                  <a:pt x="10265" y="17122"/>
                  <a:pt x="10532" y="17139"/>
                  <a:pt x="10800" y="17139"/>
                </a:cubicBezTo>
                <a:cubicBezTo>
                  <a:pt x="14300" y="17139"/>
                  <a:pt x="17139" y="14300"/>
                  <a:pt x="17139" y="10800"/>
                </a:cubicBezTo>
                <a:cubicBezTo>
                  <a:pt x="17139" y="9785"/>
                  <a:pt x="16895" y="8785"/>
                  <a:pt x="16428" y="7884"/>
                </a:cubicBezTo>
                <a:lnTo>
                  <a:pt x="20390" y="5833"/>
                </a:lnTo>
                <a:cubicBezTo>
                  <a:pt x="21185" y="7368"/>
                  <a:pt x="21600" y="9071"/>
                  <a:pt x="21600" y="10800"/>
                </a:cubicBezTo>
                <a:cubicBezTo>
                  <a:pt x="21600" y="16764"/>
                  <a:pt x="16764" y="21600"/>
                  <a:pt x="10800" y="21600"/>
                </a:cubicBezTo>
                <a:cubicBezTo>
                  <a:pt x="10344" y="21600"/>
                  <a:pt x="9889" y="21571"/>
                  <a:pt x="9437" y="21513"/>
                </a:cubicBezTo>
                <a:lnTo>
                  <a:pt x="9096" y="24192"/>
                </a:lnTo>
                <a:lnTo>
                  <a:pt x="4826" y="18679"/>
                </a:lnTo>
                <a:lnTo>
                  <a:pt x="10340" y="14409"/>
                </a:lnTo>
                <a:lnTo>
                  <a:pt x="10000" y="17088"/>
                </a:lnTo>
                <a:close/>
              </a:path>
            </a:pathLst>
          </a:custGeom>
          <a:gradFill rotWithShape="1">
            <a:gsLst>
              <a:gs pos="0">
                <a:srgbClr val="1975D2">
                  <a:alpha val="0"/>
                </a:srgbClr>
              </a:gs>
              <a:gs pos="100000">
                <a:srgbClr val="1975D2">
                  <a:gamma/>
                  <a:tint val="30196"/>
                  <a:invGamma/>
                </a:srgbClr>
              </a:gs>
            </a:gsLst>
            <a:lin ang="0" scaled="1"/>
          </a:gradFill>
          <a:ln w="12700" algn="ctr">
            <a:noFill/>
            <a:miter lim="800000"/>
            <a:headEnd type="none" w="sm" len="sm"/>
            <a:tailEnd type="none" w="sm" len="sm"/>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97CC04"/>
              </a:solidFill>
              <a:effectLst/>
              <a:uLnTx/>
              <a:uFillTx/>
              <a:latin typeface="Arial" charset="0"/>
              <a:cs typeface="Arial" charset="0"/>
            </a:endParaRPr>
          </a:p>
        </p:txBody>
      </p:sp>
      <p:sp>
        <p:nvSpPr>
          <p:cNvPr id="50" name="AutoShape 43">
            <a:extLst>
              <a:ext uri="{FF2B5EF4-FFF2-40B4-BE49-F238E27FC236}">
                <a16:creationId xmlns:a16="http://schemas.microsoft.com/office/drawing/2014/main" id="{43CCE8C5-B048-26E5-C019-6967AD395DAA}"/>
              </a:ext>
            </a:extLst>
          </p:cNvPr>
          <p:cNvSpPr>
            <a:spLocks noChangeArrowheads="1"/>
          </p:cNvSpPr>
          <p:nvPr/>
        </p:nvSpPr>
        <p:spPr bwMode="auto">
          <a:xfrm>
            <a:off x="7374279" y="1477941"/>
            <a:ext cx="3926245" cy="4074671"/>
          </a:xfrm>
          <a:custGeom>
            <a:avLst/>
            <a:gdLst>
              <a:gd name="G0" fmla="+- -2403858 0 0"/>
              <a:gd name="G1" fmla="+- -8958724 0 0"/>
              <a:gd name="G2" fmla="+- -2403858 0 -8958724"/>
              <a:gd name="G3" fmla="+- 10800 0 0"/>
              <a:gd name="G4" fmla="+- 0 0 -2403858"/>
              <a:gd name="T0" fmla="*/ 360 256 1"/>
              <a:gd name="T1" fmla="*/ 0 256 1"/>
              <a:gd name="G5" fmla="+- G2 T0 T1"/>
              <a:gd name="G6" fmla="?: G2 G2 G5"/>
              <a:gd name="G7" fmla="+- 0 0 G6"/>
              <a:gd name="G8" fmla="+- 6274 0 0"/>
              <a:gd name="G9" fmla="+- 0 0 -8958724"/>
              <a:gd name="G10" fmla="+- 6274 0 2700"/>
              <a:gd name="G11" fmla="cos G10 -2403858"/>
              <a:gd name="G12" fmla="sin G10 -2403858"/>
              <a:gd name="G13" fmla="cos 13500 -2403858"/>
              <a:gd name="G14" fmla="sin 13500 -2403858"/>
              <a:gd name="G15" fmla="+- G11 10800 0"/>
              <a:gd name="G16" fmla="+- G12 10800 0"/>
              <a:gd name="G17" fmla="+- G13 10800 0"/>
              <a:gd name="G18" fmla="+- G14 10800 0"/>
              <a:gd name="G19" fmla="*/ 6274 1 2"/>
              <a:gd name="G20" fmla="+- G19 5400 0"/>
              <a:gd name="G21" fmla="cos G20 -2403858"/>
              <a:gd name="G22" fmla="sin G20 -2403858"/>
              <a:gd name="G23" fmla="+- G21 10800 0"/>
              <a:gd name="G24" fmla="+- G12 G23 G22"/>
              <a:gd name="G25" fmla="+- G22 G23 G11"/>
              <a:gd name="G26" fmla="cos 10800 -2403858"/>
              <a:gd name="G27" fmla="sin 10800 -2403858"/>
              <a:gd name="G28" fmla="cos 6274 -2403858"/>
              <a:gd name="G29" fmla="sin 6274 -2403858"/>
              <a:gd name="G30" fmla="+- G26 10800 0"/>
              <a:gd name="G31" fmla="+- G27 10800 0"/>
              <a:gd name="G32" fmla="+- G28 10800 0"/>
              <a:gd name="G33" fmla="+- G29 10800 0"/>
              <a:gd name="G34" fmla="+- G19 5400 0"/>
              <a:gd name="G35" fmla="cos G34 -8958724"/>
              <a:gd name="G36" fmla="sin G34 -8958724"/>
              <a:gd name="G37" fmla="+/ -8958724 -2403858 2"/>
              <a:gd name="T2" fmla="*/ 180 256 1"/>
              <a:gd name="T3" fmla="*/ 0 256 1"/>
              <a:gd name="G38" fmla="+- G37 T2 T3"/>
              <a:gd name="G39" fmla="?: G2 G37 G38"/>
              <a:gd name="G40" fmla="cos 10800 G39"/>
              <a:gd name="G41" fmla="sin 10800 G39"/>
              <a:gd name="G42" fmla="cos 6274 G39"/>
              <a:gd name="G43" fmla="sin 6274 G39"/>
              <a:gd name="G44" fmla="+- G40 10800 0"/>
              <a:gd name="G45" fmla="+- G41 10800 0"/>
              <a:gd name="G46" fmla="+- G42 10800 0"/>
              <a:gd name="G47" fmla="+- G43 10800 0"/>
              <a:gd name="G48" fmla="+- G35 10800 0"/>
              <a:gd name="G49" fmla="+- G36 10800 0"/>
              <a:gd name="T4" fmla="*/ 11423 w 21600"/>
              <a:gd name="T5" fmla="*/ 18 h 21600"/>
              <a:gd name="T6" fmla="*/ 4587 w 21600"/>
              <a:gd name="T7" fmla="*/ 4945 h 21600"/>
              <a:gd name="T8" fmla="*/ 11162 w 21600"/>
              <a:gd name="T9" fmla="*/ 4536 h 21600"/>
              <a:gd name="T10" fmla="*/ 21626 w 21600"/>
              <a:gd name="T11" fmla="*/ 2735 h 21600"/>
              <a:gd name="T12" fmla="*/ 20611 w 21600"/>
              <a:gd name="T13" fmla="*/ 9680 h 21600"/>
              <a:gd name="T14" fmla="*/ 13666 w 21600"/>
              <a:gd name="T15" fmla="*/ 866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831" y="7052"/>
                </a:moveTo>
                <a:cubicBezTo>
                  <a:pt x="14647" y="5462"/>
                  <a:pt x="12782" y="4526"/>
                  <a:pt x="10800" y="4526"/>
                </a:cubicBezTo>
                <a:cubicBezTo>
                  <a:pt x="9071" y="4525"/>
                  <a:pt x="7419" y="5239"/>
                  <a:pt x="6234" y="6497"/>
                </a:cubicBezTo>
                <a:lnTo>
                  <a:pt x="2940" y="3393"/>
                </a:lnTo>
                <a:cubicBezTo>
                  <a:pt x="4980" y="1227"/>
                  <a:pt x="7824" y="-1"/>
                  <a:pt x="10800" y="0"/>
                </a:cubicBezTo>
                <a:cubicBezTo>
                  <a:pt x="14211" y="0"/>
                  <a:pt x="17423" y="1612"/>
                  <a:pt x="19461" y="4348"/>
                </a:cubicBezTo>
                <a:lnTo>
                  <a:pt x="21626" y="2735"/>
                </a:lnTo>
                <a:lnTo>
                  <a:pt x="20611" y="9680"/>
                </a:lnTo>
                <a:lnTo>
                  <a:pt x="13666" y="8665"/>
                </a:lnTo>
                <a:lnTo>
                  <a:pt x="15831" y="7052"/>
                </a:lnTo>
                <a:close/>
              </a:path>
            </a:pathLst>
          </a:custGeom>
          <a:gradFill rotWithShape="1">
            <a:gsLst>
              <a:gs pos="0">
                <a:srgbClr val="1975D2">
                  <a:gamma/>
                  <a:tint val="30196"/>
                  <a:invGamma/>
                  <a:alpha val="0"/>
                </a:srgbClr>
              </a:gs>
              <a:gs pos="100000">
                <a:srgbClr val="1975D2"/>
              </a:gs>
            </a:gsLst>
            <a:lin ang="0" scaled="1"/>
          </a:gradFill>
          <a:ln w="12700" algn="ctr">
            <a:noFill/>
            <a:miter lim="800000"/>
            <a:headEnd type="none" w="sm" len="sm"/>
            <a:tailEnd type="none" w="sm" len="sm"/>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141"/>
              </a:solidFill>
              <a:effectLst/>
              <a:uLnTx/>
              <a:uFillTx/>
            </a:endParaRPr>
          </a:p>
        </p:txBody>
      </p:sp>
      <p:sp>
        <p:nvSpPr>
          <p:cNvPr id="40" name="TextBox 39">
            <a:extLst>
              <a:ext uri="{FF2B5EF4-FFF2-40B4-BE49-F238E27FC236}">
                <a16:creationId xmlns:a16="http://schemas.microsoft.com/office/drawing/2014/main" id="{A4C1A975-5976-F940-832C-D837E53196AC}"/>
              </a:ext>
            </a:extLst>
          </p:cNvPr>
          <p:cNvSpPr txBox="1"/>
          <p:nvPr/>
        </p:nvSpPr>
        <p:spPr>
          <a:xfrm>
            <a:off x="7881730" y="2423493"/>
            <a:ext cx="298188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Health Plans</a:t>
            </a:r>
          </a:p>
        </p:txBody>
      </p:sp>
      <p:sp>
        <p:nvSpPr>
          <p:cNvPr id="17" name="TextBox 16">
            <a:extLst>
              <a:ext uri="{FF2B5EF4-FFF2-40B4-BE49-F238E27FC236}">
                <a16:creationId xmlns:a16="http://schemas.microsoft.com/office/drawing/2014/main" id="{BF50BB2D-246D-1F44-A5FD-28F83486A6B5}"/>
              </a:ext>
            </a:extLst>
          </p:cNvPr>
          <p:cNvSpPr txBox="1"/>
          <p:nvPr/>
        </p:nvSpPr>
        <p:spPr>
          <a:xfrm>
            <a:off x="4578684" y="2423493"/>
            <a:ext cx="29752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Risk Bearing Entities</a:t>
            </a:r>
          </a:p>
        </p:txBody>
      </p:sp>
      <p:sp>
        <p:nvSpPr>
          <p:cNvPr id="28" name="Title 1">
            <a:extLst>
              <a:ext uri="{FF2B5EF4-FFF2-40B4-BE49-F238E27FC236}">
                <a16:creationId xmlns:a16="http://schemas.microsoft.com/office/drawing/2014/main" id="{BCA23DAF-2011-934A-C3BC-FFA3C408C231}"/>
              </a:ext>
            </a:extLst>
          </p:cNvPr>
          <p:cNvSpPr txBox="1">
            <a:spLocks/>
          </p:cNvSpPr>
          <p:nvPr/>
        </p:nvSpPr>
        <p:spPr>
          <a:xfrm>
            <a:off x="298925" y="632928"/>
            <a:ext cx="11487980" cy="618385"/>
          </a:xfrm>
          <a:prstGeom prst="rect">
            <a:avLst/>
          </a:prstGeom>
        </p:spPr>
        <p:txBody>
          <a:bodyPr vert="horz" lIns="91440" tIns="45720" rIns="91440" bIns="45720" rtlCol="0" anchor="b" anchorCtr="0">
            <a:noAutofit/>
          </a:bodyPr>
          <a:lstStyle>
            <a:lvl1pPr algn="ctr" defTabSz="914400" rtl="0" eaLnBrk="1" latinLnBrk="0" hangingPunct="1">
              <a:lnSpc>
                <a:spcPct val="90000"/>
              </a:lnSpc>
              <a:spcBef>
                <a:spcPct val="0"/>
              </a:spcBef>
              <a:buNone/>
              <a:defRPr sz="3200" kern="1200">
                <a:solidFill>
                  <a:srgbClr val="42424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424242"/>
                </a:solidFill>
                <a:effectLst/>
                <a:uLnTx/>
                <a:uFillTx/>
                <a:latin typeface="Calibri Light" panose="020F0302020204030204"/>
                <a:ea typeface="+mj-ea"/>
                <a:cs typeface="+mj-cs"/>
              </a:rPr>
              <a:t>Our platform enables Care Managers to be the patient’s care continuum guide</a:t>
            </a:r>
          </a:p>
        </p:txBody>
      </p:sp>
      <p:pic>
        <p:nvPicPr>
          <p:cNvPr id="30" name="Picture 29">
            <a:extLst>
              <a:ext uri="{FF2B5EF4-FFF2-40B4-BE49-F238E27FC236}">
                <a16:creationId xmlns:a16="http://schemas.microsoft.com/office/drawing/2014/main" id="{3ACAA5B4-B130-4EDB-1387-2D7EEA375946}"/>
              </a:ext>
            </a:extLst>
          </p:cNvPr>
          <p:cNvPicPr>
            <a:picLocks noChangeAspect="1"/>
          </p:cNvPicPr>
          <p:nvPr/>
        </p:nvPicPr>
        <p:blipFill>
          <a:blip r:embed="rId3"/>
          <a:stretch>
            <a:fillRect/>
          </a:stretch>
        </p:blipFill>
        <p:spPr>
          <a:xfrm>
            <a:off x="193827" y="3108741"/>
            <a:ext cx="1037664" cy="1202373"/>
          </a:xfrm>
          <a:prstGeom prst="rect">
            <a:avLst/>
          </a:prstGeom>
        </p:spPr>
      </p:pic>
      <p:pic>
        <p:nvPicPr>
          <p:cNvPr id="31" name="Picture 30">
            <a:extLst>
              <a:ext uri="{FF2B5EF4-FFF2-40B4-BE49-F238E27FC236}">
                <a16:creationId xmlns:a16="http://schemas.microsoft.com/office/drawing/2014/main" id="{7D80A235-7B63-89A3-5EA8-3652B5829D1E}"/>
              </a:ext>
            </a:extLst>
          </p:cNvPr>
          <p:cNvPicPr>
            <a:picLocks noChangeAspect="1"/>
          </p:cNvPicPr>
          <p:nvPr/>
        </p:nvPicPr>
        <p:blipFill>
          <a:blip r:embed="rId4"/>
          <a:stretch>
            <a:fillRect/>
          </a:stretch>
        </p:blipFill>
        <p:spPr>
          <a:xfrm>
            <a:off x="1896576" y="2987011"/>
            <a:ext cx="964972" cy="1487388"/>
          </a:xfrm>
          <a:prstGeom prst="rect">
            <a:avLst/>
          </a:prstGeom>
          <a:effectLst>
            <a:softEdge rad="152400"/>
          </a:effectLst>
        </p:spPr>
      </p:pic>
      <p:sp>
        <p:nvSpPr>
          <p:cNvPr id="32" name="TextBox 31">
            <a:extLst>
              <a:ext uri="{FF2B5EF4-FFF2-40B4-BE49-F238E27FC236}">
                <a16:creationId xmlns:a16="http://schemas.microsoft.com/office/drawing/2014/main" id="{42F900AE-458D-873F-56A4-4F2E955B8236}"/>
              </a:ext>
            </a:extLst>
          </p:cNvPr>
          <p:cNvSpPr txBox="1"/>
          <p:nvPr/>
        </p:nvSpPr>
        <p:spPr>
          <a:xfrm>
            <a:off x="298925" y="2628192"/>
            <a:ext cx="151850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414141"/>
                </a:solidFill>
                <a:effectLst/>
                <a:uLnTx/>
                <a:uFillTx/>
              </a:rPr>
              <a:t>Health Plan</a:t>
            </a:r>
          </a:p>
        </p:txBody>
      </p:sp>
      <p:sp>
        <p:nvSpPr>
          <p:cNvPr id="33" name="TextBox 32">
            <a:extLst>
              <a:ext uri="{FF2B5EF4-FFF2-40B4-BE49-F238E27FC236}">
                <a16:creationId xmlns:a16="http://schemas.microsoft.com/office/drawing/2014/main" id="{5825DC23-521F-117D-5626-66A5DCEAFA85}"/>
              </a:ext>
            </a:extLst>
          </p:cNvPr>
          <p:cNvSpPr txBox="1"/>
          <p:nvPr/>
        </p:nvSpPr>
        <p:spPr>
          <a:xfrm>
            <a:off x="1728023" y="2449976"/>
            <a:ext cx="16085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414141"/>
                </a:solidFill>
                <a:effectLst/>
                <a:uLnTx/>
                <a:uFillTx/>
              </a:rPr>
              <a:t>Coordinators &amp; Community Providers</a:t>
            </a:r>
          </a:p>
        </p:txBody>
      </p:sp>
      <p:pic>
        <p:nvPicPr>
          <p:cNvPr id="34" name="Picture 33">
            <a:extLst>
              <a:ext uri="{FF2B5EF4-FFF2-40B4-BE49-F238E27FC236}">
                <a16:creationId xmlns:a16="http://schemas.microsoft.com/office/drawing/2014/main" id="{F8EFCE0D-66FB-7594-7243-A20C29A8560D}"/>
              </a:ext>
            </a:extLst>
          </p:cNvPr>
          <p:cNvPicPr>
            <a:picLocks noChangeAspect="1"/>
          </p:cNvPicPr>
          <p:nvPr/>
        </p:nvPicPr>
        <p:blipFill>
          <a:blip r:embed="rId5"/>
          <a:stretch>
            <a:fillRect/>
          </a:stretch>
        </p:blipFill>
        <p:spPr>
          <a:xfrm>
            <a:off x="4001188" y="2329724"/>
            <a:ext cx="2036783" cy="1915063"/>
          </a:xfrm>
          <a:prstGeom prst="rect">
            <a:avLst/>
          </a:prstGeom>
          <a:effectLst>
            <a:softEdge rad="50800"/>
          </a:effectLst>
        </p:spPr>
      </p:pic>
      <p:sp>
        <p:nvSpPr>
          <p:cNvPr id="35" name="TextBox 34">
            <a:extLst>
              <a:ext uri="{FF2B5EF4-FFF2-40B4-BE49-F238E27FC236}">
                <a16:creationId xmlns:a16="http://schemas.microsoft.com/office/drawing/2014/main" id="{C179177F-70BB-80D4-04B1-0381C528DBCC}"/>
              </a:ext>
            </a:extLst>
          </p:cNvPr>
          <p:cNvSpPr txBox="1"/>
          <p:nvPr/>
        </p:nvSpPr>
        <p:spPr>
          <a:xfrm>
            <a:off x="4001188" y="4411403"/>
            <a:ext cx="231899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414141"/>
                </a:solidFill>
                <a:effectLst/>
                <a:uLnTx/>
                <a:uFillTx/>
              </a:rPr>
              <a:t>Ramesh, 75 years old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414141"/>
                </a:solidFill>
                <a:effectLst/>
                <a:uLnTx/>
                <a:uFillTx/>
              </a:rPr>
              <a:t>Suffers a fall, taken to ED</a:t>
            </a:r>
          </a:p>
        </p:txBody>
      </p:sp>
      <p:pic>
        <p:nvPicPr>
          <p:cNvPr id="36" name="Picture 35">
            <a:extLst>
              <a:ext uri="{FF2B5EF4-FFF2-40B4-BE49-F238E27FC236}">
                <a16:creationId xmlns:a16="http://schemas.microsoft.com/office/drawing/2014/main" id="{D9BA369B-BBE0-8991-5885-37CB2DC28F67}"/>
              </a:ext>
            </a:extLst>
          </p:cNvPr>
          <p:cNvPicPr>
            <a:picLocks noChangeAspect="1"/>
          </p:cNvPicPr>
          <p:nvPr/>
        </p:nvPicPr>
        <p:blipFill>
          <a:blip r:embed="rId6"/>
          <a:stretch>
            <a:fillRect/>
          </a:stretch>
        </p:blipFill>
        <p:spPr>
          <a:xfrm>
            <a:off x="6966131" y="2640676"/>
            <a:ext cx="1464286" cy="1138890"/>
          </a:xfrm>
          <a:prstGeom prst="rect">
            <a:avLst/>
          </a:prstGeom>
        </p:spPr>
      </p:pic>
      <p:pic>
        <p:nvPicPr>
          <p:cNvPr id="37" name="Picture 36">
            <a:extLst>
              <a:ext uri="{FF2B5EF4-FFF2-40B4-BE49-F238E27FC236}">
                <a16:creationId xmlns:a16="http://schemas.microsoft.com/office/drawing/2014/main" id="{513E9103-8CCC-F332-6FCE-3543CDFA6B16}"/>
              </a:ext>
            </a:extLst>
          </p:cNvPr>
          <p:cNvPicPr>
            <a:picLocks noChangeAspect="1"/>
          </p:cNvPicPr>
          <p:nvPr/>
        </p:nvPicPr>
        <p:blipFill>
          <a:blip r:embed="rId7"/>
          <a:stretch>
            <a:fillRect/>
          </a:stretch>
        </p:blipFill>
        <p:spPr>
          <a:xfrm>
            <a:off x="9217671" y="1203402"/>
            <a:ext cx="1374106" cy="1003561"/>
          </a:xfrm>
          <a:prstGeom prst="rect">
            <a:avLst/>
          </a:prstGeom>
        </p:spPr>
      </p:pic>
      <p:pic>
        <p:nvPicPr>
          <p:cNvPr id="38" name="Picture 37">
            <a:extLst>
              <a:ext uri="{FF2B5EF4-FFF2-40B4-BE49-F238E27FC236}">
                <a16:creationId xmlns:a16="http://schemas.microsoft.com/office/drawing/2014/main" id="{9BA8C171-4FB2-AC1B-1BD1-C0D9676E28BF}"/>
              </a:ext>
            </a:extLst>
          </p:cNvPr>
          <p:cNvPicPr>
            <a:picLocks noChangeAspect="1"/>
          </p:cNvPicPr>
          <p:nvPr/>
        </p:nvPicPr>
        <p:blipFill>
          <a:blip r:embed="rId8"/>
          <a:stretch>
            <a:fillRect/>
          </a:stretch>
        </p:blipFill>
        <p:spPr>
          <a:xfrm>
            <a:off x="10591777" y="3509117"/>
            <a:ext cx="908383" cy="902286"/>
          </a:xfrm>
          <a:prstGeom prst="rect">
            <a:avLst/>
          </a:prstGeom>
        </p:spPr>
      </p:pic>
      <p:pic>
        <p:nvPicPr>
          <p:cNvPr id="39" name="Picture 38">
            <a:extLst>
              <a:ext uri="{FF2B5EF4-FFF2-40B4-BE49-F238E27FC236}">
                <a16:creationId xmlns:a16="http://schemas.microsoft.com/office/drawing/2014/main" id="{F219365A-C0AE-5756-BA97-D2AA96A71C3A}"/>
              </a:ext>
            </a:extLst>
          </p:cNvPr>
          <p:cNvPicPr>
            <a:picLocks noChangeAspect="1"/>
          </p:cNvPicPr>
          <p:nvPr/>
        </p:nvPicPr>
        <p:blipFill>
          <a:blip r:embed="rId9"/>
          <a:stretch>
            <a:fillRect/>
          </a:stretch>
        </p:blipFill>
        <p:spPr>
          <a:xfrm>
            <a:off x="8730992" y="4549051"/>
            <a:ext cx="1357419" cy="1003561"/>
          </a:xfrm>
          <a:prstGeom prst="rect">
            <a:avLst/>
          </a:prstGeom>
        </p:spPr>
      </p:pic>
      <p:sp>
        <p:nvSpPr>
          <p:cNvPr id="41" name="TextBox 40">
            <a:extLst>
              <a:ext uri="{FF2B5EF4-FFF2-40B4-BE49-F238E27FC236}">
                <a16:creationId xmlns:a16="http://schemas.microsoft.com/office/drawing/2014/main" id="{D76EEACA-F86D-FD8E-A976-237913B4AE41}"/>
              </a:ext>
            </a:extLst>
          </p:cNvPr>
          <p:cNvSpPr txBox="1"/>
          <p:nvPr/>
        </p:nvSpPr>
        <p:spPr>
          <a:xfrm>
            <a:off x="8730992" y="5637453"/>
            <a:ext cx="135741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414141"/>
                </a:solidFill>
                <a:effectLst/>
                <a:uLnTx/>
                <a:uFillTx/>
              </a:rPr>
              <a:t>Post-discharge follow up with PCP</a:t>
            </a:r>
          </a:p>
        </p:txBody>
      </p:sp>
      <p:sp>
        <p:nvSpPr>
          <p:cNvPr id="42" name="Rectangle: Rounded Corners 41">
            <a:extLst>
              <a:ext uri="{FF2B5EF4-FFF2-40B4-BE49-F238E27FC236}">
                <a16:creationId xmlns:a16="http://schemas.microsoft.com/office/drawing/2014/main" id="{5F3DD3F3-8017-ED60-86A5-3463D8F0662D}"/>
              </a:ext>
            </a:extLst>
          </p:cNvPr>
          <p:cNvSpPr/>
          <p:nvPr/>
        </p:nvSpPr>
        <p:spPr>
          <a:xfrm>
            <a:off x="193827" y="2329724"/>
            <a:ext cx="3163696" cy="2345971"/>
          </a:xfrm>
          <a:prstGeom prst="roundRect">
            <a:avLst/>
          </a:prstGeom>
          <a:noFill/>
          <a:ln w="12700" cap="flat" cmpd="sng" algn="ctr">
            <a:solidFill>
              <a:srgbClr val="97CC04">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6721F725-DF3A-F8BE-5B8F-4A8727D55097}"/>
              </a:ext>
            </a:extLst>
          </p:cNvPr>
          <p:cNvCxnSpPr/>
          <p:nvPr/>
        </p:nvCxnSpPr>
        <p:spPr>
          <a:xfrm>
            <a:off x="1482962" y="3586138"/>
            <a:ext cx="375125" cy="0"/>
          </a:xfrm>
          <a:prstGeom prst="straightConnector1">
            <a:avLst/>
          </a:prstGeom>
          <a:noFill/>
          <a:ln w="19050" cap="flat" cmpd="sng" algn="ctr">
            <a:solidFill>
              <a:srgbClr val="97CC04"/>
            </a:solidFill>
            <a:prstDash val="sysDash"/>
            <a:miter lim="800000"/>
            <a:tailEnd type="triangle"/>
          </a:ln>
          <a:effectLst/>
        </p:spPr>
      </p:cxnSp>
      <p:cxnSp>
        <p:nvCxnSpPr>
          <p:cNvPr id="44" name="Straight Arrow Connector 43">
            <a:extLst>
              <a:ext uri="{FF2B5EF4-FFF2-40B4-BE49-F238E27FC236}">
                <a16:creationId xmlns:a16="http://schemas.microsoft.com/office/drawing/2014/main" id="{6BD441E2-02E8-AD92-87ED-1848A8428A21}"/>
              </a:ext>
            </a:extLst>
          </p:cNvPr>
          <p:cNvCxnSpPr>
            <a:cxnSpLocks/>
          </p:cNvCxnSpPr>
          <p:nvPr/>
        </p:nvCxnSpPr>
        <p:spPr>
          <a:xfrm flipH="1">
            <a:off x="1336061" y="3730705"/>
            <a:ext cx="391962" cy="0"/>
          </a:xfrm>
          <a:prstGeom prst="straightConnector1">
            <a:avLst/>
          </a:prstGeom>
          <a:noFill/>
          <a:ln w="19050" cap="flat" cmpd="sng" algn="ctr">
            <a:solidFill>
              <a:srgbClr val="97CC04"/>
            </a:solidFill>
            <a:prstDash val="sysDash"/>
            <a:miter lim="800000"/>
            <a:tailEnd type="triangle"/>
          </a:ln>
          <a:effectLst/>
        </p:spPr>
      </p:cxnSp>
      <p:sp>
        <p:nvSpPr>
          <p:cNvPr id="45" name="TextBox 44">
            <a:extLst>
              <a:ext uri="{FF2B5EF4-FFF2-40B4-BE49-F238E27FC236}">
                <a16:creationId xmlns:a16="http://schemas.microsoft.com/office/drawing/2014/main" id="{93B7EA51-4586-6D5D-14DE-2FDDD5B29638}"/>
              </a:ext>
            </a:extLst>
          </p:cNvPr>
          <p:cNvSpPr txBox="1"/>
          <p:nvPr/>
        </p:nvSpPr>
        <p:spPr>
          <a:xfrm>
            <a:off x="116749" y="5593531"/>
            <a:ext cx="6931931" cy="830997"/>
          </a:xfrm>
          <a:prstGeom prst="rect">
            <a:avLst/>
          </a:prstGeom>
          <a:noFill/>
          <a:ln>
            <a:solidFill>
              <a:srgbClr val="97CC0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404041"/>
                </a:solidFill>
                <a:effectLst/>
                <a:uLnTx/>
                <a:uFillTx/>
              </a:rPr>
              <a:t>Health Plans and other Care Team Members are notified during different points across the care system to engage in care collaboration and treatment planning to support the member/patient. </a:t>
            </a:r>
          </a:p>
        </p:txBody>
      </p:sp>
      <p:sp>
        <p:nvSpPr>
          <p:cNvPr id="47" name="TextBox 46">
            <a:extLst>
              <a:ext uri="{FF2B5EF4-FFF2-40B4-BE49-F238E27FC236}">
                <a16:creationId xmlns:a16="http://schemas.microsoft.com/office/drawing/2014/main" id="{C4112203-F706-D966-E878-E252E29DCB8F}"/>
              </a:ext>
            </a:extLst>
          </p:cNvPr>
          <p:cNvSpPr txBox="1"/>
          <p:nvPr/>
        </p:nvSpPr>
        <p:spPr>
          <a:xfrm>
            <a:off x="7048680" y="3950830"/>
            <a:ext cx="146428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414141"/>
                </a:solidFill>
                <a:effectLst/>
                <a:uLnTx/>
                <a:uFillTx/>
              </a:rPr>
              <a:t>Taken to ED, admitted as IP</a:t>
            </a:r>
          </a:p>
        </p:txBody>
      </p:sp>
      <p:sp>
        <p:nvSpPr>
          <p:cNvPr id="48" name="TextBox 47">
            <a:extLst>
              <a:ext uri="{FF2B5EF4-FFF2-40B4-BE49-F238E27FC236}">
                <a16:creationId xmlns:a16="http://schemas.microsoft.com/office/drawing/2014/main" id="{B6C10559-D5C6-16B6-15EF-057E0FC042AB}"/>
              </a:ext>
            </a:extLst>
          </p:cNvPr>
          <p:cNvSpPr txBox="1"/>
          <p:nvPr/>
        </p:nvSpPr>
        <p:spPr>
          <a:xfrm>
            <a:off x="10471958" y="1247108"/>
            <a:ext cx="131494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414141"/>
                </a:solidFill>
                <a:effectLst/>
                <a:uLnTx/>
                <a:uFillTx/>
              </a:rPr>
              <a:t>Discharged to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414141"/>
                </a:solidFill>
                <a:effectLst/>
                <a:uLnTx/>
                <a:uFillTx/>
              </a:rPr>
              <a:t>Skilled Nursing</a:t>
            </a:r>
          </a:p>
        </p:txBody>
      </p:sp>
      <p:sp>
        <p:nvSpPr>
          <p:cNvPr id="49" name="TextBox 48">
            <a:extLst>
              <a:ext uri="{FF2B5EF4-FFF2-40B4-BE49-F238E27FC236}">
                <a16:creationId xmlns:a16="http://schemas.microsoft.com/office/drawing/2014/main" id="{61D2C4D6-9E0D-3493-8971-B75750A82752}"/>
              </a:ext>
            </a:extLst>
          </p:cNvPr>
          <p:cNvSpPr txBox="1"/>
          <p:nvPr/>
        </p:nvSpPr>
        <p:spPr>
          <a:xfrm>
            <a:off x="10471958" y="4489920"/>
            <a:ext cx="141307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414141"/>
                </a:solidFill>
                <a:effectLst/>
                <a:uLnTx/>
                <a:uFillTx/>
              </a:rPr>
              <a:t>Discharged from SNF with home health services</a:t>
            </a:r>
          </a:p>
        </p:txBody>
      </p:sp>
    </p:spTree>
    <p:extLst>
      <p:ext uri="{BB962C8B-B14F-4D97-AF65-F5344CB8AC3E}">
        <p14:creationId xmlns:p14="http://schemas.microsoft.com/office/powerpoint/2010/main" val="1756454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64454-C434-38C5-3527-7768102E1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515E4F-B4E8-0C18-44ED-D0652A1AB070}"/>
              </a:ext>
            </a:extLst>
          </p:cNvPr>
          <p:cNvSpPr>
            <a:spLocks noGrp="1"/>
          </p:cNvSpPr>
          <p:nvPr>
            <p:ph type="title"/>
          </p:nvPr>
        </p:nvSpPr>
        <p:spPr>
          <a:xfrm>
            <a:off x="2354319" y="298578"/>
            <a:ext cx="9221789" cy="855291"/>
          </a:xfrm>
        </p:spPr>
        <p:txBody>
          <a:bodyPr>
            <a:normAutofit/>
          </a:bodyPr>
          <a:lstStyle/>
          <a:p>
            <a:r>
              <a:rPr lang="en-US" sz="3200"/>
              <a:t>HEDIS Measures MCOs and Health Plans Use</a:t>
            </a:r>
            <a:endParaRPr lang="en-US" sz="3200">
              <a:solidFill>
                <a:schemeClr val="tx2"/>
              </a:solidFill>
              <a:latin typeface="+mj-lt"/>
            </a:endParaRPr>
          </a:p>
        </p:txBody>
      </p:sp>
      <p:pic>
        <p:nvPicPr>
          <p:cNvPr id="9" name="Picture 8">
            <a:extLst>
              <a:ext uri="{FF2B5EF4-FFF2-40B4-BE49-F238E27FC236}">
                <a16:creationId xmlns:a16="http://schemas.microsoft.com/office/drawing/2014/main" id="{BA67FA53-947D-149B-300E-B2A54A8A6F41}"/>
              </a:ext>
            </a:extLst>
          </p:cNvPr>
          <p:cNvPicPr>
            <a:picLocks noChangeAspect="1"/>
          </p:cNvPicPr>
          <p:nvPr/>
        </p:nvPicPr>
        <p:blipFill>
          <a:blip r:embed="rId3"/>
          <a:stretch>
            <a:fillRect/>
          </a:stretch>
        </p:blipFill>
        <p:spPr>
          <a:xfrm>
            <a:off x="9714706" y="6444524"/>
            <a:ext cx="1639093" cy="197349"/>
          </a:xfrm>
          <a:prstGeom prst="rect">
            <a:avLst/>
          </a:prstGeom>
        </p:spPr>
      </p:pic>
      <p:graphicFrame>
        <p:nvGraphicFramePr>
          <p:cNvPr id="3" name="Table 4">
            <a:extLst>
              <a:ext uri="{FF2B5EF4-FFF2-40B4-BE49-F238E27FC236}">
                <a16:creationId xmlns:a16="http://schemas.microsoft.com/office/drawing/2014/main" id="{66AD82B8-C8B4-4E8C-94F9-A1CD4AC419D5}"/>
              </a:ext>
            </a:extLst>
          </p:cNvPr>
          <p:cNvGraphicFramePr>
            <a:graphicFrameLocks noGrp="1"/>
          </p:cNvGraphicFramePr>
          <p:nvPr>
            <p:extLst>
              <p:ext uri="{D42A27DB-BD31-4B8C-83A1-F6EECF244321}">
                <p14:modId xmlns:p14="http://schemas.microsoft.com/office/powerpoint/2010/main" val="3860876829"/>
              </p:ext>
            </p:extLst>
          </p:nvPr>
        </p:nvGraphicFramePr>
        <p:xfrm>
          <a:off x="615892" y="1153869"/>
          <a:ext cx="11107359" cy="4751195"/>
        </p:xfrm>
        <a:graphic>
          <a:graphicData uri="http://schemas.openxmlformats.org/drawingml/2006/table">
            <a:tbl>
              <a:tblPr firstRow="1" bandRow="1"/>
              <a:tblGrid>
                <a:gridCol w="1302570">
                  <a:extLst>
                    <a:ext uri="{9D8B030D-6E8A-4147-A177-3AD203B41FA5}">
                      <a16:colId xmlns:a16="http://schemas.microsoft.com/office/drawing/2014/main" val="1620263721"/>
                    </a:ext>
                  </a:extLst>
                </a:gridCol>
                <a:gridCol w="4341899">
                  <a:extLst>
                    <a:ext uri="{9D8B030D-6E8A-4147-A177-3AD203B41FA5}">
                      <a16:colId xmlns:a16="http://schemas.microsoft.com/office/drawing/2014/main" val="3642596581"/>
                    </a:ext>
                  </a:extLst>
                </a:gridCol>
                <a:gridCol w="1857369">
                  <a:extLst>
                    <a:ext uri="{9D8B030D-6E8A-4147-A177-3AD203B41FA5}">
                      <a16:colId xmlns:a16="http://schemas.microsoft.com/office/drawing/2014/main" val="1323166791"/>
                    </a:ext>
                  </a:extLst>
                </a:gridCol>
                <a:gridCol w="1640272">
                  <a:extLst>
                    <a:ext uri="{9D8B030D-6E8A-4147-A177-3AD203B41FA5}">
                      <a16:colId xmlns:a16="http://schemas.microsoft.com/office/drawing/2014/main" val="786346093"/>
                    </a:ext>
                  </a:extLst>
                </a:gridCol>
                <a:gridCol w="1965249">
                  <a:extLst>
                    <a:ext uri="{9D8B030D-6E8A-4147-A177-3AD203B41FA5}">
                      <a16:colId xmlns:a16="http://schemas.microsoft.com/office/drawing/2014/main" val="2015851684"/>
                    </a:ext>
                  </a:extLst>
                </a:gridCol>
              </a:tblGrid>
              <a:tr h="3047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endParaRPr lang="en-US" sz="1400" b="0">
                        <a:solidFill>
                          <a:schemeClr val="accent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l" defTabSz="914377" rtl="0" eaLnBrk="1" fontAlgn="auto" latinLnBrk="0" hangingPunct="1">
                        <a:lnSpc>
                          <a:spcPct val="100000"/>
                        </a:lnSpc>
                        <a:spcBef>
                          <a:spcPts val="1200"/>
                        </a:spcBef>
                        <a:spcAft>
                          <a:spcPts val="0"/>
                        </a:spcAft>
                        <a:buClrTx/>
                        <a:buSzTx/>
                        <a:buFontTx/>
                        <a:buNone/>
                        <a:tabLst/>
                        <a:defRPr/>
                      </a:pPr>
                      <a:endParaRPr lang="en-US" sz="1200" b="0" i="0" kern="1200">
                        <a:solidFill>
                          <a:schemeClr val="tx1"/>
                        </a:solidFill>
                        <a:effectLst/>
                        <a:latin typeface="+mj-lt"/>
                        <a:ea typeface="+mn-ea"/>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lgn="ctr">
                        <a:spcBef>
                          <a:spcPts val="600"/>
                        </a:spcBef>
                      </a:pPr>
                      <a:r>
                        <a:rPr lang="en-US" sz="1200" b="1">
                          <a:solidFill>
                            <a:schemeClr val="bg1"/>
                          </a:solidFill>
                          <a:latin typeface="+mj-lt"/>
                        </a:rPr>
                        <a:t>Commercial</a:t>
                      </a:r>
                    </a:p>
                  </a:txBody>
                  <a:tcPr marR="182880" marT="91440" marB="91440">
                    <a:lnL w="3175" cap="flat" cmpd="sng" algn="ctr">
                      <a:noFill/>
                      <a:prstDash val="solid"/>
                      <a:round/>
                      <a:headEnd type="none" w="med" len="med"/>
                      <a:tailEnd type="none" w="med" len="med"/>
                    </a:lnL>
                    <a:lnR w="3175" cap="flat" cmpd="sng" algn="ctr">
                      <a:solidFill>
                        <a:srgbClr val="96CC04">
                          <a:lumMod val="60000"/>
                          <a:lumOff val="40000"/>
                        </a:srgbClr>
                      </a:solidFill>
                      <a:prstDash val="solid"/>
                      <a:round/>
                      <a:headEnd type="none" w="med" len="med"/>
                      <a:tailEnd type="none" w="med" len="med"/>
                    </a:lnR>
                    <a:lnT w="3175" cap="flat" cmpd="sng" algn="ctr">
                      <a:solidFill>
                        <a:srgbClr val="96CC04">
                          <a:lumMod val="60000"/>
                          <a:lumOff val="40000"/>
                        </a:srgbClr>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1976D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lgn="ctr">
                        <a:spcBef>
                          <a:spcPts val="600"/>
                        </a:spcBef>
                      </a:pPr>
                      <a:r>
                        <a:rPr lang="en-US" sz="1200" b="1">
                          <a:solidFill>
                            <a:schemeClr val="bg1"/>
                          </a:solidFill>
                          <a:latin typeface="+mj-lt"/>
                        </a:rPr>
                        <a:t>Medicare</a:t>
                      </a:r>
                    </a:p>
                  </a:txBody>
                  <a:tcPr marR="182880" marT="91440" marB="91440">
                    <a:lnL w="3175" cap="flat" cmpd="sng" algn="ctr">
                      <a:solidFill>
                        <a:srgbClr val="96CC04">
                          <a:lumMod val="60000"/>
                          <a:lumOff val="40000"/>
                        </a:srgbClr>
                      </a:solidFill>
                      <a:prstDash val="solid"/>
                      <a:round/>
                      <a:headEnd type="none" w="med" len="med"/>
                      <a:tailEnd type="none" w="med" len="med"/>
                    </a:lnL>
                    <a:lnR w="3175" cap="flat" cmpd="sng" algn="ctr">
                      <a:solidFill>
                        <a:srgbClr val="96CC04">
                          <a:lumMod val="60000"/>
                          <a:lumOff val="40000"/>
                        </a:srgbClr>
                      </a:solidFill>
                      <a:prstDash val="solid"/>
                      <a:round/>
                      <a:headEnd type="none" w="med" len="med"/>
                      <a:tailEnd type="none" w="med" len="med"/>
                    </a:lnR>
                    <a:lnT w="3175" cap="flat" cmpd="sng" algn="ctr">
                      <a:solidFill>
                        <a:srgbClr val="96CC04">
                          <a:lumMod val="60000"/>
                          <a:lumOff val="40000"/>
                        </a:srgbClr>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1976D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lgn="ctr">
                        <a:spcBef>
                          <a:spcPts val="600"/>
                        </a:spcBef>
                      </a:pPr>
                      <a:r>
                        <a:rPr lang="en-US" sz="1200" b="1">
                          <a:solidFill>
                            <a:schemeClr val="bg1"/>
                          </a:solidFill>
                          <a:latin typeface="+mj-lt"/>
                        </a:rPr>
                        <a:t>Medicaid</a:t>
                      </a:r>
                    </a:p>
                  </a:txBody>
                  <a:tcPr marR="182880" marT="91440" marB="91440">
                    <a:lnL w="3175" cap="flat" cmpd="sng" algn="ctr">
                      <a:solidFill>
                        <a:srgbClr val="96CC04">
                          <a:lumMod val="60000"/>
                          <a:lumOff val="40000"/>
                        </a:srgbClr>
                      </a:solidFill>
                      <a:prstDash val="solid"/>
                      <a:round/>
                      <a:headEnd type="none" w="med" len="med"/>
                      <a:tailEnd type="none" w="med" len="med"/>
                    </a:lnL>
                    <a:lnR>
                      <a:noFill/>
                    </a:lnR>
                    <a:lnT w="3175" cap="flat" cmpd="sng" algn="ctr">
                      <a:solidFill>
                        <a:srgbClr val="96CC04">
                          <a:lumMod val="60000"/>
                          <a:lumOff val="40000"/>
                        </a:srgbClr>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1976D2"/>
                    </a:solidFill>
                  </a:tcPr>
                </a:tc>
                <a:extLst>
                  <a:ext uri="{0D108BD9-81ED-4DB2-BD59-A6C34878D82A}">
                    <a16:rowId xmlns:a16="http://schemas.microsoft.com/office/drawing/2014/main" val="965119366"/>
                  </a:ext>
                </a:extLst>
              </a:tr>
              <a:tr h="295558">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400" b="1">
                          <a:solidFill>
                            <a:schemeClr val="tx2"/>
                          </a:solidFill>
                        </a:rPr>
                        <a:t>STANDARD (Available)</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1976D2">
                        <a:lumMod val="20000"/>
                        <a:lumOff val="80000"/>
                      </a:srgbClr>
                    </a:solidFill>
                  </a:tcPr>
                </a:tc>
                <a:tc hMerge="1">
                  <a:txBody>
                    <a:bodyPr/>
                    <a:lstStyle/>
                    <a:p>
                      <a:pPr marL="91440" marR="0" lvl="0" indent="0" algn="l" defTabSz="914377" rtl="0" eaLnBrk="1" fontAlgn="auto" latinLnBrk="0" hangingPunct="1">
                        <a:lnSpc>
                          <a:spcPct val="100000"/>
                        </a:lnSpc>
                        <a:spcBef>
                          <a:spcPts val="1200"/>
                        </a:spcBef>
                        <a:spcAft>
                          <a:spcPts val="0"/>
                        </a:spcAft>
                        <a:buClrTx/>
                        <a:buSzTx/>
                        <a:buFontTx/>
                        <a:buNone/>
                        <a:tabLst/>
                        <a:defRPr/>
                      </a:pPr>
                      <a:endParaRPr lang="en-US" sz="1200" b="0" i="0" kern="1200">
                        <a:solidFill>
                          <a:schemeClr val="tx1"/>
                        </a:solidFill>
                        <a:effectLst/>
                        <a:latin typeface="+mj-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91440" algn="ctr">
                        <a:spcBef>
                          <a:spcPts val="600"/>
                        </a:spcBef>
                      </a:pPr>
                      <a:endParaRPr lang="en-US" sz="1200" b="1">
                        <a:latin typeface="+mj-lt"/>
                      </a:endParaRPr>
                    </a:p>
                  </a:txBody>
                  <a:tcPr marR="182880"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91440" algn="ctr">
                        <a:spcBef>
                          <a:spcPts val="600"/>
                        </a:spcBef>
                      </a:pPr>
                      <a:endParaRPr lang="en-US" sz="1200" b="1">
                        <a:latin typeface="+mj-lt"/>
                      </a:endParaRPr>
                    </a:p>
                  </a:txBody>
                  <a:tcPr marR="182880"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91440" algn="ctr">
                        <a:spcBef>
                          <a:spcPts val="600"/>
                        </a:spcBef>
                      </a:pPr>
                      <a:endParaRPr lang="en-US" sz="1200" b="1">
                        <a:latin typeface="+mj-lt"/>
                      </a:endParaRPr>
                    </a:p>
                  </a:txBody>
                  <a:tcPr marR="182880"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5581693"/>
                  </a:ext>
                </a:extLst>
              </a:tr>
              <a:tr h="3808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t>IET </a:t>
                      </a:r>
                      <a:endParaRPr lang="en-US" sz="1200" b="0">
                        <a:solidFill>
                          <a:schemeClr val="accent1"/>
                        </a:solidFill>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l" defTabSz="914377" rtl="0" eaLnBrk="1" fontAlgn="auto" latinLnBrk="0" hangingPunct="1">
                        <a:lnSpc>
                          <a:spcPct val="100000"/>
                        </a:lnSpc>
                        <a:spcBef>
                          <a:spcPts val="1200"/>
                        </a:spcBef>
                        <a:spcAft>
                          <a:spcPts val="0"/>
                        </a:spcAft>
                        <a:buClrTx/>
                        <a:buSzTx/>
                        <a:buFontTx/>
                        <a:buNone/>
                        <a:tabLst/>
                        <a:defRPr/>
                      </a:pPr>
                      <a:r>
                        <a:rPr lang="en-US" sz="1200" b="0" i="0" kern="1200">
                          <a:solidFill>
                            <a:schemeClr val="tx1"/>
                          </a:solidFill>
                          <a:effectLst/>
                          <a:latin typeface="+mj-lt"/>
                          <a:ea typeface="+mn-ea"/>
                          <a:cs typeface="+mn-cs"/>
                        </a:rPr>
                        <a:t>Initiation and Engagement of Alcohol and Other Drug Abuse or Dependence Treatment</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0761127"/>
                  </a:ext>
                </a:extLst>
              </a:tr>
              <a:tr h="3808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t>FUM </a:t>
                      </a:r>
                      <a:endParaRPr lang="en-US" sz="1200" b="0">
                        <a:solidFill>
                          <a:schemeClr val="accent1"/>
                        </a:solidFill>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spcBef>
                          <a:spcPts val="1200"/>
                        </a:spcBef>
                      </a:pPr>
                      <a:r>
                        <a:rPr lang="en-US" sz="1200" b="0">
                          <a:solidFill>
                            <a:schemeClr val="dk1"/>
                          </a:solidFill>
                          <a:latin typeface="+mj-lt"/>
                          <a:ea typeface="Calibri"/>
                          <a:cs typeface="Calibri"/>
                          <a:sym typeface="Calibri"/>
                        </a:rPr>
                        <a:t>Follow up After Emergency Department Visit for Mental Illness </a:t>
                      </a:r>
                      <a:endParaRPr lang="en-US" sz="1200" b="0">
                        <a:latin typeface="+mj-lt"/>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083468"/>
                  </a:ext>
                </a:extLst>
              </a:tr>
              <a:tr h="3808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t>FUA </a:t>
                      </a:r>
                      <a:endParaRPr lang="en-US" sz="1200" b="0">
                        <a:solidFill>
                          <a:schemeClr val="accent1"/>
                        </a:solidFill>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l" defTabSz="914377" rtl="0" eaLnBrk="1" fontAlgn="auto" latinLnBrk="0" hangingPunct="1">
                        <a:lnSpc>
                          <a:spcPct val="100000"/>
                        </a:lnSpc>
                        <a:spcBef>
                          <a:spcPts val="1200"/>
                        </a:spcBef>
                        <a:spcAft>
                          <a:spcPts val="0"/>
                        </a:spcAft>
                        <a:buClrTx/>
                        <a:buSzTx/>
                        <a:buFontTx/>
                        <a:buNone/>
                        <a:tabLst/>
                        <a:defRPr/>
                      </a:pPr>
                      <a:r>
                        <a:rPr lang="en-US" sz="1200" b="0">
                          <a:solidFill>
                            <a:schemeClr val="dk1"/>
                          </a:solidFill>
                          <a:latin typeface="+mj-lt"/>
                          <a:ea typeface="Calibri"/>
                          <a:cs typeface="Calibri"/>
                          <a:sym typeface="Calibri"/>
                        </a:rPr>
                        <a:t>Follow-Up After Emergency Department Visit for Alcohol and Other Drug Abuse or Dependence </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300469"/>
                  </a:ext>
                </a:extLst>
              </a:tr>
              <a:tr h="3808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solidFill>
                            <a:schemeClr val="tx1"/>
                          </a:solidFill>
                        </a:rPr>
                        <a:t>FUI</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l" defTabSz="914377" rtl="0" eaLnBrk="1" fontAlgn="auto" latinLnBrk="0" hangingPunct="1">
                        <a:lnSpc>
                          <a:spcPct val="100000"/>
                        </a:lnSpc>
                        <a:spcBef>
                          <a:spcPts val="1200"/>
                        </a:spcBef>
                        <a:spcAft>
                          <a:spcPts val="0"/>
                        </a:spcAft>
                        <a:buClrTx/>
                        <a:buSzTx/>
                        <a:buFontTx/>
                        <a:buNone/>
                        <a:tabLst/>
                        <a:defRPr/>
                      </a:pPr>
                      <a:r>
                        <a:rPr lang="en-US" sz="1200" b="0" i="0" kern="1200">
                          <a:solidFill>
                            <a:schemeClr val="tx1"/>
                          </a:solidFill>
                          <a:effectLst/>
                          <a:latin typeface="+mn-lt"/>
                          <a:ea typeface="+mn-ea"/>
                          <a:cs typeface="+mn-cs"/>
                        </a:rPr>
                        <a:t>Follow-Up After High-Intensity Care for Substance Use Disorder</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1464298"/>
                  </a:ext>
                </a:extLst>
              </a:tr>
              <a:tr h="3925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solidFill>
                            <a:schemeClr val="tx1"/>
                          </a:solidFill>
                        </a:rPr>
                        <a:t>FUH</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l" defTabSz="914377" rtl="0" eaLnBrk="1" fontAlgn="auto" latinLnBrk="0" hangingPunct="1">
                        <a:lnSpc>
                          <a:spcPct val="100000"/>
                        </a:lnSpc>
                        <a:spcBef>
                          <a:spcPts val="1200"/>
                        </a:spcBef>
                        <a:spcAft>
                          <a:spcPts val="0"/>
                        </a:spcAft>
                        <a:buClrTx/>
                        <a:buSzTx/>
                        <a:buFontTx/>
                        <a:buNone/>
                        <a:tabLst/>
                        <a:defRPr/>
                      </a:pPr>
                      <a:r>
                        <a:rPr lang="en-US" sz="1200" b="0" i="0" kern="1200">
                          <a:solidFill>
                            <a:schemeClr val="tx1"/>
                          </a:solidFill>
                          <a:effectLst/>
                          <a:latin typeface="+mn-lt"/>
                          <a:ea typeface="+mn-ea"/>
                          <a:cs typeface="+mn-cs"/>
                        </a:rPr>
                        <a:t>Follow-Up After Hospitalization for Mental Illness</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dk1"/>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2908913"/>
                  </a:ext>
                </a:extLst>
              </a:tr>
              <a:tr h="253919">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400" b="1"/>
                        <a:t>COMMON CUSTOM REQUESTS</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1976D2">
                        <a:lumMod val="20000"/>
                        <a:lumOff val="80000"/>
                      </a:srgbClr>
                    </a:solidFill>
                  </a:tcPr>
                </a:tc>
                <a:tc hMerge="1">
                  <a:txBody>
                    <a:bodyPr/>
                    <a:lstStyle/>
                    <a:p>
                      <a:pPr marL="91440" marR="0" lvl="0" indent="0" algn="l" defTabSz="914377" rtl="0" eaLnBrk="1" fontAlgn="auto" latinLnBrk="0" hangingPunct="1">
                        <a:lnSpc>
                          <a:spcPct val="100000"/>
                        </a:lnSpc>
                        <a:spcBef>
                          <a:spcPts val="1200"/>
                        </a:spcBef>
                        <a:spcAft>
                          <a:spcPts val="0"/>
                        </a:spcAft>
                        <a:buClrTx/>
                        <a:buSzTx/>
                        <a:buFontTx/>
                        <a:buNone/>
                        <a:tabLst/>
                        <a:defRPr/>
                      </a:pPr>
                      <a:endParaRPr lang="en-US" sz="1400" b="0" u="none" strike="noStrike" cap="none">
                        <a:solidFill>
                          <a:schemeClr val="dk1"/>
                        </a:solidFill>
                        <a:latin typeface="+mj-lt"/>
                        <a:ea typeface="Calibri"/>
                        <a:cs typeface="Calibri"/>
                        <a:sym typeface="Calibri"/>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91440" marR="0" lvl="0" indent="0" algn="ctr" defTabSz="914377" rtl="0" eaLnBrk="1" fontAlgn="auto" latinLnBrk="0" hangingPunct="1">
                        <a:lnSpc>
                          <a:spcPct val="100000"/>
                        </a:lnSpc>
                        <a:spcBef>
                          <a:spcPts val="1200"/>
                        </a:spcBef>
                        <a:spcAft>
                          <a:spcPts val="0"/>
                        </a:spcAft>
                        <a:buClrTx/>
                        <a:buSzTx/>
                        <a:buFontTx/>
                        <a:buNone/>
                        <a:tabLst/>
                        <a:defRPr/>
                      </a:pPr>
                      <a:endParaRPr lang="en-US" sz="1400" b="1" kern="1200">
                        <a:solidFill>
                          <a:schemeClr val="dk1"/>
                        </a:solidFill>
                        <a:latin typeface="+mj-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91440" marR="0" lvl="0" indent="0" algn="ctr" defTabSz="914377" rtl="0" eaLnBrk="1" fontAlgn="auto" latinLnBrk="0" hangingPunct="1">
                        <a:lnSpc>
                          <a:spcPct val="100000"/>
                        </a:lnSpc>
                        <a:spcBef>
                          <a:spcPts val="1200"/>
                        </a:spcBef>
                        <a:spcAft>
                          <a:spcPts val="0"/>
                        </a:spcAft>
                        <a:buClrTx/>
                        <a:buSzTx/>
                        <a:buFontTx/>
                        <a:buNone/>
                        <a:tabLst/>
                        <a:defRPr/>
                      </a:pPr>
                      <a:endParaRPr lang="en-US" sz="1400" b="1" kern="1200">
                        <a:solidFill>
                          <a:schemeClr val="dk1"/>
                        </a:solidFill>
                        <a:latin typeface="+mj-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91440" marR="0" lvl="0" indent="0" algn="ctr" defTabSz="914377" rtl="0" eaLnBrk="1" fontAlgn="auto" latinLnBrk="0" hangingPunct="1">
                        <a:lnSpc>
                          <a:spcPct val="100000"/>
                        </a:lnSpc>
                        <a:spcBef>
                          <a:spcPts val="1200"/>
                        </a:spcBef>
                        <a:spcAft>
                          <a:spcPts val="0"/>
                        </a:spcAft>
                        <a:buClrTx/>
                        <a:buSzTx/>
                        <a:buFontTx/>
                        <a:buNone/>
                        <a:tabLst/>
                        <a:defRPr/>
                      </a:pPr>
                      <a:endParaRPr lang="en-US" sz="1400" b="1" kern="1200">
                        <a:solidFill>
                          <a:schemeClr val="dk1"/>
                        </a:solidFill>
                        <a:latin typeface="+mj-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9977842"/>
                  </a:ext>
                </a:extLst>
              </a:tr>
              <a:tr h="3808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solidFill>
                            <a:schemeClr val="tx2"/>
                          </a:solidFill>
                        </a:rPr>
                        <a:t>FMC </a:t>
                      </a:r>
                      <a:endParaRPr lang="en-US" sz="1200" b="0">
                        <a:solidFill>
                          <a:schemeClr val="tx2"/>
                        </a:solidFill>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l" defTabSz="914377" rtl="0" eaLnBrk="1" fontAlgn="auto" latinLnBrk="0" hangingPunct="1">
                        <a:lnSpc>
                          <a:spcPct val="100000"/>
                        </a:lnSpc>
                        <a:spcBef>
                          <a:spcPts val="1200"/>
                        </a:spcBef>
                        <a:spcAft>
                          <a:spcPts val="0"/>
                        </a:spcAft>
                        <a:buClrTx/>
                        <a:buSzTx/>
                        <a:buFontTx/>
                        <a:buNone/>
                        <a:tabLst/>
                        <a:defRPr/>
                      </a:pPr>
                      <a:r>
                        <a:rPr lang="en-US" sz="1200" b="0" i="0" kern="1200">
                          <a:solidFill>
                            <a:schemeClr val="tx2"/>
                          </a:solidFill>
                          <a:effectLst/>
                          <a:latin typeface="+mj-lt"/>
                          <a:ea typeface="+mn-ea"/>
                          <a:cs typeface="+mn-cs"/>
                        </a:rPr>
                        <a:t>Follow-Up After Emergency Department Visit for People With High-Risk Multiple Chronic Conditions</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lgn="ctr">
                        <a:spcBef>
                          <a:spcPts val="600"/>
                        </a:spcBef>
                      </a:pPr>
                      <a:endParaRPr lang="en-US" sz="1200" b="1">
                        <a:solidFill>
                          <a:schemeClr val="tx2"/>
                        </a:solidFill>
                        <a:latin typeface="+mj-lt"/>
                      </a:endParaRPr>
                    </a:p>
                  </a:txBody>
                  <a:tcPr marR="182880" marT="91440" marB="91440">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lgn="ctr">
                        <a:spcBef>
                          <a:spcPts val="600"/>
                        </a:spcBef>
                      </a:pPr>
                      <a:r>
                        <a:rPr lang="en-US" sz="1200" b="1">
                          <a:solidFill>
                            <a:schemeClr val="tx2"/>
                          </a:solidFill>
                          <a:latin typeface="+mj-lt"/>
                        </a:rPr>
                        <a:t>X</a:t>
                      </a:r>
                    </a:p>
                  </a:txBody>
                  <a:tcPr marR="182880" marT="91440" marB="91440">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lgn="ctr">
                        <a:spcBef>
                          <a:spcPts val="600"/>
                        </a:spcBef>
                      </a:pPr>
                      <a:endParaRPr lang="en-US" sz="1200" b="1">
                        <a:solidFill>
                          <a:schemeClr val="tx2"/>
                        </a:solidFill>
                        <a:latin typeface="+mj-lt"/>
                      </a:endParaRPr>
                    </a:p>
                  </a:txBody>
                  <a:tcPr marR="182880" marT="91440" marB="91440">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3664488"/>
                  </a:ext>
                </a:extLst>
              </a:tr>
              <a:tr h="22852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solidFill>
                            <a:schemeClr val="tx2"/>
                          </a:solidFill>
                        </a:rPr>
                        <a:t>PPC</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l" defTabSz="914377" rtl="0" eaLnBrk="1" fontAlgn="auto" latinLnBrk="0" hangingPunct="1">
                        <a:lnSpc>
                          <a:spcPct val="100000"/>
                        </a:lnSpc>
                        <a:spcBef>
                          <a:spcPts val="1200"/>
                        </a:spcBef>
                        <a:spcAft>
                          <a:spcPts val="0"/>
                        </a:spcAft>
                        <a:buClrTx/>
                        <a:buSzTx/>
                        <a:buFontTx/>
                        <a:buNone/>
                        <a:tabLst/>
                        <a:defRPr/>
                      </a:pPr>
                      <a:r>
                        <a:rPr lang="en-US" sz="1200" b="0" i="0" kern="1200">
                          <a:solidFill>
                            <a:schemeClr val="tx2"/>
                          </a:solidFill>
                          <a:effectLst/>
                          <a:latin typeface="+mj-lt"/>
                          <a:ea typeface="+mn-ea"/>
                          <a:cs typeface="+mn-cs"/>
                        </a:rPr>
                        <a:t>Prenatal and Postpartum Care</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tx2"/>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endParaRPr lang="en-US" sz="1200" b="1" kern="1200">
                        <a:solidFill>
                          <a:schemeClr val="tx2"/>
                        </a:solidFill>
                        <a:latin typeface="+mj-lt"/>
                        <a:ea typeface="+mn-ea"/>
                        <a:cs typeface="+mn-cs"/>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tx2"/>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7802222"/>
                  </a:ext>
                </a:extLst>
              </a:tr>
              <a:tr h="22852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solidFill>
                            <a:schemeClr val="tx2"/>
                          </a:solidFill>
                        </a:rPr>
                        <a:t>AMR</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l" defTabSz="914377" rtl="0" eaLnBrk="1" fontAlgn="auto" latinLnBrk="0" hangingPunct="1">
                        <a:lnSpc>
                          <a:spcPct val="100000"/>
                        </a:lnSpc>
                        <a:spcBef>
                          <a:spcPts val="1200"/>
                        </a:spcBef>
                        <a:spcAft>
                          <a:spcPts val="0"/>
                        </a:spcAft>
                        <a:buClrTx/>
                        <a:buSzTx/>
                        <a:buFontTx/>
                        <a:buNone/>
                        <a:tabLst/>
                        <a:defRPr/>
                      </a:pPr>
                      <a:r>
                        <a:rPr lang="en-US" sz="1200" b="0" u="none" strike="noStrike" cap="none">
                          <a:solidFill>
                            <a:schemeClr val="tx2"/>
                          </a:solidFill>
                          <a:latin typeface="+mj-lt"/>
                          <a:ea typeface="Calibri"/>
                          <a:cs typeface="Calibri"/>
                          <a:sym typeface="Calibri"/>
                        </a:rPr>
                        <a:t>Asthma Medication Ratio </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tx2"/>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endParaRPr lang="en-US" sz="1200" b="1" kern="1200">
                        <a:solidFill>
                          <a:schemeClr val="tx2"/>
                        </a:solidFill>
                        <a:latin typeface="+mj-lt"/>
                        <a:ea typeface="+mn-ea"/>
                        <a:cs typeface="+mn-cs"/>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tx2"/>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844460"/>
                  </a:ext>
                </a:extLst>
              </a:tr>
              <a:tr h="22852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solidFill>
                            <a:schemeClr val="tx2"/>
                          </a:solidFill>
                        </a:rPr>
                        <a:t>PCE</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spcBef>
                          <a:spcPts val="1200"/>
                        </a:spcBef>
                      </a:pPr>
                      <a:r>
                        <a:rPr lang="en-US" sz="1200" b="0">
                          <a:solidFill>
                            <a:schemeClr val="tx2"/>
                          </a:solidFill>
                          <a:latin typeface="+mj-lt"/>
                          <a:ea typeface="Calibri"/>
                          <a:cs typeface="Calibri"/>
                          <a:sym typeface="Calibri"/>
                        </a:rPr>
                        <a:t>Pharmacotherapy Management of COPD </a:t>
                      </a:r>
                      <a:endParaRPr lang="en-US" sz="1200" b="0">
                        <a:solidFill>
                          <a:schemeClr val="tx2"/>
                        </a:solidFill>
                        <a:latin typeface="+mj-lt"/>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tx2"/>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tx2"/>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kern="1200">
                          <a:solidFill>
                            <a:schemeClr val="tx2"/>
                          </a:solidFill>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214546"/>
                  </a:ext>
                </a:extLst>
              </a:tr>
              <a:tr h="22852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1200"/>
                        </a:spcBef>
                      </a:pPr>
                      <a:r>
                        <a:rPr lang="en-US" sz="1200" b="1">
                          <a:solidFill>
                            <a:schemeClr val="tx2"/>
                          </a:solidFill>
                        </a:rPr>
                        <a:t>OSW</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a:spcBef>
                          <a:spcPts val="1200"/>
                        </a:spcBef>
                      </a:pPr>
                      <a:r>
                        <a:rPr lang="en-US" sz="1200" b="0">
                          <a:solidFill>
                            <a:schemeClr val="tx2"/>
                          </a:solidFill>
                          <a:latin typeface="+mj-lt"/>
                          <a:ea typeface="Calibri"/>
                          <a:cs typeface="Calibri"/>
                          <a:sym typeface="Calibri"/>
                        </a:rPr>
                        <a:t>Osteoporosis Screening in Older Women</a:t>
                      </a:r>
                      <a:endParaRPr lang="en-US" sz="1200" b="0">
                        <a:solidFill>
                          <a:schemeClr val="tx2"/>
                        </a:solidFill>
                        <a:latin typeface="+mj-lt"/>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endParaRPr lang="en-US" sz="1200" b="1" i="0" kern="1200">
                        <a:solidFill>
                          <a:schemeClr val="tx2"/>
                        </a:solidFill>
                        <a:effectLst/>
                        <a:latin typeface="+mj-lt"/>
                        <a:ea typeface="+mn-ea"/>
                        <a:cs typeface="+mn-cs"/>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r>
                        <a:rPr lang="en-US" sz="1200" b="1" i="0" kern="1200">
                          <a:solidFill>
                            <a:schemeClr val="tx2"/>
                          </a:solidFill>
                          <a:effectLst/>
                          <a:latin typeface="+mj-lt"/>
                          <a:ea typeface="+mn-ea"/>
                          <a:cs typeface="+mn-cs"/>
                        </a:rPr>
                        <a:t>X</a:t>
                      </a: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91440" marR="0" lvl="0" indent="0" algn="ctr" defTabSz="914377" rtl="0" eaLnBrk="1" fontAlgn="auto" latinLnBrk="0" hangingPunct="1">
                        <a:lnSpc>
                          <a:spcPct val="100000"/>
                        </a:lnSpc>
                        <a:spcBef>
                          <a:spcPts val="1200"/>
                        </a:spcBef>
                        <a:spcAft>
                          <a:spcPts val="0"/>
                        </a:spcAft>
                        <a:buClrTx/>
                        <a:buSzTx/>
                        <a:buFontTx/>
                        <a:buNone/>
                        <a:tabLst/>
                        <a:defRPr/>
                      </a:pPr>
                      <a:endParaRPr lang="en-US" sz="1200" b="1" i="0" kern="1200">
                        <a:solidFill>
                          <a:schemeClr val="tx2"/>
                        </a:solidFill>
                        <a:effectLst/>
                        <a:latin typeface="+mj-lt"/>
                        <a:ea typeface="+mn-ea"/>
                        <a:cs typeface="+mn-cs"/>
                      </a:endParaRPr>
                    </a:p>
                  </a:txBody>
                  <a:tcPr>
                    <a:lnL w="3175" cap="flat" cmpd="sng" algn="ctr">
                      <a:solidFill>
                        <a:srgbClr val="414141"/>
                      </a:solidFill>
                      <a:prstDash val="solid"/>
                      <a:round/>
                      <a:headEnd type="none" w="med" len="med"/>
                      <a:tailEnd type="none" w="med" len="med"/>
                    </a:lnL>
                    <a:lnR w="3175" cap="flat" cmpd="sng" algn="ctr">
                      <a:solidFill>
                        <a:srgbClr val="414141"/>
                      </a:solidFill>
                      <a:prstDash val="solid"/>
                      <a:round/>
                      <a:headEnd type="none" w="med" len="med"/>
                      <a:tailEnd type="none" w="med" len="med"/>
                    </a:lnR>
                    <a:lnT w="3175" cap="flat" cmpd="sng" algn="ctr">
                      <a:solidFill>
                        <a:srgbClr val="414141"/>
                      </a:solidFill>
                      <a:prstDash val="solid"/>
                      <a:round/>
                      <a:headEnd type="none" w="med" len="med"/>
                      <a:tailEnd type="none" w="med" len="med"/>
                    </a:lnT>
                    <a:lnB w="3175"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8672535"/>
                  </a:ext>
                </a:extLst>
              </a:tr>
            </a:tbl>
          </a:graphicData>
        </a:graphic>
      </p:graphicFrame>
    </p:spTree>
    <p:extLst>
      <p:ext uri="{BB962C8B-B14F-4D97-AF65-F5344CB8AC3E}">
        <p14:creationId xmlns:p14="http://schemas.microsoft.com/office/powerpoint/2010/main" val="170285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a:extLst>
              <a:ext uri="{FF2B5EF4-FFF2-40B4-BE49-F238E27FC236}">
                <a16:creationId xmlns:a16="http://schemas.microsoft.com/office/drawing/2014/main" id="{C4259617-B7C4-4734-B0FD-50A0BF14E1FC}"/>
              </a:ext>
            </a:extLst>
          </p:cNvPr>
          <p:cNvSpPr/>
          <p:nvPr/>
        </p:nvSpPr>
        <p:spPr>
          <a:xfrm rot="5400000">
            <a:off x="1423952" y="3545048"/>
            <a:ext cx="503834" cy="245425"/>
          </a:xfrm>
          <a:prstGeom prst="triangl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4E7F893-5B1F-4CFB-B8D9-8CDFEFB33EFE}"/>
              </a:ext>
            </a:extLst>
          </p:cNvPr>
          <p:cNvSpPr/>
          <p:nvPr/>
        </p:nvSpPr>
        <p:spPr>
          <a:xfrm rot="5400000">
            <a:off x="1421530" y="4861498"/>
            <a:ext cx="503833" cy="250270"/>
          </a:xfrm>
          <a:prstGeom prst="triangl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CB4D8D-4A9D-42B9-8D8B-2C063E4A3F2F}"/>
              </a:ext>
            </a:extLst>
          </p:cNvPr>
          <p:cNvSpPr>
            <a:spLocks noGrp="1"/>
          </p:cNvSpPr>
          <p:nvPr>
            <p:ph type="title"/>
          </p:nvPr>
        </p:nvSpPr>
        <p:spPr>
          <a:xfrm>
            <a:off x="5005694" y="265240"/>
            <a:ext cx="2180611" cy="756400"/>
          </a:xfrm>
        </p:spPr>
        <p:txBody>
          <a:bodyPr/>
          <a:lstStyle/>
          <a:p>
            <a:r>
              <a:rPr lang="en-US"/>
              <a:t>Agenda</a:t>
            </a:r>
          </a:p>
        </p:txBody>
      </p:sp>
      <p:sp>
        <p:nvSpPr>
          <p:cNvPr id="7" name="TextBox 6">
            <a:extLst>
              <a:ext uri="{FF2B5EF4-FFF2-40B4-BE49-F238E27FC236}">
                <a16:creationId xmlns:a16="http://schemas.microsoft.com/office/drawing/2014/main" id="{BE415A30-D6C0-46FF-A345-F8AE0D221DE0}"/>
              </a:ext>
            </a:extLst>
          </p:cNvPr>
          <p:cNvSpPr txBox="1"/>
          <p:nvPr/>
        </p:nvSpPr>
        <p:spPr>
          <a:xfrm>
            <a:off x="1548311" y="1153987"/>
            <a:ext cx="9948745" cy="472437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t>Introductions</a:t>
            </a:r>
          </a:p>
          <a:p>
            <a:pPr marL="800100" lvl="1" indent="-342900">
              <a:buFont typeface="Courier New" panose="02070309020205020404" pitchFamily="49" charset="0"/>
              <a:buChar char="o"/>
            </a:pPr>
            <a:r>
              <a:rPr lang="en-US" sz="1600" b="1"/>
              <a:t>Dana Wilson</a:t>
            </a:r>
            <a:r>
              <a:rPr lang="en-US" sz="1600"/>
              <a:t>, PMP, Program Manager, HFS, Division of Medical Programs, Program &amp; Policy Coordination, Federal Health Information Planning</a:t>
            </a:r>
            <a:endParaRPr lang="en-US" sz="1600">
              <a:cs typeface="Arial"/>
            </a:endParaRPr>
          </a:p>
          <a:p>
            <a:pPr marL="800100" lvl="1" indent="-342900">
              <a:buFont typeface="Courier New" panose="02070309020205020404" pitchFamily="49" charset="0"/>
              <a:buChar char="o"/>
            </a:pPr>
            <a:r>
              <a:rPr lang="en-US" sz="1600" b="1"/>
              <a:t>Nancy Sehy</a:t>
            </a:r>
            <a:r>
              <a:rPr lang="en-US" sz="1600"/>
              <a:t>, BSN, RN, CHPCA, Clinical Solutions Lead, PointClickCare</a:t>
            </a:r>
          </a:p>
          <a:p>
            <a:pPr marL="800100" lvl="1" indent="-342900">
              <a:buFont typeface="Courier New" panose="02070309020205020404" pitchFamily="49" charset="0"/>
              <a:buChar char="o"/>
            </a:pPr>
            <a:r>
              <a:rPr lang="en-US" sz="1600" b="1"/>
              <a:t>Octavio Aguiar</a:t>
            </a:r>
            <a:r>
              <a:rPr lang="en-US" sz="1600"/>
              <a:t>, LCPC, CCM, Manager, Customer Success, PointClickCare</a:t>
            </a:r>
          </a:p>
          <a:p>
            <a:pPr marL="800100" lvl="1" indent="-342900">
              <a:buFont typeface="Courier New" panose="02070309020205020404" pitchFamily="49" charset="0"/>
              <a:buChar char="o"/>
            </a:pPr>
            <a:r>
              <a:rPr lang="en-US" sz="1600" b="1">
                <a:cs typeface="Arial"/>
              </a:rPr>
              <a:t>Brian Bench</a:t>
            </a:r>
            <a:r>
              <a:rPr lang="en-US" sz="1600">
                <a:cs typeface="Arial"/>
              </a:rPr>
              <a:t>, Sr. Solution Engineer, PointClickCare</a:t>
            </a:r>
          </a:p>
          <a:p>
            <a:pPr lvl="1"/>
            <a:endParaRPr lang="en-US" sz="1600"/>
          </a:p>
          <a:p>
            <a:pPr marL="285750" indent="-285750">
              <a:spcBef>
                <a:spcPts val="600"/>
              </a:spcBef>
              <a:buFont typeface="Arial" panose="020B0604020202020204" pitchFamily="34" charset="0"/>
              <a:buChar char="•"/>
            </a:pPr>
            <a:r>
              <a:rPr lang="en-US"/>
              <a:t>HealthChoice Illinois ADT Program Updates</a:t>
            </a:r>
          </a:p>
          <a:p>
            <a:pPr marL="285750" indent="-285750">
              <a:spcBef>
                <a:spcPts val="600"/>
              </a:spcBef>
              <a:buFont typeface="Arial" panose="020B0604020202020204" pitchFamily="34" charset="0"/>
              <a:buChar char="•"/>
            </a:pPr>
            <a:r>
              <a:rPr lang="en-US">
                <a:cs typeface="Arial"/>
              </a:rPr>
              <a:t>Technical Advisory Committee Update</a:t>
            </a:r>
          </a:p>
          <a:p>
            <a:pPr marL="285750" indent="-285750">
              <a:spcBef>
                <a:spcPts val="600"/>
              </a:spcBef>
              <a:buFont typeface="Arial" panose="020B0604020202020204" pitchFamily="34" charset="0"/>
              <a:buChar char="•"/>
            </a:pPr>
            <a:r>
              <a:rPr lang="en-US">
                <a:cs typeface="Arial"/>
              </a:rPr>
              <a:t>Provider Notice Review</a:t>
            </a:r>
          </a:p>
          <a:p>
            <a:pPr marL="285750" indent="-285750">
              <a:spcBef>
                <a:spcPts val="600"/>
              </a:spcBef>
              <a:buFont typeface="Arial" panose="020B0604020202020204" pitchFamily="34" charset="0"/>
              <a:buChar char="•"/>
            </a:pPr>
            <a:r>
              <a:rPr lang="en-US">
                <a:cs typeface="Arial"/>
              </a:rPr>
              <a:t>Network Effect</a:t>
            </a:r>
          </a:p>
          <a:p>
            <a:pPr marL="285750" indent="-285750">
              <a:spcBef>
                <a:spcPts val="600"/>
              </a:spcBef>
              <a:buFont typeface="Arial" panose="020B0604020202020204" pitchFamily="34" charset="0"/>
              <a:buChar char="•"/>
            </a:pPr>
            <a:r>
              <a:rPr lang="en-US">
                <a:cs typeface="Arial"/>
              </a:rPr>
              <a:t>Platform Items- File Submission</a:t>
            </a:r>
          </a:p>
          <a:p>
            <a:pPr marL="285750" indent="-285750">
              <a:spcBef>
                <a:spcPts val="600"/>
              </a:spcBef>
              <a:buFont typeface="Arial" panose="020B0604020202020204" pitchFamily="34" charset="0"/>
              <a:buChar char="•"/>
            </a:pPr>
            <a:r>
              <a:rPr lang="en-US">
                <a:cs typeface="Arial"/>
              </a:rPr>
              <a:t>Collaboration Examples</a:t>
            </a:r>
            <a:endParaRPr lang="en-US"/>
          </a:p>
          <a:p>
            <a:pPr marL="285750" indent="-285750">
              <a:spcBef>
                <a:spcPts val="600"/>
              </a:spcBef>
              <a:buFont typeface="Arial" panose="020B0604020202020204" pitchFamily="34" charset="0"/>
              <a:buChar char="•"/>
            </a:pPr>
            <a:r>
              <a:rPr lang="en-US"/>
              <a:t>Upcoming Events </a:t>
            </a:r>
            <a:endParaRPr lang="en-US">
              <a:cs typeface="Arial"/>
            </a:endParaRPr>
          </a:p>
          <a:p>
            <a:pPr marL="285750" indent="-285750">
              <a:buFont typeface="Arial" panose="020B0604020202020204" pitchFamily="34" charset="0"/>
              <a:buChar char="•"/>
            </a:pPr>
            <a:endParaRPr lang="en-US" sz="2400">
              <a:cs typeface="Arial"/>
            </a:endParaRPr>
          </a:p>
        </p:txBody>
      </p:sp>
      <p:pic>
        <p:nvPicPr>
          <p:cNvPr id="2" name="Picture 1">
            <a:extLst>
              <a:ext uri="{FF2B5EF4-FFF2-40B4-BE49-F238E27FC236}">
                <a16:creationId xmlns:a16="http://schemas.microsoft.com/office/drawing/2014/main" id="{2DF38AE7-C530-E168-874F-6383618FD6EC}"/>
              </a:ext>
            </a:extLst>
          </p:cNvPr>
          <p:cNvPicPr>
            <a:picLocks noChangeAspect="1"/>
          </p:cNvPicPr>
          <p:nvPr/>
        </p:nvPicPr>
        <p:blipFill>
          <a:blip r:embed="rId3"/>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474921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2F3D-5095-77AA-2DA5-FBD4D8FB1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6EB4A-D25C-CE33-8F32-AB1EEC92E1DA}"/>
              </a:ext>
            </a:extLst>
          </p:cNvPr>
          <p:cNvSpPr>
            <a:spLocks noGrp="1"/>
          </p:cNvSpPr>
          <p:nvPr>
            <p:ph type="title"/>
          </p:nvPr>
        </p:nvSpPr>
        <p:spPr>
          <a:xfrm>
            <a:off x="2806262" y="437481"/>
            <a:ext cx="9105070" cy="921245"/>
          </a:xfrm>
        </p:spPr>
        <p:txBody>
          <a:bodyPr>
            <a:normAutofit/>
          </a:bodyPr>
          <a:lstStyle/>
          <a:p>
            <a:r>
              <a:rPr lang="en-US" sz="3200"/>
              <a:t>Driving Collaboration</a:t>
            </a:r>
            <a:endParaRPr lang="en-US" sz="3200">
              <a:solidFill>
                <a:schemeClr val="tx2"/>
              </a:solidFill>
              <a:latin typeface="+mj-lt"/>
            </a:endParaRPr>
          </a:p>
        </p:txBody>
      </p:sp>
      <p:pic>
        <p:nvPicPr>
          <p:cNvPr id="9" name="Picture 8">
            <a:extLst>
              <a:ext uri="{FF2B5EF4-FFF2-40B4-BE49-F238E27FC236}">
                <a16:creationId xmlns:a16="http://schemas.microsoft.com/office/drawing/2014/main" id="{D67A9EAF-72B7-CC0B-D1C8-5EAA97F4F6A4}"/>
              </a:ext>
            </a:extLst>
          </p:cNvPr>
          <p:cNvPicPr>
            <a:picLocks noChangeAspect="1"/>
          </p:cNvPicPr>
          <p:nvPr/>
        </p:nvPicPr>
        <p:blipFill>
          <a:blip r:embed="rId3"/>
          <a:stretch>
            <a:fillRect/>
          </a:stretch>
        </p:blipFill>
        <p:spPr>
          <a:xfrm>
            <a:off x="9714706" y="6444524"/>
            <a:ext cx="1639093" cy="197349"/>
          </a:xfrm>
          <a:prstGeom prst="rect">
            <a:avLst/>
          </a:prstGeom>
        </p:spPr>
      </p:pic>
      <p:pic>
        <p:nvPicPr>
          <p:cNvPr id="3" name="Picture Placeholder 8">
            <a:extLst>
              <a:ext uri="{FF2B5EF4-FFF2-40B4-BE49-F238E27FC236}">
                <a16:creationId xmlns:a16="http://schemas.microsoft.com/office/drawing/2014/main" id="{BAFFB288-49AB-DFF5-16BE-0C3CED6E3624}"/>
              </a:ext>
            </a:extLst>
          </p:cNvPr>
          <p:cNvPicPr>
            <a:picLocks noChangeAspect="1"/>
          </p:cNvPicPr>
          <p:nvPr/>
        </p:nvPicPr>
        <p:blipFill rotWithShape="1">
          <a:blip r:embed="rId4"/>
          <a:srcRect l="-82" r="48560"/>
          <a:stretch/>
        </p:blipFill>
        <p:spPr>
          <a:xfrm>
            <a:off x="6826103" y="2383083"/>
            <a:ext cx="4589611" cy="2627879"/>
          </a:xfrm>
          <a:prstGeom prst="rect">
            <a:avLst/>
          </a:prstGeom>
          <a:noFill/>
          <a:ln>
            <a:solidFill>
              <a:srgbClr val="353431"/>
            </a:solidFill>
          </a:ln>
        </p:spPr>
      </p:pic>
      <p:sp>
        <p:nvSpPr>
          <p:cNvPr id="4" name="Text Placeholder 2">
            <a:extLst>
              <a:ext uri="{FF2B5EF4-FFF2-40B4-BE49-F238E27FC236}">
                <a16:creationId xmlns:a16="http://schemas.microsoft.com/office/drawing/2014/main" id="{7A9CB727-4B7F-3044-A8CC-B8E5C2591795}"/>
              </a:ext>
            </a:extLst>
          </p:cNvPr>
          <p:cNvSpPr txBox="1">
            <a:spLocks/>
          </p:cNvSpPr>
          <p:nvPr/>
        </p:nvSpPr>
        <p:spPr>
          <a:xfrm>
            <a:off x="776286" y="1396732"/>
            <a:ext cx="5719451" cy="4600579"/>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97CC04"/>
              </a:buClr>
              <a:defRPr/>
            </a:pPr>
            <a:r>
              <a:rPr lang="en-US">
                <a:solidFill>
                  <a:srgbClr val="58595B"/>
                </a:solidFill>
                <a:latin typeface="Calibri" panose="020F0502020204030204"/>
              </a:rPr>
              <a:t>Share patient care insights and care team information with ED, inpatient, post-acute, and primary care </a:t>
            </a:r>
          </a:p>
          <a:p>
            <a:pPr>
              <a:spcAft>
                <a:spcPts val="600"/>
              </a:spcAft>
              <a:buClr>
                <a:srgbClr val="97CC04"/>
              </a:buClr>
              <a:defRPr/>
            </a:pPr>
            <a:r>
              <a:rPr lang="en-US">
                <a:solidFill>
                  <a:srgbClr val="58595B"/>
                </a:solidFill>
                <a:latin typeface="Calibri" panose="020F0502020204030204"/>
              </a:rPr>
              <a:t>Push Flags with population indicators and standard care coordination protocols to the broader network</a:t>
            </a:r>
          </a:p>
          <a:p>
            <a:pPr>
              <a:spcAft>
                <a:spcPts val="600"/>
              </a:spcAft>
              <a:buClr>
                <a:srgbClr val="97CC04"/>
              </a:buClr>
              <a:defRPr/>
            </a:pPr>
            <a:r>
              <a:rPr lang="en-US">
                <a:solidFill>
                  <a:srgbClr val="58595B"/>
                </a:solidFill>
                <a:latin typeface="Calibri" panose="020F0502020204030204"/>
              </a:rPr>
              <a:t>Provides critical patient context to enable informed decision-making regarding treatment</a:t>
            </a:r>
          </a:p>
          <a:p>
            <a:pPr>
              <a:spcAft>
                <a:spcPts val="600"/>
              </a:spcAft>
              <a:buClr>
                <a:srgbClr val="97CC04"/>
              </a:buClr>
              <a:defRPr/>
            </a:pPr>
            <a:endParaRPr lang="en-US" sz="2400">
              <a:solidFill>
                <a:srgbClr val="58595B"/>
              </a:solidFill>
              <a:latin typeface="Calibri" panose="020F0502020204030204"/>
            </a:endParaRPr>
          </a:p>
          <a:p>
            <a:pPr>
              <a:spcAft>
                <a:spcPts val="600"/>
              </a:spcAft>
              <a:buClr>
                <a:srgbClr val="97CC04"/>
              </a:buClr>
              <a:defRPr/>
            </a:pPr>
            <a:endParaRPr lang="en-US" sz="2400">
              <a:solidFill>
                <a:srgbClr val="58595B"/>
              </a:solidFill>
              <a:latin typeface="Calibri" panose="020F0502020204030204"/>
            </a:endParaRPr>
          </a:p>
        </p:txBody>
      </p:sp>
    </p:spTree>
    <p:extLst>
      <p:ext uri="{BB962C8B-B14F-4D97-AF65-F5344CB8AC3E}">
        <p14:creationId xmlns:p14="http://schemas.microsoft.com/office/powerpoint/2010/main" val="2097093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325510" y="2681989"/>
            <a:ext cx="7303911" cy="1324527"/>
          </a:xfrm>
        </p:spPr>
        <p:txBody>
          <a:bodyPr>
            <a:normAutofit fontScale="90000"/>
          </a:bodyPr>
          <a:lstStyle/>
          <a:p>
            <a:pPr>
              <a:lnSpc>
                <a:spcPct val="100000"/>
              </a:lnSpc>
              <a:spcBef>
                <a:spcPts val="0"/>
              </a:spcBef>
            </a:pPr>
            <a:r>
              <a:rPr lang="en-US" b="0">
                <a:latin typeface="Arial"/>
                <a:cs typeface="Arial"/>
              </a:rPr>
              <a:t>Patient Attribution/Eligibility File Best Practices</a:t>
            </a:r>
            <a:br>
              <a:rPr lang="en-US" b="0">
                <a:latin typeface="Arial"/>
                <a:cs typeface="Arial"/>
              </a:rPr>
            </a:br>
            <a:br>
              <a:rPr lang="en-US" b="0">
                <a:latin typeface="Arial"/>
                <a:cs typeface="Arial"/>
              </a:rPr>
            </a:br>
            <a:r>
              <a:rPr lang="en-US" b="0">
                <a:latin typeface="Arial"/>
                <a:cs typeface="Arial"/>
              </a:rPr>
              <a:t>	Brian Bench</a:t>
            </a:r>
            <a:endParaRPr lang="en-US"/>
          </a:p>
          <a:p>
            <a:endParaRPr lang="en-US"/>
          </a:p>
        </p:txBody>
      </p:sp>
    </p:spTree>
    <p:extLst>
      <p:ext uri="{BB962C8B-B14F-4D97-AF65-F5344CB8AC3E}">
        <p14:creationId xmlns:p14="http://schemas.microsoft.com/office/powerpoint/2010/main" val="55743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565403C1-E7A5-4107-9189-CB1883A5B666}"/>
              </a:ext>
            </a:extLst>
          </p:cNvPr>
          <p:cNvSpPr txBox="1">
            <a:spLocks noGrp="1"/>
          </p:cNvSpPr>
          <p:nvPr>
            <p:ph type="title"/>
          </p:nvPr>
        </p:nvSpPr>
        <p:spPr>
          <a:xfrm>
            <a:off x="1278859" y="619126"/>
            <a:ext cx="10171112" cy="824716"/>
          </a:xfrm>
          <a:prstGeom prst="rect">
            <a:avLst/>
          </a:prstGeom>
          <a:noFill/>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chemeClr val="tx2"/>
                </a:solidFill>
              </a:rPr>
              <a:t>Eligibility File Best Practice Overview</a:t>
            </a:r>
            <a:endParaRPr lang="en-US" sz="3200">
              <a:solidFill>
                <a:schemeClr val="tx2"/>
              </a:solidFill>
              <a:cs typeface="Calibri"/>
            </a:endParaRPr>
          </a:p>
        </p:txBody>
      </p:sp>
      <p:sp>
        <p:nvSpPr>
          <p:cNvPr id="13" name="TextBox 12">
            <a:extLst>
              <a:ext uri="{FF2B5EF4-FFF2-40B4-BE49-F238E27FC236}">
                <a16:creationId xmlns:a16="http://schemas.microsoft.com/office/drawing/2014/main" id="{66DE7CB1-B26A-8EED-D5A7-E2E67AF7EC19}"/>
              </a:ext>
            </a:extLst>
          </p:cNvPr>
          <p:cNvSpPr txBox="1"/>
          <p:nvPr/>
        </p:nvSpPr>
        <p:spPr>
          <a:xfrm>
            <a:off x="628518" y="1320730"/>
            <a:ext cx="10934964" cy="4216539"/>
          </a:xfrm>
          <a:prstGeom prst="rect">
            <a:avLst/>
          </a:prstGeom>
          <a:noFill/>
        </p:spPr>
        <p:txBody>
          <a:bodyPr wrap="square" lIns="91440" tIns="45720" rIns="91440" bIns="45720" rtlCol="0" anchor="t">
            <a:spAutoFit/>
          </a:bodyPr>
          <a:lstStyle/>
          <a:p>
            <a:r>
              <a:rPr lang="en-US" sz="2400" b="1">
                <a:solidFill>
                  <a:schemeClr val="tx2"/>
                </a:solidFill>
                <a:latin typeface="Calibri" panose="020F0502020204030204" pitchFamily="34" charset="0"/>
                <a:cs typeface="Calibri" panose="020F0502020204030204" pitchFamily="34" charset="0"/>
              </a:rPr>
              <a:t>Layout</a:t>
            </a:r>
          </a:p>
          <a:p>
            <a:pPr marL="742950" lvl="1" indent="-285750">
              <a:spcAft>
                <a:spcPts val="600"/>
              </a:spcAft>
              <a:buFont typeface="Arial" panose="020B0604020202020204" pitchFamily="34" charset="0"/>
              <a:buChar char="•"/>
            </a:pPr>
            <a:r>
              <a:rPr lang="en-US" sz="1700">
                <a:solidFill>
                  <a:schemeClr val="accent3"/>
                </a:solidFill>
                <a:latin typeface="Calibri" panose="020F0502020204030204" pitchFamily="34" charset="0"/>
                <a:cs typeface="Calibri" panose="020F0502020204030204" pitchFamily="34" charset="0"/>
              </a:rPr>
              <a:t>Must be a .csv, .txt (pipe or tab)</a:t>
            </a:r>
          </a:p>
          <a:p>
            <a:pPr marL="742950" lvl="1" indent="-285750">
              <a:spcAft>
                <a:spcPts val="600"/>
              </a:spcAft>
              <a:buFont typeface="Arial" panose="020B0604020202020204" pitchFamily="34" charset="0"/>
              <a:buChar char="•"/>
            </a:pPr>
            <a:r>
              <a:rPr lang="en-US" sz="1700">
                <a:latin typeface="Calibri"/>
                <a:ea typeface="Calibri"/>
                <a:cs typeface="Calibri"/>
              </a:rPr>
              <a:t>File names must remain consistent ex: Point_Click_Care_MMDDYYYY.csv (date at the end can vary)</a:t>
            </a:r>
          </a:p>
          <a:p>
            <a:pPr marL="742950" lvl="1" indent="-285750">
              <a:spcAft>
                <a:spcPts val="600"/>
              </a:spcAft>
              <a:buFont typeface="Arial" panose="020B0604020202020204" pitchFamily="34" charset="0"/>
              <a:buChar char="•"/>
            </a:pPr>
            <a:r>
              <a:rPr lang="en-US" sz="1700">
                <a:solidFill>
                  <a:schemeClr val="accent3"/>
                </a:solidFill>
                <a:latin typeface="Calibri" panose="020F0502020204030204" pitchFamily="34" charset="0"/>
                <a:cs typeface="Calibri" panose="020F0502020204030204" pitchFamily="34" charset="0"/>
              </a:rPr>
              <a:t>Column headers, once established must remain consistent, ex: Date of Birth cannot change to DOB or date of birth</a:t>
            </a:r>
          </a:p>
          <a:p>
            <a:pPr marL="742950" lvl="1" indent="-285750">
              <a:spcAft>
                <a:spcPts val="600"/>
              </a:spcAft>
              <a:buFont typeface="Arial" panose="020B0604020202020204" pitchFamily="34" charset="0"/>
              <a:buChar char="•"/>
            </a:pPr>
            <a:r>
              <a:rPr lang="en-US" sz="1700">
                <a:latin typeface="Calibri" panose="020F0502020204030204" pitchFamily="34" charset="0"/>
                <a:cs typeface="Calibri" panose="020F0502020204030204" pitchFamily="34" charset="0"/>
              </a:rPr>
              <a:t>Format for all date fields must contain a 4-digit year (2019)</a:t>
            </a:r>
          </a:p>
          <a:p>
            <a:pPr marL="742950" lvl="1" indent="-285750">
              <a:spcAft>
                <a:spcPts val="600"/>
              </a:spcAft>
              <a:buFont typeface="Arial" panose="020B0604020202020204" pitchFamily="34" charset="0"/>
              <a:buChar char="•"/>
            </a:pPr>
            <a:r>
              <a:rPr lang="en-US" sz="1700">
                <a:solidFill>
                  <a:schemeClr val="accent3"/>
                </a:solidFill>
                <a:latin typeface="Calibri" panose="020F0502020204030204" pitchFamily="34" charset="0"/>
                <a:cs typeface="Calibri" panose="020F0502020204030204" pitchFamily="34" charset="0"/>
              </a:rPr>
              <a:t>Column formats must remain consistent throughout the entire column, ex: Gender can either be one-character M/F/O or full text Male/Female/Other but not both</a:t>
            </a:r>
          </a:p>
          <a:p>
            <a:pPr marL="742950" lvl="1" indent="-285750">
              <a:spcAft>
                <a:spcPts val="600"/>
              </a:spcAft>
              <a:buFont typeface="Arial" panose="020B0604020202020204" pitchFamily="34" charset="0"/>
              <a:buChar char="•"/>
            </a:pPr>
            <a:r>
              <a:rPr lang="en-US" sz="1700">
                <a:latin typeface="Calibri" panose="020F0502020204030204" pitchFamily="34" charset="0"/>
                <a:cs typeface="Calibri" panose="020F0502020204030204" pitchFamily="34" charset="0"/>
              </a:rPr>
              <a:t>All members/patients MUST have a unique ID (MRN) that will remain consistent with that member/patient and will not be duplicated or reassigned to another member/patient</a:t>
            </a:r>
          </a:p>
          <a:p>
            <a:pPr marL="742950" lvl="1" indent="-285750">
              <a:spcAft>
                <a:spcPts val="600"/>
              </a:spcAft>
              <a:buFont typeface="Arial" panose="020B0604020202020204" pitchFamily="34" charset="0"/>
              <a:buChar char="•"/>
            </a:pPr>
            <a:r>
              <a:rPr lang="en-US" sz="1700">
                <a:latin typeface="Calibri" panose="020F0502020204030204" pitchFamily="34" charset="0"/>
                <a:cs typeface="Calibri" panose="020F0502020204030204" pitchFamily="34" charset="0"/>
              </a:rPr>
              <a:t>Leave blank values when no information is available, ex: do not use ‘null’ for a middle name or ‘N/A’ for Address 2</a:t>
            </a:r>
          </a:p>
          <a:p>
            <a:pPr marL="742950" lvl="1" indent="-285750">
              <a:spcAft>
                <a:spcPts val="600"/>
              </a:spcAft>
              <a:buFont typeface="Arial" panose="020B0604020202020204" pitchFamily="34" charset="0"/>
              <a:buChar char="•"/>
            </a:pPr>
            <a:r>
              <a:rPr lang="en-US" sz="1700">
                <a:solidFill>
                  <a:schemeClr val="accent3"/>
                </a:solidFill>
                <a:latin typeface="Calibri" panose="020F0502020204030204" pitchFamily="34" charset="0"/>
                <a:cs typeface="Calibri" panose="020F0502020204030204" pitchFamily="34" charset="0"/>
              </a:rPr>
              <a:t>Remove any values acting as a ‘placeholder,’ ex: DOB 1/1/1900 or SSN 999999999</a:t>
            </a:r>
          </a:p>
          <a:p>
            <a:pPr marL="742950" lvl="1" indent="-285750">
              <a:spcAft>
                <a:spcPts val="600"/>
              </a:spcAft>
              <a:buFont typeface="Arial" panose="020B0604020202020204" pitchFamily="34" charset="0"/>
              <a:buChar char="•"/>
            </a:pPr>
            <a:r>
              <a:rPr lang="en-US" sz="1700">
                <a:latin typeface="Calibri" panose="020F0502020204030204" pitchFamily="34" charset="0"/>
                <a:cs typeface="Calibri" panose="020F0502020204030204" pitchFamily="34" charset="0"/>
              </a:rPr>
              <a:t>Please include only ‘active’ patients the file. </a:t>
            </a:r>
          </a:p>
        </p:txBody>
      </p:sp>
      <p:pic>
        <p:nvPicPr>
          <p:cNvPr id="2" name="Picture 1">
            <a:extLst>
              <a:ext uri="{FF2B5EF4-FFF2-40B4-BE49-F238E27FC236}">
                <a16:creationId xmlns:a16="http://schemas.microsoft.com/office/drawing/2014/main" id="{78FDEFC5-AA94-4E48-5E5D-5F6069C8E642}"/>
              </a:ext>
            </a:extLst>
          </p:cNvPr>
          <p:cNvPicPr>
            <a:picLocks noChangeAspect="1"/>
          </p:cNvPicPr>
          <p:nvPr/>
        </p:nvPicPr>
        <p:blipFill>
          <a:blip r:embed="rId3"/>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2277963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7BC06-692D-A022-9C1A-7106A9CA1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55405-2DAD-8292-0475-03697EF69F8B}"/>
              </a:ext>
            </a:extLst>
          </p:cNvPr>
          <p:cNvSpPr>
            <a:spLocks noGrp="1"/>
          </p:cNvSpPr>
          <p:nvPr>
            <p:ph type="title"/>
          </p:nvPr>
        </p:nvSpPr>
        <p:spPr>
          <a:xfrm>
            <a:off x="2225842" y="706835"/>
            <a:ext cx="8720469" cy="527842"/>
          </a:xfrm>
        </p:spPr>
        <p:txBody>
          <a:bodyPr>
            <a:normAutofit fontScale="90000"/>
          </a:bodyPr>
          <a:lstStyle/>
          <a:p>
            <a:r>
              <a:rPr lang="en-US"/>
              <a:t>Clinic Eligibility File Standard Columns</a:t>
            </a:r>
          </a:p>
        </p:txBody>
      </p:sp>
      <p:pic>
        <p:nvPicPr>
          <p:cNvPr id="3" name="Picture 2">
            <a:extLst>
              <a:ext uri="{FF2B5EF4-FFF2-40B4-BE49-F238E27FC236}">
                <a16:creationId xmlns:a16="http://schemas.microsoft.com/office/drawing/2014/main" id="{B7571A69-BD82-751A-8133-E8EE378B6B35}"/>
              </a:ext>
            </a:extLst>
          </p:cNvPr>
          <p:cNvPicPr>
            <a:picLocks noChangeAspect="1"/>
          </p:cNvPicPr>
          <p:nvPr/>
        </p:nvPicPr>
        <p:blipFill>
          <a:blip r:embed="rId3"/>
          <a:stretch>
            <a:fillRect/>
          </a:stretch>
        </p:blipFill>
        <p:spPr>
          <a:xfrm>
            <a:off x="9714706" y="6444524"/>
            <a:ext cx="1639093" cy="197349"/>
          </a:xfrm>
          <a:prstGeom prst="rect">
            <a:avLst/>
          </a:prstGeom>
        </p:spPr>
      </p:pic>
      <p:sp>
        <p:nvSpPr>
          <p:cNvPr id="7" name="Text Placeholder 3">
            <a:extLst>
              <a:ext uri="{FF2B5EF4-FFF2-40B4-BE49-F238E27FC236}">
                <a16:creationId xmlns:a16="http://schemas.microsoft.com/office/drawing/2014/main" id="{EDC7D684-63C2-7AC3-1098-A94D35994188}"/>
              </a:ext>
            </a:extLst>
          </p:cNvPr>
          <p:cNvSpPr txBox="1">
            <a:spLocks/>
          </p:cNvSpPr>
          <p:nvPr/>
        </p:nvSpPr>
        <p:spPr>
          <a:xfrm>
            <a:off x="1130153" y="1544909"/>
            <a:ext cx="3935141" cy="4479000"/>
          </a:xfrm>
          <a:prstGeom prst="rect">
            <a:avLst/>
          </a:prstGeom>
        </p:spPr>
        <p:txBody>
          <a:bodyPr vert="horz" lIns="91440" tIns="45720" rIns="91440" bIns="45720" rtlCol="0">
            <a:normAutofit/>
          </a:bodyPr>
          <a:lstStyle>
            <a:lvl1pPr marL="0" indent="0" algn="l" defTabSz="685800" rtl="0" eaLnBrk="1" latinLnBrk="0" hangingPunct="1">
              <a:lnSpc>
                <a:spcPct val="114000"/>
              </a:lnSpc>
              <a:spcBef>
                <a:spcPts val="750"/>
              </a:spcBef>
              <a:buFont typeface="Arial"/>
              <a:buNone/>
              <a:defRPr sz="1050" kern="1200">
                <a:solidFill>
                  <a:schemeClr val="tx1"/>
                </a:solidFill>
                <a:latin typeface="+mj-lt"/>
                <a:ea typeface="+mn-ea"/>
                <a:cs typeface="+mn-cs"/>
              </a:defRPr>
            </a:lvl1pPr>
            <a:lvl2pPr marL="297656" indent="-126206" algn="l" defTabSz="685800" rtl="0" eaLnBrk="1" latinLnBrk="0" hangingPunct="1">
              <a:lnSpc>
                <a:spcPct val="114000"/>
              </a:lnSpc>
              <a:spcBef>
                <a:spcPts val="375"/>
              </a:spcBef>
              <a:buFont typeface="Arial"/>
              <a:buChar char="•"/>
              <a:defRPr sz="1050" kern="1200">
                <a:solidFill>
                  <a:schemeClr val="tx1"/>
                </a:solidFill>
                <a:latin typeface="+mj-lt"/>
                <a:ea typeface="+mn-ea"/>
                <a:cs typeface="+mn-cs"/>
              </a:defRPr>
            </a:lvl2pPr>
            <a:lvl3pPr marL="469106" indent="-129779" algn="l" defTabSz="685800" rtl="0" eaLnBrk="1" latinLnBrk="0" hangingPunct="1">
              <a:lnSpc>
                <a:spcPct val="114000"/>
              </a:lnSpc>
              <a:spcBef>
                <a:spcPts val="375"/>
              </a:spcBef>
              <a:buSzPct val="65000"/>
              <a:buFont typeface="Courier New" panose="02070309020205020404" pitchFamily="49" charset="0"/>
              <a:buChar char="o"/>
              <a:defRPr sz="1050" kern="1200">
                <a:solidFill>
                  <a:schemeClr val="tx1"/>
                </a:solidFill>
                <a:latin typeface="+mj-lt"/>
                <a:ea typeface="+mn-ea"/>
                <a:cs typeface="+mn-cs"/>
              </a:defRPr>
            </a:lvl3pPr>
            <a:lvl4pPr marL="640556" indent="-127397" algn="l" defTabSz="685800" rtl="0" eaLnBrk="1" latinLnBrk="0" hangingPunct="1">
              <a:lnSpc>
                <a:spcPct val="114000"/>
              </a:lnSpc>
              <a:spcBef>
                <a:spcPts val="375"/>
              </a:spcBef>
              <a:buSzPct val="75000"/>
              <a:buFont typeface="Wingdings" panose="05000000000000000000" pitchFamily="2" charset="2"/>
              <a:buChar char="§"/>
              <a:defRPr sz="1050" kern="1200">
                <a:solidFill>
                  <a:schemeClr val="tx1"/>
                </a:solidFill>
                <a:latin typeface="+mj-lt"/>
                <a:ea typeface="+mn-ea"/>
                <a:cs typeface="+mn-cs"/>
              </a:defRPr>
            </a:lvl4pPr>
            <a:lvl5pPr marL="815579" indent="-128588" algn="l" defTabSz="685800" rtl="0" eaLnBrk="1" latinLnBrk="0" hangingPunct="1">
              <a:lnSpc>
                <a:spcPct val="114000"/>
              </a:lnSpc>
              <a:spcBef>
                <a:spcPts val="375"/>
              </a:spcBef>
              <a:buFont typeface="Arial"/>
              <a:buChar char="•"/>
              <a:defRPr sz="10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750"/>
              </a:spcBef>
              <a:spcAft>
                <a:spcPts val="0"/>
              </a:spcAft>
              <a:buClrTx/>
              <a:buSzTx/>
              <a:buFont typeface="Arial"/>
              <a:buNone/>
              <a:tabLst/>
              <a:defRPr/>
            </a:pPr>
            <a:r>
              <a:rPr kumimoji="0" lang="en-US" sz="1800" b="1" i="0" u="none" strike="noStrike" kern="1200" cap="none" spc="0" normalizeH="0" baseline="0" noProof="0">
                <a:ln>
                  <a:noFill/>
                </a:ln>
                <a:solidFill>
                  <a:schemeClr val="accent3">
                    <a:lumMod val="75000"/>
                  </a:schemeClr>
                </a:solidFill>
                <a:effectLst/>
                <a:uLnTx/>
                <a:uFillTx/>
                <a:latin typeface="Calibri" panose="020F0502020204030204" pitchFamily="34" charset="0"/>
                <a:cs typeface="Calibri" panose="020F0502020204030204" pitchFamily="34" charset="0"/>
              </a:rPr>
              <a:t>Standard Required Column Headers</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Unique ID</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First Name</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Last Name</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DOB</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Gender</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SSN</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Address 1</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Address 2 (if applicable)</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City</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State</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Zip</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Calibri" panose="020F0502020204030204" pitchFamily="34" charset="0"/>
                <a:cs typeface="Calibri" panose="020F0502020204030204" pitchFamily="34" charset="0"/>
              </a:rPr>
              <a:t>Phone Number</a:t>
            </a: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455469"/>
              </a:solidFill>
              <a:effectLst/>
              <a:uLnTx/>
              <a:uFillTx/>
              <a:latin typeface="Calibri Light"/>
              <a:ea typeface="+mn-ea"/>
              <a:cs typeface="+mn-cs"/>
            </a:endParaRPr>
          </a:p>
          <a:p>
            <a:pPr marL="511969" marR="0" lvl="1" indent="-214313" algn="l" defTabSz="685800" rtl="0" eaLnBrk="1" fontAlgn="auto" latinLnBrk="0" hangingPunct="1">
              <a:lnSpc>
                <a:spcPct val="114000"/>
              </a:lnSpc>
              <a:spcBef>
                <a:spcPts val="375"/>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455469"/>
              </a:solidFill>
              <a:effectLst/>
              <a:uLnTx/>
              <a:uFillTx/>
              <a:latin typeface="Calibri Light"/>
              <a:ea typeface="+mn-ea"/>
              <a:cs typeface="+mn-cs"/>
            </a:endParaRPr>
          </a:p>
        </p:txBody>
      </p:sp>
      <p:sp>
        <p:nvSpPr>
          <p:cNvPr id="8" name="Text Placeholder 3">
            <a:extLst>
              <a:ext uri="{FF2B5EF4-FFF2-40B4-BE49-F238E27FC236}">
                <a16:creationId xmlns:a16="http://schemas.microsoft.com/office/drawing/2014/main" id="{27ECA87C-509D-43F1-3D84-B698E98537CE}"/>
              </a:ext>
            </a:extLst>
          </p:cNvPr>
          <p:cNvSpPr txBox="1">
            <a:spLocks/>
          </p:cNvSpPr>
          <p:nvPr/>
        </p:nvSpPr>
        <p:spPr>
          <a:xfrm>
            <a:off x="5774298" y="1544909"/>
            <a:ext cx="4993965" cy="4279150"/>
          </a:xfrm>
          <a:prstGeom prst="rect">
            <a:avLst/>
          </a:prstGeom>
        </p:spPr>
        <p:txBody>
          <a:bodyPr vert="horz" lIns="68580" tIns="34290" rIns="68580" bIns="34290" rtlCol="0">
            <a:normAutofit/>
          </a:bodyPr>
          <a:lstStyle>
            <a:lvl1pPr marL="0" indent="0" algn="l" defTabSz="914400" rtl="0" eaLnBrk="1" latinLnBrk="0" hangingPunct="1">
              <a:lnSpc>
                <a:spcPct val="114000"/>
              </a:lnSpc>
              <a:spcBef>
                <a:spcPts val="1000"/>
              </a:spcBef>
              <a:buFont typeface="Arial"/>
              <a:buNone/>
              <a:defRPr sz="1400" kern="1200">
                <a:solidFill>
                  <a:schemeClr val="tx1"/>
                </a:solidFill>
                <a:latin typeface="+mj-lt"/>
                <a:ea typeface="+mn-ea"/>
                <a:cs typeface="+mn-cs"/>
              </a:defRPr>
            </a:lvl1pPr>
            <a:lvl2pPr marL="396875" indent="-168275" algn="l" defTabSz="914400" rtl="0" eaLnBrk="1" latinLnBrk="0" hangingPunct="1">
              <a:lnSpc>
                <a:spcPct val="114000"/>
              </a:lnSpc>
              <a:spcBef>
                <a:spcPts val="500"/>
              </a:spcBef>
              <a:buFont typeface="Arial"/>
              <a:buChar char="•"/>
              <a:defRPr sz="1400" kern="1200">
                <a:solidFill>
                  <a:schemeClr val="tx1"/>
                </a:solidFill>
                <a:latin typeface="+mj-lt"/>
                <a:ea typeface="+mn-ea"/>
                <a:cs typeface="+mn-cs"/>
              </a:defRPr>
            </a:lvl2pPr>
            <a:lvl3pPr marL="625475" indent="-173038" algn="l" defTabSz="914400" rtl="0" eaLnBrk="1" latinLnBrk="0" hangingPunct="1">
              <a:lnSpc>
                <a:spcPct val="114000"/>
              </a:lnSpc>
              <a:spcBef>
                <a:spcPts val="500"/>
              </a:spcBef>
              <a:buSzPct val="65000"/>
              <a:buFont typeface="Courier New" panose="02070309020205020404" pitchFamily="49" charset="0"/>
              <a:buChar char="o"/>
              <a:defRPr sz="1400" kern="1200">
                <a:solidFill>
                  <a:schemeClr val="tx1"/>
                </a:solidFill>
                <a:latin typeface="+mj-lt"/>
                <a:ea typeface="+mn-ea"/>
                <a:cs typeface="+mn-cs"/>
              </a:defRPr>
            </a:lvl3pPr>
            <a:lvl4pPr marL="854075" indent="-169863" algn="l" defTabSz="914400" rtl="0" eaLnBrk="1" latinLnBrk="0" hangingPunct="1">
              <a:lnSpc>
                <a:spcPct val="114000"/>
              </a:lnSpc>
              <a:spcBef>
                <a:spcPts val="500"/>
              </a:spcBef>
              <a:buSzPct val="75000"/>
              <a:buFont typeface="Wingdings" panose="05000000000000000000" pitchFamily="2" charset="2"/>
              <a:buChar char="§"/>
              <a:defRPr sz="1400" kern="1200">
                <a:solidFill>
                  <a:schemeClr val="tx1"/>
                </a:solidFill>
                <a:latin typeface="+mj-lt"/>
                <a:ea typeface="+mn-ea"/>
                <a:cs typeface="+mn-cs"/>
              </a:defRPr>
            </a:lvl4pPr>
            <a:lvl5pPr marL="1087438" indent="-171450" algn="l" defTabSz="914400" rtl="0" eaLnBrk="1" latinLnBrk="0" hangingPunct="1">
              <a:lnSpc>
                <a:spcPct val="114000"/>
              </a:lnSpc>
              <a:spcBef>
                <a:spcPts val="500"/>
              </a:spcBef>
              <a:buFont typeface="Arial"/>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r>
              <a:rPr lang="en-US" sz="1800" b="1">
                <a:solidFill>
                  <a:schemeClr val="accent3">
                    <a:lumMod val="75000"/>
                  </a:schemeClr>
                </a:solidFill>
                <a:latin typeface="Calibri" panose="020F0502020204030204" pitchFamily="34" charset="0"/>
                <a:cs typeface="Calibri" panose="020F0502020204030204" pitchFamily="34" charset="0"/>
              </a:rPr>
              <a:t>***Care Team Column Headers</a:t>
            </a:r>
          </a:p>
          <a:p>
            <a:pPr marL="511969" lvl="1" indent="-214313" defTabSz="685800">
              <a:spcBef>
                <a:spcPts val="375"/>
              </a:spcBef>
              <a:buFont typeface="Arial" panose="020B0604020202020204" pitchFamily="34" charset="0"/>
              <a:buChar char="•"/>
            </a:pPr>
            <a:r>
              <a:rPr lang="en-US" sz="1500">
                <a:latin typeface="Calibri" panose="020F0502020204030204" pitchFamily="34" charset="0"/>
                <a:cs typeface="Calibri" panose="020F0502020204030204" pitchFamily="34" charset="0"/>
              </a:rPr>
              <a:t>Provider Name</a:t>
            </a:r>
          </a:p>
          <a:p>
            <a:pPr marL="511969" lvl="1" indent="-214313" defTabSz="685800">
              <a:spcBef>
                <a:spcPts val="375"/>
              </a:spcBef>
              <a:buFont typeface="Arial" panose="020B0604020202020204" pitchFamily="34" charset="0"/>
              <a:buChar char="•"/>
            </a:pPr>
            <a:r>
              <a:rPr lang="en-US" sz="1500">
                <a:latin typeface="Calibri" panose="020F0502020204030204" pitchFamily="34" charset="0"/>
                <a:cs typeface="Calibri" panose="020F0502020204030204" pitchFamily="34" charset="0"/>
              </a:rPr>
              <a:t>Provider NPI</a:t>
            </a:r>
          </a:p>
          <a:p>
            <a:pPr marL="511969" lvl="1" indent="-214313" defTabSz="685800">
              <a:spcBef>
                <a:spcPts val="375"/>
              </a:spcBef>
              <a:buFont typeface="Arial" panose="020B0604020202020204" pitchFamily="34" charset="0"/>
              <a:buChar char="•"/>
            </a:pPr>
            <a:r>
              <a:rPr lang="en-US" sz="1500">
                <a:latin typeface="Calibri" panose="020F0502020204030204" pitchFamily="34" charset="0"/>
                <a:cs typeface="Calibri" panose="020F0502020204030204" pitchFamily="34" charset="0"/>
              </a:rPr>
              <a:t>Provider Facility Address</a:t>
            </a:r>
          </a:p>
          <a:p>
            <a:pPr marL="511969" lvl="1" indent="-214313" defTabSz="685800">
              <a:spcBef>
                <a:spcPts val="375"/>
              </a:spcBef>
              <a:buFont typeface="Arial" panose="020B0604020202020204" pitchFamily="34" charset="0"/>
              <a:buChar char="•"/>
            </a:pPr>
            <a:r>
              <a:rPr lang="en-US" sz="1500">
                <a:latin typeface="Calibri" panose="020F0502020204030204" pitchFamily="34" charset="0"/>
                <a:cs typeface="Calibri" panose="020F0502020204030204" pitchFamily="34" charset="0"/>
              </a:rPr>
              <a:t>Provider City</a:t>
            </a:r>
          </a:p>
          <a:p>
            <a:pPr marL="511969" lvl="1" indent="-214313" defTabSz="685800">
              <a:spcBef>
                <a:spcPts val="375"/>
              </a:spcBef>
              <a:buFont typeface="Arial" panose="020B0604020202020204" pitchFamily="34" charset="0"/>
              <a:buChar char="•"/>
            </a:pPr>
            <a:r>
              <a:rPr lang="en-US" sz="1500">
                <a:latin typeface="Calibri" panose="020F0502020204030204" pitchFamily="34" charset="0"/>
                <a:cs typeface="Calibri" panose="020F0502020204030204" pitchFamily="34" charset="0"/>
              </a:rPr>
              <a:t>Provider State</a:t>
            </a:r>
          </a:p>
          <a:p>
            <a:pPr marL="511969" lvl="1" indent="-214313" defTabSz="685800">
              <a:spcBef>
                <a:spcPts val="375"/>
              </a:spcBef>
              <a:buFont typeface="Arial" panose="020B0604020202020204" pitchFamily="34" charset="0"/>
              <a:buChar char="•"/>
            </a:pPr>
            <a:r>
              <a:rPr lang="en-US" sz="1500">
                <a:latin typeface="Calibri" panose="020F0502020204030204" pitchFamily="34" charset="0"/>
                <a:cs typeface="Calibri" panose="020F0502020204030204" pitchFamily="34" charset="0"/>
              </a:rPr>
              <a:t>Provider Zip</a:t>
            </a:r>
          </a:p>
          <a:p>
            <a:pPr marL="511969" lvl="1" indent="-214313" defTabSz="685800">
              <a:spcBef>
                <a:spcPts val="375"/>
              </a:spcBef>
              <a:buFont typeface="Arial" panose="020B0604020202020204" pitchFamily="34" charset="0"/>
              <a:buChar char="•"/>
            </a:pPr>
            <a:r>
              <a:rPr lang="en-US" sz="1500">
                <a:latin typeface="Calibri" panose="020F0502020204030204" pitchFamily="34" charset="0"/>
                <a:cs typeface="Calibri" panose="020F0502020204030204" pitchFamily="34" charset="0"/>
              </a:rPr>
              <a:t>Provider Phone Number</a:t>
            </a:r>
          </a:p>
          <a:p>
            <a:pPr marL="511969" lvl="1" indent="-214313" defTabSz="685800">
              <a:spcBef>
                <a:spcPts val="375"/>
              </a:spcBef>
              <a:buFont typeface="Arial" panose="020B0604020202020204" pitchFamily="34" charset="0"/>
              <a:buChar char="•"/>
            </a:pPr>
            <a:r>
              <a:rPr lang="en-US" sz="1500">
                <a:latin typeface="Calibri" panose="020F0502020204030204" pitchFamily="34" charset="0"/>
                <a:cs typeface="Calibri" panose="020F0502020204030204" pitchFamily="34" charset="0"/>
              </a:rPr>
              <a:t>Provider Taxonomy code</a:t>
            </a:r>
          </a:p>
          <a:p>
            <a:pPr marL="511969" lvl="1" indent="-214313" defTabSz="685800">
              <a:spcBef>
                <a:spcPts val="375"/>
              </a:spcBef>
              <a:buFont typeface="Arial" panose="020B0604020202020204" pitchFamily="34" charset="0"/>
              <a:buChar char="•"/>
            </a:pPr>
            <a:endParaRPr lang="en-US" sz="1050">
              <a:solidFill>
                <a:srgbClr val="455469"/>
              </a:solidFill>
              <a:latin typeface="Calibri Light"/>
            </a:endParaRPr>
          </a:p>
        </p:txBody>
      </p:sp>
    </p:spTree>
    <p:extLst>
      <p:ext uri="{BB962C8B-B14F-4D97-AF65-F5344CB8AC3E}">
        <p14:creationId xmlns:p14="http://schemas.microsoft.com/office/powerpoint/2010/main" val="3406758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51C9-ED59-BA0A-FD2C-5664739F748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A56A8DD-B4B2-35F9-7F8A-0B15146D4755}"/>
              </a:ext>
            </a:extLst>
          </p:cNvPr>
          <p:cNvPicPr>
            <a:picLocks noChangeAspect="1"/>
          </p:cNvPicPr>
          <p:nvPr/>
        </p:nvPicPr>
        <p:blipFill>
          <a:blip r:embed="rId3"/>
          <a:stretch>
            <a:fillRect/>
          </a:stretch>
        </p:blipFill>
        <p:spPr>
          <a:xfrm>
            <a:off x="9714706" y="6444524"/>
            <a:ext cx="1639093" cy="197349"/>
          </a:xfrm>
          <a:prstGeom prst="rect">
            <a:avLst/>
          </a:prstGeom>
        </p:spPr>
      </p:pic>
      <p:sp>
        <p:nvSpPr>
          <p:cNvPr id="8" name="Title 1">
            <a:extLst>
              <a:ext uri="{FF2B5EF4-FFF2-40B4-BE49-F238E27FC236}">
                <a16:creationId xmlns:a16="http://schemas.microsoft.com/office/drawing/2014/main" id="{610A0D53-F7DA-AF81-F271-7B5C324F0876}"/>
              </a:ext>
            </a:extLst>
          </p:cNvPr>
          <p:cNvSpPr>
            <a:spLocks noGrp="1"/>
          </p:cNvSpPr>
          <p:nvPr>
            <p:ph type="title"/>
          </p:nvPr>
        </p:nvSpPr>
        <p:spPr>
          <a:xfrm>
            <a:off x="2177714" y="510842"/>
            <a:ext cx="9877927" cy="620128"/>
          </a:xfrm>
        </p:spPr>
        <p:txBody>
          <a:bodyPr>
            <a:normAutofit fontScale="90000"/>
          </a:bodyPr>
          <a:lstStyle/>
          <a:p>
            <a:r>
              <a:rPr lang="en-US"/>
              <a:t>Eligibility File Submission and Maintenance</a:t>
            </a:r>
          </a:p>
        </p:txBody>
      </p:sp>
      <p:sp>
        <p:nvSpPr>
          <p:cNvPr id="9" name="Text Placeholder 8">
            <a:extLst>
              <a:ext uri="{FF2B5EF4-FFF2-40B4-BE49-F238E27FC236}">
                <a16:creationId xmlns:a16="http://schemas.microsoft.com/office/drawing/2014/main" id="{5F60705F-6D23-EA34-2E2B-CEF23E3781B0}"/>
              </a:ext>
            </a:extLst>
          </p:cNvPr>
          <p:cNvSpPr txBox="1">
            <a:spLocks/>
          </p:cNvSpPr>
          <p:nvPr/>
        </p:nvSpPr>
        <p:spPr>
          <a:xfrm>
            <a:off x="1411286" y="1421970"/>
            <a:ext cx="8538830" cy="4731553"/>
          </a:xfrm>
          <a:prstGeom prst="rect">
            <a:avLst/>
          </a:prstGeom>
        </p:spPr>
        <p:txBody>
          <a:bodyPr vert="horz" lIns="91440" tIns="45720" rIns="91440" bIns="45720" rtlCol="0">
            <a:normAutofit/>
          </a:bodyPr>
          <a:lstStyle>
            <a:lvl1pPr marL="0" indent="0" algn="l" defTabSz="685800" rtl="0" eaLnBrk="1" latinLnBrk="0" hangingPunct="1">
              <a:lnSpc>
                <a:spcPct val="114000"/>
              </a:lnSpc>
              <a:spcBef>
                <a:spcPts val="750"/>
              </a:spcBef>
              <a:buFont typeface="Arial"/>
              <a:buNone/>
              <a:defRPr sz="1050" kern="1200">
                <a:solidFill>
                  <a:schemeClr val="tx1"/>
                </a:solidFill>
                <a:latin typeface="+mj-lt"/>
                <a:ea typeface="+mn-ea"/>
                <a:cs typeface="+mn-cs"/>
              </a:defRPr>
            </a:lvl1pPr>
            <a:lvl2pPr marL="297656" indent="-126206" algn="l" defTabSz="685800" rtl="0" eaLnBrk="1" latinLnBrk="0" hangingPunct="1">
              <a:lnSpc>
                <a:spcPct val="114000"/>
              </a:lnSpc>
              <a:spcBef>
                <a:spcPts val="375"/>
              </a:spcBef>
              <a:buFont typeface="Arial"/>
              <a:buChar char="•"/>
              <a:defRPr sz="1050" kern="1200">
                <a:solidFill>
                  <a:schemeClr val="tx1"/>
                </a:solidFill>
                <a:latin typeface="+mj-lt"/>
                <a:ea typeface="+mn-ea"/>
                <a:cs typeface="+mn-cs"/>
              </a:defRPr>
            </a:lvl2pPr>
            <a:lvl3pPr marL="469106" indent="-129779" algn="l" defTabSz="685800" rtl="0" eaLnBrk="1" latinLnBrk="0" hangingPunct="1">
              <a:lnSpc>
                <a:spcPct val="114000"/>
              </a:lnSpc>
              <a:spcBef>
                <a:spcPts val="375"/>
              </a:spcBef>
              <a:buSzPct val="65000"/>
              <a:buFont typeface="Courier New" panose="02070309020205020404" pitchFamily="49" charset="0"/>
              <a:buChar char="o"/>
              <a:defRPr sz="1050" kern="1200">
                <a:solidFill>
                  <a:schemeClr val="tx1"/>
                </a:solidFill>
                <a:latin typeface="+mj-lt"/>
                <a:ea typeface="+mn-ea"/>
                <a:cs typeface="+mn-cs"/>
              </a:defRPr>
            </a:lvl3pPr>
            <a:lvl4pPr marL="640556" indent="-127397" algn="l" defTabSz="685800" rtl="0" eaLnBrk="1" latinLnBrk="0" hangingPunct="1">
              <a:lnSpc>
                <a:spcPct val="114000"/>
              </a:lnSpc>
              <a:spcBef>
                <a:spcPts val="375"/>
              </a:spcBef>
              <a:buSzPct val="75000"/>
              <a:buFont typeface="Wingdings" panose="05000000000000000000" pitchFamily="2" charset="2"/>
              <a:buChar char="§"/>
              <a:defRPr sz="1050" kern="1200">
                <a:solidFill>
                  <a:schemeClr val="tx1"/>
                </a:solidFill>
                <a:latin typeface="+mj-lt"/>
                <a:ea typeface="+mn-ea"/>
                <a:cs typeface="+mn-cs"/>
              </a:defRPr>
            </a:lvl4pPr>
            <a:lvl5pPr marL="815579" indent="-128588" algn="l" defTabSz="685800" rtl="0" eaLnBrk="1" latinLnBrk="0" hangingPunct="1">
              <a:lnSpc>
                <a:spcPct val="114000"/>
              </a:lnSpc>
              <a:spcBef>
                <a:spcPts val="375"/>
              </a:spcBef>
              <a:buFont typeface="Arial"/>
              <a:buChar char="•"/>
              <a:defRPr sz="10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marR="0" lvl="1" indent="0" algn="l" defTabSz="685800" rtl="0" eaLnBrk="1" fontAlgn="auto" latinLnBrk="0" hangingPunct="1">
              <a:lnSpc>
                <a:spcPct val="114000"/>
              </a:lnSpc>
              <a:spcBef>
                <a:spcPts val="375"/>
              </a:spcBef>
              <a:spcAft>
                <a:spcPts val="0"/>
              </a:spcAft>
              <a:buClrTx/>
              <a:buSzTx/>
              <a:buFont typeface="Arial"/>
              <a:buNone/>
              <a:tabLst/>
              <a:defRPr/>
            </a:pPr>
            <a:r>
              <a:rPr kumimoji="0" lang="en-US" sz="1800" b="1" i="0" u="none" strike="noStrike" kern="1200" cap="none" spc="0" normalizeH="0" baseline="0" noProof="0">
                <a:ln>
                  <a:noFill/>
                </a:ln>
                <a:solidFill>
                  <a:schemeClr val="accent3">
                    <a:lumMod val="75000"/>
                  </a:schemeClr>
                </a:solidFill>
                <a:effectLst/>
                <a:uLnTx/>
                <a:uFillTx/>
                <a:latin typeface="Calibri" panose="020F0502020204030204" pitchFamily="34" charset="0"/>
                <a:cs typeface="Calibri" panose="020F0502020204030204" pitchFamily="34" charset="0"/>
              </a:rPr>
              <a:t>SFTP – Standard</a:t>
            </a:r>
          </a:p>
          <a:p>
            <a:pPr marL="297656" marR="0" lvl="1" indent="-126206" algn="l" defTabSz="685800" rtl="0" eaLnBrk="1" fontAlgn="auto" latinLnBrk="0" hangingPunct="1">
              <a:lnSpc>
                <a:spcPct val="114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PointClickCare/Collective Medical prefers to host SFTP</a:t>
            </a:r>
          </a:p>
          <a:p>
            <a:pPr marL="297656" marR="0" lvl="1" indent="-126206" algn="l" defTabSz="685800" rtl="0" eaLnBrk="1" fontAlgn="auto" latinLnBrk="0" hangingPunct="1">
              <a:lnSpc>
                <a:spcPct val="114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File submission is automated on both sides </a:t>
            </a:r>
          </a:p>
          <a:p>
            <a:pPr marL="297656" marR="0" lvl="1" indent="-126206" algn="l" defTabSz="685800" rtl="0" eaLnBrk="1" fontAlgn="auto" latinLnBrk="0" hangingPunct="1">
              <a:lnSpc>
                <a:spcPct val="114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Quick turn around for file processing. </a:t>
            </a:r>
          </a:p>
          <a:p>
            <a:pPr marL="297656" marR="0" lvl="1" indent="-126206" algn="l" defTabSz="685800" rtl="0" eaLnBrk="1" fontAlgn="auto" latinLnBrk="0" hangingPunct="1">
              <a:lnSpc>
                <a:spcPct val="114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Files encrypted at rest when submitted to Collective Medical. Most protected way to submit files</a:t>
            </a:r>
          </a:p>
          <a:p>
            <a:pPr marL="297656" marR="0" lvl="1" indent="-126206" algn="l" defTabSz="685800" rtl="0" eaLnBrk="1" fontAlgn="auto" latinLnBrk="0" hangingPunct="1">
              <a:lnSpc>
                <a:spcPct val="114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Requires credentials to log in to SFTP and is limited access</a:t>
            </a:r>
          </a:p>
          <a:p>
            <a:pPr marL="171450" marR="0" lvl="1" indent="0" algn="l" defTabSz="685800" rtl="0" eaLnBrk="1" fontAlgn="auto" latinLnBrk="0" hangingPunct="1">
              <a:lnSpc>
                <a:spcPct val="114000"/>
              </a:lnSpc>
              <a:spcBef>
                <a:spcPts val="375"/>
              </a:spcBef>
              <a:spcAft>
                <a:spcPts val="0"/>
              </a:spcAft>
              <a:buClrTx/>
              <a:buSzTx/>
              <a:buNone/>
              <a:tabLst/>
              <a:defRPr/>
            </a:pPr>
            <a:endPar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endParaRPr>
          </a:p>
          <a:p>
            <a:pPr marL="171450" marR="0" lvl="1" indent="0" algn="l" defTabSz="685800" rtl="0" eaLnBrk="1" fontAlgn="auto" latinLnBrk="0" hangingPunct="1">
              <a:lnSpc>
                <a:spcPct val="114000"/>
              </a:lnSpc>
              <a:spcBef>
                <a:spcPts val="375"/>
              </a:spcBef>
              <a:spcAft>
                <a:spcPts val="0"/>
              </a:spcAft>
              <a:buClrTx/>
              <a:buSzTx/>
              <a:buFont typeface="Arial"/>
              <a:buNone/>
              <a:tabLst/>
              <a:defRPr/>
            </a:pPr>
            <a:r>
              <a:rPr kumimoji="0" lang="en-US" sz="1600" b="1" i="0" u="none" strike="noStrike" kern="1200" cap="none" spc="0" normalizeH="0" baseline="0" noProof="0">
                <a:ln>
                  <a:noFill/>
                </a:ln>
                <a:solidFill>
                  <a:schemeClr val="accent3">
                    <a:lumMod val="75000"/>
                  </a:schemeClr>
                </a:solidFill>
                <a:effectLst/>
                <a:uLnTx/>
                <a:uFillTx/>
                <a:latin typeface="Calibri" panose="020F0502020204030204" pitchFamily="34" charset="0"/>
                <a:cs typeface="Calibri" panose="020F0502020204030204" pitchFamily="34" charset="0"/>
              </a:rPr>
              <a:t>Manual – Case by Case</a:t>
            </a:r>
            <a:endParaRPr kumimoji="0" lang="en-US" sz="1600" i="0" u="none" strike="noStrike" kern="1200" cap="none" spc="0" normalizeH="0" baseline="0" noProof="0">
              <a:ln>
                <a:noFill/>
              </a:ln>
              <a:solidFill>
                <a:schemeClr val="accent3">
                  <a:lumMod val="75000"/>
                </a:schemeClr>
              </a:solidFill>
              <a:effectLst/>
              <a:uLnTx/>
              <a:uFillTx/>
              <a:latin typeface="Calibri" panose="020F0502020204030204" pitchFamily="34" charset="0"/>
              <a:cs typeface="Calibri" panose="020F0502020204030204" pitchFamily="34" charset="0"/>
            </a:endParaRPr>
          </a:p>
          <a:p>
            <a:pPr marL="297656" marR="0" lvl="1" indent="-126206" algn="l" defTabSz="685800" rtl="0" eaLnBrk="1" fontAlgn="auto" latinLnBrk="0" hangingPunct="1">
              <a:lnSpc>
                <a:spcPct val="10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Secure submission</a:t>
            </a:r>
          </a:p>
          <a:p>
            <a:pPr marL="297656" marR="0" lvl="1" indent="-126206" algn="l" defTabSz="685800" rtl="0" eaLnBrk="1" fontAlgn="auto" latinLnBrk="0" hangingPunct="1">
              <a:lnSpc>
                <a:spcPct val="114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Requires manual upload each time. File automation on customer side is limited. </a:t>
            </a:r>
          </a:p>
          <a:p>
            <a:pPr marL="297656" marR="0" lvl="1" indent="-126206" algn="l" defTabSz="685800" rtl="0" eaLnBrk="1" fontAlgn="auto" latinLnBrk="0" hangingPunct="1">
              <a:lnSpc>
                <a:spcPct val="114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Anyone with account manager or IT access can see the file can upload and download. </a:t>
            </a:r>
          </a:p>
          <a:p>
            <a:pPr marL="297656" marR="0" lvl="1" indent="-126206" algn="l" defTabSz="685800" rtl="0" eaLnBrk="1" fontAlgn="auto" latinLnBrk="0" hangingPunct="1">
              <a:lnSpc>
                <a:spcPct val="114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Labor intensive and file frequency can be greatly affected.</a:t>
            </a:r>
          </a:p>
        </p:txBody>
      </p:sp>
    </p:spTree>
    <p:extLst>
      <p:ext uri="{BB962C8B-B14F-4D97-AF65-F5344CB8AC3E}">
        <p14:creationId xmlns:p14="http://schemas.microsoft.com/office/powerpoint/2010/main" val="3617508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7ED27-3D16-3738-D545-164EC702328A}"/>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4AFC0955-836E-0C95-7B9C-FBCA310AD896}"/>
              </a:ext>
            </a:extLst>
          </p:cNvPr>
          <p:cNvSpPr txBox="1">
            <a:spLocks noGrp="1"/>
          </p:cNvSpPr>
          <p:nvPr>
            <p:ph type="title"/>
          </p:nvPr>
        </p:nvSpPr>
        <p:spPr>
          <a:xfrm>
            <a:off x="2433891" y="775537"/>
            <a:ext cx="5879930" cy="668254"/>
          </a:xfrm>
          <a:prstGeom prst="rect">
            <a:avLst/>
          </a:prstGeom>
          <a:noFill/>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tx2"/>
                </a:solidFill>
              </a:rPr>
              <a:t>Social Security Numbers</a:t>
            </a:r>
          </a:p>
        </p:txBody>
      </p:sp>
      <p:pic>
        <p:nvPicPr>
          <p:cNvPr id="3" name="Picture 2">
            <a:extLst>
              <a:ext uri="{FF2B5EF4-FFF2-40B4-BE49-F238E27FC236}">
                <a16:creationId xmlns:a16="http://schemas.microsoft.com/office/drawing/2014/main" id="{6FC9A34C-C436-D41A-96E4-EFD91E2A4A1D}"/>
              </a:ext>
            </a:extLst>
          </p:cNvPr>
          <p:cNvPicPr>
            <a:picLocks noChangeAspect="1"/>
          </p:cNvPicPr>
          <p:nvPr/>
        </p:nvPicPr>
        <p:blipFill>
          <a:blip r:embed="rId3"/>
          <a:stretch>
            <a:fillRect/>
          </a:stretch>
        </p:blipFill>
        <p:spPr>
          <a:xfrm>
            <a:off x="9714706" y="6444524"/>
            <a:ext cx="1639093" cy="197349"/>
          </a:xfrm>
          <a:prstGeom prst="rect">
            <a:avLst/>
          </a:prstGeom>
        </p:spPr>
      </p:pic>
      <p:sp>
        <p:nvSpPr>
          <p:cNvPr id="2" name="Text Placeholder 3">
            <a:extLst>
              <a:ext uri="{FF2B5EF4-FFF2-40B4-BE49-F238E27FC236}">
                <a16:creationId xmlns:a16="http://schemas.microsoft.com/office/drawing/2014/main" id="{4F2F298C-312C-6570-349C-963F0881EA51}"/>
              </a:ext>
            </a:extLst>
          </p:cNvPr>
          <p:cNvSpPr txBox="1">
            <a:spLocks/>
          </p:cNvSpPr>
          <p:nvPr/>
        </p:nvSpPr>
        <p:spPr>
          <a:xfrm>
            <a:off x="1587353" y="1712971"/>
            <a:ext cx="8303420" cy="4731553"/>
          </a:xfrm>
          <a:prstGeom prst="rect">
            <a:avLst/>
          </a:prstGeom>
        </p:spPr>
        <p:txBody>
          <a:bodyPr vert="horz" lIns="91440" tIns="45720" rIns="91440" bIns="45720" rtlCol="0">
            <a:normAutofit/>
          </a:bodyPr>
          <a:lstStyle>
            <a:lvl1pPr marL="0" indent="0" algn="l" defTabSz="685800" rtl="0" eaLnBrk="1" latinLnBrk="0" hangingPunct="1">
              <a:lnSpc>
                <a:spcPct val="114000"/>
              </a:lnSpc>
              <a:spcBef>
                <a:spcPts val="750"/>
              </a:spcBef>
              <a:buFont typeface="Arial"/>
              <a:buNone/>
              <a:defRPr sz="1050" kern="1200">
                <a:solidFill>
                  <a:schemeClr val="tx1"/>
                </a:solidFill>
                <a:latin typeface="+mj-lt"/>
                <a:ea typeface="+mn-ea"/>
                <a:cs typeface="+mn-cs"/>
              </a:defRPr>
            </a:lvl1pPr>
            <a:lvl2pPr marL="297656" indent="-126206" algn="l" defTabSz="685800" rtl="0" eaLnBrk="1" latinLnBrk="0" hangingPunct="1">
              <a:lnSpc>
                <a:spcPct val="114000"/>
              </a:lnSpc>
              <a:spcBef>
                <a:spcPts val="375"/>
              </a:spcBef>
              <a:buFont typeface="Arial"/>
              <a:buChar char="•"/>
              <a:defRPr sz="1050" kern="1200">
                <a:solidFill>
                  <a:schemeClr val="tx1"/>
                </a:solidFill>
                <a:latin typeface="+mj-lt"/>
                <a:ea typeface="+mn-ea"/>
                <a:cs typeface="+mn-cs"/>
              </a:defRPr>
            </a:lvl2pPr>
            <a:lvl3pPr marL="469106" indent="-129779" algn="l" defTabSz="685800" rtl="0" eaLnBrk="1" latinLnBrk="0" hangingPunct="1">
              <a:lnSpc>
                <a:spcPct val="114000"/>
              </a:lnSpc>
              <a:spcBef>
                <a:spcPts val="375"/>
              </a:spcBef>
              <a:buSzPct val="65000"/>
              <a:buFont typeface="Courier New" panose="02070309020205020404" pitchFamily="49" charset="0"/>
              <a:buChar char="o"/>
              <a:defRPr sz="1050" kern="1200">
                <a:solidFill>
                  <a:schemeClr val="tx1"/>
                </a:solidFill>
                <a:latin typeface="+mj-lt"/>
                <a:ea typeface="+mn-ea"/>
                <a:cs typeface="+mn-cs"/>
              </a:defRPr>
            </a:lvl3pPr>
            <a:lvl4pPr marL="640556" indent="-127397" algn="l" defTabSz="685800" rtl="0" eaLnBrk="1" latinLnBrk="0" hangingPunct="1">
              <a:lnSpc>
                <a:spcPct val="114000"/>
              </a:lnSpc>
              <a:spcBef>
                <a:spcPts val="375"/>
              </a:spcBef>
              <a:buSzPct val="75000"/>
              <a:buFont typeface="Wingdings" panose="05000000000000000000" pitchFamily="2" charset="2"/>
              <a:buChar char="§"/>
              <a:defRPr sz="1050" kern="1200">
                <a:solidFill>
                  <a:schemeClr val="tx1"/>
                </a:solidFill>
                <a:latin typeface="+mj-lt"/>
                <a:ea typeface="+mn-ea"/>
                <a:cs typeface="+mn-cs"/>
              </a:defRPr>
            </a:lvl4pPr>
            <a:lvl5pPr marL="815579" indent="-128588" algn="l" defTabSz="685800" rtl="0" eaLnBrk="1" latinLnBrk="0" hangingPunct="1">
              <a:lnSpc>
                <a:spcPct val="114000"/>
              </a:lnSpc>
              <a:spcBef>
                <a:spcPts val="375"/>
              </a:spcBef>
              <a:buFont typeface="Arial"/>
              <a:buChar char="•"/>
              <a:defRPr sz="10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750"/>
              </a:spcBef>
              <a:spcAft>
                <a:spcPts val="0"/>
              </a:spcAft>
              <a:buClrTx/>
              <a:buSzTx/>
              <a:buFont typeface="Arial"/>
              <a:buNone/>
              <a:tabLst/>
              <a:defRPr/>
            </a:pPr>
            <a:r>
              <a:rPr kumimoji="0" lang="en-US" sz="1800" b="1" i="0" u="none" strike="noStrike" kern="1200" cap="none" spc="0" normalizeH="0" baseline="0" noProof="0">
                <a:ln>
                  <a:noFill/>
                </a:ln>
                <a:solidFill>
                  <a:schemeClr val="accent3">
                    <a:lumMod val="75000"/>
                  </a:schemeClr>
                </a:solidFill>
                <a:effectLst/>
                <a:uLnTx/>
                <a:uFillTx/>
                <a:latin typeface="Calibri" panose="020F0502020204030204" pitchFamily="34" charset="0"/>
                <a:cs typeface="Calibri" panose="020F0502020204030204" pitchFamily="34" charset="0"/>
              </a:rPr>
              <a:t>SSN Requirement:</a:t>
            </a:r>
          </a:p>
          <a:p>
            <a:pPr marL="0" marR="0" lvl="0" indent="0" algn="l" defTabSz="685800" rtl="0" eaLnBrk="1" fontAlgn="auto" latinLnBrk="0" hangingPunct="1">
              <a:lnSpc>
                <a:spcPct val="114000"/>
              </a:lnSpc>
              <a:spcBef>
                <a:spcPts val="750"/>
              </a:spcBef>
              <a:spcAft>
                <a:spcPts val="0"/>
              </a:spcAft>
              <a:buClrTx/>
              <a:buSzTx/>
              <a:buFont typeface="Arial"/>
              <a:buNone/>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SSN is a standard requirement from all customers of PointClickCare/Collective Medical. This includes all hospitals, providers, and plans. SSN is used for matching members and is one of the strongest way to match a member. Collective Medical takes every precaution to protect SSN and </a:t>
            </a:r>
            <a:r>
              <a:rPr kumimoji="0" lang="en-US" sz="1600" b="1"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will never store the raw value on our database</a:t>
            </a: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 Collective salt-and-hashes every SSN with a one-way encryption. </a:t>
            </a:r>
          </a:p>
          <a:p>
            <a:pPr marL="0" marR="0" lvl="0" indent="0" algn="l" defTabSz="685800" rtl="0" eaLnBrk="1" fontAlgn="auto" latinLnBrk="0" hangingPunct="1">
              <a:lnSpc>
                <a:spcPct val="114000"/>
              </a:lnSpc>
              <a:spcBef>
                <a:spcPts val="750"/>
              </a:spcBef>
              <a:spcAft>
                <a:spcPts val="0"/>
              </a:spcAft>
              <a:buClrTx/>
              <a:buSzTx/>
              <a:buFont typeface="Arial"/>
              <a:buNone/>
              <a:tabLst/>
              <a:defRPr/>
            </a:pPr>
            <a:endPar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14000"/>
              </a:lnSpc>
              <a:spcBef>
                <a:spcPts val="750"/>
              </a:spcBef>
              <a:spcAft>
                <a:spcPts val="0"/>
              </a:spcAft>
              <a:buClrTx/>
              <a:buSzTx/>
              <a:buFont typeface="Arial"/>
              <a:buNone/>
              <a:tabLst/>
              <a:defRPr/>
            </a:pPr>
            <a:r>
              <a:rPr kumimoji="0" lang="en-US" sz="1600" b="0" i="0" u="none" strike="noStrike" kern="1200" cap="none" spc="0" normalizeH="0" baseline="0" noProof="0">
                <a:ln>
                  <a:noFill/>
                </a:ln>
                <a:solidFill>
                  <a:srgbClr val="455469"/>
                </a:solidFill>
                <a:effectLst/>
                <a:uLnTx/>
                <a:uFillTx/>
                <a:latin typeface="Calibri" panose="020F0502020204030204" pitchFamily="34" charset="0"/>
                <a:cs typeface="Calibri" panose="020F0502020204030204" pitchFamily="34" charset="0"/>
              </a:rPr>
              <a:t>PointClickCare/Collective Medical works with a variety of providers and not all providers have SSN for their patients. If SSN is not available, this can potentially affect PCC/Collective’s ability to match patients on our network. When SSN is not available, PCC/Collective employs other data points to aid in matching. If you have questions about SSN please follow up with your implementation specialist or account manager with questions. </a:t>
            </a:r>
          </a:p>
          <a:p>
            <a:pPr marL="0" marR="0" lvl="0" indent="0" algn="l" defTabSz="685800" rtl="0" eaLnBrk="1" fontAlgn="auto" latinLnBrk="0" hangingPunct="1">
              <a:lnSpc>
                <a:spcPct val="114000"/>
              </a:lnSpc>
              <a:spcBef>
                <a:spcPts val="750"/>
              </a:spcBef>
              <a:spcAft>
                <a:spcPts val="0"/>
              </a:spcAft>
              <a:buClrTx/>
              <a:buSzTx/>
              <a:buFont typeface="Arial"/>
              <a:buNone/>
              <a:tabLst/>
              <a:defRPr/>
            </a:pPr>
            <a:endParaRPr kumimoji="0" lang="en-US" sz="1050" b="0" i="0" u="none" strike="noStrike" kern="1200" cap="none" spc="0" normalizeH="0" baseline="0" noProof="0">
              <a:ln>
                <a:noFill/>
              </a:ln>
              <a:solidFill>
                <a:srgbClr val="455469"/>
              </a:solidFill>
              <a:effectLst/>
              <a:uLnTx/>
              <a:uFillTx/>
              <a:latin typeface="Calibri Light"/>
              <a:ea typeface="+mn-ea"/>
              <a:cs typeface="+mn-cs"/>
            </a:endParaRPr>
          </a:p>
        </p:txBody>
      </p:sp>
    </p:spTree>
    <p:extLst>
      <p:ext uri="{BB962C8B-B14F-4D97-AF65-F5344CB8AC3E}">
        <p14:creationId xmlns:p14="http://schemas.microsoft.com/office/powerpoint/2010/main" val="303782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3363125" y="2434013"/>
            <a:ext cx="5395863" cy="1324527"/>
          </a:xfrm>
        </p:spPr>
        <p:txBody>
          <a:bodyPr>
            <a:normAutofit/>
          </a:bodyPr>
          <a:lstStyle/>
          <a:p>
            <a:pPr>
              <a:lnSpc>
                <a:spcPct val="100000"/>
              </a:lnSpc>
              <a:spcBef>
                <a:spcPts val="0"/>
              </a:spcBef>
            </a:pPr>
            <a:r>
              <a:rPr lang="en-US" b="0">
                <a:latin typeface="Arial"/>
                <a:cs typeface="Arial"/>
              </a:rPr>
              <a:t>Security Reminder</a:t>
            </a:r>
            <a:endParaRPr lang="en-US"/>
          </a:p>
          <a:p>
            <a:endParaRPr lang="en-US"/>
          </a:p>
        </p:txBody>
      </p:sp>
    </p:spTree>
    <p:extLst>
      <p:ext uri="{BB962C8B-B14F-4D97-AF65-F5344CB8AC3E}">
        <p14:creationId xmlns:p14="http://schemas.microsoft.com/office/powerpoint/2010/main" val="1607772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EDBD1-4632-3187-6069-2D2BA9106FE0}"/>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4E128CE9-E3B9-379F-BC33-2D084D5C3411}"/>
              </a:ext>
            </a:extLst>
          </p:cNvPr>
          <p:cNvSpPr txBox="1">
            <a:spLocks noGrp="1"/>
          </p:cNvSpPr>
          <p:nvPr>
            <p:ph type="title"/>
          </p:nvPr>
        </p:nvSpPr>
        <p:spPr>
          <a:xfrm>
            <a:off x="1888958" y="827456"/>
            <a:ext cx="9561013" cy="691158"/>
          </a:xfrm>
          <a:prstGeom prst="rect">
            <a:avLst/>
          </a:prstGeom>
          <a:noFill/>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chemeClr val="tx2"/>
                </a:solidFill>
              </a:rPr>
              <a:t>Behavioral Health information as Sensitive Data </a:t>
            </a:r>
            <a:endParaRPr lang="en-US" sz="3200">
              <a:solidFill>
                <a:schemeClr val="tx2"/>
              </a:solidFill>
              <a:cs typeface="Calibri"/>
            </a:endParaRPr>
          </a:p>
        </p:txBody>
      </p:sp>
      <p:sp>
        <p:nvSpPr>
          <p:cNvPr id="13" name="TextBox 12">
            <a:extLst>
              <a:ext uri="{FF2B5EF4-FFF2-40B4-BE49-F238E27FC236}">
                <a16:creationId xmlns:a16="http://schemas.microsoft.com/office/drawing/2014/main" id="{9873EF62-AFC0-7213-C905-69EDE3D0BCE3}"/>
              </a:ext>
            </a:extLst>
          </p:cNvPr>
          <p:cNvSpPr txBox="1"/>
          <p:nvPr/>
        </p:nvSpPr>
        <p:spPr>
          <a:xfrm>
            <a:off x="742028" y="2069842"/>
            <a:ext cx="10707943" cy="3477875"/>
          </a:xfrm>
          <a:prstGeom prst="rect">
            <a:avLst/>
          </a:prstGeom>
          <a:noFill/>
        </p:spPr>
        <p:txBody>
          <a:bodyPr wrap="square" lIns="91440" tIns="45720" rIns="91440" bIns="45720" rtlCol="0" anchor="t">
            <a:spAutoFit/>
          </a:bodyPr>
          <a:lstStyle/>
          <a:p>
            <a:r>
              <a:rPr lang="en-US" sz="2000" b="1"/>
              <a:t>How are populations with sensitive behavioral health data identified and managed by PCC?</a:t>
            </a:r>
          </a:p>
          <a:p>
            <a:pPr marL="285750" indent="-285750">
              <a:buFont typeface="Arial" panose="020B0604020202020204" pitchFamily="34" charset="0"/>
              <a:buChar char="•"/>
            </a:pPr>
            <a:endParaRPr lang="en-US">
              <a:cs typeface="Calibri"/>
            </a:endParaRPr>
          </a:p>
          <a:p>
            <a:pPr marL="285750" indent="-285750">
              <a:buFont typeface="Arial" panose="020B0604020202020204" pitchFamily="34" charset="0"/>
              <a:buChar char="•"/>
            </a:pPr>
            <a:r>
              <a:rPr lang="en-US">
                <a:cs typeface="Calibri"/>
              </a:rPr>
              <a:t>Upstream pre-implementation discovery process allows for identification of types of behavioral health data for each clinic site </a:t>
            </a:r>
          </a:p>
          <a:p>
            <a:pPr marL="285750" indent="-285750">
              <a:buFont typeface="Arial" panose="020B0604020202020204" pitchFamily="34" charset="0"/>
              <a:buChar char="•"/>
            </a:pPr>
            <a:endParaRPr lang="en-US">
              <a:cs typeface="Calibri"/>
            </a:endParaRPr>
          </a:p>
          <a:p>
            <a:pPr marL="285750" indent="-285750">
              <a:buFont typeface="Arial" panose="020B0604020202020204" pitchFamily="34" charset="0"/>
              <a:buChar char="•"/>
            </a:pPr>
            <a:r>
              <a:rPr lang="en-US"/>
              <a:t>SUD treatment programs that are a Part 2 Covered Program under 42 CFR Part 2 will have their own portal configured with SUD consent functionality, separate from programs providing mental health or psychiatric treatment only, which has mental health specific consent functionality configured.  </a:t>
            </a:r>
            <a:endParaRPr lang="en-US">
              <a:cs typeface="Calibri" panose="020F0502020204030204"/>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*Programs providing dual diagnosis of both SUD and mental health treatment typically will be treated as a Part 2 covered program. </a:t>
            </a:r>
          </a:p>
        </p:txBody>
      </p:sp>
      <p:pic>
        <p:nvPicPr>
          <p:cNvPr id="3" name="Picture 2">
            <a:extLst>
              <a:ext uri="{FF2B5EF4-FFF2-40B4-BE49-F238E27FC236}">
                <a16:creationId xmlns:a16="http://schemas.microsoft.com/office/drawing/2014/main" id="{262B0A74-14A4-D9BE-1FBD-5989FE1B9A41}"/>
              </a:ext>
            </a:extLst>
          </p:cNvPr>
          <p:cNvPicPr>
            <a:picLocks noChangeAspect="1"/>
          </p:cNvPicPr>
          <p:nvPr/>
        </p:nvPicPr>
        <p:blipFill>
          <a:blip r:embed="rId3"/>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1635699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191930" y="2324101"/>
            <a:ext cx="8752114" cy="1324527"/>
          </a:xfrm>
        </p:spPr>
        <p:txBody>
          <a:bodyPr>
            <a:normAutofit fontScale="90000"/>
          </a:bodyPr>
          <a:lstStyle/>
          <a:p>
            <a:pPr>
              <a:lnSpc>
                <a:spcPct val="100000"/>
              </a:lnSpc>
              <a:spcBef>
                <a:spcPts val="0"/>
              </a:spcBef>
            </a:pPr>
            <a:r>
              <a:rPr lang="en-US" b="0">
                <a:latin typeface="Arial"/>
                <a:cs typeface="Arial"/>
              </a:rPr>
              <a:t>Collaboration- </a:t>
            </a:r>
            <a:br>
              <a:rPr lang="en-US" b="0">
                <a:latin typeface="Arial"/>
                <a:cs typeface="Arial"/>
              </a:rPr>
            </a:br>
            <a:r>
              <a:rPr lang="en-US" b="0">
                <a:latin typeface="Arial"/>
                <a:cs typeface="Arial"/>
              </a:rPr>
              <a:t>What are the Possibilities?</a:t>
            </a:r>
            <a:endParaRPr lang="en-US">
              <a:latin typeface="Arial"/>
              <a:cs typeface="Arial"/>
            </a:endParaRPr>
          </a:p>
          <a:p>
            <a:endParaRPr lang="en-US"/>
          </a:p>
        </p:txBody>
      </p:sp>
    </p:spTree>
    <p:extLst>
      <p:ext uri="{BB962C8B-B14F-4D97-AF65-F5344CB8AC3E}">
        <p14:creationId xmlns:p14="http://schemas.microsoft.com/office/powerpoint/2010/main" val="1745617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6E083-E598-8209-934A-B44E207CBC4E}"/>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83CAB5A7-DDE1-DA2E-A659-1299DE7DBD25}"/>
              </a:ext>
            </a:extLst>
          </p:cNvPr>
          <p:cNvSpPr txBox="1">
            <a:spLocks noGrp="1"/>
          </p:cNvSpPr>
          <p:nvPr>
            <p:ph type="title"/>
          </p:nvPr>
        </p:nvSpPr>
        <p:spPr>
          <a:xfrm>
            <a:off x="1278859" y="619126"/>
            <a:ext cx="10171112" cy="716616"/>
          </a:xfrm>
          <a:prstGeom prst="rect">
            <a:avLst/>
          </a:prstGeom>
          <a:noFill/>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chemeClr val="tx2"/>
                </a:solidFill>
              </a:rPr>
              <a:t>Care Collaboration Best Practices</a:t>
            </a:r>
            <a:endParaRPr lang="en-US">
              <a:solidFill>
                <a:schemeClr val="tx2"/>
              </a:solidFill>
              <a:cs typeface="Calibri"/>
            </a:endParaRPr>
          </a:p>
        </p:txBody>
      </p:sp>
      <p:grpSp>
        <p:nvGrpSpPr>
          <p:cNvPr id="2" name="object 7">
            <a:extLst>
              <a:ext uri="{FF2B5EF4-FFF2-40B4-BE49-F238E27FC236}">
                <a16:creationId xmlns:a16="http://schemas.microsoft.com/office/drawing/2014/main" id="{D4D725EB-7BA5-A202-2777-014E99F3FC00}"/>
              </a:ext>
            </a:extLst>
          </p:cNvPr>
          <p:cNvGrpSpPr/>
          <p:nvPr/>
        </p:nvGrpSpPr>
        <p:grpSpPr>
          <a:xfrm>
            <a:off x="1176792" y="1131073"/>
            <a:ext cx="8229600" cy="4595854"/>
            <a:chOff x="380999" y="4804752"/>
            <a:chExt cx="6096000" cy="3429000"/>
          </a:xfrm>
          <a:solidFill>
            <a:schemeClr val="tx2"/>
          </a:solidFill>
        </p:grpSpPr>
        <p:pic>
          <p:nvPicPr>
            <p:cNvPr id="3" name="object 8">
              <a:extLst>
                <a:ext uri="{FF2B5EF4-FFF2-40B4-BE49-F238E27FC236}">
                  <a16:creationId xmlns:a16="http://schemas.microsoft.com/office/drawing/2014/main" id="{0999E756-9BD4-A628-7354-8289419EF6F8}"/>
                </a:ext>
              </a:extLst>
            </p:cNvPr>
            <p:cNvPicPr/>
            <p:nvPr/>
          </p:nvPicPr>
          <p:blipFill>
            <a:blip r:embed="rId3" cstate="print"/>
            <a:stretch>
              <a:fillRect/>
            </a:stretch>
          </p:blipFill>
          <p:spPr>
            <a:xfrm>
              <a:off x="380999" y="4804752"/>
              <a:ext cx="6096000" cy="3429000"/>
            </a:xfrm>
            <a:prstGeom prst="rect">
              <a:avLst/>
            </a:prstGeom>
            <a:grpFill/>
          </p:spPr>
        </p:pic>
        <p:pic>
          <p:nvPicPr>
            <p:cNvPr id="12" name="object 16">
              <a:extLst>
                <a:ext uri="{FF2B5EF4-FFF2-40B4-BE49-F238E27FC236}">
                  <a16:creationId xmlns:a16="http://schemas.microsoft.com/office/drawing/2014/main" id="{EE69196A-8762-7B5E-FD04-4D96C9EA1E72}"/>
                </a:ext>
              </a:extLst>
            </p:cNvPr>
            <p:cNvPicPr/>
            <p:nvPr/>
          </p:nvPicPr>
          <p:blipFill>
            <a:blip r:embed="rId4" cstate="print"/>
            <a:stretch>
              <a:fillRect/>
            </a:stretch>
          </p:blipFill>
          <p:spPr>
            <a:xfrm>
              <a:off x="3752215" y="6454139"/>
              <a:ext cx="37082" cy="12192"/>
            </a:xfrm>
            <a:prstGeom prst="rect">
              <a:avLst/>
            </a:prstGeom>
            <a:grpFill/>
          </p:spPr>
        </p:pic>
      </p:grpSp>
      <p:sp>
        <p:nvSpPr>
          <p:cNvPr id="23" name="TextBox 22">
            <a:extLst>
              <a:ext uri="{FF2B5EF4-FFF2-40B4-BE49-F238E27FC236}">
                <a16:creationId xmlns:a16="http://schemas.microsoft.com/office/drawing/2014/main" id="{34D10083-AA09-A24A-76AD-93C0F63CB659}"/>
              </a:ext>
            </a:extLst>
          </p:cNvPr>
          <p:cNvSpPr txBox="1"/>
          <p:nvPr/>
        </p:nvSpPr>
        <p:spPr>
          <a:xfrm>
            <a:off x="1995777" y="1582310"/>
            <a:ext cx="6376946" cy="461665"/>
          </a:xfrm>
          <a:prstGeom prst="rect">
            <a:avLst/>
          </a:prstGeom>
          <a:noFill/>
        </p:spPr>
        <p:txBody>
          <a:bodyPr wrap="square" rtlCol="0">
            <a:spAutoFit/>
          </a:bodyPr>
          <a:lstStyle/>
          <a:p>
            <a:r>
              <a:rPr lang="en-US" sz="2400">
                <a:solidFill>
                  <a:schemeClr val="bg1"/>
                </a:solidFill>
              </a:rPr>
              <a:t>Review Cohorts and Census Each Morning</a:t>
            </a:r>
          </a:p>
        </p:txBody>
      </p:sp>
      <p:sp>
        <p:nvSpPr>
          <p:cNvPr id="24" name="TextBox 23">
            <a:extLst>
              <a:ext uri="{FF2B5EF4-FFF2-40B4-BE49-F238E27FC236}">
                <a16:creationId xmlns:a16="http://schemas.microsoft.com/office/drawing/2014/main" id="{6AE59872-D2AD-0880-9A86-3236E3AA0D75}"/>
              </a:ext>
            </a:extLst>
          </p:cNvPr>
          <p:cNvSpPr txBox="1"/>
          <p:nvPr/>
        </p:nvSpPr>
        <p:spPr>
          <a:xfrm>
            <a:off x="2202511" y="2421099"/>
            <a:ext cx="6178163" cy="2585323"/>
          </a:xfrm>
          <a:prstGeom prst="rect">
            <a:avLst/>
          </a:prstGeom>
          <a:noFill/>
        </p:spPr>
        <p:txBody>
          <a:bodyPr wrap="square" rtlCol="0">
            <a:spAutoFit/>
          </a:bodyPr>
          <a:lstStyle/>
          <a:p>
            <a:r>
              <a:rPr lang="en-US">
                <a:solidFill>
                  <a:schemeClr val="bg1"/>
                </a:solidFill>
              </a:rPr>
              <a:t>Why Census?</a:t>
            </a:r>
          </a:p>
          <a:p>
            <a:endParaRPr lang="en-US">
              <a:solidFill>
                <a:schemeClr val="bg1"/>
              </a:solidFill>
            </a:endParaRPr>
          </a:p>
          <a:p>
            <a:pPr marL="285750" indent="-285750">
              <a:buFont typeface="Arial" panose="020B0604020202020204" pitchFamily="34" charset="0"/>
              <a:buChar char="•"/>
            </a:pPr>
            <a:r>
              <a:rPr lang="en-US">
                <a:solidFill>
                  <a:schemeClr val="bg1"/>
                </a:solidFill>
              </a:rPr>
              <a:t>Quickly review each ED visit/ </a:t>
            </a:r>
            <a:r>
              <a:rPr lang="en-US" err="1">
                <a:solidFill>
                  <a:schemeClr val="bg1"/>
                </a:solidFill>
              </a:rPr>
              <a:t>Inpt</a:t>
            </a:r>
            <a:r>
              <a:rPr lang="en-US">
                <a:solidFill>
                  <a:schemeClr val="bg1"/>
                </a:solidFill>
              </a:rPr>
              <a:t> stay: dx, visit </a:t>
            </a:r>
            <a:r>
              <a:rPr lang="en-US" err="1">
                <a:solidFill>
                  <a:schemeClr val="bg1"/>
                </a:solidFill>
              </a:rPr>
              <a:t>hx</a:t>
            </a:r>
            <a:r>
              <a:rPr lang="en-US">
                <a:solidFill>
                  <a:schemeClr val="bg1"/>
                </a:solidFill>
              </a:rPr>
              <a:t>, snapshot of complexity of need</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Some visits don’t trigger a Notification or fit into a Cohort depending on dx</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If client is not established, there is a lot of valuable info </a:t>
            </a:r>
          </a:p>
        </p:txBody>
      </p:sp>
      <p:pic>
        <p:nvPicPr>
          <p:cNvPr id="4" name="Picture 3">
            <a:extLst>
              <a:ext uri="{FF2B5EF4-FFF2-40B4-BE49-F238E27FC236}">
                <a16:creationId xmlns:a16="http://schemas.microsoft.com/office/drawing/2014/main" id="{27888E40-6635-D5FE-86CC-6518A0B70DB0}"/>
              </a:ext>
            </a:extLst>
          </p:cNvPr>
          <p:cNvPicPr>
            <a:picLocks noChangeAspect="1"/>
          </p:cNvPicPr>
          <p:nvPr/>
        </p:nvPicPr>
        <p:blipFill>
          <a:blip r:embed="rId5"/>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80843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139337" y="2381145"/>
            <a:ext cx="7707230" cy="1324527"/>
          </a:xfrm>
        </p:spPr>
        <p:txBody>
          <a:bodyPr>
            <a:normAutofit fontScale="90000"/>
          </a:bodyPr>
          <a:lstStyle/>
          <a:p>
            <a:pPr>
              <a:lnSpc>
                <a:spcPct val="100000"/>
              </a:lnSpc>
              <a:spcBef>
                <a:spcPts val="0"/>
              </a:spcBef>
            </a:pPr>
            <a:r>
              <a:rPr lang="en-US" b="0">
                <a:latin typeface="Arial"/>
                <a:cs typeface="Arial"/>
              </a:rPr>
              <a:t>HealthChoice Illinois ADT Program Updates</a:t>
            </a:r>
            <a:endParaRPr lang="en-US">
              <a:latin typeface="Arial"/>
              <a:cs typeface="Arial"/>
            </a:endParaRPr>
          </a:p>
          <a:p>
            <a:endParaRPr lang="en-US"/>
          </a:p>
        </p:txBody>
      </p:sp>
    </p:spTree>
    <p:extLst>
      <p:ext uri="{BB962C8B-B14F-4D97-AF65-F5344CB8AC3E}">
        <p14:creationId xmlns:p14="http://schemas.microsoft.com/office/powerpoint/2010/main" val="2282453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6DE7CB1-B26A-8EED-D5A7-E2E67AF7EC19}"/>
              </a:ext>
            </a:extLst>
          </p:cNvPr>
          <p:cNvSpPr txBox="1"/>
          <p:nvPr/>
        </p:nvSpPr>
        <p:spPr>
          <a:xfrm>
            <a:off x="1010443" y="2141404"/>
            <a:ext cx="10707943"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a:ea typeface="+mn-ea"/>
                <a:cs typeface="+mn-cs"/>
              </a:rPr>
              <a:t>text</a:t>
            </a:r>
            <a:endParaRPr kumimoji="0" lang="en-US" sz="180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nvGrpSpPr>
          <p:cNvPr id="2" name="object 3">
            <a:extLst>
              <a:ext uri="{FF2B5EF4-FFF2-40B4-BE49-F238E27FC236}">
                <a16:creationId xmlns:a16="http://schemas.microsoft.com/office/drawing/2014/main" id="{1E53145C-D5F4-23F1-D651-4F42827F160D}"/>
              </a:ext>
            </a:extLst>
          </p:cNvPr>
          <p:cNvGrpSpPr/>
          <p:nvPr/>
        </p:nvGrpSpPr>
        <p:grpSpPr>
          <a:xfrm>
            <a:off x="778565" y="1025718"/>
            <a:ext cx="9971598" cy="5120640"/>
            <a:chOff x="381000" y="868680"/>
            <a:chExt cx="6096000" cy="3429000"/>
          </a:xfrm>
        </p:grpSpPr>
        <p:pic>
          <p:nvPicPr>
            <p:cNvPr id="3" name="object 4">
              <a:extLst>
                <a:ext uri="{FF2B5EF4-FFF2-40B4-BE49-F238E27FC236}">
                  <a16:creationId xmlns:a16="http://schemas.microsoft.com/office/drawing/2014/main" id="{362D7EDC-8EC3-CE17-E3F9-06AAE557DA0E}"/>
                </a:ext>
              </a:extLst>
            </p:cNvPr>
            <p:cNvPicPr/>
            <p:nvPr/>
          </p:nvPicPr>
          <p:blipFill>
            <a:blip r:embed="rId3" cstate="print"/>
            <a:stretch>
              <a:fillRect/>
            </a:stretch>
          </p:blipFill>
          <p:spPr>
            <a:xfrm>
              <a:off x="381000" y="868680"/>
              <a:ext cx="6096000" cy="3429000"/>
            </a:xfrm>
            <a:prstGeom prst="rect">
              <a:avLst/>
            </a:prstGeom>
          </p:spPr>
        </p:pic>
        <p:pic>
          <p:nvPicPr>
            <p:cNvPr id="7" name="object 8">
              <a:extLst>
                <a:ext uri="{FF2B5EF4-FFF2-40B4-BE49-F238E27FC236}">
                  <a16:creationId xmlns:a16="http://schemas.microsoft.com/office/drawing/2014/main" id="{E407077F-8A5A-CED8-0F4D-846E1D1CF00B}"/>
                </a:ext>
              </a:extLst>
            </p:cNvPr>
            <p:cNvPicPr/>
            <p:nvPr/>
          </p:nvPicPr>
          <p:blipFill>
            <a:blip r:embed="rId4" cstate="print"/>
            <a:stretch>
              <a:fillRect/>
            </a:stretch>
          </p:blipFill>
          <p:spPr>
            <a:xfrm>
              <a:off x="3208654" y="1887824"/>
              <a:ext cx="74414" cy="9301"/>
            </a:xfrm>
            <a:prstGeom prst="rect">
              <a:avLst/>
            </a:prstGeom>
          </p:spPr>
        </p:pic>
        <p:pic>
          <p:nvPicPr>
            <p:cNvPr id="14" name="object 13">
              <a:extLst>
                <a:ext uri="{FF2B5EF4-FFF2-40B4-BE49-F238E27FC236}">
                  <a16:creationId xmlns:a16="http://schemas.microsoft.com/office/drawing/2014/main" id="{6E55C058-73AF-ECF5-FB15-A42CDFCFCFC9}"/>
                </a:ext>
              </a:extLst>
            </p:cNvPr>
            <p:cNvPicPr/>
            <p:nvPr/>
          </p:nvPicPr>
          <p:blipFill>
            <a:blip r:embed="rId5" cstate="print"/>
            <a:stretch>
              <a:fillRect/>
            </a:stretch>
          </p:blipFill>
          <p:spPr>
            <a:xfrm>
              <a:off x="4062095" y="2267300"/>
              <a:ext cx="74414" cy="9301"/>
            </a:xfrm>
            <a:prstGeom prst="rect">
              <a:avLst/>
            </a:prstGeom>
          </p:spPr>
        </p:pic>
      </p:grpSp>
      <p:sp>
        <p:nvSpPr>
          <p:cNvPr id="22" name="TextBox 21">
            <a:extLst>
              <a:ext uri="{FF2B5EF4-FFF2-40B4-BE49-F238E27FC236}">
                <a16:creationId xmlns:a16="http://schemas.microsoft.com/office/drawing/2014/main" id="{4FDA256C-67C2-F61B-4FB7-3DDCA48BF453}"/>
              </a:ext>
            </a:extLst>
          </p:cNvPr>
          <p:cNvSpPr txBox="1"/>
          <p:nvPr/>
        </p:nvSpPr>
        <p:spPr>
          <a:xfrm>
            <a:off x="1558457" y="1674673"/>
            <a:ext cx="8853232" cy="2954655"/>
          </a:xfrm>
          <a:prstGeom prst="rect">
            <a:avLst/>
          </a:prstGeom>
          <a:noFill/>
        </p:spPr>
        <p:txBody>
          <a:bodyPr wrap="square" rtlCol="0">
            <a:spAutoFit/>
          </a:bodyPr>
          <a:lstStyle/>
          <a:p>
            <a:r>
              <a:rPr lang="en-US" sz="2400">
                <a:solidFill>
                  <a:schemeClr val="bg1"/>
                </a:solidFill>
              </a:rPr>
              <a:t>Some possibilities to consider:</a:t>
            </a:r>
          </a:p>
          <a:p>
            <a:endParaRPr lang="en-US">
              <a:solidFill>
                <a:schemeClr val="bg1"/>
              </a:solidFill>
            </a:endParaRPr>
          </a:p>
          <a:p>
            <a:endParaRPr lang="en-US">
              <a:solidFill>
                <a:schemeClr val="bg1"/>
              </a:solidFill>
            </a:endParaRPr>
          </a:p>
          <a:p>
            <a:pPr marL="285750" indent="-285750">
              <a:buFont typeface="Arial" panose="020B0604020202020204" pitchFamily="34" charset="0"/>
              <a:buChar char="•"/>
            </a:pPr>
            <a:r>
              <a:rPr lang="en-US">
                <a:solidFill>
                  <a:schemeClr val="bg1"/>
                </a:solidFill>
              </a:rPr>
              <a:t>Accurate/timely eligibility file allows you to see clients who are assigned but not necessarily established</a:t>
            </a:r>
          </a:p>
          <a:p>
            <a:endParaRPr lang="en-US">
              <a:solidFill>
                <a:schemeClr val="bg1"/>
              </a:solidFill>
            </a:endParaRPr>
          </a:p>
          <a:p>
            <a:pPr marL="285750" indent="-285750">
              <a:buFont typeface="Arial" panose="020B0604020202020204" pitchFamily="34" charset="0"/>
              <a:buChar char="•"/>
            </a:pPr>
            <a:r>
              <a:rPr lang="en-US">
                <a:solidFill>
                  <a:schemeClr val="bg1"/>
                </a:solidFill>
              </a:rPr>
              <a:t>Partner with local hospitals to ensure Notifications are enabled on both ends </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Regular partner </a:t>
            </a:r>
            <a:r>
              <a:rPr lang="en-US" err="1">
                <a:solidFill>
                  <a:schemeClr val="bg1"/>
                </a:solidFill>
              </a:rPr>
              <a:t>touchbase</a:t>
            </a:r>
            <a:r>
              <a:rPr lang="en-US">
                <a:solidFill>
                  <a:schemeClr val="bg1"/>
                </a:solidFill>
              </a:rPr>
              <a:t> meetings is highly recommended to ensure workflows are working and maintain engagement</a:t>
            </a:r>
          </a:p>
        </p:txBody>
      </p:sp>
      <p:sp>
        <p:nvSpPr>
          <p:cNvPr id="25" name="Text Placeholder 1">
            <a:extLst>
              <a:ext uri="{FF2B5EF4-FFF2-40B4-BE49-F238E27FC236}">
                <a16:creationId xmlns:a16="http://schemas.microsoft.com/office/drawing/2014/main" id="{E1712871-E57B-4165-37D0-861C6F748E90}"/>
              </a:ext>
            </a:extLst>
          </p:cNvPr>
          <p:cNvSpPr txBox="1">
            <a:spLocks noGrp="1"/>
          </p:cNvSpPr>
          <p:nvPr>
            <p:ph type="title"/>
          </p:nvPr>
        </p:nvSpPr>
        <p:spPr>
          <a:xfrm>
            <a:off x="1270908" y="436246"/>
            <a:ext cx="8087778" cy="589472"/>
          </a:xfrm>
          <a:prstGeom prst="rect">
            <a:avLst/>
          </a:prstGeom>
          <a:noFill/>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chemeClr val="tx2"/>
                </a:solidFill>
              </a:rPr>
              <a:t>Care Collaboration Best Practices</a:t>
            </a:r>
            <a:endParaRPr lang="en-US">
              <a:solidFill>
                <a:schemeClr val="tx2"/>
              </a:solidFill>
              <a:cs typeface="Calibri"/>
            </a:endParaRPr>
          </a:p>
        </p:txBody>
      </p:sp>
      <p:pic>
        <p:nvPicPr>
          <p:cNvPr id="4" name="Picture 3">
            <a:extLst>
              <a:ext uri="{FF2B5EF4-FFF2-40B4-BE49-F238E27FC236}">
                <a16:creationId xmlns:a16="http://schemas.microsoft.com/office/drawing/2014/main" id="{EB8008DB-1C83-2D14-5A1E-B38F43E6B63A}"/>
              </a:ext>
            </a:extLst>
          </p:cNvPr>
          <p:cNvPicPr>
            <a:picLocks noChangeAspect="1"/>
          </p:cNvPicPr>
          <p:nvPr/>
        </p:nvPicPr>
        <p:blipFill>
          <a:blip r:embed="rId6"/>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2891950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3695-2249-D0BE-C59B-455C49FD2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0A4B2-F04D-533E-38C8-101D68AE664C}"/>
              </a:ext>
            </a:extLst>
          </p:cNvPr>
          <p:cNvSpPr>
            <a:spLocks noGrp="1"/>
          </p:cNvSpPr>
          <p:nvPr>
            <p:ph type="title"/>
          </p:nvPr>
        </p:nvSpPr>
        <p:spPr>
          <a:xfrm>
            <a:off x="3363125" y="2434013"/>
            <a:ext cx="5395863" cy="1324527"/>
          </a:xfrm>
        </p:spPr>
        <p:txBody>
          <a:bodyPr>
            <a:normAutofit/>
          </a:bodyPr>
          <a:lstStyle/>
          <a:p>
            <a:pPr>
              <a:lnSpc>
                <a:spcPct val="100000"/>
              </a:lnSpc>
              <a:spcBef>
                <a:spcPts val="0"/>
              </a:spcBef>
            </a:pPr>
            <a:r>
              <a:rPr lang="en-US" b="0">
                <a:latin typeface="Arial"/>
                <a:cs typeface="Arial"/>
              </a:rPr>
              <a:t>Portal Feature</a:t>
            </a:r>
            <a:endParaRPr lang="en-US"/>
          </a:p>
          <a:p>
            <a:endParaRPr lang="en-US"/>
          </a:p>
        </p:txBody>
      </p:sp>
    </p:spTree>
    <p:extLst>
      <p:ext uri="{BB962C8B-B14F-4D97-AF65-F5344CB8AC3E}">
        <p14:creationId xmlns:p14="http://schemas.microsoft.com/office/powerpoint/2010/main" val="2454372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70D31-066F-37D9-953F-BAC22BEA3683}"/>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3D39EC46-33C0-19AA-3C5A-013873190259}"/>
              </a:ext>
            </a:extLst>
          </p:cNvPr>
          <p:cNvSpPr txBox="1">
            <a:spLocks noGrp="1"/>
          </p:cNvSpPr>
          <p:nvPr>
            <p:ph type="title"/>
          </p:nvPr>
        </p:nvSpPr>
        <p:spPr>
          <a:xfrm>
            <a:off x="2433891" y="775537"/>
            <a:ext cx="8454688" cy="668254"/>
          </a:xfrm>
          <a:prstGeom prst="rect">
            <a:avLst/>
          </a:prstGeom>
          <a:noFill/>
        </p:spPr>
        <p:txBody>
          <a:bodyPr lIns="91440" tIns="45720" rIns="91440" bIns="45720" anchor="t">
            <a:normAutofit fontScale="9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tx2"/>
                </a:solidFill>
              </a:rPr>
              <a:t>‘View More’ and Other Blue Highlighted Areas</a:t>
            </a:r>
          </a:p>
        </p:txBody>
      </p:sp>
      <p:pic>
        <p:nvPicPr>
          <p:cNvPr id="3" name="Picture 2">
            <a:extLst>
              <a:ext uri="{FF2B5EF4-FFF2-40B4-BE49-F238E27FC236}">
                <a16:creationId xmlns:a16="http://schemas.microsoft.com/office/drawing/2014/main" id="{0EB1220F-63B6-DBB2-0D06-24B408293D2B}"/>
              </a:ext>
            </a:extLst>
          </p:cNvPr>
          <p:cNvPicPr>
            <a:picLocks noChangeAspect="1"/>
          </p:cNvPicPr>
          <p:nvPr/>
        </p:nvPicPr>
        <p:blipFill>
          <a:blip r:embed="rId3"/>
          <a:stretch>
            <a:fillRect/>
          </a:stretch>
        </p:blipFill>
        <p:spPr>
          <a:xfrm>
            <a:off x="9714706" y="6444524"/>
            <a:ext cx="1639093" cy="197349"/>
          </a:xfrm>
          <a:prstGeom prst="rect">
            <a:avLst/>
          </a:prstGeom>
        </p:spPr>
      </p:pic>
      <p:pic>
        <p:nvPicPr>
          <p:cNvPr id="4" name="Picture 3">
            <a:extLst>
              <a:ext uri="{FF2B5EF4-FFF2-40B4-BE49-F238E27FC236}">
                <a16:creationId xmlns:a16="http://schemas.microsoft.com/office/drawing/2014/main" id="{E189ECC4-3B75-9DDD-74F2-4B46AF1A92C6}"/>
              </a:ext>
            </a:extLst>
          </p:cNvPr>
          <p:cNvPicPr>
            <a:picLocks noChangeAspect="1"/>
          </p:cNvPicPr>
          <p:nvPr/>
        </p:nvPicPr>
        <p:blipFill>
          <a:blip r:embed="rId4"/>
          <a:stretch>
            <a:fillRect/>
          </a:stretch>
        </p:blipFill>
        <p:spPr>
          <a:xfrm>
            <a:off x="138363" y="1578811"/>
            <a:ext cx="7797800" cy="3225800"/>
          </a:xfrm>
          <a:prstGeom prst="rect">
            <a:avLst/>
          </a:prstGeom>
          <a:ln>
            <a:solidFill>
              <a:schemeClr val="accent1"/>
            </a:solidFill>
          </a:ln>
        </p:spPr>
      </p:pic>
      <p:pic>
        <p:nvPicPr>
          <p:cNvPr id="6" name="Picture 5">
            <a:extLst>
              <a:ext uri="{FF2B5EF4-FFF2-40B4-BE49-F238E27FC236}">
                <a16:creationId xmlns:a16="http://schemas.microsoft.com/office/drawing/2014/main" id="{B7C43DFA-377D-8968-151E-9F4D7A23D845}"/>
              </a:ext>
            </a:extLst>
          </p:cNvPr>
          <p:cNvPicPr>
            <a:picLocks noChangeAspect="1"/>
          </p:cNvPicPr>
          <p:nvPr/>
        </p:nvPicPr>
        <p:blipFill>
          <a:blip r:embed="rId5"/>
          <a:stretch>
            <a:fillRect/>
          </a:stretch>
        </p:blipFill>
        <p:spPr>
          <a:xfrm>
            <a:off x="2214813" y="3301666"/>
            <a:ext cx="3644900" cy="2324100"/>
          </a:xfrm>
          <a:prstGeom prst="rect">
            <a:avLst/>
          </a:prstGeom>
          <a:ln>
            <a:solidFill>
              <a:schemeClr val="accent1"/>
            </a:solidFill>
          </a:ln>
        </p:spPr>
      </p:pic>
      <p:pic>
        <p:nvPicPr>
          <p:cNvPr id="5" name="Picture 4">
            <a:extLst>
              <a:ext uri="{FF2B5EF4-FFF2-40B4-BE49-F238E27FC236}">
                <a16:creationId xmlns:a16="http://schemas.microsoft.com/office/drawing/2014/main" id="{9CEAD988-9E56-4DB6-D047-F59E2F563EAD}"/>
              </a:ext>
            </a:extLst>
          </p:cNvPr>
          <p:cNvPicPr>
            <a:picLocks noChangeAspect="1"/>
          </p:cNvPicPr>
          <p:nvPr/>
        </p:nvPicPr>
        <p:blipFill>
          <a:blip r:embed="rId6"/>
          <a:stretch>
            <a:fillRect/>
          </a:stretch>
        </p:blipFill>
        <p:spPr>
          <a:xfrm>
            <a:off x="6213977" y="3301666"/>
            <a:ext cx="6781800" cy="3429000"/>
          </a:xfrm>
          <a:prstGeom prst="rect">
            <a:avLst/>
          </a:prstGeom>
        </p:spPr>
      </p:pic>
    </p:spTree>
    <p:extLst>
      <p:ext uri="{BB962C8B-B14F-4D97-AF65-F5344CB8AC3E}">
        <p14:creationId xmlns:p14="http://schemas.microsoft.com/office/powerpoint/2010/main" val="520065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07FD0-E1C7-3E67-C8D7-FA4621CDD801}"/>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115BD360-4A07-723D-B885-79B052D9ACF2}"/>
              </a:ext>
            </a:extLst>
          </p:cNvPr>
          <p:cNvSpPr txBox="1">
            <a:spLocks noGrp="1"/>
          </p:cNvSpPr>
          <p:nvPr>
            <p:ph type="title"/>
          </p:nvPr>
        </p:nvSpPr>
        <p:spPr>
          <a:xfrm>
            <a:off x="2433891" y="775537"/>
            <a:ext cx="8454688" cy="668254"/>
          </a:xfrm>
          <a:prstGeom prst="rect">
            <a:avLst/>
          </a:prstGeom>
          <a:noFill/>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tx2"/>
                </a:solidFill>
              </a:rPr>
              <a:t>Patient Search</a:t>
            </a:r>
          </a:p>
        </p:txBody>
      </p:sp>
      <p:pic>
        <p:nvPicPr>
          <p:cNvPr id="3" name="Picture 2">
            <a:extLst>
              <a:ext uri="{FF2B5EF4-FFF2-40B4-BE49-F238E27FC236}">
                <a16:creationId xmlns:a16="http://schemas.microsoft.com/office/drawing/2014/main" id="{04E3BCC2-F919-F247-2071-F80E8ADF9432}"/>
              </a:ext>
            </a:extLst>
          </p:cNvPr>
          <p:cNvPicPr>
            <a:picLocks noChangeAspect="1"/>
          </p:cNvPicPr>
          <p:nvPr/>
        </p:nvPicPr>
        <p:blipFill>
          <a:blip r:embed="rId3"/>
          <a:stretch>
            <a:fillRect/>
          </a:stretch>
        </p:blipFill>
        <p:spPr>
          <a:xfrm>
            <a:off x="9714706" y="6444524"/>
            <a:ext cx="1639093" cy="197349"/>
          </a:xfrm>
          <a:prstGeom prst="rect">
            <a:avLst/>
          </a:prstGeom>
        </p:spPr>
      </p:pic>
      <p:pic>
        <p:nvPicPr>
          <p:cNvPr id="7" name="Picture 6">
            <a:extLst>
              <a:ext uri="{FF2B5EF4-FFF2-40B4-BE49-F238E27FC236}">
                <a16:creationId xmlns:a16="http://schemas.microsoft.com/office/drawing/2014/main" id="{7C349835-1917-66E7-1D14-18B8959E54FF}"/>
              </a:ext>
            </a:extLst>
          </p:cNvPr>
          <p:cNvPicPr>
            <a:picLocks noChangeAspect="1"/>
          </p:cNvPicPr>
          <p:nvPr/>
        </p:nvPicPr>
        <p:blipFill>
          <a:blip r:embed="rId4"/>
          <a:stretch>
            <a:fillRect/>
          </a:stretch>
        </p:blipFill>
        <p:spPr>
          <a:xfrm>
            <a:off x="671434" y="1792705"/>
            <a:ext cx="10410378" cy="3140242"/>
          </a:xfrm>
          <a:prstGeom prst="rect">
            <a:avLst/>
          </a:prstGeom>
        </p:spPr>
      </p:pic>
    </p:spTree>
    <p:extLst>
      <p:ext uri="{BB962C8B-B14F-4D97-AF65-F5344CB8AC3E}">
        <p14:creationId xmlns:p14="http://schemas.microsoft.com/office/powerpoint/2010/main" val="3271610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775297" y="2491163"/>
            <a:ext cx="7707230" cy="1324527"/>
          </a:xfrm>
        </p:spPr>
        <p:txBody>
          <a:bodyPr>
            <a:normAutofit fontScale="90000"/>
          </a:bodyPr>
          <a:lstStyle/>
          <a:p>
            <a:pPr>
              <a:lnSpc>
                <a:spcPct val="100000"/>
              </a:lnSpc>
              <a:spcBef>
                <a:spcPts val="0"/>
              </a:spcBef>
            </a:pPr>
            <a:r>
              <a:rPr lang="en-US" b="0">
                <a:latin typeface="Arial"/>
                <a:cs typeface="Arial"/>
              </a:rPr>
              <a:t>CCG Schedule and Resources</a:t>
            </a:r>
            <a:endParaRPr lang="en-US"/>
          </a:p>
          <a:p>
            <a:endParaRPr lang="en-US"/>
          </a:p>
        </p:txBody>
      </p:sp>
    </p:spTree>
    <p:extLst>
      <p:ext uri="{BB962C8B-B14F-4D97-AF65-F5344CB8AC3E}">
        <p14:creationId xmlns:p14="http://schemas.microsoft.com/office/powerpoint/2010/main" val="1040386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F1C-DDB6-4DED-979E-CB2BD92535F5}"/>
              </a:ext>
            </a:extLst>
          </p:cNvPr>
          <p:cNvSpPr>
            <a:spLocks noGrp="1"/>
          </p:cNvSpPr>
          <p:nvPr>
            <p:ph type="title"/>
          </p:nvPr>
        </p:nvSpPr>
        <p:spPr>
          <a:xfrm>
            <a:off x="2256996" y="527314"/>
            <a:ext cx="7954026" cy="870201"/>
          </a:xfrm>
        </p:spPr>
        <p:txBody>
          <a:bodyPr>
            <a:normAutofit fontScale="90000"/>
          </a:bodyPr>
          <a:lstStyle/>
          <a:p>
            <a:r>
              <a:rPr lang="en-US" sz="3200">
                <a:latin typeface="Arial"/>
                <a:cs typeface="Arial"/>
              </a:rPr>
              <a:t>Save The Dates for the 2024 CCG Events!</a:t>
            </a:r>
          </a:p>
        </p:txBody>
      </p:sp>
      <p:sp>
        <p:nvSpPr>
          <p:cNvPr id="10" name="TextBox 9">
            <a:extLst>
              <a:ext uri="{FF2B5EF4-FFF2-40B4-BE49-F238E27FC236}">
                <a16:creationId xmlns:a16="http://schemas.microsoft.com/office/drawing/2014/main" id="{16B40300-4253-4F4C-B7C8-342186A83C68}"/>
              </a:ext>
            </a:extLst>
          </p:cNvPr>
          <p:cNvSpPr txBox="1"/>
          <p:nvPr/>
        </p:nvSpPr>
        <p:spPr>
          <a:xfrm>
            <a:off x="1187354" y="1546976"/>
            <a:ext cx="5434085" cy="3447098"/>
          </a:xfrm>
          <a:prstGeom prst="rect">
            <a:avLst/>
          </a:prstGeom>
          <a:noFill/>
          <a:ln>
            <a:solidFill>
              <a:schemeClr val="accent1"/>
            </a:solidFill>
          </a:ln>
        </p:spPr>
        <p:txBody>
          <a:bodyPr wrap="square" lIns="91440" tIns="45720" rIns="91440" bIns="45720" anchor="t">
            <a:spAutoFit/>
          </a:bodyPr>
          <a:lstStyle/>
          <a:p>
            <a:endParaRPr lang="en-US" sz="2000" u="sng">
              <a:solidFill>
                <a:srgbClr val="1A4387"/>
              </a:solidFill>
            </a:endParaRPr>
          </a:p>
          <a:p>
            <a:r>
              <a:rPr lang="en-US" sz="2000" u="sng">
                <a:solidFill>
                  <a:srgbClr val="1A4387"/>
                </a:solidFill>
              </a:rPr>
              <a:t>2024 Clinical Collaboration Group Webinars –</a:t>
            </a:r>
          </a:p>
          <a:p>
            <a:r>
              <a:rPr lang="en-US" sz="2000" u="sng">
                <a:solidFill>
                  <a:srgbClr val="1A4387"/>
                </a:solidFill>
              </a:rPr>
              <a:t>All provider types</a:t>
            </a:r>
          </a:p>
          <a:p>
            <a:endParaRPr lang="en-US">
              <a:solidFill>
                <a:srgbClr val="1A4387"/>
              </a:solidFill>
              <a:cs typeface="Arial"/>
            </a:endParaRPr>
          </a:p>
          <a:p>
            <a:endParaRPr lang="en-US" sz="800">
              <a:solidFill>
                <a:srgbClr val="1A4387"/>
              </a:solidFill>
            </a:endParaRPr>
          </a:p>
          <a:p>
            <a:r>
              <a:rPr lang="en-US">
                <a:solidFill>
                  <a:srgbClr val="1A4387"/>
                </a:solidFill>
              </a:rPr>
              <a:t>Thursday, May 16, 2024; 12pm – 1:00pm</a:t>
            </a:r>
          </a:p>
          <a:p>
            <a:r>
              <a:rPr lang="en-US">
                <a:solidFill>
                  <a:srgbClr val="1A4387"/>
                </a:solidFill>
              </a:rPr>
              <a:t>	</a:t>
            </a:r>
            <a:r>
              <a:rPr lang="en-US">
                <a:solidFill>
                  <a:schemeClr val="tx2"/>
                </a:solidFill>
              </a:rPr>
              <a:t>Register </a:t>
            </a:r>
            <a:r>
              <a:rPr lang="en-US">
                <a:solidFill>
                  <a:schemeClr val="tx2"/>
                </a:solidFill>
                <a:hlinkClick r:id="rId2">
                  <a:extLst>
                    <a:ext uri="{A12FA001-AC4F-418D-AE19-62706E023703}">
                      <ahyp:hlinkClr xmlns:ahyp="http://schemas.microsoft.com/office/drawing/2018/hyperlinkcolor" val="tx"/>
                    </a:ext>
                  </a:extLst>
                </a:hlinkClick>
              </a:rPr>
              <a:t>Here</a:t>
            </a:r>
            <a:endParaRPr lang="en-US">
              <a:solidFill>
                <a:schemeClr val="tx2"/>
              </a:solidFill>
            </a:endParaRPr>
          </a:p>
          <a:p>
            <a:endParaRPr lang="en-US" sz="800">
              <a:solidFill>
                <a:srgbClr val="1A4387"/>
              </a:solidFill>
            </a:endParaRPr>
          </a:p>
          <a:p>
            <a:r>
              <a:rPr lang="en-US">
                <a:solidFill>
                  <a:srgbClr val="1A4387"/>
                </a:solidFill>
              </a:rPr>
              <a:t>Thursday, August 8, 2024; 12pm – 1:00pm</a:t>
            </a:r>
          </a:p>
          <a:p>
            <a:r>
              <a:rPr lang="en-US">
                <a:solidFill>
                  <a:srgbClr val="1A4387"/>
                </a:solidFill>
              </a:rPr>
              <a:t>	</a:t>
            </a:r>
            <a:r>
              <a:rPr lang="en-US">
                <a:solidFill>
                  <a:schemeClr val="tx2"/>
                </a:solidFill>
              </a:rPr>
              <a:t>Register </a:t>
            </a:r>
            <a:r>
              <a:rPr lang="en-US">
                <a:solidFill>
                  <a:schemeClr val="tx2"/>
                </a:solidFill>
                <a:hlinkClick r:id="rId3">
                  <a:extLst>
                    <a:ext uri="{A12FA001-AC4F-418D-AE19-62706E023703}">
                      <ahyp:hlinkClr xmlns:ahyp="http://schemas.microsoft.com/office/drawing/2018/hyperlinkcolor" val="tx"/>
                    </a:ext>
                  </a:extLst>
                </a:hlinkClick>
              </a:rPr>
              <a:t>Here</a:t>
            </a:r>
            <a:endParaRPr lang="en-US">
              <a:solidFill>
                <a:schemeClr val="tx2"/>
              </a:solidFill>
            </a:endParaRPr>
          </a:p>
          <a:p>
            <a:endParaRPr lang="en-US" sz="800">
              <a:solidFill>
                <a:srgbClr val="1A4387"/>
              </a:solidFill>
            </a:endParaRPr>
          </a:p>
          <a:p>
            <a:r>
              <a:rPr lang="en-US">
                <a:solidFill>
                  <a:srgbClr val="1A4387"/>
                </a:solidFill>
              </a:rPr>
              <a:t>Thursday, November 7, 2024; 12pm – 1:00pm</a:t>
            </a:r>
          </a:p>
          <a:p>
            <a:r>
              <a:rPr lang="en-US">
                <a:solidFill>
                  <a:srgbClr val="1A4387"/>
                </a:solidFill>
              </a:rPr>
              <a:t>	</a:t>
            </a:r>
            <a:r>
              <a:rPr lang="en-US">
                <a:solidFill>
                  <a:schemeClr val="tx2"/>
                </a:solidFill>
              </a:rPr>
              <a:t>Register </a:t>
            </a:r>
            <a:r>
              <a:rPr lang="en-US">
                <a:solidFill>
                  <a:schemeClr val="tx2"/>
                </a:solidFill>
                <a:hlinkClick r:id="rId4">
                  <a:extLst>
                    <a:ext uri="{A12FA001-AC4F-418D-AE19-62706E023703}">
                      <ahyp:hlinkClr xmlns:ahyp="http://schemas.microsoft.com/office/drawing/2018/hyperlinkcolor" val="tx"/>
                    </a:ext>
                  </a:extLst>
                </a:hlinkClick>
              </a:rPr>
              <a:t>Here</a:t>
            </a:r>
            <a:endParaRPr lang="en-US">
              <a:solidFill>
                <a:srgbClr val="1A4387"/>
              </a:solidFill>
              <a:cs typeface="Arial"/>
            </a:endParaRPr>
          </a:p>
          <a:p>
            <a:endParaRPr lang="en-US" sz="800">
              <a:solidFill>
                <a:schemeClr val="tx2"/>
              </a:solidFill>
              <a:cs typeface="Arial"/>
            </a:endParaRPr>
          </a:p>
        </p:txBody>
      </p:sp>
      <p:sp>
        <p:nvSpPr>
          <p:cNvPr id="4" name="TextBox 3">
            <a:extLst>
              <a:ext uri="{FF2B5EF4-FFF2-40B4-BE49-F238E27FC236}">
                <a16:creationId xmlns:a16="http://schemas.microsoft.com/office/drawing/2014/main" id="{A7127C8F-CDA2-0664-2460-EC0CE7C91D22}"/>
              </a:ext>
            </a:extLst>
          </p:cNvPr>
          <p:cNvSpPr txBox="1"/>
          <p:nvPr/>
        </p:nvSpPr>
        <p:spPr>
          <a:xfrm>
            <a:off x="7482139" y="1976464"/>
            <a:ext cx="3697490" cy="2678169"/>
          </a:xfrm>
          <a:prstGeom prst="rect">
            <a:avLst/>
          </a:prstGeom>
          <a:noFill/>
        </p:spPr>
        <p:txBody>
          <a:bodyPr wrap="square" rtlCol="0">
            <a:spAutoFit/>
          </a:bodyPr>
          <a:lstStyle/>
          <a:p>
            <a:pPr>
              <a:lnSpc>
                <a:spcPct val="150000"/>
              </a:lnSpc>
            </a:pPr>
            <a:r>
              <a:rPr lang="en-US">
                <a:solidFill>
                  <a:schemeClr val="tx2"/>
                </a:solidFill>
              </a:rPr>
              <a:t>Topics including: </a:t>
            </a:r>
          </a:p>
          <a:p>
            <a:pPr marL="742950" lvl="1" indent="-285750">
              <a:lnSpc>
                <a:spcPct val="150000"/>
              </a:lnSpc>
              <a:buFont typeface="Courier New" panose="02070309020205020404" pitchFamily="49" charset="0"/>
              <a:buChar char="o"/>
            </a:pPr>
            <a:r>
              <a:rPr lang="en-US" sz="1600">
                <a:solidFill>
                  <a:schemeClr val="tx2"/>
                </a:solidFill>
              </a:rPr>
              <a:t>Regional Collaborations</a:t>
            </a:r>
          </a:p>
          <a:p>
            <a:pPr marL="742950" lvl="1" indent="-285750">
              <a:lnSpc>
                <a:spcPct val="150000"/>
              </a:lnSpc>
              <a:buFont typeface="Courier New" panose="02070309020205020404" pitchFamily="49" charset="0"/>
              <a:buChar char="o"/>
            </a:pPr>
            <a:r>
              <a:rPr lang="en-US" sz="1600">
                <a:solidFill>
                  <a:schemeClr val="tx2"/>
                </a:solidFill>
              </a:rPr>
              <a:t>Patient level success stories</a:t>
            </a:r>
          </a:p>
          <a:p>
            <a:pPr marL="742950" lvl="1" indent="-285750">
              <a:lnSpc>
                <a:spcPct val="150000"/>
              </a:lnSpc>
              <a:buFont typeface="Courier New" panose="02070309020205020404" pitchFamily="49" charset="0"/>
              <a:buChar char="o"/>
            </a:pPr>
            <a:r>
              <a:rPr lang="en-US" sz="1600">
                <a:solidFill>
                  <a:schemeClr val="tx2"/>
                </a:solidFill>
              </a:rPr>
              <a:t>Workgroup recommendations</a:t>
            </a:r>
          </a:p>
          <a:p>
            <a:pPr marL="742950" lvl="1" indent="-285750">
              <a:lnSpc>
                <a:spcPct val="150000"/>
              </a:lnSpc>
              <a:buFont typeface="Courier New" panose="02070309020205020404" pitchFamily="49" charset="0"/>
              <a:buChar char="o"/>
            </a:pPr>
            <a:r>
              <a:rPr lang="en-US" sz="1600">
                <a:solidFill>
                  <a:schemeClr val="tx2"/>
                </a:solidFill>
              </a:rPr>
              <a:t>New Provider Notices</a:t>
            </a:r>
          </a:p>
          <a:p>
            <a:pPr marL="742950" lvl="1" indent="-285750">
              <a:lnSpc>
                <a:spcPct val="150000"/>
              </a:lnSpc>
              <a:buFont typeface="Courier New" panose="02070309020205020404" pitchFamily="49" charset="0"/>
              <a:buChar char="o"/>
            </a:pPr>
            <a:r>
              <a:rPr lang="en-US" sz="1600">
                <a:solidFill>
                  <a:schemeClr val="tx2"/>
                </a:solidFill>
              </a:rPr>
              <a:t>Platform enhancements </a:t>
            </a:r>
          </a:p>
          <a:p>
            <a:pPr marL="742950" lvl="1" indent="-285750">
              <a:lnSpc>
                <a:spcPct val="150000"/>
              </a:lnSpc>
              <a:buFont typeface="Courier New" panose="02070309020205020404" pitchFamily="49" charset="0"/>
              <a:buChar char="o"/>
            </a:pPr>
            <a:r>
              <a:rPr lang="en-US" sz="1600">
                <a:solidFill>
                  <a:schemeClr val="tx2"/>
                </a:solidFill>
              </a:rPr>
              <a:t>And more!</a:t>
            </a:r>
          </a:p>
        </p:txBody>
      </p:sp>
      <p:pic>
        <p:nvPicPr>
          <p:cNvPr id="3" name="Picture 2">
            <a:extLst>
              <a:ext uri="{FF2B5EF4-FFF2-40B4-BE49-F238E27FC236}">
                <a16:creationId xmlns:a16="http://schemas.microsoft.com/office/drawing/2014/main" id="{25D49FDC-9DBF-3CAC-9618-C36C2CE96B5F}"/>
              </a:ext>
            </a:extLst>
          </p:cNvPr>
          <p:cNvPicPr>
            <a:picLocks noChangeAspect="1"/>
          </p:cNvPicPr>
          <p:nvPr/>
        </p:nvPicPr>
        <p:blipFill>
          <a:blip r:embed="rId5"/>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523102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D7FCE-1195-4548-999E-5FFBF6C274DD}"/>
              </a:ext>
            </a:extLst>
          </p:cNvPr>
          <p:cNvSpPr>
            <a:spLocks noGrp="1"/>
          </p:cNvSpPr>
          <p:nvPr>
            <p:ph type="title"/>
          </p:nvPr>
        </p:nvSpPr>
        <p:spPr>
          <a:xfrm>
            <a:off x="803189" y="1116501"/>
            <a:ext cx="11182865" cy="1436009"/>
          </a:xfrm>
        </p:spPr>
        <p:txBody>
          <a:bodyPr>
            <a:normAutofit fontScale="90000"/>
          </a:bodyPr>
          <a:lstStyle/>
          <a:p>
            <a:r>
              <a:rPr lang="en-US" sz="2800" dirty="0">
                <a:latin typeface="Arial"/>
                <a:cs typeface="Arial"/>
              </a:rPr>
              <a:t>Would you like help adding Providers to your File or more info on using SFTP for submitting? Please indicate here , and PCC will contact you.</a:t>
            </a:r>
            <a:br>
              <a:rPr lang="en-US" sz="2800" dirty="0"/>
            </a:br>
            <a:endParaRPr lang="en-US" sz="2800" dirty="0"/>
          </a:p>
        </p:txBody>
      </p:sp>
      <p:graphicFrame>
        <p:nvGraphicFramePr>
          <p:cNvPr id="10" name="Diagram 9">
            <a:extLst>
              <a:ext uri="{FF2B5EF4-FFF2-40B4-BE49-F238E27FC236}">
                <a16:creationId xmlns:a16="http://schemas.microsoft.com/office/drawing/2014/main" id="{7869A048-7D22-4300-9E3A-B947496A40AA}"/>
              </a:ext>
            </a:extLst>
          </p:cNvPr>
          <p:cNvGraphicFramePr/>
          <p:nvPr>
            <p:extLst>
              <p:ext uri="{D42A27DB-BD31-4B8C-83A1-F6EECF244321}">
                <p14:modId xmlns:p14="http://schemas.microsoft.com/office/powerpoint/2010/main" val="1178805302"/>
              </p:ext>
            </p:extLst>
          </p:nvPr>
        </p:nvGraphicFramePr>
        <p:xfrm>
          <a:off x="972048" y="2408888"/>
          <a:ext cx="9373260" cy="1486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Isosceles Triangle 13">
            <a:extLst>
              <a:ext uri="{FF2B5EF4-FFF2-40B4-BE49-F238E27FC236}">
                <a16:creationId xmlns:a16="http://schemas.microsoft.com/office/drawing/2014/main" id="{1D33FB88-BE38-4D27-AED7-A3934C782C8D}"/>
              </a:ext>
            </a:extLst>
          </p:cNvPr>
          <p:cNvSpPr/>
          <p:nvPr/>
        </p:nvSpPr>
        <p:spPr>
          <a:xfrm rot="5400000">
            <a:off x="2063147" y="2668095"/>
            <a:ext cx="371340" cy="270684"/>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Isosceles Triangle 84">
            <a:extLst>
              <a:ext uri="{FF2B5EF4-FFF2-40B4-BE49-F238E27FC236}">
                <a16:creationId xmlns:a16="http://schemas.microsoft.com/office/drawing/2014/main" id="{68898E6E-0130-B179-92AF-9EECC31926BB}"/>
              </a:ext>
            </a:extLst>
          </p:cNvPr>
          <p:cNvSpPr/>
          <p:nvPr/>
        </p:nvSpPr>
        <p:spPr>
          <a:xfrm rot="5400000">
            <a:off x="5608350" y="2658761"/>
            <a:ext cx="371340" cy="270684"/>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A5C277A9-8AA7-1CAB-3B18-8F59AC0583C1}"/>
              </a:ext>
            </a:extLst>
          </p:cNvPr>
          <p:cNvPicPr>
            <a:picLocks noChangeAspect="1"/>
          </p:cNvPicPr>
          <p:nvPr/>
        </p:nvPicPr>
        <p:blipFill>
          <a:blip r:embed="rId8"/>
          <a:stretch>
            <a:fillRect/>
          </a:stretch>
        </p:blipFill>
        <p:spPr>
          <a:xfrm>
            <a:off x="9714706" y="6444524"/>
            <a:ext cx="1639093" cy="197349"/>
          </a:xfrm>
          <a:prstGeom prst="rect">
            <a:avLst/>
          </a:prstGeom>
        </p:spPr>
      </p:pic>
      <p:sp>
        <p:nvSpPr>
          <p:cNvPr id="15" name="Title 3">
            <a:extLst>
              <a:ext uri="{FF2B5EF4-FFF2-40B4-BE49-F238E27FC236}">
                <a16:creationId xmlns:a16="http://schemas.microsoft.com/office/drawing/2014/main" id="{E103C2A7-47AE-8B7C-7045-BB6953B9E910}"/>
              </a:ext>
            </a:extLst>
          </p:cNvPr>
          <p:cNvSpPr txBox="1">
            <a:spLocks/>
          </p:cNvSpPr>
          <p:nvPr/>
        </p:nvSpPr>
        <p:spPr>
          <a:xfrm>
            <a:off x="803189" y="3615156"/>
            <a:ext cx="10824519" cy="116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1A4387"/>
                </a:solidFill>
                <a:latin typeface="Arial" panose="020B0604020202020204" pitchFamily="34" charset="0"/>
                <a:ea typeface="+mj-ea"/>
                <a:cs typeface="Arial" panose="020B0604020202020204" pitchFamily="34" charset="0"/>
              </a:defRPr>
            </a:lvl1pPr>
          </a:lstStyle>
          <a:p>
            <a:r>
              <a:rPr lang="en-US" sz="2400" dirty="0">
                <a:latin typeface="Arial"/>
                <a:cs typeface="Arial"/>
              </a:rPr>
              <a:t>Do you have questions about the Network and would like to discuss?  Please indicate here, and PCC will contact you.</a:t>
            </a:r>
            <a:br>
              <a:rPr lang="en-US" sz="2400" dirty="0"/>
            </a:br>
            <a:endParaRPr lang="en-US" sz="2500" dirty="0"/>
          </a:p>
        </p:txBody>
      </p:sp>
      <p:grpSp>
        <p:nvGrpSpPr>
          <p:cNvPr id="16" name="Group 15">
            <a:extLst>
              <a:ext uri="{FF2B5EF4-FFF2-40B4-BE49-F238E27FC236}">
                <a16:creationId xmlns:a16="http://schemas.microsoft.com/office/drawing/2014/main" id="{21048619-94F3-04A0-360B-DF8CBCB805EF}"/>
              </a:ext>
            </a:extLst>
          </p:cNvPr>
          <p:cNvGrpSpPr/>
          <p:nvPr/>
        </p:nvGrpSpPr>
        <p:grpSpPr>
          <a:xfrm>
            <a:off x="1895243" y="4666555"/>
            <a:ext cx="2993412" cy="709478"/>
            <a:chOff x="0" y="2619"/>
            <a:chExt cx="10847149" cy="786240"/>
          </a:xfrm>
        </p:grpSpPr>
        <p:sp>
          <p:nvSpPr>
            <p:cNvPr id="17" name="Rectangle: Rounded Corners 16">
              <a:extLst>
                <a:ext uri="{FF2B5EF4-FFF2-40B4-BE49-F238E27FC236}">
                  <a16:creationId xmlns:a16="http://schemas.microsoft.com/office/drawing/2014/main" id="{60CB4EB8-F0B2-1B47-C46D-C2AA73781E36}"/>
                </a:ext>
              </a:extLst>
            </p:cNvPr>
            <p:cNvSpPr/>
            <p:nvPr/>
          </p:nvSpPr>
          <p:spPr>
            <a:xfrm>
              <a:off x="0" y="2619"/>
              <a:ext cx="10847149" cy="78624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4E1887E2-BB27-8208-F8D5-CA2F41AC5A7E}"/>
                </a:ext>
              </a:extLst>
            </p:cNvPr>
            <p:cNvSpPr txBox="1"/>
            <p:nvPr/>
          </p:nvSpPr>
          <p:spPr>
            <a:xfrm>
              <a:off x="38381" y="41000"/>
              <a:ext cx="10770387" cy="709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latin typeface="Arial" panose="020B0604020202020204"/>
                </a:rPr>
                <a:t>        Yes</a:t>
              </a:r>
            </a:p>
          </p:txBody>
        </p:sp>
      </p:grpSp>
      <p:grpSp>
        <p:nvGrpSpPr>
          <p:cNvPr id="19" name="Group 18">
            <a:extLst>
              <a:ext uri="{FF2B5EF4-FFF2-40B4-BE49-F238E27FC236}">
                <a16:creationId xmlns:a16="http://schemas.microsoft.com/office/drawing/2014/main" id="{98084C38-4C10-C4EE-599C-22D969F9D442}"/>
              </a:ext>
            </a:extLst>
          </p:cNvPr>
          <p:cNvGrpSpPr/>
          <p:nvPr/>
        </p:nvGrpSpPr>
        <p:grpSpPr>
          <a:xfrm>
            <a:off x="5405475" y="4607375"/>
            <a:ext cx="2990086" cy="713232"/>
            <a:chOff x="-40157" y="2619"/>
            <a:chExt cx="10887306" cy="786240"/>
          </a:xfrm>
        </p:grpSpPr>
        <p:sp>
          <p:nvSpPr>
            <p:cNvPr id="20" name="Rectangle: Rounded Corners 19">
              <a:extLst>
                <a:ext uri="{FF2B5EF4-FFF2-40B4-BE49-F238E27FC236}">
                  <a16:creationId xmlns:a16="http://schemas.microsoft.com/office/drawing/2014/main" id="{0F6B8AD3-B819-AC2B-9D6A-3EC29F62C35F}"/>
                </a:ext>
              </a:extLst>
            </p:cNvPr>
            <p:cNvSpPr/>
            <p:nvPr/>
          </p:nvSpPr>
          <p:spPr>
            <a:xfrm>
              <a:off x="0" y="2619"/>
              <a:ext cx="10847149" cy="786240"/>
            </a:xfrm>
            <a:prstGeom prst="roundRect">
              <a:avLst/>
            </a:pr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endParaRPr lang="en-US"/>
            </a:p>
          </p:txBody>
        </p:sp>
        <p:sp>
          <p:nvSpPr>
            <p:cNvPr id="21" name="Rectangle: Rounded Corners 4">
              <a:extLst>
                <a:ext uri="{FF2B5EF4-FFF2-40B4-BE49-F238E27FC236}">
                  <a16:creationId xmlns:a16="http://schemas.microsoft.com/office/drawing/2014/main" id="{D2AE8F58-EB3F-3BC5-E0E0-19DE6D612794}"/>
                </a:ext>
              </a:extLst>
            </p:cNvPr>
            <p:cNvSpPr txBox="1"/>
            <p:nvPr/>
          </p:nvSpPr>
          <p:spPr>
            <a:xfrm>
              <a:off x="-40157" y="67857"/>
              <a:ext cx="10770389" cy="70947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a:t>
              </a:r>
              <a:r>
                <a:rPr lang="en-US" sz="2000" b="1" dirty="0">
                  <a:latin typeface="Arial" panose="020B0604020202020204"/>
                </a:rPr>
                <a:t>No Thanks</a:t>
              </a:r>
              <a:endParaRPr lang="en-US" sz="2000" b="1" kern="1200" dirty="0">
                <a:latin typeface="Arial" panose="020B0604020202020204"/>
              </a:endParaRPr>
            </a:p>
          </p:txBody>
        </p:sp>
      </p:grpSp>
      <p:sp>
        <p:nvSpPr>
          <p:cNvPr id="22" name="Isosceles Triangle 21">
            <a:extLst>
              <a:ext uri="{FF2B5EF4-FFF2-40B4-BE49-F238E27FC236}">
                <a16:creationId xmlns:a16="http://schemas.microsoft.com/office/drawing/2014/main" id="{6711638B-4239-CC32-BB62-8E2BB9571488}"/>
              </a:ext>
            </a:extLst>
          </p:cNvPr>
          <p:cNvSpPr/>
          <p:nvPr/>
        </p:nvSpPr>
        <p:spPr>
          <a:xfrm rot="5400000">
            <a:off x="5620979" y="4839099"/>
            <a:ext cx="371340" cy="245426"/>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DFDE6266-59D5-CCB9-DD9A-2CEEB8D5FA92}"/>
              </a:ext>
            </a:extLst>
          </p:cNvPr>
          <p:cNvSpPr/>
          <p:nvPr/>
        </p:nvSpPr>
        <p:spPr>
          <a:xfrm rot="5400000">
            <a:off x="2074638" y="4869351"/>
            <a:ext cx="371340" cy="245426"/>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4232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6104-65B8-0130-48E2-4D4193A882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D2FD40-C7E5-67E9-B073-FFFB0E680866}"/>
              </a:ext>
            </a:extLst>
          </p:cNvPr>
          <p:cNvSpPr>
            <a:spLocks noGrp="1"/>
          </p:cNvSpPr>
          <p:nvPr>
            <p:ph type="title"/>
          </p:nvPr>
        </p:nvSpPr>
        <p:spPr>
          <a:xfrm>
            <a:off x="803189" y="1116501"/>
            <a:ext cx="11182865" cy="1436009"/>
          </a:xfrm>
        </p:spPr>
        <p:txBody>
          <a:bodyPr>
            <a:normAutofit fontScale="90000"/>
          </a:bodyPr>
          <a:lstStyle/>
          <a:p>
            <a:r>
              <a:rPr lang="en-US" sz="2800" dirty="0">
                <a:latin typeface="Arial"/>
                <a:cs typeface="Arial"/>
              </a:rPr>
              <a:t>Do you have questions about the Provider Notice requirement, and would like to discuss?  Please indicate here, and HFS will contact you.</a:t>
            </a:r>
            <a:br>
              <a:rPr lang="en-US" sz="2800" dirty="0"/>
            </a:br>
            <a:endParaRPr lang="en-US" sz="2800" dirty="0"/>
          </a:p>
        </p:txBody>
      </p:sp>
      <p:graphicFrame>
        <p:nvGraphicFramePr>
          <p:cNvPr id="10" name="Diagram 9">
            <a:extLst>
              <a:ext uri="{FF2B5EF4-FFF2-40B4-BE49-F238E27FC236}">
                <a16:creationId xmlns:a16="http://schemas.microsoft.com/office/drawing/2014/main" id="{C880136B-0EC6-FD06-6EE6-CCE598B708E6}"/>
              </a:ext>
            </a:extLst>
          </p:cNvPr>
          <p:cNvGraphicFramePr/>
          <p:nvPr/>
        </p:nvGraphicFramePr>
        <p:xfrm>
          <a:off x="972048" y="2408888"/>
          <a:ext cx="9373260" cy="1486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Isosceles Triangle 13">
            <a:extLst>
              <a:ext uri="{FF2B5EF4-FFF2-40B4-BE49-F238E27FC236}">
                <a16:creationId xmlns:a16="http://schemas.microsoft.com/office/drawing/2014/main" id="{3BC6B8AE-CD50-FF6E-2997-A075E587C8D0}"/>
              </a:ext>
            </a:extLst>
          </p:cNvPr>
          <p:cNvSpPr/>
          <p:nvPr/>
        </p:nvSpPr>
        <p:spPr>
          <a:xfrm rot="5400000">
            <a:off x="2063147" y="2668095"/>
            <a:ext cx="371340" cy="270684"/>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Isosceles Triangle 84">
            <a:extLst>
              <a:ext uri="{FF2B5EF4-FFF2-40B4-BE49-F238E27FC236}">
                <a16:creationId xmlns:a16="http://schemas.microsoft.com/office/drawing/2014/main" id="{815C99AA-6428-37F0-34EF-976578606363}"/>
              </a:ext>
            </a:extLst>
          </p:cNvPr>
          <p:cNvSpPr/>
          <p:nvPr/>
        </p:nvSpPr>
        <p:spPr>
          <a:xfrm rot="5400000">
            <a:off x="5608350" y="2658761"/>
            <a:ext cx="371340" cy="270684"/>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79A01F08-44D1-25BA-495B-F60F1932F1C3}"/>
              </a:ext>
            </a:extLst>
          </p:cNvPr>
          <p:cNvPicPr>
            <a:picLocks noChangeAspect="1"/>
          </p:cNvPicPr>
          <p:nvPr/>
        </p:nvPicPr>
        <p:blipFill>
          <a:blip r:embed="rId8"/>
          <a:stretch>
            <a:fillRect/>
          </a:stretch>
        </p:blipFill>
        <p:spPr>
          <a:xfrm>
            <a:off x="9714706" y="6444524"/>
            <a:ext cx="1639093" cy="197349"/>
          </a:xfrm>
          <a:prstGeom prst="rect">
            <a:avLst/>
          </a:prstGeom>
        </p:spPr>
      </p:pic>
      <p:sp>
        <p:nvSpPr>
          <p:cNvPr id="15" name="Title 3">
            <a:extLst>
              <a:ext uri="{FF2B5EF4-FFF2-40B4-BE49-F238E27FC236}">
                <a16:creationId xmlns:a16="http://schemas.microsoft.com/office/drawing/2014/main" id="{8DFF2726-8200-42C3-0294-2886A5C5B290}"/>
              </a:ext>
            </a:extLst>
          </p:cNvPr>
          <p:cNvSpPr txBox="1">
            <a:spLocks/>
          </p:cNvSpPr>
          <p:nvPr/>
        </p:nvSpPr>
        <p:spPr>
          <a:xfrm>
            <a:off x="803189" y="3615156"/>
            <a:ext cx="10824519" cy="116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1A4387"/>
                </a:solidFill>
                <a:latin typeface="Arial" panose="020B0604020202020204" pitchFamily="34" charset="0"/>
                <a:ea typeface="+mj-ea"/>
                <a:cs typeface="Arial" panose="020B0604020202020204" pitchFamily="34" charset="0"/>
              </a:defRPr>
            </a:lvl1pPr>
          </a:lstStyle>
          <a:p>
            <a:r>
              <a:rPr lang="en-US" sz="2500" dirty="0">
                <a:latin typeface="Arial"/>
                <a:cs typeface="Arial"/>
              </a:rPr>
              <a:t>What would you like to see/learn more about in an upcoming CCG? We would love to hear from you.</a:t>
            </a:r>
            <a:endParaRPr lang="en-US" sz="2500" dirty="0"/>
          </a:p>
        </p:txBody>
      </p:sp>
      <p:grpSp>
        <p:nvGrpSpPr>
          <p:cNvPr id="16" name="Group 15">
            <a:extLst>
              <a:ext uri="{FF2B5EF4-FFF2-40B4-BE49-F238E27FC236}">
                <a16:creationId xmlns:a16="http://schemas.microsoft.com/office/drawing/2014/main" id="{47CF42A7-246D-DB89-7B44-AB83ABA51540}"/>
              </a:ext>
            </a:extLst>
          </p:cNvPr>
          <p:cNvGrpSpPr/>
          <p:nvPr/>
        </p:nvGrpSpPr>
        <p:grpSpPr>
          <a:xfrm>
            <a:off x="1895243" y="4666555"/>
            <a:ext cx="2993412" cy="709478"/>
            <a:chOff x="0" y="2619"/>
            <a:chExt cx="10847149" cy="786240"/>
          </a:xfrm>
        </p:grpSpPr>
        <p:sp>
          <p:nvSpPr>
            <p:cNvPr id="17" name="Rectangle: Rounded Corners 16">
              <a:extLst>
                <a:ext uri="{FF2B5EF4-FFF2-40B4-BE49-F238E27FC236}">
                  <a16:creationId xmlns:a16="http://schemas.microsoft.com/office/drawing/2014/main" id="{C7E4D34B-3479-6DDC-6C3C-EB1489822CA7}"/>
                </a:ext>
              </a:extLst>
            </p:cNvPr>
            <p:cNvSpPr/>
            <p:nvPr/>
          </p:nvSpPr>
          <p:spPr>
            <a:xfrm>
              <a:off x="0" y="2619"/>
              <a:ext cx="10847149" cy="78624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46595E3E-0C0B-5F0B-0776-47C5BCEDC00B}"/>
                </a:ext>
              </a:extLst>
            </p:cNvPr>
            <p:cNvSpPr txBox="1"/>
            <p:nvPr/>
          </p:nvSpPr>
          <p:spPr>
            <a:xfrm>
              <a:off x="38381" y="41000"/>
              <a:ext cx="10770387" cy="709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Indicate</a:t>
              </a:r>
            </a:p>
          </p:txBody>
        </p:sp>
      </p:grpSp>
      <p:sp>
        <p:nvSpPr>
          <p:cNvPr id="23" name="Isosceles Triangle 22">
            <a:extLst>
              <a:ext uri="{FF2B5EF4-FFF2-40B4-BE49-F238E27FC236}">
                <a16:creationId xmlns:a16="http://schemas.microsoft.com/office/drawing/2014/main" id="{4B42010E-5D6A-9DFB-9328-A44A19643CC9}"/>
              </a:ext>
            </a:extLst>
          </p:cNvPr>
          <p:cNvSpPr/>
          <p:nvPr/>
        </p:nvSpPr>
        <p:spPr>
          <a:xfrm rot="5400000">
            <a:off x="2074638" y="4869351"/>
            <a:ext cx="371340" cy="245426"/>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135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F1C-DDB6-4DED-979E-CB2BD92535F5}"/>
              </a:ext>
            </a:extLst>
          </p:cNvPr>
          <p:cNvSpPr>
            <a:spLocks noGrp="1"/>
          </p:cNvSpPr>
          <p:nvPr>
            <p:ph type="title"/>
          </p:nvPr>
        </p:nvSpPr>
        <p:spPr>
          <a:xfrm>
            <a:off x="4314756" y="483960"/>
            <a:ext cx="2681089" cy="735657"/>
          </a:xfrm>
        </p:spPr>
        <p:txBody>
          <a:bodyPr>
            <a:normAutofit fontScale="90000"/>
          </a:bodyPr>
          <a:lstStyle/>
          <a:p>
            <a:r>
              <a:rPr lang="en-US"/>
              <a:t>Resources</a:t>
            </a:r>
          </a:p>
        </p:txBody>
      </p:sp>
      <p:sp>
        <p:nvSpPr>
          <p:cNvPr id="10" name="TextBox 9">
            <a:extLst>
              <a:ext uri="{FF2B5EF4-FFF2-40B4-BE49-F238E27FC236}">
                <a16:creationId xmlns:a16="http://schemas.microsoft.com/office/drawing/2014/main" id="{16B40300-4253-4F4C-B7C8-342186A83C68}"/>
              </a:ext>
            </a:extLst>
          </p:cNvPr>
          <p:cNvSpPr txBox="1"/>
          <p:nvPr/>
        </p:nvSpPr>
        <p:spPr>
          <a:xfrm>
            <a:off x="1774558" y="2019715"/>
            <a:ext cx="7560624" cy="738664"/>
          </a:xfrm>
          <a:prstGeom prst="rect">
            <a:avLst/>
          </a:prstGeom>
          <a:noFill/>
        </p:spPr>
        <p:txBody>
          <a:bodyPr wrap="square" lIns="91440" tIns="45720" rIns="91440" bIns="45720" anchor="t">
            <a:spAutoFit/>
          </a:bodyPr>
          <a:lstStyle/>
          <a:p>
            <a:endParaRPr lang="en-US" sz="1400">
              <a:solidFill>
                <a:srgbClr val="1A4387"/>
              </a:solidFill>
            </a:endParaRPr>
          </a:p>
          <a:p>
            <a:endParaRPr lang="en-US" sz="1400">
              <a:solidFill>
                <a:schemeClr val="tx2"/>
              </a:solidFill>
              <a:cs typeface="Arial"/>
            </a:endParaRPr>
          </a:p>
          <a:p>
            <a:endParaRPr lang="en-US" sz="1400" i="1">
              <a:solidFill>
                <a:srgbClr val="1A4387"/>
              </a:solidFill>
              <a:highlight>
                <a:srgbClr val="FFFF00"/>
              </a:highlight>
              <a:latin typeface="Helvetica"/>
              <a:cs typeface="Helvetica"/>
            </a:endParaRPr>
          </a:p>
        </p:txBody>
      </p:sp>
      <p:sp>
        <p:nvSpPr>
          <p:cNvPr id="3" name="TextBox 2">
            <a:extLst>
              <a:ext uri="{FF2B5EF4-FFF2-40B4-BE49-F238E27FC236}">
                <a16:creationId xmlns:a16="http://schemas.microsoft.com/office/drawing/2014/main" id="{EEE7411D-F183-B467-D68F-D666952B9B14}"/>
              </a:ext>
            </a:extLst>
          </p:cNvPr>
          <p:cNvSpPr txBox="1"/>
          <p:nvPr/>
        </p:nvSpPr>
        <p:spPr>
          <a:xfrm>
            <a:off x="401620" y="1670314"/>
            <a:ext cx="11790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State HFS </a:t>
            </a:r>
            <a:r>
              <a:rPr lang="en-US"/>
              <a:t>      </a:t>
            </a:r>
            <a:r>
              <a:rPr lang="en-US" sz="1600">
                <a:solidFill>
                  <a:schemeClr val="tx2"/>
                </a:solidFill>
              </a:rPr>
              <a:t>Website: </a:t>
            </a:r>
            <a:r>
              <a:rPr lang="en-US" sz="1600">
                <a:solidFill>
                  <a:schemeClr val="tx2"/>
                </a:solidFill>
                <a:hlinkClick r:id="rId3">
                  <a:extLst>
                    <a:ext uri="{A12FA001-AC4F-418D-AE19-62706E023703}">
                      <ahyp:hlinkClr xmlns:ahyp="http://schemas.microsoft.com/office/drawing/2018/hyperlinkcolor" val="tx"/>
                    </a:ext>
                  </a:extLst>
                </a:hlinkClick>
              </a:rPr>
              <a:t>HealthChoice Illinois ADT</a:t>
            </a:r>
            <a:r>
              <a:rPr lang="en-US" sz="1600">
                <a:solidFill>
                  <a:schemeClr val="tx2"/>
                </a:solidFill>
              </a:rPr>
              <a:t>        HFS Program </a:t>
            </a:r>
            <a:r>
              <a:rPr lang="en-US" sz="1600">
                <a:solidFill>
                  <a:srgbClr val="1A4387"/>
                </a:solidFill>
              </a:rPr>
              <a:t>Email: </a:t>
            </a:r>
            <a:r>
              <a:rPr lang="en-US" sz="1600">
                <a:solidFill>
                  <a:srgbClr val="1A4387"/>
                </a:solidFill>
                <a:hlinkClick r:id="rId4">
                  <a:extLst>
                    <a:ext uri="{A12FA001-AC4F-418D-AE19-62706E023703}">
                      <ahyp:hlinkClr xmlns:ahyp="http://schemas.microsoft.com/office/drawing/2018/hyperlinkcolor" val="tx"/>
                    </a:ext>
                  </a:extLst>
                </a:hlinkClick>
              </a:rPr>
              <a:t>HFS.HealthChoiceIllinoisADT@Illinois.gov</a:t>
            </a:r>
            <a:endParaRPr lang="en-US" sz="1600">
              <a:solidFill>
                <a:srgbClr val="1A4387"/>
              </a:solidFill>
            </a:endParaRPr>
          </a:p>
        </p:txBody>
      </p:sp>
      <p:sp>
        <p:nvSpPr>
          <p:cNvPr id="4" name="TextBox 3">
            <a:extLst>
              <a:ext uri="{FF2B5EF4-FFF2-40B4-BE49-F238E27FC236}">
                <a16:creationId xmlns:a16="http://schemas.microsoft.com/office/drawing/2014/main" id="{D40F7FF2-964F-6C73-942D-CE170B233A9B}"/>
              </a:ext>
            </a:extLst>
          </p:cNvPr>
          <p:cNvSpPr txBox="1"/>
          <p:nvPr/>
        </p:nvSpPr>
        <p:spPr>
          <a:xfrm>
            <a:off x="401620" y="3802814"/>
            <a:ext cx="10507362"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latin typeface="Arial"/>
                <a:ea typeface="+mn-lt"/>
                <a:cs typeface="Helvetica"/>
              </a:rPr>
              <a:t>Let’s Get Engaged!</a:t>
            </a:r>
          </a:p>
          <a:p>
            <a:pPr algn="ctr"/>
            <a:endParaRPr lang="en-US" sz="1400">
              <a:solidFill>
                <a:schemeClr val="tx2"/>
              </a:solidFill>
              <a:latin typeface="Arial"/>
              <a:ea typeface="+mn-lt"/>
              <a:cs typeface="Helvetica"/>
            </a:endParaRPr>
          </a:p>
          <a:p>
            <a:pPr algn="ctr"/>
            <a:r>
              <a:rPr lang="en-US" sz="1400">
                <a:solidFill>
                  <a:schemeClr val="accent3">
                    <a:lumMod val="75000"/>
                  </a:schemeClr>
                </a:solidFill>
                <a:latin typeface="Arial"/>
                <a:ea typeface="+mn-lt"/>
                <a:cs typeface="Helvetica"/>
              </a:rPr>
              <a:t>Want an in-person visit  or virtual meeting with PointClickCare to help your team learn how to best use the platform?  </a:t>
            </a:r>
          </a:p>
          <a:p>
            <a:pPr algn="ctr"/>
            <a:r>
              <a:rPr lang="en-US" sz="1400">
                <a:solidFill>
                  <a:schemeClr val="accent3">
                    <a:lumMod val="75000"/>
                  </a:schemeClr>
                </a:solidFill>
                <a:latin typeface="Arial"/>
                <a:ea typeface="+mn-lt"/>
                <a:cs typeface="Helvetica"/>
              </a:rPr>
              <a:t>A walk-through of the Network platform and its functions/features?  </a:t>
            </a:r>
          </a:p>
          <a:p>
            <a:pPr algn="ctr"/>
            <a:r>
              <a:rPr lang="en-US" sz="1400">
                <a:solidFill>
                  <a:schemeClr val="accent3">
                    <a:lumMod val="75000"/>
                  </a:schemeClr>
                </a:solidFill>
                <a:latin typeface="Arial"/>
                <a:ea typeface="+mn-lt"/>
                <a:cs typeface="Helvetica"/>
              </a:rPr>
              <a:t>Click here to schedule a call to discuss your needs and get answers to your questions!</a:t>
            </a:r>
          </a:p>
          <a:p>
            <a:pPr algn="ctr"/>
            <a:r>
              <a:rPr lang="en-US" sz="1400">
                <a:solidFill>
                  <a:schemeClr val="tx2"/>
                </a:solidFill>
                <a:latin typeface="Arial"/>
                <a:ea typeface="+mn-lt"/>
                <a:cs typeface="Helvetica"/>
              </a:rPr>
              <a:t> </a:t>
            </a:r>
            <a:endParaRPr lang="en-US" sz="1400" u="sng">
              <a:solidFill>
                <a:schemeClr val="tx2"/>
              </a:solidFill>
              <a:latin typeface="Arial"/>
              <a:ea typeface="+mn-lt"/>
              <a:cs typeface="Helvetica"/>
            </a:endParaRPr>
          </a:p>
          <a:p>
            <a:pPr algn="ctr"/>
            <a:r>
              <a:rPr lang="en-US" b="1">
                <a:solidFill>
                  <a:schemeClr val="accent3">
                    <a:lumMod val="40000"/>
                    <a:lumOff val="60000"/>
                  </a:schemeClr>
                </a:solidFill>
                <a:highlight>
                  <a:srgbClr val="000080"/>
                </a:highlight>
                <a:latin typeface="Arial"/>
                <a:ea typeface="+mn-lt"/>
                <a:cs typeface="+mn-lt"/>
                <a:hlinkClick r:id="rId5">
                  <a:extLst>
                    <a:ext uri="{A12FA001-AC4F-418D-AE19-62706E023703}">
                      <ahyp:hlinkClr xmlns:ahyp="http://schemas.microsoft.com/office/drawing/2018/hyperlinkcolor" val="tx"/>
                    </a:ext>
                  </a:extLst>
                </a:hlinkClick>
              </a:rPr>
              <a:t>Click Here</a:t>
            </a:r>
          </a:p>
          <a:p>
            <a:endParaRPr lang="en-US">
              <a:solidFill>
                <a:schemeClr val="tx2"/>
              </a:solidFill>
              <a:cs typeface="Arial"/>
            </a:endParaRPr>
          </a:p>
        </p:txBody>
      </p:sp>
      <p:sp>
        <p:nvSpPr>
          <p:cNvPr id="5" name="TextBox 4">
            <a:extLst>
              <a:ext uri="{FF2B5EF4-FFF2-40B4-BE49-F238E27FC236}">
                <a16:creationId xmlns:a16="http://schemas.microsoft.com/office/drawing/2014/main" id="{B9946DF6-DC2E-361A-E19A-2FC66FDAE1F6}"/>
              </a:ext>
            </a:extLst>
          </p:cNvPr>
          <p:cNvSpPr txBox="1"/>
          <p:nvPr/>
        </p:nvSpPr>
        <p:spPr>
          <a:xfrm>
            <a:off x="401620" y="2490343"/>
            <a:ext cx="1080067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ea typeface="+mn-lt"/>
                <a:cs typeface="+mn-lt"/>
              </a:rPr>
              <a:t>Collective Medical/PointClickCare</a:t>
            </a:r>
            <a:r>
              <a:rPr lang="en-US" b="1">
                <a:ea typeface="+mn-lt"/>
                <a:cs typeface="+mn-lt"/>
              </a:rPr>
              <a:t> </a:t>
            </a:r>
            <a:r>
              <a:rPr lang="en-US">
                <a:ea typeface="+mn-lt"/>
                <a:cs typeface="+mn-lt"/>
              </a:rPr>
              <a:t> </a:t>
            </a:r>
            <a:r>
              <a:rPr lang="en-US" sz="1600">
                <a:solidFill>
                  <a:srgbClr val="1A4387"/>
                </a:solidFill>
                <a:ea typeface="+mn-lt"/>
                <a:cs typeface="+mn-lt"/>
              </a:rPr>
              <a:t>Customer Community Site: </a:t>
            </a:r>
            <a:r>
              <a:rPr lang="en-US" sz="1600">
                <a:solidFill>
                  <a:schemeClr val="tx2"/>
                </a:solidFill>
                <a:ea typeface="+mn-lt"/>
                <a:cs typeface="+mn-lt"/>
                <a:hlinkClick r:id="rId6">
                  <a:extLst>
                    <a:ext uri="{A12FA001-AC4F-418D-AE19-62706E023703}">
                      <ahyp:hlinkClr xmlns:ahyp="http://schemas.microsoft.com/office/drawing/2018/hyperlinkcolor" val="tx"/>
                    </a:ext>
                  </a:extLst>
                </a:hlinkClick>
              </a:rPr>
              <a:t>https://community.collectivemedical.com/</a:t>
            </a:r>
            <a:r>
              <a:rPr lang="en-US" sz="1600">
                <a:solidFill>
                  <a:schemeClr val="tx2"/>
                </a:solidFill>
                <a:ea typeface="+mn-lt"/>
                <a:cs typeface="+mn-lt"/>
              </a:rPr>
              <a:t> </a:t>
            </a:r>
          </a:p>
          <a:p>
            <a:endParaRPr lang="en-US" sz="1600">
              <a:solidFill>
                <a:schemeClr val="tx2"/>
              </a:solidFill>
              <a:cs typeface="Arial"/>
            </a:endParaRPr>
          </a:p>
          <a:p>
            <a:r>
              <a:rPr lang="en-US" sz="1600">
                <a:solidFill>
                  <a:srgbClr val="1A4387"/>
                </a:solidFill>
                <a:ea typeface="+mn-lt"/>
                <a:cs typeface="+mn-lt"/>
              </a:rPr>
              <a:t>Collective Medical Support Email: </a:t>
            </a:r>
            <a:r>
              <a:rPr lang="en-US" sz="1600">
                <a:solidFill>
                  <a:schemeClr val="tx2"/>
                </a:solidFill>
                <a:latin typeface="Arial"/>
                <a:cs typeface="Helvetica"/>
                <a:hlinkClick r:id="rId7">
                  <a:extLst>
                    <a:ext uri="{A12FA001-AC4F-418D-AE19-62706E023703}">
                      <ahyp:hlinkClr xmlns:ahyp="http://schemas.microsoft.com/office/drawing/2018/hyperlinkcolor" val="tx"/>
                    </a:ext>
                  </a:extLst>
                </a:hlinkClick>
              </a:rPr>
              <a:t>support@collectivemedicaltech.com</a:t>
            </a:r>
            <a:endParaRPr lang="en-US" sz="1600">
              <a:solidFill>
                <a:schemeClr val="tx2"/>
              </a:solidFill>
              <a:latin typeface="Arial"/>
              <a:cs typeface="Helvetica"/>
            </a:endParaRPr>
          </a:p>
        </p:txBody>
      </p:sp>
      <p:pic>
        <p:nvPicPr>
          <p:cNvPr id="6" name="Picture 5">
            <a:extLst>
              <a:ext uri="{FF2B5EF4-FFF2-40B4-BE49-F238E27FC236}">
                <a16:creationId xmlns:a16="http://schemas.microsoft.com/office/drawing/2014/main" id="{0AA46E76-71E4-3F22-EFE1-AED0E0A69F3A}"/>
              </a:ext>
            </a:extLst>
          </p:cNvPr>
          <p:cNvPicPr>
            <a:picLocks noChangeAspect="1"/>
          </p:cNvPicPr>
          <p:nvPr/>
        </p:nvPicPr>
        <p:blipFill>
          <a:blip r:embed="rId8"/>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95512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D7FCE-1195-4548-999E-5FFBF6C274DD}"/>
              </a:ext>
            </a:extLst>
          </p:cNvPr>
          <p:cNvSpPr>
            <a:spLocks noGrp="1"/>
          </p:cNvSpPr>
          <p:nvPr>
            <p:ph type="title"/>
          </p:nvPr>
        </p:nvSpPr>
        <p:spPr>
          <a:xfrm>
            <a:off x="3605349" y="717330"/>
            <a:ext cx="5522955" cy="617215"/>
          </a:xfrm>
        </p:spPr>
        <p:txBody>
          <a:bodyPr>
            <a:normAutofit fontScale="90000"/>
          </a:bodyPr>
          <a:lstStyle/>
          <a:p>
            <a:pPr algn="ctr"/>
            <a:r>
              <a:rPr lang="en-US" sz="3200"/>
              <a:t>HFS HealthChoice Illinois ADT Program Goals</a:t>
            </a:r>
          </a:p>
        </p:txBody>
      </p:sp>
      <p:sp>
        <p:nvSpPr>
          <p:cNvPr id="5" name="TextBox 4">
            <a:extLst>
              <a:ext uri="{FF2B5EF4-FFF2-40B4-BE49-F238E27FC236}">
                <a16:creationId xmlns:a16="http://schemas.microsoft.com/office/drawing/2014/main" id="{9D1C03A1-092B-10A6-FB92-45F68D616905}"/>
              </a:ext>
            </a:extLst>
          </p:cNvPr>
          <p:cNvSpPr txBox="1"/>
          <p:nvPr/>
        </p:nvSpPr>
        <p:spPr>
          <a:xfrm>
            <a:off x="-737235" y="1586005"/>
            <a:ext cx="6966585" cy="4154984"/>
          </a:xfrm>
          <a:prstGeom prst="rect">
            <a:avLst/>
          </a:prstGeom>
          <a:noFill/>
        </p:spPr>
        <p:txBody>
          <a:bodyPr wrap="square">
            <a:spAutoFit/>
          </a:bodyPr>
          <a:lstStyle/>
          <a:p>
            <a:pPr marL="1200150" marR="0" indent="-285750">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rPr>
              <a:t>Improve Care Coordination</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Provide real-time ADT alerts for immediate action events</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Reduce hospital readmissions</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Support Managed Care Organizations (MCOs) operations and care coordination</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Enhance provider-to-provider communication using HL7 data</a:t>
            </a:r>
          </a:p>
          <a:p>
            <a:pPr marL="1657350" lvl="1" indent="-285750">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endParaRPr>
          </a:p>
          <a:p>
            <a:pPr marL="1200150" marR="0" indent="-285750">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rPr>
              <a:t>Enhance Data Quality</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Follow HL7 and USCDI standards for data exchange</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Establish state agency HL7 standards for consistency and improved exchange</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Achieve a data quality verification rate of 90% or above</a:t>
            </a:r>
          </a:p>
          <a:p>
            <a:pPr marL="1657350" lvl="1" indent="-285750">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2D3BE342-4DE0-624E-CE90-C94B961EAF38}"/>
              </a:ext>
            </a:extLst>
          </p:cNvPr>
          <p:cNvSpPr txBox="1"/>
          <p:nvPr/>
        </p:nvSpPr>
        <p:spPr>
          <a:xfrm>
            <a:off x="5053965" y="1586005"/>
            <a:ext cx="7138035" cy="4278094"/>
          </a:xfrm>
          <a:prstGeom prst="rect">
            <a:avLst/>
          </a:prstGeom>
          <a:noFill/>
        </p:spPr>
        <p:txBody>
          <a:bodyPr wrap="square">
            <a:spAutoFit/>
          </a:bodyPr>
          <a:lstStyle/>
          <a:p>
            <a:pPr marL="1200150" marR="0" indent="-285750">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rPr>
              <a:t>Utilize Reporting and Data Analysis</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Analyze equity and address disparities in healthcare</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Analyze social determinants of health (</a:t>
            </a:r>
            <a:r>
              <a:rPr lang="en-US" sz="1600" dirty="0" err="1">
                <a:effectLst/>
                <a:latin typeface="Calibri" panose="020F0502020204030204" pitchFamily="34" charset="0"/>
                <a:ea typeface="Calibri" panose="020F0502020204030204" pitchFamily="34" charset="0"/>
              </a:rPr>
              <a:t>SDoH</a:t>
            </a:r>
            <a:r>
              <a:rPr lang="en-US" sz="1600" dirty="0">
                <a:effectLst/>
                <a:latin typeface="Calibri" panose="020F0502020204030204" pitchFamily="34" charset="0"/>
                <a:ea typeface="Calibri" panose="020F0502020204030204" pitchFamily="34" charset="0"/>
              </a:rPr>
              <a:t>)</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Improve claims reporting and identify system inefficiencies</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Combine HL7 data with existing claims data for insights</a:t>
            </a:r>
          </a:p>
          <a:p>
            <a:pPr marL="1657350" lvl="1" indent="-285750">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endParaRPr>
          </a:p>
          <a:p>
            <a:pPr marL="1657350" lvl="1" indent="-285750">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endParaRPr>
          </a:p>
          <a:p>
            <a:pPr marL="1200150" marR="0" indent="-285750">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rPr>
              <a:t>Support Interoperability Legislation</a:t>
            </a:r>
          </a:p>
          <a:p>
            <a:pPr marL="1657350" lvl="1" indent="-285750">
              <a:buFont typeface="Arial" panose="020B0604020202020204" pitchFamily="34" charset="0"/>
              <a:buChar char="•"/>
            </a:pPr>
            <a:r>
              <a:rPr lang="en-US" sz="1600" dirty="0">
                <a:latin typeface="Calibri" panose="020F0502020204030204" pitchFamily="34" charset="0"/>
                <a:ea typeface="Calibri" panose="020F0502020204030204" pitchFamily="34" charset="0"/>
              </a:rPr>
              <a:t>S</a:t>
            </a:r>
            <a:r>
              <a:rPr lang="en-US" sz="1600" dirty="0">
                <a:effectLst/>
                <a:latin typeface="Calibri" panose="020F0502020204030204" pitchFamily="34" charset="0"/>
                <a:ea typeface="Calibri" panose="020F0502020204030204" pitchFamily="34" charset="0"/>
              </a:rPr>
              <a:t>upport CMS Conditions of Participation requirements</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Assist agencies and providers in meeting federal interoperability requirements</a:t>
            </a:r>
          </a:p>
          <a:p>
            <a:pPr marL="1657350"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Collaborate with other state agencies to meet public health legislation requirements</a:t>
            </a:r>
          </a:p>
          <a:p>
            <a:pPr marL="1657350" lvl="1" indent="-285750">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76449E8A-D4B2-4BAB-C19F-05AB6D882A33}"/>
              </a:ext>
            </a:extLst>
          </p:cNvPr>
          <p:cNvPicPr>
            <a:picLocks noChangeAspect="1"/>
          </p:cNvPicPr>
          <p:nvPr/>
        </p:nvPicPr>
        <p:blipFill>
          <a:blip r:embed="rId3"/>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207358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F1C-DDB6-4DED-979E-CB2BD92535F5}"/>
              </a:ext>
            </a:extLst>
          </p:cNvPr>
          <p:cNvSpPr>
            <a:spLocks noGrp="1"/>
          </p:cNvSpPr>
          <p:nvPr>
            <p:ph type="title"/>
          </p:nvPr>
        </p:nvSpPr>
        <p:spPr/>
        <p:txBody>
          <a:bodyPr/>
          <a:lstStyle/>
          <a:p>
            <a:r>
              <a:rPr lang="en-US"/>
              <a:t>Project Timeline</a:t>
            </a:r>
            <a:br>
              <a:rPr lang="en-US"/>
            </a:br>
            <a:endParaRPr lang="en-US"/>
          </a:p>
        </p:txBody>
      </p:sp>
      <p:sp>
        <p:nvSpPr>
          <p:cNvPr id="40" name="object 7">
            <a:extLst>
              <a:ext uri="{FF2B5EF4-FFF2-40B4-BE49-F238E27FC236}">
                <a16:creationId xmlns:a16="http://schemas.microsoft.com/office/drawing/2014/main" id="{6C655FFB-C723-4287-BFCB-71E6533538CF}"/>
              </a:ext>
            </a:extLst>
          </p:cNvPr>
          <p:cNvSpPr/>
          <p:nvPr/>
        </p:nvSpPr>
        <p:spPr>
          <a:xfrm>
            <a:off x="177801" y="3006796"/>
            <a:ext cx="11717546" cy="1262380"/>
          </a:xfrm>
          <a:custGeom>
            <a:avLst/>
            <a:gdLst/>
            <a:ahLst/>
            <a:cxnLst/>
            <a:rect l="l" t="t" r="r" b="b"/>
            <a:pathLst>
              <a:path w="10842625" h="1262379">
                <a:moveTo>
                  <a:pt x="10211262" y="1262333"/>
                </a:moveTo>
                <a:lnTo>
                  <a:pt x="10211262" y="946750"/>
                </a:lnTo>
                <a:lnTo>
                  <a:pt x="0" y="946750"/>
                </a:lnTo>
                <a:lnTo>
                  <a:pt x="315583" y="631166"/>
                </a:lnTo>
                <a:lnTo>
                  <a:pt x="0" y="315583"/>
                </a:lnTo>
                <a:lnTo>
                  <a:pt x="10211262" y="315583"/>
                </a:lnTo>
                <a:lnTo>
                  <a:pt x="10211262" y="0"/>
                </a:lnTo>
                <a:lnTo>
                  <a:pt x="10842429" y="631166"/>
                </a:lnTo>
                <a:lnTo>
                  <a:pt x="10211262" y="1262333"/>
                </a:lnTo>
                <a:close/>
              </a:path>
            </a:pathLst>
          </a:custGeom>
          <a:solidFill>
            <a:srgbClr val="D0D3E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30">
            <a:extLst>
              <a:ext uri="{FF2B5EF4-FFF2-40B4-BE49-F238E27FC236}">
                <a16:creationId xmlns:a16="http://schemas.microsoft.com/office/drawing/2014/main" id="{96480EE6-7CB0-4963-82FE-650A981C4126}"/>
              </a:ext>
            </a:extLst>
          </p:cNvPr>
          <p:cNvSpPr txBox="1"/>
          <p:nvPr/>
        </p:nvSpPr>
        <p:spPr>
          <a:xfrm>
            <a:off x="-23541" y="1737605"/>
            <a:ext cx="1785636" cy="1479379"/>
          </a:xfrm>
          <a:prstGeom prst="rect">
            <a:avLst/>
          </a:prstGeom>
        </p:spPr>
        <p:txBody>
          <a:bodyPr vert="horz" wrap="square" lIns="0" tIns="66040" rIns="0" bIns="0" rtlCol="0">
            <a:spAutoFit/>
          </a:bodyPr>
          <a:lstStyle/>
          <a:p>
            <a:pPr marL="61594" marR="0" lvl="0" indent="-39370" algn="ctr" defTabSz="914400" rtl="0" eaLnBrk="1" fontAlgn="auto" latinLnBrk="0" hangingPunct="1">
              <a:lnSpc>
                <a:spcPct val="100000"/>
              </a:lnSpc>
              <a:spcBef>
                <a:spcPts val="520"/>
              </a:spcBef>
              <a:spcAft>
                <a:spcPts val="0"/>
              </a:spcAft>
              <a:buClrTx/>
              <a:buSzTx/>
              <a:buFontTx/>
              <a:buNone/>
              <a:tabLst/>
              <a:defRPr/>
            </a:pPr>
            <a:r>
              <a:rPr kumimoji="0" lang="en-US" sz="1200" b="1" u="none" strike="noStrike" kern="1200" cap="none" spc="-5" normalizeH="0" baseline="0" noProof="0">
                <a:ln>
                  <a:noFill/>
                </a:ln>
                <a:solidFill>
                  <a:prstClr val="black"/>
                </a:solidFill>
                <a:effectLst/>
                <a:uLnTx/>
                <a:uFillTx/>
                <a:cs typeface="Corbel"/>
              </a:rPr>
              <a:t>2021</a:t>
            </a:r>
            <a:endParaRPr kumimoji="0" sz="1200" b="0" u="none" strike="noStrike" kern="1200" cap="none" spc="0" normalizeH="0" baseline="0" noProof="0">
              <a:ln>
                <a:noFill/>
              </a:ln>
              <a:solidFill>
                <a:prstClr val="black"/>
              </a:solidFill>
              <a:effectLst/>
              <a:uLnTx/>
              <a:uFillTx/>
              <a:cs typeface="Corbel"/>
            </a:endParaRPr>
          </a:p>
          <a:p>
            <a:pPr marL="12700" marR="5080" lvl="0" indent="48895" algn="ctr" defTabSz="914400" rtl="0" eaLnBrk="1" fontAlgn="auto" latinLnBrk="0" hangingPunct="1">
              <a:lnSpc>
                <a:spcPct val="90000"/>
              </a:lnSpc>
              <a:spcBef>
                <a:spcPts val="585"/>
              </a:spcBef>
              <a:spcAft>
                <a:spcPts val="0"/>
              </a:spcAft>
              <a:buClrTx/>
              <a:buSzTx/>
              <a:buFontTx/>
              <a:buNone/>
              <a:tabLst/>
              <a:defRPr/>
            </a:pPr>
            <a:r>
              <a:rPr kumimoji="0" lang="en-US" sz="1200" b="0" u="none" strike="noStrike" kern="1200" cap="none" spc="-5" normalizeH="0" baseline="0" noProof="0">
                <a:ln>
                  <a:noFill/>
                </a:ln>
                <a:solidFill>
                  <a:prstClr val="black"/>
                </a:solidFill>
                <a:effectLst/>
                <a:uLnTx/>
                <a:uFillTx/>
                <a:cs typeface="Corbel"/>
              </a:rPr>
              <a:t>May – Sep Hospital Onboarding</a:t>
            </a:r>
          </a:p>
          <a:p>
            <a:pPr marL="12700" marR="5080" lvl="0" indent="48895" algn="ctr" defTabSz="914400" rtl="0" eaLnBrk="1" fontAlgn="auto" latinLnBrk="0" hangingPunct="1">
              <a:lnSpc>
                <a:spcPct val="90000"/>
              </a:lnSpc>
              <a:spcBef>
                <a:spcPts val="585"/>
              </a:spcBef>
              <a:spcAft>
                <a:spcPts val="0"/>
              </a:spcAft>
              <a:buClrTx/>
              <a:buSzTx/>
              <a:buFontTx/>
              <a:buNone/>
              <a:tabLst/>
              <a:defRPr/>
            </a:pPr>
            <a:r>
              <a:rPr lang="en-US" sz="1200" spc="-5">
                <a:solidFill>
                  <a:prstClr val="black"/>
                </a:solidFill>
                <a:cs typeface="Corbel"/>
              </a:rPr>
              <a:t>Jul – Dec Long Term Care Onboarding</a:t>
            </a:r>
          </a:p>
          <a:p>
            <a:pPr marL="12700" marR="5080" lvl="0" indent="48895" algn="ctr" defTabSz="914400" rtl="0" eaLnBrk="1" fontAlgn="auto" latinLnBrk="0" hangingPunct="1">
              <a:lnSpc>
                <a:spcPct val="90000"/>
              </a:lnSpc>
              <a:spcBef>
                <a:spcPts val="585"/>
              </a:spcBef>
              <a:spcAft>
                <a:spcPts val="0"/>
              </a:spcAft>
              <a:buClrTx/>
              <a:buSzTx/>
              <a:buFontTx/>
              <a:buNone/>
              <a:tabLst/>
              <a:defRPr/>
            </a:pPr>
            <a:r>
              <a:rPr kumimoji="0" lang="en-US" sz="1200" b="0" u="none" strike="noStrike" kern="1200" cap="none" spc="-5" normalizeH="0" baseline="0" noProof="0">
                <a:ln>
                  <a:noFill/>
                </a:ln>
                <a:solidFill>
                  <a:prstClr val="black"/>
                </a:solidFill>
                <a:effectLst/>
                <a:uLnTx/>
                <a:uFillTx/>
                <a:cs typeface="Corbel"/>
              </a:rPr>
              <a:t>Dec – All MCO’s connected</a:t>
            </a:r>
          </a:p>
        </p:txBody>
      </p:sp>
      <p:sp>
        <p:nvSpPr>
          <p:cNvPr id="46" name="object 31">
            <a:extLst>
              <a:ext uri="{FF2B5EF4-FFF2-40B4-BE49-F238E27FC236}">
                <a16:creationId xmlns:a16="http://schemas.microsoft.com/office/drawing/2014/main" id="{4D7D8852-1817-4692-B2AB-EF62A9353604}"/>
              </a:ext>
            </a:extLst>
          </p:cNvPr>
          <p:cNvSpPr txBox="1"/>
          <p:nvPr/>
        </p:nvSpPr>
        <p:spPr>
          <a:xfrm>
            <a:off x="4175438" y="2376421"/>
            <a:ext cx="1469812" cy="678199"/>
          </a:xfrm>
          <a:prstGeom prst="rect">
            <a:avLst/>
          </a:prstGeom>
        </p:spPr>
        <p:txBody>
          <a:bodyPr vert="horz" wrap="square" lIns="0" tIns="36830" rIns="0" bIns="0" rtlCol="0">
            <a:spAutoFit/>
          </a:bodyPr>
          <a:lstStyle/>
          <a:p>
            <a:pPr marL="14604" marR="5080" lvl="0" indent="-2540" algn="ctr" defTabSz="914400" rtl="0" eaLnBrk="1" fontAlgn="auto" latinLnBrk="0" hangingPunct="1">
              <a:lnSpc>
                <a:spcPts val="1510"/>
              </a:lnSpc>
              <a:spcBef>
                <a:spcPts val="290"/>
              </a:spcBef>
              <a:spcAft>
                <a:spcPts val="0"/>
              </a:spcAft>
              <a:buClrTx/>
              <a:buSzTx/>
              <a:buFontTx/>
              <a:buNone/>
              <a:tabLst/>
              <a:defRPr/>
            </a:pPr>
            <a:r>
              <a:rPr lang="en-US" sz="1200" b="1" spc="-5">
                <a:solidFill>
                  <a:prstClr val="black"/>
                </a:solidFill>
                <a:cs typeface="Corbel"/>
              </a:rPr>
              <a:t>Aug</a:t>
            </a:r>
            <a:r>
              <a:rPr kumimoji="0" lang="en-US" sz="1200" b="1" i="0" u="none" strike="noStrike" kern="1200" cap="none" spc="-5" normalizeH="0" baseline="0" noProof="0">
                <a:ln>
                  <a:noFill/>
                </a:ln>
                <a:solidFill>
                  <a:prstClr val="black"/>
                </a:solidFill>
                <a:effectLst/>
                <a:uLnTx/>
                <a:uFillTx/>
                <a:cs typeface="Corbel"/>
              </a:rPr>
              <a:t> 2023</a:t>
            </a:r>
          </a:p>
          <a:p>
            <a:pPr marL="14604" marR="5080" lvl="0" indent="-2540" algn="ctr" defTabSz="914400" rtl="0" eaLnBrk="1" fontAlgn="auto" latinLnBrk="0" hangingPunct="1">
              <a:lnSpc>
                <a:spcPts val="1510"/>
              </a:lnSpc>
              <a:spcBef>
                <a:spcPts val="29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Provider Notice</a:t>
            </a:r>
          </a:p>
          <a:p>
            <a:pPr marL="14604" marR="5080" lvl="0" indent="-2540" algn="ctr" defTabSz="914400" rtl="0" eaLnBrk="1" fontAlgn="auto" latinLnBrk="0" hangingPunct="1">
              <a:lnSpc>
                <a:spcPts val="1510"/>
              </a:lnSpc>
              <a:spcBef>
                <a:spcPts val="290"/>
              </a:spcBef>
              <a:spcAft>
                <a:spcPts val="0"/>
              </a:spcAft>
              <a:buClrTx/>
              <a:buSzTx/>
              <a:buFontTx/>
              <a:buNone/>
              <a:tabLst/>
              <a:defRPr/>
            </a:pPr>
            <a:r>
              <a:rPr lang="en-US" sz="1200" spc="-5">
                <a:solidFill>
                  <a:prstClr val="black"/>
                </a:solidFill>
                <a:cs typeface="Corbel"/>
              </a:rPr>
              <a:t>Data Quality</a:t>
            </a:r>
            <a:endParaRPr kumimoji="0" sz="1200" b="0" i="0" u="none" strike="noStrike" kern="1200" cap="none" spc="0" normalizeH="0" baseline="0" noProof="0">
              <a:ln>
                <a:noFill/>
              </a:ln>
              <a:solidFill>
                <a:prstClr val="black"/>
              </a:solidFill>
              <a:effectLst/>
              <a:uLnTx/>
              <a:uFillTx/>
              <a:cs typeface="Corbel"/>
            </a:endParaRPr>
          </a:p>
        </p:txBody>
      </p:sp>
      <p:sp>
        <p:nvSpPr>
          <p:cNvPr id="47" name="object 32">
            <a:extLst>
              <a:ext uri="{FF2B5EF4-FFF2-40B4-BE49-F238E27FC236}">
                <a16:creationId xmlns:a16="http://schemas.microsoft.com/office/drawing/2014/main" id="{EBE04203-CBD0-45A0-AA16-EFF3B4F33371}"/>
              </a:ext>
            </a:extLst>
          </p:cNvPr>
          <p:cNvSpPr txBox="1"/>
          <p:nvPr/>
        </p:nvSpPr>
        <p:spPr>
          <a:xfrm>
            <a:off x="1607265" y="2389236"/>
            <a:ext cx="1375650" cy="782778"/>
          </a:xfrm>
          <a:prstGeom prst="rect">
            <a:avLst/>
          </a:prstGeom>
        </p:spPr>
        <p:txBody>
          <a:bodyPr vert="horz" wrap="square" lIns="0" tIns="66040" rIns="0" bIns="0" rtlCol="0">
            <a:spAutoFit/>
          </a:bodyPr>
          <a:lstStyle/>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1" i="0" u="none" strike="noStrike" kern="1200" cap="none" spc="-5" normalizeH="0" baseline="0" noProof="0" dirty="0">
                <a:ln>
                  <a:noFill/>
                </a:ln>
                <a:solidFill>
                  <a:prstClr val="black"/>
                </a:solidFill>
                <a:effectLst/>
                <a:uLnTx/>
                <a:uFillTx/>
                <a:cs typeface="Corbel"/>
              </a:rPr>
              <a:t>Mar 9, 2023</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dirty="0">
                <a:ln>
                  <a:noFill/>
                </a:ln>
                <a:solidFill>
                  <a:prstClr val="black"/>
                </a:solidFill>
                <a:effectLst/>
                <a:uLnTx/>
                <a:uFillTx/>
                <a:cs typeface="Corbel"/>
              </a:rPr>
              <a:t>Clinical Collaborative </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dirty="0">
                <a:ln>
                  <a:noFill/>
                </a:ln>
                <a:solidFill>
                  <a:prstClr val="black"/>
                </a:solidFill>
                <a:effectLst/>
                <a:uLnTx/>
                <a:uFillTx/>
                <a:cs typeface="Corbel"/>
              </a:rPr>
              <a:t>Group </a:t>
            </a:r>
          </a:p>
        </p:txBody>
      </p:sp>
      <p:sp>
        <p:nvSpPr>
          <p:cNvPr id="48" name="object 33">
            <a:extLst>
              <a:ext uri="{FF2B5EF4-FFF2-40B4-BE49-F238E27FC236}">
                <a16:creationId xmlns:a16="http://schemas.microsoft.com/office/drawing/2014/main" id="{C7E0B4CF-C208-4FA6-BB1C-9562A397F5DE}"/>
              </a:ext>
            </a:extLst>
          </p:cNvPr>
          <p:cNvSpPr txBox="1"/>
          <p:nvPr/>
        </p:nvSpPr>
        <p:spPr>
          <a:xfrm>
            <a:off x="9915447" y="6099930"/>
            <a:ext cx="1985780" cy="696857"/>
          </a:xfrm>
          <a:prstGeom prst="rect">
            <a:avLst/>
          </a:prstGeom>
        </p:spPr>
        <p:txBody>
          <a:bodyPr vert="horz" wrap="square" lIns="0" tIns="31750" rIns="0" bIns="0" rtlCol="0">
            <a:spAutoFit/>
          </a:bodyPr>
          <a:lstStyle/>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schemeClr val="bg1"/>
                </a:solidFill>
                <a:effectLst/>
                <a:uLnTx/>
                <a:uFillTx/>
                <a:cs typeface="Corbel"/>
              </a:rPr>
              <a:t>CCGs held </a:t>
            </a:r>
            <a:r>
              <a:rPr lang="en-US" sz="1200" spc="-5">
                <a:solidFill>
                  <a:schemeClr val="bg1"/>
                </a:solidFill>
                <a:cs typeface="Corbel"/>
              </a:rPr>
              <a:t>e</a:t>
            </a:r>
            <a:r>
              <a:rPr kumimoji="0" lang="en-US" sz="1200" b="0" i="0" u="none" strike="noStrike" kern="1200" cap="none" spc="-5" normalizeH="0" baseline="0" noProof="0">
                <a:ln>
                  <a:noFill/>
                </a:ln>
                <a:solidFill>
                  <a:schemeClr val="bg1"/>
                </a:solidFill>
                <a:effectLst/>
                <a:uLnTx/>
                <a:uFillTx/>
                <a:cs typeface="Corbel"/>
              </a:rPr>
              <a:t>ach qtr. for Hospitals, MCO, LTC, and Ambulatory &amp; Community Providers</a:t>
            </a:r>
            <a:endParaRPr kumimoji="0" lang="en-US" sz="1200" b="0" i="0" u="none" strike="noStrike" kern="1200" cap="none" spc="0" normalizeH="0" baseline="0" noProof="0">
              <a:ln>
                <a:noFill/>
              </a:ln>
              <a:solidFill>
                <a:schemeClr val="bg1"/>
              </a:solidFill>
              <a:effectLst/>
              <a:uLnTx/>
              <a:uFillTx/>
              <a:cs typeface="Corbel"/>
            </a:endParaRPr>
          </a:p>
        </p:txBody>
      </p:sp>
      <p:sp>
        <p:nvSpPr>
          <p:cNvPr id="49" name="object 34">
            <a:extLst>
              <a:ext uri="{FF2B5EF4-FFF2-40B4-BE49-F238E27FC236}">
                <a16:creationId xmlns:a16="http://schemas.microsoft.com/office/drawing/2014/main" id="{13786980-467C-450B-9AE4-3625E24639FF}"/>
              </a:ext>
            </a:extLst>
          </p:cNvPr>
          <p:cNvSpPr txBox="1"/>
          <p:nvPr/>
        </p:nvSpPr>
        <p:spPr>
          <a:xfrm>
            <a:off x="-55360" y="4266451"/>
            <a:ext cx="1555894" cy="938719"/>
          </a:xfrm>
          <a:prstGeom prst="rect">
            <a:avLst/>
          </a:prstGeom>
        </p:spPr>
        <p:txBody>
          <a:bodyPr vert="horz" wrap="square" lIns="0" tIns="30480" rIns="0" bIns="0" rtlCol="0">
            <a:spAutoFit/>
          </a:bodyPr>
          <a:lstStyle/>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Jan 2022</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1</a:t>
            </a:r>
            <a:r>
              <a:rPr kumimoji="0" lang="en-US" sz="1200" b="0" i="0" u="none" strike="noStrike" kern="1200" cap="none" spc="-5" normalizeH="0" baseline="30000" noProof="0">
                <a:ln>
                  <a:noFill/>
                </a:ln>
                <a:solidFill>
                  <a:prstClr val="black"/>
                </a:solidFill>
                <a:effectLst/>
                <a:uLnTx/>
                <a:uFillTx/>
                <a:cs typeface="Corbel"/>
              </a:rPr>
              <a:t>st</a:t>
            </a:r>
            <a:r>
              <a:rPr kumimoji="0" lang="en-US" sz="1200" b="0" i="0" u="none" strike="noStrike" kern="1200" cap="none" spc="-5" normalizeH="0" baseline="0" noProof="0">
                <a:ln>
                  <a:noFill/>
                </a:ln>
                <a:solidFill>
                  <a:prstClr val="black"/>
                </a:solidFill>
                <a:effectLst/>
                <a:uLnTx/>
                <a:uFillTx/>
                <a:cs typeface="Corbel"/>
              </a:rPr>
              <a:t> Clinical Collaborative </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Group (CCG) </a:t>
            </a:r>
          </a:p>
          <a:p>
            <a:pPr marL="12065" marR="5080" lvl="0" indent="635" algn="ctr" defTabSz="914400" rtl="0" eaLnBrk="1" fontAlgn="auto" latinLnBrk="0" hangingPunct="1">
              <a:lnSpc>
                <a:spcPct val="90000"/>
              </a:lnSpc>
              <a:spcBef>
                <a:spcPts val="240"/>
              </a:spcBef>
              <a:spcAft>
                <a:spcPts val="0"/>
              </a:spcAft>
              <a:buClrTx/>
              <a:buSzTx/>
              <a:buFontTx/>
              <a:buNone/>
              <a:tabLst/>
              <a:defRPr/>
            </a:pPr>
            <a:endParaRPr lang="en-US" sz="1200" spc="-5">
              <a:solidFill>
                <a:prstClr val="black"/>
              </a:solidFill>
              <a:cs typeface="Corbel"/>
            </a:endParaRPr>
          </a:p>
        </p:txBody>
      </p:sp>
      <p:sp>
        <p:nvSpPr>
          <p:cNvPr id="50" name="object 35">
            <a:extLst>
              <a:ext uri="{FF2B5EF4-FFF2-40B4-BE49-F238E27FC236}">
                <a16:creationId xmlns:a16="http://schemas.microsoft.com/office/drawing/2014/main" id="{69C8793E-1D28-444A-9556-701799992414}"/>
              </a:ext>
            </a:extLst>
          </p:cNvPr>
          <p:cNvSpPr txBox="1"/>
          <p:nvPr/>
        </p:nvSpPr>
        <p:spPr>
          <a:xfrm>
            <a:off x="1402406" y="4266451"/>
            <a:ext cx="1372484" cy="912750"/>
          </a:xfrm>
          <a:prstGeom prst="rect">
            <a:avLst/>
          </a:prstGeom>
        </p:spPr>
        <p:txBody>
          <a:bodyPr vert="horz" wrap="square" lIns="0" tIns="33655" rIns="0" bIns="0" rtlCol="0">
            <a:spAutoFit/>
          </a:bodyPr>
          <a:lstStyle/>
          <a:p>
            <a:pPr marL="12700" marR="5080" lvl="0" indent="-635" algn="ctr">
              <a:lnSpc>
                <a:spcPct val="91000"/>
              </a:lnSpc>
              <a:spcBef>
                <a:spcPts val="250"/>
              </a:spcBef>
              <a:defRPr/>
            </a:pPr>
            <a:r>
              <a:rPr lang="en-US" sz="1200" b="1" spc="-5">
                <a:solidFill>
                  <a:prstClr val="black"/>
                </a:solidFill>
                <a:cs typeface="Corbel"/>
              </a:rPr>
              <a:t>Feb 2022</a:t>
            </a:r>
          </a:p>
          <a:p>
            <a:pPr marL="12700" marR="5080" indent="-635" algn="ctr">
              <a:lnSpc>
                <a:spcPct val="91000"/>
              </a:lnSpc>
              <a:spcBef>
                <a:spcPts val="250"/>
              </a:spcBef>
              <a:defRPr/>
            </a:pPr>
            <a:r>
              <a:rPr lang="en-US" sz="1200" spc="-5">
                <a:solidFill>
                  <a:prstClr val="black"/>
                </a:solidFill>
                <a:cs typeface="Corbel"/>
              </a:rPr>
              <a:t>Begin Ambulatory &amp; Community Provider  Implementation</a:t>
            </a:r>
            <a:endParaRPr lang="en-US" sz="1200">
              <a:solidFill>
                <a:prstClr val="black"/>
              </a:solidFill>
              <a:cs typeface="Corbel"/>
            </a:endParaRPr>
          </a:p>
        </p:txBody>
      </p:sp>
      <p:cxnSp>
        <p:nvCxnSpPr>
          <p:cNvPr id="53" name="Straight Connector 52">
            <a:extLst>
              <a:ext uri="{FF2B5EF4-FFF2-40B4-BE49-F238E27FC236}">
                <a16:creationId xmlns:a16="http://schemas.microsoft.com/office/drawing/2014/main" id="{5EC2AD66-C15B-47F0-97F6-3757BE625EF4}"/>
              </a:ext>
            </a:extLst>
          </p:cNvPr>
          <p:cNvCxnSpPr>
            <a:cxnSpLocks/>
          </p:cNvCxnSpPr>
          <p:nvPr/>
        </p:nvCxnSpPr>
        <p:spPr>
          <a:xfrm>
            <a:off x="7453413" y="1509911"/>
            <a:ext cx="0" cy="443104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5" name="object 36">
            <a:extLst>
              <a:ext uri="{FF2B5EF4-FFF2-40B4-BE49-F238E27FC236}">
                <a16:creationId xmlns:a16="http://schemas.microsoft.com/office/drawing/2014/main" id="{6E60BE9B-E5F4-431B-9676-C3BA3A5754BE}"/>
              </a:ext>
            </a:extLst>
          </p:cNvPr>
          <p:cNvSpPr txBox="1"/>
          <p:nvPr/>
        </p:nvSpPr>
        <p:spPr>
          <a:xfrm>
            <a:off x="9327867" y="4238727"/>
            <a:ext cx="1916278" cy="1155829"/>
          </a:xfrm>
          <a:prstGeom prst="rect">
            <a:avLst/>
          </a:prstGeom>
        </p:spPr>
        <p:txBody>
          <a:bodyPr vert="horz" wrap="square" lIns="0" tIns="31750" rIns="0" bIns="0" rtlCol="0">
            <a:spAutoFit/>
          </a:bodyPr>
          <a:lstStyle/>
          <a:p>
            <a:pPr marL="12700" marR="5080" lvl="0" indent="-635" algn="ctr" defTabSz="914400" rtl="0" eaLnBrk="1" fontAlgn="auto" latinLnBrk="0" hangingPunct="1">
              <a:lnSpc>
                <a:spcPct val="91000"/>
              </a:lnSpc>
              <a:spcBef>
                <a:spcPts val="25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2023 - 2031</a:t>
            </a:r>
          </a:p>
          <a:p>
            <a:pPr marL="12700" marR="5080" indent="-635" algn="ctr">
              <a:lnSpc>
                <a:spcPct val="91000"/>
              </a:lnSpc>
              <a:spcBef>
                <a:spcPts val="250"/>
              </a:spcBef>
              <a:defRPr/>
            </a:pPr>
            <a:r>
              <a:rPr lang="en-US" sz="1200" spc="-5">
                <a:solidFill>
                  <a:prstClr val="black"/>
                </a:solidFill>
                <a:cs typeface="Corbel"/>
              </a:rPr>
              <a:t>Phase 2:</a:t>
            </a:r>
          </a:p>
          <a:p>
            <a:pPr marL="12700" marR="5080" indent="-635" algn="ctr">
              <a:lnSpc>
                <a:spcPct val="91000"/>
              </a:lnSpc>
              <a:spcBef>
                <a:spcPts val="250"/>
              </a:spcBef>
              <a:defRPr/>
            </a:pPr>
            <a:r>
              <a:rPr lang="en-US" sz="1200" spc="-5">
                <a:solidFill>
                  <a:prstClr val="black"/>
                </a:solidFill>
                <a:cs typeface="Corbel"/>
              </a:rPr>
              <a:t>CCDs, Labs, Imaging, Rx, Scheduling, Physician Notes, Billing Data</a:t>
            </a:r>
            <a:endParaRPr lang="en-US" sz="1200">
              <a:solidFill>
                <a:prstClr val="black"/>
              </a:solidFill>
              <a:cs typeface="Corbel"/>
            </a:endParaRPr>
          </a:p>
          <a:p>
            <a:pPr marL="12700" marR="5080" lvl="0" indent="-635" algn="ctr" defTabSz="914400" rtl="0" eaLnBrk="1" fontAlgn="auto" latinLnBrk="0" hangingPunct="1">
              <a:lnSpc>
                <a:spcPct val="91000"/>
              </a:lnSpc>
              <a:spcBef>
                <a:spcPts val="25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orbel"/>
              <a:ea typeface="+mn-ea"/>
              <a:cs typeface="Corbel"/>
            </a:endParaRPr>
          </a:p>
        </p:txBody>
      </p:sp>
      <p:sp>
        <p:nvSpPr>
          <p:cNvPr id="56" name="object 36">
            <a:extLst>
              <a:ext uri="{FF2B5EF4-FFF2-40B4-BE49-F238E27FC236}">
                <a16:creationId xmlns:a16="http://schemas.microsoft.com/office/drawing/2014/main" id="{EE7B3055-FFD8-4BE6-9F95-DC507FEABB70}"/>
              </a:ext>
            </a:extLst>
          </p:cNvPr>
          <p:cNvSpPr txBox="1"/>
          <p:nvPr/>
        </p:nvSpPr>
        <p:spPr>
          <a:xfrm>
            <a:off x="4006322" y="4241233"/>
            <a:ext cx="1284265" cy="1323889"/>
          </a:xfrm>
          <a:prstGeom prst="rect">
            <a:avLst/>
          </a:prstGeom>
        </p:spPr>
        <p:txBody>
          <a:bodyPr vert="horz" wrap="square" lIns="0" tIns="31750" rIns="0" bIns="0" rtlCol="0">
            <a:spAutoFit/>
          </a:bodyPr>
          <a:lstStyle/>
          <a:p>
            <a:pPr marL="12700" marR="5080" lvl="0" indent="-635" algn="ctr" defTabSz="914400" rtl="0" eaLnBrk="1" fontAlgn="auto" latinLnBrk="0" hangingPunct="1">
              <a:lnSpc>
                <a:spcPct val="91000"/>
              </a:lnSpc>
              <a:spcBef>
                <a:spcPts val="25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May 11, 2023</a:t>
            </a:r>
          </a:p>
          <a:p>
            <a:pPr marL="12700" marR="5080" indent="-635" algn="ctr">
              <a:lnSpc>
                <a:spcPct val="91000"/>
              </a:lnSpc>
              <a:spcBef>
                <a:spcPts val="250"/>
              </a:spcBef>
              <a:defRPr/>
            </a:pPr>
            <a:r>
              <a:rPr lang="en-US" sz="1200" spc="-5">
                <a:solidFill>
                  <a:prstClr val="black"/>
                </a:solidFill>
                <a:cs typeface="Corbel"/>
              </a:rPr>
              <a:t>HFS HealthChoice Illinois ADT Technical Advisory Committee</a:t>
            </a:r>
          </a:p>
          <a:p>
            <a:pPr marL="12700" marR="5080" indent="-635" algn="ctr">
              <a:lnSpc>
                <a:spcPct val="91000"/>
              </a:lnSpc>
              <a:spcBef>
                <a:spcPts val="250"/>
              </a:spcBef>
              <a:defRPr/>
            </a:pPr>
            <a:r>
              <a:rPr lang="en-US" sz="1200" spc="-5">
                <a:solidFill>
                  <a:prstClr val="black"/>
                </a:solidFill>
                <a:cs typeface="Corbel"/>
              </a:rPr>
              <a:t>Convene</a:t>
            </a:r>
            <a:endParaRPr lang="en-US" sz="1200">
              <a:solidFill>
                <a:prstClr val="black"/>
              </a:solidFill>
              <a:cs typeface="Corbel"/>
            </a:endParaRPr>
          </a:p>
          <a:p>
            <a:pPr marL="12700" marR="5080" lvl="0" indent="-635" algn="ctr" defTabSz="914400" rtl="0" eaLnBrk="1" fontAlgn="auto" latinLnBrk="0" hangingPunct="1">
              <a:lnSpc>
                <a:spcPct val="91000"/>
              </a:lnSpc>
              <a:spcBef>
                <a:spcPts val="25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orbel"/>
              <a:ea typeface="+mn-ea"/>
              <a:cs typeface="Corbel"/>
            </a:endParaRPr>
          </a:p>
        </p:txBody>
      </p:sp>
      <p:grpSp>
        <p:nvGrpSpPr>
          <p:cNvPr id="67" name="Group 66">
            <a:extLst>
              <a:ext uri="{FF2B5EF4-FFF2-40B4-BE49-F238E27FC236}">
                <a16:creationId xmlns:a16="http://schemas.microsoft.com/office/drawing/2014/main" id="{8E321585-A1E0-4931-A0EB-E3DD39C1BC63}"/>
              </a:ext>
            </a:extLst>
          </p:cNvPr>
          <p:cNvGrpSpPr/>
          <p:nvPr/>
        </p:nvGrpSpPr>
        <p:grpSpPr>
          <a:xfrm>
            <a:off x="559229" y="3529637"/>
            <a:ext cx="10217832" cy="246889"/>
            <a:chOff x="1246521" y="-1"/>
            <a:chExt cx="8365216" cy="194601"/>
          </a:xfrm>
        </p:grpSpPr>
        <p:sp>
          <p:nvSpPr>
            <p:cNvPr id="68" name="object 12">
              <a:extLst>
                <a:ext uri="{FF2B5EF4-FFF2-40B4-BE49-F238E27FC236}">
                  <a16:creationId xmlns:a16="http://schemas.microsoft.com/office/drawing/2014/main" id="{DB00B27B-8F49-45FD-82FD-61C9C0F00241}"/>
                </a:ext>
              </a:extLst>
            </p:cNvPr>
            <p:cNvSpPr/>
            <p:nvPr/>
          </p:nvSpPr>
          <p:spPr>
            <a:xfrm>
              <a:off x="1926779"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12">
              <a:extLst>
                <a:ext uri="{FF2B5EF4-FFF2-40B4-BE49-F238E27FC236}">
                  <a16:creationId xmlns:a16="http://schemas.microsoft.com/office/drawing/2014/main" id="{5BCF2579-6A1C-4200-A52E-E29DE24F23CE}"/>
                </a:ext>
              </a:extLst>
            </p:cNvPr>
            <p:cNvSpPr/>
            <p:nvPr/>
          </p:nvSpPr>
          <p:spPr>
            <a:xfrm>
              <a:off x="2607036"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12">
              <a:extLst>
                <a:ext uri="{FF2B5EF4-FFF2-40B4-BE49-F238E27FC236}">
                  <a16:creationId xmlns:a16="http://schemas.microsoft.com/office/drawing/2014/main" id="{409F3706-7672-4DD0-8A72-EC9A9BB80065}"/>
                </a:ext>
              </a:extLst>
            </p:cNvPr>
            <p:cNvSpPr/>
            <p:nvPr/>
          </p:nvSpPr>
          <p:spPr>
            <a:xfrm>
              <a:off x="3287294"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12">
              <a:extLst>
                <a:ext uri="{FF2B5EF4-FFF2-40B4-BE49-F238E27FC236}">
                  <a16:creationId xmlns:a16="http://schemas.microsoft.com/office/drawing/2014/main" id="{6AF93F15-9AEE-4FBA-A279-006B8C93E144}"/>
                </a:ext>
              </a:extLst>
            </p:cNvPr>
            <p:cNvSpPr/>
            <p:nvPr/>
          </p:nvSpPr>
          <p:spPr>
            <a:xfrm>
              <a:off x="3967552"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12">
              <a:extLst>
                <a:ext uri="{FF2B5EF4-FFF2-40B4-BE49-F238E27FC236}">
                  <a16:creationId xmlns:a16="http://schemas.microsoft.com/office/drawing/2014/main" id="{50AF6AC7-20A4-41DC-949F-246BC8AF2C17}"/>
                </a:ext>
              </a:extLst>
            </p:cNvPr>
            <p:cNvSpPr/>
            <p:nvPr/>
          </p:nvSpPr>
          <p:spPr>
            <a:xfrm>
              <a:off x="1246521"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12">
              <a:extLst>
                <a:ext uri="{FF2B5EF4-FFF2-40B4-BE49-F238E27FC236}">
                  <a16:creationId xmlns:a16="http://schemas.microsoft.com/office/drawing/2014/main" id="{200C3A30-C054-4D17-8AAC-87B130134D25}"/>
                </a:ext>
              </a:extLst>
            </p:cNvPr>
            <p:cNvSpPr/>
            <p:nvPr/>
          </p:nvSpPr>
          <p:spPr>
            <a:xfrm>
              <a:off x="4647809" y="0"/>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12">
              <a:extLst>
                <a:ext uri="{FF2B5EF4-FFF2-40B4-BE49-F238E27FC236}">
                  <a16:creationId xmlns:a16="http://schemas.microsoft.com/office/drawing/2014/main" id="{EB2B87E5-2550-46F1-AA0F-9A11433FB331}"/>
                </a:ext>
              </a:extLst>
            </p:cNvPr>
            <p:cNvSpPr/>
            <p:nvPr/>
          </p:nvSpPr>
          <p:spPr>
            <a:xfrm>
              <a:off x="5328067"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12">
              <a:extLst>
                <a:ext uri="{FF2B5EF4-FFF2-40B4-BE49-F238E27FC236}">
                  <a16:creationId xmlns:a16="http://schemas.microsoft.com/office/drawing/2014/main" id="{C4AA3EC2-B827-4461-AE5E-F080CED02C7B}"/>
                </a:ext>
              </a:extLst>
            </p:cNvPr>
            <p:cNvSpPr/>
            <p:nvPr/>
          </p:nvSpPr>
          <p:spPr>
            <a:xfrm>
              <a:off x="6008325"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12">
              <a:extLst>
                <a:ext uri="{FF2B5EF4-FFF2-40B4-BE49-F238E27FC236}">
                  <a16:creationId xmlns:a16="http://schemas.microsoft.com/office/drawing/2014/main" id="{B4D5FB51-A951-42E3-BBD0-D3CE28FD6ACD}"/>
                </a:ext>
              </a:extLst>
            </p:cNvPr>
            <p:cNvSpPr/>
            <p:nvPr/>
          </p:nvSpPr>
          <p:spPr>
            <a:xfrm>
              <a:off x="6688582"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12">
              <a:extLst>
                <a:ext uri="{FF2B5EF4-FFF2-40B4-BE49-F238E27FC236}">
                  <a16:creationId xmlns:a16="http://schemas.microsoft.com/office/drawing/2014/main" id="{4D7A9BB3-9122-4B6A-8775-020523440D5C}"/>
                </a:ext>
              </a:extLst>
            </p:cNvPr>
            <p:cNvSpPr/>
            <p:nvPr/>
          </p:nvSpPr>
          <p:spPr>
            <a:xfrm>
              <a:off x="8049098"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12">
              <a:extLst>
                <a:ext uri="{FF2B5EF4-FFF2-40B4-BE49-F238E27FC236}">
                  <a16:creationId xmlns:a16="http://schemas.microsoft.com/office/drawing/2014/main" id="{09E914A7-2858-499B-AE77-97618449A33F}"/>
                </a:ext>
              </a:extLst>
            </p:cNvPr>
            <p:cNvSpPr/>
            <p:nvPr/>
          </p:nvSpPr>
          <p:spPr>
            <a:xfrm>
              <a:off x="8729356"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12">
              <a:extLst>
                <a:ext uri="{FF2B5EF4-FFF2-40B4-BE49-F238E27FC236}">
                  <a16:creationId xmlns:a16="http://schemas.microsoft.com/office/drawing/2014/main" id="{E1CBFEC4-B1CA-4810-B4E0-DE86BDC4B1F2}"/>
                </a:ext>
              </a:extLst>
            </p:cNvPr>
            <p:cNvSpPr/>
            <p:nvPr/>
          </p:nvSpPr>
          <p:spPr>
            <a:xfrm>
              <a:off x="9409613"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12">
              <a:extLst>
                <a:ext uri="{FF2B5EF4-FFF2-40B4-BE49-F238E27FC236}">
                  <a16:creationId xmlns:a16="http://schemas.microsoft.com/office/drawing/2014/main" id="{0A7E5522-1093-4CA9-8E1D-B40FBB025F99}"/>
                </a:ext>
              </a:extLst>
            </p:cNvPr>
            <p:cNvSpPr/>
            <p:nvPr/>
          </p:nvSpPr>
          <p:spPr>
            <a:xfrm>
              <a:off x="7368840" y="-1"/>
              <a:ext cx="202124" cy="194600"/>
            </a:xfrm>
            <a:custGeom>
              <a:avLst/>
              <a:gdLst/>
              <a:ahLst/>
              <a:cxnLst/>
              <a:rect l="l" t="t" r="r" b="b"/>
              <a:pathLst>
                <a:path w="315594" h="312420">
                  <a:moveTo>
                    <a:pt x="157791" y="312241"/>
                  </a:moveTo>
                  <a:lnTo>
                    <a:pt x="107917" y="304197"/>
                  </a:lnTo>
                  <a:lnTo>
                    <a:pt x="64601" y="281796"/>
                  </a:lnTo>
                  <a:lnTo>
                    <a:pt x="30444" y="247639"/>
                  </a:lnTo>
                  <a:lnTo>
                    <a:pt x="8044" y="204324"/>
                  </a:lnTo>
                  <a:lnTo>
                    <a:pt x="0" y="154449"/>
                  </a:lnTo>
                  <a:lnTo>
                    <a:pt x="8044" y="104923"/>
                  </a:lnTo>
                  <a:lnTo>
                    <a:pt x="30444" y="62436"/>
                  </a:lnTo>
                  <a:lnTo>
                    <a:pt x="64601" y="29268"/>
                  </a:lnTo>
                  <a:lnTo>
                    <a:pt x="107917" y="7696"/>
                  </a:lnTo>
                  <a:lnTo>
                    <a:pt x="157791" y="0"/>
                  </a:lnTo>
                  <a:lnTo>
                    <a:pt x="209377" y="7696"/>
                  </a:lnTo>
                  <a:lnTo>
                    <a:pt x="252906" y="29268"/>
                  </a:lnTo>
                  <a:lnTo>
                    <a:pt x="286422" y="62436"/>
                  </a:lnTo>
                  <a:lnTo>
                    <a:pt x="307966" y="104923"/>
                  </a:lnTo>
                  <a:lnTo>
                    <a:pt x="315583" y="154449"/>
                  </a:lnTo>
                  <a:lnTo>
                    <a:pt x="307966" y="204324"/>
                  </a:lnTo>
                  <a:lnTo>
                    <a:pt x="286422" y="247639"/>
                  </a:lnTo>
                  <a:lnTo>
                    <a:pt x="252906" y="281796"/>
                  </a:lnTo>
                  <a:lnTo>
                    <a:pt x="209377" y="304197"/>
                  </a:lnTo>
                  <a:lnTo>
                    <a:pt x="157791" y="312241"/>
                  </a:lnTo>
                  <a:close/>
                </a:path>
              </a:pathLst>
            </a:custGeom>
            <a:solidFill>
              <a:srgbClr val="4A66AC"/>
            </a:solidFill>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1" name="object 36">
            <a:extLst>
              <a:ext uri="{FF2B5EF4-FFF2-40B4-BE49-F238E27FC236}">
                <a16:creationId xmlns:a16="http://schemas.microsoft.com/office/drawing/2014/main" id="{F9F0BB60-4311-41CC-B13A-222D50601486}"/>
              </a:ext>
            </a:extLst>
          </p:cNvPr>
          <p:cNvSpPr txBox="1"/>
          <p:nvPr/>
        </p:nvSpPr>
        <p:spPr>
          <a:xfrm>
            <a:off x="8257693" y="2398276"/>
            <a:ext cx="1284265" cy="987771"/>
          </a:xfrm>
          <a:prstGeom prst="rect">
            <a:avLst/>
          </a:prstGeom>
        </p:spPr>
        <p:txBody>
          <a:bodyPr vert="horz" wrap="square" lIns="0" tIns="31750" rIns="0" bIns="0" rtlCol="0">
            <a:spAutoFit/>
          </a:bodyPr>
          <a:lstStyle/>
          <a:p>
            <a:pPr marL="12700" marR="5080" lvl="0" indent="-635" algn="ctr" defTabSz="914400" rtl="0" eaLnBrk="1" fontAlgn="auto" latinLnBrk="0" hangingPunct="1">
              <a:lnSpc>
                <a:spcPct val="91000"/>
              </a:lnSpc>
              <a:spcBef>
                <a:spcPts val="25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2023 - 2031</a:t>
            </a:r>
          </a:p>
          <a:p>
            <a:pPr marL="12700" marR="5080" indent="-635" algn="ctr">
              <a:lnSpc>
                <a:spcPct val="91000"/>
              </a:lnSpc>
              <a:spcBef>
                <a:spcPts val="250"/>
              </a:spcBef>
              <a:defRPr/>
            </a:pPr>
            <a:r>
              <a:rPr lang="en-US" sz="1200" spc="-5">
                <a:solidFill>
                  <a:prstClr val="black"/>
                </a:solidFill>
                <a:cs typeface="Corbel"/>
              </a:rPr>
              <a:t>Data Quality </a:t>
            </a:r>
          </a:p>
          <a:p>
            <a:pPr marL="12700" marR="5080" indent="-635" algn="ctr">
              <a:lnSpc>
                <a:spcPct val="91000"/>
              </a:lnSpc>
              <a:spcBef>
                <a:spcPts val="250"/>
              </a:spcBef>
              <a:defRPr/>
            </a:pPr>
            <a:r>
              <a:rPr lang="en-US" sz="1200" spc="-5">
                <a:solidFill>
                  <a:prstClr val="black"/>
                </a:solidFill>
                <a:cs typeface="Corbel"/>
              </a:rPr>
              <a:t>and Analytics Enhancements</a:t>
            </a:r>
            <a:endParaRPr lang="en-US" sz="1200">
              <a:solidFill>
                <a:prstClr val="black"/>
              </a:solidFill>
              <a:cs typeface="Corbel"/>
            </a:endParaRPr>
          </a:p>
          <a:p>
            <a:pPr marL="12700" marR="5080" lvl="0" indent="-635" algn="ctr" defTabSz="914400" rtl="0" eaLnBrk="1" fontAlgn="auto" latinLnBrk="0" hangingPunct="1">
              <a:lnSpc>
                <a:spcPct val="91000"/>
              </a:lnSpc>
              <a:spcBef>
                <a:spcPts val="25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orbel"/>
              <a:ea typeface="+mn-ea"/>
              <a:cs typeface="Corbel"/>
            </a:endParaRPr>
          </a:p>
        </p:txBody>
      </p:sp>
      <p:sp>
        <p:nvSpPr>
          <p:cNvPr id="82" name="object 36">
            <a:extLst>
              <a:ext uri="{FF2B5EF4-FFF2-40B4-BE49-F238E27FC236}">
                <a16:creationId xmlns:a16="http://schemas.microsoft.com/office/drawing/2014/main" id="{FE81984B-64CB-4EA3-9A4F-772AC6FE097F}"/>
              </a:ext>
            </a:extLst>
          </p:cNvPr>
          <p:cNvSpPr txBox="1"/>
          <p:nvPr/>
        </p:nvSpPr>
        <p:spPr>
          <a:xfrm>
            <a:off x="9534080" y="2387880"/>
            <a:ext cx="1723159" cy="1117357"/>
          </a:xfrm>
          <a:prstGeom prst="rect">
            <a:avLst/>
          </a:prstGeom>
        </p:spPr>
        <p:txBody>
          <a:bodyPr vert="horz" wrap="square" lIns="0" tIns="31750" rIns="0" bIns="0" rtlCol="0">
            <a:spAutoFit/>
          </a:bodyPr>
          <a:lstStyle/>
          <a:p>
            <a:pPr marL="12700" marR="5080" lvl="0" indent="-635" algn="ctr" defTabSz="914400" rtl="0" eaLnBrk="1" fontAlgn="auto" latinLnBrk="0" hangingPunct="1">
              <a:lnSpc>
                <a:spcPct val="91000"/>
              </a:lnSpc>
              <a:spcBef>
                <a:spcPts val="25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2023 - 2031</a:t>
            </a:r>
          </a:p>
          <a:p>
            <a:pPr marL="12700" marR="5080" indent="-635" algn="ctr">
              <a:lnSpc>
                <a:spcPct val="91000"/>
              </a:lnSpc>
              <a:spcBef>
                <a:spcPts val="250"/>
              </a:spcBef>
              <a:defRPr/>
            </a:pPr>
            <a:r>
              <a:rPr lang="en-US" sz="1200" spc="-5">
                <a:solidFill>
                  <a:prstClr val="black"/>
                </a:solidFill>
                <a:cs typeface="Corbel"/>
              </a:rPr>
              <a:t>Initiatives, Incentives, Programs, Increase Efficiency, Improve Patient Outcomes</a:t>
            </a:r>
            <a:endParaRPr lang="en-US" sz="1200">
              <a:solidFill>
                <a:prstClr val="black"/>
              </a:solidFill>
              <a:cs typeface="Corbel"/>
            </a:endParaRPr>
          </a:p>
          <a:p>
            <a:pPr marL="12700" marR="5080" lvl="0" indent="-635" algn="ctr" defTabSz="914400" rtl="0" eaLnBrk="1" fontAlgn="auto" latinLnBrk="0" hangingPunct="1">
              <a:lnSpc>
                <a:spcPct val="91000"/>
              </a:lnSpc>
              <a:spcBef>
                <a:spcPts val="25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orbel"/>
              <a:ea typeface="+mn-ea"/>
              <a:cs typeface="Corbel"/>
            </a:endParaRPr>
          </a:p>
        </p:txBody>
      </p:sp>
      <p:sp>
        <p:nvSpPr>
          <p:cNvPr id="34" name="object 32">
            <a:extLst>
              <a:ext uri="{FF2B5EF4-FFF2-40B4-BE49-F238E27FC236}">
                <a16:creationId xmlns:a16="http://schemas.microsoft.com/office/drawing/2014/main" id="{8C82FAB1-7671-4B78-A22D-69C32CAE723B}"/>
              </a:ext>
            </a:extLst>
          </p:cNvPr>
          <p:cNvSpPr txBox="1"/>
          <p:nvPr/>
        </p:nvSpPr>
        <p:spPr>
          <a:xfrm>
            <a:off x="2919298" y="2386853"/>
            <a:ext cx="1207054" cy="782778"/>
          </a:xfrm>
          <a:prstGeom prst="rect">
            <a:avLst/>
          </a:prstGeom>
        </p:spPr>
        <p:txBody>
          <a:bodyPr vert="horz" wrap="square" lIns="0" tIns="66040" rIns="0" bIns="0" rtlCol="0">
            <a:spAutoFit/>
          </a:bodyPr>
          <a:lstStyle/>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May 4, 2023</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Clinical Collaborative </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Group </a:t>
            </a:r>
          </a:p>
        </p:txBody>
      </p:sp>
      <p:sp>
        <p:nvSpPr>
          <p:cNvPr id="35" name="object 32">
            <a:extLst>
              <a:ext uri="{FF2B5EF4-FFF2-40B4-BE49-F238E27FC236}">
                <a16:creationId xmlns:a16="http://schemas.microsoft.com/office/drawing/2014/main" id="{3FA4BB35-0066-4B60-8FBE-E5FB989DA408}"/>
              </a:ext>
            </a:extLst>
          </p:cNvPr>
          <p:cNvSpPr txBox="1"/>
          <p:nvPr/>
        </p:nvSpPr>
        <p:spPr>
          <a:xfrm>
            <a:off x="5598619" y="2056837"/>
            <a:ext cx="1207054" cy="1115177"/>
          </a:xfrm>
          <a:prstGeom prst="rect">
            <a:avLst/>
          </a:prstGeom>
        </p:spPr>
        <p:txBody>
          <a:bodyPr vert="horz" wrap="square" lIns="0" tIns="66040" rIns="0" bIns="0" rtlCol="0">
            <a:spAutoFit/>
          </a:bodyPr>
          <a:lstStyle/>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Aug 3, 2023</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Clinical Collaborative </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Group &amp; Technical Advisory Group </a:t>
            </a:r>
          </a:p>
        </p:txBody>
      </p:sp>
      <p:sp>
        <p:nvSpPr>
          <p:cNvPr id="36" name="object 32">
            <a:extLst>
              <a:ext uri="{FF2B5EF4-FFF2-40B4-BE49-F238E27FC236}">
                <a16:creationId xmlns:a16="http://schemas.microsoft.com/office/drawing/2014/main" id="{EA35663D-1807-4405-ACB3-F7200677C87A}"/>
              </a:ext>
            </a:extLst>
          </p:cNvPr>
          <p:cNvSpPr txBox="1"/>
          <p:nvPr/>
        </p:nvSpPr>
        <p:spPr>
          <a:xfrm>
            <a:off x="6854759" y="2324132"/>
            <a:ext cx="1207054" cy="782778"/>
          </a:xfrm>
          <a:prstGeom prst="rect">
            <a:avLst/>
          </a:prstGeom>
        </p:spPr>
        <p:txBody>
          <a:bodyPr vert="horz" wrap="square" lIns="0" tIns="66040" rIns="0" bIns="0" rtlCol="0">
            <a:spAutoFit/>
          </a:bodyPr>
          <a:lstStyle/>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Nov 2, 2023</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Clinical Collaborative </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Group </a:t>
            </a:r>
          </a:p>
        </p:txBody>
      </p:sp>
      <p:sp>
        <p:nvSpPr>
          <p:cNvPr id="37" name="object 32">
            <a:extLst>
              <a:ext uri="{FF2B5EF4-FFF2-40B4-BE49-F238E27FC236}">
                <a16:creationId xmlns:a16="http://schemas.microsoft.com/office/drawing/2014/main" id="{C062E12F-A4F6-4BED-A9DB-A695CCFC1366}"/>
              </a:ext>
            </a:extLst>
          </p:cNvPr>
          <p:cNvSpPr txBox="1"/>
          <p:nvPr/>
        </p:nvSpPr>
        <p:spPr>
          <a:xfrm>
            <a:off x="7610048" y="4257246"/>
            <a:ext cx="1207054" cy="757130"/>
          </a:xfrm>
          <a:prstGeom prst="rect">
            <a:avLst/>
          </a:prstGeom>
        </p:spPr>
        <p:txBody>
          <a:bodyPr vert="horz" wrap="square" lIns="0" tIns="66040" rIns="0" bIns="0" rtlCol="0">
            <a:spAutoFit/>
          </a:bodyPr>
          <a:lstStyle/>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Fall 2023</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ADT Data Enterprise Data Warehouse</a:t>
            </a:r>
          </a:p>
        </p:txBody>
      </p:sp>
      <p:sp>
        <p:nvSpPr>
          <p:cNvPr id="38" name="object 32">
            <a:extLst>
              <a:ext uri="{FF2B5EF4-FFF2-40B4-BE49-F238E27FC236}">
                <a16:creationId xmlns:a16="http://schemas.microsoft.com/office/drawing/2014/main" id="{6C19C654-D3BE-490A-A3CB-C805C4AAF7E6}"/>
              </a:ext>
            </a:extLst>
          </p:cNvPr>
          <p:cNvSpPr txBox="1"/>
          <p:nvPr/>
        </p:nvSpPr>
        <p:spPr>
          <a:xfrm>
            <a:off x="2774890" y="4238727"/>
            <a:ext cx="1207054" cy="757130"/>
          </a:xfrm>
          <a:prstGeom prst="rect">
            <a:avLst/>
          </a:prstGeom>
        </p:spPr>
        <p:txBody>
          <a:bodyPr vert="horz" wrap="square" lIns="0" tIns="66040" rIns="0" bIns="0" rtlCol="0">
            <a:spAutoFit/>
          </a:bodyPr>
          <a:lstStyle/>
          <a:p>
            <a:pPr marL="12065" marR="5080" lvl="0" indent="635" algn="ctr" defTabSz="914400" rtl="0" eaLnBrk="1" fontAlgn="auto" latinLnBrk="0" hangingPunct="1">
              <a:lnSpc>
                <a:spcPct val="90000"/>
              </a:lnSpc>
              <a:spcBef>
                <a:spcPts val="240"/>
              </a:spcBef>
              <a:spcAft>
                <a:spcPts val="0"/>
              </a:spcAft>
              <a:buClrTx/>
              <a:buSzTx/>
              <a:buFontTx/>
              <a:buNone/>
              <a:tabLst/>
              <a:defRPr/>
            </a:pPr>
            <a:r>
              <a:rPr lang="en-US" sz="1200" b="1" spc="-5">
                <a:solidFill>
                  <a:prstClr val="black"/>
                </a:solidFill>
                <a:cs typeface="Corbel"/>
              </a:rPr>
              <a:t>Mar</a:t>
            </a:r>
            <a:r>
              <a:rPr kumimoji="0" lang="en-US" sz="1200" b="1" i="0" u="none" strike="noStrike" kern="1200" cap="none" spc="-5" normalizeH="0" baseline="0" noProof="0">
                <a:ln>
                  <a:noFill/>
                </a:ln>
                <a:solidFill>
                  <a:prstClr val="black"/>
                </a:solidFill>
                <a:effectLst/>
                <a:uLnTx/>
                <a:uFillTx/>
                <a:cs typeface="Corbel"/>
              </a:rPr>
              <a:t> 2023</a:t>
            </a:r>
          </a:p>
          <a:p>
            <a:pPr marL="12065" marR="5080" lvl="0" indent="635" algn="ctr" defTabSz="914400" rtl="0" eaLnBrk="1" fontAlgn="auto" latinLnBrk="0" hangingPunct="1">
              <a:lnSpc>
                <a:spcPct val="90000"/>
              </a:lnSpc>
              <a:spcBef>
                <a:spcPts val="24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1</a:t>
            </a:r>
            <a:r>
              <a:rPr kumimoji="0" lang="en-US" sz="1200" b="0" i="0" u="none" strike="noStrike" kern="1200" cap="none" spc="-5" normalizeH="0" baseline="30000" noProof="0">
                <a:ln>
                  <a:noFill/>
                </a:ln>
                <a:solidFill>
                  <a:prstClr val="black"/>
                </a:solidFill>
                <a:effectLst/>
                <a:uLnTx/>
                <a:uFillTx/>
                <a:cs typeface="Corbel"/>
              </a:rPr>
              <a:t>st</a:t>
            </a:r>
            <a:r>
              <a:rPr kumimoji="0" lang="en-US" sz="1200" b="0" i="0" u="none" strike="noStrike" kern="1200" cap="none" spc="-5" normalizeH="0" baseline="0" noProof="0">
                <a:ln>
                  <a:noFill/>
                </a:ln>
                <a:solidFill>
                  <a:prstClr val="black"/>
                </a:solidFill>
                <a:effectLst/>
                <a:uLnTx/>
                <a:uFillTx/>
                <a:cs typeface="Corbel"/>
              </a:rPr>
              <a:t> Healthcare Transformation Collaborative</a:t>
            </a:r>
          </a:p>
        </p:txBody>
      </p:sp>
      <p:sp>
        <p:nvSpPr>
          <p:cNvPr id="3" name="object 31">
            <a:extLst>
              <a:ext uri="{FF2B5EF4-FFF2-40B4-BE49-F238E27FC236}">
                <a16:creationId xmlns:a16="http://schemas.microsoft.com/office/drawing/2014/main" id="{8974E3E5-2C6D-68C3-A8FB-0A418F90D97C}"/>
              </a:ext>
            </a:extLst>
          </p:cNvPr>
          <p:cNvSpPr txBox="1"/>
          <p:nvPr/>
        </p:nvSpPr>
        <p:spPr>
          <a:xfrm>
            <a:off x="5752826" y="4266033"/>
            <a:ext cx="1469812" cy="909031"/>
          </a:xfrm>
          <a:prstGeom prst="rect">
            <a:avLst/>
          </a:prstGeom>
        </p:spPr>
        <p:txBody>
          <a:bodyPr vert="horz" wrap="square" lIns="0" tIns="36830" rIns="0" bIns="0" rtlCol="0">
            <a:spAutoFit/>
          </a:bodyPr>
          <a:lstStyle/>
          <a:p>
            <a:pPr marL="14604" marR="5080" lvl="0" indent="-2540" algn="ctr" defTabSz="914400" rtl="0" eaLnBrk="1" fontAlgn="auto" latinLnBrk="0" hangingPunct="1">
              <a:lnSpc>
                <a:spcPts val="1510"/>
              </a:lnSpc>
              <a:spcBef>
                <a:spcPts val="290"/>
              </a:spcBef>
              <a:spcAft>
                <a:spcPts val="0"/>
              </a:spcAft>
              <a:buClrTx/>
              <a:buSzTx/>
              <a:buFontTx/>
              <a:buNone/>
              <a:tabLst/>
              <a:defRPr/>
            </a:pPr>
            <a:r>
              <a:rPr lang="en-US" sz="1200" b="1" spc="-5">
                <a:solidFill>
                  <a:prstClr val="black"/>
                </a:solidFill>
                <a:cs typeface="Corbel"/>
              </a:rPr>
              <a:t>Aug</a:t>
            </a:r>
            <a:r>
              <a:rPr kumimoji="0" lang="en-US" sz="1200" b="1" i="0" u="none" strike="noStrike" kern="1200" cap="none" spc="-5" normalizeH="0" baseline="0" noProof="0">
                <a:ln>
                  <a:noFill/>
                </a:ln>
                <a:solidFill>
                  <a:prstClr val="black"/>
                </a:solidFill>
                <a:effectLst/>
                <a:uLnTx/>
                <a:uFillTx/>
                <a:cs typeface="Corbel"/>
              </a:rPr>
              <a:t> 2023 – </a:t>
            </a:r>
          </a:p>
          <a:p>
            <a:pPr marL="14604" marR="5080" lvl="0" indent="-2540" algn="ctr" defTabSz="914400" rtl="0" eaLnBrk="1" fontAlgn="auto" latinLnBrk="0" hangingPunct="1">
              <a:lnSpc>
                <a:spcPts val="1510"/>
              </a:lnSpc>
              <a:spcBef>
                <a:spcPts val="290"/>
              </a:spcBef>
              <a:spcAft>
                <a:spcPts val="0"/>
              </a:spcAft>
              <a:buClrTx/>
              <a:buSzTx/>
              <a:buFontTx/>
              <a:buNone/>
              <a:tabLst/>
              <a:defRPr/>
            </a:pPr>
            <a:r>
              <a:rPr kumimoji="0" lang="en-US" sz="1200" b="1" i="0" u="none" strike="noStrike" kern="1200" cap="none" spc="-5" normalizeH="0" baseline="0" noProof="0">
                <a:ln>
                  <a:noFill/>
                </a:ln>
                <a:solidFill>
                  <a:prstClr val="black"/>
                </a:solidFill>
                <a:effectLst/>
                <a:uLnTx/>
                <a:uFillTx/>
                <a:cs typeface="Corbel"/>
              </a:rPr>
              <a:t>Sep 2024</a:t>
            </a:r>
          </a:p>
          <a:p>
            <a:pPr marL="14604" marR="5080" lvl="0" indent="-2540" algn="ctr" defTabSz="914400" rtl="0" eaLnBrk="1" fontAlgn="auto" latinLnBrk="0" hangingPunct="1">
              <a:lnSpc>
                <a:spcPts val="1510"/>
              </a:lnSpc>
              <a:spcBef>
                <a:spcPts val="29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Hospital </a:t>
            </a:r>
            <a:r>
              <a:rPr lang="en-US" sz="1200" spc="-5">
                <a:solidFill>
                  <a:prstClr val="black"/>
                </a:solidFill>
                <a:cs typeface="Corbel"/>
              </a:rPr>
              <a:t>Data Quality</a:t>
            </a:r>
          </a:p>
          <a:p>
            <a:pPr marL="14604" marR="5080" lvl="0" indent="-2540" algn="ctr" defTabSz="914400" rtl="0" eaLnBrk="1" fontAlgn="auto" latinLnBrk="0" hangingPunct="1">
              <a:lnSpc>
                <a:spcPts val="1510"/>
              </a:lnSpc>
              <a:spcBef>
                <a:spcPts val="290"/>
              </a:spcBef>
              <a:spcAft>
                <a:spcPts val="0"/>
              </a:spcAft>
              <a:buClrTx/>
              <a:buSzTx/>
              <a:buFontTx/>
              <a:buNone/>
              <a:tabLst/>
              <a:defRPr/>
            </a:pPr>
            <a:r>
              <a:rPr kumimoji="0" lang="en-US" sz="1200" b="0" i="0" u="none" strike="noStrike" kern="1200" cap="none" spc="-5" normalizeH="0" baseline="0" noProof="0">
                <a:ln>
                  <a:noFill/>
                </a:ln>
                <a:solidFill>
                  <a:prstClr val="black"/>
                </a:solidFill>
                <a:effectLst/>
                <a:uLnTx/>
                <a:uFillTx/>
                <a:cs typeface="Corbel"/>
              </a:rPr>
              <a:t>Remediation</a:t>
            </a:r>
            <a:endParaRPr kumimoji="0" sz="1200" b="0" i="0" u="none" strike="noStrike" kern="1200" cap="none" spc="0" normalizeH="0" baseline="0" noProof="0">
              <a:ln>
                <a:noFill/>
              </a:ln>
              <a:solidFill>
                <a:prstClr val="black"/>
              </a:solidFill>
              <a:effectLst/>
              <a:uLnTx/>
              <a:uFillTx/>
              <a:cs typeface="Corbel"/>
            </a:endParaRPr>
          </a:p>
        </p:txBody>
      </p:sp>
    </p:spTree>
    <p:extLst>
      <p:ext uri="{BB962C8B-B14F-4D97-AF65-F5344CB8AC3E}">
        <p14:creationId xmlns:p14="http://schemas.microsoft.com/office/powerpoint/2010/main" val="3846640800"/>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DBD1CD00-BF63-F174-2DA0-65BF057EA45D}"/>
              </a:ext>
            </a:extLst>
          </p:cNvPr>
          <p:cNvPicPr>
            <a:picLocks noChangeAspect="1"/>
          </p:cNvPicPr>
          <p:nvPr/>
        </p:nvPicPr>
        <p:blipFill>
          <a:blip r:embed="rId3"/>
          <a:stretch>
            <a:fillRect/>
          </a:stretch>
        </p:blipFill>
        <p:spPr>
          <a:xfrm>
            <a:off x="1171910" y="875052"/>
            <a:ext cx="3286244" cy="2373753"/>
          </a:xfrm>
          <a:prstGeom prst="rect">
            <a:avLst/>
          </a:prstGeom>
        </p:spPr>
      </p:pic>
      <p:sp>
        <p:nvSpPr>
          <p:cNvPr id="4" name="Title 3">
            <a:extLst>
              <a:ext uri="{FF2B5EF4-FFF2-40B4-BE49-F238E27FC236}">
                <a16:creationId xmlns:a16="http://schemas.microsoft.com/office/drawing/2014/main" id="{B0FD7FCE-1195-4548-999E-5FFBF6C274DD}"/>
              </a:ext>
            </a:extLst>
          </p:cNvPr>
          <p:cNvSpPr>
            <a:spLocks noGrp="1"/>
          </p:cNvSpPr>
          <p:nvPr>
            <p:ph type="title"/>
          </p:nvPr>
        </p:nvSpPr>
        <p:spPr>
          <a:xfrm>
            <a:off x="2190767" y="8270"/>
            <a:ext cx="7383106" cy="1325563"/>
          </a:xfrm>
        </p:spPr>
        <p:txBody>
          <a:bodyPr>
            <a:normAutofit/>
          </a:bodyPr>
          <a:lstStyle/>
          <a:p>
            <a:r>
              <a:rPr lang="en-US" sz="3200" dirty="0"/>
              <a:t>Connected Facilities</a:t>
            </a:r>
          </a:p>
        </p:txBody>
      </p:sp>
      <p:graphicFrame>
        <p:nvGraphicFramePr>
          <p:cNvPr id="5" name="Table 4">
            <a:extLst>
              <a:ext uri="{FF2B5EF4-FFF2-40B4-BE49-F238E27FC236}">
                <a16:creationId xmlns:a16="http://schemas.microsoft.com/office/drawing/2014/main" id="{97397E1A-8FDB-4C58-987E-460CADC163E7}"/>
              </a:ext>
            </a:extLst>
          </p:cNvPr>
          <p:cNvGraphicFramePr>
            <a:graphicFrameLocks noGrp="1"/>
          </p:cNvGraphicFramePr>
          <p:nvPr>
            <p:extLst>
              <p:ext uri="{D42A27DB-BD31-4B8C-83A1-F6EECF244321}">
                <p14:modId xmlns:p14="http://schemas.microsoft.com/office/powerpoint/2010/main" val="3229387432"/>
              </p:ext>
            </p:extLst>
          </p:nvPr>
        </p:nvGraphicFramePr>
        <p:xfrm>
          <a:off x="6420741" y="784520"/>
          <a:ext cx="5209150" cy="4792310"/>
        </p:xfrm>
        <a:graphic>
          <a:graphicData uri="http://schemas.openxmlformats.org/drawingml/2006/table">
            <a:tbl>
              <a:tblPr firstRow="1" firstCol="1" bandRow="1">
                <a:tableStyleId>{5C22544A-7EE6-4342-B048-85BDC9FD1C3A}</a:tableStyleId>
              </a:tblPr>
              <a:tblGrid>
                <a:gridCol w="4099149">
                  <a:extLst>
                    <a:ext uri="{9D8B030D-6E8A-4147-A177-3AD203B41FA5}">
                      <a16:colId xmlns:a16="http://schemas.microsoft.com/office/drawing/2014/main" val="2392595064"/>
                    </a:ext>
                  </a:extLst>
                </a:gridCol>
                <a:gridCol w="1110001">
                  <a:extLst>
                    <a:ext uri="{9D8B030D-6E8A-4147-A177-3AD203B41FA5}">
                      <a16:colId xmlns:a16="http://schemas.microsoft.com/office/drawing/2014/main" val="1430370572"/>
                    </a:ext>
                  </a:extLst>
                </a:gridCol>
              </a:tblGrid>
              <a:tr h="424562">
                <a:tc>
                  <a:txBody>
                    <a:bodyPr/>
                    <a:lstStyle/>
                    <a:p>
                      <a:pPr algn="ctr" rtl="0" fontAlgn="ctr"/>
                      <a:r>
                        <a:rPr lang="en-US" sz="1400" b="1" i="0" u="none" strike="noStrike" dirty="0">
                          <a:solidFill>
                            <a:srgbClr val="FFFFFF"/>
                          </a:solidFill>
                          <a:effectLst/>
                          <a:latin typeface="Arial" panose="020B0604020202020204" pitchFamily="34" charset="0"/>
                        </a:rPr>
                        <a:t>Type</a:t>
                      </a:r>
                    </a:p>
                  </a:txBody>
                  <a:tcPr marL="9525" marR="9525" marT="9525" marB="0" anchor="ctr">
                    <a:solidFill>
                      <a:srgbClr val="1A4387"/>
                    </a:solidFill>
                  </a:tcPr>
                </a:tc>
                <a:tc>
                  <a:txBody>
                    <a:bodyPr/>
                    <a:lstStyle/>
                    <a:p>
                      <a:pPr algn="ctr" rtl="0" fontAlgn="ctr"/>
                      <a:r>
                        <a:rPr lang="en-US" sz="1400" b="1" i="0" u="none" strike="noStrike" dirty="0">
                          <a:solidFill>
                            <a:srgbClr val="FFFFFF"/>
                          </a:solidFill>
                          <a:effectLst/>
                          <a:latin typeface="Arial" panose="020B0604020202020204" pitchFamily="34" charset="0"/>
                        </a:rPr>
                        <a:t>Subscribing</a:t>
                      </a:r>
                    </a:p>
                  </a:txBody>
                  <a:tcPr marL="9525" marR="9525" marT="9525" marB="0" anchor="ctr">
                    <a:solidFill>
                      <a:srgbClr val="1A4387"/>
                    </a:solidFill>
                  </a:tcPr>
                </a:tc>
                <a:extLst>
                  <a:ext uri="{0D108BD9-81ED-4DB2-BD59-A6C34878D82A}">
                    <a16:rowId xmlns:a16="http://schemas.microsoft.com/office/drawing/2014/main" val="3085507419"/>
                  </a:ext>
                </a:extLst>
              </a:tr>
              <a:tr h="319352">
                <a:tc>
                  <a:txBody>
                    <a:bodyPr/>
                    <a:lstStyle/>
                    <a:p>
                      <a:pPr algn="l" rtl="0" fontAlgn="ctr"/>
                      <a:r>
                        <a:rPr lang="en-US" sz="1400" b="1" i="0" u="none" strike="noStrike" dirty="0">
                          <a:solidFill>
                            <a:srgbClr val="FFFFFF"/>
                          </a:solidFill>
                          <a:effectLst/>
                          <a:latin typeface="Calibri" panose="020F0502020204030204" pitchFamily="34" charset="0"/>
                        </a:rPr>
                        <a:t>Certified local public health department     </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1</a:t>
                      </a:r>
                    </a:p>
                  </a:txBody>
                  <a:tcPr marL="9525" marR="9525" marT="9525" marB="0" anchor="ctr">
                    <a:solidFill>
                      <a:schemeClr val="tx2">
                        <a:lumMod val="20000"/>
                        <a:lumOff val="80000"/>
                      </a:schemeClr>
                    </a:solidFill>
                  </a:tcPr>
                </a:tc>
                <a:extLst>
                  <a:ext uri="{0D108BD9-81ED-4DB2-BD59-A6C34878D82A}">
                    <a16:rowId xmlns:a16="http://schemas.microsoft.com/office/drawing/2014/main" val="3794654949"/>
                  </a:ext>
                </a:extLst>
              </a:tr>
              <a:tr h="319352">
                <a:tc>
                  <a:txBody>
                    <a:bodyPr/>
                    <a:lstStyle/>
                    <a:p>
                      <a:pPr algn="l" rtl="0" fontAlgn="ctr"/>
                      <a:r>
                        <a:rPr lang="en-US" sz="1400" b="1" i="0" u="none" strike="noStrike">
                          <a:solidFill>
                            <a:srgbClr val="FFFFFF"/>
                          </a:solidFill>
                          <a:effectLst/>
                          <a:latin typeface="Calibri" panose="020F0502020204030204" pitchFamily="34" charset="0"/>
                        </a:rPr>
                        <a:t>Community Health Agencies - In home </a:t>
                      </a:r>
                    </a:p>
                  </a:txBody>
                  <a:tcPr marL="9525" marR="9525" marT="9525" marB="0" anchor="ctr">
                    <a:solidFill>
                      <a:srgbClr val="1A4387"/>
                    </a:solidFill>
                  </a:tcPr>
                </a:tc>
                <a:tc>
                  <a:txBody>
                    <a:bodyPr/>
                    <a:lstStyle/>
                    <a:p>
                      <a:pPr algn="r" rtl="0" fontAlgn="ctr"/>
                      <a:r>
                        <a:rPr lang="en-US" sz="1400" b="0" i="0" u="none" strike="noStrike">
                          <a:solidFill>
                            <a:srgbClr val="3D3633"/>
                          </a:solidFill>
                          <a:effectLst/>
                          <a:latin typeface="Calibri" panose="020F0502020204030204" pitchFamily="34" charset="0"/>
                        </a:rPr>
                        <a:t>1</a:t>
                      </a:r>
                    </a:p>
                  </a:txBody>
                  <a:tcPr marL="9525" marR="9525" marT="9525" marB="0" anchor="ctr">
                    <a:noFill/>
                  </a:tcPr>
                </a:tc>
                <a:extLst>
                  <a:ext uri="{0D108BD9-81ED-4DB2-BD59-A6C34878D82A}">
                    <a16:rowId xmlns:a16="http://schemas.microsoft.com/office/drawing/2014/main" val="1093434611"/>
                  </a:ext>
                </a:extLst>
              </a:tr>
              <a:tr h="319352">
                <a:tc>
                  <a:txBody>
                    <a:bodyPr/>
                    <a:lstStyle/>
                    <a:p>
                      <a:pPr algn="l" rtl="0" fontAlgn="ctr"/>
                      <a:r>
                        <a:rPr lang="en-US" sz="1400" b="1" i="0" u="none" strike="noStrike">
                          <a:solidFill>
                            <a:srgbClr val="FFFFFF"/>
                          </a:solidFill>
                          <a:effectLst/>
                          <a:latin typeface="Calibri" panose="020F0502020204030204" pitchFamily="34" charset="0"/>
                        </a:rPr>
                        <a:t>Community Mental Health Provider</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327</a:t>
                      </a:r>
                    </a:p>
                  </a:txBody>
                  <a:tcPr marL="9525" marR="9525" marT="9525" marB="0" anchor="ctr">
                    <a:solidFill>
                      <a:schemeClr val="tx2">
                        <a:lumMod val="20000"/>
                        <a:lumOff val="80000"/>
                      </a:schemeClr>
                    </a:solidFill>
                  </a:tcPr>
                </a:tc>
                <a:extLst>
                  <a:ext uri="{0D108BD9-81ED-4DB2-BD59-A6C34878D82A}">
                    <a16:rowId xmlns:a16="http://schemas.microsoft.com/office/drawing/2014/main" val="3212843227"/>
                  </a:ext>
                </a:extLst>
              </a:tr>
              <a:tr h="302400">
                <a:tc>
                  <a:txBody>
                    <a:bodyPr/>
                    <a:lstStyle/>
                    <a:p>
                      <a:pPr algn="l" rtl="0" fontAlgn="ctr"/>
                      <a:r>
                        <a:rPr lang="en-US" sz="1400" b="1" i="0" u="none" strike="noStrike" dirty="0">
                          <a:solidFill>
                            <a:srgbClr val="FFFFFF"/>
                          </a:solidFill>
                          <a:effectLst/>
                          <a:latin typeface="Calibri" panose="020F0502020204030204" pitchFamily="34" charset="0"/>
                        </a:rPr>
                        <a:t>Department of Alcohol and Substance Abuse Provider</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71</a:t>
                      </a:r>
                    </a:p>
                  </a:txBody>
                  <a:tcPr marL="9525" marR="9525" marT="9525" marB="0" anchor="ctr">
                    <a:noFill/>
                  </a:tcPr>
                </a:tc>
                <a:extLst>
                  <a:ext uri="{0D108BD9-81ED-4DB2-BD59-A6C34878D82A}">
                    <a16:rowId xmlns:a16="http://schemas.microsoft.com/office/drawing/2014/main" val="3644040492"/>
                  </a:ext>
                </a:extLst>
              </a:tr>
              <a:tr h="258941">
                <a:tc>
                  <a:txBody>
                    <a:bodyPr/>
                    <a:lstStyle/>
                    <a:p>
                      <a:pPr algn="l" rtl="0" fontAlgn="ctr"/>
                      <a:r>
                        <a:rPr lang="en-US" sz="1400" b="1" i="0" u="none" strike="noStrike">
                          <a:solidFill>
                            <a:srgbClr val="FFFFFF"/>
                          </a:solidFill>
                          <a:effectLst/>
                          <a:latin typeface="Calibri" panose="020F0502020204030204" pitchFamily="34" charset="0"/>
                        </a:rPr>
                        <a:t>Family Support Program  </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5</a:t>
                      </a:r>
                    </a:p>
                  </a:txBody>
                  <a:tcPr marL="9525" marR="9525" marT="9525" marB="0" anchor="ctr">
                    <a:solidFill>
                      <a:schemeClr val="tx2">
                        <a:lumMod val="20000"/>
                        <a:lumOff val="80000"/>
                      </a:schemeClr>
                    </a:solidFill>
                  </a:tcPr>
                </a:tc>
                <a:extLst>
                  <a:ext uri="{0D108BD9-81ED-4DB2-BD59-A6C34878D82A}">
                    <a16:rowId xmlns:a16="http://schemas.microsoft.com/office/drawing/2014/main" val="809656326"/>
                  </a:ext>
                </a:extLst>
              </a:tr>
              <a:tr h="258941">
                <a:tc>
                  <a:txBody>
                    <a:bodyPr/>
                    <a:lstStyle/>
                    <a:p>
                      <a:pPr algn="l" rtl="0" fontAlgn="ctr"/>
                      <a:r>
                        <a:rPr lang="en-US" sz="1400" b="1" i="0" u="none" strike="noStrike" dirty="0">
                          <a:solidFill>
                            <a:srgbClr val="FFFFFF"/>
                          </a:solidFill>
                          <a:effectLst/>
                          <a:latin typeface="Calibri" panose="020F0502020204030204" pitchFamily="34" charset="0"/>
                        </a:rPr>
                        <a:t>Federally Qualified Health Centers</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146</a:t>
                      </a:r>
                    </a:p>
                  </a:txBody>
                  <a:tcPr marL="9525" marR="9525" marT="9525" marB="0" anchor="ctr">
                    <a:noFill/>
                  </a:tcPr>
                </a:tc>
                <a:extLst>
                  <a:ext uri="{0D108BD9-81ED-4DB2-BD59-A6C34878D82A}">
                    <a16:rowId xmlns:a16="http://schemas.microsoft.com/office/drawing/2014/main" val="89600682"/>
                  </a:ext>
                </a:extLst>
              </a:tr>
              <a:tr h="258941">
                <a:tc>
                  <a:txBody>
                    <a:bodyPr/>
                    <a:lstStyle/>
                    <a:p>
                      <a:pPr algn="l" rtl="0" fontAlgn="ctr"/>
                      <a:r>
                        <a:rPr lang="en-US" sz="1400" b="1" i="0" u="none" strike="noStrike">
                          <a:solidFill>
                            <a:srgbClr val="FFFFFF"/>
                          </a:solidFill>
                          <a:effectLst/>
                          <a:latin typeface="Calibri" panose="020F0502020204030204" pitchFamily="34" charset="0"/>
                        </a:rPr>
                        <a:t>Healthy Kids (EPSDT) screening clinics</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1</a:t>
                      </a:r>
                    </a:p>
                  </a:txBody>
                  <a:tcPr marL="9525" marR="9525" marT="9525" marB="0" anchor="ctr">
                    <a:solidFill>
                      <a:schemeClr val="tx2">
                        <a:lumMod val="20000"/>
                        <a:lumOff val="80000"/>
                      </a:schemeClr>
                    </a:solidFill>
                  </a:tcPr>
                </a:tc>
                <a:extLst>
                  <a:ext uri="{0D108BD9-81ED-4DB2-BD59-A6C34878D82A}">
                    <a16:rowId xmlns:a16="http://schemas.microsoft.com/office/drawing/2014/main" val="2979003576"/>
                  </a:ext>
                </a:extLst>
              </a:tr>
              <a:tr h="258941">
                <a:tc>
                  <a:txBody>
                    <a:bodyPr/>
                    <a:lstStyle/>
                    <a:p>
                      <a:pPr algn="l" rtl="0" fontAlgn="ctr"/>
                      <a:r>
                        <a:rPr lang="en-US" sz="1400" b="1" i="0" u="none" strike="noStrike" dirty="0">
                          <a:solidFill>
                            <a:srgbClr val="FFFFFF"/>
                          </a:solidFill>
                          <a:effectLst/>
                          <a:latin typeface="Calibri" panose="020F0502020204030204" pitchFamily="34" charset="0"/>
                        </a:rPr>
                        <a:t>Home Health Agencies - In Home (100+ locations)</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3</a:t>
                      </a:r>
                    </a:p>
                  </a:txBody>
                  <a:tcPr marL="9525" marR="9525" marT="9525" marB="0" anchor="ctr">
                    <a:noFill/>
                  </a:tcPr>
                </a:tc>
                <a:extLst>
                  <a:ext uri="{0D108BD9-81ED-4DB2-BD59-A6C34878D82A}">
                    <a16:rowId xmlns:a16="http://schemas.microsoft.com/office/drawing/2014/main" val="1641383097"/>
                  </a:ext>
                </a:extLst>
              </a:tr>
              <a:tr h="258941">
                <a:tc>
                  <a:txBody>
                    <a:bodyPr/>
                    <a:lstStyle/>
                    <a:p>
                      <a:pPr algn="l" rtl="0" fontAlgn="ctr"/>
                      <a:r>
                        <a:rPr lang="en-US" sz="1400" b="1" i="0" u="none" strike="noStrike" dirty="0">
                          <a:solidFill>
                            <a:srgbClr val="FFFFFF"/>
                          </a:solidFill>
                          <a:effectLst/>
                          <a:latin typeface="Calibri" panose="020F0502020204030204" pitchFamily="34" charset="0"/>
                        </a:rPr>
                        <a:t>Home Nursing Agency </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1</a:t>
                      </a:r>
                    </a:p>
                  </a:txBody>
                  <a:tcPr marL="9525" marR="9525" marT="9525" marB="0" anchor="ctr">
                    <a:solidFill>
                      <a:schemeClr val="tx2">
                        <a:lumMod val="20000"/>
                        <a:lumOff val="80000"/>
                      </a:schemeClr>
                    </a:solidFill>
                  </a:tcPr>
                </a:tc>
                <a:extLst>
                  <a:ext uri="{0D108BD9-81ED-4DB2-BD59-A6C34878D82A}">
                    <a16:rowId xmlns:a16="http://schemas.microsoft.com/office/drawing/2014/main" val="545257404"/>
                  </a:ext>
                </a:extLst>
              </a:tr>
              <a:tr h="258941">
                <a:tc>
                  <a:txBody>
                    <a:bodyPr/>
                    <a:lstStyle/>
                    <a:p>
                      <a:pPr algn="l" rtl="0" fontAlgn="ctr"/>
                      <a:r>
                        <a:rPr lang="en-US" sz="1400" b="1" i="0" u="none" strike="noStrike">
                          <a:solidFill>
                            <a:srgbClr val="FFFFFF"/>
                          </a:solidFill>
                          <a:effectLst/>
                          <a:latin typeface="Calibri" panose="020F0502020204030204" pitchFamily="34" charset="0"/>
                        </a:rPr>
                        <a:t>Hospice</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3</a:t>
                      </a:r>
                    </a:p>
                  </a:txBody>
                  <a:tcPr marL="9525" marR="9525" marT="9525" marB="0" anchor="ctr">
                    <a:noFill/>
                  </a:tcPr>
                </a:tc>
                <a:extLst>
                  <a:ext uri="{0D108BD9-81ED-4DB2-BD59-A6C34878D82A}">
                    <a16:rowId xmlns:a16="http://schemas.microsoft.com/office/drawing/2014/main" val="1059178006"/>
                  </a:ext>
                </a:extLst>
              </a:tr>
              <a:tr h="258941">
                <a:tc>
                  <a:txBody>
                    <a:bodyPr/>
                    <a:lstStyle/>
                    <a:p>
                      <a:pPr algn="l" rtl="0" fontAlgn="ctr"/>
                      <a:r>
                        <a:rPr lang="en-US" sz="1400" b="1" i="0" u="none" strike="noStrike">
                          <a:solidFill>
                            <a:srgbClr val="FFFFFF"/>
                          </a:solidFill>
                          <a:effectLst/>
                          <a:latin typeface="Calibri" panose="020F0502020204030204" pitchFamily="34" charset="0"/>
                        </a:rPr>
                        <a:t>Integrated Health Home </a:t>
                      </a:r>
                    </a:p>
                  </a:txBody>
                  <a:tcPr marL="9525" marR="9525" marT="9525" marB="0" anchor="ctr">
                    <a:solidFill>
                      <a:srgbClr val="1A4387"/>
                    </a:solidFill>
                  </a:tcPr>
                </a:tc>
                <a:tc>
                  <a:txBody>
                    <a:bodyPr/>
                    <a:lstStyle/>
                    <a:p>
                      <a:pPr algn="r" rtl="0" fontAlgn="ctr"/>
                      <a:r>
                        <a:rPr lang="en-US" sz="1400" b="0" i="0" u="none" strike="noStrike">
                          <a:solidFill>
                            <a:srgbClr val="3D3633"/>
                          </a:solidFill>
                          <a:effectLst/>
                          <a:latin typeface="Calibri" panose="020F0502020204030204" pitchFamily="34" charset="0"/>
                        </a:rPr>
                        <a:t>6</a:t>
                      </a:r>
                    </a:p>
                  </a:txBody>
                  <a:tcPr marL="9525" marR="9525" marT="9525" marB="0" anchor="ctr">
                    <a:solidFill>
                      <a:schemeClr val="tx2">
                        <a:lumMod val="20000"/>
                        <a:lumOff val="80000"/>
                      </a:schemeClr>
                    </a:solidFill>
                  </a:tcPr>
                </a:tc>
                <a:extLst>
                  <a:ext uri="{0D108BD9-81ED-4DB2-BD59-A6C34878D82A}">
                    <a16:rowId xmlns:a16="http://schemas.microsoft.com/office/drawing/2014/main" val="1092371783"/>
                  </a:ext>
                </a:extLst>
              </a:tr>
              <a:tr h="258941">
                <a:tc>
                  <a:txBody>
                    <a:bodyPr/>
                    <a:lstStyle/>
                    <a:p>
                      <a:pPr algn="l" rtl="0" fontAlgn="ctr"/>
                      <a:r>
                        <a:rPr lang="en-US" sz="1400" b="1" i="0" u="none" strike="noStrike">
                          <a:solidFill>
                            <a:srgbClr val="FFFFFF"/>
                          </a:solidFill>
                          <a:effectLst/>
                          <a:latin typeface="Calibri" panose="020F0502020204030204" pitchFamily="34" charset="0"/>
                        </a:rPr>
                        <a:t>Rural Health Clinics </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4</a:t>
                      </a:r>
                    </a:p>
                  </a:txBody>
                  <a:tcPr marL="9525" marR="9525" marT="9525" marB="0" anchor="ctr">
                    <a:noFill/>
                  </a:tcPr>
                </a:tc>
                <a:extLst>
                  <a:ext uri="{0D108BD9-81ED-4DB2-BD59-A6C34878D82A}">
                    <a16:rowId xmlns:a16="http://schemas.microsoft.com/office/drawing/2014/main" val="756486953"/>
                  </a:ext>
                </a:extLst>
              </a:tr>
              <a:tr h="258941">
                <a:tc>
                  <a:txBody>
                    <a:bodyPr/>
                    <a:lstStyle/>
                    <a:p>
                      <a:pPr algn="l" rtl="0" fontAlgn="ctr"/>
                      <a:r>
                        <a:rPr lang="en-US" sz="1400" b="1" i="0" u="none" strike="noStrike" dirty="0">
                          <a:solidFill>
                            <a:srgbClr val="FFFFFF"/>
                          </a:solidFill>
                          <a:effectLst/>
                          <a:latin typeface="Calibri" panose="020F0502020204030204" pitchFamily="34" charset="0"/>
                        </a:rPr>
                        <a:t>Waiver service provider--Elderly (DOA) </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10</a:t>
                      </a:r>
                    </a:p>
                  </a:txBody>
                  <a:tcPr marL="9525" marR="9525" marT="9525" marB="0" anchor="ctr">
                    <a:solidFill>
                      <a:schemeClr val="tx2">
                        <a:lumMod val="20000"/>
                        <a:lumOff val="80000"/>
                      </a:schemeClr>
                    </a:solidFill>
                  </a:tcPr>
                </a:tc>
                <a:extLst>
                  <a:ext uri="{0D108BD9-81ED-4DB2-BD59-A6C34878D82A}">
                    <a16:rowId xmlns:a16="http://schemas.microsoft.com/office/drawing/2014/main" val="200825503"/>
                  </a:ext>
                </a:extLst>
              </a:tr>
              <a:tr h="258941">
                <a:tc>
                  <a:txBody>
                    <a:bodyPr/>
                    <a:lstStyle/>
                    <a:p>
                      <a:pPr algn="l" rtl="0" fontAlgn="ctr"/>
                      <a:r>
                        <a:rPr lang="en-US" sz="1400" b="1" i="0" u="none" strike="noStrike" dirty="0">
                          <a:solidFill>
                            <a:srgbClr val="FFFFFF"/>
                          </a:solidFill>
                          <a:effectLst/>
                          <a:latin typeface="Calibri" panose="020F0502020204030204" pitchFamily="34" charset="0"/>
                        </a:rPr>
                        <a:t>Behavioral Health Clinics</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3</a:t>
                      </a:r>
                    </a:p>
                  </a:txBody>
                  <a:tcPr marL="9525" marR="9525" marT="9525" marB="0" anchor="ctr">
                    <a:noFill/>
                  </a:tcPr>
                </a:tc>
                <a:extLst>
                  <a:ext uri="{0D108BD9-81ED-4DB2-BD59-A6C34878D82A}">
                    <a16:rowId xmlns:a16="http://schemas.microsoft.com/office/drawing/2014/main" val="707432636"/>
                  </a:ext>
                </a:extLst>
              </a:tr>
              <a:tr h="258941">
                <a:tc>
                  <a:txBody>
                    <a:bodyPr/>
                    <a:lstStyle/>
                    <a:p>
                      <a:pPr algn="l" rtl="0" fontAlgn="ctr"/>
                      <a:r>
                        <a:rPr lang="en-US" sz="1400" b="1" i="0" u="none" strike="noStrike" dirty="0">
                          <a:solidFill>
                            <a:srgbClr val="FFFFFF"/>
                          </a:solidFill>
                          <a:effectLst/>
                          <a:latin typeface="Calibri" panose="020F0502020204030204" pitchFamily="34" charset="0"/>
                        </a:rPr>
                        <a:t>Certified Local Public Health Departments</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3</a:t>
                      </a:r>
                    </a:p>
                  </a:txBody>
                  <a:tcPr marL="9525" marR="9525" marT="9525" marB="0" anchor="ctr">
                    <a:solidFill>
                      <a:schemeClr val="tx2">
                        <a:lumMod val="20000"/>
                        <a:lumOff val="80000"/>
                      </a:schemeClr>
                    </a:solidFill>
                  </a:tcPr>
                </a:tc>
                <a:extLst>
                  <a:ext uri="{0D108BD9-81ED-4DB2-BD59-A6C34878D82A}">
                    <a16:rowId xmlns:a16="http://schemas.microsoft.com/office/drawing/2014/main" val="2472505286"/>
                  </a:ext>
                </a:extLst>
              </a:tr>
              <a:tr h="258941">
                <a:tc>
                  <a:txBody>
                    <a:bodyPr/>
                    <a:lstStyle/>
                    <a:p>
                      <a:pPr algn="l" rtl="0" fontAlgn="ctr"/>
                      <a:r>
                        <a:rPr lang="en-US" sz="1400" b="1" i="0" u="none" strike="noStrike" dirty="0">
                          <a:solidFill>
                            <a:srgbClr val="FFFFFF"/>
                          </a:solidFill>
                          <a:effectLst/>
                          <a:latin typeface="Calibri" panose="020F0502020204030204" pitchFamily="34" charset="0"/>
                        </a:rPr>
                        <a:t>School Based / Liked Health Clinics</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panose="020F0502020204030204" pitchFamily="34" charset="0"/>
                        </a:rPr>
                        <a:t>1</a:t>
                      </a:r>
                    </a:p>
                  </a:txBody>
                  <a:tcPr marL="9525" marR="9525" marT="9525" marB="0" anchor="ctr">
                    <a:solidFill>
                      <a:schemeClr val="tx2">
                        <a:lumMod val="20000"/>
                        <a:lumOff val="80000"/>
                      </a:schemeClr>
                    </a:solidFill>
                  </a:tcPr>
                </a:tc>
                <a:extLst>
                  <a:ext uri="{0D108BD9-81ED-4DB2-BD59-A6C34878D82A}">
                    <a16:rowId xmlns:a16="http://schemas.microsoft.com/office/drawing/2014/main" val="3696178252"/>
                  </a:ext>
                </a:extLst>
              </a:tr>
            </a:tbl>
          </a:graphicData>
        </a:graphic>
      </p:graphicFrame>
      <p:sp>
        <p:nvSpPr>
          <p:cNvPr id="41" name="object 6">
            <a:extLst>
              <a:ext uri="{FF2B5EF4-FFF2-40B4-BE49-F238E27FC236}">
                <a16:creationId xmlns:a16="http://schemas.microsoft.com/office/drawing/2014/main" id="{525FF132-9721-46D6-8E61-7AA67277A55D}"/>
              </a:ext>
            </a:extLst>
          </p:cNvPr>
          <p:cNvSpPr txBox="1">
            <a:spLocks/>
          </p:cNvSpPr>
          <p:nvPr/>
        </p:nvSpPr>
        <p:spPr>
          <a:xfrm>
            <a:off x="6453095" y="5558953"/>
            <a:ext cx="4876482" cy="228268"/>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1400" b="1" spc="-5" dirty="0">
                <a:latin typeface="Arial"/>
                <a:cs typeface="Arial"/>
              </a:rPr>
              <a:t>Numbers as of February 22, 2024</a:t>
            </a:r>
            <a:endParaRPr lang="en-US" sz="1400" dirty="0">
              <a:latin typeface="Arial"/>
              <a:cs typeface="Arial"/>
            </a:endParaRPr>
          </a:p>
        </p:txBody>
      </p:sp>
      <p:sp>
        <p:nvSpPr>
          <p:cNvPr id="44" name="object 6">
            <a:extLst>
              <a:ext uri="{FF2B5EF4-FFF2-40B4-BE49-F238E27FC236}">
                <a16:creationId xmlns:a16="http://schemas.microsoft.com/office/drawing/2014/main" id="{422C8EAA-1885-45E7-BC26-72131621CD45}"/>
              </a:ext>
            </a:extLst>
          </p:cNvPr>
          <p:cNvSpPr txBox="1">
            <a:spLocks/>
          </p:cNvSpPr>
          <p:nvPr/>
        </p:nvSpPr>
        <p:spPr>
          <a:xfrm>
            <a:off x="6587075" y="525056"/>
            <a:ext cx="4876482" cy="25904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1600" b="1" spc="-5" dirty="0">
                <a:latin typeface="Arial"/>
                <a:cs typeface="Arial"/>
              </a:rPr>
              <a:t>586 Medicaid Ambulatory &amp; Community Providers</a:t>
            </a:r>
            <a:endParaRPr lang="en-US" sz="1600" dirty="0">
              <a:latin typeface="Arial"/>
              <a:cs typeface="Arial"/>
            </a:endParaRPr>
          </a:p>
        </p:txBody>
      </p:sp>
      <p:sp>
        <p:nvSpPr>
          <p:cNvPr id="3" name="TextBox 2">
            <a:extLst>
              <a:ext uri="{FF2B5EF4-FFF2-40B4-BE49-F238E27FC236}">
                <a16:creationId xmlns:a16="http://schemas.microsoft.com/office/drawing/2014/main" id="{DCDFA18A-9FE2-0B61-2B7A-DB0D5FB06328}"/>
              </a:ext>
            </a:extLst>
          </p:cNvPr>
          <p:cNvSpPr txBox="1"/>
          <p:nvPr/>
        </p:nvSpPr>
        <p:spPr>
          <a:xfrm>
            <a:off x="6453095" y="5708079"/>
            <a:ext cx="5441779" cy="338554"/>
          </a:xfrm>
          <a:prstGeom prst="rect">
            <a:avLst/>
          </a:prstGeom>
          <a:noFill/>
        </p:spPr>
        <p:txBody>
          <a:bodyPr wrap="square">
            <a:spAutoFit/>
          </a:bodyPr>
          <a:lstStyle/>
          <a:p>
            <a:r>
              <a:rPr lang="en-US" sz="1600" dirty="0">
                <a:hlinkClick r:id="rId4"/>
              </a:rPr>
              <a:t>https://hfs.illinois.gov/healthchoiceadt/participants.html</a:t>
            </a:r>
            <a:r>
              <a:rPr lang="en-US" sz="1600" dirty="0"/>
              <a:t> </a:t>
            </a:r>
          </a:p>
        </p:txBody>
      </p:sp>
      <p:graphicFrame>
        <p:nvGraphicFramePr>
          <p:cNvPr id="47" name="Table 46">
            <a:extLst>
              <a:ext uri="{FF2B5EF4-FFF2-40B4-BE49-F238E27FC236}">
                <a16:creationId xmlns:a16="http://schemas.microsoft.com/office/drawing/2014/main" id="{97CA149A-55A2-44BF-2DE2-B9FB717416E0}"/>
              </a:ext>
            </a:extLst>
          </p:cNvPr>
          <p:cNvGraphicFramePr>
            <a:graphicFrameLocks noGrp="1"/>
          </p:cNvGraphicFramePr>
          <p:nvPr>
            <p:extLst>
              <p:ext uri="{D42A27DB-BD31-4B8C-83A1-F6EECF244321}">
                <p14:modId xmlns:p14="http://schemas.microsoft.com/office/powerpoint/2010/main" val="66765706"/>
              </p:ext>
            </p:extLst>
          </p:nvPr>
        </p:nvGraphicFramePr>
        <p:xfrm>
          <a:off x="297126" y="3550566"/>
          <a:ext cx="5209150" cy="2326790"/>
        </p:xfrm>
        <a:graphic>
          <a:graphicData uri="http://schemas.openxmlformats.org/drawingml/2006/table">
            <a:tbl>
              <a:tblPr firstRow="1" firstCol="1" bandRow="1">
                <a:tableStyleId>{5C22544A-7EE6-4342-B048-85BDC9FD1C3A}</a:tableStyleId>
              </a:tblPr>
              <a:tblGrid>
                <a:gridCol w="3103081">
                  <a:extLst>
                    <a:ext uri="{9D8B030D-6E8A-4147-A177-3AD203B41FA5}">
                      <a16:colId xmlns:a16="http://schemas.microsoft.com/office/drawing/2014/main" val="2392595064"/>
                    </a:ext>
                  </a:extLst>
                </a:gridCol>
                <a:gridCol w="2106069">
                  <a:extLst>
                    <a:ext uri="{9D8B030D-6E8A-4147-A177-3AD203B41FA5}">
                      <a16:colId xmlns:a16="http://schemas.microsoft.com/office/drawing/2014/main" val="1430370572"/>
                    </a:ext>
                  </a:extLst>
                </a:gridCol>
              </a:tblGrid>
              <a:tr h="424562">
                <a:tc>
                  <a:txBody>
                    <a:bodyPr/>
                    <a:lstStyle/>
                    <a:p>
                      <a:pPr marL="0" marR="0" algn="ctr">
                        <a:lnSpc>
                          <a:spcPct val="107000"/>
                        </a:lnSpc>
                        <a:spcBef>
                          <a:spcPts val="0"/>
                        </a:spcBef>
                        <a:spcAft>
                          <a:spcPts val="0"/>
                        </a:spcAft>
                      </a:pPr>
                      <a:r>
                        <a:rPr lang="en-US" sz="1400" dirty="0">
                          <a:effectLst/>
                        </a:rPr>
                        <a:t>Type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25400" marB="25400" anchor="ctr">
                    <a:solidFill>
                      <a:srgbClr val="1A4387"/>
                    </a:solidFill>
                  </a:tcPr>
                </a:tc>
                <a:tc>
                  <a:txBody>
                    <a:bodyPr/>
                    <a:lstStyle/>
                    <a:p>
                      <a:pPr marL="0" marR="0" algn="ctr">
                        <a:lnSpc>
                          <a:spcPct val="107000"/>
                        </a:lnSpc>
                        <a:spcBef>
                          <a:spcPts val="0"/>
                        </a:spcBef>
                        <a:spcAft>
                          <a:spcPts val="0"/>
                        </a:spcAft>
                      </a:pPr>
                      <a:r>
                        <a:rPr lang="en-US" sz="1400">
                          <a:effectLst/>
                        </a:rPr>
                        <a:t>Sending Live Data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25400" marB="25400" anchor="ctr">
                    <a:solidFill>
                      <a:srgbClr val="1A4387"/>
                    </a:solidFill>
                  </a:tcPr>
                </a:tc>
                <a:extLst>
                  <a:ext uri="{0D108BD9-81ED-4DB2-BD59-A6C34878D82A}">
                    <a16:rowId xmlns:a16="http://schemas.microsoft.com/office/drawing/2014/main" val="3085507419"/>
                  </a:ext>
                </a:extLst>
              </a:tr>
              <a:tr h="319352">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Hospitals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194</a:t>
                      </a:r>
                    </a:p>
                  </a:txBody>
                  <a:tcPr marL="38100" marR="38100" marT="25400" marB="25400">
                    <a:solidFill>
                      <a:schemeClr val="tx2">
                        <a:lumMod val="20000"/>
                        <a:lumOff val="80000"/>
                      </a:schemeClr>
                    </a:solidFill>
                  </a:tcPr>
                </a:tc>
                <a:extLst>
                  <a:ext uri="{0D108BD9-81ED-4DB2-BD59-A6C34878D82A}">
                    <a16:rowId xmlns:a16="http://schemas.microsoft.com/office/drawing/2014/main" val="3794654949"/>
                  </a:ext>
                </a:extLst>
              </a:tr>
              <a:tr h="319352">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ICFDD (Intermediate Care Facility/Developmental Disabilities)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29</a:t>
                      </a:r>
                    </a:p>
                  </a:txBody>
                  <a:tcPr marL="38100" marR="38100" marT="25400" marB="25400">
                    <a:noFill/>
                  </a:tcPr>
                </a:tc>
                <a:extLst>
                  <a:ext uri="{0D108BD9-81ED-4DB2-BD59-A6C34878D82A}">
                    <a16:rowId xmlns:a16="http://schemas.microsoft.com/office/drawing/2014/main" val="1093434611"/>
                  </a:ext>
                </a:extLst>
              </a:tr>
              <a:tr h="319352">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SLF (Supportive Living Facilities)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108</a:t>
                      </a:r>
                    </a:p>
                  </a:txBody>
                  <a:tcPr marL="38100" marR="38100" marT="25400" marB="25400">
                    <a:solidFill>
                      <a:schemeClr val="tx2">
                        <a:lumMod val="20000"/>
                        <a:lumOff val="80000"/>
                      </a:schemeClr>
                    </a:solidFill>
                  </a:tcPr>
                </a:tc>
                <a:extLst>
                  <a:ext uri="{0D108BD9-81ED-4DB2-BD59-A6C34878D82A}">
                    <a16:rowId xmlns:a16="http://schemas.microsoft.com/office/drawing/2014/main" val="3212843227"/>
                  </a:ext>
                </a:extLst>
              </a:tr>
              <a:tr h="30240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SMHRF (Specialized Mental Health Rehabilitation Facilities)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18</a:t>
                      </a:r>
                    </a:p>
                  </a:txBody>
                  <a:tcPr marL="38100" marR="38100" marT="25400" marB="25400">
                    <a:noFill/>
                  </a:tcPr>
                </a:tc>
                <a:extLst>
                  <a:ext uri="{0D108BD9-81ED-4DB2-BD59-A6C34878D82A}">
                    <a16:rowId xmlns:a16="http://schemas.microsoft.com/office/drawing/2014/main" val="3644040492"/>
                  </a:ext>
                </a:extLst>
              </a:tr>
              <a:tr h="258941">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SNF (Nursing Facilities)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610</a:t>
                      </a:r>
                    </a:p>
                  </a:txBody>
                  <a:tcPr marL="38100" marR="38100" marT="25400" marB="25400">
                    <a:solidFill>
                      <a:schemeClr val="tx2">
                        <a:lumMod val="20000"/>
                        <a:lumOff val="80000"/>
                      </a:schemeClr>
                    </a:solidFill>
                  </a:tcPr>
                </a:tc>
                <a:extLst>
                  <a:ext uri="{0D108BD9-81ED-4DB2-BD59-A6C34878D82A}">
                    <a16:rowId xmlns:a16="http://schemas.microsoft.com/office/drawing/2014/main" val="809656326"/>
                  </a:ext>
                </a:extLst>
              </a:tr>
            </a:tbl>
          </a:graphicData>
        </a:graphic>
      </p:graphicFrame>
      <p:sp>
        <p:nvSpPr>
          <p:cNvPr id="48" name="object 6">
            <a:extLst>
              <a:ext uri="{FF2B5EF4-FFF2-40B4-BE49-F238E27FC236}">
                <a16:creationId xmlns:a16="http://schemas.microsoft.com/office/drawing/2014/main" id="{6400EF32-1784-69BA-A472-B9850C97B2BD}"/>
              </a:ext>
            </a:extLst>
          </p:cNvPr>
          <p:cNvSpPr txBox="1">
            <a:spLocks/>
          </p:cNvSpPr>
          <p:nvPr/>
        </p:nvSpPr>
        <p:spPr>
          <a:xfrm>
            <a:off x="518502" y="3248805"/>
            <a:ext cx="4373981" cy="25904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1600" b="1" spc="-5" dirty="0">
                <a:latin typeface="Arial"/>
                <a:cs typeface="Arial"/>
              </a:rPr>
              <a:t>959 Medicaid Facilities Transmitting Data</a:t>
            </a:r>
            <a:endParaRPr lang="en-US" sz="1600" dirty="0">
              <a:latin typeface="Arial"/>
              <a:cs typeface="Arial"/>
            </a:endParaRPr>
          </a:p>
        </p:txBody>
      </p:sp>
    </p:spTree>
    <p:extLst>
      <p:ext uri="{BB962C8B-B14F-4D97-AF65-F5344CB8AC3E}">
        <p14:creationId xmlns:p14="http://schemas.microsoft.com/office/powerpoint/2010/main" val="363882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139337" y="2381145"/>
            <a:ext cx="7707230" cy="1324527"/>
          </a:xfrm>
        </p:spPr>
        <p:txBody>
          <a:bodyPr>
            <a:normAutofit fontScale="90000"/>
          </a:bodyPr>
          <a:lstStyle/>
          <a:p>
            <a:pPr>
              <a:lnSpc>
                <a:spcPct val="100000"/>
              </a:lnSpc>
              <a:spcBef>
                <a:spcPts val="0"/>
              </a:spcBef>
            </a:pPr>
            <a:r>
              <a:rPr lang="en-US" b="0">
                <a:latin typeface="Arial"/>
                <a:cs typeface="Arial"/>
              </a:rPr>
              <a:t>Provider Notice Review</a:t>
            </a:r>
            <a:br>
              <a:rPr lang="en-US" b="0">
                <a:latin typeface="Arial"/>
                <a:cs typeface="Arial"/>
              </a:rPr>
            </a:br>
            <a:endParaRPr lang="en-US"/>
          </a:p>
        </p:txBody>
      </p:sp>
    </p:spTree>
    <p:extLst>
      <p:ext uri="{BB962C8B-B14F-4D97-AF65-F5344CB8AC3E}">
        <p14:creationId xmlns:p14="http://schemas.microsoft.com/office/powerpoint/2010/main" val="288518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7904A-4344-D75C-0E54-10640F9F8538}"/>
              </a:ext>
            </a:extLst>
          </p:cNvPr>
          <p:cNvSpPr>
            <a:spLocks noGrp="1"/>
          </p:cNvSpPr>
          <p:nvPr>
            <p:ph type="title"/>
          </p:nvPr>
        </p:nvSpPr>
        <p:spPr>
          <a:xfrm>
            <a:off x="2678377" y="433171"/>
            <a:ext cx="6835245" cy="817292"/>
          </a:xfrm>
        </p:spPr>
        <p:txBody>
          <a:bodyPr>
            <a:normAutofit/>
          </a:bodyPr>
          <a:lstStyle/>
          <a:p>
            <a:r>
              <a:rPr lang="en-US"/>
              <a:t>Hospital Provider Notice</a:t>
            </a:r>
          </a:p>
        </p:txBody>
      </p:sp>
      <p:pic>
        <p:nvPicPr>
          <p:cNvPr id="4" name="Picture 3">
            <a:extLst>
              <a:ext uri="{FF2B5EF4-FFF2-40B4-BE49-F238E27FC236}">
                <a16:creationId xmlns:a16="http://schemas.microsoft.com/office/drawing/2014/main" id="{48E1F09A-AC60-EE67-B34D-AA313B97022B}"/>
              </a:ext>
            </a:extLst>
          </p:cNvPr>
          <p:cNvPicPr>
            <a:picLocks noChangeAspect="1"/>
          </p:cNvPicPr>
          <p:nvPr/>
        </p:nvPicPr>
        <p:blipFill>
          <a:blip r:embed="rId3"/>
          <a:stretch>
            <a:fillRect/>
          </a:stretch>
        </p:blipFill>
        <p:spPr>
          <a:xfrm>
            <a:off x="7571709" y="1250463"/>
            <a:ext cx="3511481" cy="4476557"/>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24DEC171-C40E-BC93-5184-C7AC34D586FD}"/>
              </a:ext>
            </a:extLst>
          </p:cNvPr>
          <p:cNvSpPr txBox="1"/>
          <p:nvPr/>
        </p:nvSpPr>
        <p:spPr>
          <a:xfrm>
            <a:off x="633558" y="1250463"/>
            <a:ext cx="6350758" cy="4616648"/>
          </a:xfrm>
          <a:prstGeom prst="rect">
            <a:avLst/>
          </a:prstGeom>
          <a:noFill/>
        </p:spPr>
        <p:txBody>
          <a:bodyPr wrap="square">
            <a:spAutoFit/>
          </a:bodyPr>
          <a:lstStyle/>
          <a:p>
            <a:r>
              <a:rPr lang="en-US" b="1" u="sng"/>
              <a:t>Highly Recommending ADT Integration</a:t>
            </a: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1600">
                <a:latin typeface="Calibri" panose="020F0502020204030204" pitchFamily="34" charset="0"/>
                <a:ea typeface="Times New Roman" panose="02020603050405020304" pitchFamily="18" charset="0"/>
              </a:rPr>
              <a:t>Working with </a:t>
            </a:r>
            <a:r>
              <a:rPr lang="en-US" sz="1600">
                <a:effectLst/>
                <a:latin typeface="Calibri" panose="020F0502020204030204" pitchFamily="34" charset="0"/>
                <a:ea typeface="Calibri" panose="020F0502020204030204" pitchFamily="34" charset="0"/>
              </a:rPr>
              <a:t>CMS Financial Management SMEs regarding their suggestion to include connection costs in administrative costs for provider cost reports  </a:t>
            </a:r>
            <a:endParaRPr lang="en-US" sz="1600">
              <a:effectLst/>
              <a:latin typeface="Calibri" panose="020F0502020204030204" pitchFamily="34" charset="0"/>
              <a:ea typeface="Times New Roman" panose="02020603050405020304" pitchFamily="18" charset="0"/>
            </a:endParaRPr>
          </a:p>
          <a:p>
            <a:pPr marR="0" lvl="0" fontAlgn="ctr">
              <a:spcBef>
                <a:spcPts val="0"/>
              </a:spcBef>
              <a:spcAft>
                <a:spcPts val="0"/>
              </a:spcAft>
              <a:buSzPts val="1000"/>
              <a:tabLst>
                <a:tab pos="457200" algn="l"/>
              </a:tabLst>
            </a:pPr>
            <a:endParaRPr lang="en-US" sz="1600">
              <a:effectLst/>
              <a:latin typeface="Calibri" panose="020F0502020204030204" pitchFamily="34" charset="0"/>
              <a:ea typeface="Calibri" panose="020F0502020204030204" pitchFamily="34" charset="0"/>
            </a:endParaRPr>
          </a:p>
          <a:p>
            <a:pPr fontAlgn="ctr">
              <a:buSzPts val="1000"/>
              <a:tabLst>
                <a:tab pos="457200" algn="l"/>
              </a:tabLst>
            </a:pPr>
            <a:r>
              <a:rPr lang="en-US" b="1" u="sng"/>
              <a:t>Data Quality</a:t>
            </a:r>
          </a:p>
          <a:p>
            <a:pPr marL="342900" indent="-342900" fontAlgn="ctr">
              <a:buSzPts val="1000"/>
              <a:buFont typeface="Symbol" panose="05050102010706020507" pitchFamily="18" charset="2"/>
              <a:buChar char=""/>
              <a:tabLst>
                <a:tab pos="457200" algn="l"/>
              </a:tabLst>
            </a:pPr>
            <a:r>
              <a:rPr lang="en-US" sz="1600">
                <a:effectLst/>
                <a:latin typeface="Calibri" panose="020F0502020204030204" pitchFamily="34" charset="0"/>
                <a:ea typeface="Times New Roman" panose="02020603050405020304" pitchFamily="18" charset="0"/>
              </a:rPr>
              <a:t>Link to HFS HealthChoice Illinois ADT – HL7 ADT Data Quality Standard</a:t>
            </a:r>
          </a:p>
          <a:p>
            <a:pPr marL="342900" indent="-342900" fontAlgn="ctr">
              <a:buSzPts val="1000"/>
              <a:buFont typeface="Symbol" panose="05050102010706020507" pitchFamily="18" charset="2"/>
              <a:buChar char=""/>
              <a:tabLst>
                <a:tab pos="457200" algn="l"/>
              </a:tabLst>
            </a:pPr>
            <a:r>
              <a:rPr lang="en-US" sz="1600">
                <a:latin typeface="Calibri" panose="020F0502020204030204" pitchFamily="34" charset="0"/>
                <a:ea typeface="Calibri" panose="020F0502020204030204" pitchFamily="34" charset="0"/>
              </a:rPr>
              <a:t>Expected percentages and standards</a:t>
            </a:r>
          </a:p>
          <a:p>
            <a:pPr marL="342900" indent="-342900" fontAlgn="ctr">
              <a:buSzPts val="1000"/>
              <a:buFont typeface="Symbol" panose="05050102010706020507" pitchFamily="18" charset="2"/>
              <a:buChar char=""/>
              <a:tabLst>
                <a:tab pos="457200" algn="l"/>
              </a:tabLst>
            </a:pPr>
            <a:r>
              <a:rPr lang="en-US" sz="1600">
                <a:effectLst/>
                <a:latin typeface="Calibri" panose="020F0502020204030204" pitchFamily="34" charset="0"/>
                <a:ea typeface="Calibri" panose="020F0502020204030204" pitchFamily="34" charset="0"/>
              </a:rPr>
              <a:t>Reports provided to hospitals for current status</a:t>
            </a:r>
          </a:p>
          <a:p>
            <a:pPr fontAlgn="ctr">
              <a:buSzPts val="1000"/>
              <a:tabLst>
                <a:tab pos="457200" algn="l"/>
              </a:tabLst>
            </a:pPr>
            <a:endParaRPr lang="en-US" sz="1600">
              <a:latin typeface="Calibri" panose="020F0502020204030204" pitchFamily="34" charset="0"/>
              <a:ea typeface="Calibri" panose="020F0502020204030204" pitchFamily="34" charset="0"/>
            </a:endParaRPr>
          </a:p>
          <a:p>
            <a:r>
              <a:rPr lang="en-US" b="1" u="sng"/>
              <a:t>Deadlines for Remediation</a:t>
            </a: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1600">
                <a:latin typeface="Calibri" panose="020F0502020204030204" pitchFamily="34" charset="0"/>
                <a:ea typeface="Calibri" panose="020F0502020204030204" pitchFamily="34" charset="0"/>
              </a:rPr>
              <a:t>8/31/23 main contacts, compliance officers, and technical teams to set up initial calls to review current data quality and completeness</a:t>
            </a: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1600">
                <a:effectLst/>
                <a:latin typeface="Calibri" panose="020F0502020204030204" pitchFamily="34" charset="0"/>
                <a:ea typeface="Calibri" panose="020F0502020204030204" pitchFamily="34" charset="0"/>
              </a:rPr>
              <a:t>Schedule Meetings by 9/30/2023, meet by 12/31/2023</a:t>
            </a: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1600">
                <a:latin typeface="Calibri" panose="020F0502020204030204" pitchFamily="34" charset="0"/>
                <a:ea typeface="Calibri" panose="020F0502020204030204" pitchFamily="34" charset="0"/>
              </a:rPr>
              <a:t>9/30/2023 – 06/01/2024 Review current baselines, identify issues with data quality, correct mappings, testing, and fix data transmission </a:t>
            </a:r>
            <a:endParaRPr lang="en-US" sz="160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1600">
                <a:effectLst/>
                <a:latin typeface="Calibri" panose="020F0502020204030204" pitchFamily="34" charset="0"/>
                <a:ea typeface="Calibri" panose="020F0502020204030204" pitchFamily="34" charset="0"/>
              </a:rPr>
              <a:t>06/01/2024 Final Review</a:t>
            </a:r>
            <a:endParaRPr lang="en-US" sz="1600">
              <a:latin typeface="Calibri" panose="020F0502020204030204" pitchFamily="34" charset="0"/>
              <a:ea typeface="Calibri" panose="020F0502020204030204" pitchFamily="34" charset="0"/>
            </a:endParaRP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1600">
                <a:latin typeface="Calibri" panose="020F0502020204030204" pitchFamily="34" charset="0"/>
                <a:ea typeface="Calibri" panose="020F0502020204030204" pitchFamily="34" charset="0"/>
              </a:rPr>
              <a:t>Annual Reviews</a:t>
            </a:r>
            <a:endParaRPr lang="en-US" sz="1600">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41BFEE27-B4E5-AB55-04B3-6F73FA90B1B1}"/>
              </a:ext>
            </a:extLst>
          </p:cNvPr>
          <p:cNvPicPr>
            <a:picLocks noChangeAspect="1"/>
          </p:cNvPicPr>
          <p:nvPr/>
        </p:nvPicPr>
        <p:blipFill>
          <a:blip r:embed="rId4"/>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1991812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F1C-DDB6-4DED-979E-CB2BD92535F5}"/>
              </a:ext>
            </a:extLst>
          </p:cNvPr>
          <p:cNvSpPr>
            <a:spLocks noGrp="1"/>
          </p:cNvSpPr>
          <p:nvPr>
            <p:ph type="title"/>
          </p:nvPr>
        </p:nvSpPr>
        <p:spPr>
          <a:xfrm>
            <a:off x="3205553" y="738940"/>
            <a:ext cx="5780893" cy="673560"/>
          </a:xfrm>
        </p:spPr>
        <p:txBody>
          <a:bodyPr>
            <a:normAutofit/>
          </a:bodyPr>
          <a:lstStyle/>
          <a:p>
            <a:pPr algn="ctr"/>
            <a:r>
              <a:rPr lang="en-US" sz="2700" dirty="0"/>
              <a:t>Remediation Outcome Goals</a:t>
            </a:r>
          </a:p>
        </p:txBody>
      </p:sp>
      <p:sp>
        <p:nvSpPr>
          <p:cNvPr id="3" name="TextBox 2">
            <a:extLst>
              <a:ext uri="{FF2B5EF4-FFF2-40B4-BE49-F238E27FC236}">
                <a16:creationId xmlns:a16="http://schemas.microsoft.com/office/drawing/2014/main" id="{41D1A9DF-059E-2711-89D7-0825BF9D1D62}"/>
              </a:ext>
            </a:extLst>
          </p:cNvPr>
          <p:cNvSpPr txBox="1"/>
          <p:nvPr/>
        </p:nvSpPr>
        <p:spPr>
          <a:xfrm>
            <a:off x="1410082" y="1779410"/>
            <a:ext cx="5202027" cy="4339650"/>
          </a:xfrm>
          <a:prstGeom prst="rect">
            <a:avLst/>
          </a:prstGeom>
          <a:noFill/>
        </p:spPr>
        <p:txBody>
          <a:bodyPr wrap="square">
            <a:spAutoFit/>
          </a:bodyPr>
          <a:lstStyle/>
          <a:p>
            <a:pPr marR="0" lvl="0" fontAlgn="ctr">
              <a:spcBef>
                <a:spcPts val="0"/>
              </a:spcBef>
              <a:spcAft>
                <a:spcPts val="0"/>
              </a:spcAft>
              <a:buSzPts val="1000"/>
              <a:tabLst>
                <a:tab pos="457200" algn="l"/>
              </a:tabLst>
            </a:pPr>
            <a:r>
              <a:rPr lang="en-US" b="1" u="sng" dirty="0"/>
              <a:t>Current Contact Information</a:t>
            </a:r>
          </a:p>
          <a:p>
            <a:pPr marL="800100" lvl="1" indent="-342900" fontAlgn="ctr">
              <a:buSzPts val="1000"/>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Compliance Officer</a:t>
            </a:r>
          </a:p>
          <a:p>
            <a:pPr marL="800100" lvl="1" indent="-342900" fontAlgn="ctr">
              <a:buSzPts val="1000"/>
              <a:buFont typeface="Symbol" panose="05050102010706020507" pitchFamily="18" charset="2"/>
              <a:buChar char=""/>
              <a:tabLst>
                <a:tab pos="457200" algn="l"/>
              </a:tabLst>
            </a:pPr>
            <a:r>
              <a:rPr lang="en-US" sz="1600" dirty="0">
                <a:latin typeface="Calibri" panose="020F0502020204030204" pitchFamily="34" charset="0"/>
                <a:ea typeface="Times New Roman" panose="02020603050405020304" pitchFamily="18" charset="0"/>
              </a:rPr>
              <a:t>Technical Staff</a:t>
            </a:r>
          </a:p>
          <a:p>
            <a:pPr marL="800100" lvl="1" indent="-342900" fontAlgn="ctr">
              <a:buSzPts val="1000"/>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Clinical Leads</a:t>
            </a:r>
          </a:p>
          <a:p>
            <a:pPr marL="800100" lvl="1" indent="-342900" fontAlgn="ctr">
              <a:buSzPts val="1000"/>
              <a:buFont typeface="Symbol" panose="05050102010706020507" pitchFamily="18" charset="2"/>
              <a:buChar char=""/>
              <a:tabLst>
                <a:tab pos="457200" algn="l"/>
              </a:tabLst>
            </a:pPr>
            <a:r>
              <a:rPr lang="en-US" sz="1600" dirty="0">
                <a:latin typeface="Calibri" panose="020F0502020204030204" pitchFamily="34" charset="0"/>
                <a:ea typeface="Times New Roman" panose="02020603050405020304" pitchFamily="18" charset="0"/>
              </a:rPr>
              <a:t>Main Hospital Contact</a:t>
            </a:r>
            <a:endParaRPr lang="en-US" sz="1600" dirty="0">
              <a:effectLst/>
              <a:latin typeface="Calibri" panose="020F0502020204030204" pitchFamily="34" charset="0"/>
              <a:ea typeface="Times New Roman" panose="02020603050405020304" pitchFamily="18" charset="0"/>
            </a:endParaRPr>
          </a:p>
          <a:p>
            <a:pPr marR="0" lvl="0" fontAlgn="ctr">
              <a:spcBef>
                <a:spcPts val="0"/>
              </a:spcBef>
              <a:spcAft>
                <a:spcPts val="0"/>
              </a:spcAft>
              <a:buSzPts val="1000"/>
              <a:tabLst>
                <a:tab pos="457200" algn="l"/>
              </a:tabLst>
            </a:pPr>
            <a:endParaRPr lang="en-US" sz="1600" dirty="0">
              <a:effectLst/>
              <a:latin typeface="Calibri" panose="020F0502020204030204" pitchFamily="34" charset="0"/>
              <a:ea typeface="Calibri" panose="020F0502020204030204" pitchFamily="34" charset="0"/>
            </a:endParaRPr>
          </a:p>
          <a:p>
            <a:pPr marR="0" lvl="0" fontAlgn="ctr">
              <a:spcBef>
                <a:spcPts val="0"/>
              </a:spcBef>
              <a:spcAft>
                <a:spcPts val="0"/>
              </a:spcAft>
              <a:buSzPts val="1000"/>
              <a:tabLst>
                <a:tab pos="457200" algn="l"/>
              </a:tabLst>
            </a:pPr>
            <a:endParaRPr lang="en-US" sz="1600" dirty="0">
              <a:effectLst/>
              <a:latin typeface="Calibri" panose="020F0502020204030204" pitchFamily="34" charset="0"/>
              <a:ea typeface="Calibri" panose="020F0502020204030204" pitchFamily="34" charset="0"/>
            </a:endParaRPr>
          </a:p>
          <a:p>
            <a:pPr fontAlgn="ctr">
              <a:buSzPts val="1000"/>
              <a:tabLst>
                <a:tab pos="457200" algn="l"/>
              </a:tabLst>
            </a:pPr>
            <a:r>
              <a:rPr lang="en-US" b="1" u="sng" dirty="0"/>
              <a:t>Increase Current Encounter Data </a:t>
            </a:r>
          </a:p>
          <a:p>
            <a:pPr marL="342900" indent="-342900" fontAlgn="ctr">
              <a:buSzPts val="1000"/>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Fields align closer with Program HL7 ADT Data Quality Standards</a:t>
            </a:r>
          </a:p>
          <a:p>
            <a:pPr marL="342900" indent="-342900" fontAlgn="ctr">
              <a:buSzPts val="1000"/>
              <a:buFont typeface="Symbol" panose="05050102010706020507" pitchFamily="18" charset="2"/>
              <a:buChar char=""/>
              <a:tabLst>
                <a:tab pos="457200" algn="l"/>
              </a:tabLst>
            </a:pPr>
            <a:endParaRPr lang="en-US" sz="1600" dirty="0">
              <a:latin typeface="Calibri" panose="020F0502020204030204" pitchFamily="34" charset="0"/>
              <a:ea typeface="Calibri" panose="020F0502020204030204" pitchFamily="34" charset="0"/>
            </a:endParaRPr>
          </a:p>
          <a:p>
            <a:pPr fontAlgn="ctr">
              <a:buSzPts val="1000"/>
              <a:tabLst>
                <a:tab pos="457200" algn="l"/>
              </a:tabLst>
            </a:pPr>
            <a:r>
              <a:rPr lang="en-US" sz="1600" b="1" u="sng" dirty="0"/>
              <a:t>EMR Integration – Bi-Directional</a:t>
            </a:r>
          </a:p>
          <a:p>
            <a:pPr marL="342900" indent="-342900" fontAlgn="ctr">
              <a:buSzPts val="1000"/>
              <a:buFont typeface="Symbol" panose="05050102010706020507" pitchFamily="18" charset="2"/>
              <a:buChar char=""/>
              <a:tabLst>
                <a:tab pos="457200" algn="l"/>
              </a:tabLst>
            </a:pPr>
            <a:r>
              <a:rPr lang="en-US" sz="1600" dirty="0">
                <a:latin typeface="Calibri" panose="020F0502020204030204" pitchFamily="34" charset="0"/>
                <a:ea typeface="Times New Roman" panose="02020603050405020304" pitchFamily="18" charset="0"/>
              </a:rPr>
              <a:t>Obtain notifications through EMR, and/or</a:t>
            </a:r>
          </a:p>
          <a:p>
            <a:pPr marL="342900" indent="-342900" fontAlgn="ctr">
              <a:buSzPts val="1000"/>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Email</a:t>
            </a:r>
            <a:r>
              <a:rPr lang="en-US" sz="1600" dirty="0">
                <a:latin typeface="Calibri" panose="020F0502020204030204" pitchFamily="34" charset="0"/>
                <a:ea typeface="Times New Roman" panose="02020603050405020304" pitchFamily="18" charset="0"/>
              </a:rPr>
              <a:t>, Fax, Text, Printer</a:t>
            </a:r>
            <a:endParaRPr lang="en-US" sz="1600" dirty="0">
              <a:effectLst/>
              <a:latin typeface="Calibri" panose="020F0502020204030204" pitchFamily="34" charset="0"/>
              <a:ea typeface="Times New Roman" panose="02020603050405020304" pitchFamily="18" charset="0"/>
            </a:endParaRPr>
          </a:p>
          <a:p>
            <a:pPr marL="342900" indent="-342900" fontAlgn="ctr">
              <a:buSzPts val="1000"/>
              <a:buFont typeface="Symbol" panose="05050102010706020507" pitchFamily="18" charset="2"/>
              <a:buChar char=""/>
              <a:tabLst>
                <a:tab pos="457200" algn="l"/>
              </a:tabLst>
            </a:pPr>
            <a:endParaRPr lang="en-US" sz="1600" dirty="0">
              <a:latin typeface="Calibri" panose="020F0502020204030204" pitchFamily="34" charset="0"/>
              <a:ea typeface="Calibri" panose="020F0502020204030204" pitchFamily="34" charset="0"/>
            </a:endParaRPr>
          </a:p>
          <a:p>
            <a:pPr fontAlgn="ctr">
              <a:buSzPts val="1000"/>
              <a:tabLst>
                <a:tab pos="457200" algn="l"/>
              </a:tabLst>
            </a:pPr>
            <a:endParaRPr lang="en-US" sz="1600" dirty="0">
              <a:latin typeface="Calibri" panose="020F0502020204030204" pitchFamily="34" charset="0"/>
              <a:ea typeface="Calibri" panose="020F0502020204030204" pitchFamily="34" charset="0"/>
            </a:endParaRPr>
          </a:p>
          <a:p>
            <a:endParaRPr lang="en-US" sz="16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D94881C6-D61A-3001-D490-DC2F8FEFEF16}"/>
              </a:ext>
            </a:extLst>
          </p:cNvPr>
          <p:cNvSpPr txBox="1"/>
          <p:nvPr/>
        </p:nvSpPr>
        <p:spPr>
          <a:xfrm>
            <a:off x="6612109" y="1779410"/>
            <a:ext cx="4751326" cy="2862322"/>
          </a:xfrm>
          <a:prstGeom prst="rect">
            <a:avLst/>
          </a:prstGeom>
          <a:noFill/>
        </p:spPr>
        <p:txBody>
          <a:bodyPr wrap="square">
            <a:spAutoFit/>
          </a:bodyPr>
          <a:lstStyle/>
          <a:p>
            <a:pPr marR="0" lvl="0" fontAlgn="ctr">
              <a:spcBef>
                <a:spcPts val="0"/>
              </a:spcBef>
              <a:spcAft>
                <a:spcPts val="0"/>
              </a:spcAft>
              <a:buSzPts val="1000"/>
              <a:tabLst>
                <a:tab pos="457200" algn="l"/>
              </a:tabLst>
            </a:pPr>
            <a:r>
              <a:rPr lang="en-US" b="1" u="sng" dirty="0">
                <a:latin typeface="Calibri" panose="020F0502020204030204" pitchFamily="34" charset="0"/>
                <a:ea typeface="Times New Roman" panose="02020603050405020304" pitchFamily="18" charset="0"/>
              </a:rPr>
              <a:t>Platform Usage</a:t>
            </a:r>
          </a:p>
          <a:p>
            <a:pPr marL="800100" lvl="1" indent="-342900" fontAlgn="ctr">
              <a:buSzPts val="1000"/>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Train Clinical Leads to use the notifications and portal</a:t>
            </a:r>
          </a:p>
          <a:p>
            <a:pPr marL="800100" lvl="1" indent="-342900" fontAlgn="ctr">
              <a:buSzPts val="1000"/>
              <a:buFont typeface="Symbol" panose="05050102010706020507" pitchFamily="18" charset="2"/>
              <a:buChar char=""/>
              <a:tabLst>
                <a:tab pos="457200" algn="l"/>
              </a:tabLst>
            </a:pPr>
            <a:r>
              <a:rPr lang="en-US" sz="1600" dirty="0">
                <a:latin typeface="Calibri" panose="020F0502020204030204" pitchFamily="34" charset="0"/>
                <a:ea typeface="Times New Roman" panose="02020603050405020304" pitchFamily="18" charset="0"/>
              </a:rPr>
              <a:t>Encourage the creation of Care Insights</a:t>
            </a:r>
            <a:endParaRPr lang="en-US" sz="1600" dirty="0">
              <a:effectLst/>
              <a:latin typeface="Calibri" panose="020F0502020204030204" pitchFamily="34" charset="0"/>
              <a:ea typeface="Times New Roman" panose="02020603050405020304" pitchFamily="18" charset="0"/>
            </a:endParaRPr>
          </a:p>
          <a:p>
            <a:pPr marR="0" lvl="0" fontAlgn="ctr">
              <a:spcBef>
                <a:spcPts val="0"/>
              </a:spcBef>
              <a:spcAft>
                <a:spcPts val="0"/>
              </a:spcAft>
              <a:buSzPts val="1000"/>
              <a:tabLst>
                <a:tab pos="457200" algn="l"/>
              </a:tabLst>
            </a:pPr>
            <a:endParaRPr lang="en-US" sz="1600" dirty="0">
              <a:effectLst/>
              <a:latin typeface="Calibri" panose="020F0502020204030204" pitchFamily="34" charset="0"/>
              <a:ea typeface="Calibri" panose="020F0502020204030204" pitchFamily="34" charset="0"/>
            </a:endParaRPr>
          </a:p>
          <a:p>
            <a:pPr marR="0" lvl="0" fontAlgn="ctr">
              <a:spcBef>
                <a:spcPts val="0"/>
              </a:spcBef>
              <a:spcAft>
                <a:spcPts val="0"/>
              </a:spcAft>
              <a:buSzPts val="1000"/>
              <a:tabLst>
                <a:tab pos="457200" algn="l"/>
              </a:tabLst>
            </a:pPr>
            <a:endParaRPr lang="en-US" sz="1600" dirty="0">
              <a:effectLst/>
              <a:latin typeface="Calibri" panose="020F0502020204030204" pitchFamily="34" charset="0"/>
              <a:ea typeface="Calibri" panose="020F0502020204030204" pitchFamily="34" charset="0"/>
            </a:endParaRPr>
          </a:p>
          <a:p>
            <a:pPr marR="0" lvl="0" fontAlgn="ctr">
              <a:spcBef>
                <a:spcPts val="0"/>
              </a:spcBef>
              <a:spcAft>
                <a:spcPts val="0"/>
              </a:spcAft>
              <a:buSzPts val="1000"/>
              <a:tabLst>
                <a:tab pos="457200" algn="l"/>
              </a:tabLst>
            </a:pPr>
            <a:r>
              <a:rPr lang="en-US" b="1" u="sng" dirty="0">
                <a:latin typeface="Calibri" panose="020F0502020204030204" pitchFamily="34" charset="0"/>
                <a:ea typeface="Times New Roman" panose="02020603050405020304" pitchFamily="18" charset="0"/>
              </a:rPr>
              <a:t>Annual Reviews</a:t>
            </a:r>
          </a:p>
          <a:p>
            <a:pPr marL="342900" indent="-342900" fontAlgn="ctr">
              <a:buSzPts val="1000"/>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Start process for yearly data quality reviews</a:t>
            </a:r>
          </a:p>
          <a:p>
            <a:pPr marL="342900" indent="-342900" fontAlgn="ctr">
              <a:buSzPts val="1000"/>
              <a:buFont typeface="Symbol" panose="05050102010706020507" pitchFamily="18" charset="2"/>
              <a:buChar char=""/>
              <a:tabLst>
                <a:tab pos="457200" algn="l"/>
              </a:tabLst>
            </a:pPr>
            <a:endParaRPr lang="en-US" sz="1600" dirty="0">
              <a:latin typeface="Calibri" panose="020F0502020204030204" pitchFamily="34" charset="0"/>
              <a:ea typeface="Calibri" panose="020F0502020204030204" pitchFamily="34" charset="0"/>
            </a:endParaRPr>
          </a:p>
          <a:p>
            <a:pPr fontAlgn="ctr">
              <a:buSzPts val="1000"/>
              <a:tabLst>
                <a:tab pos="457200" algn="l"/>
              </a:tabLst>
            </a:pPr>
            <a:endParaRPr lang="en-US" sz="1600" dirty="0">
              <a:latin typeface="Calibri" panose="020F0502020204030204" pitchFamily="34" charset="0"/>
              <a:ea typeface="Calibri" panose="020F0502020204030204" pitchFamily="34" charset="0"/>
            </a:endParaRPr>
          </a:p>
          <a:p>
            <a:pPr fontAlgn="ctr">
              <a:buSzPts val="1000"/>
              <a:tabLst>
                <a:tab pos="457200" algn="l"/>
              </a:tabLst>
            </a:pP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16649689"/>
      </p:ext>
    </p:extLst>
  </p:cSld>
  <p:clrMapOvr>
    <a:masterClrMapping/>
  </p:clrMapOvr>
</p:sld>
</file>

<file path=ppt/theme/theme1.xml><?xml version="1.0" encoding="utf-8"?>
<a:theme xmlns:a="http://schemas.openxmlformats.org/drawingml/2006/main" name="Office Theme">
  <a:themeElements>
    <a:clrScheme name="HFS Brand Colors">
      <a:dk1>
        <a:srgbClr val="3D3633"/>
      </a:dk1>
      <a:lt1>
        <a:srgbClr val="FFFFFF"/>
      </a:lt1>
      <a:dk2>
        <a:srgbClr val="1C4285"/>
      </a:dk2>
      <a:lt2>
        <a:srgbClr val="FFFFFF"/>
      </a:lt2>
      <a:accent1>
        <a:srgbClr val="73B8E3"/>
      </a:accent1>
      <a:accent2>
        <a:srgbClr val="928CC3"/>
      </a:accent2>
      <a:accent3>
        <a:srgbClr val="F05E21"/>
      </a:accent3>
      <a:accent4>
        <a:srgbClr val="009978"/>
      </a:accent4>
      <a:accent5>
        <a:srgbClr val="78B269"/>
      </a:accent5>
      <a:accent6>
        <a:srgbClr val="F2BF1C"/>
      </a:accent6>
      <a:hlink>
        <a:srgbClr val="928CC3"/>
      </a:hlink>
      <a:folHlink>
        <a:srgbClr val="928C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3.xml><?xml version="1.0" encoding="utf-8"?>
<a:theme xmlns:a="http://schemas.openxmlformats.org/drawingml/2006/main" name="4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4.xml><?xml version="1.0" encoding="utf-8"?>
<a:theme xmlns:a="http://schemas.openxmlformats.org/drawingml/2006/main" name="8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5.xml><?xml version="1.0" encoding="utf-8"?>
<a:theme xmlns:a="http://schemas.openxmlformats.org/drawingml/2006/main" name="6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BA86D78AD1AB4AA361D93C015BCAA6" ma:contentTypeVersion="11" ma:contentTypeDescription="Create a new document." ma:contentTypeScope="" ma:versionID="40bc544ed67c4d17cb1f1626020fce3d">
  <xsd:schema xmlns:xsd="http://www.w3.org/2001/XMLSchema" xmlns:xs="http://www.w3.org/2001/XMLSchema" xmlns:p="http://schemas.microsoft.com/office/2006/metadata/properties" xmlns:ns1="http://schemas.microsoft.com/sharepoint/v3" xmlns:ns2="fc264ca8-812f-487b-b117-a3fb2c157861" xmlns:ns3="233c81d1-1123-40f2-841d-322edc83a6bb" targetNamespace="http://schemas.microsoft.com/office/2006/metadata/properties" ma:root="true" ma:fieldsID="c01fa7ccbd09c9c4afb0da8887ddd562" ns1:_="" ns2:_="" ns3:_="">
    <xsd:import namespace="http://schemas.microsoft.com/sharepoint/v3"/>
    <xsd:import namespace="fc264ca8-812f-487b-b117-a3fb2c157861"/>
    <xsd:import namespace="233c81d1-1123-40f2-841d-322edc83a6bb"/>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Purpose"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264ca8-812f-487b-b117-a3fb2c1578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urpose" ma:index="12" nillable="true" ma:displayName="Purpose" ma:internalName="Purpose">
      <xsd:simpleType>
        <xsd:restriction base="dms:Text">
          <xsd:maxLength value="255"/>
        </xsd:restrictio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3c81d1-1123-40f2-841d-322edc83a6b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urpose xmlns="fc264ca8-812f-487b-b117-a3fb2c157861" xsi:nil="true"/>
  </documentManagement>
</p:properties>
</file>

<file path=customXml/itemProps1.xml><?xml version="1.0" encoding="utf-8"?>
<ds:datastoreItem xmlns:ds="http://schemas.openxmlformats.org/officeDocument/2006/customXml" ds:itemID="{E8E4AC05-8F71-4B5A-9979-682FD8BEC2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c264ca8-812f-487b-b117-a3fb2c157861"/>
    <ds:schemaRef ds:uri="233c81d1-1123-40f2-841d-322edc83a6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83FD41-8B2B-4A6F-8D12-DAFDE1311352}">
  <ds:schemaRefs>
    <ds:schemaRef ds:uri="http://schemas.microsoft.com/sharepoint/v3/contenttype/forms"/>
  </ds:schemaRefs>
</ds:datastoreItem>
</file>

<file path=customXml/itemProps3.xml><?xml version="1.0" encoding="utf-8"?>
<ds:datastoreItem xmlns:ds="http://schemas.openxmlformats.org/officeDocument/2006/customXml" ds:itemID="{E4373D8C-A482-49FF-BF7D-AA0C34A47248}">
  <ds:schemaRefs>
    <ds:schemaRef ds:uri="fc264ca8-812f-487b-b117-a3fb2c157861"/>
    <ds:schemaRef ds:uri="http://purl.org/dc/elements/1.1/"/>
    <ds:schemaRef ds:uri="233c81d1-1123-40f2-841d-322edc83a6bb"/>
    <ds:schemaRef ds:uri="http://purl.org/dc/dcmitype/"/>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138</TotalTime>
  <Words>4255</Words>
  <Application>Microsoft Office PowerPoint</Application>
  <PresentationFormat>Widescreen</PresentationFormat>
  <Paragraphs>533</Paragraphs>
  <Slides>38</Slides>
  <Notes>29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38</vt:i4>
      </vt:variant>
    </vt:vector>
  </HeadingPairs>
  <TitlesOfParts>
    <vt:vector size="53" baseType="lpstr">
      <vt:lpstr>Arial</vt:lpstr>
      <vt:lpstr>Calibri</vt:lpstr>
      <vt:lpstr>Calibri Light</vt:lpstr>
      <vt:lpstr>Corbel</vt:lpstr>
      <vt:lpstr>Courier New</vt:lpstr>
      <vt:lpstr>Helvetica</vt:lpstr>
      <vt:lpstr>Roboto Light</vt:lpstr>
      <vt:lpstr>Symbol</vt:lpstr>
      <vt:lpstr>Times New Roman</vt:lpstr>
      <vt:lpstr>Wingdings</vt:lpstr>
      <vt:lpstr>Office Theme</vt:lpstr>
      <vt:lpstr>3_Office Theme</vt:lpstr>
      <vt:lpstr>4_Office Theme</vt:lpstr>
      <vt:lpstr>8_Office Theme</vt:lpstr>
      <vt:lpstr>6_Office Theme</vt:lpstr>
      <vt:lpstr>HealthChoice Illinois ADT  Clinical Collaboration Group  Collaborate to Improve Patient Outcomes</vt:lpstr>
      <vt:lpstr>Agenda</vt:lpstr>
      <vt:lpstr>HealthChoice Illinois ADT Program Updates </vt:lpstr>
      <vt:lpstr>HFS HealthChoice Illinois ADT Program Goals</vt:lpstr>
      <vt:lpstr>Project Timeline </vt:lpstr>
      <vt:lpstr>Connected Facilities</vt:lpstr>
      <vt:lpstr>Provider Notice Review </vt:lpstr>
      <vt:lpstr>Hospital Provider Notice</vt:lpstr>
      <vt:lpstr>Remediation Outcome Goals</vt:lpstr>
      <vt:lpstr>Provider Notice  FQHC, CMHC, CHC, SUPR</vt:lpstr>
      <vt:lpstr>PowerPoint Presentation</vt:lpstr>
      <vt:lpstr>FQHC, CMHC, BHC, SUPR</vt:lpstr>
      <vt:lpstr>PowerPoint Presentation</vt:lpstr>
      <vt:lpstr>The Care Collaboration Network Effect </vt:lpstr>
      <vt:lpstr>Market-Leading Long-Term Care EHR + the Most Expansive  Care Collaboration Network</vt:lpstr>
      <vt:lpstr>Nationwide Network Impact</vt:lpstr>
      <vt:lpstr>Nationwide Network Effect</vt:lpstr>
      <vt:lpstr>PowerPoint Presentation</vt:lpstr>
      <vt:lpstr>HEDIS Measures MCOs and Health Plans Use</vt:lpstr>
      <vt:lpstr>Driving Collaboration</vt:lpstr>
      <vt:lpstr>Patient Attribution/Eligibility File Best Practices   Brian Bench </vt:lpstr>
      <vt:lpstr>Eligibility File Best Practice Overview</vt:lpstr>
      <vt:lpstr>Clinic Eligibility File Standard Columns</vt:lpstr>
      <vt:lpstr>Eligibility File Submission and Maintenance</vt:lpstr>
      <vt:lpstr>Social Security Numbers</vt:lpstr>
      <vt:lpstr>Security Reminder </vt:lpstr>
      <vt:lpstr>Behavioral Health information as Sensitive Data </vt:lpstr>
      <vt:lpstr>Collaboration-  What are the Possibilities? </vt:lpstr>
      <vt:lpstr>Care Collaboration Best Practices</vt:lpstr>
      <vt:lpstr>Care Collaboration Best Practices</vt:lpstr>
      <vt:lpstr>Portal Feature </vt:lpstr>
      <vt:lpstr>‘View More’ and Other Blue Highlighted Areas</vt:lpstr>
      <vt:lpstr>Patient Search</vt:lpstr>
      <vt:lpstr>CCG Schedule and Resources </vt:lpstr>
      <vt:lpstr>Save The Dates for the 2024 CCG Events!</vt:lpstr>
      <vt:lpstr>Would you like help adding Providers to your File or more info on using SFTP for submitting? Please indicate here , and PCC will contact you. </vt:lpstr>
      <vt:lpstr>Do you have questions about the Provider Notice requirement, and would like to discuss?  Please indicate here, and HFS will contact you.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Rhett Holzmacher</dc:creator>
  <cp:lastModifiedBy>Nancy Sehy</cp:lastModifiedBy>
  <cp:revision>2</cp:revision>
  <dcterms:created xsi:type="dcterms:W3CDTF">2022-09-22T21:24:39Z</dcterms:created>
  <dcterms:modified xsi:type="dcterms:W3CDTF">2024-02-22T16:48:48Z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0x01010079BA86D78AD1AB4AA361D93C015BCAA6</vt:lpwstr>
  </property>
</Properties>
</file>