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49"/>
  </p:notesMasterIdLst>
  <p:handoutMasterIdLst>
    <p:handoutMasterId r:id="rId50"/>
  </p:handoutMasterIdLst>
  <p:sldIdLst>
    <p:sldId id="333" r:id="rId5"/>
    <p:sldId id="319" r:id="rId6"/>
    <p:sldId id="357" r:id="rId7"/>
    <p:sldId id="312" r:id="rId8"/>
    <p:sldId id="320" r:id="rId9"/>
    <p:sldId id="261" r:id="rId10"/>
    <p:sldId id="260" r:id="rId11"/>
    <p:sldId id="2830" r:id="rId12"/>
    <p:sldId id="262" r:id="rId13"/>
    <p:sldId id="336" r:id="rId14"/>
    <p:sldId id="337" r:id="rId15"/>
    <p:sldId id="338" r:id="rId16"/>
    <p:sldId id="272" r:id="rId17"/>
    <p:sldId id="339" r:id="rId18"/>
    <p:sldId id="340" r:id="rId19"/>
    <p:sldId id="341" r:id="rId20"/>
    <p:sldId id="348" r:id="rId21"/>
    <p:sldId id="2831" r:id="rId22"/>
    <p:sldId id="355" r:id="rId23"/>
    <p:sldId id="350" r:id="rId24"/>
    <p:sldId id="351" r:id="rId25"/>
    <p:sldId id="352" r:id="rId26"/>
    <p:sldId id="2842" r:id="rId27"/>
    <p:sldId id="323" r:id="rId28"/>
    <p:sldId id="2819" r:id="rId29"/>
    <p:sldId id="2820" r:id="rId30"/>
    <p:sldId id="2821" r:id="rId31"/>
    <p:sldId id="2822" r:id="rId32"/>
    <p:sldId id="2823" r:id="rId33"/>
    <p:sldId id="2826" r:id="rId34"/>
    <p:sldId id="2825" r:id="rId35"/>
    <p:sldId id="2827" r:id="rId36"/>
    <p:sldId id="342" r:id="rId37"/>
    <p:sldId id="2832" r:id="rId38"/>
    <p:sldId id="2833" r:id="rId39"/>
    <p:sldId id="2834" r:id="rId40"/>
    <p:sldId id="363" r:id="rId41"/>
    <p:sldId id="2835" r:id="rId42"/>
    <p:sldId id="2836" r:id="rId43"/>
    <p:sldId id="2837" r:id="rId44"/>
    <p:sldId id="2838" r:id="rId45"/>
    <p:sldId id="2839" r:id="rId46"/>
    <p:sldId id="2840" r:id="rId47"/>
    <p:sldId id="2841"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tteberry, Kate" initials="AK" lastIdx="12" clrIdx="0"/>
  <p:cmAuthor id="2" name="Dunne, Margaret" initials="DM"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7"/>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D9FFD1-474D-4053-89FE-16FDF4BEE8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58584B6-5D9F-4EF7-9451-8D7F85D83B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609C7B-D96E-4F7A-8ACA-BEE5C1F78A95}" type="datetime1">
              <a:rPr lang="en-US" smtClean="0"/>
              <a:t>2/18/2020</a:t>
            </a:fld>
            <a:endParaRPr lang="en-US"/>
          </a:p>
        </p:txBody>
      </p:sp>
      <p:sp>
        <p:nvSpPr>
          <p:cNvPr id="4" name="Footer Placeholder 3">
            <a:extLst>
              <a:ext uri="{FF2B5EF4-FFF2-40B4-BE49-F238E27FC236}">
                <a16:creationId xmlns:a16="http://schemas.microsoft.com/office/drawing/2014/main" id="{F10F7DE9-9D88-414D-A9FA-F4BAAA915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F956AC-6950-47FB-9DAB-E714A44C0C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792468-AC0B-4D99-8AD2-543C1815EB9B}" type="slidenum">
              <a:rPr lang="en-US" smtClean="0"/>
              <a:t>‹#›</a:t>
            </a:fld>
            <a:endParaRPr lang="en-US"/>
          </a:p>
        </p:txBody>
      </p:sp>
    </p:spTree>
    <p:extLst>
      <p:ext uri="{BB962C8B-B14F-4D97-AF65-F5344CB8AC3E}">
        <p14:creationId xmlns:p14="http://schemas.microsoft.com/office/powerpoint/2010/main" val="262299513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87180C-057C-4352-B0C3-90D42133B126}" type="datetime1">
              <a:rPr lang="en-US" smtClean="0"/>
              <a:t>2/18/2020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75DF72-62C3-40D7-927A-D5EA5BF62A76}" type="slidenum">
              <a:rPr lang="en-US" smtClean="0"/>
              <a:t>‹#›</a:t>
            </a:fld>
            <a:endParaRPr lang="en-US" dirty="0"/>
          </a:p>
        </p:txBody>
      </p:sp>
    </p:spTree>
    <p:extLst>
      <p:ext uri="{BB962C8B-B14F-4D97-AF65-F5344CB8AC3E}">
        <p14:creationId xmlns:p14="http://schemas.microsoft.com/office/powerpoint/2010/main" val="94499777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5375EE6-961B-48E2-A848-42BD217AE6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AA166B3-E8DC-4890-A37C-BCB45549D5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Hi Everyone, I’m Margaret Dunne with the Illinois Department of Healthcare and Family Services. Today I am going to review the ABE Partner Portal and new functionality available to Hospitals through ABE</a:t>
            </a:r>
          </a:p>
          <a:p>
            <a:pPr>
              <a:spcBef>
                <a:spcPct val="0"/>
              </a:spcBef>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44FABFAB-600B-453E-BCCC-C5EFD5A026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74BFC65-6944-495F-8333-BA93B9D23D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These are working links, however you can also find on the Forms page</a:t>
            </a:r>
          </a:p>
          <a:p>
            <a:pPr>
              <a:spcBef>
                <a:spcPct val="0"/>
              </a:spcBef>
            </a:pP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User account will “lock” after several incorrect password attempts. This lock out lasts for 60 minutes – HFS cannot “unlock” your account!</a:t>
            </a:r>
          </a:p>
        </p:txBody>
      </p:sp>
    </p:spTree>
    <p:extLst>
      <p:ext uri="{BB962C8B-B14F-4D97-AF65-F5344CB8AC3E}">
        <p14:creationId xmlns:p14="http://schemas.microsoft.com/office/powerpoint/2010/main" val="394194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A317E9A-78CB-4005-BA58-5EC6D7106A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EB75D304-357E-4312-8632-F291AC5D6F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Multi-factor authentication is a process in which a code must be entered  to log into a system. Only the registered email can get the code</a:t>
            </a:r>
          </a:p>
          <a:p>
            <a:pPr>
              <a:spcBef>
                <a:spcPct val="0"/>
              </a:spcBef>
            </a:pPr>
            <a:r>
              <a:rPr lang="en-US" altLang="en-US"/>
              <a:t>adds a layer of security – required by federal regulations</a:t>
            </a:r>
          </a:p>
          <a:p>
            <a:pPr>
              <a:spcBef>
                <a:spcPct val="0"/>
              </a:spcBef>
            </a:pPr>
            <a:r>
              <a:rPr lang="en-US" altLang="en-US"/>
              <a:t>First time only e-mail activation.</a:t>
            </a:r>
          </a:p>
          <a:p>
            <a:pPr>
              <a:spcBef>
                <a:spcPct val="0"/>
              </a:spcBef>
            </a:pPr>
            <a:r>
              <a:rPr lang="en-US" altLang="en-US"/>
              <a:t> Email used when setting up your account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9E034B1-EE83-4E1D-B8B0-E31F5A53CC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5B293930-C2D9-4614-B51D-2758C865A5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 my experience the code is sent pretty quickly, however, there are days when the system is slower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4D0F868-7B06-4B21-AD75-588C35ACBD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CDD999F4-CE6B-4E1E-B3A3-06520630A3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Access Authentication every time!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7AADD175-32E2-41C7-B953-5F1673C406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F3C7D42-6907-4AF5-A5AE-D20A4BE996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screen may look different depending on your hospitals functionality in the portal in the future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Interface with each other and pass information back and forth</a:t>
            </a:r>
          </a:p>
          <a:p>
            <a:endParaRPr lang="en-US" dirty="0"/>
          </a:p>
          <a:p>
            <a:endParaRPr lang="en-US" dirty="0"/>
          </a:p>
        </p:txBody>
      </p:sp>
    </p:spTree>
    <p:extLst>
      <p:ext uri="{BB962C8B-B14F-4D97-AF65-F5344CB8AC3E}">
        <p14:creationId xmlns:p14="http://schemas.microsoft.com/office/powerpoint/2010/main" val="155405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6937030-0C38-4258-9711-1C3C3D0F21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DB06374D-7A68-44D2-BEC9-4C3EA5006D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May, or may not be familiar with and have  used ABE already</a:t>
            </a:r>
          </a:p>
          <a:p>
            <a:pPr>
              <a:spcBef>
                <a:spcPct val="0"/>
              </a:spcBef>
            </a:pPr>
            <a:r>
              <a:rPr lang="en-US" altLang="en-US" dirty="0"/>
              <a:t>For the purposes of this presentation we will be talking specifically about new functionalities for hospitals</a:t>
            </a:r>
          </a:p>
          <a:p>
            <a:pPr>
              <a:spcBef>
                <a:spcPct val="0"/>
              </a:spcBef>
            </a:pPr>
            <a:r>
              <a:rPr lang="en-US" altLang="en-US" dirty="0"/>
              <a:t>Because of the large number of hospitals and other agencies that currently use and will be using ABE, we’d like to keep one point of contact per agency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90BFF92-4273-41B3-A5F4-F6F5A3CC41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9DF92E7C-3C2C-4188-B685-531C73DBBA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Who can use the Partner Portal? Agencies that are registered as: Medical Presumptive Eligibility Providers, All Kids Application Providers, or Hospital Providers can use the Partner Portal, however, only entities with a HOSPITAL ID will be able to use the new, Report of Birth functionality!</a:t>
            </a:r>
          </a:p>
          <a:p>
            <a:pPr>
              <a:spcBef>
                <a:spcPct val="0"/>
              </a:spcBef>
            </a:pPr>
            <a:r>
              <a:rPr lang="en-US" altLang="en-US" dirty="0"/>
              <a:t>ASA – Giving and taking away! Point of contact</a:t>
            </a:r>
          </a:p>
          <a:p>
            <a:pPr>
              <a:spcBef>
                <a:spcPct val="0"/>
              </a:spcBef>
            </a:pPr>
            <a:r>
              <a:rPr lang="en-US" altLang="en-US" dirty="0"/>
              <a:t>The ASA is the “Gatekeeper” for the Partner Portal for their Agency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29817B9-AA02-4D69-8CC1-9B9B2E199D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0C1B5679-B342-470A-81C7-01F58D3018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Top login is for customers applying for benefits!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4033C6F-3F5A-4122-B9F0-566C3C2163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05A7FCE-03B8-4FB5-A855-18367D14F9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Responsibility of the ASA to ‘take away’ privileges!</a:t>
            </a:r>
          </a:p>
          <a:p>
            <a:pPr>
              <a:spcBef>
                <a:spcPct val="0"/>
              </a:spcBef>
            </a:pPr>
            <a:r>
              <a:rPr lang="en-US" altLang="en-US"/>
              <a:t>Using work email prevents individuals from accessing the functionality once they have left an organization – 2</a:t>
            </a:r>
            <a:r>
              <a:rPr lang="en-US" altLang="en-US" baseline="30000"/>
              <a:t>nd</a:t>
            </a:r>
            <a:r>
              <a:rPr lang="en-US" altLang="en-US"/>
              <a:t> layer of security.</a:t>
            </a:r>
          </a:p>
          <a:p>
            <a:pPr>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FD3B6D6-CAF6-4286-98CE-37A73D02BA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756BC60-CD8B-47B2-8BE0-D166F70E39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ALL ASAs must choose both!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BAFFF829-5FA0-41C4-B185-80AE81CE3D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8FD2D74D-D516-4B3A-AE44-9FC1EAF5C0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User IDs cannot be recovered if forgotten!</a:t>
            </a:r>
          </a:p>
          <a:p>
            <a:pPr>
              <a:spcBef>
                <a:spcPct val="0"/>
              </a:spcBef>
            </a:pPr>
            <a:r>
              <a:rPr lang="en-US" altLang="en-US" dirty="0"/>
              <a:t>Passwords can only be reset if you know the answers to your secret questions! HFS cannot reset accounts or tell you what your password or ID 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DFB72DA-7722-496D-B649-BD53042949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DF60228-1A6C-4708-BE28-8CF0A40D90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ASA – only put number in first box!</a:t>
            </a:r>
          </a:p>
          <a:p>
            <a:pPr>
              <a:spcBef>
                <a:spcPct val="0"/>
              </a:spcBef>
            </a:pPr>
            <a:r>
              <a:rPr lang="en-US" altLang="en-US"/>
              <a:t>You may add more boxes if you are working at multiple hospitals Click add to display more Provider ID fields </a:t>
            </a:r>
          </a:p>
          <a:p>
            <a:pPr>
              <a:spcBef>
                <a:spcPct val="0"/>
              </a:spcBef>
            </a:pPr>
            <a:r>
              <a:rPr lang="en-US" altLang="en-US"/>
              <a:t>Simply hit delete if you mistakenly added a box</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9579E8A1-7A7D-43CA-B588-EFC3AB226B37}"/>
              </a:ext>
            </a:extLst>
          </p:cNvPr>
          <p:cNvSpPr>
            <a:spLocks noGrp="1"/>
          </p:cNvSpPr>
          <p:nvPr>
            <p:ph type="sldNum" sz="quarter" idx="10"/>
          </p:nvPr>
        </p:nvSpPr>
        <p:spPr>
          <a:ln/>
        </p:spPr>
        <p:txBody>
          <a:bodyPr/>
          <a:lstStyle>
            <a:lvl1pPr>
              <a:defRPr/>
            </a:lvl1pPr>
          </a:lstStyle>
          <a:p>
            <a:pPr>
              <a:defRPr/>
            </a:pPr>
            <a:fld id="{C859FFF6-6BBB-4DBD-A536-0D06FA82986C}" type="slidenum">
              <a:rPr lang="en-US"/>
              <a:pPr>
                <a:defRPr/>
              </a:pPr>
              <a:t>‹#›</a:t>
            </a:fld>
            <a:endParaRPr lang="en-US"/>
          </a:p>
        </p:txBody>
      </p:sp>
      <p:sp>
        <p:nvSpPr>
          <p:cNvPr id="5" name="Footer Placeholder 4">
            <a:extLst>
              <a:ext uri="{FF2B5EF4-FFF2-40B4-BE49-F238E27FC236}">
                <a16:creationId xmlns:a16="http://schemas.microsoft.com/office/drawing/2014/main" id="{816E4D8B-91D1-4797-B5C3-FE2CB6C0047F}"/>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BB5F584F-439F-48A4-8DD2-E70AE77374C5}"/>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2423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9296A38-458F-46A7-81D9-EBDB4F2B464C}"/>
              </a:ext>
            </a:extLst>
          </p:cNvPr>
          <p:cNvSpPr>
            <a:spLocks noGrp="1"/>
          </p:cNvSpPr>
          <p:nvPr>
            <p:ph type="sldNum" sz="quarter" idx="10"/>
          </p:nvPr>
        </p:nvSpPr>
        <p:spPr>
          <a:ln/>
        </p:spPr>
        <p:txBody>
          <a:bodyPr/>
          <a:lstStyle>
            <a:lvl1pPr>
              <a:defRPr/>
            </a:lvl1pPr>
          </a:lstStyle>
          <a:p>
            <a:pPr>
              <a:defRPr/>
            </a:pPr>
            <a:fld id="{D5577D20-DA2D-442B-8865-1F4603C68795}" type="slidenum">
              <a:rPr lang="en-US"/>
              <a:pPr>
                <a:defRPr/>
              </a:pPr>
              <a:t>‹#›</a:t>
            </a:fld>
            <a:endParaRPr lang="en-US"/>
          </a:p>
        </p:txBody>
      </p:sp>
      <p:sp>
        <p:nvSpPr>
          <p:cNvPr id="5" name="Footer Placeholder 4">
            <a:extLst>
              <a:ext uri="{FF2B5EF4-FFF2-40B4-BE49-F238E27FC236}">
                <a16:creationId xmlns:a16="http://schemas.microsoft.com/office/drawing/2014/main" id="{7653EED7-2C90-4A0B-A21F-6041EC9138DC}"/>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DEFF6DCD-3473-46D8-B705-C62715030B8B}"/>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929977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B81F2D4-8FF6-4679-89A9-B6B44A0139B6}"/>
              </a:ext>
            </a:extLst>
          </p:cNvPr>
          <p:cNvSpPr>
            <a:spLocks noGrp="1"/>
          </p:cNvSpPr>
          <p:nvPr>
            <p:ph type="sldNum" sz="quarter" idx="10"/>
          </p:nvPr>
        </p:nvSpPr>
        <p:spPr>
          <a:ln/>
        </p:spPr>
        <p:txBody>
          <a:bodyPr/>
          <a:lstStyle>
            <a:lvl1pPr>
              <a:defRPr/>
            </a:lvl1pPr>
          </a:lstStyle>
          <a:p>
            <a:pPr>
              <a:defRPr/>
            </a:pPr>
            <a:fld id="{C5701BDE-9A09-4CE9-A689-BC9D744F9BC5}" type="slidenum">
              <a:rPr lang="en-US"/>
              <a:pPr>
                <a:defRPr/>
              </a:pPr>
              <a:t>‹#›</a:t>
            </a:fld>
            <a:endParaRPr lang="en-US"/>
          </a:p>
        </p:txBody>
      </p:sp>
      <p:sp>
        <p:nvSpPr>
          <p:cNvPr id="5" name="Footer Placeholder 4">
            <a:extLst>
              <a:ext uri="{FF2B5EF4-FFF2-40B4-BE49-F238E27FC236}">
                <a16:creationId xmlns:a16="http://schemas.microsoft.com/office/drawing/2014/main" id="{4EE3B7A8-CBCA-419D-9683-EC76864EDCDC}"/>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2572D2B3-5977-47A4-B1CB-CA51148F62FB}"/>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13794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B23693A-C52B-440A-841D-082B5E2607A5}"/>
              </a:ext>
            </a:extLst>
          </p:cNvPr>
          <p:cNvSpPr>
            <a:spLocks noGrp="1"/>
          </p:cNvSpPr>
          <p:nvPr>
            <p:ph type="sldNum" sz="quarter" idx="10"/>
          </p:nvPr>
        </p:nvSpPr>
        <p:spPr>
          <a:ln/>
        </p:spPr>
        <p:txBody>
          <a:bodyPr/>
          <a:lstStyle>
            <a:lvl1pPr>
              <a:defRPr/>
            </a:lvl1pPr>
          </a:lstStyle>
          <a:p>
            <a:pPr>
              <a:defRPr/>
            </a:pPr>
            <a:fld id="{4D3917E1-AB78-4C55-AF8A-467DA0B9C539}" type="slidenum">
              <a:rPr lang="en-US"/>
              <a:pPr>
                <a:defRPr/>
              </a:pPr>
              <a:t>‹#›</a:t>
            </a:fld>
            <a:endParaRPr lang="en-US"/>
          </a:p>
        </p:txBody>
      </p:sp>
      <p:sp>
        <p:nvSpPr>
          <p:cNvPr id="5" name="Footer Placeholder 4">
            <a:extLst>
              <a:ext uri="{FF2B5EF4-FFF2-40B4-BE49-F238E27FC236}">
                <a16:creationId xmlns:a16="http://schemas.microsoft.com/office/drawing/2014/main" id="{C37BF52C-4234-4434-B6D3-B725089010A5}"/>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DD1A7781-19A7-4580-9401-A046121F7792}"/>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89491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FD43E7C2-0BA7-4D12-AB56-663DD5DF16B6}"/>
              </a:ext>
            </a:extLst>
          </p:cNvPr>
          <p:cNvSpPr>
            <a:spLocks noGrp="1"/>
          </p:cNvSpPr>
          <p:nvPr>
            <p:ph type="sldNum" sz="quarter" idx="10"/>
          </p:nvPr>
        </p:nvSpPr>
        <p:spPr>
          <a:ln/>
        </p:spPr>
        <p:txBody>
          <a:bodyPr/>
          <a:lstStyle>
            <a:lvl1pPr>
              <a:defRPr/>
            </a:lvl1pPr>
          </a:lstStyle>
          <a:p>
            <a:pPr>
              <a:defRPr/>
            </a:pPr>
            <a:fld id="{C9465FF1-BC55-4083-AD1C-9FFA5C988B5C}" type="slidenum">
              <a:rPr lang="en-US"/>
              <a:pPr>
                <a:defRPr/>
              </a:pPr>
              <a:t>‹#›</a:t>
            </a:fld>
            <a:endParaRPr lang="en-US"/>
          </a:p>
        </p:txBody>
      </p:sp>
      <p:sp>
        <p:nvSpPr>
          <p:cNvPr id="5" name="Footer Placeholder 4">
            <a:extLst>
              <a:ext uri="{FF2B5EF4-FFF2-40B4-BE49-F238E27FC236}">
                <a16:creationId xmlns:a16="http://schemas.microsoft.com/office/drawing/2014/main" id="{A08552F1-9FC0-4A80-9144-E0A6A4EDEE03}"/>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08D49FDE-8ED3-45EF-82C4-6DC28C26170A}"/>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489377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63335180-324A-43E1-B99E-686AE9023FF0}"/>
              </a:ext>
            </a:extLst>
          </p:cNvPr>
          <p:cNvSpPr>
            <a:spLocks noGrp="1"/>
          </p:cNvSpPr>
          <p:nvPr>
            <p:ph type="sldNum" sz="quarter" idx="10"/>
          </p:nvPr>
        </p:nvSpPr>
        <p:spPr>
          <a:ln/>
        </p:spPr>
        <p:txBody>
          <a:bodyPr/>
          <a:lstStyle>
            <a:lvl1pPr>
              <a:defRPr/>
            </a:lvl1pPr>
          </a:lstStyle>
          <a:p>
            <a:pPr>
              <a:defRPr/>
            </a:pPr>
            <a:fld id="{ECC93A50-037E-44E1-A241-64484344DF09}" type="slidenum">
              <a:rPr lang="en-US"/>
              <a:pPr>
                <a:defRPr/>
              </a:pPr>
              <a:t>‹#›</a:t>
            </a:fld>
            <a:endParaRPr lang="en-US"/>
          </a:p>
        </p:txBody>
      </p:sp>
      <p:sp>
        <p:nvSpPr>
          <p:cNvPr id="6" name="Footer Placeholder 4">
            <a:extLst>
              <a:ext uri="{FF2B5EF4-FFF2-40B4-BE49-F238E27FC236}">
                <a16:creationId xmlns:a16="http://schemas.microsoft.com/office/drawing/2014/main" id="{D2F322A5-608B-45F0-BEA0-1046798D2561}"/>
              </a:ext>
            </a:extLst>
          </p:cNvPr>
          <p:cNvSpPr>
            <a:spLocks noGrp="1"/>
          </p:cNvSpPr>
          <p:nvPr>
            <p:ph type="ftr" sz="quarter" idx="11"/>
          </p:nvPr>
        </p:nvSpPr>
        <p:spPr/>
        <p:txBody>
          <a:bodyPr/>
          <a:lstStyle>
            <a:lvl1pPr>
              <a:defRPr/>
            </a:lvl1pPr>
          </a:lstStyle>
          <a:p>
            <a:pPr>
              <a:defRPr/>
            </a:pPr>
            <a:endParaRPr lang="en-US"/>
          </a:p>
        </p:txBody>
      </p:sp>
      <p:sp>
        <p:nvSpPr>
          <p:cNvPr id="7" name="Date Placeholder 3">
            <a:extLst>
              <a:ext uri="{FF2B5EF4-FFF2-40B4-BE49-F238E27FC236}">
                <a16:creationId xmlns:a16="http://schemas.microsoft.com/office/drawing/2014/main" id="{360E8DBC-A389-4179-BAD6-784F313D8490}"/>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3293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4FC5FCE-CFC0-45CE-B571-219BCAEC9B92}"/>
              </a:ext>
            </a:extLst>
          </p:cNvPr>
          <p:cNvSpPr>
            <a:spLocks noGrp="1"/>
          </p:cNvSpPr>
          <p:nvPr>
            <p:ph type="sldNum" sz="quarter" idx="10"/>
          </p:nvPr>
        </p:nvSpPr>
        <p:spPr>
          <a:ln/>
        </p:spPr>
        <p:txBody>
          <a:bodyPr/>
          <a:lstStyle>
            <a:lvl1pPr>
              <a:defRPr/>
            </a:lvl1pPr>
          </a:lstStyle>
          <a:p>
            <a:pPr>
              <a:defRPr/>
            </a:pPr>
            <a:fld id="{B4829800-C9C5-4E37-BB75-C637F973D805}" type="slidenum">
              <a:rPr lang="en-US"/>
              <a:pPr>
                <a:defRPr/>
              </a:pPr>
              <a:t>‹#›</a:t>
            </a:fld>
            <a:endParaRPr lang="en-US"/>
          </a:p>
        </p:txBody>
      </p:sp>
      <p:sp>
        <p:nvSpPr>
          <p:cNvPr id="8" name="Footer Placeholder 4">
            <a:extLst>
              <a:ext uri="{FF2B5EF4-FFF2-40B4-BE49-F238E27FC236}">
                <a16:creationId xmlns:a16="http://schemas.microsoft.com/office/drawing/2014/main" id="{351CC000-8BE1-49A2-B167-A5C04B6C2DBE}"/>
              </a:ext>
            </a:extLst>
          </p:cNvPr>
          <p:cNvSpPr>
            <a:spLocks noGrp="1"/>
          </p:cNvSpPr>
          <p:nvPr>
            <p:ph type="ftr" sz="quarter" idx="11"/>
          </p:nvPr>
        </p:nvSpPr>
        <p:spPr/>
        <p:txBody>
          <a:bodyPr/>
          <a:lstStyle>
            <a:lvl1pPr>
              <a:defRPr/>
            </a:lvl1pPr>
          </a:lstStyle>
          <a:p>
            <a:pPr>
              <a:defRPr/>
            </a:pPr>
            <a:endParaRPr lang="en-US"/>
          </a:p>
        </p:txBody>
      </p:sp>
      <p:sp>
        <p:nvSpPr>
          <p:cNvPr id="9" name="Date Placeholder 3">
            <a:extLst>
              <a:ext uri="{FF2B5EF4-FFF2-40B4-BE49-F238E27FC236}">
                <a16:creationId xmlns:a16="http://schemas.microsoft.com/office/drawing/2014/main" id="{E082AEC5-22DE-47A1-881B-89DF9B631105}"/>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56979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39E40B27-1A9E-4D90-840B-6ED83828693D}"/>
              </a:ext>
            </a:extLst>
          </p:cNvPr>
          <p:cNvSpPr>
            <a:spLocks noGrp="1"/>
          </p:cNvSpPr>
          <p:nvPr>
            <p:ph type="sldNum" sz="quarter" idx="10"/>
          </p:nvPr>
        </p:nvSpPr>
        <p:spPr>
          <a:ln/>
        </p:spPr>
        <p:txBody>
          <a:bodyPr/>
          <a:lstStyle>
            <a:lvl1pPr>
              <a:defRPr/>
            </a:lvl1pPr>
          </a:lstStyle>
          <a:p>
            <a:pPr>
              <a:defRPr/>
            </a:pPr>
            <a:fld id="{7A8147B7-8DDB-42D4-B2E5-9F8DBC5DC269}" type="slidenum">
              <a:rPr lang="en-US"/>
              <a:pPr>
                <a:defRPr/>
              </a:pPr>
              <a:t>‹#›</a:t>
            </a:fld>
            <a:endParaRPr lang="en-US"/>
          </a:p>
        </p:txBody>
      </p:sp>
      <p:sp>
        <p:nvSpPr>
          <p:cNvPr id="4" name="Footer Placeholder 4">
            <a:extLst>
              <a:ext uri="{FF2B5EF4-FFF2-40B4-BE49-F238E27FC236}">
                <a16:creationId xmlns:a16="http://schemas.microsoft.com/office/drawing/2014/main" id="{4AE58C46-C693-4C99-847A-A5A8AFCDADCC}"/>
              </a:ext>
            </a:extLst>
          </p:cNvPr>
          <p:cNvSpPr>
            <a:spLocks noGrp="1"/>
          </p:cNvSpPr>
          <p:nvPr>
            <p:ph type="ftr" sz="quarter" idx="11"/>
          </p:nvPr>
        </p:nvSpPr>
        <p:spPr/>
        <p:txBody>
          <a:bodyPr/>
          <a:lstStyle>
            <a:lvl1pPr>
              <a:defRPr/>
            </a:lvl1pPr>
          </a:lstStyle>
          <a:p>
            <a:pPr>
              <a:defRPr/>
            </a:pPr>
            <a:endParaRPr lang="en-US"/>
          </a:p>
        </p:txBody>
      </p:sp>
      <p:sp>
        <p:nvSpPr>
          <p:cNvPr id="5" name="Date Placeholder 3">
            <a:extLst>
              <a:ext uri="{FF2B5EF4-FFF2-40B4-BE49-F238E27FC236}">
                <a16:creationId xmlns:a16="http://schemas.microsoft.com/office/drawing/2014/main" id="{BE9C057F-8EE0-4DF7-A629-A1E9E11459CB}"/>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05579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72353BC-36C1-4D9C-A29C-493C46D4DE4F}"/>
              </a:ext>
            </a:extLst>
          </p:cNvPr>
          <p:cNvSpPr>
            <a:spLocks noGrp="1"/>
          </p:cNvSpPr>
          <p:nvPr>
            <p:ph type="sldNum" sz="quarter" idx="10"/>
          </p:nvPr>
        </p:nvSpPr>
        <p:spPr>
          <a:ln/>
        </p:spPr>
        <p:txBody>
          <a:bodyPr/>
          <a:lstStyle>
            <a:lvl1pPr>
              <a:defRPr/>
            </a:lvl1pPr>
          </a:lstStyle>
          <a:p>
            <a:pPr>
              <a:defRPr/>
            </a:pPr>
            <a:fld id="{49F27B95-0AAC-42F6-AA7B-754C54DF1F76}" type="slidenum">
              <a:rPr lang="en-US"/>
              <a:pPr>
                <a:defRPr/>
              </a:pPr>
              <a:t>‹#›</a:t>
            </a:fld>
            <a:endParaRPr lang="en-US"/>
          </a:p>
        </p:txBody>
      </p:sp>
      <p:sp>
        <p:nvSpPr>
          <p:cNvPr id="3" name="Footer Placeholder 4">
            <a:extLst>
              <a:ext uri="{FF2B5EF4-FFF2-40B4-BE49-F238E27FC236}">
                <a16:creationId xmlns:a16="http://schemas.microsoft.com/office/drawing/2014/main" id="{4A341AB1-120E-49A8-B871-2BA80A682A42}"/>
              </a:ext>
            </a:extLst>
          </p:cNvPr>
          <p:cNvSpPr>
            <a:spLocks noGrp="1"/>
          </p:cNvSpPr>
          <p:nvPr>
            <p:ph type="ftr" sz="quarter" idx="11"/>
          </p:nvPr>
        </p:nvSpPr>
        <p:spPr/>
        <p:txBody>
          <a:bodyPr/>
          <a:lstStyle>
            <a:lvl1pPr>
              <a:defRPr/>
            </a:lvl1pPr>
          </a:lstStyle>
          <a:p>
            <a:pPr>
              <a:defRPr/>
            </a:pPr>
            <a:endParaRPr lang="en-US"/>
          </a:p>
        </p:txBody>
      </p:sp>
      <p:sp>
        <p:nvSpPr>
          <p:cNvPr id="4" name="Date Placeholder 3">
            <a:extLst>
              <a:ext uri="{FF2B5EF4-FFF2-40B4-BE49-F238E27FC236}">
                <a16:creationId xmlns:a16="http://schemas.microsoft.com/office/drawing/2014/main" id="{78AC39C4-C52D-4DE3-B666-30351AA41A1F}"/>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65717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50F388BA-72EF-44C0-BBC2-7F4BFD409E4A}"/>
              </a:ext>
            </a:extLst>
          </p:cNvPr>
          <p:cNvSpPr>
            <a:spLocks noGrp="1"/>
          </p:cNvSpPr>
          <p:nvPr>
            <p:ph type="sldNum" sz="quarter" idx="14"/>
          </p:nvPr>
        </p:nvSpPr>
        <p:spPr>
          <a:ln/>
        </p:spPr>
        <p:txBody>
          <a:bodyPr/>
          <a:lstStyle>
            <a:lvl1pPr>
              <a:defRPr/>
            </a:lvl1pPr>
          </a:lstStyle>
          <a:p>
            <a:pPr>
              <a:defRPr/>
            </a:pPr>
            <a:fld id="{3DAAC984-C3EA-487A-BACF-DB78286AEB66}" type="slidenum">
              <a:rPr lang="en-US"/>
              <a:pPr>
                <a:defRPr/>
              </a:pPr>
              <a:t>‹#›</a:t>
            </a:fld>
            <a:endParaRPr lang="en-US"/>
          </a:p>
        </p:txBody>
      </p:sp>
      <p:sp>
        <p:nvSpPr>
          <p:cNvPr id="6" name="Footer Placeholder 4">
            <a:extLst>
              <a:ext uri="{FF2B5EF4-FFF2-40B4-BE49-F238E27FC236}">
                <a16:creationId xmlns:a16="http://schemas.microsoft.com/office/drawing/2014/main" id="{90BC21D3-7D1E-4FE1-8F0E-AFE062516D36}"/>
              </a:ext>
            </a:extLst>
          </p:cNvPr>
          <p:cNvSpPr>
            <a:spLocks noGrp="1"/>
          </p:cNvSpPr>
          <p:nvPr>
            <p:ph type="ftr" sz="quarter" idx="15"/>
          </p:nvPr>
        </p:nvSpPr>
        <p:spPr/>
        <p:txBody>
          <a:bodyPr/>
          <a:lstStyle>
            <a:lvl1pPr>
              <a:defRPr/>
            </a:lvl1pPr>
          </a:lstStyle>
          <a:p>
            <a:pPr>
              <a:defRPr/>
            </a:pPr>
            <a:endParaRPr lang="en-US"/>
          </a:p>
        </p:txBody>
      </p:sp>
      <p:sp>
        <p:nvSpPr>
          <p:cNvPr id="7" name="Date Placeholder 3">
            <a:extLst>
              <a:ext uri="{FF2B5EF4-FFF2-40B4-BE49-F238E27FC236}">
                <a16:creationId xmlns:a16="http://schemas.microsoft.com/office/drawing/2014/main" id="{23CF606A-E59B-418B-A19B-2B0ED1D8D645}"/>
              </a:ext>
            </a:extLst>
          </p:cNvPr>
          <p:cNvSpPr>
            <a:spLocks noGrp="1"/>
          </p:cNvSpPr>
          <p:nvPr>
            <p:ph type="dt" sz="half" idx="16"/>
          </p:nvPr>
        </p:nvSpPr>
        <p:spPr/>
        <p:txBody>
          <a:bodyPr/>
          <a:lstStyle>
            <a:lvl1pPr>
              <a:defRPr/>
            </a:lvl1pPr>
          </a:lstStyle>
          <a:p>
            <a:pPr>
              <a:defRPr/>
            </a:pPr>
            <a:endParaRPr lang="en-US"/>
          </a:p>
        </p:txBody>
      </p:sp>
    </p:spTree>
    <p:extLst>
      <p:ext uri="{BB962C8B-B14F-4D97-AF65-F5344CB8AC3E}">
        <p14:creationId xmlns:p14="http://schemas.microsoft.com/office/powerpoint/2010/main" val="330041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15E9AD5F-7531-499A-AA7F-5093410E4F5A}"/>
              </a:ext>
            </a:extLst>
          </p:cNvPr>
          <p:cNvSpPr>
            <a:spLocks noGrp="1"/>
          </p:cNvSpPr>
          <p:nvPr>
            <p:ph type="sldNum" sz="quarter" idx="10"/>
          </p:nvPr>
        </p:nvSpPr>
        <p:spPr>
          <a:ln/>
        </p:spPr>
        <p:txBody>
          <a:bodyPr/>
          <a:lstStyle>
            <a:lvl1pPr>
              <a:defRPr/>
            </a:lvl1pPr>
          </a:lstStyle>
          <a:p>
            <a:pPr>
              <a:defRPr/>
            </a:pPr>
            <a:fld id="{E0235E88-A83F-45F1-9A0D-9108EB5C9066}" type="slidenum">
              <a:rPr lang="en-US"/>
              <a:pPr>
                <a:defRPr/>
              </a:pPr>
              <a:t>‹#›</a:t>
            </a:fld>
            <a:endParaRPr lang="en-US"/>
          </a:p>
        </p:txBody>
      </p:sp>
      <p:sp>
        <p:nvSpPr>
          <p:cNvPr id="6" name="Footer Placeholder 4">
            <a:extLst>
              <a:ext uri="{FF2B5EF4-FFF2-40B4-BE49-F238E27FC236}">
                <a16:creationId xmlns:a16="http://schemas.microsoft.com/office/drawing/2014/main" id="{00673771-C657-41C0-B137-ACCED51EA208}"/>
              </a:ext>
            </a:extLst>
          </p:cNvPr>
          <p:cNvSpPr>
            <a:spLocks noGrp="1"/>
          </p:cNvSpPr>
          <p:nvPr>
            <p:ph type="ftr" sz="quarter" idx="11"/>
          </p:nvPr>
        </p:nvSpPr>
        <p:spPr/>
        <p:txBody>
          <a:bodyPr/>
          <a:lstStyle>
            <a:lvl1pPr>
              <a:defRPr/>
            </a:lvl1pPr>
          </a:lstStyle>
          <a:p>
            <a:pPr>
              <a:defRPr/>
            </a:pPr>
            <a:endParaRPr lang="en-US"/>
          </a:p>
        </p:txBody>
      </p:sp>
      <p:sp>
        <p:nvSpPr>
          <p:cNvPr id="7" name="Date Placeholder 3">
            <a:extLst>
              <a:ext uri="{FF2B5EF4-FFF2-40B4-BE49-F238E27FC236}">
                <a16:creationId xmlns:a16="http://schemas.microsoft.com/office/drawing/2014/main" id="{CEC4AD18-8486-47B1-A220-DF5742B56CC4}"/>
              </a:ext>
            </a:extLst>
          </p:cNvPr>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94891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A7704-548C-4FD2-B19D-FC1C3F00D784}"/>
              </a:ext>
            </a:extLst>
          </p:cNvPr>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74671C33-7E4A-49AD-A8A4-13F728D3F2E9}"/>
              </a:ext>
            </a:extLst>
          </p:cNvPr>
          <p:cNvSpPr>
            <a:spLocks noGrp="1" noChangeArrowheads="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6A65D0B5-9914-457F-8097-35598D84FD74}"/>
              </a:ext>
            </a:extLst>
          </p:cNvPr>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B7D51D82-ACBA-4BC5-A586-A8A8284B6F9D}"/>
              </a:ext>
            </a:extLst>
          </p:cNvPr>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a:extLst>
              <a:ext uri="{FF2B5EF4-FFF2-40B4-BE49-F238E27FC236}">
                <a16:creationId xmlns:a16="http://schemas.microsoft.com/office/drawing/2014/main" id="{0A19115A-29EA-4B7F-806D-A87F3F4FEBDE}"/>
              </a:ext>
            </a:extLst>
          </p:cNvPr>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eaLnBrk="1" fontAlgn="auto" hangingPunct="1">
              <a:spcBef>
                <a:spcPts val="0"/>
              </a:spcBef>
              <a:spcAft>
                <a:spcPts val="0"/>
              </a:spcAft>
              <a:defRPr sz="1800" smtClean="0">
                <a:solidFill>
                  <a:srgbClr val="FFFFFF"/>
                </a:solidFill>
                <a:latin typeface="+mn-lt"/>
              </a:defRPr>
            </a:lvl1pPr>
          </a:lstStyle>
          <a:p>
            <a:pPr>
              <a:defRPr/>
            </a:pPr>
            <a:fld id="{8398715A-C1BF-4501-A253-8169AF0F5B3D}" type="slidenum">
              <a:rPr lang="en-US"/>
              <a:pPr>
                <a:defRPr/>
              </a:pPr>
              <a:t>‹#›</a:t>
            </a:fld>
            <a:endParaRPr lang="en-US"/>
          </a:p>
        </p:txBody>
      </p:sp>
      <p:sp>
        <p:nvSpPr>
          <p:cNvPr id="5" name="Footer Placeholder 4">
            <a:extLst>
              <a:ext uri="{FF2B5EF4-FFF2-40B4-BE49-F238E27FC236}">
                <a16:creationId xmlns:a16="http://schemas.microsoft.com/office/drawing/2014/main" id="{36FE63FB-8254-4CA9-989B-B2AE5A6DCA43}"/>
              </a:ext>
            </a:extLst>
          </p:cNvPr>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2"/>
                </a:solidFill>
                <a:latin typeface="+mn-lt"/>
              </a:defRPr>
            </a:lvl1pPr>
          </a:lstStyle>
          <a:p>
            <a:pPr>
              <a:defRPr/>
            </a:pPr>
            <a:endParaRPr lang="en-US"/>
          </a:p>
        </p:txBody>
      </p:sp>
      <p:sp>
        <p:nvSpPr>
          <p:cNvPr id="4" name="Date Placeholder 3">
            <a:extLst>
              <a:ext uri="{FF2B5EF4-FFF2-40B4-BE49-F238E27FC236}">
                <a16:creationId xmlns:a16="http://schemas.microsoft.com/office/drawing/2014/main" id="{6F1196D7-3B8B-44D1-A7CC-4CD76C65B02D}"/>
              </a:ext>
            </a:extLst>
          </p:cNvPr>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bg2"/>
                </a:solidFill>
                <a:latin typeface="+mn-lt"/>
              </a:defRPr>
            </a:lvl1pPr>
          </a:lstStyle>
          <a:p>
            <a:pPr>
              <a:defRPr/>
            </a:pPr>
            <a:endParaRPr lang="en-US"/>
          </a:p>
        </p:txBody>
      </p:sp>
    </p:spTree>
    <p:extLst>
      <p:ext uri="{BB962C8B-B14F-4D97-AF65-F5344CB8AC3E}">
        <p14:creationId xmlns:p14="http://schemas.microsoft.com/office/powerpoint/2010/main" val="40073154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anose="02040503050406030204" pitchFamily="18" charset="0"/>
        </a:defRPr>
      </a:lvl2pPr>
      <a:lvl3pPr algn="l" rtl="0" fontAlgn="base">
        <a:spcBef>
          <a:spcPct val="0"/>
        </a:spcBef>
        <a:spcAft>
          <a:spcPct val="0"/>
        </a:spcAft>
        <a:defRPr sz="4600">
          <a:solidFill>
            <a:schemeClr val="tx2"/>
          </a:solidFill>
          <a:latin typeface="Cambria" panose="02040503050406030204" pitchFamily="18" charset="0"/>
        </a:defRPr>
      </a:lvl3pPr>
      <a:lvl4pPr algn="l" rtl="0" fontAlgn="base">
        <a:spcBef>
          <a:spcPct val="0"/>
        </a:spcBef>
        <a:spcAft>
          <a:spcPct val="0"/>
        </a:spcAft>
        <a:defRPr sz="4600">
          <a:solidFill>
            <a:schemeClr val="tx2"/>
          </a:solidFill>
          <a:latin typeface="Cambria" panose="02040503050406030204" pitchFamily="18" charset="0"/>
        </a:defRPr>
      </a:lvl4pPr>
      <a:lvl5pPr algn="l" rtl="0" fontAlgn="base">
        <a:spcBef>
          <a:spcPct val="0"/>
        </a:spcBef>
        <a:spcAft>
          <a:spcPct val="0"/>
        </a:spcAft>
        <a:defRPr sz="4600">
          <a:solidFill>
            <a:schemeClr val="tx2"/>
          </a:solidFill>
          <a:latin typeface="Cambria" panose="02040503050406030204" pitchFamily="18" charset="0"/>
        </a:defRPr>
      </a:lvl5pPr>
      <a:lvl6pPr marL="457200" algn="l" rtl="0" fontAlgn="base">
        <a:spcBef>
          <a:spcPct val="0"/>
        </a:spcBef>
        <a:spcAft>
          <a:spcPct val="0"/>
        </a:spcAft>
        <a:defRPr sz="4600">
          <a:solidFill>
            <a:schemeClr val="tx2"/>
          </a:solidFill>
          <a:latin typeface="Cambria" panose="02040503050406030204" pitchFamily="18" charset="0"/>
        </a:defRPr>
      </a:lvl6pPr>
      <a:lvl7pPr marL="914400" algn="l" rtl="0" fontAlgn="base">
        <a:spcBef>
          <a:spcPct val="0"/>
        </a:spcBef>
        <a:spcAft>
          <a:spcPct val="0"/>
        </a:spcAft>
        <a:defRPr sz="4600">
          <a:solidFill>
            <a:schemeClr val="tx2"/>
          </a:solidFill>
          <a:latin typeface="Cambria" panose="02040503050406030204" pitchFamily="18" charset="0"/>
        </a:defRPr>
      </a:lvl7pPr>
      <a:lvl8pPr marL="1371600" algn="l" rtl="0" fontAlgn="base">
        <a:spcBef>
          <a:spcPct val="0"/>
        </a:spcBef>
        <a:spcAft>
          <a:spcPct val="0"/>
        </a:spcAft>
        <a:defRPr sz="4600">
          <a:solidFill>
            <a:schemeClr val="tx2"/>
          </a:solidFill>
          <a:latin typeface="Cambria" panose="02040503050406030204" pitchFamily="18" charset="0"/>
        </a:defRPr>
      </a:lvl8pPr>
      <a:lvl9pPr marL="1828800" algn="l" rtl="0" fontAlgn="base">
        <a:spcBef>
          <a:spcPct val="0"/>
        </a:spcBef>
        <a:spcAft>
          <a:spcPct val="0"/>
        </a:spcAft>
        <a:defRPr sz="4600">
          <a:solidFill>
            <a:schemeClr val="tx2"/>
          </a:solidFill>
          <a:latin typeface="Cambria" panose="02040503050406030204" pitchFamily="18" charset="0"/>
        </a:defRPr>
      </a:lvl9pPr>
    </p:titleStyle>
    <p:bodyStyle>
      <a:lvl1pPr marL="342900" indent="-228600" algn="l" rtl="0" fontAlgn="base">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fontAlgn="base">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fontAlgn="base">
        <a:spcBef>
          <a:spcPct val="20000"/>
        </a:spcBef>
        <a:spcAft>
          <a:spcPct val="0"/>
        </a:spcAft>
        <a:buClr>
          <a:srgbClr val="71685C"/>
        </a:buClr>
        <a:buFont typeface="Arial" panose="020B0604020202020204" pitchFamily="34" charset="0"/>
        <a:buChar char="•"/>
        <a:defRPr kern="1200">
          <a:solidFill>
            <a:schemeClr val="tx1"/>
          </a:solidFill>
          <a:latin typeface="+mn-lt"/>
          <a:ea typeface="+mn-ea"/>
          <a:cs typeface="+mn-cs"/>
        </a:defRPr>
      </a:lvl3pPr>
      <a:lvl4pPr marL="1279525" indent="-228600" algn="l" rtl="0" fontAlgn="base">
        <a:spcBef>
          <a:spcPct val="20000"/>
        </a:spcBef>
        <a:spcAft>
          <a:spcPct val="0"/>
        </a:spcAft>
        <a:buClr>
          <a:srgbClr val="64A73B"/>
        </a:buClr>
        <a:buFont typeface="Arial" panose="020B0604020202020204" pitchFamily="34"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EB5605"/>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em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2qa.illinois.gov/hfs/SiteCollectionDocuments/hfs1706p.pdf" TargetMode="External"/><Relationship Id="rId5" Type="http://schemas.openxmlformats.org/officeDocument/2006/relationships/hyperlink" Target="https://www2qa.illinois.gov/hfs/MedicalProviders/Pages/abe_asa.aspx" TargetMode="External"/><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6.emf"/><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8.emf"/><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hyperlink" Target="mailto:HFS.ABEPartnerportal@Illinois.gov"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mailto:HFS.ABEPartnerPortal@illinois.gov" TargetMode="External"/><Relationship Id="rId3" Type="http://schemas.openxmlformats.org/officeDocument/2006/relationships/slideLayout" Target="../slideLayouts/slideLayout2.xml"/><Relationship Id="rId7" Type="http://schemas.openxmlformats.org/officeDocument/2006/relationships/hyperlink" Target="https://www2qa.illinois.gov/hfs/SiteCollectionDocuments/hfs1706p.pdf"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www2qa.illinois.gov/hfs/MedicalProviders/ltss/ltc/Pages/default.aspx" TargetMode="External"/><Relationship Id="rId5" Type="http://schemas.openxmlformats.org/officeDocument/2006/relationships/hyperlink" Target="https://www2qa.illinois.gov/hfs/MedicalProviders/Pages/abe_asa.aspx" TargetMode="External"/><Relationship Id="rId4" Type="http://schemas.openxmlformats.org/officeDocument/2006/relationships/hyperlink" Target="mailto:HFS.ABEpartnerportal@Illinois.gov" TargetMode="Externa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hyperlink" Target="https://www2qa.illinois.gov/hfs/MedicalProviders/Pages/abe_asa.aspx" TargetMode="External"/><Relationship Id="rId4" Type="http://schemas.openxmlformats.org/officeDocument/2006/relationships/hyperlink" Target="https://abe.illinois.gov/abe/access/"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hyperlink" Target="https://www2qa.illinois.gov/hfs/MedicalProviders/Pages/abe_asa.aspx" TargetMode="External"/><Relationship Id="rId4" Type="http://schemas.openxmlformats.org/officeDocument/2006/relationships/hyperlink" Target="https://abe.illinois.gov/abe/access/"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hyperlink" Target="mailto:HFS.ABEPartnerPortal@Illinois.gov" TargetMode="External"/><Relationship Id="rId4" Type="http://schemas.openxmlformats.org/officeDocument/2006/relationships/hyperlink" Target="https://www2qa.illinois.gov/hfs/SiteCollectionDocuments/hfs1706p.pd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emf"/><Relationship Id="rId5" Type="http://schemas.openxmlformats.org/officeDocument/2006/relationships/hyperlink" Target="https://abe.illinois.gov/" TargetMode="Externa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DB965906-C9F3-47D0-AA10-6371F74778F8}"/>
              </a:ext>
            </a:extLst>
          </p:cNvPr>
          <p:cNvSpPr>
            <a:spLocks/>
          </p:cNvSpPr>
          <p:nvPr/>
        </p:nvSpPr>
        <p:spPr bwMode="auto">
          <a:xfrm>
            <a:off x="609600" y="1143000"/>
            <a:ext cx="2114550" cy="815975"/>
          </a:xfrm>
          <a:custGeom>
            <a:avLst/>
            <a:gdLst>
              <a:gd name="T0" fmla="*/ 1420287 w 3329"/>
              <a:gd name="T1" fmla="*/ 2493045 h 1284"/>
              <a:gd name="T2" fmla="*/ 1325008 w 3329"/>
              <a:gd name="T3" fmla="*/ 2831764 h 1284"/>
              <a:gd name="T4" fmla="*/ 1123652 w 3329"/>
              <a:gd name="T5" fmla="*/ 2859090 h 1284"/>
              <a:gd name="T6" fmla="*/ 1068391 w 3329"/>
              <a:gd name="T7" fmla="*/ 2503849 h 1284"/>
              <a:gd name="T8" fmla="*/ 1281815 w 3329"/>
              <a:gd name="T9" fmla="*/ 2524184 h 1284"/>
              <a:gd name="T10" fmla="*/ 1389162 w 3329"/>
              <a:gd name="T11" fmla="*/ 2473980 h 1284"/>
              <a:gd name="T12" fmla="*/ 1435531 w 3329"/>
              <a:gd name="T13" fmla="*/ 2379927 h 1284"/>
              <a:gd name="T14" fmla="*/ 1355497 w 3329"/>
              <a:gd name="T15" fmla="*/ 2167036 h 1284"/>
              <a:gd name="T16" fmla="*/ 1252596 w 3329"/>
              <a:gd name="T17" fmla="*/ 2447925 h 1284"/>
              <a:gd name="T18" fmla="*/ 1111584 w 3329"/>
              <a:gd name="T19" fmla="*/ 2462541 h 1284"/>
              <a:gd name="T20" fmla="*/ 1075378 w 3329"/>
              <a:gd name="T21" fmla="*/ 2173391 h 1284"/>
              <a:gd name="T22" fmla="*/ 1290072 w 3329"/>
              <a:gd name="T23" fmla="*/ 2193727 h 1284"/>
              <a:gd name="T24" fmla="*/ 1297695 w 3329"/>
              <a:gd name="T25" fmla="*/ 2141617 h 1284"/>
              <a:gd name="T26" fmla="*/ 898795 w 3329"/>
              <a:gd name="T27" fmla="*/ 2135262 h 1284"/>
              <a:gd name="T28" fmla="*/ 843533 w 3329"/>
              <a:gd name="T29" fmla="*/ 2170849 h 1284"/>
              <a:gd name="T30" fmla="*/ 948340 w 3329"/>
              <a:gd name="T31" fmla="*/ 2219782 h 1284"/>
              <a:gd name="T32" fmla="*/ 926743 w 3329"/>
              <a:gd name="T33" fmla="*/ 2854006 h 1284"/>
              <a:gd name="T34" fmla="*/ 823207 w 3329"/>
              <a:gd name="T35" fmla="*/ 2883239 h 1284"/>
              <a:gd name="T36" fmla="*/ 727929 w 3329"/>
              <a:gd name="T37" fmla="*/ 2823502 h 1284"/>
              <a:gd name="T38" fmla="*/ 495449 w 3329"/>
              <a:gd name="T39" fmla="*/ 2505755 h 1284"/>
              <a:gd name="T40" fmla="*/ 352531 w 3329"/>
              <a:gd name="T41" fmla="*/ 2510203 h 1284"/>
              <a:gd name="T42" fmla="*/ 408428 w 3329"/>
              <a:gd name="T43" fmla="*/ 2278248 h 1284"/>
              <a:gd name="T44" fmla="*/ 494814 w 3329"/>
              <a:gd name="T45" fmla="*/ 2492410 h 1284"/>
              <a:gd name="T46" fmla="*/ 441458 w 3329"/>
              <a:gd name="T47" fmla="*/ 2097768 h 1284"/>
              <a:gd name="T48" fmla="*/ 65425 w 3329"/>
              <a:gd name="T49" fmla="*/ 2871164 h 1284"/>
              <a:gd name="T50" fmla="*/ 10798 w 3329"/>
              <a:gd name="T51" fmla="*/ 2913743 h 1284"/>
              <a:gd name="T52" fmla="*/ 272497 w 3329"/>
              <a:gd name="T53" fmla="*/ 2913743 h 1284"/>
              <a:gd name="T54" fmla="*/ 299810 w 3329"/>
              <a:gd name="T55" fmla="*/ 2890229 h 1284"/>
              <a:gd name="T56" fmla="*/ 200720 w 3329"/>
              <a:gd name="T57" fmla="*/ 2850829 h 1284"/>
              <a:gd name="T58" fmla="*/ 288377 w 3329"/>
              <a:gd name="T59" fmla="*/ 2580108 h 1284"/>
              <a:gd name="T60" fmla="*/ 503071 w 3329"/>
              <a:gd name="T61" fmla="*/ 2573117 h 1284"/>
              <a:gd name="T62" fmla="*/ 598985 w 3329"/>
              <a:gd name="T63" fmla="*/ 2839390 h 1284"/>
              <a:gd name="T64" fmla="*/ 514505 w 3329"/>
              <a:gd name="T65" fmla="*/ 2880061 h 1284"/>
              <a:gd name="T66" fmla="*/ 551346 w 3329"/>
              <a:gd name="T67" fmla="*/ 2912472 h 1284"/>
              <a:gd name="T68" fmla="*/ 821937 w 3329"/>
              <a:gd name="T69" fmla="*/ 2912472 h 1284"/>
              <a:gd name="T70" fmla="*/ 964220 w 3329"/>
              <a:gd name="T71" fmla="*/ 2908023 h 1284"/>
              <a:gd name="T72" fmla="*/ 1329454 w 3329"/>
              <a:gd name="T73" fmla="*/ 2892136 h 1284"/>
              <a:gd name="T74" fmla="*/ 1499685 w 3329"/>
              <a:gd name="T75" fmla="*/ 2749785 h 1284"/>
              <a:gd name="T76" fmla="*/ 2079615 w 3329"/>
              <a:gd name="T77" fmla="*/ 2742159 h 1284"/>
              <a:gd name="T78" fmla="*/ 1879529 w 3329"/>
              <a:gd name="T79" fmla="*/ 2866080 h 1284"/>
              <a:gd name="T80" fmla="*/ 1724543 w 3329"/>
              <a:gd name="T81" fmla="*/ 2536894 h 1284"/>
              <a:gd name="T82" fmla="*/ 1953847 w 3329"/>
              <a:gd name="T83" fmla="*/ 2540072 h 1284"/>
              <a:gd name="T84" fmla="*/ 2005297 w 3329"/>
              <a:gd name="T85" fmla="*/ 2653825 h 1284"/>
              <a:gd name="T86" fmla="*/ 2014190 w 3329"/>
              <a:gd name="T87" fmla="*/ 2382469 h 1284"/>
              <a:gd name="T88" fmla="*/ 1946224 w 3329"/>
              <a:gd name="T89" fmla="*/ 2472709 h 1284"/>
              <a:gd name="T90" fmla="*/ 1722002 w 3329"/>
              <a:gd name="T91" fmla="*/ 2458093 h 1284"/>
              <a:gd name="T92" fmla="*/ 1870637 w 3329"/>
              <a:gd name="T93" fmla="*/ 2179111 h 1284"/>
              <a:gd name="T94" fmla="*/ 2038962 w 3329"/>
              <a:gd name="T95" fmla="*/ 2268080 h 1284"/>
              <a:gd name="T96" fmla="*/ 2070087 w 3329"/>
              <a:gd name="T97" fmla="*/ 2165765 h 1284"/>
              <a:gd name="T98" fmla="*/ 1998310 w 3329"/>
              <a:gd name="T99" fmla="*/ 2130178 h 1284"/>
              <a:gd name="T100" fmla="*/ 1502861 w 3329"/>
              <a:gd name="T101" fmla="*/ 2133355 h 1284"/>
              <a:gd name="T102" fmla="*/ 1547325 w 3329"/>
              <a:gd name="T103" fmla="*/ 2172120 h 1284"/>
              <a:gd name="T104" fmla="*/ 1600681 w 3329"/>
              <a:gd name="T105" fmla="*/ 2842567 h 1284"/>
              <a:gd name="T106" fmla="*/ 1481900 w 3329"/>
              <a:gd name="T107" fmla="*/ 2897855 h 1284"/>
              <a:gd name="T108" fmla="*/ 1525093 w 3329"/>
              <a:gd name="T109" fmla="*/ 2910565 h 1284"/>
              <a:gd name="T110" fmla="*/ 2082790 w 3329"/>
              <a:gd name="T111" fmla="*/ 2894678 h 12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29" h="1284">
                <a:moveTo>
                  <a:pt x="2376" y="892"/>
                </a:moveTo>
                <a:lnTo>
                  <a:pt x="2363" y="794"/>
                </a:lnTo>
                <a:lnTo>
                  <a:pt x="2330" y="719"/>
                </a:lnTo>
                <a:lnTo>
                  <a:pt x="2285" y="663"/>
                </a:lnTo>
                <a:lnTo>
                  <a:pt x="2249" y="634"/>
                </a:lnTo>
                <a:lnTo>
                  <a:pt x="2236" y="622"/>
                </a:lnTo>
                <a:lnTo>
                  <a:pt x="2190" y="594"/>
                </a:lnTo>
                <a:lnTo>
                  <a:pt x="2187" y="592"/>
                </a:lnTo>
                <a:lnTo>
                  <a:pt x="2187" y="934"/>
                </a:lnTo>
                <a:lnTo>
                  <a:pt x="2175" y="1022"/>
                </a:lnTo>
                <a:lnTo>
                  <a:pt x="2140" y="1097"/>
                </a:lnTo>
                <a:lnTo>
                  <a:pt x="2086" y="1155"/>
                </a:lnTo>
                <a:lnTo>
                  <a:pt x="2016" y="1192"/>
                </a:lnTo>
                <a:lnTo>
                  <a:pt x="1982" y="1198"/>
                </a:lnTo>
                <a:lnTo>
                  <a:pt x="1948" y="1203"/>
                </a:lnTo>
                <a:lnTo>
                  <a:pt x="1916" y="1207"/>
                </a:lnTo>
                <a:lnTo>
                  <a:pt x="1887" y="1209"/>
                </a:lnTo>
                <a:lnTo>
                  <a:pt x="1769" y="1198"/>
                </a:lnTo>
                <a:lnTo>
                  <a:pt x="1702" y="1169"/>
                </a:lnTo>
                <a:lnTo>
                  <a:pt x="1671" y="1124"/>
                </a:lnTo>
                <a:lnTo>
                  <a:pt x="1664" y="1067"/>
                </a:lnTo>
                <a:lnTo>
                  <a:pt x="1664" y="650"/>
                </a:lnTo>
                <a:lnTo>
                  <a:pt x="1669" y="644"/>
                </a:lnTo>
                <a:lnTo>
                  <a:pt x="1682" y="639"/>
                </a:lnTo>
                <a:lnTo>
                  <a:pt x="1704" y="635"/>
                </a:lnTo>
                <a:lnTo>
                  <a:pt x="1733" y="634"/>
                </a:lnTo>
                <a:lnTo>
                  <a:pt x="1809" y="635"/>
                </a:lnTo>
                <a:lnTo>
                  <a:pt x="1884" y="641"/>
                </a:lnTo>
                <a:lnTo>
                  <a:pt x="1954" y="652"/>
                </a:lnTo>
                <a:lnTo>
                  <a:pt x="2018" y="671"/>
                </a:lnTo>
                <a:lnTo>
                  <a:pt x="2074" y="699"/>
                </a:lnTo>
                <a:lnTo>
                  <a:pt x="2121" y="737"/>
                </a:lnTo>
                <a:lnTo>
                  <a:pt x="2157" y="788"/>
                </a:lnTo>
                <a:lnTo>
                  <a:pt x="2179" y="853"/>
                </a:lnTo>
                <a:lnTo>
                  <a:pt x="2187" y="934"/>
                </a:lnTo>
                <a:lnTo>
                  <a:pt x="2187" y="592"/>
                </a:lnTo>
                <a:lnTo>
                  <a:pt x="2159" y="575"/>
                </a:lnTo>
                <a:lnTo>
                  <a:pt x="2157" y="574"/>
                </a:lnTo>
                <a:lnTo>
                  <a:pt x="2145" y="559"/>
                </a:lnTo>
                <a:lnTo>
                  <a:pt x="2166" y="543"/>
                </a:lnTo>
                <a:lnTo>
                  <a:pt x="2213" y="511"/>
                </a:lnTo>
                <a:lnTo>
                  <a:pt x="2260" y="444"/>
                </a:lnTo>
                <a:lnTo>
                  <a:pt x="2282" y="325"/>
                </a:lnTo>
                <a:lnTo>
                  <a:pt x="2276" y="277"/>
                </a:lnTo>
                <a:lnTo>
                  <a:pt x="2257" y="228"/>
                </a:lnTo>
                <a:lnTo>
                  <a:pt x="2225" y="181"/>
                </a:lnTo>
                <a:lnTo>
                  <a:pt x="2179" y="137"/>
                </a:lnTo>
                <a:lnTo>
                  <a:pt x="2134" y="109"/>
                </a:lnTo>
                <a:lnTo>
                  <a:pt x="2119" y="99"/>
                </a:lnTo>
                <a:lnTo>
                  <a:pt x="2119" y="334"/>
                </a:lnTo>
                <a:lnTo>
                  <a:pt x="2109" y="405"/>
                </a:lnTo>
                <a:lnTo>
                  <a:pt x="2080" y="467"/>
                </a:lnTo>
                <a:lnTo>
                  <a:pt x="2034" y="517"/>
                </a:lnTo>
                <a:lnTo>
                  <a:pt x="1972" y="551"/>
                </a:lnTo>
                <a:lnTo>
                  <a:pt x="1896" y="567"/>
                </a:lnTo>
                <a:lnTo>
                  <a:pt x="1869" y="572"/>
                </a:lnTo>
                <a:lnTo>
                  <a:pt x="1841" y="574"/>
                </a:lnTo>
                <a:lnTo>
                  <a:pt x="1815" y="575"/>
                </a:lnTo>
                <a:lnTo>
                  <a:pt x="1793" y="575"/>
                </a:lnTo>
                <a:lnTo>
                  <a:pt x="1750" y="574"/>
                </a:lnTo>
                <a:lnTo>
                  <a:pt x="1712" y="571"/>
                </a:lnTo>
                <a:lnTo>
                  <a:pt x="1683" y="568"/>
                </a:lnTo>
                <a:lnTo>
                  <a:pt x="1664" y="567"/>
                </a:lnTo>
                <a:lnTo>
                  <a:pt x="1664" y="167"/>
                </a:lnTo>
                <a:lnTo>
                  <a:pt x="1671" y="137"/>
                </a:lnTo>
                <a:lnTo>
                  <a:pt x="1693" y="119"/>
                </a:lnTo>
                <a:lnTo>
                  <a:pt x="1733" y="111"/>
                </a:lnTo>
                <a:lnTo>
                  <a:pt x="1793" y="109"/>
                </a:lnTo>
                <a:lnTo>
                  <a:pt x="1851" y="109"/>
                </a:lnTo>
                <a:lnTo>
                  <a:pt x="1914" y="114"/>
                </a:lnTo>
                <a:lnTo>
                  <a:pt x="1975" y="126"/>
                </a:lnTo>
                <a:lnTo>
                  <a:pt x="2031" y="151"/>
                </a:lnTo>
                <a:lnTo>
                  <a:pt x="2077" y="191"/>
                </a:lnTo>
                <a:lnTo>
                  <a:pt x="2107" y="250"/>
                </a:lnTo>
                <a:lnTo>
                  <a:pt x="2119" y="334"/>
                </a:lnTo>
                <a:lnTo>
                  <a:pt x="2119" y="99"/>
                </a:lnTo>
                <a:lnTo>
                  <a:pt x="2118" y="99"/>
                </a:lnTo>
                <a:lnTo>
                  <a:pt x="2043" y="69"/>
                </a:lnTo>
                <a:lnTo>
                  <a:pt x="1952" y="49"/>
                </a:lnTo>
                <a:lnTo>
                  <a:pt x="1844" y="42"/>
                </a:lnTo>
                <a:lnTo>
                  <a:pt x="1802" y="44"/>
                </a:lnTo>
                <a:lnTo>
                  <a:pt x="1639" y="53"/>
                </a:lnTo>
                <a:lnTo>
                  <a:pt x="1532" y="57"/>
                </a:lnTo>
                <a:lnTo>
                  <a:pt x="1415" y="59"/>
                </a:lnTo>
                <a:lnTo>
                  <a:pt x="1383" y="60"/>
                </a:lnTo>
                <a:lnTo>
                  <a:pt x="1347" y="66"/>
                </a:lnTo>
                <a:lnTo>
                  <a:pt x="1316" y="76"/>
                </a:lnTo>
                <a:lnTo>
                  <a:pt x="1304" y="92"/>
                </a:lnTo>
                <a:lnTo>
                  <a:pt x="1310" y="106"/>
                </a:lnTo>
                <a:lnTo>
                  <a:pt x="1328" y="115"/>
                </a:lnTo>
                <a:lnTo>
                  <a:pt x="1358" y="120"/>
                </a:lnTo>
                <a:lnTo>
                  <a:pt x="1398" y="125"/>
                </a:lnTo>
                <a:lnTo>
                  <a:pt x="1438" y="131"/>
                </a:lnTo>
                <a:lnTo>
                  <a:pt x="1468" y="140"/>
                </a:lnTo>
                <a:lnTo>
                  <a:pt x="1486" y="158"/>
                </a:lnTo>
                <a:lnTo>
                  <a:pt x="1493" y="192"/>
                </a:lnTo>
                <a:lnTo>
                  <a:pt x="1491" y="207"/>
                </a:lnTo>
                <a:lnTo>
                  <a:pt x="1488" y="228"/>
                </a:lnTo>
                <a:lnTo>
                  <a:pt x="1485" y="247"/>
                </a:lnTo>
                <a:lnTo>
                  <a:pt x="1484" y="267"/>
                </a:lnTo>
                <a:lnTo>
                  <a:pt x="1467" y="1159"/>
                </a:lnTo>
                <a:lnTo>
                  <a:pt x="1459" y="1190"/>
                </a:lnTo>
                <a:lnTo>
                  <a:pt x="1440" y="1211"/>
                </a:lnTo>
                <a:lnTo>
                  <a:pt x="1412" y="1222"/>
                </a:lnTo>
                <a:lnTo>
                  <a:pt x="1381" y="1225"/>
                </a:lnTo>
                <a:lnTo>
                  <a:pt x="1348" y="1226"/>
                </a:lnTo>
                <a:lnTo>
                  <a:pt x="1318" y="1228"/>
                </a:lnTo>
                <a:lnTo>
                  <a:pt x="1296" y="1236"/>
                </a:lnTo>
                <a:lnTo>
                  <a:pt x="1288" y="1231"/>
                </a:lnTo>
                <a:lnTo>
                  <a:pt x="1258" y="1226"/>
                </a:lnTo>
                <a:lnTo>
                  <a:pt x="1218" y="1217"/>
                </a:lnTo>
                <a:lnTo>
                  <a:pt x="1197" y="1206"/>
                </a:lnTo>
                <a:lnTo>
                  <a:pt x="1173" y="1184"/>
                </a:lnTo>
                <a:lnTo>
                  <a:pt x="1146" y="1142"/>
                </a:lnTo>
                <a:lnTo>
                  <a:pt x="1115" y="1075"/>
                </a:lnTo>
                <a:lnTo>
                  <a:pt x="993" y="739"/>
                </a:lnTo>
                <a:lnTo>
                  <a:pt x="961" y="650"/>
                </a:lnTo>
                <a:lnTo>
                  <a:pt x="826" y="275"/>
                </a:lnTo>
                <a:lnTo>
                  <a:pt x="780" y="151"/>
                </a:lnTo>
                <a:lnTo>
                  <a:pt x="780" y="642"/>
                </a:lnTo>
                <a:lnTo>
                  <a:pt x="760" y="647"/>
                </a:lnTo>
                <a:lnTo>
                  <a:pt x="714" y="649"/>
                </a:lnTo>
                <a:lnTo>
                  <a:pt x="665" y="650"/>
                </a:lnTo>
                <a:lnTo>
                  <a:pt x="635" y="650"/>
                </a:lnTo>
                <a:lnTo>
                  <a:pt x="605" y="650"/>
                </a:lnTo>
                <a:lnTo>
                  <a:pt x="555" y="649"/>
                </a:lnTo>
                <a:lnTo>
                  <a:pt x="509" y="647"/>
                </a:lnTo>
                <a:lnTo>
                  <a:pt x="489" y="642"/>
                </a:lnTo>
                <a:lnTo>
                  <a:pt x="489" y="625"/>
                </a:lnTo>
                <a:lnTo>
                  <a:pt x="497" y="617"/>
                </a:lnTo>
                <a:lnTo>
                  <a:pt x="497" y="609"/>
                </a:lnTo>
                <a:lnTo>
                  <a:pt x="643" y="284"/>
                </a:lnTo>
                <a:lnTo>
                  <a:pt x="643" y="275"/>
                </a:lnTo>
                <a:lnTo>
                  <a:pt x="660" y="275"/>
                </a:lnTo>
                <a:lnTo>
                  <a:pt x="660" y="284"/>
                </a:lnTo>
                <a:lnTo>
                  <a:pt x="772" y="600"/>
                </a:lnTo>
                <a:lnTo>
                  <a:pt x="777" y="611"/>
                </a:lnTo>
                <a:lnTo>
                  <a:pt x="779" y="621"/>
                </a:lnTo>
                <a:lnTo>
                  <a:pt x="780" y="631"/>
                </a:lnTo>
                <a:lnTo>
                  <a:pt x="780" y="642"/>
                </a:lnTo>
                <a:lnTo>
                  <a:pt x="780" y="151"/>
                </a:lnTo>
                <a:lnTo>
                  <a:pt x="729" y="9"/>
                </a:lnTo>
                <a:lnTo>
                  <a:pt x="729" y="0"/>
                </a:lnTo>
                <a:lnTo>
                  <a:pt x="695" y="0"/>
                </a:lnTo>
                <a:lnTo>
                  <a:pt x="686" y="9"/>
                </a:lnTo>
                <a:lnTo>
                  <a:pt x="163" y="1167"/>
                </a:lnTo>
                <a:lnTo>
                  <a:pt x="155" y="1183"/>
                </a:lnTo>
                <a:lnTo>
                  <a:pt x="142" y="1195"/>
                </a:lnTo>
                <a:lnTo>
                  <a:pt x="125" y="1206"/>
                </a:lnTo>
                <a:lnTo>
                  <a:pt x="103" y="1217"/>
                </a:lnTo>
                <a:lnTo>
                  <a:pt x="64" y="1227"/>
                </a:lnTo>
                <a:lnTo>
                  <a:pt x="28" y="1235"/>
                </a:lnTo>
                <a:lnTo>
                  <a:pt x="1" y="1244"/>
                </a:lnTo>
                <a:lnTo>
                  <a:pt x="0" y="1246"/>
                </a:lnTo>
                <a:lnTo>
                  <a:pt x="0" y="1284"/>
                </a:lnTo>
                <a:lnTo>
                  <a:pt x="17" y="1284"/>
                </a:lnTo>
                <a:lnTo>
                  <a:pt x="71" y="1282"/>
                </a:lnTo>
                <a:lnTo>
                  <a:pt x="189" y="1276"/>
                </a:lnTo>
                <a:lnTo>
                  <a:pt x="249" y="1275"/>
                </a:lnTo>
                <a:lnTo>
                  <a:pt x="295" y="1276"/>
                </a:lnTo>
                <a:lnTo>
                  <a:pt x="387" y="1282"/>
                </a:lnTo>
                <a:lnTo>
                  <a:pt x="429" y="1284"/>
                </a:lnTo>
                <a:lnTo>
                  <a:pt x="444" y="1283"/>
                </a:lnTo>
                <a:lnTo>
                  <a:pt x="461" y="1280"/>
                </a:lnTo>
                <a:lnTo>
                  <a:pt x="470" y="1275"/>
                </a:lnTo>
                <a:lnTo>
                  <a:pt x="475" y="1273"/>
                </a:lnTo>
                <a:lnTo>
                  <a:pt x="480" y="1259"/>
                </a:lnTo>
                <a:lnTo>
                  <a:pt x="472" y="1247"/>
                </a:lnTo>
                <a:lnTo>
                  <a:pt x="450" y="1238"/>
                </a:lnTo>
                <a:lnTo>
                  <a:pt x="415" y="1228"/>
                </a:lnTo>
                <a:lnTo>
                  <a:pt x="369" y="1217"/>
                </a:lnTo>
                <a:lnTo>
                  <a:pt x="352" y="1214"/>
                </a:lnTo>
                <a:lnTo>
                  <a:pt x="332" y="1203"/>
                </a:lnTo>
                <a:lnTo>
                  <a:pt x="316" y="1185"/>
                </a:lnTo>
                <a:lnTo>
                  <a:pt x="309" y="1159"/>
                </a:lnTo>
                <a:lnTo>
                  <a:pt x="320" y="1117"/>
                </a:lnTo>
                <a:lnTo>
                  <a:pt x="348" y="1036"/>
                </a:lnTo>
                <a:lnTo>
                  <a:pt x="385" y="935"/>
                </a:lnTo>
                <a:lnTo>
                  <a:pt x="423" y="836"/>
                </a:lnTo>
                <a:lnTo>
                  <a:pt x="454" y="759"/>
                </a:lnTo>
                <a:lnTo>
                  <a:pt x="467" y="748"/>
                </a:lnTo>
                <a:lnTo>
                  <a:pt x="497" y="741"/>
                </a:lnTo>
                <a:lnTo>
                  <a:pt x="553" y="739"/>
                </a:lnTo>
                <a:lnTo>
                  <a:pt x="643" y="742"/>
                </a:lnTo>
                <a:lnTo>
                  <a:pt x="739" y="743"/>
                </a:lnTo>
                <a:lnTo>
                  <a:pt x="792" y="748"/>
                </a:lnTo>
                <a:lnTo>
                  <a:pt x="818" y="763"/>
                </a:lnTo>
                <a:lnTo>
                  <a:pt x="832" y="792"/>
                </a:lnTo>
                <a:lnTo>
                  <a:pt x="935" y="1117"/>
                </a:lnTo>
                <a:lnTo>
                  <a:pt x="936" y="1129"/>
                </a:lnTo>
                <a:lnTo>
                  <a:pt x="942" y="1154"/>
                </a:lnTo>
                <a:lnTo>
                  <a:pt x="943" y="1167"/>
                </a:lnTo>
                <a:lnTo>
                  <a:pt x="938" y="1189"/>
                </a:lnTo>
                <a:lnTo>
                  <a:pt x="924" y="1204"/>
                </a:lnTo>
                <a:lnTo>
                  <a:pt x="907" y="1214"/>
                </a:lnTo>
                <a:lnTo>
                  <a:pt x="892" y="1217"/>
                </a:lnTo>
                <a:lnTo>
                  <a:pt x="846" y="1223"/>
                </a:lnTo>
                <a:lnTo>
                  <a:pt x="810" y="1231"/>
                </a:lnTo>
                <a:lnTo>
                  <a:pt x="788" y="1243"/>
                </a:lnTo>
                <a:lnTo>
                  <a:pt x="780" y="1259"/>
                </a:lnTo>
                <a:lnTo>
                  <a:pt x="780" y="1267"/>
                </a:lnTo>
                <a:lnTo>
                  <a:pt x="789" y="1284"/>
                </a:lnTo>
                <a:lnTo>
                  <a:pt x="806" y="1284"/>
                </a:lnTo>
                <a:lnTo>
                  <a:pt x="868" y="1282"/>
                </a:lnTo>
                <a:lnTo>
                  <a:pt x="981" y="1276"/>
                </a:lnTo>
                <a:lnTo>
                  <a:pt x="1038" y="1275"/>
                </a:lnTo>
                <a:lnTo>
                  <a:pt x="1095" y="1276"/>
                </a:lnTo>
                <a:lnTo>
                  <a:pt x="1212" y="1282"/>
                </a:lnTo>
                <a:lnTo>
                  <a:pt x="1278" y="1284"/>
                </a:lnTo>
                <a:lnTo>
                  <a:pt x="1294" y="1282"/>
                </a:lnTo>
                <a:lnTo>
                  <a:pt x="1305" y="1277"/>
                </a:lnTo>
                <a:lnTo>
                  <a:pt x="1306" y="1275"/>
                </a:lnTo>
                <a:lnTo>
                  <a:pt x="1308" y="1272"/>
                </a:lnTo>
                <a:lnTo>
                  <a:pt x="1330" y="1275"/>
                </a:lnTo>
                <a:lnTo>
                  <a:pt x="1364" y="1275"/>
                </a:lnTo>
                <a:lnTo>
                  <a:pt x="1518" y="1275"/>
                </a:lnTo>
                <a:lnTo>
                  <a:pt x="1757" y="1273"/>
                </a:lnTo>
                <a:lnTo>
                  <a:pt x="1855" y="1271"/>
                </a:lnTo>
                <a:lnTo>
                  <a:pt x="1939" y="1267"/>
                </a:lnTo>
                <a:lnTo>
                  <a:pt x="2007" y="1262"/>
                </a:lnTo>
                <a:lnTo>
                  <a:pt x="2059" y="1257"/>
                </a:lnTo>
                <a:lnTo>
                  <a:pt x="2093" y="1250"/>
                </a:lnTo>
                <a:lnTo>
                  <a:pt x="2182" y="1216"/>
                </a:lnTo>
                <a:lnTo>
                  <a:pt x="2195" y="1209"/>
                </a:lnTo>
                <a:lnTo>
                  <a:pt x="2250" y="1177"/>
                </a:lnTo>
                <a:lnTo>
                  <a:pt x="2302" y="1133"/>
                </a:lnTo>
                <a:lnTo>
                  <a:pt x="2338" y="1083"/>
                </a:lnTo>
                <a:lnTo>
                  <a:pt x="2361" y="1026"/>
                </a:lnTo>
                <a:lnTo>
                  <a:pt x="2373" y="963"/>
                </a:lnTo>
                <a:lnTo>
                  <a:pt x="2376" y="892"/>
                </a:lnTo>
                <a:moveTo>
                  <a:pt x="3329" y="975"/>
                </a:moveTo>
                <a:lnTo>
                  <a:pt x="3311" y="975"/>
                </a:lnTo>
                <a:lnTo>
                  <a:pt x="3291" y="985"/>
                </a:lnTo>
                <a:lnTo>
                  <a:pt x="3274" y="1014"/>
                </a:lnTo>
                <a:lnTo>
                  <a:pt x="3245" y="1063"/>
                </a:lnTo>
                <a:lnTo>
                  <a:pt x="3191" y="1134"/>
                </a:lnTo>
                <a:lnTo>
                  <a:pt x="3156" y="1166"/>
                </a:lnTo>
                <a:lnTo>
                  <a:pt x="3111" y="1190"/>
                </a:lnTo>
                <a:lnTo>
                  <a:pt x="3048" y="1204"/>
                </a:lnTo>
                <a:lnTo>
                  <a:pt x="2959" y="1209"/>
                </a:lnTo>
                <a:lnTo>
                  <a:pt x="2819" y="1205"/>
                </a:lnTo>
                <a:lnTo>
                  <a:pt x="2745" y="1190"/>
                </a:lnTo>
                <a:lnTo>
                  <a:pt x="2716" y="1159"/>
                </a:lnTo>
                <a:lnTo>
                  <a:pt x="2711" y="1109"/>
                </a:lnTo>
                <a:lnTo>
                  <a:pt x="2711" y="717"/>
                </a:lnTo>
                <a:lnTo>
                  <a:pt x="2715" y="691"/>
                </a:lnTo>
                <a:lnTo>
                  <a:pt x="2731" y="676"/>
                </a:lnTo>
                <a:lnTo>
                  <a:pt x="2765" y="669"/>
                </a:lnTo>
                <a:lnTo>
                  <a:pt x="2822" y="667"/>
                </a:lnTo>
                <a:lnTo>
                  <a:pt x="2947" y="669"/>
                </a:lnTo>
                <a:lnTo>
                  <a:pt x="3028" y="677"/>
                </a:lnTo>
                <a:lnTo>
                  <a:pt x="3076" y="696"/>
                </a:lnTo>
                <a:lnTo>
                  <a:pt x="3101" y="730"/>
                </a:lnTo>
                <a:lnTo>
                  <a:pt x="3114" y="784"/>
                </a:lnTo>
                <a:lnTo>
                  <a:pt x="3119" y="822"/>
                </a:lnTo>
                <a:lnTo>
                  <a:pt x="3126" y="851"/>
                </a:lnTo>
                <a:lnTo>
                  <a:pt x="3137" y="869"/>
                </a:lnTo>
                <a:lnTo>
                  <a:pt x="3157" y="875"/>
                </a:lnTo>
                <a:lnTo>
                  <a:pt x="3174" y="875"/>
                </a:lnTo>
                <a:lnTo>
                  <a:pt x="3174" y="667"/>
                </a:lnTo>
                <a:lnTo>
                  <a:pt x="3174" y="609"/>
                </a:lnTo>
                <a:lnTo>
                  <a:pt x="3174" y="475"/>
                </a:lnTo>
                <a:lnTo>
                  <a:pt x="3174" y="462"/>
                </a:lnTo>
                <a:lnTo>
                  <a:pt x="3171" y="448"/>
                </a:lnTo>
                <a:lnTo>
                  <a:pt x="3163" y="438"/>
                </a:lnTo>
                <a:lnTo>
                  <a:pt x="3148" y="434"/>
                </a:lnTo>
                <a:lnTo>
                  <a:pt x="3127" y="452"/>
                </a:lnTo>
                <a:lnTo>
                  <a:pt x="3116" y="495"/>
                </a:lnTo>
                <a:lnTo>
                  <a:pt x="3100" y="547"/>
                </a:lnTo>
                <a:lnTo>
                  <a:pt x="3064" y="590"/>
                </a:lnTo>
                <a:lnTo>
                  <a:pt x="2994" y="609"/>
                </a:lnTo>
                <a:lnTo>
                  <a:pt x="2814" y="609"/>
                </a:lnTo>
                <a:lnTo>
                  <a:pt x="2769" y="608"/>
                </a:lnTo>
                <a:lnTo>
                  <a:pt x="2736" y="603"/>
                </a:lnTo>
                <a:lnTo>
                  <a:pt x="2717" y="591"/>
                </a:lnTo>
                <a:lnTo>
                  <a:pt x="2711" y="567"/>
                </a:lnTo>
                <a:lnTo>
                  <a:pt x="2711" y="217"/>
                </a:lnTo>
                <a:lnTo>
                  <a:pt x="2713" y="174"/>
                </a:lnTo>
                <a:lnTo>
                  <a:pt x="2725" y="146"/>
                </a:lnTo>
                <a:lnTo>
                  <a:pt x="2751" y="130"/>
                </a:lnTo>
                <a:lnTo>
                  <a:pt x="2797" y="125"/>
                </a:lnTo>
                <a:lnTo>
                  <a:pt x="2945" y="128"/>
                </a:lnTo>
                <a:lnTo>
                  <a:pt x="3047" y="136"/>
                </a:lnTo>
                <a:lnTo>
                  <a:pt x="3113" y="150"/>
                </a:lnTo>
                <a:lnTo>
                  <a:pt x="3152" y="170"/>
                </a:lnTo>
                <a:lnTo>
                  <a:pt x="3174" y="195"/>
                </a:lnTo>
                <a:lnTo>
                  <a:pt x="3191" y="225"/>
                </a:lnTo>
                <a:lnTo>
                  <a:pt x="3210" y="268"/>
                </a:lnTo>
                <a:lnTo>
                  <a:pt x="3220" y="296"/>
                </a:lnTo>
                <a:lnTo>
                  <a:pt x="3228" y="312"/>
                </a:lnTo>
                <a:lnTo>
                  <a:pt x="3243" y="317"/>
                </a:lnTo>
                <a:lnTo>
                  <a:pt x="3260" y="317"/>
                </a:lnTo>
                <a:lnTo>
                  <a:pt x="3260" y="125"/>
                </a:lnTo>
                <a:lnTo>
                  <a:pt x="3259" y="107"/>
                </a:lnTo>
                <a:lnTo>
                  <a:pt x="3259" y="85"/>
                </a:lnTo>
                <a:lnTo>
                  <a:pt x="3255" y="65"/>
                </a:lnTo>
                <a:lnTo>
                  <a:pt x="3250" y="59"/>
                </a:lnTo>
                <a:lnTo>
                  <a:pt x="3245" y="54"/>
                </a:lnTo>
                <a:lnTo>
                  <a:pt x="3225" y="50"/>
                </a:lnTo>
                <a:lnTo>
                  <a:pt x="3146" y="51"/>
                </a:lnTo>
                <a:lnTo>
                  <a:pt x="2702" y="59"/>
                </a:lnTo>
                <a:lnTo>
                  <a:pt x="2644" y="57"/>
                </a:lnTo>
                <a:lnTo>
                  <a:pt x="2474" y="52"/>
                </a:lnTo>
                <a:lnTo>
                  <a:pt x="2402" y="50"/>
                </a:lnTo>
                <a:lnTo>
                  <a:pt x="2383" y="52"/>
                </a:lnTo>
                <a:lnTo>
                  <a:pt x="2366" y="56"/>
                </a:lnTo>
                <a:lnTo>
                  <a:pt x="2355" y="64"/>
                </a:lnTo>
                <a:lnTo>
                  <a:pt x="2350" y="75"/>
                </a:lnTo>
                <a:lnTo>
                  <a:pt x="2355" y="90"/>
                </a:lnTo>
                <a:lnTo>
                  <a:pt x="2371" y="99"/>
                </a:lnTo>
                <a:lnTo>
                  <a:pt x="2397" y="107"/>
                </a:lnTo>
                <a:lnTo>
                  <a:pt x="2436" y="117"/>
                </a:lnTo>
                <a:lnTo>
                  <a:pt x="2484" y="125"/>
                </a:lnTo>
                <a:lnTo>
                  <a:pt x="2512" y="139"/>
                </a:lnTo>
                <a:lnTo>
                  <a:pt x="2527" y="160"/>
                </a:lnTo>
                <a:lnTo>
                  <a:pt x="2531" y="192"/>
                </a:lnTo>
                <a:lnTo>
                  <a:pt x="2531" y="1125"/>
                </a:lnTo>
                <a:lnTo>
                  <a:pt x="2520" y="1172"/>
                </a:lnTo>
                <a:lnTo>
                  <a:pt x="2494" y="1196"/>
                </a:lnTo>
                <a:lnTo>
                  <a:pt x="2458" y="1207"/>
                </a:lnTo>
                <a:lnTo>
                  <a:pt x="2384" y="1226"/>
                </a:lnTo>
                <a:lnTo>
                  <a:pt x="2357" y="1231"/>
                </a:lnTo>
                <a:lnTo>
                  <a:pt x="2339" y="1240"/>
                </a:lnTo>
                <a:lnTo>
                  <a:pt x="2333" y="1259"/>
                </a:lnTo>
                <a:lnTo>
                  <a:pt x="2339" y="1273"/>
                </a:lnTo>
                <a:lnTo>
                  <a:pt x="2353" y="1280"/>
                </a:lnTo>
                <a:lnTo>
                  <a:pt x="2369" y="1283"/>
                </a:lnTo>
                <a:lnTo>
                  <a:pt x="2385" y="1284"/>
                </a:lnTo>
                <a:lnTo>
                  <a:pt x="2392" y="1282"/>
                </a:lnTo>
                <a:lnTo>
                  <a:pt x="2401" y="1279"/>
                </a:lnTo>
                <a:lnTo>
                  <a:pt x="2415" y="1276"/>
                </a:lnTo>
                <a:lnTo>
                  <a:pt x="2436" y="1275"/>
                </a:lnTo>
                <a:lnTo>
                  <a:pt x="3234" y="1275"/>
                </a:lnTo>
                <a:lnTo>
                  <a:pt x="3255" y="1273"/>
                </a:lnTo>
                <a:lnTo>
                  <a:pt x="3269" y="1267"/>
                </a:lnTo>
                <a:lnTo>
                  <a:pt x="3279" y="1254"/>
                </a:lnTo>
                <a:lnTo>
                  <a:pt x="3285" y="1234"/>
                </a:lnTo>
                <a:lnTo>
                  <a:pt x="3291" y="1209"/>
                </a:lnTo>
                <a:lnTo>
                  <a:pt x="3329" y="1025"/>
                </a:lnTo>
                <a:lnTo>
                  <a:pt x="3329" y="975"/>
                </a:lnTo>
              </a:path>
            </a:pathLst>
          </a:custGeom>
          <a:solidFill>
            <a:srgbClr val="002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075" name="AutoShape 3">
            <a:extLst>
              <a:ext uri="{FF2B5EF4-FFF2-40B4-BE49-F238E27FC236}">
                <a16:creationId xmlns:a16="http://schemas.microsoft.com/office/drawing/2014/main" id="{7500963F-C947-4EDD-9A50-D20E74348B6A}"/>
              </a:ext>
            </a:extLst>
          </p:cNvPr>
          <p:cNvSpPr>
            <a:spLocks/>
          </p:cNvSpPr>
          <p:nvPr/>
        </p:nvSpPr>
        <p:spPr bwMode="auto">
          <a:xfrm>
            <a:off x="3060700" y="1014413"/>
            <a:ext cx="647700" cy="1073150"/>
          </a:xfrm>
          <a:custGeom>
            <a:avLst/>
            <a:gdLst>
              <a:gd name="T0" fmla="*/ 16494 w 1021"/>
              <a:gd name="T1" fmla="*/ 3138218 h 1691"/>
              <a:gd name="T2" fmla="*/ 54557 w 1021"/>
              <a:gd name="T3" fmla="*/ 3117275 h 1691"/>
              <a:gd name="T4" fmla="*/ 65341 w 1021"/>
              <a:gd name="T5" fmla="*/ 3111564 h 1691"/>
              <a:gd name="T6" fmla="*/ 98329 w 1021"/>
              <a:gd name="T7" fmla="*/ 3084910 h 1691"/>
              <a:gd name="T8" fmla="*/ 141466 w 1021"/>
              <a:gd name="T9" fmla="*/ 3063332 h 1691"/>
              <a:gd name="T10" fmla="*/ 174454 w 1021"/>
              <a:gd name="T11" fmla="*/ 3036678 h 1691"/>
              <a:gd name="T12" fmla="*/ 217592 w 1021"/>
              <a:gd name="T13" fmla="*/ 3015101 h 1691"/>
              <a:gd name="T14" fmla="*/ 267073 w 1021"/>
              <a:gd name="T15" fmla="*/ 2990351 h 1691"/>
              <a:gd name="T16" fmla="*/ 299426 w 1021"/>
              <a:gd name="T17" fmla="*/ 2974485 h 1691"/>
              <a:gd name="T18" fmla="*/ 32988 w 1021"/>
              <a:gd name="T19" fmla="*/ 2957985 h 1691"/>
              <a:gd name="T20" fmla="*/ 38063 w 1021"/>
              <a:gd name="T21" fmla="*/ 2942119 h 1691"/>
              <a:gd name="T22" fmla="*/ 440893 w 1021"/>
              <a:gd name="T23" fmla="*/ 2909753 h 1691"/>
              <a:gd name="T24" fmla="*/ 48847 w 1021"/>
              <a:gd name="T25" fmla="*/ 2909753 h 1691"/>
              <a:gd name="T26" fmla="*/ 54557 w 1021"/>
              <a:gd name="T27" fmla="*/ 2893888 h 1691"/>
              <a:gd name="T28" fmla="*/ 517018 w 1021"/>
              <a:gd name="T29" fmla="*/ 2878022 h 1691"/>
              <a:gd name="T30" fmla="*/ 550006 w 1021"/>
              <a:gd name="T31" fmla="*/ 2862156 h 1691"/>
              <a:gd name="T32" fmla="*/ 571575 w 1021"/>
              <a:gd name="T33" fmla="*/ 2852637 h 1691"/>
              <a:gd name="T34" fmla="*/ 609637 w 1021"/>
              <a:gd name="T35" fmla="*/ 2836771 h 1691"/>
              <a:gd name="T36" fmla="*/ 631206 w 1021"/>
              <a:gd name="T37" fmla="*/ 2831694 h 1691"/>
              <a:gd name="T38" fmla="*/ 119897 w 1021"/>
              <a:gd name="T39" fmla="*/ 2815194 h 1691"/>
              <a:gd name="T40" fmla="*/ 636916 w 1021"/>
              <a:gd name="T41" fmla="*/ 2805040 h 1691"/>
              <a:gd name="T42" fmla="*/ 141466 w 1021"/>
              <a:gd name="T43" fmla="*/ 2794252 h 1691"/>
              <a:gd name="T44" fmla="*/ 179529 w 1021"/>
              <a:gd name="T45" fmla="*/ 2756809 h 1691"/>
              <a:gd name="T46" fmla="*/ 615347 w 1021"/>
              <a:gd name="T47" fmla="*/ 2777751 h 1691"/>
              <a:gd name="T48" fmla="*/ 179529 w 1021"/>
              <a:gd name="T49" fmla="*/ 2751097 h 1691"/>
              <a:gd name="T50" fmla="*/ 577284 w 1021"/>
              <a:gd name="T51" fmla="*/ 2729520 h 1691"/>
              <a:gd name="T52" fmla="*/ 114188 w 1021"/>
              <a:gd name="T53" fmla="*/ 2576575 h 1691"/>
              <a:gd name="T54" fmla="*/ 86910 w 1021"/>
              <a:gd name="T55" fmla="*/ 2640672 h 1691"/>
              <a:gd name="T56" fmla="*/ 119897 w 1021"/>
              <a:gd name="T57" fmla="*/ 2683192 h 1691"/>
              <a:gd name="T58" fmla="*/ 533512 w 1021"/>
              <a:gd name="T59" fmla="*/ 2719366 h 1691"/>
              <a:gd name="T60" fmla="*/ 511943 w 1021"/>
              <a:gd name="T61" fmla="*/ 2624172 h 1691"/>
              <a:gd name="T62" fmla="*/ 495449 w 1021"/>
              <a:gd name="T63" fmla="*/ 2576575 h 1691"/>
              <a:gd name="T64" fmla="*/ 159863 w 1021"/>
              <a:gd name="T65" fmla="*/ 2685096 h 1691"/>
              <a:gd name="T66" fmla="*/ 92619 w 1021"/>
              <a:gd name="T67" fmla="*/ 2502959 h 1691"/>
              <a:gd name="T68" fmla="*/ 103404 w 1021"/>
              <a:gd name="T69" fmla="*/ 2567056 h 1691"/>
              <a:gd name="T70" fmla="*/ 539221 w 1021"/>
              <a:gd name="T71" fmla="*/ 2535325 h 1691"/>
              <a:gd name="T72" fmla="*/ 76125 w 1021"/>
              <a:gd name="T73" fmla="*/ 2322726 h 1691"/>
              <a:gd name="T74" fmla="*/ 92619 w 1021"/>
              <a:gd name="T75" fmla="*/ 2381746 h 1691"/>
              <a:gd name="T76" fmla="*/ 65341 w 1021"/>
              <a:gd name="T77" fmla="*/ 2414112 h 1691"/>
              <a:gd name="T78" fmla="*/ 43772 w 1021"/>
              <a:gd name="T79" fmla="*/ 2454727 h 1691"/>
              <a:gd name="T80" fmla="*/ 560790 w 1021"/>
              <a:gd name="T81" fmla="*/ 2476305 h 1691"/>
              <a:gd name="T82" fmla="*/ 582359 w 1021"/>
              <a:gd name="T83" fmla="*/ 2328437 h 1691"/>
              <a:gd name="T84" fmla="*/ 109113 w 1021"/>
              <a:gd name="T85" fmla="*/ 2281475 h 1691"/>
              <a:gd name="T86" fmla="*/ 81835 w 1021"/>
              <a:gd name="T87" fmla="*/ 2317649 h 1691"/>
              <a:gd name="T88" fmla="*/ 593143 w 1021"/>
              <a:gd name="T89" fmla="*/ 2271321 h 1691"/>
              <a:gd name="T90" fmla="*/ 98329 w 1021"/>
              <a:gd name="T91" fmla="*/ 2223090 h 1691"/>
              <a:gd name="T92" fmla="*/ 577284 w 1021"/>
              <a:gd name="T93" fmla="*/ 2206589 h 1691"/>
              <a:gd name="T94" fmla="*/ 86910 w 1021"/>
              <a:gd name="T95" fmla="*/ 2190724 h 1691"/>
              <a:gd name="T96" fmla="*/ 544296 w 1021"/>
              <a:gd name="T97" fmla="*/ 2179935 h 1691"/>
              <a:gd name="T98" fmla="*/ 522728 w 1021"/>
              <a:gd name="T99" fmla="*/ 2164069 h 1691"/>
              <a:gd name="T100" fmla="*/ 495449 w 1021"/>
              <a:gd name="T101" fmla="*/ 2148204 h 1691"/>
              <a:gd name="T102" fmla="*/ 484665 w 1021"/>
              <a:gd name="T103" fmla="*/ 2128531 h 1691"/>
              <a:gd name="T104" fmla="*/ 119897 w 1021"/>
              <a:gd name="T105" fmla="*/ 2106953 h 1691"/>
              <a:gd name="T106" fmla="*/ 125607 w 1021"/>
              <a:gd name="T107" fmla="*/ 2106953 h 1691"/>
              <a:gd name="T108" fmla="*/ 157960 w 1021"/>
              <a:gd name="T109" fmla="*/ 2091088 h 1691"/>
              <a:gd name="T110" fmla="*/ 375552 w 1021"/>
              <a:gd name="T111" fmla="*/ 2080299 h 1691"/>
              <a:gd name="T112" fmla="*/ 261364 w 1021"/>
              <a:gd name="T113" fmla="*/ 2074587 h 16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1" h="1691">
                <a:moveTo>
                  <a:pt x="9" y="1685"/>
                </a:moveTo>
                <a:lnTo>
                  <a:pt x="0" y="1691"/>
                </a:lnTo>
                <a:lnTo>
                  <a:pt x="9" y="1691"/>
                </a:lnTo>
                <a:lnTo>
                  <a:pt x="9" y="1685"/>
                </a:lnTo>
                <a:close/>
                <a:moveTo>
                  <a:pt x="86" y="1634"/>
                </a:moveTo>
                <a:lnTo>
                  <a:pt x="9" y="1634"/>
                </a:lnTo>
                <a:lnTo>
                  <a:pt x="9" y="1685"/>
                </a:lnTo>
                <a:lnTo>
                  <a:pt x="26" y="1685"/>
                </a:lnTo>
                <a:lnTo>
                  <a:pt x="26" y="1676"/>
                </a:lnTo>
                <a:lnTo>
                  <a:pt x="35" y="1676"/>
                </a:lnTo>
                <a:lnTo>
                  <a:pt x="43" y="1668"/>
                </a:lnTo>
                <a:lnTo>
                  <a:pt x="52" y="1668"/>
                </a:lnTo>
                <a:lnTo>
                  <a:pt x="52" y="1660"/>
                </a:lnTo>
                <a:lnTo>
                  <a:pt x="60" y="1660"/>
                </a:lnTo>
                <a:lnTo>
                  <a:pt x="60" y="1651"/>
                </a:lnTo>
                <a:lnTo>
                  <a:pt x="77" y="1651"/>
                </a:lnTo>
                <a:lnTo>
                  <a:pt x="77" y="1643"/>
                </a:lnTo>
                <a:lnTo>
                  <a:pt x="86" y="1643"/>
                </a:lnTo>
                <a:lnTo>
                  <a:pt x="86" y="1634"/>
                </a:lnTo>
                <a:close/>
                <a:moveTo>
                  <a:pt x="438" y="1435"/>
                </a:moveTo>
                <a:lnTo>
                  <a:pt x="35" y="1435"/>
                </a:lnTo>
                <a:lnTo>
                  <a:pt x="35" y="1516"/>
                </a:lnTo>
                <a:lnTo>
                  <a:pt x="29" y="1530"/>
                </a:lnTo>
                <a:lnTo>
                  <a:pt x="22" y="1561"/>
                </a:lnTo>
                <a:lnTo>
                  <a:pt x="17" y="1575"/>
                </a:lnTo>
                <a:lnTo>
                  <a:pt x="17" y="1634"/>
                </a:lnTo>
                <a:lnTo>
                  <a:pt x="103" y="1634"/>
                </a:lnTo>
                <a:lnTo>
                  <a:pt x="103" y="1626"/>
                </a:lnTo>
                <a:lnTo>
                  <a:pt x="112" y="1626"/>
                </a:lnTo>
                <a:lnTo>
                  <a:pt x="112" y="1617"/>
                </a:lnTo>
                <a:lnTo>
                  <a:pt x="129" y="1617"/>
                </a:lnTo>
                <a:lnTo>
                  <a:pt x="129" y="1609"/>
                </a:lnTo>
                <a:lnTo>
                  <a:pt x="137" y="1609"/>
                </a:lnTo>
                <a:lnTo>
                  <a:pt x="146" y="1601"/>
                </a:lnTo>
                <a:lnTo>
                  <a:pt x="155" y="1601"/>
                </a:lnTo>
                <a:lnTo>
                  <a:pt x="155" y="1592"/>
                </a:lnTo>
                <a:lnTo>
                  <a:pt x="163" y="1592"/>
                </a:lnTo>
                <a:lnTo>
                  <a:pt x="172" y="1584"/>
                </a:lnTo>
                <a:lnTo>
                  <a:pt x="180" y="1584"/>
                </a:lnTo>
                <a:lnTo>
                  <a:pt x="180" y="1575"/>
                </a:lnTo>
                <a:lnTo>
                  <a:pt x="198" y="1575"/>
                </a:lnTo>
                <a:lnTo>
                  <a:pt x="198" y="1567"/>
                </a:lnTo>
                <a:lnTo>
                  <a:pt x="206" y="1567"/>
                </a:lnTo>
                <a:lnTo>
                  <a:pt x="206" y="1558"/>
                </a:lnTo>
                <a:lnTo>
                  <a:pt x="223" y="1558"/>
                </a:lnTo>
                <a:lnTo>
                  <a:pt x="223" y="1550"/>
                </a:lnTo>
                <a:lnTo>
                  <a:pt x="232" y="1550"/>
                </a:lnTo>
                <a:lnTo>
                  <a:pt x="232" y="1541"/>
                </a:lnTo>
                <a:lnTo>
                  <a:pt x="249" y="1541"/>
                </a:lnTo>
                <a:lnTo>
                  <a:pt x="249" y="1533"/>
                </a:lnTo>
                <a:lnTo>
                  <a:pt x="258" y="1533"/>
                </a:lnTo>
                <a:lnTo>
                  <a:pt x="258" y="1525"/>
                </a:lnTo>
                <a:lnTo>
                  <a:pt x="275" y="1525"/>
                </a:lnTo>
                <a:lnTo>
                  <a:pt x="275" y="1516"/>
                </a:lnTo>
                <a:lnTo>
                  <a:pt x="283" y="1516"/>
                </a:lnTo>
                <a:lnTo>
                  <a:pt x="283" y="1508"/>
                </a:lnTo>
                <a:lnTo>
                  <a:pt x="300" y="1508"/>
                </a:lnTo>
                <a:lnTo>
                  <a:pt x="300" y="1499"/>
                </a:lnTo>
                <a:lnTo>
                  <a:pt x="309" y="1499"/>
                </a:lnTo>
                <a:lnTo>
                  <a:pt x="309" y="1491"/>
                </a:lnTo>
                <a:lnTo>
                  <a:pt x="326" y="1491"/>
                </a:lnTo>
                <a:lnTo>
                  <a:pt x="326" y="1482"/>
                </a:lnTo>
                <a:lnTo>
                  <a:pt x="343" y="1482"/>
                </a:lnTo>
                <a:lnTo>
                  <a:pt x="343" y="1474"/>
                </a:lnTo>
                <a:lnTo>
                  <a:pt x="361" y="1474"/>
                </a:lnTo>
                <a:lnTo>
                  <a:pt x="361" y="1466"/>
                </a:lnTo>
                <a:lnTo>
                  <a:pt x="378" y="1466"/>
                </a:lnTo>
                <a:lnTo>
                  <a:pt x="378" y="1460"/>
                </a:lnTo>
                <a:lnTo>
                  <a:pt x="395" y="1460"/>
                </a:lnTo>
                <a:lnTo>
                  <a:pt x="404" y="1451"/>
                </a:lnTo>
                <a:lnTo>
                  <a:pt x="421" y="1451"/>
                </a:lnTo>
                <a:lnTo>
                  <a:pt x="421" y="1443"/>
                </a:lnTo>
                <a:lnTo>
                  <a:pt x="438" y="1443"/>
                </a:lnTo>
                <a:lnTo>
                  <a:pt x="438" y="1435"/>
                </a:lnTo>
                <a:close/>
                <a:moveTo>
                  <a:pt x="532" y="1392"/>
                </a:moveTo>
                <a:lnTo>
                  <a:pt x="43" y="1392"/>
                </a:lnTo>
                <a:lnTo>
                  <a:pt x="43" y="1435"/>
                </a:lnTo>
                <a:lnTo>
                  <a:pt x="455" y="1435"/>
                </a:lnTo>
                <a:lnTo>
                  <a:pt x="463" y="1426"/>
                </a:lnTo>
                <a:lnTo>
                  <a:pt x="472" y="1426"/>
                </a:lnTo>
                <a:lnTo>
                  <a:pt x="472" y="1418"/>
                </a:lnTo>
                <a:lnTo>
                  <a:pt x="489" y="1418"/>
                </a:lnTo>
                <a:lnTo>
                  <a:pt x="498" y="1409"/>
                </a:lnTo>
                <a:lnTo>
                  <a:pt x="515" y="1409"/>
                </a:lnTo>
                <a:lnTo>
                  <a:pt x="515" y="1401"/>
                </a:lnTo>
                <a:lnTo>
                  <a:pt x="532" y="1401"/>
                </a:lnTo>
                <a:lnTo>
                  <a:pt x="532" y="1392"/>
                </a:lnTo>
                <a:close/>
                <a:moveTo>
                  <a:pt x="584" y="1367"/>
                </a:moveTo>
                <a:lnTo>
                  <a:pt x="52" y="1367"/>
                </a:lnTo>
                <a:lnTo>
                  <a:pt x="52" y="1392"/>
                </a:lnTo>
                <a:lnTo>
                  <a:pt x="549" y="1392"/>
                </a:lnTo>
                <a:lnTo>
                  <a:pt x="549" y="1384"/>
                </a:lnTo>
                <a:lnTo>
                  <a:pt x="567" y="1384"/>
                </a:lnTo>
                <a:lnTo>
                  <a:pt x="567" y="1376"/>
                </a:lnTo>
                <a:lnTo>
                  <a:pt x="584" y="1376"/>
                </a:lnTo>
                <a:lnTo>
                  <a:pt x="584" y="1367"/>
                </a:lnTo>
                <a:close/>
                <a:moveTo>
                  <a:pt x="661" y="1333"/>
                </a:moveTo>
                <a:lnTo>
                  <a:pt x="60" y="1333"/>
                </a:lnTo>
                <a:lnTo>
                  <a:pt x="60" y="1367"/>
                </a:lnTo>
                <a:lnTo>
                  <a:pt x="609" y="1367"/>
                </a:lnTo>
                <a:lnTo>
                  <a:pt x="609" y="1359"/>
                </a:lnTo>
                <a:lnTo>
                  <a:pt x="618" y="1359"/>
                </a:lnTo>
                <a:lnTo>
                  <a:pt x="626" y="1350"/>
                </a:lnTo>
                <a:lnTo>
                  <a:pt x="644" y="1350"/>
                </a:lnTo>
                <a:lnTo>
                  <a:pt x="644" y="1342"/>
                </a:lnTo>
                <a:lnTo>
                  <a:pt x="661" y="1342"/>
                </a:lnTo>
                <a:lnTo>
                  <a:pt x="661" y="1333"/>
                </a:lnTo>
                <a:close/>
                <a:moveTo>
                  <a:pt x="695" y="1316"/>
                </a:moveTo>
                <a:lnTo>
                  <a:pt x="69" y="1316"/>
                </a:lnTo>
                <a:lnTo>
                  <a:pt x="69" y="1333"/>
                </a:lnTo>
                <a:lnTo>
                  <a:pt x="687" y="1333"/>
                </a:lnTo>
                <a:lnTo>
                  <a:pt x="687" y="1325"/>
                </a:lnTo>
                <a:lnTo>
                  <a:pt x="695" y="1325"/>
                </a:lnTo>
                <a:lnTo>
                  <a:pt x="695" y="1316"/>
                </a:lnTo>
                <a:close/>
                <a:moveTo>
                  <a:pt x="755" y="1291"/>
                </a:moveTo>
                <a:lnTo>
                  <a:pt x="77" y="1291"/>
                </a:lnTo>
                <a:lnTo>
                  <a:pt x="77" y="1316"/>
                </a:lnTo>
                <a:lnTo>
                  <a:pt x="721" y="1316"/>
                </a:lnTo>
                <a:lnTo>
                  <a:pt x="721" y="1308"/>
                </a:lnTo>
                <a:lnTo>
                  <a:pt x="738" y="1308"/>
                </a:lnTo>
                <a:lnTo>
                  <a:pt x="738" y="1300"/>
                </a:lnTo>
                <a:lnTo>
                  <a:pt x="755" y="1300"/>
                </a:lnTo>
                <a:lnTo>
                  <a:pt x="755" y="1291"/>
                </a:lnTo>
                <a:close/>
                <a:moveTo>
                  <a:pt x="798" y="1274"/>
                </a:moveTo>
                <a:lnTo>
                  <a:pt x="86" y="1274"/>
                </a:lnTo>
                <a:lnTo>
                  <a:pt x="86" y="1291"/>
                </a:lnTo>
                <a:lnTo>
                  <a:pt x="772" y="1291"/>
                </a:lnTo>
                <a:lnTo>
                  <a:pt x="772" y="1283"/>
                </a:lnTo>
                <a:lnTo>
                  <a:pt x="789" y="1283"/>
                </a:lnTo>
                <a:lnTo>
                  <a:pt x="798" y="1274"/>
                </a:lnTo>
                <a:close/>
                <a:moveTo>
                  <a:pt x="850" y="1249"/>
                </a:moveTo>
                <a:lnTo>
                  <a:pt x="95" y="1249"/>
                </a:lnTo>
                <a:lnTo>
                  <a:pt x="95" y="1274"/>
                </a:lnTo>
                <a:lnTo>
                  <a:pt x="807" y="1274"/>
                </a:lnTo>
                <a:lnTo>
                  <a:pt x="815" y="1266"/>
                </a:lnTo>
                <a:lnTo>
                  <a:pt x="832" y="1266"/>
                </a:lnTo>
                <a:lnTo>
                  <a:pt x="832" y="1257"/>
                </a:lnTo>
                <a:lnTo>
                  <a:pt x="850" y="1257"/>
                </a:lnTo>
                <a:lnTo>
                  <a:pt x="850" y="1249"/>
                </a:lnTo>
                <a:close/>
                <a:moveTo>
                  <a:pt x="867" y="1241"/>
                </a:moveTo>
                <a:lnTo>
                  <a:pt x="103" y="1241"/>
                </a:lnTo>
                <a:lnTo>
                  <a:pt x="103" y="1249"/>
                </a:lnTo>
                <a:lnTo>
                  <a:pt x="867" y="1249"/>
                </a:lnTo>
                <a:lnTo>
                  <a:pt x="867" y="1241"/>
                </a:lnTo>
                <a:close/>
                <a:moveTo>
                  <a:pt x="944" y="1210"/>
                </a:moveTo>
                <a:lnTo>
                  <a:pt x="129" y="1210"/>
                </a:lnTo>
                <a:lnTo>
                  <a:pt x="129" y="1218"/>
                </a:lnTo>
                <a:lnTo>
                  <a:pt x="112" y="1235"/>
                </a:lnTo>
                <a:lnTo>
                  <a:pt x="112" y="1241"/>
                </a:lnTo>
                <a:lnTo>
                  <a:pt x="884" y="1241"/>
                </a:lnTo>
                <a:lnTo>
                  <a:pt x="884" y="1235"/>
                </a:lnTo>
                <a:lnTo>
                  <a:pt x="901" y="1235"/>
                </a:lnTo>
                <a:lnTo>
                  <a:pt x="901" y="1226"/>
                </a:lnTo>
                <a:lnTo>
                  <a:pt x="927" y="1226"/>
                </a:lnTo>
                <a:lnTo>
                  <a:pt x="927" y="1218"/>
                </a:lnTo>
                <a:lnTo>
                  <a:pt x="944" y="1218"/>
                </a:lnTo>
                <a:lnTo>
                  <a:pt x="944" y="1210"/>
                </a:lnTo>
                <a:close/>
                <a:moveTo>
                  <a:pt x="961" y="1201"/>
                </a:moveTo>
                <a:lnTo>
                  <a:pt x="137" y="1201"/>
                </a:lnTo>
                <a:lnTo>
                  <a:pt x="137" y="1210"/>
                </a:lnTo>
                <a:lnTo>
                  <a:pt x="961" y="1210"/>
                </a:lnTo>
                <a:lnTo>
                  <a:pt x="961" y="1201"/>
                </a:lnTo>
                <a:close/>
                <a:moveTo>
                  <a:pt x="978" y="1193"/>
                </a:moveTo>
                <a:lnTo>
                  <a:pt x="146" y="1193"/>
                </a:lnTo>
                <a:lnTo>
                  <a:pt x="146" y="1201"/>
                </a:lnTo>
                <a:lnTo>
                  <a:pt x="978" y="1201"/>
                </a:lnTo>
                <a:lnTo>
                  <a:pt x="978" y="1193"/>
                </a:lnTo>
                <a:close/>
                <a:moveTo>
                  <a:pt x="995" y="1184"/>
                </a:moveTo>
                <a:lnTo>
                  <a:pt x="163" y="1184"/>
                </a:lnTo>
                <a:lnTo>
                  <a:pt x="155" y="1193"/>
                </a:lnTo>
                <a:lnTo>
                  <a:pt x="995" y="1193"/>
                </a:lnTo>
                <a:lnTo>
                  <a:pt x="995" y="1184"/>
                </a:lnTo>
                <a:close/>
                <a:moveTo>
                  <a:pt x="1021" y="1176"/>
                </a:moveTo>
                <a:lnTo>
                  <a:pt x="172" y="1176"/>
                </a:lnTo>
                <a:lnTo>
                  <a:pt x="172" y="1184"/>
                </a:lnTo>
                <a:lnTo>
                  <a:pt x="1013" y="1184"/>
                </a:lnTo>
                <a:lnTo>
                  <a:pt x="1021" y="1176"/>
                </a:lnTo>
                <a:close/>
                <a:moveTo>
                  <a:pt x="1013" y="1159"/>
                </a:moveTo>
                <a:lnTo>
                  <a:pt x="189" y="1159"/>
                </a:lnTo>
                <a:lnTo>
                  <a:pt x="189" y="1167"/>
                </a:lnTo>
                <a:lnTo>
                  <a:pt x="180" y="1167"/>
                </a:lnTo>
                <a:lnTo>
                  <a:pt x="180" y="1176"/>
                </a:lnTo>
                <a:lnTo>
                  <a:pt x="1013" y="1176"/>
                </a:lnTo>
                <a:lnTo>
                  <a:pt x="1013" y="1159"/>
                </a:lnTo>
                <a:close/>
                <a:moveTo>
                  <a:pt x="1004" y="1151"/>
                </a:moveTo>
                <a:lnTo>
                  <a:pt x="198" y="1151"/>
                </a:lnTo>
                <a:lnTo>
                  <a:pt x="198" y="1159"/>
                </a:lnTo>
                <a:lnTo>
                  <a:pt x="1004" y="1159"/>
                </a:lnTo>
                <a:lnTo>
                  <a:pt x="1004" y="1151"/>
                </a:lnTo>
                <a:close/>
                <a:moveTo>
                  <a:pt x="995" y="1142"/>
                </a:moveTo>
                <a:lnTo>
                  <a:pt x="215" y="1142"/>
                </a:lnTo>
                <a:lnTo>
                  <a:pt x="206" y="1151"/>
                </a:lnTo>
                <a:lnTo>
                  <a:pt x="995" y="1151"/>
                </a:lnTo>
                <a:lnTo>
                  <a:pt x="995" y="1142"/>
                </a:lnTo>
                <a:close/>
                <a:moveTo>
                  <a:pt x="978" y="1117"/>
                </a:moveTo>
                <a:lnTo>
                  <a:pt x="241" y="1117"/>
                </a:lnTo>
                <a:lnTo>
                  <a:pt x="232" y="1125"/>
                </a:lnTo>
                <a:lnTo>
                  <a:pt x="223" y="1134"/>
                </a:lnTo>
                <a:lnTo>
                  <a:pt x="223" y="1142"/>
                </a:lnTo>
                <a:lnTo>
                  <a:pt x="987" y="1142"/>
                </a:lnTo>
                <a:lnTo>
                  <a:pt x="987" y="1125"/>
                </a:lnTo>
                <a:lnTo>
                  <a:pt x="978" y="1125"/>
                </a:lnTo>
                <a:lnTo>
                  <a:pt x="978" y="1117"/>
                </a:lnTo>
                <a:close/>
                <a:moveTo>
                  <a:pt x="944" y="1066"/>
                </a:moveTo>
                <a:lnTo>
                  <a:pt x="275" y="1066"/>
                </a:lnTo>
                <a:lnTo>
                  <a:pt x="275" y="1075"/>
                </a:lnTo>
                <a:lnTo>
                  <a:pt x="283" y="1075"/>
                </a:lnTo>
                <a:lnTo>
                  <a:pt x="283" y="1083"/>
                </a:lnTo>
                <a:lnTo>
                  <a:pt x="275" y="1091"/>
                </a:lnTo>
                <a:lnTo>
                  <a:pt x="266" y="1091"/>
                </a:lnTo>
                <a:lnTo>
                  <a:pt x="266" y="1100"/>
                </a:lnTo>
                <a:lnTo>
                  <a:pt x="258" y="1100"/>
                </a:lnTo>
                <a:lnTo>
                  <a:pt x="258" y="1108"/>
                </a:lnTo>
                <a:lnTo>
                  <a:pt x="249" y="1117"/>
                </a:lnTo>
                <a:lnTo>
                  <a:pt x="970" y="1117"/>
                </a:lnTo>
                <a:lnTo>
                  <a:pt x="970" y="1108"/>
                </a:lnTo>
                <a:lnTo>
                  <a:pt x="961" y="1100"/>
                </a:lnTo>
                <a:lnTo>
                  <a:pt x="952" y="1091"/>
                </a:lnTo>
                <a:lnTo>
                  <a:pt x="952" y="1083"/>
                </a:lnTo>
                <a:lnTo>
                  <a:pt x="944" y="1083"/>
                </a:lnTo>
                <a:lnTo>
                  <a:pt x="944" y="1066"/>
                </a:lnTo>
                <a:close/>
                <a:moveTo>
                  <a:pt x="935" y="1049"/>
                </a:moveTo>
                <a:lnTo>
                  <a:pt x="292" y="1049"/>
                </a:lnTo>
                <a:lnTo>
                  <a:pt x="292" y="1058"/>
                </a:lnTo>
                <a:lnTo>
                  <a:pt x="283" y="1066"/>
                </a:lnTo>
                <a:lnTo>
                  <a:pt x="935" y="1066"/>
                </a:lnTo>
                <a:lnTo>
                  <a:pt x="935" y="1049"/>
                </a:lnTo>
                <a:close/>
                <a:moveTo>
                  <a:pt x="884" y="1024"/>
                </a:moveTo>
                <a:lnTo>
                  <a:pt x="300" y="1024"/>
                </a:lnTo>
                <a:lnTo>
                  <a:pt x="300" y="1049"/>
                </a:lnTo>
                <a:lnTo>
                  <a:pt x="918" y="1049"/>
                </a:lnTo>
                <a:lnTo>
                  <a:pt x="918" y="1041"/>
                </a:lnTo>
                <a:lnTo>
                  <a:pt x="910" y="1041"/>
                </a:lnTo>
                <a:lnTo>
                  <a:pt x="910" y="1032"/>
                </a:lnTo>
                <a:lnTo>
                  <a:pt x="884" y="1032"/>
                </a:lnTo>
                <a:lnTo>
                  <a:pt x="884" y="1024"/>
                </a:lnTo>
                <a:close/>
                <a:moveTo>
                  <a:pt x="858" y="1016"/>
                </a:moveTo>
                <a:lnTo>
                  <a:pt x="309" y="1016"/>
                </a:lnTo>
                <a:lnTo>
                  <a:pt x="309" y="1024"/>
                </a:lnTo>
                <a:lnTo>
                  <a:pt x="858" y="1024"/>
                </a:lnTo>
                <a:lnTo>
                  <a:pt x="858" y="1016"/>
                </a:lnTo>
                <a:close/>
                <a:moveTo>
                  <a:pt x="781" y="791"/>
                </a:moveTo>
                <a:lnTo>
                  <a:pt x="180" y="791"/>
                </a:lnTo>
                <a:lnTo>
                  <a:pt x="180" y="799"/>
                </a:lnTo>
                <a:lnTo>
                  <a:pt x="172" y="807"/>
                </a:lnTo>
                <a:lnTo>
                  <a:pt x="155" y="807"/>
                </a:lnTo>
                <a:lnTo>
                  <a:pt x="137" y="824"/>
                </a:lnTo>
                <a:lnTo>
                  <a:pt x="137" y="850"/>
                </a:lnTo>
                <a:lnTo>
                  <a:pt x="129" y="850"/>
                </a:lnTo>
                <a:lnTo>
                  <a:pt x="129" y="858"/>
                </a:lnTo>
                <a:lnTo>
                  <a:pt x="137" y="858"/>
                </a:lnTo>
                <a:lnTo>
                  <a:pt x="137" y="892"/>
                </a:lnTo>
                <a:lnTo>
                  <a:pt x="146" y="892"/>
                </a:lnTo>
                <a:lnTo>
                  <a:pt x="146" y="909"/>
                </a:lnTo>
                <a:lnTo>
                  <a:pt x="155" y="917"/>
                </a:lnTo>
                <a:lnTo>
                  <a:pt x="163" y="917"/>
                </a:lnTo>
                <a:lnTo>
                  <a:pt x="163" y="926"/>
                </a:lnTo>
                <a:lnTo>
                  <a:pt x="172" y="934"/>
                </a:lnTo>
                <a:lnTo>
                  <a:pt x="180" y="942"/>
                </a:lnTo>
                <a:lnTo>
                  <a:pt x="189" y="951"/>
                </a:lnTo>
                <a:lnTo>
                  <a:pt x="189" y="959"/>
                </a:lnTo>
                <a:lnTo>
                  <a:pt x="309" y="959"/>
                </a:lnTo>
                <a:lnTo>
                  <a:pt x="326" y="968"/>
                </a:lnTo>
                <a:lnTo>
                  <a:pt x="326" y="976"/>
                </a:lnTo>
                <a:lnTo>
                  <a:pt x="335" y="976"/>
                </a:lnTo>
                <a:lnTo>
                  <a:pt x="335" y="993"/>
                </a:lnTo>
                <a:lnTo>
                  <a:pt x="326" y="1001"/>
                </a:lnTo>
                <a:lnTo>
                  <a:pt x="318" y="1010"/>
                </a:lnTo>
                <a:lnTo>
                  <a:pt x="318" y="1016"/>
                </a:lnTo>
                <a:lnTo>
                  <a:pt x="841" y="1016"/>
                </a:lnTo>
                <a:lnTo>
                  <a:pt x="840" y="996"/>
                </a:lnTo>
                <a:lnTo>
                  <a:pt x="834" y="954"/>
                </a:lnTo>
                <a:lnTo>
                  <a:pt x="832" y="934"/>
                </a:lnTo>
                <a:lnTo>
                  <a:pt x="824" y="934"/>
                </a:lnTo>
                <a:lnTo>
                  <a:pt x="824" y="909"/>
                </a:lnTo>
                <a:lnTo>
                  <a:pt x="815" y="909"/>
                </a:lnTo>
                <a:lnTo>
                  <a:pt x="815" y="883"/>
                </a:lnTo>
                <a:lnTo>
                  <a:pt x="807" y="883"/>
                </a:lnTo>
                <a:lnTo>
                  <a:pt x="807" y="866"/>
                </a:lnTo>
                <a:lnTo>
                  <a:pt x="798" y="866"/>
                </a:lnTo>
                <a:lnTo>
                  <a:pt x="798" y="850"/>
                </a:lnTo>
                <a:lnTo>
                  <a:pt x="789" y="841"/>
                </a:lnTo>
                <a:lnTo>
                  <a:pt x="789" y="816"/>
                </a:lnTo>
                <a:lnTo>
                  <a:pt x="781" y="816"/>
                </a:lnTo>
                <a:lnTo>
                  <a:pt x="781" y="807"/>
                </a:lnTo>
                <a:lnTo>
                  <a:pt x="772" y="799"/>
                </a:lnTo>
                <a:lnTo>
                  <a:pt x="781" y="799"/>
                </a:lnTo>
                <a:lnTo>
                  <a:pt x="781" y="791"/>
                </a:lnTo>
                <a:close/>
                <a:moveTo>
                  <a:pt x="215" y="959"/>
                </a:moveTo>
                <a:lnTo>
                  <a:pt x="206" y="959"/>
                </a:lnTo>
                <a:lnTo>
                  <a:pt x="206" y="968"/>
                </a:lnTo>
                <a:lnTo>
                  <a:pt x="215" y="959"/>
                </a:lnTo>
                <a:close/>
                <a:moveTo>
                  <a:pt x="263" y="959"/>
                </a:moveTo>
                <a:lnTo>
                  <a:pt x="215" y="959"/>
                </a:lnTo>
                <a:lnTo>
                  <a:pt x="223" y="968"/>
                </a:lnTo>
                <a:lnTo>
                  <a:pt x="241" y="968"/>
                </a:lnTo>
                <a:lnTo>
                  <a:pt x="252" y="962"/>
                </a:lnTo>
                <a:lnTo>
                  <a:pt x="263" y="959"/>
                </a:lnTo>
                <a:close/>
                <a:moveTo>
                  <a:pt x="798" y="785"/>
                </a:moveTo>
                <a:lnTo>
                  <a:pt x="172" y="785"/>
                </a:lnTo>
                <a:lnTo>
                  <a:pt x="172" y="791"/>
                </a:lnTo>
                <a:lnTo>
                  <a:pt x="798" y="791"/>
                </a:lnTo>
                <a:lnTo>
                  <a:pt x="798" y="785"/>
                </a:lnTo>
                <a:close/>
                <a:moveTo>
                  <a:pt x="867" y="667"/>
                </a:moveTo>
                <a:lnTo>
                  <a:pt x="146" y="667"/>
                </a:lnTo>
                <a:lnTo>
                  <a:pt x="146" y="675"/>
                </a:lnTo>
                <a:lnTo>
                  <a:pt x="149" y="684"/>
                </a:lnTo>
                <a:lnTo>
                  <a:pt x="144" y="712"/>
                </a:lnTo>
                <a:lnTo>
                  <a:pt x="146" y="726"/>
                </a:lnTo>
                <a:lnTo>
                  <a:pt x="146" y="743"/>
                </a:lnTo>
                <a:lnTo>
                  <a:pt x="155" y="743"/>
                </a:lnTo>
                <a:lnTo>
                  <a:pt x="163" y="751"/>
                </a:lnTo>
                <a:lnTo>
                  <a:pt x="155" y="760"/>
                </a:lnTo>
                <a:lnTo>
                  <a:pt x="155" y="776"/>
                </a:lnTo>
                <a:lnTo>
                  <a:pt x="163" y="776"/>
                </a:lnTo>
                <a:lnTo>
                  <a:pt x="163" y="785"/>
                </a:lnTo>
                <a:lnTo>
                  <a:pt x="815" y="785"/>
                </a:lnTo>
                <a:lnTo>
                  <a:pt x="824" y="776"/>
                </a:lnTo>
                <a:lnTo>
                  <a:pt x="824" y="768"/>
                </a:lnTo>
                <a:lnTo>
                  <a:pt x="832" y="768"/>
                </a:lnTo>
                <a:lnTo>
                  <a:pt x="832" y="751"/>
                </a:lnTo>
                <a:lnTo>
                  <a:pt x="841" y="734"/>
                </a:lnTo>
                <a:lnTo>
                  <a:pt x="841" y="726"/>
                </a:lnTo>
                <a:lnTo>
                  <a:pt x="850" y="726"/>
                </a:lnTo>
                <a:lnTo>
                  <a:pt x="850" y="717"/>
                </a:lnTo>
                <a:lnTo>
                  <a:pt x="858" y="717"/>
                </a:lnTo>
                <a:lnTo>
                  <a:pt x="858" y="709"/>
                </a:lnTo>
                <a:lnTo>
                  <a:pt x="867" y="709"/>
                </a:lnTo>
                <a:lnTo>
                  <a:pt x="867" y="675"/>
                </a:lnTo>
                <a:lnTo>
                  <a:pt x="875" y="675"/>
                </a:lnTo>
                <a:lnTo>
                  <a:pt x="867" y="667"/>
                </a:lnTo>
                <a:close/>
                <a:moveTo>
                  <a:pt x="927" y="391"/>
                </a:moveTo>
                <a:lnTo>
                  <a:pt x="120" y="391"/>
                </a:lnTo>
                <a:lnTo>
                  <a:pt x="120" y="433"/>
                </a:lnTo>
                <a:lnTo>
                  <a:pt x="137" y="433"/>
                </a:lnTo>
                <a:lnTo>
                  <a:pt x="137" y="442"/>
                </a:lnTo>
                <a:lnTo>
                  <a:pt x="146" y="442"/>
                </a:lnTo>
                <a:lnTo>
                  <a:pt x="146" y="450"/>
                </a:lnTo>
                <a:lnTo>
                  <a:pt x="155" y="450"/>
                </a:lnTo>
                <a:lnTo>
                  <a:pt x="155" y="459"/>
                </a:lnTo>
                <a:lnTo>
                  <a:pt x="146" y="459"/>
                </a:lnTo>
                <a:lnTo>
                  <a:pt x="146" y="484"/>
                </a:lnTo>
                <a:lnTo>
                  <a:pt x="137" y="484"/>
                </a:lnTo>
                <a:lnTo>
                  <a:pt x="137" y="501"/>
                </a:lnTo>
                <a:lnTo>
                  <a:pt x="129" y="501"/>
                </a:lnTo>
                <a:lnTo>
                  <a:pt x="129" y="509"/>
                </a:lnTo>
                <a:lnTo>
                  <a:pt x="120" y="509"/>
                </a:lnTo>
                <a:lnTo>
                  <a:pt x="120" y="518"/>
                </a:lnTo>
                <a:lnTo>
                  <a:pt x="112" y="526"/>
                </a:lnTo>
                <a:lnTo>
                  <a:pt x="112" y="535"/>
                </a:lnTo>
                <a:lnTo>
                  <a:pt x="103" y="535"/>
                </a:lnTo>
                <a:lnTo>
                  <a:pt x="103" y="543"/>
                </a:lnTo>
                <a:lnTo>
                  <a:pt x="95" y="543"/>
                </a:lnTo>
                <a:lnTo>
                  <a:pt x="95" y="560"/>
                </a:lnTo>
                <a:lnTo>
                  <a:pt x="86" y="560"/>
                </a:lnTo>
                <a:lnTo>
                  <a:pt x="86" y="566"/>
                </a:lnTo>
                <a:lnTo>
                  <a:pt x="77" y="566"/>
                </a:lnTo>
                <a:lnTo>
                  <a:pt x="77" y="582"/>
                </a:lnTo>
                <a:lnTo>
                  <a:pt x="69" y="591"/>
                </a:lnTo>
                <a:lnTo>
                  <a:pt x="69" y="599"/>
                </a:lnTo>
                <a:lnTo>
                  <a:pt x="60" y="599"/>
                </a:lnTo>
                <a:lnTo>
                  <a:pt x="60" y="650"/>
                </a:lnTo>
                <a:lnTo>
                  <a:pt x="69" y="650"/>
                </a:lnTo>
                <a:lnTo>
                  <a:pt x="69" y="658"/>
                </a:lnTo>
                <a:lnTo>
                  <a:pt x="86" y="658"/>
                </a:lnTo>
                <a:lnTo>
                  <a:pt x="95" y="667"/>
                </a:lnTo>
                <a:lnTo>
                  <a:pt x="875" y="667"/>
                </a:lnTo>
                <a:lnTo>
                  <a:pt x="875" y="633"/>
                </a:lnTo>
                <a:lnTo>
                  <a:pt x="884" y="633"/>
                </a:lnTo>
                <a:lnTo>
                  <a:pt x="884" y="616"/>
                </a:lnTo>
                <a:lnTo>
                  <a:pt x="893" y="616"/>
                </a:lnTo>
                <a:lnTo>
                  <a:pt x="893" y="608"/>
                </a:lnTo>
                <a:lnTo>
                  <a:pt x="901" y="608"/>
                </a:lnTo>
                <a:lnTo>
                  <a:pt x="901" y="574"/>
                </a:lnTo>
                <a:lnTo>
                  <a:pt x="910" y="566"/>
                </a:lnTo>
                <a:lnTo>
                  <a:pt x="910" y="543"/>
                </a:lnTo>
                <a:lnTo>
                  <a:pt x="918" y="535"/>
                </a:lnTo>
                <a:lnTo>
                  <a:pt x="918" y="400"/>
                </a:lnTo>
                <a:lnTo>
                  <a:pt x="927" y="400"/>
                </a:lnTo>
                <a:lnTo>
                  <a:pt x="927" y="391"/>
                </a:lnTo>
                <a:close/>
                <a:moveTo>
                  <a:pt x="935" y="251"/>
                </a:moveTo>
                <a:lnTo>
                  <a:pt x="172" y="251"/>
                </a:lnTo>
                <a:lnTo>
                  <a:pt x="172" y="276"/>
                </a:lnTo>
                <a:lnTo>
                  <a:pt x="180" y="284"/>
                </a:lnTo>
                <a:lnTo>
                  <a:pt x="180" y="293"/>
                </a:lnTo>
                <a:lnTo>
                  <a:pt x="172" y="293"/>
                </a:lnTo>
                <a:lnTo>
                  <a:pt x="172" y="326"/>
                </a:lnTo>
                <a:lnTo>
                  <a:pt x="163" y="326"/>
                </a:lnTo>
                <a:lnTo>
                  <a:pt x="163" y="341"/>
                </a:lnTo>
                <a:lnTo>
                  <a:pt x="155" y="341"/>
                </a:lnTo>
                <a:lnTo>
                  <a:pt x="155" y="357"/>
                </a:lnTo>
                <a:lnTo>
                  <a:pt x="146" y="357"/>
                </a:lnTo>
                <a:lnTo>
                  <a:pt x="146" y="374"/>
                </a:lnTo>
                <a:lnTo>
                  <a:pt x="137" y="374"/>
                </a:lnTo>
                <a:lnTo>
                  <a:pt x="137" y="383"/>
                </a:lnTo>
                <a:lnTo>
                  <a:pt x="129" y="383"/>
                </a:lnTo>
                <a:lnTo>
                  <a:pt x="129" y="391"/>
                </a:lnTo>
                <a:lnTo>
                  <a:pt x="918" y="391"/>
                </a:lnTo>
                <a:lnTo>
                  <a:pt x="918" y="374"/>
                </a:lnTo>
                <a:lnTo>
                  <a:pt x="910" y="366"/>
                </a:lnTo>
                <a:lnTo>
                  <a:pt x="918" y="357"/>
                </a:lnTo>
                <a:lnTo>
                  <a:pt x="918" y="335"/>
                </a:lnTo>
                <a:lnTo>
                  <a:pt x="927" y="335"/>
                </a:lnTo>
                <a:lnTo>
                  <a:pt x="927" y="310"/>
                </a:lnTo>
                <a:lnTo>
                  <a:pt x="935" y="310"/>
                </a:lnTo>
                <a:lnTo>
                  <a:pt x="935" y="251"/>
                </a:lnTo>
                <a:close/>
                <a:moveTo>
                  <a:pt x="867" y="166"/>
                </a:moveTo>
                <a:lnTo>
                  <a:pt x="120" y="166"/>
                </a:lnTo>
                <a:lnTo>
                  <a:pt x="120" y="183"/>
                </a:lnTo>
                <a:lnTo>
                  <a:pt x="137" y="183"/>
                </a:lnTo>
                <a:lnTo>
                  <a:pt x="137" y="217"/>
                </a:lnTo>
                <a:lnTo>
                  <a:pt x="146" y="217"/>
                </a:lnTo>
                <a:lnTo>
                  <a:pt x="146" y="234"/>
                </a:lnTo>
                <a:lnTo>
                  <a:pt x="155" y="234"/>
                </a:lnTo>
                <a:lnTo>
                  <a:pt x="155" y="242"/>
                </a:lnTo>
                <a:lnTo>
                  <a:pt x="163" y="242"/>
                </a:lnTo>
                <a:lnTo>
                  <a:pt x="163" y="251"/>
                </a:lnTo>
                <a:lnTo>
                  <a:pt x="927" y="251"/>
                </a:lnTo>
                <a:lnTo>
                  <a:pt x="927" y="242"/>
                </a:lnTo>
                <a:lnTo>
                  <a:pt x="918" y="234"/>
                </a:lnTo>
                <a:lnTo>
                  <a:pt x="918" y="225"/>
                </a:lnTo>
                <a:lnTo>
                  <a:pt x="910" y="225"/>
                </a:lnTo>
                <a:lnTo>
                  <a:pt x="910" y="208"/>
                </a:lnTo>
                <a:lnTo>
                  <a:pt x="901" y="208"/>
                </a:lnTo>
                <a:lnTo>
                  <a:pt x="901" y="200"/>
                </a:lnTo>
                <a:lnTo>
                  <a:pt x="893" y="200"/>
                </a:lnTo>
                <a:lnTo>
                  <a:pt x="893" y="191"/>
                </a:lnTo>
                <a:lnTo>
                  <a:pt x="884" y="191"/>
                </a:lnTo>
                <a:lnTo>
                  <a:pt x="884" y="175"/>
                </a:lnTo>
                <a:lnTo>
                  <a:pt x="875" y="175"/>
                </a:lnTo>
                <a:lnTo>
                  <a:pt x="867" y="166"/>
                </a:lnTo>
                <a:close/>
                <a:moveTo>
                  <a:pt x="137" y="183"/>
                </a:moveTo>
                <a:lnTo>
                  <a:pt x="112" y="183"/>
                </a:lnTo>
                <a:lnTo>
                  <a:pt x="112" y="200"/>
                </a:lnTo>
                <a:lnTo>
                  <a:pt x="120" y="200"/>
                </a:lnTo>
                <a:lnTo>
                  <a:pt x="129" y="191"/>
                </a:lnTo>
                <a:lnTo>
                  <a:pt x="137" y="183"/>
                </a:lnTo>
                <a:close/>
                <a:moveTo>
                  <a:pt x="850" y="149"/>
                </a:moveTo>
                <a:lnTo>
                  <a:pt x="129" y="149"/>
                </a:lnTo>
                <a:lnTo>
                  <a:pt x="129" y="166"/>
                </a:lnTo>
                <a:lnTo>
                  <a:pt x="858" y="166"/>
                </a:lnTo>
                <a:lnTo>
                  <a:pt x="858" y="158"/>
                </a:lnTo>
                <a:lnTo>
                  <a:pt x="850" y="158"/>
                </a:lnTo>
                <a:lnTo>
                  <a:pt x="850" y="149"/>
                </a:lnTo>
                <a:close/>
                <a:moveTo>
                  <a:pt x="789" y="116"/>
                </a:moveTo>
                <a:lnTo>
                  <a:pt x="137" y="116"/>
                </a:lnTo>
                <a:lnTo>
                  <a:pt x="137" y="149"/>
                </a:lnTo>
                <a:lnTo>
                  <a:pt x="832" y="149"/>
                </a:lnTo>
                <a:lnTo>
                  <a:pt x="832" y="141"/>
                </a:lnTo>
                <a:lnTo>
                  <a:pt x="824" y="141"/>
                </a:lnTo>
                <a:lnTo>
                  <a:pt x="815" y="132"/>
                </a:lnTo>
                <a:lnTo>
                  <a:pt x="807" y="132"/>
                </a:lnTo>
                <a:lnTo>
                  <a:pt x="798" y="124"/>
                </a:lnTo>
                <a:lnTo>
                  <a:pt x="789" y="124"/>
                </a:lnTo>
                <a:lnTo>
                  <a:pt x="789" y="116"/>
                </a:lnTo>
                <a:close/>
                <a:moveTo>
                  <a:pt x="781" y="101"/>
                </a:moveTo>
                <a:lnTo>
                  <a:pt x="146" y="101"/>
                </a:lnTo>
                <a:lnTo>
                  <a:pt x="146" y="116"/>
                </a:lnTo>
                <a:lnTo>
                  <a:pt x="781" y="116"/>
                </a:lnTo>
                <a:lnTo>
                  <a:pt x="781" y="101"/>
                </a:lnTo>
                <a:close/>
                <a:moveTo>
                  <a:pt x="755" y="76"/>
                </a:moveTo>
                <a:lnTo>
                  <a:pt x="163" y="76"/>
                </a:lnTo>
                <a:lnTo>
                  <a:pt x="155" y="85"/>
                </a:lnTo>
                <a:lnTo>
                  <a:pt x="155" y="101"/>
                </a:lnTo>
                <a:lnTo>
                  <a:pt x="772" y="101"/>
                </a:lnTo>
                <a:lnTo>
                  <a:pt x="772" y="93"/>
                </a:lnTo>
                <a:lnTo>
                  <a:pt x="764" y="93"/>
                </a:lnTo>
                <a:lnTo>
                  <a:pt x="764" y="85"/>
                </a:lnTo>
                <a:lnTo>
                  <a:pt x="755" y="85"/>
                </a:lnTo>
                <a:lnTo>
                  <a:pt x="755" y="76"/>
                </a:lnTo>
                <a:close/>
                <a:moveTo>
                  <a:pt x="747" y="68"/>
                </a:moveTo>
                <a:lnTo>
                  <a:pt x="172" y="68"/>
                </a:lnTo>
                <a:lnTo>
                  <a:pt x="172" y="76"/>
                </a:lnTo>
                <a:lnTo>
                  <a:pt x="747" y="76"/>
                </a:lnTo>
                <a:lnTo>
                  <a:pt x="747" y="68"/>
                </a:lnTo>
                <a:close/>
                <a:moveTo>
                  <a:pt x="712" y="51"/>
                </a:moveTo>
                <a:lnTo>
                  <a:pt x="189" y="51"/>
                </a:lnTo>
                <a:lnTo>
                  <a:pt x="189" y="59"/>
                </a:lnTo>
                <a:lnTo>
                  <a:pt x="180" y="68"/>
                </a:lnTo>
                <a:lnTo>
                  <a:pt x="730" y="68"/>
                </a:lnTo>
                <a:lnTo>
                  <a:pt x="730" y="59"/>
                </a:lnTo>
                <a:lnTo>
                  <a:pt x="712" y="59"/>
                </a:lnTo>
                <a:lnTo>
                  <a:pt x="712" y="51"/>
                </a:lnTo>
                <a:close/>
                <a:moveTo>
                  <a:pt x="704" y="42"/>
                </a:moveTo>
                <a:lnTo>
                  <a:pt x="215" y="42"/>
                </a:lnTo>
                <a:lnTo>
                  <a:pt x="198" y="51"/>
                </a:lnTo>
                <a:lnTo>
                  <a:pt x="704" y="51"/>
                </a:lnTo>
                <a:lnTo>
                  <a:pt x="704" y="42"/>
                </a:lnTo>
                <a:close/>
                <a:moveTo>
                  <a:pt x="687" y="34"/>
                </a:moveTo>
                <a:lnTo>
                  <a:pt x="223" y="34"/>
                </a:lnTo>
                <a:lnTo>
                  <a:pt x="223" y="42"/>
                </a:lnTo>
                <a:lnTo>
                  <a:pt x="687" y="42"/>
                </a:lnTo>
                <a:lnTo>
                  <a:pt x="687" y="34"/>
                </a:lnTo>
                <a:close/>
                <a:moveTo>
                  <a:pt x="661" y="26"/>
                </a:moveTo>
                <a:lnTo>
                  <a:pt x="249" y="26"/>
                </a:lnTo>
                <a:lnTo>
                  <a:pt x="249" y="34"/>
                </a:lnTo>
                <a:lnTo>
                  <a:pt x="669" y="34"/>
                </a:lnTo>
                <a:lnTo>
                  <a:pt x="661" y="26"/>
                </a:lnTo>
                <a:close/>
                <a:moveTo>
                  <a:pt x="626" y="17"/>
                </a:moveTo>
                <a:lnTo>
                  <a:pt x="275" y="17"/>
                </a:lnTo>
                <a:lnTo>
                  <a:pt x="275" y="26"/>
                </a:lnTo>
                <a:lnTo>
                  <a:pt x="635" y="26"/>
                </a:lnTo>
                <a:lnTo>
                  <a:pt x="626" y="17"/>
                </a:lnTo>
                <a:close/>
                <a:moveTo>
                  <a:pt x="592" y="9"/>
                </a:moveTo>
                <a:lnTo>
                  <a:pt x="318" y="9"/>
                </a:lnTo>
                <a:lnTo>
                  <a:pt x="309" y="17"/>
                </a:lnTo>
                <a:lnTo>
                  <a:pt x="592" y="17"/>
                </a:lnTo>
                <a:lnTo>
                  <a:pt x="592" y="9"/>
                </a:lnTo>
                <a:close/>
                <a:moveTo>
                  <a:pt x="412" y="0"/>
                </a:moveTo>
                <a:lnTo>
                  <a:pt x="335" y="0"/>
                </a:lnTo>
                <a:lnTo>
                  <a:pt x="335" y="9"/>
                </a:lnTo>
                <a:lnTo>
                  <a:pt x="421" y="9"/>
                </a:lnTo>
                <a:lnTo>
                  <a:pt x="412" y="0"/>
                </a:lnTo>
                <a:close/>
                <a:moveTo>
                  <a:pt x="472" y="0"/>
                </a:moveTo>
                <a:lnTo>
                  <a:pt x="438" y="0"/>
                </a:lnTo>
                <a:lnTo>
                  <a:pt x="438" y="9"/>
                </a:lnTo>
                <a:lnTo>
                  <a:pt x="506" y="9"/>
                </a:lnTo>
                <a:lnTo>
                  <a:pt x="499" y="6"/>
                </a:lnTo>
                <a:lnTo>
                  <a:pt x="480" y="3"/>
                </a:lnTo>
                <a:lnTo>
                  <a:pt x="472" y="0"/>
                </a:lnTo>
                <a:close/>
              </a:path>
            </a:pathLst>
          </a:custGeom>
          <a:solidFill>
            <a:srgbClr val="0027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 name="Rectangle 3">
            <a:extLst>
              <a:ext uri="{FF2B5EF4-FFF2-40B4-BE49-F238E27FC236}">
                <a16:creationId xmlns:a16="http://schemas.microsoft.com/office/drawing/2014/main" id="{16E6A380-9598-48F4-8BD6-6F2DBA0B3943}"/>
              </a:ext>
            </a:extLst>
          </p:cNvPr>
          <p:cNvSpPr/>
          <p:nvPr/>
        </p:nvSpPr>
        <p:spPr>
          <a:xfrm>
            <a:off x="533400" y="2533650"/>
            <a:ext cx="7781925" cy="646113"/>
          </a:xfrm>
          <a:prstGeom prst="rect">
            <a:avLst/>
          </a:prstGeom>
          <a:solidFill>
            <a:schemeClr val="tx2">
              <a:lumMod val="75000"/>
            </a:schemeClr>
          </a:solidFill>
        </p:spPr>
        <p:txBody>
          <a:bodyPr wrap="none">
            <a:spAutoFit/>
          </a:bodyPr>
          <a:lstStyle/>
          <a:p>
            <a:pPr marL="90805" marR="0" lvl="0" indent="0" algn="l" defTabSz="914400" rtl="0" eaLnBrk="1" fontAlgn="auto" latinLnBrk="0" hangingPunct="1">
              <a:lnSpc>
                <a:spcPct val="100000"/>
              </a:lnSpc>
              <a:spcBef>
                <a:spcPts val="350"/>
              </a:spcBef>
              <a:spcAft>
                <a:spcPts val="0"/>
              </a:spcAft>
              <a:buClrTx/>
              <a:buSzTx/>
              <a:buFontTx/>
              <a:buNone/>
              <a:tabLst/>
              <a:defRPr/>
            </a:pPr>
            <a:r>
              <a:rPr kumimoji="0" lang="en-US" sz="3600" b="0" i="0" u="none" strike="noStrike" kern="1200" cap="none" spc="0" normalizeH="0" baseline="0" noProof="0" dirty="0">
                <a:ln>
                  <a:noFill/>
                </a:ln>
                <a:solidFill>
                  <a:srgbClr val="92D050"/>
                </a:solidFill>
                <a:effectLst/>
                <a:uLnTx/>
                <a:uFillTx/>
                <a:latin typeface="Cambria"/>
                <a:ea typeface="Calibri"/>
                <a:cs typeface="Calibri"/>
              </a:rPr>
              <a:t>The Application for Benefits Eligibility</a:t>
            </a:r>
            <a:endParaRPr kumimoji="0" lang="en-US" sz="3600" b="0"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3077" name="image6.png">
            <a:extLst>
              <a:ext uri="{FF2B5EF4-FFF2-40B4-BE49-F238E27FC236}">
                <a16:creationId xmlns:a16="http://schemas.microsoft.com/office/drawing/2014/main" id="{DD0A7AA4-44F0-47C3-BA98-67C93DB1A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343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5">
            <a:extLst>
              <a:ext uri="{FF2B5EF4-FFF2-40B4-BE49-F238E27FC236}">
                <a16:creationId xmlns:a16="http://schemas.microsoft.com/office/drawing/2014/main" id="{9363B69A-7236-4A1A-B082-731C669DBF6E}"/>
              </a:ext>
            </a:extLst>
          </p:cNvPr>
          <p:cNvSpPr>
            <a:spLocks noChangeArrowheads="1"/>
          </p:cNvSpPr>
          <p:nvPr/>
        </p:nvSpPr>
        <p:spPr bwMode="auto">
          <a:xfrm>
            <a:off x="0" y="3810000"/>
            <a:ext cx="6248400" cy="258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ts val="738"/>
              </a:spcBef>
              <a:spcAft>
                <a:spcPct val="0"/>
              </a:spcAft>
              <a:defRPr/>
            </a:pPr>
            <a:r>
              <a:rPr lang="en-US" altLang="en-US" sz="3200" b="1" dirty="0">
                <a:solidFill>
                  <a:srgbClr val="92D050"/>
                </a:solidFill>
                <a:ea typeface="Calibri" panose="020F0502020204030204" pitchFamily="34" charset="0"/>
                <a:cs typeface="Calibri" panose="020F0502020204030204" pitchFamily="34" charset="0"/>
              </a:rPr>
              <a:t>The ABE Partner Portal</a:t>
            </a:r>
          </a:p>
          <a:p>
            <a:pPr marL="685800" marR="0" lvl="0" indent="0" algn="l" defTabSz="914400" rtl="0" eaLnBrk="1" fontAlgn="base" latinLnBrk="0" hangingPunct="1">
              <a:spcBef>
                <a:spcPts val="738"/>
              </a:spcBef>
              <a:spcAft>
                <a:spcPct val="0"/>
              </a:spcAft>
              <a:buClrTx/>
              <a:buSzTx/>
              <a:buFontTx/>
              <a:buNone/>
              <a:tabLst/>
              <a:defRPr/>
            </a:pPr>
            <a:r>
              <a:rPr kumimoji="0" lang="en-US" altLang="en-US" sz="3200" b="1" i="0" u="none" strike="noStrike" kern="120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Calibri" panose="020F0502020204030204" pitchFamily="34" charset="0"/>
              </a:rPr>
              <a:t>An Introduction for </a:t>
            </a:r>
            <a:r>
              <a:rPr lang="en-US" altLang="en-US" sz="3200" b="1" dirty="0">
                <a:solidFill>
                  <a:srgbClr val="92D050"/>
                </a:solidFill>
                <a:ea typeface="Calibri" panose="020F0502020204030204" pitchFamily="34" charset="0"/>
                <a:cs typeface="Calibri" panose="020F0502020204030204" pitchFamily="34" charset="0"/>
              </a:rPr>
              <a:t>Long Term Care Providers</a:t>
            </a:r>
          </a:p>
          <a:p>
            <a:pPr marL="685800" marR="0" lvl="0" indent="0" algn="l" defTabSz="914400" rtl="0" eaLnBrk="1" fontAlgn="base" latinLnBrk="0" hangingPunct="1">
              <a:spcBef>
                <a:spcPts val="738"/>
              </a:spcBef>
              <a:spcAft>
                <a:spcPct val="0"/>
              </a:spcAft>
              <a:buClrTx/>
              <a:buSzTx/>
              <a:buFontTx/>
              <a:buNone/>
              <a:tabLst/>
              <a:defRPr/>
            </a:pPr>
            <a:r>
              <a:rPr kumimoji="0" lang="en-US" altLang="en-US" sz="1800" b="0" i="0" u="none" strike="noStrike" kern="1200" cap="none" spc="0" normalizeH="0" baseline="0" noProof="0" dirty="0">
                <a:ln>
                  <a:noFill/>
                </a:ln>
                <a:solidFill>
                  <a:srgbClr val="001F76"/>
                </a:solidFill>
                <a:effectLst/>
                <a:uLnTx/>
                <a:uFillTx/>
                <a:latin typeface="Calibri" panose="020F0502020204030204" pitchFamily="34" charset="0"/>
                <a:ea typeface="Calibri" panose="020F0502020204030204" pitchFamily="34" charset="0"/>
                <a:cs typeface="Calibri" panose="020F0502020204030204" pitchFamily="34" charset="0"/>
              </a:rPr>
              <a:t>Illinois Department of Healthcare &amp; Family Services (HFS) Illinois Department of Human Services (DHS)</a:t>
            </a:r>
          </a:p>
          <a:p>
            <a:pPr marL="68580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001F76"/>
                </a:solidFill>
                <a:ea typeface="Calibri" panose="020F0502020204030204" pitchFamily="34" charset="0"/>
                <a:cs typeface="Calibri" panose="020F0502020204030204" pitchFamily="34" charset="0"/>
              </a:rPr>
              <a:t>February </a:t>
            </a:r>
            <a:r>
              <a:rPr kumimoji="0" lang="en-US" altLang="en-US" sz="1800" b="0" i="0" u="none" strike="noStrike" kern="1200" cap="none" spc="0" normalizeH="0" baseline="0" noProof="0" dirty="0">
                <a:ln>
                  <a:noFill/>
                </a:ln>
                <a:solidFill>
                  <a:srgbClr val="001F76"/>
                </a:solidFill>
                <a:effectLst/>
                <a:uLnTx/>
                <a:uFillTx/>
                <a:latin typeface="Calibri" panose="020F0502020204030204" pitchFamily="34" charset="0"/>
                <a:ea typeface="Calibri" panose="020F0502020204030204" pitchFamily="34" charset="0"/>
                <a:cs typeface="Calibri" panose="020F0502020204030204" pitchFamily="34" charset="0"/>
              </a:rPr>
              <a:t>2020</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E5F611F-E17F-487A-B6A8-E06317E605B6}"/>
              </a:ext>
            </a:extLst>
          </p:cNvPr>
          <p:cNvSpPr>
            <a:spLocks noGrp="1"/>
          </p:cNvSpPr>
          <p:nvPr>
            <p:ph type="sldNum" sz="quarter" idx="10"/>
          </p:nvPr>
        </p:nvSpPr>
        <p:spPr/>
        <p:txBody>
          <a:bodyPr/>
          <a:lstStyle/>
          <a:p>
            <a:pPr>
              <a:defRPr/>
            </a:pPr>
            <a:fld id="{49F27B95-0AAC-42F6-AA7B-754C54DF1F76}" type="slidenum">
              <a:rPr lang="en-US" smtClean="0"/>
              <a:pPr>
                <a:defRPr/>
              </a:pPr>
              <a:t>1</a:t>
            </a:fld>
            <a:endParaRPr lang="en-US"/>
          </a:p>
        </p:txBody>
      </p:sp>
      <p:pic>
        <p:nvPicPr>
          <p:cNvPr id="6" name="Audio 5">
            <a:hlinkClick r:id="" action="ppaction://media"/>
            <a:extLst>
              <a:ext uri="{FF2B5EF4-FFF2-40B4-BE49-F238E27FC236}">
                <a16:creationId xmlns:a16="http://schemas.microsoft.com/office/drawing/2014/main" id="{E5846119-624C-496B-8AF3-8F0928B8B2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44"/>
    </mc:Choice>
    <mc:Fallback xmlns="">
      <p:transition spd="slow" advTm="2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6366-579E-48C0-AC94-A34EFF266C5E}"/>
              </a:ext>
            </a:extLst>
          </p:cNvPr>
          <p:cNvSpPr>
            <a:spLocks noGrp="1"/>
          </p:cNvSpPr>
          <p:nvPr>
            <p:ph type="title"/>
          </p:nvPr>
        </p:nvSpPr>
        <p:spPr>
          <a:xfrm>
            <a:off x="457200" y="274638"/>
            <a:ext cx="7620000" cy="2087562"/>
          </a:xfrm>
        </p:spPr>
        <p:txBody>
          <a:bodyPr/>
          <a:lstStyle/>
          <a:p>
            <a:pPr fontAlgn="auto">
              <a:spcAft>
                <a:spcPts val="0"/>
              </a:spcAft>
              <a:defRPr/>
            </a:pPr>
            <a:br>
              <a:rPr lang="en-US" sz="3600" dirty="0"/>
            </a:br>
            <a:br>
              <a:rPr lang="en-US" sz="3600" dirty="0"/>
            </a:br>
            <a:r>
              <a:rPr lang="en-US" sz="3600" dirty="0"/>
              <a:t>Setting up an Account , cont’d</a:t>
            </a:r>
            <a:br>
              <a:rPr lang="en-US" sz="3600" dirty="0"/>
            </a:br>
            <a:br>
              <a:rPr lang="en-US" sz="3600" dirty="0"/>
            </a:br>
            <a:br>
              <a:rPr lang="en-US" sz="3600" dirty="0"/>
            </a:br>
            <a:r>
              <a:rPr lang="en-US" sz="2000" dirty="0">
                <a:solidFill>
                  <a:schemeClr val="tx1"/>
                </a:solidFill>
                <a:latin typeface="Calibri" panose="020F0502020204030204" pitchFamily="34" charset="0"/>
              </a:rPr>
              <a:t>Click the, </a:t>
            </a:r>
            <a:r>
              <a:rPr lang="en-US" sz="2000" b="1" dirty="0">
                <a:solidFill>
                  <a:schemeClr val="tx1"/>
                </a:solidFill>
                <a:latin typeface="Calibri" panose="020F0502020204030204" pitchFamily="34" charset="0"/>
              </a:rPr>
              <a:t>[Create a new ABE User ID and Password] </a:t>
            </a:r>
            <a:r>
              <a:rPr lang="en-US" sz="2000" dirty="0">
                <a:solidFill>
                  <a:schemeClr val="tx1"/>
                </a:solidFill>
                <a:latin typeface="Calibri" panose="020F0502020204030204" pitchFamily="34" charset="0"/>
              </a:rPr>
              <a:t>link at the bottom of the screen. </a:t>
            </a:r>
          </a:p>
        </p:txBody>
      </p:sp>
      <p:pic>
        <p:nvPicPr>
          <p:cNvPr id="15363" name="Picture 2">
            <a:extLst>
              <a:ext uri="{FF2B5EF4-FFF2-40B4-BE49-F238E27FC236}">
                <a16:creationId xmlns:a16="http://schemas.microsoft.com/office/drawing/2014/main" id="{D034F921-C593-4FC5-AEEA-5F0BFB78127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90600" y="3124200"/>
            <a:ext cx="6642100" cy="30861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Slide Number Placeholder 2">
            <a:extLst>
              <a:ext uri="{FF2B5EF4-FFF2-40B4-BE49-F238E27FC236}">
                <a16:creationId xmlns:a16="http://schemas.microsoft.com/office/drawing/2014/main" id="{B29AA463-CE75-4EE9-951B-BCB9990D171A}"/>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F41F830-0798-445F-B089-F4C256067C3A}" type="slidenum">
              <a:rPr lang="en-US" altLang="en-US">
                <a:solidFill>
                  <a:srgbClr val="FFFFFF"/>
                </a:solidFill>
              </a:rPr>
              <a:pPr fontAlgn="base">
                <a:spcBef>
                  <a:spcPct val="0"/>
                </a:spcBef>
                <a:spcAft>
                  <a:spcPct val="0"/>
                </a:spcAft>
              </a:pPr>
              <a:t>10</a:t>
            </a:fld>
            <a:endParaRPr lang="en-US" altLang="en-US">
              <a:solidFill>
                <a:srgbClr val="FFFFFF"/>
              </a:solidFill>
            </a:endParaRPr>
          </a:p>
        </p:txBody>
      </p:sp>
      <p:pic>
        <p:nvPicPr>
          <p:cNvPr id="15365" name="Picture 2">
            <a:extLst>
              <a:ext uri="{FF2B5EF4-FFF2-40B4-BE49-F238E27FC236}">
                <a16:creationId xmlns:a16="http://schemas.microsoft.com/office/drawing/2014/main" id="{CDDC3B97-BE51-42BC-97BF-807E84450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33375"/>
            <a:ext cx="103663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FA527B78-88C1-4115-A42C-340BBE7A1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26"/>
    </mc:Choice>
    <mc:Fallback xmlns="">
      <p:transition spd="slow" advTm="3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94A15-733B-4A43-9AC7-3F175FA7D58F}"/>
              </a:ext>
            </a:extLst>
          </p:cNvPr>
          <p:cNvSpPr>
            <a:spLocks noGrp="1"/>
          </p:cNvSpPr>
          <p:nvPr>
            <p:ph type="title"/>
          </p:nvPr>
        </p:nvSpPr>
        <p:spPr/>
        <p:txBody>
          <a:bodyPr/>
          <a:lstStyle/>
          <a:p>
            <a:pPr fontAlgn="auto">
              <a:spcAft>
                <a:spcPts val="0"/>
              </a:spcAft>
              <a:defRPr/>
            </a:pPr>
            <a:r>
              <a:rPr lang="en-US" sz="3600" dirty="0"/>
              <a:t>Section 1: User Information</a:t>
            </a:r>
          </a:p>
        </p:txBody>
      </p:sp>
      <p:sp>
        <p:nvSpPr>
          <p:cNvPr id="16387" name="Content Placeholder 2">
            <a:extLst>
              <a:ext uri="{FF2B5EF4-FFF2-40B4-BE49-F238E27FC236}">
                <a16:creationId xmlns:a16="http://schemas.microsoft.com/office/drawing/2014/main" id="{95EA154D-6EF5-43E0-A73C-E2F9C590D093}"/>
              </a:ext>
            </a:extLst>
          </p:cNvPr>
          <p:cNvSpPr>
            <a:spLocks noGrp="1" noChangeArrowheads="1"/>
          </p:cNvSpPr>
          <p:nvPr>
            <p:ph idx="1"/>
          </p:nvPr>
        </p:nvSpPr>
        <p:spPr>
          <a:xfrm>
            <a:off x="457200" y="1417638"/>
            <a:ext cx="7620000" cy="4983162"/>
          </a:xfrm>
        </p:spPr>
        <p:txBody>
          <a:bodyPr/>
          <a:lstStyle/>
          <a:p>
            <a:r>
              <a:rPr lang="en-US" altLang="en-US" sz="1800" dirty="0">
                <a:latin typeface="Calibri" panose="020F0502020204030204" pitchFamily="34" charset="0"/>
              </a:rPr>
              <a:t>Enter information about yourself and your organization type. </a:t>
            </a:r>
            <a:r>
              <a:rPr lang="en-US" altLang="en-US" sz="1800" b="1" u="sng" dirty="0">
                <a:latin typeface="Calibri" panose="020F0502020204030204" pitchFamily="34" charset="0"/>
              </a:rPr>
              <a:t>Email entered should be your work email! </a:t>
            </a:r>
            <a:r>
              <a:rPr lang="en-US" altLang="en-US" sz="1800" dirty="0">
                <a:latin typeface="Calibri" panose="020F0502020204030204" pitchFamily="34" charset="0"/>
              </a:rPr>
              <a:t>This increases the security of your account and  DHS/HFS Data. </a:t>
            </a:r>
          </a:p>
        </p:txBody>
      </p:sp>
      <p:sp>
        <p:nvSpPr>
          <p:cNvPr id="16388" name="Slide Number Placeholder 3">
            <a:extLst>
              <a:ext uri="{FF2B5EF4-FFF2-40B4-BE49-F238E27FC236}">
                <a16:creationId xmlns:a16="http://schemas.microsoft.com/office/drawing/2014/main" id="{85360060-A586-4BDD-AC9B-55720E31BEF7}"/>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73AC3A-C664-4E9C-AF41-C5ABABE369D6}" type="slidenum">
              <a:rPr lang="en-US" altLang="en-US">
                <a:solidFill>
                  <a:srgbClr val="FFFFFF"/>
                </a:solidFill>
              </a:rPr>
              <a:pPr fontAlgn="base">
                <a:spcBef>
                  <a:spcPct val="0"/>
                </a:spcBef>
                <a:spcAft>
                  <a:spcPct val="0"/>
                </a:spcAft>
              </a:pPr>
              <a:t>11</a:t>
            </a:fld>
            <a:endParaRPr lang="en-US" altLang="en-US">
              <a:solidFill>
                <a:srgbClr val="FFFFFF"/>
              </a:solidFill>
            </a:endParaRPr>
          </a:p>
        </p:txBody>
      </p:sp>
      <p:pic>
        <p:nvPicPr>
          <p:cNvPr id="16389" name="Picture 4">
            <a:extLst>
              <a:ext uri="{FF2B5EF4-FFF2-40B4-BE49-F238E27FC236}">
                <a16:creationId xmlns:a16="http://schemas.microsoft.com/office/drawing/2014/main" id="{B42DA851-82FF-4E7D-97B2-4F9D530A47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509838"/>
            <a:ext cx="5959475" cy="406876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Box 5">
            <a:extLst>
              <a:ext uri="{FF2B5EF4-FFF2-40B4-BE49-F238E27FC236}">
                <a16:creationId xmlns:a16="http://schemas.microsoft.com/office/drawing/2014/main" id="{4D75AF4C-AB1A-4F18-9CE3-1DFA43E80A6F}"/>
              </a:ext>
            </a:extLst>
          </p:cNvPr>
          <p:cNvSpPr txBox="1">
            <a:spLocks noChangeArrowheads="1"/>
          </p:cNvSpPr>
          <p:nvPr/>
        </p:nvSpPr>
        <p:spPr bwMode="auto">
          <a:xfrm>
            <a:off x="1524000" y="4191000"/>
            <a:ext cx="1066800" cy="369888"/>
          </a:xfrm>
          <a:prstGeom prst="rect">
            <a:avLst/>
          </a:prstGeom>
          <a:noFill/>
          <a:ln w="28575">
            <a:solidFill>
              <a:srgbClr val="E78C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4" name="Audio 3">
            <a:hlinkClick r:id="" action="ppaction://media"/>
            <a:extLst>
              <a:ext uri="{FF2B5EF4-FFF2-40B4-BE49-F238E27FC236}">
                <a16:creationId xmlns:a16="http://schemas.microsoft.com/office/drawing/2014/main" id="{C05B9415-5ACE-455D-AA1D-766353EEC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85"/>
    </mc:Choice>
    <mc:Fallback xmlns="">
      <p:transition spd="slow" advTm="2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002">
            <a:extLst>
              <a:ext uri="{FF2B5EF4-FFF2-40B4-BE49-F238E27FC236}">
                <a16:creationId xmlns:a16="http://schemas.microsoft.com/office/drawing/2014/main" id="{865F6014-C735-4C28-A624-348C227F6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30463"/>
            <a:ext cx="6477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2E71121-CA4D-464F-B38D-F3323E26B1A8}"/>
              </a:ext>
            </a:extLst>
          </p:cNvPr>
          <p:cNvSpPr>
            <a:spLocks noGrp="1"/>
          </p:cNvSpPr>
          <p:nvPr>
            <p:ph type="title"/>
          </p:nvPr>
        </p:nvSpPr>
        <p:spPr>
          <a:xfrm>
            <a:off x="457200" y="76200"/>
            <a:ext cx="7620000" cy="904875"/>
          </a:xfrm>
        </p:spPr>
        <p:txBody>
          <a:bodyPr/>
          <a:lstStyle/>
          <a:p>
            <a:pPr fontAlgn="auto">
              <a:spcAft>
                <a:spcPts val="0"/>
              </a:spcAft>
              <a:defRPr/>
            </a:pPr>
            <a:r>
              <a:rPr lang="en-US" sz="3600" dirty="0"/>
              <a:t>User Information, cont’d</a:t>
            </a:r>
          </a:p>
        </p:txBody>
      </p:sp>
      <p:sp>
        <p:nvSpPr>
          <p:cNvPr id="18436" name="Content Placeholder 2">
            <a:extLst>
              <a:ext uri="{FF2B5EF4-FFF2-40B4-BE49-F238E27FC236}">
                <a16:creationId xmlns:a16="http://schemas.microsoft.com/office/drawing/2014/main" id="{35A13727-BB47-4C27-8E13-D07B5EA233AE}"/>
              </a:ext>
            </a:extLst>
          </p:cNvPr>
          <p:cNvSpPr>
            <a:spLocks noGrp="1" noChangeArrowheads="1"/>
          </p:cNvSpPr>
          <p:nvPr>
            <p:ph idx="1"/>
          </p:nvPr>
        </p:nvSpPr>
        <p:spPr>
          <a:xfrm>
            <a:off x="457200" y="838200"/>
            <a:ext cx="7620000" cy="5943600"/>
          </a:xfrm>
        </p:spPr>
        <p:txBody>
          <a:bodyPr/>
          <a:lstStyle/>
          <a:p>
            <a:pPr marL="114300" indent="0">
              <a:buFont typeface="Arial" panose="020B0604020202020204" pitchFamily="34" charset="0"/>
              <a:buNone/>
            </a:pPr>
            <a:r>
              <a:rPr lang="en-US" altLang="en-US" sz="1800" dirty="0">
                <a:latin typeface="Calibri" panose="020F0502020204030204" pitchFamily="34" charset="0"/>
              </a:rPr>
              <a:t>Type of User: </a:t>
            </a:r>
          </a:p>
          <a:p>
            <a:pPr lvl="1"/>
            <a:r>
              <a:rPr lang="en-US" altLang="en-US" sz="1600" dirty="0">
                <a:latin typeface="Calibri" panose="020F0502020204030204" pitchFamily="34" charset="0"/>
              </a:rPr>
              <a:t>A regular user for a provider that is certified to upload documents (everyone).</a:t>
            </a:r>
          </a:p>
          <a:p>
            <a:pPr lvl="1"/>
            <a:r>
              <a:rPr lang="en-US" altLang="en-US" sz="1600" dirty="0">
                <a:latin typeface="Calibri" panose="020F0502020204030204" pitchFamily="34" charset="0"/>
              </a:rPr>
              <a:t>A designated Agency Security Administrator (ASA) for a Provider that is certified to upload documents.</a:t>
            </a:r>
          </a:p>
          <a:p>
            <a:pPr lvl="1"/>
            <a:r>
              <a:rPr lang="en-US" altLang="en-US" sz="1600" dirty="0">
                <a:latin typeface="Calibri" panose="020F0502020204030204" pitchFamily="34" charset="0"/>
              </a:rPr>
              <a:t> The first ASA to register  is considered the  </a:t>
            </a:r>
            <a:r>
              <a:rPr lang="en-US" altLang="en-US" sz="1600" b="1" dirty="0">
                <a:latin typeface="Calibri" panose="020F0502020204030204" pitchFamily="34" charset="0"/>
              </a:rPr>
              <a:t>“Primary ASA”</a:t>
            </a:r>
            <a:r>
              <a:rPr lang="en-US" altLang="en-US" sz="1600" dirty="0">
                <a:latin typeface="Calibri" panose="020F0502020204030204" pitchFamily="34" charset="0"/>
              </a:rPr>
              <a:t> and will be responsible for carrying out the ASA tasks and responsibilities.</a:t>
            </a:r>
          </a:p>
          <a:p>
            <a:pPr marL="114300" indent="0">
              <a:buFont typeface="Arial" panose="020B0604020202020204" pitchFamily="34" charset="0"/>
              <a:buNone/>
            </a:pPr>
            <a:endParaRPr lang="en-US" altLang="en-US" sz="1800" dirty="0"/>
          </a:p>
          <a:p>
            <a:pPr marL="114300" indent="0">
              <a:buFont typeface="Arial" panose="020B0604020202020204" pitchFamily="34" charset="0"/>
              <a:buNone/>
            </a:pPr>
            <a:endParaRPr lang="en-US" altLang="en-US" sz="1800" dirty="0"/>
          </a:p>
        </p:txBody>
      </p:sp>
      <p:sp>
        <p:nvSpPr>
          <p:cNvPr id="18437" name="Slide Number Placeholder 3">
            <a:extLst>
              <a:ext uri="{FF2B5EF4-FFF2-40B4-BE49-F238E27FC236}">
                <a16:creationId xmlns:a16="http://schemas.microsoft.com/office/drawing/2014/main" id="{B30932D9-B1CE-432A-B383-67B6DC68DEC9}"/>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F087543-82AE-453B-98A7-1E9B90F1E393}" type="slidenum">
              <a:rPr lang="en-US" altLang="en-US">
                <a:solidFill>
                  <a:srgbClr val="FFFFFF"/>
                </a:solidFill>
              </a:rPr>
              <a:pPr fontAlgn="base">
                <a:spcBef>
                  <a:spcPct val="0"/>
                </a:spcBef>
                <a:spcAft>
                  <a:spcPct val="0"/>
                </a:spcAft>
              </a:pPr>
              <a:t>12</a:t>
            </a:fld>
            <a:endParaRPr lang="en-US" altLang="en-US">
              <a:solidFill>
                <a:srgbClr val="FFFFFF"/>
              </a:solidFill>
            </a:endParaRPr>
          </a:p>
        </p:txBody>
      </p:sp>
      <p:sp>
        <p:nvSpPr>
          <p:cNvPr id="18438" name="TextBox 5">
            <a:extLst>
              <a:ext uri="{FF2B5EF4-FFF2-40B4-BE49-F238E27FC236}">
                <a16:creationId xmlns:a16="http://schemas.microsoft.com/office/drawing/2014/main" id="{7EFCCEF9-CF39-4CA5-A5AC-CDFF5CCC8E20}"/>
              </a:ext>
            </a:extLst>
          </p:cNvPr>
          <p:cNvSpPr txBox="1">
            <a:spLocks noChangeArrowheads="1"/>
          </p:cNvSpPr>
          <p:nvPr/>
        </p:nvSpPr>
        <p:spPr bwMode="auto">
          <a:xfrm>
            <a:off x="838200" y="5257800"/>
            <a:ext cx="1828800" cy="228600"/>
          </a:xfrm>
          <a:prstGeom prst="rect">
            <a:avLst/>
          </a:prstGeom>
          <a:noFill/>
          <a:ln w="28575">
            <a:solidFill>
              <a:srgbClr val="E78C1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4" name="Audio 3">
            <a:hlinkClick r:id="" action="ppaction://media"/>
            <a:extLst>
              <a:ext uri="{FF2B5EF4-FFF2-40B4-BE49-F238E27FC236}">
                <a16:creationId xmlns:a16="http://schemas.microsoft.com/office/drawing/2014/main" id="{93BBEB71-7E13-40CB-AEAD-4EE86D6D74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464"/>
    </mc:Choice>
    <mc:Fallback xmlns="">
      <p:transition spd="slow" advTm="4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39F6-F3E8-465E-BF4E-D0BF319D8172}"/>
              </a:ext>
            </a:extLst>
          </p:cNvPr>
          <p:cNvSpPr>
            <a:spLocks noGrp="1"/>
          </p:cNvSpPr>
          <p:nvPr>
            <p:ph type="title"/>
          </p:nvPr>
        </p:nvSpPr>
        <p:spPr>
          <a:xfrm>
            <a:off x="457200" y="914400"/>
            <a:ext cx="7620000" cy="1295400"/>
          </a:xfrm>
        </p:spPr>
        <p:txBody>
          <a:bodyPr/>
          <a:lstStyle/>
          <a:p>
            <a:pPr fontAlgn="auto">
              <a:spcAft>
                <a:spcPts val="0"/>
              </a:spcAft>
              <a:defRPr/>
            </a:pPr>
            <a:br>
              <a:rPr lang="en-US" sz="3600" dirty="0"/>
            </a:br>
            <a:r>
              <a:rPr lang="en-US" sz="3600" dirty="0"/>
              <a:t>Important Information!</a:t>
            </a:r>
            <a:br>
              <a:rPr lang="en-US" sz="3600" dirty="0"/>
            </a:br>
            <a:br>
              <a:rPr lang="en-US" sz="3600" dirty="0"/>
            </a:br>
            <a:br>
              <a:rPr lang="en-US" sz="3600" dirty="0"/>
            </a:br>
            <a:r>
              <a:rPr lang="en-US" sz="1800" dirty="0">
                <a:solidFill>
                  <a:schemeClr val="tx1"/>
                </a:solidFill>
                <a:latin typeface="Calibri" panose="020F0502020204030204" pitchFamily="34" charset="0"/>
              </a:rPr>
              <a:t>As part of Partner Portal account creation you must check this box. Be careful to read  and understand this requirement.  </a:t>
            </a:r>
          </a:p>
        </p:txBody>
      </p:sp>
      <p:pic>
        <p:nvPicPr>
          <p:cNvPr id="20483" name="Picture 2">
            <a:extLst>
              <a:ext uri="{FF2B5EF4-FFF2-40B4-BE49-F238E27FC236}">
                <a16:creationId xmlns:a16="http://schemas.microsoft.com/office/drawing/2014/main" id="{7E47BCC9-A684-4336-8E9F-445413A2C5B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85800" y="3114675"/>
            <a:ext cx="7162800" cy="1771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4" name="Slide Number Placeholder 2">
            <a:extLst>
              <a:ext uri="{FF2B5EF4-FFF2-40B4-BE49-F238E27FC236}">
                <a16:creationId xmlns:a16="http://schemas.microsoft.com/office/drawing/2014/main" id="{FF21AA69-6828-428D-8717-A43B294CBF4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2F2F4C8-853E-4326-9522-7DD2DCE51C24}" type="slidenum">
              <a:rPr lang="en-US" altLang="en-US">
                <a:solidFill>
                  <a:srgbClr val="FFFFFF"/>
                </a:solidFill>
              </a:rPr>
              <a:pPr fontAlgn="base">
                <a:spcBef>
                  <a:spcPct val="0"/>
                </a:spcBef>
                <a:spcAft>
                  <a:spcPct val="0"/>
                </a:spcAft>
              </a:pPr>
              <a:t>13</a:t>
            </a:fld>
            <a:endParaRPr lang="en-US" altLang="en-US">
              <a:solidFill>
                <a:srgbClr val="FFFFFF"/>
              </a:solidFill>
            </a:endParaRPr>
          </a:p>
        </p:txBody>
      </p:sp>
      <p:pic>
        <p:nvPicPr>
          <p:cNvPr id="20485" name="Picture 2" descr="C:\Users\Margaret.dunne\AppData\Local\Microsoft\Windows\Temporary Internet Files\Content.IE5\COMVL67N\Nuvola_apps_important_yellow.svg[1].png">
            <a:extLst>
              <a:ext uri="{FF2B5EF4-FFF2-40B4-BE49-F238E27FC236}">
                <a16:creationId xmlns:a16="http://schemas.microsoft.com/office/drawing/2014/main" id="{AAF05528-A62B-46AB-91E8-7B63866A1B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381000"/>
            <a:ext cx="20113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6262C98-A9CB-403A-9457-2D46D53C9B49}"/>
              </a:ext>
            </a:extLst>
          </p:cNvPr>
          <p:cNvSpPr txBox="1"/>
          <p:nvPr/>
        </p:nvSpPr>
        <p:spPr>
          <a:xfrm>
            <a:off x="609600" y="5189319"/>
            <a:ext cx="7239000" cy="646331"/>
          </a:xfrm>
          <a:prstGeom prst="rect">
            <a:avLst/>
          </a:prstGeom>
          <a:noFill/>
        </p:spPr>
        <p:txBody>
          <a:bodyPr wrap="square" rtlCol="0">
            <a:spAutoFit/>
          </a:bodyPr>
          <a:lstStyle/>
          <a:p>
            <a:pPr algn="ctr"/>
            <a:r>
              <a:rPr lang="en-US" dirty="0">
                <a:latin typeface="Calibri" panose="020F0502020204030204" pitchFamily="34" charset="0"/>
              </a:rPr>
              <a:t>This agreement and language is applicable for Provisional Eligibility Coverage as well!</a:t>
            </a:r>
            <a:endParaRPr lang="en-US" dirty="0"/>
          </a:p>
        </p:txBody>
      </p:sp>
      <p:pic>
        <p:nvPicPr>
          <p:cNvPr id="5" name="Audio 4">
            <a:hlinkClick r:id="" action="ppaction://media"/>
            <a:extLst>
              <a:ext uri="{FF2B5EF4-FFF2-40B4-BE49-F238E27FC236}">
                <a16:creationId xmlns:a16="http://schemas.microsoft.com/office/drawing/2014/main" id="{7B4DBD14-1E3C-46C4-A30B-01844106C1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64"/>
    </mc:Choice>
    <mc:Fallback xmlns="">
      <p:transition spd="slow" advTm="31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B298-A3CE-4950-B3E2-0797CC17D5E4}"/>
              </a:ext>
            </a:extLst>
          </p:cNvPr>
          <p:cNvSpPr>
            <a:spLocks noGrp="1"/>
          </p:cNvSpPr>
          <p:nvPr>
            <p:ph type="title"/>
          </p:nvPr>
        </p:nvSpPr>
        <p:spPr>
          <a:xfrm>
            <a:off x="304800" y="274638"/>
            <a:ext cx="8001000" cy="1143000"/>
          </a:xfrm>
        </p:spPr>
        <p:txBody>
          <a:bodyPr/>
          <a:lstStyle/>
          <a:p>
            <a:pPr fontAlgn="auto">
              <a:spcAft>
                <a:spcPts val="0"/>
              </a:spcAft>
              <a:defRPr/>
            </a:pPr>
            <a:r>
              <a:rPr lang="en-US" sz="3600" dirty="0"/>
              <a:t>Section 2: Provider User ID and Password</a:t>
            </a:r>
          </a:p>
        </p:txBody>
      </p:sp>
      <p:sp>
        <p:nvSpPr>
          <p:cNvPr id="3" name="Content Placeholder 2">
            <a:extLst>
              <a:ext uri="{FF2B5EF4-FFF2-40B4-BE49-F238E27FC236}">
                <a16:creationId xmlns:a16="http://schemas.microsoft.com/office/drawing/2014/main" id="{3264228C-5388-4883-A8E3-F479C4DD79D2}"/>
              </a:ext>
            </a:extLst>
          </p:cNvPr>
          <p:cNvSpPr>
            <a:spLocks noGrp="1"/>
          </p:cNvSpPr>
          <p:nvPr>
            <p:ph idx="1"/>
          </p:nvPr>
        </p:nvSpPr>
        <p:spPr>
          <a:xfrm>
            <a:off x="152400" y="1371600"/>
            <a:ext cx="2514600" cy="5029200"/>
          </a:xfrm>
        </p:spPr>
        <p:txBody>
          <a:bodyPr rtlCol="0">
            <a:normAutofit lnSpcReduction="10000"/>
          </a:bodyPr>
          <a:lstStyle/>
          <a:p>
            <a:pPr marL="114300" indent="0" fontAlgn="auto">
              <a:spcAft>
                <a:spcPts val="0"/>
              </a:spcAft>
              <a:buFont typeface="Arial" panose="020B0604020202020204" pitchFamily="34" charset="0"/>
              <a:buNone/>
              <a:defRPr/>
            </a:pPr>
            <a:r>
              <a:rPr lang="en-US" sz="1800" dirty="0">
                <a:latin typeface="Calibri" panose="020F0502020204030204" pitchFamily="34" charset="0"/>
              </a:rPr>
              <a:t>Create a personal ABE User ID and Password that you will use to login to ABE on an ongoing basis.   The secret questions and responses you choose will be used as a security check if you need to recover or change your password. User IDs CANNOT be recovered.</a:t>
            </a:r>
          </a:p>
          <a:p>
            <a:pPr marL="114300" indent="0" fontAlgn="auto">
              <a:spcAft>
                <a:spcPts val="0"/>
              </a:spcAft>
              <a:buFont typeface="Arial" panose="020B0604020202020204" pitchFamily="34" charset="0"/>
              <a:buNone/>
              <a:defRPr/>
            </a:pPr>
            <a:endParaRPr lang="en-US" sz="1800" dirty="0">
              <a:latin typeface="Calibri" panose="020F0502020204030204" pitchFamily="34" charset="0"/>
            </a:endParaRPr>
          </a:p>
          <a:p>
            <a:pPr marL="114300" indent="0" fontAlgn="auto">
              <a:spcAft>
                <a:spcPts val="0"/>
              </a:spcAft>
              <a:buFont typeface="Arial" panose="020B0604020202020204" pitchFamily="34" charset="0"/>
              <a:buNone/>
              <a:defRPr/>
            </a:pPr>
            <a:r>
              <a:rPr lang="en-US" sz="1800" dirty="0">
                <a:latin typeface="Calibri" panose="020F0502020204030204" pitchFamily="34" charset="0"/>
              </a:rPr>
              <a:t>You will be prompted to change your ABE password every 6 months.</a:t>
            </a:r>
          </a:p>
          <a:p>
            <a:pPr fontAlgn="auto">
              <a:spcAft>
                <a:spcPts val="0"/>
              </a:spcAft>
              <a:defRPr/>
            </a:pPr>
            <a:endParaRPr lang="en-US" dirty="0"/>
          </a:p>
        </p:txBody>
      </p:sp>
      <p:sp>
        <p:nvSpPr>
          <p:cNvPr id="21508" name="Slide Number Placeholder 4">
            <a:extLst>
              <a:ext uri="{FF2B5EF4-FFF2-40B4-BE49-F238E27FC236}">
                <a16:creationId xmlns:a16="http://schemas.microsoft.com/office/drawing/2014/main" id="{A98659E7-5C3E-49E4-9148-C1985391B018}"/>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522B58-DC92-44EC-A834-8CBAC836DCFA}" type="slidenum">
              <a:rPr lang="en-US" altLang="en-US">
                <a:solidFill>
                  <a:srgbClr val="FFFFFF"/>
                </a:solidFill>
              </a:rPr>
              <a:pPr fontAlgn="base">
                <a:spcBef>
                  <a:spcPct val="0"/>
                </a:spcBef>
                <a:spcAft>
                  <a:spcPct val="0"/>
                </a:spcAft>
              </a:pPr>
              <a:t>14</a:t>
            </a:fld>
            <a:endParaRPr lang="en-US" altLang="en-US">
              <a:solidFill>
                <a:srgbClr val="FFFFFF"/>
              </a:solidFill>
            </a:endParaRPr>
          </a:p>
        </p:txBody>
      </p:sp>
      <p:pic>
        <p:nvPicPr>
          <p:cNvPr id="21509" name="Picture 2">
            <a:extLst>
              <a:ext uri="{FF2B5EF4-FFF2-40B4-BE49-F238E27FC236}">
                <a16:creationId xmlns:a16="http://schemas.microsoft.com/office/drawing/2014/main" id="{57034C63-D43A-4D51-A364-162E790B3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219200"/>
            <a:ext cx="595312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0" name="TextBox 3">
            <a:extLst>
              <a:ext uri="{FF2B5EF4-FFF2-40B4-BE49-F238E27FC236}">
                <a16:creationId xmlns:a16="http://schemas.microsoft.com/office/drawing/2014/main" id="{ACB83364-12DE-40B5-99DC-1C8D78EF43D3}"/>
              </a:ext>
            </a:extLst>
          </p:cNvPr>
          <p:cNvSpPr txBox="1">
            <a:spLocks noChangeArrowheads="1"/>
          </p:cNvSpPr>
          <p:nvPr/>
        </p:nvSpPr>
        <p:spPr bwMode="auto">
          <a:xfrm>
            <a:off x="2514600" y="2438400"/>
            <a:ext cx="2971800" cy="2462213"/>
          </a:xfrm>
          <a:prstGeom prst="rect">
            <a:avLst/>
          </a:prstGeom>
          <a:solidFill>
            <a:srgbClr val="EDA20D"/>
          </a:solidFill>
          <a:ln w="9525">
            <a:solidFill>
              <a:schemeClr val="tx2"/>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t>It is important to write down the answers to your security questions and store them in a secure location. </a:t>
            </a:r>
            <a:r>
              <a:rPr lang="en-US" altLang="en-US" sz="1400" b="1" dirty="0"/>
              <a:t>Passwords cannot be reset </a:t>
            </a:r>
            <a:r>
              <a:rPr lang="en-US" altLang="en-US" sz="1400" dirty="0"/>
              <a:t>without correct answers. If you are not able to reset your password, you will need to go through the Account creation process again. Accounts are “locked” after 3 unsuccessful password attempts. This lock last for 60 minutes.</a:t>
            </a:r>
          </a:p>
        </p:txBody>
      </p:sp>
      <p:pic>
        <p:nvPicPr>
          <p:cNvPr id="5" name="Audio 4">
            <a:hlinkClick r:id="" action="ppaction://media"/>
            <a:extLst>
              <a:ext uri="{FF2B5EF4-FFF2-40B4-BE49-F238E27FC236}">
                <a16:creationId xmlns:a16="http://schemas.microsoft.com/office/drawing/2014/main" id="{6CD62A3D-973B-49D1-A22F-9CE071D4F9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600"/>
    </mc:Choice>
    <mc:Fallback xmlns="">
      <p:transition spd="slow" advTm="9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F60D-CCE8-495B-BFAA-28BB05C88E8F}"/>
              </a:ext>
            </a:extLst>
          </p:cNvPr>
          <p:cNvSpPr>
            <a:spLocks noGrp="1"/>
          </p:cNvSpPr>
          <p:nvPr>
            <p:ph type="title"/>
          </p:nvPr>
        </p:nvSpPr>
        <p:spPr>
          <a:xfrm>
            <a:off x="304800" y="274638"/>
            <a:ext cx="7772400" cy="715962"/>
          </a:xfrm>
        </p:spPr>
        <p:txBody>
          <a:bodyPr/>
          <a:lstStyle/>
          <a:p>
            <a:pPr fontAlgn="auto">
              <a:spcAft>
                <a:spcPts val="0"/>
              </a:spcAft>
              <a:defRPr/>
            </a:pPr>
            <a:r>
              <a:rPr lang="en-US" sz="3600" dirty="0"/>
              <a:t>Section 3: Organization Information</a:t>
            </a:r>
          </a:p>
        </p:txBody>
      </p:sp>
      <p:sp>
        <p:nvSpPr>
          <p:cNvPr id="3" name="Content Placeholder 2">
            <a:extLst>
              <a:ext uri="{FF2B5EF4-FFF2-40B4-BE49-F238E27FC236}">
                <a16:creationId xmlns:a16="http://schemas.microsoft.com/office/drawing/2014/main" id="{9621539D-A2EC-45AE-83D6-F592216C795F}"/>
              </a:ext>
            </a:extLst>
          </p:cNvPr>
          <p:cNvSpPr>
            <a:spLocks noGrp="1"/>
          </p:cNvSpPr>
          <p:nvPr>
            <p:ph idx="1"/>
          </p:nvPr>
        </p:nvSpPr>
        <p:spPr>
          <a:xfrm>
            <a:off x="152400" y="1143000"/>
            <a:ext cx="8077200" cy="1789112"/>
          </a:xfrm>
        </p:spPr>
        <p:txBody>
          <a:bodyPr rtlCol="0">
            <a:normAutofit fontScale="62500" lnSpcReduction="20000"/>
          </a:bodyPr>
          <a:lstStyle/>
          <a:p>
            <a:pPr fontAlgn="auto">
              <a:spcAft>
                <a:spcPts val="0"/>
              </a:spcAft>
              <a:defRPr/>
            </a:pPr>
            <a:r>
              <a:rPr lang="en-US" sz="2900" dirty="0">
                <a:latin typeface="Calibri" panose="020F0502020204030204" pitchFamily="34" charset="0"/>
              </a:rPr>
              <a:t>Once you enter your ABE user type and create a User ID and Password, Section 3 will display.</a:t>
            </a:r>
          </a:p>
          <a:p>
            <a:pPr fontAlgn="auto">
              <a:spcAft>
                <a:spcPts val="0"/>
              </a:spcAft>
              <a:defRPr/>
            </a:pPr>
            <a:r>
              <a:rPr lang="en-US" sz="2900" dirty="0">
                <a:latin typeface="Calibri" panose="020F0502020204030204" pitchFamily="34" charset="0"/>
              </a:rPr>
              <a:t>Enter your Organization’s State of Illinois Medicaid Provider ID Number. If you will upload documents for multiple facilities, click </a:t>
            </a:r>
            <a:r>
              <a:rPr lang="en-US" sz="2900" b="1" dirty="0">
                <a:latin typeface="Calibri" panose="020F0502020204030204" pitchFamily="34" charset="0"/>
              </a:rPr>
              <a:t>[Add] </a:t>
            </a:r>
            <a:r>
              <a:rPr lang="en-US" sz="2900" dirty="0">
                <a:latin typeface="Calibri" panose="020F0502020204030204" pitchFamily="34" charset="0"/>
              </a:rPr>
              <a:t>and an additional Provider ID box will display. You may do this as many times as needed to add all locations.</a:t>
            </a:r>
          </a:p>
          <a:p>
            <a:pPr fontAlgn="auto">
              <a:spcAft>
                <a:spcPts val="0"/>
              </a:spcAft>
              <a:defRPr/>
            </a:pPr>
            <a:r>
              <a:rPr lang="en-US" sz="2900" dirty="0">
                <a:latin typeface="Calibri" panose="020F0502020204030204" pitchFamily="34" charset="0"/>
              </a:rPr>
              <a:t>Click </a:t>
            </a:r>
            <a:r>
              <a:rPr lang="en-US" sz="2900" b="1" dirty="0">
                <a:latin typeface="Calibri" panose="020F0502020204030204" pitchFamily="34" charset="0"/>
              </a:rPr>
              <a:t>[Submit] </a:t>
            </a:r>
            <a:r>
              <a:rPr lang="en-US" sz="2900" dirty="0">
                <a:latin typeface="Calibri" panose="020F0502020204030204" pitchFamily="34" charset="0"/>
              </a:rPr>
              <a:t>when you have added all numbers. If you do not know your HFS Provider ID, contact your office administrator or billing office. </a:t>
            </a:r>
            <a:endParaRPr lang="en-US" dirty="0">
              <a:latin typeface="Calibri" panose="020F0502020204030204" pitchFamily="34" charset="0"/>
            </a:endParaRPr>
          </a:p>
        </p:txBody>
      </p:sp>
      <p:sp>
        <p:nvSpPr>
          <p:cNvPr id="23556" name="Slide Number Placeholder 7">
            <a:extLst>
              <a:ext uri="{FF2B5EF4-FFF2-40B4-BE49-F238E27FC236}">
                <a16:creationId xmlns:a16="http://schemas.microsoft.com/office/drawing/2014/main" id="{E89563DC-1821-4C41-8FCC-B12A45CDB769}"/>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B6E94D-B36D-4788-8E07-054F880881A5}" type="slidenum">
              <a:rPr lang="en-US" altLang="en-US">
                <a:solidFill>
                  <a:srgbClr val="FFFFFF"/>
                </a:solidFill>
              </a:rPr>
              <a:pPr fontAlgn="base">
                <a:spcBef>
                  <a:spcPct val="0"/>
                </a:spcBef>
                <a:spcAft>
                  <a:spcPct val="0"/>
                </a:spcAft>
              </a:pPr>
              <a:t>15</a:t>
            </a:fld>
            <a:endParaRPr lang="en-US" altLang="en-US">
              <a:solidFill>
                <a:srgbClr val="FFFFFF"/>
              </a:solidFill>
            </a:endParaRPr>
          </a:p>
        </p:txBody>
      </p:sp>
      <p:pic>
        <p:nvPicPr>
          <p:cNvPr id="23557" name="Picture 2">
            <a:extLst>
              <a:ext uri="{FF2B5EF4-FFF2-40B4-BE49-F238E27FC236}">
                <a16:creationId xmlns:a16="http://schemas.microsoft.com/office/drawing/2014/main" id="{AFE24D7C-67B6-48F1-A9DA-E8C1C4212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2901949"/>
            <a:ext cx="7467600" cy="268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8" name="TextBox 4">
            <a:extLst>
              <a:ext uri="{FF2B5EF4-FFF2-40B4-BE49-F238E27FC236}">
                <a16:creationId xmlns:a16="http://schemas.microsoft.com/office/drawing/2014/main" id="{7AD807DA-63FE-45EF-8903-8D18FB29E689}"/>
              </a:ext>
            </a:extLst>
          </p:cNvPr>
          <p:cNvSpPr txBox="1">
            <a:spLocks noChangeArrowheads="1"/>
          </p:cNvSpPr>
          <p:nvPr/>
        </p:nvSpPr>
        <p:spPr bwMode="auto">
          <a:xfrm>
            <a:off x="381000" y="3943350"/>
            <a:ext cx="762000" cy="144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23559" name="TextBox 5">
            <a:extLst>
              <a:ext uri="{FF2B5EF4-FFF2-40B4-BE49-F238E27FC236}">
                <a16:creationId xmlns:a16="http://schemas.microsoft.com/office/drawing/2014/main" id="{5E902B15-8084-421A-8F4A-005036A329AB}"/>
              </a:ext>
            </a:extLst>
          </p:cNvPr>
          <p:cNvSpPr txBox="1">
            <a:spLocks noChangeArrowheads="1"/>
          </p:cNvSpPr>
          <p:nvPr/>
        </p:nvSpPr>
        <p:spPr bwMode="auto">
          <a:xfrm>
            <a:off x="1828800" y="4724400"/>
            <a:ext cx="6096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23560" name="Picture 3">
            <a:extLst>
              <a:ext uri="{FF2B5EF4-FFF2-40B4-BE49-F238E27FC236}">
                <a16:creationId xmlns:a16="http://schemas.microsoft.com/office/drawing/2014/main" id="{BD5D3FB7-1AF0-43E7-B926-6C60D54C8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675856"/>
            <a:ext cx="7162800" cy="308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1" name="TextBox 3">
            <a:extLst>
              <a:ext uri="{FF2B5EF4-FFF2-40B4-BE49-F238E27FC236}">
                <a16:creationId xmlns:a16="http://schemas.microsoft.com/office/drawing/2014/main" id="{130579D1-E96C-4032-B7EF-C85D0B3114C1}"/>
              </a:ext>
            </a:extLst>
          </p:cNvPr>
          <p:cNvSpPr txBox="1">
            <a:spLocks noChangeArrowheads="1"/>
          </p:cNvSpPr>
          <p:nvPr/>
        </p:nvSpPr>
        <p:spPr bwMode="auto">
          <a:xfrm>
            <a:off x="5095875" y="4419600"/>
            <a:ext cx="2971800" cy="1600200"/>
          </a:xfrm>
          <a:prstGeom prst="rect">
            <a:avLst/>
          </a:prstGeom>
          <a:solidFill>
            <a:srgbClr val="EDA20D"/>
          </a:solidFill>
          <a:ln w="9525">
            <a:solidFill>
              <a:schemeClr val="accent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dirty="0"/>
              <a:t>Tip: If you need to add multiple Provider IDs because you work at more than one location, add them before entering your password and security questions. As a security measure, ABE wipes out these responses when the page is refreshed.</a:t>
            </a:r>
          </a:p>
        </p:txBody>
      </p:sp>
      <p:sp>
        <p:nvSpPr>
          <p:cNvPr id="23562" name="TextBox 6">
            <a:extLst>
              <a:ext uri="{FF2B5EF4-FFF2-40B4-BE49-F238E27FC236}">
                <a16:creationId xmlns:a16="http://schemas.microsoft.com/office/drawing/2014/main" id="{CBDBE97C-6884-45BF-8D06-EA7417C8C0A5}"/>
              </a:ext>
            </a:extLst>
          </p:cNvPr>
          <p:cNvSpPr txBox="1">
            <a:spLocks noChangeArrowheads="1"/>
          </p:cNvSpPr>
          <p:nvPr/>
        </p:nvSpPr>
        <p:spPr bwMode="auto">
          <a:xfrm>
            <a:off x="1643062" y="4774168"/>
            <a:ext cx="609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5" name="Audio 4">
            <a:hlinkClick r:id="" action="ppaction://media"/>
            <a:extLst>
              <a:ext uri="{FF2B5EF4-FFF2-40B4-BE49-F238E27FC236}">
                <a16:creationId xmlns:a16="http://schemas.microsoft.com/office/drawing/2014/main" id="{643BBE55-C920-425D-B8EF-47CE935F92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195"/>
    </mc:Choice>
    <mc:Fallback xmlns="">
      <p:transition spd="slow" advTm="5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B562-81D2-479C-91A6-31C9B539033D}"/>
              </a:ext>
            </a:extLst>
          </p:cNvPr>
          <p:cNvSpPr>
            <a:spLocks noGrp="1"/>
          </p:cNvSpPr>
          <p:nvPr>
            <p:ph type="title"/>
          </p:nvPr>
        </p:nvSpPr>
        <p:spPr>
          <a:xfrm>
            <a:off x="457200" y="76200"/>
            <a:ext cx="7620000" cy="685800"/>
          </a:xfrm>
        </p:spPr>
        <p:txBody>
          <a:bodyPr/>
          <a:lstStyle/>
          <a:p>
            <a:pPr fontAlgn="auto">
              <a:spcAft>
                <a:spcPts val="0"/>
              </a:spcAft>
              <a:defRPr/>
            </a:pPr>
            <a:r>
              <a:rPr lang="en-US" sz="3600" dirty="0"/>
              <a:t>Account Confirmation</a:t>
            </a:r>
          </a:p>
        </p:txBody>
      </p:sp>
      <p:sp>
        <p:nvSpPr>
          <p:cNvPr id="3" name="Content Placeholder 2">
            <a:extLst>
              <a:ext uri="{FF2B5EF4-FFF2-40B4-BE49-F238E27FC236}">
                <a16:creationId xmlns:a16="http://schemas.microsoft.com/office/drawing/2014/main" id="{04D26BDE-86C2-4CC8-86B8-56E49F4FC4B9}"/>
              </a:ext>
            </a:extLst>
          </p:cNvPr>
          <p:cNvSpPr>
            <a:spLocks noGrp="1"/>
          </p:cNvSpPr>
          <p:nvPr>
            <p:ph idx="1"/>
          </p:nvPr>
        </p:nvSpPr>
        <p:spPr>
          <a:xfrm>
            <a:off x="466725" y="762000"/>
            <a:ext cx="7620000" cy="6096000"/>
          </a:xfrm>
        </p:spPr>
        <p:txBody>
          <a:bodyPr rtlCol="0">
            <a:normAutofit lnSpcReduction="10000"/>
          </a:bodyPr>
          <a:lstStyle/>
          <a:p>
            <a:pPr marL="114300" indent="0" fontAlgn="auto">
              <a:spcAft>
                <a:spcPts val="0"/>
              </a:spcAft>
              <a:buNone/>
              <a:defRPr/>
            </a:pPr>
            <a:r>
              <a:rPr lang="en-US" sz="1800" dirty="0">
                <a:latin typeface="Calibri" panose="020F0502020204030204" pitchFamily="34" charset="0"/>
              </a:rPr>
              <a:t>Once all required fields are complete, click </a:t>
            </a:r>
            <a:r>
              <a:rPr lang="en-US" sz="1800" b="1" dirty="0">
                <a:latin typeface="Calibri" panose="020F0502020204030204" pitchFamily="34" charset="0"/>
              </a:rPr>
              <a:t>[Submit].</a:t>
            </a:r>
          </a:p>
          <a:p>
            <a:pPr fontAlgn="auto">
              <a:spcAft>
                <a:spcPts val="0"/>
              </a:spcAft>
              <a:defRPr/>
            </a:pPr>
            <a:endParaRPr lang="en-US" sz="1800" b="1" dirty="0"/>
          </a:p>
          <a:p>
            <a:pPr fontAlgn="auto">
              <a:spcAft>
                <a:spcPts val="0"/>
              </a:spcAft>
              <a:defRPr/>
            </a:pPr>
            <a:endParaRPr lang="en-US" sz="1800" b="1" dirty="0"/>
          </a:p>
          <a:p>
            <a:pPr fontAlgn="auto">
              <a:spcAft>
                <a:spcPts val="0"/>
              </a:spcAft>
              <a:defRPr/>
            </a:pPr>
            <a:endParaRPr lang="en-US" sz="1800" b="1" dirty="0"/>
          </a:p>
          <a:p>
            <a:pPr fontAlgn="auto">
              <a:spcAft>
                <a:spcPts val="0"/>
              </a:spcAft>
              <a:defRPr/>
            </a:pPr>
            <a:endParaRPr lang="en-US" sz="1800" b="1" dirty="0"/>
          </a:p>
          <a:p>
            <a:pPr fontAlgn="auto">
              <a:spcAft>
                <a:spcPts val="0"/>
              </a:spcAft>
              <a:defRPr/>
            </a:pPr>
            <a:endParaRPr lang="en-US" sz="1800" b="1" dirty="0"/>
          </a:p>
          <a:p>
            <a:pPr marL="114300" indent="0" fontAlgn="auto">
              <a:spcAft>
                <a:spcPts val="0"/>
              </a:spcAft>
              <a:buNone/>
              <a:defRPr/>
            </a:pPr>
            <a:endParaRPr lang="en-US" sz="1800" b="1" dirty="0"/>
          </a:p>
          <a:p>
            <a:pPr fontAlgn="auto">
              <a:spcAft>
                <a:spcPts val="0"/>
              </a:spcAft>
              <a:defRPr/>
            </a:pPr>
            <a:r>
              <a:rPr lang="en-US" sz="1800" dirty="0">
                <a:latin typeface="Calibri" panose="020F0502020204030204" pitchFamily="34" charset="0"/>
              </a:rPr>
              <a:t>If you are the Primary Agency Security Administrator, after creating your account you must go to </a:t>
            </a:r>
            <a:r>
              <a:rPr lang="en-US" sz="1800" dirty="0">
                <a:latin typeface="Calibri" panose="020F0502020204030204" pitchFamily="34" charset="0"/>
                <a:hlinkClick r:id="rId5"/>
              </a:rPr>
              <a:t>ABE ASA Request SharePoint </a:t>
            </a:r>
            <a:r>
              <a:rPr lang="en-US" sz="1800" dirty="0">
                <a:latin typeface="Calibri" panose="020F0502020204030204" pitchFamily="34" charset="0"/>
              </a:rPr>
              <a:t>and enter your ABE account information as well as your organization’s information. Your ASA request will be reviewed by the HFS business and security offices before approval.  You must be approved and granted access before you can approve others in your organization to use the portal. </a:t>
            </a:r>
          </a:p>
          <a:p>
            <a:pPr fontAlgn="auto">
              <a:spcAft>
                <a:spcPts val="0"/>
              </a:spcAft>
              <a:defRPr/>
            </a:pPr>
            <a:r>
              <a:rPr lang="en-US" sz="1800" dirty="0">
                <a:latin typeface="Calibri" panose="020F0502020204030204" pitchFamily="34" charset="0"/>
              </a:rPr>
              <a:t>All other users should submit the </a:t>
            </a:r>
            <a:r>
              <a:rPr lang="en-US" sz="1800" dirty="0">
                <a:latin typeface="Calibri" panose="020F0502020204030204" pitchFamily="34" charset="0"/>
                <a:hlinkClick r:id="rId6"/>
              </a:rPr>
              <a:t>ABE Registration Form 1706P </a:t>
            </a:r>
            <a:r>
              <a:rPr lang="en-US" sz="1800" dirty="0">
                <a:latin typeface="Calibri" panose="020F0502020204030204" pitchFamily="34" charset="0"/>
              </a:rPr>
              <a:t>to the organization’s Primary ASA for review and record keeping. The 1706P can be found under the Medical Providers tab on the Medical Forms page under Providers, labeled </a:t>
            </a:r>
            <a:r>
              <a:rPr lang="en-US" sz="1800" dirty="0">
                <a:latin typeface="Calibri" panose="020F0502020204030204" pitchFamily="34" charset="0"/>
                <a:hlinkClick r:id="rId6"/>
              </a:rPr>
              <a:t>Application for Benefits Eligibility (ABE) (pdf) </a:t>
            </a:r>
            <a:r>
              <a:rPr lang="en-US" sz="1800" dirty="0">
                <a:latin typeface="Calibri" panose="020F0502020204030204" pitchFamily="34" charset="0"/>
              </a:rPr>
              <a:t>on the HFS Website.</a:t>
            </a:r>
          </a:p>
          <a:p>
            <a:pPr fontAlgn="auto">
              <a:spcAft>
                <a:spcPts val="0"/>
              </a:spcAft>
              <a:defRPr/>
            </a:pPr>
            <a:r>
              <a:rPr lang="en-US" sz="1800" dirty="0">
                <a:latin typeface="Calibri" panose="020F0502020204030204" pitchFamily="34" charset="0"/>
              </a:rPr>
              <a:t>After review, the Primary ASA will approve and grant Partner Portal access to the remaining users.  </a:t>
            </a:r>
          </a:p>
          <a:p>
            <a:pPr fontAlgn="auto">
              <a:spcAft>
                <a:spcPts val="0"/>
              </a:spcAft>
              <a:defRPr/>
            </a:pPr>
            <a:r>
              <a:rPr lang="en-US" sz="1800" dirty="0">
                <a:latin typeface="Calibri" panose="020F0502020204030204" pitchFamily="34" charset="0"/>
              </a:rPr>
              <a:t>Once granted access users are ready to begin using the Partner Portal.</a:t>
            </a:r>
          </a:p>
          <a:p>
            <a:pPr fontAlgn="auto">
              <a:spcAft>
                <a:spcPts val="0"/>
              </a:spcAft>
              <a:defRPr/>
            </a:pPr>
            <a:endParaRPr lang="en-US" sz="1800" dirty="0"/>
          </a:p>
          <a:p>
            <a:pPr marL="114300" indent="0" fontAlgn="auto">
              <a:spcAft>
                <a:spcPts val="0"/>
              </a:spcAft>
              <a:buNone/>
              <a:defRPr/>
            </a:pPr>
            <a:endParaRPr lang="en-US" sz="1800" dirty="0"/>
          </a:p>
          <a:p>
            <a:pPr marL="114300" indent="0" fontAlgn="auto">
              <a:spcAft>
                <a:spcPts val="0"/>
              </a:spcAft>
              <a:buNone/>
              <a:defRPr/>
            </a:pPr>
            <a:endParaRPr lang="en-US" sz="1900" dirty="0"/>
          </a:p>
          <a:p>
            <a:pPr marL="114300" indent="0" fontAlgn="auto">
              <a:spcAft>
                <a:spcPts val="0"/>
              </a:spcAft>
              <a:buNone/>
              <a:defRPr/>
            </a:pPr>
            <a:endParaRPr lang="en-US" sz="1800" dirty="0"/>
          </a:p>
          <a:p>
            <a:pPr fontAlgn="auto">
              <a:spcAft>
                <a:spcPts val="0"/>
              </a:spcAft>
              <a:defRPr/>
            </a:pPr>
            <a:endParaRPr lang="en-US" sz="1800" dirty="0"/>
          </a:p>
          <a:p>
            <a:pPr fontAlgn="auto">
              <a:spcAft>
                <a:spcPts val="0"/>
              </a:spcAft>
              <a:defRPr/>
            </a:pPr>
            <a:endParaRPr lang="en-US" sz="1800" b="1" dirty="0"/>
          </a:p>
        </p:txBody>
      </p:sp>
      <p:sp>
        <p:nvSpPr>
          <p:cNvPr id="25604" name="Slide Number Placeholder 3">
            <a:extLst>
              <a:ext uri="{FF2B5EF4-FFF2-40B4-BE49-F238E27FC236}">
                <a16:creationId xmlns:a16="http://schemas.microsoft.com/office/drawing/2014/main" id="{4CC6195C-592B-4D07-86C2-6DF86A314E07}"/>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0EF427-1A03-4EC4-8054-7B9DB04108BC}" type="slidenum">
              <a:rPr lang="en-US" altLang="en-US">
                <a:solidFill>
                  <a:srgbClr val="FFFFFF"/>
                </a:solidFill>
              </a:rPr>
              <a:pPr fontAlgn="base">
                <a:spcBef>
                  <a:spcPct val="0"/>
                </a:spcBef>
                <a:spcAft>
                  <a:spcPct val="0"/>
                </a:spcAft>
              </a:pPr>
              <a:t>16</a:t>
            </a:fld>
            <a:endParaRPr lang="en-US" altLang="en-US">
              <a:solidFill>
                <a:srgbClr val="FFFFFF"/>
              </a:solidFill>
            </a:endParaRPr>
          </a:p>
        </p:txBody>
      </p:sp>
      <p:pic>
        <p:nvPicPr>
          <p:cNvPr id="25605" name="Picture 2">
            <a:extLst>
              <a:ext uri="{FF2B5EF4-FFF2-40B4-BE49-F238E27FC236}">
                <a16:creationId xmlns:a16="http://schemas.microsoft.com/office/drawing/2014/main" id="{A32E6AC1-69AA-4914-9914-CB96EB6F0A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1219200"/>
            <a:ext cx="9535026"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14" descr="C:\Users\Margaret.dunne\AppData\Local\Microsoft\Windows\Temporary Internet Files\Content.IE5\ZQWSWHXA\check-305228_960_720[1].png">
            <a:extLst>
              <a:ext uri="{FF2B5EF4-FFF2-40B4-BE49-F238E27FC236}">
                <a16:creationId xmlns:a16="http://schemas.microsoft.com/office/drawing/2014/main" id="{66A5BEDF-BB5A-4A98-A60B-A83EB45177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0388" y="457200"/>
            <a:ext cx="10969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5AB032C3-3E0D-4947-9FA7-C7FDDA4190C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689"/>
    </mc:Choice>
    <mc:Fallback xmlns="">
      <p:transition spd="slow" advTm="162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2FE8-690B-4FB5-B068-485C4573CF9E}"/>
              </a:ext>
            </a:extLst>
          </p:cNvPr>
          <p:cNvSpPr>
            <a:spLocks noGrp="1"/>
          </p:cNvSpPr>
          <p:nvPr>
            <p:ph type="title"/>
          </p:nvPr>
        </p:nvSpPr>
        <p:spPr/>
        <p:txBody>
          <a:bodyPr/>
          <a:lstStyle/>
          <a:p>
            <a:r>
              <a:rPr lang="en-US" sz="3600" dirty="0"/>
              <a:t>Knowledge Check:</a:t>
            </a:r>
          </a:p>
        </p:txBody>
      </p:sp>
      <p:sp>
        <p:nvSpPr>
          <p:cNvPr id="3" name="Content Placeholder 2">
            <a:extLst>
              <a:ext uri="{FF2B5EF4-FFF2-40B4-BE49-F238E27FC236}">
                <a16:creationId xmlns:a16="http://schemas.microsoft.com/office/drawing/2014/main" id="{E6539876-34DB-4B10-97FB-3F0C4FFC914D}"/>
              </a:ext>
            </a:extLst>
          </p:cNvPr>
          <p:cNvSpPr>
            <a:spLocks noGrp="1"/>
          </p:cNvSpPr>
          <p:nvPr>
            <p:ph idx="1"/>
          </p:nvPr>
        </p:nvSpPr>
        <p:spPr/>
        <p:txBody>
          <a:bodyPr/>
          <a:lstStyle/>
          <a:p>
            <a:r>
              <a:rPr lang="en-US" sz="2000" dirty="0"/>
              <a:t>What does ABE stand for?</a:t>
            </a:r>
          </a:p>
          <a:p>
            <a:pPr marL="114300" indent="0">
              <a:buNone/>
            </a:pPr>
            <a:endParaRPr lang="en-US" sz="2000" dirty="0"/>
          </a:p>
          <a:p>
            <a:pPr lvl="1"/>
            <a:r>
              <a:rPr lang="en-US" sz="1800" dirty="0"/>
              <a:t>Abraham Lincoln Benefits Exchange</a:t>
            </a:r>
          </a:p>
          <a:p>
            <a:pPr lvl="1"/>
            <a:r>
              <a:rPr lang="en-US" sz="1800" dirty="0"/>
              <a:t>All Benefits Eligibility</a:t>
            </a:r>
          </a:p>
          <a:p>
            <a:pPr lvl="1"/>
            <a:r>
              <a:rPr lang="en-US" sz="1800" dirty="0"/>
              <a:t>Application for Benefits Eligibility</a:t>
            </a:r>
          </a:p>
          <a:p>
            <a:pPr marL="411163" lvl="1" indent="0">
              <a:buNone/>
            </a:pPr>
            <a:endParaRPr lang="en-US" dirty="0"/>
          </a:p>
          <a:p>
            <a:r>
              <a:rPr lang="en-US" sz="2000" dirty="0"/>
              <a:t>Can any Provider use the ABE Partner Portal?</a:t>
            </a:r>
          </a:p>
          <a:p>
            <a:endParaRPr lang="en-US" sz="2000" dirty="0"/>
          </a:p>
          <a:p>
            <a:r>
              <a:rPr lang="en-US" sz="2000" dirty="0"/>
              <a:t>Can all documents be submitted in the Partner Portal?</a:t>
            </a:r>
          </a:p>
          <a:p>
            <a:endParaRPr lang="en-US" sz="2000" dirty="0"/>
          </a:p>
          <a:p>
            <a:r>
              <a:rPr lang="en-US" sz="2000" dirty="0"/>
              <a:t>If I forget my User ID or password can the state reset my account?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7A77E12-C49B-45B5-A175-B887765E2528}"/>
              </a:ext>
            </a:extLst>
          </p:cNvPr>
          <p:cNvSpPr>
            <a:spLocks noGrp="1"/>
          </p:cNvSpPr>
          <p:nvPr>
            <p:ph type="sldNum" sz="quarter" idx="10"/>
          </p:nvPr>
        </p:nvSpPr>
        <p:spPr/>
        <p:txBody>
          <a:bodyPr/>
          <a:lstStyle/>
          <a:p>
            <a:pPr>
              <a:defRPr/>
            </a:pPr>
            <a:fld id="{4D3917E1-AB78-4C55-AF8A-467DA0B9C539}" type="slidenum">
              <a:rPr lang="en-US" smtClean="0"/>
              <a:pPr>
                <a:defRPr/>
              </a:pPr>
              <a:t>17</a:t>
            </a:fld>
            <a:endParaRPr lang="en-US"/>
          </a:p>
        </p:txBody>
      </p:sp>
      <p:pic>
        <p:nvPicPr>
          <p:cNvPr id="5" name="Audio 4">
            <a:hlinkClick r:id="" action="ppaction://media"/>
            <a:extLst>
              <a:ext uri="{FF2B5EF4-FFF2-40B4-BE49-F238E27FC236}">
                <a16:creationId xmlns:a16="http://schemas.microsoft.com/office/drawing/2014/main" id="{F9ADEBB0-D724-43A9-A1EC-C741C09321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5375806"/>
      </p:ext>
    </p:extLst>
  </p:cSld>
  <p:clrMapOvr>
    <a:masterClrMapping/>
  </p:clrMapOvr>
  <mc:AlternateContent xmlns:mc="http://schemas.openxmlformats.org/markup-compatibility/2006" xmlns:p14="http://schemas.microsoft.com/office/powerpoint/2010/main">
    <mc:Choice Requires="p14">
      <p:transition spd="slow" p14:dur="2000" advTm="79644"/>
    </mc:Choice>
    <mc:Fallback xmlns="">
      <p:transition spd="slow" advTm="7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2255-20A7-452E-BE98-E222A1E4EBA6}"/>
              </a:ext>
            </a:extLst>
          </p:cNvPr>
          <p:cNvSpPr>
            <a:spLocks noGrp="1"/>
          </p:cNvSpPr>
          <p:nvPr>
            <p:ph type="ctrTitle"/>
          </p:nvPr>
        </p:nvSpPr>
        <p:spPr/>
        <p:txBody>
          <a:bodyPr/>
          <a:lstStyle/>
          <a:p>
            <a:r>
              <a:rPr lang="en-US" dirty="0"/>
              <a:t>Section 3</a:t>
            </a:r>
          </a:p>
        </p:txBody>
      </p:sp>
      <p:sp>
        <p:nvSpPr>
          <p:cNvPr id="3" name="Subtitle 2">
            <a:extLst>
              <a:ext uri="{FF2B5EF4-FFF2-40B4-BE49-F238E27FC236}">
                <a16:creationId xmlns:a16="http://schemas.microsoft.com/office/drawing/2014/main" id="{0FD9427F-7191-48EA-A0E7-14B744B47F5C}"/>
              </a:ext>
            </a:extLst>
          </p:cNvPr>
          <p:cNvSpPr>
            <a:spLocks noGrp="1"/>
          </p:cNvSpPr>
          <p:nvPr>
            <p:ph type="subTitle" idx="1"/>
          </p:nvPr>
        </p:nvSpPr>
        <p:spPr/>
        <p:txBody>
          <a:bodyPr/>
          <a:lstStyle/>
          <a:p>
            <a:r>
              <a:rPr lang="en-US" dirty="0"/>
              <a:t>Logging in to the Partner Portal and Uploading Documents</a:t>
            </a:r>
          </a:p>
          <a:p>
            <a:endParaRPr lang="en-US" dirty="0"/>
          </a:p>
        </p:txBody>
      </p:sp>
      <p:pic>
        <p:nvPicPr>
          <p:cNvPr id="4" name="Audio 3">
            <a:hlinkClick r:id="" action="ppaction://media"/>
            <a:extLst>
              <a:ext uri="{FF2B5EF4-FFF2-40B4-BE49-F238E27FC236}">
                <a16:creationId xmlns:a16="http://schemas.microsoft.com/office/drawing/2014/main" id="{74986019-E0BB-4B92-9E43-B4434E5EA3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8215024"/>
      </p:ext>
    </p:extLst>
  </p:cSld>
  <p:clrMapOvr>
    <a:masterClrMapping/>
  </p:clrMapOvr>
  <mc:AlternateContent xmlns:mc="http://schemas.openxmlformats.org/markup-compatibility/2006" xmlns:p14="http://schemas.microsoft.com/office/powerpoint/2010/main">
    <mc:Choice Requires="p14">
      <p:transition spd="slow" p14:dur="2000" advTm="7602"/>
    </mc:Choice>
    <mc:Fallback xmlns="">
      <p:transition spd="slow" advTm="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443D7-3C95-426C-B112-89658F935210}"/>
              </a:ext>
            </a:extLst>
          </p:cNvPr>
          <p:cNvSpPr>
            <a:spLocks noGrp="1"/>
          </p:cNvSpPr>
          <p:nvPr>
            <p:ph type="title"/>
          </p:nvPr>
        </p:nvSpPr>
        <p:spPr>
          <a:xfrm>
            <a:off x="304800" y="274638"/>
            <a:ext cx="8915400" cy="1143000"/>
          </a:xfrm>
        </p:spPr>
        <p:txBody>
          <a:bodyPr/>
          <a:lstStyle/>
          <a:p>
            <a:r>
              <a:rPr lang="en-US" sz="3400" dirty="0"/>
              <a:t>Logging In and Multi-Factor Authentication</a:t>
            </a:r>
          </a:p>
        </p:txBody>
      </p:sp>
      <p:sp>
        <p:nvSpPr>
          <p:cNvPr id="4" name="Slide Number Placeholder 3">
            <a:extLst>
              <a:ext uri="{FF2B5EF4-FFF2-40B4-BE49-F238E27FC236}">
                <a16:creationId xmlns:a16="http://schemas.microsoft.com/office/drawing/2014/main" id="{AB015E81-17DF-44BD-8DAC-F6B339378DFA}"/>
              </a:ext>
            </a:extLst>
          </p:cNvPr>
          <p:cNvSpPr>
            <a:spLocks noGrp="1"/>
          </p:cNvSpPr>
          <p:nvPr>
            <p:ph type="sldNum" sz="quarter" idx="10"/>
          </p:nvPr>
        </p:nvSpPr>
        <p:spPr/>
        <p:txBody>
          <a:bodyPr/>
          <a:lstStyle/>
          <a:p>
            <a:pPr>
              <a:defRPr/>
            </a:pPr>
            <a:fld id="{4D3917E1-AB78-4C55-AF8A-467DA0B9C539}" type="slidenum">
              <a:rPr lang="en-US" smtClean="0"/>
              <a:pPr>
                <a:defRPr/>
              </a:pPr>
              <a:t>19</a:t>
            </a:fld>
            <a:endParaRPr lang="en-US"/>
          </a:p>
        </p:txBody>
      </p:sp>
      <p:pic>
        <p:nvPicPr>
          <p:cNvPr id="7" name="Content Placeholder 6">
            <a:extLst>
              <a:ext uri="{FF2B5EF4-FFF2-40B4-BE49-F238E27FC236}">
                <a16:creationId xmlns:a16="http://schemas.microsoft.com/office/drawing/2014/main" id="{CC79565A-3BD7-4676-8B86-4B1A688FBB55}"/>
              </a:ext>
            </a:extLst>
          </p:cNvPr>
          <p:cNvPicPr>
            <a:picLocks noGrp="1" noChangeAspect="1"/>
          </p:cNvPicPr>
          <p:nvPr>
            <p:ph idx="1"/>
          </p:nvPr>
        </p:nvPicPr>
        <p:blipFill>
          <a:blip r:embed="rId4"/>
          <a:stretch>
            <a:fillRect/>
          </a:stretch>
        </p:blipFill>
        <p:spPr>
          <a:xfrm>
            <a:off x="304800" y="1600200"/>
            <a:ext cx="5105400" cy="2891247"/>
          </a:xfrm>
          <a:prstGeom prst="rect">
            <a:avLst/>
          </a:prstGeom>
        </p:spPr>
      </p:pic>
      <p:pic>
        <p:nvPicPr>
          <p:cNvPr id="10" name="Picture 9">
            <a:extLst>
              <a:ext uri="{FF2B5EF4-FFF2-40B4-BE49-F238E27FC236}">
                <a16:creationId xmlns:a16="http://schemas.microsoft.com/office/drawing/2014/main" id="{324419EB-5E3F-403E-8A31-A60781354E07}"/>
              </a:ext>
            </a:extLst>
          </p:cNvPr>
          <p:cNvPicPr>
            <a:picLocks noChangeAspect="1"/>
          </p:cNvPicPr>
          <p:nvPr/>
        </p:nvPicPr>
        <p:blipFill>
          <a:blip r:embed="rId5"/>
          <a:stretch>
            <a:fillRect/>
          </a:stretch>
        </p:blipFill>
        <p:spPr>
          <a:xfrm>
            <a:off x="2558439" y="4200493"/>
            <a:ext cx="5594961" cy="2619375"/>
          </a:xfrm>
          <a:prstGeom prst="rect">
            <a:avLst/>
          </a:prstGeom>
        </p:spPr>
      </p:pic>
      <p:sp>
        <p:nvSpPr>
          <p:cNvPr id="3" name="TextBox 2">
            <a:extLst>
              <a:ext uri="{FF2B5EF4-FFF2-40B4-BE49-F238E27FC236}">
                <a16:creationId xmlns:a16="http://schemas.microsoft.com/office/drawing/2014/main" id="{959BCF05-CA50-4410-9FE1-78DD80A147CA}"/>
              </a:ext>
            </a:extLst>
          </p:cNvPr>
          <p:cNvSpPr txBox="1"/>
          <p:nvPr/>
        </p:nvSpPr>
        <p:spPr>
          <a:xfrm>
            <a:off x="5791200" y="1951672"/>
            <a:ext cx="2362200" cy="1477328"/>
          </a:xfrm>
          <a:prstGeom prst="rect">
            <a:avLst/>
          </a:prstGeom>
          <a:noFill/>
        </p:spPr>
        <p:txBody>
          <a:bodyPr wrap="square" rtlCol="0">
            <a:spAutoFit/>
          </a:bodyPr>
          <a:lstStyle/>
          <a:p>
            <a:r>
              <a:rPr lang="en-US" dirty="0">
                <a:latin typeface="Calibri" panose="020F0502020204030204" pitchFamily="34" charset="0"/>
              </a:rPr>
              <a:t>You will use the ABE Partner Login in the middle of the page to arrive at the correct Partner Login screen.  </a:t>
            </a:r>
          </a:p>
        </p:txBody>
      </p:sp>
      <p:sp>
        <p:nvSpPr>
          <p:cNvPr id="8" name="TextBox 7">
            <a:extLst>
              <a:ext uri="{FF2B5EF4-FFF2-40B4-BE49-F238E27FC236}">
                <a16:creationId xmlns:a16="http://schemas.microsoft.com/office/drawing/2014/main" id="{0B61DF76-3B62-4737-93E7-30A7954CFCE3}"/>
              </a:ext>
            </a:extLst>
          </p:cNvPr>
          <p:cNvSpPr txBox="1"/>
          <p:nvPr/>
        </p:nvSpPr>
        <p:spPr>
          <a:xfrm>
            <a:off x="2057400" y="3971893"/>
            <a:ext cx="1371600" cy="228600"/>
          </a:xfrm>
          <a:prstGeom prst="rect">
            <a:avLst/>
          </a:prstGeom>
          <a:noFill/>
          <a:ln w="28575">
            <a:solidFill>
              <a:schemeClr val="tx2"/>
            </a:solidFill>
          </a:ln>
        </p:spPr>
        <p:txBody>
          <a:bodyPr wrap="square" rtlCol="0">
            <a:spAutoFit/>
          </a:bodyPr>
          <a:lstStyle/>
          <a:p>
            <a:endParaRPr lang="en-US" dirty="0"/>
          </a:p>
        </p:txBody>
      </p:sp>
      <p:pic>
        <p:nvPicPr>
          <p:cNvPr id="5" name="Audio 4">
            <a:hlinkClick r:id="" action="ppaction://media"/>
            <a:extLst>
              <a:ext uri="{FF2B5EF4-FFF2-40B4-BE49-F238E27FC236}">
                <a16:creationId xmlns:a16="http://schemas.microsoft.com/office/drawing/2014/main" id="{73E1C0BB-B48D-4AE3-A540-34D9B87D43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3925073"/>
      </p:ext>
    </p:extLst>
  </p:cSld>
  <p:clrMapOvr>
    <a:masterClrMapping/>
  </p:clrMapOvr>
  <mc:AlternateContent xmlns:mc="http://schemas.openxmlformats.org/markup-compatibility/2006" xmlns:p14="http://schemas.microsoft.com/office/powerpoint/2010/main">
    <mc:Choice Requires="p14">
      <p:transition spd="slow" p14:dur="2000" advTm="19057"/>
    </mc:Choice>
    <mc:Fallback xmlns="">
      <p:transition spd="slow" advTm="1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620000" cy="1143000"/>
          </a:xfrm>
        </p:spPr>
        <p:txBody>
          <a:bodyPr/>
          <a:lstStyle/>
          <a:p>
            <a:r>
              <a:rPr lang="en-US" sz="3600" dirty="0"/>
              <a:t>Agenda</a:t>
            </a:r>
          </a:p>
        </p:txBody>
      </p:sp>
      <p:sp>
        <p:nvSpPr>
          <p:cNvPr id="3" name="Content Placeholder 2"/>
          <p:cNvSpPr>
            <a:spLocks noGrp="1"/>
          </p:cNvSpPr>
          <p:nvPr>
            <p:ph idx="1"/>
          </p:nvPr>
        </p:nvSpPr>
        <p:spPr>
          <a:xfrm>
            <a:off x="457200" y="1981200"/>
            <a:ext cx="6400800" cy="4419600"/>
          </a:xfrm>
        </p:spPr>
        <p:txBody>
          <a:bodyPr>
            <a:normAutofit/>
          </a:bodyPr>
          <a:lstStyle/>
          <a:p>
            <a:pPr>
              <a:lnSpc>
                <a:spcPct val="150000"/>
              </a:lnSpc>
            </a:pPr>
            <a:r>
              <a:rPr lang="en-US" dirty="0">
                <a:latin typeface="Calibri" panose="020F0502020204030204" pitchFamily="34" charset="0"/>
              </a:rPr>
              <a:t>This Presentation will review:</a:t>
            </a:r>
          </a:p>
          <a:p>
            <a:pPr marL="114300" indent="0">
              <a:lnSpc>
                <a:spcPct val="150000"/>
              </a:lnSpc>
              <a:buNone/>
            </a:pPr>
            <a:endParaRPr lang="en-US" dirty="0">
              <a:latin typeface="Calibri" panose="020F0502020204030204" pitchFamily="34" charset="0"/>
            </a:endParaRPr>
          </a:p>
          <a:p>
            <a:pPr marL="868680" lvl="1" indent="-457200">
              <a:buFont typeface="+mj-lt"/>
              <a:buAutoNum type="arabicPeriod"/>
            </a:pPr>
            <a:r>
              <a:rPr lang="en-US" dirty="0">
                <a:latin typeface="Calibri" panose="020F0502020204030204" pitchFamily="34" charset="0"/>
              </a:rPr>
              <a:t>The ABE Partner Portal and New Long Term Care Provider function in ABE </a:t>
            </a:r>
          </a:p>
          <a:p>
            <a:pPr marL="868680" lvl="1" indent="-457200">
              <a:buFont typeface="+mj-lt"/>
              <a:buAutoNum type="arabicPeriod"/>
            </a:pPr>
            <a:r>
              <a:rPr lang="en-US" dirty="0">
                <a:latin typeface="Calibri" panose="020F0502020204030204" pitchFamily="34" charset="0"/>
              </a:rPr>
              <a:t>Creating a Partner Portal Account </a:t>
            </a:r>
          </a:p>
          <a:p>
            <a:pPr marL="868680" lvl="1" indent="-457200">
              <a:buFont typeface="+mj-lt"/>
              <a:buAutoNum type="arabicPeriod"/>
            </a:pPr>
            <a:r>
              <a:rPr lang="en-US" dirty="0">
                <a:latin typeface="Calibri" panose="020F0502020204030204" pitchFamily="34" charset="0"/>
              </a:rPr>
              <a:t>Logging in to the Partner Portal and Uploading Documents</a:t>
            </a:r>
          </a:p>
          <a:p>
            <a:pPr marL="868680" lvl="1" indent="-457200">
              <a:buFont typeface="+mj-lt"/>
              <a:buAutoNum type="arabicPeriod"/>
            </a:pPr>
            <a:r>
              <a:rPr lang="en-US" dirty="0">
                <a:latin typeface="Calibri" panose="020F0502020204030204" pitchFamily="34" charset="0"/>
              </a:rPr>
              <a:t>Primary ASA Tasks and Responsibilities</a:t>
            </a:r>
          </a:p>
          <a:p>
            <a:pPr marL="868680" lvl="1" indent="-457200">
              <a:buFont typeface="+mj-lt"/>
              <a:buAutoNum type="arabicPeriod"/>
            </a:pPr>
            <a:endParaRPr lang="en-US" dirty="0"/>
          </a:p>
          <a:p>
            <a:pPr marL="868680" lvl="1" indent="-457200">
              <a:buFont typeface="+mj-lt"/>
              <a:buAutoNum type="arabicPeriod"/>
            </a:pPr>
            <a:endParaRPr lang="en-US" dirty="0"/>
          </a:p>
          <a:p>
            <a:pPr marL="868680" lvl="1" indent="-457200">
              <a:buFont typeface="+mj-lt"/>
              <a:buAutoNum type="arabicPeriod"/>
            </a:pPr>
            <a:endParaRPr lang="en-US" dirty="0"/>
          </a:p>
          <a:p>
            <a:pPr marL="411480" lvl="1" indent="0">
              <a:buNone/>
            </a:pPr>
            <a:endParaRPr lang="en-US" dirty="0"/>
          </a:p>
        </p:txBody>
      </p:sp>
      <p:sp>
        <p:nvSpPr>
          <p:cNvPr id="5" name="Slide Number Placeholder 4"/>
          <p:cNvSpPr>
            <a:spLocks noGrp="1"/>
          </p:cNvSpPr>
          <p:nvPr>
            <p:ph type="sldNum" sz="quarter" idx="10"/>
          </p:nvPr>
        </p:nvSpPr>
        <p:spPr/>
        <p:txBody>
          <a:bodyPr/>
          <a:lstStyle/>
          <a:p>
            <a:fld id="{21AF7DC7-1340-4332-BD30-A609E90BBE33}" type="slidenum">
              <a:rPr lang="en-US" smtClean="0"/>
              <a:t>2</a:t>
            </a:fld>
            <a:endParaRPr lang="en-US" dirty="0"/>
          </a:p>
        </p:txBody>
      </p:sp>
      <p:pic>
        <p:nvPicPr>
          <p:cNvPr id="2053" name="Picture 5" descr="C:\Users\Margaret.dunne\AppData\Local\Microsoft\Windows\Temporary Internet Files\Content.IE5\COMVL67N\cleaning-29040_960_72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61950"/>
            <a:ext cx="1842664" cy="17526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2FD038A-5604-4F1C-9B82-D1CBDD586D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4321932"/>
      </p:ext>
    </p:extLst>
  </p:cSld>
  <p:clrMapOvr>
    <a:masterClrMapping/>
  </p:clrMapOvr>
  <mc:AlternateContent xmlns:mc="http://schemas.openxmlformats.org/markup-compatibility/2006" xmlns:p14="http://schemas.microsoft.com/office/powerpoint/2010/main">
    <mc:Choice Requires="p14">
      <p:transition spd="slow" p14:dur="2000" advTm="31057"/>
    </mc:Choice>
    <mc:Fallback xmlns="">
      <p:transition spd="slow" advTm="3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3A69F-CE0C-4C98-8622-4BB5C5C0C900}"/>
              </a:ext>
            </a:extLst>
          </p:cNvPr>
          <p:cNvSpPr>
            <a:spLocks noGrp="1"/>
          </p:cNvSpPr>
          <p:nvPr>
            <p:ph type="title"/>
          </p:nvPr>
        </p:nvSpPr>
        <p:spPr/>
        <p:txBody>
          <a:bodyPr/>
          <a:lstStyle/>
          <a:p>
            <a:pPr fontAlgn="auto">
              <a:spcAft>
                <a:spcPts val="0"/>
              </a:spcAft>
              <a:defRPr/>
            </a:pPr>
            <a:r>
              <a:rPr lang="en-US" sz="3200" dirty="0"/>
              <a:t>Multifactor Authentication (MFA) Process</a:t>
            </a:r>
          </a:p>
        </p:txBody>
      </p:sp>
      <p:sp>
        <p:nvSpPr>
          <p:cNvPr id="3" name="Content Placeholder 2">
            <a:extLst>
              <a:ext uri="{FF2B5EF4-FFF2-40B4-BE49-F238E27FC236}">
                <a16:creationId xmlns:a16="http://schemas.microsoft.com/office/drawing/2014/main" id="{F9468937-7E94-4A61-B6D7-B96881665EA9}"/>
              </a:ext>
            </a:extLst>
          </p:cNvPr>
          <p:cNvSpPr>
            <a:spLocks noGrp="1"/>
          </p:cNvSpPr>
          <p:nvPr>
            <p:ph idx="1"/>
          </p:nvPr>
        </p:nvSpPr>
        <p:spPr>
          <a:xfrm>
            <a:off x="457200" y="1371600"/>
            <a:ext cx="7620000" cy="5029200"/>
          </a:xfrm>
        </p:spPr>
        <p:txBody>
          <a:bodyPr rtlCol="0">
            <a:normAutofit/>
          </a:bodyPr>
          <a:lstStyle/>
          <a:p>
            <a:pPr marL="114300" indent="0" fontAlgn="auto">
              <a:spcAft>
                <a:spcPts val="0"/>
              </a:spcAft>
              <a:buFont typeface="Arial" panose="020B0604020202020204" pitchFamily="34" charset="0"/>
              <a:buNone/>
              <a:defRPr/>
            </a:pPr>
            <a:r>
              <a:rPr lang="en-US" sz="1800" dirty="0">
                <a:latin typeface="Calibri" panose="020F0502020204030204" pitchFamily="34" charset="0"/>
              </a:rPr>
              <a:t>For security purposes, we are required to validate a user’s identity each time they log-in to the ABE Partner Portal. ABE does this through a process called multi-factor or two factor authentication.</a:t>
            </a:r>
          </a:p>
          <a:p>
            <a:pPr marL="114300" indent="0" fontAlgn="auto">
              <a:spcAft>
                <a:spcPts val="0"/>
              </a:spcAft>
              <a:buFont typeface="Arial" panose="020B0604020202020204" pitchFamily="34" charset="0"/>
              <a:buNone/>
              <a:defRPr/>
            </a:pPr>
            <a:r>
              <a:rPr lang="en-US" sz="1800" b="1" dirty="0">
                <a:latin typeface="Calibri" panose="020F0502020204030204" pitchFamily="34" charset="0"/>
              </a:rPr>
              <a:t>E-mail Activation</a:t>
            </a:r>
          </a:p>
          <a:p>
            <a:pPr fontAlgn="auto">
              <a:spcAft>
                <a:spcPts val="0"/>
              </a:spcAft>
              <a:defRPr/>
            </a:pPr>
            <a:r>
              <a:rPr lang="en-US" sz="1800" dirty="0">
                <a:latin typeface="Calibri" panose="020F0502020204030204" pitchFamily="34" charset="0"/>
              </a:rPr>
              <a:t>The first time you log into the ABE Partner Portal, you will be asked to register your e-mail address. </a:t>
            </a:r>
            <a:r>
              <a:rPr lang="en-US" sz="1800" b="1" dirty="0">
                <a:latin typeface="Calibri" panose="020F0502020204030204" pitchFamily="34" charset="0"/>
              </a:rPr>
              <a:t>You must enter the e-mail address you used when setting up your ABE User Partner Portal Account and one you can access when working in the Partner Portal. </a:t>
            </a:r>
            <a:r>
              <a:rPr lang="en-US" sz="1800" dirty="0">
                <a:latin typeface="Calibri" panose="020F0502020204030204" pitchFamily="34" charset="0"/>
              </a:rPr>
              <a:t>Because of this additional security measure, the email used should be your work email</a:t>
            </a:r>
            <a:r>
              <a:rPr lang="en-US" sz="1800" b="1" dirty="0">
                <a:latin typeface="Calibri" panose="020F0502020204030204" pitchFamily="34" charset="0"/>
              </a:rPr>
              <a:t>.</a:t>
            </a:r>
            <a:r>
              <a:rPr lang="en-US" sz="1800" dirty="0">
                <a:latin typeface="Calibri" panose="020F0502020204030204" pitchFamily="34" charset="0"/>
              </a:rPr>
              <a:t> Click </a:t>
            </a:r>
            <a:r>
              <a:rPr lang="en-US" sz="1800" b="1" dirty="0">
                <a:latin typeface="Calibri" panose="020F0502020204030204" pitchFamily="34" charset="0"/>
              </a:rPr>
              <a:t>[Register].</a:t>
            </a:r>
          </a:p>
          <a:p>
            <a:pPr fontAlgn="auto">
              <a:spcAft>
                <a:spcPts val="0"/>
              </a:spcAft>
              <a:defRPr/>
            </a:pPr>
            <a:endParaRPr lang="en-US" dirty="0"/>
          </a:p>
        </p:txBody>
      </p:sp>
      <p:sp>
        <p:nvSpPr>
          <p:cNvPr id="32772" name="Slide Number Placeholder 3">
            <a:extLst>
              <a:ext uri="{FF2B5EF4-FFF2-40B4-BE49-F238E27FC236}">
                <a16:creationId xmlns:a16="http://schemas.microsoft.com/office/drawing/2014/main" id="{2BC7108D-2373-46AB-A311-942FBD37D47E}"/>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229497-C98A-49EE-BEC5-2F86961B416F}" type="slidenum">
              <a:rPr lang="en-US" altLang="en-US">
                <a:solidFill>
                  <a:srgbClr val="FFFFFF"/>
                </a:solidFill>
              </a:rPr>
              <a:pPr fontAlgn="base">
                <a:spcBef>
                  <a:spcPct val="0"/>
                </a:spcBef>
                <a:spcAft>
                  <a:spcPct val="0"/>
                </a:spcAft>
              </a:pPr>
              <a:t>20</a:t>
            </a:fld>
            <a:endParaRPr lang="en-US" altLang="en-US">
              <a:solidFill>
                <a:srgbClr val="FFFFFF"/>
              </a:solidFill>
            </a:endParaRPr>
          </a:p>
        </p:txBody>
      </p:sp>
      <p:pic>
        <p:nvPicPr>
          <p:cNvPr id="32773" name="Picture 2">
            <a:extLst>
              <a:ext uri="{FF2B5EF4-FFF2-40B4-BE49-F238E27FC236}">
                <a16:creationId xmlns:a16="http://schemas.microsoft.com/office/drawing/2014/main" id="{200F4EDF-B679-483D-9AB2-51F8F43149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292434"/>
            <a:ext cx="8921750" cy="253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AF626CE7-451B-43C5-9A9F-208BD71202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62"/>
    </mc:Choice>
    <mc:Fallback xmlns="">
      <p:transition spd="slow" advTm="4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2850-F0DB-41C2-A736-4C64B52CA710}"/>
              </a:ext>
            </a:extLst>
          </p:cNvPr>
          <p:cNvSpPr>
            <a:spLocks noGrp="1"/>
          </p:cNvSpPr>
          <p:nvPr>
            <p:ph type="title"/>
          </p:nvPr>
        </p:nvSpPr>
        <p:spPr>
          <a:xfrm>
            <a:off x="457200" y="274638"/>
            <a:ext cx="7620000" cy="868362"/>
          </a:xfrm>
        </p:spPr>
        <p:txBody>
          <a:bodyPr/>
          <a:lstStyle/>
          <a:p>
            <a:pPr fontAlgn="auto">
              <a:spcAft>
                <a:spcPts val="0"/>
              </a:spcAft>
              <a:defRPr/>
            </a:pPr>
            <a:r>
              <a:rPr lang="en-US" sz="3600" dirty="0"/>
              <a:t>Email Activation</a:t>
            </a:r>
          </a:p>
        </p:txBody>
      </p:sp>
      <p:sp>
        <p:nvSpPr>
          <p:cNvPr id="3" name="Content Placeholder 2">
            <a:extLst>
              <a:ext uri="{FF2B5EF4-FFF2-40B4-BE49-F238E27FC236}">
                <a16:creationId xmlns:a16="http://schemas.microsoft.com/office/drawing/2014/main" id="{039F759E-D50C-49AB-87D0-EF7D5319DE37}"/>
              </a:ext>
            </a:extLst>
          </p:cNvPr>
          <p:cNvSpPr>
            <a:spLocks noGrp="1"/>
          </p:cNvSpPr>
          <p:nvPr>
            <p:ph idx="1"/>
          </p:nvPr>
        </p:nvSpPr>
        <p:spPr>
          <a:xfrm>
            <a:off x="0" y="1066800"/>
            <a:ext cx="8458200" cy="5334000"/>
          </a:xfrm>
        </p:spPr>
        <p:txBody>
          <a:bodyPr rtlCol="0">
            <a:normAutofit/>
          </a:bodyPr>
          <a:lstStyle/>
          <a:p>
            <a:pPr marL="411163" lvl="1" indent="0" fontAlgn="auto">
              <a:spcAft>
                <a:spcPts val="0"/>
              </a:spcAft>
              <a:buNone/>
              <a:defRPr/>
            </a:pPr>
            <a:r>
              <a:rPr lang="en-US" sz="1600" dirty="0">
                <a:latin typeface="Calibri" panose="020F0502020204030204" pitchFamily="34" charset="0"/>
              </a:rPr>
              <a:t>An Activation Code will be sent to the e-mail address.  Enter the code in the space provided and click </a:t>
            </a:r>
            <a:r>
              <a:rPr lang="en-US" sz="1600" b="1" dirty="0">
                <a:latin typeface="Calibri" panose="020F0502020204030204" pitchFamily="34" charset="0"/>
              </a:rPr>
              <a:t>[Activate Email Address].</a:t>
            </a:r>
          </a:p>
          <a:p>
            <a:pPr fontAlgn="auto">
              <a:spcAft>
                <a:spcPts val="0"/>
              </a:spcAft>
              <a:defRPr/>
            </a:pPr>
            <a:r>
              <a:rPr lang="en-US" sz="1800" dirty="0">
                <a:latin typeface="Calibri" panose="020F0502020204030204" pitchFamily="34" charset="0"/>
              </a:rPr>
              <a:t>If you do not receive the Activation Code, check your Junk or Spam folder. If the Activation Code is not received after 10 minutes (it usually arrive within a minute), click </a:t>
            </a:r>
            <a:r>
              <a:rPr lang="en-US" sz="1800" b="1" dirty="0">
                <a:latin typeface="Calibri" panose="020F0502020204030204" pitchFamily="34" charset="0"/>
              </a:rPr>
              <a:t>[Resend Activation Code]</a:t>
            </a:r>
            <a:r>
              <a:rPr lang="en-US" sz="1800" dirty="0">
                <a:latin typeface="Calibri" panose="020F0502020204030204" pitchFamily="34" charset="0"/>
              </a:rPr>
              <a:t> to generate a new code.</a:t>
            </a:r>
          </a:p>
          <a:p>
            <a:pPr fontAlgn="auto">
              <a:spcAft>
                <a:spcPts val="0"/>
              </a:spcAft>
              <a:defRPr/>
            </a:pPr>
            <a:r>
              <a:rPr lang="en-US" sz="1800" dirty="0">
                <a:latin typeface="Calibri" panose="020F0502020204030204" pitchFamily="34" charset="0"/>
              </a:rPr>
              <a:t>You will only need to activate your e-mail address once (unless your email changes).</a:t>
            </a:r>
          </a:p>
          <a:p>
            <a:pPr fontAlgn="auto">
              <a:spcAft>
                <a:spcPts val="0"/>
              </a:spcAft>
              <a:defRPr/>
            </a:pPr>
            <a:r>
              <a:rPr lang="en-US" sz="1800" dirty="0">
                <a:latin typeface="Calibri" panose="020F0502020204030204" pitchFamily="34" charset="0"/>
              </a:rPr>
              <a:t>If you no longer use or have access to the e-mail address associated with your ABE User Profile, you will need to contact your Agency Security Administrator to have your profile updated with your new e-mail address or you must set up a new ABE User Account with a valid e-mail address.</a:t>
            </a:r>
          </a:p>
          <a:p>
            <a:pPr fontAlgn="auto">
              <a:spcAft>
                <a:spcPts val="0"/>
              </a:spcAft>
              <a:defRPr/>
            </a:pPr>
            <a:endParaRPr lang="en-US" sz="1800" dirty="0"/>
          </a:p>
        </p:txBody>
      </p:sp>
      <p:sp>
        <p:nvSpPr>
          <p:cNvPr id="34820" name="Slide Number Placeholder 3">
            <a:extLst>
              <a:ext uri="{FF2B5EF4-FFF2-40B4-BE49-F238E27FC236}">
                <a16:creationId xmlns:a16="http://schemas.microsoft.com/office/drawing/2014/main" id="{4398A2B3-0559-4443-92C2-8548F3987451}"/>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5894AA-9EAC-4B78-90F4-4E8CA9C1DD26}" type="slidenum">
              <a:rPr lang="en-US" altLang="en-US">
                <a:solidFill>
                  <a:srgbClr val="FFFFFF"/>
                </a:solidFill>
              </a:rPr>
              <a:pPr fontAlgn="base">
                <a:spcBef>
                  <a:spcPct val="0"/>
                </a:spcBef>
                <a:spcAft>
                  <a:spcPct val="0"/>
                </a:spcAft>
              </a:pPr>
              <a:t>21</a:t>
            </a:fld>
            <a:endParaRPr lang="en-US" altLang="en-US">
              <a:solidFill>
                <a:srgbClr val="FFFFFF"/>
              </a:solidFill>
            </a:endParaRPr>
          </a:p>
        </p:txBody>
      </p:sp>
      <p:pic>
        <p:nvPicPr>
          <p:cNvPr id="34821" name="Picture 2">
            <a:extLst>
              <a:ext uri="{FF2B5EF4-FFF2-40B4-BE49-F238E27FC236}">
                <a16:creationId xmlns:a16="http://schemas.microsoft.com/office/drawing/2014/main" id="{9F0D362D-6672-4086-B054-4975701AD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201880"/>
            <a:ext cx="6019800" cy="262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5B6176A0-627B-451A-B627-4FD0540406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42"/>
    </mc:Choice>
    <mc:Fallback xmlns="">
      <p:transition spd="slow" advTm="1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0738-B689-4DD2-BE4A-E547BE1B9BE9}"/>
              </a:ext>
            </a:extLst>
          </p:cNvPr>
          <p:cNvSpPr>
            <a:spLocks noGrp="1"/>
          </p:cNvSpPr>
          <p:nvPr>
            <p:ph type="title"/>
          </p:nvPr>
        </p:nvSpPr>
        <p:spPr/>
        <p:txBody>
          <a:bodyPr/>
          <a:lstStyle/>
          <a:p>
            <a:pPr fontAlgn="auto">
              <a:spcAft>
                <a:spcPts val="0"/>
              </a:spcAft>
              <a:defRPr/>
            </a:pPr>
            <a:r>
              <a:rPr lang="en-US" sz="3600" dirty="0"/>
              <a:t>Access Authentication</a:t>
            </a:r>
          </a:p>
        </p:txBody>
      </p:sp>
      <p:pic>
        <p:nvPicPr>
          <p:cNvPr id="36867" name="Picture 2">
            <a:extLst>
              <a:ext uri="{FF2B5EF4-FFF2-40B4-BE49-F238E27FC236}">
                <a16:creationId xmlns:a16="http://schemas.microsoft.com/office/drawing/2014/main" id="{4C5261A3-E72D-4EF3-A9D6-343F5AEF4F02}"/>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1584325" y="3962400"/>
            <a:ext cx="6946900" cy="22018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Slide Number Placeholder 2">
            <a:extLst>
              <a:ext uri="{FF2B5EF4-FFF2-40B4-BE49-F238E27FC236}">
                <a16:creationId xmlns:a16="http://schemas.microsoft.com/office/drawing/2014/main" id="{21BE7CA0-6ADF-4141-A7E3-BFD399849A09}"/>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339AE4-FB60-48CE-870B-D46630305A47}" type="slidenum">
              <a:rPr lang="en-US" altLang="en-US">
                <a:solidFill>
                  <a:srgbClr val="FFFFFF"/>
                </a:solidFill>
              </a:rPr>
              <a:pPr fontAlgn="base">
                <a:spcBef>
                  <a:spcPct val="0"/>
                </a:spcBef>
                <a:spcAft>
                  <a:spcPct val="0"/>
                </a:spcAft>
              </a:pPr>
              <a:t>22</a:t>
            </a:fld>
            <a:endParaRPr lang="en-US" altLang="en-US">
              <a:solidFill>
                <a:srgbClr val="FFFFFF"/>
              </a:solidFill>
            </a:endParaRPr>
          </a:p>
        </p:txBody>
      </p:sp>
      <p:sp>
        <p:nvSpPr>
          <p:cNvPr id="36869" name="Rectangle 3">
            <a:extLst>
              <a:ext uri="{FF2B5EF4-FFF2-40B4-BE49-F238E27FC236}">
                <a16:creationId xmlns:a16="http://schemas.microsoft.com/office/drawing/2014/main" id="{7025A75E-C6E0-4130-AEBF-A814C39315F5}"/>
              </a:ext>
            </a:extLst>
          </p:cNvPr>
          <p:cNvSpPr>
            <a:spLocks noChangeArrowheads="1"/>
          </p:cNvSpPr>
          <p:nvPr/>
        </p:nvSpPr>
        <p:spPr bwMode="auto">
          <a:xfrm>
            <a:off x="381000" y="1371600"/>
            <a:ext cx="7772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t>Once your e-mail is activated, an Access Code will be sent to that e-mail address. Enter this code in the space provided.  Click </a:t>
            </a:r>
            <a:r>
              <a:rPr lang="en-US" altLang="en-US" b="1" dirty="0"/>
              <a:t>[Next] </a:t>
            </a:r>
            <a:r>
              <a:rPr lang="en-US" altLang="en-US" dirty="0"/>
              <a:t>and the Provider Portal Landing page displays.</a:t>
            </a:r>
          </a:p>
          <a:p>
            <a:pPr eaLnBrk="1" hangingPunct="1"/>
            <a:endParaRPr lang="en-US" altLang="en-US" dirty="0"/>
          </a:p>
          <a:p>
            <a:pPr eaLnBrk="1" hangingPunct="1"/>
            <a:r>
              <a:rPr lang="en-US" altLang="en-US" dirty="0"/>
              <a:t>ABE will send an Access Code to the registered, activated e-mail each time you log into the ABE Partner Portal. The code must be entered on the Authentication Access Code page to reach the Partner Portal Landing page.</a:t>
            </a:r>
          </a:p>
        </p:txBody>
      </p:sp>
      <p:pic>
        <p:nvPicPr>
          <p:cNvPr id="3" name="Audio 2">
            <a:hlinkClick r:id="" action="ppaction://media"/>
            <a:extLst>
              <a:ext uri="{FF2B5EF4-FFF2-40B4-BE49-F238E27FC236}">
                <a16:creationId xmlns:a16="http://schemas.microsoft.com/office/drawing/2014/main" id="{AF9B8B28-6BC9-4A40-958E-1E363FF24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93"/>
    </mc:Choice>
    <mc:Fallback xmlns="">
      <p:transition spd="slow" advTm="2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5824E-692E-4D55-929B-DBD87BDD5753}"/>
              </a:ext>
            </a:extLst>
          </p:cNvPr>
          <p:cNvSpPr>
            <a:spLocks noGrp="1"/>
          </p:cNvSpPr>
          <p:nvPr>
            <p:ph type="title"/>
          </p:nvPr>
        </p:nvSpPr>
        <p:spPr>
          <a:xfrm>
            <a:off x="457200" y="274638"/>
            <a:ext cx="7620000" cy="868362"/>
          </a:xfrm>
        </p:spPr>
        <p:txBody>
          <a:bodyPr/>
          <a:lstStyle/>
          <a:p>
            <a:r>
              <a:rPr lang="en-US" sz="3600" dirty="0"/>
              <a:t>Location Selection</a:t>
            </a:r>
          </a:p>
        </p:txBody>
      </p:sp>
      <p:sp>
        <p:nvSpPr>
          <p:cNvPr id="3" name="Content Placeholder 2">
            <a:extLst>
              <a:ext uri="{FF2B5EF4-FFF2-40B4-BE49-F238E27FC236}">
                <a16:creationId xmlns:a16="http://schemas.microsoft.com/office/drawing/2014/main" id="{02256293-757B-4F05-9733-C64B78B13A5D}"/>
              </a:ext>
            </a:extLst>
          </p:cNvPr>
          <p:cNvSpPr>
            <a:spLocks noGrp="1"/>
          </p:cNvSpPr>
          <p:nvPr>
            <p:ph idx="1"/>
          </p:nvPr>
        </p:nvSpPr>
        <p:spPr>
          <a:xfrm>
            <a:off x="457200" y="1524000"/>
            <a:ext cx="7620000" cy="4876800"/>
          </a:xfrm>
        </p:spPr>
        <p:txBody>
          <a:bodyPr/>
          <a:lstStyle/>
          <a:p>
            <a:r>
              <a:rPr lang="en-US" sz="1800" dirty="0">
                <a:latin typeface="Calibri" panose="020F0502020204030204" pitchFamily="34" charset="0"/>
              </a:rPr>
              <a:t>After completing Multifactor Authentication, if you entered multiple Provider IDs in your user profile, the </a:t>
            </a:r>
            <a:r>
              <a:rPr lang="en-US" sz="1800" b="1" dirty="0">
                <a:latin typeface="Calibri" panose="020F0502020204030204" pitchFamily="34" charset="0"/>
              </a:rPr>
              <a:t>Location Selection </a:t>
            </a:r>
            <a:r>
              <a:rPr lang="en-US" sz="1800" dirty="0">
                <a:latin typeface="Calibri" panose="020F0502020204030204" pitchFamily="34" charset="0"/>
              </a:rPr>
              <a:t>page displays. If you are associated with only one location, you will be taken directly to the </a:t>
            </a:r>
            <a:r>
              <a:rPr lang="en-US" sz="1800" b="1" dirty="0">
                <a:latin typeface="Calibri" panose="020F0502020204030204" pitchFamily="34" charset="0"/>
              </a:rPr>
              <a:t>ABE Partner Portal Landing Page</a:t>
            </a:r>
            <a:r>
              <a:rPr lang="en-US" sz="1800" dirty="0">
                <a:latin typeface="Calibri" panose="020F0502020204030204" pitchFamily="34" charset="0"/>
              </a:rPr>
              <a:t>.</a:t>
            </a:r>
          </a:p>
          <a:p>
            <a:pPr marL="114300" indent="0">
              <a:buNone/>
            </a:pPr>
            <a:endParaRPr lang="en-US" sz="1800" dirty="0">
              <a:latin typeface="Calibri" panose="020F0502020204030204" pitchFamily="34" charset="0"/>
            </a:endParaRPr>
          </a:p>
          <a:p>
            <a:r>
              <a:rPr lang="en-US" sz="1800" dirty="0">
                <a:latin typeface="Calibri" panose="020F0502020204030204" pitchFamily="34" charset="0"/>
              </a:rPr>
              <a:t>On the </a:t>
            </a:r>
            <a:r>
              <a:rPr lang="en-US" sz="1800" b="1" dirty="0">
                <a:latin typeface="Calibri" panose="020F0502020204030204" pitchFamily="34" charset="0"/>
              </a:rPr>
              <a:t>Location Selection </a:t>
            </a:r>
            <a:r>
              <a:rPr lang="en-US" sz="1800" dirty="0">
                <a:latin typeface="Calibri" panose="020F0502020204030204" pitchFamily="34" charset="0"/>
              </a:rPr>
              <a:t>page, indicate the location where you are working for this ABE session.</a:t>
            </a:r>
          </a:p>
          <a:p>
            <a:endParaRPr lang="en-US" sz="2000" dirty="0"/>
          </a:p>
          <a:p>
            <a:endParaRPr lang="en-US" sz="2000" dirty="0"/>
          </a:p>
        </p:txBody>
      </p:sp>
      <p:sp>
        <p:nvSpPr>
          <p:cNvPr id="4" name="Slide Number Placeholder 3">
            <a:extLst>
              <a:ext uri="{FF2B5EF4-FFF2-40B4-BE49-F238E27FC236}">
                <a16:creationId xmlns:a16="http://schemas.microsoft.com/office/drawing/2014/main" id="{6832F64A-D1BC-434E-BC38-1BB1481CABD2}"/>
              </a:ext>
            </a:extLst>
          </p:cNvPr>
          <p:cNvSpPr>
            <a:spLocks noGrp="1"/>
          </p:cNvSpPr>
          <p:nvPr>
            <p:ph type="sldNum" sz="quarter" idx="10"/>
          </p:nvPr>
        </p:nvSpPr>
        <p:spPr/>
        <p:txBody>
          <a:bodyPr/>
          <a:lstStyle/>
          <a:p>
            <a:pPr>
              <a:defRPr/>
            </a:pPr>
            <a:fld id="{4D3917E1-AB78-4C55-AF8A-467DA0B9C539}" type="slidenum">
              <a:rPr lang="en-US" smtClean="0"/>
              <a:pPr>
                <a:defRPr/>
              </a:pPr>
              <a:t>23</a:t>
            </a:fld>
            <a:endParaRPr lang="en-US"/>
          </a:p>
        </p:txBody>
      </p:sp>
      <p:pic>
        <p:nvPicPr>
          <p:cNvPr id="5" name="Picture 4">
            <a:extLst>
              <a:ext uri="{FF2B5EF4-FFF2-40B4-BE49-F238E27FC236}">
                <a16:creationId xmlns:a16="http://schemas.microsoft.com/office/drawing/2014/main" id="{8796586A-E80A-4481-814D-C19F7AC5C6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86200"/>
            <a:ext cx="4953000" cy="2593340"/>
          </a:xfrm>
          <a:prstGeom prst="rect">
            <a:avLst/>
          </a:prstGeom>
          <a:noFill/>
          <a:ln w="6350">
            <a:solidFill>
              <a:schemeClr val="accent1"/>
            </a:solidFill>
          </a:ln>
        </p:spPr>
      </p:pic>
      <p:pic>
        <p:nvPicPr>
          <p:cNvPr id="6" name="Audio 5">
            <a:hlinkClick r:id="" action="ppaction://media"/>
            <a:extLst>
              <a:ext uri="{FF2B5EF4-FFF2-40B4-BE49-F238E27FC236}">
                <a16:creationId xmlns:a16="http://schemas.microsoft.com/office/drawing/2014/main" id="{3C8DC232-3313-4BA8-A588-8105264EF3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6047951"/>
      </p:ext>
    </p:extLst>
  </p:cSld>
  <p:clrMapOvr>
    <a:masterClrMapping/>
  </p:clrMapOvr>
  <mc:AlternateContent xmlns:mc="http://schemas.openxmlformats.org/markup-compatibility/2006" xmlns:p14="http://schemas.microsoft.com/office/powerpoint/2010/main">
    <mc:Choice Requires="p14">
      <p:transition spd="slow" p14:dur="2000" advTm="23836"/>
    </mc:Choice>
    <mc:Fallback xmlns="">
      <p:transition spd="slow" advTm="2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CFE9D-E80E-4FD9-B02D-9FA248A6F443}"/>
              </a:ext>
            </a:extLst>
          </p:cNvPr>
          <p:cNvSpPr>
            <a:spLocks noGrp="1"/>
          </p:cNvSpPr>
          <p:nvPr>
            <p:ph type="title"/>
          </p:nvPr>
        </p:nvSpPr>
        <p:spPr>
          <a:xfrm>
            <a:off x="455613" y="228600"/>
            <a:ext cx="7620000" cy="584200"/>
          </a:xfrm>
        </p:spPr>
        <p:txBody>
          <a:bodyPr>
            <a:noAutofit/>
          </a:bodyPr>
          <a:lstStyle/>
          <a:p>
            <a:pPr fontAlgn="auto">
              <a:spcAft>
                <a:spcPts val="0"/>
              </a:spcAft>
              <a:defRPr/>
            </a:pPr>
            <a:r>
              <a:rPr lang="en-US" sz="3600" dirty="0"/>
              <a:t>Provider Portal Landing Page</a:t>
            </a:r>
          </a:p>
        </p:txBody>
      </p:sp>
      <p:sp>
        <p:nvSpPr>
          <p:cNvPr id="43013" name="Slide Number Placeholder 2">
            <a:extLst>
              <a:ext uri="{FF2B5EF4-FFF2-40B4-BE49-F238E27FC236}">
                <a16:creationId xmlns:a16="http://schemas.microsoft.com/office/drawing/2014/main" id="{B8CA332A-C3DF-45BC-9637-B5B813CBA6D3}"/>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94FD6E-D462-43F3-B54D-049418385D7C}" type="slidenum">
              <a:rPr lang="en-US" altLang="en-US">
                <a:solidFill>
                  <a:srgbClr val="FFFFFF"/>
                </a:solidFill>
              </a:rPr>
              <a:pPr fontAlgn="base">
                <a:spcBef>
                  <a:spcPct val="0"/>
                </a:spcBef>
                <a:spcAft>
                  <a:spcPct val="0"/>
                </a:spcAft>
              </a:pPr>
              <a:t>24</a:t>
            </a:fld>
            <a:endParaRPr lang="en-US" altLang="en-US">
              <a:solidFill>
                <a:srgbClr val="FFFFFF"/>
              </a:solidFill>
            </a:endParaRPr>
          </a:p>
        </p:txBody>
      </p:sp>
      <p:sp>
        <p:nvSpPr>
          <p:cNvPr id="43014" name="Rectangle 3">
            <a:extLst>
              <a:ext uri="{FF2B5EF4-FFF2-40B4-BE49-F238E27FC236}">
                <a16:creationId xmlns:a16="http://schemas.microsoft.com/office/drawing/2014/main" id="{2510618D-156A-4936-8139-DC5D05625050}"/>
              </a:ext>
            </a:extLst>
          </p:cNvPr>
          <p:cNvSpPr>
            <a:spLocks noChangeArrowheads="1"/>
          </p:cNvSpPr>
          <p:nvPr/>
        </p:nvSpPr>
        <p:spPr bwMode="auto">
          <a:xfrm>
            <a:off x="419396" y="1116806"/>
            <a:ext cx="77517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dirty="0"/>
              <a:t>After logging in to the ABE Partner Portal, completing MFA, and choosing your work location (if you have multiple locations) the Partner Portal Landing Page will display.</a:t>
            </a:r>
          </a:p>
          <a:p>
            <a:r>
              <a:rPr lang="en-US" altLang="en-US" dirty="0"/>
              <a:t>Select, </a:t>
            </a:r>
            <a:r>
              <a:rPr lang="en-US" altLang="en-US" b="1" dirty="0"/>
              <a:t>“Upload document for existing Health Coverage Applications or cases.”   </a:t>
            </a:r>
            <a:r>
              <a:rPr lang="en-US" altLang="en-US" dirty="0"/>
              <a:t>Click</a:t>
            </a:r>
            <a:r>
              <a:rPr lang="en-US" altLang="en-US" b="1" dirty="0"/>
              <a:t> [Next].</a:t>
            </a:r>
          </a:p>
          <a:p>
            <a:pPr eaLnBrk="1" hangingPunct="1"/>
            <a:r>
              <a:rPr lang="en-US" altLang="en-US" i="1" dirty="0"/>
              <a:t>You will choose the </a:t>
            </a:r>
            <a:r>
              <a:rPr lang="en-US" altLang="en-US" b="1" i="1" dirty="0"/>
              <a:t>“Manage My Account” </a:t>
            </a:r>
            <a:r>
              <a:rPr lang="en-US" altLang="en-US" i="1" dirty="0"/>
              <a:t>selection if you need to update your user profile including adding or changing a location, or changing an e-mail.</a:t>
            </a:r>
          </a:p>
          <a:p>
            <a:pPr eaLnBrk="1" hangingPunct="1"/>
            <a:endParaRPr lang="en-US" altLang="en-US" dirty="0"/>
          </a:p>
        </p:txBody>
      </p:sp>
      <p:pic>
        <p:nvPicPr>
          <p:cNvPr id="10" name="Picture 9">
            <a:extLst>
              <a:ext uri="{FF2B5EF4-FFF2-40B4-BE49-F238E27FC236}">
                <a16:creationId xmlns:a16="http://schemas.microsoft.com/office/drawing/2014/main" id="{EB55FF06-7E88-42A8-8929-54B6336C277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38200" y="3505200"/>
            <a:ext cx="6481943" cy="2946755"/>
          </a:xfrm>
          <a:prstGeom prst="rect">
            <a:avLst/>
          </a:prstGeom>
          <a:noFill/>
        </p:spPr>
      </p:pic>
      <p:sp>
        <p:nvSpPr>
          <p:cNvPr id="43015" name="TextBox 16">
            <a:extLst>
              <a:ext uri="{FF2B5EF4-FFF2-40B4-BE49-F238E27FC236}">
                <a16:creationId xmlns:a16="http://schemas.microsoft.com/office/drawing/2014/main" id="{6A3D4BE0-B2A6-4039-B865-95CBCC376CE6}"/>
              </a:ext>
            </a:extLst>
          </p:cNvPr>
          <p:cNvSpPr txBox="1">
            <a:spLocks noChangeArrowheads="1"/>
          </p:cNvSpPr>
          <p:nvPr/>
        </p:nvSpPr>
        <p:spPr bwMode="auto">
          <a:xfrm>
            <a:off x="1066800" y="4724400"/>
            <a:ext cx="3733800" cy="490537"/>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43017" name="TextBox 9">
            <a:extLst>
              <a:ext uri="{FF2B5EF4-FFF2-40B4-BE49-F238E27FC236}">
                <a16:creationId xmlns:a16="http://schemas.microsoft.com/office/drawing/2014/main" id="{EFBA3FC5-0300-46C8-9240-FFB7B521B7FF}"/>
              </a:ext>
            </a:extLst>
          </p:cNvPr>
          <p:cNvSpPr txBox="1">
            <a:spLocks noChangeArrowheads="1"/>
          </p:cNvSpPr>
          <p:nvPr/>
        </p:nvSpPr>
        <p:spPr bwMode="auto">
          <a:xfrm>
            <a:off x="5867400" y="5988050"/>
            <a:ext cx="1487307" cy="396875"/>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pic>
        <p:nvPicPr>
          <p:cNvPr id="3" name="Audio 2">
            <a:hlinkClick r:id="" action="ppaction://media"/>
            <a:extLst>
              <a:ext uri="{FF2B5EF4-FFF2-40B4-BE49-F238E27FC236}">
                <a16:creationId xmlns:a16="http://schemas.microsoft.com/office/drawing/2014/main" id="{0E4075DA-90DB-40C2-B63E-267D351D1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966"/>
    </mc:Choice>
    <mc:Fallback xmlns="">
      <p:transition spd="slow" advTm="4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E833-DC6F-46A7-89A6-FF823F3524FA}"/>
              </a:ext>
            </a:extLst>
          </p:cNvPr>
          <p:cNvSpPr>
            <a:spLocks noGrp="1"/>
          </p:cNvSpPr>
          <p:nvPr>
            <p:ph type="title"/>
          </p:nvPr>
        </p:nvSpPr>
        <p:spPr>
          <a:xfrm>
            <a:off x="457200" y="274638"/>
            <a:ext cx="7620000" cy="411162"/>
          </a:xfrm>
        </p:spPr>
        <p:txBody>
          <a:bodyPr/>
          <a:lstStyle/>
          <a:p>
            <a:r>
              <a:rPr lang="en-US" sz="3600" dirty="0"/>
              <a:t>Uploading Documents</a:t>
            </a:r>
          </a:p>
        </p:txBody>
      </p:sp>
      <p:sp>
        <p:nvSpPr>
          <p:cNvPr id="4" name="Slide Number Placeholder 3">
            <a:extLst>
              <a:ext uri="{FF2B5EF4-FFF2-40B4-BE49-F238E27FC236}">
                <a16:creationId xmlns:a16="http://schemas.microsoft.com/office/drawing/2014/main" id="{D7BBDC59-313C-4D32-878A-17075D1CB712}"/>
              </a:ext>
            </a:extLst>
          </p:cNvPr>
          <p:cNvSpPr>
            <a:spLocks noGrp="1"/>
          </p:cNvSpPr>
          <p:nvPr>
            <p:ph type="sldNum" sz="quarter" idx="10"/>
          </p:nvPr>
        </p:nvSpPr>
        <p:spPr/>
        <p:txBody>
          <a:bodyPr/>
          <a:lstStyle/>
          <a:p>
            <a:pPr>
              <a:defRPr/>
            </a:pPr>
            <a:fld id="{4D3917E1-AB78-4C55-AF8A-467DA0B9C539}" type="slidenum">
              <a:rPr lang="en-US" smtClean="0"/>
              <a:pPr>
                <a:defRPr/>
              </a:pPr>
              <a:t>25</a:t>
            </a:fld>
            <a:endParaRPr lang="en-US"/>
          </a:p>
        </p:txBody>
      </p:sp>
      <p:pic>
        <p:nvPicPr>
          <p:cNvPr id="8" name="Content Placeholder 7">
            <a:extLst>
              <a:ext uri="{FF2B5EF4-FFF2-40B4-BE49-F238E27FC236}">
                <a16:creationId xmlns:a16="http://schemas.microsoft.com/office/drawing/2014/main" id="{4BB8C783-6100-437C-A05F-B197A593D592}"/>
              </a:ext>
            </a:extLs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2495729"/>
            <a:ext cx="6513863" cy="3970215"/>
          </a:xfrm>
          <a:prstGeom prst="rect">
            <a:avLst/>
          </a:prstGeom>
          <a:noFill/>
          <a:ln w="22225">
            <a:solidFill>
              <a:schemeClr val="tx2"/>
            </a:solidFill>
          </a:ln>
        </p:spPr>
      </p:pic>
      <p:sp>
        <p:nvSpPr>
          <p:cNvPr id="9" name="TextBox 8">
            <a:extLst>
              <a:ext uri="{FF2B5EF4-FFF2-40B4-BE49-F238E27FC236}">
                <a16:creationId xmlns:a16="http://schemas.microsoft.com/office/drawing/2014/main" id="{EBC8CDDD-B06D-452A-8CFD-1975BB7FD784}"/>
              </a:ext>
            </a:extLst>
          </p:cNvPr>
          <p:cNvSpPr txBox="1"/>
          <p:nvPr/>
        </p:nvSpPr>
        <p:spPr>
          <a:xfrm>
            <a:off x="381000" y="1093308"/>
            <a:ext cx="8001000" cy="923330"/>
          </a:xfrm>
          <a:prstGeom prst="rect">
            <a:avLst/>
          </a:prstGeom>
          <a:noFill/>
        </p:spPr>
        <p:txBody>
          <a:bodyPr wrap="square" rtlCol="0">
            <a:spAutoFit/>
          </a:bodyPr>
          <a:lstStyle/>
          <a:p>
            <a:r>
              <a:rPr lang="en-US" dirty="0">
                <a:latin typeface="Calibri" panose="020F0502020204030204" pitchFamily="34" charset="0"/>
              </a:rPr>
              <a:t>Enter the client’s Application or Case Number, Social Security Number or Recipient Identification Number </a:t>
            </a:r>
            <a:r>
              <a:rPr lang="en-US" b="1" dirty="0">
                <a:latin typeface="Calibri" panose="020F0502020204030204" pitchFamily="34" charset="0"/>
              </a:rPr>
              <a:t>(RIN) </a:t>
            </a:r>
            <a:r>
              <a:rPr lang="en-US" dirty="0">
                <a:latin typeface="Calibri" panose="020F0502020204030204" pitchFamily="34" charset="0"/>
              </a:rPr>
              <a:t>and select the Transaction Type that the documents relate. All mandatory questions must be answered to proceed. Click, </a:t>
            </a:r>
            <a:r>
              <a:rPr lang="en-US" b="1" dirty="0">
                <a:latin typeface="Calibri" panose="020F0502020204030204" pitchFamily="34" charset="0"/>
              </a:rPr>
              <a:t>[Next].  </a:t>
            </a:r>
          </a:p>
        </p:txBody>
      </p:sp>
      <p:sp>
        <p:nvSpPr>
          <p:cNvPr id="10" name="TextBox 9">
            <a:extLst>
              <a:ext uri="{FF2B5EF4-FFF2-40B4-BE49-F238E27FC236}">
                <a16:creationId xmlns:a16="http://schemas.microsoft.com/office/drawing/2014/main" id="{719728DF-D49F-4E1E-B088-21FD2C5C7BA4}"/>
              </a:ext>
            </a:extLst>
          </p:cNvPr>
          <p:cNvSpPr txBox="1"/>
          <p:nvPr/>
        </p:nvSpPr>
        <p:spPr>
          <a:xfrm>
            <a:off x="5943600" y="2190928"/>
            <a:ext cx="2667000" cy="2554545"/>
          </a:xfrm>
          <a:prstGeom prst="rect">
            <a:avLst/>
          </a:prstGeom>
          <a:solidFill>
            <a:schemeClr val="tx2">
              <a:lumMod val="40000"/>
              <a:lumOff val="60000"/>
            </a:schemeClr>
          </a:solidFill>
          <a:ln>
            <a:solidFill>
              <a:srgbClr val="002060"/>
            </a:solidFill>
          </a:ln>
        </p:spPr>
        <p:txBody>
          <a:bodyPr wrap="square" rtlCol="0">
            <a:spAutoFit/>
          </a:bodyPr>
          <a:lstStyle/>
          <a:p>
            <a:r>
              <a:rPr lang="en-US" sz="1600" dirty="0"/>
              <a:t>If you choose </a:t>
            </a:r>
            <a:r>
              <a:rPr lang="en-US" sz="1600" b="1" dirty="0"/>
              <a:t>TPL</a:t>
            </a:r>
            <a:r>
              <a:rPr lang="en-US" sz="1600" dirty="0"/>
              <a:t> or </a:t>
            </a:r>
            <a:r>
              <a:rPr lang="en-US" sz="1600" b="1" dirty="0"/>
              <a:t>Income</a:t>
            </a:r>
            <a:r>
              <a:rPr lang="en-US" sz="1600" dirty="0"/>
              <a:t> as your Transaction Type, you will then be asked for the Transaction Audit Number </a:t>
            </a:r>
            <a:r>
              <a:rPr lang="en-US" sz="1600" b="1" dirty="0"/>
              <a:t>(TAN). </a:t>
            </a:r>
            <a:r>
              <a:rPr lang="en-US" sz="1600" dirty="0"/>
              <a:t>When submitting a 3654 document under Other Proof include the admission </a:t>
            </a:r>
            <a:r>
              <a:rPr lang="en-US" sz="1600" b="1" dirty="0"/>
              <a:t>(TAN) </a:t>
            </a:r>
            <a:r>
              <a:rPr lang="en-US" sz="1600" dirty="0"/>
              <a:t>when possible!</a:t>
            </a:r>
          </a:p>
          <a:p>
            <a:endParaRPr lang="en-US" sz="1600" b="1" dirty="0"/>
          </a:p>
        </p:txBody>
      </p:sp>
      <p:sp>
        <p:nvSpPr>
          <p:cNvPr id="11" name="TextBox 10">
            <a:extLst>
              <a:ext uri="{FF2B5EF4-FFF2-40B4-BE49-F238E27FC236}">
                <a16:creationId xmlns:a16="http://schemas.microsoft.com/office/drawing/2014/main" id="{97F2157B-DB5C-45BB-8F5F-41DE139A45B6}"/>
              </a:ext>
            </a:extLst>
          </p:cNvPr>
          <p:cNvSpPr txBox="1"/>
          <p:nvPr/>
        </p:nvSpPr>
        <p:spPr>
          <a:xfrm>
            <a:off x="3990975" y="4888944"/>
            <a:ext cx="1600200" cy="771525"/>
          </a:xfrm>
          <a:prstGeom prst="rect">
            <a:avLst/>
          </a:prstGeom>
          <a:noFill/>
          <a:ln w="28575">
            <a:solidFill>
              <a:srgbClr val="FFCC00"/>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501114EB-9D7D-4C4D-BB39-E9F218DE0E20}"/>
              </a:ext>
            </a:extLst>
          </p:cNvPr>
          <p:cNvSpPr txBox="1"/>
          <p:nvPr/>
        </p:nvSpPr>
        <p:spPr>
          <a:xfrm>
            <a:off x="4038600" y="5648325"/>
            <a:ext cx="1447800" cy="369332"/>
          </a:xfrm>
          <a:prstGeom prst="rect">
            <a:avLst/>
          </a:prstGeom>
          <a:noFill/>
          <a:ln w="19050">
            <a:solidFill>
              <a:srgbClr val="002060"/>
            </a:solidFill>
          </a:ln>
        </p:spPr>
        <p:txBody>
          <a:bodyPr wrap="square" rtlCol="0">
            <a:spAutoFit/>
          </a:bodyPr>
          <a:lstStyle/>
          <a:p>
            <a:endParaRPr lang="en-US" dirty="0"/>
          </a:p>
        </p:txBody>
      </p:sp>
      <p:pic>
        <p:nvPicPr>
          <p:cNvPr id="3" name="Audio 2">
            <a:hlinkClick r:id="" action="ppaction://media"/>
            <a:extLst>
              <a:ext uri="{FF2B5EF4-FFF2-40B4-BE49-F238E27FC236}">
                <a16:creationId xmlns:a16="http://schemas.microsoft.com/office/drawing/2014/main" id="{315F1E22-0030-4CDE-9505-7BFEF24FEA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7453820"/>
      </p:ext>
    </p:extLst>
  </p:cSld>
  <p:clrMapOvr>
    <a:masterClrMapping/>
  </p:clrMapOvr>
  <mc:AlternateContent xmlns:mc="http://schemas.openxmlformats.org/markup-compatibility/2006" xmlns:p14="http://schemas.microsoft.com/office/powerpoint/2010/main">
    <mc:Choice Requires="p14">
      <p:transition spd="slow" p14:dur="2000" advTm="77671"/>
    </mc:Choice>
    <mc:Fallback xmlns="">
      <p:transition spd="slow" advTm="77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B9AF-F37F-41BB-BD3A-52B3549035E1}"/>
              </a:ext>
            </a:extLst>
          </p:cNvPr>
          <p:cNvSpPr>
            <a:spLocks noGrp="1"/>
          </p:cNvSpPr>
          <p:nvPr>
            <p:ph type="title"/>
          </p:nvPr>
        </p:nvSpPr>
        <p:spPr>
          <a:xfrm>
            <a:off x="457200" y="274638"/>
            <a:ext cx="7620000" cy="639762"/>
          </a:xfrm>
        </p:spPr>
        <p:txBody>
          <a:bodyPr/>
          <a:lstStyle/>
          <a:p>
            <a:r>
              <a:rPr lang="en-US" sz="3600" dirty="0"/>
              <a:t>Finding the TAN</a:t>
            </a:r>
          </a:p>
        </p:txBody>
      </p:sp>
      <p:sp>
        <p:nvSpPr>
          <p:cNvPr id="4" name="Slide Number Placeholder 3">
            <a:extLst>
              <a:ext uri="{FF2B5EF4-FFF2-40B4-BE49-F238E27FC236}">
                <a16:creationId xmlns:a16="http://schemas.microsoft.com/office/drawing/2014/main" id="{676D83A7-D706-4F3A-902B-89E4CB22544B}"/>
              </a:ext>
            </a:extLst>
          </p:cNvPr>
          <p:cNvSpPr>
            <a:spLocks noGrp="1"/>
          </p:cNvSpPr>
          <p:nvPr>
            <p:ph type="sldNum" sz="quarter" idx="10"/>
          </p:nvPr>
        </p:nvSpPr>
        <p:spPr/>
        <p:txBody>
          <a:bodyPr/>
          <a:lstStyle/>
          <a:p>
            <a:pPr>
              <a:defRPr/>
            </a:pPr>
            <a:fld id="{4D3917E1-AB78-4C55-AF8A-467DA0B9C539}" type="slidenum">
              <a:rPr lang="en-US" smtClean="0"/>
              <a:pPr>
                <a:defRPr/>
              </a:pPr>
              <a:t>26</a:t>
            </a:fld>
            <a:endParaRPr lang="en-US"/>
          </a:p>
        </p:txBody>
      </p:sp>
      <p:pic>
        <p:nvPicPr>
          <p:cNvPr id="8" name="Content Placeholder 4">
            <a:extLst>
              <a:ext uri="{FF2B5EF4-FFF2-40B4-BE49-F238E27FC236}">
                <a16:creationId xmlns:a16="http://schemas.microsoft.com/office/drawing/2014/main" id="{33469A6A-28EE-4C54-A6E5-D84BE9AB440B}"/>
              </a:ext>
            </a:extLst>
          </p:cNvPr>
          <p:cNvPicPr>
            <a:picLocks noGrp="1" noChangeAspect="1"/>
          </p:cNvPicPr>
          <p:nvPr>
            <p:ph idx="1"/>
          </p:nvPr>
        </p:nvPicPr>
        <p:blipFill>
          <a:blip r:embed="rId4"/>
          <a:stretch>
            <a:fillRect/>
          </a:stretch>
        </p:blipFill>
        <p:spPr>
          <a:xfrm>
            <a:off x="780153" y="2819400"/>
            <a:ext cx="6749257" cy="3484562"/>
          </a:xfrm>
          <a:prstGeom prst="rect">
            <a:avLst/>
          </a:prstGeom>
        </p:spPr>
      </p:pic>
      <p:sp>
        <p:nvSpPr>
          <p:cNvPr id="9" name="Text Box 116">
            <a:extLst>
              <a:ext uri="{FF2B5EF4-FFF2-40B4-BE49-F238E27FC236}">
                <a16:creationId xmlns:a16="http://schemas.microsoft.com/office/drawing/2014/main" id="{BF765C59-D5CE-42E7-B239-D0948D2B03ED}"/>
              </a:ext>
            </a:extLst>
          </p:cNvPr>
          <p:cNvSpPr txBox="1">
            <a:spLocks noChangeArrowheads="1"/>
          </p:cNvSpPr>
          <p:nvPr/>
        </p:nvSpPr>
        <p:spPr bwMode="auto">
          <a:xfrm>
            <a:off x="815566" y="3962400"/>
            <a:ext cx="3430792" cy="409575"/>
          </a:xfrm>
          <a:prstGeom prst="rect">
            <a:avLst/>
          </a:prstGeom>
          <a:noFill/>
          <a:ln w="25400">
            <a:solidFill>
              <a:schemeClr val="accent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B28A8EE2-22C8-4151-A752-02CE937ABF1C}"/>
              </a:ext>
            </a:extLst>
          </p:cNvPr>
          <p:cNvSpPr txBox="1"/>
          <p:nvPr/>
        </p:nvSpPr>
        <p:spPr>
          <a:xfrm>
            <a:off x="380998" y="1128236"/>
            <a:ext cx="7547565" cy="1477328"/>
          </a:xfrm>
          <a:prstGeom prst="rect">
            <a:avLst/>
          </a:prstGeom>
          <a:noFill/>
        </p:spPr>
        <p:txBody>
          <a:bodyPr wrap="square" rtlCol="0">
            <a:spAutoFit/>
          </a:bodyPr>
          <a:lstStyle/>
          <a:p>
            <a:r>
              <a:rPr lang="en-US" dirty="0">
                <a:latin typeface="Calibri" panose="020F0502020204030204" pitchFamily="34" charset="0"/>
              </a:rPr>
              <a:t>The TAN is an auto generated tracking number assigned to each and every MEDI transaction; you need to submit the changes in MEDI first, in order to get the TAN and upload the documents in the ABE Partner Portal.  You can find this number on the Summary Results page to the provider which tells the provider if the submission was accepted successfully.</a:t>
            </a:r>
          </a:p>
        </p:txBody>
      </p:sp>
      <p:pic>
        <p:nvPicPr>
          <p:cNvPr id="3" name="Audio 2">
            <a:hlinkClick r:id="" action="ppaction://media"/>
            <a:extLst>
              <a:ext uri="{FF2B5EF4-FFF2-40B4-BE49-F238E27FC236}">
                <a16:creationId xmlns:a16="http://schemas.microsoft.com/office/drawing/2014/main" id="{4A923AFD-1D1D-47DC-BEEC-62CB5E4E7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6838865"/>
      </p:ext>
    </p:extLst>
  </p:cSld>
  <p:clrMapOvr>
    <a:masterClrMapping/>
  </p:clrMapOvr>
  <mc:AlternateContent xmlns:mc="http://schemas.openxmlformats.org/markup-compatibility/2006" xmlns:p14="http://schemas.microsoft.com/office/powerpoint/2010/main">
    <mc:Choice Requires="p14">
      <p:transition spd="slow" p14:dur="2000" advTm="46445"/>
    </mc:Choice>
    <mc:Fallback xmlns="">
      <p:transition spd="slow" advTm="4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0AC7-4B7B-4614-BEF7-F1189F84BF46}"/>
              </a:ext>
            </a:extLst>
          </p:cNvPr>
          <p:cNvSpPr>
            <a:spLocks noGrp="1"/>
          </p:cNvSpPr>
          <p:nvPr>
            <p:ph type="title"/>
          </p:nvPr>
        </p:nvSpPr>
        <p:spPr>
          <a:xfrm>
            <a:off x="457200" y="0"/>
            <a:ext cx="7620000" cy="990600"/>
          </a:xfrm>
        </p:spPr>
        <p:txBody>
          <a:bodyPr/>
          <a:lstStyle/>
          <a:p>
            <a:r>
              <a:rPr lang="en-US" sz="3600" dirty="0"/>
              <a:t>Proof Categories</a:t>
            </a:r>
          </a:p>
        </p:txBody>
      </p:sp>
      <p:sp>
        <p:nvSpPr>
          <p:cNvPr id="3" name="Content Placeholder 2">
            <a:extLst>
              <a:ext uri="{FF2B5EF4-FFF2-40B4-BE49-F238E27FC236}">
                <a16:creationId xmlns:a16="http://schemas.microsoft.com/office/drawing/2014/main" id="{66D077C8-4377-4C09-8721-80A8A85F297C}"/>
              </a:ext>
            </a:extLst>
          </p:cNvPr>
          <p:cNvSpPr>
            <a:spLocks noGrp="1"/>
          </p:cNvSpPr>
          <p:nvPr>
            <p:ph idx="1"/>
          </p:nvPr>
        </p:nvSpPr>
        <p:spPr>
          <a:xfrm>
            <a:off x="457200" y="990600"/>
            <a:ext cx="7620000" cy="5410200"/>
          </a:xfrm>
        </p:spPr>
        <p:txBody>
          <a:bodyPr/>
          <a:lstStyle/>
          <a:p>
            <a:r>
              <a:rPr lang="en-US" sz="1800" dirty="0">
                <a:latin typeface="Calibri" panose="020F0502020204030204" pitchFamily="34" charset="0"/>
              </a:rPr>
              <a:t>Review the various Proof Categories listed and examples for each category. Click </a:t>
            </a:r>
            <a:r>
              <a:rPr lang="en-US" sz="1800" b="1" dirty="0">
                <a:latin typeface="Calibri" panose="020F0502020204030204" pitchFamily="34" charset="0"/>
              </a:rPr>
              <a:t>[Next]. </a:t>
            </a:r>
            <a:r>
              <a:rPr lang="en-US" sz="1800" dirty="0">
                <a:latin typeface="Calibri" panose="020F0502020204030204" pitchFamily="34" charset="0"/>
              </a:rPr>
              <a:t>The Submit Your Documents page will display; select the category(s) of proof document you would like to submit. Click </a:t>
            </a:r>
            <a:r>
              <a:rPr lang="en-US" sz="1800" b="1" dirty="0">
                <a:latin typeface="Calibri" panose="020F0502020204030204" pitchFamily="34" charset="0"/>
              </a:rPr>
              <a:t>[Next]. </a:t>
            </a:r>
            <a:r>
              <a:rPr lang="en-US" sz="1800" dirty="0">
                <a:latin typeface="Calibri" panose="020F0502020204030204" pitchFamily="34" charset="0"/>
              </a:rPr>
              <a:t>Proof Categories include:</a:t>
            </a:r>
          </a:p>
          <a:p>
            <a:pPr lvl="3"/>
            <a:r>
              <a:rPr lang="en-US" dirty="0">
                <a:latin typeface="Calibri" panose="020F0502020204030204" pitchFamily="34" charset="0"/>
              </a:rPr>
              <a:t>Proof of SSN Application</a:t>
            </a:r>
          </a:p>
          <a:p>
            <a:pPr lvl="3"/>
            <a:r>
              <a:rPr lang="en-US" dirty="0">
                <a:latin typeface="Calibri" panose="020F0502020204030204" pitchFamily="34" charset="0"/>
              </a:rPr>
              <a:t>Proof of Aged, Blind and Disability Assistance</a:t>
            </a:r>
          </a:p>
          <a:p>
            <a:pPr lvl="3"/>
            <a:r>
              <a:rPr lang="en-US" dirty="0">
                <a:latin typeface="Calibri" panose="020F0502020204030204" pitchFamily="34" charset="0"/>
              </a:rPr>
              <a:t>Proof of Disability</a:t>
            </a:r>
          </a:p>
          <a:p>
            <a:pPr lvl="3"/>
            <a:r>
              <a:rPr lang="en-US" dirty="0">
                <a:latin typeface="Calibri" panose="020F0502020204030204" pitchFamily="34" charset="0"/>
              </a:rPr>
              <a:t>Proof of Medicare</a:t>
            </a:r>
          </a:p>
          <a:p>
            <a:pPr lvl="3"/>
            <a:r>
              <a:rPr lang="en-US" dirty="0">
                <a:latin typeface="Calibri" panose="020F0502020204030204" pitchFamily="34" charset="0"/>
              </a:rPr>
              <a:t>Proof of Liquid Assets</a:t>
            </a:r>
          </a:p>
          <a:p>
            <a:pPr lvl="3"/>
            <a:r>
              <a:rPr lang="en-US" dirty="0">
                <a:latin typeface="Calibri" panose="020F0502020204030204" pitchFamily="34" charset="0"/>
              </a:rPr>
              <a:t>Proof of Other Assets</a:t>
            </a:r>
          </a:p>
          <a:p>
            <a:pPr lvl="3"/>
            <a:r>
              <a:rPr lang="en-US" dirty="0">
                <a:latin typeface="Calibri" panose="020F0502020204030204" pitchFamily="34" charset="0"/>
              </a:rPr>
              <a:t>Proof of Employment</a:t>
            </a:r>
          </a:p>
          <a:p>
            <a:pPr lvl="3"/>
            <a:r>
              <a:rPr lang="en-US" dirty="0">
                <a:latin typeface="Calibri" panose="020F0502020204030204" pitchFamily="34" charset="0"/>
              </a:rPr>
              <a:t>Proof of Self Employment</a:t>
            </a:r>
          </a:p>
          <a:p>
            <a:pPr lvl="3"/>
            <a:r>
              <a:rPr lang="en-US" dirty="0">
                <a:latin typeface="Calibri" panose="020F0502020204030204" pitchFamily="34" charset="0"/>
              </a:rPr>
              <a:t>Proof of Rental Payments</a:t>
            </a:r>
          </a:p>
          <a:p>
            <a:pPr lvl="3"/>
            <a:r>
              <a:rPr lang="en-US" dirty="0">
                <a:latin typeface="Calibri" panose="020F0502020204030204" pitchFamily="34" charset="0"/>
              </a:rPr>
              <a:t>Proof of Support Expenses</a:t>
            </a:r>
          </a:p>
          <a:p>
            <a:pPr lvl="3"/>
            <a:r>
              <a:rPr lang="en-US" dirty="0">
                <a:latin typeface="Calibri" panose="020F0502020204030204" pitchFamily="34" charset="0"/>
              </a:rPr>
              <a:t>Proof of Other Expenses</a:t>
            </a:r>
          </a:p>
          <a:p>
            <a:pPr lvl="3"/>
            <a:r>
              <a:rPr lang="en-US" dirty="0">
                <a:latin typeface="Calibri" panose="020F0502020204030204" pitchFamily="34" charset="0"/>
              </a:rPr>
              <a:t>Other Proof (this category would include Additional Financial Information for LTC, HFS 3654 and Other Related Verification Documents not categorized elsewhere).</a:t>
            </a:r>
          </a:p>
          <a:p>
            <a:endParaRPr lang="en-US" dirty="0"/>
          </a:p>
          <a:p>
            <a:endParaRPr lang="en-US" dirty="0"/>
          </a:p>
        </p:txBody>
      </p:sp>
      <p:sp>
        <p:nvSpPr>
          <p:cNvPr id="4" name="Slide Number Placeholder 3">
            <a:extLst>
              <a:ext uri="{FF2B5EF4-FFF2-40B4-BE49-F238E27FC236}">
                <a16:creationId xmlns:a16="http://schemas.microsoft.com/office/drawing/2014/main" id="{0F467407-6FC9-457A-A6FF-978AB0160B52}"/>
              </a:ext>
            </a:extLst>
          </p:cNvPr>
          <p:cNvSpPr>
            <a:spLocks noGrp="1"/>
          </p:cNvSpPr>
          <p:nvPr>
            <p:ph type="sldNum" sz="quarter" idx="10"/>
          </p:nvPr>
        </p:nvSpPr>
        <p:spPr/>
        <p:txBody>
          <a:bodyPr/>
          <a:lstStyle/>
          <a:p>
            <a:pPr>
              <a:defRPr/>
            </a:pPr>
            <a:fld id="{4D3917E1-AB78-4C55-AF8A-467DA0B9C539}" type="slidenum">
              <a:rPr lang="en-US" smtClean="0"/>
              <a:pPr>
                <a:defRPr/>
              </a:pPr>
              <a:t>27</a:t>
            </a:fld>
            <a:endParaRPr lang="en-US"/>
          </a:p>
        </p:txBody>
      </p:sp>
      <p:sp>
        <p:nvSpPr>
          <p:cNvPr id="5" name="TextBox 4">
            <a:extLst>
              <a:ext uri="{FF2B5EF4-FFF2-40B4-BE49-F238E27FC236}">
                <a16:creationId xmlns:a16="http://schemas.microsoft.com/office/drawing/2014/main" id="{82B44F5C-74CE-44B3-AAF2-C21F780456AE}"/>
              </a:ext>
            </a:extLst>
          </p:cNvPr>
          <p:cNvSpPr txBox="1"/>
          <p:nvPr/>
        </p:nvSpPr>
        <p:spPr>
          <a:xfrm>
            <a:off x="5410200" y="3124200"/>
            <a:ext cx="2209800" cy="1754326"/>
          </a:xfrm>
          <a:prstGeom prst="rect">
            <a:avLst/>
          </a:prstGeom>
          <a:solidFill>
            <a:schemeClr val="tx2">
              <a:lumMod val="40000"/>
              <a:lumOff val="60000"/>
            </a:schemeClr>
          </a:solidFill>
          <a:ln>
            <a:solidFill>
              <a:srgbClr val="002060"/>
            </a:solidFill>
          </a:ln>
        </p:spPr>
        <p:txBody>
          <a:bodyPr wrap="square" rtlCol="0">
            <a:spAutoFit/>
          </a:bodyPr>
          <a:lstStyle/>
          <a:p>
            <a:r>
              <a:rPr lang="en-US" dirty="0"/>
              <a:t>Remember - When submitting a 3654 document under </a:t>
            </a:r>
            <a:r>
              <a:rPr lang="en-US" b="1" dirty="0"/>
              <a:t>Other Proof </a:t>
            </a:r>
            <a:r>
              <a:rPr lang="en-US" dirty="0"/>
              <a:t>include the admission TAN when possible!</a:t>
            </a:r>
          </a:p>
        </p:txBody>
      </p:sp>
      <p:pic>
        <p:nvPicPr>
          <p:cNvPr id="6" name="Audio 5">
            <a:hlinkClick r:id="" action="ppaction://media"/>
            <a:extLst>
              <a:ext uri="{FF2B5EF4-FFF2-40B4-BE49-F238E27FC236}">
                <a16:creationId xmlns:a16="http://schemas.microsoft.com/office/drawing/2014/main" id="{67BE1342-C709-45D2-8A80-B121520709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0255079"/>
      </p:ext>
    </p:extLst>
  </p:cSld>
  <p:clrMapOvr>
    <a:masterClrMapping/>
  </p:clrMapOvr>
  <mc:AlternateContent xmlns:mc="http://schemas.openxmlformats.org/markup-compatibility/2006" xmlns:p14="http://schemas.microsoft.com/office/powerpoint/2010/main">
    <mc:Choice Requires="p14">
      <p:transition spd="slow" p14:dur="2000" advTm="29608"/>
    </mc:Choice>
    <mc:Fallback xmlns="">
      <p:transition spd="slow" advTm="2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209A-4794-447F-9FB2-F0FA7E46E65A}"/>
              </a:ext>
            </a:extLst>
          </p:cNvPr>
          <p:cNvSpPr>
            <a:spLocks noGrp="1"/>
          </p:cNvSpPr>
          <p:nvPr>
            <p:ph type="title"/>
          </p:nvPr>
        </p:nvSpPr>
        <p:spPr>
          <a:xfrm>
            <a:off x="457200" y="274638"/>
            <a:ext cx="7620000" cy="639762"/>
          </a:xfrm>
        </p:spPr>
        <p:txBody>
          <a:bodyPr/>
          <a:lstStyle/>
          <a:p>
            <a:r>
              <a:rPr lang="en-US" sz="3600" dirty="0"/>
              <a:t>Document Type</a:t>
            </a:r>
          </a:p>
        </p:txBody>
      </p:sp>
      <p:sp>
        <p:nvSpPr>
          <p:cNvPr id="3" name="Content Placeholder 2">
            <a:extLst>
              <a:ext uri="{FF2B5EF4-FFF2-40B4-BE49-F238E27FC236}">
                <a16:creationId xmlns:a16="http://schemas.microsoft.com/office/drawing/2014/main" id="{625343C2-485F-4989-814A-5DDD2E0C1EE2}"/>
              </a:ext>
            </a:extLst>
          </p:cNvPr>
          <p:cNvSpPr>
            <a:spLocks noGrp="1"/>
          </p:cNvSpPr>
          <p:nvPr>
            <p:ph idx="1"/>
          </p:nvPr>
        </p:nvSpPr>
        <p:spPr>
          <a:xfrm>
            <a:off x="152400" y="1143000"/>
            <a:ext cx="7924800" cy="5257800"/>
          </a:xfrm>
        </p:spPr>
        <p:txBody>
          <a:bodyPr/>
          <a:lstStyle/>
          <a:p>
            <a:pPr marL="114300" indent="0">
              <a:buNone/>
            </a:pPr>
            <a:r>
              <a:rPr lang="en-US" sz="1800" dirty="0">
                <a:latin typeface="Calibri" panose="020F0502020204030204" pitchFamily="34" charset="0"/>
              </a:rPr>
              <a:t>Indicate the document type you are submitting from the drop down. </a:t>
            </a:r>
            <a:r>
              <a:rPr lang="en-US" sz="1800" i="1" dirty="0">
                <a:latin typeface="Calibri" panose="020F0502020204030204" pitchFamily="34" charset="0"/>
              </a:rPr>
              <a:t>(In this example the category selected is Other Proof and the document is an Additional Financial Information for LTC, HFS 3654).</a:t>
            </a:r>
          </a:p>
          <a:p>
            <a:pPr marL="114300" indent="0">
              <a:buNone/>
            </a:pPr>
            <a:r>
              <a:rPr lang="en-US" sz="1800" b="1" i="1" dirty="0">
                <a:latin typeface="Calibri" panose="020F0502020204030204" pitchFamily="34" charset="0"/>
              </a:rPr>
              <a:t>REMEMBER! </a:t>
            </a:r>
            <a:r>
              <a:rPr lang="en-US" sz="1800" i="1" dirty="0">
                <a:latin typeface="Calibri" panose="020F0502020204030204" pitchFamily="34" charset="0"/>
              </a:rPr>
              <a:t>It is very important to separate proof documents by category and type. Do not upload all documents together. There are separate verification ‘queues’ the documents drop into depending on how the document was identified when you uploaded them.  If you upload files together, it could appear that required documents are missing and some of the documents could be missed!</a:t>
            </a:r>
          </a:p>
          <a:p>
            <a:pPr marL="114300" indent="0">
              <a:buNone/>
            </a:pPr>
            <a:endParaRPr lang="en-US" sz="1800" i="1" dirty="0"/>
          </a:p>
        </p:txBody>
      </p:sp>
      <p:sp>
        <p:nvSpPr>
          <p:cNvPr id="4" name="Slide Number Placeholder 3">
            <a:extLst>
              <a:ext uri="{FF2B5EF4-FFF2-40B4-BE49-F238E27FC236}">
                <a16:creationId xmlns:a16="http://schemas.microsoft.com/office/drawing/2014/main" id="{7795A829-3F15-4719-A9D4-3489CC294A2C}"/>
              </a:ext>
            </a:extLst>
          </p:cNvPr>
          <p:cNvSpPr>
            <a:spLocks noGrp="1"/>
          </p:cNvSpPr>
          <p:nvPr>
            <p:ph type="sldNum" sz="quarter" idx="10"/>
          </p:nvPr>
        </p:nvSpPr>
        <p:spPr/>
        <p:txBody>
          <a:bodyPr/>
          <a:lstStyle/>
          <a:p>
            <a:pPr>
              <a:defRPr/>
            </a:pPr>
            <a:fld id="{4D3917E1-AB78-4C55-AF8A-467DA0B9C539}" type="slidenum">
              <a:rPr lang="en-US" smtClean="0"/>
              <a:pPr>
                <a:defRPr/>
              </a:pPr>
              <a:t>28</a:t>
            </a:fld>
            <a:endParaRPr lang="en-US"/>
          </a:p>
        </p:txBody>
      </p:sp>
      <p:grpSp>
        <p:nvGrpSpPr>
          <p:cNvPr id="5" name="Group 4">
            <a:extLst>
              <a:ext uri="{FF2B5EF4-FFF2-40B4-BE49-F238E27FC236}">
                <a16:creationId xmlns:a16="http://schemas.microsoft.com/office/drawing/2014/main" id="{3FCE3C96-3C9F-4CE3-94A5-EDA7B21E654F}"/>
              </a:ext>
            </a:extLst>
          </p:cNvPr>
          <p:cNvGrpSpPr>
            <a:grpSpLocks/>
          </p:cNvGrpSpPr>
          <p:nvPr/>
        </p:nvGrpSpPr>
        <p:grpSpPr bwMode="auto">
          <a:xfrm>
            <a:off x="3592531" y="3849596"/>
            <a:ext cx="4711682" cy="2816408"/>
            <a:chOff x="1102" y="1338"/>
            <a:chExt cx="7934" cy="5234"/>
          </a:xfrm>
        </p:grpSpPr>
        <p:pic>
          <p:nvPicPr>
            <p:cNvPr id="6" name="Picture 5">
              <a:extLst>
                <a:ext uri="{FF2B5EF4-FFF2-40B4-BE49-F238E27FC236}">
                  <a16:creationId xmlns:a16="http://schemas.microsoft.com/office/drawing/2014/main" id="{AF5AEB6E-7132-42BC-A704-40E92898F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 y="1345"/>
              <a:ext cx="7919" cy="52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11E9986-1479-4EB7-B8FC-4ED16CD52ECA}"/>
                </a:ext>
              </a:extLst>
            </p:cNvPr>
            <p:cNvSpPr>
              <a:spLocks noChangeArrowheads="1"/>
            </p:cNvSpPr>
            <p:nvPr/>
          </p:nvSpPr>
          <p:spPr bwMode="auto">
            <a:xfrm>
              <a:off x="1102" y="1338"/>
              <a:ext cx="7934" cy="5234"/>
            </a:xfrm>
            <a:prstGeom prst="rect">
              <a:avLst/>
            </a:prstGeom>
            <a:noFill/>
            <a:ln w="19050">
              <a:solidFill>
                <a:srgbClr val="1F497D">
                  <a:lumMod val="100000"/>
                  <a:lumOff val="0"/>
                </a:srgb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Rectangle 7">
              <a:extLst>
                <a:ext uri="{FF2B5EF4-FFF2-40B4-BE49-F238E27FC236}">
                  <a16:creationId xmlns:a16="http://schemas.microsoft.com/office/drawing/2014/main" id="{9C9A8471-0D8F-4AB3-9A88-122F37030F60}"/>
                </a:ext>
              </a:extLst>
            </p:cNvPr>
            <p:cNvSpPr>
              <a:spLocks noChangeArrowheads="1"/>
            </p:cNvSpPr>
            <p:nvPr/>
          </p:nvSpPr>
          <p:spPr bwMode="auto">
            <a:xfrm>
              <a:off x="1312" y="2089"/>
              <a:ext cx="5745" cy="375"/>
            </a:xfrm>
            <a:prstGeom prst="rect">
              <a:avLst/>
            </a:prstGeom>
            <a:noFill/>
            <a:ln w="31750">
              <a:solidFill>
                <a:srgbClr val="4F81BD">
                  <a:lumMod val="100000"/>
                  <a:lumOff val="0"/>
                </a:srgb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Rectangle 8">
              <a:extLst>
                <a:ext uri="{FF2B5EF4-FFF2-40B4-BE49-F238E27FC236}">
                  <a16:creationId xmlns:a16="http://schemas.microsoft.com/office/drawing/2014/main" id="{18FBB397-16B9-44DE-A19A-F33C98F37FE0}"/>
                </a:ext>
              </a:extLst>
            </p:cNvPr>
            <p:cNvSpPr>
              <a:spLocks noChangeArrowheads="1"/>
            </p:cNvSpPr>
            <p:nvPr/>
          </p:nvSpPr>
          <p:spPr bwMode="auto">
            <a:xfrm>
              <a:off x="1610" y="4013"/>
              <a:ext cx="2520" cy="407"/>
            </a:xfrm>
            <a:prstGeom prst="rect">
              <a:avLst/>
            </a:prstGeom>
            <a:noFill/>
            <a:ln w="31750">
              <a:solidFill>
                <a:srgbClr val="4F81BD">
                  <a:lumMod val="100000"/>
                  <a:lumOff val="0"/>
                </a:srgb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Rectangle 9">
              <a:extLst>
                <a:ext uri="{FF2B5EF4-FFF2-40B4-BE49-F238E27FC236}">
                  <a16:creationId xmlns:a16="http://schemas.microsoft.com/office/drawing/2014/main" id="{7FA22CBD-A3C8-4B55-BB8C-4B2381D75F23}"/>
                </a:ext>
              </a:extLst>
            </p:cNvPr>
            <p:cNvSpPr>
              <a:spLocks noChangeArrowheads="1"/>
            </p:cNvSpPr>
            <p:nvPr/>
          </p:nvSpPr>
          <p:spPr bwMode="auto">
            <a:xfrm>
              <a:off x="1230" y="5095"/>
              <a:ext cx="5664" cy="375"/>
            </a:xfrm>
            <a:prstGeom prst="rect">
              <a:avLst/>
            </a:prstGeom>
            <a:noFill/>
            <a:ln w="31750">
              <a:solidFill>
                <a:srgbClr val="4F81BD">
                  <a:lumMod val="100000"/>
                  <a:lumOff val="0"/>
                </a:srgb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1" name="TextBox 10">
            <a:extLst>
              <a:ext uri="{FF2B5EF4-FFF2-40B4-BE49-F238E27FC236}">
                <a16:creationId xmlns:a16="http://schemas.microsoft.com/office/drawing/2014/main" id="{2A33DEA8-561E-42C1-AB1B-D1CE6F35FC5A}"/>
              </a:ext>
            </a:extLst>
          </p:cNvPr>
          <p:cNvSpPr txBox="1"/>
          <p:nvPr/>
        </p:nvSpPr>
        <p:spPr>
          <a:xfrm>
            <a:off x="676892" y="4253708"/>
            <a:ext cx="2688626" cy="523220"/>
          </a:xfrm>
          <a:prstGeom prst="rect">
            <a:avLst/>
          </a:prstGeom>
          <a:solidFill>
            <a:schemeClr val="bg2"/>
          </a:solidFill>
          <a:ln>
            <a:solidFill>
              <a:srgbClr val="002060"/>
            </a:solidFill>
          </a:ln>
        </p:spPr>
        <p:txBody>
          <a:bodyPr wrap="square" rtlCol="0">
            <a:spAutoFit/>
          </a:bodyPr>
          <a:lstStyle/>
          <a:p>
            <a:r>
              <a:rPr lang="en-US" sz="1400" dirty="0">
                <a:latin typeface="Calibri" panose="020F0502020204030204" pitchFamily="34" charset="0"/>
              </a:rPr>
              <a:t>Click the browse button to locate the desired document file</a:t>
            </a:r>
          </a:p>
        </p:txBody>
      </p:sp>
      <p:cxnSp>
        <p:nvCxnSpPr>
          <p:cNvPr id="13" name="Straight Arrow Connector 12">
            <a:extLst>
              <a:ext uri="{FF2B5EF4-FFF2-40B4-BE49-F238E27FC236}">
                <a16:creationId xmlns:a16="http://schemas.microsoft.com/office/drawing/2014/main" id="{318E5149-1FD2-404A-8C63-43F446FB4E49}"/>
              </a:ext>
            </a:extLst>
          </p:cNvPr>
          <p:cNvCxnSpPr>
            <a:cxnSpLocks/>
          </p:cNvCxnSpPr>
          <p:nvPr/>
        </p:nvCxnSpPr>
        <p:spPr>
          <a:xfrm>
            <a:off x="3505200" y="4776928"/>
            <a:ext cx="838200" cy="63327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F1AA740-4339-4C1A-B93A-A19554DF453C}"/>
              </a:ext>
            </a:extLst>
          </p:cNvPr>
          <p:cNvSpPr txBox="1"/>
          <p:nvPr/>
        </p:nvSpPr>
        <p:spPr>
          <a:xfrm>
            <a:off x="7032166" y="4540488"/>
            <a:ext cx="1490151" cy="954107"/>
          </a:xfrm>
          <a:prstGeom prst="rect">
            <a:avLst/>
          </a:prstGeom>
          <a:solidFill>
            <a:schemeClr val="bg2"/>
          </a:solidFill>
          <a:ln>
            <a:solidFill>
              <a:srgbClr val="002060"/>
            </a:solidFill>
          </a:ln>
        </p:spPr>
        <p:txBody>
          <a:bodyPr wrap="square" rtlCol="0">
            <a:spAutoFit/>
          </a:bodyPr>
          <a:lstStyle/>
          <a:p>
            <a:r>
              <a:rPr lang="en-US" sz="1400" dirty="0">
                <a:latin typeface="Calibri" panose="020F0502020204030204" pitchFamily="34" charset="0"/>
              </a:rPr>
              <a:t>Click Yes to upload more documents from this category.</a:t>
            </a:r>
          </a:p>
        </p:txBody>
      </p:sp>
      <p:cxnSp>
        <p:nvCxnSpPr>
          <p:cNvPr id="16" name="Straight Arrow Connector 15">
            <a:extLst>
              <a:ext uri="{FF2B5EF4-FFF2-40B4-BE49-F238E27FC236}">
                <a16:creationId xmlns:a16="http://schemas.microsoft.com/office/drawing/2014/main" id="{03C4FEB7-D58E-4F35-8095-43042D61FD42}"/>
              </a:ext>
            </a:extLst>
          </p:cNvPr>
          <p:cNvCxnSpPr>
            <a:cxnSpLocks/>
          </p:cNvCxnSpPr>
          <p:nvPr/>
        </p:nvCxnSpPr>
        <p:spPr>
          <a:xfrm flipH="1">
            <a:off x="6629400" y="5410200"/>
            <a:ext cx="304800" cy="43656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FDA96B-00B8-4986-A6D0-6AACE33E81F7}"/>
              </a:ext>
            </a:extLst>
          </p:cNvPr>
          <p:cNvSpPr txBox="1"/>
          <p:nvPr/>
        </p:nvSpPr>
        <p:spPr>
          <a:xfrm>
            <a:off x="186342" y="5022502"/>
            <a:ext cx="3402031" cy="1384995"/>
          </a:xfrm>
          <a:prstGeom prst="rect">
            <a:avLst/>
          </a:prstGeom>
          <a:noFill/>
        </p:spPr>
        <p:txBody>
          <a:bodyPr wrap="square" rtlCol="0">
            <a:spAutoFit/>
          </a:bodyPr>
          <a:lstStyle/>
          <a:p>
            <a:r>
              <a:rPr lang="en-US" sz="1400" dirty="0">
                <a:latin typeface="Calibri" panose="020F0502020204030204" pitchFamily="34" charset="0"/>
              </a:rPr>
              <a:t>You will have the opportunity to add Proof documents for another category on the next page. If you change your mind and do not have a Proof Document to submit in this category, select Skip This Document.  Click </a:t>
            </a:r>
            <a:r>
              <a:rPr lang="en-US" sz="1400" b="1" dirty="0">
                <a:latin typeface="Calibri" panose="020F0502020204030204" pitchFamily="34" charset="0"/>
              </a:rPr>
              <a:t>[Next].</a:t>
            </a:r>
          </a:p>
        </p:txBody>
      </p:sp>
      <p:pic>
        <p:nvPicPr>
          <p:cNvPr id="15" name="Audio 14">
            <a:hlinkClick r:id="" action="ppaction://media"/>
            <a:extLst>
              <a:ext uri="{FF2B5EF4-FFF2-40B4-BE49-F238E27FC236}">
                <a16:creationId xmlns:a16="http://schemas.microsoft.com/office/drawing/2014/main" id="{0592F348-9041-4493-8A9C-507BC22CE7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3806110"/>
      </p:ext>
    </p:extLst>
  </p:cSld>
  <p:clrMapOvr>
    <a:masterClrMapping/>
  </p:clrMapOvr>
  <mc:AlternateContent xmlns:mc="http://schemas.openxmlformats.org/markup-compatibility/2006" xmlns:p14="http://schemas.microsoft.com/office/powerpoint/2010/main">
    <mc:Choice Requires="p14">
      <p:transition spd="slow" p14:dur="2000" advTm="94468"/>
    </mc:Choice>
    <mc:Fallback xmlns="">
      <p:transition spd="slow" advTm="9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FBEF-CD21-4F76-988B-1C9A50D6D24A}"/>
              </a:ext>
            </a:extLst>
          </p:cNvPr>
          <p:cNvSpPr>
            <a:spLocks noGrp="1"/>
          </p:cNvSpPr>
          <p:nvPr>
            <p:ph type="title"/>
          </p:nvPr>
        </p:nvSpPr>
        <p:spPr>
          <a:xfrm>
            <a:off x="457200" y="274638"/>
            <a:ext cx="7620000" cy="868362"/>
          </a:xfrm>
        </p:spPr>
        <p:txBody>
          <a:bodyPr/>
          <a:lstStyle/>
          <a:p>
            <a:r>
              <a:rPr lang="en-US" sz="3600" dirty="0"/>
              <a:t>Document Summary</a:t>
            </a:r>
          </a:p>
        </p:txBody>
      </p:sp>
      <p:sp>
        <p:nvSpPr>
          <p:cNvPr id="3" name="Content Placeholder 2">
            <a:extLst>
              <a:ext uri="{FF2B5EF4-FFF2-40B4-BE49-F238E27FC236}">
                <a16:creationId xmlns:a16="http://schemas.microsoft.com/office/drawing/2014/main" id="{612A378C-7DF0-4260-AB0A-F61EB7F0C111}"/>
              </a:ext>
            </a:extLst>
          </p:cNvPr>
          <p:cNvSpPr>
            <a:spLocks noGrp="1"/>
          </p:cNvSpPr>
          <p:nvPr>
            <p:ph idx="1"/>
          </p:nvPr>
        </p:nvSpPr>
        <p:spPr>
          <a:xfrm>
            <a:off x="228600" y="1143000"/>
            <a:ext cx="7941122" cy="4800600"/>
          </a:xfrm>
        </p:spPr>
        <p:txBody>
          <a:bodyPr/>
          <a:lstStyle/>
          <a:p>
            <a:r>
              <a:rPr lang="en-US" sz="1800" dirty="0">
                <a:latin typeface="Calibri" panose="020F0502020204030204" pitchFamily="34" charset="0"/>
              </a:rPr>
              <a:t>On the Document Summary page, review the Proof Category and the Document Type. You can view the document selected to verify that it is correct – and erase it if it is not the right document.</a:t>
            </a:r>
          </a:p>
          <a:p>
            <a:r>
              <a:rPr lang="en-US" sz="1800" dirty="0">
                <a:latin typeface="Calibri" panose="020F0502020204030204" pitchFamily="34" charset="0"/>
              </a:rPr>
              <a:t>If you have documents in other Proof Categories, use the Type of Proof drop down under Upload Another Document to select the next document you would like to add.  Click </a:t>
            </a:r>
            <a:r>
              <a:rPr lang="en-US" sz="1800" b="1" dirty="0">
                <a:latin typeface="Calibri" panose="020F0502020204030204" pitchFamily="34" charset="0"/>
              </a:rPr>
              <a:t>[Add]. </a:t>
            </a:r>
            <a:r>
              <a:rPr lang="en-US" sz="1800" dirty="0">
                <a:latin typeface="Calibri" panose="020F0502020204030204" pitchFamily="34" charset="0"/>
              </a:rPr>
              <a:t>You can add up to 10 documents at a time. If you have more than 10 documents, submit the first 10 and then begin the process again.</a:t>
            </a:r>
          </a:p>
        </p:txBody>
      </p:sp>
      <p:sp>
        <p:nvSpPr>
          <p:cNvPr id="4" name="Slide Number Placeholder 3">
            <a:extLst>
              <a:ext uri="{FF2B5EF4-FFF2-40B4-BE49-F238E27FC236}">
                <a16:creationId xmlns:a16="http://schemas.microsoft.com/office/drawing/2014/main" id="{6324D918-667B-4B57-9BF8-F6F91107F76C}"/>
              </a:ext>
            </a:extLst>
          </p:cNvPr>
          <p:cNvSpPr>
            <a:spLocks noGrp="1"/>
          </p:cNvSpPr>
          <p:nvPr>
            <p:ph type="sldNum" sz="quarter" idx="10"/>
          </p:nvPr>
        </p:nvSpPr>
        <p:spPr/>
        <p:txBody>
          <a:bodyPr/>
          <a:lstStyle/>
          <a:p>
            <a:pPr>
              <a:defRPr/>
            </a:pPr>
            <a:fld id="{4D3917E1-AB78-4C55-AF8A-467DA0B9C539}" type="slidenum">
              <a:rPr lang="en-US" smtClean="0"/>
              <a:pPr>
                <a:defRPr/>
              </a:pPr>
              <a:t>29</a:t>
            </a:fld>
            <a:endParaRPr lang="en-US"/>
          </a:p>
        </p:txBody>
      </p:sp>
      <p:pic>
        <p:nvPicPr>
          <p:cNvPr id="5" name="Picture 4">
            <a:extLst>
              <a:ext uri="{FF2B5EF4-FFF2-40B4-BE49-F238E27FC236}">
                <a16:creationId xmlns:a16="http://schemas.microsoft.com/office/drawing/2014/main" id="{F56D262B-B103-4FC8-9AB2-823B411B8240}"/>
              </a:ext>
            </a:extLst>
          </p:cNvPr>
          <p:cNvPicPr>
            <a:picLocks noChangeAspect="1"/>
          </p:cNvPicPr>
          <p:nvPr/>
        </p:nvPicPr>
        <p:blipFill>
          <a:blip r:embed="rId4"/>
          <a:stretch>
            <a:fillRect/>
          </a:stretch>
        </p:blipFill>
        <p:spPr>
          <a:xfrm>
            <a:off x="2861613" y="3419475"/>
            <a:ext cx="5220595" cy="3114139"/>
          </a:xfrm>
          <a:prstGeom prst="rect">
            <a:avLst/>
          </a:prstGeom>
        </p:spPr>
      </p:pic>
      <p:sp>
        <p:nvSpPr>
          <p:cNvPr id="6" name="TextBox 5">
            <a:extLst>
              <a:ext uri="{FF2B5EF4-FFF2-40B4-BE49-F238E27FC236}">
                <a16:creationId xmlns:a16="http://schemas.microsoft.com/office/drawing/2014/main" id="{A28877DB-B93F-47FD-B1B3-C04E80FD9417}"/>
              </a:ext>
            </a:extLst>
          </p:cNvPr>
          <p:cNvSpPr txBox="1"/>
          <p:nvPr/>
        </p:nvSpPr>
        <p:spPr>
          <a:xfrm>
            <a:off x="3132361" y="5372100"/>
            <a:ext cx="2133600" cy="436562"/>
          </a:xfrm>
          <a:prstGeom prst="rect">
            <a:avLst/>
          </a:prstGeom>
          <a:noFill/>
          <a:ln w="19050">
            <a:solidFill>
              <a:srgbClr val="00206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4A6ADE2B-2CBE-4660-9833-BD64B2A61AB3}"/>
              </a:ext>
            </a:extLst>
          </p:cNvPr>
          <p:cNvSpPr txBox="1"/>
          <p:nvPr/>
        </p:nvSpPr>
        <p:spPr>
          <a:xfrm>
            <a:off x="6172200" y="5608638"/>
            <a:ext cx="1114425" cy="444500"/>
          </a:xfrm>
          <a:prstGeom prst="rect">
            <a:avLst/>
          </a:prstGeom>
          <a:noFill/>
          <a:ln w="19050">
            <a:solidFill>
              <a:srgbClr val="00206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93929F10-1225-4B16-949A-73432D49DC46}"/>
              </a:ext>
            </a:extLst>
          </p:cNvPr>
          <p:cNvSpPr txBox="1"/>
          <p:nvPr/>
        </p:nvSpPr>
        <p:spPr>
          <a:xfrm>
            <a:off x="7005660" y="4404806"/>
            <a:ext cx="838200" cy="661988"/>
          </a:xfrm>
          <a:prstGeom prst="rect">
            <a:avLst/>
          </a:prstGeom>
          <a:noFill/>
          <a:ln w="19050">
            <a:solidFill>
              <a:srgbClr val="002060"/>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DB9C419E-2228-4E45-9AF9-10C20F20118F}"/>
              </a:ext>
            </a:extLst>
          </p:cNvPr>
          <p:cNvSpPr txBox="1"/>
          <p:nvPr/>
        </p:nvSpPr>
        <p:spPr>
          <a:xfrm>
            <a:off x="700355" y="3666410"/>
            <a:ext cx="2161258" cy="2800767"/>
          </a:xfrm>
          <a:prstGeom prst="rect">
            <a:avLst/>
          </a:prstGeom>
          <a:noFill/>
        </p:spPr>
        <p:txBody>
          <a:bodyPr wrap="square" rtlCol="0">
            <a:spAutoFit/>
          </a:bodyPr>
          <a:lstStyle/>
          <a:p>
            <a:r>
              <a:rPr lang="en-US" sz="1600" i="1" dirty="0">
                <a:latin typeface="Calibri" panose="020F0502020204030204" pitchFamily="34" charset="0"/>
              </a:rPr>
              <a:t>**On RARE occasion, you will see more than one individual listed on the case. For example, this could occur for a short term rehabilitation stay. In these instances you will need to choose the individual you wish to upload docs for. </a:t>
            </a:r>
          </a:p>
        </p:txBody>
      </p:sp>
      <p:pic>
        <p:nvPicPr>
          <p:cNvPr id="7" name="Audio 6">
            <a:hlinkClick r:id="" action="ppaction://media"/>
            <a:extLst>
              <a:ext uri="{FF2B5EF4-FFF2-40B4-BE49-F238E27FC236}">
                <a16:creationId xmlns:a16="http://schemas.microsoft.com/office/drawing/2014/main" id="{49682AF0-AF01-47B2-A1E9-3AA1151BB9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4350613"/>
      </p:ext>
    </p:extLst>
  </p:cSld>
  <p:clrMapOvr>
    <a:masterClrMapping/>
  </p:clrMapOvr>
  <mc:AlternateContent xmlns:mc="http://schemas.openxmlformats.org/markup-compatibility/2006" xmlns:p14="http://schemas.microsoft.com/office/powerpoint/2010/main">
    <mc:Choice Requires="p14">
      <p:transition spd="slow" p14:dur="2000" advTm="69972"/>
    </mc:Choice>
    <mc:Fallback xmlns="">
      <p:transition spd="slow" advTm="6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FD9D-4D2B-4159-AE5F-4E5AE13AC4CE}"/>
              </a:ext>
            </a:extLst>
          </p:cNvPr>
          <p:cNvSpPr>
            <a:spLocks noGrp="1"/>
          </p:cNvSpPr>
          <p:nvPr>
            <p:ph type="ctrTitle"/>
          </p:nvPr>
        </p:nvSpPr>
        <p:spPr>
          <a:xfrm>
            <a:off x="685800" y="1905001"/>
            <a:ext cx="7543800" cy="1981200"/>
          </a:xfrm>
        </p:spPr>
        <p:txBody>
          <a:bodyPr/>
          <a:lstStyle/>
          <a:p>
            <a:r>
              <a:rPr lang="en-US" sz="4800" b="1" dirty="0"/>
              <a:t>SECTION I</a:t>
            </a:r>
          </a:p>
        </p:txBody>
      </p:sp>
      <p:sp>
        <p:nvSpPr>
          <p:cNvPr id="3" name="Subtitle 2">
            <a:extLst>
              <a:ext uri="{FF2B5EF4-FFF2-40B4-BE49-F238E27FC236}">
                <a16:creationId xmlns:a16="http://schemas.microsoft.com/office/drawing/2014/main" id="{B686A48F-E280-4EDC-8E0B-80FF4C9865D0}"/>
              </a:ext>
            </a:extLst>
          </p:cNvPr>
          <p:cNvSpPr>
            <a:spLocks noGrp="1"/>
          </p:cNvSpPr>
          <p:nvPr>
            <p:ph type="subTitle" idx="1"/>
          </p:nvPr>
        </p:nvSpPr>
        <p:spPr/>
        <p:txBody>
          <a:bodyPr/>
          <a:lstStyle/>
          <a:p>
            <a:r>
              <a:rPr lang="en-US" b="1" dirty="0"/>
              <a:t>THE ABE PARTNER PORTAL and Long Term Care </a:t>
            </a:r>
          </a:p>
        </p:txBody>
      </p:sp>
      <p:sp>
        <p:nvSpPr>
          <p:cNvPr id="4" name="Slide Number Placeholder 3">
            <a:extLst>
              <a:ext uri="{FF2B5EF4-FFF2-40B4-BE49-F238E27FC236}">
                <a16:creationId xmlns:a16="http://schemas.microsoft.com/office/drawing/2014/main" id="{3F292044-284B-48F1-9B45-7477DE668290}"/>
              </a:ext>
            </a:extLst>
          </p:cNvPr>
          <p:cNvSpPr>
            <a:spLocks noGrp="1"/>
          </p:cNvSpPr>
          <p:nvPr>
            <p:ph type="sldNum" sz="quarter" idx="10"/>
          </p:nvPr>
        </p:nvSpPr>
        <p:spPr/>
        <p:txBody>
          <a:bodyPr/>
          <a:lstStyle/>
          <a:p>
            <a:pPr>
              <a:defRPr/>
            </a:pPr>
            <a:fld id="{C859FFF6-6BBB-4DBD-A536-0D06FA82986C}" type="slidenum">
              <a:rPr lang="en-US" smtClean="0"/>
              <a:pPr>
                <a:defRPr/>
              </a:pPr>
              <a:t>3</a:t>
            </a:fld>
            <a:endParaRPr lang="en-US"/>
          </a:p>
        </p:txBody>
      </p:sp>
      <p:pic>
        <p:nvPicPr>
          <p:cNvPr id="6" name="Audio 5">
            <a:hlinkClick r:id="" action="ppaction://media"/>
            <a:extLst>
              <a:ext uri="{FF2B5EF4-FFF2-40B4-BE49-F238E27FC236}">
                <a16:creationId xmlns:a16="http://schemas.microsoft.com/office/drawing/2014/main" id="{6E63C27A-4050-4978-B5DA-884CB2C8AB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466136"/>
      </p:ext>
    </p:extLst>
  </p:cSld>
  <p:clrMapOvr>
    <a:masterClrMapping/>
  </p:clrMapOvr>
  <mc:AlternateContent xmlns:mc="http://schemas.openxmlformats.org/markup-compatibility/2006" xmlns:p14="http://schemas.microsoft.com/office/powerpoint/2010/main">
    <mc:Choice Requires="p14">
      <p:transition spd="slow" p14:dur="2000" advTm="1950"/>
    </mc:Choice>
    <mc:Fallback xmlns="">
      <p:transition spd="slow" advTm="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7617-9582-4A04-8400-017ECEC791E9}"/>
              </a:ext>
            </a:extLst>
          </p:cNvPr>
          <p:cNvSpPr>
            <a:spLocks noGrp="1"/>
          </p:cNvSpPr>
          <p:nvPr>
            <p:ph type="title"/>
          </p:nvPr>
        </p:nvSpPr>
        <p:spPr>
          <a:xfrm>
            <a:off x="457200" y="274638"/>
            <a:ext cx="7620000" cy="882651"/>
          </a:xfrm>
        </p:spPr>
        <p:txBody>
          <a:bodyPr/>
          <a:lstStyle/>
          <a:p>
            <a:r>
              <a:rPr lang="en-US" sz="3600" dirty="0"/>
              <a:t>Print and Submit</a:t>
            </a:r>
          </a:p>
        </p:txBody>
      </p:sp>
      <p:sp>
        <p:nvSpPr>
          <p:cNvPr id="4" name="Slide Number Placeholder 3">
            <a:extLst>
              <a:ext uri="{FF2B5EF4-FFF2-40B4-BE49-F238E27FC236}">
                <a16:creationId xmlns:a16="http://schemas.microsoft.com/office/drawing/2014/main" id="{A3563BD2-3D97-4ADA-8189-6276A0B1AEC7}"/>
              </a:ext>
            </a:extLst>
          </p:cNvPr>
          <p:cNvSpPr>
            <a:spLocks noGrp="1"/>
          </p:cNvSpPr>
          <p:nvPr>
            <p:ph type="sldNum" sz="quarter" idx="10"/>
          </p:nvPr>
        </p:nvSpPr>
        <p:spPr/>
        <p:txBody>
          <a:bodyPr/>
          <a:lstStyle/>
          <a:p>
            <a:pPr>
              <a:defRPr/>
            </a:pPr>
            <a:fld id="{4D3917E1-AB78-4C55-AF8A-467DA0B9C539}" type="slidenum">
              <a:rPr lang="en-US" smtClean="0"/>
              <a:pPr>
                <a:defRPr/>
              </a:pPr>
              <a:t>30</a:t>
            </a:fld>
            <a:endParaRPr lang="en-US"/>
          </a:p>
        </p:txBody>
      </p:sp>
      <p:pic>
        <p:nvPicPr>
          <p:cNvPr id="5" name="Content Placeholder 4">
            <a:extLst>
              <a:ext uri="{FF2B5EF4-FFF2-40B4-BE49-F238E27FC236}">
                <a16:creationId xmlns:a16="http://schemas.microsoft.com/office/drawing/2014/main" id="{B48C4D16-496E-4C1D-832E-3A423D255149}"/>
              </a:ext>
            </a:extLst>
          </p:cNvPr>
          <p:cNvPicPr>
            <a:picLocks noGrp="1"/>
          </p:cNvPicPr>
          <p:nvPr>
            <p:ph idx="1"/>
          </p:nvPr>
        </p:nvPicPr>
        <p:blipFill>
          <a:blip r:embed="rId4"/>
          <a:stretch>
            <a:fillRect/>
          </a:stretch>
        </p:blipFill>
        <p:spPr>
          <a:xfrm>
            <a:off x="1339392" y="2819400"/>
            <a:ext cx="5855615" cy="3581400"/>
          </a:xfrm>
          <a:prstGeom prst="rect">
            <a:avLst/>
          </a:prstGeom>
        </p:spPr>
      </p:pic>
      <p:sp>
        <p:nvSpPr>
          <p:cNvPr id="6" name="TextBox 5">
            <a:extLst>
              <a:ext uri="{FF2B5EF4-FFF2-40B4-BE49-F238E27FC236}">
                <a16:creationId xmlns:a16="http://schemas.microsoft.com/office/drawing/2014/main" id="{A777D4FD-BB23-46EF-8295-BCD83CD4CDFF}"/>
              </a:ext>
            </a:extLst>
          </p:cNvPr>
          <p:cNvSpPr txBox="1"/>
          <p:nvPr/>
        </p:nvSpPr>
        <p:spPr>
          <a:xfrm>
            <a:off x="647699" y="1249680"/>
            <a:ext cx="7239000" cy="1477328"/>
          </a:xfrm>
          <a:prstGeom prst="rect">
            <a:avLst/>
          </a:prstGeom>
          <a:noFill/>
        </p:spPr>
        <p:txBody>
          <a:bodyPr wrap="square" rtlCol="0">
            <a:spAutoFit/>
          </a:bodyPr>
          <a:lstStyle/>
          <a:p>
            <a:r>
              <a:rPr lang="en-US" dirty="0">
                <a:latin typeface="Calibri" panose="020F0502020204030204" pitchFamily="34" charset="0"/>
              </a:rPr>
              <a:t>Once all documents have been uploaded and </a:t>
            </a:r>
            <a:r>
              <a:rPr lang="en-US" b="1" dirty="0">
                <a:latin typeface="Calibri" panose="020F0502020204030204" pitchFamily="34" charset="0"/>
              </a:rPr>
              <a:t>BEFORE</a:t>
            </a:r>
            <a:r>
              <a:rPr lang="en-US" dirty="0">
                <a:latin typeface="Calibri" panose="020F0502020204030204" pitchFamily="34" charset="0"/>
              </a:rPr>
              <a:t> submitting, </a:t>
            </a:r>
            <a:r>
              <a:rPr lang="en-US" b="1" dirty="0">
                <a:latin typeface="Calibri" panose="020F0502020204030204" pitchFamily="34" charset="0"/>
              </a:rPr>
              <a:t>PRINT</a:t>
            </a:r>
            <a:r>
              <a:rPr lang="en-US" dirty="0">
                <a:latin typeface="Calibri" panose="020F0502020204030204" pitchFamily="34" charset="0"/>
              </a:rPr>
              <a:t> out a copy of the Summary page to keep as your receipt . The Summary will list all documents that were successfully uploaded.  Click </a:t>
            </a:r>
            <a:r>
              <a:rPr lang="en-US" b="1" dirty="0">
                <a:latin typeface="Calibri" panose="020F0502020204030204" pitchFamily="34" charset="0"/>
              </a:rPr>
              <a:t>[Submit]. </a:t>
            </a:r>
            <a:r>
              <a:rPr lang="en-US" dirty="0">
                <a:latin typeface="Calibri" panose="020F0502020204030204" pitchFamily="34" charset="0"/>
              </a:rPr>
              <a:t>The documents will be transferred to the client’s case record for a LTC worker to process.</a:t>
            </a:r>
          </a:p>
        </p:txBody>
      </p:sp>
      <p:sp>
        <p:nvSpPr>
          <p:cNvPr id="7" name="TextBox 6">
            <a:extLst>
              <a:ext uri="{FF2B5EF4-FFF2-40B4-BE49-F238E27FC236}">
                <a16:creationId xmlns:a16="http://schemas.microsoft.com/office/drawing/2014/main" id="{9CD93982-4CD7-4969-A7BA-8E8D6A7F8B59}"/>
              </a:ext>
            </a:extLst>
          </p:cNvPr>
          <p:cNvSpPr txBox="1"/>
          <p:nvPr/>
        </p:nvSpPr>
        <p:spPr>
          <a:xfrm>
            <a:off x="5867400" y="6045200"/>
            <a:ext cx="1524000" cy="538162"/>
          </a:xfrm>
          <a:prstGeom prst="rect">
            <a:avLst/>
          </a:prstGeom>
          <a:noFill/>
          <a:ln w="19050">
            <a:solidFill>
              <a:srgbClr val="002060"/>
            </a:solidFill>
          </a:ln>
        </p:spPr>
        <p:txBody>
          <a:bodyPr wrap="square" rtlCol="0">
            <a:spAutoFit/>
          </a:bodyPr>
          <a:lstStyle/>
          <a:p>
            <a:endParaRPr lang="en-US" dirty="0"/>
          </a:p>
        </p:txBody>
      </p:sp>
      <p:pic>
        <p:nvPicPr>
          <p:cNvPr id="3" name="Audio 2">
            <a:hlinkClick r:id="" action="ppaction://media"/>
            <a:extLst>
              <a:ext uri="{FF2B5EF4-FFF2-40B4-BE49-F238E27FC236}">
                <a16:creationId xmlns:a16="http://schemas.microsoft.com/office/drawing/2014/main" id="{FE4B526A-3EA1-4695-802B-EECFD3150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5628517"/>
      </p:ext>
    </p:extLst>
  </p:cSld>
  <p:clrMapOvr>
    <a:masterClrMapping/>
  </p:clrMapOvr>
  <mc:AlternateContent xmlns:mc="http://schemas.openxmlformats.org/markup-compatibility/2006" xmlns:p14="http://schemas.microsoft.com/office/powerpoint/2010/main">
    <mc:Choice Requires="p14">
      <p:transition spd="slow" p14:dur="2000" advTm="38062"/>
    </mc:Choice>
    <mc:Fallback xmlns="">
      <p:transition spd="slow" advTm="38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1D75-6187-47BE-8CED-110AD7D52A36}"/>
              </a:ext>
            </a:extLst>
          </p:cNvPr>
          <p:cNvSpPr>
            <a:spLocks noGrp="1"/>
          </p:cNvSpPr>
          <p:nvPr>
            <p:ph type="title"/>
          </p:nvPr>
        </p:nvSpPr>
        <p:spPr/>
        <p:txBody>
          <a:bodyPr/>
          <a:lstStyle/>
          <a:p>
            <a:r>
              <a:rPr lang="en-US" sz="3600" dirty="0"/>
              <a:t>Confirmation and Location</a:t>
            </a:r>
          </a:p>
        </p:txBody>
      </p:sp>
      <p:pic>
        <p:nvPicPr>
          <p:cNvPr id="5" name="Content Placeholder 4">
            <a:extLst>
              <a:ext uri="{FF2B5EF4-FFF2-40B4-BE49-F238E27FC236}">
                <a16:creationId xmlns:a16="http://schemas.microsoft.com/office/drawing/2014/main" id="{9B0BBB48-D309-4E32-8FC4-AF9B1E649D55}"/>
              </a:ext>
            </a:extLst>
          </p:cNvPr>
          <p:cNvPicPr>
            <a:picLocks noGrp="1" noChangeAspect="1"/>
          </p:cNvPicPr>
          <p:nvPr>
            <p:ph idx="1"/>
          </p:nvPr>
        </p:nvPicPr>
        <p:blipFill>
          <a:blip r:embed="rId4"/>
          <a:stretch>
            <a:fillRect/>
          </a:stretch>
        </p:blipFill>
        <p:spPr>
          <a:xfrm>
            <a:off x="1407928" y="3657600"/>
            <a:ext cx="5718544" cy="2694666"/>
          </a:xfrm>
          <a:prstGeom prst="rect">
            <a:avLst/>
          </a:prstGeom>
        </p:spPr>
      </p:pic>
      <p:sp>
        <p:nvSpPr>
          <p:cNvPr id="4" name="Slide Number Placeholder 3">
            <a:extLst>
              <a:ext uri="{FF2B5EF4-FFF2-40B4-BE49-F238E27FC236}">
                <a16:creationId xmlns:a16="http://schemas.microsoft.com/office/drawing/2014/main" id="{935388F5-5DCC-4DCC-B851-CC60C95B17B2}"/>
              </a:ext>
            </a:extLst>
          </p:cNvPr>
          <p:cNvSpPr>
            <a:spLocks noGrp="1"/>
          </p:cNvSpPr>
          <p:nvPr>
            <p:ph type="sldNum" sz="quarter" idx="10"/>
          </p:nvPr>
        </p:nvSpPr>
        <p:spPr/>
        <p:txBody>
          <a:bodyPr/>
          <a:lstStyle/>
          <a:p>
            <a:pPr>
              <a:defRPr/>
            </a:pPr>
            <a:fld id="{4D3917E1-AB78-4C55-AF8A-467DA0B9C539}" type="slidenum">
              <a:rPr lang="en-US" smtClean="0"/>
              <a:pPr>
                <a:defRPr/>
              </a:pPr>
              <a:t>31</a:t>
            </a:fld>
            <a:endParaRPr lang="en-US"/>
          </a:p>
        </p:txBody>
      </p:sp>
      <p:sp>
        <p:nvSpPr>
          <p:cNvPr id="6" name="TextBox 5">
            <a:extLst>
              <a:ext uri="{FF2B5EF4-FFF2-40B4-BE49-F238E27FC236}">
                <a16:creationId xmlns:a16="http://schemas.microsoft.com/office/drawing/2014/main" id="{4AA48D43-D767-4BD0-802F-31CC79405C8E}"/>
              </a:ext>
            </a:extLst>
          </p:cNvPr>
          <p:cNvSpPr txBox="1"/>
          <p:nvPr/>
        </p:nvSpPr>
        <p:spPr>
          <a:xfrm>
            <a:off x="609600" y="1492112"/>
            <a:ext cx="7239000" cy="1477328"/>
          </a:xfrm>
          <a:prstGeom prst="rect">
            <a:avLst/>
          </a:prstGeom>
          <a:noFill/>
        </p:spPr>
        <p:txBody>
          <a:bodyPr wrap="square" rtlCol="0">
            <a:spAutoFit/>
          </a:bodyPr>
          <a:lstStyle/>
          <a:p>
            <a:r>
              <a:rPr lang="en-US" dirty="0">
                <a:latin typeface="Calibri" panose="020F0502020204030204" pitchFamily="34" charset="0"/>
              </a:rPr>
              <a:t>The confirmation page is your ‘proof’ that the documents were transmitted successfully and gives the address of the office that received them based on where the case is assigned. </a:t>
            </a:r>
            <a:r>
              <a:rPr lang="en-US" b="1" dirty="0">
                <a:latin typeface="Calibri" panose="020F0502020204030204" pitchFamily="34" charset="0"/>
              </a:rPr>
              <a:t>PRINT</a:t>
            </a:r>
            <a:r>
              <a:rPr lang="en-US" dirty="0">
                <a:latin typeface="Calibri" panose="020F0502020204030204" pitchFamily="34" charset="0"/>
              </a:rPr>
              <a:t> out this page and attach to the Document Summary page for your records. Use the Click</a:t>
            </a:r>
            <a:r>
              <a:rPr lang="en-US" dirty="0">
                <a:solidFill>
                  <a:srgbClr val="00B0F0"/>
                </a:solidFill>
                <a:latin typeface="Calibri" panose="020F0502020204030204" pitchFamily="34" charset="0"/>
              </a:rPr>
              <a:t> here </a:t>
            </a:r>
            <a:r>
              <a:rPr lang="en-US" dirty="0">
                <a:latin typeface="Calibri" panose="020F0502020204030204" pitchFamily="34" charset="0"/>
              </a:rPr>
              <a:t>link to upload additional documents or Logout of ABE.</a:t>
            </a:r>
          </a:p>
        </p:txBody>
      </p:sp>
      <p:sp>
        <p:nvSpPr>
          <p:cNvPr id="7" name="Text Box 112">
            <a:extLst>
              <a:ext uri="{FF2B5EF4-FFF2-40B4-BE49-F238E27FC236}">
                <a16:creationId xmlns:a16="http://schemas.microsoft.com/office/drawing/2014/main" id="{0F71C5B0-C88C-47A9-9EFF-03480DC6499F}"/>
              </a:ext>
            </a:extLst>
          </p:cNvPr>
          <p:cNvSpPr txBox="1">
            <a:spLocks noChangeArrowheads="1"/>
          </p:cNvSpPr>
          <p:nvPr/>
        </p:nvSpPr>
        <p:spPr bwMode="auto">
          <a:xfrm>
            <a:off x="1524000" y="4191000"/>
            <a:ext cx="3733800" cy="342900"/>
          </a:xfrm>
          <a:prstGeom prst="rect">
            <a:avLst/>
          </a:prstGeom>
          <a:noFill/>
          <a:ln w="31750">
            <a:solidFill>
              <a:schemeClr val="accent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a:spcBef>
                <a:spcPts val="0"/>
              </a:spcBef>
              <a:spcAft>
                <a:spcPts val="0"/>
              </a:spcAft>
              <a:tabLst>
                <a:tab pos="2971800" algn="ctr"/>
                <a:tab pos="5943600" algn="r"/>
                <a:tab pos="457200" algn="l"/>
              </a:tabLst>
            </a:pPr>
            <a:r>
              <a:rPr lang="en-US" sz="1100">
                <a:effectLst/>
                <a:latin typeface="Calibri" panose="020F0502020204030204" pitchFamily="34" charset="0"/>
                <a:ea typeface="Calibri" panose="020F0502020204030204" pitchFamily="34" charset="0"/>
                <a:cs typeface="Calibri" panose="020F0502020204030204" pitchFamily="34" charset="0"/>
              </a:rPr>
              <a:t> </a:t>
            </a:r>
          </a:p>
        </p:txBody>
      </p:sp>
      <p:pic>
        <p:nvPicPr>
          <p:cNvPr id="3" name="Audio 2">
            <a:hlinkClick r:id="" action="ppaction://media"/>
            <a:extLst>
              <a:ext uri="{FF2B5EF4-FFF2-40B4-BE49-F238E27FC236}">
                <a16:creationId xmlns:a16="http://schemas.microsoft.com/office/drawing/2014/main" id="{DC68F75F-6DF6-49B7-BEF4-EB9BC9D477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0701715"/>
      </p:ext>
    </p:extLst>
  </p:cSld>
  <p:clrMapOvr>
    <a:masterClrMapping/>
  </p:clrMapOvr>
  <mc:AlternateContent xmlns:mc="http://schemas.openxmlformats.org/markup-compatibility/2006" xmlns:p14="http://schemas.microsoft.com/office/powerpoint/2010/main">
    <mc:Choice Requires="p14">
      <p:transition spd="slow" p14:dur="2000" advTm="34318"/>
    </mc:Choice>
    <mc:Fallback xmlns="">
      <p:transition spd="slow" advTm="34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73D8-7E49-4E67-B443-C07042F8A2F2}"/>
              </a:ext>
            </a:extLst>
          </p:cNvPr>
          <p:cNvSpPr>
            <a:spLocks noGrp="1"/>
          </p:cNvSpPr>
          <p:nvPr>
            <p:ph type="title"/>
          </p:nvPr>
        </p:nvSpPr>
        <p:spPr/>
        <p:txBody>
          <a:bodyPr/>
          <a:lstStyle/>
          <a:p>
            <a:r>
              <a:rPr lang="en-US" sz="3600" dirty="0"/>
              <a:t>Thank you!</a:t>
            </a:r>
          </a:p>
        </p:txBody>
      </p:sp>
      <p:sp>
        <p:nvSpPr>
          <p:cNvPr id="4" name="Slide Number Placeholder 3">
            <a:extLst>
              <a:ext uri="{FF2B5EF4-FFF2-40B4-BE49-F238E27FC236}">
                <a16:creationId xmlns:a16="http://schemas.microsoft.com/office/drawing/2014/main" id="{3D24DF7D-A9A5-466B-BCB7-75C9674CBA4C}"/>
              </a:ext>
            </a:extLst>
          </p:cNvPr>
          <p:cNvSpPr>
            <a:spLocks noGrp="1"/>
          </p:cNvSpPr>
          <p:nvPr>
            <p:ph type="sldNum" sz="quarter" idx="10"/>
          </p:nvPr>
        </p:nvSpPr>
        <p:spPr/>
        <p:txBody>
          <a:bodyPr/>
          <a:lstStyle/>
          <a:p>
            <a:pPr>
              <a:defRPr/>
            </a:pPr>
            <a:fld id="{4D3917E1-AB78-4C55-AF8A-467DA0B9C539}" type="slidenum">
              <a:rPr lang="en-US" smtClean="0"/>
              <a:pPr>
                <a:defRPr/>
              </a:pPr>
              <a:t>32</a:t>
            </a:fld>
            <a:endParaRPr lang="en-US"/>
          </a:p>
        </p:txBody>
      </p:sp>
      <p:sp>
        <p:nvSpPr>
          <p:cNvPr id="6" name="Rectangle 5">
            <a:extLst>
              <a:ext uri="{FF2B5EF4-FFF2-40B4-BE49-F238E27FC236}">
                <a16:creationId xmlns:a16="http://schemas.microsoft.com/office/drawing/2014/main" id="{BF18BD1D-20D6-4276-B236-381101492B9A}"/>
              </a:ext>
            </a:extLst>
          </p:cNvPr>
          <p:cNvSpPr/>
          <p:nvPr/>
        </p:nvSpPr>
        <p:spPr>
          <a:xfrm>
            <a:off x="609600" y="2057400"/>
            <a:ext cx="7239000" cy="2585323"/>
          </a:xfrm>
          <a:prstGeom prst="rect">
            <a:avLst/>
          </a:prstGeom>
        </p:spPr>
        <p:txBody>
          <a:bodyPr wrap="square">
            <a:spAutoFit/>
          </a:bodyPr>
          <a:lstStyle/>
          <a:p>
            <a:r>
              <a:rPr lang="en-US" dirty="0">
                <a:latin typeface="Calibri" panose="020F0502020204030204" pitchFamily="34" charset="0"/>
              </a:rPr>
              <a:t>Thank you for taking the time to view this Introduction for Long Term Care Providers and learn more about ABE - the Application for Benefits Eligibility. We hope you found this presentation useful. A LTC Guide and specific Job Aids are also available on the Long Term Services and Support (LTSS) page for your assistance. </a:t>
            </a:r>
          </a:p>
          <a:p>
            <a:endParaRPr lang="en-US" dirty="0">
              <a:latin typeface="Calibri" panose="020F0502020204030204" pitchFamily="34" charset="0"/>
            </a:endParaRPr>
          </a:p>
          <a:p>
            <a:r>
              <a:rPr lang="en-US" dirty="0">
                <a:latin typeface="Calibri" panose="020F0502020204030204" pitchFamily="34" charset="0"/>
              </a:rPr>
              <a:t>If you have any questions about using ABE, please e-mail them to </a:t>
            </a:r>
            <a:r>
              <a:rPr lang="en-US" dirty="0">
                <a:latin typeface="Calibri" panose="020F0502020204030204" pitchFamily="34" charset="0"/>
                <a:hlinkClick r:id="rId4"/>
              </a:rPr>
              <a:t>HFS.ABEPartnerportal@Illinois.gov</a:t>
            </a:r>
            <a:r>
              <a:rPr lang="en-US" dirty="0">
                <a:latin typeface="Calibri" panose="020F0502020204030204" pitchFamily="34" charset="0"/>
              </a:rPr>
              <a:t> </a:t>
            </a:r>
          </a:p>
          <a:p>
            <a:endParaRPr lang="en-US" dirty="0"/>
          </a:p>
        </p:txBody>
      </p:sp>
      <p:pic>
        <p:nvPicPr>
          <p:cNvPr id="3" name="Audio 2">
            <a:hlinkClick r:id="" action="ppaction://media"/>
            <a:extLst>
              <a:ext uri="{FF2B5EF4-FFF2-40B4-BE49-F238E27FC236}">
                <a16:creationId xmlns:a16="http://schemas.microsoft.com/office/drawing/2014/main" id="{C8928718-2AB8-4E6C-BEFF-1D39FDB001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6056697"/>
      </p:ext>
    </p:extLst>
  </p:cSld>
  <p:clrMapOvr>
    <a:masterClrMapping/>
  </p:clrMapOvr>
  <mc:AlternateContent xmlns:mc="http://schemas.openxmlformats.org/markup-compatibility/2006" xmlns:p14="http://schemas.microsoft.com/office/powerpoint/2010/main">
    <mc:Choice Requires="p14">
      <p:transition spd="slow" p14:dur="2000" advTm="46686"/>
    </mc:Choice>
    <mc:Fallback xmlns="">
      <p:transition spd="slow" advTm="46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2561-A87A-4B38-9E98-7B7FFE578D63}"/>
              </a:ext>
            </a:extLst>
          </p:cNvPr>
          <p:cNvSpPr>
            <a:spLocks noGrp="1"/>
          </p:cNvSpPr>
          <p:nvPr>
            <p:ph type="title"/>
          </p:nvPr>
        </p:nvSpPr>
        <p:spPr>
          <a:xfrm>
            <a:off x="457200" y="274638"/>
            <a:ext cx="7848600" cy="1143000"/>
          </a:xfrm>
        </p:spPr>
        <p:txBody>
          <a:bodyPr/>
          <a:lstStyle/>
          <a:p>
            <a:r>
              <a:rPr lang="en-US" sz="3600" dirty="0"/>
              <a:t>Additional ABE Partner Portal Resources</a:t>
            </a:r>
          </a:p>
        </p:txBody>
      </p:sp>
      <p:sp>
        <p:nvSpPr>
          <p:cNvPr id="3" name="Content Placeholder 2">
            <a:extLst>
              <a:ext uri="{FF2B5EF4-FFF2-40B4-BE49-F238E27FC236}">
                <a16:creationId xmlns:a16="http://schemas.microsoft.com/office/drawing/2014/main" id="{10305C27-34F1-4405-AE91-21DC0C5412E1}"/>
              </a:ext>
            </a:extLst>
          </p:cNvPr>
          <p:cNvSpPr>
            <a:spLocks noGrp="1"/>
          </p:cNvSpPr>
          <p:nvPr>
            <p:ph idx="1"/>
          </p:nvPr>
        </p:nvSpPr>
        <p:spPr/>
        <p:txBody>
          <a:bodyPr/>
          <a:lstStyle/>
          <a:p>
            <a:r>
              <a:rPr lang="en-US" sz="1800" dirty="0">
                <a:latin typeface="Calibri" panose="020F0502020204030204" pitchFamily="34" charset="0"/>
              </a:rPr>
              <a:t>ABE Partner Portal Problems and Questions </a:t>
            </a:r>
            <a:r>
              <a:rPr lang="en-US" sz="1800" dirty="0">
                <a:latin typeface="Calibri" panose="020F0502020204030204" pitchFamily="34" charset="0"/>
                <a:hlinkClick r:id="rId4"/>
              </a:rPr>
              <a:t>HFS.ABEpartnerportal@Illinois.gov</a:t>
            </a:r>
            <a:r>
              <a:rPr lang="en-US" sz="1800" dirty="0">
                <a:latin typeface="Calibri" panose="020F0502020204030204" pitchFamily="34" charset="0"/>
              </a:rPr>
              <a:t> </a:t>
            </a:r>
          </a:p>
          <a:p>
            <a:pPr marL="114300" indent="0">
              <a:buNone/>
            </a:pPr>
            <a:endParaRPr lang="en-US" sz="1800" dirty="0">
              <a:latin typeface="Calibri" panose="020F0502020204030204" pitchFamily="34" charset="0"/>
            </a:endParaRPr>
          </a:p>
          <a:p>
            <a:r>
              <a:rPr lang="en-US" sz="1800" dirty="0">
                <a:latin typeface="Calibri" panose="020F0502020204030204" pitchFamily="34" charset="0"/>
              </a:rPr>
              <a:t>To be approved as the ASA for your facility go to: </a:t>
            </a:r>
            <a:r>
              <a:rPr lang="en-US" sz="1800" dirty="0">
                <a:latin typeface="Calibri" panose="020F0502020204030204" pitchFamily="34" charset="0"/>
                <a:hlinkClick r:id="rId5"/>
              </a:rPr>
              <a:t>ABE ASA Request SharePoint</a:t>
            </a:r>
            <a:endParaRPr lang="en-US" sz="1800" dirty="0">
              <a:latin typeface="Calibri" panose="020F0502020204030204" pitchFamily="34" charset="0"/>
            </a:endParaRPr>
          </a:p>
          <a:p>
            <a:endParaRPr lang="en-US" sz="1800" dirty="0">
              <a:latin typeface="Calibri" panose="020F0502020204030204" pitchFamily="34" charset="0"/>
            </a:endParaRPr>
          </a:p>
          <a:p>
            <a:r>
              <a:rPr lang="en-US" sz="1800" dirty="0">
                <a:latin typeface="Calibri" panose="020F0502020204030204" pitchFamily="34" charset="0"/>
              </a:rPr>
              <a:t>Additional training materials are available on the </a:t>
            </a:r>
            <a:r>
              <a:rPr lang="en-US" sz="1800" dirty="0">
                <a:latin typeface="Calibri" panose="020F0502020204030204" pitchFamily="34" charset="0"/>
                <a:hlinkClick r:id="rId6"/>
              </a:rPr>
              <a:t>Long Term Services and Support (LTSS) </a:t>
            </a:r>
            <a:r>
              <a:rPr lang="en-US" sz="1800" dirty="0">
                <a:latin typeface="Calibri" panose="020F0502020204030204" pitchFamily="34" charset="0"/>
              </a:rPr>
              <a:t>page.</a:t>
            </a:r>
          </a:p>
          <a:p>
            <a:pPr marL="114300" indent="0">
              <a:buNone/>
            </a:pPr>
            <a:endParaRPr lang="en-US" sz="1800" dirty="0">
              <a:latin typeface="Calibri" panose="020F0502020204030204" pitchFamily="34" charset="0"/>
            </a:endParaRPr>
          </a:p>
          <a:p>
            <a:r>
              <a:rPr lang="en-US" sz="1800" dirty="0">
                <a:latin typeface="Calibri" panose="020F0502020204030204" pitchFamily="34" charset="0"/>
              </a:rPr>
              <a:t>The 1706P Form (must be completed and stored at your facility for all system users!) can be found on the HFS Medical Forms page under Providers, labeled  </a:t>
            </a:r>
            <a:r>
              <a:rPr lang="en-US" sz="1800" u="sng" dirty="0">
                <a:latin typeface="Calibri" panose="020F0502020204030204" pitchFamily="34" charset="0"/>
                <a:hlinkClick r:id="rId7"/>
              </a:rPr>
              <a:t>Application for Benefits Eligibility (ABE) (pdf)</a:t>
            </a:r>
            <a:endParaRPr lang="en-US" sz="1800" u="sng" dirty="0">
              <a:latin typeface="Calibri" panose="020F0502020204030204" pitchFamily="34" charset="0"/>
            </a:endParaRPr>
          </a:p>
          <a:p>
            <a:pPr marL="114300" indent="0">
              <a:buNone/>
            </a:pPr>
            <a:endParaRPr lang="en-US" sz="1800" u="sng" dirty="0">
              <a:latin typeface="Calibri" panose="020F0502020204030204" pitchFamily="34" charset="0"/>
            </a:endParaRPr>
          </a:p>
          <a:p>
            <a:r>
              <a:rPr lang="en-US" sz="1800" dirty="0">
                <a:latin typeface="Calibri" panose="020F0502020204030204" pitchFamily="34" charset="0"/>
              </a:rPr>
              <a:t>How do I know if my facility has already assigned a Primary ASA? Check with your administration/billing office or send the question to </a:t>
            </a:r>
            <a:r>
              <a:rPr lang="en-US" sz="1800" dirty="0">
                <a:latin typeface="Calibri" panose="020F0502020204030204" pitchFamily="34" charset="0"/>
                <a:hlinkClick r:id="rId8"/>
              </a:rPr>
              <a:t>HFS.ABEPartnerPortal@illinois.gov</a:t>
            </a:r>
            <a:r>
              <a:rPr lang="en-US" sz="1800" dirty="0">
                <a:latin typeface="Calibri" panose="020F0502020204030204" pitchFamily="34" charset="0"/>
              </a:rPr>
              <a:t>  </a:t>
            </a:r>
          </a:p>
          <a:p>
            <a:endParaRPr lang="en-US" sz="2000" dirty="0"/>
          </a:p>
          <a:p>
            <a:endParaRPr lang="en-US" dirty="0"/>
          </a:p>
          <a:p>
            <a:pPr marL="114300" indent="0">
              <a:buNone/>
            </a:pPr>
            <a:endParaRPr lang="en-US" dirty="0"/>
          </a:p>
        </p:txBody>
      </p:sp>
      <p:sp>
        <p:nvSpPr>
          <p:cNvPr id="4" name="Slide Number Placeholder 3">
            <a:extLst>
              <a:ext uri="{FF2B5EF4-FFF2-40B4-BE49-F238E27FC236}">
                <a16:creationId xmlns:a16="http://schemas.microsoft.com/office/drawing/2014/main" id="{F8AE4367-DCBA-4B52-A050-603877BF23E2}"/>
              </a:ext>
            </a:extLst>
          </p:cNvPr>
          <p:cNvSpPr>
            <a:spLocks noGrp="1"/>
          </p:cNvSpPr>
          <p:nvPr>
            <p:ph type="sldNum" sz="quarter" idx="10"/>
          </p:nvPr>
        </p:nvSpPr>
        <p:spPr/>
        <p:txBody>
          <a:bodyPr/>
          <a:lstStyle/>
          <a:p>
            <a:pPr>
              <a:defRPr/>
            </a:pPr>
            <a:fld id="{4D3917E1-AB78-4C55-AF8A-467DA0B9C539}" type="slidenum">
              <a:rPr lang="en-US" smtClean="0"/>
              <a:pPr>
                <a:defRPr/>
              </a:pPr>
              <a:t>33</a:t>
            </a:fld>
            <a:endParaRPr lang="en-US"/>
          </a:p>
        </p:txBody>
      </p:sp>
      <p:pic>
        <p:nvPicPr>
          <p:cNvPr id="5" name="Audio 4">
            <a:hlinkClick r:id="" action="ppaction://media"/>
            <a:extLst>
              <a:ext uri="{FF2B5EF4-FFF2-40B4-BE49-F238E27FC236}">
                <a16:creationId xmlns:a16="http://schemas.microsoft.com/office/drawing/2014/main" id="{3516F079-7409-4C77-889E-44EE4DBFFE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6515677"/>
      </p:ext>
    </p:extLst>
  </p:cSld>
  <p:clrMapOvr>
    <a:masterClrMapping/>
  </p:clrMapOvr>
  <mc:AlternateContent xmlns:mc="http://schemas.openxmlformats.org/markup-compatibility/2006" xmlns:p14="http://schemas.microsoft.com/office/powerpoint/2010/main">
    <mc:Choice Requires="p14">
      <p:transition spd="slow" p14:dur="2000" advTm="70205"/>
    </mc:Choice>
    <mc:Fallback xmlns="">
      <p:transition spd="slow" advTm="70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E2F3-7740-4E27-8382-14AEF9FED456}"/>
              </a:ext>
            </a:extLst>
          </p:cNvPr>
          <p:cNvSpPr>
            <a:spLocks noGrp="1"/>
          </p:cNvSpPr>
          <p:nvPr>
            <p:ph type="ctrTitle"/>
          </p:nvPr>
        </p:nvSpPr>
        <p:spPr/>
        <p:txBody>
          <a:bodyPr/>
          <a:lstStyle/>
          <a:p>
            <a:r>
              <a:rPr lang="en-US" dirty="0"/>
              <a:t>Section 4</a:t>
            </a:r>
          </a:p>
        </p:txBody>
      </p:sp>
      <p:sp>
        <p:nvSpPr>
          <p:cNvPr id="3" name="Subtitle 2">
            <a:extLst>
              <a:ext uri="{FF2B5EF4-FFF2-40B4-BE49-F238E27FC236}">
                <a16:creationId xmlns:a16="http://schemas.microsoft.com/office/drawing/2014/main" id="{88288963-2DB1-4A3C-B1F5-C64AC997556F}"/>
              </a:ext>
            </a:extLst>
          </p:cNvPr>
          <p:cNvSpPr>
            <a:spLocks noGrp="1"/>
          </p:cNvSpPr>
          <p:nvPr>
            <p:ph type="subTitle" idx="1"/>
          </p:nvPr>
        </p:nvSpPr>
        <p:spPr/>
        <p:txBody>
          <a:bodyPr/>
          <a:lstStyle/>
          <a:p>
            <a:r>
              <a:rPr lang="en-US" dirty="0"/>
              <a:t>Primary ASA Tasks and Responsibilities</a:t>
            </a:r>
          </a:p>
          <a:p>
            <a:endParaRPr lang="en-US" dirty="0"/>
          </a:p>
        </p:txBody>
      </p:sp>
      <p:pic>
        <p:nvPicPr>
          <p:cNvPr id="4" name="Audio 3">
            <a:hlinkClick r:id="" action="ppaction://media"/>
            <a:extLst>
              <a:ext uri="{FF2B5EF4-FFF2-40B4-BE49-F238E27FC236}">
                <a16:creationId xmlns:a16="http://schemas.microsoft.com/office/drawing/2014/main" id="{85B5AAB3-FAAD-498E-8237-38A7DDA28C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3631873"/>
      </p:ext>
    </p:extLst>
  </p:cSld>
  <p:clrMapOvr>
    <a:masterClrMapping/>
  </p:clrMapOvr>
  <mc:AlternateContent xmlns:mc="http://schemas.openxmlformats.org/markup-compatibility/2006" xmlns:p14="http://schemas.microsoft.com/office/powerpoint/2010/main">
    <mc:Choice Requires="p14">
      <p:transition spd="slow" p14:dur="2000" advTm="5647"/>
    </mc:Choice>
    <mc:Fallback xmlns="">
      <p:transition spd="slow" advTm="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26721-7ED3-478E-9C57-3CD74F8548BA}"/>
              </a:ext>
            </a:extLst>
          </p:cNvPr>
          <p:cNvSpPr>
            <a:spLocks noGrp="1"/>
          </p:cNvSpPr>
          <p:nvPr>
            <p:ph type="title"/>
          </p:nvPr>
        </p:nvSpPr>
        <p:spPr/>
        <p:txBody>
          <a:bodyPr/>
          <a:lstStyle/>
          <a:p>
            <a:r>
              <a:rPr lang="en-US" sz="3600" dirty="0"/>
              <a:t>ASA Responsibilities</a:t>
            </a:r>
          </a:p>
        </p:txBody>
      </p:sp>
      <p:sp>
        <p:nvSpPr>
          <p:cNvPr id="3" name="Content Placeholder 2">
            <a:extLst>
              <a:ext uri="{FF2B5EF4-FFF2-40B4-BE49-F238E27FC236}">
                <a16:creationId xmlns:a16="http://schemas.microsoft.com/office/drawing/2014/main" id="{F39C437C-2952-47C8-9F8F-50DA68853626}"/>
              </a:ext>
            </a:extLst>
          </p:cNvPr>
          <p:cNvSpPr>
            <a:spLocks noGrp="1"/>
          </p:cNvSpPr>
          <p:nvPr>
            <p:ph idx="1"/>
          </p:nvPr>
        </p:nvSpPr>
        <p:spPr>
          <a:xfrm>
            <a:off x="457200" y="1600200"/>
            <a:ext cx="7620000" cy="4800600"/>
          </a:xfrm>
        </p:spPr>
        <p:txBody>
          <a:bodyPr/>
          <a:lstStyle/>
          <a:p>
            <a:r>
              <a:rPr lang="en-US" sz="1800" dirty="0">
                <a:latin typeface="Calibri" panose="020F0502020204030204" pitchFamily="34" charset="0"/>
              </a:rPr>
              <a:t>Each Partner organization that will use the </a:t>
            </a:r>
            <a:r>
              <a:rPr lang="en-US" sz="1800" u="sng" dirty="0">
                <a:latin typeface="Calibri" panose="020F0502020204030204" pitchFamily="34" charset="0"/>
                <a:hlinkClick r:id="rId4"/>
              </a:rPr>
              <a:t>Application for Benefits Eligibility (ABE)</a:t>
            </a:r>
            <a:r>
              <a:rPr lang="en-US" sz="1800" dirty="0">
                <a:latin typeface="Calibri" panose="020F0502020204030204" pitchFamily="34" charset="0"/>
              </a:rPr>
              <a:t> Partner Portal must select a senior staff member to serve as the organization’s</a:t>
            </a:r>
            <a:r>
              <a:rPr lang="en-US" sz="1800" b="1" dirty="0">
                <a:latin typeface="Calibri" panose="020F0502020204030204" pitchFamily="34" charset="0"/>
              </a:rPr>
              <a:t> Primary ABE Agency Security Administrator (ASA).  </a:t>
            </a:r>
            <a:r>
              <a:rPr lang="en-US" sz="1800" dirty="0">
                <a:latin typeface="Calibri" panose="020F0502020204030204" pitchFamily="34" charset="0"/>
              </a:rPr>
              <a:t>The Primary ASA serves as the HFS point of contact regarding the organization’s ABE participation, and will be responsible for administering the ABE security protocols at their agency. The Primary ASA:</a:t>
            </a:r>
          </a:p>
          <a:p>
            <a:endParaRPr lang="en-US" sz="1800" dirty="0">
              <a:latin typeface="Calibri" panose="020F0502020204030204" pitchFamily="34" charset="0"/>
            </a:endParaRPr>
          </a:p>
          <a:p>
            <a:pPr lvl="2"/>
            <a:r>
              <a:rPr lang="en-US" sz="1600" dirty="0">
                <a:latin typeface="Calibri" panose="020F0502020204030204" pitchFamily="34" charset="0"/>
              </a:rPr>
              <a:t>Will enter their ABE Partner Portal account information as well as agency/hospital information on the </a:t>
            </a:r>
            <a:r>
              <a:rPr lang="en-US" sz="1600" dirty="0">
                <a:latin typeface="Calibri" panose="020F0502020204030204" pitchFamily="34" charset="0"/>
                <a:hlinkClick r:id="rId5"/>
              </a:rPr>
              <a:t>ABE ASA Request SharePoint site.</a:t>
            </a:r>
            <a:endParaRPr lang="en-US" sz="1600" dirty="0">
              <a:latin typeface="Calibri" panose="020F0502020204030204" pitchFamily="34" charset="0"/>
            </a:endParaRPr>
          </a:p>
          <a:p>
            <a:pPr lvl="2"/>
            <a:r>
              <a:rPr lang="en-US" sz="1600" dirty="0">
                <a:latin typeface="Calibri" panose="020F0502020204030204" pitchFamily="34" charset="0"/>
              </a:rPr>
              <a:t>Is responsible for designating another staff member for this position should they leave the agency </a:t>
            </a:r>
            <a:r>
              <a:rPr lang="en-US" sz="1600" b="1" dirty="0">
                <a:latin typeface="Calibri" panose="020F0502020204030204" pitchFamily="34" charset="0"/>
              </a:rPr>
              <a:t>(before leaving)!</a:t>
            </a:r>
          </a:p>
          <a:p>
            <a:pPr lvl="2"/>
            <a:r>
              <a:rPr lang="en-US" sz="1600" dirty="0">
                <a:latin typeface="Calibri" panose="020F0502020204030204" pitchFamily="34" charset="0"/>
              </a:rPr>
              <a:t>Will submit a deactivation request and direct the new Primary ASA to submit their ABE Partner Portal account and hospital/agency information on the </a:t>
            </a:r>
            <a:r>
              <a:rPr lang="en-US" sz="1600" u="sng" dirty="0">
                <a:latin typeface="Calibri" panose="020F0502020204030204" pitchFamily="34" charset="0"/>
                <a:hlinkClick r:id="rId5"/>
              </a:rPr>
              <a:t>ABE ASA Request SharePoint site.</a:t>
            </a:r>
            <a:r>
              <a:rPr lang="en-US" sz="1600" dirty="0">
                <a:latin typeface="Calibri" panose="020F0502020204030204" pitchFamily="34" charset="0"/>
              </a:rPr>
              <a:t> </a:t>
            </a:r>
          </a:p>
          <a:p>
            <a:pPr marL="114300" indent="0">
              <a:buNone/>
            </a:pPr>
            <a:endParaRPr lang="en-US" sz="1600" dirty="0"/>
          </a:p>
          <a:p>
            <a:pPr lvl="1"/>
            <a:endParaRPr lang="en-US" dirty="0"/>
          </a:p>
          <a:p>
            <a:endParaRPr lang="en-US" dirty="0"/>
          </a:p>
        </p:txBody>
      </p:sp>
      <p:sp>
        <p:nvSpPr>
          <p:cNvPr id="4" name="Slide Number Placeholder 3">
            <a:extLst>
              <a:ext uri="{FF2B5EF4-FFF2-40B4-BE49-F238E27FC236}">
                <a16:creationId xmlns:a16="http://schemas.microsoft.com/office/drawing/2014/main" id="{ED10F1D5-3F60-4366-83CE-81302F456A95}"/>
              </a:ext>
            </a:extLst>
          </p:cNvPr>
          <p:cNvSpPr>
            <a:spLocks noGrp="1"/>
          </p:cNvSpPr>
          <p:nvPr>
            <p:ph type="sldNum" sz="quarter" idx="10"/>
          </p:nvPr>
        </p:nvSpPr>
        <p:spPr/>
        <p:txBody>
          <a:bodyPr/>
          <a:lstStyle/>
          <a:p>
            <a:pPr>
              <a:defRPr/>
            </a:pPr>
            <a:fld id="{4D3917E1-AB78-4C55-AF8A-467DA0B9C539}" type="slidenum">
              <a:rPr lang="en-US" smtClean="0"/>
              <a:pPr>
                <a:defRPr/>
              </a:pPr>
              <a:t>35</a:t>
            </a:fld>
            <a:endParaRPr lang="en-US"/>
          </a:p>
        </p:txBody>
      </p:sp>
      <p:pic>
        <p:nvPicPr>
          <p:cNvPr id="5" name="Audio 4">
            <a:hlinkClick r:id="" action="ppaction://media"/>
            <a:extLst>
              <a:ext uri="{FF2B5EF4-FFF2-40B4-BE49-F238E27FC236}">
                <a16:creationId xmlns:a16="http://schemas.microsoft.com/office/drawing/2014/main" id="{61FC8BD1-514E-4077-80BA-D8FF402667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8584757"/>
      </p:ext>
    </p:extLst>
  </p:cSld>
  <p:clrMapOvr>
    <a:masterClrMapping/>
  </p:clrMapOvr>
  <mc:AlternateContent xmlns:mc="http://schemas.openxmlformats.org/markup-compatibility/2006" xmlns:p14="http://schemas.microsoft.com/office/powerpoint/2010/main">
    <mc:Choice Requires="p14">
      <p:transition spd="slow" p14:dur="2000" advTm="66878"/>
    </mc:Choice>
    <mc:Fallback xmlns="">
      <p:transition spd="slow" advTm="6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9A8A3-1702-42C2-B24E-6DA519594F47}"/>
              </a:ext>
            </a:extLst>
          </p:cNvPr>
          <p:cNvSpPr>
            <a:spLocks noGrp="1"/>
          </p:cNvSpPr>
          <p:nvPr>
            <p:ph type="title"/>
          </p:nvPr>
        </p:nvSpPr>
        <p:spPr/>
        <p:txBody>
          <a:bodyPr/>
          <a:lstStyle/>
          <a:p>
            <a:r>
              <a:rPr lang="en-US" sz="3600" dirty="0"/>
              <a:t>Responsibilities, continued</a:t>
            </a:r>
          </a:p>
        </p:txBody>
      </p:sp>
      <p:sp>
        <p:nvSpPr>
          <p:cNvPr id="3" name="Content Placeholder 2">
            <a:extLst>
              <a:ext uri="{FF2B5EF4-FFF2-40B4-BE49-F238E27FC236}">
                <a16:creationId xmlns:a16="http://schemas.microsoft.com/office/drawing/2014/main" id="{246E5B9E-E10C-4E01-AEF9-86FF343D49C8}"/>
              </a:ext>
            </a:extLst>
          </p:cNvPr>
          <p:cNvSpPr>
            <a:spLocks noGrp="1"/>
          </p:cNvSpPr>
          <p:nvPr>
            <p:ph idx="1"/>
          </p:nvPr>
        </p:nvSpPr>
        <p:spPr>
          <a:xfrm>
            <a:off x="457200" y="1828800"/>
            <a:ext cx="7620000" cy="4572000"/>
          </a:xfrm>
        </p:spPr>
        <p:txBody>
          <a:bodyPr/>
          <a:lstStyle/>
          <a:p>
            <a:pPr lvl="1"/>
            <a:r>
              <a:rPr lang="en-US" sz="1800" dirty="0">
                <a:latin typeface="Calibri" panose="020F0502020204030204" pitchFamily="34" charset="0"/>
              </a:rPr>
              <a:t>May designate four additional agency staff as ASAs</a:t>
            </a:r>
          </a:p>
          <a:p>
            <a:pPr lvl="1"/>
            <a:r>
              <a:rPr lang="en-US" sz="1800" dirty="0">
                <a:latin typeface="Calibri" panose="020F0502020204030204" pitchFamily="34" charset="0"/>
              </a:rPr>
              <a:t>Approves Partner Portal ‘Regular Users’ from the agency</a:t>
            </a:r>
          </a:p>
          <a:p>
            <a:pPr lvl="1"/>
            <a:r>
              <a:rPr lang="en-US" sz="1800" dirty="0">
                <a:latin typeface="Calibri" panose="020F0502020204030204" pitchFamily="34" charset="0"/>
              </a:rPr>
              <a:t>Maintains Picture ID and 1706P records for all Partner Portal Users at the agency </a:t>
            </a:r>
          </a:p>
          <a:p>
            <a:pPr lvl="1"/>
            <a:r>
              <a:rPr lang="en-US" sz="1800" dirty="0">
                <a:latin typeface="Calibri" panose="020F0502020204030204" pitchFamily="34" charset="0"/>
              </a:rPr>
              <a:t>Terminates ABE Partner Portal access when staff leave the agency or are otherwise determined to no longer need access</a:t>
            </a:r>
          </a:p>
          <a:p>
            <a:pPr lvl="1"/>
            <a:r>
              <a:rPr lang="en-US" sz="1800" dirty="0">
                <a:latin typeface="Calibri" panose="020F0502020204030204" pitchFamily="34" charset="0"/>
              </a:rPr>
              <a:t>All ASAs are also able to perform the same functions in the Portal as a ‘Regular User’ for their User Type</a:t>
            </a:r>
          </a:p>
          <a:p>
            <a:pPr marL="411163" lvl="1" indent="0">
              <a:buNone/>
            </a:pPr>
            <a:endParaRPr lang="en-US" sz="1800" dirty="0">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AF262185-DE36-4ADC-A351-0E55499EE4D0}"/>
              </a:ext>
            </a:extLst>
          </p:cNvPr>
          <p:cNvSpPr>
            <a:spLocks noGrp="1"/>
          </p:cNvSpPr>
          <p:nvPr>
            <p:ph type="sldNum" sz="quarter" idx="10"/>
          </p:nvPr>
        </p:nvSpPr>
        <p:spPr/>
        <p:txBody>
          <a:bodyPr/>
          <a:lstStyle/>
          <a:p>
            <a:pPr>
              <a:defRPr/>
            </a:pPr>
            <a:fld id="{4D3917E1-AB78-4C55-AF8A-467DA0B9C539}" type="slidenum">
              <a:rPr lang="en-US" smtClean="0"/>
              <a:pPr>
                <a:defRPr/>
              </a:pPr>
              <a:t>36</a:t>
            </a:fld>
            <a:endParaRPr lang="en-US"/>
          </a:p>
        </p:txBody>
      </p:sp>
      <p:pic>
        <p:nvPicPr>
          <p:cNvPr id="5" name="Audio 4">
            <a:hlinkClick r:id="" action="ppaction://media"/>
            <a:extLst>
              <a:ext uri="{FF2B5EF4-FFF2-40B4-BE49-F238E27FC236}">
                <a16:creationId xmlns:a16="http://schemas.microsoft.com/office/drawing/2014/main" id="{C00EC137-0504-43FA-9A14-B80B49E092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596147"/>
      </p:ext>
    </p:extLst>
  </p:cSld>
  <p:clrMapOvr>
    <a:masterClrMapping/>
  </p:clrMapOvr>
  <mc:AlternateContent xmlns:mc="http://schemas.openxmlformats.org/markup-compatibility/2006" xmlns:p14="http://schemas.microsoft.com/office/powerpoint/2010/main">
    <mc:Choice Requires="p14">
      <p:transition spd="slow" p14:dur="2000" advTm="63822"/>
    </mc:Choice>
    <mc:Fallback xmlns="">
      <p:transition spd="slow" advTm="63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CA7A-F55E-41C0-8321-8AFEE2C55713}"/>
              </a:ext>
            </a:extLst>
          </p:cNvPr>
          <p:cNvSpPr>
            <a:spLocks noGrp="1"/>
          </p:cNvSpPr>
          <p:nvPr>
            <p:ph type="title"/>
          </p:nvPr>
        </p:nvSpPr>
        <p:spPr>
          <a:xfrm>
            <a:off x="457200" y="274638"/>
            <a:ext cx="7620000" cy="944562"/>
          </a:xfrm>
        </p:spPr>
        <p:txBody>
          <a:bodyPr/>
          <a:lstStyle/>
          <a:p>
            <a:r>
              <a:rPr lang="en-US" sz="3600" dirty="0"/>
              <a:t>ASA Registration Overview</a:t>
            </a:r>
          </a:p>
        </p:txBody>
      </p:sp>
      <p:sp>
        <p:nvSpPr>
          <p:cNvPr id="4" name="Slide Number Placeholder 3">
            <a:extLst>
              <a:ext uri="{FF2B5EF4-FFF2-40B4-BE49-F238E27FC236}">
                <a16:creationId xmlns:a16="http://schemas.microsoft.com/office/drawing/2014/main" id="{FCFABD04-3C5B-41CE-8DF5-DB2E4DD23902}"/>
              </a:ext>
            </a:extLst>
          </p:cNvPr>
          <p:cNvSpPr>
            <a:spLocks noGrp="1"/>
          </p:cNvSpPr>
          <p:nvPr>
            <p:ph type="sldNum" sz="quarter" idx="10"/>
          </p:nvPr>
        </p:nvSpPr>
        <p:spPr/>
        <p:txBody>
          <a:bodyPr/>
          <a:lstStyle/>
          <a:p>
            <a:pPr>
              <a:defRPr/>
            </a:pPr>
            <a:fld id="{4D3917E1-AB78-4C55-AF8A-467DA0B9C539}" type="slidenum">
              <a:rPr lang="en-US" smtClean="0"/>
              <a:pPr>
                <a:defRPr/>
              </a:pPr>
              <a:t>37</a:t>
            </a:fld>
            <a:endParaRPr lang="en-US"/>
          </a:p>
        </p:txBody>
      </p:sp>
      <p:sp>
        <p:nvSpPr>
          <p:cNvPr id="8" name="Content Placeholder 7">
            <a:extLst>
              <a:ext uri="{FF2B5EF4-FFF2-40B4-BE49-F238E27FC236}">
                <a16:creationId xmlns:a16="http://schemas.microsoft.com/office/drawing/2014/main" id="{A22FB6E6-86BA-4368-9E3B-D02427C92C06}"/>
              </a:ext>
            </a:extLst>
          </p:cNvPr>
          <p:cNvSpPr>
            <a:spLocks noGrp="1"/>
          </p:cNvSpPr>
          <p:nvPr>
            <p:ph idx="1"/>
          </p:nvPr>
        </p:nvSpPr>
        <p:spPr>
          <a:xfrm>
            <a:off x="457200" y="1371600"/>
            <a:ext cx="7620000" cy="4800600"/>
          </a:xfrm>
        </p:spPr>
        <p:txBody>
          <a:bodyPr/>
          <a:lstStyle/>
          <a:p>
            <a:pPr lvl="0"/>
            <a:r>
              <a:rPr lang="en-US" sz="1800" dirty="0">
                <a:latin typeface="Calibri" panose="020F0502020204030204" pitchFamily="34" charset="0"/>
              </a:rPr>
              <a:t>The Primary ASA should be the first person from the organization or location to register in </a:t>
            </a:r>
            <a:r>
              <a:rPr lang="en-US" sz="1800" u="sng" dirty="0">
                <a:latin typeface="Calibri" panose="020F0502020204030204" pitchFamily="34" charset="0"/>
                <a:hlinkClick r:id="rId4"/>
              </a:rPr>
              <a:t>ABE</a:t>
            </a:r>
            <a:r>
              <a:rPr lang="en-US" sz="1800" dirty="0">
                <a:latin typeface="Calibri" panose="020F0502020204030204" pitchFamily="34" charset="0"/>
              </a:rPr>
              <a:t> (refer to the </a:t>
            </a:r>
            <a:r>
              <a:rPr lang="en-US" sz="1800" b="1" dirty="0">
                <a:latin typeface="Calibri" panose="020F0502020204030204" pitchFamily="34" charset="0"/>
              </a:rPr>
              <a:t>Creating an ABE Partner Portal Account Job Aid</a:t>
            </a:r>
            <a:r>
              <a:rPr lang="en-US" sz="1800" dirty="0">
                <a:latin typeface="Calibri" panose="020F0502020204030204" pitchFamily="34" charset="0"/>
              </a:rPr>
              <a:t> for assistance). When completing the registration screen, indicate that you are the designated security administrator in the </a:t>
            </a:r>
            <a:r>
              <a:rPr lang="en-US" sz="1800" b="1" dirty="0">
                <a:latin typeface="Calibri" panose="020F0502020204030204" pitchFamily="34" charset="0"/>
              </a:rPr>
              <a:t>Type of User </a:t>
            </a:r>
            <a:r>
              <a:rPr lang="en-US" sz="1800" dirty="0">
                <a:latin typeface="Calibri" panose="020F0502020204030204" pitchFamily="34" charset="0"/>
              </a:rPr>
              <a:t>section.</a:t>
            </a:r>
          </a:p>
          <a:p>
            <a:pPr lvl="0"/>
            <a:endParaRPr lang="en-US" sz="1800" dirty="0">
              <a:latin typeface="Calibri" panose="020F0502020204030204" pitchFamily="34" charset="0"/>
            </a:endParaRPr>
          </a:p>
          <a:p>
            <a:pPr lvl="0"/>
            <a:r>
              <a:rPr lang="en-US" sz="1800" dirty="0">
                <a:latin typeface="Calibri" panose="020F0502020204030204" pitchFamily="34" charset="0"/>
              </a:rPr>
              <a:t>After Registration, the Primary ASA will then go to: </a:t>
            </a:r>
            <a:r>
              <a:rPr lang="en-US" sz="1800" u="sng" dirty="0">
                <a:latin typeface="Calibri" panose="020F0502020204030204" pitchFamily="34" charset="0"/>
                <a:hlinkClick r:id="rId5"/>
              </a:rPr>
              <a:t>ABE ASA Request SharePoint site</a:t>
            </a:r>
            <a:r>
              <a:rPr lang="en-US" sz="1800" dirty="0">
                <a:latin typeface="Calibri" panose="020F0502020204030204" pitchFamily="34" charset="0"/>
                <a:hlinkClick r:id="rId5"/>
              </a:rPr>
              <a:t>.</a:t>
            </a:r>
            <a:r>
              <a:rPr lang="en-US" sz="1800" dirty="0">
                <a:latin typeface="Calibri" panose="020F0502020204030204" pitchFamily="34" charset="0"/>
              </a:rPr>
              <a:t>  and enter individual and agency/hospital information. </a:t>
            </a:r>
          </a:p>
          <a:p>
            <a:pPr lvl="0"/>
            <a:endParaRPr lang="en-US" sz="1800" dirty="0">
              <a:latin typeface="Calibri" panose="020F0502020204030204" pitchFamily="34" charset="0"/>
            </a:endParaRPr>
          </a:p>
          <a:p>
            <a:pPr lvl="0"/>
            <a:r>
              <a:rPr lang="en-US" sz="1800" dirty="0">
                <a:latin typeface="Calibri" panose="020F0502020204030204" pitchFamily="34" charset="0"/>
              </a:rPr>
              <a:t>The HFS Business Unit will approve the account and the HFS Global Security Administrator (GSA) will grant access to the Portal. The Primary ASA will get an auto-notification e-mail indicating that their registration has been approved </a:t>
            </a:r>
          </a:p>
          <a:p>
            <a:pPr marL="114300" lvl="0" indent="0">
              <a:buNone/>
            </a:pPr>
            <a:endParaRPr lang="en-US" sz="1800" dirty="0">
              <a:latin typeface="Calibri" panose="020F0502020204030204" pitchFamily="34" charset="0"/>
            </a:endParaRPr>
          </a:p>
          <a:p>
            <a:pPr lvl="0"/>
            <a:r>
              <a:rPr lang="en-US" sz="1800" dirty="0">
                <a:latin typeface="Calibri" panose="020F0502020204030204" pitchFamily="34" charset="0"/>
              </a:rPr>
              <a:t> The ASA should then invite the organization’s remaining users to set up their own ABE Partner Portal Accounts.</a:t>
            </a:r>
          </a:p>
          <a:p>
            <a:endParaRPr lang="en-US" dirty="0"/>
          </a:p>
        </p:txBody>
      </p:sp>
      <p:pic>
        <p:nvPicPr>
          <p:cNvPr id="3" name="Audio 2">
            <a:hlinkClick r:id="" action="ppaction://media"/>
            <a:extLst>
              <a:ext uri="{FF2B5EF4-FFF2-40B4-BE49-F238E27FC236}">
                <a16:creationId xmlns:a16="http://schemas.microsoft.com/office/drawing/2014/main" id="{9FDD3938-F91D-471B-B8FA-66B5FBA099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6347847"/>
      </p:ext>
    </p:extLst>
  </p:cSld>
  <p:clrMapOvr>
    <a:masterClrMapping/>
  </p:clrMapOvr>
  <mc:AlternateContent xmlns:mc="http://schemas.openxmlformats.org/markup-compatibility/2006" xmlns:p14="http://schemas.microsoft.com/office/powerpoint/2010/main">
    <mc:Choice Requires="p14">
      <p:transition spd="slow" p14:dur="2000" advTm="75438"/>
    </mc:Choice>
    <mc:Fallback xmlns="">
      <p:transition spd="slow" advTm="75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2939-2653-4BDC-A217-94682F4261A2}"/>
              </a:ext>
            </a:extLst>
          </p:cNvPr>
          <p:cNvSpPr>
            <a:spLocks noGrp="1"/>
          </p:cNvSpPr>
          <p:nvPr>
            <p:ph type="title"/>
          </p:nvPr>
        </p:nvSpPr>
        <p:spPr/>
        <p:txBody>
          <a:bodyPr/>
          <a:lstStyle/>
          <a:p>
            <a:r>
              <a:rPr lang="en-US" sz="3600" dirty="0"/>
              <a:t>Registration Overview, continued</a:t>
            </a:r>
          </a:p>
        </p:txBody>
      </p:sp>
      <p:sp>
        <p:nvSpPr>
          <p:cNvPr id="3" name="Content Placeholder 2">
            <a:extLst>
              <a:ext uri="{FF2B5EF4-FFF2-40B4-BE49-F238E27FC236}">
                <a16:creationId xmlns:a16="http://schemas.microsoft.com/office/drawing/2014/main" id="{B15F697A-52FB-45B5-B102-5ADEDA78D08C}"/>
              </a:ext>
            </a:extLst>
          </p:cNvPr>
          <p:cNvSpPr>
            <a:spLocks noGrp="1"/>
          </p:cNvSpPr>
          <p:nvPr>
            <p:ph idx="1"/>
          </p:nvPr>
        </p:nvSpPr>
        <p:spPr/>
        <p:txBody>
          <a:bodyPr/>
          <a:lstStyle/>
          <a:p>
            <a:r>
              <a:rPr lang="en-US" sz="1800" dirty="0">
                <a:latin typeface="Calibri" panose="020F0502020204030204" pitchFamily="34" charset="0"/>
              </a:rPr>
              <a:t>ASAs should verify the identity of each ABE Partner Portal user by reviewing a valid picture ID.    </a:t>
            </a:r>
          </a:p>
          <a:p>
            <a:pPr marL="114300" indent="0">
              <a:buNone/>
            </a:pPr>
            <a:r>
              <a:rPr lang="en-US" sz="1800" dirty="0">
                <a:latin typeface="Calibri" panose="020F0502020204030204" pitchFamily="34" charset="0"/>
              </a:rPr>
              <a:t>       </a:t>
            </a:r>
          </a:p>
          <a:p>
            <a:r>
              <a:rPr lang="en-US" sz="1800" dirty="0">
                <a:latin typeface="Calibri" panose="020F0502020204030204" pitchFamily="34" charset="0"/>
              </a:rPr>
              <a:t>Valid forms of identification include:  </a:t>
            </a:r>
          </a:p>
          <a:p>
            <a:pPr lvl="1"/>
            <a:r>
              <a:rPr lang="en-US" sz="1600" dirty="0">
                <a:latin typeface="Calibri" panose="020F0502020204030204" pitchFamily="34" charset="0"/>
              </a:rPr>
              <a:t>Current and valid US driver’s license or state identity card</a:t>
            </a:r>
          </a:p>
          <a:p>
            <a:pPr lvl="1"/>
            <a:r>
              <a:rPr lang="en-US" sz="1600" dirty="0">
                <a:latin typeface="Calibri" panose="020F0502020204030204" pitchFamily="34" charset="0"/>
              </a:rPr>
              <a:t>US passport</a:t>
            </a:r>
          </a:p>
          <a:p>
            <a:pPr lvl="1"/>
            <a:r>
              <a:rPr lang="en-US" sz="1600" dirty="0">
                <a:latin typeface="Calibri" panose="020F0502020204030204" pitchFamily="34" charset="0"/>
              </a:rPr>
              <a:t>US military identification</a:t>
            </a:r>
          </a:p>
          <a:p>
            <a:pPr lvl="1"/>
            <a:r>
              <a:rPr lang="en-US" sz="1600" dirty="0">
                <a:latin typeface="Calibri" panose="020F0502020204030204" pitchFamily="34" charset="0"/>
              </a:rPr>
              <a:t>Certificate of citizenship or naturalization, and various immigration forms for non-US citizens.  </a:t>
            </a:r>
          </a:p>
          <a:p>
            <a:pPr marL="411163" lvl="1" indent="0">
              <a:buNone/>
            </a:pPr>
            <a:endParaRPr lang="en-US" sz="1800" dirty="0">
              <a:latin typeface="Calibri" panose="020F0502020204030204" pitchFamily="34" charset="0"/>
            </a:endParaRPr>
          </a:p>
          <a:p>
            <a:r>
              <a:rPr lang="en-US" sz="1800" dirty="0">
                <a:latin typeface="Calibri" panose="020F0502020204030204" pitchFamily="34" charset="0"/>
              </a:rPr>
              <a:t>It is critical that all users remember their username and password as well as the answers to their security questions. Users will not be able to change their password or make other changes to their account if they do not have that information. </a:t>
            </a:r>
          </a:p>
          <a:p>
            <a:endParaRPr lang="en-US" dirty="0"/>
          </a:p>
        </p:txBody>
      </p:sp>
      <p:sp>
        <p:nvSpPr>
          <p:cNvPr id="4" name="Slide Number Placeholder 3">
            <a:extLst>
              <a:ext uri="{FF2B5EF4-FFF2-40B4-BE49-F238E27FC236}">
                <a16:creationId xmlns:a16="http://schemas.microsoft.com/office/drawing/2014/main" id="{4209ED64-D1C9-4A9E-A27E-F6EBE6455392}"/>
              </a:ext>
            </a:extLst>
          </p:cNvPr>
          <p:cNvSpPr>
            <a:spLocks noGrp="1"/>
          </p:cNvSpPr>
          <p:nvPr>
            <p:ph type="sldNum" sz="quarter" idx="10"/>
          </p:nvPr>
        </p:nvSpPr>
        <p:spPr/>
        <p:txBody>
          <a:bodyPr/>
          <a:lstStyle/>
          <a:p>
            <a:pPr>
              <a:defRPr/>
            </a:pPr>
            <a:fld id="{4D3917E1-AB78-4C55-AF8A-467DA0B9C539}" type="slidenum">
              <a:rPr lang="en-US" smtClean="0"/>
              <a:pPr>
                <a:defRPr/>
              </a:pPr>
              <a:t>38</a:t>
            </a:fld>
            <a:endParaRPr lang="en-US"/>
          </a:p>
        </p:txBody>
      </p:sp>
      <p:pic>
        <p:nvPicPr>
          <p:cNvPr id="5" name="Audio 4">
            <a:hlinkClick r:id="" action="ppaction://media"/>
            <a:extLst>
              <a:ext uri="{FF2B5EF4-FFF2-40B4-BE49-F238E27FC236}">
                <a16:creationId xmlns:a16="http://schemas.microsoft.com/office/drawing/2014/main" id="{6A702DB8-8329-4F70-AC07-106D84EC00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0216354"/>
      </p:ext>
    </p:extLst>
  </p:cSld>
  <p:clrMapOvr>
    <a:masterClrMapping/>
  </p:clrMapOvr>
  <mc:AlternateContent xmlns:mc="http://schemas.openxmlformats.org/markup-compatibility/2006" xmlns:p14="http://schemas.microsoft.com/office/powerpoint/2010/main">
    <mc:Choice Requires="p14">
      <p:transition spd="slow" p14:dur="2000" advTm="46079"/>
    </mc:Choice>
    <mc:Fallback xmlns="">
      <p:transition spd="slow" advTm="4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8077-4C2D-42B1-9A3C-DB2E7F6D2403}"/>
              </a:ext>
            </a:extLst>
          </p:cNvPr>
          <p:cNvSpPr>
            <a:spLocks noGrp="1"/>
          </p:cNvSpPr>
          <p:nvPr>
            <p:ph type="title"/>
          </p:nvPr>
        </p:nvSpPr>
        <p:spPr/>
        <p:txBody>
          <a:bodyPr/>
          <a:lstStyle/>
          <a:p>
            <a:r>
              <a:rPr lang="en-US" sz="3600" dirty="0"/>
              <a:t>Approving Facility Users</a:t>
            </a:r>
          </a:p>
        </p:txBody>
      </p:sp>
      <p:sp>
        <p:nvSpPr>
          <p:cNvPr id="3" name="Content Placeholder 2">
            <a:extLst>
              <a:ext uri="{FF2B5EF4-FFF2-40B4-BE49-F238E27FC236}">
                <a16:creationId xmlns:a16="http://schemas.microsoft.com/office/drawing/2014/main" id="{951394AD-3CCF-4039-B001-233C64415AD6}"/>
              </a:ext>
            </a:extLst>
          </p:cNvPr>
          <p:cNvSpPr>
            <a:spLocks noGrp="1"/>
          </p:cNvSpPr>
          <p:nvPr>
            <p:ph idx="1"/>
          </p:nvPr>
        </p:nvSpPr>
        <p:spPr/>
        <p:txBody>
          <a:bodyPr/>
          <a:lstStyle/>
          <a:p>
            <a:r>
              <a:rPr lang="en-US" sz="1800" dirty="0">
                <a:latin typeface="Calibri" panose="020F0502020204030204" pitchFamily="34" charset="0"/>
              </a:rPr>
              <a:t>The ASA will use the Manage My Account feature in ABE to approve each ABE user.  As an ASA you will see this option that ‘regular users’ do not see in this section.  Under </a:t>
            </a:r>
            <a:r>
              <a:rPr lang="en-US" sz="1800" b="1" dirty="0">
                <a:latin typeface="Calibri" panose="020F0502020204030204" pitchFamily="34" charset="0"/>
              </a:rPr>
              <a:t>Manage My Account</a:t>
            </a:r>
            <a:r>
              <a:rPr lang="en-US" sz="1800" dirty="0">
                <a:latin typeface="Calibri" panose="020F0502020204030204" pitchFamily="34" charset="0"/>
              </a:rPr>
              <a:t> select</a:t>
            </a:r>
            <a:r>
              <a:rPr lang="en-US" sz="1800" b="1" dirty="0">
                <a:latin typeface="Calibri" panose="020F0502020204030204" pitchFamily="34" charset="0"/>
              </a:rPr>
              <a:t> Search for users from my organization.  Click [Next]. </a:t>
            </a:r>
            <a:r>
              <a:rPr lang="en-US" sz="1800" dirty="0">
                <a:latin typeface="Calibri" panose="020F0502020204030204" pitchFamily="34" charset="0"/>
              </a:rPr>
              <a:t> The</a:t>
            </a:r>
            <a:r>
              <a:rPr lang="en-US" sz="1800" b="1" dirty="0">
                <a:latin typeface="Calibri" panose="020F0502020204030204" pitchFamily="34" charset="0"/>
              </a:rPr>
              <a:t> Search Criteria </a:t>
            </a:r>
            <a:r>
              <a:rPr lang="en-US" sz="1800" dirty="0">
                <a:latin typeface="Calibri" panose="020F0502020204030204" pitchFamily="34" charset="0"/>
              </a:rPr>
              <a:t>page displays.</a:t>
            </a:r>
          </a:p>
          <a:p>
            <a:endParaRPr lang="en-US" dirty="0"/>
          </a:p>
        </p:txBody>
      </p:sp>
      <p:sp>
        <p:nvSpPr>
          <p:cNvPr id="4" name="Slide Number Placeholder 3">
            <a:extLst>
              <a:ext uri="{FF2B5EF4-FFF2-40B4-BE49-F238E27FC236}">
                <a16:creationId xmlns:a16="http://schemas.microsoft.com/office/drawing/2014/main" id="{F1B4DB9E-730C-4179-90D7-569EF50789BD}"/>
              </a:ext>
            </a:extLst>
          </p:cNvPr>
          <p:cNvSpPr>
            <a:spLocks noGrp="1"/>
          </p:cNvSpPr>
          <p:nvPr>
            <p:ph type="sldNum" sz="quarter" idx="10"/>
          </p:nvPr>
        </p:nvSpPr>
        <p:spPr/>
        <p:txBody>
          <a:bodyPr/>
          <a:lstStyle/>
          <a:p>
            <a:pPr>
              <a:defRPr/>
            </a:pPr>
            <a:fld id="{4D3917E1-AB78-4C55-AF8A-467DA0B9C539}" type="slidenum">
              <a:rPr lang="en-US" smtClean="0"/>
              <a:pPr>
                <a:defRPr/>
              </a:pPr>
              <a:t>39</a:t>
            </a:fld>
            <a:endParaRPr lang="en-US"/>
          </a:p>
        </p:txBody>
      </p:sp>
      <p:pic>
        <p:nvPicPr>
          <p:cNvPr id="7" name="Picture 6">
            <a:extLst>
              <a:ext uri="{FF2B5EF4-FFF2-40B4-BE49-F238E27FC236}">
                <a16:creationId xmlns:a16="http://schemas.microsoft.com/office/drawing/2014/main" id="{5705D2A9-E77D-4D87-8E56-254C7B01312B}"/>
              </a:ext>
            </a:extLst>
          </p:cNvPr>
          <p:cNvPicPr/>
          <p:nvPr/>
        </p:nvPicPr>
        <p:blipFill>
          <a:blip r:embed="rId4"/>
          <a:stretch>
            <a:fillRect/>
          </a:stretch>
        </p:blipFill>
        <p:spPr>
          <a:xfrm>
            <a:off x="1688147" y="2971800"/>
            <a:ext cx="5158105" cy="3505200"/>
          </a:xfrm>
          <a:prstGeom prst="rect">
            <a:avLst/>
          </a:prstGeom>
        </p:spPr>
      </p:pic>
      <p:sp>
        <p:nvSpPr>
          <p:cNvPr id="6" name="Text Box 19">
            <a:extLst>
              <a:ext uri="{FF2B5EF4-FFF2-40B4-BE49-F238E27FC236}">
                <a16:creationId xmlns:a16="http://schemas.microsoft.com/office/drawing/2014/main" id="{5177049B-0840-4E72-9D77-37AF87035E82}"/>
              </a:ext>
            </a:extLst>
          </p:cNvPr>
          <p:cNvSpPr txBox="1"/>
          <p:nvPr/>
        </p:nvSpPr>
        <p:spPr>
          <a:xfrm>
            <a:off x="1828800" y="5257800"/>
            <a:ext cx="3876675" cy="304800"/>
          </a:xfrm>
          <a:prstGeom prst="rect">
            <a:avLst/>
          </a:prstGeom>
          <a:noFill/>
          <a:ln>
            <a:solidFill>
              <a:srgbClr val="00206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a:effectLst/>
                <a:ea typeface="Calibri" panose="020F0502020204030204" pitchFamily="34" charset="0"/>
                <a:cs typeface="Times New Roman" panose="02020603050405020304" pitchFamily="18" charset="0"/>
              </a:rPr>
              <a:t> </a:t>
            </a:r>
          </a:p>
        </p:txBody>
      </p:sp>
      <p:pic>
        <p:nvPicPr>
          <p:cNvPr id="5" name="Audio 4">
            <a:hlinkClick r:id="" action="ppaction://media"/>
            <a:extLst>
              <a:ext uri="{FF2B5EF4-FFF2-40B4-BE49-F238E27FC236}">
                <a16:creationId xmlns:a16="http://schemas.microsoft.com/office/drawing/2014/main" id="{00ADB278-7B82-4AFD-ABE2-C6187907ED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263350"/>
      </p:ext>
    </p:extLst>
  </p:cSld>
  <p:clrMapOvr>
    <a:masterClrMapping/>
  </p:clrMapOvr>
  <mc:AlternateContent xmlns:mc="http://schemas.openxmlformats.org/markup-compatibility/2006" xmlns:p14="http://schemas.microsoft.com/office/powerpoint/2010/main">
    <mc:Choice Requires="p14">
      <p:transition spd="slow" p14:dur="2000" advTm="23742"/>
    </mc:Choice>
    <mc:Fallback xmlns="">
      <p:transition spd="slow" advTm="23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5308C-34B1-4A74-94C1-C330F47B3499}"/>
              </a:ext>
            </a:extLst>
          </p:cNvPr>
          <p:cNvPicPr>
            <a:picLocks noChangeAspect="1"/>
          </p:cNvPicPr>
          <p:nvPr/>
        </p:nvPicPr>
        <p:blipFill>
          <a:blip r:embed="rId5"/>
          <a:stretch>
            <a:fillRect/>
          </a:stretch>
        </p:blipFill>
        <p:spPr>
          <a:xfrm>
            <a:off x="590911" y="3403862"/>
            <a:ext cx="1874425" cy="2054455"/>
          </a:xfrm>
          <a:prstGeom prst="rect">
            <a:avLst/>
          </a:prstGeom>
        </p:spPr>
      </p:pic>
      <p:cxnSp>
        <p:nvCxnSpPr>
          <p:cNvPr id="5" name="Straight Arrow Connector 4">
            <a:extLst>
              <a:ext uri="{FF2B5EF4-FFF2-40B4-BE49-F238E27FC236}">
                <a16:creationId xmlns:a16="http://schemas.microsoft.com/office/drawing/2014/main" id="{65F47ED4-66C3-4557-B6D3-37FFD1EB4AAE}"/>
              </a:ext>
            </a:extLst>
          </p:cNvPr>
          <p:cNvCxnSpPr>
            <a:cxnSpLocks/>
          </p:cNvCxnSpPr>
          <p:nvPr/>
        </p:nvCxnSpPr>
        <p:spPr>
          <a:xfrm>
            <a:off x="2714891" y="4267200"/>
            <a:ext cx="3175232" cy="0"/>
          </a:xfrm>
          <a:prstGeom prst="straightConnector1">
            <a:avLst/>
          </a:prstGeom>
          <a:ln w="28575">
            <a:solidFill>
              <a:schemeClr val="tx2"/>
            </a:solidFill>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C0E6C4AA-9860-4985-B1C1-3C5426DDCAE2}"/>
              </a:ext>
            </a:extLst>
          </p:cNvPr>
          <p:cNvCxnSpPr>
            <a:cxnSpLocks/>
          </p:cNvCxnSpPr>
          <p:nvPr/>
        </p:nvCxnSpPr>
        <p:spPr>
          <a:xfrm flipH="1">
            <a:off x="2714891" y="5257800"/>
            <a:ext cx="3175232" cy="0"/>
          </a:xfrm>
          <a:prstGeom prst="straightConnector1">
            <a:avLst/>
          </a:prstGeom>
          <a:ln w="28575">
            <a:solidFill>
              <a:schemeClr val="tx2"/>
            </a:solidFill>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B9472AE0-593D-4F58-A8DE-0A7379FACED5}"/>
              </a:ext>
            </a:extLst>
          </p:cNvPr>
          <p:cNvSpPr txBox="1"/>
          <p:nvPr/>
        </p:nvSpPr>
        <p:spPr>
          <a:xfrm>
            <a:off x="2508623" y="3226326"/>
            <a:ext cx="3381500" cy="985027"/>
          </a:xfrm>
          <a:prstGeom prst="rect">
            <a:avLst/>
          </a:prstGeom>
          <a:noFill/>
        </p:spPr>
        <p:txBody>
          <a:bodyPr wrap="square" rtlCol="0">
            <a:spAutoFit/>
          </a:bodyPr>
          <a:lstStyle/>
          <a:p>
            <a:r>
              <a:rPr lang="en-US" sz="1400" dirty="0"/>
              <a:t>Information that customers and Providers </a:t>
            </a:r>
          </a:p>
          <a:p>
            <a:r>
              <a:rPr lang="en-US" sz="1400" dirty="0"/>
              <a:t>enter in ABE applications and Manage My </a:t>
            </a:r>
          </a:p>
          <a:p>
            <a:r>
              <a:rPr lang="en-US" sz="1400" dirty="0"/>
              <a:t>Case (MMC), pre-populates the caseworker’s Data Collection pages in IES. </a:t>
            </a:r>
          </a:p>
        </p:txBody>
      </p:sp>
      <p:sp>
        <p:nvSpPr>
          <p:cNvPr id="14" name="TextBox 13">
            <a:extLst>
              <a:ext uri="{FF2B5EF4-FFF2-40B4-BE49-F238E27FC236}">
                <a16:creationId xmlns:a16="http://schemas.microsoft.com/office/drawing/2014/main" id="{B4CEA0A9-F665-43F0-8AD3-93029BB275AC}"/>
              </a:ext>
            </a:extLst>
          </p:cNvPr>
          <p:cNvSpPr txBox="1"/>
          <p:nvPr/>
        </p:nvSpPr>
        <p:spPr>
          <a:xfrm>
            <a:off x="2485603" y="4463289"/>
            <a:ext cx="3651532" cy="738664"/>
          </a:xfrm>
          <a:prstGeom prst="rect">
            <a:avLst/>
          </a:prstGeom>
          <a:noFill/>
        </p:spPr>
        <p:txBody>
          <a:bodyPr wrap="square" rtlCol="0">
            <a:spAutoFit/>
          </a:bodyPr>
          <a:lstStyle/>
          <a:p>
            <a:r>
              <a:rPr lang="en-US" sz="1400" dirty="0"/>
              <a:t>Important customer information like notices and other benefits details  are sent from IES </a:t>
            </a:r>
          </a:p>
          <a:p>
            <a:r>
              <a:rPr lang="en-US" sz="1400" dirty="0"/>
              <a:t>to ABE MMC</a:t>
            </a:r>
            <a:r>
              <a:rPr lang="en-US" sz="1200" dirty="0"/>
              <a:t>. </a:t>
            </a:r>
          </a:p>
        </p:txBody>
      </p:sp>
      <p:sp>
        <p:nvSpPr>
          <p:cNvPr id="15" name="TextBox 14">
            <a:extLst>
              <a:ext uri="{FF2B5EF4-FFF2-40B4-BE49-F238E27FC236}">
                <a16:creationId xmlns:a16="http://schemas.microsoft.com/office/drawing/2014/main" id="{91D81BB7-B604-4CE2-9A7F-BFFF90A12CDE}"/>
              </a:ext>
            </a:extLst>
          </p:cNvPr>
          <p:cNvSpPr txBox="1"/>
          <p:nvPr/>
        </p:nvSpPr>
        <p:spPr>
          <a:xfrm>
            <a:off x="244607" y="2112039"/>
            <a:ext cx="2567031" cy="923330"/>
          </a:xfrm>
          <a:prstGeom prst="rect">
            <a:avLst/>
          </a:prstGeom>
          <a:noFill/>
        </p:spPr>
        <p:txBody>
          <a:bodyPr wrap="square" rtlCol="0">
            <a:spAutoFit/>
          </a:bodyPr>
          <a:lstStyle/>
          <a:p>
            <a:pPr algn="ctr"/>
            <a:r>
              <a:rPr lang="en-US" b="1" dirty="0">
                <a:solidFill>
                  <a:schemeClr val="tx2"/>
                </a:solidFill>
              </a:rPr>
              <a:t>ABE</a:t>
            </a:r>
          </a:p>
          <a:p>
            <a:pPr algn="ctr"/>
            <a:r>
              <a:rPr lang="en-US" b="1" dirty="0">
                <a:solidFill>
                  <a:schemeClr val="tx2"/>
                </a:solidFill>
              </a:rPr>
              <a:t>Customer Portal</a:t>
            </a:r>
          </a:p>
          <a:p>
            <a:pPr algn="ctr"/>
            <a:r>
              <a:rPr lang="en-US" b="1" dirty="0">
                <a:solidFill>
                  <a:schemeClr val="tx2"/>
                </a:solidFill>
              </a:rPr>
              <a:t>Partner Portal</a:t>
            </a:r>
          </a:p>
        </p:txBody>
      </p:sp>
      <p:sp>
        <p:nvSpPr>
          <p:cNvPr id="16" name="TextBox 15">
            <a:extLst>
              <a:ext uri="{FF2B5EF4-FFF2-40B4-BE49-F238E27FC236}">
                <a16:creationId xmlns:a16="http://schemas.microsoft.com/office/drawing/2014/main" id="{B5BC63BB-9E11-4022-8A5B-7156FC43187D}"/>
              </a:ext>
            </a:extLst>
          </p:cNvPr>
          <p:cNvSpPr txBox="1"/>
          <p:nvPr/>
        </p:nvSpPr>
        <p:spPr>
          <a:xfrm>
            <a:off x="6018163" y="2156641"/>
            <a:ext cx="2176943" cy="646331"/>
          </a:xfrm>
          <a:prstGeom prst="rect">
            <a:avLst/>
          </a:prstGeom>
          <a:noFill/>
        </p:spPr>
        <p:txBody>
          <a:bodyPr wrap="square" rtlCol="0">
            <a:spAutoFit/>
          </a:bodyPr>
          <a:lstStyle/>
          <a:p>
            <a:pPr algn="ctr"/>
            <a:r>
              <a:rPr lang="en-US" b="1" dirty="0">
                <a:solidFill>
                  <a:schemeClr val="tx2"/>
                </a:solidFill>
              </a:rPr>
              <a:t>IES</a:t>
            </a:r>
          </a:p>
          <a:p>
            <a:pPr algn="ctr"/>
            <a:r>
              <a:rPr lang="en-US" b="1" dirty="0">
                <a:solidFill>
                  <a:schemeClr val="tx2"/>
                </a:solidFill>
              </a:rPr>
              <a:t>Caseworker Portal</a:t>
            </a:r>
          </a:p>
        </p:txBody>
      </p:sp>
      <p:sp>
        <p:nvSpPr>
          <p:cNvPr id="18" name="TextBox 17">
            <a:extLst>
              <a:ext uri="{FF2B5EF4-FFF2-40B4-BE49-F238E27FC236}">
                <a16:creationId xmlns:a16="http://schemas.microsoft.com/office/drawing/2014/main" id="{121C27CA-4F32-449F-9311-8B69286E81AA}"/>
              </a:ext>
            </a:extLst>
          </p:cNvPr>
          <p:cNvSpPr txBox="1"/>
          <p:nvPr/>
        </p:nvSpPr>
        <p:spPr>
          <a:xfrm>
            <a:off x="190500" y="398168"/>
            <a:ext cx="8762999" cy="1077218"/>
          </a:xfrm>
          <a:prstGeom prst="rect">
            <a:avLst/>
          </a:prstGeom>
          <a:solidFill>
            <a:schemeClr val="tx2">
              <a:lumMod val="40000"/>
              <a:lumOff val="60000"/>
            </a:schemeClr>
          </a:solidFill>
        </p:spPr>
        <p:txBody>
          <a:bodyPr wrap="square" rtlCol="0">
            <a:spAutoFit/>
          </a:bodyPr>
          <a:lstStyle/>
          <a:p>
            <a:pPr algn="ctr"/>
            <a:r>
              <a:rPr lang="en-US" sz="3200" dirty="0">
                <a:solidFill>
                  <a:schemeClr val="tx2"/>
                </a:solidFill>
                <a:latin typeface="+mj-lt"/>
              </a:rPr>
              <a:t>The Integrated Eligibility System(IES) and ABE: The Customer, Partner and Worker Facing Portals</a:t>
            </a:r>
          </a:p>
        </p:txBody>
      </p:sp>
      <p:pic>
        <p:nvPicPr>
          <p:cNvPr id="2" name="Picture 1">
            <a:extLst>
              <a:ext uri="{FF2B5EF4-FFF2-40B4-BE49-F238E27FC236}">
                <a16:creationId xmlns:a16="http://schemas.microsoft.com/office/drawing/2014/main" id="{22E77D40-295A-470B-949B-A749ACE4BCCE}"/>
              </a:ext>
            </a:extLst>
          </p:cNvPr>
          <p:cNvPicPr>
            <a:picLocks noChangeAspect="1"/>
          </p:cNvPicPr>
          <p:nvPr/>
        </p:nvPicPr>
        <p:blipFill>
          <a:blip r:embed="rId6"/>
          <a:stretch>
            <a:fillRect/>
          </a:stretch>
        </p:blipFill>
        <p:spPr>
          <a:xfrm>
            <a:off x="6018163" y="3403076"/>
            <a:ext cx="2411727" cy="1847277"/>
          </a:xfrm>
          <a:prstGeom prst="rect">
            <a:avLst/>
          </a:prstGeom>
        </p:spPr>
      </p:pic>
      <p:sp>
        <p:nvSpPr>
          <p:cNvPr id="6" name="Slide Number Placeholder 5">
            <a:extLst>
              <a:ext uri="{FF2B5EF4-FFF2-40B4-BE49-F238E27FC236}">
                <a16:creationId xmlns:a16="http://schemas.microsoft.com/office/drawing/2014/main" id="{3BF7793D-DD89-452F-A26C-8EDC72C8FA7D}"/>
              </a:ext>
            </a:extLst>
          </p:cNvPr>
          <p:cNvSpPr>
            <a:spLocks noGrp="1"/>
          </p:cNvSpPr>
          <p:nvPr>
            <p:ph type="sldNum" sz="quarter" idx="10"/>
          </p:nvPr>
        </p:nvSpPr>
        <p:spPr/>
        <p:txBody>
          <a:bodyPr/>
          <a:lstStyle/>
          <a:p>
            <a:pPr>
              <a:defRPr/>
            </a:pPr>
            <a:fld id="{49F27B95-0AAC-42F6-AA7B-754C54DF1F76}" type="slidenum">
              <a:rPr lang="en-US" smtClean="0"/>
              <a:pPr>
                <a:defRPr/>
              </a:pPr>
              <a:t>4</a:t>
            </a:fld>
            <a:endParaRPr lang="en-US"/>
          </a:p>
        </p:txBody>
      </p:sp>
      <p:pic>
        <p:nvPicPr>
          <p:cNvPr id="9" name="Audio 8">
            <a:hlinkClick r:id="" action="ppaction://media"/>
            <a:extLst>
              <a:ext uri="{FF2B5EF4-FFF2-40B4-BE49-F238E27FC236}">
                <a16:creationId xmlns:a16="http://schemas.microsoft.com/office/drawing/2014/main" id="{978C6E8F-2266-4273-A5C4-FE9B4C25EB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5626103"/>
      </p:ext>
    </p:extLst>
  </p:cSld>
  <p:clrMapOvr>
    <a:masterClrMapping/>
  </p:clrMapOvr>
  <mc:AlternateContent xmlns:mc="http://schemas.openxmlformats.org/markup-compatibility/2006" xmlns:p14="http://schemas.microsoft.com/office/powerpoint/2010/main">
    <mc:Choice Requires="p14">
      <p:transition spd="slow" p14:dur="2000" advTm="56945"/>
    </mc:Choice>
    <mc:Fallback xmlns="">
      <p:transition spd="slow" advTm="56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8ACC1-9DFF-4061-9960-445BDE22C28F}"/>
              </a:ext>
            </a:extLst>
          </p:cNvPr>
          <p:cNvSpPr>
            <a:spLocks noGrp="1"/>
          </p:cNvSpPr>
          <p:nvPr>
            <p:ph type="title"/>
          </p:nvPr>
        </p:nvSpPr>
        <p:spPr>
          <a:xfrm>
            <a:off x="457200" y="274638"/>
            <a:ext cx="7620000" cy="868362"/>
          </a:xfrm>
        </p:spPr>
        <p:txBody>
          <a:bodyPr/>
          <a:lstStyle/>
          <a:p>
            <a:r>
              <a:rPr lang="en-US" sz="3600" dirty="0"/>
              <a:t>User Search</a:t>
            </a:r>
          </a:p>
        </p:txBody>
      </p:sp>
      <p:sp>
        <p:nvSpPr>
          <p:cNvPr id="3" name="Content Placeholder 2">
            <a:extLst>
              <a:ext uri="{FF2B5EF4-FFF2-40B4-BE49-F238E27FC236}">
                <a16:creationId xmlns:a16="http://schemas.microsoft.com/office/drawing/2014/main" id="{E4E0E9DF-A696-485E-BAE8-4F773C2F57B5}"/>
              </a:ext>
            </a:extLst>
          </p:cNvPr>
          <p:cNvSpPr>
            <a:spLocks noGrp="1"/>
          </p:cNvSpPr>
          <p:nvPr>
            <p:ph idx="1"/>
          </p:nvPr>
        </p:nvSpPr>
        <p:spPr>
          <a:xfrm>
            <a:off x="457200" y="1417638"/>
            <a:ext cx="7620000" cy="4983162"/>
          </a:xfrm>
        </p:spPr>
        <p:txBody>
          <a:bodyPr/>
          <a:lstStyle/>
          <a:p>
            <a:r>
              <a:rPr lang="en-US" sz="1800" b="1" dirty="0">
                <a:latin typeface="Calibri" panose="020F0502020204030204" pitchFamily="34" charset="0"/>
              </a:rPr>
              <a:t>Search for Users.</a:t>
            </a:r>
            <a:r>
              <a:rPr lang="en-US" sz="1800" dirty="0">
                <a:latin typeface="Calibri" panose="020F0502020204030204" pitchFamily="34" charset="0"/>
              </a:rPr>
              <a:t> Enter information for the user. Click </a:t>
            </a:r>
            <a:r>
              <a:rPr lang="en-US" sz="1800" b="1" dirty="0">
                <a:latin typeface="Calibri" panose="020F0502020204030204" pitchFamily="34" charset="0"/>
              </a:rPr>
              <a:t>[Next].  </a:t>
            </a:r>
            <a:r>
              <a:rPr lang="en-US" sz="1800" dirty="0">
                <a:latin typeface="Calibri" panose="020F0502020204030204" pitchFamily="34" charset="0"/>
              </a:rPr>
              <a:t>You do not need to enter full name and birthdate, but the more information entered the fewer user names will display and the quicker your Search Results will come up. </a:t>
            </a:r>
          </a:p>
        </p:txBody>
      </p:sp>
      <p:sp>
        <p:nvSpPr>
          <p:cNvPr id="4" name="Slide Number Placeholder 3">
            <a:extLst>
              <a:ext uri="{FF2B5EF4-FFF2-40B4-BE49-F238E27FC236}">
                <a16:creationId xmlns:a16="http://schemas.microsoft.com/office/drawing/2014/main" id="{4C0CE73E-CD76-4539-ACBA-8E5575F5C4DD}"/>
              </a:ext>
            </a:extLst>
          </p:cNvPr>
          <p:cNvSpPr>
            <a:spLocks noGrp="1"/>
          </p:cNvSpPr>
          <p:nvPr>
            <p:ph type="sldNum" sz="quarter" idx="10"/>
          </p:nvPr>
        </p:nvSpPr>
        <p:spPr/>
        <p:txBody>
          <a:bodyPr/>
          <a:lstStyle/>
          <a:p>
            <a:pPr>
              <a:defRPr/>
            </a:pPr>
            <a:fld id="{4D3917E1-AB78-4C55-AF8A-467DA0B9C539}" type="slidenum">
              <a:rPr lang="en-US" smtClean="0"/>
              <a:pPr>
                <a:defRPr/>
              </a:pPr>
              <a:t>40</a:t>
            </a:fld>
            <a:endParaRPr lang="en-US"/>
          </a:p>
        </p:txBody>
      </p:sp>
      <p:pic>
        <p:nvPicPr>
          <p:cNvPr id="5" name="Picture 4">
            <a:extLst>
              <a:ext uri="{FF2B5EF4-FFF2-40B4-BE49-F238E27FC236}">
                <a16:creationId xmlns:a16="http://schemas.microsoft.com/office/drawing/2014/main" id="{E8D00C24-B300-4346-92A0-0C06CC0728BC}"/>
              </a:ext>
            </a:extLst>
          </p:cNvPr>
          <p:cNvPicPr/>
          <p:nvPr/>
        </p:nvPicPr>
        <p:blipFill>
          <a:blip r:embed="rId4"/>
          <a:stretch>
            <a:fillRect/>
          </a:stretch>
        </p:blipFill>
        <p:spPr>
          <a:xfrm>
            <a:off x="1447800" y="2895600"/>
            <a:ext cx="5600700" cy="3149600"/>
          </a:xfrm>
          <a:prstGeom prst="rect">
            <a:avLst/>
          </a:prstGeom>
        </p:spPr>
      </p:pic>
      <p:pic>
        <p:nvPicPr>
          <p:cNvPr id="6" name="Audio 5">
            <a:hlinkClick r:id="" action="ppaction://media"/>
            <a:extLst>
              <a:ext uri="{FF2B5EF4-FFF2-40B4-BE49-F238E27FC236}">
                <a16:creationId xmlns:a16="http://schemas.microsoft.com/office/drawing/2014/main" id="{E59ECCED-B15A-48D2-A7B9-54EEB2B9CE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8832376"/>
      </p:ext>
    </p:extLst>
  </p:cSld>
  <p:clrMapOvr>
    <a:masterClrMapping/>
  </p:clrMapOvr>
  <mc:AlternateContent xmlns:mc="http://schemas.openxmlformats.org/markup-compatibility/2006" xmlns:p14="http://schemas.microsoft.com/office/powerpoint/2010/main">
    <mc:Choice Requires="p14">
      <p:transition spd="slow" p14:dur="2000" advTm="28142"/>
    </mc:Choice>
    <mc:Fallback xmlns="">
      <p:transition spd="slow" advTm="2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0846-86BD-436B-984E-574C14657221}"/>
              </a:ext>
            </a:extLst>
          </p:cNvPr>
          <p:cNvSpPr>
            <a:spLocks noGrp="1"/>
          </p:cNvSpPr>
          <p:nvPr>
            <p:ph type="title"/>
          </p:nvPr>
        </p:nvSpPr>
        <p:spPr/>
        <p:txBody>
          <a:bodyPr/>
          <a:lstStyle/>
          <a:p>
            <a:r>
              <a:rPr lang="en-US" sz="3600" dirty="0"/>
              <a:t>Search Results</a:t>
            </a:r>
          </a:p>
        </p:txBody>
      </p:sp>
      <p:sp>
        <p:nvSpPr>
          <p:cNvPr id="3" name="Content Placeholder 2">
            <a:extLst>
              <a:ext uri="{FF2B5EF4-FFF2-40B4-BE49-F238E27FC236}">
                <a16:creationId xmlns:a16="http://schemas.microsoft.com/office/drawing/2014/main" id="{6F211AEE-AA61-45E1-BA21-852826CE0BCF}"/>
              </a:ext>
            </a:extLst>
          </p:cNvPr>
          <p:cNvSpPr>
            <a:spLocks noGrp="1"/>
          </p:cNvSpPr>
          <p:nvPr>
            <p:ph idx="1"/>
          </p:nvPr>
        </p:nvSpPr>
        <p:spPr/>
        <p:txBody>
          <a:bodyPr/>
          <a:lstStyle/>
          <a:p>
            <a:r>
              <a:rPr lang="en-US" sz="1800" dirty="0">
                <a:latin typeface="Calibri" panose="020F0502020204030204" pitchFamily="34" charset="0"/>
              </a:rPr>
              <a:t>Search Results Display. Names that meet the search criteria entered will display. All new staff will display as </a:t>
            </a:r>
            <a:r>
              <a:rPr lang="en-US" sz="1800" b="1" dirty="0">
                <a:latin typeface="Calibri" panose="020F0502020204030204" pitchFamily="34" charset="0"/>
              </a:rPr>
              <a:t>“New” </a:t>
            </a:r>
            <a:r>
              <a:rPr lang="en-US" sz="1800" dirty="0">
                <a:latin typeface="Calibri" panose="020F0502020204030204" pitchFamily="34" charset="0"/>
              </a:rPr>
              <a:t>under Type of User. Click the </a:t>
            </a:r>
            <a:r>
              <a:rPr lang="en-US" sz="1800" b="1" dirty="0">
                <a:latin typeface="Calibri" panose="020F0502020204030204" pitchFamily="34" charset="0"/>
              </a:rPr>
              <a:t>[Go] </a:t>
            </a:r>
            <a:r>
              <a:rPr lang="en-US" sz="1800" dirty="0">
                <a:latin typeface="Calibri" panose="020F0502020204030204" pitchFamily="34" charset="0"/>
              </a:rPr>
              <a:t>button next to the user’s name in the list to change </a:t>
            </a:r>
            <a:r>
              <a:rPr lang="en-US" sz="1800" b="1" dirty="0">
                <a:latin typeface="Calibri" panose="020F0502020204030204" pitchFamily="34" charset="0"/>
              </a:rPr>
              <a:t>Type of User. </a:t>
            </a:r>
          </a:p>
        </p:txBody>
      </p:sp>
      <p:sp>
        <p:nvSpPr>
          <p:cNvPr id="4" name="Slide Number Placeholder 3">
            <a:extLst>
              <a:ext uri="{FF2B5EF4-FFF2-40B4-BE49-F238E27FC236}">
                <a16:creationId xmlns:a16="http://schemas.microsoft.com/office/drawing/2014/main" id="{058C552D-5427-4819-AACE-DE13CD0BAA7E}"/>
              </a:ext>
            </a:extLst>
          </p:cNvPr>
          <p:cNvSpPr>
            <a:spLocks noGrp="1"/>
          </p:cNvSpPr>
          <p:nvPr>
            <p:ph type="sldNum" sz="quarter" idx="10"/>
          </p:nvPr>
        </p:nvSpPr>
        <p:spPr/>
        <p:txBody>
          <a:bodyPr/>
          <a:lstStyle/>
          <a:p>
            <a:pPr>
              <a:defRPr/>
            </a:pPr>
            <a:fld id="{4D3917E1-AB78-4C55-AF8A-467DA0B9C539}" type="slidenum">
              <a:rPr lang="en-US" smtClean="0"/>
              <a:pPr>
                <a:defRPr/>
              </a:pPr>
              <a:t>41</a:t>
            </a:fld>
            <a:endParaRPr lang="en-US"/>
          </a:p>
        </p:txBody>
      </p:sp>
      <p:pic>
        <p:nvPicPr>
          <p:cNvPr id="5" name="Content Placeholder 8">
            <a:extLst>
              <a:ext uri="{FF2B5EF4-FFF2-40B4-BE49-F238E27FC236}">
                <a16:creationId xmlns:a16="http://schemas.microsoft.com/office/drawing/2014/main" id="{F3D3CF87-E668-4CAA-91C3-010FD6240F7F}"/>
              </a:ext>
            </a:extLst>
          </p:cNvPr>
          <p:cNvPicPr/>
          <p:nvPr/>
        </p:nvPicPr>
        <p:blipFill>
          <a:blip r:embed="rId4"/>
          <a:stretch>
            <a:fillRect/>
          </a:stretch>
        </p:blipFill>
        <p:spPr>
          <a:xfrm>
            <a:off x="1524000" y="2895600"/>
            <a:ext cx="5562600" cy="2979737"/>
          </a:xfrm>
          <a:prstGeom prst="rect">
            <a:avLst/>
          </a:prstGeom>
          <a:ln w="12700">
            <a:solidFill>
              <a:schemeClr val="accent1"/>
            </a:solidFill>
          </a:ln>
        </p:spPr>
      </p:pic>
      <p:sp>
        <p:nvSpPr>
          <p:cNvPr id="6" name="Text Box 20">
            <a:extLst>
              <a:ext uri="{FF2B5EF4-FFF2-40B4-BE49-F238E27FC236}">
                <a16:creationId xmlns:a16="http://schemas.microsoft.com/office/drawing/2014/main" id="{69322CB5-9E28-4680-9D8A-EC3823599B0D}"/>
              </a:ext>
            </a:extLst>
          </p:cNvPr>
          <p:cNvSpPr txBox="1"/>
          <p:nvPr/>
        </p:nvSpPr>
        <p:spPr>
          <a:xfrm>
            <a:off x="3048000" y="4648200"/>
            <a:ext cx="838202" cy="571500"/>
          </a:xfrm>
          <a:prstGeom prst="rect">
            <a:avLst/>
          </a:prstGeom>
          <a:noFill/>
          <a:ln>
            <a:solidFill>
              <a:srgbClr val="FFCC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a:effectLst/>
                <a:ea typeface="Calibri" panose="020F0502020204030204" pitchFamily="34" charset="0"/>
                <a:cs typeface="Times New Roman" panose="02020603050405020304" pitchFamily="18" charset="0"/>
              </a:rPr>
              <a:t> </a:t>
            </a:r>
          </a:p>
        </p:txBody>
      </p:sp>
      <p:sp>
        <p:nvSpPr>
          <p:cNvPr id="7" name="Text Box 20">
            <a:extLst>
              <a:ext uri="{FF2B5EF4-FFF2-40B4-BE49-F238E27FC236}">
                <a16:creationId xmlns:a16="http://schemas.microsoft.com/office/drawing/2014/main" id="{17F846A6-CCB4-470F-8DF1-10A25021C20B}"/>
              </a:ext>
            </a:extLst>
          </p:cNvPr>
          <p:cNvSpPr txBox="1"/>
          <p:nvPr/>
        </p:nvSpPr>
        <p:spPr>
          <a:xfrm>
            <a:off x="4572000" y="4686300"/>
            <a:ext cx="838202" cy="571500"/>
          </a:xfrm>
          <a:prstGeom prst="rect">
            <a:avLst/>
          </a:prstGeom>
          <a:noFill/>
          <a:ln>
            <a:solidFill>
              <a:srgbClr val="FFCC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100">
                <a:effectLst/>
                <a:ea typeface="Calibri" panose="020F0502020204030204" pitchFamily="34" charset="0"/>
                <a:cs typeface="Times New Roman" panose="02020603050405020304" pitchFamily="18" charset="0"/>
              </a:rPr>
              <a:t> </a:t>
            </a:r>
          </a:p>
        </p:txBody>
      </p:sp>
      <p:pic>
        <p:nvPicPr>
          <p:cNvPr id="8" name="Audio 7">
            <a:hlinkClick r:id="" action="ppaction://media"/>
            <a:extLst>
              <a:ext uri="{FF2B5EF4-FFF2-40B4-BE49-F238E27FC236}">
                <a16:creationId xmlns:a16="http://schemas.microsoft.com/office/drawing/2014/main" id="{537F6B30-FFF9-48CC-9050-F5C05C0848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8504454"/>
      </p:ext>
    </p:extLst>
  </p:cSld>
  <p:clrMapOvr>
    <a:masterClrMapping/>
  </p:clrMapOvr>
  <mc:AlternateContent xmlns:mc="http://schemas.openxmlformats.org/markup-compatibility/2006" xmlns:p14="http://schemas.microsoft.com/office/powerpoint/2010/main">
    <mc:Choice Requires="p14">
      <p:transition spd="slow" p14:dur="2000" advTm="24687"/>
    </mc:Choice>
    <mc:Fallback xmlns="">
      <p:transition spd="slow" advTm="24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7DF6-A777-4DD5-823E-A5A266A6EB5A}"/>
              </a:ext>
            </a:extLst>
          </p:cNvPr>
          <p:cNvSpPr>
            <a:spLocks noGrp="1"/>
          </p:cNvSpPr>
          <p:nvPr>
            <p:ph type="title"/>
          </p:nvPr>
        </p:nvSpPr>
        <p:spPr/>
        <p:txBody>
          <a:bodyPr/>
          <a:lstStyle/>
          <a:p>
            <a:r>
              <a:rPr lang="en-US" sz="3600" dirty="0"/>
              <a:t>User Access Details</a:t>
            </a:r>
          </a:p>
        </p:txBody>
      </p:sp>
      <p:sp>
        <p:nvSpPr>
          <p:cNvPr id="3" name="Content Placeholder 2">
            <a:extLst>
              <a:ext uri="{FF2B5EF4-FFF2-40B4-BE49-F238E27FC236}">
                <a16:creationId xmlns:a16="http://schemas.microsoft.com/office/drawing/2014/main" id="{19903032-D010-461A-985D-40CFDFF76D95}"/>
              </a:ext>
            </a:extLst>
          </p:cNvPr>
          <p:cNvSpPr>
            <a:spLocks noGrp="1"/>
          </p:cNvSpPr>
          <p:nvPr>
            <p:ph idx="1"/>
          </p:nvPr>
        </p:nvSpPr>
        <p:spPr>
          <a:xfrm>
            <a:off x="112338" y="1593056"/>
            <a:ext cx="8229600" cy="990600"/>
          </a:xfrm>
        </p:spPr>
        <p:txBody>
          <a:bodyPr/>
          <a:lstStyle/>
          <a:p>
            <a:r>
              <a:rPr lang="en-US" sz="1800" b="1" dirty="0">
                <a:latin typeface="Calibri" panose="020F0502020204030204" pitchFamily="34" charset="0"/>
                <a:ea typeface="Times New Roman" panose="02020603050405020304" pitchFamily="18" charset="0"/>
                <a:cs typeface="Times New Roman" panose="02020603050405020304" pitchFamily="18" charset="0"/>
              </a:rPr>
              <a:t>The User Access Detail screen displays. When </a:t>
            </a:r>
            <a:r>
              <a:rPr lang="en-US" sz="1800" dirty="0">
                <a:latin typeface="Calibri" panose="020F0502020204030204" pitchFamily="34" charset="0"/>
                <a:ea typeface="Times New Roman" panose="02020603050405020304" pitchFamily="18" charset="0"/>
                <a:cs typeface="Times New Roman" panose="02020603050405020304" pitchFamily="18" charset="0"/>
              </a:rPr>
              <a:t>the </a:t>
            </a:r>
            <a:r>
              <a:rPr lang="en-US" sz="1800" b="1" dirty="0">
                <a:latin typeface="Calibri" panose="020F0502020204030204" pitchFamily="34" charset="0"/>
                <a:ea typeface="Times New Roman" panose="02020603050405020304" pitchFamily="18" charset="0"/>
                <a:cs typeface="Times New Roman" panose="02020603050405020304" pitchFamily="18" charset="0"/>
              </a:rPr>
              <a:t>User Access Details</a:t>
            </a:r>
            <a:r>
              <a:rPr lang="en-US" sz="1800" dirty="0">
                <a:latin typeface="Calibri" panose="020F0502020204030204" pitchFamily="34" charset="0"/>
                <a:ea typeface="Times New Roman" panose="02020603050405020304" pitchFamily="18" charset="0"/>
                <a:cs typeface="Times New Roman" panose="02020603050405020304" pitchFamily="18" charset="0"/>
              </a:rPr>
              <a:t> page displays, the default of </a:t>
            </a:r>
            <a:r>
              <a:rPr lang="en-US" sz="1800" b="1" dirty="0">
                <a:latin typeface="Calibri" panose="020F0502020204030204" pitchFamily="34" charset="0"/>
                <a:ea typeface="Times New Roman" panose="02020603050405020304" pitchFamily="18" charset="0"/>
                <a:cs typeface="Times New Roman" panose="02020603050405020304" pitchFamily="18" charset="0"/>
              </a:rPr>
              <a:t>[No Access] </a:t>
            </a:r>
            <a:r>
              <a:rPr lang="en-US" sz="1800" dirty="0">
                <a:latin typeface="Calibri" panose="020F0502020204030204" pitchFamily="34" charset="0"/>
                <a:ea typeface="Times New Roman" panose="02020603050405020304" pitchFamily="18" charset="0"/>
                <a:cs typeface="Times New Roman" panose="02020603050405020304" pitchFamily="18" charset="0"/>
              </a:rPr>
              <a:t>will display for a new user. Select the </a:t>
            </a:r>
            <a:r>
              <a:rPr lang="en-US" sz="1800" b="1" dirty="0">
                <a:latin typeface="Calibri" panose="020F0502020204030204" pitchFamily="34" charset="0"/>
                <a:ea typeface="Times New Roman" panose="02020603050405020304" pitchFamily="18" charset="0"/>
                <a:cs typeface="Times New Roman" panose="02020603050405020304" pitchFamily="18" charset="0"/>
              </a:rPr>
              <a:t>Upload Only </a:t>
            </a:r>
            <a:r>
              <a:rPr lang="en-US" sz="1800" dirty="0">
                <a:latin typeface="Calibri" panose="020F0502020204030204" pitchFamily="34" charset="0"/>
                <a:ea typeface="Times New Roman" panose="02020603050405020304" pitchFamily="18" charset="0"/>
                <a:cs typeface="Times New Roman" panose="02020603050405020304" pitchFamily="18" charset="0"/>
              </a:rPr>
              <a:t>option in the bottom box. You may also choose to make this person an Administrator by checking the box on the bottom left. </a:t>
            </a:r>
            <a:endParaRPr lang="en-US" sz="1800" dirty="0"/>
          </a:p>
        </p:txBody>
      </p:sp>
      <p:sp>
        <p:nvSpPr>
          <p:cNvPr id="4" name="Slide Number Placeholder 3">
            <a:extLst>
              <a:ext uri="{FF2B5EF4-FFF2-40B4-BE49-F238E27FC236}">
                <a16:creationId xmlns:a16="http://schemas.microsoft.com/office/drawing/2014/main" id="{99EA5FAD-5AEF-4A4E-A426-0190B8B86B74}"/>
              </a:ext>
            </a:extLst>
          </p:cNvPr>
          <p:cNvSpPr>
            <a:spLocks noGrp="1"/>
          </p:cNvSpPr>
          <p:nvPr>
            <p:ph type="sldNum" sz="quarter" idx="10"/>
          </p:nvPr>
        </p:nvSpPr>
        <p:spPr/>
        <p:txBody>
          <a:bodyPr/>
          <a:lstStyle/>
          <a:p>
            <a:pPr>
              <a:defRPr/>
            </a:pPr>
            <a:fld id="{4D3917E1-AB78-4C55-AF8A-467DA0B9C539}" type="slidenum">
              <a:rPr lang="en-US" smtClean="0"/>
              <a:pPr>
                <a:defRPr/>
              </a:pPr>
              <a:t>42</a:t>
            </a:fld>
            <a:endParaRPr lang="en-US"/>
          </a:p>
        </p:txBody>
      </p:sp>
      <p:sp>
        <p:nvSpPr>
          <p:cNvPr id="6" name="TextBox 5">
            <a:extLst>
              <a:ext uri="{FF2B5EF4-FFF2-40B4-BE49-F238E27FC236}">
                <a16:creationId xmlns:a16="http://schemas.microsoft.com/office/drawing/2014/main" id="{16689AEC-0650-41A4-9972-054830641DB5}"/>
              </a:ext>
            </a:extLst>
          </p:cNvPr>
          <p:cNvSpPr txBox="1"/>
          <p:nvPr/>
        </p:nvSpPr>
        <p:spPr>
          <a:xfrm>
            <a:off x="533401" y="3429000"/>
            <a:ext cx="2057400" cy="2585323"/>
          </a:xfrm>
          <a:prstGeom prst="rect">
            <a:avLst/>
          </a:prstGeom>
          <a:noFill/>
        </p:spPr>
        <p:txBody>
          <a:bodyPr wrap="square" rtlCol="0">
            <a:spAutoFit/>
          </a:bodyPr>
          <a:lstStyle/>
          <a:p>
            <a:r>
              <a:rPr lang="en-US" dirty="0">
                <a:latin typeface="Calibri" panose="020F0502020204030204" pitchFamily="34" charset="0"/>
              </a:rPr>
              <a:t>Click </a:t>
            </a:r>
            <a:r>
              <a:rPr lang="en-US" b="1" dirty="0">
                <a:latin typeface="Calibri" panose="020F0502020204030204" pitchFamily="34" charset="0"/>
              </a:rPr>
              <a:t>[Submit]. </a:t>
            </a:r>
            <a:r>
              <a:rPr lang="en-US" dirty="0">
                <a:latin typeface="Calibri" panose="020F0502020204030204" pitchFamily="34" charset="0"/>
              </a:rPr>
              <a:t>[If the staff member leaves the organization, be sure to revisit this section and change the user’s profile to </a:t>
            </a:r>
            <a:r>
              <a:rPr lang="en-US" b="1" dirty="0">
                <a:latin typeface="Calibri" panose="020F0502020204030204" pitchFamily="34" charset="0"/>
              </a:rPr>
              <a:t>Remove this user permanently. </a:t>
            </a:r>
          </a:p>
        </p:txBody>
      </p:sp>
      <p:pic>
        <p:nvPicPr>
          <p:cNvPr id="8" name="Picture 7">
            <a:extLst>
              <a:ext uri="{FF2B5EF4-FFF2-40B4-BE49-F238E27FC236}">
                <a16:creationId xmlns:a16="http://schemas.microsoft.com/office/drawing/2014/main" id="{EDEFEA96-26B1-465E-91A0-C6673FC42F6E}"/>
              </a:ext>
            </a:extLst>
          </p:cNvPr>
          <p:cNvPicPr>
            <a:picLocks noChangeAspect="1"/>
          </p:cNvPicPr>
          <p:nvPr/>
        </p:nvPicPr>
        <p:blipFill>
          <a:blip r:embed="rId4"/>
          <a:stretch>
            <a:fillRect/>
          </a:stretch>
        </p:blipFill>
        <p:spPr>
          <a:xfrm>
            <a:off x="2766174" y="3175705"/>
            <a:ext cx="5282451" cy="3091911"/>
          </a:xfrm>
          <a:prstGeom prst="rect">
            <a:avLst/>
          </a:prstGeom>
        </p:spPr>
      </p:pic>
      <p:sp>
        <p:nvSpPr>
          <p:cNvPr id="7" name="Oval 6">
            <a:extLst>
              <a:ext uri="{FF2B5EF4-FFF2-40B4-BE49-F238E27FC236}">
                <a16:creationId xmlns:a16="http://schemas.microsoft.com/office/drawing/2014/main" id="{E0EA8D39-AA43-4495-8F95-747DA1F8FF59}"/>
              </a:ext>
            </a:extLst>
          </p:cNvPr>
          <p:cNvSpPr/>
          <p:nvPr/>
        </p:nvSpPr>
        <p:spPr>
          <a:xfrm>
            <a:off x="4429125" y="5314950"/>
            <a:ext cx="1219200" cy="333375"/>
          </a:xfrm>
          <a:prstGeom prst="ellipse">
            <a:avLst/>
          </a:prstGeom>
          <a:noFill/>
          <a:ln>
            <a:solidFill>
              <a:srgbClr val="FFCC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4" name="Straight Arrow Connector 13">
            <a:extLst>
              <a:ext uri="{FF2B5EF4-FFF2-40B4-BE49-F238E27FC236}">
                <a16:creationId xmlns:a16="http://schemas.microsoft.com/office/drawing/2014/main" id="{51975BB3-94AA-4272-995A-5375BACC21AF}"/>
              </a:ext>
            </a:extLst>
          </p:cNvPr>
          <p:cNvCxnSpPr/>
          <p:nvPr/>
        </p:nvCxnSpPr>
        <p:spPr>
          <a:xfrm flipV="1">
            <a:off x="2190287" y="4805660"/>
            <a:ext cx="764426" cy="1092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Arrow: Down 14">
            <a:extLst>
              <a:ext uri="{FF2B5EF4-FFF2-40B4-BE49-F238E27FC236}">
                <a16:creationId xmlns:a16="http://schemas.microsoft.com/office/drawing/2014/main" id="{0BEC7CE2-20B6-4AFB-BB13-4375B90ABA0E}"/>
              </a:ext>
            </a:extLst>
          </p:cNvPr>
          <p:cNvSpPr/>
          <p:nvPr/>
        </p:nvSpPr>
        <p:spPr>
          <a:xfrm rot="13712589">
            <a:off x="2649454" y="5682565"/>
            <a:ext cx="233439" cy="333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C371406C-A8EB-4053-A18C-314F682A3E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3753418"/>
      </p:ext>
    </p:extLst>
  </p:cSld>
  <p:clrMapOvr>
    <a:masterClrMapping/>
  </p:clrMapOvr>
  <mc:AlternateContent xmlns:mc="http://schemas.openxmlformats.org/markup-compatibility/2006" xmlns:p14="http://schemas.microsoft.com/office/powerpoint/2010/main">
    <mc:Choice Requires="p14">
      <p:transition spd="slow" p14:dur="2000" advTm="60446"/>
    </mc:Choice>
    <mc:Fallback xmlns="">
      <p:transition spd="slow" advTm="6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497F-A4F2-47C1-9F08-002007D6DA4F}"/>
              </a:ext>
            </a:extLst>
          </p:cNvPr>
          <p:cNvSpPr>
            <a:spLocks noGrp="1"/>
          </p:cNvSpPr>
          <p:nvPr>
            <p:ph type="title"/>
          </p:nvPr>
        </p:nvSpPr>
        <p:spPr/>
        <p:txBody>
          <a:bodyPr/>
          <a:lstStyle/>
          <a:p>
            <a:r>
              <a:rPr lang="en-US" sz="3600" dirty="0"/>
              <a:t>Updated User Type</a:t>
            </a:r>
          </a:p>
        </p:txBody>
      </p:sp>
      <p:sp>
        <p:nvSpPr>
          <p:cNvPr id="3" name="Content Placeholder 2">
            <a:extLst>
              <a:ext uri="{FF2B5EF4-FFF2-40B4-BE49-F238E27FC236}">
                <a16:creationId xmlns:a16="http://schemas.microsoft.com/office/drawing/2014/main" id="{70CEA13B-E194-4FEE-877A-DB1A4EECD1DC}"/>
              </a:ext>
            </a:extLst>
          </p:cNvPr>
          <p:cNvSpPr>
            <a:spLocks noGrp="1"/>
          </p:cNvSpPr>
          <p:nvPr>
            <p:ph idx="1"/>
          </p:nvPr>
        </p:nvSpPr>
        <p:spPr/>
        <p:txBody>
          <a:bodyPr/>
          <a:lstStyle/>
          <a:p>
            <a:r>
              <a:rPr lang="en-US" sz="1800" b="1" dirty="0">
                <a:latin typeface="Calibri" panose="020F0502020204030204" pitchFamily="34" charset="0"/>
              </a:rPr>
              <a:t>Updated User Type is Displayed.</a:t>
            </a:r>
            <a:r>
              <a:rPr lang="en-US" sz="1800" dirty="0">
                <a:latin typeface="Calibri" panose="020F0502020204030204" pitchFamily="34" charset="0"/>
              </a:rPr>
              <a:t> You will not get a confirmation message, but the User will now display as an </a:t>
            </a:r>
            <a:r>
              <a:rPr lang="en-US" sz="1800" b="1" dirty="0">
                <a:latin typeface="Calibri" panose="020F0502020204030204" pitchFamily="34" charset="0"/>
              </a:rPr>
              <a:t>existing user </a:t>
            </a:r>
            <a:r>
              <a:rPr lang="en-US" sz="1800" dirty="0">
                <a:latin typeface="Calibri" panose="020F0502020204030204" pitchFamily="34" charset="0"/>
              </a:rPr>
              <a:t>on their</a:t>
            </a:r>
            <a:r>
              <a:rPr lang="en-US" sz="1800" b="1" dirty="0">
                <a:latin typeface="Calibri" panose="020F0502020204030204" pitchFamily="34" charset="0"/>
              </a:rPr>
              <a:t> User Access Details</a:t>
            </a:r>
            <a:r>
              <a:rPr lang="en-US" sz="1800" dirty="0">
                <a:latin typeface="Calibri" panose="020F0502020204030204" pitchFamily="34" charset="0"/>
              </a:rPr>
              <a:t> screen. Any time you need to change the Users access you will select the </a:t>
            </a:r>
            <a:r>
              <a:rPr lang="en-US" sz="1800" b="1" dirty="0">
                <a:latin typeface="Calibri" panose="020F0502020204030204" pitchFamily="34" charset="0"/>
              </a:rPr>
              <a:t>[Go] </a:t>
            </a:r>
            <a:r>
              <a:rPr lang="en-US" sz="1800" dirty="0">
                <a:latin typeface="Calibri" panose="020F0502020204030204" pitchFamily="34" charset="0"/>
              </a:rPr>
              <a:t>button for the chosen User.</a:t>
            </a:r>
          </a:p>
          <a:p>
            <a:endParaRPr lang="en-US" dirty="0"/>
          </a:p>
        </p:txBody>
      </p:sp>
      <p:sp>
        <p:nvSpPr>
          <p:cNvPr id="4" name="Slide Number Placeholder 3">
            <a:extLst>
              <a:ext uri="{FF2B5EF4-FFF2-40B4-BE49-F238E27FC236}">
                <a16:creationId xmlns:a16="http://schemas.microsoft.com/office/drawing/2014/main" id="{DF132E5D-784B-40D9-9F7B-A86E069C35D9}"/>
              </a:ext>
            </a:extLst>
          </p:cNvPr>
          <p:cNvSpPr>
            <a:spLocks noGrp="1"/>
          </p:cNvSpPr>
          <p:nvPr>
            <p:ph type="sldNum" sz="quarter" idx="10"/>
          </p:nvPr>
        </p:nvSpPr>
        <p:spPr/>
        <p:txBody>
          <a:bodyPr/>
          <a:lstStyle/>
          <a:p>
            <a:pPr>
              <a:defRPr/>
            </a:pPr>
            <a:fld id="{4D3917E1-AB78-4C55-AF8A-467DA0B9C539}" type="slidenum">
              <a:rPr lang="en-US" smtClean="0"/>
              <a:pPr>
                <a:defRPr/>
              </a:pPr>
              <a:t>43</a:t>
            </a:fld>
            <a:endParaRPr lang="en-US"/>
          </a:p>
        </p:txBody>
      </p:sp>
      <p:pic>
        <p:nvPicPr>
          <p:cNvPr id="5" name="Content Placeholder 4">
            <a:extLst>
              <a:ext uri="{FF2B5EF4-FFF2-40B4-BE49-F238E27FC236}">
                <a16:creationId xmlns:a16="http://schemas.microsoft.com/office/drawing/2014/main" id="{BF1EF4AF-42A6-4956-AD39-B056E306C3C9}"/>
              </a:ext>
            </a:extLst>
          </p:cNvPr>
          <p:cNvPicPr/>
          <p:nvPr/>
        </p:nvPicPr>
        <p:blipFill>
          <a:blip r:embed="rId4"/>
          <a:stretch>
            <a:fillRect/>
          </a:stretch>
        </p:blipFill>
        <p:spPr>
          <a:xfrm>
            <a:off x="1600200" y="3124200"/>
            <a:ext cx="5257800" cy="2882900"/>
          </a:xfrm>
          <a:prstGeom prst="rect">
            <a:avLst/>
          </a:prstGeom>
          <a:ln w="12700">
            <a:solidFill>
              <a:schemeClr val="accent1"/>
            </a:solidFill>
          </a:ln>
        </p:spPr>
      </p:pic>
      <p:sp>
        <p:nvSpPr>
          <p:cNvPr id="6" name="Oval 5">
            <a:extLst>
              <a:ext uri="{FF2B5EF4-FFF2-40B4-BE49-F238E27FC236}">
                <a16:creationId xmlns:a16="http://schemas.microsoft.com/office/drawing/2014/main" id="{9C19EAAC-8ED3-4170-BD0F-B6CD6A81ECB2}"/>
              </a:ext>
            </a:extLst>
          </p:cNvPr>
          <p:cNvSpPr/>
          <p:nvPr/>
        </p:nvSpPr>
        <p:spPr>
          <a:xfrm>
            <a:off x="2971800" y="4953000"/>
            <a:ext cx="914400" cy="452437"/>
          </a:xfrm>
          <a:prstGeom prst="ellipse">
            <a:avLst/>
          </a:prstGeom>
          <a:noFill/>
          <a:ln>
            <a:solidFill>
              <a:srgbClr val="FFCC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Audio 6">
            <a:hlinkClick r:id="" action="ppaction://media"/>
            <a:extLst>
              <a:ext uri="{FF2B5EF4-FFF2-40B4-BE49-F238E27FC236}">
                <a16:creationId xmlns:a16="http://schemas.microsoft.com/office/drawing/2014/main" id="{12C3C382-AF7C-49E1-817F-F737A41E29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051280"/>
      </p:ext>
    </p:extLst>
  </p:cSld>
  <p:clrMapOvr>
    <a:masterClrMapping/>
  </p:clrMapOvr>
  <mc:AlternateContent xmlns:mc="http://schemas.openxmlformats.org/markup-compatibility/2006" xmlns:p14="http://schemas.microsoft.com/office/powerpoint/2010/main">
    <mc:Choice Requires="p14">
      <p:transition spd="slow" p14:dur="2000" advTm="52782"/>
    </mc:Choice>
    <mc:Fallback xmlns="">
      <p:transition spd="slow" advTm="52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AEE329-1B45-42A7-B64A-5BB2A5BFD60B}"/>
              </a:ext>
            </a:extLst>
          </p:cNvPr>
          <p:cNvSpPr>
            <a:spLocks noGrp="1"/>
          </p:cNvSpPr>
          <p:nvPr>
            <p:ph idx="1"/>
          </p:nvPr>
        </p:nvSpPr>
        <p:spPr>
          <a:xfrm>
            <a:off x="609600" y="1244600"/>
            <a:ext cx="7620000" cy="4800600"/>
          </a:xfrm>
        </p:spPr>
        <p:txBody>
          <a:bodyPr/>
          <a:lstStyle/>
          <a:p>
            <a:pPr lvl="0"/>
            <a:r>
              <a:rPr lang="en-US" sz="1800" dirty="0">
                <a:latin typeface="Calibri" panose="020F0502020204030204" pitchFamily="34" charset="0"/>
              </a:rPr>
              <a:t>The staff member is now able to login and use ABE to submit applications/enrollments/birth reports or documents depending on their user type.</a:t>
            </a:r>
          </a:p>
          <a:p>
            <a:pPr lvl="0"/>
            <a:r>
              <a:rPr lang="en-US" sz="1800" dirty="0">
                <a:latin typeface="Calibri" panose="020F0502020204030204" pitchFamily="34" charset="0"/>
              </a:rPr>
              <a:t>Make sure that a </a:t>
            </a:r>
            <a:r>
              <a:rPr lang="en-US" sz="1800" b="1" u="sng" dirty="0">
                <a:latin typeface="Calibri" panose="020F0502020204030204" pitchFamily="34" charset="0"/>
                <a:hlinkClick r:id="rId4"/>
              </a:rPr>
              <a:t>ABE Partner Portal Registration Form 1706P</a:t>
            </a:r>
            <a:r>
              <a:rPr lang="en-US" sz="1800" dirty="0">
                <a:latin typeface="Calibri" panose="020F0502020204030204" pitchFamily="34" charset="0"/>
              </a:rPr>
              <a:t> has been submitted to the ASA for every ABE user at your agency/facility/organization.  </a:t>
            </a:r>
          </a:p>
          <a:p>
            <a:r>
              <a:rPr lang="en-US" sz="1800" dirty="0">
                <a:latin typeface="Calibri" panose="020F0502020204030204" pitchFamily="34" charset="0"/>
              </a:rPr>
              <a:t>It is the responsibility of the </a:t>
            </a:r>
            <a:r>
              <a:rPr lang="en-US" sz="1800" b="1" dirty="0">
                <a:latin typeface="Calibri" panose="020F0502020204030204" pitchFamily="34" charset="0"/>
              </a:rPr>
              <a:t>Primary ASA</a:t>
            </a:r>
            <a:r>
              <a:rPr lang="en-US" sz="1800" dirty="0">
                <a:latin typeface="Calibri" panose="020F0502020204030204" pitchFamily="34" charset="0"/>
              </a:rPr>
              <a:t> to maintain an accurate user list and keep copies of each user’s </a:t>
            </a:r>
            <a:r>
              <a:rPr lang="en-US" sz="1800" b="1" dirty="0">
                <a:latin typeface="Calibri" panose="020F0502020204030204" pitchFamily="34" charset="0"/>
              </a:rPr>
              <a:t>Registration Form </a:t>
            </a:r>
            <a:r>
              <a:rPr lang="en-US" sz="1800" dirty="0">
                <a:latin typeface="Calibri" panose="020F0502020204030204" pitchFamily="34" charset="0"/>
              </a:rPr>
              <a:t>and</a:t>
            </a:r>
            <a:r>
              <a:rPr lang="en-US" sz="1800" b="1" dirty="0">
                <a:latin typeface="Calibri" panose="020F0502020204030204" pitchFamily="34" charset="0"/>
              </a:rPr>
              <a:t> Identity Verification (picture ID)</a:t>
            </a:r>
            <a:r>
              <a:rPr lang="en-US" sz="1800" dirty="0">
                <a:latin typeface="Calibri" panose="020F0502020204030204" pitchFamily="34" charset="0"/>
              </a:rPr>
              <a:t> on file at your agency.</a:t>
            </a:r>
          </a:p>
          <a:p>
            <a:r>
              <a:rPr lang="en-US" sz="1800" dirty="0">
                <a:latin typeface="Calibri" panose="020F0502020204030204" pitchFamily="34" charset="0"/>
              </a:rPr>
              <a:t> If you have any questions about using ABE, please e-mail them to </a:t>
            </a:r>
            <a:r>
              <a:rPr lang="en-US" sz="1800" u="sng" dirty="0">
                <a:latin typeface="Calibri" panose="020F0502020204030204" pitchFamily="34" charset="0"/>
                <a:hlinkClick r:id="rId5"/>
              </a:rPr>
              <a:t>HFS.ABEPartnerPortal@Illinois.gov</a:t>
            </a:r>
            <a:endParaRPr lang="en-US" sz="1800" dirty="0">
              <a:latin typeface="Calibri" panose="020F0502020204030204" pitchFamily="34" charset="0"/>
            </a:endParaRPr>
          </a:p>
          <a:p>
            <a:pPr marL="114300" indent="0">
              <a:buNone/>
            </a:pPr>
            <a:endParaRPr lang="en-US" dirty="0"/>
          </a:p>
          <a:p>
            <a:pPr marL="114300" indent="0">
              <a:buNone/>
            </a:pPr>
            <a:endParaRPr lang="en-US" dirty="0"/>
          </a:p>
          <a:p>
            <a:pPr marL="114300" lvl="0" indent="0">
              <a:buClr>
                <a:srgbClr val="FDA023"/>
              </a:buClr>
              <a:buNone/>
            </a:pPr>
            <a:r>
              <a:rPr lang="en-US" sz="1800" b="1" dirty="0">
                <a:solidFill>
                  <a:prstClr val="black"/>
                </a:solidFill>
                <a:latin typeface="Calibri" panose="020F0502020204030204" pitchFamily="34" charset="0"/>
              </a:rPr>
              <a:t>**Remember to keep HFS informed of any Primary ASA changes at your organization!</a:t>
            </a:r>
            <a:endParaRPr lang="en-US" sz="1800" dirty="0">
              <a:solidFill>
                <a:prstClr val="black"/>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8BF2646A-7E0F-491E-A972-FE5517F704F9}"/>
              </a:ext>
            </a:extLst>
          </p:cNvPr>
          <p:cNvSpPr>
            <a:spLocks noGrp="1"/>
          </p:cNvSpPr>
          <p:nvPr>
            <p:ph type="sldNum" sz="quarter" idx="10"/>
          </p:nvPr>
        </p:nvSpPr>
        <p:spPr/>
        <p:txBody>
          <a:bodyPr/>
          <a:lstStyle/>
          <a:p>
            <a:pPr>
              <a:defRPr/>
            </a:pPr>
            <a:fld id="{4D3917E1-AB78-4C55-AF8A-467DA0B9C539}" type="slidenum">
              <a:rPr lang="en-US" smtClean="0"/>
              <a:pPr>
                <a:defRPr/>
              </a:pPr>
              <a:t>44</a:t>
            </a:fld>
            <a:endParaRPr lang="en-US"/>
          </a:p>
        </p:txBody>
      </p:sp>
      <p:sp>
        <p:nvSpPr>
          <p:cNvPr id="6" name="Title 1">
            <a:extLst>
              <a:ext uri="{FF2B5EF4-FFF2-40B4-BE49-F238E27FC236}">
                <a16:creationId xmlns:a16="http://schemas.microsoft.com/office/drawing/2014/main" id="{B8D86B45-BDEC-44C3-97B5-79F151C4F2C8}"/>
              </a:ext>
            </a:extLst>
          </p:cNvPr>
          <p:cNvSpPr>
            <a:spLocks noGrp="1"/>
          </p:cNvSpPr>
          <p:nvPr>
            <p:ph type="title"/>
          </p:nvPr>
        </p:nvSpPr>
        <p:spPr>
          <a:xfrm>
            <a:off x="457200" y="228600"/>
            <a:ext cx="7620000" cy="1016000"/>
          </a:xfrm>
        </p:spPr>
        <p:txBody>
          <a:bodyPr/>
          <a:lstStyle/>
          <a:p>
            <a:br>
              <a:rPr lang="en-US" sz="3600" dirty="0"/>
            </a:br>
            <a:r>
              <a:rPr lang="en-US" sz="3600" dirty="0"/>
              <a:t>Thank You!</a:t>
            </a:r>
            <a:br>
              <a:rPr lang="en-US" dirty="0"/>
            </a:br>
            <a:endParaRPr lang="en-US" dirty="0"/>
          </a:p>
        </p:txBody>
      </p:sp>
      <p:pic>
        <p:nvPicPr>
          <p:cNvPr id="2" name="Audio 1">
            <a:hlinkClick r:id="" action="ppaction://media"/>
            <a:extLst>
              <a:ext uri="{FF2B5EF4-FFF2-40B4-BE49-F238E27FC236}">
                <a16:creationId xmlns:a16="http://schemas.microsoft.com/office/drawing/2014/main" id="{2B29290F-5F6D-4F43-B62B-52FD5BF7BE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1241832"/>
      </p:ext>
    </p:extLst>
  </p:cSld>
  <p:clrMapOvr>
    <a:masterClrMapping/>
  </p:clrMapOvr>
  <mc:AlternateContent xmlns:mc="http://schemas.openxmlformats.org/markup-compatibility/2006" xmlns:p14="http://schemas.microsoft.com/office/powerpoint/2010/main">
    <mc:Choice Requires="p14">
      <p:transition spd="slow" p14:dur="2000" advTm="54762"/>
    </mc:Choice>
    <mc:Fallback xmlns="">
      <p:transition spd="slow" advTm="5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9A607-FA51-4E2B-BA52-52818B0AFC16}"/>
              </a:ext>
            </a:extLst>
          </p:cNvPr>
          <p:cNvSpPr>
            <a:spLocks noGrp="1"/>
          </p:cNvSpPr>
          <p:nvPr>
            <p:ph type="title"/>
          </p:nvPr>
        </p:nvSpPr>
        <p:spPr>
          <a:xfrm>
            <a:off x="457200" y="274638"/>
            <a:ext cx="7620000" cy="944562"/>
          </a:xfrm>
        </p:spPr>
        <p:txBody>
          <a:bodyPr/>
          <a:lstStyle/>
          <a:p>
            <a:pPr fontAlgn="auto">
              <a:spcAft>
                <a:spcPts val="0"/>
              </a:spcAft>
              <a:defRPr/>
            </a:pPr>
            <a:r>
              <a:rPr lang="en-US" sz="3600" dirty="0"/>
              <a:t> ABE and the Partner Portal</a:t>
            </a:r>
          </a:p>
        </p:txBody>
      </p:sp>
      <p:sp>
        <p:nvSpPr>
          <p:cNvPr id="3" name="Content Placeholder 2">
            <a:extLst>
              <a:ext uri="{FF2B5EF4-FFF2-40B4-BE49-F238E27FC236}">
                <a16:creationId xmlns:a16="http://schemas.microsoft.com/office/drawing/2014/main" id="{38244AC0-7B14-44A8-8144-41EC0F83E727}"/>
              </a:ext>
            </a:extLst>
          </p:cNvPr>
          <p:cNvSpPr>
            <a:spLocks noGrp="1"/>
          </p:cNvSpPr>
          <p:nvPr>
            <p:ph idx="1"/>
          </p:nvPr>
        </p:nvSpPr>
        <p:spPr/>
        <p:txBody>
          <a:bodyPr rtlCol="0">
            <a:normAutofit fontScale="92500" lnSpcReduction="10000"/>
          </a:bodyPr>
          <a:lstStyle/>
          <a:p>
            <a:pPr fontAlgn="auto">
              <a:spcAft>
                <a:spcPts val="0"/>
              </a:spcAft>
              <a:defRPr/>
            </a:pPr>
            <a:r>
              <a:rPr lang="en-US" sz="1900" dirty="0">
                <a:latin typeface="Calibri" panose="020F0502020204030204" pitchFamily="34" charset="0"/>
              </a:rPr>
              <a:t>ABE, the Application for Benefits Eligibility, is the State of Illinois’ web-based portal for applying for, accessing and managing health coverage, SNAP and cash benefits, and the Medicare Savings Program (MSP). As Approved Representatives and/or Community Partners you have been using ABE to apply for benefits and receive notices through the Customer Portal.</a:t>
            </a:r>
          </a:p>
          <a:p>
            <a:pPr marL="114300" indent="0" fontAlgn="auto">
              <a:spcAft>
                <a:spcPts val="0"/>
              </a:spcAft>
              <a:buNone/>
              <a:defRPr/>
            </a:pPr>
            <a:endParaRPr lang="en-US" sz="1900" dirty="0">
              <a:latin typeface="Calibri" panose="020F0502020204030204" pitchFamily="34" charset="0"/>
            </a:endParaRPr>
          </a:p>
          <a:p>
            <a:pPr fontAlgn="auto">
              <a:spcAft>
                <a:spcPts val="0"/>
              </a:spcAft>
              <a:defRPr/>
            </a:pPr>
            <a:r>
              <a:rPr lang="en-US" sz="1900" dirty="0">
                <a:latin typeface="Calibri" panose="020F0502020204030204" pitchFamily="34" charset="0"/>
              </a:rPr>
              <a:t>The</a:t>
            </a:r>
            <a:r>
              <a:rPr lang="en-US" sz="1900" b="1" dirty="0">
                <a:latin typeface="Calibri" panose="020F0502020204030204" pitchFamily="34" charset="0"/>
              </a:rPr>
              <a:t> ABE Partner Portal </a:t>
            </a:r>
            <a:r>
              <a:rPr lang="en-US" sz="1900" dirty="0">
                <a:latin typeface="Calibri" panose="020F0502020204030204" pitchFamily="34" charset="0"/>
              </a:rPr>
              <a:t>allows certain Medicaid Providers the ability to complete specific tasks or functions. </a:t>
            </a:r>
          </a:p>
          <a:p>
            <a:pPr marL="114300" indent="0" fontAlgn="auto">
              <a:spcAft>
                <a:spcPts val="0"/>
              </a:spcAft>
              <a:buNone/>
              <a:defRPr/>
            </a:pPr>
            <a:endParaRPr lang="en-US" sz="1900" dirty="0">
              <a:latin typeface="Calibri" panose="020F0502020204030204" pitchFamily="34" charset="0"/>
            </a:endParaRPr>
          </a:p>
          <a:p>
            <a:pPr fontAlgn="auto">
              <a:spcAft>
                <a:spcPts val="0"/>
              </a:spcAft>
              <a:defRPr/>
            </a:pPr>
            <a:r>
              <a:rPr lang="en-US" sz="1900" dirty="0">
                <a:latin typeface="Calibri" panose="020F0502020204030204" pitchFamily="34" charset="0"/>
              </a:rPr>
              <a:t>Authorized </a:t>
            </a:r>
            <a:r>
              <a:rPr lang="en-US" sz="1900" b="1" dirty="0">
                <a:latin typeface="Calibri" panose="020F0502020204030204" pitchFamily="34" charset="0"/>
              </a:rPr>
              <a:t>Long Term Care providers </a:t>
            </a:r>
            <a:r>
              <a:rPr lang="en-US" sz="1900" dirty="0">
                <a:latin typeface="Calibri" panose="020F0502020204030204" pitchFamily="34" charset="0"/>
              </a:rPr>
              <a:t>through their </a:t>
            </a:r>
            <a:r>
              <a:rPr lang="en-US" sz="1900" b="1" dirty="0">
                <a:latin typeface="Calibri" panose="020F0502020204030204" pitchFamily="34" charset="0"/>
              </a:rPr>
              <a:t>Partner Portal account </a:t>
            </a:r>
            <a:r>
              <a:rPr lang="en-US" sz="1900" dirty="0">
                <a:latin typeface="Calibri" panose="020F0502020204030204" pitchFamily="34" charset="0"/>
              </a:rPr>
              <a:t>can securely submit necessary documentation to the State on changes in income, resources and TPL, as well as redeterminations or other relevant documents through ABE.</a:t>
            </a:r>
          </a:p>
          <a:p>
            <a:pPr marL="114300" indent="0" fontAlgn="auto">
              <a:spcAft>
                <a:spcPts val="0"/>
              </a:spcAft>
              <a:buNone/>
              <a:defRPr/>
            </a:pPr>
            <a:endParaRPr lang="en-US" sz="1900" dirty="0">
              <a:latin typeface="Calibri" panose="020F0502020204030204" pitchFamily="34" charset="0"/>
            </a:endParaRPr>
          </a:p>
          <a:p>
            <a:pPr fontAlgn="auto">
              <a:spcAft>
                <a:spcPts val="0"/>
              </a:spcAft>
              <a:defRPr/>
            </a:pPr>
            <a:r>
              <a:rPr lang="en-US" sz="1900" dirty="0">
                <a:latin typeface="Calibri" panose="020F0502020204030204" pitchFamily="34" charset="0"/>
              </a:rPr>
              <a:t>Following this training, if you should encounter problems using ABE, please contact your organization’s ABE Agency Security Administrator(ASAs). More about ASAs in a minute! </a:t>
            </a:r>
          </a:p>
          <a:p>
            <a:pPr marL="114300" indent="0" fontAlgn="auto">
              <a:spcAft>
                <a:spcPts val="0"/>
              </a:spcAft>
              <a:buNone/>
              <a:defRPr/>
            </a:pPr>
            <a:endParaRPr lang="en-US" sz="1800" dirty="0"/>
          </a:p>
          <a:p>
            <a:pPr marL="114300" indent="0" fontAlgn="auto">
              <a:spcAft>
                <a:spcPts val="0"/>
              </a:spcAft>
              <a:buNone/>
              <a:defRPr/>
            </a:pPr>
            <a:endParaRPr lang="en-US" sz="1800" strike="sngStrike" dirty="0"/>
          </a:p>
          <a:p>
            <a:pPr fontAlgn="auto">
              <a:spcAft>
                <a:spcPts val="0"/>
              </a:spcAft>
              <a:defRPr/>
            </a:pPr>
            <a:endParaRPr lang="en-US" dirty="0"/>
          </a:p>
        </p:txBody>
      </p:sp>
      <p:sp>
        <p:nvSpPr>
          <p:cNvPr id="7172" name="Slide Number Placeholder 4">
            <a:extLst>
              <a:ext uri="{FF2B5EF4-FFF2-40B4-BE49-F238E27FC236}">
                <a16:creationId xmlns:a16="http://schemas.microsoft.com/office/drawing/2014/main" id="{55549E1F-CEA9-49EF-A2C1-85C616BBEFED}"/>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5095751-F7C5-4C5C-9530-0A4FB5C43696}" type="slidenum">
              <a:rPr lang="en-US" altLang="en-US">
                <a:solidFill>
                  <a:srgbClr val="FFFFFF"/>
                </a:solidFill>
              </a:rPr>
              <a:pPr fontAlgn="base">
                <a:spcBef>
                  <a:spcPct val="0"/>
                </a:spcBef>
                <a:spcAft>
                  <a:spcPct val="0"/>
                </a:spcAft>
              </a:pPr>
              <a:t>5</a:t>
            </a:fld>
            <a:endParaRPr lang="en-US" altLang="en-US">
              <a:solidFill>
                <a:srgbClr val="FFFFFF"/>
              </a:solidFill>
            </a:endParaRPr>
          </a:p>
        </p:txBody>
      </p:sp>
      <p:pic>
        <p:nvPicPr>
          <p:cNvPr id="5" name="Audio 4">
            <a:hlinkClick r:id="" action="ppaction://media"/>
            <a:extLst>
              <a:ext uri="{FF2B5EF4-FFF2-40B4-BE49-F238E27FC236}">
                <a16:creationId xmlns:a16="http://schemas.microsoft.com/office/drawing/2014/main" id="{5687FE89-35A4-4CAB-BD3C-5FA376887C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373"/>
    </mc:Choice>
    <mc:Fallback xmlns="">
      <p:transition spd="slow" advTm="8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B6C6-99A1-445D-8049-8E337288B41D}"/>
              </a:ext>
            </a:extLst>
          </p:cNvPr>
          <p:cNvSpPr>
            <a:spLocks noGrp="1"/>
          </p:cNvSpPr>
          <p:nvPr>
            <p:ph type="title"/>
          </p:nvPr>
        </p:nvSpPr>
        <p:spPr>
          <a:xfrm>
            <a:off x="304800" y="336550"/>
            <a:ext cx="8077200" cy="1143000"/>
          </a:xfrm>
        </p:spPr>
        <p:txBody>
          <a:bodyPr>
            <a:noAutofit/>
          </a:bodyPr>
          <a:lstStyle/>
          <a:p>
            <a:pPr fontAlgn="auto">
              <a:spcAft>
                <a:spcPts val="0"/>
              </a:spcAft>
              <a:defRPr/>
            </a:pPr>
            <a:r>
              <a:rPr lang="en-US" sz="3600" dirty="0"/>
              <a:t>Partner Portal Registration Requirements</a:t>
            </a:r>
          </a:p>
        </p:txBody>
      </p:sp>
      <p:sp>
        <p:nvSpPr>
          <p:cNvPr id="3" name="Content Placeholder 2">
            <a:extLst>
              <a:ext uri="{FF2B5EF4-FFF2-40B4-BE49-F238E27FC236}">
                <a16:creationId xmlns:a16="http://schemas.microsoft.com/office/drawing/2014/main" id="{4FCA7039-D120-4CBC-8697-5BAA4DC54CFB}"/>
              </a:ext>
            </a:extLst>
          </p:cNvPr>
          <p:cNvSpPr>
            <a:spLocks noGrp="1"/>
          </p:cNvSpPr>
          <p:nvPr>
            <p:ph idx="1"/>
          </p:nvPr>
        </p:nvSpPr>
        <p:spPr>
          <a:xfrm>
            <a:off x="457200" y="1479550"/>
            <a:ext cx="7620000" cy="5149850"/>
          </a:xfrm>
        </p:spPr>
        <p:txBody>
          <a:bodyPr rtlCol="0">
            <a:normAutofit lnSpcReduction="10000"/>
          </a:bodyPr>
          <a:lstStyle/>
          <a:p>
            <a:pPr fontAlgn="auto">
              <a:spcAft>
                <a:spcPts val="0"/>
              </a:spcAft>
              <a:defRPr/>
            </a:pPr>
            <a:r>
              <a:rPr lang="en-US" sz="1800" dirty="0">
                <a:latin typeface="Calibri" panose="020F0502020204030204" pitchFamily="34" charset="0"/>
              </a:rPr>
              <a:t>Your organization/agency/hospital (these terms are used interchangeably and refer to both one facility agencies and organizations that include multiple facilities) must have a Medicaid Provider ID number. You will need this number to register in the Portal. For information on how to register as a Medicaid provider visit hfs.illinois.gov and click on Medical Provider’s – IMPACT Provider Enrollment.</a:t>
            </a:r>
          </a:p>
          <a:p>
            <a:pPr fontAlgn="auto">
              <a:spcAft>
                <a:spcPts val="0"/>
              </a:spcAft>
              <a:defRPr/>
            </a:pPr>
            <a:endParaRPr lang="en-US" sz="1800" dirty="0">
              <a:latin typeface="Calibri" panose="020F0502020204030204" pitchFamily="34" charset="0"/>
            </a:endParaRPr>
          </a:p>
          <a:p>
            <a:pPr fontAlgn="auto">
              <a:spcAft>
                <a:spcPts val="0"/>
              </a:spcAft>
              <a:defRPr/>
            </a:pPr>
            <a:r>
              <a:rPr lang="en-US" sz="1800" dirty="0">
                <a:latin typeface="Calibri" panose="020F0502020204030204" pitchFamily="34" charset="0"/>
              </a:rPr>
              <a:t>Each Agency must identify one employee who will act as the </a:t>
            </a:r>
            <a:r>
              <a:rPr lang="en-US" sz="1800" b="1" dirty="0">
                <a:latin typeface="Calibri" panose="020F0502020204030204" pitchFamily="34" charset="0"/>
              </a:rPr>
              <a:t>Primary Agency Security Administrator (ASA)</a:t>
            </a:r>
            <a:r>
              <a:rPr lang="en-US" sz="1800" dirty="0">
                <a:latin typeface="Calibri" panose="020F0502020204030204" pitchFamily="34" charset="0"/>
              </a:rPr>
              <a:t> for the purpose of managing agency staff that will use the ABE Partner Portal.</a:t>
            </a:r>
          </a:p>
          <a:p>
            <a:pPr marL="114300" indent="0" fontAlgn="auto">
              <a:spcAft>
                <a:spcPts val="0"/>
              </a:spcAft>
              <a:buNone/>
              <a:defRPr/>
            </a:pPr>
            <a:endParaRPr lang="en-US" sz="1800" dirty="0">
              <a:latin typeface="Calibri" panose="020F0502020204030204" pitchFamily="34" charset="0"/>
            </a:endParaRPr>
          </a:p>
          <a:p>
            <a:pPr fontAlgn="auto">
              <a:spcAft>
                <a:spcPts val="0"/>
              </a:spcAft>
              <a:defRPr/>
            </a:pPr>
            <a:r>
              <a:rPr lang="en-US" sz="1800" dirty="0">
                <a:latin typeface="Calibri" panose="020F0502020204030204" pitchFamily="34" charset="0"/>
              </a:rPr>
              <a:t>Contractors </a:t>
            </a:r>
            <a:r>
              <a:rPr lang="en-US" sz="1800" b="1" i="1" dirty="0">
                <a:latin typeface="Calibri" panose="020F0502020204030204" pitchFamily="34" charset="0"/>
              </a:rPr>
              <a:t>may not </a:t>
            </a:r>
            <a:r>
              <a:rPr lang="en-US" sz="1800" dirty="0">
                <a:latin typeface="Calibri" panose="020F0502020204030204" pitchFamily="34" charset="0"/>
              </a:rPr>
              <a:t>be the Primary ASAs for a Provider however the LTC Provider Primary ASA may designate someone at the contractual agency as a secondary ASA. </a:t>
            </a:r>
          </a:p>
          <a:p>
            <a:pPr fontAlgn="auto">
              <a:spcAft>
                <a:spcPts val="0"/>
              </a:spcAft>
              <a:defRPr/>
            </a:pPr>
            <a:endParaRPr lang="en-US" sz="1800" dirty="0">
              <a:latin typeface="Calibri" panose="020F0502020204030204" pitchFamily="34" charset="0"/>
            </a:endParaRPr>
          </a:p>
          <a:p>
            <a:pPr fontAlgn="auto">
              <a:spcAft>
                <a:spcPts val="0"/>
              </a:spcAft>
              <a:defRPr/>
            </a:pPr>
            <a:r>
              <a:rPr lang="en-US" sz="1800" b="1" dirty="0">
                <a:latin typeface="Calibri" panose="020F0502020204030204" pitchFamily="34" charset="0"/>
              </a:rPr>
              <a:t>Prior to leaving the agency</a:t>
            </a:r>
            <a:r>
              <a:rPr lang="en-US" sz="1800" dirty="0">
                <a:latin typeface="Calibri" panose="020F0502020204030204" pitchFamily="34" charset="0"/>
              </a:rPr>
              <a:t>, the Primary ASA must submit a request to have Partner Portal access deactivated and submit registration for a new Primary ASA. Additional ASA Information in Section 4.</a:t>
            </a:r>
          </a:p>
          <a:p>
            <a:pPr fontAlgn="auto">
              <a:spcAft>
                <a:spcPts val="0"/>
              </a:spcAft>
              <a:defRPr/>
            </a:pPr>
            <a:endParaRPr lang="en-US" sz="1900" dirty="0"/>
          </a:p>
          <a:p>
            <a:pPr fontAlgn="auto">
              <a:spcAft>
                <a:spcPts val="0"/>
              </a:spcAft>
              <a:defRPr/>
            </a:pPr>
            <a:endParaRPr lang="en-US" dirty="0"/>
          </a:p>
          <a:p>
            <a:pPr fontAlgn="auto">
              <a:spcAft>
                <a:spcPts val="0"/>
              </a:spcAft>
              <a:defRPr/>
            </a:pPr>
            <a:endParaRPr lang="en-US" dirty="0"/>
          </a:p>
        </p:txBody>
      </p:sp>
      <p:sp>
        <p:nvSpPr>
          <p:cNvPr id="11268" name="Slide Number Placeholder 3">
            <a:extLst>
              <a:ext uri="{FF2B5EF4-FFF2-40B4-BE49-F238E27FC236}">
                <a16:creationId xmlns:a16="http://schemas.microsoft.com/office/drawing/2014/main" id="{94984666-4837-4F7F-A01A-1EBAE767BAC4}"/>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7FA651-BAE4-49DD-9D3C-838AF4863B94}" type="slidenum">
              <a:rPr lang="en-US" altLang="en-US">
                <a:solidFill>
                  <a:srgbClr val="FFFFFF"/>
                </a:solidFill>
              </a:rPr>
              <a:pPr fontAlgn="base">
                <a:spcBef>
                  <a:spcPct val="0"/>
                </a:spcBef>
                <a:spcAft>
                  <a:spcPct val="0"/>
                </a:spcAft>
              </a:pPr>
              <a:t>6</a:t>
            </a:fld>
            <a:endParaRPr lang="en-US" altLang="en-US">
              <a:solidFill>
                <a:srgbClr val="FFFFFF"/>
              </a:solidFill>
            </a:endParaRPr>
          </a:p>
        </p:txBody>
      </p:sp>
      <p:pic>
        <p:nvPicPr>
          <p:cNvPr id="5" name="Audio 4">
            <a:hlinkClick r:id="" action="ppaction://media"/>
            <a:extLst>
              <a:ext uri="{FF2B5EF4-FFF2-40B4-BE49-F238E27FC236}">
                <a16:creationId xmlns:a16="http://schemas.microsoft.com/office/drawing/2014/main" id="{0B706630-C11B-4F2A-8C63-C1936759FA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288"/>
    </mc:Choice>
    <mc:Fallback xmlns="">
      <p:transition spd="slow" advTm="10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538"/>
            <a:ext cx="8229600" cy="1143000"/>
          </a:xfrm>
        </p:spPr>
        <p:txBody>
          <a:bodyPr>
            <a:normAutofit/>
          </a:bodyPr>
          <a:lstStyle/>
          <a:p>
            <a:r>
              <a:rPr lang="en-US" sz="3600" dirty="0">
                <a:solidFill>
                  <a:srgbClr val="002060"/>
                </a:solidFill>
                <a:latin typeface="Cambria" panose="02040503050406030204" pitchFamily="18" charset="0"/>
              </a:rPr>
              <a:t>Navigating in ABE</a:t>
            </a:r>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60379" y="2590800"/>
            <a:ext cx="1560711" cy="47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74" y="3210162"/>
            <a:ext cx="1560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808465"/>
            <a:ext cx="1323714" cy="5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224" y="4578350"/>
            <a:ext cx="15240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6574" y="1340178"/>
            <a:ext cx="6971850" cy="369332"/>
          </a:xfrm>
          <a:prstGeom prst="rect">
            <a:avLst/>
          </a:prstGeom>
        </p:spPr>
        <p:txBody>
          <a:bodyPr wrap="square">
            <a:spAutoFit/>
          </a:bodyPr>
          <a:lstStyle/>
          <a:p>
            <a:r>
              <a:rPr lang="en-US" dirty="0">
                <a:latin typeface="Calibri" panose="020F0502020204030204" pitchFamily="34" charset="0"/>
              </a:rPr>
              <a:t>Please review the following tips on navigating through ABE</a:t>
            </a:r>
            <a:r>
              <a:rPr lang="en-US" dirty="0"/>
              <a:t>:</a:t>
            </a:r>
          </a:p>
        </p:txBody>
      </p:sp>
      <p:sp>
        <p:nvSpPr>
          <p:cNvPr id="5" name="Rectangle 4"/>
          <p:cNvSpPr/>
          <p:nvPr/>
        </p:nvSpPr>
        <p:spPr>
          <a:xfrm>
            <a:off x="536574" y="1709510"/>
            <a:ext cx="8150226" cy="646331"/>
          </a:xfrm>
          <a:prstGeom prst="rect">
            <a:avLst/>
          </a:prstGeom>
        </p:spPr>
        <p:txBody>
          <a:bodyPr wrap="square">
            <a:spAutoFit/>
          </a:bodyPr>
          <a:lstStyle/>
          <a:p>
            <a:r>
              <a:rPr lang="en-US" dirty="0">
                <a:latin typeface="Calibri" panose="020F0502020204030204" pitchFamily="34" charset="0"/>
              </a:rPr>
              <a:t>Do not use your Internet browser’s back, forward or stop buttons while in the application.  Use the buttons provided at the bottom of each page of the application</a:t>
            </a:r>
            <a:r>
              <a:rPr lang="en-US" dirty="0">
                <a:solidFill>
                  <a:schemeClr val="accent2">
                    <a:lumMod val="50000"/>
                  </a:schemeClr>
                </a:solidFill>
                <a:latin typeface="Calibri" panose="020F0502020204030204" pitchFamily="34" charset="0"/>
              </a:rPr>
              <a:t>:</a:t>
            </a:r>
          </a:p>
        </p:txBody>
      </p:sp>
      <p:graphicFrame>
        <p:nvGraphicFramePr>
          <p:cNvPr id="6" name="Table 5"/>
          <p:cNvGraphicFramePr>
            <a:graphicFrameLocks noGrp="1"/>
          </p:cNvGraphicFramePr>
          <p:nvPr/>
        </p:nvGraphicFramePr>
        <p:xfrm>
          <a:off x="2286000" y="2590801"/>
          <a:ext cx="6096000" cy="2583631"/>
        </p:xfrm>
        <a:graphic>
          <a:graphicData uri="http://schemas.openxmlformats.org/drawingml/2006/table">
            <a:tbl>
              <a:tblPr firstRow="1" firstCol="1" bandRow="1">
                <a:tableStyleId>{5C22544A-7EE6-4342-B048-85BDC9FD1C3A}</a:tableStyleId>
              </a:tblPr>
              <a:tblGrid>
                <a:gridCol w="6096000">
                  <a:extLst>
                    <a:ext uri="{9D8B030D-6E8A-4147-A177-3AD203B41FA5}">
                      <a16:colId xmlns:a16="http://schemas.microsoft.com/office/drawing/2014/main" val="20000"/>
                    </a:ext>
                  </a:extLst>
                </a:gridCol>
              </a:tblGrid>
              <a:tr h="609599">
                <a:tc>
                  <a:txBody>
                    <a:bodyPr/>
                    <a:lstStyle/>
                    <a:p>
                      <a:pPr marL="0" marR="0">
                        <a:lnSpc>
                          <a:spcPct val="115000"/>
                        </a:lnSpc>
                        <a:spcBef>
                          <a:spcPts val="0"/>
                        </a:spcBef>
                        <a:spcAft>
                          <a:spcPts val="600"/>
                        </a:spcAft>
                        <a:tabLst>
                          <a:tab pos="285750" algn="l"/>
                        </a:tabLst>
                      </a:pPr>
                      <a:r>
                        <a:rPr lang="en-US" sz="1600" dirty="0">
                          <a:effectLst/>
                        </a:rPr>
                        <a:t>Click the [Next] button when you are done with a page and ready for the next questions.</a:t>
                      </a:r>
                      <a:endParaRPr lang="en-US" sz="16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609600">
                <a:tc>
                  <a:txBody>
                    <a:bodyPr/>
                    <a:lstStyle/>
                    <a:p>
                      <a:pPr marL="0" marR="0">
                        <a:lnSpc>
                          <a:spcPct val="115000"/>
                        </a:lnSpc>
                        <a:spcBef>
                          <a:spcPts val="0"/>
                        </a:spcBef>
                        <a:spcAft>
                          <a:spcPts val="600"/>
                        </a:spcAft>
                        <a:tabLst>
                          <a:tab pos="285750" algn="l"/>
                        </a:tabLst>
                      </a:pPr>
                      <a:r>
                        <a:rPr lang="en-US" sz="1600" dirty="0">
                          <a:effectLst/>
                        </a:rPr>
                        <a:t>Click the [Back] button if you need to go back to a page and need to change your answers</a:t>
                      </a:r>
                      <a:endParaRPr lang="en-US" sz="16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762000">
                <a:tc>
                  <a:txBody>
                    <a:bodyPr/>
                    <a:lstStyle/>
                    <a:p>
                      <a:pPr marL="0" marR="0">
                        <a:lnSpc>
                          <a:spcPct val="115000"/>
                        </a:lnSpc>
                        <a:spcBef>
                          <a:spcPts val="0"/>
                        </a:spcBef>
                        <a:spcAft>
                          <a:spcPts val="600"/>
                        </a:spcAft>
                        <a:tabLst>
                          <a:tab pos="285750" algn="l"/>
                        </a:tabLst>
                      </a:pPr>
                      <a:r>
                        <a:rPr lang="en-US" sz="1600" dirty="0">
                          <a:effectLst/>
                        </a:rPr>
                        <a:t>You will see the [Exit] button after submitting your application. Clicking this button will take you back to the home page.</a:t>
                      </a:r>
                      <a:endParaRPr lang="en-US" sz="16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602432">
                <a:tc>
                  <a:txBody>
                    <a:bodyPr/>
                    <a:lstStyle/>
                    <a:p>
                      <a:pPr marL="0" marR="0">
                        <a:lnSpc>
                          <a:spcPct val="115000"/>
                        </a:lnSpc>
                        <a:spcBef>
                          <a:spcPts val="0"/>
                        </a:spcBef>
                        <a:spcAft>
                          <a:spcPts val="600"/>
                        </a:spcAft>
                        <a:tabLst>
                          <a:tab pos="285750" algn="l"/>
                        </a:tabLst>
                      </a:pPr>
                      <a:r>
                        <a:rPr lang="en-US" sz="1600" dirty="0">
                          <a:effectLst/>
                        </a:rPr>
                        <a:t>Click the [Save and Exit] button to save the information already entered and return to the application later. </a:t>
                      </a:r>
                      <a:endParaRPr lang="en-US" sz="16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7" name="Rectangle 6"/>
          <p:cNvSpPr/>
          <p:nvPr/>
        </p:nvSpPr>
        <p:spPr>
          <a:xfrm>
            <a:off x="574224" y="5654638"/>
            <a:ext cx="8112576" cy="923330"/>
          </a:xfrm>
          <a:prstGeom prst="rect">
            <a:avLst/>
          </a:prstGeom>
        </p:spPr>
        <p:txBody>
          <a:bodyPr wrap="square">
            <a:spAutoFit/>
          </a:bodyPr>
          <a:lstStyle/>
          <a:p>
            <a:r>
              <a:rPr lang="en-US" dirty="0">
                <a:latin typeface="Calibri" panose="020F0502020204030204" pitchFamily="34" charset="0"/>
              </a:rPr>
              <a:t>• You must complete questions with a red star (*) next to them.</a:t>
            </a:r>
          </a:p>
          <a:p>
            <a:r>
              <a:rPr lang="en-US" dirty="0">
                <a:latin typeface="Calibri" panose="020F0502020204030204" pitchFamily="34" charset="0"/>
              </a:rPr>
              <a:t>• Your ABE session will time-out after 30 minutes of inactivity.  You will need to log-in   again to continue.</a:t>
            </a:r>
          </a:p>
        </p:txBody>
      </p:sp>
      <p:pic>
        <p:nvPicPr>
          <p:cNvPr id="8" name="Audio 7">
            <a:hlinkClick r:id="" action="ppaction://media"/>
            <a:extLst>
              <a:ext uri="{FF2B5EF4-FFF2-40B4-BE49-F238E27FC236}">
                <a16:creationId xmlns:a16="http://schemas.microsoft.com/office/drawing/2014/main" id="{83630D52-8DC8-40BD-BF46-A7E29DFA49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4757731"/>
      </p:ext>
    </p:extLst>
  </p:cSld>
  <p:clrMapOvr>
    <a:masterClrMapping/>
  </p:clrMapOvr>
  <mc:AlternateContent xmlns:mc="http://schemas.openxmlformats.org/markup-compatibility/2006" xmlns:p14="http://schemas.microsoft.com/office/powerpoint/2010/main">
    <mc:Choice Requires="p14">
      <p:transition spd="slow" p14:dur="2000" advTm="89929"/>
    </mc:Choice>
    <mc:Fallback xmlns="">
      <p:transition spd="slow" advTm="89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C85A-0392-46AE-99CB-340E4CE44F14}"/>
              </a:ext>
            </a:extLst>
          </p:cNvPr>
          <p:cNvSpPr>
            <a:spLocks noGrp="1"/>
          </p:cNvSpPr>
          <p:nvPr>
            <p:ph type="ctrTitle"/>
          </p:nvPr>
        </p:nvSpPr>
        <p:spPr/>
        <p:txBody>
          <a:bodyPr/>
          <a:lstStyle/>
          <a:p>
            <a:r>
              <a:rPr lang="en-US" dirty="0"/>
              <a:t>Section 2</a:t>
            </a:r>
          </a:p>
        </p:txBody>
      </p:sp>
      <p:sp>
        <p:nvSpPr>
          <p:cNvPr id="3" name="Subtitle 2">
            <a:extLst>
              <a:ext uri="{FF2B5EF4-FFF2-40B4-BE49-F238E27FC236}">
                <a16:creationId xmlns:a16="http://schemas.microsoft.com/office/drawing/2014/main" id="{5C8B9DBD-1A98-4126-BE75-E1D45818321B}"/>
              </a:ext>
            </a:extLst>
          </p:cNvPr>
          <p:cNvSpPr>
            <a:spLocks noGrp="1"/>
          </p:cNvSpPr>
          <p:nvPr>
            <p:ph type="subTitle" idx="1"/>
          </p:nvPr>
        </p:nvSpPr>
        <p:spPr/>
        <p:txBody>
          <a:bodyPr/>
          <a:lstStyle/>
          <a:p>
            <a:r>
              <a:rPr lang="en-US" dirty="0"/>
              <a:t>Creating an ABE Partner Portal Account</a:t>
            </a:r>
          </a:p>
        </p:txBody>
      </p:sp>
      <p:pic>
        <p:nvPicPr>
          <p:cNvPr id="5" name="Audio 4">
            <a:hlinkClick r:id="" action="ppaction://media"/>
            <a:extLst>
              <a:ext uri="{FF2B5EF4-FFF2-40B4-BE49-F238E27FC236}">
                <a16:creationId xmlns:a16="http://schemas.microsoft.com/office/drawing/2014/main" id="{74ED4140-745D-4873-986B-55D374B10E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8685063"/>
      </p:ext>
    </p:extLst>
  </p:cSld>
  <p:clrMapOvr>
    <a:masterClrMapping/>
  </p:clrMapOvr>
  <mc:AlternateContent xmlns:mc="http://schemas.openxmlformats.org/markup-compatibility/2006" xmlns:p14="http://schemas.microsoft.com/office/powerpoint/2010/main">
    <mc:Choice Requires="p14">
      <p:transition spd="slow" p14:dur="2000" advTm="22884"/>
    </mc:Choice>
    <mc:Fallback xmlns="">
      <p:transition spd="slow" advTm="2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6F70-B1C0-4946-9144-44E940213C24}"/>
              </a:ext>
            </a:extLst>
          </p:cNvPr>
          <p:cNvSpPr>
            <a:spLocks noGrp="1"/>
          </p:cNvSpPr>
          <p:nvPr>
            <p:ph type="title"/>
          </p:nvPr>
        </p:nvSpPr>
        <p:spPr>
          <a:xfrm>
            <a:off x="228600" y="274638"/>
            <a:ext cx="8229600" cy="868362"/>
          </a:xfrm>
        </p:spPr>
        <p:txBody>
          <a:bodyPr/>
          <a:lstStyle/>
          <a:p>
            <a:pPr fontAlgn="auto">
              <a:spcAft>
                <a:spcPts val="0"/>
              </a:spcAft>
              <a:defRPr/>
            </a:pPr>
            <a:r>
              <a:rPr lang="en-US" sz="3600" dirty="0"/>
              <a:t>Setting up your ABE Partner Portal Account</a:t>
            </a:r>
          </a:p>
        </p:txBody>
      </p:sp>
      <p:sp>
        <p:nvSpPr>
          <p:cNvPr id="13315" name="Content Placeholder 2">
            <a:extLst>
              <a:ext uri="{FF2B5EF4-FFF2-40B4-BE49-F238E27FC236}">
                <a16:creationId xmlns:a16="http://schemas.microsoft.com/office/drawing/2014/main" id="{799118AF-B17A-475D-9C21-D4557CE64224}"/>
              </a:ext>
            </a:extLst>
          </p:cNvPr>
          <p:cNvSpPr>
            <a:spLocks noGrp="1" noChangeArrowheads="1"/>
          </p:cNvSpPr>
          <p:nvPr>
            <p:ph idx="1"/>
          </p:nvPr>
        </p:nvSpPr>
        <p:spPr>
          <a:xfrm>
            <a:off x="457200" y="1371600"/>
            <a:ext cx="7620000" cy="5029200"/>
          </a:xfrm>
        </p:spPr>
        <p:txBody>
          <a:bodyPr/>
          <a:lstStyle/>
          <a:p>
            <a:pPr marL="114300" indent="0">
              <a:buFont typeface="Arial" panose="020B0604020202020204" pitchFamily="34" charset="0"/>
              <a:buNone/>
            </a:pPr>
            <a:r>
              <a:rPr lang="en-US" altLang="en-US" sz="2000" dirty="0">
                <a:latin typeface="Calibri" panose="020F0502020204030204" pitchFamily="34" charset="0"/>
              </a:rPr>
              <a:t>From the ABE Homepage (</a:t>
            </a:r>
            <a:r>
              <a:rPr lang="en-US" altLang="en-US" sz="2000" dirty="0">
                <a:latin typeface="Calibri" panose="020F0502020204030204" pitchFamily="34" charset="0"/>
                <a:hlinkClick r:id="rId5"/>
              </a:rPr>
              <a:t>ABE.Illinois.gov</a:t>
            </a:r>
            <a:r>
              <a:rPr lang="en-US" altLang="en-US" sz="2000" dirty="0">
                <a:latin typeface="Calibri" panose="020F0502020204030204" pitchFamily="34" charset="0"/>
              </a:rPr>
              <a:t>), choose the ABE Partner Login link. You will use this link each time you return to ABE. Do NOT use the Login button in the upper right corner of the homepage.</a:t>
            </a:r>
          </a:p>
          <a:p>
            <a:pPr marL="114300" indent="0">
              <a:buFont typeface="Arial" panose="020B0604020202020204" pitchFamily="34" charset="0"/>
              <a:buNone/>
            </a:pPr>
            <a:endParaRPr lang="en-US" altLang="en-US" dirty="0"/>
          </a:p>
        </p:txBody>
      </p:sp>
      <p:sp>
        <p:nvSpPr>
          <p:cNvPr id="13316" name="Slide Number Placeholder 3">
            <a:extLst>
              <a:ext uri="{FF2B5EF4-FFF2-40B4-BE49-F238E27FC236}">
                <a16:creationId xmlns:a16="http://schemas.microsoft.com/office/drawing/2014/main" id="{9929C789-6B08-4130-A6A9-703254B929A5}"/>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F9DDE13-08FE-46C3-A6FD-BEA175859B82}" type="slidenum">
              <a:rPr lang="en-US" altLang="en-US">
                <a:solidFill>
                  <a:srgbClr val="FFFFFF"/>
                </a:solidFill>
              </a:rPr>
              <a:pPr fontAlgn="base">
                <a:spcBef>
                  <a:spcPct val="0"/>
                </a:spcBef>
                <a:spcAft>
                  <a:spcPct val="0"/>
                </a:spcAft>
              </a:pPr>
              <a:t>9</a:t>
            </a:fld>
            <a:endParaRPr lang="en-US" altLang="en-US">
              <a:solidFill>
                <a:srgbClr val="FFFFFF"/>
              </a:solidFill>
            </a:endParaRPr>
          </a:p>
        </p:txBody>
      </p:sp>
      <p:pic>
        <p:nvPicPr>
          <p:cNvPr id="13317" name="Picture 2">
            <a:extLst>
              <a:ext uri="{FF2B5EF4-FFF2-40B4-BE49-F238E27FC236}">
                <a16:creationId xmlns:a16="http://schemas.microsoft.com/office/drawing/2014/main" id="{67066AA9-21D4-4EBE-9E9F-9B1A706713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2902118"/>
            <a:ext cx="9388475" cy="368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4360B6C0-693C-43F9-8B39-13A4036A37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67"/>
    </mc:Choice>
    <mc:Fallback xmlns="">
      <p:transition spd="slow" advTm="2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66A85E11E30F4E991D0A89AF3E1058" ma:contentTypeVersion="21" ma:contentTypeDescription="Create a new document." ma:contentTypeScope="" ma:versionID="e9e714bb0801ac8b7362f47fe2f2be00">
  <xsd:schema xmlns:xsd="http://www.w3.org/2001/XMLSchema" xmlns:xs="http://www.w3.org/2001/XMLSchema" xmlns:p="http://schemas.microsoft.com/office/2006/metadata/properties" xmlns:ns1="http://schemas.microsoft.com/sharepoint/v3" targetNamespace="http://schemas.microsoft.com/office/2006/metadata/properties" ma:root="true" ma:fieldsID="ad2c4303766fcadb54f511e1f5a2aa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hidden="true" ma:internalName="PublishingStartDate" ma:readOnly="false">
      <xsd:simpleType>
        <xsd:restriction base="dms:Unknown"/>
      </xsd:simpleType>
    </xsd:element>
    <xsd:element name="PublishingExpirationDate" ma:index="9" nillable="true" ma:displayName="Scheduling End Date" ma:hidden="true"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CEE513-398B-414E-BB4D-AB1E36D34E35}"/>
</file>

<file path=customXml/itemProps2.xml><?xml version="1.0" encoding="utf-8"?>
<ds:datastoreItem xmlns:ds="http://schemas.openxmlformats.org/officeDocument/2006/customXml" ds:itemID="{8BCEF046-13E2-451D-BB7C-CF06B9024E0B}"/>
</file>

<file path=customXml/itemProps3.xml><?xml version="1.0" encoding="utf-8"?>
<ds:datastoreItem xmlns:ds="http://schemas.openxmlformats.org/officeDocument/2006/customXml" ds:itemID="{53772CFB-50C5-4FCC-8FE9-677153911C08}"/>
</file>

<file path=docProps/app.xml><?xml version="1.0" encoding="utf-8"?>
<Properties xmlns="http://schemas.openxmlformats.org/officeDocument/2006/extended-properties" xmlns:vt="http://schemas.openxmlformats.org/officeDocument/2006/docPropsVTypes">
  <Template/>
  <TotalTime>6485</TotalTime>
  <Words>4135</Words>
  <Application>Microsoft Office PowerPoint</Application>
  <PresentationFormat>On-screen Show (4:3)</PresentationFormat>
  <Paragraphs>307</Paragraphs>
  <Slides>44</Slides>
  <Notes>15</Notes>
  <HiddenSlides>0</HiddenSlides>
  <MMClips>44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Cambria</vt:lpstr>
      <vt:lpstr>Adjacency</vt:lpstr>
      <vt:lpstr>PowerPoint Presentation</vt:lpstr>
      <vt:lpstr>Agenda</vt:lpstr>
      <vt:lpstr>SECTION I</vt:lpstr>
      <vt:lpstr>PowerPoint Presentation</vt:lpstr>
      <vt:lpstr> ABE and the Partner Portal</vt:lpstr>
      <vt:lpstr>Partner Portal Registration Requirements</vt:lpstr>
      <vt:lpstr>Navigating in ABE</vt:lpstr>
      <vt:lpstr>Section 2</vt:lpstr>
      <vt:lpstr>Setting up your ABE Partner Portal Account</vt:lpstr>
      <vt:lpstr>  Setting up an Account , cont’d   Click the, [Create a new ABE User ID and Password] link at the bottom of the screen. </vt:lpstr>
      <vt:lpstr>Section 1: User Information</vt:lpstr>
      <vt:lpstr>User Information, cont’d</vt:lpstr>
      <vt:lpstr> Important Information!   As part of Partner Portal account creation you must check this box. Be careful to read  and understand this requirement.  </vt:lpstr>
      <vt:lpstr>Section 2: Provider User ID and Password</vt:lpstr>
      <vt:lpstr>Section 3: Organization Information</vt:lpstr>
      <vt:lpstr>Account Confirmation</vt:lpstr>
      <vt:lpstr>Knowledge Check:</vt:lpstr>
      <vt:lpstr>Section 3</vt:lpstr>
      <vt:lpstr>Logging In and Multi-Factor Authentication</vt:lpstr>
      <vt:lpstr>Multifactor Authentication (MFA) Process</vt:lpstr>
      <vt:lpstr>Email Activation</vt:lpstr>
      <vt:lpstr>Access Authentication</vt:lpstr>
      <vt:lpstr>Location Selection</vt:lpstr>
      <vt:lpstr>Provider Portal Landing Page</vt:lpstr>
      <vt:lpstr>Uploading Documents</vt:lpstr>
      <vt:lpstr>Finding the TAN</vt:lpstr>
      <vt:lpstr>Proof Categories</vt:lpstr>
      <vt:lpstr>Document Type</vt:lpstr>
      <vt:lpstr>Document Summary</vt:lpstr>
      <vt:lpstr>Print and Submit</vt:lpstr>
      <vt:lpstr>Confirmation and Location</vt:lpstr>
      <vt:lpstr>Thank you!</vt:lpstr>
      <vt:lpstr>Additional ABE Partner Portal Resources</vt:lpstr>
      <vt:lpstr>Section 4</vt:lpstr>
      <vt:lpstr>ASA Responsibilities</vt:lpstr>
      <vt:lpstr>Responsibilities, continued</vt:lpstr>
      <vt:lpstr>ASA Registration Overview</vt:lpstr>
      <vt:lpstr>Registration Overview, continued</vt:lpstr>
      <vt:lpstr>Approving Facility Users</vt:lpstr>
      <vt:lpstr>User Search</vt:lpstr>
      <vt:lpstr>Search Results</vt:lpstr>
      <vt:lpstr>User Access Details</vt:lpstr>
      <vt:lpstr>Updated User Type</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ABE_Partner_Portal_for_LTC</dc:title>
  <dc:creator>Margaret</dc:creator>
  <cp:lastModifiedBy>McCurdy, Mark</cp:lastModifiedBy>
  <cp:revision>274</cp:revision>
  <dcterms:created xsi:type="dcterms:W3CDTF">2018-02-09T20:13:25Z</dcterms:created>
  <dcterms:modified xsi:type="dcterms:W3CDTF">2020-02-18T19:42:49Z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0x0101000766A85E11E30F4E991D0A89AF3E1058</vt:lpwstr>
  </property>
  <property fmtid="{D5CDD505-2E9C-101B-9397-08002B2CF9AE}" pid="3" name="TaxKeyword">
    <vt:lpwstr/>
  </property>
  <property fmtid="{D5CDD505-2E9C-101B-9397-08002B2CF9AE}" pid="4" name="TaxCatchAll">
    <vt:lpwstr/>
  </property>
  <property fmtid="{D5CDD505-2E9C-101B-9397-08002B2CF9AE}" pid="5" name="TaxKeywordTaxHTField">
    <vt:lpwstr/>
  </property>
</Properties>
</file>