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5.xml" ContentType="application/vnd.openxmlformats-officedocument.theme+xml"/>
  <Override PartName="/ppt/theme/theme6.xml" ContentType="application/vnd.openxmlformats-officedocument.theme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6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ppt/tags/tag7.xml" ContentType="application/vnd.openxmlformats-officedocument.presentationml.tags+xml"/>
  <Override PartName="/docProps/custom.xml" ContentType="application/vnd.openxmlformats-officedocument.custom-propertie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91" r:id="rId3"/>
    <p:sldMasterId id="2147483710" r:id="rId4"/>
  </p:sldMasterIdLst>
  <p:notesMasterIdLst>
    <p:notesMasterId r:id="rId22"/>
  </p:notesMasterIdLst>
  <p:handoutMasterIdLst>
    <p:handoutMasterId r:id="rId23"/>
  </p:handoutMasterIdLst>
  <p:sldIdLst>
    <p:sldId id="274" r:id="rId5"/>
    <p:sldId id="296" r:id="rId6"/>
    <p:sldId id="302" r:id="rId7"/>
    <p:sldId id="295" r:id="rId8"/>
    <p:sldId id="325" r:id="rId9"/>
    <p:sldId id="293" r:id="rId10"/>
    <p:sldId id="328" r:id="rId11"/>
    <p:sldId id="336" r:id="rId12"/>
    <p:sldId id="299" r:id="rId13"/>
    <p:sldId id="298" r:id="rId14"/>
    <p:sldId id="327" r:id="rId15"/>
    <p:sldId id="292" r:id="rId16"/>
    <p:sldId id="312" r:id="rId17"/>
    <p:sldId id="337" r:id="rId18"/>
    <p:sldId id="330" r:id="rId19"/>
    <p:sldId id="333" r:id="rId20"/>
    <p:sldId id="315" r:id="rId21"/>
  </p:sldIdLst>
  <p:sldSz cx="9144000" cy="6858000" type="screen4x3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 DeHesse" initials="M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0000"/>
    <a:srgbClr val="002960"/>
    <a:srgbClr val="808080"/>
    <a:srgbClr val="47A3FF"/>
    <a:srgbClr val="91B0FF"/>
    <a:srgbClr val="2D76D7"/>
    <a:srgbClr val="F07530"/>
    <a:srgbClr val="EE6832"/>
    <a:srgbClr val="ED5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 autoAdjust="0"/>
  </p:normalViewPr>
  <p:slideViewPr>
    <p:cSldViewPr snapToGrid="0">
      <p:cViewPr>
        <p:scale>
          <a:sx n="114" d="100"/>
          <a:sy n="114" d="100"/>
        </p:scale>
        <p:origin x="-1260" y="-72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0" y="-12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12"/>
    </p:cViewPr>
  </p:sorter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643852491956176E-2"/>
          <c:y val="1.4383488485167408E-2"/>
          <c:w val="0.95456880389951271"/>
          <c:h val="0.748726405037221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rgbClr val="2D76D7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9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FY2018 est.</c:v>
                </c:pt>
                <c:pt idx="8">
                  <c:v>FY2019 proj</c:v>
                </c:pt>
              </c:strCache>
            </c:strRef>
          </c:cat>
          <c:val>
            <c:numRef>
              <c:f>Sheet1!$B$2:$P$2</c:f>
              <c:numCache>
                <c:formatCode>#,##0</c:formatCode>
                <c:ptCount val="9"/>
                <c:pt idx="0">
                  <c:v>1657273</c:v>
                </c:pt>
                <c:pt idx="1">
                  <c:v>1693839</c:v>
                </c:pt>
                <c:pt idx="2">
                  <c:v>1671934</c:v>
                </c:pt>
                <c:pt idx="3">
                  <c:v>1584035</c:v>
                </c:pt>
                <c:pt idx="4">
                  <c:v>1541203</c:v>
                </c:pt>
                <c:pt idx="5">
                  <c:v>1502302</c:v>
                </c:pt>
                <c:pt idx="6">
                  <c:v>1476834</c:v>
                </c:pt>
                <c:pt idx="7">
                  <c:v>1455294</c:v>
                </c:pt>
                <c:pt idx="8">
                  <c:v>1448035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Adults with Disabilities</c:v>
                </c:pt>
              </c:strCache>
            </c:strRef>
          </c:tx>
          <c:spPr>
            <a:solidFill>
              <a:srgbClr val="BE4D4A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9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FY2018 est.</c:v>
                </c:pt>
                <c:pt idx="8">
                  <c:v>FY2019 proj</c:v>
                </c:pt>
              </c:strCache>
            </c:strRef>
          </c:cat>
          <c:val>
            <c:numRef>
              <c:f>Sheet1!$B$3:$P$3</c:f>
              <c:numCache>
                <c:formatCode>#,##0</c:formatCode>
                <c:ptCount val="9"/>
                <c:pt idx="0">
                  <c:v>258354</c:v>
                </c:pt>
                <c:pt idx="1">
                  <c:v>265221</c:v>
                </c:pt>
                <c:pt idx="2">
                  <c:v>266453</c:v>
                </c:pt>
                <c:pt idx="3">
                  <c:v>262035</c:v>
                </c:pt>
                <c:pt idx="4">
                  <c:v>251077</c:v>
                </c:pt>
                <c:pt idx="5">
                  <c:v>236597</c:v>
                </c:pt>
                <c:pt idx="6">
                  <c:v>242436</c:v>
                </c:pt>
                <c:pt idx="7">
                  <c:v>239888</c:v>
                </c:pt>
                <c:pt idx="8">
                  <c:v>239288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Other Adults</c:v>
                </c:pt>
              </c:strCache>
            </c:strRef>
          </c:tx>
          <c:spPr>
            <a:solidFill>
              <a:srgbClr val="62BF49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9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FY2018 est.</c:v>
                </c:pt>
                <c:pt idx="8">
                  <c:v>FY2019 proj</c:v>
                </c:pt>
              </c:strCache>
            </c:strRef>
          </c:cat>
          <c:val>
            <c:numRef>
              <c:f>Sheet1!$B$4:$P$4</c:f>
              <c:numCache>
                <c:formatCode>#,##0</c:formatCode>
                <c:ptCount val="9"/>
                <c:pt idx="0">
                  <c:v>624085</c:v>
                </c:pt>
                <c:pt idx="1">
                  <c:v>643616</c:v>
                </c:pt>
                <c:pt idx="2">
                  <c:v>658692</c:v>
                </c:pt>
                <c:pt idx="3">
                  <c:v>643848</c:v>
                </c:pt>
                <c:pt idx="4">
                  <c:v>644300</c:v>
                </c:pt>
                <c:pt idx="5">
                  <c:v>617629</c:v>
                </c:pt>
                <c:pt idx="6">
                  <c:v>601088</c:v>
                </c:pt>
                <c:pt idx="7">
                  <c:v>586572</c:v>
                </c:pt>
                <c:pt idx="8">
                  <c:v>578600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Seniors</c:v>
                </c:pt>
              </c:strCache>
            </c:strRef>
          </c:tx>
          <c:spPr>
            <a:solidFill>
              <a:srgbClr val="9F5CD6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9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FY2018 est.</c:v>
                </c:pt>
                <c:pt idx="8">
                  <c:v>FY2019 proj</c:v>
                </c:pt>
              </c:strCache>
            </c:strRef>
          </c:cat>
          <c:val>
            <c:numRef>
              <c:f>Sheet1!$B$5:$P$5</c:f>
              <c:numCache>
                <c:formatCode>#,##0</c:formatCode>
                <c:ptCount val="9"/>
                <c:pt idx="0">
                  <c:v>166138</c:v>
                </c:pt>
                <c:pt idx="1">
                  <c:v>174673</c:v>
                </c:pt>
                <c:pt idx="2">
                  <c:v>180479</c:v>
                </c:pt>
                <c:pt idx="3">
                  <c:v>185932</c:v>
                </c:pt>
                <c:pt idx="4">
                  <c:v>192524</c:v>
                </c:pt>
                <c:pt idx="5">
                  <c:v>194533</c:v>
                </c:pt>
                <c:pt idx="6">
                  <c:v>201070</c:v>
                </c:pt>
                <c:pt idx="7">
                  <c:v>202594</c:v>
                </c:pt>
                <c:pt idx="8">
                  <c:v>205701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ACA</c:v>
                </c:pt>
              </c:strCache>
            </c:strRef>
          </c:tx>
          <c:spPr>
            <a:solidFill>
              <a:srgbClr val="F07530"/>
            </a:solidFill>
          </c:spPr>
          <c:invertIfNegative val="0"/>
          <c:dLbls>
            <c:txPr>
              <a:bodyPr/>
              <a:lstStyle/>
              <a:p>
                <a:pPr algn="ctr">
                  <a:defRPr lang="en-US" sz="9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9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FY2018 est.</c:v>
                </c:pt>
                <c:pt idx="8">
                  <c:v>FY2019 proj</c:v>
                </c:pt>
              </c:strCache>
            </c:strRef>
          </c:cat>
          <c:val>
            <c:numRef>
              <c:f>Sheet1!$B$6:$P$6</c:f>
              <c:numCache>
                <c:formatCode>General</c:formatCode>
                <c:ptCount val="9"/>
                <c:pt idx="3" formatCode="#,##0">
                  <c:v>398076</c:v>
                </c:pt>
                <c:pt idx="4" formatCode="#,##0">
                  <c:v>586556</c:v>
                </c:pt>
                <c:pt idx="5" formatCode="#,##0">
                  <c:v>655137</c:v>
                </c:pt>
                <c:pt idx="6" formatCode="#,##0">
                  <c:v>650740</c:v>
                </c:pt>
                <c:pt idx="7" formatCode="#,##0">
                  <c:v>646185</c:v>
                </c:pt>
                <c:pt idx="8" formatCode="#,##0">
                  <c:v>654634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0013824"/>
        <c:axId val="110019712"/>
      </c:barChart>
      <c:catAx>
        <c:axId val="110013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10019712"/>
        <c:crosses val="autoZero"/>
        <c:auto val="1"/>
        <c:lblAlgn val="ctr"/>
        <c:lblOffset val="100"/>
        <c:noMultiLvlLbl val="0"/>
      </c:catAx>
      <c:valAx>
        <c:axId val="110019712"/>
        <c:scaling>
          <c:orientation val="minMax"/>
          <c:max val="3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001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333333333333388E-2"/>
          <c:y val="0.83052804960679705"/>
          <c:w val="0.90776990376202948"/>
          <c:h val="6.990059917627181E-2"/>
        </c:manualLayout>
      </c:layout>
      <c:overlay val="0"/>
      <c:txPr>
        <a:bodyPr/>
        <a:lstStyle/>
        <a:p>
          <a:pPr>
            <a:defRPr sz="1200" b="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Total </a:t>
            </a:r>
            <a:r>
              <a:rPr lang="en-US" dirty="0" smtClean="0"/>
              <a:t>Liability in Billions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661028482550787E-2"/>
          <c:y val="0.13405832084796099"/>
          <c:w val="0.91736366287547388"/>
          <c:h val="0.60040150571270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Non-ACA Liability</c:v>
                </c:pt>
              </c:strCache>
            </c:strRef>
          </c:tx>
          <c:spPr>
            <a:solidFill>
              <a:srgbClr val="2D76D7"/>
            </a:solidFill>
          </c:spPr>
          <c:invertIfNegative val="0"/>
          <c:dLbls>
            <c:dLbl>
              <c:idx val="6"/>
              <c:layout>
                <c:manualLayout>
                  <c:x val="1.54320987654321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9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  <c:pt idx="5">
                  <c:v>FY2016</c:v>
                </c:pt>
                <c:pt idx="6">
                  <c:v>FY2017</c:v>
                </c:pt>
                <c:pt idx="7">
                  <c:v>FY2018 est.</c:v>
                </c:pt>
                <c:pt idx="8">
                  <c:v>FY2019 proj.</c:v>
                </c:pt>
              </c:strCache>
            </c:strRef>
          </c:cat>
          <c:val>
            <c:numRef>
              <c:f>Sheet1!$B$2:$B$16</c:f>
              <c:numCache>
                <c:formatCode>"$"#,##0.0_);\("$"#,##0.0\)</c:formatCode>
                <c:ptCount val="9"/>
                <c:pt idx="0">
                  <c:v>10.428774900000001</c:v>
                </c:pt>
                <c:pt idx="1">
                  <c:v>10.5137179</c:v>
                </c:pt>
                <c:pt idx="2">
                  <c:v>9.8131533999999991</c:v>
                </c:pt>
                <c:pt idx="3">
                  <c:v>10.228508999999999</c:v>
                </c:pt>
                <c:pt idx="4">
                  <c:v>10.5216931</c:v>
                </c:pt>
                <c:pt idx="5">
                  <c:v>10.175020699999999</c:v>
                </c:pt>
                <c:pt idx="6">
                  <c:v>10.307703199999999</c:v>
                </c:pt>
                <c:pt idx="7">
                  <c:v>11.573934299999999</c:v>
                </c:pt>
                <c:pt idx="8">
                  <c:v>11.7428721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ACA Newly Eligible Liability</c:v>
                </c:pt>
              </c:strCache>
            </c:strRef>
          </c:tx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Sheet1!$A$2:$A$16</c:f>
              <c:strCache>
                <c:ptCount val="9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  <c:pt idx="5">
                  <c:v>FY2016</c:v>
                </c:pt>
                <c:pt idx="6">
                  <c:v>FY2017</c:v>
                </c:pt>
                <c:pt idx="7">
                  <c:v>FY2018 est.</c:v>
                </c:pt>
                <c:pt idx="8">
                  <c:v>FY2019 proj.</c:v>
                </c:pt>
              </c:strCache>
            </c:strRef>
          </c:cat>
          <c:val>
            <c:numRef>
              <c:f>Sheet1!$C$2:$C$16</c:f>
              <c:numCache>
                <c:formatCode>"$"#,##0.0_);\("$"#,##0.0\)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0.39100200000000002</c:v>
                </c:pt>
                <c:pt idx="4">
                  <c:v>1.8115589999999999</c:v>
                </c:pt>
                <c:pt idx="5">
                  <c:v>2.2575940999999999</c:v>
                </c:pt>
                <c:pt idx="6">
                  <c:v>2.8198148999999999</c:v>
                </c:pt>
                <c:pt idx="7">
                  <c:v>2.5890179</c:v>
                </c:pt>
                <c:pt idx="8">
                  <c:v>2.4950641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9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  <c:pt idx="5">
                  <c:v>FY2016</c:v>
                </c:pt>
                <c:pt idx="6">
                  <c:v>FY2017</c:v>
                </c:pt>
                <c:pt idx="7">
                  <c:v>FY2018 est.</c:v>
                </c:pt>
                <c:pt idx="8">
                  <c:v>FY2019 proj.</c:v>
                </c:pt>
              </c:strCache>
            </c:strRef>
          </c:cat>
          <c:val>
            <c:numRef>
              <c:f>Sheet1!$D$2:$D$16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6214528"/>
        <c:axId val="126216064"/>
      </c:barChart>
      <c:catAx>
        <c:axId val="1262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216064"/>
        <c:crosses val="autoZero"/>
        <c:auto val="1"/>
        <c:lblAlgn val="ctr"/>
        <c:lblOffset val="100"/>
        <c:noMultiLvlLbl val="0"/>
      </c:catAx>
      <c:valAx>
        <c:axId val="126216064"/>
        <c:scaling>
          <c:orientation val="minMax"/>
        </c:scaling>
        <c:delete val="0"/>
        <c:axPos val="l"/>
        <c:majorGridlines/>
        <c:numFmt formatCode="&quot;$&quot;#,##0.0_);\(&quot;$&quot;#,##0.0\)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262145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946583247383602"/>
          <c:y val="0.94449567098810527"/>
          <c:w val="0.67623579788480581"/>
          <c:h val="5.550429523772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0.30121</cdr:x>
      <cdr:y>0.91172</cdr:y>
    </cdr:from>
    <cdr:to>
      <cdr:x>0.73089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794958" y="5702061"/>
          <a:ext cx="3987130" cy="55208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0.80064</cdr:x>
      <cdr:y>0.1763</cdr:y>
    </cdr:from>
    <cdr:to>
      <cdr:x>0.86827</cdr:x>
      <cdr:y>0.22373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8965" y="797937"/>
          <a:ext cx="556567" cy="21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0.26751</cdr:x>
      <cdr:y>0.31003</cdr:y>
    </cdr:from>
    <cdr:to>
      <cdr:x>0.38635</cdr:x>
      <cdr:y>0.35185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190528" y="1370912"/>
          <a:ext cx="973122" cy="184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 smtClean="0"/>
            <a:t>  SMART Act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0.78431</cdr:x>
      <cdr:y>0.16341</cdr:y>
    </cdr:from>
    <cdr:to>
      <cdr:x>0.86275</cdr:x>
      <cdr:y>0.23472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54588" y="739587"/>
          <a:ext cx="645459" cy="32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0.79902</cdr:x>
      <cdr:y>0.13964</cdr:y>
    </cdr:from>
    <cdr:to>
      <cdr:x>0.85621</cdr:x>
      <cdr:y>0.21986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75612" y="632012"/>
          <a:ext cx="470647" cy="363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0.38985</cdr:x>
      <cdr:y>0.28587</cdr:y>
    </cdr:from>
    <cdr:to>
      <cdr:x>0.45634</cdr:x>
      <cdr:y>0.34987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92367" y="1264102"/>
          <a:ext cx="544464" cy="282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  ACA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0.565</cdr:x>
      <cdr:y>0.21073</cdr:y>
    </cdr:from>
    <cdr:to>
      <cdr:x>0.64667</cdr:x>
      <cdr:y>0.26304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26592" y="931819"/>
          <a:ext cx="668739" cy="231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="1" dirty="0"/>
        </a:p>
      </cdr:txBody>
    </cdr:sp>
  </cdr:relSizeAnchor>
  <cdr:relSizeAnchor xmlns:cdr="http://schemas.openxmlformats.org/drawingml/2006/chartDrawing">
    <cdr:from>
      <cdr:x>0.87324</cdr:x>
      <cdr:y>0.20132</cdr:y>
    </cdr:from>
    <cdr:to>
      <cdr:x>0.98435</cdr:x>
      <cdr:y>0.26677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86416" y="911180"/>
          <a:ext cx="914391" cy="296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13F5EB3B-EC53-4FDA-B37C-E494230C2DCF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926E5C1B-9670-4133-B2F8-EB29944817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44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2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6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6.jpe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6.jpeg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853" y="1507"/>
            <a:ext cx="6852147" cy="8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dirty="0" smtClean="0"/>
              <a:t>www2.illinois.gov/hfs</a:t>
            </a:r>
            <a:endParaRPr lang="fr-FR" alt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748215" y="6605516"/>
            <a:ext cx="395785" cy="25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99C324-3C79-4786-AA98-F9761C88DBE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99419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563" y="3367088"/>
            <a:ext cx="9763126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8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27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25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0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42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43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94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22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56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26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2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/>
          </p:cNvSpPr>
          <p:nvPr/>
        </p:nvSpPr>
        <p:spPr>
          <a:xfrm>
            <a:off x="4318001" y="2301877"/>
            <a:ext cx="4822825" cy="4556125"/>
          </a:xfrm>
          <a:prstGeom prst="rect">
            <a:avLst/>
          </a:prstGeom>
          <a:solidFill>
            <a:srgbClr val="91B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doc id"/>
          <p:cNvSpPr txBox="1">
            <a:spLocks noChangeArrowheads="1"/>
          </p:cNvSpPr>
          <p:nvPr/>
        </p:nvSpPr>
        <p:spPr bwMode="auto">
          <a:xfrm>
            <a:off x="8613776" y="36513"/>
            <a:ext cx="3016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" name="McK Title Elements"/>
          <p:cNvGrpSpPr>
            <a:grpSpLocks/>
          </p:cNvGrpSpPr>
          <p:nvPr/>
        </p:nvGrpSpPr>
        <p:grpSpPr bwMode="auto">
          <a:xfrm>
            <a:off x="1" y="0"/>
            <a:ext cx="9140825" cy="6859588"/>
            <a:chOff x="0" y="0"/>
            <a:chExt cx="5643" cy="4235"/>
          </a:xfrm>
        </p:grpSpPr>
        <p:sp>
          <p:nvSpPr>
            <p:cNvPr id="8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/>
          </p:nvSpPr>
          <p:spPr bwMode="auto">
            <a:xfrm>
              <a:off x="1663" y="3732"/>
              <a:ext cx="322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</a:rPr>
                <a:t>CONFIDENTIAL AND PROPRIETARY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1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4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5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"/>
            <a:ext cx="66675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http://2.bp.blogspot.com/-w4kZ91ZurSI/TjhKaHWWs2I/AAAAAAAAAIY/nVOVRIfHPjQ/s1600/NY+coat+of+arms+2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24733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/>
          </p:cNvSpPr>
          <p:nvPr/>
        </p:nvSpPr>
        <p:spPr>
          <a:xfrm>
            <a:off x="1" y="2335953"/>
            <a:ext cx="9140760" cy="82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  <a:scene3d>
            <a:camera prst="orthographicFront"/>
            <a:lightRig rig="threePt" dir="t"/>
          </a:scene3d>
          <a:sp3d>
            <a:bevelT w="63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9" name="Freeform 53"/>
          <p:cNvSpPr>
            <a:spLocks/>
          </p:cNvSpPr>
          <p:nvPr/>
        </p:nvSpPr>
        <p:spPr bwMode="gray">
          <a:xfrm>
            <a:off x="5729288" y="2830513"/>
            <a:ext cx="2000250" cy="3498850"/>
          </a:xfrm>
          <a:custGeom>
            <a:avLst/>
            <a:gdLst>
              <a:gd name="T0" fmla="*/ 247 w 415"/>
              <a:gd name="T1" fmla="*/ 720 h 726"/>
              <a:gd name="T2" fmla="*/ 235 w 415"/>
              <a:gd name="T3" fmla="*/ 708 h 726"/>
              <a:gd name="T4" fmla="*/ 229 w 415"/>
              <a:gd name="T5" fmla="*/ 672 h 726"/>
              <a:gd name="T6" fmla="*/ 223 w 415"/>
              <a:gd name="T7" fmla="*/ 642 h 726"/>
              <a:gd name="T8" fmla="*/ 199 w 415"/>
              <a:gd name="T9" fmla="*/ 618 h 726"/>
              <a:gd name="T10" fmla="*/ 169 w 415"/>
              <a:gd name="T11" fmla="*/ 612 h 726"/>
              <a:gd name="T12" fmla="*/ 151 w 415"/>
              <a:gd name="T13" fmla="*/ 594 h 726"/>
              <a:gd name="T14" fmla="*/ 127 w 415"/>
              <a:gd name="T15" fmla="*/ 570 h 726"/>
              <a:gd name="T16" fmla="*/ 133 w 415"/>
              <a:gd name="T17" fmla="*/ 528 h 726"/>
              <a:gd name="T18" fmla="*/ 139 w 415"/>
              <a:gd name="T19" fmla="*/ 498 h 726"/>
              <a:gd name="T20" fmla="*/ 133 w 415"/>
              <a:gd name="T21" fmla="*/ 480 h 726"/>
              <a:gd name="T22" fmla="*/ 115 w 415"/>
              <a:gd name="T23" fmla="*/ 474 h 726"/>
              <a:gd name="T24" fmla="*/ 91 w 415"/>
              <a:gd name="T25" fmla="*/ 468 h 726"/>
              <a:gd name="T26" fmla="*/ 85 w 415"/>
              <a:gd name="T27" fmla="*/ 432 h 726"/>
              <a:gd name="T28" fmla="*/ 55 w 415"/>
              <a:gd name="T29" fmla="*/ 414 h 726"/>
              <a:gd name="T30" fmla="*/ 31 w 415"/>
              <a:gd name="T31" fmla="*/ 390 h 726"/>
              <a:gd name="T32" fmla="*/ 6 w 415"/>
              <a:gd name="T33" fmla="*/ 360 h 726"/>
              <a:gd name="T34" fmla="*/ 0 w 415"/>
              <a:gd name="T35" fmla="*/ 330 h 726"/>
              <a:gd name="T36" fmla="*/ 13 w 415"/>
              <a:gd name="T37" fmla="*/ 294 h 726"/>
              <a:gd name="T38" fmla="*/ 19 w 415"/>
              <a:gd name="T39" fmla="*/ 258 h 726"/>
              <a:gd name="T40" fmla="*/ 43 w 415"/>
              <a:gd name="T41" fmla="*/ 234 h 726"/>
              <a:gd name="T42" fmla="*/ 49 w 415"/>
              <a:gd name="T43" fmla="*/ 204 h 726"/>
              <a:gd name="T44" fmla="*/ 37 w 415"/>
              <a:gd name="T45" fmla="*/ 174 h 726"/>
              <a:gd name="T46" fmla="*/ 61 w 415"/>
              <a:gd name="T47" fmla="*/ 150 h 726"/>
              <a:gd name="T48" fmla="*/ 97 w 415"/>
              <a:gd name="T49" fmla="*/ 138 h 726"/>
              <a:gd name="T50" fmla="*/ 115 w 415"/>
              <a:gd name="T51" fmla="*/ 102 h 726"/>
              <a:gd name="T52" fmla="*/ 121 w 415"/>
              <a:gd name="T53" fmla="*/ 66 h 726"/>
              <a:gd name="T54" fmla="*/ 97 w 415"/>
              <a:gd name="T55" fmla="*/ 42 h 726"/>
              <a:gd name="T56" fmla="*/ 73 w 415"/>
              <a:gd name="T57" fmla="*/ 18 h 726"/>
              <a:gd name="T58" fmla="*/ 115 w 415"/>
              <a:gd name="T59" fmla="*/ 12 h 726"/>
              <a:gd name="T60" fmla="*/ 163 w 415"/>
              <a:gd name="T61" fmla="*/ 6 h 726"/>
              <a:gd name="T62" fmla="*/ 211 w 415"/>
              <a:gd name="T63" fmla="*/ 6 h 726"/>
              <a:gd name="T64" fmla="*/ 259 w 415"/>
              <a:gd name="T65" fmla="*/ 6 h 726"/>
              <a:gd name="T66" fmla="*/ 301 w 415"/>
              <a:gd name="T67" fmla="*/ 0 h 726"/>
              <a:gd name="T68" fmla="*/ 343 w 415"/>
              <a:gd name="T69" fmla="*/ 6 h 726"/>
              <a:gd name="T70" fmla="*/ 355 w 415"/>
              <a:gd name="T71" fmla="*/ 48 h 726"/>
              <a:gd name="T72" fmla="*/ 373 w 415"/>
              <a:gd name="T73" fmla="*/ 78 h 726"/>
              <a:gd name="T74" fmla="*/ 379 w 415"/>
              <a:gd name="T75" fmla="*/ 120 h 726"/>
              <a:gd name="T76" fmla="*/ 385 w 415"/>
              <a:gd name="T77" fmla="*/ 162 h 726"/>
              <a:gd name="T78" fmla="*/ 391 w 415"/>
              <a:gd name="T79" fmla="*/ 204 h 726"/>
              <a:gd name="T80" fmla="*/ 391 w 415"/>
              <a:gd name="T81" fmla="*/ 252 h 726"/>
              <a:gd name="T82" fmla="*/ 397 w 415"/>
              <a:gd name="T83" fmla="*/ 300 h 726"/>
              <a:gd name="T84" fmla="*/ 397 w 415"/>
              <a:gd name="T85" fmla="*/ 348 h 726"/>
              <a:gd name="T86" fmla="*/ 403 w 415"/>
              <a:gd name="T87" fmla="*/ 390 h 726"/>
              <a:gd name="T88" fmla="*/ 397 w 415"/>
              <a:gd name="T89" fmla="*/ 420 h 726"/>
              <a:gd name="T90" fmla="*/ 403 w 415"/>
              <a:gd name="T91" fmla="*/ 438 h 726"/>
              <a:gd name="T92" fmla="*/ 415 w 415"/>
              <a:gd name="T93" fmla="*/ 474 h 726"/>
              <a:gd name="T94" fmla="*/ 403 w 415"/>
              <a:gd name="T95" fmla="*/ 510 h 726"/>
              <a:gd name="T96" fmla="*/ 391 w 415"/>
              <a:gd name="T97" fmla="*/ 522 h 726"/>
              <a:gd name="T98" fmla="*/ 385 w 415"/>
              <a:gd name="T99" fmla="*/ 540 h 726"/>
              <a:gd name="T100" fmla="*/ 379 w 415"/>
              <a:gd name="T101" fmla="*/ 564 h 726"/>
              <a:gd name="T102" fmla="*/ 367 w 415"/>
              <a:gd name="T103" fmla="*/ 576 h 726"/>
              <a:gd name="T104" fmla="*/ 367 w 415"/>
              <a:gd name="T105" fmla="*/ 600 h 726"/>
              <a:gd name="T106" fmla="*/ 367 w 415"/>
              <a:gd name="T107" fmla="*/ 606 h 726"/>
              <a:gd name="T108" fmla="*/ 355 w 415"/>
              <a:gd name="T109" fmla="*/ 630 h 726"/>
              <a:gd name="T110" fmla="*/ 355 w 415"/>
              <a:gd name="T111" fmla="*/ 654 h 726"/>
              <a:gd name="T112" fmla="*/ 331 w 415"/>
              <a:gd name="T113" fmla="*/ 666 h 726"/>
              <a:gd name="T114" fmla="*/ 337 w 415"/>
              <a:gd name="T115" fmla="*/ 696 h 726"/>
              <a:gd name="T116" fmla="*/ 307 w 415"/>
              <a:gd name="T117" fmla="*/ 702 h 726"/>
              <a:gd name="T118" fmla="*/ 271 w 415"/>
              <a:gd name="T119" fmla="*/ 690 h 726"/>
              <a:gd name="T120" fmla="*/ 259 w 415"/>
              <a:gd name="T121" fmla="*/ 714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5" h="726">
                <a:moveTo>
                  <a:pt x="265" y="720"/>
                </a:moveTo>
                <a:lnTo>
                  <a:pt x="265" y="726"/>
                </a:lnTo>
                <a:lnTo>
                  <a:pt x="259" y="726"/>
                </a:lnTo>
                <a:lnTo>
                  <a:pt x="259" y="720"/>
                </a:lnTo>
                <a:lnTo>
                  <a:pt x="253" y="720"/>
                </a:lnTo>
                <a:lnTo>
                  <a:pt x="253" y="714"/>
                </a:lnTo>
                <a:lnTo>
                  <a:pt x="247" y="714"/>
                </a:lnTo>
                <a:lnTo>
                  <a:pt x="247" y="720"/>
                </a:lnTo>
                <a:lnTo>
                  <a:pt x="253" y="720"/>
                </a:lnTo>
                <a:lnTo>
                  <a:pt x="247" y="720"/>
                </a:lnTo>
                <a:lnTo>
                  <a:pt x="247" y="726"/>
                </a:lnTo>
                <a:lnTo>
                  <a:pt x="247" y="720"/>
                </a:lnTo>
                <a:lnTo>
                  <a:pt x="241" y="720"/>
                </a:lnTo>
                <a:lnTo>
                  <a:pt x="235" y="720"/>
                </a:lnTo>
                <a:lnTo>
                  <a:pt x="235" y="714"/>
                </a:lnTo>
                <a:lnTo>
                  <a:pt x="235" y="708"/>
                </a:lnTo>
                <a:lnTo>
                  <a:pt x="229" y="702"/>
                </a:lnTo>
                <a:lnTo>
                  <a:pt x="229" y="696"/>
                </a:lnTo>
                <a:lnTo>
                  <a:pt x="229" y="690"/>
                </a:lnTo>
                <a:lnTo>
                  <a:pt x="223" y="690"/>
                </a:lnTo>
                <a:lnTo>
                  <a:pt x="223" y="684"/>
                </a:lnTo>
                <a:lnTo>
                  <a:pt x="223" y="678"/>
                </a:lnTo>
                <a:lnTo>
                  <a:pt x="229" y="678"/>
                </a:lnTo>
                <a:lnTo>
                  <a:pt x="229" y="672"/>
                </a:lnTo>
                <a:lnTo>
                  <a:pt x="229" y="666"/>
                </a:lnTo>
                <a:lnTo>
                  <a:pt x="223" y="666"/>
                </a:lnTo>
                <a:lnTo>
                  <a:pt x="223" y="660"/>
                </a:lnTo>
                <a:lnTo>
                  <a:pt x="223" y="654"/>
                </a:lnTo>
                <a:lnTo>
                  <a:pt x="217" y="654"/>
                </a:lnTo>
                <a:lnTo>
                  <a:pt x="217" y="648"/>
                </a:lnTo>
                <a:lnTo>
                  <a:pt x="223" y="648"/>
                </a:lnTo>
                <a:lnTo>
                  <a:pt x="223" y="642"/>
                </a:lnTo>
                <a:lnTo>
                  <a:pt x="217" y="642"/>
                </a:lnTo>
                <a:lnTo>
                  <a:pt x="217" y="636"/>
                </a:lnTo>
                <a:lnTo>
                  <a:pt x="217" y="630"/>
                </a:lnTo>
                <a:lnTo>
                  <a:pt x="211" y="630"/>
                </a:lnTo>
                <a:lnTo>
                  <a:pt x="205" y="630"/>
                </a:lnTo>
                <a:lnTo>
                  <a:pt x="205" y="624"/>
                </a:lnTo>
                <a:lnTo>
                  <a:pt x="205" y="618"/>
                </a:lnTo>
                <a:lnTo>
                  <a:pt x="199" y="618"/>
                </a:lnTo>
                <a:lnTo>
                  <a:pt x="193" y="618"/>
                </a:lnTo>
                <a:lnTo>
                  <a:pt x="193" y="612"/>
                </a:lnTo>
                <a:lnTo>
                  <a:pt x="187" y="612"/>
                </a:lnTo>
                <a:lnTo>
                  <a:pt x="187" y="606"/>
                </a:lnTo>
                <a:lnTo>
                  <a:pt x="181" y="606"/>
                </a:lnTo>
                <a:lnTo>
                  <a:pt x="181" y="612"/>
                </a:lnTo>
                <a:lnTo>
                  <a:pt x="175" y="612"/>
                </a:lnTo>
                <a:lnTo>
                  <a:pt x="169" y="612"/>
                </a:lnTo>
                <a:lnTo>
                  <a:pt x="169" y="606"/>
                </a:lnTo>
                <a:lnTo>
                  <a:pt x="175" y="606"/>
                </a:lnTo>
                <a:lnTo>
                  <a:pt x="175" y="600"/>
                </a:lnTo>
                <a:lnTo>
                  <a:pt x="169" y="600"/>
                </a:lnTo>
                <a:lnTo>
                  <a:pt x="163" y="600"/>
                </a:lnTo>
                <a:lnTo>
                  <a:pt x="163" y="594"/>
                </a:lnTo>
                <a:lnTo>
                  <a:pt x="157" y="594"/>
                </a:lnTo>
                <a:lnTo>
                  <a:pt x="151" y="594"/>
                </a:lnTo>
                <a:lnTo>
                  <a:pt x="151" y="588"/>
                </a:lnTo>
                <a:lnTo>
                  <a:pt x="145" y="588"/>
                </a:lnTo>
                <a:lnTo>
                  <a:pt x="145" y="582"/>
                </a:lnTo>
                <a:lnTo>
                  <a:pt x="139" y="582"/>
                </a:lnTo>
                <a:lnTo>
                  <a:pt x="139" y="576"/>
                </a:lnTo>
                <a:lnTo>
                  <a:pt x="133" y="576"/>
                </a:lnTo>
                <a:lnTo>
                  <a:pt x="133" y="570"/>
                </a:lnTo>
                <a:lnTo>
                  <a:pt x="127" y="570"/>
                </a:lnTo>
                <a:lnTo>
                  <a:pt x="127" y="564"/>
                </a:lnTo>
                <a:lnTo>
                  <a:pt x="127" y="558"/>
                </a:lnTo>
                <a:lnTo>
                  <a:pt x="127" y="552"/>
                </a:lnTo>
                <a:lnTo>
                  <a:pt x="127" y="546"/>
                </a:lnTo>
                <a:lnTo>
                  <a:pt x="133" y="546"/>
                </a:lnTo>
                <a:lnTo>
                  <a:pt x="133" y="540"/>
                </a:lnTo>
                <a:lnTo>
                  <a:pt x="133" y="534"/>
                </a:lnTo>
                <a:lnTo>
                  <a:pt x="133" y="528"/>
                </a:lnTo>
                <a:lnTo>
                  <a:pt x="139" y="528"/>
                </a:lnTo>
                <a:lnTo>
                  <a:pt x="139" y="522"/>
                </a:lnTo>
                <a:lnTo>
                  <a:pt x="145" y="522"/>
                </a:lnTo>
                <a:lnTo>
                  <a:pt x="145" y="516"/>
                </a:lnTo>
                <a:lnTo>
                  <a:pt x="145" y="510"/>
                </a:lnTo>
                <a:lnTo>
                  <a:pt x="139" y="510"/>
                </a:lnTo>
                <a:lnTo>
                  <a:pt x="139" y="504"/>
                </a:lnTo>
                <a:lnTo>
                  <a:pt x="139" y="498"/>
                </a:lnTo>
                <a:lnTo>
                  <a:pt x="145" y="498"/>
                </a:lnTo>
                <a:lnTo>
                  <a:pt x="145" y="492"/>
                </a:lnTo>
                <a:lnTo>
                  <a:pt x="151" y="492"/>
                </a:lnTo>
                <a:lnTo>
                  <a:pt x="151" y="486"/>
                </a:lnTo>
                <a:lnTo>
                  <a:pt x="145" y="486"/>
                </a:lnTo>
                <a:lnTo>
                  <a:pt x="145" y="480"/>
                </a:lnTo>
                <a:lnTo>
                  <a:pt x="139" y="480"/>
                </a:lnTo>
                <a:lnTo>
                  <a:pt x="133" y="480"/>
                </a:lnTo>
                <a:lnTo>
                  <a:pt x="133" y="474"/>
                </a:lnTo>
                <a:lnTo>
                  <a:pt x="127" y="474"/>
                </a:lnTo>
                <a:lnTo>
                  <a:pt x="127" y="480"/>
                </a:lnTo>
                <a:lnTo>
                  <a:pt x="127" y="474"/>
                </a:lnTo>
                <a:lnTo>
                  <a:pt x="127" y="480"/>
                </a:lnTo>
                <a:lnTo>
                  <a:pt x="127" y="474"/>
                </a:lnTo>
                <a:lnTo>
                  <a:pt x="121" y="474"/>
                </a:lnTo>
                <a:lnTo>
                  <a:pt x="115" y="474"/>
                </a:lnTo>
                <a:lnTo>
                  <a:pt x="109" y="474"/>
                </a:lnTo>
                <a:lnTo>
                  <a:pt x="109" y="480"/>
                </a:lnTo>
                <a:lnTo>
                  <a:pt x="103" y="486"/>
                </a:lnTo>
                <a:lnTo>
                  <a:pt x="97" y="486"/>
                </a:lnTo>
                <a:lnTo>
                  <a:pt x="97" y="480"/>
                </a:lnTo>
                <a:lnTo>
                  <a:pt x="91" y="480"/>
                </a:lnTo>
                <a:lnTo>
                  <a:pt x="91" y="474"/>
                </a:lnTo>
                <a:lnTo>
                  <a:pt x="91" y="468"/>
                </a:lnTo>
                <a:lnTo>
                  <a:pt x="85" y="462"/>
                </a:lnTo>
                <a:lnTo>
                  <a:pt x="91" y="462"/>
                </a:lnTo>
                <a:lnTo>
                  <a:pt x="91" y="456"/>
                </a:lnTo>
                <a:lnTo>
                  <a:pt x="91" y="450"/>
                </a:lnTo>
                <a:lnTo>
                  <a:pt x="85" y="450"/>
                </a:lnTo>
                <a:lnTo>
                  <a:pt x="85" y="444"/>
                </a:lnTo>
                <a:lnTo>
                  <a:pt x="85" y="438"/>
                </a:lnTo>
                <a:lnTo>
                  <a:pt x="85" y="432"/>
                </a:lnTo>
                <a:lnTo>
                  <a:pt x="79" y="432"/>
                </a:lnTo>
                <a:lnTo>
                  <a:pt x="79" y="426"/>
                </a:lnTo>
                <a:lnTo>
                  <a:pt x="73" y="426"/>
                </a:lnTo>
                <a:lnTo>
                  <a:pt x="67" y="426"/>
                </a:lnTo>
                <a:lnTo>
                  <a:pt x="67" y="420"/>
                </a:lnTo>
                <a:lnTo>
                  <a:pt x="61" y="420"/>
                </a:lnTo>
                <a:lnTo>
                  <a:pt x="61" y="414"/>
                </a:lnTo>
                <a:lnTo>
                  <a:pt x="55" y="414"/>
                </a:lnTo>
                <a:lnTo>
                  <a:pt x="49" y="414"/>
                </a:lnTo>
                <a:lnTo>
                  <a:pt x="49" y="408"/>
                </a:lnTo>
                <a:lnTo>
                  <a:pt x="49" y="402"/>
                </a:lnTo>
                <a:lnTo>
                  <a:pt x="43" y="402"/>
                </a:lnTo>
                <a:lnTo>
                  <a:pt x="37" y="402"/>
                </a:lnTo>
                <a:lnTo>
                  <a:pt x="37" y="396"/>
                </a:lnTo>
                <a:lnTo>
                  <a:pt x="37" y="390"/>
                </a:lnTo>
                <a:lnTo>
                  <a:pt x="31" y="390"/>
                </a:lnTo>
                <a:lnTo>
                  <a:pt x="31" y="384"/>
                </a:lnTo>
                <a:lnTo>
                  <a:pt x="25" y="384"/>
                </a:lnTo>
                <a:lnTo>
                  <a:pt x="19" y="378"/>
                </a:lnTo>
                <a:lnTo>
                  <a:pt x="19" y="372"/>
                </a:lnTo>
                <a:lnTo>
                  <a:pt x="19" y="366"/>
                </a:lnTo>
                <a:lnTo>
                  <a:pt x="13" y="366"/>
                </a:lnTo>
                <a:lnTo>
                  <a:pt x="13" y="360"/>
                </a:lnTo>
                <a:lnTo>
                  <a:pt x="6" y="360"/>
                </a:lnTo>
                <a:lnTo>
                  <a:pt x="6" y="354"/>
                </a:lnTo>
                <a:lnTo>
                  <a:pt x="13" y="354"/>
                </a:lnTo>
                <a:lnTo>
                  <a:pt x="13" y="348"/>
                </a:lnTo>
                <a:lnTo>
                  <a:pt x="6" y="348"/>
                </a:lnTo>
                <a:lnTo>
                  <a:pt x="6" y="342"/>
                </a:lnTo>
                <a:lnTo>
                  <a:pt x="0" y="342"/>
                </a:lnTo>
                <a:lnTo>
                  <a:pt x="0" y="336"/>
                </a:lnTo>
                <a:lnTo>
                  <a:pt x="0" y="330"/>
                </a:lnTo>
                <a:lnTo>
                  <a:pt x="0" y="324"/>
                </a:lnTo>
                <a:lnTo>
                  <a:pt x="0" y="318"/>
                </a:lnTo>
                <a:lnTo>
                  <a:pt x="0" y="312"/>
                </a:lnTo>
                <a:lnTo>
                  <a:pt x="0" y="306"/>
                </a:lnTo>
                <a:lnTo>
                  <a:pt x="0" y="300"/>
                </a:lnTo>
                <a:lnTo>
                  <a:pt x="6" y="300"/>
                </a:lnTo>
                <a:lnTo>
                  <a:pt x="6" y="294"/>
                </a:lnTo>
                <a:lnTo>
                  <a:pt x="13" y="294"/>
                </a:lnTo>
                <a:lnTo>
                  <a:pt x="13" y="288"/>
                </a:lnTo>
                <a:lnTo>
                  <a:pt x="13" y="282"/>
                </a:lnTo>
                <a:lnTo>
                  <a:pt x="13" y="276"/>
                </a:lnTo>
                <a:lnTo>
                  <a:pt x="13" y="270"/>
                </a:lnTo>
                <a:lnTo>
                  <a:pt x="6" y="270"/>
                </a:lnTo>
                <a:lnTo>
                  <a:pt x="13" y="270"/>
                </a:lnTo>
                <a:lnTo>
                  <a:pt x="13" y="264"/>
                </a:lnTo>
                <a:lnTo>
                  <a:pt x="19" y="258"/>
                </a:lnTo>
                <a:lnTo>
                  <a:pt x="25" y="258"/>
                </a:lnTo>
                <a:lnTo>
                  <a:pt x="31" y="258"/>
                </a:lnTo>
                <a:lnTo>
                  <a:pt x="37" y="258"/>
                </a:lnTo>
                <a:lnTo>
                  <a:pt x="37" y="252"/>
                </a:lnTo>
                <a:lnTo>
                  <a:pt x="37" y="246"/>
                </a:lnTo>
                <a:lnTo>
                  <a:pt x="37" y="240"/>
                </a:lnTo>
                <a:lnTo>
                  <a:pt x="37" y="234"/>
                </a:lnTo>
                <a:lnTo>
                  <a:pt x="43" y="234"/>
                </a:lnTo>
                <a:lnTo>
                  <a:pt x="43" y="228"/>
                </a:lnTo>
                <a:lnTo>
                  <a:pt x="43" y="222"/>
                </a:lnTo>
                <a:lnTo>
                  <a:pt x="49" y="222"/>
                </a:lnTo>
                <a:lnTo>
                  <a:pt x="49" y="216"/>
                </a:lnTo>
                <a:lnTo>
                  <a:pt x="49" y="210"/>
                </a:lnTo>
                <a:lnTo>
                  <a:pt x="55" y="210"/>
                </a:lnTo>
                <a:lnTo>
                  <a:pt x="55" y="204"/>
                </a:lnTo>
                <a:lnTo>
                  <a:pt x="49" y="204"/>
                </a:lnTo>
                <a:lnTo>
                  <a:pt x="49" y="198"/>
                </a:lnTo>
                <a:lnTo>
                  <a:pt x="49" y="192"/>
                </a:lnTo>
                <a:lnTo>
                  <a:pt x="43" y="186"/>
                </a:lnTo>
                <a:lnTo>
                  <a:pt x="43" y="192"/>
                </a:lnTo>
                <a:lnTo>
                  <a:pt x="43" y="186"/>
                </a:lnTo>
                <a:lnTo>
                  <a:pt x="37" y="186"/>
                </a:lnTo>
                <a:lnTo>
                  <a:pt x="37" y="180"/>
                </a:lnTo>
                <a:lnTo>
                  <a:pt x="37" y="174"/>
                </a:lnTo>
                <a:lnTo>
                  <a:pt x="37" y="168"/>
                </a:lnTo>
                <a:lnTo>
                  <a:pt x="37" y="162"/>
                </a:lnTo>
                <a:lnTo>
                  <a:pt x="37" y="156"/>
                </a:lnTo>
                <a:lnTo>
                  <a:pt x="43" y="156"/>
                </a:lnTo>
                <a:lnTo>
                  <a:pt x="49" y="156"/>
                </a:lnTo>
                <a:lnTo>
                  <a:pt x="55" y="156"/>
                </a:lnTo>
                <a:lnTo>
                  <a:pt x="55" y="150"/>
                </a:lnTo>
                <a:lnTo>
                  <a:pt x="61" y="150"/>
                </a:lnTo>
                <a:lnTo>
                  <a:pt x="67" y="150"/>
                </a:lnTo>
                <a:lnTo>
                  <a:pt x="73" y="150"/>
                </a:lnTo>
                <a:lnTo>
                  <a:pt x="79" y="150"/>
                </a:lnTo>
                <a:lnTo>
                  <a:pt x="79" y="144"/>
                </a:lnTo>
                <a:lnTo>
                  <a:pt x="85" y="144"/>
                </a:lnTo>
                <a:lnTo>
                  <a:pt x="85" y="138"/>
                </a:lnTo>
                <a:lnTo>
                  <a:pt x="91" y="138"/>
                </a:lnTo>
                <a:lnTo>
                  <a:pt x="97" y="138"/>
                </a:lnTo>
                <a:lnTo>
                  <a:pt x="103" y="132"/>
                </a:lnTo>
                <a:lnTo>
                  <a:pt x="109" y="132"/>
                </a:lnTo>
                <a:lnTo>
                  <a:pt x="109" y="126"/>
                </a:lnTo>
                <a:lnTo>
                  <a:pt x="109" y="120"/>
                </a:lnTo>
                <a:lnTo>
                  <a:pt x="109" y="114"/>
                </a:lnTo>
                <a:lnTo>
                  <a:pt x="109" y="108"/>
                </a:lnTo>
                <a:lnTo>
                  <a:pt x="115" y="108"/>
                </a:lnTo>
                <a:lnTo>
                  <a:pt x="115" y="102"/>
                </a:lnTo>
                <a:lnTo>
                  <a:pt x="121" y="102"/>
                </a:lnTo>
                <a:lnTo>
                  <a:pt x="121" y="96"/>
                </a:lnTo>
                <a:lnTo>
                  <a:pt x="121" y="90"/>
                </a:lnTo>
                <a:lnTo>
                  <a:pt x="121" y="84"/>
                </a:lnTo>
                <a:lnTo>
                  <a:pt x="121" y="78"/>
                </a:lnTo>
                <a:lnTo>
                  <a:pt x="127" y="78"/>
                </a:lnTo>
                <a:lnTo>
                  <a:pt x="121" y="72"/>
                </a:lnTo>
                <a:lnTo>
                  <a:pt x="121" y="66"/>
                </a:lnTo>
                <a:lnTo>
                  <a:pt x="121" y="60"/>
                </a:lnTo>
                <a:lnTo>
                  <a:pt x="115" y="60"/>
                </a:lnTo>
                <a:lnTo>
                  <a:pt x="115" y="54"/>
                </a:lnTo>
                <a:lnTo>
                  <a:pt x="109" y="54"/>
                </a:lnTo>
                <a:lnTo>
                  <a:pt x="103" y="54"/>
                </a:lnTo>
                <a:lnTo>
                  <a:pt x="103" y="48"/>
                </a:lnTo>
                <a:lnTo>
                  <a:pt x="97" y="48"/>
                </a:lnTo>
                <a:lnTo>
                  <a:pt x="97" y="42"/>
                </a:lnTo>
                <a:lnTo>
                  <a:pt x="97" y="36"/>
                </a:lnTo>
                <a:lnTo>
                  <a:pt x="91" y="36"/>
                </a:lnTo>
                <a:lnTo>
                  <a:pt x="91" y="30"/>
                </a:lnTo>
                <a:lnTo>
                  <a:pt x="85" y="30"/>
                </a:lnTo>
                <a:lnTo>
                  <a:pt x="85" y="24"/>
                </a:lnTo>
                <a:lnTo>
                  <a:pt x="79" y="24"/>
                </a:lnTo>
                <a:lnTo>
                  <a:pt x="79" y="18"/>
                </a:lnTo>
                <a:lnTo>
                  <a:pt x="73" y="18"/>
                </a:lnTo>
                <a:lnTo>
                  <a:pt x="73" y="12"/>
                </a:lnTo>
                <a:lnTo>
                  <a:pt x="79" y="12"/>
                </a:lnTo>
                <a:lnTo>
                  <a:pt x="85" y="12"/>
                </a:lnTo>
                <a:lnTo>
                  <a:pt x="91" y="12"/>
                </a:lnTo>
                <a:lnTo>
                  <a:pt x="97" y="12"/>
                </a:lnTo>
                <a:lnTo>
                  <a:pt x="103" y="12"/>
                </a:lnTo>
                <a:lnTo>
                  <a:pt x="109" y="12"/>
                </a:lnTo>
                <a:lnTo>
                  <a:pt x="115" y="12"/>
                </a:lnTo>
                <a:lnTo>
                  <a:pt x="121" y="12"/>
                </a:lnTo>
                <a:lnTo>
                  <a:pt x="127" y="12"/>
                </a:lnTo>
                <a:lnTo>
                  <a:pt x="133" y="12"/>
                </a:lnTo>
                <a:lnTo>
                  <a:pt x="139" y="12"/>
                </a:lnTo>
                <a:lnTo>
                  <a:pt x="145" y="12"/>
                </a:lnTo>
                <a:lnTo>
                  <a:pt x="151" y="12"/>
                </a:lnTo>
                <a:lnTo>
                  <a:pt x="157" y="6"/>
                </a:lnTo>
                <a:lnTo>
                  <a:pt x="163" y="6"/>
                </a:lnTo>
                <a:lnTo>
                  <a:pt x="169" y="6"/>
                </a:lnTo>
                <a:lnTo>
                  <a:pt x="175" y="6"/>
                </a:lnTo>
                <a:lnTo>
                  <a:pt x="181" y="6"/>
                </a:lnTo>
                <a:lnTo>
                  <a:pt x="187" y="6"/>
                </a:lnTo>
                <a:lnTo>
                  <a:pt x="193" y="6"/>
                </a:lnTo>
                <a:lnTo>
                  <a:pt x="199" y="6"/>
                </a:lnTo>
                <a:lnTo>
                  <a:pt x="205" y="6"/>
                </a:lnTo>
                <a:lnTo>
                  <a:pt x="211" y="6"/>
                </a:lnTo>
                <a:lnTo>
                  <a:pt x="217" y="6"/>
                </a:lnTo>
                <a:lnTo>
                  <a:pt x="223" y="6"/>
                </a:lnTo>
                <a:lnTo>
                  <a:pt x="229" y="6"/>
                </a:lnTo>
                <a:lnTo>
                  <a:pt x="235" y="6"/>
                </a:lnTo>
                <a:lnTo>
                  <a:pt x="241" y="6"/>
                </a:lnTo>
                <a:lnTo>
                  <a:pt x="247" y="6"/>
                </a:lnTo>
                <a:lnTo>
                  <a:pt x="253" y="6"/>
                </a:lnTo>
                <a:lnTo>
                  <a:pt x="259" y="6"/>
                </a:lnTo>
                <a:lnTo>
                  <a:pt x="265" y="6"/>
                </a:lnTo>
                <a:lnTo>
                  <a:pt x="271" y="6"/>
                </a:lnTo>
                <a:lnTo>
                  <a:pt x="277" y="6"/>
                </a:lnTo>
                <a:lnTo>
                  <a:pt x="277" y="0"/>
                </a:lnTo>
                <a:lnTo>
                  <a:pt x="283" y="0"/>
                </a:lnTo>
                <a:lnTo>
                  <a:pt x="289" y="0"/>
                </a:lnTo>
                <a:lnTo>
                  <a:pt x="295" y="0"/>
                </a:lnTo>
                <a:lnTo>
                  <a:pt x="301" y="0"/>
                </a:lnTo>
                <a:lnTo>
                  <a:pt x="307" y="0"/>
                </a:lnTo>
                <a:lnTo>
                  <a:pt x="313" y="0"/>
                </a:lnTo>
                <a:lnTo>
                  <a:pt x="319" y="0"/>
                </a:lnTo>
                <a:lnTo>
                  <a:pt x="325" y="0"/>
                </a:lnTo>
                <a:lnTo>
                  <a:pt x="331" y="0"/>
                </a:lnTo>
                <a:lnTo>
                  <a:pt x="337" y="0"/>
                </a:lnTo>
                <a:lnTo>
                  <a:pt x="343" y="0"/>
                </a:lnTo>
                <a:lnTo>
                  <a:pt x="343" y="6"/>
                </a:lnTo>
                <a:lnTo>
                  <a:pt x="343" y="12"/>
                </a:lnTo>
                <a:lnTo>
                  <a:pt x="343" y="18"/>
                </a:lnTo>
                <a:lnTo>
                  <a:pt x="343" y="24"/>
                </a:lnTo>
                <a:lnTo>
                  <a:pt x="343" y="30"/>
                </a:lnTo>
                <a:lnTo>
                  <a:pt x="349" y="30"/>
                </a:lnTo>
                <a:lnTo>
                  <a:pt x="349" y="36"/>
                </a:lnTo>
                <a:lnTo>
                  <a:pt x="355" y="42"/>
                </a:lnTo>
                <a:lnTo>
                  <a:pt x="355" y="48"/>
                </a:lnTo>
                <a:lnTo>
                  <a:pt x="361" y="48"/>
                </a:lnTo>
                <a:lnTo>
                  <a:pt x="361" y="54"/>
                </a:lnTo>
                <a:lnTo>
                  <a:pt x="361" y="60"/>
                </a:lnTo>
                <a:lnTo>
                  <a:pt x="367" y="60"/>
                </a:lnTo>
                <a:lnTo>
                  <a:pt x="367" y="66"/>
                </a:lnTo>
                <a:lnTo>
                  <a:pt x="367" y="72"/>
                </a:lnTo>
                <a:lnTo>
                  <a:pt x="367" y="78"/>
                </a:lnTo>
                <a:lnTo>
                  <a:pt x="373" y="78"/>
                </a:lnTo>
                <a:lnTo>
                  <a:pt x="373" y="84"/>
                </a:lnTo>
                <a:lnTo>
                  <a:pt x="373" y="90"/>
                </a:lnTo>
                <a:lnTo>
                  <a:pt x="379" y="90"/>
                </a:lnTo>
                <a:lnTo>
                  <a:pt x="379" y="96"/>
                </a:lnTo>
                <a:lnTo>
                  <a:pt x="379" y="102"/>
                </a:lnTo>
                <a:lnTo>
                  <a:pt x="379" y="108"/>
                </a:lnTo>
                <a:lnTo>
                  <a:pt x="379" y="114"/>
                </a:lnTo>
                <a:lnTo>
                  <a:pt x="379" y="120"/>
                </a:lnTo>
                <a:lnTo>
                  <a:pt x="385" y="120"/>
                </a:lnTo>
                <a:lnTo>
                  <a:pt x="385" y="126"/>
                </a:lnTo>
                <a:lnTo>
                  <a:pt x="385" y="132"/>
                </a:lnTo>
                <a:lnTo>
                  <a:pt x="385" y="138"/>
                </a:lnTo>
                <a:lnTo>
                  <a:pt x="385" y="144"/>
                </a:lnTo>
                <a:lnTo>
                  <a:pt x="385" y="150"/>
                </a:lnTo>
                <a:lnTo>
                  <a:pt x="385" y="156"/>
                </a:lnTo>
                <a:lnTo>
                  <a:pt x="385" y="162"/>
                </a:lnTo>
                <a:lnTo>
                  <a:pt x="385" y="168"/>
                </a:lnTo>
                <a:lnTo>
                  <a:pt x="385" y="174"/>
                </a:lnTo>
                <a:lnTo>
                  <a:pt x="385" y="180"/>
                </a:lnTo>
                <a:lnTo>
                  <a:pt x="385" y="186"/>
                </a:lnTo>
                <a:lnTo>
                  <a:pt x="385" y="192"/>
                </a:lnTo>
                <a:lnTo>
                  <a:pt x="391" y="192"/>
                </a:lnTo>
                <a:lnTo>
                  <a:pt x="391" y="198"/>
                </a:lnTo>
                <a:lnTo>
                  <a:pt x="391" y="204"/>
                </a:lnTo>
                <a:lnTo>
                  <a:pt x="391" y="210"/>
                </a:lnTo>
                <a:lnTo>
                  <a:pt x="391" y="216"/>
                </a:lnTo>
                <a:lnTo>
                  <a:pt x="391" y="222"/>
                </a:lnTo>
                <a:lnTo>
                  <a:pt x="391" y="228"/>
                </a:lnTo>
                <a:lnTo>
                  <a:pt x="391" y="234"/>
                </a:lnTo>
                <a:lnTo>
                  <a:pt x="391" y="240"/>
                </a:lnTo>
                <a:lnTo>
                  <a:pt x="391" y="246"/>
                </a:lnTo>
                <a:lnTo>
                  <a:pt x="391" y="252"/>
                </a:lnTo>
                <a:lnTo>
                  <a:pt x="391" y="258"/>
                </a:lnTo>
                <a:lnTo>
                  <a:pt x="391" y="264"/>
                </a:lnTo>
                <a:lnTo>
                  <a:pt x="397" y="270"/>
                </a:lnTo>
                <a:lnTo>
                  <a:pt x="397" y="276"/>
                </a:lnTo>
                <a:lnTo>
                  <a:pt x="397" y="282"/>
                </a:lnTo>
                <a:lnTo>
                  <a:pt x="397" y="288"/>
                </a:lnTo>
                <a:lnTo>
                  <a:pt x="397" y="294"/>
                </a:lnTo>
                <a:lnTo>
                  <a:pt x="397" y="300"/>
                </a:lnTo>
                <a:lnTo>
                  <a:pt x="397" y="306"/>
                </a:lnTo>
                <a:lnTo>
                  <a:pt x="397" y="312"/>
                </a:lnTo>
                <a:lnTo>
                  <a:pt x="397" y="318"/>
                </a:lnTo>
                <a:lnTo>
                  <a:pt x="397" y="324"/>
                </a:lnTo>
                <a:lnTo>
                  <a:pt x="397" y="330"/>
                </a:lnTo>
                <a:lnTo>
                  <a:pt x="397" y="336"/>
                </a:lnTo>
                <a:lnTo>
                  <a:pt x="397" y="342"/>
                </a:lnTo>
                <a:lnTo>
                  <a:pt x="397" y="348"/>
                </a:lnTo>
                <a:lnTo>
                  <a:pt x="403" y="348"/>
                </a:lnTo>
                <a:lnTo>
                  <a:pt x="403" y="354"/>
                </a:lnTo>
                <a:lnTo>
                  <a:pt x="403" y="360"/>
                </a:lnTo>
                <a:lnTo>
                  <a:pt x="403" y="366"/>
                </a:lnTo>
                <a:lnTo>
                  <a:pt x="403" y="372"/>
                </a:lnTo>
                <a:lnTo>
                  <a:pt x="403" y="378"/>
                </a:lnTo>
                <a:lnTo>
                  <a:pt x="403" y="384"/>
                </a:lnTo>
                <a:lnTo>
                  <a:pt x="403" y="390"/>
                </a:lnTo>
                <a:lnTo>
                  <a:pt x="403" y="396"/>
                </a:lnTo>
                <a:lnTo>
                  <a:pt x="403" y="402"/>
                </a:lnTo>
                <a:lnTo>
                  <a:pt x="403" y="408"/>
                </a:lnTo>
                <a:lnTo>
                  <a:pt x="397" y="408"/>
                </a:lnTo>
                <a:lnTo>
                  <a:pt x="397" y="414"/>
                </a:lnTo>
                <a:lnTo>
                  <a:pt x="397" y="408"/>
                </a:lnTo>
                <a:lnTo>
                  <a:pt x="397" y="414"/>
                </a:lnTo>
                <a:lnTo>
                  <a:pt x="397" y="420"/>
                </a:lnTo>
                <a:lnTo>
                  <a:pt x="403" y="420"/>
                </a:lnTo>
                <a:lnTo>
                  <a:pt x="403" y="414"/>
                </a:lnTo>
                <a:lnTo>
                  <a:pt x="403" y="420"/>
                </a:lnTo>
                <a:lnTo>
                  <a:pt x="403" y="426"/>
                </a:lnTo>
                <a:lnTo>
                  <a:pt x="397" y="426"/>
                </a:lnTo>
                <a:lnTo>
                  <a:pt x="397" y="432"/>
                </a:lnTo>
                <a:lnTo>
                  <a:pt x="397" y="438"/>
                </a:lnTo>
                <a:lnTo>
                  <a:pt x="403" y="438"/>
                </a:lnTo>
                <a:lnTo>
                  <a:pt x="403" y="444"/>
                </a:lnTo>
                <a:lnTo>
                  <a:pt x="403" y="450"/>
                </a:lnTo>
                <a:lnTo>
                  <a:pt x="409" y="450"/>
                </a:lnTo>
                <a:lnTo>
                  <a:pt x="409" y="456"/>
                </a:lnTo>
                <a:lnTo>
                  <a:pt x="409" y="462"/>
                </a:lnTo>
                <a:lnTo>
                  <a:pt x="409" y="468"/>
                </a:lnTo>
                <a:lnTo>
                  <a:pt x="409" y="474"/>
                </a:lnTo>
                <a:lnTo>
                  <a:pt x="415" y="474"/>
                </a:lnTo>
                <a:lnTo>
                  <a:pt x="415" y="480"/>
                </a:lnTo>
                <a:lnTo>
                  <a:pt x="415" y="486"/>
                </a:lnTo>
                <a:lnTo>
                  <a:pt x="415" y="492"/>
                </a:lnTo>
                <a:lnTo>
                  <a:pt x="409" y="492"/>
                </a:lnTo>
                <a:lnTo>
                  <a:pt x="403" y="492"/>
                </a:lnTo>
                <a:lnTo>
                  <a:pt x="403" y="498"/>
                </a:lnTo>
                <a:lnTo>
                  <a:pt x="403" y="504"/>
                </a:lnTo>
                <a:lnTo>
                  <a:pt x="403" y="510"/>
                </a:lnTo>
                <a:lnTo>
                  <a:pt x="397" y="510"/>
                </a:lnTo>
                <a:lnTo>
                  <a:pt x="403" y="510"/>
                </a:lnTo>
                <a:lnTo>
                  <a:pt x="403" y="516"/>
                </a:lnTo>
                <a:lnTo>
                  <a:pt x="397" y="516"/>
                </a:lnTo>
                <a:lnTo>
                  <a:pt x="391" y="516"/>
                </a:lnTo>
                <a:lnTo>
                  <a:pt x="391" y="522"/>
                </a:lnTo>
                <a:lnTo>
                  <a:pt x="397" y="522"/>
                </a:lnTo>
                <a:lnTo>
                  <a:pt x="391" y="522"/>
                </a:lnTo>
                <a:lnTo>
                  <a:pt x="391" y="528"/>
                </a:lnTo>
                <a:lnTo>
                  <a:pt x="391" y="534"/>
                </a:lnTo>
                <a:lnTo>
                  <a:pt x="385" y="534"/>
                </a:lnTo>
                <a:lnTo>
                  <a:pt x="385" y="540"/>
                </a:lnTo>
                <a:lnTo>
                  <a:pt x="385" y="546"/>
                </a:lnTo>
                <a:lnTo>
                  <a:pt x="379" y="546"/>
                </a:lnTo>
                <a:lnTo>
                  <a:pt x="385" y="546"/>
                </a:lnTo>
                <a:lnTo>
                  <a:pt x="385" y="540"/>
                </a:lnTo>
                <a:lnTo>
                  <a:pt x="379" y="540"/>
                </a:lnTo>
                <a:lnTo>
                  <a:pt x="379" y="546"/>
                </a:lnTo>
                <a:lnTo>
                  <a:pt x="373" y="546"/>
                </a:lnTo>
                <a:lnTo>
                  <a:pt x="373" y="552"/>
                </a:lnTo>
                <a:lnTo>
                  <a:pt x="367" y="552"/>
                </a:lnTo>
                <a:lnTo>
                  <a:pt x="373" y="552"/>
                </a:lnTo>
                <a:lnTo>
                  <a:pt x="373" y="558"/>
                </a:lnTo>
                <a:lnTo>
                  <a:pt x="379" y="564"/>
                </a:lnTo>
                <a:lnTo>
                  <a:pt x="379" y="558"/>
                </a:lnTo>
                <a:lnTo>
                  <a:pt x="379" y="564"/>
                </a:lnTo>
                <a:lnTo>
                  <a:pt x="373" y="564"/>
                </a:lnTo>
                <a:lnTo>
                  <a:pt x="373" y="570"/>
                </a:lnTo>
                <a:lnTo>
                  <a:pt x="367" y="570"/>
                </a:lnTo>
                <a:lnTo>
                  <a:pt x="373" y="570"/>
                </a:lnTo>
                <a:lnTo>
                  <a:pt x="373" y="576"/>
                </a:lnTo>
                <a:lnTo>
                  <a:pt x="367" y="576"/>
                </a:lnTo>
                <a:lnTo>
                  <a:pt x="367" y="582"/>
                </a:lnTo>
                <a:lnTo>
                  <a:pt x="367" y="576"/>
                </a:lnTo>
                <a:lnTo>
                  <a:pt x="367" y="582"/>
                </a:lnTo>
                <a:lnTo>
                  <a:pt x="367" y="588"/>
                </a:lnTo>
                <a:lnTo>
                  <a:pt x="367" y="594"/>
                </a:lnTo>
                <a:lnTo>
                  <a:pt x="373" y="594"/>
                </a:lnTo>
                <a:lnTo>
                  <a:pt x="373" y="600"/>
                </a:lnTo>
                <a:lnTo>
                  <a:pt x="367" y="600"/>
                </a:lnTo>
                <a:lnTo>
                  <a:pt x="361" y="594"/>
                </a:lnTo>
                <a:lnTo>
                  <a:pt x="361" y="600"/>
                </a:lnTo>
                <a:lnTo>
                  <a:pt x="367" y="600"/>
                </a:lnTo>
                <a:lnTo>
                  <a:pt x="367" y="606"/>
                </a:lnTo>
                <a:lnTo>
                  <a:pt x="361" y="606"/>
                </a:lnTo>
                <a:lnTo>
                  <a:pt x="367" y="606"/>
                </a:lnTo>
                <a:lnTo>
                  <a:pt x="367" y="612"/>
                </a:lnTo>
                <a:lnTo>
                  <a:pt x="367" y="606"/>
                </a:lnTo>
                <a:lnTo>
                  <a:pt x="367" y="612"/>
                </a:lnTo>
                <a:lnTo>
                  <a:pt x="373" y="612"/>
                </a:lnTo>
                <a:lnTo>
                  <a:pt x="367" y="612"/>
                </a:lnTo>
                <a:lnTo>
                  <a:pt x="367" y="618"/>
                </a:lnTo>
                <a:lnTo>
                  <a:pt x="361" y="618"/>
                </a:lnTo>
                <a:lnTo>
                  <a:pt x="361" y="624"/>
                </a:lnTo>
                <a:lnTo>
                  <a:pt x="361" y="630"/>
                </a:lnTo>
                <a:lnTo>
                  <a:pt x="355" y="630"/>
                </a:lnTo>
                <a:lnTo>
                  <a:pt x="361" y="630"/>
                </a:lnTo>
                <a:lnTo>
                  <a:pt x="361" y="636"/>
                </a:lnTo>
                <a:lnTo>
                  <a:pt x="361" y="642"/>
                </a:lnTo>
                <a:lnTo>
                  <a:pt x="367" y="642"/>
                </a:lnTo>
                <a:lnTo>
                  <a:pt x="367" y="648"/>
                </a:lnTo>
                <a:lnTo>
                  <a:pt x="367" y="654"/>
                </a:lnTo>
                <a:lnTo>
                  <a:pt x="361" y="654"/>
                </a:lnTo>
                <a:lnTo>
                  <a:pt x="355" y="654"/>
                </a:lnTo>
                <a:lnTo>
                  <a:pt x="349" y="654"/>
                </a:lnTo>
                <a:lnTo>
                  <a:pt x="343" y="654"/>
                </a:lnTo>
                <a:lnTo>
                  <a:pt x="343" y="660"/>
                </a:lnTo>
                <a:lnTo>
                  <a:pt x="337" y="660"/>
                </a:lnTo>
                <a:lnTo>
                  <a:pt x="337" y="666"/>
                </a:lnTo>
                <a:lnTo>
                  <a:pt x="337" y="660"/>
                </a:lnTo>
                <a:lnTo>
                  <a:pt x="331" y="660"/>
                </a:lnTo>
                <a:lnTo>
                  <a:pt x="331" y="666"/>
                </a:lnTo>
                <a:lnTo>
                  <a:pt x="325" y="666"/>
                </a:lnTo>
                <a:lnTo>
                  <a:pt x="325" y="672"/>
                </a:lnTo>
                <a:lnTo>
                  <a:pt x="325" y="678"/>
                </a:lnTo>
                <a:lnTo>
                  <a:pt x="325" y="684"/>
                </a:lnTo>
                <a:lnTo>
                  <a:pt x="331" y="684"/>
                </a:lnTo>
                <a:lnTo>
                  <a:pt x="331" y="690"/>
                </a:lnTo>
                <a:lnTo>
                  <a:pt x="331" y="696"/>
                </a:lnTo>
                <a:lnTo>
                  <a:pt x="337" y="696"/>
                </a:lnTo>
                <a:lnTo>
                  <a:pt x="337" y="702"/>
                </a:lnTo>
                <a:lnTo>
                  <a:pt x="331" y="702"/>
                </a:lnTo>
                <a:lnTo>
                  <a:pt x="331" y="708"/>
                </a:lnTo>
                <a:lnTo>
                  <a:pt x="325" y="708"/>
                </a:lnTo>
                <a:lnTo>
                  <a:pt x="319" y="708"/>
                </a:lnTo>
                <a:lnTo>
                  <a:pt x="319" y="702"/>
                </a:lnTo>
                <a:lnTo>
                  <a:pt x="313" y="702"/>
                </a:lnTo>
                <a:lnTo>
                  <a:pt x="307" y="702"/>
                </a:lnTo>
                <a:lnTo>
                  <a:pt x="301" y="702"/>
                </a:lnTo>
                <a:lnTo>
                  <a:pt x="301" y="696"/>
                </a:lnTo>
                <a:lnTo>
                  <a:pt x="295" y="696"/>
                </a:lnTo>
                <a:lnTo>
                  <a:pt x="289" y="696"/>
                </a:lnTo>
                <a:lnTo>
                  <a:pt x="289" y="690"/>
                </a:lnTo>
                <a:lnTo>
                  <a:pt x="283" y="690"/>
                </a:lnTo>
                <a:lnTo>
                  <a:pt x="277" y="690"/>
                </a:lnTo>
                <a:lnTo>
                  <a:pt x="271" y="690"/>
                </a:lnTo>
                <a:lnTo>
                  <a:pt x="271" y="696"/>
                </a:lnTo>
                <a:lnTo>
                  <a:pt x="265" y="696"/>
                </a:lnTo>
                <a:lnTo>
                  <a:pt x="265" y="702"/>
                </a:lnTo>
                <a:lnTo>
                  <a:pt x="265" y="708"/>
                </a:lnTo>
                <a:lnTo>
                  <a:pt x="265" y="702"/>
                </a:lnTo>
                <a:lnTo>
                  <a:pt x="265" y="708"/>
                </a:lnTo>
                <a:lnTo>
                  <a:pt x="259" y="708"/>
                </a:lnTo>
                <a:lnTo>
                  <a:pt x="259" y="714"/>
                </a:lnTo>
                <a:lnTo>
                  <a:pt x="259" y="720"/>
                </a:lnTo>
                <a:lnTo>
                  <a:pt x="265" y="720"/>
                </a:lnTo>
                <a:close/>
              </a:path>
            </a:pathLst>
          </a:custGeom>
          <a:solidFill>
            <a:srgbClr val="47A3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0" y="2"/>
            <a:ext cx="2473325" cy="2335213"/>
          </a:xfrm>
          <a:prstGeom prst="rect">
            <a:avLst/>
          </a:prstGeom>
          <a:solidFill>
            <a:srgbClr val="00044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21" name="Picture 5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61925"/>
            <a:ext cx="20224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79170" y="3036401"/>
            <a:ext cx="3783572" cy="1015663"/>
          </a:xfrm>
          <a:prstGeom prst="rect">
            <a:avLst/>
          </a:prstGeom>
        </p:spPr>
        <p:txBody>
          <a:bodyPr/>
          <a:lstStyle>
            <a:lvl1pPr>
              <a:defRPr sz="3300" b="0" baseline="0">
                <a:solidFill>
                  <a:srgbClr val="00296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79169" y="5524950"/>
            <a:ext cx="3783573" cy="21982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solidFill>
                  <a:srgbClr val="80808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8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34952"/>
            <a:ext cx="8793162" cy="61555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6"/>
          <p:cNvSpPr>
            <a:spLocks noGrp="1" noChangeArrowheads="1"/>
          </p:cNvSpPr>
          <p:nvPr>
            <p:ph idx="1"/>
          </p:nvPr>
        </p:nvSpPr>
        <p:spPr bwMode="auto">
          <a:xfrm>
            <a:off x="1482725" y="1990727"/>
            <a:ext cx="4389438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8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 cap="rnd" cmpd="sng"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 cap="rnd" cmpd="sng"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pPr defTabSz="457200" eaLnBrk="1" hangingPunct="1"/>
            <a:fld id="{04B79183-BBC2-4A95-B124-54D3BC667729}" type="slidenum">
              <a:rPr lang="en-US" b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57200" eaLnBrk="1" hangingPunct="1"/>
              <a:t>‹#›</a:t>
            </a:fld>
            <a:endParaRPr lang="en-US" b="0" dirty="0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512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 cap="rnd" cmpd="sng"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057400" y="1981200"/>
            <a:ext cx="5181600" cy="259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pPr defTabSz="457200" eaLnBrk="1" hangingPunct="1"/>
            <a:fld id="{04B79183-BBC2-4A95-B124-54D3BC667729}" type="slidenum">
              <a:rPr lang="en-US" b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57200" eaLnBrk="1" hangingPunct="1"/>
              <a:t>‹#›</a:t>
            </a:fld>
            <a:endParaRPr lang="en-US" b="0" dirty="0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004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19050" cap="rnd" cmpd="sng"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pPr defTabSz="457200" eaLnBrk="1" hangingPunct="1"/>
            <a:fld id="{04B79183-BBC2-4A95-B124-54D3BC667729}" type="slidenum">
              <a:rPr lang="en-US" b="0" smtClean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57200" eaLnBrk="1" hangingPunct="1"/>
              <a:t>‹#›</a:t>
            </a:fld>
            <a:endParaRPr lang="en-US" b="0" dirty="0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332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748215" y="6605516"/>
            <a:ext cx="395785" cy="25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99C324-3C79-4786-AA98-F9761C88D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2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/>
          </p:cNvSpPr>
          <p:nvPr/>
        </p:nvSpPr>
        <p:spPr>
          <a:xfrm>
            <a:off x="4318001" y="2301877"/>
            <a:ext cx="4822825" cy="455612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doc id"/>
          <p:cNvSpPr txBox="1">
            <a:spLocks noChangeArrowheads="1"/>
          </p:cNvSpPr>
          <p:nvPr/>
        </p:nvSpPr>
        <p:spPr bwMode="auto">
          <a:xfrm>
            <a:off x="8613776" y="36513"/>
            <a:ext cx="3016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" name="McK Title Elements"/>
          <p:cNvGrpSpPr>
            <a:grpSpLocks/>
          </p:cNvGrpSpPr>
          <p:nvPr/>
        </p:nvGrpSpPr>
        <p:grpSpPr bwMode="auto">
          <a:xfrm>
            <a:off x="1" y="0"/>
            <a:ext cx="9140825" cy="6859588"/>
            <a:chOff x="0" y="0"/>
            <a:chExt cx="5643" cy="4235"/>
          </a:xfrm>
        </p:grpSpPr>
        <p:sp>
          <p:nvSpPr>
            <p:cNvPr id="8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/>
          </p:nvSpPr>
          <p:spPr bwMode="auto">
            <a:xfrm>
              <a:off x="1663" y="3732"/>
              <a:ext cx="322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82073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</a:rPr>
                <a:t>CONFIDENTIAL AND PROPRIETARY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1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4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5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"/>
            <a:ext cx="66675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http://2.bp.blogspot.com/-w4kZ91ZurSI/TjhKaHWWs2I/AAAAAAAAAIY/nVOVRIfHPjQ/s1600/NY+coat+of+arms+2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24733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/>
          </p:cNvSpPr>
          <p:nvPr/>
        </p:nvSpPr>
        <p:spPr>
          <a:xfrm>
            <a:off x="1" y="2335953"/>
            <a:ext cx="9140760" cy="82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  <a:scene3d>
            <a:camera prst="orthographicFront"/>
            <a:lightRig rig="threePt" dir="t"/>
          </a:scene3d>
          <a:sp3d>
            <a:bevelT w="63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9" name="Freeform 53"/>
          <p:cNvSpPr>
            <a:spLocks/>
          </p:cNvSpPr>
          <p:nvPr/>
        </p:nvSpPr>
        <p:spPr bwMode="gray">
          <a:xfrm>
            <a:off x="5729288" y="2830513"/>
            <a:ext cx="2000250" cy="3498850"/>
          </a:xfrm>
          <a:custGeom>
            <a:avLst/>
            <a:gdLst>
              <a:gd name="T0" fmla="*/ 247 w 415"/>
              <a:gd name="T1" fmla="*/ 720 h 726"/>
              <a:gd name="T2" fmla="*/ 235 w 415"/>
              <a:gd name="T3" fmla="*/ 708 h 726"/>
              <a:gd name="T4" fmla="*/ 229 w 415"/>
              <a:gd name="T5" fmla="*/ 672 h 726"/>
              <a:gd name="T6" fmla="*/ 223 w 415"/>
              <a:gd name="T7" fmla="*/ 642 h 726"/>
              <a:gd name="T8" fmla="*/ 199 w 415"/>
              <a:gd name="T9" fmla="*/ 618 h 726"/>
              <a:gd name="T10" fmla="*/ 169 w 415"/>
              <a:gd name="T11" fmla="*/ 612 h 726"/>
              <a:gd name="T12" fmla="*/ 151 w 415"/>
              <a:gd name="T13" fmla="*/ 594 h 726"/>
              <a:gd name="T14" fmla="*/ 127 w 415"/>
              <a:gd name="T15" fmla="*/ 570 h 726"/>
              <a:gd name="T16" fmla="*/ 133 w 415"/>
              <a:gd name="T17" fmla="*/ 528 h 726"/>
              <a:gd name="T18" fmla="*/ 139 w 415"/>
              <a:gd name="T19" fmla="*/ 498 h 726"/>
              <a:gd name="T20" fmla="*/ 133 w 415"/>
              <a:gd name="T21" fmla="*/ 480 h 726"/>
              <a:gd name="T22" fmla="*/ 115 w 415"/>
              <a:gd name="T23" fmla="*/ 474 h 726"/>
              <a:gd name="T24" fmla="*/ 91 w 415"/>
              <a:gd name="T25" fmla="*/ 468 h 726"/>
              <a:gd name="T26" fmla="*/ 85 w 415"/>
              <a:gd name="T27" fmla="*/ 432 h 726"/>
              <a:gd name="T28" fmla="*/ 55 w 415"/>
              <a:gd name="T29" fmla="*/ 414 h 726"/>
              <a:gd name="T30" fmla="*/ 31 w 415"/>
              <a:gd name="T31" fmla="*/ 390 h 726"/>
              <a:gd name="T32" fmla="*/ 6 w 415"/>
              <a:gd name="T33" fmla="*/ 360 h 726"/>
              <a:gd name="T34" fmla="*/ 0 w 415"/>
              <a:gd name="T35" fmla="*/ 330 h 726"/>
              <a:gd name="T36" fmla="*/ 13 w 415"/>
              <a:gd name="T37" fmla="*/ 294 h 726"/>
              <a:gd name="T38" fmla="*/ 19 w 415"/>
              <a:gd name="T39" fmla="*/ 258 h 726"/>
              <a:gd name="T40" fmla="*/ 43 w 415"/>
              <a:gd name="T41" fmla="*/ 234 h 726"/>
              <a:gd name="T42" fmla="*/ 49 w 415"/>
              <a:gd name="T43" fmla="*/ 204 h 726"/>
              <a:gd name="T44" fmla="*/ 37 w 415"/>
              <a:gd name="T45" fmla="*/ 174 h 726"/>
              <a:gd name="T46" fmla="*/ 61 w 415"/>
              <a:gd name="T47" fmla="*/ 150 h 726"/>
              <a:gd name="T48" fmla="*/ 97 w 415"/>
              <a:gd name="T49" fmla="*/ 138 h 726"/>
              <a:gd name="T50" fmla="*/ 115 w 415"/>
              <a:gd name="T51" fmla="*/ 102 h 726"/>
              <a:gd name="T52" fmla="*/ 121 w 415"/>
              <a:gd name="T53" fmla="*/ 66 h 726"/>
              <a:gd name="T54" fmla="*/ 97 w 415"/>
              <a:gd name="T55" fmla="*/ 42 h 726"/>
              <a:gd name="T56" fmla="*/ 73 w 415"/>
              <a:gd name="T57" fmla="*/ 18 h 726"/>
              <a:gd name="T58" fmla="*/ 115 w 415"/>
              <a:gd name="T59" fmla="*/ 12 h 726"/>
              <a:gd name="T60" fmla="*/ 163 w 415"/>
              <a:gd name="T61" fmla="*/ 6 h 726"/>
              <a:gd name="T62" fmla="*/ 211 w 415"/>
              <a:gd name="T63" fmla="*/ 6 h 726"/>
              <a:gd name="T64" fmla="*/ 259 w 415"/>
              <a:gd name="T65" fmla="*/ 6 h 726"/>
              <a:gd name="T66" fmla="*/ 301 w 415"/>
              <a:gd name="T67" fmla="*/ 0 h 726"/>
              <a:gd name="T68" fmla="*/ 343 w 415"/>
              <a:gd name="T69" fmla="*/ 6 h 726"/>
              <a:gd name="T70" fmla="*/ 355 w 415"/>
              <a:gd name="T71" fmla="*/ 48 h 726"/>
              <a:gd name="T72" fmla="*/ 373 w 415"/>
              <a:gd name="T73" fmla="*/ 78 h 726"/>
              <a:gd name="T74" fmla="*/ 379 w 415"/>
              <a:gd name="T75" fmla="*/ 120 h 726"/>
              <a:gd name="T76" fmla="*/ 385 w 415"/>
              <a:gd name="T77" fmla="*/ 162 h 726"/>
              <a:gd name="T78" fmla="*/ 391 w 415"/>
              <a:gd name="T79" fmla="*/ 204 h 726"/>
              <a:gd name="T80" fmla="*/ 391 w 415"/>
              <a:gd name="T81" fmla="*/ 252 h 726"/>
              <a:gd name="T82" fmla="*/ 397 w 415"/>
              <a:gd name="T83" fmla="*/ 300 h 726"/>
              <a:gd name="T84" fmla="*/ 397 w 415"/>
              <a:gd name="T85" fmla="*/ 348 h 726"/>
              <a:gd name="T86" fmla="*/ 403 w 415"/>
              <a:gd name="T87" fmla="*/ 390 h 726"/>
              <a:gd name="T88" fmla="*/ 397 w 415"/>
              <a:gd name="T89" fmla="*/ 420 h 726"/>
              <a:gd name="T90" fmla="*/ 403 w 415"/>
              <a:gd name="T91" fmla="*/ 438 h 726"/>
              <a:gd name="T92" fmla="*/ 415 w 415"/>
              <a:gd name="T93" fmla="*/ 474 h 726"/>
              <a:gd name="T94" fmla="*/ 403 w 415"/>
              <a:gd name="T95" fmla="*/ 510 h 726"/>
              <a:gd name="T96" fmla="*/ 391 w 415"/>
              <a:gd name="T97" fmla="*/ 522 h 726"/>
              <a:gd name="T98" fmla="*/ 385 w 415"/>
              <a:gd name="T99" fmla="*/ 540 h 726"/>
              <a:gd name="T100" fmla="*/ 379 w 415"/>
              <a:gd name="T101" fmla="*/ 564 h 726"/>
              <a:gd name="T102" fmla="*/ 367 w 415"/>
              <a:gd name="T103" fmla="*/ 576 h 726"/>
              <a:gd name="T104" fmla="*/ 367 w 415"/>
              <a:gd name="T105" fmla="*/ 600 h 726"/>
              <a:gd name="T106" fmla="*/ 367 w 415"/>
              <a:gd name="T107" fmla="*/ 606 h 726"/>
              <a:gd name="T108" fmla="*/ 355 w 415"/>
              <a:gd name="T109" fmla="*/ 630 h 726"/>
              <a:gd name="T110" fmla="*/ 355 w 415"/>
              <a:gd name="T111" fmla="*/ 654 h 726"/>
              <a:gd name="T112" fmla="*/ 331 w 415"/>
              <a:gd name="T113" fmla="*/ 666 h 726"/>
              <a:gd name="T114" fmla="*/ 337 w 415"/>
              <a:gd name="T115" fmla="*/ 696 h 726"/>
              <a:gd name="T116" fmla="*/ 307 w 415"/>
              <a:gd name="T117" fmla="*/ 702 h 726"/>
              <a:gd name="T118" fmla="*/ 271 w 415"/>
              <a:gd name="T119" fmla="*/ 690 h 726"/>
              <a:gd name="T120" fmla="*/ 259 w 415"/>
              <a:gd name="T121" fmla="*/ 714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5" h="726">
                <a:moveTo>
                  <a:pt x="265" y="720"/>
                </a:moveTo>
                <a:lnTo>
                  <a:pt x="265" y="726"/>
                </a:lnTo>
                <a:lnTo>
                  <a:pt x="259" y="726"/>
                </a:lnTo>
                <a:lnTo>
                  <a:pt x="259" y="720"/>
                </a:lnTo>
                <a:lnTo>
                  <a:pt x="253" y="720"/>
                </a:lnTo>
                <a:lnTo>
                  <a:pt x="253" y="714"/>
                </a:lnTo>
                <a:lnTo>
                  <a:pt x="247" y="714"/>
                </a:lnTo>
                <a:lnTo>
                  <a:pt x="247" y="720"/>
                </a:lnTo>
                <a:lnTo>
                  <a:pt x="253" y="720"/>
                </a:lnTo>
                <a:lnTo>
                  <a:pt x="247" y="720"/>
                </a:lnTo>
                <a:lnTo>
                  <a:pt x="247" y="726"/>
                </a:lnTo>
                <a:lnTo>
                  <a:pt x="247" y="720"/>
                </a:lnTo>
                <a:lnTo>
                  <a:pt x="241" y="720"/>
                </a:lnTo>
                <a:lnTo>
                  <a:pt x="235" y="720"/>
                </a:lnTo>
                <a:lnTo>
                  <a:pt x="235" y="714"/>
                </a:lnTo>
                <a:lnTo>
                  <a:pt x="235" y="708"/>
                </a:lnTo>
                <a:lnTo>
                  <a:pt x="229" y="702"/>
                </a:lnTo>
                <a:lnTo>
                  <a:pt x="229" y="696"/>
                </a:lnTo>
                <a:lnTo>
                  <a:pt x="229" y="690"/>
                </a:lnTo>
                <a:lnTo>
                  <a:pt x="223" y="690"/>
                </a:lnTo>
                <a:lnTo>
                  <a:pt x="223" y="684"/>
                </a:lnTo>
                <a:lnTo>
                  <a:pt x="223" y="678"/>
                </a:lnTo>
                <a:lnTo>
                  <a:pt x="229" y="678"/>
                </a:lnTo>
                <a:lnTo>
                  <a:pt x="229" y="672"/>
                </a:lnTo>
                <a:lnTo>
                  <a:pt x="229" y="666"/>
                </a:lnTo>
                <a:lnTo>
                  <a:pt x="223" y="666"/>
                </a:lnTo>
                <a:lnTo>
                  <a:pt x="223" y="660"/>
                </a:lnTo>
                <a:lnTo>
                  <a:pt x="223" y="654"/>
                </a:lnTo>
                <a:lnTo>
                  <a:pt x="217" y="654"/>
                </a:lnTo>
                <a:lnTo>
                  <a:pt x="217" y="648"/>
                </a:lnTo>
                <a:lnTo>
                  <a:pt x="223" y="648"/>
                </a:lnTo>
                <a:lnTo>
                  <a:pt x="223" y="642"/>
                </a:lnTo>
                <a:lnTo>
                  <a:pt x="217" y="642"/>
                </a:lnTo>
                <a:lnTo>
                  <a:pt x="217" y="636"/>
                </a:lnTo>
                <a:lnTo>
                  <a:pt x="217" y="630"/>
                </a:lnTo>
                <a:lnTo>
                  <a:pt x="211" y="630"/>
                </a:lnTo>
                <a:lnTo>
                  <a:pt x="205" y="630"/>
                </a:lnTo>
                <a:lnTo>
                  <a:pt x="205" y="624"/>
                </a:lnTo>
                <a:lnTo>
                  <a:pt x="205" y="618"/>
                </a:lnTo>
                <a:lnTo>
                  <a:pt x="199" y="618"/>
                </a:lnTo>
                <a:lnTo>
                  <a:pt x="193" y="618"/>
                </a:lnTo>
                <a:lnTo>
                  <a:pt x="193" y="612"/>
                </a:lnTo>
                <a:lnTo>
                  <a:pt x="187" y="612"/>
                </a:lnTo>
                <a:lnTo>
                  <a:pt x="187" y="606"/>
                </a:lnTo>
                <a:lnTo>
                  <a:pt x="181" y="606"/>
                </a:lnTo>
                <a:lnTo>
                  <a:pt x="181" y="612"/>
                </a:lnTo>
                <a:lnTo>
                  <a:pt x="175" y="612"/>
                </a:lnTo>
                <a:lnTo>
                  <a:pt x="169" y="612"/>
                </a:lnTo>
                <a:lnTo>
                  <a:pt x="169" y="606"/>
                </a:lnTo>
                <a:lnTo>
                  <a:pt x="175" y="606"/>
                </a:lnTo>
                <a:lnTo>
                  <a:pt x="175" y="600"/>
                </a:lnTo>
                <a:lnTo>
                  <a:pt x="169" y="600"/>
                </a:lnTo>
                <a:lnTo>
                  <a:pt x="163" y="600"/>
                </a:lnTo>
                <a:lnTo>
                  <a:pt x="163" y="594"/>
                </a:lnTo>
                <a:lnTo>
                  <a:pt x="157" y="594"/>
                </a:lnTo>
                <a:lnTo>
                  <a:pt x="151" y="594"/>
                </a:lnTo>
                <a:lnTo>
                  <a:pt x="151" y="588"/>
                </a:lnTo>
                <a:lnTo>
                  <a:pt x="145" y="588"/>
                </a:lnTo>
                <a:lnTo>
                  <a:pt x="145" y="582"/>
                </a:lnTo>
                <a:lnTo>
                  <a:pt x="139" y="582"/>
                </a:lnTo>
                <a:lnTo>
                  <a:pt x="139" y="576"/>
                </a:lnTo>
                <a:lnTo>
                  <a:pt x="133" y="576"/>
                </a:lnTo>
                <a:lnTo>
                  <a:pt x="133" y="570"/>
                </a:lnTo>
                <a:lnTo>
                  <a:pt x="127" y="570"/>
                </a:lnTo>
                <a:lnTo>
                  <a:pt x="127" y="564"/>
                </a:lnTo>
                <a:lnTo>
                  <a:pt x="127" y="558"/>
                </a:lnTo>
                <a:lnTo>
                  <a:pt x="127" y="552"/>
                </a:lnTo>
                <a:lnTo>
                  <a:pt x="127" y="546"/>
                </a:lnTo>
                <a:lnTo>
                  <a:pt x="133" y="546"/>
                </a:lnTo>
                <a:lnTo>
                  <a:pt x="133" y="540"/>
                </a:lnTo>
                <a:lnTo>
                  <a:pt x="133" y="534"/>
                </a:lnTo>
                <a:lnTo>
                  <a:pt x="133" y="528"/>
                </a:lnTo>
                <a:lnTo>
                  <a:pt x="139" y="528"/>
                </a:lnTo>
                <a:lnTo>
                  <a:pt x="139" y="522"/>
                </a:lnTo>
                <a:lnTo>
                  <a:pt x="145" y="522"/>
                </a:lnTo>
                <a:lnTo>
                  <a:pt x="145" y="516"/>
                </a:lnTo>
                <a:lnTo>
                  <a:pt x="145" y="510"/>
                </a:lnTo>
                <a:lnTo>
                  <a:pt x="139" y="510"/>
                </a:lnTo>
                <a:lnTo>
                  <a:pt x="139" y="504"/>
                </a:lnTo>
                <a:lnTo>
                  <a:pt x="139" y="498"/>
                </a:lnTo>
                <a:lnTo>
                  <a:pt x="145" y="498"/>
                </a:lnTo>
                <a:lnTo>
                  <a:pt x="145" y="492"/>
                </a:lnTo>
                <a:lnTo>
                  <a:pt x="151" y="492"/>
                </a:lnTo>
                <a:lnTo>
                  <a:pt x="151" y="486"/>
                </a:lnTo>
                <a:lnTo>
                  <a:pt x="145" y="486"/>
                </a:lnTo>
                <a:lnTo>
                  <a:pt x="145" y="480"/>
                </a:lnTo>
                <a:lnTo>
                  <a:pt x="139" y="480"/>
                </a:lnTo>
                <a:lnTo>
                  <a:pt x="133" y="480"/>
                </a:lnTo>
                <a:lnTo>
                  <a:pt x="133" y="474"/>
                </a:lnTo>
                <a:lnTo>
                  <a:pt x="127" y="474"/>
                </a:lnTo>
                <a:lnTo>
                  <a:pt x="127" y="480"/>
                </a:lnTo>
                <a:lnTo>
                  <a:pt x="127" y="474"/>
                </a:lnTo>
                <a:lnTo>
                  <a:pt x="127" y="480"/>
                </a:lnTo>
                <a:lnTo>
                  <a:pt x="127" y="474"/>
                </a:lnTo>
                <a:lnTo>
                  <a:pt x="121" y="474"/>
                </a:lnTo>
                <a:lnTo>
                  <a:pt x="115" y="474"/>
                </a:lnTo>
                <a:lnTo>
                  <a:pt x="109" y="474"/>
                </a:lnTo>
                <a:lnTo>
                  <a:pt x="109" y="480"/>
                </a:lnTo>
                <a:lnTo>
                  <a:pt x="103" y="486"/>
                </a:lnTo>
                <a:lnTo>
                  <a:pt x="97" y="486"/>
                </a:lnTo>
                <a:lnTo>
                  <a:pt x="97" y="480"/>
                </a:lnTo>
                <a:lnTo>
                  <a:pt x="91" y="480"/>
                </a:lnTo>
                <a:lnTo>
                  <a:pt x="91" y="474"/>
                </a:lnTo>
                <a:lnTo>
                  <a:pt x="91" y="468"/>
                </a:lnTo>
                <a:lnTo>
                  <a:pt x="85" y="462"/>
                </a:lnTo>
                <a:lnTo>
                  <a:pt x="91" y="462"/>
                </a:lnTo>
                <a:lnTo>
                  <a:pt x="91" y="456"/>
                </a:lnTo>
                <a:lnTo>
                  <a:pt x="91" y="450"/>
                </a:lnTo>
                <a:lnTo>
                  <a:pt x="85" y="450"/>
                </a:lnTo>
                <a:lnTo>
                  <a:pt x="85" y="444"/>
                </a:lnTo>
                <a:lnTo>
                  <a:pt x="85" y="438"/>
                </a:lnTo>
                <a:lnTo>
                  <a:pt x="85" y="432"/>
                </a:lnTo>
                <a:lnTo>
                  <a:pt x="79" y="432"/>
                </a:lnTo>
                <a:lnTo>
                  <a:pt x="79" y="426"/>
                </a:lnTo>
                <a:lnTo>
                  <a:pt x="73" y="426"/>
                </a:lnTo>
                <a:lnTo>
                  <a:pt x="67" y="426"/>
                </a:lnTo>
                <a:lnTo>
                  <a:pt x="67" y="420"/>
                </a:lnTo>
                <a:lnTo>
                  <a:pt x="61" y="420"/>
                </a:lnTo>
                <a:lnTo>
                  <a:pt x="61" y="414"/>
                </a:lnTo>
                <a:lnTo>
                  <a:pt x="55" y="414"/>
                </a:lnTo>
                <a:lnTo>
                  <a:pt x="49" y="414"/>
                </a:lnTo>
                <a:lnTo>
                  <a:pt x="49" y="408"/>
                </a:lnTo>
                <a:lnTo>
                  <a:pt x="49" y="402"/>
                </a:lnTo>
                <a:lnTo>
                  <a:pt x="43" y="402"/>
                </a:lnTo>
                <a:lnTo>
                  <a:pt x="37" y="402"/>
                </a:lnTo>
                <a:lnTo>
                  <a:pt x="37" y="396"/>
                </a:lnTo>
                <a:lnTo>
                  <a:pt x="37" y="390"/>
                </a:lnTo>
                <a:lnTo>
                  <a:pt x="31" y="390"/>
                </a:lnTo>
                <a:lnTo>
                  <a:pt x="31" y="384"/>
                </a:lnTo>
                <a:lnTo>
                  <a:pt x="25" y="384"/>
                </a:lnTo>
                <a:lnTo>
                  <a:pt x="19" y="378"/>
                </a:lnTo>
                <a:lnTo>
                  <a:pt x="19" y="372"/>
                </a:lnTo>
                <a:lnTo>
                  <a:pt x="19" y="366"/>
                </a:lnTo>
                <a:lnTo>
                  <a:pt x="13" y="366"/>
                </a:lnTo>
                <a:lnTo>
                  <a:pt x="13" y="360"/>
                </a:lnTo>
                <a:lnTo>
                  <a:pt x="6" y="360"/>
                </a:lnTo>
                <a:lnTo>
                  <a:pt x="6" y="354"/>
                </a:lnTo>
                <a:lnTo>
                  <a:pt x="13" y="354"/>
                </a:lnTo>
                <a:lnTo>
                  <a:pt x="13" y="348"/>
                </a:lnTo>
                <a:lnTo>
                  <a:pt x="6" y="348"/>
                </a:lnTo>
                <a:lnTo>
                  <a:pt x="6" y="342"/>
                </a:lnTo>
                <a:lnTo>
                  <a:pt x="0" y="342"/>
                </a:lnTo>
                <a:lnTo>
                  <a:pt x="0" y="336"/>
                </a:lnTo>
                <a:lnTo>
                  <a:pt x="0" y="330"/>
                </a:lnTo>
                <a:lnTo>
                  <a:pt x="0" y="324"/>
                </a:lnTo>
                <a:lnTo>
                  <a:pt x="0" y="318"/>
                </a:lnTo>
                <a:lnTo>
                  <a:pt x="0" y="312"/>
                </a:lnTo>
                <a:lnTo>
                  <a:pt x="0" y="306"/>
                </a:lnTo>
                <a:lnTo>
                  <a:pt x="0" y="300"/>
                </a:lnTo>
                <a:lnTo>
                  <a:pt x="6" y="300"/>
                </a:lnTo>
                <a:lnTo>
                  <a:pt x="6" y="294"/>
                </a:lnTo>
                <a:lnTo>
                  <a:pt x="13" y="294"/>
                </a:lnTo>
                <a:lnTo>
                  <a:pt x="13" y="288"/>
                </a:lnTo>
                <a:lnTo>
                  <a:pt x="13" y="282"/>
                </a:lnTo>
                <a:lnTo>
                  <a:pt x="13" y="276"/>
                </a:lnTo>
                <a:lnTo>
                  <a:pt x="13" y="270"/>
                </a:lnTo>
                <a:lnTo>
                  <a:pt x="6" y="270"/>
                </a:lnTo>
                <a:lnTo>
                  <a:pt x="13" y="270"/>
                </a:lnTo>
                <a:lnTo>
                  <a:pt x="13" y="264"/>
                </a:lnTo>
                <a:lnTo>
                  <a:pt x="19" y="258"/>
                </a:lnTo>
                <a:lnTo>
                  <a:pt x="25" y="258"/>
                </a:lnTo>
                <a:lnTo>
                  <a:pt x="31" y="258"/>
                </a:lnTo>
                <a:lnTo>
                  <a:pt x="37" y="258"/>
                </a:lnTo>
                <a:lnTo>
                  <a:pt x="37" y="252"/>
                </a:lnTo>
                <a:lnTo>
                  <a:pt x="37" y="246"/>
                </a:lnTo>
                <a:lnTo>
                  <a:pt x="37" y="240"/>
                </a:lnTo>
                <a:lnTo>
                  <a:pt x="37" y="234"/>
                </a:lnTo>
                <a:lnTo>
                  <a:pt x="43" y="234"/>
                </a:lnTo>
                <a:lnTo>
                  <a:pt x="43" y="228"/>
                </a:lnTo>
                <a:lnTo>
                  <a:pt x="43" y="222"/>
                </a:lnTo>
                <a:lnTo>
                  <a:pt x="49" y="222"/>
                </a:lnTo>
                <a:lnTo>
                  <a:pt x="49" y="216"/>
                </a:lnTo>
                <a:lnTo>
                  <a:pt x="49" y="210"/>
                </a:lnTo>
                <a:lnTo>
                  <a:pt x="55" y="210"/>
                </a:lnTo>
                <a:lnTo>
                  <a:pt x="55" y="204"/>
                </a:lnTo>
                <a:lnTo>
                  <a:pt x="49" y="204"/>
                </a:lnTo>
                <a:lnTo>
                  <a:pt x="49" y="198"/>
                </a:lnTo>
                <a:lnTo>
                  <a:pt x="49" y="192"/>
                </a:lnTo>
                <a:lnTo>
                  <a:pt x="43" y="186"/>
                </a:lnTo>
                <a:lnTo>
                  <a:pt x="43" y="192"/>
                </a:lnTo>
                <a:lnTo>
                  <a:pt x="43" y="186"/>
                </a:lnTo>
                <a:lnTo>
                  <a:pt x="37" y="186"/>
                </a:lnTo>
                <a:lnTo>
                  <a:pt x="37" y="180"/>
                </a:lnTo>
                <a:lnTo>
                  <a:pt x="37" y="174"/>
                </a:lnTo>
                <a:lnTo>
                  <a:pt x="37" y="168"/>
                </a:lnTo>
                <a:lnTo>
                  <a:pt x="37" y="162"/>
                </a:lnTo>
                <a:lnTo>
                  <a:pt x="37" y="156"/>
                </a:lnTo>
                <a:lnTo>
                  <a:pt x="43" y="156"/>
                </a:lnTo>
                <a:lnTo>
                  <a:pt x="49" y="156"/>
                </a:lnTo>
                <a:lnTo>
                  <a:pt x="55" y="156"/>
                </a:lnTo>
                <a:lnTo>
                  <a:pt x="55" y="150"/>
                </a:lnTo>
                <a:lnTo>
                  <a:pt x="61" y="150"/>
                </a:lnTo>
                <a:lnTo>
                  <a:pt x="67" y="150"/>
                </a:lnTo>
                <a:lnTo>
                  <a:pt x="73" y="150"/>
                </a:lnTo>
                <a:lnTo>
                  <a:pt x="79" y="150"/>
                </a:lnTo>
                <a:lnTo>
                  <a:pt x="79" y="144"/>
                </a:lnTo>
                <a:lnTo>
                  <a:pt x="85" y="144"/>
                </a:lnTo>
                <a:lnTo>
                  <a:pt x="85" y="138"/>
                </a:lnTo>
                <a:lnTo>
                  <a:pt x="91" y="138"/>
                </a:lnTo>
                <a:lnTo>
                  <a:pt x="97" y="138"/>
                </a:lnTo>
                <a:lnTo>
                  <a:pt x="103" y="132"/>
                </a:lnTo>
                <a:lnTo>
                  <a:pt x="109" y="132"/>
                </a:lnTo>
                <a:lnTo>
                  <a:pt x="109" y="126"/>
                </a:lnTo>
                <a:lnTo>
                  <a:pt x="109" y="120"/>
                </a:lnTo>
                <a:lnTo>
                  <a:pt x="109" y="114"/>
                </a:lnTo>
                <a:lnTo>
                  <a:pt x="109" y="108"/>
                </a:lnTo>
                <a:lnTo>
                  <a:pt x="115" y="108"/>
                </a:lnTo>
                <a:lnTo>
                  <a:pt x="115" y="102"/>
                </a:lnTo>
                <a:lnTo>
                  <a:pt x="121" y="102"/>
                </a:lnTo>
                <a:lnTo>
                  <a:pt x="121" y="96"/>
                </a:lnTo>
                <a:lnTo>
                  <a:pt x="121" y="90"/>
                </a:lnTo>
                <a:lnTo>
                  <a:pt x="121" y="84"/>
                </a:lnTo>
                <a:lnTo>
                  <a:pt x="121" y="78"/>
                </a:lnTo>
                <a:lnTo>
                  <a:pt x="127" y="78"/>
                </a:lnTo>
                <a:lnTo>
                  <a:pt x="121" y="72"/>
                </a:lnTo>
                <a:lnTo>
                  <a:pt x="121" y="66"/>
                </a:lnTo>
                <a:lnTo>
                  <a:pt x="121" y="60"/>
                </a:lnTo>
                <a:lnTo>
                  <a:pt x="115" y="60"/>
                </a:lnTo>
                <a:lnTo>
                  <a:pt x="115" y="54"/>
                </a:lnTo>
                <a:lnTo>
                  <a:pt x="109" y="54"/>
                </a:lnTo>
                <a:lnTo>
                  <a:pt x="103" y="54"/>
                </a:lnTo>
                <a:lnTo>
                  <a:pt x="103" y="48"/>
                </a:lnTo>
                <a:lnTo>
                  <a:pt x="97" y="48"/>
                </a:lnTo>
                <a:lnTo>
                  <a:pt x="97" y="42"/>
                </a:lnTo>
                <a:lnTo>
                  <a:pt x="97" y="36"/>
                </a:lnTo>
                <a:lnTo>
                  <a:pt x="91" y="36"/>
                </a:lnTo>
                <a:lnTo>
                  <a:pt x="91" y="30"/>
                </a:lnTo>
                <a:lnTo>
                  <a:pt x="85" y="30"/>
                </a:lnTo>
                <a:lnTo>
                  <a:pt x="85" y="24"/>
                </a:lnTo>
                <a:lnTo>
                  <a:pt x="79" y="24"/>
                </a:lnTo>
                <a:lnTo>
                  <a:pt x="79" y="18"/>
                </a:lnTo>
                <a:lnTo>
                  <a:pt x="73" y="18"/>
                </a:lnTo>
                <a:lnTo>
                  <a:pt x="73" y="12"/>
                </a:lnTo>
                <a:lnTo>
                  <a:pt x="79" y="12"/>
                </a:lnTo>
                <a:lnTo>
                  <a:pt x="85" y="12"/>
                </a:lnTo>
                <a:lnTo>
                  <a:pt x="91" y="12"/>
                </a:lnTo>
                <a:lnTo>
                  <a:pt x="97" y="12"/>
                </a:lnTo>
                <a:lnTo>
                  <a:pt x="103" y="12"/>
                </a:lnTo>
                <a:lnTo>
                  <a:pt x="109" y="12"/>
                </a:lnTo>
                <a:lnTo>
                  <a:pt x="115" y="12"/>
                </a:lnTo>
                <a:lnTo>
                  <a:pt x="121" y="12"/>
                </a:lnTo>
                <a:lnTo>
                  <a:pt x="127" y="12"/>
                </a:lnTo>
                <a:lnTo>
                  <a:pt x="133" y="12"/>
                </a:lnTo>
                <a:lnTo>
                  <a:pt x="139" y="12"/>
                </a:lnTo>
                <a:lnTo>
                  <a:pt x="145" y="12"/>
                </a:lnTo>
                <a:lnTo>
                  <a:pt x="151" y="12"/>
                </a:lnTo>
                <a:lnTo>
                  <a:pt x="157" y="6"/>
                </a:lnTo>
                <a:lnTo>
                  <a:pt x="163" y="6"/>
                </a:lnTo>
                <a:lnTo>
                  <a:pt x="169" y="6"/>
                </a:lnTo>
                <a:lnTo>
                  <a:pt x="175" y="6"/>
                </a:lnTo>
                <a:lnTo>
                  <a:pt x="181" y="6"/>
                </a:lnTo>
                <a:lnTo>
                  <a:pt x="187" y="6"/>
                </a:lnTo>
                <a:lnTo>
                  <a:pt x="193" y="6"/>
                </a:lnTo>
                <a:lnTo>
                  <a:pt x="199" y="6"/>
                </a:lnTo>
                <a:lnTo>
                  <a:pt x="205" y="6"/>
                </a:lnTo>
                <a:lnTo>
                  <a:pt x="211" y="6"/>
                </a:lnTo>
                <a:lnTo>
                  <a:pt x="217" y="6"/>
                </a:lnTo>
                <a:lnTo>
                  <a:pt x="223" y="6"/>
                </a:lnTo>
                <a:lnTo>
                  <a:pt x="229" y="6"/>
                </a:lnTo>
                <a:lnTo>
                  <a:pt x="235" y="6"/>
                </a:lnTo>
                <a:lnTo>
                  <a:pt x="241" y="6"/>
                </a:lnTo>
                <a:lnTo>
                  <a:pt x="247" y="6"/>
                </a:lnTo>
                <a:lnTo>
                  <a:pt x="253" y="6"/>
                </a:lnTo>
                <a:lnTo>
                  <a:pt x="259" y="6"/>
                </a:lnTo>
                <a:lnTo>
                  <a:pt x="265" y="6"/>
                </a:lnTo>
                <a:lnTo>
                  <a:pt x="271" y="6"/>
                </a:lnTo>
                <a:lnTo>
                  <a:pt x="277" y="6"/>
                </a:lnTo>
                <a:lnTo>
                  <a:pt x="277" y="0"/>
                </a:lnTo>
                <a:lnTo>
                  <a:pt x="283" y="0"/>
                </a:lnTo>
                <a:lnTo>
                  <a:pt x="289" y="0"/>
                </a:lnTo>
                <a:lnTo>
                  <a:pt x="295" y="0"/>
                </a:lnTo>
                <a:lnTo>
                  <a:pt x="301" y="0"/>
                </a:lnTo>
                <a:lnTo>
                  <a:pt x="307" y="0"/>
                </a:lnTo>
                <a:lnTo>
                  <a:pt x="313" y="0"/>
                </a:lnTo>
                <a:lnTo>
                  <a:pt x="319" y="0"/>
                </a:lnTo>
                <a:lnTo>
                  <a:pt x="325" y="0"/>
                </a:lnTo>
                <a:lnTo>
                  <a:pt x="331" y="0"/>
                </a:lnTo>
                <a:lnTo>
                  <a:pt x="337" y="0"/>
                </a:lnTo>
                <a:lnTo>
                  <a:pt x="343" y="0"/>
                </a:lnTo>
                <a:lnTo>
                  <a:pt x="343" y="6"/>
                </a:lnTo>
                <a:lnTo>
                  <a:pt x="343" y="12"/>
                </a:lnTo>
                <a:lnTo>
                  <a:pt x="343" y="18"/>
                </a:lnTo>
                <a:lnTo>
                  <a:pt x="343" y="24"/>
                </a:lnTo>
                <a:lnTo>
                  <a:pt x="343" y="30"/>
                </a:lnTo>
                <a:lnTo>
                  <a:pt x="349" y="30"/>
                </a:lnTo>
                <a:lnTo>
                  <a:pt x="349" y="36"/>
                </a:lnTo>
                <a:lnTo>
                  <a:pt x="355" y="42"/>
                </a:lnTo>
                <a:lnTo>
                  <a:pt x="355" y="48"/>
                </a:lnTo>
                <a:lnTo>
                  <a:pt x="361" y="48"/>
                </a:lnTo>
                <a:lnTo>
                  <a:pt x="361" y="54"/>
                </a:lnTo>
                <a:lnTo>
                  <a:pt x="361" y="60"/>
                </a:lnTo>
                <a:lnTo>
                  <a:pt x="367" y="60"/>
                </a:lnTo>
                <a:lnTo>
                  <a:pt x="367" y="66"/>
                </a:lnTo>
                <a:lnTo>
                  <a:pt x="367" y="72"/>
                </a:lnTo>
                <a:lnTo>
                  <a:pt x="367" y="78"/>
                </a:lnTo>
                <a:lnTo>
                  <a:pt x="373" y="78"/>
                </a:lnTo>
                <a:lnTo>
                  <a:pt x="373" y="84"/>
                </a:lnTo>
                <a:lnTo>
                  <a:pt x="373" y="90"/>
                </a:lnTo>
                <a:lnTo>
                  <a:pt x="379" y="90"/>
                </a:lnTo>
                <a:lnTo>
                  <a:pt x="379" y="96"/>
                </a:lnTo>
                <a:lnTo>
                  <a:pt x="379" y="102"/>
                </a:lnTo>
                <a:lnTo>
                  <a:pt x="379" y="108"/>
                </a:lnTo>
                <a:lnTo>
                  <a:pt x="379" y="114"/>
                </a:lnTo>
                <a:lnTo>
                  <a:pt x="379" y="120"/>
                </a:lnTo>
                <a:lnTo>
                  <a:pt x="385" y="120"/>
                </a:lnTo>
                <a:lnTo>
                  <a:pt x="385" y="126"/>
                </a:lnTo>
                <a:lnTo>
                  <a:pt x="385" y="132"/>
                </a:lnTo>
                <a:lnTo>
                  <a:pt x="385" y="138"/>
                </a:lnTo>
                <a:lnTo>
                  <a:pt x="385" y="144"/>
                </a:lnTo>
                <a:lnTo>
                  <a:pt x="385" y="150"/>
                </a:lnTo>
                <a:lnTo>
                  <a:pt x="385" y="156"/>
                </a:lnTo>
                <a:lnTo>
                  <a:pt x="385" y="162"/>
                </a:lnTo>
                <a:lnTo>
                  <a:pt x="385" y="168"/>
                </a:lnTo>
                <a:lnTo>
                  <a:pt x="385" y="174"/>
                </a:lnTo>
                <a:lnTo>
                  <a:pt x="385" y="180"/>
                </a:lnTo>
                <a:lnTo>
                  <a:pt x="385" y="186"/>
                </a:lnTo>
                <a:lnTo>
                  <a:pt x="385" y="192"/>
                </a:lnTo>
                <a:lnTo>
                  <a:pt x="391" y="192"/>
                </a:lnTo>
                <a:lnTo>
                  <a:pt x="391" y="198"/>
                </a:lnTo>
                <a:lnTo>
                  <a:pt x="391" y="204"/>
                </a:lnTo>
                <a:lnTo>
                  <a:pt x="391" y="210"/>
                </a:lnTo>
                <a:lnTo>
                  <a:pt x="391" y="216"/>
                </a:lnTo>
                <a:lnTo>
                  <a:pt x="391" y="222"/>
                </a:lnTo>
                <a:lnTo>
                  <a:pt x="391" y="228"/>
                </a:lnTo>
                <a:lnTo>
                  <a:pt x="391" y="234"/>
                </a:lnTo>
                <a:lnTo>
                  <a:pt x="391" y="240"/>
                </a:lnTo>
                <a:lnTo>
                  <a:pt x="391" y="246"/>
                </a:lnTo>
                <a:lnTo>
                  <a:pt x="391" y="252"/>
                </a:lnTo>
                <a:lnTo>
                  <a:pt x="391" y="258"/>
                </a:lnTo>
                <a:lnTo>
                  <a:pt x="391" y="264"/>
                </a:lnTo>
                <a:lnTo>
                  <a:pt x="397" y="270"/>
                </a:lnTo>
                <a:lnTo>
                  <a:pt x="397" y="276"/>
                </a:lnTo>
                <a:lnTo>
                  <a:pt x="397" y="282"/>
                </a:lnTo>
                <a:lnTo>
                  <a:pt x="397" y="288"/>
                </a:lnTo>
                <a:lnTo>
                  <a:pt x="397" y="294"/>
                </a:lnTo>
                <a:lnTo>
                  <a:pt x="397" y="300"/>
                </a:lnTo>
                <a:lnTo>
                  <a:pt x="397" y="306"/>
                </a:lnTo>
                <a:lnTo>
                  <a:pt x="397" y="312"/>
                </a:lnTo>
                <a:lnTo>
                  <a:pt x="397" y="318"/>
                </a:lnTo>
                <a:lnTo>
                  <a:pt x="397" y="324"/>
                </a:lnTo>
                <a:lnTo>
                  <a:pt x="397" y="330"/>
                </a:lnTo>
                <a:lnTo>
                  <a:pt x="397" y="336"/>
                </a:lnTo>
                <a:lnTo>
                  <a:pt x="397" y="342"/>
                </a:lnTo>
                <a:lnTo>
                  <a:pt x="397" y="348"/>
                </a:lnTo>
                <a:lnTo>
                  <a:pt x="403" y="348"/>
                </a:lnTo>
                <a:lnTo>
                  <a:pt x="403" y="354"/>
                </a:lnTo>
                <a:lnTo>
                  <a:pt x="403" y="360"/>
                </a:lnTo>
                <a:lnTo>
                  <a:pt x="403" y="366"/>
                </a:lnTo>
                <a:lnTo>
                  <a:pt x="403" y="372"/>
                </a:lnTo>
                <a:lnTo>
                  <a:pt x="403" y="378"/>
                </a:lnTo>
                <a:lnTo>
                  <a:pt x="403" y="384"/>
                </a:lnTo>
                <a:lnTo>
                  <a:pt x="403" y="390"/>
                </a:lnTo>
                <a:lnTo>
                  <a:pt x="403" y="396"/>
                </a:lnTo>
                <a:lnTo>
                  <a:pt x="403" y="402"/>
                </a:lnTo>
                <a:lnTo>
                  <a:pt x="403" y="408"/>
                </a:lnTo>
                <a:lnTo>
                  <a:pt x="397" y="408"/>
                </a:lnTo>
                <a:lnTo>
                  <a:pt x="397" y="414"/>
                </a:lnTo>
                <a:lnTo>
                  <a:pt x="397" y="408"/>
                </a:lnTo>
                <a:lnTo>
                  <a:pt x="397" y="414"/>
                </a:lnTo>
                <a:lnTo>
                  <a:pt x="397" y="420"/>
                </a:lnTo>
                <a:lnTo>
                  <a:pt x="403" y="420"/>
                </a:lnTo>
                <a:lnTo>
                  <a:pt x="403" y="414"/>
                </a:lnTo>
                <a:lnTo>
                  <a:pt x="403" y="420"/>
                </a:lnTo>
                <a:lnTo>
                  <a:pt x="403" y="426"/>
                </a:lnTo>
                <a:lnTo>
                  <a:pt x="397" y="426"/>
                </a:lnTo>
                <a:lnTo>
                  <a:pt x="397" y="432"/>
                </a:lnTo>
                <a:lnTo>
                  <a:pt x="397" y="438"/>
                </a:lnTo>
                <a:lnTo>
                  <a:pt x="403" y="438"/>
                </a:lnTo>
                <a:lnTo>
                  <a:pt x="403" y="444"/>
                </a:lnTo>
                <a:lnTo>
                  <a:pt x="403" y="450"/>
                </a:lnTo>
                <a:lnTo>
                  <a:pt x="409" y="450"/>
                </a:lnTo>
                <a:lnTo>
                  <a:pt x="409" y="456"/>
                </a:lnTo>
                <a:lnTo>
                  <a:pt x="409" y="462"/>
                </a:lnTo>
                <a:lnTo>
                  <a:pt x="409" y="468"/>
                </a:lnTo>
                <a:lnTo>
                  <a:pt x="409" y="474"/>
                </a:lnTo>
                <a:lnTo>
                  <a:pt x="415" y="474"/>
                </a:lnTo>
                <a:lnTo>
                  <a:pt x="415" y="480"/>
                </a:lnTo>
                <a:lnTo>
                  <a:pt x="415" y="486"/>
                </a:lnTo>
                <a:lnTo>
                  <a:pt x="415" y="492"/>
                </a:lnTo>
                <a:lnTo>
                  <a:pt x="409" y="492"/>
                </a:lnTo>
                <a:lnTo>
                  <a:pt x="403" y="492"/>
                </a:lnTo>
                <a:lnTo>
                  <a:pt x="403" y="498"/>
                </a:lnTo>
                <a:lnTo>
                  <a:pt x="403" y="504"/>
                </a:lnTo>
                <a:lnTo>
                  <a:pt x="403" y="510"/>
                </a:lnTo>
                <a:lnTo>
                  <a:pt x="397" y="510"/>
                </a:lnTo>
                <a:lnTo>
                  <a:pt x="403" y="510"/>
                </a:lnTo>
                <a:lnTo>
                  <a:pt x="403" y="516"/>
                </a:lnTo>
                <a:lnTo>
                  <a:pt x="397" y="516"/>
                </a:lnTo>
                <a:lnTo>
                  <a:pt x="391" y="516"/>
                </a:lnTo>
                <a:lnTo>
                  <a:pt x="391" y="522"/>
                </a:lnTo>
                <a:lnTo>
                  <a:pt x="397" y="522"/>
                </a:lnTo>
                <a:lnTo>
                  <a:pt x="391" y="522"/>
                </a:lnTo>
                <a:lnTo>
                  <a:pt x="391" y="528"/>
                </a:lnTo>
                <a:lnTo>
                  <a:pt x="391" y="534"/>
                </a:lnTo>
                <a:lnTo>
                  <a:pt x="385" y="534"/>
                </a:lnTo>
                <a:lnTo>
                  <a:pt x="385" y="540"/>
                </a:lnTo>
                <a:lnTo>
                  <a:pt x="385" y="546"/>
                </a:lnTo>
                <a:lnTo>
                  <a:pt x="379" y="546"/>
                </a:lnTo>
                <a:lnTo>
                  <a:pt x="385" y="546"/>
                </a:lnTo>
                <a:lnTo>
                  <a:pt x="385" y="540"/>
                </a:lnTo>
                <a:lnTo>
                  <a:pt x="379" y="540"/>
                </a:lnTo>
                <a:lnTo>
                  <a:pt x="379" y="546"/>
                </a:lnTo>
                <a:lnTo>
                  <a:pt x="373" y="546"/>
                </a:lnTo>
                <a:lnTo>
                  <a:pt x="373" y="552"/>
                </a:lnTo>
                <a:lnTo>
                  <a:pt x="367" y="552"/>
                </a:lnTo>
                <a:lnTo>
                  <a:pt x="373" y="552"/>
                </a:lnTo>
                <a:lnTo>
                  <a:pt x="373" y="558"/>
                </a:lnTo>
                <a:lnTo>
                  <a:pt x="379" y="564"/>
                </a:lnTo>
                <a:lnTo>
                  <a:pt x="379" y="558"/>
                </a:lnTo>
                <a:lnTo>
                  <a:pt x="379" y="564"/>
                </a:lnTo>
                <a:lnTo>
                  <a:pt x="373" y="564"/>
                </a:lnTo>
                <a:lnTo>
                  <a:pt x="373" y="570"/>
                </a:lnTo>
                <a:lnTo>
                  <a:pt x="367" y="570"/>
                </a:lnTo>
                <a:lnTo>
                  <a:pt x="373" y="570"/>
                </a:lnTo>
                <a:lnTo>
                  <a:pt x="373" y="576"/>
                </a:lnTo>
                <a:lnTo>
                  <a:pt x="367" y="576"/>
                </a:lnTo>
                <a:lnTo>
                  <a:pt x="367" y="582"/>
                </a:lnTo>
                <a:lnTo>
                  <a:pt x="367" y="576"/>
                </a:lnTo>
                <a:lnTo>
                  <a:pt x="367" y="582"/>
                </a:lnTo>
                <a:lnTo>
                  <a:pt x="367" y="588"/>
                </a:lnTo>
                <a:lnTo>
                  <a:pt x="367" y="594"/>
                </a:lnTo>
                <a:lnTo>
                  <a:pt x="373" y="594"/>
                </a:lnTo>
                <a:lnTo>
                  <a:pt x="373" y="600"/>
                </a:lnTo>
                <a:lnTo>
                  <a:pt x="367" y="600"/>
                </a:lnTo>
                <a:lnTo>
                  <a:pt x="361" y="594"/>
                </a:lnTo>
                <a:lnTo>
                  <a:pt x="361" y="600"/>
                </a:lnTo>
                <a:lnTo>
                  <a:pt x="367" y="600"/>
                </a:lnTo>
                <a:lnTo>
                  <a:pt x="367" y="606"/>
                </a:lnTo>
                <a:lnTo>
                  <a:pt x="361" y="606"/>
                </a:lnTo>
                <a:lnTo>
                  <a:pt x="367" y="606"/>
                </a:lnTo>
                <a:lnTo>
                  <a:pt x="367" y="612"/>
                </a:lnTo>
                <a:lnTo>
                  <a:pt x="367" y="606"/>
                </a:lnTo>
                <a:lnTo>
                  <a:pt x="367" y="612"/>
                </a:lnTo>
                <a:lnTo>
                  <a:pt x="373" y="612"/>
                </a:lnTo>
                <a:lnTo>
                  <a:pt x="367" y="612"/>
                </a:lnTo>
                <a:lnTo>
                  <a:pt x="367" y="618"/>
                </a:lnTo>
                <a:lnTo>
                  <a:pt x="361" y="618"/>
                </a:lnTo>
                <a:lnTo>
                  <a:pt x="361" y="624"/>
                </a:lnTo>
                <a:lnTo>
                  <a:pt x="361" y="630"/>
                </a:lnTo>
                <a:lnTo>
                  <a:pt x="355" y="630"/>
                </a:lnTo>
                <a:lnTo>
                  <a:pt x="361" y="630"/>
                </a:lnTo>
                <a:lnTo>
                  <a:pt x="361" y="636"/>
                </a:lnTo>
                <a:lnTo>
                  <a:pt x="361" y="642"/>
                </a:lnTo>
                <a:lnTo>
                  <a:pt x="367" y="642"/>
                </a:lnTo>
                <a:lnTo>
                  <a:pt x="367" y="648"/>
                </a:lnTo>
                <a:lnTo>
                  <a:pt x="367" y="654"/>
                </a:lnTo>
                <a:lnTo>
                  <a:pt x="361" y="654"/>
                </a:lnTo>
                <a:lnTo>
                  <a:pt x="355" y="654"/>
                </a:lnTo>
                <a:lnTo>
                  <a:pt x="349" y="654"/>
                </a:lnTo>
                <a:lnTo>
                  <a:pt x="343" y="654"/>
                </a:lnTo>
                <a:lnTo>
                  <a:pt x="343" y="660"/>
                </a:lnTo>
                <a:lnTo>
                  <a:pt x="337" y="660"/>
                </a:lnTo>
                <a:lnTo>
                  <a:pt x="337" y="666"/>
                </a:lnTo>
                <a:lnTo>
                  <a:pt x="337" y="660"/>
                </a:lnTo>
                <a:lnTo>
                  <a:pt x="331" y="660"/>
                </a:lnTo>
                <a:lnTo>
                  <a:pt x="331" y="666"/>
                </a:lnTo>
                <a:lnTo>
                  <a:pt x="325" y="666"/>
                </a:lnTo>
                <a:lnTo>
                  <a:pt x="325" y="672"/>
                </a:lnTo>
                <a:lnTo>
                  <a:pt x="325" y="678"/>
                </a:lnTo>
                <a:lnTo>
                  <a:pt x="325" y="684"/>
                </a:lnTo>
                <a:lnTo>
                  <a:pt x="331" y="684"/>
                </a:lnTo>
                <a:lnTo>
                  <a:pt x="331" y="690"/>
                </a:lnTo>
                <a:lnTo>
                  <a:pt x="331" y="696"/>
                </a:lnTo>
                <a:lnTo>
                  <a:pt x="337" y="696"/>
                </a:lnTo>
                <a:lnTo>
                  <a:pt x="337" y="702"/>
                </a:lnTo>
                <a:lnTo>
                  <a:pt x="331" y="702"/>
                </a:lnTo>
                <a:lnTo>
                  <a:pt x="331" y="708"/>
                </a:lnTo>
                <a:lnTo>
                  <a:pt x="325" y="708"/>
                </a:lnTo>
                <a:lnTo>
                  <a:pt x="319" y="708"/>
                </a:lnTo>
                <a:lnTo>
                  <a:pt x="319" y="702"/>
                </a:lnTo>
                <a:lnTo>
                  <a:pt x="313" y="702"/>
                </a:lnTo>
                <a:lnTo>
                  <a:pt x="307" y="702"/>
                </a:lnTo>
                <a:lnTo>
                  <a:pt x="301" y="702"/>
                </a:lnTo>
                <a:lnTo>
                  <a:pt x="301" y="696"/>
                </a:lnTo>
                <a:lnTo>
                  <a:pt x="295" y="696"/>
                </a:lnTo>
                <a:lnTo>
                  <a:pt x="289" y="696"/>
                </a:lnTo>
                <a:lnTo>
                  <a:pt x="289" y="690"/>
                </a:lnTo>
                <a:lnTo>
                  <a:pt x="283" y="690"/>
                </a:lnTo>
                <a:lnTo>
                  <a:pt x="277" y="690"/>
                </a:lnTo>
                <a:lnTo>
                  <a:pt x="271" y="690"/>
                </a:lnTo>
                <a:lnTo>
                  <a:pt x="271" y="696"/>
                </a:lnTo>
                <a:lnTo>
                  <a:pt x="265" y="696"/>
                </a:lnTo>
                <a:lnTo>
                  <a:pt x="265" y="702"/>
                </a:lnTo>
                <a:lnTo>
                  <a:pt x="265" y="708"/>
                </a:lnTo>
                <a:lnTo>
                  <a:pt x="265" y="702"/>
                </a:lnTo>
                <a:lnTo>
                  <a:pt x="265" y="708"/>
                </a:lnTo>
                <a:lnTo>
                  <a:pt x="259" y="708"/>
                </a:lnTo>
                <a:lnTo>
                  <a:pt x="259" y="714"/>
                </a:lnTo>
                <a:lnTo>
                  <a:pt x="259" y="720"/>
                </a:lnTo>
                <a:lnTo>
                  <a:pt x="265" y="72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0" y="2"/>
            <a:ext cx="2473325" cy="2335213"/>
          </a:xfrm>
          <a:prstGeom prst="rect">
            <a:avLst/>
          </a:prstGeom>
          <a:solidFill>
            <a:srgbClr val="00044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21" name="Picture 5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61925"/>
            <a:ext cx="20224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79170" y="3036401"/>
            <a:ext cx="3783572" cy="1015663"/>
          </a:xfrm>
          <a:prstGeom prst="rect">
            <a:avLst/>
          </a:prstGeom>
        </p:spPr>
        <p:txBody>
          <a:bodyPr/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79169" y="5524950"/>
            <a:ext cx="3783573" cy="219820"/>
          </a:xfrm>
        </p:spPr>
        <p:txBody>
          <a:bodyPr/>
          <a:lstStyle>
            <a:lvl1pPr>
              <a:defRPr sz="1400" baseline="0">
                <a:solidFill>
                  <a:schemeClr val="accent6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8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34952"/>
            <a:ext cx="8793162" cy="61555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86"/>
          <p:cNvSpPr>
            <a:spLocks noGrp="1" noChangeArrowheads="1"/>
          </p:cNvSpPr>
          <p:nvPr>
            <p:ph idx="1"/>
          </p:nvPr>
        </p:nvSpPr>
        <p:spPr bwMode="auto">
          <a:xfrm>
            <a:off x="1482725" y="1990727"/>
            <a:ext cx="4389438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9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D87789-DCE6-4E45-B2D9-9D3D143AC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15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231106"/>
          </a:xfrm>
        </p:spPr>
        <p:txBody>
          <a:bodyPr/>
          <a:lstStyle>
            <a:lvl1pPr>
              <a:defRPr>
                <a:solidFill>
                  <a:srgbClr val="0053A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61295" cy="1846275"/>
          </a:xfrm>
        </p:spPr>
        <p:txBody>
          <a:bodyPr/>
          <a:lstStyle>
            <a:lvl1pPr marL="228600" indent="-22860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2399">
                <a:solidFill>
                  <a:srgbClr val="0053A1"/>
                </a:solidFill>
                <a:effectLst/>
              </a:defRPr>
            </a:lvl1pPr>
            <a:lvl2pPr marL="457200" indent="-22860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rgbClr val="0053A1"/>
                </a:solidFill>
                <a:effectLst/>
              </a:defRPr>
            </a:lvl2pPr>
            <a:lvl3pPr marL="68580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799">
                <a:solidFill>
                  <a:srgbClr val="0053A1"/>
                </a:solidFill>
                <a:effectLst/>
              </a:defRPr>
            </a:lvl3pPr>
            <a:lvl4pPr marL="86868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rgbClr val="0053A1"/>
                </a:solidFill>
                <a:effectLst/>
              </a:defRPr>
            </a:lvl4pPr>
            <a:lvl5pPr marL="105156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rgbClr val="0053A1"/>
                </a:solidFill>
                <a:effectLst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98" y="1905000"/>
            <a:ext cx="3361295" cy="1846275"/>
          </a:xfrm>
        </p:spPr>
        <p:txBody>
          <a:bodyPr/>
          <a:lstStyle>
            <a:lvl1pPr marL="228600" indent="-22860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2399">
                <a:solidFill>
                  <a:srgbClr val="0053A1"/>
                </a:solidFill>
                <a:effectLst/>
              </a:defRPr>
            </a:lvl1pPr>
            <a:lvl2pPr marL="457200" indent="-22860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rgbClr val="0053A1"/>
                </a:solidFill>
                <a:effectLst/>
              </a:defRPr>
            </a:lvl2pPr>
            <a:lvl3pPr marL="68580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799">
                <a:solidFill>
                  <a:srgbClr val="0053A1"/>
                </a:solidFill>
                <a:effectLst/>
              </a:defRPr>
            </a:lvl3pPr>
            <a:lvl4pPr marL="86868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rgbClr val="0053A1"/>
                </a:solidFill>
                <a:effectLst/>
              </a:defRPr>
            </a:lvl4pPr>
            <a:lvl5pPr marL="1051560" indent="-182880"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rgbClr val="0053A1"/>
                </a:solidFill>
                <a:effectLst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3A1"/>
                </a:solidFill>
                <a:effectLst/>
              </a:defRPr>
            </a:lvl1pPr>
          </a:lstStyle>
          <a:p>
            <a:fld id="{F12952B5-7A2F-4CC8-B7CE-9234E21C2837}" type="datetime1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5230" y="6413501"/>
            <a:ext cx="5084551" cy="2508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3A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13501"/>
            <a:ext cx="641372" cy="2508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3A1"/>
                </a:solidFill>
                <a:effectLst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55D7-2C01-45F8-A8EA-B3017D8A80BF}" type="datetime1">
              <a:rPr lang="en-US" smtClean="0"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2DFFB6-C4D2-4787-92CC-63BB0FA603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6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32.xml"/><Relationship Id="rId7" Type="http://schemas.openxmlformats.org/officeDocument/2006/relationships/vmlDrawing" Target="../drawings/vmlDrawing2.v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4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1.jpeg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33.xml"/><Relationship Id="rId9" Type="http://schemas.openxmlformats.org/officeDocument/2006/relationships/tags" Target="../tags/tag4.xml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3"/>
          <p:cNvSpPr>
            <a:spLocks noChangeArrowheads="1"/>
          </p:cNvSpPr>
          <p:nvPr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 smtClean="0"/>
              <a:t>Click to </a:t>
            </a:r>
            <a:r>
              <a:rPr lang="fr-FR" altLang="en-US" dirty="0" err="1" smtClean="0"/>
              <a:t>edit</a:t>
            </a:r>
            <a:r>
              <a:rPr lang="fr-FR" altLang="en-US" dirty="0" smtClean="0"/>
              <a:t> Master </a:t>
            </a:r>
            <a:r>
              <a:rPr lang="fr-FR" altLang="en-US" dirty="0" err="1" smtClean="0"/>
              <a:t>title</a:t>
            </a:r>
            <a:r>
              <a:rPr lang="fr-FR" altLang="en-US" dirty="0" smtClean="0"/>
              <a:t>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 smtClean="0"/>
              <a:t>Click to </a:t>
            </a:r>
            <a:r>
              <a:rPr lang="fr-FR" altLang="en-US" dirty="0" err="1" smtClean="0"/>
              <a:t>edit</a:t>
            </a:r>
            <a:r>
              <a:rPr lang="fr-FR" altLang="en-US" dirty="0" smtClean="0"/>
              <a:t> Master </a:t>
            </a:r>
            <a:r>
              <a:rPr lang="fr-FR" altLang="en-US" dirty="0" err="1" smtClean="0"/>
              <a:t>text</a:t>
            </a:r>
            <a:r>
              <a:rPr lang="fr-FR" altLang="en-US" dirty="0" smtClean="0"/>
              <a:t> styles</a:t>
            </a:r>
          </a:p>
          <a:p>
            <a:pPr lvl="1"/>
            <a:r>
              <a:rPr lang="fr-FR" altLang="en-US" dirty="0" smtClean="0"/>
              <a:t>Second </a:t>
            </a:r>
            <a:r>
              <a:rPr lang="fr-FR" altLang="en-US" dirty="0" err="1" smtClean="0"/>
              <a:t>level</a:t>
            </a:r>
            <a:endParaRPr lang="fr-FR" altLang="en-US" dirty="0" smtClean="0"/>
          </a:p>
          <a:p>
            <a:pPr lvl="2"/>
            <a:r>
              <a:rPr lang="fr-FR" altLang="en-US" dirty="0" err="1" smtClean="0"/>
              <a:t>Third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level</a:t>
            </a:r>
            <a:endParaRPr lang="fr-FR" altLang="en-US" dirty="0" smtClean="0"/>
          </a:p>
          <a:p>
            <a:pPr lvl="3"/>
            <a:r>
              <a:rPr lang="fr-FR" altLang="en-US" dirty="0" err="1" smtClean="0"/>
              <a:t>Fourth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level</a:t>
            </a:r>
            <a:endParaRPr lang="fr-FR" altLang="en-US" dirty="0" smtClean="0"/>
          </a:p>
          <a:p>
            <a:pPr lvl="4"/>
            <a:r>
              <a:rPr lang="fr-FR" altLang="en-US" dirty="0" err="1" smtClean="0"/>
              <a:t>Fifth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level</a:t>
            </a:r>
            <a:endParaRPr lang="fr-FR" altLang="en-US" dirty="0" smtClean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1" y="0"/>
            <a:ext cx="8711889" cy="11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bject 5"/>
          <p:cNvSpPr/>
          <p:nvPr userDrawn="1"/>
        </p:nvSpPr>
        <p:spPr>
          <a:xfrm>
            <a:off x="0" y="0"/>
            <a:ext cx="4498975" cy="9509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SlideLogoSeparator"/>
          <p:cNvSpPr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>
            <a:off x="8713543" y="6534686"/>
            <a:ext cx="39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404040"/>
                </a:solidFill>
                <a:sym typeface="Calibri" panose="020F0502020204030204" pitchFamily="34" charset="0"/>
              </a:rPr>
              <a:t>|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8789988" y="6557768"/>
            <a:ext cx="324633" cy="1538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45DB55-2F94-4A1A-A40F-6DC3A67B74B4}" type="slidenum">
              <a:rPr lang="en-US" altLang="en-US" sz="1000" smtClean="0">
                <a:solidFill>
                  <a:srgbClr val="40404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000" dirty="0" smtClean="0">
              <a:solidFill>
                <a:srgbClr val="404040"/>
              </a:solidFill>
            </a:endParaRPr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1" y="6767515"/>
            <a:ext cx="9140825" cy="90487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9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564F-C442-49E7-849C-B68E1E0081FE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6E67-9DF9-4867-BD1E-901728387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8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2" r:id="rId3"/>
    <p:sldLayoutId id="2147483693" r:id="rId4"/>
    <p:sldLayoutId id="214748369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" y="2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7"/>
            <a:ext cx="4389438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100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34952"/>
            <a:ext cx="879316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7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2238" y="542927"/>
            <a:ext cx="8793162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>
            <a:grpSpLocks/>
          </p:cNvGrpSpPr>
          <p:nvPr/>
        </p:nvGrpSpPr>
        <p:grpSpPr bwMode="auto">
          <a:xfrm>
            <a:off x="122239" y="6203952"/>
            <a:ext cx="8721725" cy="517525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8215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20713" indent="-620713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00" dirty="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4" name="ACET" hidden="1"/>
          <p:cNvGrpSpPr>
            <a:grpSpLocks/>
          </p:cNvGrpSpPr>
          <p:nvPr/>
        </p:nvGrpSpPr>
        <p:grpSpPr bwMode="auto">
          <a:xfrm>
            <a:off x="1482726" y="1149352"/>
            <a:ext cx="4349750" cy="519113"/>
            <a:chOff x="915" y="710"/>
            <a:chExt cx="2686" cy="320"/>
          </a:xfrm>
        </p:grpSpPr>
        <p:cxnSp>
          <p:nvCxnSpPr>
            <p:cNvPr id="4116" name="AutoShape 249"/>
            <p:cNvCxnSpPr>
              <a:cxnSpLocks noChangeShapeType="1"/>
              <a:stCxn id="8213" idx="4"/>
              <a:endCxn id="821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00" b="1" dirty="0" smtClean="0">
                  <a:solidFill>
                    <a:srgbClr val="000000"/>
                  </a:solidFill>
                </a:rPr>
                <a:t>Title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00" dirty="0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0" y="0"/>
            <a:ext cx="9144000" cy="203200"/>
            <a:chOff x="0" y="0"/>
            <a:chExt cx="8958263" cy="85725"/>
          </a:xfrm>
        </p:grpSpPr>
        <p:pic>
          <p:nvPicPr>
            <p:cNvPr id="4114" name="Picture 31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3319" y="1"/>
              <a:ext cx="6534944" cy="85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5" name="Picture 4" descr="http://2.bp.blogspot.com/-w4kZ91ZurSI/TjhKaHWWs2I/AAAAAAAAAIY/nVOVRIfHPjQ/s1600/NY+coat+of+arms+2.png"/>
            <p:cNvPicPr>
              <a:picLocks noChangeArrowheads="1"/>
            </p:cNvPicPr>
            <p:nvPr>
              <p:custDataLst>
                <p:tags r:id="rId11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23319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McK Slide Elements"/>
          <p:cNvGrpSpPr>
            <a:grpSpLocks/>
          </p:cNvGrpSpPr>
          <p:nvPr/>
        </p:nvGrpSpPr>
        <p:grpSpPr bwMode="auto">
          <a:xfrm>
            <a:off x="122239" y="6345240"/>
            <a:ext cx="5686425" cy="376237"/>
            <a:chOff x="75" y="3917"/>
            <a:chExt cx="5429" cy="233"/>
          </a:xfrm>
        </p:grpSpPr>
        <p:sp>
          <p:nvSpPr>
            <p:cNvPr id="36" name="McK 4. Footnote" hidden="1"/>
            <p:cNvSpPr txBox="1">
              <a:spLocks noChangeArrowheads="1"/>
            </p:cNvSpPr>
            <p:nvPr/>
          </p:nvSpPr>
          <p:spPr bwMode="auto">
            <a:xfrm>
              <a:off x="75" y="3917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  <a:sym typeface="Calibri"/>
                </a:rPr>
                <a:t>1 Footnote</a:t>
              </a:r>
            </a:p>
          </p:txBody>
        </p:sp>
        <p:sp>
          <p:nvSpPr>
            <p:cNvPr id="8209" name="McK 5. Source" hidden="1"/>
            <p:cNvSpPr>
              <a:spLocks noChangeArrowheads="1"/>
            </p:cNvSpPr>
            <p:nvPr/>
          </p:nvSpPr>
          <p:spPr bwMode="auto">
            <a:xfrm>
              <a:off x="75" y="4054"/>
              <a:ext cx="5429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620713" indent="-620713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912813" eaLnBrk="0" hangingPunct="0"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00" dirty="0" smtClean="0">
                  <a:solidFill>
                    <a:srgbClr val="000000"/>
                  </a:solidFill>
                  <a:sym typeface="Calibri" panose="020F0502020204030204" pitchFamily="34" charset="0"/>
                </a:rPr>
                <a:t>SOURCE: Source</a:t>
              </a:r>
            </a:p>
          </p:txBody>
        </p:sp>
      </p:grpSp>
      <p:sp>
        <p:nvSpPr>
          <p:cNvPr id="8205" name="SlideLogoSeparator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750013" y="6534686"/>
            <a:ext cx="39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404040"/>
                </a:solidFill>
                <a:sym typeface="Calibri" panose="020F0502020204030204" pitchFamily="34" charset="0"/>
              </a:rPr>
              <a:t>|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816976" y="6567538"/>
            <a:ext cx="156731" cy="153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45DB55-2F94-4A1A-A40F-6DC3A67B74B4}" type="slidenum">
              <a:rPr lang="en-US" altLang="en-US" sz="1000" smtClean="0">
                <a:solidFill>
                  <a:srgbClr val="40404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000" dirty="0" smtClean="0">
              <a:solidFill>
                <a:srgbClr val="404040"/>
              </a:solidFill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>
          <a:xfrm>
            <a:off x="1" y="6767515"/>
            <a:ext cx="9140825" cy="90487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EECB-F37A-418A-BE96-273C62D8A3F1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2/14/2018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3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40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196850" indent="-1952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anose="020B0604020202020204" pitchFamily="34" charset="0"/>
        <a:buChar char="▪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65138" indent="-2667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625475" indent="-1571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▫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63588" indent="-1317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9" y="3162236"/>
            <a:ext cx="4026715" cy="738645"/>
          </a:xfrm>
          <a:noFill/>
        </p:spPr>
        <p:txBody>
          <a:bodyPr/>
          <a:lstStyle/>
          <a:p>
            <a:pPr algn="l"/>
            <a:r>
              <a:rPr lang="en-US" sz="3600" b="1" dirty="0" smtClean="0"/>
              <a:t>Fiscal Year 2019 Budget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00669" y="5134062"/>
            <a:ext cx="4186106" cy="112243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Bruce Rauner, Governor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Felicia F. Norwood, Director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8643" y="205774"/>
            <a:ext cx="5981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/>
              <a:t>Illinois Department of Healthcare and Family Services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13507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51963" y="586853"/>
            <a:ext cx="7592037" cy="955343"/>
          </a:xfrm>
        </p:spPr>
        <p:txBody>
          <a:bodyPr/>
          <a:lstStyle/>
          <a:p>
            <a:pPr algn="ctr"/>
            <a:r>
              <a:rPr lang="en-US" b="1" dirty="0" smtClean="0"/>
              <a:t>Affordable Care Act (ACA) Estimated Cost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569493"/>
            <a:ext cx="7543800" cy="4602707"/>
          </a:xfrm>
        </p:spPr>
        <p:txBody>
          <a:bodyPr/>
          <a:lstStyle/>
          <a:p>
            <a:pPr marL="3429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/>
              <a:t>Fiscal Year </a:t>
            </a:r>
            <a:r>
              <a:rPr lang="en-US" sz="2400" dirty="0" smtClean="0"/>
              <a:t>2018: $3.28 </a:t>
            </a:r>
            <a:r>
              <a:rPr lang="en-US" sz="2400" dirty="0"/>
              <a:t>billion</a:t>
            </a:r>
          </a:p>
          <a:p>
            <a:pPr lvl="1"/>
            <a:r>
              <a:rPr lang="en-US" sz="2150" dirty="0"/>
              <a:t>General Revenue &amp; Related Funds: </a:t>
            </a:r>
            <a:r>
              <a:rPr lang="en-US" sz="2150" dirty="0" smtClean="0"/>
              <a:t>$2.59 billion</a:t>
            </a:r>
          </a:p>
          <a:p>
            <a:pPr lvl="2"/>
            <a:r>
              <a:rPr lang="en-US" sz="1950" dirty="0" smtClean="0"/>
              <a:t>$142.4 </a:t>
            </a:r>
            <a:r>
              <a:rPr lang="en-US" sz="1950" dirty="0"/>
              <a:t>million net state cost</a:t>
            </a:r>
          </a:p>
          <a:p>
            <a:pPr lvl="1"/>
            <a:r>
              <a:rPr lang="en-US" sz="2150" dirty="0"/>
              <a:t>Cook County: $</a:t>
            </a:r>
            <a:r>
              <a:rPr lang="en-US" sz="2150" dirty="0" smtClean="0"/>
              <a:t>0.69 billion</a:t>
            </a:r>
          </a:p>
          <a:p>
            <a:pPr lvl="2"/>
            <a:r>
              <a:rPr lang="en-US" sz="1950" dirty="0" smtClean="0"/>
              <a:t>$38.0 </a:t>
            </a:r>
            <a:r>
              <a:rPr lang="en-US" sz="1950" dirty="0"/>
              <a:t>million net Cook County cost</a:t>
            </a:r>
          </a:p>
          <a:p>
            <a:pPr marL="342900" lvl="1" indent="-342900">
              <a:spcAft>
                <a:spcPts val="1000"/>
              </a:spcAft>
              <a:buFont typeface="Arial" pitchFamily="34" charset="0"/>
              <a:buChar char="•"/>
            </a:pPr>
            <a:endParaRPr lang="en-US" sz="800" dirty="0" smtClean="0"/>
          </a:p>
          <a:p>
            <a:pPr marL="3429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/>
              <a:t>Fiscal </a:t>
            </a:r>
            <a:r>
              <a:rPr lang="en-US" sz="2400" dirty="0"/>
              <a:t>Year </a:t>
            </a:r>
            <a:r>
              <a:rPr lang="en-US" sz="2400" dirty="0" smtClean="0"/>
              <a:t>2019: $3.35 </a:t>
            </a:r>
            <a:r>
              <a:rPr lang="en-US" sz="2400" dirty="0"/>
              <a:t>billion</a:t>
            </a:r>
          </a:p>
          <a:p>
            <a:pPr lvl="1"/>
            <a:r>
              <a:rPr lang="en-US" sz="2150" dirty="0"/>
              <a:t>General Revenue &amp; Related Funds: </a:t>
            </a:r>
            <a:r>
              <a:rPr lang="en-US" sz="2150" dirty="0" smtClean="0"/>
              <a:t>$2.50 billion</a:t>
            </a:r>
          </a:p>
          <a:p>
            <a:pPr lvl="2"/>
            <a:r>
              <a:rPr lang="en-US" sz="1950" dirty="0" smtClean="0"/>
              <a:t>$162.2 million net state cost</a:t>
            </a:r>
            <a:endParaRPr lang="en-US" sz="1950" dirty="0"/>
          </a:p>
          <a:p>
            <a:pPr lvl="1"/>
            <a:r>
              <a:rPr lang="en-US" sz="2150" dirty="0"/>
              <a:t>Cook County: $</a:t>
            </a:r>
            <a:r>
              <a:rPr lang="en-US" sz="2150" dirty="0" smtClean="0"/>
              <a:t>0.86 billion</a:t>
            </a:r>
          </a:p>
          <a:p>
            <a:pPr lvl="2"/>
            <a:r>
              <a:rPr lang="en-US" sz="1950" dirty="0" smtClean="0"/>
              <a:t>$55.7 million net Cook County cost</a:t>
            </a:r>
            <a:endParaRPr lang="en-US" sz="1950" dirty="0"/>
          </a:p>
          <a:p>
            <a:pPr marL="0" lvl="1" indent="0">
              <a:spcAft>
                <a:spcPts val="1000"/>
              </a:spcAft>
              <a:buNone/>
            </a:pPr>
            <a:r>
              <a:rPr lang="en-US" sz="1350" dirty="0" smtClean="0"/>
              <a:t>Increases </a:t>
            </a:r>
            <a:r>
              <a:rPr lang="en-US" sz="1350" dirty="0"/>
              <a:t>in </a:t>
            </a:r>
            <a:r>
              <a:rPr lang="en-US" sz="1350" dirty="0" smtClean="0"/>
              <a:t>Fiscal Year 2019 net state/Cook costs are due, in part, </a:t>
            </a:r>
            <a:r>
              <a:rPr lang="en-US" sz="1350" dirty="0"/>
              <a:t>t</a:t>
            </a:r>
            <a:r>
              <a:rPr lang="en-US" sz="1350" dirty="0" smtClean="0"/>
              <a:t>o declining ACA federal matching rates</a:t>
            </a:r>
            <a:endParaRPr lang="en-US" sz="135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2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517" y="586854"/>
            <a:ext cx="7709483" cy="90075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2800" b="1" dirty="0"/>
              <a:t>Historical Medical Assistance </a:t>
            </a:r>
            <a:r>
              <a:rPr lang="en-US" sz="2800" b="1" dirty="0" smtClean="0"/>
              <a:t>Liability</a:t>
            </a:r>
            <a:br>
              <a:rPr lang="en-US" sz="2800" b="1" dirty="0" smtClean="0"/>
            </a:br>
            <a:r>
              <a:rPr lang="en-US" sz="2800" b="1" dirty="0" smtClean="0"/>
              <a:t>GRF and Related Funds</a:t>
            </a:r>
            <a:endParaRPr lang="en-US" sz="2800" b="1" dirty="0"/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359791"/>
              </p:ext>
            </p:extLst>
          </p:nvPr>
        </p:nvGraphicFramePr>
        <p:xfrm>
          <a:off x="955343" y="1514902"/>
          <a:ext cx="8188657" cy="442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423478" y="2542256"/>
            <a:ext cx="165783" cy="236748"/>
          </a:xfrm>
          <a:prstGeom prst="rect">
            <a:avLst/>
          </a:prstGeom>
          <a:noFill/>
        </p:spPr>
        <p:txBody>
          <a:bodyPr wrap="none" lIns="82058" tIns="41029" rIns="82058" bIns="41029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5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574" y="545285"/>
            <a:ext cx="7600426" cy="897622"/>
          </a:xfrm>
        </p:spPr>
        <p:txBody>
          <a:bodyPr/>
          <a:lstStyle/>
          <a:p>
            <a:pPr algn="ctr"/>
            <a:r>
              <a:rPr lang="en-US" sz="2800" b="1" dirty="0" smtClean="0"/>
              <a:t>Medical Assistance Program Integrity</a:t>
            </a:r>
            <a:br>
              <a:rPr lang="en-US" sz="2800" b="1" dirty="0" smtClean="0"/>
            </a:br>
            <a:r>
              <a:rPr lang="en-US" sz="2800" b="1" dirty="0" smtClean="0"/>
              <a:t>Fraud &amp; Abuse Prevention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469571"/>
            <a:ext cx="7543800" cy="4702629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200" dirty="0"/>
              <a:t>In FY </a:t>
            </a:r>
            <a:r>
              <a:rPr lang="en-US" sz="2200" dirty="0" smtClean="0"/>
              <a:t>2017, </a:t>
            </a:r>
            <a:r>
              <a:rPr lang="en-US" sz="2200" dirty="0"/>
              <a:t>the Inspector General achieved </a:t>
            </a:r>
            <a:r>
              <a:rPr lang="en-US" sz="2200" dirty="0" smtClean="0"/>
              <a:t>over $195 </a:t>
            </a:r>
            <a:r>
              <a:rPr lang="en-US" sz="2200" dirty="0"/>
              <a:t>million in </a:t>
            </a:r>
            <a:r>
              <a:rPr lang="en-US" sz="2200" dirty="0" smtClean="0"/>
              <a:t>savings, cost avoidance and recoveries</a:t>
            </a:r>
            <a:endParaRPr lang="en-US" sz="2200" dirty="0"/>
          </a:p>
          <a:p>
            <a:pPr>
              <a:spcAft>
                <a:spcPts val="1000"/>
              </a:spcAft>
            </a:pPr>
            <a:r>
              <a:rPr lang="en-US" sz="2200" dirty="0"/>
              <a:t>FY </a:t>
            </a:r>
            <a:r>
              <a:rPr lang="en-US" sz="2200" dirty="0" smtClean="0"/>
              <a:t>2019 </a:t>
            </a:r>
            <a:r>
              <a:rPr lang="en-US" sz="2200" dirty="0"/>
              <a:t>budget assumes </a:t>
            </a:r>
            <a:r>
              <a:rPr lang="en-US" sz="2200" dirty="0" smtClean="0"/>
              <a:t>resources </a:t>
            </a:r>
            <a:r>
              <a:rPr lang="en-US" sz="2200" dirty="0"/>
              <a:t>for the Inspector General to combat waste, fraud and abuse in the Illinois </a:t>
            </a:r>
            <a:r>
              <a:rPr lang="en-US" sz="2200" dirty="0" smtClean="0"/>
              <a:t>Medical Assistance </a:t>
            </a:r>
            <a:r>
              <a:rPr lang="en-US" sz="2200" dirty="0"/>
              <a:t>program</a:t>
            </a:r>
          </a:p>
          <a:p>
            <a:pPr lvl="1">
              <a:spcAft>
                <a:spcPts val="1000"/>
              </a:spcAft>
            </a:pPr>
            <a:r>
              <a:rPr lang="en-US" sz="1900" dirty="0" smtClean="0"/>
              <a:t>Quality </a:t>
            </a:r>
            <a:r>
              <a:rPr lang="en-US" sz="1900" dirty="0"/>
              <a:t>control on </a:t>
            </a:r>
            <a:r>
              <a:rPr lang="en-US" sz="1900" dirty="0" smtClean="0"/>
              <a:t>Medical Assistance </a:t>
            </a:r>
            <a:r>
              <a:rPr lang="en-US" sz="1900" dirty="0"/>
              <a:t>eligibility determinations and provider claims</a:t>
            </a:r>
          </a:p>
          <a:p>
            <a:pPr lvl="1">
              <a:spcAft>
                <a:spcPts val="1000"/>
              </a:spcAft>
            </a:pPr>
            <a:r>
              <a:rPr lang="en-US" sz="1900" dirty="0" smtClean="0"/>
              <a:t>Best Practice data </a:t>
            </a:r>
            <a:r>
              <a:rPr lang="en-US" sz="1900" dirty="0"/>
              <a:t>analytics to identify outlier provider and client behavior</a:t>
            </a:r>
          </a:p>
          <a:p>
            <a:pPr lvl="1">
              <a:spcAft>
                <a:spcPts val="1000"/>
              </a:spcAft>
            </a:pPr>
            <a:r>
              <a:rPr lang="en-US" sz="1900" dirty="0"/>
              <a:t>Provider payment audits</a:t>
            </a:r>
          </a:p>
          <a:p>
            <a:pPr lvl="1">
              <a:spcAft>
                <a:spcPts val="1000"/>
              </a:spcAft>
            </a:pPr>
            <a:r>
              <a:rPr lang="en-US" sz="1900" dirty="0"/>
              <a:t>Client asset discovery</a:t>
            </a:r>
          </a:p>
          <a:p>
            <a:pPr lvl="1">
              <a:spcAft>
                <a:spcPts val="1000"/>
              </a:spcAft>
            </a:pPr>
            <a:r>
              <a:rPr lang="en-US" sz="1900" dirty="0"/>
              <a:t>Provider and client investigations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7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2239" y="660400"/>
            <a:ext cx="7801761" cy="581025"/>
          </a:xfrm>
        </p:spPr>
        <p:txBody>
          <a:bodyPr/>
          <a:lstStyle/>
          <a:p>
            <a:pPr algn="ctr"/>
            <a:r>
              <a:rPr lang="en-US" sz="3200" b="1" dirty="0" smtClean="0"/>
              <a:t>Transforming Medical Assistance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296537"/>
            <a:ext cx="7543800" cy="4926842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HealthChoice Illinois: Managed Care Reboot</a:t>
            </a:r>
            <a:endParaRPr lang="en-US" sz="2600" dirty="0" smtClean="0"/>
          </a:p>
          <a:p>
            <a:pPr lvl="0"/>
            <a:r>
              <a:rPr lang="en-US" sz="2300" dirty="0" smtClean="0"/>
              <a:t>Expands managed care program to cover over 80% of Medicaid beneficiaries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2300" dirty="0" smtClean="0"/>
              <a:t>Managed care now available in every county across the state</a:t>
            </a:r>
          </a:p>
          <a:p>
            <a:pPr lvl="1"/>
            <a:r>
              <a:rPr lang="en-US" sz="1900" dirty="0" smtClean="0"/>
              <a:t>Prior managed care was available only in 30 counties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2300" dirty="0" smtClean="0"/>
              <a:t>Reduced contracted Managed Care Organizations from twelve to seven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2300" dirty="0" smtClean="0"/>
              <a:t>HealthChoice Illinois contracts became effective January 1, 2018</a:t>
            </a:r>
            <a:endParaRPr lang="en-US" sz="195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C:\Users\michael.p.casey\AppData\Local\Microsoft\Windows\Temporary Internet Files\Content.Outlook\OQGPI4X4\HealthChoiceIllinois.logo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94" y="5742263"/>
            <a:ext cx="2978090" cy="74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2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2239" y="660400"/>
            <a:ext cx="7801761" cy="581025"/>
          </a:xfrm>
        </p:spPr>
        <p:txBody>
          <a:bodyPr/>
          <a:lstStyle/>
          <a:p>
            <a:pPr algn="ctr"/>
            <a:r>
              <a:rPr lang="en-US" sz="3200" b="1" dirty="0" smtClean="0"/>
              <a:t>Transforming Medical Assistance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296537"/>
            <a:ext cx="7543800" cy="4926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/>
              <a:t>HealthChoice Illinois</a:t>
            </a:r>
            <a:endParaRPr lang="en-US" sz="2200" dirty="0" smtClean="0"/>
          </a:p>
          <a:p>
            <a:pPr lvl="1"/>
            <a:r>
              <a:rPr lang="en-US" sz="2100" dirty="0" smtClean="0"/>
              <a:t>Enhances focus on quality, outcomes and accountability</a:t>
            </a:r>
          </a:p>
          <a:p>
            <a:pPr marL="457200" lvl="1" indent="0">
              <a:buNone/>
            </a:pPr>
            <a:r>
              <a:rPr lang="en-US" sz="400" dirty="0" smtClean="0"/>
              <a:t> </a:t>
            </a:r>
          </a:p>
          <a:p>
            <a:pPr lvl="1"/>
            <a:r>
              <a:rPr lang="en-US" sz="2100" dirty="0" smtClean="0"/>
              <a:t>Establishes vital guidelines for better care coordination, quality measures and access</a:t>
            </a:r>
          </a:p>
          <a:p>
            <a:pPr lvl="1"/>
            <a:endParaRPr lang="en-US" sz="400" dirty="0" smtClean="0"/>
          </a:p>
          <a:p>
            <a:pPr lvl="1"/>
            <a:r>
              <a:rPr lang="en-US" sz="2100" dirty="0" smtClean="0"/>
              <a:t>Emphasizes prevention and managing chronic illnesses to reduce costly and dangerous complications</a:t>
            </a:r>
          </a:p>
          <a:p>
            <a:pPr lvl="1"/>
            <a:endParaRPr lang="en-US" sz="400" dirty="0" smtClean="0"/>
          </a:p>
          <a:p>
            <a:pPr lvl="1"/>
            <a:r>
              <a:rPr lang="en-US" sz="2100" dirty="0"/>
              <a:t>Streamlines procedures to better serve patient needs and providers, including uniform credentialing to reduce administrative </a:t>
            </a:r>
            <a:r>
              <a:rPr lang="en-US" sz="2100" dirty="0" smtClean="0"/>
              <a:t>costs</a:t>
            </a:r>
          </a:p>
          <a:p>
            <a:pPr lvl="1"/>
            <a:r>
              <a:rPr lang="en-US" sz="400" dirty="0" smtClean="0"/>
              <a:t> </a:t>
            </a:r>
            <a:endParaRPr lang="en-US" sz="400" dirty="0"/>
          </a:p>
          <a:p>
            <a:pPr lvl="1"/>
            <a:r>
              <a:rPr lang="en-US" sz="2100" dirty="0" smtClean="0"/>
              <a:t>Helps to realize the broad vision of the state’s 1115 federal waiver proposal to better integrate physical and behavioral healthcare</a:t>
            </a:r>
            <a:endParaRPr lang="en-US" sz="21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michael.p.casey\AppData\Local\Microsoft\Windows\Temporary Internet Files\Content.Outlook\OQGPI4X4\HealthChoiceIllinois.logo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46" y="5742263"/>
            <a:ext cx="2801923" cy="74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1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49960" y="660400"/>
            <a:ext cx="7894040" cy="581025"/>
          </a:xfrm>
        </p:spPr>
        <p:txBody>
          <a:bodyPr/>
          <a:lstStyle/>
          <a:p>
            <a:pPr algn="ctr"/>
            <a:r>
              <a:rPr lang="en-US" sz="3200" b="1" dirty="0" smtClean="0"/>
              <a:t>Transforming Medical Assistance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296537"/>
            <a:ext cx="7543800" cy="4926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/>
              <a:t>1115 Federal Demonstration Waiver &amp;        State Plan Amendments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dirty="0" smtClean="0"/>
              <a:t>Building a nation-leading behavioral health syst</a:t>
            </a:r>
            <a:r>
              <a:rPr lang="en-US" sz="2350" dirty="0" smtClean="0"/>
              <a:t>em</a:t>
            </a:r>
          </a:p>
          <a:p>
            <a:pPr lvl="1"/>
            <a:r>
              <a:rPr lang="en-US" dirty="0" smtClean="0"/>
              <a:t>Rebalances the behavioral health delivery system, reducing over-reliance on institutional care and shifting to community-based care, where appropriate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Promotes integrated delivery of behavioral and physical health care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Provides infrastructure for achieving the goals of the N.B. v Norwood Consent Decree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sz="235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5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1905" y="660400"/>
            <a:ext cx="7852095" cy="581025"/>
          </a:xfrm>
        </p:spPr>
        <p:txBody>
          <a:bodyPr/>
          <a:lstStyle/>
          <a:p>
            <a:pPr algn="ctr"/>
            <a:r>
              <a:rPr lang="en-US" sz="3200" b="1" dirty="0" smtClean="0"/>
              <a:t>Transforming Information Technology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337481"/>
            <a:ext cx="7543800" cy="511791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Developing a state-of-the-art technology platform</a:t>
            </a:r>
            <a:endParaRPr lang="en-US" sz="1400" dirty="0" smtClean="0"/>
          </a:p>
          <a:p>
            <a:r>
              <a:rPr lang="en-US" sz="2050" dirty="0" smtClean="0"/>
              <a:t>Replaces </a:t>
            </a:r>
            <a:r>
              <a:rPr lang="en-US" sz="2050" i="1" dirty="0" smtClean="0"/>
              <a:t>decades </a:t>
            </a:r>
            <a:r>
              <a:rPr lang="en-US" sz="2050" i="1" dirty="0"/>
              <a:t>old </a:t>
            </a:r>
            <a:r>
              <a:rPr lang="en-US" sz="2050" i="1" dirty="0" smtClean="0"/>
              <a:t>systems </a:t>
            </a:r>
            <a:r>
              <a:rPr lang="en-US" sz="2050" dirty="0"/>
              <a:t>that </a:t>
            </a:r>
            <a:r>
              <a:rPr lang="en-US" sz="2050" dirty="0" smtClean="0"/>
              <a:t>inhibit </a:t>
            </a:r>
            <a:r>
              <a:rPr lang="en-US" sz="2050" dirty="0"/>
              <a:t>efficient and effective reporting, analytics and timely decision </a:t>
            </a:r>
            <a:r>
              <a:rPr lang="en-US" sz="2050" dirty="0" smtClean="0"/>
              <a:t>making</a:t>
            </a:r>
          </a:p>
          <a:p>
            <a:r>
              <a:rPr lang="en-US" sz="2050" dirty="0" smtClean="0"/>
              <a:t>New systems that enhance </a:t>
            </a:r>
            <a:r>
              <a:rPr lang="en-US" sz="2050" u="sng" dirty="0"/>
              <a:t>program integrity</a:t>
            </a:r>
            <a:r>
              <a:rPr lang="en-US" sz="2050" dirty="0"/>
              <a:t> </a:t>
            </a:r>
            <a:r>
              <a:rPr lang="en-US" sz="2050" dirty="0" smtClean="0"/>
              <a:t>and </a:t>
            </a:r>
            <a:r>
              <a:rPr lang="en-US" sz="2050" u="sng" dirty="0" smtClean="0"/>
              <a:t>increase efficiency</a:t>
            </a:r>
            <a:r>
              <a:rPr lang="en-US" sz="2050" dirty="0"/>
              <a:t> </a:t>
            </a:r>
            <a:r>
              <a:rPr lang="en-US" sz="2050" dirty="0" smtClean="0"/>
              <a:t>and while </a:t>
            </a:r>
            <a:r>
              <a:rPr lang="en-US" sz="2050" i="1" dirty="0" smtClean="0"/>
              <a:t>reducing costs</a:t>
            </a:r>
          </a:p>
          <a:p>
            <a:r>
              <a:rPr lang="en-US" sz="2100" dirty="0" smtClean="0"/>
              <a:t>Major system milestones:</a:t>
            </a:r>
            <a:endParaRPr lang="en-US" sz="2100" dirty="0"/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 smtClean="0"/>
              <a:t>Provider </a:t>
            </a:r>
            <a:r>
              <a:rPr lang="en-US" sz="1800" dirty="0"/>
              <a:t>Enrollment System </a:t>
            </a:r>
            <a:r>
              <a:rPr lang="en-US" sz="1800" dirty="0" smtClean="0"/>
              <a:t>(enabling Uniform Credentialing) </a:t>
            </a:r>
            <a:endParaRPr lang="en-US" sz="1800" dirty="0"/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/>
              <a:t>Integrated Eligibility System – </a:t>
            </a:r>
            <a:r>
              <a:rPr lang="en-US" sz="1800" dirty="0" smtClean="0"/>
              <a:t>Phases I &amp; II</a:t>
            </a:r>
            <a:endParaRPr lang="en-US" sz="1800" dirty="0"/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/>
              <a:t>Pharmacy Benefit Management </a:t>
            </a:r>
            <a:r>
              <a:rPr lang="en-US" sz="1800" dirty="0" smtClean="0"/>
              <a:t>System</a:t>
            </a:r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 smtClean="0"/>
              <a:t>Data </a:t>
            </a:r>
            <a:r>
              <a:rPr lang="en-US" sz="1800" dirty="0"/>
              <a:t>Analytics Platform (MedInsight) </a:t>
            </a:r>
            <a:r>
              <a:rPr lang="en-US" sz="1800" dirty="0" smtClean="0"/>
              <a:t>Implementation</a:t>
            </a:r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 smtClean="0"/>
              <a:t>Long Term Care Billing</a:t>
            </a:r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 smtClean="0"/>
              <a:t>Medicaid </a:t>
            </a:r>
            <a:r>
              <a:rPr lang="en-US" sz="1800" dirty="0"/>
              <a:t>Management Information </a:t>
            </a:r>
            <a:r>
              <a:rPr lang="en-US" sz="1800" dirty="0" smtClean="0"/>
              <a:t>System (IMPACT – Phase II)</a:t>
            </a:r>
          </a:p>
          <a:p>
            <a:pPr marL="536575" lvl="1" indent="-342900">
              <a:buFont typeface="Arial" pitchFamily="34" charset="0"/>
              <a:buChar char="•"/>
            </a:pPr>
            <a:r>
              <a:rPr lang="en-US" sz="1800" dirty="0" smtClean="0"/>
              <a:t>Enterprise Resource Planning (ERP) System</a:t>
            </a:r>
          </a:p>
          <a:p>
            <a:r>
              <a:rPr lang="en-US" sz="2050" dirty="0" smtClean="0"/>
              <a:t>Strong cooperation with the Department of Innovation &amp; Technology (DoIT)</a:t>
            </a:r>
            <a:endParaRPr lang="en-US" sz="2050" dirty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8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01504" y="600501"/>
            <a:ext cx="7315200" cy="887105"/>
          </a:xfrm>
        </p:spPr>
        <p:txBody>
          <a:bodyPr/>
          <a:lstStyle/>
          <a:p>
            <a:pPr algn="ctr"/>
            <a:r>
              <a:rPr lang="en-US" sz="2700" b="1" dirty="0" smtClean="0"/>
              <a:t>Program Area Appropriations Comparison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200" b="1" dirty="0" smtClean="0"/>
              <a:t>Dollars in Millions)</a:t>
            </a:r>
            <a:endParaRPr lang="en-US" sz="22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Content Placeholder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486024"/>
              </p:ext>
            </p:extLst>
          </p:nvPr>
        </p:nvGraphicFramePr>
        <p:xfrm>
          <a:off x="1779588" y="1517650"/>
          <a:ext cx="6740525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Worksheet" r:id="rId4" imgW="9020217" imgH="6029402" progId="Excel.Sheet.8">
                  <p:embed/>
                </p:oleObj>
              </mc:Choice>
              <mc:Fallback>
                <p:oleObj name="Worksheet" r:id="rId4" imgW="9020217" imgH="602940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517650"/>
                        <a:ext cx="6740525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3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5795" y="620785"/>
            <a:ext cx="7315200" cy="545285"/>
          </a:xfrm>
        </p:spPr>
        <p:txBody>
          <a:bodyPr/>
          <a:lstStyle/>
          <a:p>
            <a:pPr algn="ctr"/>
            <a:r>
              <a:rPr lang="en-US" b="1" dirty="0" smtClean="0"/>
              <a:t>HFS Mission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09351" y="1308683"/>
            <a:ext cx="7162800" cy="416723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Department of Healthcare and Family Services is committed to:</a:t>
            </a:r>
            <a:endParaRPr lang="en-US" sz="2000" dirty="0"/>
          </a:p>
          <a:p>
            <a:r>
              <a:rPr lang="en-US" sz="2600" b="1" dirty="0" smtClean="0"/>
              <a:t>Ensuring</a:t>
            </a:r>
            <a:r>
              <a:rPr lang="en-US" sz="2600" dirty="0" smtClean="0"/>
              <a:t> </a:t>
            </a:r>
            <a:r>
              <a:rPr lang="en-US" sz="2600" dirty="0"/>
              <a:t>quality healthcare </a:t>
            </a:r>
            <a:r>
              <a:rPr lang="en-US" sz="2600" dirty="0" smtClean="0"/>
              <a:t>coverage at </a:t>
            </a:r>
            <a:r>
              <a:rPr lang="en-US" sz="2600" dirty="0"/>
              <a:t>sustainable </a:t>
            </a:r>
            <a:r>
              <a:rPr lang="en-US" sz="2600" dirty="0" smtClean="0"/>
              <a:t>costs;</a:t>
            </a:r>
          </a:p>
          <a:p>
            <a:r>
              <a:rPr lang="en-US" sz="2600" b="1" dirty="0" smtClean="0"/>
              <a:t>Empowering</a:t>
            </a:r>
            <a:r>
              <a:rPr lang="en-US" sz="2600" dirty="0" smtClean="0"/>
              <a:t> </a:t>
            </a:r>
            <a:r>
              <a:rPr lang="en-US" sz="2600" dirty="0"/>
              <a:t>people to make sound decisions about their </a:t>
            </a:r>
            <a:r>
              <a:rPr lang="en-US" sz="2600" dirty="0" smtClean="0"/>
              <a:t>well‐being;</a:t>
            </a:r>
          </a:p>
          <a:p>
            <a:r>
              <a:rPr lang="en-US" sz="2600" b="1" dirty="0" smtClean="0"/>
              <a:t>Maintaining</a:t>
            </a:r>
            <a:r>
              <a:rPr lang="en-US" sz="2600" dirty="0" smtClean="0"/>
              <a:t> </a:t>
            </a:r>
            <a:r>
              <a:rPr lang="en-US" sz="2600" dirty="0"/>
              <a:t>the highest standards of program integrity on behalf of the citizens of </a:t>
            </a:r>
            <a:r>
              <a:rPr lang="en-US" sz="2600" dirty="0" smtClean="0"/>
              <a:t>Illinois; and,</a:t>
            </a:r>
          </a:p>
          <a:p>
            <a:r>
              <a:rPr lang="en-US" sz="2600" b="1" dirty="0" smtClean="0"/>
              <a:t>Ensuring</a:t>
            </a:r>
            <a:r>
              <a:rPr lang="en-US" sz="2600" dirty="0" smtClean="0"/>
              <a:t> that families </a:t>
            </a:r>
            <a:r>
              <a:rPr lang="en-US" sz="2600" dirty="0"/>
              <a:t>have the opportunities they </a:t>
            </a:r>
            <a:r>
              <a:rPr lang="en-US" sz="2600" dirty="0" smtClean="0"/>
              <a:t>deserve by establishing and enforcing </a:t>
            </a:r>
            <a:r>
              <a:rPr lang="en-US" sz="2600" dirty="0"/>
              <a:t>child support obligations 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0628" y="360728"/>
            <a:ext cx="7793372" cy="478171"/>
          </a:xfrm>
        </p:spPr>
        <p:txBody>
          <a:bodyPr/>
          <a:lstStyle/>
          <a:p>
            <a:pPr algn="ctr"/>
            <a:r>
              <a:rPr lang="en-US" b="1" dirty="0" smtClean="0"/>
              <a:t>Child Support Services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031846"/>
            <a:ext cx="7543800" cy="5140355"/>
          </a:xfrm>
        </p:spPr>
        <p:txBody>
          <a:bodyPr/>
          <a:lstStyle/>
          <a:p>
            <a:pPr marL="342900" lvl="1" indent="-342900" defTabSz="914400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/>
              <a:t>Division of Child Support Services (DCSS) serves </a:t>
            </a:r>
            <a:r>
              <a:rPr lang="en-US" sz="2200" dirty="0" smtClean="0"/>
              <a:t>about </a:t>
            </a:r>
            <a:r>
              <a:rPr lang="en-US" sz="2200" dirty="0"/>
              <a:t>500,000 families who receive TANF and Medical Assistance or </a:t>
            </a:r>
            <a:r>
              <a:rPr lang="en-US" sz="2200" dirty="0" smtClean="0"/>
              <a:t>do not receive government </a:t>
            </a:r>
            <a:r>
              <a:rPr lang="en-US" sz="2200" dirty="0"/>
              <a:t>assistance, but still need child support servi</a:t>
            </a:r>
            <a:r>
              <a:rPr lang="en-US" sz="2400" dirty="0"/>
              <a:t>ces</a:t>
            </a:r>
          </a:p>
          <a:p>
            <a:pPr marL="742950" lvl="2" indent="-342900">
              <a:lnSpc>
                <a:spcPct val="90000"/>
              </a:lnSpc>
              <a:spcAft>
                <a:spcPts val="1000"/>
              </a:spcAft>
              <a:buFont typeface="Calibri" pitchFamily="34" charset="0"/>
              <a:buChar char="‒"/>
            </a:pPr>
            <a:r>
              <a:rPr lang="en-US" dirty="0"/>
              <a:t>In </a:t>
            </a:r>
            <a:r>
              <a:rPr lang="en-US" dirty="0" smtClean="0"/>
              <a:t>Fiscal Year 2017, </a:t>
            </a:r>
            <a:r>
              <a:rPr lang="en-US" dirty="0"/>
              <a:t>for the </a:t>
            </a:r>
            <a:r>
              <a:rPr lang="en-US" dirty="0" smtClean="0"/>
              <a:t>thirteenth </a:t>
            </a:r>
            <a:r>
              <a:rPr lang="en-US" dirty="0"/>
              <a:t>straight year, the Department achieved collections of more than $1 billion, with a total of $</a:t>
            </a:r>
            <a:r>
              <a:rPr lang="en-US" dirty="0" smtClean="0"/>
              <a:t>1.42 </a:t>
            </a:r>
            <a:r>
              <a:rPr lang="en-US" dirty="0"/>
              <a:t>billion – most of it passed on to </a:t>
            </a:r>
            <a:r>
              <a:rPr lang="en-US" dirty="0" smtClean="0"/>
              <a:t>families</a:t>
            </a:r>
          </a:p>
          <a:p>
            <a:pPr marL="742950" lvl="2" indent="-342900">
              <a:lnSpc>
                <a:spcPct val="90000"/>
              </a:lnSpc>
              <a:spcAft>
                <a:spcPts val="1000"/>
              </a:spcAft>
              <a:buFont typeface="Calibri" pitchFamily="34" charset="0"/>
              <a:buChar char="‒"/>
            </a:pPr>
            <a:r>
              <a:rPr lang="en-US" dirty="0" smtClean="0"/>
              <a:t>HFS expects to collect $1.44 billion in child support during Fiscal Year 2018 and $1.46 billion in Fiscal Year 2019</a:t>
            </a:r>
            <a:endParaRPr lang="en-US" dirty="0"/>
          </a:p>
          <a:p>
            <a:pPr marL="342900" lvl="1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/>
              <a:t>Implemented the Income Shares model, creating a more equitable method for allocating economic support for children</a:t>
            </a:r>
          </a:p>
          <a:p>
            <a:pPr marL="342900" lvl="1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/>
              <a:t>Fiscal Year 2019 </a:t>
            </a:r>
            <a:r>
              <a:rPr lang="en-US" sz="2200" dirty="0"/>
              <a:t>budget assumes that only </a:t>
            </a:r>
            <a:r>
              <a:rPr lang="en-US" sz="2200" dirty="0" smtClean="0"/>
              <a:t>15 </a:t>
            </a:r>
            <a:r>
              <a:rPr lang="en-US" sz="2200" dirty="0"/>
              <a:t>cents of every child support services oper</a:t>
            </a:r>
            <a:r>
              <a:rPr lang="en-US" sz="2400" dirty="0"/>
              <a:t>ational dollar comes from </a:t>
            </a:r>
            <a:r>
              <a:rPr lang="en-US" sz="2200" dirty="0"/>
              <a:t>the General Revenue Fund </a:t>
            </a:r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9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67407" y="660400"/>
            <a:ext cx="7776594" cy="581025"/>
          </a:xfrm>
        </p:spPr>
        <p:txBody>
          <a:bodyPr/>
          <a:lstStyle/>
          <a:p>
            <a:pPr algn="ctr"/>
            <a:r>
              <a:rPr lang="en-US" b="1" dirty="0" smtClean="0"/>
              <a:t>Providing Healthcare Coverage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469571"/>
            <a:ext cx="7543800" cy="4702629"/>
          </a:xfrm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 Unicode MS" pitchFamily="34" charset="-128"/>
              <a:buChar char="•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/>
              <a:t>HFS is the largest insurer in Illinois</a:t>
            </a:r>
          </a:p>
          <a:p>
            <a:pPr marL="338138" indent="-338138">
              <a:lnSpc>
                <a:spcPct val="80000"/>
              </a:lnSpc>
              <a:spcBef>
                <a:spcPts val="4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dirty="0"/>
          </a:p>
          <a:p>
            <a:pPr marL="338138" indent="-338138">
              <a:spcBef>
                <a:spcPts val="40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•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/>
              <a:t>Current Medical </a:t>
            </a:r>
            <a:r>
              <a:rPr lang="en-US" dirty="0" smtClean="0"/>
              <a:t>Assistance </a:t>
            </a:r>
            <a:r>
              <a:rPr lang="en-US" dirty="0"/>
              <a:t>Enrollment </a:t>
            </a:r>
            <a:r>
              <a:rPr lang="en-US" dirty="0" smtClean="0"/>
              <a:t>(November 2017): 3.08 million</a:t>
            </a:r>
            <a:r>
              <a:rPr lang="en-US" dirty="0"/>
              <a:t>*</a:t>
            </a:r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 smtClean="0"/>
              <a:t>Children: 1.44 </a:t>
            </a:r>
            <a:r>
              <a:rPr lang="en-US" sz="2400" dirty="0"/>
              <a:t>million</a:t>
            </a:r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/>
              <a:t>Seniors:  </a:t>
            </a:r>
            <a:r>
              <a:rPr lang="en-US" sz="2400" dirty="0" smtClean="0"/>
              <a:t>201,089</a:t>
            </a:r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 smtClean="0"/>
              <a:t>Adults </a:t>
            </a:r>
            <a:r>
              <a:rPr lang="en-US" sz="2400" dirty="0"/>
              <a:t>with Disabilities:  </a:t>
            </a:r>
            <a:r>
              <a:rPr lang="en-US" sz="2400" dirty="0" smtClean="0"/>
              <a:t>244,828</a:t>
            </a:r>
            <a:endParaRPr lang="en-US" sz="2400" dirty="0"/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/>
              <a:t>Other Adults: </a:t>
            </a:r>
            <a:r>
              <a:rPr lang="en-US" sz="2400" dirty="0" smtClean="0"/>
              <a:t>572,646</a:t>
            </a:r>
            <a:endParaRPr lang="en-US" sz="2400" dirty="0"/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/>
              <a:t>ACA Adults: </a:t>
            </a:r>
            <a:r>
              <a:rPr lang="en-US" sz="2400" dirty="0" smtClean="0"/>
              <a:t>619,951</a:t>
            </a:r>
            <a:endParaRPr lang="en-US" sz="2400" dirty="0"/>
          </a:p>
          <a:p>
            <a:pPr marL="738188" lvl="1" indent="-280988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 Unicode MS" pitchFamily="34" charset="-128"/>
              <a:buChar char="–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sz="2200" i="1" dirty="0"/>
          </a:p>
          <a:p>
            <a:pPr marL="457200" lvl="1" indent="0">
              <a:lnSpc>
                <a:spcPct val="80000"/>
              </a:lnSpc>
              <a:spcBef>
                <a:spcPts val="350"/>
              </a:spcBef>
              <a:spcAft>
                <a:spcPts val="1000"/>
              </a:spcAft>
              <a:buClr>
                <a:srgbClr val="000000"/>
              </a:buClr>
              <a:buSzPct val="10000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400" i="1" dirty="0"/>
              <a:t>* Excludes enrollees in partial benefit programs</a:t>
            </a:r>
            <a:endParaRPr lang="en-US" sz="1400" dirty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857" y="475456"/>
            <a:ext cx="7206143" cy="76649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Medical Assistance Average Enrollment</a:t>
            </a:r>
            <a:endParaRPr lang="en-US" sz="2800" b="1" dirty="0"/>
          </a:p>
        </p:txBody>
      </p:sp>
      <p:graphicFrame>
        <p:nvGraphicFramePr>
          <p:cNvPr id="90" name="Chart 89"/>
          <p:cNvGraphicFramePr/>
          <p:nvPr>
            <p:extLst>
              <p:ext uri="{D42A27DB-BD31-4B8C-83A1-F6EECF244321}">
                <p14:modId xmlns:p14="http://schemas.microsoft.com/office/powerpoint/2010/main" val="3535956576"/>
              </p:ext>
            </p:extLst>
          </p:nvPr>
        </p:nvGraphicFramePr>
        <p:xfrm>
          <a:off x="1323833" y="1351128"/>
          <a:ext cx="7574507" cy="484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7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41571" y="587229"/>
            <a:ext cx="7902429" cy="939567"/>
          </a:xfrm>
        </p:spPr>
        <p:txBody>
          <a:bodyPr/>
          <a:lstStyle/>
          <a:p>
            <a:pPr algn="ctr"/>
            <a:r>
              <a:rPr lang="en-US" sz="3200" b="1" dirty="0" smtClean="0"/>
              <a:t>Medical Assistance</a:t>
            </a:r>
            <a:br>
              <a:rPr lang="en-US" sz="3200" b="1" dirty="0" smtClean="0"/>
            </a:br>
            <a:r>
              <a:rPr lang="en-US" sz="3200" b="1" dirty="0" smtClean="0"/>
              <a:t>Fiscal Year 2019 Budget Highlights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665027"/>
            <a:ext cx="7543800" cy="4694830"/>
          </a:xfrm>
        </p:spPr>
        <p:txBody>
          <a:bodyPr/>
          <a:lstStyle/>
          <a:p>
            <a:r>
              <a:rPr lang="en-US" sz="2100" dirty="0" smtClean="0"/>
              <a:t>Maintains current </a:t>
            </a:r>
            <a:r>
              <a:rPr lang="en-US" sz="2100" dirty="0"/>
              <a:t>Medical Assistance </a:t>
            </a:r>
            <a:r>
              <a:rPr lang="en-US" sz="2100" dirty="0" smtClean="0"/>
              <a:t>eligibility and services</a:t>
            </a:r>
          </a:p>
          <a:p>
            <a:pPr lvl="1"/>
            <a:r>
              <a:rPr lang="en-US" dirty="0" smtClean="0"/>
              <a:t>Including coverage for low income individuals under the Affordable Care Act (ACA)</a:t>
            </a:r>
            <a:endParaRPr lang="en-US" dirty="0"/>
          </a:p>
          <a:p>
            <a:pPr marL="0" indent="0">
              <a:buNone/>
            </a:pPr>
            <a:endParaRPr lang="en-US" sz="1150" dirty="0" smtClean="0"/>
          </a:p>
          <a:p>
            <a:r>
              <a:rPr lang="en-US" sz="2100" dirty="0" smtClean="0"/>
              <a:t>Includes Medicaid Transformation Funding</a:t>
            </a:r>
          </a:p>
          <a:p>
            <a:pPr lvl="1"/>
            <a:r>
              <a:rPr lang="en-US" dirty="0" smtClean="0"/>
              <a:t>1115 federal demonstration waiver and state plan amendments to better integrate physical and behavioral healthcare for Medicaid clients</a:t>
            </a:r>
          </a:p>
          <a:p>
            <a:pPr lvl="1"/>
            <a:endParaRPr lang="en-US" sz="1150" dirty="0"/>
          </a:p>
          <a:p>
            <a:r>
              <a:rPr lang="en-US" sz="2100" dirty="0" smtClean="0"/>
              <a:t>Assumes over 80% </a:t>
            </a:r>
            <a:r>
              <a:rPr lang="en-US" sz="2100" dirty="0"/>
              <a:t>of clients enrolled in </a:t>
            </a:r>
            <a:r>
              <a:rPr lang="en-US" sz="2100" dirty="0" smtClean="0"/>
              <a:t>HealthChoice Illinois, the Medicaid Managed Care reboot</a:t>
            </a:r>
          </a:p>
          <a:p>
            <a:endParaRPr lang="en-US" sz="1150" dirty="0"/>
          </a:p>
          <a:p>
            <a:r>
              <a:rPr lang="en-US" sz="2100" dirty="0" smtClean="0"/>
              <a:t>Reflects a hospital assessment to preserve access to hospital services for Medicaid beneficiaries</a:t>
            </a:r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8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796" y="600501"/>
            <a:ext cx="7617204" cy="996287"/>
          </a:xfrm>
        </p:spPr>
        <p:txBody>
          <a:bodyPr/>
          <a:lstStyle/>
          <a:p>
            <a:pPr algn="ctr"/>
            <a:r>
              <a:rPr lang="en-US" sz="3200" b="1" dirty="0" smtClean="0"/>
              <a:t>Medical Assistance</a:t>
            </a:r>
            <a:br>
              <a:rPr lang="en-US" sz="3200" b="1" dirty="0" smtClean="0"/>
            </a:br>
            <a:r>
              <a:rPr lang="en-US" sz="3200" b="1" dirty="0" smtClean="0"/>
              <a:t>Fiscal Year 2019 Budget Highlights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86854"/>
            <a:ext cx="7162800" cy="4385345"/>
          </a:xfrm>
        </p:spPr>
        <p:txBody>
          <a:bodyPr/>
          <a:lstStyle/>
          <a:p>
            <a:r>
              <a:rPr lang="en-US" sz="2100" dirty="0" smtClean="0"/>
              <a:t>Fiscal Year 2018 Supplemental Appropriation Requests</a:t>
            </a:r>
          </a:p>
          <a:p>
            <a:pPr lvl="1"/>
            <a:r>
              <a:rPr lang="en-US" sz="1800" dirty="0" smtClean="0"/>
              <a:t>$442.8 million General Revenue Fund deposit to the Healthcare Provider Relief Fund (HPRF) to address the Fiscal Year 2018 HPRF cash shortfall resulting from a previously requested deposit that was not appropriated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$50.9 million addition to the Medical Assistance General Revenue Fund appropriation to fund unbudgeted cost increases resulting from the Fiscal Year 2018 Budget Implementation Bill 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2100" dirty="0" smtClean="0"/>
              <a:t>Fiscal Year 2019 budget includes appropriation levels sufficient </a:t>
            </a:r>
            <a:r>
              <a:rPr lang="en-US" sz="2100" dirty="0"/>
              <a:t>to allow HFS to continue processing Medical Assistance bills to the Comptroller on a timely </a:t>
            </a:r>
            <a:r>
              <a:rPr lang="en-US" sz="2100" dirty="0" smtClean="0"/>
              <a:t>basis</a:t>
            </a:r>
            <a:endParaRPr lang="en-US" sz="21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10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796" y="475456"/>
            <a:ext cx="7617204" cy="782893"/>
          </a:xfrm>
        </p:spPr>
        <p:txBody>
          <a:bodyPr/>
          <a:lstStyle/>
          <a:p>
            <a:pPr algn="ctr"/>
            <a:r>
              <a:rPr lang="en-US" sz="3200" b="1" dirty="0" smtClean="0"/>
              <a:t>Medical Assistance</a:t>
            </a:r>
            <a:br>
              <a:rPr lang="en-US" sz="3200" b="1" dirty="0" smtClean="0"/>
            </a:br>
            <a:r>
              <a:rPr lang="en-US" sz="3200" b="1" dirty="0" smtClean="0"/>
              <a:t>Fiscal Year 2019 Budget Reductions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3298"/>
            <a:ext cx="7162800" cy="4418901"/>
          </a:xfrm>
        </p:spPr>
        <p:txBody>
          <a:bodyPr/>
          <a:lstStyle/>
          <a:p>
            <a:r>
              <a:rPr lang="en-US" sz="3000" dirty="0" smtClean="0"/>
              <a:t>4% provider rate reduction</a:t>
            </a:r>
          </a:p>
          <a:p>
            <a:pPr lvl="1"/>
            <a:r>
              <a:rPr lang="en-US" sz="2600" dirty="0" smtClean="0"/>
              <a:t>Six months savings assumed in Fiscal Year 2019 – approximately $150 million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3000" dirty="0" smtClean="0"/>
              <a:t>Rescission of certain programmatic and reimbursement changes contained in the Fiscal Year 2018 Budget Implementation Bill</a:t>
            </a:r>
          </a:p>
          <a:p>
            <a:pPr lvl="1"/>
            <a:r>
              <a:rPr lang="en-US" sz="2600" dirty="0" smtClean="0"/>
              <a:t> - approximately $25 million savings</a:t>
            </a:r>
            <a:endParaRPr lang="en-US" sz="2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4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600500"/>
            <a:ext cx="7315200" cy="928049"/>
          </a:xfrm>
        </p:spPr>
        <p:txBody>
          <a:bodyPr/>
          <a:lstStyle/>
          <a:p>
            <a:pPr algn="ctr"/>
            <a:r>
              <a:rPr lang="en-US" b="1" dirty="0" smtClean="0"/>
              <a:t>Affordable Care Act (ACA) Enrollment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7800" y="1624084"/>
            <a:ext cx="7543800" cy="4872250"/>
          </a:xfrm>
        </p:spPr>
        <p:txBody>
          <a:bodyPr/>
          <a:lstStyle/>
          <a:p>
            <a:pPr marL="3429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100" dirty="0" smtClean="0"/>
              <a:t>619,951 enrolled </a:t>
            </a:r>
            <a:r>
              <a:rPr lang="en-US" sz="2100" dirty="0"/>
              <a:t>under the ACA as of </a:t>
            </a:r>
            <a:r>
              <a:rPr lang="en-US" sz="2100" dirty="0" smtClean="0"/>
              <a:t>November 2017</a:t>
            </a:r>
            <a:endParaRPr lang="en-US" sz="2100" dirty="0"/>
          </a:p>
          <a:p>
            <a:pPr>
              <a:spcAft>
                <a:spcPts val="1000"/>
              </a:spcAft>
            </a:pPr>
            <a:r>
              <a:rPr lang="en-US" sz="2100" dirty="0" smtClean="0"/>
              <a:t>Costs offset by high federal match rate for newly eligibles</a:t>
            </a:r>
          </a:p>
          <a:p>
            <a:pPr lvl="1">
              <a:spcAft>
                <a:spcPts val="1000"/>
              </a:spcAft>
            </a:pPr>
            <a:r>
              <a:rPr lang="en-US" sz="1900" dirty="0" smtClean="0"/>
              <a:t>Federal </a:t>
            </a:r>
            <a:r>
              <a:rPr lang="en-US" sz="1900" dirty="0"/>
              <a:t>government </a:t>
            </a:r>
            <a:r>
              <a:rPr lang="en-US" sz="1900" dirty="0" smtClean="0"/>
              <a:t>paid </a:t>
            </a:r>
            <a:r>
              <a:rPr lang="en-US" sz="1900" dirty="0"/>
              <a:t>100% </a:t>
            </a:r>
            <a:r>
              <a:rPr lang="en-US" sz="1900" dirty="0" smtClean="0"/>
              <a:t>of costs through December 31, 2016</a:t>
            </a:r>
          </a:p>
          <a:p>
            <a:pPr lvl="1">
              <a:spcAft>
                <a:spcPts val="1000"/>
              </a:spcAft>
            </a:pPr>
            <a:r>
              <a:rPr lang="en-US" sz="1900" dirty="0" smtClean="0"/>
              <a:t>Match rate declined to 95% on January 1, 2017 and 94% on January 1, 2018; reduces to 93% effective January 1, 2019</a:t>
            </a:r>
          </a:p>
          <a:p>
            <a:pPr lvl="1">
              <a:spcAft>
                <a:spcPts val="1000"/>
              </a:spcAft>
            </a:pPr>
            <a:r>
              <a:rPr lang="en-US" sz="1900" dirty="0" smtClean="0"/>
              <a:t>Decreases to a floor of 90</a:t>
            </a:r>
            <a:r>
              <a:rPr lang="en-US" sz="1900" dirty="0"/>
              <a:t>% </a:t>
            </a:r>
            <a:r>
              <a:rPr lang="en-US" sz="1900" dirty="0" smtClean="0"/>
              <a:t>on January 1, 2020</a:t>
            </a:r>
            <a:endParaRPr lang="en-US" sz="1900" dirty="0"/>
          </a:p>
          <a:p>
            <a:pPr marL="342900" lvl="1" indent="-342900">
              <a:spcAft>
                <a:spcPts val="1000"/>
              </a:spcAft>
              <a:buChar char="•"/>
            </a:pPr>
            <a:r>
              <a:rPr lang="en-US" sz="2100" dirty="0" smtClean="0"/>
              <a:t>646,185 </a:t>
            </a:r>
            <a:r>
              <a:rPr lang="en-US" sz="2100" dirty="0"/>
              <a:t>estimated </a:t>
            </a:r>
            <a:r>
              <a:rPr lang="en-US" sz="2100" dirty="0" smtClean="0"/>
              <a:t>average monthly enrollment in Fiscal Year 2018</a:t>
            </a:r>
            <a:endParaRPr lang="en-US" sz="2100" dirty="0"/>
          </a:p>
          <a:p>
            <a:pPr marL="342900" lvl="1" indent="-342900">
              <a:spcAft>
                <a:spcPts val="1000"/>
              </a:spcAft>
              <a:buChar char="•"/>
            </a:pPr>
            <a:r>
              <a:rPr lang="en-US" sz="2100" dirty="0" smtClean="0"/>
              <a:t>654,634 </a:t>
            </a:r>
            <a:r>
              <a:rPr lang="en-US" sz="2100" dirty="0"/>
              <a:t>projected </a:t>
            </a:r>
            <a:r>
              <a:rPr lang="en-US" sz="2100" dirty="0" smtClean="0"/>
              <a:t>average monthly enrollment in Fiscal Year 2019</a:t>
            </a:r>
            <a:endParaRPr lang="en-US" sz="2100" dirty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89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3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xvKCCHmECCFr.B0QO4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NuKJM9460mgNLr9cyFj8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irm Format - English (US)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Firm Format - English (US)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rm Format - English (US)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rm Format - English (US)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6A85E11E30F4E991D0A89AF3E1058" ma:contentTypeVersion="21" ma:contentTypeDescription="Create a new document." ma:contentTypeScope="" ma:versionID="e9e714bb0801ac8b7362f47fe2f2be0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d2c4303766fcadb54f511e1f5a2aa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F818C-D36E-416C-A8CF-A3E03F4C6C93}"/>
</file>

<file path=customXml/itemProps2.xml><?xml version="1.0" encoding="utf-8"?>
<ds:datastoreItem xmlns:ds="http://schemas.openxmlformats.org/officeDocument/2006/customXml" ds:itemID="{7C8C5AEA-3187-4687-93E6-7EB7E82969FA}"/>
</file>

<file path=customXml/itemProps3.xml><?xml version="1.0" encoding="utf-8"?>
<ds:datastoreItem xmlns:ds="http://schemas.openxmlformats.org/officeDocument/2006/customXml" ds:itemID="{F18F20E3-C58E-4A33-AFA5-77276358805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11661</TotalTime>
  <Words>1077</Words>
  <Application>Microsoft Office PowerPoint</Application>
  <PresentationFormat>On-screen Show (4:3)</PresentationFormat>
  <Paragraphs>137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Default Design</vt:lpstr>
      <vt:lpstr>1_Custom Design</vt:lpstr>
      <vt:lpstr>Custom Design</vt:lpstr>
      <vt:lpstr>1_Firm Format - English (US)</vt:lpstr>
      <vt:lpstr>think-cell Slide</vt:lpstr>
      <vt:lpstr>Worksheet</vt:lpstr>
      <vt:lpstr>Fiscal Year 2019 Budget</vt:lpstr>
      <vt:lpstr>HFS Mission</vt:lpstr>
      <vt:lpstr>Child Support Services</vt:lpstr>
      <vt:lpstr>Providing Healthcare Coverage</vt:lpstr>
      <vt:lpstr>Medical Assistance Average Enrollment</vt:lpstr>
      <vt:lpstr>Medical Assistance Fiscal Year 2019 Budget Highlights</vt:lpstr>
      <vt:lpstr>Medical Assistance Fiscal Year 2019 Budget Highlights</vt:lpstr>
      <vt:lpstr>Medical Assistance Fiscal Year 2019 Budget Reductions</vt:lpstr>
      <vt:lpstr>Affordable Care Act (ACA) Enrollment</vt:lpstr>
      <vt:lpstr>Affordable Care Act (ACA) Estimated Cost</vt:lpstr>
      <vt:lpstr> Historical Medical Assistance Liability GRF and Related Funds</vt:lpstr>
      <vt:lpstr>Medical Assistance Program Integrity Fraud &amp; Abuse Prevention</vt:lpstr>
      <vt:lpstr>Transforming Medical Assistance</vt:lpstr>
      <vt:lpstr>Transforming Medical Assistance</vt:lpstr>
      <vt:lpstr>Transforming Medical Assistance</vt:lpstr>
      <vt:lpstr>Transforming Information Technology</vt:lpstr>
      <vt:lpstr>Program Area Appropriations Comparison (Dollars in Millions)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Casey, Mike P.</cp:lastModifiedBy>
  <cp:revision>262</cp:revision>
  <cp:lastPrinted>2018-02-13T23:06:44Z</cp:lastPrinted>
  <dcterms:created xsi:type="dcterms:W3CDTF">2005-02-28T14:06:28Z</dcterms:created>
  <dcterms:modified xsi:type="dcterms:W3CDTF">2018-02-14T18:50:14Z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  <property fmtid="{D5CDD505-2E9C-101B-9397-08002B2CF9AE}" pid="3" name="ContentTypeId">
    <vt:lpwstr>0x0101000766A85E11E30F4E991D0A89AF3E1058</vt:lpwstr>
  </property>
  <property fmtid="{D5CDD505-2E9C-101B-9397-08002B2CF9AE}" pid="4" name="TaxKeyword">
    <vt:lpwstr/>
  </property>
  <property fmtid="{D5CDD505-2E9C-101B-9397-08002B2CF9AE}" pid="5" name="TaxCatchAll">
    <vt:lpwstr/>
  </property>
  <property fmtid="{D5CDD505-2E9C-101B-9397-08002B2CF9AE}" pid="6" name="TaxKeywordTaxHTField">
    <vt:lpwstr/>
  </property>
</Properties>
</file>