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14.xml" ContentType="application/vnd.openxmlformats-officedocument.presentationml.notesSlide+xml"/>
  <Override PartName="/ppt/slideLayouts/slideLayout9.xml" ContentType="application/vnd.openxmlformats-officedocument.presentationml.slideLayout+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notesSlides/notesSlide21.xml" ContentType="application/vnd.openxmlformats-officedocument.presentationml.notesSlide+xml"/>
  <Override PartName="/ppt/notesSlides/notesSlide5.xml" ContentType="application/vnd.openxmlformats-officedocument.presentationml.notesSlide+xml"/>
  <Override PartName="/ppt/notesSlides/notesSlide22.xml" ContentType="application/vnd.openxmlformats-officedocument.presentationml.notesSlide+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notesSlides/notesSlide20.xml" ContentType="application/vnd.openxmlformats-officedocument.presentationml.notesSlide+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2"/>
  </p:notesMasterIdLst>
  <p:handoutMasterIdLst>
    <p:handoutMasterId r:id="rId43"/>
  </p:handoutMasterIdLst>
  <p:sldIdLst>
    <p:sldId id="333" r:id="rId2"/>
    <p:sldId id="319" r:id="rId3"/>
    <p:sldId id="357" r:id="rId4"/>
    <p:sldId id="312" r:id="rId5"/>
    <p:sldId id="320" r:id="rId6"/>
    <p:sldId id="261" r:id="rId7"/>
    <p:sldId id="363" r:id="rId8"/>
    <p:sldId id="359" r:id="rId9"/>
    <p:sldId id="331" r:id="rId10"/>
    <p:sldId id="262" r:id="rId11"/>
    <p:sldId id="336" r:id="rId12"/>
    <p:sldId id="337" r:id="rId13"/>
    <p:sldId id="338" r:id="rId14"/>
    <p:sldId id="272" r:id="rId15"/>
    <p:sldId id="339" r:id="rId16"/>
    <p:sldId id="340" r:id="rId17"/>
    <p:sldId id="341" r:id="rId18"/>
    <p:sldId id="348" r:id="rId19"/>
    <p:sldId id="355" r:id="rId20"/>
    <p:sldId id="350" r:id="rId21"/>
    <p:sldId id="351" r:id="rId22"/>
    <p:sldId id="352" r:id="rId23"/>
    <p:sldId id="323" r:id="rId24"/>
    <p:sldId id="322" r:id="rId25"/>
    <p:sldId id="324" r:id="rId26"/>
    <p:sldId id="325" r:id="rId27"/>
    <p:sldId id="326" r:id="rId28"/>
    <p:sldId id="327" r:id="rId29"/>
    <p:sldId id="335" r:id="rId30"/>
    <p:sldId id="345" r:id="rId31"/>
    <p:sldId id="346" r:id="rId32"/>
    <p:sldId id="347" r:id="rId33"/>
    <p:sldId id="353" r:id="rId34"/>
    <p:sldId id="342" r:id="rId35"/>
    <p:sldId id="343" r:id="rId36"/>
    <p:sldId id="329" r:id="rId37"/>
    <p:sldId id="364" r:id="rId38"/>
    <p:sldId id="365" r:id="rId39"/>
    <p:sldId id="2817" r:id="rId40"/>
    <p:sldId id="281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teberry, Kate" initials="AK" lastIdx="12" clrIdx="0">
    <p:extLst/>
  </p:cmAuthor>
  <p:cmAuthor id="2" name="Dunne, Margaret" initials="DM"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17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D9FFD1-474D-4053-89FE-16FDF4BEE8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58584B6-5D9F-4EF7-9451-8D7F85D83B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609C7B-D96E-4F7A-8ACA-BEE5C1F78A95}" type="datetime1">
              <a:rPr lang="en-US" smtClean="0"/>
              <a:t>1/16/2020</a:t>
            </a:fld>
            <a:endParaRPr lang="en-US"/>
          </a:p>
        </p:txBody>
      </p:sp>
      <p:sp>
        <p:nvSpPr>
          <p:cNvPr id="4" name="Footer Placeholder 3">
            <a:extLst>
              <a:ext uri="{FF2B5EF4-FFF2-40B4-BE49-F238E27FC236}">
                <a16:creationId xmlns:a16="http://schemas.microsoft.com/office/drawing/2014/main" id="{F10F7DE9-9D88-414D-A9FA-F4BAAA915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F956AC-6950-47FB-9DAB-E714A44C0C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792468-AC0B-4D99-8AD2-543C1815EB9B}" type="slidenum">
              <a:rPr lang="en-US" smtClean="0"/>
              <a:t>‹#›</a:t>
            </a:fld>
            <a:endParaRPr lang="en-US"/>
          </a:p>
        </p:txBody>
      </p:sp>
    </p:spTree>
    <p:extLst>
      <p:ext uri="{BB962C8B-B14F-4D97-AF65-F5344CB8AC3E}">
        <p14:creationId xmlns:p14="http://schemas.microsoft.com/office/powerpoint/2010/main" val="26229951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87180C-057C-4352-B0C3-90D42133B126}" type="datetime1">
              <a:rPr lang="en-US" smtClean="0"/>
              <a:t>1/16/2020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75DF72-62C3-40D7-927A-D5EA5BF62A76}" type="slidenum">
              <a:rPr lang="en-US" smtClean="0"/>
              <a:t>‹#›</a:t>
            </a:fld>
            <a:endParaRPr lang="en-US" dirty="0"/>
          </a:p>
        </p:txBody>
      </p:sp>
    </p:spTree>
    <p:extLst>
      <p:ext uri="{BB962C8B-B14F-4D97-AF65-F5344CB8AC3E}">
        <p14:creationId xmlns:p14="http://schemas.microsoft.com/office/powerpoint/2010/main" val="94499777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5375EE6-961B-48E2-A848-42BD217AE6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1AA166B3-E8DC-4890-A37C-BCB45549D5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Hi Everyone, I’m Margaret Dunne with the Illinois Department of Healthcare and Family Services. Today I am going to review the ABE Partner Portal and new functionality available to Hospitals through ABE</a:t>
            </a:r>
          </a:p>
          <a:p>
            <a:pPr>
              <a:spcBef>
                <a:spcPct val="0"/>
              </a:spcBef>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4FABFAB-600B-453E-BCCC-C5EFD5A026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874BFC65-6944-495F-8333-BA93B9D23D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These are working links, however you can also find on the Forms page</a:t>
            </a:r>
          </a:p>
          <a:p>
            <a:pPr>
              <a:spcBef>
                <a:spcPct val="0"/>
              </a:spcBef>
            </a:pP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User account will “lock” after several incorrect password attempts. This lock out lasts for 60 minutes – HFS cannot “unlock” your account!</a:t>
            </a:r>
          </a:p>
        </p:txBody>
      </p:sp>
    </p:spTree>
    <p:extLst>
      <p:ext uri="{BB962C8B-B14F-4D97-AF65-F5344CB8AC3E}">
        <p14:creationId xmlns:p14="http://schemas.microsoft.com/office/powerpoint/2010/main" val="3941945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DA317E9A-78CB-4005-BA58-5EC6D7106A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EB75D304-357E-4312-8632-F291AC5D6F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Multi-factor authentication is a process in which a code must be entered  to log into a system. Only the registered email can get the code</a:t>
            </a:r>
          </a:p>
          <a:p>
            <a:pPr>
              <a:spcBef>
                <a:spcPct val="0"/>
              </a:spcBef>
            </a:pPr>
            <a:r>
              <a:rPr lang="en-US" altLang="en-US"/>
              <a:t>adds a layer of security – required by federal regulations</a:t>
            </a:r>
          </a:p>
          <a:p>
            <a:pPr>
              <a:spcBef>
                <a:spcPct val="0"/>
              </a:spcBef>
            </a:pPr>
            <a:r>
              <a:rPr lang="en-US" altLang="en-US"/>
              <a:t>First time only e-mail activation.</a:t>
            </a:r>
          </a:p>
          <a:p>
            <a:pPr>
              <a:spcBef>
                <a:spcPct val="0"/>
              </a:spcBef>
            </a:pPr>
            <a:r>
              <a:rPr lang="en-US" altLang="en-US"/>
              <a:t> Email used when setting up your account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9E034B1-EE83-4E1D-B8B0-E31F5A53CC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5B293930-C2D9-4614-B51D-2758C865A5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In my experience the code is sent pretty quickly, however, there are days when the system is slower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4D0F868-7B06-4B21-AD75-588C35ACBD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CDD999F4-CE6B-4E1E-B3A3-06520630A3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Access Authentication every time!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AADD175-32E2-41C7-B953-5F1673C406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AF3C7D42-6907-4AF5-A5AE-D20A4BE996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This screen may look different depending on your hospitals functionality in the portal in the future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 (HFS Medical Electronic Data Interchange) or whatever application/site you use to check eligibility. Eligible medical coverage includes; Moms and Babies, All Kids Assist, </a:t>
            </a:r>
            <a:r>
              <a:rPr lang="en-US" dirty="0" err="1"/>
              <a:t>FamilyCare</a:t>
            </a:r>
            <a:r>
              <a:rPr lang="en-US" dirty="0"/>
              <a:t>, Widow(</a:t>
            </a:r>
            <a:r>
              <a:rPr lang="en-US" dirty="0" err="1"/>
              <a:t>er</a:t>
            </a:r>
            <a:r>
              <a:rPr lang="en-US" dirty="0"/>
              <a:t>), AABD Medical, AABD Spenddown, ACA Adult, Former Foster Care</a:t>
            </a:r>
          </a:p>
        </p:txBody>
      </p:sp>
    </p:spTree>
    <p:extLst>
      <p:ext uri="{BB962C8B-B14F-4D97-AF65-F5344CB8AC3E}">
        <p14:creationId xmlns:p14="http://schemas.microsoft.com/office/powerpoint/2010/main" val="2637662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31987C7-ED5B-4D4E-97BB-BFDDC220CE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6BD6B581-AB1F-48C1-88D3-992C700CAC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Hospital information is prefilled matching your Provider ID information – why it is important to chose location correctly!</a:t>
            </a:r>
          </a:p>
          <a:p>
            <a:pPr>
              <a:spcBef>
                <a:spcPct val="0"/>
              </a:spcBef>
            </a:pPr>
            <a:r>
              <a:rPr lang="en-US" altLang="en-US"/>
              <a:t>Babies information first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now have up to 5 births! </a:t>
            </a:r>
          </a:p>
        </p:txBody>
      </p:sp>
    </p:spTree>
    <p:extLst>
      <p:ext uri="{BB962C8B-B14F-4D97-AF65-F5344CB8AC3E}">
        <p14:creationId xmlns:p14="http://schemas.microsoft.com/office/powerpoint/2010/main" val="1253779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552F99F6-3A25-489A-B6A2-11D8A073437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78642FC-B743-4CE5-8CCD-3D1AB39969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Potentially creating multiple IDs for same individual – billing issues, etc…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Interface with each other and pass information back and forth</a:t>
            </a:r>
          </a:p>
          <a:p>
            <a:endParaRPr lang="en-US" dirty="0"/>
          </a:p>
          <a:p>
            <a:endParaRPr lang="en-US" dirty="0"/>
          </a:p>
        </p:txBody>
      </p:sp>
    </p:spTree>
    <p:extLst>
      <p:ext uri="{BB962C8B-B14F-4D97-AF65-F5344CB8AC3E}">
        <p14:creationId xmlns:p14="http://schemas.microsoft.com/office/powerpoint/2010/main" val="1554058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you will be able to search for ALL submissions from your hospital  and not only those you submitted and information will be displayed in the summary – this represents information you did not previously have, including SSNs, this represents PHI and PII . </a:t>
            </a:r>
          </a:p>
        </p:txBody>
      </p:sp>
    </p:spTree>
    <p:extLst>
      <p:ext uri="{BB962C8B-B14F-4D97-AF65-F5344CB8AC3E}">
        <p14:creationId xmlns:p14="http://schemas.microsoft.com/office/powerpoint/2010/main" val="1555277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view same summary that is available when you submit the report </a:t>
            </a:r>
          </a:p>
        </p:txBody>
      </p:sp>
    </p:spTree>
    <p:extLst>
      <p:ext uri="{BB962C8B-B14F-4D97-AF65-F5344CB8AC3E}">
        <p14:creationId xmlns:p14="http://schemas.microsoft.com/office/powerpoint/2010/main" val="3024489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examples on what happens in the system with the data and the results seen in the Partner Portal </a:t>
            </a:r>
          </a:p>
        </p:txBody>
      </p:sp>
    </p:spTree>
    <p:extLst>
      <p:ext uri="{BB962C8B-B14F-4D97-AF65-F5344CB8AC3E}">
        <p14:creationId xmlns:p14="http://schemas.microsoft.com/office/powerpoint/2010/main" val="1935863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76937030-0C38-4258-9711-1C3C3D0F21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DB06374D-7A68-44D2-BEC9-4C3EA5006D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May, or may not be familiar with and have  used ABE already</a:t>
            </a:r>
          </a:p>
          <a:p>
            <a:pPr>
              <a:spcBef>
                <a:spcPct val="0"/>
              </a:spcBef>
            </a:pPr>
            <a:r>
              <a:rPr lang="en-US" altLang="en-US" dirty="0"/>
              <a:t>For the purposes of this presentation we will be talking specifically about new functionalities for hospitals</a:t>
            </a:r>
          </a:p>
          <a:p>
            <a:pPr>
              <a:spcBef>
                <a:spcPct val="0"/>
              </a:spcBef>
            </a:pPr>
            <a:r>
              <a:rPr lang="en-US" altLang="en-US" dirty="0"/>
              <a:t>Because of the large number of hospitals and other agencies that currently use and will be using ABE, we’d like to keep one point of contact per agency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90BFF92-4273-41B3-A5F4-F6F5A3CC41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9DF92E7C-3C2C-4188-B685-531C73DBBA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Who can use the Partner Portal? Agencies that are registered as: Medical Presumptive Eligibility Providers, All Kids Application Providers, or </a:t>
            </a:r>
            <a:r>
              <a:rPr lang="en-US" altLang="en-US" dirty="0" err="1"/>
              <a:t>Hopsital</a:t>
            </a:r>
            <a:r>
              <a:rPr lang="en-US" altLang="en-US" dirty="0"/>
              <a:t> Providers can use the Partner Portal, however, only entities with a HOSPITAL ID will be able to use the new, Report of Birth functionality!</a:t>
            </a:r>
          </a:p>
          <a:p>
            <a:pPr>
              <a:spcBef>
                <a:spcPct val="0"/>
              </a:spcBef>
            </a:pPr>
            <a:r>
              <a:rPr lang="en-US" altLang="en-US" dirty="0"/>
              <a:t>ASA – Giving and taking away! Point of contact</a:t>
            </a:r>
          </a:p>
          <a:p>
            <a:pPr>
              <a:spcBef>
                <a:spcPct val="0"/>
              </a:spcBef>
            </a:pPr>
            <a:r>
              <a:rPr lang="en-US" altLang="en-US" dirty="0"/>
              <a:t>The ASA is the “Gatekeeper” for the Partner Portal for their Agency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A29817B9-AA02-4D69-8CC1-9B9B2E199D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C1B5679-B342-470A-81C7-01F58D3018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Top login is for customers applying for benefits!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94033C6F-3F5A-4122-B9F0-566C3C2163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A05A7FCE-03B8-4FB5-A855-18367D14F9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Responsibility of the ASA to ‘take away’ privileges!</a:t>
            </a:r>
          </a:p>
          <a:p>
            <a:pPr>
              <a:spcBef>
                <a:spcPct val="0"/>
              </a:spcBef>
            </a:pPr>
            <a:r>
              <a:rPr lang="en-US" altLang="en-US"/>
              <a:t>Using work email prevents individuals from accessing the functionality once they have left an organization – 2</a:t>
            </a:r>
            <a:r>
              <a:rPr lang="en-US" altLang="en-US" baseline="30000"/>
              <a:t>nd</a:t>
            </a:r>
            <a:r>
              <a:rPr lang="en-US" altLang="en-US"/>
              <a:t> layer of security.</a:t>
            </a:r>
          </a:p>
          <a:p>
            <a:pPr>
              <a:spcBef>
                <a:spcPct val="0"/>
              </a:spcBef>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FD3B6D6-CAF6-4286-98CE-37A73D02BA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C756BC60-CD8B-47B2-8BE0-D166F70E39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ALL ASAs must choose both!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BAFFF829-5FA0-41C4-B185-80AE81CE3D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8FD2D74D-D516-4B3A-AE44-9FC1EAF5C0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User IDs cannot be recovered if forgotten!</a:t>
            </a:r>
          </a:p>
          <a:p>
            <a:pPr>
              <a:spcBef>
                <a:spcPct val="0"/>
              </a:spcBef>
            </a:pPr>
            <a:r>
              <a:rPr lang="en-US" altLang="en-US" dirty="0"/>
              <a:t>Passwords can only be reset if you know the answers to your secret questions! HFS cannot reset accounts or tell you what your password or ID 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DFB72DA-7722-496D-B649-BD53042949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DF60228-1A6C-4708-BE28-8CF0A40D90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ASA – only put number in first box!</a:t>
            </a:r>
          </a:p>
          <a:p>
            <a:pPr>
              <a:spcBef>
                <a:spcPct val="0"/>
              </a:spcBef>
            </a:pPr>
            <a:r>
              <a:rPr lang="en-US" altLang="en-US"/>
              <a:t>You may add more boxes if you are working at multiple hospitals Click add to display more Provider ID fields </a:t>
            </a:r>
          </a:p>
          <a:p>
            <a:pPr>
              <a:spcBef>
                <a:spcPct val="0"/>
              </a:spcBef>
            </a:pPr>
            <a:r>
              <a:rPr lang="en-US" altLang="en-US"/>
              <a:t>Simply hit delete if you mistakenly added a box</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9579E8A1-7A7D-43CA-B588-EFC3AB226B37}"/>
              </a:ext>
            </a:extLst>
          </p:cNvPr>
          <p:cNvSpPr>
            <a:spLocks noGrp="1"/>
          </p:cNvSpPr>
          <p:nvPr>
            <p:ph type="sldNum" sz="quarter" idx="10"/>
          </p:nvPr>
        </p:nvSpPr>
        <p:spPr>
          <a:ln/>
        </p:spPr>
        <p:txBody>
          <a:bodyPr/>
          <a:lstStyle>
            <a:lvl1pPr>
              <a:defRPr/>
            </a:lvl1pPr>
          </a:lstStyle>
          <a:p>
            <a:pPr>
              <a:defRPr/>
            </a:pPr>
            <a:fld id="{C859FFF6-6BBB-4DBD-A536-0D06FA82986C}" type="slidenum">
              <a:rPr lang="en-US"/>
              <a:pPr>
                <a:defRPr/>
              </a:pPr>
              <a:t>‹#›</a:t>
            </a:fld>
            <a:endParaRPr lang="en-US"/>
          </a:p>
        </p:txBody>
      </p:sp>
      <p:sp>
        <p:nvSpPr>
          <p:cNvPr id="5" name="Footer Placeholder 4">
            <a:extLst>
              <a:ext uri="{FF2B5EF4-FFF2-40B4-BE49-F238E27FC236}">
                <a16:creationId xmlns:a16="http://schemas.microsoft.com/office/drawing/2014/main" id="{816E4D8B-91D1-4797-B5C3-FE2CB6C0047F}"/>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BB5F584F-439F-48A4-8DD2-E70AE77374C5}"/>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42423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F9296A38-458F-46A7-81D9-EBDB4F2B464C}"/>
              </a:ext>
            </a:extLst>
          </p:cNvPr>
          <p:cNvSpPr>
            <a:spLocks noGrp="1"/>
          </p:cNvSpPr>
          <p:nvPr>
            <p:ph type="sldNum" sz="quarter" idx="10"/>
          </p:nvPr>
        </p:nvSpPr>
        <p:spPr>
          <a:ln/>
        </p:spPr>
        <p:txBody>
          <a:bodyPr/>
          <a:lstStyle>
            <a:lvl1pPr>
              <a:defRPr/>
            </a:lvl1pPr>
          </a:lstStyle>
          <a:p>
            <a:pPr>
              <a:defRPr/>
            </a:pPr>
            <a:fld id="{D5577D20-DA2D-442B-8865-1F4603C68795}" type="slidenum">
              <a:rPr lang="en-US"/>
              <a:pPr>
                <a:defRPr/>
              </a:pPr>
              <a:t>‹#›</a:t>
            </a:fld>
            <a:endParaRPr lang="en-US"/>
          </a:p>
        </p:txBody>
      </p:sp>
      <p:sp>
        <p:nvSpPr>
          <p:cNvPr id="5" name="Footer Placeholder 4">
            <a:extLst>
              <a:ext uri="{FF2B5EF4-FFF2-40B4-BE49-F238E27FC236}">
                <a16:creationId xmlns:a16="http://schemas.microsoft.com/office/drawing/2014/main" id="{7653EED7-2C90-4A0B-A21F-6041EC9138DC}"/>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DEFF6DCD-3473-46D8-B705-C62715030B8B}"/>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92997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5B81F2D4-8FF6-4679-89A9-B6B44A0139B6}"/>
              </a:ext>
            </a:extLst>
          </p:cNvPr>
          <p:cNvSpPr>
            <a:spLocks noGrp="1"/>
          </p:cNvSpPr>
          <p:nvPr>
            <p:ph type="sldNum" sz="quarter" idx="10"/>
          </p:nvPr>
        </p:nvSpPr>
        <p:spPr>
          <a:ln/>
        </p:spPr>
        <p:txBody>
          <a:bodyPr/>
          <a:lstStyle>
            <a:lvl1pPr>
              <a:defRPr/>
            </a:lvl1pPr>
          </a:lstStyle>
          <a:p>
            <a:pPr>
              <a:defRPr/>
            </a:pPr>
            <a:fld id="{C5701BDE-9A09-4CE9-A689-BC9D744F9BC5}" type="slidenum">
              <a:rPr lang="en-US"/>
              <a:pPr>
                <a:defRPr/>
              </a:pPr>
              <a:t>‹#›</a:t>
            </a:fld>
            <a:endParaRPr lang="en-US"/>
          </a:p>
        </p:txBody>
      </p:sp>
      <p:sp>
        <p:nvSpPr>
          <p:cNvPr id="5" name="Footer Placeholder 4">
            <a:extLst>
              <a:ext uri="{FF2B5EF4-FFF2-40B4-BE49-F238E27FC236}">
                <a16:creationId xmlns:a16="http://schemas.microsoft.com/office/drawing/2014/main" id="{4EE3B7A8-CBCA-419D-9683-EC76864EDCDC}"/>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2572D2B3-5977-47A4-B1CB-CA51148F62FB}"/>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137945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008324"/>
            <a:ext cx="8330184" cy="5273605"/>
          </a:xfrm>
          <a:prstGeom prst="rect">
            <a:avLst/>
          </a:prstGeom>
        </p:spPr>
        <p:txBody>
          <a:bodyPr vert="horz" lIns="0" tIns="0" rIns="0" bIns="0" rtlCol="0">
            <a:noAutofit/>
          </a:bodyPr>
          <a:lstStyle>
            <a:lvl1pPr marL="0" marR="0" indent="0" algn="l" defTabSz="898968" rtl="0" eaLnBrk="1" fontAlgn="base" latinLnBrk="0" hangingPunct="1">
              <a:lnSpc>
                <a:spcPct val="100000"/>
              </a:lnSpc>
              <a:spcBef>
                <a:spcPts val="529"/>
              </a:spcBef>
              <a:spcAft>
                <a:spcPct val="0"/>
              </a:spcAft>
              <a:buClrTx/>
              <a:buSzTx/>
              <a:buFont typeface="Arial" pitchFamily="34" charset="0"/>
              <a:buNone/>
              <a:tabLst/>
              <a:defRPr kumimoji="0" lang="en-US" sz="1764" b="0" i="0" u="none" strike="noStrike" kern="1200" cap="none" normalizeH="0" baseline="0" dirty="0" smtClean="0">
                <a:ln>
                  <a:noFill/>
                </a:ln>
                <a:solidFill>
                  <a:schemeClr val="tx2"/>
                </a:solidFill>
                <a:effectLst/>
                <a:latin typeface="+mn-lt"/>
                <a:ea typeface="+mn-ea"/>
                <a:cs typeface="Arial" pitchFamily="34" charset="0"/>
              </a:defRPr>
            </a:lvl1pPr>
            <a:lvl2pPr marL="224742" marR="0" indent="-223182" algn="l" defTabSz="898968" rtl="0" eaLnBrk="1" fontAlgn="base" latinLnBrk="0" hangingPunct="1">
              <a:lnSpc>
                <a:spcPct val="100000"/>
              </a:lnSpc>
              <a:spcBef>
                <a:spcPts val="529"/>
              </a:spcBef>
              <a:spcAft>
                <a:spcPct val="0"/>
              </a:spcAft>
              <a:buFont typeface="Arial" pitchFamily="34" charset="0"/>
              <a:tabLst/>
              <a:defRPr kumimoji="0" lang="en-US" sz="1764" b="0" i="0" u="none" strike="noStrike" kern="1200" cap="none" normalizeH="0" baseline="0" dirty="0" smtClean="0">
                <a:ln>
                  <a:noFill/>
                </a:ln>
                <a:solidFill>
                  <a:schemeClr val="tx2"/>
                </a:solidFill>
                <a:effectLst/>
                <a:latin typeface="+mn-lt"/>
                <a:ea typeface="+mn-ea"/>
                <a:cs typeface="Arial" pitchFamily="34" charset="0"/>
              </a:defRPr>
            </a:lvl2pPr>
            <a:lvl3pPr marR="0" algn="l" defTabSz="898968" rtl="0" eaLnBrk="1" fontAlgn="base" latinLnBrk="0" hangingPunct="1">
              <a:lnSpc>
                <a:spcPct val="100000"/>
              </a:lnSpc>
              <a:spcBef>
                <a:spcPts val="529"/>
              </a:spcBef>
              <a:spcAft>
                <a:spcPct val="0"/>
              </a:spcAft>
              <a:buFont typeface="Arial" pitchFamily="34" charset="0"/>
              <a:tabLst/>
              <a:defRPr kumimoji="0" lang="en-US" sz="1588" b="0" i="0" u="none" strike="noStrike" kern="1200" cap="none" normalizeH="0" baseline="0" dirty="0" smtClean="0">
                <a:ln>
                  <a:noFill/>
                </a:ln>
                <a:solidFill>
                  <a:schemeClr val="tx2"/>
                </a:solidFill>
                <a:effectLst/>
                <a:latin typeface="+mn-lt"/>
                <a:ea typeface="+mn-ea"/>
                <a:cs typeface="Arial" pitchFamily="34" charset="0"/>
              </a:defRPr>
            </a:lvl3pPr>
            <a:lvl4pPr marR="0" algn="l" defTabSz="898968" rtl="0" eaLnBrk="1" fontAlgn="base" latinLnBrk="0" hangingPunct="1">
              <a:lnSpc>
                <a:spcPct val="100000"/>
              </a:lnSpc>
              <a:spcBef>
                <a:spcPts val="529"/>
              </a:spcBef>
              <a:spcAft>
                <a:spcPct val="0"/>
              </a:spcAft>
              <a:buFont typeface="Arial" pitchFamily="34" charset="0"/>
              <a:tabLst/>
              <a:defRPr kumimoji="0" lang="en-US" sz="1588" b="0" i="0" u="none" strike="noStrike" kern="1200" cap="none" normalizeH="0" baseline="0" dirty="0" smtClean="0">
                <a:ln>
                  <a:noFill/>
                </a:ln>
                <a:solidFill>
                  <a:schemeClr val="tx2"/>
                </a:solidFill>
                <a:effectLst/>
                <a:latin typeface="+mn-lt"/>
                <a:ea typeface="+mn-ea"/>
                <a:cs typeface="Arial" pitchFamily="34" charset="0"/>
              </a:defRPr>
            </a:lvl4pPr>
            <a:lvl5pPr marR="0" algn="l" defTabSz="898968" rtl="0" eaLnBrk="1" fontAlgn="base" latinLnBrk="0" hangingPunct="1">
              <a:lnSpc>
                <a:spcPct val="100000"/>
              </a:lnSpc>
              <a:spcBef>
                <a:spcPts val="529"/>
              </a:spcBef>
              <a:spcAft>
                <a:spcPct val="0"/>
              </a:spcAft>
              <a:buFont typeface="Arial" pitchFamily="34" charset="0"/>
              <a:tabLst/>
              <a:defRPr kumimoji="0" lang="en-US" sz="1588" b="0" i="0" u="none" strike="noStrike" kern="1200" cap="none" normalizeH="0" baseline="0" dirty="0" smtClean="0">
                <a:ln>
                  <a:noFill/>
                </a:ln>
                <a:solidFill>
                  <a:schemeClr val="tx2"/>
                </a:solidFill>
                <a:effectLst/>
                <a:latin typeface="+mn-lt"/>
                <a:ea typeface="+mn-ea"/>
                <a:cs typeface="Arial" pitchFamily="34" charset="0"/>
              </a:defRPr>
            </a:lvl5pPr>
            <a:lvl6pPr marR="0" algn="l" defTabSz="898968" rtl="0" eaLnBrk="1" fontAlgn="base" latinLnBrk="0" hangingPunct="1">
              <a:lnSpc>
                <a:spcPct val="100000"/>
              </a:lnSpc>
              <a:spcAft>
                <a:spcPct val="0"/>
              </a:spcAft>
              <a:buFont typeface="Arial" pitchFamily="34" charset="0"/>
              <a:tabLst/>
              <a:defRPr kumimoji="0" lang="en-US" sz="1764"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10"/>
          <p:cNvSpPr>
            <a:spLocks noGrp="1"/>
          </p:cNvSpPr>
          <p:nvPr>
            <p:ph type="title"/>
          </p:nvPr>
        </p:nvSpPr>
        <p:spPr bwMode="gray">
          <a:xfrm>
            <a:off x="411481" y="347599"/>
            <a:ext cx="7868012" cy="637097"/>
          </a:xfrm>
          <a:prstGeom prst="rect">
            <a:avLst/>
          </a:prstGeom>
        </p:spPr>
        <p:txBody>
          <a:bodyPr wrap="square" lIns="0" tIns="0" rIns="0" bIns="0" anchor="t" anchorCtr="0">
            <a:spAutoFit/>
          </a:bodyPr>
          <a:lstStyle/>
          <a:p>
            <a:pPr marL="0" marR="0" lvl="0" indent="0" algn="l" defTabSz="898968" rtl="0" eaLnBrk="0" fontAlgn="base" latinLnBrk="0" hangingPunct="0">
              <a:lnSpc>
                <a:spcPct val="90000"/>
              </a:lnSpc>
              <a:spcBef>
                <a:spcPct val="0"/>
              </a:spcBef>
              <a:spcAft>
                <a:spcPct val="0"/>
              </a:spcAft>
              <a:buClrTx/>
              <a:buSzTx/>
              <a:buFontTx/>
              <a:buNone/>
              <a:tabLst/>
              <a:defRPr/>
            </a:pPr>
            <a:r>
              <a:rPr lang="en-US" dirty="0"/>
              <a:t>Click to edit Master title style</a:t>
            </a:r>
          </a:p>
        </p:txBody>
      </p:sp>
    </p:spTree>
    <p:extLst>
      <p:ext uri="{BB962C8B-B14F-4D97-AF65-F5344CB8AC3E}">
        <p14:creationId xmlns:p14="http://schemas.microsoft.com/office/powerpoint/2010/main" val="207921650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9B23693A-C52B-440A-841D-082B5E2607A5}"/>
              </a:ext>
            </a:extLst>
          </p:cNvPr>
          <p:cNvSpPr>
            <a:spLocks noGrp="1"/>
          </p:cNvSpPr>
          <p:nvPr>
            <p:ph type="sldNum" sz="quarter" idx="10"/>
          </p:nvPr>
        </p:nvSpPr>
        <p:spPr>
          <a:ln/>
        </p:spPr>
        <p:txBody>
          <a:bodyPr/>
          <a:lstStyle>
            <a:lvl1pPr>
              <a:defRPr/>
            </a:lvl1pPr>
          </a:lstStyle>
          <a:p>
            <a:pPr>
              <a:defRPr/>
            </a:pPr>
            <a:fld id="{4D3917E1-AB78-4C55-AF8A-467DA0B9C539}" type="slidenum">
              <a:rPr lang="en-US"/>
              <a:pPr>
                <a:defRPr/>
              </a:pPr>
              <a:t>‹#›</a:t>
            </a:fld>
            <a:endParaRPr lang="en-US"/>
          </a:p>
        </p:txBody>
      </p:sp>
      <p:sp>
        <p:nvSpPr>
          <p:cNvPr id="5" name="Footer Placeholder 4">
            <a:extLst>
              <a:ext uri="{FF2B5EF4-FFF2-40B4-BE49-F238E27FC236}">
                <a16:creationId xmlns:a16="http://schemas.microsoft.com/office/drawing/2014/main" id="{C37BF52C-4234-4434-B6D3-B725089010A5}"/>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DD1A7781-19A7-4580-9401-A046121F7792}"/>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89491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FD43E7C2-0BA7-4D12-AB56-663DD5DF16B6}"/>
              </a:ext>
            </a:extLst>
          </p:cNvPr>
          <p:cNvSpPr>
            <a:spLocks noGrp="1"/>
          </p:cNvSpPr>
          <p:nvPr>
            <p:ph type="sldNum" sz="quarter" idx="10"/>
          </p:nvPr>
        </p:nvSpPr>
        <p:spPr>
          <a:ln/>
        </p:spPr>
        <p:txBody>
          <a:bodyPr/>
          <a:lstStyle>
            <a:lvl1pPr>
              <a:defRPr/>
            </a:lvl1pPr>
          </a:lstStyle>
          <a:p>
            <a:pPr>
              <a:defRPr/>
            </a:pPr>
            <a:fld id="{C9465FF1-BC55-4083-AD1C-9FFA5C988B5C}" type="slidenum">
              <a:rPr lang="en-US"/>
              <a:pPr>
                <a:defRPr/>
              </a:pPr>
              <a:t>‹#›</a:t>
            </a:fld>
            <a:endParaRPr lang="en-US"/>
          </a:p>
        </p:txBody>
      </p:sp>
      <p:sp>
        <p:nvSpPr>
          <p:cNvPr id="5" name="Footer Placeholder 4">
            <a:extLst>
              <a:ext uri="{FF2B5EF4-FFF2-40B4-BE49-F238E27FC236}">
                <a16:creationId xmlns:a16="http://schemas.microsoft.com/office/drawing/2014/main" id="{A08552F1-9FC0-4A80-9144-E0A6A4EDEE03}"/>
              </a:ext>
            </a:extLst>
          </p:cNvPr>
          <p:cNvSpPr>
            <a:spLocks noGrp="1"/>
          </p:cNvSpPr>
          <p:nvPr>
            <p:ph type="ftr" sz="quarter" idx="11"/>
          </p:nvPr>
        </p:nvSpPr>
        <p:spPr/>
        <p:txBody>
          <a:bodyPr/>
          <a:lstStyle>
            <a:lvl1pPr>
              <a:defRPr/>
            </a:lvl1pPr>
          </a:lstStyle>
          <a:p>
            <a:pPr>
              <a:defRPr/>
            </a:pPr>
            <a:endParaRPr lang="en-US"/>
          </a:p>
        </p:txBody>
      </p:sp>
      <p:sp>
        <p:nvSpPr>
          <p:cNvPr id="6" name="Date Placeholder 3">
            <a:extLst>
              <a:ext uri="{FF2B5EF4-FFF2-40B4-BE49-F238E27FC236}">
                <a16:creationId xmlns:a16="http://schemas.microsoft.com/office/drawing/2014/main" id="{08D49FDE-8ED3-45EF-82C4-6DC28C26170A}"/>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489377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63335180-324A-43E1-B99E-686AE9023FF0}"/>
              </a:ext>
            </a:extLst>
          </p:cNvPr>
          <p:cNvSpPr>
            <a:spLocks noGrp="1"/>
          </p:cNvSpPr>
          <p:nvPr>
            <p:ph type="sldNum" sz="quarter" idx="10"/>
          </p:nvPr>
        </p:nvSpPr>
        <p:spPr>
          <a:ln/>
        </p:spPr>
        <p:txBody>
          <a:bodyPr/>
          <a:lstStyle>
            <a:lvl1pPr>
              <a:defRPr/>
            </a:lvl1pPr>
          </a:lstStyle>
          <a:p>
            <a:pPr>
              <a:defRPr/>
            </a:pPr>
            <a:fld id="{ECC93A50-037E-44E1-A241-64484344DF09}" type="slidenum">
              <a:rPr lang="en-US"/>
              <a:pPr>
                <a:defRPr/>
              </a:pPr>
              <a:t>‹#›</a:t>
            </a:fld>
            <a:endParaRPr lang="en-US"/>
          </a:p>
        </p:txBody>
      </p:sp>
      <p:sp>
        <p:nvSpPr>
          <p:cNvPr id="6" name="Footer Placeholder 4">
            <a:extLst>
              <a:ext uri="{FF2B5EF4-FFF2-40B4-BE49-F238E27FC236}">
                <a16:creationId xmlns:a16="http://schemas.microsoft.com/office/drawing/2014/main" id="{D2F322A5-608B-45F0-BEA0-1046798D2561}"/>
              </a:ext>
            </a:extLst>
          </p:cNvPr>
          <p:cNvSpPr>
            <a:spLocks noGrp="1"/>
          </p:cNvSpPr>
          <p:nvPr>
            <p:ph type="ftr" sz="quarter" idx="11"/>
          </p:nvPr>
        </p:nvSpPr>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id="{360E8DBC-A389-4179-BAD6-784F313D8490}"/>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32933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4FC5FCE-CFC0-45CE-B571-219BCAEC9B92}"/>
              </a:ext>
            </a:extLst>
          </p:cNvPr>
          <p:cNvSpPr>
            <a:spLocks noGrp="1"/>
          </p:cNvSpPr>
          <p:nvPr>
            <p:ph type="sldNum" sz="quarter" idx="10"/>
          </p:nvPr>
        </p:nvSpPr>
        <p:spPr>
          <a:ln/>
        </p:spPr>
        <p:txBody>
          <a:bodyPr/>
          <a:lstStyle>
            <a:lvl1pPr>
              <a:defRPr/>
            </a:lvl1pPr>
          </a:lstStyle>
          <a:p>
            <a:pPr>
              <a:defRPr/>
            </a:pPr>
            <a:fld id="{B4829800-C9C5-4E37-BB75-C637F973D805}" type="slidenum">
              <a:rPr lang="en-US"/>
              <a:pPr>
                <a:defRPr/>
              </a:pPr>
              <a:t>‹#›</a:t>
            </a:fld>
            <a:endParaRPr lang="en-US"/>
          </a:p>
        </p:txBody>
      </p:sp>
      <p:sp>
        <p:nvSpPr>
          <p:cNvPr id="8" name="Footer Placeholder 4">
            <a:extLst>
              <a:ext uri="{FF2B5EF4-FFF2-40B4-BE49-F238E27FC236}">
                <a16:creationId xmlns:a16="http://schemas.microsoft.com/office/drawing/2014/main" id="{351CC000-8BE1-49A2-B167-A5C04B6C2DBE}"/>
              </a:ext>
            </a:extLst>
          </p:cNvPr>
          <p:cNvSpPr>
            <a:spLocks noGrp="1"/>
          </p:cNvSpPr>
          <p:nvPr>
            <p:ph type="ftr" sz="quarter" idx="11"/>
          </p:nvPr>
        </p:nvSpPr>
        <p:spPr/>
        <p:txBody>
          <a:bodyPr/>
          <a:lstStyle>
            <a:lvl1pPr>
              <a:defRPr/>
            </a:lvl1pPr>
          </a:lstStyle>
          <a:p>
            <a:pPr>
              <a:defRPr/>
            </a:pPr>
            <a:endParaRPr lang="en-US"/>
          </a:p>
        </p:txBody>
      </p:sp>
      <p:sp>
        <p:nvSpPr>
          <p:cNvPr id="9" name="Date Placeholder 3">
            <a:extLst>
              <a:ext uri="{FF2B5EF4-FFF2-40B4-BE49-F238E27FC236}">
                <a16:creationId xmlns:a16="http://schemas.microsoft.com/office/drawing/2014/main" id="{E082AEC5-22DE-47A1-881B-89DF9B631105}"/>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569797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39E40B27-1A9E-4D90-840B-6ED83828693D}"/>
              </a:ext>
            </a:extLst>
          </p:cNvPr>
          <p:cNvSpPr>
            <a:spLocks noGrp="1"/>
          </p:cNvSpPr>
          <p:nvPr>
            <p:ph type="sldNum" sz="quarter" idx="10"/>
          </p:nvPr>
        </p:nvSpPr>
        <p:spPr>
          <a:ln/>
        </p:spPr>
        <p:txBody>
          <a:bodyPr/>
          <a:lstStyle>
            <a:lvl1pPr>
              <a:defRPr/>
            </a:lvl1pPr>
          </a:lstStyle>
          <a:p>
            <a:pPr>
              <a:defRPr/>
            </a:pPr>
            <a:fld id="{7A8147B7-8DDB-42D4-B2E5-9F8DBC5DC269}" type="slidenum">
              <a:rPr lang="en-US"/>
              <a:pPr>
                <a:defRPr/>
              </a:pPr>
              <a:t>‹#›</a:t>
            </a:fld>
            <a:endParaRPr lang="en-US"/>
          </a:p>
        </p:txBody>
      </p:sp>
      <p:sp>
        <p:nvSpPr>
          <p:cNvPr id="4" name="Footer Placeholder 4">
            <a:extLst>
              <a:ext uri="{FF2B5EF4-FFF2-40B4-BE49-F238E27FC236}">
                <a16:creationId xmlns:a16="http://schemas.microsoft.com/office/drawing/2014/main" id="{4AE58C46-C693-4C99-847A-A5A8AFCDADCC}"/>
              </a:ext>
            </a:extLst>
          </p:cNvPr>
          <p:cNvSpPr>
            <a:spLocks noGrp="1"/>
          </p:cNvSpPr>
          <p:nvPr>
            <p:ph type="ftr" sz="quarter" idx="11"/>
          </p:nvPr>
        </p:nvSpPr>
        <p:spPr/>
        <p:txBody>
          <a:bodyPr/>
          <a:lstStyle>
            <a:lvl1pPr>
              <a:defRPr/>
            </a:lvl1pPr>
          </a:lstStyle>
          <a:p>
            <a:pPr>
              <a:defRPr/>
            </a:pPr>
            <a:endParaRPr lang="en-US"/>
          </a:p>
        </p:txBody>
      </p:sp>
      <p:sp>
        <p:nvSpPr>
          <p:cNvPr id="5" name="Date Placeholder 3">
            <a:extLst>
              <a:ext uri="{FF2B5EF4-FFF2-40B4-BE49-F238E27FC236}">
                <a16:creationId xmlns:a16="http://schemas.microsoft.com/office/drawing/2014/main" id="{BE9C057F-8EE0-4DF7-A629-A1E9E11459CB}"/>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405579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72353BC-36C1-4D9C-A29C-493C46D4DE4F}"/>
              </a:ext>
            </a:extLst>
          </p:cNvPr>
          <p:cNvSpPr>
            <a:spLocks noGrp="1"/>
          </p:cNvSpPr>
          <p:nvPr>
            <p:ph type="sldNum" sz="quarter" idx="10"/>
          </p:nvPr>
        </p:nvSpPr>
        <p:spPr>
          <a:ln/>
        </p:spPr>
        <p:txBody>
          <a:bodyPr/>
          <a:lstStyle>
            <a:lvl1pPr>
              <a:defRPr/>
            </a:lvl1pPr>
          </a:lstStyle>
          <a:p>
            <a:pPr>
              <a:defRPr/>
            </a:pPr>
            <a:fld id="{49F27B95-0AAC-42F6-AA7B-754C54DF1F76}" type="slidenum">
              <a:rPr lang="en-US"/>
              <a:pPr>
                <a:defRPr/>
              </a:pPr>
              <a:t>‹#›</a:t>
            </a:fld>
            <a:endParaRPr lang="en-US"/>
          </a:p>
        </p:txBody>
      </p:sp>
      <p:sp>
        <p:nvSpPr>
          <p:cNvPr id="3" name="Footer Placeholder 4">
            <a:extLst>
              <a:ext uri="{FF2B5EF4-FFF2-40B4-BE49-F238E27FC236}">
                <a16:creationId xmlns:a16="http://schemas.microsoft.com/office/drawing/2014/main" id="{4A341AB1-120E-49A8-B871-2BA80A682A42}"/>
              </a:ext>
            </a:extLst>
          </p:cNvPr>
          <p:cNvSpPr>
            <a:spLocks noGrp="1"/>
          </p:cNvSpPr>
          <p:nvPr>
            <p:ph type="ftr" sz="quarter" idx="11"/>
          </p:nvPr>
        </p:nvSpPr>
        <p:spPr/>
        <p:txBody>
          <a:bodyPr/>
          <a:lstStyle>
            <a:lvl1pPr>
              <a:defRPr/>
            </a:lvl1pPr>
          </a:lstStyle>
          <a:p>
            <a:pPr>
              <a:defRPr/>
            </a:pPr>
            <a:endParaRPr lang="en-US"/>
          </a:p>
        </p:txBody>
      </p:sp>
      <p:sp>
        <p:nvSpPr>
          <p:cNvPr id="4" name="Date Placeholder 3">
            <a:extLst>
              <a:ext uri="{FF2B5EF4-FFF2-40B4-BE49-F238E27FC236}">
                <a16:creationId xmlns:a16="http://schemas.microsoft.com/office/drawing/2014/main" id="{78AC39C4-C52D-4DE3-B666-30351AA41A1F}"/>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657170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50F388BA-72EF-44C0-BBC2-7F4BFD409E4A}"/>
              </a:ext>
            </a:extLst>
          </p:cNvPr>
          <p:cNvSpPr>
            <a:spLocks noGrp="1"/>
          </p:cNvSpPr>
          <p:nvPr>
            <p:ph type="sldNum" sz="quarter" idx="14"/>
          </p:nvPr>
        </p:nvSpPr>
        <p:spPr>
          <a:ln/>
        </p:spPr>
        <p:txBody>
          <a:bodyPr/>
          <a:lstStyle>
            <a:lvl1pPr>
              <a:defRPr/>
            </a:lvl1pPr>
          </a:lstStyle>
          <a:p>
            <a:pPr>
              <a:defRPr/>
            </a:pPr>
            <a:fld id="{3DAAC984-C3EA-487A-BACF-DB78286AEB66}" type="slidenum">
              <a:rPr lang="en-US"/>
              <a:pPr>
                <a:defRPr/>
              </a:pPr>
              <a:t>‹#›</a:t>
            </a:fld>
            <a:endParaRPr lang="en-US"/>
          </a:p>
        </p:txBody>
      </p:sp>
      <p:sp>
        <p:nvSpPr>
          <p:cNvPr id="6" name="Footer Placeholder 4">
            <a:extLst>
              <a:ext uri="{FF2B5EF4-FFF2-40B4-BE49-F238E27FC236}">
                <a16:creationId xmlns:a16="http://schemas.microsoft.com/office/drawing/2014/main" id="{90BC21D3-7D1E-4FE1-8F0E-AFE062516D36}"/>
              </a:ext>
            </a:extLst>
          </p:cNvPr>
          <p:cNvSpPr>
            <a:spLocks noGrp="1"/>
          </p:cNvSpPr>
          <p:nvPr>
            <p:ph type="ftr" sz="quarter" idx="15"/>
          </p:nvPr>
        </p:nvSpPr>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id="{23CF606A-E59B-418B-A19B-2B0ED1D8D645}"/>
              </a:ext>
            </a:extLst>
          </p:cNvPr>
          <p:cNvSpPr>
            <a:spLocks noGrp="1"/>
          </p:cNvSpPr>
          <p:nvPr>
            <p:ph type="dt" sz="half" idx="16"/>
          </p:nvPr>
        </p:nvSpPr>
        <p:spPr/>
        <p:txBody>
          <a:bodyPr/>
          <a:lstStyle>
            <a:lvl1pPr>
              <a:defRPr/>
            </a:lvl1pPr>
          </a:lstStyle>
          <a:p>
            <a:pPr>
              <a:defRPr/>
            </a:pPr>
            <a:endParaRPr lang="en-US"/>
          </a:p>
        </p:txBody>
      </p:sp>
    </p:spTree>
    <p:extLst>
      <p:ext uri="{BB962C8B-B14F-4D97-AF65-F5344CB8AC3E}">
        <p14:creationId xmlns:p14="http://schemas.microsoft.com/office/powerpoint/2010/main" val="3300410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15E9AD5F-7531-499A-AA7F-5093410E4F5A}"/>
              </a:ext>
            </a:extLst>
          </p:cNvPr>
          <p:cNvSpPr>
            <a:spLocks noGrp="1"/>
          </p:cNvSpPr>
          <p:nvPr>
            <p:ph type="sldNum" sz="quarter" idx="10"/>
          </p:nvPr>
        </p:nvSpPr>
        <p:spPr>
          <a:ln/>
        </p:spPr>
        <p:txBody>
          <a:bodyPr/>
          <a:lstStyle>
            <a:lvl1pPr>
              <a:defRPr/>
            </a:lvl1pPr>
          </a:lstStyle>
          <a:p>
            <a:pPr>
              <a:defRPr/>
            </a:pPr>
            <a:fld id="{E0235E88-A83F-45F1-9A0D-9108EB5C9066}" type="slidenum">
              <a:rPr lang="en-US"/>
              <a:pPr>
                <a:defRPr/>
              </a:pPr>
              <a:t>‹#›</a:t>
            </a:fld>
            <a:endParaRPr lang="en-US"/>
          </a:p>
        </p:txBody>
      </p:sp>
      <p:sp>
        <p:nvSpPr>
          <p:cNvPr id="6" name="Footer Placeholder 4">
            <a:extLst>
              <a:ext uri="{FF2B5EF4-FFF2-40B4-BE49-F238E27FC236}">
                <a16:creationId xmlns:a16="http://schemas.microsoft.com/office/drawing/2014/main" id="{00673771-C657-41C0-B137-ACCED51EA208}"/>
              </a:ext>
            </a:extLst>
          </p:cNvPr>
          <p:cNvSpPr>
            <a:spLocks noGrp="1"/>
          </p:cNvSpPr>
          <p:nvPr>
            <p:ph type="ftr" sz="quarter" idx="11"/>
          </p:nvPr>
        </p:nvSpPr>
        <p:spPr/>
        <p:txBody>
          <a:bodyPr/>
          <a:lstStyle>
            <a:lvl1pPr>
              <a:defRPr/>
            </a:lvl1pPr>
          </a:lstStyle>
          <a:p>
            <a:pPr>
              <a:defRPr/>
            </a:pPr>
            <a:endParaRPr lang="en-US"/>
          </a:p>
        </p:txBody>
      </p:sp>
      <p:sp>
        <p:nvSpPr>
          <p:cNvPr id="7" name="Date Placeholder 3">
            <a:extLst>
              <a:ext uri="{FF2B5EF4-FFF2-40B4-BE49-F238E27FC236}">
                <a16:creationId xmlns:a16="http://schemas.microsoft.com/office/drawing/2014/main" id="{CEC4AD18-8486-47B1-A220-DF5742B56CC4}"/>
              </a:ext>
            </a:extLst>
          </p:cNvPr>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948912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DA7704-548C-4FD2-B19D-FC1C3F00D784}"/>
              </a:ext>
            </a:extLst>
          </p:cNvPr>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74671C33-7E4A-49AD-A8A4-13F728D3F2E9}"/>
              </a:ext>
            </a:extLst>
          </p:cNvPr>
          <p:cNvSpPr>
            <a:spLocks noGrp="1" noChangeArrowheads="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6A65D0B5-9914-457F-8097-35598D84FD74}"/>
              </a:ext>
            </a:extLst>
          </p:cNvPr>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B7D51D82-ACBA-4BC5-A586-A8A8284B6F9D}"/>
              </a:ext>
            </a:extLst>
          </p:cNvPr>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Slide Number Placeholder 5">
            <a:extLst>
              <a:ext uri="{FF2B5EF4-FFF2-40B4-BE49-F238E27FC236}">
                <a16:creationId xmlns:a16="http://schemas.microsoft.com/office/drawing/2014/main" id="{0A19115A-29EA-4B7F-806D-A87F3F4FEBDE}"/>
              </a:ext>
            </a:extLst>
          </p:cNvPr>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eaLnBrk="1" fontAlgn="auto" hangingPunct="1">
              <a:spcBef>
                <a:spcPts val="0"/>
              </a:spcBef>
              <a:spcAft>
                <a:spcPts val="0"/>
              </a:spcAft>
              <a:defRPr sz="1800" smtClean="0">
                <a:solidFill>
                  <a:srgbClr val="FFFFFF"/>
                </a:solidFill>
                <a:latin typeface="+mn-lt"/>
              </a:defRPr>
            </a:lvl1pPr>
          </a:lstStyle>
          <a:p>
            <a:pPr>
              <a:defRPr/>
            </a:pPr>
            <a:fld id="{8398715A-C1BF-4501-A253-8169AF0F5B3D}" type="slidenum">
              <a:rPr lang="en-US"/>
              <a:pPr>
                <a:defRPr/>
              </a:pPr>
              <a:t>‹#›</a:t>
            </a:fld>
            <a:endParaRPr lang="en-US"/>
          </a:p>
        </p:txBody>
      </p:sp>
      <p:sp>
        <p:nvSpPr>
          <p:cNvPr id="5" name="Footer Placeholder 4">
            <a:extLst>
              <a:ext uri="{FF2B5EF4-FFF2-40B4-BE49-F238E27FC236}">
                <a16:creationId xmlns:a16="http://schemas.microsoft.com/office/drawing/2014/main" id="{36FE63FB-8254-4CA9-989B-B2AE5A6DCA43}"/>
              </a:ext>
            </a:extLst>
          </p:cNvPr>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2"/>
                </a:solidFill>
                <a:latin typeface="+mn-lt"/>
              </a:defRPr>
            </a:lvl1pPr>
          </a:lstStyle>
          <a:p>
            <a:pPr>
              <a:defRPr/>
            </a:pPr>
            <a:endParaRPr lang="en-US"/>
          </a:p>
        </p:txBody>
      </p:sp>
      <p:sp>
        <p:nvSpPr>
          <p:cNvPr id="4" name="Date Placeholder 3">
            <a:extLst>
              <a:ext uri="{FF2B5EF4-FFF2-40B4-BE49-F238E27FC236}">
                <a16:creationId xmlns:a16="http://schemas.microsoft.com/office/drawing/2014/main" id="{6F1196D7-3B8B-44D1-A7CC-4CD76C65B02D}"/>
              </a:ext>
            </a:extLst>
          </p:cNvPr>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bg2"/>
                </a:solidFill>
                <a:latin typeface="+mn-lt"/>
              </a:defRPr>
            </a:lvl1pPr>
          </a:lstStyle>
          <a:p>
            <a:pPr>
              <a:defRPr/>
            </a:pPr>
            <a:endParaRPr lang="en-US"/>
          </a:p>
        </p:txBody>
      </p:sp>
    </p:spTree>
    <p:extLst>
      <p:ext uri="{BB962C8B-B14F-4D97-AF65-F5344CB8AC3E}">
        <p14:creationId xmlns:p14="http://schemas.microsoft.com/office/powerpoint/2010/main" val="40073154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anose="02040503050406030204" pitchFamily="18" charset="0"/>
        </a:defRPr>
      </a:lvl2pPr>
      <a:lvl3pPr algn="l" rtl="0" fontAlgn="base">
        <a:spcBef>
          <a:spcPct val="0"/>
        </a:spcBef>
        <a:spcAft>
          <a:spcPct val="0"/>
        </a:spcAft>
        <a:defRPr sz="4600">
          <a:solidFill>
            <a:schemeClr val="tx2"/>
          </a:solidFill>
          <a:latin typeface="Cambria" panose="02040503050406030204" pitchFamily="18" charset="0"/>
        </a:defRPr>
      </a:lvl3pPr>
      <a:lvl4pPr algn="l" rtl="0" fontAlgn="base">
        <a:spcBef>
          <a:spcPct val="0"/>
        </a:spcBef>
        <a:spcAft>
          <a:spcPct val="0"/>
        </a:spcAft>
        <a:defRPr sz="4600">
          <a:solidFill>
            <a:schemeClr val="tx2"/>
          </a:solidFill>
          <a:latin typeface="Cambria" panose="02040503050406030204" pitchFamily="18" charset="0"/>
        </a:defRPr>
      </a:lvl4pPr>
      <a:lvl5pPr algn="l" rtl="0" fontAlgn="base">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p:titleStyle>
    <p:bodyStyle>
      <a:lvl1pPr marL="342900" indent="-228600" algn="l" rtl="0" fontAlgn="base">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mn-ea"/>
          <a:cs typeface="+mn-cs"/>
        </a:defRPr>
      </a:lvl1pPr>
      <a:lvl2pPr marL="639763" indent="-228600" algn="l" rtl="0" fontAlgn="base">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mn-ea"/>
          <a:cs typeface="+mn-cs"/>
        </a:defRPr>
      </a:lvl2pPr>
      <a:lvl3pPr marL="1004888" indent="-228600" algn="l" rtl="0" fontAlgn="base">
        <a:spcBef>
          <a:spcPct val="20000"/>
        </a:spcBef>
        <a:spcAft>
          <a:spcPct val="0"/>
        </a:spcAft>
        <a:buClr>
          <a:srgbClr val="71685C"/>
        </a:buClr>
        <a:buFont typeface="Arial" panose="020B0604020202020204" pitchFamily="34" charset="0"/>
        <a:buChar char="•"/>
        <a:defRPr kern="1200">
          <a:solidFill>
            <a:schemeClr val="tx1"/>
          </a:solidFill>
          <a:latin typeface="+mn-lt"/>
          <a:ea typeface="+mn-ea"/>
          <a:cs typeface="+mn-cs"/>
        </a:defRPr>
      </a:lvl3pPr>
      <a:lvl4pPr marL="1279525" indent="-228600" algn="l" rtl="0" fontAlgn="base">
        <a:spcBef>
          <a:spcPct val="20000"/>
        </a:spcBef>
        <a:spcAft>
          <a:spcPct val="0"/>
        </a:spcAft>
        <a:buClr>
          <a:srgbClr val="64A73B"/>
        </a:buClr>
        <a:buFont typeface="Arial" panose="020B0604020202020204" pitchFamily="34" charset="0"/>
        <a:buChar char="•"/>
        <a:defRPr sz="1600" kern="1200">
          <a:solidFill>
            <a:schemeClr val="tx1"/>
          </a:solidFill>
          <a:latin typeface="+mn-lt"/>
          <a:ea typeface="+mn-ea"/>
          <a:cs typeface="+mn-cs"/>
        </a:defRPr>
      </a:lvl4pPr>
      <a:lvl5pPr marL="1554163" indent="-228600" algn="l" rtl="0" fontAlgn="base">
        <a:spcBef>
          <a:spcPct val="20000"/>
        </a:spcBef>
        <a:spcAft>
          <a:spcPct val="0"/>
        </a:spcAft>
        <a:buClr>
          <a:srgbClr val="EB5605"/>
        </a:buClr>
        <a:buFont typeface="Arial" panose="020B0604020202020204"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abe.illinois.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https://www2qa.illinois.gov/hfs/MedicalProviders/Pages/abe_asa.asp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hyperlink" Target="https://www2qa.illinois.gov/hfs/SiteCollectionDocuments/hfs1706p.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2qa.illinois.gov/hfs/MedicalProviders/EDI/medi/Pages/GettingStarted.asp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abe.illinois.gov/abe/acces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DHS.NBU@Illinois.go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2qa.illinois.gov/hfs/MedicalProviders/Pages/abe_asa.aspx" TargetMode="External"/><Relationship Id="rId2" Type="http://schemas.openxmlformats.org/officeDocument/2006/relationships/hyperlink" Target="mailto:HFS.ABEpartnerportal@Illinois.gov" TargetMode="External"/><Relationship Id="rId1" Type="http://schemas.openxmlformats.org/officeDocument/2006/relationships/slideLayout" Target="../slideLayouts/slideLayout2.xml"/><Relationship Id="rId6" Type="http://schemas.openxmlformats.org/officeDocument/2006/relationships/hyperlink" Target="mailto:HFS.ABEPartnerPortal@illinois.gov" TargetMode="External"/><Relationship Id="rId5" Type="http://schemas.openxmlformats.org/officeDocument/2006/relationships/hyperlink" Target="https://www2qa.illinois.gov/hfs/SiteCollectionDocuments/hfs1706p.pdf" TargetMode="External"/><Relationship Id="rId4" Type="http://schemas.openxmlformats.org/officeDocument/2006/relationships/hyperlink" Target="https://www2qa.illinois.gov/hfs/MedicalProviders/hospitals/Pages/default.aspx"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dph.illinois.gov/data-statistics/vital-statistics/birth-statistics" TargetMode="External"/><Relationship Id="rId2" Type="http://schemas.openxmlformats.org/officeDocument/2006/relationships/hyperlink" Target="https://www.kff.org/other/state-indicator/number-of-births/?currentTimeframe=0&amp;selectedRows=%7b%22states%22:%7b%22illinois%22:%7b%7d%7d%7d&amp;sortModel=%7b%22colId%22:%22Location%22,%22sort%22:%22asc%22%7d" TargetMode="External"/><Relationship Id="rId1" Type="http://schemas.openxmlformats.org/officeDocument/2006/relationships/slideLayout" Target="../slideLayouts/slideLayout2.xml"/><Relationship Id="rId4" Type="http://schemas.openxmlformats.org/officeDocument/2006/relationships/hyperlink" Target="https://www.kff.org/medicaid/state-indicator/births-financed-by-medicaid/?currentTimeframe=0&amp;sortModel=%7b%22colId%22:%22Location%22,%22sort%22:%22asc%22%7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DB965906-C9F3-47D0-AA10-6371F74778F8}"/>
              </a:ext>
            </a:extLst>
          </p:cNvPr>
          <p:cNvSpPr>
            <a:spLocks/>
          </p:cNvSpPr>
          <p:nvPr/>
        </p:nvSpPr>
        <p:spPr bwMode="auto">
          <a:xfrm>
            <a:off x="609600" y="1143000"/>
            <a:ext cx="2114550" cy="815975"/>
          </a:xfrm>
          <a:custGeom>
            <a:avLst/>
            <a:gdLst>
              <a:gd name="T0" fmla="*/ 1420287 w 3329"/>
              <a:gd name="T1" fmla="*/ 2493045 h 1284"/>
              <a:gd name="T2" fmla="*/ 1325008 w 3329"/>
              <a:gd name="T3" fmla="*/ 2831764 h 1284"/>
              <a:gd name="T4" fmla="*/ 1123652 w 3329"/>
              <a:gd name="T5" fmla="*/ 2859090 h 1284"/>
              <a:gd name="T6" fmla="*/ 1068391 w 3329"/>
              <a:gd name="T7" fmla="*/ 2503849 h 1284"/>
              <a:gd name="T8" fmla="*/ 1281815 w 3329"/>
              <a:gd name="T9" fmla="*/ 2524184 h 1284"/>
              <a:gd name="T10" fmla="*/ 1389162 w 3329"/>
              <a:gd name="T11" fmla="*/ 2473980 h 1284"/>
              <a:gd name="T12" fmla="*/ 1435531 w 3329"/>
              <a:gd name="T13" fmla="*/ 2379927 h 1284"/>
              <a:gd name="T14" fmla="*/ 1355497 w 3329"/>
              <a:gd name="T15" fmla="*/ 2167036 h 1284"/>
              <a:gd name="T16" fmla="*/ 1252596 w 3329"/>
              <a:gd name="T17" fmla="*/ 2447925 h 1284"/>
              <a:gd name="T18" fmla="*/ 1111584 w 3329"/>
              <a:gd name="T19" fmla="*/ 2462541 h 1284"/>
              <a:gd name="T20" fmla="*/ 1075378 w 3329"/>
              <a:gd name="T21" fmla="*/ 2173391 h 1284"/>
              <a:gd name="T22" fmla="*/ 1290072 w 3329"/>
              <a:gd name="T23" fmla="*/ 2193727 h 1284"/>
              <a:gd name="T24" fmla="*/ 1297695 w 3329"/>
              <a:gd name="T25" fmla="*/ 2141617 h 1284"/>
              <a:gd name="T26" fmla="*/ 898795 w 3329"/>
              <a:gd name="T27" fmla="*/ 2135262 h 1284"/>
              <a:gd name="T28" fmla="*/ 843533 w 3329"/>
              <a:gd name="T29" fmla="*/ 2170849 h 1284"/>
              <a:gd name="T30" fmla="*/ 948340 w 3329"/>
              <a:gd name="T31" fmla="*/ 2219782 h 1284"/>
              <a:gd name="T32" fmla="*/ 926743 w 3329"/>
              <a:gd name="T33" fmla="*/ 2854006 h 1284"/>
              <a:gd name="T34" fmla="*/ 823207 w 3329"/>
              <a:gd name="T35" fmla="*/ 2883239 h 1284"/>
              <a:gd name="T36" fmla="*/ 727929 w 3329"/>
              <a:gd name="T37" fmla="*/ 2823502 h 1284"/>
              <a:gd name="T38" fmla="*/ 495449 w 3329"/>
              <a:gd name="T39" fmla="*/ 2505755 h 1284"/>
              <a:gd name="T40" fmla="*/ 352531 w 3329"/>
              <a:gd name="T41" fmla="*/ 2510203 h 1284"/>
              <a:gd name="T42" fmla="*/ 408428 w 3329"/>
              <a:gd name="T43" fmla="*/ 2278248 h 1284"/>
              <a:gd name="T44" fmla="*/ 494814 w 3329"/>
              <a:gd name="T45" fmla="*/ 2492410 h 1284"/>
              <a:gd name="T46" fmla="*/ 441458 w 3329"/>
              <a:gd name="T47" fmla="*/ 2097768 h 1284"/>
              <a:gd name="T48" fmla="*/ 65425 w 3329"/>
              <a:gd name="T49" fmla="*/ 2871164 h 1284"/>
              <a:gd name="T50" fmla="*/ 10798 w 3329"/>
              <a:gd name="T51" fmla="*/ 2913743 h 1284"/>
              <a:gd name="T52" fmla="*/ 272497 w 3329"/>
              <a:gd name="T53" fmla="*/ 2913743 h 1284"/>
              <a:gd name="T54" fmla="*/ 299810 w 3329"/>
              <a:gd name="T55" fmla="*/ 2890229 h 1284"/>
              <a:gd name="T56" fmla="*/ 200720 w 3329"/>
              <a:gd name="T57" fmla="*/ 2850829 h 1284"/>
              <a:gd name="T58" fmla="*/ 288377 w 3329"/>
              <a:gd name="T59" fmla="*/ 2580108 h 1284"/>
              <a:gd name="T60" fmla="*/ 503071 w 3329"/>
              <a:gd name="T61" fmla="*/ 2573117 h 1284"/>
              <a:gd name="T62" fmla="*/ 598985 w 3329"/>
              <a:gd name="T63" fmla="*/ 2839390 h 1284"/>
              <a:gd name="T64" fmla="*/ 514505 w 3329"/>
              <a:gd name="T65" fmla="*/ 2880061 h 1284"/>
              <a:gd name="T66" fmla="*/ 551346 w 3329"/>
              <a:gd name="T67" fmla="*/ 2912472 h 1284"/>
              <a:gd name="T68" fmla="*/ 821937 w 3329"/>
              <a:gd name="T69" fmla="*/ 2912472 h 1284"/>
              <a:gd name="T70" fmla="*/ 964220 w 3329"/>
              <a:gd name="T71" fmla="*/ 2908023 h 1284"/>
              <a:gd name="T72" fmla="*/ 1329454 w 3329"/>
              <a:gd name="T73" fmla="*/ 2892136 h 1284"/>
              <a:gd name="T74" fmla="*/ 1499685 w 3329"/>
              <a:gd name="T75" fmla="*/ 2749785 h 1284"/>
              <a:gd name="T76" fmla="*/ 2079615 w 3329"/>
              <a:gd name="T77" fmla="*/ 2742159 h 1284"/>
              <a:gd name="T78" fmla="*/ 1879529 w 3329"/>
              <a:gd name="T79" fmla="*/ 2866080 h 1284"/>
              <a:gd name="T80" fmla="*/ 1724543 w 3329"/>
              <a:gd name="T81" fmla="*/ 2536894 h 1284"/>
              <a:gd name="T82" fmla="*/ 1953847 w 3329"/>
              <a:gd name="T83" fmla="*/ 2540072 h 1284"/>
              <a:gd name="T84" fmla="*/ 2005297 w 3329"/>
              <a:gd name="T85" fmla="*/ 2653825 h 1284"/>
              <a:gd name="T86" fmla="*/ 2014190 w 3329"/>
              <a:gd name="T87" fmla="*/ 2382469 h 1284"/>
              <a:gd name="T88" fmla="*/ 1946224 w 3329"/>
              <a:gd name="T89" fmla="*/ 2472709 h 1284"/>
              <a:gd name="T90" fmla="*/ 1722002 w 3329"/>
              <a:gd name="T91" fmla="*/ 2458093 h 1284"/>
              <a:gd name="T92" fmla="*/ 1870637 w 3329"/>
              <a:gd name="T93" fmla="*/ 2179111 h 1284"/>
              <a:gd name="T94" fmla="*/ 2038962 w 3329"/>
              <a:gd name="T95" fmla="*/ 2268080 h 1284"/>
              <a:gd name="T96" fmla="*/ 2070087 w 3329"/>
              <a:gd name="T97" fmla="*/ 2165765 h 1284"/>
              <a:gd name="T98" fmla="*/ 1998310 w 3329"/>
              <a:gd name="T99" fmla="*/ 2130178 h 1284"/>
              <a:gd name="T100" fmla="*/ 1502861 w 3329"/>
              <a:gd name="T101" fmla="*/ 2133355 h 1284"/>
              <a:gd name="T102" fmla="*/ 1547325 w 3329"/>
              <a:gd name="T103" fmla="*/ 2172120 h 1284"/>
              <a:gd name="T104" fmla="*/ 1600681 w 3329"/>
              <a:gd name="T105" fmla="*/ 2842567 h 1284"/>
              <a:gd name="T106" fmla="*/ 1481900 w 3329"/>
              <a:gd name="T107" fmla="*/ 2897855 h 1284"/>
              <a:gd name="T108" fmla="*/ 1525093 w 3329"/>
              <a:gd name="T109" fmla="*/ 2910565 h 1284"/>
              <a:gd name="T110" fmla="*/ 2082790 w 3329"/>
              <a:gd name="T111" fmla="*/ 2894678 h 12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29" h="1284">
                <a:moveTo>
                  <a:pt x="2376" y="892"/>
                </a:moveTo>
                <a:lnTo>
                  <a:pt x="2363" y="794"/>
                </a:lnTo>
                <a:lnTo>
                  <a:pt x="2330" y="719"/>
                </a:lnTo>
                <a:lnTo>
                  <a:pt x="2285" y="663"/>
                </a:lnTo>
                <a:lnTo>
                  <a:pt x="2249" y="634"/>
                </a:lnTo>
                <a:lnTo>
                  <a:pt x="2236" y="622"/>
                </a:lnTo>
                <a:lnTo>
                  <a:pt x="2190" y="594"/>
                </a:lnTo>
                <a:lnTo>
                  <a:pt x="2187" y="592"/>
                </a:lnTo>
                <a:lnTo>
                  <a:pt x="2187" y="934"/>
                </a:lnTo>
                <a:lnTo>
                  <a:pt x="2175" y="1022"/>
                </a:lnTo>
                <a:lnTo>
                  <a:pt x="2140" y="1097"/>
                </a:lnTo>
                <a:lnTo>
                  <a:pt x="2086" y="1155"/>
                </a:lnTo>
                <a:lnTo>
                  <a:pt x="2016" y="1192"/>
                </a:lnTo>
                <a:lnTo>
                  <a:pt x="1982" y="1198"/>
                </a:lnTo>
                <a:lnTo>
                  <a:pt x="1948" y="1203"/>
                </a:lnTo>
                <a:lnTo>
                  <a:pt x="1916" y="1207"/>
                </a:lnTo>
                <a:lnTo>
                  <a:pt x="1887" y="1209"/>
                </a:lnTo>
                <a:lnTo>
                  <a:pt x="1769" y="1198"/>
                </a:lnTo>
                <a:lnTo>
                  <a:pt x="1702" y="1169"/>
                </a:lnTo>
                <a:lnTo>
                  <a:pt x="1671" y="1124"/>
                </a:lnTo>
                <a:lnTo>
                  <a:pt x="1664" y="1067"/>
                </a:lnTo>
                <a:lnTo>
                  <a:pt x="1664" y="650"/>
                </a:lnTo>
                <a:lnTo>
                  <a:pt x="1669" y="644"/>
                </a:lnTo>
                <a:lnTo>
                  <a:pt x="1682" y="639"/>
                </a:lnTo>
                <a:lnTo>
                  <a:pt x="1704" y="635"/>
                </a:lnTo>
                <a:lnTo>
                  <a:pt x="1733" y="634"/>
                </a:lnTo>
                <a:lnTo>
                  <a:pt x="1809" y="635"/>
                </a:lnTo>
                <a:lnTo>
                  <a:pt x="1884" y="641"/>
                </a:lnTo>
                <a:lnTo>
                  <a:pt x="1954" y="652"/>
                </a:lnTo>
                <a:lnTo>
                  <a:pt x="2018" y="671"/>
                </a:lnTo>
                <a:lnTo>
                  <a:pt x="2074" y="699"/>
                </a:lnTo>
                <a:lnTo>
                  <a:pt x="2121" y="737"/>
                </a:lnTo>
                <a:lnTo>
                  <a:pt x="2157" y="788"/>
                </a:lnTo>
                <a:lnTo>
                  <a:pt x="2179" y="853"/>
                </a:lnTo>
                <a:lnTo>
                  <a:pt x="2187" y="934"/>
                </a:lnTo>
                <a:lnTo>
                  <a:pt x="2187" y="592"/>
                </a:lnTo>
                <a:lnTo>
                  <a:pt x="2159" y="575"/>
                </a:lnTo>
                <a:lnTo>
                  <a:pt x="2157" y="574"/>
                </a:lnTo>
                <a:lnTo>
                  <a:pt x="2145" y="559"/>
                </a:lnTo>
                <a:lnTo>
                  <a:pt x="2166" y="543"/>
                </a:lnTo>
                <a:lnTo>
                  <a:pt x="2213" y="511"/>
                </a:lnTo>
                <a:lnTo>
                  <a:pt x="2260" y="444"/>
                </a:lnTo>
                <a:lnTo>
                  <a:pt x="2282" y="325"/>
                </a:lnTo>
                <a:lnTo>
                  <a:pt x="2276" y="277"/>
                </a:lnTo>
                <a:lnTo>
                  <a:pt x="2257" y="228"/>
                </a:lnTo>
                <a:lnTo>
                  <a:pt x="2225" y="181"/>
                </a:lnTo>
                <a:lnTo>
                  <a:pt x="2179" y="137"/>
                </a:lnTo>
                <a:lnTo>
                  <a:pt x="2134" y="109"/>
                </a:lnTo>
                <a:lnTo>
                  <a:pt x="2119" y="99"/>
                </a:lnTo>
                <a:lnTo>
                  <a:pt x="2119" y="334"/>
                </a:lnTo>
                <a:lnTo>
                  <a:pt x="2109" y="405"/>
                </a:lnTo>
                <a:lnTo>
                  <a:pt x="2080" y="467"/>
                </a:lnTo>
                <a:lnTo>
                  <a:pt x="2034" y="517"/>
                </a:lnTo>
                <a:lnTo>
                  <a:pt x="1972" y="551"/>
                </a:lnTo>
                <a:lnTo>
                  <a:pt x="1896" y="567"/>
                </a:lnTo>
                <a:lnTo>
                  <a:pt x="1869" y="572"/>
                </a:lnTo>
                <a:lnTo>
                  <a:pt x="1841" y="574"/>
                </a:lnTo>
                <a:lnTo>
                  <a:pt x="1815" y="575"/>
                </a:lnTo>
                <a:lnTo>
                  <a:pt x="1793" y="575"/>
                </a:lnTo>
                <a:lnTo>
                  <a:pt x="1750" y="574"/>
                </a:lnTo>
                <a:lnTo>
                  <a:pt x="1712" y="571"/>
                </a:lnTo>
                <a:lnTo>
                  <a:pt x="1683" y="568"/>
                </a:lnTo>
                <a:lnTo>
                  <a:pt x="1664" y="567"/>
                </a:lnTo>
                <a:lnTo>
                  <a:pt x="1664" y="167"/>
                </a:lnTo>
                <a:lnTo>
                  <a:pt x="1671" y="137"/>
                </a:lnTo>
                <a:lnTo>
                  <a:pt x="1693" y="119"/>
                </a:lnTo>
                <a:lnTo>
                  <a:pt x="1733" y="111"/>
                </a:lnTo>
                <a:lnTo>
                  <a:pt x="1793" y="109"/>
                </a:lnTo>
                <a:lnTo>
                  <a:pt x="1851" y="109"/>
                </a:lnTo>
                <a:lnTo>
                  <a:pt x="1914" y="114"/>
                </a:lnTo>
                <a:lnTo>
                  <a:pt x="1975" y="126"/>
                </a:lnTo>
                <a:lnTo>
                  <a:pt x="2031" y="151"/>
                </a:lnTo>
                <a:lnTo>
                  <a:pt x="2077" y="191"/>
                </a:lnTo>
                <a:lnTo>
                  <a:pt x="2107" y="250"/>
                </a:lnTo>
                <a:lnTo>
                  <a:pt x="2119" y="334"/>
                </a:lnTo>
                <a:lnTo>
                  <a:pt x="2119" y="99"/>
                </a:lnTo>
                <a:lnTo>
                  <a:pt x="2118" y="99"/>
                </a:lnTo>
                <a:lnTo>
                  <a:pt x="2043" y="69"/>
                </a:lnTo>
                <a:lnTo>
                  <a:pt x="1952" y="49"/>
                </a:lnTo>
                <a:lnTo>
                  <a:pt x="1844" y="42"/>
                </a:lnTo>
                <a:lnTo>
                  <a:pt x="1802" y="44"/>
                </a:lnTo>
                <a:lnTo>
                  <a:pt x="1639" y="53"/>
                </a:lnTo>
                <a:lnTo>
                  <a:pt x="1532" y="57"/>
                </a:lnTo>
                <a:lnTo>
                  <a:pt x="1415" y="59"/>
                </a:lnTo>
                <a:lnTo>
                  <a:pt x="1383" y="60"/>
                </a:lnTo>
                <a:lnTo>
                  <a:pt x="1347" y="66"/>
                </a:lnTo>
                <a:lnTo>
                  <a:pt x="1316" y="76"/>
                </a:lnTo>
                <a:lnTo>
                  <a:pt x="1304" y="92"/>
                </a:lnTo>
                <a:lnTo>
                  <a:pt x="1310" y="106"/>
                </a:lnTo>
                <a:lnTo>
                  <a:pt x="1328" y="115"/>
                </a:lnTo>
                <a:lnTo>
                  <a:pt x="1358" y="120"/>
                </a:lnTo>
                <a:lnTo>
                  <a:pt x="1398" y="125"/>
                </a:lnTo>
                <a:lnTo>
                  <a:pt x="1438" y="131"/>
                </a:lnTo>
                <a:lnTo>
                  <a:pt x="1468" y="140"/>
                </a:lnTo>
                <a:lnTo>
                  <a:pt x="1486" y="158"/>
                </a:lnTo>
                <a:lnTo>
                  <a:pt x="1493" y="192"/>
                </a:lnTo>
                <a:lnTo>
                  <a:pt x="1491" y="207"/>
                </a:lnTo>
                <a:lnTo>
                  <a:pt x="1488" y="228"/>
                </a:lnTo>
                <a:lnTo>
                  <a:pt x="1485" y="247"/>
                </a:lnTo>
                <a:lnTo>
                  <a:pt x="1484" y="267"/>
                </a:lnTo>
                <a:lnTo>
                  <a:pt x="1467" y="1159"/>
                </a:lnTo>
                <a:lnTo>
                  <a:pt x="1459" y="1190"/>
                </a:lnTo>
                <a:lnTo>
                  <a:pt x="1440" y="1211"/>
                </a:lnTo>
                <a:lnTo>
                  <a:pt x="1412" y="1222"/>
                </a:lnTo>
                <a:lnTo>
                  <a:pt x="1381" y="1225"/>
                </a:lnTo>
                <a:lnTo>
                  <a:pt x="1348" y="1226"/>
                </a:lnTo>
                <a:lnTo>
                  <a:pt x="1318" y="1228"/>
                </a:lnTo>
                <a:lnTo>
                  <a:pt x="1296" y="1236"/>
                </a:lnTo>
                <a:lnTo>
                  <a:pt x="1288" y="1231"/>
                </a:lnTo>
                <a:lnTo>
                  <a:pt x="1258" y="1226"/>
                </a:lnTo>
                <a:lnTo>
                  <a:pt x="1218" y="1217"/>
                </a:lnTo>
                <a:lnTo>
                  <a:pt x="1197" y="1206"/>
                </a:lnTo>
                <a:lnTo>
                  <a:pt x="1173" y="1184"/>
                </a:lnTo>
                <a:lnTo>
                  <a:pt x="1146" y="1142"/>
                </a:lnTo>
                <a:lnTo>
                  <a:pt x="1115" y="1075"/>
                </a:lnTo>
                <a:lnTo>
                  <a:pt x="993" y="739"/>
                </a:lnTo>
                <a:lnTo>
                  <a:pt x="961" y="650"/>
                </a:lnTo>
                <a:lnTo>
                  <a:pt x="826" y="275"/>
                </a:lnTo>
                <a:lnTo>
                  <a:pt x="780" y="151"/>
                </a:lnTo>
                <a:lnTo>
                  <a:pt x="780" y="642"/>
                </a:lnTo>
                <a:lnTo>
                  <a:pt x="760" y="647"/>
                </a:lnTo>
                <a:lnTo>
                  <a:pt x="714" y="649"/>
                </a:lnTo>
                <a:lnTo>
                  <a:pt x="665" y="650"/>
                </a:lnTo>
                <a:lnTo>
                  <a:pt x="635" y="650"/>
                </a:lnTo>
                <a:lnTo>
                  <a:pt x="605" y="650"/>
                </a:lnTo>
                <a:lnTo>
                  <a:pt x="555" y="649"/>
                </a:lnTo>
                <a:lnTo>
                  <a:pt x="509" y="647"/>
                </a:lnTo>
                <a:lnTo>
                  <a:pt x="489" y="642"/>
                </a:lnTo>
                <a:lnTo>
                  <a:pt x="489" y="625"/>
                </a:lnTo>
                <a:lnTo>
                  <a:pt x="497" y="617"/>
                </a:lnTo>
                <a:lnTo>
                  <a:pt x="497" y="609"/>
                </a:lnTo>
                <a:lnTo>
                  <a:pt x="643" y="284"/>
                </a:lnTo>
                <a:lnTo>
                  <a:pt x="643" y="275"/>
                </a:lnTo>
                <a:lnTo>
                  <a:pt x="660" y="275"/>
                </a:lnTo>
                <a:lnTo>
                  <a:pt x="660" y="284"/>
                </a:lnTo>
                <a:lnTo>
                  <a:pt x="772" y="600"/>
                </a:lnTo>
                <a:lnTo>
                  <a:pt x="777" y="611"/>
                </a:lnTo>
                <a:lnTo>
                  <a:pt x="779" y="621"/>
                </a:lnTo>
                <a:lnTo>
                  <a:pt x="780" y="631"/>
                </a:lnTo>
                <a:lnTo>
                  <a:pt x="780" y="642"/>
                </a:lnTo>
                <a:lnTo>
                  <a:pt x="780" y="151"/>
                </a:lnTo>
                <a:lnTo>
                  <a:pt x="729" y="9"/>
                </a:lnTo>
                <a:lnTo>
                  <a:pt x="729" y="0"/>
                </a:lnTo>
                <a:lnTo>
                  <a:pt x="695" y="0"/>
                </a:lnTo>
                <a:lnTo>
                  <a:pt x="686" y="9"/>
                </a:lnTo>
                <a:lnTo>
                  <a:pt x="163" y="1167"/>
                </a:lnTo>
                <a:lnTo>
                  <a:pt x="155" y="1183"/>
                </a:lnTo>
                <a:lnTo>
                  <a:pt x="142" y="1195"/>
                </a:lnTo>
                <a:lnTo>
                  <a:pt x="125" y="1206"/>
                </a:lnTo>
                <a:lnTo>
                  <a:pt x="103" y="1217"/>
                </a:lnTo>
                <a:lnTo>
                  <a:pt x="64" y="1227"/>
                </a:lnTo>
                <a:lnTo>
                  <a:pt x="28" y="1235"/>
                </a:lnTo>
                <a:lnTo>
                  <a:pt x="1" y="1244"/>
                </a:lnTo>
                <a:lnTo>
                  <a:pt x="0" y="1246"/>
                </a:lnTo>
                <a:lnTo>
                  <a:pt x="0" y="1284"/>
                </a:lnTo>
                <a:lnTo>
                  <a:pt x="17" y="1284"/>
                </a:lnTo>
                <a:lnTo>
                  <a:pt x="71" y="1282"/>
                </a:lnTo>
                <a:lnTo>
                  <a:pt x="189" y="1276"/>
                </a:lnTo>
                <a:lnTo>
                  <a:pt x="249" y="1275"/>
                </a:lnTo>
                <a:lnTo>
                  <a:pt x="295" y="1276"/>
                </a:lnTo>
                <a:lnTo>
                  <a:pt x="387" y="1282"/>
                </a:lnTo>
                <a:lnTo>
                  <a:pt x="429" y="1284"/>
                </a:lnTo>
                <a:lnTo>
                  <a:pt x="444" y="1283"/>
                </a:lnTo>
                <a:lnTo>
                  <a:pt x="461" y="1280"/>
                </a:lnTo>
                <a:lnTo>
                  <a:pt x="470" y="1275"/>
                </a:lnTo>
                <a:lnTo>
                  <a:pt x="475" y="1273"/>
                </a:lnTo>
                <a:lnTo>
                  <a:pt x="480" y="1259"/>
                </a:lnTo>
                <a:lnTo>
                  <a:pt x="472" y="1247"/>
                </a:lnTo>
                <a:lnTo>
                  <a:pt x="450" y="1238"/>
                </a:lnTo>
                <a:lnTo>
                  <a:pt x="415" y="1228"/>
                </a:lnTo>
                <a:lnTo>
                  <a:pt x="369" y="1217"/>
                </a:lnTo>
                <a:lnTo>
                  <a:pt x="352" y="1214"/>
                </a:lnTo>
                <a:lnTo>
                  <a:pt x="332" y="1203"/>
                </a:lnTo>
                <a:lnTo>
                  <a:pt x="316" y="1185"/>
                </a:lnTo>
                <a:lnTo>
                  <a:pt x="309" y="1159"/>
                </a:lnTo>
                <a:lnTo>
                  <a:pt x="320" y="1117"/>
                </a:lnTo>
                <a:lnTo>
                  <a:pt x="348" y="1036"/>
                </a:lnTo>
                <a:lnTo>
                  <a:pt x="385" y="935"/>
                </a:lnTo>
                <a:lnTo>
                  <a:pt x="423" y="836"/>
                </a:lnTo>
                <a:lnTo>
                  <a:pt x="454" y="759"/>
                </a:lnTo>
                <a:lnTo>
                  <a:pt x="467" y="748"/>
                </a:lnTo>
                <a:lnTo>
                  <a:pt x="497" y="741"/>
                </a:lnTo>
                <a:lnTo>
                  <a:pt x="553" y="739"/>
                </a:lnTo>
                <a:lnTo>
                  <a:pt x="643" y="742"/>
                </a:lnTo>
                <a:lnTo>
                  <a:pt x="739" y="743"/>
                </a:lnTo>
                <a:lnTo>
                  <a:pt x="792" y="748"/>
                </a:lnTo>
                <a:lnTo>
                  <a:pt x="818" y="763"/>
                </a:lnTo>
                <a:lnTo>
                  <a:pt x="832" y="792"/>
                </a:lnTo>
                <a:lnTo>
                  <a:pt x="935" y="1117"/>
                </a:lnTo>
                <a:lnTo>
                  <a:pt x="936" y="1129"/>
                </a:lnTo>
                <a:lnTo>
                  <a:pt x="942" y="1154"/>
                </a:lnTo>
                <a:lnTo>
                  <a:pt x="943" y="1167"/>
                </a:lnTo>
                <a:lnTo>
                  <a:pt x="938" y="1189"/>
                </a:lnTo>
                <a:lnTo>
                  <a:pt x="924" y="1204"/>
                </a:lnTo>
                <a:lnTo>
                  <a:pt x="907" y="1214"/>
                </a:lnTo>
                <a:lnTo>
                  <a:pt x="892" y="1217"/>
                </a:lnTo>
                <a:lnTo>
                  <a:pt x="846" y="1223"/>
                </a:lnTo>
                <a:lnTo>
                  <a:pt x="810" y="1231"/>
                </a:lnTo>
                <a:lnTo>
                  <a:pt x="788" y="1243"/>
                </a:lnTo>
                <a:lnTo>
                  <a:pt x="780" y="1259"/>
                </a:lnTo>
                <a:lnTo>
                  <a:pt x="780" y="1267"/>
                </a:lnTo>
                <a:lnTo>
                  <a:pt x="789" y="1284"/>
                </a:lnTo>
                <a:lnTo>
                  <a:pt x="806" y="1284"/>
                </a:lnTo>
                <a:lnTo>
                  <a:pt x="868" y="1282"/>
                </a:lnTo>
                <a:lnTo>
                  <a:pt x="981" y="1276"/>
                </a:lnTo>
                <a:lnTo>
                  <a:pt x="1038" y="1275"/>
                </a:lnTo>
                <a:lnTo>
                  <a:pt x="1095" y="1276"/>
                </a:lnTo>
                <a:lnTo>
                  <a:pt x="1212" y="1282"/>
                </a:lnTo>
                <a:lnTo>
                  <a:pt x="1278" y="1284"/>
                </a:lnTo>
                <a:lnTo>
                  <a:pt x="1294" y="1282"/>
                </a:lnTo>
                <a:lnTo>
                  <a:pt x="1305" y="1277"/>
                </a:lnTo>
                <a:lnTo>
                  <a:pt x="1306" y="1275"/>
                </a:lnTo>
                <a:lnTo>
                  <a:pt x="1308" y="1272"/>
                </a:lnTo>
                <a:lnTo>
                  <a:pt x="1330" y="1275"/>
                </a:lnTo>
                <a:lnTo>
                  <a:pt x="1364" y="1275"/>
                </a:lnTo>
                <a:lnTo>
                  <a:pt x="1518" y="1275"/>
                </a:lnTo>
                <a:lnTo>
                  <a:pt x="1757" y="1273"/>
                </a:lnTo>
                <a:lnTo>
                  <a:pt x="1855" y="1271"/>
                </a:lnTo>
                <a:lnTo>
                  <a:pt x="1939" y="1267"/>
                </a:lnTo>
                <a:lnTo>
                  <a:pt x="2007" y="1262"/>
                </a:lnTo>
                <a:lnTo>
                  <a:pt x="2059" y="1257"/>
                </a:lnTo>
                <a:lnTo>
                  <a:pt x="2093" y="1250"/>
                </a:lnTo>
                <a:lnTo>
                  <a:pt x="2182" y="1216"/>
                </a:lnTo>
                <a:lnTo>
                  <a:pt x="2195" y="1209"/>
                </a:lnTo>
                <a:lnTo>
                  <a:pt x="2250" y="1177"/>
                </a:lnTo>
                <a:lnTo>
                  <a:pt x="2302" y="1133"/>
                </a:lnTo>
                <a:lnTo>
                  <a:pt x="2338" y="1083"/>
                </a:lnTo>
                <a:lnTo>
                  <a:pt x="2361" y="1026"/>
                </a:lnTo>
                <a:lnTo>
                  <a:pt x="2373" y="963"/>
                </a:lnTo>
                <a:lnTo>
                  <a:pt x="2376" y="892"/>
                </a:lnTo>
                <a:moveTo>
                  <a:pt x="3329" y="975"/>
                </a:moveTo>
                <a:lnTo>
                  <a:pt x="3311" y="975"/>
                </a:lnTo>
                <a:lnTo>
                  <a:pt x="3291" y="985"/>
                </a:lnTo>
                <a:lnTo>
                  <a:pt x="3274" y="1014"/>
                </a:lnTo>
                <a:lnTo>
                  <a:pt x="3245" y="1063"/>
                </a:lnTo>
                <a:lnTo>
                  <a:pt x="3191" y="1134"/>
                </a:lnTo>
                <a:lnTo>
                  <a:pt x="3156" y="1166"/>
                </a:lnTo>
                <a:lnTo>
                  <a:pt x="3111" y="1190"/>
                </a:lnTo>
                <a:lnTo>
                  <a:pt x="3048" y="1204"/>
                </a:lnTo>
                <a:lnTo>
                  <a:pt x="2959" y="1209"/>
                </a:lnTo>
                <a:lnTo>
                  <a:pt x="2819" y="1205"/>
                </a:lnTo>
                <a:lnTo>
                  <a:pt x="2745" y="1190"/>
                </a:lnTo>
                <a:lnTo>
                  <a:pt x="2716" y="1159"/>
                </a:lnTo>
                <a:lnTo>
                  <a:pt x="2711" y="1109"/>
                </a:lnTo>
                <a:lnTo>
                  <a:pt x="2711" y="717"/>
                </a:lnTo>
                <a:lnTo>
                  <a:pt x="2715" y="691"/>
                </a:lnTo>
                <a:lnTo>
                  <a:pt x="2731" y="676"/>
                </a:lnTo>
                <a:lnTo>
                  <a:pt x="2765" y="669"/>
                </a:lnTo>
                <a:lnTo>
                  <a:pt x="2822" y="667"/>
                </a:lnTo>
                <a:lnTo>
                  <a:pt x="2947" y="669"/>
                </a:lnTo>
                <a:lnTo>
                  <a:pt x="3028" y="677"/>
                </a:lnTo>
                <a:lnTo>
                  <a:pt x="3076" y="696"/>
                </a:lnTo>
                <a:lnTo>
                  <a:pt x="3101" y="730"/>
                </a:lnTo>
                <a:lnTo>
                  <a:pt x="3114" y="784"/>
                </a:lnTo>
                <a:lnTo>
                  <a:pt x="3119" y="822"/>
                </a:lnTo>
                <a:lnTo>
                  <a:pt x="3126" y="851"/>
                </a:lnTo>
                <a:lnTo>
                  <a:pt x="3137" y="869"/>
                </a:lnTo>
                <a:lnTo>
                  <a:pt x="3157" y="875"/>
                </a:lnTo>
                <a:lnTo>
                  <a:pt x="3174" y="875"/>
                </a:lnTo>
                <a:lnTo>
                  <a:pt x="3174" y="667"/>
                </a:lnTo>
                <a:lnTo>
                  <a:pt x="3174" y="609"/>
                </a:lnTo>
                <a:lnTo>
                  <a:pt x="3174" y="475"/>
                </a:lnTo>
                <a:lnTo>
                  <a:pt x="3174" y="462"/>
                </a:lnTo>
                <a:lnTo>
                  <a:pt x="3171" y="448"/>
                </a:lnTo>
                <a:lnTo>
                  <a:pt x="3163" y="438"/>
                </a:lnTo>
                <a:lnTo>
                  <a:pt x="3148" y="434"/>
                </a:lnTo>
                <a:lnTo>
                  <a:pt x="3127" y="452"/>
                </a:lnTo>
                <a:lnTo>
                  <a:pt x="3116" y="495"/>
                </a:lnTo>
                <a:lnTo>
                  <a:pt x="3100" y="547"/>
                </a:lnTo>
                <a:lnTo>
                  <a:pt x="3064" y="590"/>
                </a:lnTo>
                <a:lnTo>
                  <a:pt x="2994" y="609"/>
                </a:lnTo>
                <a:lnTo>
                  <a:pt x="2814" y="609"/>
                </a:lnTo>
                <a:lnTo>
                  <a:pt x="2769" y="608"/>
                </a:lnTo>
                <a:lnTo>
                  <a:pt x="2736" y="603"/>
                </a:lnTo>
                <a:lnTo>
                  <a:pt x="2717" y="591"/>
                </a:lnTo>
                <a:lnTo>
                  <a:pt x="2711" y="567"/>
                </a:lnTo>
                <a:lnTo>
                  <a:pt x="2711" y="217"/>
                </a:lnTo>
                <a:lnTo>
                  <a:pt x="2713" y="174"/>
                </a:lnTo>
                <a:lnTo>
                  <a:pt x="2725" y="146"/>
                </a:lnTo>
                <a:lnTo>
                  <a:pt x="2751" y="130"/>
                </a:lnTo>
                <a:lnTo>
                  <a:pt x="2797" y="125"/>
                </a:lnTo>
                <a:lnTo>
                  <a:pt x="2945" y="128"/>
                </a:lnTo>
                <a:lnTo>
                  <a:pt x="3047" y="136"/>
                </a:lnTo>
                <a:lnTo>
                  <a:pt x="3113" y="150"/>
                </a:lnTo>
                <a:lnTo>
                  <a:pt x="3152" y="170"/>
                </a:lnTo>
                <a:lnTo>
                  <a:pt x="3174" y="195"/>
                </a:lnTo>
                <a:lnTo>
                  <a:pt x="3191" y="225"/>
                </a:lnTo>
                <a:lnTo>
                  <a:pt x="3210" y="268"/>
                </a:lnTo>
                <a:lnTo>
                  <a:pt x="3220" y="296"/>
                </a:lnTo>
                <a:lnTo>
                  <a:pt x="3228" y="312"/>
                </a:lnTo>
                <a:lnTo>
                  <a:pt x="3243" y="317"/>
                </a:lnTo>
                <a:lnTo>
                  <a:pt x="3260" y="317"/>
                </a:lnTo>
                <a:lnTo>
                  <a:pt x="3260" y="125"/>
                </a:lnTo>
                <a:lnTo>
                  <a:pt x="3259" y="107"/>
                </a:lnTo>
                <a:lnTo>
                  <a:pt x="3259" y="85"/>
                </a:lnTo>
                <a:lnTo>
                  <a:pt x="3255" y="65"/>
                </a:lnTo>
                <a:lnTo>
                  <a:pt x="3250" y="59"/>
                </a:lnTo>
                <a:lnTo>
                  <a:pt x="3245" y="54"/>
                </a:lnTo>
                <a:lnTo>
                  <a:pt x="3225" y="50"/>
                </a:lnTo>
                <a:lnTo>
                  <a:pt x="3146" y="51"/>
                </a:lnTo>
                <a:lnTo>
                  <a:pt x="2702" y="59"/>
                </a:lnTo>
                <a:lnTo>
                  <a:pt x="2644" y="57"/>
                </a:lnTo>
                <a:lnTo>
                  <a:pt x="2474" y="52"/>
                </a:lnTo>
                <a:lnTo>
                  <a:pt x="2402" y="50"/>
                </a:lnTo>
                <a:lnTo>
                  <a:pt x="2383" y="52"/>
                </a:lnTo>
                <a:lnTo>
                  <a:pt x="2366" y="56"/>
                </a:lnTo>
                <a:lnTo>
                  <a:pt x="2355" y="64"/>
                </a:lnTo>
                <a:lnTo>
                  <a:pt x="2350" y="75"/>
                </a:lnTo>
                <a:lnTo>
                  <a:pt x="2355" y="90"/>
                </a:lnTo>
                <a:lnTo>
                  <a:pt x="2371" y="99"/>
                </a:lnTo>
                <a:lnTo>
                  <a:pt x="2397" y="107"/>
                </a:lnTo>
                <a:lnTo>
                  <a:pt x="2436" y="117"/>
                </a:lnTo>
                <a:lnTo>
                  <a:pt x="2484" y="125"/>
                </a:lnTo>
                <a:lnTo>
                  <a:pt x="2512" y="139"/>
                </a:lnTo>
                <a:lnTo>
                  <a:pt x="2527" y="160"/>
                </a:lnTo>
                <a:lnTo>
                  <a:pt x="2531" y="192"/>
                </a:lnTo>
                <a:lnTo>
                  <a:pt x="2531" y="1125"/>
                </a:lnTo>
                <a:lnTo>
                  <a:pt x="2520" y="1172"/>
                </a:lnTo>
                <a:lnTo>
                  <a:pt x="2494" y="1196"/>
                </a:lnTo>
                <a:lnTo>
                  <a:pt x="2458" y="1207"/>
                </a:lnTo>
                <a:lnTo>
                  <a:pt x="2384" y="1226"/>
                </a:lnTo>
                <a:lnTo>
                  <a:pt x="2357" y="1231"/>
                </a:lnTo>
                <a:lnTo>
                  <a:pt x="2339" y="1240"/>
                </a:lnTo>
                <a:lnTo>
                  <a:pt x="2333" y="1259"/>
                </a:lnTo>
                <a:lnTo>
                  <a:pt x="2339" y="1273"/>
                </a:lnTo>
                <a:lnTo>
                  <a:pt x="2353" y="1280"/>
                </a:lnTo>
                <a:lnTo>
                  <a:pt x="2369" y="1283"/>
                </a:lnTo>
                <a:lnTo>
                  <a:pt x="2385" y="1284"/>
                </a:lnTo>
                <a:lnTo>
                  <a:pt x="2392" y="1282"/>
                </a:lnTo>
                <a:lnTo>
                  <a:pt x="2401" y="1279"/>
                </a:lnTo>
                <a:lnTo>
                  <a:pt x="2415" y="1276"/>
                </a:lnTo>
                <a:lnTo>
                  <a:pt x="2436" y="1275"/>
                </a:lnTo>
                <a:lnTo>
                  <a:pt x="3234" y="1275"/>
                </a:lnTo>
                <a:lnTo>
                  <a:pt x="3255" y="1273"/>
                </a:lnTo>
                <a:lnTo>
                  <a:pt x="3269" y="1267"/>
                </a:lnTo>
                <a:lnTo>
                  <a:pt x="3279" y="1254"/>
                </a:lnTo>
                <a:lnTo>
                  <a:pt x="3285" y="1234"/>
                </a:lnTo>
                <a:lnTo>
                  <a:pt x="3291" y="1209"/>
                </a:lnTo>
                <a:lnTo>
                  <a:pt x="3329" y="1025"/>
                </a:lnTo>
                <a:lnTo>
                  <a:pt x="3329" y="975"/>
                </a:lnTo>
              </a:path>
            </a:pathLst>
          </a:custGeom>
          <a:solidFill>
            <a:srgbClr val="0027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075" name="AutoShape 3">
            <a:extLst>
              <a:ext uri="{FF2B5EF4-FFF2-40B4-BE49-F238E27FC236}">
                <a16:creationId xmlns:a16="http://schemas.microsoft.com/office/drawing/2014/main" id="{7500963F-C947-4EDD-9A50-D20E74348B6A}"/>
              </a:ext>
            </a:extLst>
          </p:cNvPr>
          <p:cNvSpPr>
            <a:spLocks/>
          </p:cNvSpPr>
          <p:nvPr/>
        </p:nvSpPr>
        <p:spPr bwMode="auto">
          <a:xfrm>
            <a:off x="3060700" y="1014413"/>
            <a:ext cx="647700" cy="1073150"/>
          </a:xfrm>
          <a:custGeom>
            <a:avLst/>
            <a:gdLst>
              <a:gd name="T0" fmla="*/ 16494 w 1021"/>
              <a:gd name="T1" fmla="*/ 3138218 h 1691"/>
              <a:gd name="T2" fmla="*/ 54557 w 1021"/>
              <a:gd name="T3" fmla="*/ 3117275 h 1691"/>
              <a:gd name="T4" fmla="*/ 65341 w 1021"/>
              <a:gd name="T5" fmla="*/ 3111564 h 1691"/>
              <a:gd name="T6" fmla="*/ 98329 w 1021"/>
              <a:gd name="T7" fmla="*/ 3084910 h 1691"/>
              <a:gd name="T8" fmla="*/ 141466 w 1021"/>
              <a:gd name="T9" fmla="*/ 3063332 h 1691"/>
              <a:gd name="T10" fmla="*/ 174454 w 1021"/>
              <a:gd name="T11" fmla="*/ 3036678 h 1691"/>
              <a:gd name="T12" fmla="*/ 217592 w 1021"/>
              <a:gd name="T13" fmla="*/ 3015101 h 1691"/>
              <a:gd name="T14" fmla="*/ 267073 w 1021"/>
              <a:gd name="T15" fmla="*/ 2990351 h 1691"/>
              <a:gd name="T16" fmla="*/ 299426 w 1021"/>
              <a:gd name="T17" fmla="*/ 2974485 h 1691"/>
              <a:gd name="T18" fmla="*/ 32988 w 1021"/>
              <a:gd name="T19" fmla="*/ 2957985 h 1691"/>
              <a:gd name="T20" fmla="*/ 38063 w 1021"/>
              <a:gd name="T21" fmla="*/ 2942119 h 1691"/>
              <a:gd name="T22" fmla="*/ 440893 w 1021"/>
              <a:gd name="T23" fmla="*/ 2909753 h 1691"/>
              <a:gd name="T24" fmla="*/ 48847 w 1021"/>
              <a:gd name="T25" fmla="*/ 2909753 h 1691"/>
              <a:gd name="T26" fmla="*/ 54557 w 1021"/>
              <a:gd name="T27" fmla="*/ 2893888 h 1691"/>
              <a:gd name="T28" fmla="*/ 517018 w 1021"/>
              <a:gd name="T29" fmla="*/ 2878022 h 1691"/>
              <a:gd name="T30" fmla="*/ 550006 w 1021"/>
              <a:gd name="T31" fmla="*/ 2862156 h 1691"/>
              <a:gd name="T32" fmla="*/ 571575 w 1021"/>
              <a:gd name="T33" fmla="*/ 2852637 h 1691"/>
              <a:gd name="T34" fmla="*/ 609637 w 1021"/>
              <a:gd name="T35" fmla="*/ 2836771 h 1691"/>
              <a:gd name="T36" fmla="*/ 631206 w 1021"/>
              <a:gd name="T37" fmla="*/ 2831694 h 1691"/>
              <a:gd name="T38" fmla="*/ 119897 w 1021"/>
              <a:gd name="T39" fmla="*/ 2815194 h 1691"/>
              <a:gd name="T40" fmla="*/ 636916 w 1021"/>
              <a:gd name="T41" fmla="*/ 2805040 h 1691"/>
              <a:gd name="T42" fmla="*/ 141466 w 1021"/>
              <a:gd name="T43" fmla="*/ 2794252 h 1691"/>
              <a:gd name="T44" fmla="*/ 179529 w 1021"/>
              <a:gd name="T45" fmla="*/ 2756809 h 1691"/>
              <a:gd name="T46" fmla="*/ 615347 w 1021"/>
              <a:gd name="T47" fmla="*/ 2777751 h 1691"/>
              <a:gd name="T48" fmla="*/ 179529 w 1021"/>
              <a:gd name="T49" fmla="*/ 2751097 h 1691"/>
              <a:gd name="T50" fmla="*/ 577284 w 1021"/>
              <a:gd name="T51" fmla="*/ 2729520 h 1691"/>
              <a:gd name="T52" fmla="*/ 114188 w 1021"/>
              <a:gd name="T53" fmla="*/ 2576575 h 1691"/>
              <a:gd name="T54" fmla="*/ 86910 w 1021"/>
              <a:gd name="T55" fmla="*/ 2640672 h 1691"/>
              <a:gd name="T56" fmla="*/ 119897 w 1021"/>
              <a:gd name="T57" fmla="*/ 2683192 h 1691"/>
              <a:gd name="T58" fmla="*/ 533512 w 1021"/>
              <a:gd name="T59" fmla="*/ 2719366 h 1691"/>
              <a:gd name="T60" fmla="*/ 511943 w 1021"/>
              <a:gd name="T61" fmla="*/ 2624172 h 1691"/>
              <a:gd name="T62" fmla="*/ 495449 w 1021"/>
              <a:gd name="T63" fmla="*/ 2576575 h 1691"/>
              <a:gd name="T64" fmla="*/ 159863 w 1021"/>
              <a:gd name="T65" fmla="*/ 2685096 h 1691"/>
              <a:gd name="T66" fmla="*/ 92619 w 1021"/>
              <a:gd name="T67" fmla="*/ 2502959 h 1691"/>
              <a:gd name="T68" fmla="*/ 103404 w 1021"/>
              <a:gd name="T69" fmla="*/ 2567056 h 1691"/>
              <a:gd name="T70" fmla="*/ 539221 w 1021"/>
              <a:gd name="T71" fmla="*/ 2535325 h 1691"/>
              <a:gd name="T72" fmla="*/ 76125 w 1021"/>
              <a:gd name="T73" fmla="*/ 2322726 h 1691"/>
              <a:gd name="T74" fmla="*/ 92619 w 1021"/>
              <a:gd name="T75" fmla="*/ 2381746 h 1691"/>
              <a:gd name="T76" fmla="*/ 65341 w 1021"/>
              <a:gd name="T77" fmla="*/ 2414112 h 1691"/>
              <a:gd name="T78" fmla="*/ 43772 w 1021"/>
              <a:gd name="T79" fmla="*/ 2454727 h 1691"/>
              <a:gd name="T80" fmla="*/ 560790 w 1021"/>
              <a:gd name="T81" fmla="*/ 2476305 h 1691"/>
              <a:gd name="T82" fmla="*/ 582359 w 1021"/>
              <a:gd name="T83" fmla="*/ 2328437 h 1691"/>
              <a:gd name="T84" fmla="*/ 109113 w 1021"/>
              <a:gd name="T85" fmla="*/ 2281475 h 1691"/>
              <a:gd name="T86" fmla="*/ 81835 w 1021"/>
              <a:gd name="T87" fmla="*/ 2317649 h 1691"/>
              <a:gd name="T88" fmla="*/ 593143 w 1021"/>
              <a:gd name="T89" fmla="*/ 2271321 h 1691"/>
              <a:gd name="T90" fmla="*/ 98329 w 1021"/>
              <a:gd name="T91" fmla="*/ 2223090 h 1691"/>
              <a:gd name="T92" fmla="*/ 577284 w 1021"/>
              <a:gd name="T93" fmla="*/ 2206589 h 1691"/>
              <a:gd name="T94" fmla="*/ 86910 w 1021"/>
              <a:gd name="T95" fmla="*/ 2190724 h 1691"/>
              <a:gd name="T96" fmla="*/ 544296 w 1021"/>
              <a:gd name="T97" fmla="*/ 2179935 h 1691"/>
              <a:gd name="T98" fmla="*/ 522728 w 1021"/>
              <a:gd name="T99" fmla="*/ 2164069 h 1691"/>
              <a:gd name="T100" fmla="*/ 495449 w 1021"/>
              <a:gd name="T101" fmla="*/ 2148204 h 1691"/>
              <a:gd name="T102" fmla="*/ 484665 w 1021"/>
              <a:gd name="T103" fmla="*/ 2128531 h 1691"/>
              <a:gd name="T104" fmla="*/ 119897 w 1021"/>
              <a:gd name="T105" fmla="*/ 2106953 h 1691"/>
              <a:gd name="T106" fmla="*/ 125607 w 1021"/>
              <a:gd name="T107" fmla="*/ 2106953 h 1691"/>
              <a:gd name="T108" fmla="*/ 157960 w 1021"/>
              <a:gd name="T109" fmla="*/ 2091088 h 1691"/>
              <a:gd name="T110" fmla="*/ 375552 w 1021"/>
              <a:gd name="T111" fmla="*/ 2080299 h 1691"/>
              <a:gd name="T112" fmla="*/ 261364 w 1021"/>
              <a:gd name="T113" fmla="*/ 2074587 h 16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21" h="1691">
                <a:moveTo>
                  <a:pt x="9" y="1685"/>
                </a:moveTo>
                <a:lnTo>
                  <a:pt x="0" y="1691"/>
                </a:lnTo>
                <a:lnTo>
                  <a:pt x="9" y="1691"/>
                </a:lnTo>
                <a:lnTo>
                  <a:pt x="9" y="1685"/>
                </a:lnTo>
                <a:close/>
                <a:moveTo>
                  <a:pt x="86" y="1634"/>
                </a:moveTo>
                <a:lnTo>
                  <a:pt x="9" y="1634"/>
                </a:lnTo>
                <a:lnTo>
                  <a:pt x="9" y="1685"/>
                </a:lnTo>
                <a:lnTo>
                  <a:pt x="26" y="1685"/>
                </a:lnTo>
                <a:lnTo>
                  <a:pt x="26" y="1676"/>
                </a:lnTo>
                <a:lnTo>
                  <a:pt x="35" y="1676"/>
                </a:lnTo>
                <a:lnTo>
                  <a:pt x="43" y="1668"/>
                </a:lnTo>
                <a:lnTo>
                  <a:pt x="52" y="1668"/>
                </a:lnTo>
                <a:lnTo>
                  <a:pt x="52" y="1660"/>
                </a:lnTo>
                <a:lnTo>
                  <a:pt x="60" y="1660"/>
                </a:lnTo>
                <a:lnTo>
                  <a:pt x="60" y="1651"/>
                </a:lnTo>
                <a:lnTo>
                  <a:pt x="77" y="1651"/>
                </a:lnTo>
                <a:lnTo>
                  <a:pt x="77" y="1643"/>
                </a:lnTo>
                <a:lnTo>
                  <a:pt x="86" y="1643"/>
                </a:lnTo>
                <a:lnTo>
                  <a:pt x="86" y="1634"/>
                </a:lnTo>
                <a:close/>
                <a:moveTo>
                  <a:pt x="438" y="1435"/>
                </a:moveTo>
                <a:lnTo>
                  <a:pt x="35" y="1435"/>
                </a:lnTo>
                <a:lnTo>
                  <a:pt x="35" y="1516"/>
                </a:lnTo>
                <a:lnTo>
                  <a:pt x="29" y="1530"/>
                </a:lnTo>
                <a:lnTo>
                  <a:pt x="22" y="1561"/>
                </a:lnTo>
                <a:lnTo>
                  <a:pt x="17" y="1575"/>
                </a:lnTo>
                <a:lnTo>
                  <a:pt x="17" y="1634"/>
                </a:lnTo>
                <a:lnTo>
                  <a:pt x="103" y="1634"/>
                </a:lnTo>
                <a:lnTo>
                  <a:pt x="103" y="1626"/>
                </a:lnTo>
                <a:lnTo>
                  <a:pt x="112" y="1626"/>
                </a:lnTo>
                <a:lnTo>
                  <a:pt x="112" y="1617"/>
                </a:lnTo>
                <a:lnTo>
                  <a:pt x="129" y="1617"/>
                </a:lnTo>
                <a:lnTo>
                  <a:pt x="129" y="1609"/>
                </a:lnTo>
                <a:lnTo>
                  <a:pt x="137" y="1609"/>
                </a:lnTo>
                <a:lnTo>
                  <a:pt x="146" y="1601"/>
                </a:lnTo>
                <a:lnTo>
                  <a:pt x="155" y="1601"/>
                </a:lnTo>
                <a:lnTo>
                  <a:pt x="155" y="1592"/>
                </a:lnTo>
                <a:lnTo>
                  <a:pt x="163" y="1592"/>
                </a:lnTo>
                <a:lnTo>
                  <a:pt x="172" y="1584"/>
                </a:lnTo>
                <a:lnTo>
                  <a:pt x="180" y="1584"/>
                </a:lnTo>
                <a:lnTo>
                  <a:pt x="180" y="1575"/>
                </a:lnTo>
                <a:lnTo>
                  <a:pt x="198" y="1575"/>
                </a:lnTo>
                <a:lnTo>
                  <a:pt x="198" y="1567"/>
                </a:lnTo>
                <a:lnTo>
                  <a:pt x="206" y="1567"/>
                </a:lnTo>
                <a:lnTo>
                  <a:pt x="206" y="1558"/>
                </a:lnTo>
                <a:lnTo>
                  <a:pt x="223" y="1558"/>
                </a:lnTo>
                <a:lnTo>
                  <a:pt x="223" y="1550"/>
                </a:lnTo>
                <a:lnTo>
                  <a:pt x="232" y="1550"/>
                </a:lnTo>
                <a:lnTo>
                  <a:pt x="232" y="1541"/>
                </a:lnTo>
                <a:lnTo>
                  <a:pt x="249" y="1541"/>
                </a:lnTo>
                <a:lnTo>
                  <a:pt x="249" y="1533"/>
                </a:lnTo>
                <a:lnTo>
                  <a:pt x="258" y="1533"/>
                </a:lnTo>
                <a:lnTo>
                  <a:pt x="258" y="1525"/>
                </a:lnTo>
                <a:lnTo>
                  <a:pt x="275" y="1525"/>
                </a:lnTo>
                <a:lnTo>
                  <a:pt x="275" y="1516"/>
                </a:lnTo>
                <a:lnTo>
                  <a:pt x="283" y="1516"/>
                </a:lnTo>
                <a:lnTo>
                  <a:pt x="283" y="1508"/>
                </a:lnTo>
                <a:lnTo>
                  <a:pt x="300" y="1508"/>
                </a:lnTo>
                <a:lnTo>
                  <a:pt x="300" y="1499"/>
                </a:lnTo>
                <a:lnTo>
                  <a:pt x="309" y="1499"/>
                </a:lnTo>
                <a:lnTo>
                  <a:pt x="309" y="1491"/>
                </a:lnTo>
                <a:lnTo>
                  <a:pt x="326" y="1491"/>
                </a:lnTo>
                <a:lnTo>
                  <a:pt x="326" y="1482"/>
                </a:lnTo>
                <a:lnTo>
                  <a:pt x="343" y="1482"/>
                </a:lnTo>
                <a:lnTo>
                  <a:pt x="343" y="1474"/>
                </a:lnTo>
                <a:lnTo>
                  <a:pt x="361" y="1474"/>
                </a:lnTo>
                <a:lnTo>
                  <a:pt x="361" y="1466"/>
                </a:lnTo>
                <a:lnTo>
                  <a:pt x="378" y="1466"/>
                </a:lnTo>
                <a:lnTo>
                  <a:pt x="378" y="1460"/>
                </a:lnTo>
                <a:lnTo>
                  <a:pt x="395" y="1460"/>
                </a:lnTo>
                <a:lnTo>
                  <a:pt x="404" y="1451"/>
                </a:lnTo>
                <a:lnTo>
                  <a:pt x="421" y="1451"/>
                </a:lnTo>
                <a:lnTo>
                  <a:pt x="421" y="1443"/>
                </a:lnTo>
                <a:lnTo>
                  <a:pt x="438" y="1443"/>
                </a:lnTo>
                <a:lnTo>
                  <a:pt x="438" y="1435"/>
                </a:lnTo>
                <a:close/>
                <a:moveTo>
                  <a:pt x="532" y="1392"/>
                </a:moveTo>
                <a:lnTo>
                  <a:pt x="43" y="1392"/>
                </a:lnTo>
                <a:lnTo>
                  <a:pt x="43" y="1435"/>
                </a:lnTo>
                <a:lnTo>
                  <a:pt x="455" y="1435"/>
                </a:lnTo>
                <a:lnTo>
                  <a:pt x="463" y="1426"/>
                </a:lnTo>
                <a:lnTo>
                  <a:pt x="472" y="1426"/>
                </a:lnTo>
                <a:lnTo>
                  <a:pt x="472" y="1418"/>
                </a:lnTo>
                <a:lnTo>
                  <a:pt x="489" y="1418"/>
                </a:lnTo>
                <a:lnTo>
                  <a:pt x="498" y="1409"/>
                </a:lnTo>
                <a:lnTo>
                  <a:pt x="515" y="1409"/>
                </a:lnTo>
                <a:lnTo>
                  <a:pt x="515" y="1401"/>
                </a:lnTo>
                <a:lnTo>
                  <a:pt x="532" y="1401"/>
                </a:lnTo>
                <a:lnTo>
                  <a:pt x="532" y="1392"/>
                </a:lnTo>
                <a:close/>
                <a:moveTo>
                  <a:pt x="584" y="1367"/>
                </a:moveTo>
                <a:lnTo>
                  <a:pt x="52" y="1367"/>
                </a:lnTo>
                <a:lnTo>
                  <a:pt x="52" y="1392"/>
                </a:lnTo>
                <a:lnTo>
                  <a:pt x="549" y="1392"/>
                </a:lnTo>
                <a:lnTo>
                  <a:pt x="549" y="1384"/>
                </a:lnTo>
                <a:lnTo>
                  <a:pt x="567" y="1384"/>
                </a:lnTo>
                <a:lnTo>
                  <a:pt x="567" y="1376"/>
                </a:lnTo>
                <a:lnTo>
                  <a:pt x="584" y="1376"/>
                </a:lnTo>
                <a:lnTo>
                  <a:pt x="584" y="1367"/>
                </a:lnTo>
                <a:close/>
                <a:moveTo>
                  <a:pt x="661" y="1333"/>
                </a:moveTo>
                <a:lnTo>
                  <a:pt x="60" y="1333"/>
                </a:lnTo>
                <a:lnTo>
                  <a:pt x="60" y="1367"/>
                </a:lnTo>
                <a:lnTo>
                  <a:pt x="609" y="1367"/>
                </a:lnTo>
                <a:lnTo>
                  <a:pt x="609" y="1359"/>
                </a:lnTo>
                <a:lnTo>
                  <a:pt x="618" y="1359"/>
                </a:lnTo>
                <a:lnTo>
                  <a:pt x="626" y="1350"/>
                </a:lnTo>
                <a:lnTo>
                  <a:pt x="644" y="1350"/>
                </a:lnTo>
                <a:lnTo>
                  <a:pt x="644" y="1342"/>
                </a:lnTo>
                <a:lnTo>
                  <a:pt x="661" y="1342"/>
                </a:lnTo>
                <a:lnTo>
                  <a:pt x="661" y="1333"/>
                </a:lnTo>
                <a:close/>
                <a:moveTo>
                  <a:pt x="695" y="1316"/>
                </a:moveTo>
                <a:lnTo>
                  <a:pt x="69" y="1316"/>
                </a:lnTo>
                <a:lnTo>
                  <a:pt x="69" y="1333"/>
                </a:lnTo>
                <a:lnTo>
                  <a:pt x="687" y="1333"/>
                </a:lnTo>
                <a:lnTo>
                  <a:pt x="687" y="1325"/>
                </a:lnTo>
                <a:lnTo>
                  <a:pt x="695" y="1325"/>
                </a:lnTo>
                <a:lnTo>
                  <a:pt x="695" y="1316"/>
                </a:lnTo>
                <a:close/>
                <a:moveTo>
                  <a:pt x="755" y="1291"/>
                </a:moveTo>
                <a:lnTo>
                  <a:pt x="77" y="1291"/>
                </a:lnTo>
                <a:lnTo>
                  <a:pt x="77" y="1316"/>
                </a:lnTo>
                <a:lnTo>
                  <a:pt x="721" y="1316"/>
                </a:lnTo>
                <a:lnTo>
                  <a:pt x="721" y="1308"/>
                </a:lnTo>
                <a:lnTo>
                  <a:pt x="738" y="1308"/>
                </a:lnTo>
                <a:lnTo>
                  <a:pt x="738" y="1300"/>
                </a:lnTo>
                <a:lnTo>
                  <a:pt x="755" y="1300"/>
                </a:lnTo>
                <a:lnTo>
                  <a:pt x="755" y="1291"/>
                </a:lnTo>
                <a:close/>
                <a:moveTo>
                  <a:pt x="798" y="1274"/>
                </a:moveTo>
                <a:lnTo>
                  <a:pt x="86" y="1274"/>
                </a:lnTo>
                <a:lnTo>
                  <a:pt x="86" y="1291"/>
                </a:lnTo>
                <a:lnTo>
                  <a:pt x="772" y="1291"/>
                </a:lnTo>
                <a:lnTo>
                  <a:pt x="772" y="1283"/>
                </a:lnTo>
                <a:lnTo>
                  <a:pt x="789" y="1283"/>
                </a:lnTo>
                <a:lnTo>
                  <a:pt x="798" y="1274"/>
                </a:lnTo>
                <a:close/>
                <a:moveTo>
                  <a:pt x="850" y="1249"/>
                </a:moveTo>
                <a:lnTo>
                  <a:pt x="95" y="1249"/>
                </a:lnTo>
                <a:lnTo>
                  <a:pt x="95" y="1274"/>
                </a:lnTo>
                <a:lnTo>
                  <a:pt x="807" y="1274"/>
                </a:lnTo>
                <a:lnTo>
                  <a:pt x="815" y="1266"/>
                </a:lnTo>
                <a:lnTo>
                  <a:pt x="832" y="1266"/>
                </a:lnTo>
                <a:lnTo>
                  <a:pt x="832" y="1257"/>
                </a:lnTo>
                <a:lnTo>
                  <a:pt x="850" y="1257"/>
                </a:lnTo>
                <a:lnTo>
                  <a:pt x="850" y="1249"/>
                </a:lnTo>
                <a:close/>
                <a:moveTo>
                  <a:pt x="867" y="1241"/>
                </a:moveTo>
                <a:lnTo>
                  <a:pt x="103" y="1241"/>
                </a:lnTo>
                <a:lnTo>
                  <a:pt x="103" y="1249"/>
                </a:lnTo>
                <a:lnTo>
                  <a:pt x="867" y="1249"/>
                </a:lnTo>
                <a:lnTo>
                  <a:pt x="867" y="1241"/>
                </a:lnTo>
                <a:close/>
                <a:moveTo>
                  <a:pt x="944" y="1210"/>
                </a:moveTo>
                <a:lnTo>
                  <a:pt x="129" y="1210"/>
                </a:lnTo>
                <a:lnTo>
                  <a:pt x="129" y="1218"/>
                </a:lnTo>
                <a:lnTo>
                  <a:pt x="112" y="1235"/>
                </a:lnTo>
                <a:lnTo>
                  <a:pt x="112" y="1241"/>
                </a:lnTo>
                <a:lnTo>
                  <a:pt x="884" y="1241"/>
                </a:lnTo>
                <a:lnTo>
                  <a:pt x="884" y="1235"/>
                </a:lnTo>
                <a:lnTo>
                  <a:pt x="901" y="1235"/>
                </a:lnTo>
                <a:lnTo>
                  <a:pt x="901" y="1226"/>
                </a:lnTo>
                <a:lnTo>
                  <a:pt x="927" y="1226"/>
                </a:lnTo>
                <a:lnTo>
                  <a:pt x="927" y="1218"/>
                </a:lnTo>
                <a:lnTo>
                  <a:pt x="944" y="1218"/>
                </a:lnTo>
                <a:lnTo>
                  <a:pt x="944" y="1210"/>
                </a:lnTo>
                <a:close/>
                <a:moveTo>
                  <a:pt x="961" y="1201"/>
                </a:moveTo>
                <a:lnTo>
                  <a:pt x="137" y="1201"/>
                </a:lnTo>
                <a:lnTo>
                  <a:pt x="137" y="1210"/>
                </a:lnTo>
                <a:lnTo>
                  <a:pt x="961" y="1210"/>
                </a:lnTo>
                <a:lnTo>
                  <a:pt x="961" y="1201"/>
                </a:lnTo>
                <a:close/>
                <a:moveTo>
                  <a:pt x="978" y="1193"/>
                </a:moveTo>
                <a:lnTo>
                  <a:pt x="146" y="1193"/>
                </a:lnTo>
                <a:lnTo>
                  <a:pt x="146" y="1201"/>
                </a:lnTo>
                <a:lnTo>
                  <a:pt x="978" y="1201"/>
                </a:lnTo>
                <a:lnTo>
                  <a:pt x="978" y="1193"/>
                </a:lnTo>
                <a:close/>
                <a:moveTo>
                  <a:pt x="995" y="1184"/>
                </a:moveTo>
                <a:lnTo>
                  <a:pt x="163" y="1184"/>
                </a:lnTo>
                <a:lnTo>
                  <a:pt x="155" y="1193"/>
                </a:lnTo>
                <a:lnTo>
                  <a:pt x="995" y="1193"/>
                </a:lnTo>
                <a:lnTo>
                  <a:pt x="995" y="1184"/>
                </a:lnTo>
                <a:close/>
                <a:moveTo>
                  <a:pt x="1021" y="1176"/>
                </a:moveTo>
                <a:lnTo>
                  <a:pt x="172" y="1176"/>
                </a:lnTo>
                <a:lnTo>
                  <a:pt x="172" y="1184"/>
                </a:lnTo>
                <a:lnTo>
                  <a:pt x="1013" y="1184"/>
                </a:lnTo>
                <a:lnTo>
                  <a:pt x="1021" y="1176"/>
                </a:lnTo>
                <a:close/>
                <a:moveTo>
                  <a:pt x="1013" y="1159"/>
                </a:moveTo>
                <a:lnTo>
                  <a:pt x="189" y="1159"/>
                </a:lnTo>
                <a:lnTo>
                  <a:pt x="189" y="1167"/>
                </a:lnTo>
                <a:lnTo>
                  <a:pt x="180" y="1167"/>
                </a:lnTo>
                <a:lnTo>
                  <a:pt x="180" y="1176"/>
                </a:lnTo>
                <a:lnTo>
                  <a:pt x="1013" y="1176"/>
                </a:lnTo>
                <a:lnTo>
                  <a:pt x="1013" y="1159"/>
                </a:lnTo>
                <a:close/>
                <a:moveTo>
                  <a:pt x="1004" y="1151"/>
                </a:moveTo>
                <a:lnTo>
                  <a:pt x="198" y="1151"/>
                </a:lnTo>
                <a:lnTo>
                  <a:pt x="198" y="1159"/>
                </a:lnTo>
                <a:lnTo>
                  <a:pt x="1004" y="1159"/>
                </a:lnTo>
                <a:lnTo>
                  <a:pt x="1004" y="1151"/>
                </a:lnTo>
                <a:close/>
                <a:moveTo>
                  <a:pt x="995" y="1142"/>
                </a:moveTo>
                <a:lnTo>
                  <a:pt x="215" y="1142"/>
                </a:lnTo>
                <a:lnTo>
                  <a:pt x="206" y="1151"/>
                </a:lnTo>
                <a:lnTo>
                  <a:pt x="995" y="1151"/>
                </a:lnTo>
                <a:lnTo>
                  <a:pt x="995" y="1142"/>
                </a:lnTo>
                <a:close/>
                <a:moveTo>
                  <a:pt x="978" y="1117"/>
                </a:moveTo>
                <a:lnTo>
                  <a:pt x="241" y="1117"/>
                </a:lnTo>
                <a:lnTo>
                  <a:pt x="232" y="1125"/>
                </a:lnTo>
                <a:lnTo>
                  <a:pt x="223" y="1134"/>
                </a:lnTo>
                <a:lnTo>
                  <a:pt x="223" y="1142"/>
                </a:lnTo>
                <a:lnTo>
                  <a:pt x="987" y="1142"/>
                </a:lnTo>
                <a:lnTo>
                  <a:pt x="987" y="1125"/>
                </a:lnTo>
                <a:lnTo>
                  <a:pt x="978" y="1125"/>
                </a:lnTo>
                <a:lnTo>
                  <a:pt x="978" y="1117"/>
                </a:lnTo>
                <a:close/>
                <a:moveTo>
                  <a:pt x="944" y="1066"/>
                </a:moveTo>
                <a:lnTo>
                  <a:pt x="275" y="1066"/>
                </a:lnTo>
                <a:lnTo>
                  <a:pt x="275" y="1075"/>
                </a:lnTo>
                <a:lnTo>
                  <a:pt x="283" y="1075"/>
                </a:lnTo>
                <a:lnTo>
                  <a:pt x="283" y="1083"/>
                </a:lnTo>
                <a:lnTo>
                  <a:pt x="275" y="1091"/>
                </a:lnTo>
                <a:lnTo>
                  <a:pt x="266" y="1091"/>
                </a:lnTo>
                <a:lnTo>
                  <a:pt x="266" y="1100"/>
                </a:lnTo>
                <a:lnTo>
                  <a:pt x="258" y="1100"/>
                </a:lnTo>
                <a:lnTo>
                  <a:pt x="258" y="1108"/>
                </a:lnTo>
                <a:lnTo>
                  <a:pt x="249" y="1117"/>
                </a:lnTo>
                <a:lnTo>
                  <a:pt x="970" y="1117"/>
                </a:lnTo>
                <a:lnTo>
                  <a:pt x="970" y="1108"/>
                </a:lnTo>
                <a:lnTo>
                  <a:pt x="961" y="1100"/>
                </a:lnTo>
                <a:lnTo>
                  <a:pt x="952" y="1091"/>
                </a:lnTo>
                <a:lnTo>
                  <a:pt x="952" y="1083"/>
                </a:lnTo>
                <a:lnTo>
                  <a:pt x="944" y="1083"/>
                </a:lnTo>
                <a:lnTo>
                  <a:pt x="944" y="1066"/>
                </a:lnTo>
                <a:close/>
                <a:moveTo>
                  <a:pt x="935" y="1049"/>
                </a:moveTo>
                <a:lnTo>
                  <a:pt x="292" y="1049"/>
                </a:lnTo>
                <a:lnTo>
                  <a:pt x="292" y="1058"/>
                </a:lnTo>
                <a:lnTo>
                  <a:pt x="283" y="1066"/>
                </a:lnTo>
                <a:lnTo>
                  <a:pt x="935" y="1066"/>
                </a:lnTo>
                <a:lnTo>
                  <a:pt x="935" y="1049"/>
                </a:lnTo>
                <a:close/>
                <a:moveTo>
                  <a:pt x="884" y="1024"/>
                </a:moveTo>
                <a:lnTo>
                  <a:pt x="300" y="1024"/>
                </a:lnTo>
                <a:lnTo>
                  <a:pt x="300" y="1049"/>
                </a:lnTo>
                <a:lnTo>
                  <a:pt x="918" y="1049"/>
                </a:lnTo>
                <a:lnTo>
                  <a:pt x="918" y="1041"/>
                </a:lnTo>
                <a:lnTo>
                  <a:pt x="910" y="1041"/>
                </a:lnTo>
                <a:lnTo>
                  <a:pt x="910" y="1032"/>
                </a:lnTo>
                <a:lnTo>
                  <a:pt x="884" y="1032"/>
                </a:lnTo>
                <a:lnTo>
                  <a:pt x="884" y="1024"/>
                </a:lnTo>
                <a:close/>
                <a:moveTo>
                  <a:pt x="858" y="1016"/>
                </a:moveTo>
                <a:lnTo>
                  <a:pt x="309" y="1016"/>
                </a:lnTo>
                <a:lnTo>
                  <a:pt x="309" y="1024"/>
                </a:lnTo>
                <a:lnTo>
                  <a:pt x="858" y="1024"/>
                </a:lnTo>
                <a:lnTo>
                  <a:pt x="858" y="1016"/>
                </a:lnTo>
                <a:close/>
                <a:moveTo>
                  <a:pt x="781" y="791"/>
                </a:moveTo>
                <a:lnTo>
                  <a:pt x="180" y="791"/>
                </a:lnTo>
                <a:lnTo>
                  <a:pt x="180" y="799"/>
                </a:lnTo>
                <a:lnTo>
                  <a:pt x="172" y="807"/>
                </a:lnTo>
                <a:lnTo>
                  <a:pt x="155" y="807"/>
                </a:lnTo>
                <a:lnTo>
                  <a:pt x="137" y="824"/>
                </a:lnTo>
                <a:lnTo>
                  <a:pt x="137" y="850"/>
                </a:lnTo>
                <a:lnTo>
                  <a:pt x="129" y="850"/>
                </a:lnTo>
                <a:lnTo>
                  <a:pt x="129" y="858"/>
                </a:lnTo>
                <a:lnTo>
                  <a:pt x="137" y="858"/>
                </a:lnTo>
                <a:lnTo>
                  <a:pt x="137" y="892"/>
                </a:lnTo>
                <a:lnTo>
                  <a:pt x="146" y="892"/>
                </a:lnTo>
                <a:lnTo>
                  <a:pt x="146" y="909"/>
                </a:lnTo>
                <a:lnTo>
                  <a:pt x="155" y="917"/>
                </a:lnTo>
                <a:lnTo>
                  <a:pt x="163" y="917"/>
                </a:lnTo>
                <a:lnTo>
                  <a:pt x="163" y="926"/>
                </a:lnTo>
                <a:lnTo>
                  <a:pt x="172" y="934"/>
                </a:lnTo>
                <a:lnTo>
                  <a:pt x="180" y="942"/>
                </a:lnTo>
                <a:lnTo>
                  <a:pt x="189" y="951"/>
                </a:lnTo>
                <a:lnTo>
                  <a:pt x="189" y="959"/>
                </a:lnTo>
                <a:lnTo>
                  <a:pt x="309" y="959"/>
                </a:lnTo>
                <a:lnTo>
                  <a:pt x="326" y="968"/>
                </a:lnTo>
                <a:lnTo>
                  <a:pt x="326" y="976"/>
                </a:lnTo>
                <a:lnTo>
                  <a:pt x="335" y="976"/>
                </a:lnTo>
                <a:lnTo>
                  <a:pt x="335" y="993"/>
                </a:lnTo>
                <a:lnTo>
                  <a:pt x="326" y="1001"/>
                </a:lnTo>
                <a:lnTo>
                  <a:pt x="318" y="1010"/>
                </a:lnTo>
                <a:lnTo>
                  <a:pt x="318" y="1016"/>
                </a:lnTo>
                <a:lnTo>
                  <a:pt x="841" y="1016"/>
                </a:lnTo>
                <a:lnTo>
                  <a:pt x="840" y="996"/>
                </a:lnTo>
                <a:lnTo>
                  <a:pt x="834" y="954"/>
                </a:lnTo>
                <a:lnTo>
                  <a:pt x="832" y="934"/>
                </a:lnTo>
                <a:lnTo>
                  <a:pt x="824" y="934"/>
                </a:lnTo>
                <a:lnTo>
                  <a:pt x="824" y="909"/>
                </a:lnTo>
                <a:lnTo>
                  <a:pt x="815" y="909"/>
                </a:lnTo>
                <a:lnTo>
                  <a:pt x="815" y="883"/>
                </a:lnTo>
                <a:lnTo>
                  <a:pt x="807" y="883"/>
                </a:lnTo>
                <a:lnTo>
                  <a:pt x="807" y="866"/>
                </a:lnTo>
                <a:lnTo>
                  <a:pt x="798" y="866"/>
                </a:lnTo>
                <a:lnTo>
                  <a:pt x="798" y="850"/>
                </a:lnTo>
                <a:lnTo>
                  <a:pt x="789" y="841"/>
                </a:lnTo>
                <a:lnTo>
                  <a:pt x="789" y="816"/>
                </a:lnTo>
                <a:lnTo>
                  <a:pt x="781" y="816"/>
                </a:lnTo>
                <a:lnTo>
                  <a:pt x="781" y="807"/>
                </a:lnTo>
                <a:lnTo>
                  <a:pt x="772" y="799"/>
                </a:lnTo>
                <a:lnTo>
                  <a:pt x="781" y="799"/>
                </a:lnTo>
                <a:lnTo>
                  <a:pt x="781" y="791"/>
                </a:lnTo>
                <a:close/>
                <a:moveTo>
                  <a:pt x="215" y="959"/>
                </a:moveTo>
                <a:lnTo>
                  <a:pt x="206" y="959"/>
                </a:lnTo>
                <a:lnTo>
                  <a:pt x="206" y="968"/>
                </a:lnTo>
                <a:lnTo>
                  <a:pt x="215" y="959"/>
                </a:lnTo>
                <a:close/>
                <a:moveTo>
                  <a:pt x="263" y="959"/>
                </a:moveTo>
                <a:lnTo>
                  <a:pt x="215" y="959"/>
                </a:lnTo>
                <a:lnTo>
                  <a:pt x="223" y="968"/>
                </a:lnTo>
                <a:lnTo>
                  <a:pt x="241" y="968"/>
                </a:lnTo>
                <a:lnTo>
                  <a:pt x="252" y="962"/>
                </a:lnTo>
                <a:lnTo>
                  <a:pt x="263" y="959"/>
                </a:lnTo>
                <a:close/>
                <a:moveTo>
                  <a:pt x="798" y="785"/>
                </a:moveTo>
                <a:lnTo>
                  <a:pt x="172" y="785"/>
                </a:lnTo>
                <a:lnTo>
                  <a:pt x="172" y="791"/>
                </a:lnTo>
                <a:lnTo>
                  <a:pt x="798" y="791"/>
                </a:lnTo>
                <a:lnTo>
                  <a:pt x="798" y="785"/>
                </a:lnTo>
                <a:close/>
                <a:moveTo>
                  <a:pt x="867" y="667"/>
                </a:moveTo>
                <a:lnTo>
                  <a:pt x="146" y="667"/>
                </a:lnTo>
                <a:lnTo>
                  <a:pt x="146" y="675"/>
                </a:lnTo>
                <a:lnTo>
                  <a:pt x="149" y="684"/>
                </a:lnTo>
                <a:lnTo>
                  <a:pt x="144" y="712"/>
                </a:lnTo>
                <a:lnTo>
                  <a:pt x="146" y="726"/>
                </a:lnTo>
                <a:lnTo>
                  <a:pt x="146" y="743"/>
                </a:lnTo>
                <a:lnTo>
                  <a:pt x="155" y="743"/>
                </a:lnTo>
                <a:lnTo>
                  <a:pt x="163" y="751"/>
                </a:lnTo>
                <a:lnTo>
                  <a:pt x="155" y="760"/>
                </a:lnTo>
                <a:lnTo>
                  <a:pt x="155" y="776"/>
                </a:lnTo>
                <a:lnTo>
                  <a:pt x="163" y="776"/>
                </a:lnTo>
                <a:lnTo>
                  <a:pt x="163" y="785"/>
                </a:lnTo>
                <a:lnTo>
                  <a:pt x="815" y="785"/>
                </a:lnTo>
                <a:lnTo>
                  <a:pt x="824" y="776"/>
                </a:lnTo>
                <a:lnTo>
                  <a:pt x="824" y="768"/>
                </a:lnTo>
                <a:lnTo>
                  <a:pt x="832" y="768"/>
                </a:lnTo>
                <a:lnTo>
                  <a:pt x="832" y="751"/>
                </a:lnTo>
                <a:lnTo>
                  <a:pt x="841" y="734"/>
                </a:lnTo>
                <a:lnTo>
                  <a:pt x="841" y="726"/>
                </a:lnTo>
                <a:lnTo>
                  <a:pt x="850" y="726"/>
                </a:lnTo>
                <a:lnTo>
                  <a:pt x="850" y="717"/>
                </a:lnTo>
                <a:lnTo>
                  <a:pt x="858" y="717"/>
                </a:lnTo>
                <a:lnTo>
                  <a:pt x="858" y="709"/>
                </a:lnTo>
                <a:lnTo>
                  <a:pt x="867" y="709"/>
                </a:lnTo>
                <a:lnTo>
                  <a:pt x="867" y="675"/>
                </a:lnTo>
                <a:lnTo>
                  <a:pt x="875" y="675"/>
                </a:lnTo>
                <a:lnTo>
                  <a:pt x="867" y="667"/>
                </a:lnTo>
                <a:close/>
                <a:moveTo>
                  <a:pt x="927" y="391"/>
                </a:moveTo>
                <a:lnTo>
                  <a:pt x="120" y="391"/>
                </a:lnTo>
                <a:lnTo>
                  <a:pt x="120" y="433"/>
                </a:lnTo>
                <a:lnTo>
                  <a:pt x="137" y="433"/>
                </a:lnTo>
                <a:lnTo>
                  <a:pt x="137" y="442"/>
                </a:lnTo>
                <a:lnTo>
                  <a:pt x="146" y="442"/>
                </a:lnTo>
                <a:lnTo>
                  <a:pt x="146" y="450"/>
                </a:lnTo>
                <a:lnTo>
                  <a:pt x="155" y="450"/>
                </a:lnTo>
                <a:lnTo>
                  <a:pt x="155" y="459"/>
                </a:lnTo>
                <a:lnTo>
                  <a:pt x="146" y="459"/>
                </a:lnTo>
                <a:lnTo>
                  <a:pt x="146" y="484"/>
                </a:lnTo>
                <a:lnTo>
                  <a:pt x="137" y="484"/>
                </a:lnTo>
                <a:lnTo>
                  <a:pt x="137" y="501"/>
                </a:lnTo>
                <a:lnTo>
                  <a:pt x="129" y="501"/>
                </a:lnTo>
                <a:lnTo>
                  <a:pt x="129" y="509"/>
                </a:lnTo>
                <a:lnTo>
                  <a:pt x="120" y="509"/>
                </a:lnTo>
                <a:lnTo>
                  <a:pt x="120" y="518"/>
                </a:lnTo>
                <a:lnTo>
                  <a:pt x="112" y="526"/>
                </a:lnTo>
                <a:lnTo>
                  <a:pt x="112" y="535"/>
                </a:lnTo>
                <a:lnTo>
                  <a:pt x="103" y="535"/>
                </a:lnTo>
                <a:lnTo>
                  <a:pt x="103" y="543"/>
                </a:lnTo>
                <a:lnTo>
                  <a:pt x="95" y="543"/>
                </a:lnTo>
                <a:lnTo>
                  <a:pt x="95" y="560"/>
                </a:lnTo>
                <a:lnTo>
                  <a:pt x="86" y="560"/>
                </a:lnTo>
                <a:lnTo>
                  <a:pt x="86" y="566"/>
                </a:lnTo>
                <a:lnTo>
                  <a:pt x="77" y="566"/>
                </a:lnTo>
                <a:lnTo>
                  <a:pt x="77" y="582"/>
                </a:lnTo>
                <a:lnTo>
                  <a:pt x="69" y="591"/>
                </a:lnTo>
                <a:lnTo>
                  <a:pt x="69" y="599"/>
                </a:lnTo>
                <a:lnTo>
                  <a:pt x="60" y="599"/>
                </a:lnTo>
                <a:lnTo>
                  <a:pt x="60" y="650"/>
                </a:lnTo>
                <a:lnTo>
                  <a:pt x="69" y="650"/>
                </a:lnTo>
                <a:lnTo>
                  <a:pt x="69" y="658"/>
                </a:lnTo>
                <a:lnTo>
                  <a:pt x="86" y="658"/>
                </a:lnTo>
                <a:lnTo>
                  <a:pt x="95" y="667"/>
                </a:lnTo>
                <a:lnTo>
                  <a:pt x="875" y="667"/>
                </a:lnTo>
                <a:lnTo>
                  <a:pt x="875" y="633"/>
                </a:lnTo>
                <a:lnTo>
                  <a:pt x="884" y="633"/>
                </a:lnTo>
                <a:lnTo>
                  <a:pt x="884" y="616"/>
                </a:lnTo>
                <a:lnTo>
                  <a:pt x="893" y="616"/>
                </a:lnTo>
                <a:lnTo>
                  <a:pt x="893" y="608"/>
                </a:lnTo>
                <a:lnTo>
                  <a:pt x="901" y="608"/>
                </a:lnTo>
                <a:lnTo>
                  <a:pt x="901" y="574"/>
                </a:lnTo>
                <a:lnTo>
                  <a:pt x="910" y="566"/>
                </a:lnTo>
                <a:lnTo>
                  <a:pt x="910" y="543"/>
                </a:lnTo>
                <a:lnTo>
                  <a:pt x="918" y="535"/>
                </a:lnTo>
                <a:lnTo>
                  <a:pt x="918" y="400"/>
                </a:lnTo>
                <a:lnTo>
                  <a:pt x="927" y="400"/>
                </a:lnTo>
                <a:lnTo>
                  <a:pt x="927" y="391"/>
                </a:lnTo>
                <a:close/>
                <a:moveTo>
                  <a:pt x="935" y="251"/>
                </a:moveTo>
                <a:lnTo>
                  <a:pt x="172" y="251"/>
                </a:lnTo>
                <a:lnTo>
                  <a:pt x="172" y="276"/>
                </a:lnTo>
                <a:lnTo>
                  <a:pt x="180" y="284"/>
                </a:lnTo>
                <a:lnTo>
                  <a:pt x="180" y="293"/>
                </a:lnTo>
                <a:lnTo>
                  <a:pt x="172" y="293"/>
                </a:lnTo>
                <a:lnTo>
                  <a:pt x="172" y="326"/>
                </a:lnTo>
                <a:lnTo>
                  <a:pt x="163" y="326"/>
                </a:lnTo>
                <a:lnTo>
                  <a:pt x="163" y="341"/>
                </a:lnTo>
                <a:lnTo>
                  <a:pt x="155" y="341"/>
                </a:lnTo>
                <a:lnTo>
                  <a:pt x="155" y="357"/>
                </a:lnTo>
                <a:lnTo>
                  <a:pt x="146" y="357"/>
                </a:lnTo>
                <a:lnTo>
                  <a:pt x="146" y="374"/>
                </a:lnTo>
                <a:lnTo>
                  <a:pt x="137" y="374"/>
                </a:lnTo>
                <a:lnTo>
                  <a:pt x="137" y="383"/>
                </a:lnTo>
                <a:lnTo>
                  <a:pt x="129" y="383"/>
                </a:lnTo>
                <a:lnTo>
                  <a:pt x="129" y="391"/>
                </a:lnTo>
                <a:lnTo>
                  <a:pt x="918" y="391"/>
                </a:lnTo>
                <a:lnTo>
                  <a:pt x="918" y="374"/>
                </a:lnTo>
                <a:lnTo>
                  <a:pt x="910" y="366"/>
                </a:lnTo>
                <a:lnTo>
                  <a:pt x="918" y="357"/>
                </a:lnTo>
                <a:lnTo>
                  <a:pt x="918" y="335"/>
                </a:lnTo>
                <a:lnTo>
                  <a:pt x="927" y="335"/>
                </a:lnTo>
                <a:lnTo>
                  <a:pt x="927" y="310"/>
                </a:lnTo>
                <a:lnTo>
                  <a:pt x="935" y="310"/>
                </a:lnTo>
                <a:lnTo>
                  <a:pt x="935" y="251"/>
                </a:lnTo>
                <a:close/>
                <a:moveTo>
                  <a:pt x="867" y="166"/>
                </a:moveTo>
                <a:lnTo>
                  <a:pt x="120" y="166"/>
                </a:lnTo>
                <a:lnTo>
                  <a:pt x="120" y="183"/>
                </a:lnTo>
                <a:lnTo>
                  <a:pt x="137" y="183"/>
                </a:lnTo>
                <a:lnTo>
                  <a:pt x="137" y="217"/>
                </a:lnTo>
                <a:lnTo>
                  <a:pt x="146" y="217"/>
                </a:lnTo>
                <a:lnTo>
                  <a:pt x="146" y="234"/>
                </a:lnTo>
                <a:lnTo>
                  <a:pt x="155" y="234"/>
                </a:lnTo>
                <a:lnTo>
                  <a:pt x="155" y="242"/>
                </a:lnTo>
                <a:lnTo>
                  <a:pt x="163" y="242"/>
                </a:lnTo>
                <a:lnTo>
                  <a:pt x="163" y="251"/>
                </a:lnTo>
                <a:lnTo>
                  <a:pt x="927" y="251"/>
                </a:lnTo>
                <a:lnTo>
                  <a:pt x="927" y="242"/>
                </a:lnTo>
                <a:lnTo>
                  <a:pt x="918" y="234"/>
                </a:lnTo>
                <a:lnTo>
                  <a:pt x="918" y="225"/>
                </a:lnTo>
                <a:lnTo>
                  <a:pt x="910" y="225"/>
                </a:lnTo>
                <a:lnTo>
                  <a:pt x="910" y="208"/>
                </a:lnTo>
                <a:lnTo>
                  <a:pt x="901" y="208"/>
                </a:lnTo>
                <a:lnTo>
                  <a:pt x="901" y="200"/>
                </a:lnTo>
                <a:lnTo>
                  <a:pt x="893" y="200"/>
                </a:lnTo>
                <a:lnTo>
                  <a:pt x="893" y="191"/>
                </a:lnTo>
                <a:lnTo>
                  <a:pt x="884" y="191"/>
                </a:lnTo>
                <a:lnTo>
                  <a:pt x="884" y="175"/>
                </a:lnTo>
                <a:lnTo>
                  <a:pt x="875" y="175"/>
                </a:lnTo>
                <a:lnTo>
                  <a:pt x="867" y="166"/>
                </a:lnTo>
                <a:close/>
                <a:moveTo>
                  <a:pt x="137" y="183"/>
                </a:moveTo>
                <a:lnTo>
                  <a:pt x="112" y="183"/>
                </a:lnTo>
                <a:lnTo>
                  <a:pt x="112" y="200"/>
                </a:lnTo>
                <a:lnTo>
                  <a:pt x="120" y="200"/>
                </a:lnTo>
                <a:lnTo>
                  <a:pt x="129" y="191"/>
                </a:lnTo>
                <a:lnTo>
                  <a:pt x="137" y="183"/>
                </a:lnTo>
                <a:close/>
                <a:moveTo>
                  <a:pt x="850" y="149"/>
                </a:moveTo>
                <a:lnTo>
                  <a:pt x="129" y="149"/>
                </a:lnTo>
                <a:lnTo>
                  <a:pt x="129" y="166"/>
                </a:lnTo>
                <a:lnTo>
                  <a:pt x="858" y="166"/>
                </a:lnTo>
                <a:lnTo>
                  <a:pt x="858" y="158"/>
                </a:lnTo>
                <a:lnTo>
                  <a:pt x="850" y="158"/>
                </a:lnTo>
                <a:lnTo>
                  <a:pt x="850" y="149"/>
                </a:lnTo>
                <a:close/>
                <a:moveTo>
                  <a:pt x="789" y="116"/>
                </a:moveTo>
                <a:lnTo>
                  <a:pt x="137" y="116"/>
                </a:lnTo>
                <a:lnTo>
                  <a:pt x="137" y="149"/>
                </a:lnTo>
                <a:lnTo>
                  <a:pt x="832" y="149"/>
                </a:lnTo>
                <a:lnTo>
                  <a:pt x="832" y="141"/>
                </a:lnTo>
                <a:lnTo>
                  <a:pt x="824" y="141"/>
                </a:lnTo>
                <a:lnTo>
                  <a:pt x="815" y="132"/>
                </a:lnTo>
                <a:lnTo>
                  <a:pt x="807" y="132"/>
                </a:lnTo>
                <a:lnTo>
                  <a:pt x="798" y="124"/>
                </a:lnTo>
                <a:lnTo>
                  <a:pt x="789" y="124"/>
                </a:lnTo>
                <a:lnTo>
                  <a:pt x="789" y="116"/>
                </a:lnTo>
                <a:close/>
                <a:moveTo>
                  <a:pt x="781" y="101"/>
                </a:moveTo>
                <a:lnTo>
                  <a:pt x="146" y="101"/>
                </a:lnTo>
                <a:lnTo>
                  <a:pt x="146" y="116"/>
                </a:lnTo>
                <a:lnTo>
                  <a:pt x="781" y="116"/>
                </a:lnTo>
                <a:lnTo>
                  <a:pt x="781" y="101"/>
                </a:lnTo>
                <a:close/>
                <a:moveTo>
                  <a:pt x="755" y="76"/>
                </a:moveTo>
                <a:lnTo>
                  <a:pt x="163" y="76"/>
                </a:lnTo>
                <a:lnTo>
                  <a:pt x="155" y="85"/>
                </a:lnTo>
                <a:lnTo>
                  <a:pt x="155" y="101"/>
                </a:lnTo>
                <a:lnTo>
                  <a:pt x="772" y="101"/>
                </a:lnTo>
                <a:lnTo>
                  <a:pt x="772" y="93"/>
                </a:lnTo>
                <a:lnTo>
                  <a:pt x="764" y="93"/>
                </a:lnTo>
                <a:lnTo>
                  <a:pt x="764" y="85"/>
                </a:lnTo>
                <a:lnTo>
                  <a:pt x="755" y="85"/>
                </a:lnTo>
                <a:lnTo>
                  <a:pt x="755" y="76"/>
                </a:lnTo>
                <a:close/>
                <a:moveTo>
                  <a:pt x="747" y="68"/>
                </a:moveTo>
                <a:lnTo>
                  <a:pt x="172" y="68"/>
                </a:lnTo>
                <a:lnTo>
                  <a:pt x="172" y="76"/>
                </a:lnTo>
                <a:lnTo>
                  <a:pt x="747" y="76"/>
                </a:lnTo>
                <a:lnTo>
                  <a:pt x="747" y="68"/>
                </a:lnTo>
                <a:close/>
                <a:moveTo>
                  <a:pt x="712" y="51"/>
                </a:moveTo>
                <a:lnTo>
                  <a:pt x="189" y="51"/>
                </a:lnTo>
                <a:lnTo>
                  <a:pt x="189" y="59"/>
                </a:lnTo>
                <a:lnTo>
                  <a:pt x="180" y="68"/>
                </a:lnTo>
                <a:lnTo>
                  <a:pt x="730" y="68"/>
                </a:lnTo>
                <a:lnTo>
                  <a:pt x="730" y="59"/>
                </a:lnTo>
                <a:lnTo>
                  <a:pt x="712" y="59"/>
                </a:lnTo>
                <a:lnTo>
                  <a:pt x="712" y="51"/>
                </a:lnTo>
                <a:close/>
                <a:moveTo>
                  <a:pt x="704" y="42"/>
                </a:moveTo>
                <a:lnTo>
                  <a:pt x="215" y="42"/>
                </a:lnTo>
                <a:lnTo>
                  <a:pt x="198" y="51"/>
                </a:lnTo>
                <a:lnTo>
                  <a:pt x="704" y="51"/>
                </a:lnTo>
                <a:lnTo>
                  <a:pt x="704" y="42"/>
                </a:lnTo>
                <a:close/>
                <a:moveTo>
                  <a:pt x="687" y="34"/>
                </a:moveTo>
                <a:lnTo>
                  <a:pt x="223" y="34"/>
                </a:lnTo>
                <a:lnTo>
                  <a:pt x="223" y="42"/>
                </a:lnTo>
                <a:lnTo>
                  <a:pt x="687" y="42"/>
                </a:lnTo>
                <a:lnTo>
                  <a:pt x="687" y="34"/>
                </a:lnTo>
                <a:close/>
                <a:moveTo>
                  <a:pt x="661" y="26"/>
                </a:moveTo>
                <a:lnTo>
                  <a:pt x="249" y="26"/>
                </a:lnTo>
                <a:lnTo>
                  <a:pt x="249" y="34"/>
                </a:lnTo>
                <a:lnTo>
                  <a:pt x="669" y="34"/>
                </a:lnTo>
                <a:lnTo>
                  <a:pt x="661" y="26"/>
                </a:lnTo>
                <a:close/>
                <a:moveTo>
                  <a:pt x="626" y="17"/>
                </a:moveTo>
                <a:lnTo>
                  <a:pt x="275" y="17"/>
                </a:lnTo>
                <a:lnTo>
                  <a:pt x="275" y="26"/>
                </a:lnTo>
                <a:lnTo>
                  <a:pt x="635" y="26"/>
                </a:lnTo>
                <a:lnTo>
                  <a:pt x="626" y="17"/>
                </a:lnTo>
                <a:close/>
                <a:moveTo>
                  <a:pt x="592" y="9"/>
                </a:moveTo>
                <a:lnTo>
                  <a:pt x="318" y="9"/>
                </a:lnTo>
                <a:lnTo>
                  <a:pt x="309" y="17"/>
                </a:lnTo>
                <a:lnTo>
                  <a:pt x="592" y="17"/>
                </a:lnTo>
                <a:lnTo>
                  <a:pt x="592" y="9"/>
                </a:lnTo>
                <a:close/>
                <a:moveTo>
                  <a:pt x="412" y="0"/>
                </a:moveTo>
                <a:lnTo>
                  <a:pt x="335" y="0"/>
                </a:lnTo>
                <a:lnTo>
                  <a:pt x="335" y="9"/>
                </a:lnTo>
                <a:lnTo>
                  <a:pt x="421" y="9"/>
                </a:lnTo>
                <a:lnTo>
                  <a:pt x="412" y="0"/>
                </a:lnTo>
                <a:close/>
                <a:moveTo>
                  <a:pt x="472" y="0"/>
                </a:moveTo>
                <a:lnTo>
                  <a:pt x="438" y="0"/>
                </a:lnTo>
                <a:lnTo>
                  <a:pt x="438" y="9"/>
                </a:lnTo>
                <a:lnTo>
                  <a:pt x="506" y="9"/>
                </a:lnTo>
                <a:lnTo>
                  <a:pt x="499" y="6"/>
                </a:lnTo>
                <a:lnTo>
                  <a:pt x="480" y="3"/>
                </a:lnTo>
                <a:lnTo>
                  <a:pt x="472" y="0"/>
                </a:lnTo>
                <a:close/>
              </a:path>
            </a:pathLst>
          </a:custGeom>
          <a:solidFill>
            <a:srgbClr val="00277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4" name="Rectangle 3">
            <a:extLst>
              <a:ext uri="{FF2B5EF4-FFF2-40B4-BE49-F238E27FC236}">
                <a16:creationId xmlns:a16="http://schemas.microsoft.com/office/drawing/2014/main" id="{16E6A380-9598-48F4-8BD6-6F2DBA0B3943}"/>
              </a:ext>
            </a:extLst>
          </p:cNvPr>
          <p:cNvSpPr/>
          <p:nvPr/>
        </p:nvSpPr>
        <p:spPr>
          <a:xfrm>
            <a:off x="533400" y="2533650"/>
            <a:ext cx="7781925" cy="646113"/>
          </a:xfrm>
          <a:prstGeom prst="rect">
            <a:avLst/>
          </a:prstGeom>
          <a:solidFill>
            <a:schemeClr val="tx2">
              <a:lumMod val="75000"/>
            </a:schemeClr>
          </a:solidFill>
        </p:spPr>
        <p:txBody>
          <a:bodyPr wrap="none">
            <a:spAutoFit/>
          </a:bodyPr>
          <a:lstStyle/>
          <a:p>
            <a:pPr marL="90805" marR="0" lvl="0" indent="0" algn="l" defTabSz="914400" rtl="0" eaLnBrk="1" fontAlgn="auto" latinLnBrk="0" hangingPunct="1">
              <a:lnSpc>
                <a:spcPct val="100000"/>
              </a:lnSpc>
              <a:spcBef>
                <a:spcPts val="350"/>
              </a:spcBef>
              <a:spcAft>
                <a:spcPts val="0"/>
              </a:spcAft>
              <a:buClrTx/>
              <a:buSzTx/>
              <a:buFontTx/>
              <a:buNone/>
              <a:tabLst/>
              <a:defRPr/>
            </a:pPr>
            <a:r>
              <a:rPr kumimoji="0" lang="en-US" sz="3600" b="0" i="0" u="none" strike="noStrike" kern="1200" cap="none" spc="0" normalizeH="0" baseline="0" noProof="0" dirty="0">
                <a:ln>
                  <a:noFill/>
                </a:ln>
                <a:solidFill>
                  <a:srgbClr val="92D050"/>
                </a:solidFill>
                <a:effectLst/>
                <a:uLnTx/>
                <a:uFillTx/>
                <a:latin typeface="Cambria"/>
                <a:ea typeface="Calibri"/>
                <a:cs typeface="Calibri"/>
              </a:rPr>
              <a:t>The Application for Benefits Eligibility</a:t>
            </a:r>
            <a:endParaRPr kumimoji="0" lang="en-US" sz="3600" b="0" i="0" u="none" strike="noStrike" kern="1200" cap="none" spc="0" normalizeH="0" baseline="0" noProof="0" dirty="0">
              <a:ln>
                <a:noFill/>
              </a:ln>
              <a:solidFill>
                <a:prstClr val="black"/>
              </a:solidFill>
              <a:effectLst/>
              <a:uLnTx/>
              <a:uFillTx/>
              <a:latin typeface="Calibri"/>
              <a:ea typeface="Calibri"/>
              <a:cs typeface="Calibri"/>
            </a:endParaRPr>
          </a:p>
        </p:txBody>
      </p:sp>
      <p:pic>
        <p:nvPicPr>
          <p:cNvPr id="3077" name="image6.png">
            <a:extLst>
              <a:ext uri="{FF2B5EF4-FFF2-40B4-BE49-F238E27FC236}">
                <a16:creationId xmlns:a16="http://schemas.microsoft.com/office/drawing/2014/main" id="{DD0A7AA4-44F0-47C3-BA98-67C93DB1A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343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5">
            <a:extLst>
              <a:ext uri="{FF2B5EF4-FFF2-40B4-BE49-F238E27FC236}">
                <a16:creationId xmlns:a16="http://schemas.microsoft.com/office/drawing/2014/main" id="{9363B69A-7236-4A1A-B082-731C669DBF6E}"/>
              </a:ext>
            </a:extLst>
          </p:cNvPr>
          <p:cNvSpPr>
            <a:spLocks noChangeArrowheads="1"/>
          </p:cNvSpPr>
          <p:nvPr/>
        </p:nvSpPr>
        <p:spPr bwMode="auto">
          <a:xfrm>
            <a:off x="0" y="3810000"/>
            <a:ext cx="6248400" cy="199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858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fontAlgn="base">
              <a:spcBef>
                <a:spcPts val="738"/>
              </a:spcBef>
              <a:spcAft>
                <a:spcPct val="0"/>
              </a:spcAft>
              <a:defRPr/>
            </a:pPr>
            <a:r>
              <a:rPr lang="en-US" altLang="en-US" sz="3200" b="1" dirty="0">
                <a:solidFill>
                  <a:srgbClr val="92D050"/>
                </a:solidFill>
                <a:ea typeface="Calibri" panose="020F0502020204030204" pitchFamily="34" charset="0"/>
                <a:cs typeface="Calibri" panose="020F0502020204030204" pitchFamily="34" charset="0"/>
              </a:rPr>
              <a:t>The ABE Partner Portal</a:t>
            </a:r>
          </a:p>
          <a:p>
            <a:pPr marL="685800" marR="0" lvl="0" indent="0" algn="l" defTabSz="914400" rtl="0" eaLnBrk="1" fontAlgn="base" latinLnBrk="0" hangingPunct="1">
              <a:spcBef>
                <a:spcPts val="738"/>
              </a:spcBef>
              <a:spcAft>
                <a:spcPct val="0"/>
              </a:spcAft>
              <a:buClrTx/>
              <a:buSzTx/>
              <a:buFontTx/>
              <a:buNone/>
              <a:tabLst/>
              <a:defRPr/>
            </a:pPr>
            <a:r>
              <a:rPr kumimoji="0" lang="en-US" altLang="en-US" sz="3200" b="1" i="0" u="none" strike="noStrike" kern="1200" cap="none" spc="0" normalizeH="0" baseline="0" noProof="0" dirty="0">
                <a:ln>
                  <a:noFill/>
                </a:ln>
                <a:solidFill>
                  <a:srgbClr val="92D050"/>
                </a:solidFill>
                <a:effectLst/>
                <a:uLnTx/>
                <a:uFillTx/>
                <a:latin typeface="Calibri" panose="020F0502020204030204" pitchFamily="34" charset="0"/>
                <a:ea typeface="Calibri" panose="020F0502020204030204" pitchFamily="34" charset="0"/>
                <a:cs typeface="Calibri" panose="020F0502020204030204" pitchFamily="34" charset="0"/>
              </a:rPr>
              <a:t>An Introduction for Hospitals </a:t>
            </a:r>
            <a:r>
              <a:rPr kumimoji="0" lang="en-US" altLang="en-US" sz="1800" b="0" i="0" u="none" strike="noStrike" kern="1200" cap="none" spc="0" normalizeH="0" baseline="0" noProof="0" dirty="0">
                <a:ln>
                  <a:noFill/>
                </a:ln>
                <a:solidFill>
                  <a:srgbClr val="001F76"/>
                </a:solidFill>
                <a:effectLst/>
                <a:uLnTx/>
                <a:uFillTx/>
                <a:latin typeface="Calibri" panose="020F0502020204030204" pitchFamily="34" charset="0"/>
                <a:ea typeface="Calibri" panose="020F0502020204030204" pitchFamily="34" charset="0"/>
                <a:cs typeface="Calibri" panose="020F0502020204030204" pitchFamily="34" charset="0"/>
              </a:rPr>
              <a:t>Illinois Department of Healthcare &amp; Family Services (HFS) Illinois Department of Human Services (DHS)</a:t>
            </a:r>
          </a:p>
          <a:p>
            <a:pPr marL="685800" marR="0" lvl="0" indent="0" algn="l" defTabSz="914400" rtl="0" eaLnBrk="1" fontAlgn="base" latinLnBrk="0" hangingPunct="1">
              <a:lnSpc>
                <a:spcPct val="100000"/>
              </a:lnSpc>
              <a:spcBef>
                <a:spcPct val="0"/>
              </a:spcBef>
              <a:spcAft>
                <a:spcPct val="0"/>
              </a:spcAft>
              <a:buClrTx/>
              <a:buSzTx/>
              <a:buFontTx/>
              <a:buNone/>
              <a:tabLst/>
              <a:defRPr/>
            </a:pPr>
            <a:r>
              <a:rPr lang="en-US" altLang="en-US" dirty="0">
                <a:solidFill>
                  <a:srgbClr val="001F76"/>
                </a:solidFill>
                <a:ea typeface="Calibri" panose="020F0502020204030204" pitchFamily="34" charset="0"/>
                <a:cs typeface="Calibri" panose="020F0502020204030204" pitchFamily="34" charset="0"/>
              </a:rPr>
              <a:t>November </a:t>
            </a:r>
            <a:r>
              <a:rPr kumimoji="0" lang="en-US" altLang="en-US" sz="1800" b="0" i="0" u="none" strike="noStrike" kern="1200" cap="none" spc="0" normalizeH="0" baseline="0" noProof="0" dirty="0">
                <a:ln>
                  <a:noFill/>
                </a:ln>
                <a:solidFill>
                  <a:srgbClr val="001F76"/>
                </a:solidFill>
                <a:effectLst/>
                <a:uLnTx/>
                <a:uFillTx/>
                <a:latin typeface="Calibri" panose="020F0502020204030204" pitchFamily="34" charset="0"/>
                <a:ea typeface="Calibri" panose="020F0502020204030204" pitchFamily="34" charset="0"/>
                <a:cs typeface="Calibri" panose="020F0502020204030204" pitchFamily="34" charset="0"/>
              </a:rPr>
              <a:t>2019</a:t>
            </a: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2E5F611F-E17F-487A-B6A8-E06317E605B6}"/>
              </a:ext>
            </a:extLst>
          </p:cNvPr>
          <p:cNvSpPr>
            <a:spLocks noGrp="1"/>
          </p:cNvSpPr>
          <p:nvPr>
            <p:ph type="sldNum" sz="quarter" idx="10"/>
          </p:nvPr>
        </p:nvSpPr>
        <p:spPr/>
        <p:txBody>
          <a:bodyPr/>
          <a:lstStyle/>
          <a:p>
            <a:pPr>
              <a:defRPr/>
            </a:pPr>
            <a:fld id="{49F27B95-0AAC-42F6-AA7B-754C54DF1F76}"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16F70-B1C0-4946-9144-44E940213C24}"/>
              </a:ext>
            </a:extLst>
          </p:cNvPr>
          <p:cNvSpPr>
            <a:spLocks noGrp="1"/>
          </p:cNvSpPr>
          <p:nvPr>
            <p:ph type="title"/>
          </p:nvPr>
        </p:nvSpPr>
        <p:spPr>
          <a:xfrm>
            <a:off x="228600" y="274638"/>
            <a:ext cx="8229600" cy="1143000"/>
          </a:xfrm>
        </p:spPr>
        <p:txBody>
          <a:bodyPr/>
          <a:lstStyle/>
          <a:p>
            <a:pPr fontAlgn="auto">
              <a:spcAft>
                <a:spcPts val="0"/>
              </a:spcAft>
              <a:defRPr/>
            </a:pPr>
            <a:r>
              <a:rPr lang="en-US" sz="3600" dirty="0"/>
              <a:t>Setting up your ABE Partner Portal Account</a:t>
            </a:r>
          </a:p>
        </p:txBody>
      </p:sp>
      <p:sp>
        <p:nvSpPr>
          <p:cNvPr id="13315" name="Content Placeholder 2">
            <a:extLst>
              <a:ext uri="{FF2B5EF4-FFF2-40B4-BE49-F238E27FC236}">
                <a16:creationId xmlns:a16="http://schemas.microsoft.com/office/drawing/2014/main" id="{799118AF-B17A-475D-9C21-D4557CE64224}"/>
              </a:ext>
            </a:extLst>
          </p:cNvPr>
          <p:cNvSpPr>
            <a:spLocks noGrp="1" noChangeArrowheads="1"/>
          </p:cNvSpPr>
          <p:nvPr>
            <p:ph idx="1"/>
          </p:nvPr>
        </p:nvSpPr>
        <p:spPr/>
        <p:txBody>
          <a:bodyPr/>
          <a:lstStyle/>
          <a:p>
            <a:pPr marL="114300" indent="0">
              <a:buFont typeface="Arial" panose="020B0604020202020204" pitchFamily="34" charset="0"/>
              <a:buNone/>
            </a:pPr>
            <a:r>
              <a:rPr lang="en-US" altLang="en-US"/>
              <a:t>From the ABE Homepage (</a:t>
            </a:r>
            <a:r>
              <a:rPr lang="en-US" altLang="en-US">
                <a:hlinkClick r:id="rId3"/>
              </a:rPr>
              <a:t>ABE.Illinois.gov</a:t>
            </a:r>
            <a:r>
              <a:rPr lang="en-US" altLang="en-US"/>
              <a:t>), choose the ABE Partner Login link. You will use this link each time you return to ABE. Do NOT use the Login button in the upper right corner of the homepage.</a:t>
            </a:r>
          </a:p>
          <a:p>
            <a:pPr marL="114300" indent="0">
              <a:buFont typeface="Arial" panose="020B0604020202020204" pitchFamily="34" charset="0"/>
              <a:buNone/>
            </a:pPr>
            <a:endParaRPr lang="en-US" altLang="en-US"/>
          </a:p>
        </p:txBody>
      </p:sp>
      <p:sp>
        <p:nvSpPr>
          <p:cNvPr id="13316" name="Slide Number Placeholder 3">
            <a:extLst>
              <a:ext uri="{FF2B5EF4-FFF2-40B4-BE49-F238E27FC236}">
                <a16:creationId xmlns:a16="http://schemas.microsoft.com/office/drawing/2014/main" id="{9929C789-6B08-4130-A6A9-703254B929A5}"/>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F9DDE13-08FE-46C3-A6FD-BEA175859B82}" type="slidenum">
              <a:rPr lang="en-US" altLang="en-US">
                <a:solidFill>
                  <a:srgbClr val="FFFFFF"/>
                </a:solidFill>
              </a:rPr>
              <a:pPr fontAlgn="base">
                <a:spcBef>
                  <a:spcPct val="0"/>
                </a:spcBef>
                <a:spcAft>
                  <a:spcPct val="0"/>
                </a:spcAft>
              </a:pPr>
              <a:t>10</a:t>
            </a:fld>
            <a:endParaRPr lang="en-US" altLang="en-US">
              <a:solidFill>
                <a:srgbClr val="FFFFFF"/>
              </a:solidFill>
            </a:endParaRPr>
          </a:p>
        </p:txBody>
      </p:sp>
      <p:pic>
        <p:nvPicPr>
          <p:cNvPr id="13317" name="Picture 2">
            <a:extLst>
              <a:ext uri="{FF2B5EF4-FFF2-40B4-BE49-F238E27FC236}">
                <a16:creationId xmlns:a16="http://schemas.microsoft.com/office/drawing/2014/main" id="{67066AA9-21D4-4EBE-9E9F-9B1A706713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3124200"/>
            <a:ext cx="9388475"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26366-579E-48C0-AC94-A34EFF266C5E}"/>
              </a:ext>
            </a:extLst>
          </p:cNvPr>
          <p:cNvSpPr>
            <a:spLocks noGrp="1"/>
          </p:cNvSpPr>
          <p:nvPr>
            <p:ph type="title"/>
          </p:nvPr>
        </p:nvSpPr>
        <p:spPr>
          <a:xfrm>
            <a:off x="457200" y="274638"/>
            <a:ext cx="7620000" cy="2087562"/>
          </a:xfrm>
        </p:spPr>
        <p:txBody>
          <a:bodyPr/>
          <a:lstStyle/>
          <a:p>
            <a:pPr fontAlgn="auto">
              <a:spcAft>
                <a:spcPts val="0"/>
              </a:spcAft>
              <a:defRPr/>
            </a:pPr>
            <a:br>
              <a:rPr lang="en-US" sz="3600" dirty="0"/>
            </a:br>
            <a:br>
              <a:rPr lang="en-US" sz="3600" dirty="0"/>
            </a:br>
            <a:r>
              <a:rPr lang="en-US" sz="3600" dirty="0"/>
              <a:t>Setting up an Account , cont’d</a:t>
            </a:r>
            <a:br>
              <a:rPr lang="en-US" sz="3600" dirty="0"/>
            </a:br>
            <a:br>
              <a:rPr lang="en-US" sz="3600" dirty="0"/>
            </a:br>
            <a:br>
              <a:rPr lang="en-US" sz="3600" dirty="0"/>
            </a:br>
            <a:r>
              <a:rPr lang="en-US" sz="2000" dirty="0">
                <a:solidFill>
                  <a:schemeClr val="tx1"/>
                </a:solidFill>
              </a:rPr>
              <a:t>Click the, </a:t>
            </a:r>
            <a:r>
              <a:rPr lang="en-US" sz="2000" b="1" dirty="0">
                <a:solidFill>
                  <a:schemeClr val="tx1"/>
                </a:solidFill>
              </a:rPr>
              <a:t>[Create a new ABE User ID and Password] </a:t>
            </a:r>
            <a:r>
              <a:rPr lang="en-US" sz="2000" dirty="0">
                <a:solidFill>
                  <a:schemeClr val="tx1"/>
                </a:solidFill>
              </a:rPr>
              <a:t>link at the bottom of the screen. </a:t>
            </a:r>
          </a:p>
        </p:txBody>
      </p:sp>
      <p:pic>
        <p:nvPicPr>
          <p:cNvPr id="15363" name="Picture 2">
            <a:extLst>
              <a:ext uri="{FF2B5EF4-FFF2-40B4-BE49-F238E27FC236}">
                <a16:creationId xmlns:a16="http://schemas.microsoft.com/office/drawing/2014/main" id="{D034F921-C593-4FC5-AEEA-5F0BFB7812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3124200"/>
            <a:ext cx="6642100" cy="30861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Slide Number Placeholder 2">
            <a:extLst>
              <a:ext uri="{FF2B5EF4-FFF2-40B4-BE49-F238E27FC236}">
                <a16:creationId xmlns:a16="http://schemas.microsoft.com/office/drawing/2014/main" id="{B29AA463-CE75-4EE9-951B-BCB9990D171A}"/>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F41F830-0798-445F-B089-F4C256067C3A}" type="slidenum">
              <a:rPr lang="en-US" altLang="en-US">
                <a:solidFill>
                  <a:srgbClr val="FFFFFF"/>
                </a:solidFill>
              </a:rPr>
              <a:pPr fontAlgn="base">
                <a:spcBef>
                  <a:spcPct val="0"/>
                </a:spcBef>
                <a:spcAft>
                  <a:spcPct val="0"/>
                </a:spcAft>
              </a:pPr>
              <a:t>11</a:t>
            </a:fld>
            <a:endParaRPr lang="en-US" altLang="en-US">
              <a:solidFill>
                <a:srgbClr val="FFFFFF"/>
              </a:solidFill>
            </a:endParaRPr>
          </a:p>
        </p:txBody>
      </p:sp>
      <p:pic>
        <p:nvPicPr>
          <p:cNvPr id="15365" name="Picture 2">
            <a:extLst>
              <a:ext uri="{FF2B5EF4-FFF2-40B4-BE49-F238E27FC236}">
                <a16:creationId xmlns:a16="http://schemas.microsoft.com/office/drawing/2014/main" id="{CDDC3B97-BE51-42BC-97BF-807E84450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33375"/>
            <a:ext cx="103663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94A15-733B-4A43-9AC7-3F175FA7D58F}"/>
              </a:ext>
            </a:extLst>
          </p:cNvPr>
          <p:cNvSpPr>
            <a:spLocks noGrp="1"/>
          </p:cNvSpPr>
          <p:nvPr>
            <p:ph type="title"/>
          </p:nvPr>
        </p:nvSpPr>
        <p:spPr/>
        <p:txBody>
          <a:bodyPr/>
          <a:lstStyle/>
          <a:p>
            <a:pPr fontAlgn="auto">
              <a:spcAft>
                <a:spcPts val="0"/>
              </a:spcAft>
              <a:defRPr/>
            </a:pPr>
            <a:r>
              <a:rPr lang="en-US" sz="3600" dirty="0"/>
              <a:t>Section 1: User Information</a:t>
            </a:r>
          </a:p>
        </p:txBody>
      </p:sp>
      <p:sp>
        <p:nvSpPr>
          <p:cNvPr id="16387" name="Content Placeholder 2">
            <a:extLst>
              <a:ext uri="{FF2B5EF4-FFF2-40B4-BE49-F238E27FC236}">
                <a16:creationId xmlns:a16="http://schemas.microsoft.com/office/drawing/2014/main" id="{95EA154D-6EF5-43E0-A73C-E2F9C590D093}"/>
              </a:ext>
            </a:extLst>
          </p:cNvPr>
          <p:cNvSpPr>
            <a:spLocks noGrp="1" noChangeArrowheads="1"/>
          </p:cNvSpPr>
          <p:nvPr>
            <p:ph idx="1"/>
          </p:nvPr>
        </p:nvSpPr>
        <p:spPr>
          <a:xfrm>
            <a:off x="457200" y="1219200"/>
            <a:ext cx="7620000" cy="5181600"/>
          </a:xfrm>
        </p:spPr>
        <p:txBody>
          <a:bodyPr/>
          <a:lstStyle/>
          <a:p>
            <a:r>
              <a:rPr lang="en-US" altLang="en-US" sz="1800"/>
              <a:t>Enter information about yourself and your organization type. </a:t>
            </a:r>
            <a:r>
              <a:rPr lang="en-US" altLang="en-US" sz="1800" b="1" u="sng"/>
              <a:t>Email entered should be your work email! </a:t>
            </a:r>
            <a:r>
              <a:rPr lang="en-US" altLang="en-US" sz="1800"/>
              <a:t>This increases the security of your account and  DHS/HFS Data. </a:t>
            </a:r>
          </a:p>
        </p:txBody>
      </p:sp>
      <p:sp>
        <p:nvSpPr>
          <p:cNvPr id="16388" name="Slide Number Placeholder 3">
            <a:extLst>
              <a:ext uri="{FF2B5EF4-FFF2-40B4-BE49-F238E27FC236}">
                <a16:creationId xmlns:a16="http://schemas.microsoft.com/office/drawing/2014/main" id="{85360060-A586-4BDD-AC9B-55720E31BEF7}"/>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373AC3A-C664-4E9C-AF41-C5ABABE369D6}" type="slidenum">
              <a:rPr lang="en-US" altLang="en-US">
                <a:solidFill>
                  <a:srgbClr val="FFFFFF"/>
                </a:solidFill>
              </a:rPr>
              <a:pPr fontAlgn="base">
                <a:spcBef>
                  <a:spcPct val="0"/>
                </a:spcBef>
                <a:spcAft>
                  <a:spcPct val="0"/>
                </a:spcAft>
              </a:pPr>
              <a:t>12</a:t>
            </a:fld>
            <a:endParaRPr lang="en-US" altLang="en-US">
              <a:solidFill>
                <a:srgbClr val="FFFFFF"/>
              </a:solidFill>
            </a:endParaRPr>
          </a:p>
        </p:txBody>
      </p:sp>
      <p:pic>
        <p:nvPicPr>
          <p:cNvPr id="16389" name="Picture 4">
            <a:extLst>
              <a:ext uri="{FF2B5EF4-FFF2-40B4-BE49-F238E27FC236}">
                <a16:creationId xmlns:a16="http://schemas.microsoft.com/office/drawing/2014/main" id="{B42DA851-82FF-4E7D-97B2-4F9D530A47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509838"/>
            <a:ext cx="5959475" cy="4068762"/>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6390" name="TextBox 5">
            <a:extLst>
              <a:ext uri="{FF2B5EF4-FFF2-40B4-BE49-F238E27FC236}">
                <a16:creationId xmlns:a16="http://schemas.microsoft.com/office/drawing/2014/main" id="{4D75AF4C-AB1A-4F18-9CE3-1DFA43E80A6F}"/>
              </a:ext>
            </a:extLst>
          </p:cNvPr>
          <p:cNvSpPr txBox="1">
            <a:spLocks noChangeArrowheads="1"/>
          </p:cNvSpPr>
          <p:nvPr/>
        </p:nvSpPr>
        <p:spPr bwMode="auto">
          <a:xfrm>
            <a:off x="1524000" y="4191000"/>
            <a:ext cx="1066800" cy="369888"/>
          </a:xfrm>
          <a:prstGeom prst="rect">
            <a:avLst/>
          </a:prstGeom>
          <a:noFill/>
          <a:ln w="28575">
            <a:solidFill>
              <a:srgbClr val="E78C1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002">
            <a:extLst>
              <a:ext uri="{FF2B5EF4-FFF2-40B4-BE49-F238E27FC236}">
                <a16:creationId xmlns:a16="http://schemas.microsoft.com/office/drawing/2014/main" id="{865F6014-C735-4C28-A624-348C227F6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30463"/>
            <a:ext cx="6477000"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2E71121-CA4D-464F-B38D-F3323E26B1A8}"/>
              </a:ext>
            </a:extLst>
          </p:cNvPr>
          <p:cNvSpPr>
            <a:spLocks noGrp="1"/>
          </p:cNvSpPr>
          <p:nvPr>
            <p:ph type="title"/>
          </p:nvPr>
        </p:nvSpPr>
        <p:spPr>
          <a:xfrm>
            <a:off x="457200" y="76200"/>
            <a:ext cx="7620000" cy="1341438"/>
          </a:xfrm>
        </p:spPr>
        <p:txBody>
          <a:bodyPr/>
          <a:lstStyle/>
          <a:p>
            <a:pPr fontAlgn="auto">
              <a:spcAft>
                <a:spcPts val="0"/>
              </a:spcAft>
              <a:defRPr/>
            </a:pPr>
            <a:r>
              <a:rPr lang="en-US" sz="3600" dirty="0"/>
              <a:t>User Information, cont’d</a:t>
            </a:r>
          </a:p>
        </p:txBody>
      </p:sp>
      <p:sp>
        <p:nvSpPr>
          <p:cNvPr id="18436" name="Content Placeholder 2">
            <a:extLst>
              <a:ext uri="{FF2B5EF4-FFF2-40B4-BE49-F238E27FC236}">
                <a16:creationId xmlns:a16="http://schemas.microsoft.com/office/drawing/2014/main" id="{35A13727-BB47-4C27-8E13-D07B5EA233AE}"/>
              </a:ext>
            </a:extLst>
          </p:cNvPr>
          <p:cNvSpPr>
            <a:spLocks noGrp="1" noChangeArrowheads="1"/>
          </p:cNvSpPr>
          <p:nvPr>
            <p:ph idx="1"/>
          </p:nvPr>
        </p:nvSpPr>
        <p:spPr>
          <a:xfrm>
            <a:off x="457200" y="1066800"/>
            <a:ext cx="7620000" cy="5715000"/>
          </a:xfrm>
        </p:spPr>
        <p:txBody>
          <a:bodyPr/>
          <a:lstStyle/>
          <a:p>
            <a:pPr marL="114300" indent="0">
              <a:buFont typeface="Arial" panose="020B0604020202020204" pitchFamily="34" charset="0"/>
              <a:buNone/>
            </a:pPr>
            <a:r>
              <a:rPr lang="en-US" altLang="en-US" sz="1800"/>
              <a:t>Type of User: </a:t>
            </a:r>
          </a:p>
          <a:p>
            <a:pPr lvl="1"/>
            <a:r>
              <a:rPr lang="en-US" altLang="en-US" sz="1400"/>
              <a:t>A regular user for a provider certified to submit a Report of Birth (everyone).</a:t>
            </a:r>
          </a:p>
          <a:p>
            <a:pPr lvl="1"/>
            <a:r>
              <a:rPr lang="en-US" altLang="en-US" sz="1400"/>
              <a:t>A designated Agency Security Administrator (ASA) –ASAs must select </a:t>
            </a:r>
            <a:r>
              <a:rPr lang="en-US" altLang="en-US" sz="1400" b="1"/>
              <a:t>BOTH </a:t>
            </a:r>
            <a:r>
              <a:rPr lang="en-US" altLang="en-US" sz="1400"/>
              <a:t>categories.   The first ASA to register  is considered the  </a:t>
            </a:r>
            <a:r>
              <a:rPr lang="en-US" altLang="en-US" sz="1400" b="1"/>
              <a:t>“Primary ASA”</a:t>
            </a:r>
            <a:r>
              <a:rPr lang="en-US" altLang="en-US" sz="1400"/>
              <a:t> and will be responsible for carrying out the ASA tasks and responsibilities.</a:t>
            </a:r>
          </a:p>
          <a:p>
            <a:pPr marL="114300" indent="0">
              <a:buFont typeface="Arial" panose="020B0604020202020204" pitchFamily="34" charset="0"/>
              <a:buNone/>
            </a:pPr>
            <a:endParaRPr lang="en-US" altLang="en-US" sz="1800"/>
          </a:p>
          <a:p>
            <a:pPr marL="114300" indent="0">
              <a:buFont typeface="Arial" panose="020B0604020202020204" pitchFamily="34" charset="0"/>
              <a:buNone/>
            </a:pPr>
            <a:endParaRPr lang="en-US" altLang="en-US" sz="1800"/>
          </a:p>
        </p:txBody>
      </p:sp>
      <p:sp>
        <p:nvSpPr>
          <p:cNvPr id="18437" name="Slide Number Placeholder 3">
            <a:extLst>
              <a:ext uri="{FF2B5EF4-FFF2-40B4-BE49-F238E27FC236}">
                <a16:creationId xmlns:a16="http://schemas.microsoft.com/office/drawing/2014/main" id="{B30932D9-B1CE-432A-B383-67B6DC68DEC9}"/>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F087543-82AE-453B-98A7-1E9B90F1E393}" type="slidenum">
              <a:rPr lang="en-US" altLang="en-US">
                <a:solidFill>
                  <a:srgbClr val="FFFFFF"/>
                </a:solidFill>
              </a:rPr>
              <a:pPr fontAlgn="base">
                <a:spcBef>
                  <a:spcPct val="0"/>
                </a:spcBef>
                <a:spcAft>
                  <a:spcPct val="0"/>
                </a:spcAft>
              </a:pPr>
              <a:t>13</a:t>
            </a:fld>
            <a:endParaRPr lang="en-US" altLang="en-US">
              <a:solidFill>
                <a:srgbClr val="FFFFFF"/>
              </a:solidFill>
            </a:endParaRPr>
          </a:p>
        </p:txBody>
      </p:sp>
      <p:sp>
        <p:nvSpPr>
          <p:cNvPr id="18438" name="TextBox 5">
            <a:extLst>
              <a:ext uri="{FF2B5EF4-FFF2-40B4-BE49-F238E27FC236}">
                <a16:creationId xmlns:a16="http://schemas.microsoft.com/office/drawing/2014/main" id="{7EFCCEF9-CF39-4CA5-A5AC-CDFF5CCC8E20}"/>
              </a:ext>
            </a:extLst>
          </p:cNvPr>
          <p:cNvSpPr txBox="1">
            <a:spLocks noChangeArrowheads="1"/>
          </p:cNvSpPr>
          <p:nvPr/>
        </p:nvSpPr>
        <p:spPr bwMode="auto">
          <a:xfrm>
            <a:off x="990600" y="3048000"/>
            <a:ext cx="4419600" cy="228600"/>
          </a:xfrm>
          <a:prstGeom prst="rect">
            <a:avLst/>
          </a:prstGeom>
          <a:noFill/>
          <a:ln w="28575">
            <a:solidFill>
              <a:srgbClr val="E78C1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18439" name="TextBox 6">
            <a:extLst>
              <a:ext uri="{FF2B5EF4-FFF2-40B4-BE49-F238E27FC236}">
                <a16:creationId xmlns:a16="http://schemas.microsoft.com/office/drawing/2014/main" id="{F777B4E7-6EDE-48F0-9703-E9768D9E6602}"/>
              </a:ext>
            </a:extLst>
          </p:cNvPr>
          <p:cNvSpPr txBox="1">
            <a:spLocks noChangeArrowheads="1"/>
          </p:cNvSpPr>
          <p:nvPr/>
        </p:nvSpPr>
        <p:spPr bwMode="auto">
          <a:xfrm>
            <a:off x="990600" y="3733800"/>
            <a:ext cx="3886200" cy="160338"/>
          </a:xfrm>
          <a:prstGeom prst="rect">
            <a:avLst/>
          </a:prstGeom>
          <a:noFill/>
          <a:ln w="28575">
            <a:solidFill>
              <a:srgbClr val="E78C1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39F6-F3E8-465E-BF4E-D0BF319D8172}"/>
              </a:ext>
            </a:extLst>
          </p:cNvPr>
          <p:cNvSpPr>
            <a:spLocks noGrp="1"/>
          </p:cNvSpPr>
          <p:nvPr>
            <p:ph type="title"/>
          </p:nvPr>
        </p:nvSpPr>
        <p:spPr>
          <a:xfrm>
            <a:off x="457200" y="914400"/>
            <a:ext cx="7620000" cy="1295400"/>
          </a:xfrm>
        </p:spPr>
        <p:txBody>
          <a:bodyPr/>
          <a:lstStyle/>
          <a:p>
            <a:pPr fontAlgn="auto">
              <a:spcAft>
                <a:spcPts val="0"/>
              </a:spcAft>
              <a:defRPr/>
            </a:pPr>
            <a:br>
              <a:rPr lang="en-US" sz="3600" dirty="0"/>
            </a:br>
            <a:r>
              <a:rPr lang="en-US" sz="3600" dirty="0"/>
              <a:t>Important Information!</a:t>
            </a:r>
            <a:br>
              <a:rPr lang="en-US" sz="3600" dirty="0"/>
            </a:br>
            <a:br>
              <a:rPr lang="en-US" sz="3600" dirty="0"/>
            </a:br>
            <a:br>
              <a:rPr lang="en-US" sz="3600" dirty="0"/>
            </a:br>
            <a:r>
              <a:rPr lang="en-US" sz="1800" dirty="0"/>
              <a:t>As part of Partner Portal account creation you must check this box. Be careful to read  and understand this requirement. </a:t>
            </a:r>
          </a:p>
        </p:txBody>
      </p:sp>
      <p:pic>
        <p:nvPicPr>
          <p:cNvPr id="20483" name="Picture 2">
            <a:extLst>
              <a:ext uri="{FF2B5EF4-FFF2-40B4-BE49-F238E27FC236}">
                <a16:creationId xmlns:a16="http://schemas.microsoft.com/office/drawing/2014/main" id="{7E47BCC9-A684-4336-8E9F-445413A2C5B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3114675"/>
            <a:ext cx="7162800" cy="17716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4" name="Slide Number Placeholder 2">
            <a:extLst>
              <a:ext uri="{FF2B5EF4-FFF2-40B4-BE49-F238E27FC236}">
                <a16:creationId xmlns:a16="http://schemas.microsoft.com/office/drawing/2014/main" id="{FF21AA69-6828-428D-8717-A43B294CBF46}"/>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2F2F4C8-853E-4326-9522-7DD2DCE51C24}" type="slidenum">
              <a:rPr lang="en-US" altLang="en-US">
                <a:solidFill>
                  <a:srgbClr val="FFFFFF"/>
                </a:solidFill>
              </a:rPr>
              <a:pPr fontAlgn="base">
                <a:spcBef>
                  <a:spcPct val="0"/>
                </a:spcBef>
                <a:spcAft>
                  <a:spcPct val="0"/>
                </a:spcAft>
              </a:pPr>
              <a:t>14</a:t>
            </a:fld>
            <a:endParaRPr lang="en-US" altLang="en-US">
              <a:solidFill>
                <a:srgbClr val="FFFFFF"/>
              </a:solidFill>
            </a:endParaRPr>
          </a:p>
        </p:txBody>
      </p:sp>
      <p:pic>
        <p:nvPicPr>
          <p:cNvPr id="20485" name="Picture 2" descr="C:\Users\Margaret.dunne\AppData\Local\Microsoft\Windows\Temporary Internet Files\Content.IE5\COMVL67N\Nuvola_apps_important_yellow.svg[1].png">
            <a:extLst>
              <a:ext uri="{FF2B5EF4-FFF2-40B4-BE49-F238E27FC236}">
                <a16:creationId xmlns:a16="http://schemas.microsoft.com/office/drawing/2014/main" id="{AAF05528-A62B-46AB-91E8-7B63866A1B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81000"/>
            <a:ext cx="20113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6B298-A3CE-4950-B3E2-0797CC17D5E4}"/>
              </a:ext>
            </a:extLst>
          </p:cNvPr>
          <p:cNvSpPr>
            <a:spLocks noGrp="1"/>
          </p:cNvSpPr>
          <p:nvPr>
            <p:ph type="title"/>
          </p:nvPr>
        </p:nvSpPr>
        <p:spPr>
          <a:xfrm>
            <a:off x="304800" y="274638"/>
            <a:ext cx="8001000" cy="1143000"/>
          </a:xfrm>
        </p:spPr>
        <p:txBody>
          <a:bodyPr/>
          <a:lstStyle/>
          <a:p>
            <a:pPr fontAlgn="auto">
              <a:spcAft>
                <a:spcPts val="0"/>
              </a:spcAft>
              <a:defRPr/>
            </a:pPr>
            <a:r>
              <a:rPr lang="en-US" sz="3600" dirty="0"/>
              <a:t>Section 2: Provider User ID and Password</a:t>
            </a:r>
          </a:p>
        </p:txBody>
      </p:sp>
      <p:sp>
        <p:nvSpPr>
          <p:cNvPr id="3" name="Content Placeholder 2">
            <a:extLst>
              <a:ext uri="{FF2B5EF4-FFF2-40B4-BE49-F238E27FC236}">
                <a16:creationId xmlns:a16="http://schemas.microsoft.com/office/drawing/2014/main" id="{3264228C-5388-4883-A8E3-F479C4DD79D2}"/>
              </a:ext>
            </a:extLst>
          </p:cNvPr>
          <p:cNvSpPr>
            <a:spLocks noGrp="1"/>
          </p:cNvSpPr>
          <p:nvPr>
            <p:ph idx="1"/>
          </p:nvPr>
        </p:nvSpPr>
        <p:spPr>
          <a:xfrm>
            <a:off x="152400" y="1371600"/>
            <a:ext cx="2514600" cy="5029200"/>
          </a:xfrm>
        </p:spPr>
        <p:txBody>
          <a:bodyPr rtlCol="0">
            <a:normAutofit lnSpcReduction="10000"/>
          </a:bodyPr>
          <a:lstStyle/>
          <a:p>
            <a:pPr marL="114300" indent="0" fontAlgn="auto">
              <a:spcAft>
                <a:spcPts val="0"/>
              </a:spcAft>
              <a:buFont typeface="Arial" panose="020B0604020202020204" pitchFamily="34" charset="0"/>
              <a:buNone/>
              <a:defRPr/>
            </a:pPr>
            <a:r>
              <a:rPr lang="en-US" sz="1800" dirty="0"/>
              <a:t>Create a personal ABE User ID and Password that you will use to login to ABE on an ongoing basis.   The secret questions and responses you choose will be used as a security check if you need to recover or change your password. User IDs CANNOT be recovered.</a:t>
            </a:r>
          </a:p>
          <a:p>
            <a:pPr marL="114300" indent="0" fontAlgn="auto">
              <a:spcAft>
                <a:spcPts val="0"/>
              </a:spcAft>
              <a:buFont typeface="Arial" panose="020B0604020202020204" pitchFamily="34" charset="0"/>
              <a:buNone/>
              <a:defRPr/>
            </a:pPr>
            <a:endParaRPr lang="en-US" sz="1800" dirty="0"/>
          </a:p>
          <a:p>
            <a:pPr marL="114300" indent="0" fontAlgn="auto">
              <a:spcAft>
                <a:spcPts val="0"/>
              </a:spcAft>
              <a:buFont typeface="Arial" panose="020B0604020202020204" pitchFamily="34" charset="0"/>
              <a:buNone/>
              <a:defRPr/>
            </a:pPr>
            <a:r>
              <a:rPr lang="en-US" sz="1800" dirty="0"/>
              <a:t>You will be prompted to change your ABE password every 6 months.</a:t>
            </a:r>
          </a:p>
          <a:p>
            <a:pPr fontAlgn="auto">
              <a:spcAft>
                <a:spcPts val="0"/>
              </a:spcAft>
              <a:defRPr/>
            </a:pPr>
            <a:endParaRPr lang="en-US" dirty="0"/>
          </a:p>
        </p:txBody>
      </p:sp>
      <p:sp>
        <p:nvSpPr>
          <p:cNvPr id="21508" name="Slide Number Placeholder 4">
            <a:extLst>
              <a:ext uri="{FF2B5EF4-FFF2-40B4-BE49-F238E27FC236}">
                <a16:creationId xmlns:a16="http://schemas.microsoft.com/office/drawing/2014/main" id="{A98659E7-5C3E-49E4-9148-C1985391B018}"/>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0522B58-DC92-44EC-A834-8CBAC836DCFA}" type="slidenum">
              <a:rPr lang="en-US" altLang="en-US">
                <a:solidFill>
                  <a:srgbClr val="FFFFFF"/>
                </a:solidFill>
              </a:rPr>
              <a:pPr fontAlgn="base">
                <a:spcBef>
                  <a:spcPct val="0"/>
                </a:spcBef>
                <a:spcAft>
                  <a:spcPct val="0"/>
                </a:spcAft>
              </a:pPr>
              <a:t>15</a:t>
            </a:fld>
            <a:endParaRPr lang="en-US" altLang="en-US">
              <a:solidFill>
                <a:srgbClr val="FFFFFF"/>
              </a:solidFill>
            </a:endParaRPr>
          </a:p>
        </p:txBody>
      </p:sp>
      <p:pic>
        <p:nvPicPr>
          <p:cNvPr id="21509" name="Picture 2">
            <a:extLst>
              <a:ext uri="{FF2B5EF4-FFF2-40B4-BE49-F238E27FC236}">
                <a16:creationId xmlns:a16="http://schemas.microsoft.com/office/drawing/2014/main" id="{57034C63-D43A-4D51-A364-162E790B3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219200"/>
            <a:ext cx="595312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10" name="TextBox 3">
            <a:extLst>
              <a:ext uri="{FF2B5EF4-FFF2-40B4-BE49-F238E27FC236}">
                <a16:creationId xmlns:a16="http://schemas.microsoft.com/office/drawing/2014/main" id="{ACB83364-12DE-40B5-99DC-1C8D78EF43D3}"/>
              </a:ext>
            </a:extLst>
          </p:cNvPr>
          <p:cNvSpPr txBox="1">
            <a:spLocks noChangeArrowheads="1"/>
          </p:cNvSpPr>
          <p:nvPr/>
        </p:nvSpPr>
        <p:spPr bwMode="auto">
          <a:xfrm>
            <a:off x="2514600" y="2438400"/>
            <a:ext cx="2971800" cy="2462213"/>
          </a:xfrm>
          <a:prstGeom prst="rect">
            <a:avLst/>
          </a:prstGeom>
          <a:solidFill>
            <a:srgbClr val="EDA20D"/>
          </a:solidFill>
          <a:ln w="9525">
            <a:solidFill>
              <a:schemeClr val="tx2"/>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t>It is important to write down the answers to your security questions and store them in a secure location. </a:t>
            </a:r>
            <a:r>
              <a:rPr lang="en-US" altLang="en-US" sz="1400" b="1" dirty="0"/>
              <a:t>Passwords cannot be reset </a:t>
            </a:r>
            <a:r>
              <a:rPr lang="en-US" altLang="en-US" sz="1400" dirty="0"/>
              <a:t>without correct answers. If you are not able to reset your password, you will need to go through the Account creation process again. Accounts are “locked” after 3 unsuccessful password attempts. This lock last for 60 minutes.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F60D-CCE8-495B-BFAA-28BB05C88E8F}"/>
              </a:ext>
            </a:extLst>
          </p:cNvPr>
          <p:cNvSpPr>
            <a:spLocks noGrp="1"/>
          </p:cNvSpPr>
          <p:nvPr>
            <p:ph type="title"/>
          </p:nvPr>
        </p:nvSpPr>
        <p:spPr>
          <a:xfrm>
            <a:off x="304800" y="274638"/>
            <a:ext cx="7772400" cy="715962"/>
          </a:xfrm>
        </p:spPr>
        <p:txBody>
          <a:bodyPr/>
          <a:lstStyle/>
          <a:p>
            <a:pPr fontAlgn="auto">
              <a:spcAft>
                <a:spcPts val="0"/>
              </a:spcAft>
              <a:defRPr/>
            </a:pPr>
            <a:r>
              <a:rPr lang="en-US" sz="3600" dirty="0"/>
              <a:t>Section 3: Organization Information</a:t>
            </a:r>
          </a:p>
        </p:txBody>
      </p:sp>
      <p:sp>
        <p:nvSpPr>
          <p:cNvPr id="3" name="Content Placeholder 2">
            <a:extLst>
              <a:ext uri="{FF2B5EF4-FFF2-40B4-BE49-F238E27FC236}">
                <a16:creationId xmlns:a16="http://schemas.microsoft.com/office/drawing/2014/main" id="{9621539D-A2EC-45AE-83D6-F592216C795F}"/>
              </a:ext>
            </a:extLst>
          </p:cNvPr>
          <p:cNvSpPr>
            <a:spLocks noGrp="1"/>
          </p:cNvSpPr>
          <p:nvPr>
            <p:ph idx="1"/>
          </p:nvPr>
        </p:nvSpPr>
        <p:spPr>
          <a:xfrm>
            <a:off x="152400" y="1143000"/>
            <a:ext cx="8077200" cy="1789112"/>
          </a:xfrm>
        </p:spPr>
        <p:txBody>
          <a:bodyPr rtlCol="0">
            <a:normAutofit fontScale="62500" lnSpcReduction="20000"/>
          </a:bodyPr>
          <a:lstStyle/>
          <a:p>
            <a:pPr fontAlgn="auto">
              <a:spcAft>
                <a:spcPts val="0"/>
              </a:spcAft>
              <a:defRPr/>
            </a:pPr>
            <a:r>
              <a:rPr lang="en-US" sz="2900" dirty="0"/>
              <a:t>Once you enter your ABE user type and create a User ID and Password, Section 3 will display.</a:t>
            </a:r>
          </a:p>
          <a:p>
            <a:pPr fontAlgn="auto">
              <a:spcAft>
                <a:spcPts val="0"/>
              </a:spcAft>
              <a:defRPr/>
            </a:pPr>
            <a:r>
              <a:rPr lang="en-US" sz="2900" dirty="0"/>
              <a:t> Enter your Organization’s State of Illinois Medicaid Provider ID Number. Click </a:t>
            </a:r>
            <a:r>
              <a:rPr lang="en-US" sz="2900" b="1" dirty="0"/>
              <a:t>[Submit]. </a:t>
            </a:r>
            <a:r>
              <a:rPr lang="en-US" sz="2900" dirty="0"/>
              <a:t>If you do not know your HFS Provider ID, contact your office administrator or billing office. If you have checked regular user and ASA, two boxes will display – enter Provider Number in FIRST box only before clicking </a:t>
            </a:r>
            <a:r>
              <a:rPr lang="en-US" sz="2900" b="1" dirty="0"/>
              <a:t>[Submit]</a:t>
            </a:r>
          </a:p>
          <a:p>
            <a:pPr fontAlgn="auto">
              <a:spcAft>
                <a:spcPts val="0"/>
              </a:spcAft>
              <a:defRPr/>
            </a:pPr>
            <a:endParaRPr lang="en-US" dirty="0"/>
          </a:p>
        </p:txBody>
      </p:sp>
      <p:sp>
        <p:nvSpPr>
          <p:cNvPr id="23556" name="Slide Number Placeholder 7">
            <a:extLst>
              <a:ext uri="{FF2B5EF4-FFF2-40B4-BE49-F238E27FC236}">
                <a16:creationId xmlns:a16="http://schemas.microsoft.com/office/drawing/2014/main" id="{E89563DC-1821-4C41-8FCC-B12A45CDB769}"/>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8B6E94D-B36D-4788-8E07-054F880881A5}" type="slidenum">
              <a:rPr lang="en-US" altLang="en-US">
                <a:solidFill>
                  <a:srgbClr val="FFFFFF"/>
                </a:solidFill>
              </a:rPr>
              <a:pPr fontAlgn="base">
                <a:spcBef>
                  <a:spcPct val="0"/>
                </a:spcBef>
                <a:spcAft>
                  <a:spcPct val="0"/>
                </a:spcAft>
              </a:pPr>
              <a:t>16</a:t>
            </a:fld>
            <a:endParaRPr lang="en-US" altLang="en-US">
              <a:solidFill>
                <a:srgbClr val="FFFFFF"/>
              </a:solidFill>
            </a:endParaRPr>
          </a:p>
        </p:txBody>
      </p:sp>
      <p:pic>
        <p:nvPicPr>
          <p:cNvPr id="23557" name="Picture 2">
            <a:extLst>
              <a:ext uri="{FF2B5EF4-FFF2-40B4-BE49-F238E27FC236}">
                <a16:creationId xmlns:a16="http://schemas.microsoft.com/office/drawing/2014/main" id="{AFE24D7C-67B6-48F1-A9DA-E8C1C4212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2743200"/>
            <a:ext cx="7467600" cy="268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8" name="TextBox 4">
            <a:extLst>
              <a:ext uri="{FF2B5EF4-FFF2-40B4-BE49-F238E27FC236}">
                <a16:creationId xmlns:a16="http://schemas.microsoft.com/office/drawing/2014/main" id="{7AD807DA-63FE-45EF-8903-8D18FB29E689}"/>
              </a:ext>
            </a:extLst>
          </p:cNvPr>
          <p:cNvSpPr txBox="1">
            <a:spLocks noChangeArrowheads="1"/>
          </p:cNvSpPr>
          <p:nvPr/>
        </p:nvSpPr>
        <p:spPr bwMode="auto">
          <a:xfrm>
            <a:off x="381000" y="3943350"/>
            <a:ext cx="762000" cy="1444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23559" name="TextBox 5">
            <a:extLst>
              <a:ext uri="{FF2B5EF4-FFF2-40B4-BE49-F238E27FC236}">
                <a16:creationId xmlns:a16="http://schemas.microsoft.com/office/drawing/2014/main" id="{5E902B15-8084-421A-8F4A-005036A329AB}"/>
              </a:ext>
            </a:extLst>
          </p:cNvPr>
          <p:cNvSpPr txBox="1">
            <a:spLocks noChangeArrowheads="1"/>
          </p:cNvSpPr>
          <p:nvPr/>
        </p:nvSpPr>
        <p:spPr bwMode="auto">
          <a:xfrm>
            <a:off x="1828800" y="4724400"/>
            <a:ext cx="609600" cy="76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pic>
        <p:nvPicPr>
          <p:cNvPr id="23560" name="Picture 3">
            <a:extLst>
              <a:ext uri="{FF2B5EF4-FFF2-40B4-BE49-F238E27FC236}">
                <a16:creationId xmlns:a16="http://schemas.microsoft.com/office/drawing/2014/main" id="{BD5D3FB7-1AF0-43E7-B926-6C60D54C8E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675856"/>
            <a:ext cx="7162800" cy="308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61" name="TextBox 3">
            <a:extLst>
              <a:ext uri="{FF2B5EF4-FFF2-40B4-BE49-F238E27FC236}">
                <a16:creationId xmlns:a16="http://schemas.microsoft.com/office/drawing/2014/main" id="{130579D1-E96C-4032-B7EF-C85D0B3114C1}"/>
              </a:ext>
            </a:extLst>
          </p:cNvPr>
          <p:cNvSpPr txBox="1">
            <a:spLocks noChangeArrowheads="1"/>
          </p:cNvSpPr>
          <p:nvPr/>
        </p:nvSpPr>
        <p:spPr bwMode="auto">
          <a:xfrm>
            <a:off x="5095875" y="4419600"/>
            <a:ext cx="2971800" cy="1600200"/>
          </a:xfrm>
          <a:prstGeom prst="rect">
            <a:avLst/>
          </a:prstGeom>
          <a:solidFill>
            <a:srgbClr val="EDA20D"/>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a:t>Tip: If you need to add multiple Provider IDs because you work at more than one hospital location, add them before entering your password and security questions. As a security measure, ABE wipes out these responses when the page is refreshed.</a:t>
            </a:r>
          </a:p>
        </p:txBody>
      </p:sp>
      <p:sp>
        <p:nvSpPr>
          <p:cNvPr id="23562" name="TextBox 6">
            <a:extLst>
              <a:ext uri="{FF2B5EF4-FFF2-40B4-BE49-F238E27FC236}">
                <a16:creationId xmlns:a16="http://schemas.microsoft.com/office/drawing/2014/main" id="{CBDBE97C-6884-45BF-8D06-EA7417C8C0A5}"/>
              </a:ext>
            </a:extLst>
          </p:cNvPr>
          <p:cNvSpPr txBox="1">
            <a:spLocks noChangeArrowheads="1"/>
          </p:cNvSpPr>
          <p:nvPr/>
        </p:nvSpPr>
        <p:spPr bwMode="auto">
          <a:xfrm>
            <a:off x="1643062" y="4774168"/>
            <a:ext cx="6096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B562-81D2-479C-91A6-31C9B539033D}"/>
              </a:ext>
            </a:extLst>
          </p:cNvPr>
          <p:cNvSpPr>
            <a:spLocks noGrp="1"/>
          </p:cNvSpPr>
          <p:nvPr>
            <p:ph type="title"/>
          </p:nvPr>
        </p:nvSpPr>
        <p:spPr>
          <a:xfrm>
            <a:off x="457200" y="76200"/>
            <a:ext cx="7620000" cy="685800"/>
          </a:xfrm>
        </p:spPr>
        <p:txBody>
          <a:bodyPr/>
          <a:lstStyle/>
          <a:p>
            <a:pPr fontAlgn="auto">
              <a:spcAft>
                <a:spcPts val="0"/>
              </a:spcAft>
              <a:defRPr/>
            </a:pPr>
            <a:r>
              <a:rPr lang="en-US" sz="3600" dirty="0"/>
              <a:t>Account Confirmation</a:t>
            </a:r>
          </a:p>
        </p:txBody>
      </p:sp>
      <p:sp>
        <p:nvSpPr>
          <p:cNvPr id="3" name="Content Placeholder 2">
            <a:extLst>
              <a:ext uri="{FF2B5EF4-FFF2-40B4-BE49-F238E27FC236}">
                <a16:creationId xmlns:a16="http://schemas.microsoft.com/office/drawing/2014/main" id="{04D26BDE-86C2-4CC8-86B8-56E49F4FC4B9}"/>
              </a:ext>
            </a:extLst>
          </p:cNvPr>
          <p:cNvSpPr>
            <a:spLocks noGrp="1"/>
          </p:cNvSpPr>
          <p:nvPr>
            <p:ph idx="1"/>
          </p:nvPr>
        </p:nvSpPr>
        <p:spPr>
          <a:xfrm>
            <a:off x="466725" y="762000"/>
            <a:ext cx="7620000" cy="6096000"/>
          </a:xfrm>
        </p:spPr>
        <p:txBody>
          <a:bodyPr rtlCol="0">
            <a:normAutofit fontScale="92500" lnSpcReduction="10000"/>
          </a:bodyPr>
          <a:lstStyle/>
          <a:p>
            <a:pPr marL="114300" indent="0" fontAlgn="auto">
              <a:spcAft>
                <a:spcPts val="0"/>
              </a:spcAft>
              <a:buNone/>
              <a:defRPr/>
            </a:pPr>
            <a:r>
              <a:rPr lang="en-US" sz="1800" dirty="0"/>
              <a:t>Once all required fields are complete, click </a:t>
            </a:r>
            <a:r>
              <a:rPr lang="en-US" sz="1800" b="1" dirty="0"/>
              <a:t>[Submit].</a:t>
            </a:r>
          </a:p>
          <a:p>
            <a:pPr fontAlgn="auto">
              <a:spcAft>
                <a:spcPts val="0"/>
              </a:spcAft>
              <a:defRPr/>
            </a:pPr>
            <a:endParaRPr lang="en-US" sz="1800" b="1" dirty="0"/>
          </a:p>
          <a:p>
            <a:pPr fontAlgn="auto">
              <a:spcAft>
                <a:spcPts val="0"/>
              </a:spcAft>
              <a:defRPr/>
            </a:pPr>
            <a:endParaRPr lang="en-US" sz="1800" b="1" dirty="0"/>
          </a:p>
          <a:p>
            <a:pPr fontAlgn="auto">
              <a:spcAft>
                <a:spcPts val="0"/>
              </a:spcAft>
              <a:defRPr/>
            </a:pPr>
            <a:endParaRPr lang="en-US" sz="1800" b="1" dirty="0"/>
          </a:p>
          <a:p>
            <a:pPr fontAlgn="auto">
              <a:spcAft>
                <a:spcPts val="0"/>
              </a:spcAft>
              <a:defRPr/>
            </a:pPr>
            <a:endParaRPr lang="en-US" sz="1800" b="1" dirty="0"/>
          </a:p>
          <a:p>
            <a:pPr fontAlgn="auto">
              <a:spcAft>
                <a:spcPts val="0"/>
              </a:spcAft>
              <a:defRPr/>
            </a:pPr>
            <a:endParaRPr lang="en-US" sz="1800" b="1" dirty="0"/>
          </a:p>
          <a:p>
            <a:pPr fontAlgn="auto">
              <a:spcAft>
                <a:spcPts val="0"/>
              </a:spcAft>
              <a:defRPr/>
            </a:pPr>
            <a:endParaRPr lang="en-US" sz="1800" b="1" dirty="0"/>
          </a:p>
          <a:p>
            <a:pPr fontAlgn="auto">
              <a:spcAft>
                <a:spcPts val="0"/>
              </a:spcAft>
              <a:defRPr/>
            </a:pPr>
            <a:endParaRPr lang="en-US" sz="1800" b="1" dirty="0"/>
          </a:p>
          <a:p>
            <a:pPr fontAlgn="auto">
              <a:spcAft>
                <a:spcPts val="0"/>
              </a:spcAft>
              <a:defRPr/>
            </a:pPr>
            <a:r>
              <a:rPr lang="en-US" sz="1700" dirty="0"/>
              <a:t>If you are the Primary Agency Security Administrator, after creating your account you must go to </a:t>
            </a:r>
            <a:r>
              <a:rPr lang="en-US" sz="1700" dirty="0">
                <a:hlinkClick r:id="rId3"/>
              </a:rPr>
              <a:t>ABE ASA Request SharePoint </a:t>
            </a:r>
            <a:r>
              <a:rPr lang="en-US" sz="1700" dirty="0"/>
              <a:t>and enter your ABE account information as well as your organization’s information. Your ASA request will be reviewed by the HFS business and security offices before approval.  You must be approved and granted access before you can approve others in your organization to use the portal. </a:t>
            </a:r>
          </a:p>
          <a:p>
            <a:pPr fontAlgn="auto">
              <a:spcAft>
                <a:spcPts val="0"/>
              </a:spcAft>
              <a:defRPr/>
            </a:pPr>
            <a:r>
              <a:rPr lang="en-US" sz="1700" dirty="0"/>
              <a:t>All other users should submit the </a:t>
            </a:r>
            <a:r>
              <a:rPr lang="en-US" sz="1700" dirty="0">
                <a:hlinkClick r:id="rId4"/>
              </a:rPr>
              <a:t>ABE Registration Form 1706P </a:t>
            </a:r>
            <a:r>
              <a:rPr lang="en-US" sz="1700" dirty="0"/>
              <a:t>to the organization’s Primary ASA for review and record keeping. The 1706P can be found under the Medical Providers tab on the Medical Forms page under Providers, labeled </a:t>
            </a:r>
            <a:r>
              <a:rPr lang="en-US" sz="1700" dirty="0">
                <a:hlinkClick r:id="rId4"/>
              </a:rPr>
              <a:t>Application for Benefits Eligibility (ABE) (pdf) </a:t>
            </a:r>
            <a:r>
              <a:rPr lang="en-US" sz="1700" dirty="0"/>
              <a:t>on the HFS Website.</a:t>
            </a:r>
          </a:p>
          <a:p>
            <a:pPr fontAlgn="auto">
              <a:spcAft>
                <a:spcPts val="0"/>
              </a:spcAft>
              <a:defRPr/>
            </a:pPr>
            <a:r>
              <a:rPr lang="en-US" sz="1700" dirty="0"/>
              <a:t>After review, the Primary ASA will approve and grant Partner Portal access to the remaining users.  </a:t>
            </a:r>
          </a:p>
          <a:p>
            <a:pPr fontAlgn="auto">
              <a:spcAft>
                <a:spcPts val="0"/>
              </a:spcAft>
              <a:defRPr/>
            </a:pPr>
            <a:r>
              <a:rPr lang="en-US" sz="1700" dirty="0"/>
              <a:t>Once granted access users are ready to begin using the Partner Portal.</a:t>
            </a:r>
          </a:p>
          <a:p>
            <a:pPr fontAlgn="auto">
              <a:spcAft>
                <a:spcPts val="0"/>
              </a:spcAft>
              <a:defRPr/>
            </a:pPr>
            <a:endParaRPr lang="en-US" sz="1800" dirty="0"/>
          </a:p>
          <a:p>
            <a:pPr marL="114300" indent="0" fontAlgn="auto">
              <a:spcAft>
                <a:spcPts val="0"/>
              </a:spcAft>
              <a:buNone/>
              <a:defRPr/>
            </a:pPr>
            <a:endParaRPr lang="en-US" sz="1800" dirty="0"/>
          </a:p>
          <a:p>
            <a:pPr marL="114300" indent="0" fontAlgn="auto">
              <a:spcAft>
                <a:spcPts val="0"/>
              </a:spcAft>
              <a:buNone/>
              <a:defRPr/>
            </a:pPr>
            <a:endParaRPr lang="en-US" sz="1900" dirty="0"/>
          </a:p>
          <a:p>
            <a:pPr marL="114300" indent="0" fontAlgn="auto">
              <a:spcAft>
                <a:spcPts val="0"/>
              </a:spcAft>
              <a:buNone/>
              <a:defRPr/>
            </a:pPr>
            <a:endParaRPr lang="en-US" sz="1800" dirty="0"/>
          </a:p>
          <a:p>
            <a:pPr fontAlgn="auto">
              <a:spcAft>
                <a:spcPts val="0"/>
              </a:spcAft>
              <a:defRPr/>
            </a:pPr>
            <a:endParaRPr lang="en-US" sz="1800" dirty="0"/>
          </a:p>
          <a:p>
            <a:pPr fontAlgn="auto">
              <a:spcAft>
                <a:spcPts val="0"/>
              </a:spcAft>
              <a:defRPr/>
            </a:pPr>
            <a:endParaRPr lang="en-US" sz="1800" b="1" dirty="0"/>
          </a:p>
        </p:txBody>
      </p:sp>
      <p:sp>
        <p:nvSpPr>
          <p:cNvPr id="25604" name="Slide Number Placeholder 3">
            <a:extLst>
              <a:ext uri="{FF2B5EF4-FFF2-40B4-BE49-F238E27FC236}">
                <a16:creationId xmlns:a16="http://schemas.microsoft.com/office/drawing/2014/main" id="{4CC6195C-592B-4D07-86C2-6DF86A314E07}"/>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30EF427-1A03-4EC4-8054-7B9DB04108BC}" type="slidenum">
              <a:rPr lang="en-US" altLang="en-US">
                <a:solidFill>
                  <a:srgbClr val="FFFFFF"/>
                </a:solidFill>
              </a:rPr>
              <a:pPr fontAlgn="base">
                <a:spcBef>
                  <a:spcPct val="0"/>
                </a:spcBef>
                <a:spcAft>
                  <a:spcPct val="0"/>
                </a:spcAft>
              </a:pPr>
              <a:t>17</a:t>
            </a:fld>
            <a:endParaRPr lang="en-US" altLang="en-US">
              <a:solidFill>
                <a:srgbClr val="FFFFFF"/>
              </a:solidFill>
            </a:endParaRPr>
          </a:p>
        </p:txBody>
      </p:sp>
      <p:pic>
        <p:nvPicPr>
          <p:cNvPr id="25605" name="Picture 2">
            <a:extLst>
              <a:ext uri="{FF2B5EF4-FFF2-40B4-BE49-F238E27FC236}">
                <a16:creationId xmlns:a16="http://schemas.microsoft.com/office/drawing/2014/main" id="{A32E6AC1-69AA-4914-9914-CB96EB6F0A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1371600"/>
            <a:ext cx="9535026"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14" descr="C:\Users\Margaret.dunne\AppData\Local\Microsoft\Windows\Temporary Internet Files\Content.IE5\ZQWSWHXA\check-305228_960_720[1].png">
            <a:extLst>
              <a:ext uri="{FF2B5EF4-FFF2-40B4-BE49-F238E27FC236}">
                <a16:creationId xmlns:a16="http://schemas.microsoft.com/office/drawing/2014/main" id="{66A5BEDF-BB5A-4A98-A60B-A83EB45177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0388" y="457200"/>
            <a:ext cx="10969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F2FE8-690B-4FB5-B068-485C4573CF9E}"/>
              </a:ext>
            </a:extLst>
          </p:cNvPr>
          <p:cNvSpPr>
            <a:spLocks noGrp="1"/>
          </p:cNvSpPr>
          <p:nvPr>
            <p:ph type="title"/>
          </p:nvPr>
        </p:nvSpPr>
        <p:spPr/>
        <p:txBody>
          <a:bodyPr/>
          <a:lstStyle/>
          <a:p>
            <a:r>
              <a:rPr lang="en-US" sz="3600" dirty="0"/>
              <a:t>Knowledge Check:</a:t>
            </a:r>
          </a:p>
        </p:txBody>
      </p:sp>
      <p:sp>
        <p:nvSpPr>
          <p:cNvPr id="3" name="Content Placeholder 2">
            <a:extLst>
              <a:ext uri="{FF2B5EF4-FFF2-40B4-BE49-F238E27FC236}">
                <a16:creationId xmlns:a16="http://schemas.microsoft.com/office/drawing/2014/main" id="{E6539876-34DB-4B10-97FB-3F0C4FFC914D}"/>
              </a:ext>
            </a:extLst>
          </p:cNvPr>
          <p:cNvSpPr>
            <a:spLocks noGrp="1"/>
          </p:cNvSpPr>
          <p:nvPr>
            <p:ph idx="1"/>
          </p:nvPr>
        </p:nvSpPr>
        <p:spPr/>
        <p:txBody>
          <a:bodyPr/>
          <a:lstStyle/>
          <a:p>
            <a:r>
              <a:rPr lang="en-US" dirty="0"/>
              <a:t>What does ABE stand for?</a:t>
            </a:r>
          </a:p>
          <a:p>
            <a:pPr lvl="1"/>
            <a:r>
              <a:rPr lang="en-US" dirty="0"/>
              <a:t>Abraham Lincoln Benefits Exchange</a:t>
            </a:r>
          </a:p>
          <a:p>
            <a:pPr lvl="1"/>
            <a:r>
              <a:rPr lang="en-US" dirty="0"/>
              <a:t>All Benefits Eligibility</a:t>
            </a:r>
          </a:p>
          <a:p>
            <a:pPr lvl="1"/>
            <a:r>
              <a:rPr lang="en-US" dirty="0"/>
              <a:t>Application for Benefits Eligibility</a:t>
            </a:r>
          </a:p>
          <a:p>
            <a:pPr lvl="1"/>
            <a:endParaRPr lang="en-US" dirty="0"/>
          </a:p>
          <a:p>
            <a:r>
              <a:rPr lang="en-US" dirty="0"/>
              <a:t>Can any Provider use the ABE Partner Portal?</a:t>
            </a:r>
          </a:p>
          <a:p>
            <a:endParaRPr lang="en-US" dirty="0"/>
          </a:p>
          <a:p>
            <a:r>
              <a:rPr lang="en-US" dirty="0"/>
              <a:t>Can all Medicaid births be reported in the Partner Portal?</a:t>
            </a:r>
          </a:p>
          <a:p>
            <a:endParaRPr lang="en-US" dirty="0"/>
          </a:p>
          <a:p>
            <a:r>
              <a:rPr lang="en-US" dirty="0"/>
              <a:t>If I forget my User ID or password can the state reset my account?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7A77E12-C49B-45B5-A175-B887765E2528}"/>
              </a:ext>
            </a:extLst>
          </p:cNvPr>
          <p:cNvSpPr>
            <a:spLocks noGrp="1"/>
          </p:cNvSpPr>
          <p:nvPr>
            <p:ph type="sldNum" sz="quarter" idx="10"/>
          </p:nvPr>
        </p:nvSpPr>
        <p:spPr/>
        <p:txBody>
          <a:bodyPr/>
          <a:lstStyle/>
          <a:p>
            <a:pPr>
              <a:defRPr/>
            </a:pPr>
            <a:fld id="{4D3917E1-AB78-4C55-AF8A-467DA0B9C539}" type="slidenum">
              <a:rPr lang="en-US" smtClean="0"/>
              <a:pPr>
                <a:defRPr/>
              </a:pPr>
              <a:t>18</a:t>
            </a:fld>
            <a:endParaRPr lang="en-US"/>
          </a:p>
        </p:txBody>
      </p:sp>
    </p:spTree>
    <p:extLst>
      <p:ext uri="{BB962C8B-B14F-4D97-AF65-F5344CB8AC3E}">
        <p14:creationId xmlns:p14="http://schemas.microsoft.com/office/powerpoint/2010/main" val="695375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43D7-3C95-426C-B112-89658F935210}"/>
              </a:ext>
            </a:extLst>
          </p:cNvPr>
          <p:cNvSpPr>
            <a:spLocks noGrp="1"/>
          </p:cNvSpPr>
          <p:nvPr>
            <p:ph type="title"/>
          </p:nvPr>
        </p:nvSpPr>
        <p:spPr/>
        <p:txBody>
          <a:bodyPr/>
          <a:lstStyle/>
          <a:p>
            <a:r>
              <a:rPr lang="en-US" sz="3600" dirty="0"/>
              <a:t>Using the Partner Portal to Report Births</a:t>
            </a:r>
          </a:p>
        </p:txBody>
      </p:sp>
      <p:sp>
        <p:nvSpPr>
          <p:cNvPr id="4" name="Slide Number Placeholder 3">
            <a:extLst>
              <a:ext uri="{FF2B5EF4-FFF2-40B4-BE49-F238E27FC236}">
                <a16:creationId xmlns:a16="http://schemas.microsoft.com/office/drawing/2014/main" id="{AB015E81-17DF-44BD-8DAC-F6B339378DFA}"/>
              </a:ext>
            </a:extLst>
          </p:cNvPr>
          <p:cNvSpPr>
            <a:spLocks noGrp="1"/>
          </p:cNvSpPr>
          <p:nvPr>
            <p:ph type="sldNum" sz="quarter" idx="10"/>
          </p:nvPr>
        </p:nvSpPr>
        <p:spPr/>
        <p:txBody>
          <a:bodyPr/>
          <a:lstStyle/>
          <a:p>
            <a:pPr>
              <a:defRPr/>
            </a:pPr>
            <a:fld id="{4D3917E1-AB78-4C55-AF8A-467DA0B9C539}" type="slidenum">
              <a:rPr lang="en-US" smtClean="0"/>
              <a:pPr>
                <a:defRPr/>
              </a:pPr>
              <a:t>19</a:t>
            </a:fld>
            <a:endParaRPr lang="en-US"/>
          </a:p>
        </p:txBody>
      </p:sp>
      <p:pic>
        <p:nvPicPr>
          <p:cNvPr id="7" name="Content Placeholder 6">
            <a:extLst>
              <a:ext uri="{FF2B5EF4-FFF2-40B4-BE49-F238E27FC236}">
                <a16:creationId xmlns:a16="http://schemas.microsoft.com/office/drawing/2014/main" id="{CC79565A-3BD7-4676-8B86-4B1A688FBB55}"/>
              </a:ext>
            </a:extLst>
          </p:cNvPr>
          <p:cNvPicPr>
            <a:picLocks noGrp="1" noChangeAspect="1"/>
          </p:cNvPicPr>
          <p:nvPr>
            <p:ph idx="1"/>
          </p:nvPr>
        </p:nvPicPr>
        <p:blipFill>
          <a:blip r:embed="rId2"/>
          <a:stretch>
            <a:fillRect/>
          </a:stretch>
        </p:blipFill>
        <p:spPr>
          <a:xfrm>
            <a:off x="304800" y="1600200"/>
            <a:ext cx="5105400" cy="2891247"/>
          </a:xfrm>
          <a:prstGeom prst="rect">
            <a:avLst/>
          </a:prstGeom>
        </p:spPr>
      </p:pic>
      <p:sp>
        <p:nvSpPr>
          <p:cNvPr id="8" name="TextBox 7">
            <a:extLst>
              <a:ext uri="{FF2B5EF4-FFF2-40B4-BE49-F238E27FC236}">
                <a16:creationId xmlns:a16="http://schemas.microsoft.com/office/drawing/2014/main" id="{0B61DF76-3B62-4737-93E7-30A7954CFCE3}"/>
              </a:ext>
            </a:extLst>
          </p:cNvPr>
          <p:cNvSpPr txBox="1"/>
          <p:nvPr/>
        </p:nvSpPr>
        <p:spPr>
          <a:xfrm>
            <a:off x="2057400" y="3971893"/>
            <a:ext cx="1371600" cy="228600"/>
          </a:xfrm>
          <a:prstGeom prst="rect">
            <a:avLst/>
          </a:prstGeom>
          <a:noFill/>
          <a:ln w="28575">
            <a:solidFill>
              <a:schemeClr val="tx2"/>
            </a:solidFill>
          </a:ln>
        </p:spPr>
        <p:txBody>
          <a:bodyPr wrap="square" rtlCol="0">
            <a:spAutoFit/>
          </a:bodyPr>
          <a:lstStyle/>
          <a:p>
            <a:endParaRPr lang="en-US" dirty="0"/>
          </a:p>
        </p:txBody>
      </p:sp>
      <p:pic>
        <p:nvPicPr>
          <p:cNvPr id="10" name="Picture 9">
            <a:extLst>
              <a:ext uri="{FF2B5EF4-FFF2-40B4-BE49-F238E27FC236}">
                <a16:creationId xmlns:a16="http://schemas.microsoft.com/office/drawing/2014/main" id="{324419EB-5E3F-403E-8A31-A60781354E07}"/>
              </a:ext>
            </a:extLst>
          </p:cNvPr>
          <p:cNvPicPr>
            <a:picLocks noChangeAspect="1"/>
          </p:cNvPicPr>
          <p:nvPr/>
        </p:nvPicPr>
        <p:blipFill>
          <a:blip r:embed="rId3"/>
          <a:stretch>
            <a:fillRect/>
          </a:stretch>
        </p:blipFill>
        <p:spPr>
          <a:xfrm>
            <a:off x="2743200" y="4158072"/>
            <a:ext cx="5594961" cy="2619375"/>
          </a:xfrm>
          <a:prstGeom prst="rect">
            <a:avLst/>
          </a:prstGeom>
        </p:spPr>
      </p:pic>
    </p:spTree>
    <p:extLst>
      <p:ext uri="{BB962C8B-B14F-4D97-AF65-F5344CB8AC3E}">
        <p14:creationId xmlns:p14="http://schemas.microsoft.com/office/powerpoint/2010/main" val="943925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143000"/>
          </a:xfrm>
        </p:spPr>
        <p:txBody>
          <a:bodyPr/>
          <a:lstStyle/>
          <a:p>
            <a:r>
              <a:rPr lang="en-US" sz="3600" dirty="0"/>
              <a:t>Agenda</a:t>
            </a:r>
          </a:p>
        </p:txBody>
      </p:sp>
      <p:sp>
        <p:nvSpPr>
          <p:cNvPr id="3" name="Content Placeholder 2"/>
          <p:cNvSpPr>
            <a:spLocks noGrp="1"/>
          </p:cNvSpPr>
          <p:nvPr>
            <p:ph idx="1"/>
          </p:nvPr>
        </p:nvSpPr>
        <p:spPr>
          <a:xfrm>
            <a:off x="457200" y="1981200"/>
            <a:ext cx="7620000" cy="4419600"/>
          </a:xfrm>
        </p:spPr>
        <p:txBody>
          <a:bodyPr>
            <a:normAutofit/>
          </a:bodyPr>
          <a:lstStyle/>
          <a:p>
            <a:pPr>
              <a:lnSpc>
                <a:spcPct val="150000"/>
              </a:lnSpc>
            </a:pPr>
            <a:r>
              <a:rPr lang="en-US" dirty="0"/>
              <a:t>This Presentation </a:t>
            </a:r>
            <a:r>
              <a:rPr lang="en-US"/>
              <a:t>will review:</a:t>
            </a:r>
            <a:endParaRPr lang="en-US" dirty="0"/>
          </a:p>
          <a:p>
            <a:pPr marL="114300" indent="0">
              <a:lnSpc>
                <a:spcPct val="150000"/>
              </a:lnSpc>
              <a:buNone/>
            </a:pPr>
            <a:endParaRPr lang="en-US" dirty="0"/>
          </a:p>
          <a:p>
            <a:pPr marL="868680" lvl="1" indent="-457200">
              <a:buFont typeface="+mj-lt"/>
              <a:buAutoNum type="arabicPeriod"/>
            </a:pPr>
            <a:r>
              <a:rPr lang="en-US" dirty="0"/>
              <a:t>Introductory review of ABE, the ABE Partner Portal and the new Report of Birth (ROB) Hospital function in ABE(Phase I) </a:t>
            </a:r>
          </a:p>
          <a:p>
            <a:pPr marL="868680" lvl="1" indent="-457200">
              <a:buFont typeface="+mj-lt"/>
              <a:buAutoNum type="arabicPeriod"/>
            </a:pPr>
            <a:endParaRPr lang="en-US" dirty="0"/>
          </a:p>
          <a:p>
            <a:pPr marL="868680" lvl="1" indent="-457200">
              <a:buFont typeface="+mj-lt"/>
              <a:buAutoNum type="arabicPeriod"/>
            </a:pPr>
            <a:r>
              <a:rPr lang="en-US" dirty="0"/>
              <a:t>	ROB Phase II functions (coming soon!) </a:t>
            </a:r>
          </a:p>
          <a:p>
            <a:pPr marL="868680" lvl="1" indent="-457200">
              <a:buFont typeface="+mj-lt"/>
              <a:buAutoNum type="arabicPeriod"/>
            </a:pPr>
            <a:endParaRPr lang="en-US" dirty="0"/>
          </a:p>
          <a:p>
            <a:pPr marL="411480" lvl="1" indent="0">
              <a:buNone/>
            </a:pPr>
            <a:endParaRPr lang="en-US" dirty="0"/>
          </a:p>
        </p:txBody>
      </p:sp>
      <p:sp>
        <p:nvSpPr>
          <p:cNvPr id="5" name="Slide Number Placeholder 4"/>
          <p:cNvSpPr>
            <a:spLocks noGrp="1"/>
          </p:cNvSpPr>
          <p:nvPr>
            <p:ph type="sldNum" sz="quarter" idx="10"/>
          </p:nvPr>
        </p:nvSpPr>
        <p:spPr/>
        <p:txBody>
          <a:bodyPr/>
          <a:lstStyle/>
          <a:p>
            <a:fld id="{21AF7DC7-1340-4332-BD30-A609E90BBE33}" type="slidenum">
              <a:rPr lang="en-US" smtClean="0"/>
              <a:t>2</a:t>
            </a:fld>
            <a:endParaRPr lang="en-US" dirty="0"/>
          </a:p>
        </p:txBody>
      </p:sp>
      <p:pic>
        <p:nvPicPr>
          <p:cNvPr id="2053" name="Picture 5" descr="C:\Users\Margaret.dunne\AppData\Local\Microsoft\Windows\Temporary Internet Files\Content.IE5\COMVL67N\cleaning-29040_960_72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61950"/>
            <a:ext cx="1842664"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321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3A69F-CE0C-4C98-8622-4BB5C5C0C900}"/>
              </a:ext>
            </a:extLst>
          </p:cNvPr>
          <p:cNvSpPr>
            <a:spLocks noGrp="1"/>
          </p:cNvSpPr>
          <p:nvPr>
            <p:ph type="title"/>
          </p:nvPr>
        </p:nvSpPr>
        <p:spPr/>
        <p:txBody>
          <a:bodyPr/>
          <a:lstStyle/>
          <a:p>
            <a:pPr fontAlgn="auto">
              <a:spcAft>
                <a:spcPts val="0"/>
              </a:spcAft>
              <a:defRPr/>
            </a:pPr>
            <a:r>
              <a:rPr lang="en-US" sz="3200" dirty="0"/>
              <a:t>Multifactor Authentication (MFA) Process</a:t>
            </a:r>
          </a:p>
        </p:txBody>
      </p:sp>
      <p:sp>
        <p:nvSpPr>
          <p:cNvPr id="3" name="Content Placeholder 2">
            <a:extLst>
              <a:ext uri="{FF2B5EF4-FFF2-40B4-BE49-F238E27FC236}">
                <a16:creationId xmlns:a16="http://schemas.microsoft.com/office/drawing/2014/main" id="{F9468937-7E94-4A61-B6D7-B96881665EA9}"/>
              </a:ext>
            </a:extLst>
          </p:cNvPr>
          <p:cNvSpPr>
            <a:spLocks noGrp="1"/>
          </p:cNvSpPr>
          <p:nvPr>
            <p:ph idx="1"/>
          </p:nvPr>
        </p:nvSpPr>
        <p:spPr>
          <a:xfrm>
            <a:off x="457200" y="1371600"/>
            <a:ext cx="7620000" cy="5029200"/>
          </a:xfrm>
        </p:spPr>
        <p:txBody>
          <a:bodyPr rtlCol="0">
            <a:normAutofit/>
          </a:bodyPr>
          <a:lstStyle/>
          <a:p>
            <a:pPr marL="114300" indent="0" fontAlgn="auto">
              <a:spcAft>
                <a:spcPts val="0"/>
              </a:spcAft>
              <a:buFont typeface="Arial" panose="020B0604020202020204" pitchFamily="34" charset="0"/>
              <a:buNone/>
              <a:defRPr/>
            </a:pPr>
            <a:r>
              <a:rPr lang="en-US" sz="1800" dirty="0"/>
              <a:t>For security purposes, we are required to validate a user’s identity each time they log-in to the ABE Partner Portal. ABE does this through a process called multi-factor or two factor authentication.</a:t>
            </a:r>
          </a:p>
          <a:p>
            <a:pPr marL="114300" indent="0" fontAlgn="auto">
              <a:spcAft>
                <a:spcPts val="0"/>
              </a:spcAft>
              <a:buFont typeface="Arial" panose="020B0604020202020204" pitchFamily="34" charset="0"/>
              <a:buNone/>
              <a:defRPr/>
            </a:pPr>
            <a:r>
              <a:rPr lang="en-US" sz="1800" b="1" dirty="0"/>
              <a:t>E-mail Activation</a:t>
            </a:r>
          </a:p>
          <a:p>
            <a:pPr fontAlgn="auto">
              <a:spcAft>
                <a:spcPts val="0"/>
              </a:spcAft>
              <a:defRPr/>
            </a:pPr>
            <a:r>
              <a:rPr lang="en-US" sz="1800" dirty="0"/>
              <a:t>The first time you log into the ABE Partner Portal, you will be asked to register your e-mail address. </a:t>
            </a:r>
            <a:r>
              <a:rPr lang="en-US" sz="1800" b="1" dirty="0"/>
              <a:t>You must enter the e-mail address you used when setting up your ABE User Profile and one you can access when working in the Partner Portal. </a:t>
            </a:r>
            <a:r>
              <a:rPr lang="en-US" sz="1800" dirty="0"/>
              <a:t>Because of this additional security measure, the email used should be your work email</a:t>
            </a:r>
            <a:r>
              <a:rPr lang="en-US" sz="1800" b="1" dirty="0"/>
              <a:t>.</a:t>
            </a:r>
            <a:r>
              <a:rPr lang="en-US" sz="1800" dirty="0"/>
              <a:t> Click </a:t>
            </a:r>
            <a:r>
              <a:rPr lang="en-US" sz="1800" b="1" dirty="0"/>
              <a:t>[Register].</a:t>
            </a:r>
          </a:p>
          <a:p>
            <a:pPr fontAlgn="auto">
              <a:spcAft>
                <a:spcPts val="0"/>
              </a:spcAft>
              <a:defRPr/>
            </a:pPr>
            <a:endParaRPr lang="en-US" dirty="0"/>
          </a:p>
        </p:txBody>
      </p:sp>
      <p:sp>
        <p:nvSpPr>
          <p:cNvPr id="32772" name="Slide Number Placeholder 3">
            <a:extLst>
              <a:ext uri="{FF2B5EF4-FFF2-40B4-BE49-F238E27FC236}">
                <a16:creationId xmlns:a16="http://schemas.microsoft.com/office/drawing/2014/main" id="{2BC7108D-2373-46AB-A311-942FBD37D47E}"/>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229497-C98A-49EE-BEC5-2F86961B416F}" type="slidenum">
              <a:rPr lang="en-US" altLang="en-US">
                <a:solidFill>
                  <a:srgbClr val="FFFFFF"/>
                </a:solidFill>
              </a:rPr>
              <a:pPr fontAlgn="base">
                <a:spcBef>
                  <a:spcPct val="0"/>
                </a:spcBef>
                <a:spcAft>
                  <a:spcPct val="0"/>
                </a:spcAft>
              </a:pPr>
              <a:t>20</a:t>
            </a:fld>
            <a:endParaRPr lang="en-US" altLang="en-US">
              <a:solidFill>
                <a:srgbClr val="FFFFFF"/>
              </a:solidFill>
            </a:endParaRPr>
          </a:p>
        </p:txBody>
      </p:sp>
      <p:pic>
        <p:nvPicPr>
          <p:cNvPr id="32773" name="Picture 2">
            <a:extLst>
              <a:ext uri="{FF2B5EF4-FFF2-40B4-BE49-F238E27FC236}">
                <a16:creationId xmlns:a16="http://schemas.microsoft.com/office/drawing/2014/main" id="{200F4EDF-B679-483D-9AB2-51F8F43149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292434"/>
            <a:ext cx="8921750" cy="2536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52850-F0DB-41C2-A736-4C64B52CA710}"/>
              </a:ext>
            </a:extLst>
          </p:cNvPr>
          <p:cNvSpPr>
            <a:spLocks noGrp="1"/>
          </p:cNvSpPr>
          <p:nvPr>
            <p:ph type="title"/>
          </p:nvPr>
        </p:nvSpPr>
        <p:spPr>
          <a:xfrm>
            <a:off x="457200" y="274638"/>
            <a:ext cx="7620000" cy="868362"/>
          </a:xfrm>
        </p:spPr>
        <p:txBody>
          <a:bodyPr/>
          <a:lstStyle/>
          <a:p>
            <a:pPr fontAlgn="auto">
              <a:spcAft>
                <a:spcPts val="0"/>
              </a:spcAft>
              <a:defRPr/>
            </a:pPr>
            <a:r>
              <a:rPr lang="en-US" sz="3600" dirty="0"/>
              <a:t>Email Activation</a:t>
            </a:r>
          </a:p>
        </p:txBody>
      </p:sp>
      <p:sp>
        <p:nvSpPr>
          <p:cNvPr id="3" name="Content Placeholder 2">
            <a:extLst>
              <a:ext uri="{FF2B5EF4-FFF2-40B4-BE49-F238E27FC236}">
                <a16:creationId xmlns:a16="http://schemas.microsoft.com/office/drawing/2014/main" id="{039F759E-D50C-49AB-87D0-EF7D5319DE37}"/>
              </a:ext>
            </a:extLst>
          </p:cNvPr>
          <p:cNvSpPr>
            <a:spLocks noGrp="1"/>
          </p:cNvSpPr>
          <p:nvPr>
            <p:ph idx="1"/>
          </p:nvPr>
        </p:nvSpPr>
        <p:spPr>
          <a:xfrm>
            <a:off x="0" y="1066800"/>
            <a:ext cx="8458200" cy="5334000"/>
          </a:xfrm>
        </p:spPr>
        <p:txBody>
          <a:bodyPr rtlCol="0">
            <a:normAutofit/>
          </a:bodyPr>
          <a:lstStyle/>
          <a:p>
            <a:pPr marL="411163" lvl="1" indent="0" fontAlgn="auto">
              <a:spcAft>
                <a:spcPts val="0"/>
              </a:spcAft>
              <a:buNone/>
              <a:defRPr/>
            </a:pPr>
            <a:r>
              <a:rPr lang="en-US" sz="1600" dirty="0"/>
              <a:t>An Activation Code will be sent to the e-mail address.  Enter the code in the space provided and click </a:t>
            </a:r>
            <a:r>
              <a:rPr lang="en-US" sz="1600" b="1" dirty="0"/>
              <a:t>[Activate Email Address].</a:t>
            </a:r>
          </a:p>
          <a:p>
            <a:pPr fontAlgn="auto">
              <a:spcAft>
                <a:spcPts val="0"/>
              </a:spcAft>
              <a:defRPr/>
            </a:pPr>
            <a:r>
              <a:rPr lang="en-US" sz="1800" dirty="0"/>
              <a:t>If you do not receive the Activation Code, check your Junk or Spam folder. If the Activation Code is not received after 10 minutes (it usually arrive within a minute), click </a:t>
            </a:r>
            <a:r>
              <a:rPr lang="en-US" sz="1800" b="1" dirty="0"/>
              <a:t>[Resend Activation Code]</a:t>
            </a:r>
            <a:r>
              <a:rPr lang="en-US" sz="1800" dirty="0"/>
              <a:t> to generate a new code.</a:t>
            </a:r>
          </a:p>
          <a:p>
            <a:pPr fontAlgn="auto">
              <a:spcAft>
                <a:spcPts val="0"/>
              </a:spcAft>
              <a:defRPr/>
            </a:pPr>
            <a:r>
              <a:rPr lang="en-US" sz="1800" dirty="0"/>
              <a:t>You will only need to activate your e-mail address once (unless your email changes).</a:t>
            </a:r>
          </a:p>
          <a:p>
            <a:pPr fontAlgn="auto">
              <a:spcAft>
                <a:spcPts val="0"/>
              </a:spcAft>
              <a:defRPr/>
            </a:pPr>
            <a:r>
              <a:rPr lang="en-US" sz="1800" dirty="0"/>
              <a:t>If you no longer use or have access to the e-mail address associated with your ABE User Profile, you will need to contact your Agency Security Administrator to have your profile updated with your new e-mail address or you must set up a new ABE User Account with a valid e-mail address.</a:t>
            </a:r>
          </a:p>
          <a:p>
            <a:pPr fontAlgn="auto">
              <a:spcAft>
                <a:spcPts val="0"/>
              </a:spcAft>
              <a:defRPr/>
            </a:pPr>
            <a:endParaRPr lang="en-US" sz="1800" dirty="0"/>
          </a:p>
        </p:txBody>
      </p:sp>
      <p:sp>
        <p:nvSpPr>
          <p:cNvPr id="34820" name="Slide Number Placeholder 3">
            <a:extLst>
              <a:ext uri="{FF2B5EF4-FFF2-40B4-BE49-F238E27FC236}">
                <a16:creationId xmlns:a16="http://schemas.microsoft.com/office/drawing/2014/main" id="{4398A2B3-0559-4443-92C2-8548F3987451}"/>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5894AA-9EAC-4B78-90F4-4E8CA9C1DD26}" type="slidenum">
              <a:rPr lang="en-US" altLang="en-US">
                <a:solidFill>
                  <a:srgbClr val="FFFFFF"/>
                </a:solidFill>
              </a:rPr>
              <a:pPr fontAlgn="base">
                <a:spcBef>
                  <a:spcPct val="0"/>
                </a:spcBef>
                <a:spcAft>
                  <a:spcPct val="0"/>
                </a:spcAft>
              </a:pPr>
              <a:t>21</a:t>
            </a:fld>
            <a:endParaRPr lang="en-US" altLang="en-US">
              <a:solidFill>
                <a:srgbClr val="FFFFFF"/>
              </a:solidFill>
            </a:endParaRPr>
          </a:p>
        </p:txBody>
      </p:sp>
      <p:pic>
        <p:nvPicPr>
          <p:cNvPr id="34821" name="Picture 2">
            <a:extLst>
              <a:ext uri="{FF2B5EF4-FFF2-40B4-BE49-F238E27FC236}">
                <a16:creationId xmlns:a16="http://schemas.microsoft.com/office/drawing/2014/main" id="{9F0D362D-6672-4086-B054-4975701AD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201880"/>
            <a:ext cx="6019800" cy="262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0738-B689-4DD2-BE4A-E547BE1B9BE9}"/>
              </a:ext>
            </a:extLst>
          </p:cNvPr>
          <p:cNvSpPr>
            <a:spLocks noGrp="1"/>
          </p:cNvSpPr>
          <p:nvPr>
            <p:ph type="title"/>
          </p:nvPr>
        </p:nvSpPr>
        <p:spPr/>
        <p:txBody>
          <a:bodyPr/>
          <a:lstStyle/>
          <a:p>
            <a:pPr fontAlgn="auto">
              <a:spcAft>
                <a:spcPts val="0"/>
              </a:spcAft>
              <a:defRPr/>
            </a:pPr>
            <a:r>
              <a:rPr lang="en-US" sz="3600" dirty="0"/>
              <a:t>Access Authentication</a:t>
            </a:r>
          </a:p>
        </p:txBody>
      </p:sp>
      <p:pic>
        <p:nvPicPr>
          <p:cNvPr id="36867" name="Picture 2">
            <a:extLst>
              <a:ext uri="{FF2B5EF4-FFF2-40B4-BE49-F238E27FC236}">
                <a16:creationId xmlns:a16="http://schemas.microsoft.com/office/drawing/2014/main" id="{4C5261A3-E72D-4EF3-A9D6-343F5AEF4F02}"/>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584325" y="3962400"/>
            <a:ext cx="6946900" cy="22018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8" name="Slide Number Placeholder 2">
            <a:extLst>
              <a:ext uri="{FF2B5EF4-FFF2-40B4-BE49-F238E27FC236}">
                <a16:creationId xmlns:a16="http://schemas.microsoft.com/office/drawing/2014/main" id="{21BE7CA0-6ADF-4141-A7E3-BFD399849A09}"/>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339AE4-FB60-48CE-870B-D46630305A47}" type="slidenum">
              <a:rPr lang="en-US" altLang="en-US">
                <a:solidFill>
                  <a:srgbClr val="FFFFFF"/>
                </a:solidFill>
              </a:rPr>
              <a:pPr fontAlgn="base">
                <a:spcBef>
                  <a:spcPct val="0"/>
                </a:spcBef>
                <a:spcAft>
                  <a:spcPct val="0"/>
                </a:spcAft>
              </a:pPr>
              <a:t>22</a:t>
            </a:fld>
            <a:endParaRPr lang="en-US" altLang="en-US">
              <a:solidFill>
                <a:srgbClr val="FFFFFF"/>
              </a:solidFill>
            </a:endParaRPr>
          </a:p>
        </p:txBody>
      </p:sp>
      <p:sp>
        <p:nvSpPr>
          <p:cNvPr id="36869" name="Rectangle 3">
            <a:extLst>
              <a:ext uri="{FF2B5EF4-FFF2-40B4-BE49-F238E27FC236}">
                <a16:creationId xmlns:a16="http://schemas.microsoft.com/office/drawing/2014/main" id="{7025A75E-C6E0-4130-AEBF-A814C39315F5}"/>
              </a:ext>
            </a:extLst>
          </p:cNvPr>
          <p:cNvSpPr>
            <a:spLocks noChangeArrowheads="1"/>
          </p:cNvSpPr>
          <p:nvPr/>
        </p:nvSpPr>
        <p:spPr bwMode="auto">
          <a:xfrm>
            <a:off x="381000" y="1371600"/>
            <a:ext cx="7772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t>Once your e-mail is activated, an Access Code will be sent to that e-mail address. Enter this code in the space provided.  Click </a:t>
            </a:r>
            <a:r>
              <a:rPr lang="en-US" altLang="en-US" b="1" dirty="0"/>
              <a:t>[Next] </a:t>
            </a:r>
            <a:r>
              <a:rPr lang="en-US" altLang="en-US" dirty="0"/>
              <a:t>and the Provider Portal Landing page displays.</a:t>
            </a:r>
          </a:p>
          <a:p>
            <a:pPr eaLnBrk="1" hangingPunct="1"/>
            <a:endParaRPr lang="en-US" altLang="en-US" dirty="0"/>
          </a:p>
          <a:p>
            <a:pPr eaLnBrk="1" hangingPunct="1"/>
            <a:r>
              <a:rPr lang="en-US" altLang="en-US" dirty="0"/>
              <a:t>ABE will send an Access Code to the registered, activated e-mail each time you log into the ABE Partner Portal. The code must be entered on the Authentication Access Code page to reach the Partner Portal Landing page.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a:extLst>
              <a:ext uri="{FF2B5EF4-FFF2-40B4-BE49-F238E27FC236}">
                <a16:creationId xmlns:a16="http://schemas.microsoft.com/office/drawing/2014/main" id="{A3588D90-1654-4974-AB8E-EAD073B7BB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1" y="2725737"/>
            <a:ext cx="6718300"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B7CFE9D-E80E-4FD9-B02D-9FA248A6F443}"/>
              </a:ext>
            </a:extLst>
          </p:cNvPr>
          <p:cNvSpPr>
            <a:spLocks noGrp="1"/>
          </p:cNvSpPr>
          <p:nvPr>
            <p:ph type="title"/>
          </p:nvPr>
        </p:nvSpPr>
        <p:spPr>
          <a:xfrm>
            <a:off x="455613" y="228600"/>
            <a:ext cx="7620000" cy="584200"/>
          </a:xfrm>
        </p:spPr>
        <p:txBody>
          <a:bodyPr>
            <a:noAutofit/>
          </a:bodyPr>
          <a:lstStyle/>
          <a:p>
            <a:pPr fontAlgn="auto">
              <a:spcAft>
                <a:spcPts val="0"/>
              </a:spcAft>
              <a:defRPr/>
            </a:pPr>
            <a:r>
              <a:rPr lang="en-US" sz="3600" dirty="0"/>
              <a:t>Provider Portal Landing Page</a:t>
            </a:r>
          </a:p>
        </p:txBody>
      </p:sp>
      <p:sp>
        <p:nvSpPr>
          <p:cNvPr id="43012" name="Content Placeholder 4">
            <a:extLst>
              <a:ext uri="{FF2B5EF4-FFF2-40B4-BE49-F238E27FC236}">
                <a16:creationId xmlns:a16="http://schemas.microsoft.com/office/drawing/2014/main" id="{4FEE2660-4143-4832-BB75-6BB8AC2B6592}"/>
              </a:ext>
            </a:extLst>
          </p:cNvPr>
          <p:cNvSpPr>
            <a:spLocks noGrp="1" noChangeArrowheads="1"/>
          </p:cNvSpPr>
          <p:nvPr>
            <p:ph idx="1"/>
          </p:nvPr>
        </p:nvSpPr>
        <p:spPr>
          <a:xfrm>
            <a:off x="906463" y="2610644"/>
            <a:ext cx="7620000" cy="4800600"/>
          </a:xfrm>
        </p:spPr>
        <p:txBody>
          <a:bodyPr/>
          <a:lstStyle/>
          <a:p>
            <a:endParaRPr lang="en-US" altLang="en-US" dirty="0"/>
          </a:p>
          <a:p>
            <a:endParaRPr lang="en-US" altLang="en-US" dirty="0"/>
          </a:p>
          <a:p>
            <a:endParaRPr lang="en-US" altLang="en-US" dirty="0"/>
          </a:p>
          <a:p>
            <a:endParaRPr lang="en-US" altLang="en-US" dirty="0"/>
          </a:p>
          <a:p>
            <a:endParaRPr lang="en-US" altLang="en-US" dirty="0"/>
          </a:p>
        </p:txBody>
      </p:sp>
      <p:sp>
        <p:nvSpPr>
          <p:cNvPr id="43013" name="Slide Number Placeholder 2">
            <a:extLst>
              <a:ext uri="{FF2B5EF4-FFF2-40B4-BE49-F238E27FC236}">
                <a16:creationId xmlns:a16="http://schemas.microsoft.com/office/drawing/2014/main" id="{B8CA332A-C3DF-45BC-9637-B5B813CBA6D3}"/>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694FD6E-D462-43F3-B54D-049418385D7C}" type="slidenum">
              <a:rPr lang="en-US" altLang="en-US">
                <a:solidFill>
                  <a:srgbClr val="FFFFFF"/>
                </a:solidFill>
              </a:rPr>
              <a:pPr fontAlgn="base">
                <a:spcBef>
                  <a:spcPct val="0"/>
                </a:spcBef>
                <a:spcAft>
                  <a:spcPct val="0"/>
                </a:spcAft>
              </a:pPr>
              <a:t>23</a:t>
            </a:fld>
            <a:endParaRPr lang="en-US" altLang="en-US">
              <a:solidFill>
                <a:srgbClr val="FFFFFF"/>
              </a:solidFill>
            </a:endParaRPr>
          </a:p>
        </p:txBody>
      </p:sp>
      <p:sp>
        <p:nvSpPr>
          <p:cNvPr id="43014" name="Rectangle 3">
            <a:extLst>
              <a:ext uri="{FF2B5EF4-FFF2-40B4-BE49-F238E27FC236}">
                <a16:creationId xmlns:a16="http://schemas.microsoft.com/office/drawing/2014/main" id="{2510618D-156A-4936-8139-DC5D05625050}"/>
              </a:ext>
            </a:extLst>
          </p:cNvPr>
          <p:cNvSpPr>
            <a:spLocks noChangeArrowheads="1"/>
          </p:cNvSpPr>
          <p:nvPr/>
        </p:nvSpPr>
        <p:spPr bwMode="auto">
          <a:xfrm>
            <a:off x="419396" y="1116806"/>
            <a:ext cx="7751763"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t>After logging in to the ABE Partner Portal, completing MFA, and choosing your work location (if you have multiple locations) the Partner Portal Landing Page will display.</a:t>
            </a:r>
          </a:p>
          <a:p>
            <a:pPr eaLnBrk="1" hangingPunct="1"/>
            <a:r>
              <a:rPr lang="en-US" altLang="en-US" dirty="0"/>
              <a:t>Select, “Submit a Report of Birth” </a:t>
            </a:r>
            <a:r>
              <a:rPr lang="en-US" altLang="en-US" b="1" dirty="0"/>
              <a:t>[Next].</a:t>
            </a:r>
          </a:p>
          <a:p>
            <a:pPr eaLnBrk="1" hangingPunct="1"/>
            <a:r>
              <a:rPr lang="en-US" altLang="en-US" i="1" dirty="0"/>
              <a:t>You will choose the “Manage My Account” selection if you need to update your user profile including adding or changing a location, or changing an e-mail.</a:t>
            </a:r>
          </a:p>
          <a:p>
            <a:pPr eaLnBrk="1" hangingPunct="1"/>
            <a:endParaRPr lang="en-US" altLang="en-US" dirty="0"/>
          </a:p>
        </p:txBody>
      </p:sp>
      <p:sp>
        <p:nvSpPr>
          <p:cNvPr id="43015" name="TextBox 16">
            <a:extLst>
              <a:ext uri="{FF2B5EF4-FFF2-40B4-BE49-F238E27FC236}">
                <a16:creationId xmlns:a16="http://schemas.microsoft.com/office/drawing/2014/main" id="{6A3D4BE0-B2A6-4039-B865-95CBCC376CE6}"/>
              </a:ext>
            </a:extLst>
          </p:cNvPr>
          <p:cNvSpPr txBox="1">
            <a:spLocks noChangeArrowheads="1"/>
          </p:cNvSpPr>
          <p:nvPr/>
        </p:nvSpPr>
        <p:spPr bwMode="auto">
          <a:xfrm>
            <a:off x="1060450" y="4443413"/>
            <a:ext cx="1828800" cy="642937"/>
          </a:xfrm>
          <a:prstGeom prst="rect">
            <a:avLst/>
          </a:prstGeom>
          <a:noFill/>
          <a:ln w="190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43017" name="TextBox 9">
            <a:extLst>
              <a:ext uri="{FF2B5EF4-FFF2-40B4-BE49-F238E27FC236}">
                <a16:creationId xmlns:a16="http://schemas.microsoft.com/office/drawing/2014/main" id="{EFBA3FC5-0300-46C8-9240-FFB7B521B7FF}"/>
              </a:ext>
            </a:extLst>
          </p:cNvPr>
          <p:cNvSpPr txBox="1">
            <a:spLocks noChangeArrowheads="1"/>
          </p:cNvSpPr>
          <p:nvPr/>
        </p:nvSpPr>
        <p:spPr bwMode="auto">
          <a:xfrm>
            <a:off x="1063592" y="5432703"/>
            <a:ext cx="1301750" cy="396875"/>
          </a:xfrm>
          <a:prstGeom prst="rect">
            <a:avLst/>
          </a:prstGeom>
          <a:noFill/>
          <a:ln w="190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A02B8-7576-4560-B3BC-EB4372359969}"/>
              </a:ext>
            </a:extLst>
          </p:cNvPr>
          <p:cNvSpPr>
            <a:spLocks noGrp="1"/>
          </p:cNvSpPr>
          <p:nvPr>
            <p:ph type="title"/>
          </p:nvPr>
        </p:nvSpPr>
        <p:spPr/>
        <p:txBody>
          <a:bodyPr/>
          <a:lstStyle/>
          <a:p>
            <a:pPr fontAlgn="auto">
              <a:spcAft>
                <a:spcPts val="0"/>
              </a:spcAft>
              <a:defRPr/>
            </a:pPr>
            <a:r>
              <a:rPr lang="en-US" sz="3600" dirty="0"/>
              <a:t>CHECK MEDI FIRST!</a:t>
            </a:r>
          </a:p>
        </p:txBody>
      </p:sp>
      <p:sp>
        <p:nvSpPr>
          <p:cNvPr id="41987" name="Content Placeholder 2">
            <a:extLst>
              <a:ext uri="{FF2B5EF4-FFF2-40B4-BE49-F238E27FC236}">
                <a16:creationId xmlns:a16="http://schemas.microsoft.com/office/drawing/2014/main" id="{6943F967-F28F-4B2E-9999-46127E4C493C}"/>
              </a:ext>
            </a:extLst>
          </p:cNvPr>
          <p:cNvSpPr>
            <a:spLocks noGrp="1" noChangeArrowheads="1"/>
          </p:cNvSpPr>
          <p:nvPr>
            <p:ph idx="1"/>
          </p:nvPr>
        </p:nvSpPr>
        <p:spPr/>
        <p:txBody>
          <a:bodyPr>
            <a:normAutofit fontScale="92500" lnSpcReduction="20000"/>
          </a:bodyPr>
          <a:lstStyle/>
          <a:p>
            <a:r>
              <a:rPr lang="en-US" altLang="en-US" sz="3200" b="1" dirty="0"/>
              <a:t>Before using the Report of Birth function in ABE, check MEDI or whatever eligibility application/website you access to make sure the Mother has active coverage! </a:t>
            </a:r>
          </a:p>
          <a:p>
            <a:pPr lvl="2"/>
            <a:r>
              <a:rPr lang="en-US" altLang="en-US" sz="2800" b="1" dirty="0"/>
              <a:t>For more information on MEDI go to the </a:t>
            </a:r>
            <a:r>
              <a:rPr lang="en-US" altLang="en-US" sz="2800" b="1" dirty="0">
                <a:hlinkClick r:id="rId3"/>
              </a:rPr>
              <a:t>MEDI Getting Started </a:t>
            </a:r>
            <a:r>
              <a:rPr lang="en-US" altLang="en-US" sz="2800" b="1" dirty="0"/>
              <a:t>page</a:t>
            </a:r>
          </a:p>
          <a:p>
            <a:r>
              <a:rPr lang="en-US" altLang="en-US" sz="3200" b="1" dirty="0"/>
              <a:t>If Mother does not show active for medical coverage in MEDI, do not submit a Report of Birth, instead help Mother apply for benefits with the newborn through </a:t>
            </a:r>
            <a:r>
              <a:rPr lang="en-US" altLang="en-US" sz="3200" b="1" dirty="0">
                <a:hlinkClick r:id="rId4"/>
              </a:rPr>
              <a:t>ABE.Illinois.gov</a:t>
            </a:r>
            <a:endParaRPr lang="en-US" altLang="en-US" sz="3200" b="1" dirty="0"/>
          </a:p>
          <a:p>
            <a:endParaRPr lang="en-US" altLang="en-US" b="1" dirty="0"/>
          </a:p>
          <a:p>
            <a:endParaRPr lang="en-US" altLang="en-US" dirty="0"/>
          </a:p>
        </p:txBody>
      </p:sp>
      <p:sp>
        <p:nvSpPr>
          <p:cNvPr id="41988" name="Slide Number Placeholder 3">
            <a:extLst>
              <a:ext uri="{FF2B5EF4-FFF2-40B4-BE49-F238E27FC236}">
                <a16:creationId xmlns:a16="http://schemas.microsoft.com/office/drawing/2014/main" id="{83103E22-3FDD-4F0E-B417-36F71C9641DC}"/>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4A4561-F4CD-4A04-8097-F12D09354F48}" type="slidenum">
              <a:rPr lang="en-US" altLang="en-US">
                <a:solidFill>
                  <a:srgbClr val="FFFFFF"/>
                </a:solidFill>
              </a:rPr>
              <a:pPr fontAlgn="base">
                <a:spcBef>
                  <a:spcPct val="0"/>
                </a:spcBef>
                <a:spcAft>
                  <a:spcPct val="0"/>
                </a:spcAft>
              </a:pPr>
              <a:t>24</a:t>
            </a:fld>
            <a:endParaRPr lang="en-US" altLang="en-US">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72266-54C5-42B9-A7BE-78F2607611E9}"/>
              </a:ext>
            </a:extLst>
          </p:cNvPr>
          <p:cNvSpPr>
            <a:spLocks noGrp="1"/>
          </p:cNvSpPr>
          <p:nvPr>
            <p:ph type="title"/>
          </p:nvPr>
        </p:nvSpPr>
        <p:spPr>
          <a:xfrm>
            <a:off x="457200" y="274638"/>
            <a:ext cx="7620000" cy="715962"/>
          </a:xfrm>
        </p:spPr>
        <p:txBody>
          <a:bodyPr/>
          <a:lstStyle/>
          <a:p>
            <a:pPr fontAlgn="auto">
              <a:spcAft>
                <a:spcPts val="0"/>
              </a:spcAft>
              <a:defRPr/>
            </a:pPr>
            <a:r>
              <a:rPr lang="en-US" sz="3600" dirty="0"/>
              <a:t>Report of Birth Screen</a:t>
            </a:r>
          </a:p>
        </p:txBody>
      </p:sp>
      <p:sp>
        <p:nvSpPr>
          <p:cNvPr id="45059" name="Slide Number Placeholder 2">
            <a:extLst>
              <a:ext uri="{FF2B5EF4-FFF2-40B4-BE49-F238E27FC236}">
                <a16:creationId xmlns:a16="http://schemas.microsoft.com/office/drawing/2014/main" id="{5620E1B0-0613-45F3-AE33-3DC453D428B3}"/>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BB04B6E-DBA1-4E12-92E5-7AC52DE03465}" type="slidenum">
              <a:rPr lang="en-US" altLang="en-US">
                <a:solidFill>
                  <a:srgbClr val="FFFFFF"/>
                </a:solidFill>
              </a:rPr>
              <a:pPr fontAlgn="base">
                <a:spcBef>
                  <a:spcPct val="0"/>
                </a:spcBef>
                <a:spcAft>
                  <a:spcPct val="0"/>
                </a:spcAft>
              </a:pPr>
              <a:t>25</a:t>
            </a:fld>
            <a:endParaRPr lang="en-US" altLang="en-US">
              <a:solidFill>
                <a:srgbClr val="FFFFFF"/>
              </a:solidFill>
            </a:endParaRPr>
          </a:p>
        </p:txBody>
      </p:sp>
      <p:sp>
        <p:nvSpPr>
          <p:cNvPr id="4" name="Rectangle 3">
            <a:extLst>
              <a:ext uri="{FF2B5EF4-FFF2-40B4-BE49-F238E27FC236}">
                <a16:creationId xmlns:a16="http://schemas.microsoft.com/office/drawing/2014/main" id="{23CB4A81-7D71-47E0-A871-595430D5FE3B}"/>
              </a:ext>
            </a:extLst>
          </p:cNvPr>
          <p:cNvSpPr/>
          <p:nvPr/>
        </p:nvSpPr>
        <p:spPr>
          <a:xfrm>
            <a:off x="187325" y="1447800"/>
            <a:ext cx="1597025" cy="4770537"/>
          </a:xfrm>
          <a:prstGeom prst="rect">
            <a:avLst/>
          </a:prstGeom>
          <a:solidFill>
            <a:srgbClr val="EFC40B"/>
          </a:solidFill>
          <a:ln>
            <a:solidFill>
              <a:schemeClr val="bg2">
                <a:lumMod val="25000"/>
              </a:schemeClr>
            </a:solidFill>
          </a:ln>
        </p:spPr>
        <p:txBody>
          <a:bodyPr wrap="square">
            <a:spAutoFit/>
          </a:bodyPr>
          <a:lstStyle/>
          <a:p>
            <a:pPr eaLnBrk="1" fontAlgn="auto" hangingPunct="1">
              <a:spcBef>
                <a:spcPts val="0"/>
              </a:spcBef>
              <a:spcAft>
                <a:spcPts val="0"/>
              </a:spcAft>
              <a:defRPr/>
            </a:pPr>
            <a:r>
              <a:rPr lang="en-US" sz="1600" dirty="0">
                <a:latin typeface="+mn-lt"/>
              </a:rPr>
              <a:t>Hospital Name and Address will be prefilled based on your Account information. Complete babies information next. All fields with a </a:t>
            </a:r>
            <a:r>
              <a:rPr lang="en-US" sz="1600" dirty="0">
                <a:solidFill>
                  <a:srgbClr val="FF0000"/>
                </a:solidFill>
                <a:latin typeface="+mn-lt"/>
              </a:rPr>
              <a:t>red * </a:t>
            </a:r>
            <a:r>
              <a:rPr lang="en-US" sz="1600" dirty="0">
                <a:latin typeface="+mn-lt"/>
              </a:rPr>
              <a:t>must be filled. Don’t forget to add contact information for the hospital representative completing this report. </a:t>
            </a:r>
            <a:endParaRPr lang="en-US" dirty="0">
              <a:latin typeface="+mn-lt"/>
            </a:endParaRPr>
          </a:p>
        </p:txBody>
      </p:sp>
      <p:pic>
        <p:nvPicPr>
          <p:cNvPr id="45061" name="Picture 5">
            <a:extLst>
              <a:ext uri="{FF2B5EF4-FFF2-40B4-BE49-F238E27FC236}">
                <a16:creationId xmlns:a16="http://schemas.microsoft.com/office/drawing/2014/main" id="{699CBA78-635A-4944-9426-B29A629D2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46175"/>
            <a:ext cx="6562725" cy="55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4EE5-15C3-45FB-A145-AEA8EFDE5187}"/>
              </a:ext>
            </a:extLst>
          </p:cNvPr>
          <p:cNvSpPr>
            <a:spLocks noGrp="1"/>
          </p:cNvSpPr>
          <p:nvPr>
            <p:ph type="title"/>
          </p:nvPr>
        </p:nvSpPr>
        <p:spPr/>
        <p:txBody>
          <a:bodyPr/>
          <a:lstStyle/>
          <a:p>
            <a:pPr fontAlgn="auto">
              <a:spcAft>
                <a:spcPts val="0"/>
              </a:spcAft>
              <a:defRPr/>
            </a:pPr>
            <a:r>
              <a:rPr lang="en-US" sz="3600" dirty="0"/>
              <a:t>Multiple Births </a:t>
            </a:r>
            <a:br>
              <a:rPr lang="en-US" dirty="0"/>
            </a:br>
            <a:endParaRPr lang="en-US" dirty="0"/>
          </a:p>
        </p:txBody>
      </p:sp>
      <p:sp>
        <p:nvSpPr>
          <p:cNvPr id="47107" name="Content Placeholder 2">
            <a:extLst>
              <a:ext uri="{FF2B5EF4-FFF2-40B4-BE49-F238E27FC236}">
                <a16:creationId xmlns:a16="http://schemas.microsoft.com/office/drawing/2014/main" id="{4F25B6F1-B01D-41D2-B006-FDBB61B48B6E}"/>
              </a:ext>
            </a:extLst>
          </p:cNvPr>
          <p:cNvSpPr>
            <a:spLocks noGrp="1" noChangeArrowheads="1"/>
          </p:cNvSpPr>
          <p:nvPr>
            <p:ph idx="1"/>
          </p:nvPr>
        </p:nvSpPr>
        <p:spPr>
          <a:xfrm>
            <a:off x="63500" y="762000"/>
            <a:ext cx="8394700" cy="5638800"/>
          </a:xfrm>
        </p:spPr>
        <p:txBody>
          <a:bodyPr/>
          <a:lstStyle/>
          <a:p>
            <a:r>
              <a:rPr lang="en-US" altLang="en-US" sz="1600"/>
              <a:t>If you choose a number greater than 1 in the Number of Babies field,  a corresponding number of entries for baby’s information will display.</a:t>
            </a:r>
          </a:p>
          <a:p>
            <a:r>
              <a:rPr lang="en-US" altLang="en-US" sz="1600" b="1"/>
              <a:t>Important! DO NOT enter suffixes (for example Jr.) in the last name field! </a:t>
            </a:r>
            <a:r>
              <a:rPr lang="en-US" altLang="en-US" sz="1600"/>
              <a:t>This will prevent a match and the Newborn will not be added nor assigned a RIN. Instead the request  is sent to a Queue in the local office for a worker to process. This, in turn, means the addition of the newborn to the Mothers medical coverage will be delayed. We will be adding an extra field in the ABE Report of Birth screen as soon as possible to address this problem. </a:t>
            </a:r>
          </a:p>
        </p:txBody>
      </p:sp>
      <p:sp>
        <p:nvSpPr>
          <p:cNvPr id="47108" name="Slide Number Placeholder 3">
            <a:extLst>
              <a:ext uri="{FF2B5EF4-FFF2-40B4-BE49-F238E27FC236}">
                <a16:creationId xmlns:a16="http://schemas.microsoft.com/office/drawing/2014/main" id="{605B6BB3-19FA-4F7D-9B28-1308C62A6557}"/>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C1A327-A910-4EB6-9AFB-05BAA850EE42}" type="slidenum">
              <a:rPr lang="en-US" altLang="en-US">
                <a:solidFill>
                  <a:srgbClr val="FFFFFF"/>
                </a:solidFill>
              </a:rPr>
              <a:pPr fontAlgn="base">
                <a:spcBef>
                  <a:spcPct val="0"/>
                </a:spcBef>
                <a:spcAft>
                  <a:spcPct val="0"/>
                </a:spcAft>
              </a:pPr>
              <a:t>26</a:t>
            </a:fld>
            <a:endParaRPr lang="en-US" altLang="en-US">
              <a:solidFill>
                <a:srgbClr val="FFFFFF"/>
              </a:solidFill>
            </a:endParaRPr>
          </a:p>
        </p:txBody>
      </p:sp>
      <p:pic>
        <p:nvPicPr>
          <p:cNvPr id="47109" name="Picture 4">
            <a:extLst>
              <a:ext uri="{FF2B5EF4-FFF2-40B4-BE49-F238E27FC236}">
                <a16:creationId xmlns:a16="http://schemas.microsoft.com/office/drawing/2014/main" id="{1031A74E-D6F8-48D3-96BF-AED7E1F2C6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1429" y="2895600"/>
            <a:ext cx="6288071" cy="382949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7110" name="TextBox 5">
            <a:extLst>
              <a:ext uri="{FF2B5EF4-FFF2-40B4-BE49-F238E27FC236}">
                <a16:creationId xmlns:a16="http://schemas.microsoft.com/office/drawing/2014/main" id="{29E3F509-0E2B-4557-B9D1-6062785EECC2}"/>
              </a:ext>
            </a:extLst>
          </p:cNvPr>
          <p:cNvSpPr txBox="1">
            <a:spLocks noChangeArrowheads="1"/>
          </p:cNvSpPr>
          <p:nvPr/>
        </p:nvSpPr>
        <p:spPr bwMode="auto">
          <a:xfrm>
            <a:off x="1257300" y="3429000"/>
            <a:ext cx="914400" cy="381000"/>
          </a:xfrm>
          <a:prstGeom prst="rect">
            <a:avLst/>
          </a:prstGeom>
          <a:noFill/>
          <a:ln w="190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47111" name="TextBox 6">
            <a:extLst>
              <a:ext uri="{FF2B5EF4-FFF2-40B4-BE49-F238E27FC236}">
                <a16:creationId xmlns:a16="http://schemas.microsoft.com/office/drawing/2014/main" id="{16140CF0-58E7-42C5-B783-15DADCBCFB9B}"/>
              </a:ext>
            </a:extLst>
          </p:cNvPr>
          <p:cNvSpPr txBox="1">
            <a:spLocks noChangeArrowheads="1"/>
          </p:cNvSpPr>
          <p:nvPr/>
        </p:nvSpPr>
        <p:spPr bwMode="auto">
          <a:xfrm>
            <a:off x="1257300" y="5181600"/>
            <a:ext cx="1371600" cy="369887"/>
          </a:xfrm>
          <a:prstGeom prst="rect">
            <a:avLst/>
          </a:prstGeom>
          <a:noFill/>
          <a:ln w="19050">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D09C5-F901-4ABC-A360-CA872B8ED6E3}"/>
              </a:ext>
            </a:extLst>
          </p:cNvPr>
          <p:cNvSpPr>
            <a:spLocks noGrp="1"/>
          </p:cNvSpPr>
          <p:nvPr>
            <p:ph type="title"/>
          </p:nvPr>
        </p:nvSpPr>
        <p:spPr>
          <a:xfrm>
            <a:off x="457200" y="274638"/>
            <a:ext cx="7620000" cy="792162"/>
          </a:xfrm>
        </p:spPr>
        <p:txBody>
          <a:bodyPr/>
          <a:lstStyle/>
          <a:p>
            <a:pPr fontAlgn="auto">
              <a:spcAft>
                <a:spcPts val="0"/>
              </a:spcAft>
              <a:defRPr/>
            </a:pPr>
            <a:r>
              <a:rPr lang="en-US" sz="3600" dirty="0"/>
              <a:t>Report of Birth – Parent (s)</a:t>
            </a:r>
          </a:p>
        </p:txBody>
      </p:sp>
      <p:sp>
        <p:nvSpPr>
          <p:cNvPr id="48131" name="Slide Number Placeholder 3">
            <a:extLst>
              <a:ext uri="{FF2B5EF4-FFF2-40B4-BE49-F238E27FC236}">
                <a16:creationId xmlns:a16="http://schemas.microsoft.com/office/drawing/2014/main" id="{57600DC5-AD9E-4433-B420-8B7A48A71267}"/>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A3DF866-CC6C-48E0-92D7-48B2C6FABCB3}" type="slidenum">
              <a:rPr lang="en-US" altLang="en-US">
                <a:solidFill>
                  <a:srgbClr val="FFFFFF"/>
                </a:solidFill>
              </a:rPr>
              <a:pPr fontAlgn="base">
                <a:spcBef>
                  <a:spcPct val="0"/>
                </a:spcBef>
                <a:spcAft>
                  <a:spcPct val="0"/>
                </a:spcAft>
              </a:pPr>
              <a:t>27</a:t>
            </a:fld>
            <a:endParaRPr lang="en-US" altLang="en-US">
              <a:solidFill>
                <a:srgbClr val="FFFFFF"/>
              </a:solidFill>
            </a:endParaRPr>
          </a:p>
        </p:txBody>
      </p:sp>
      <p:sp>
        <p:nvSpPr>
          <p:cNvPr id="7" name="Rectangle 6">
            <a:extLst>
              <a:ext uri="{FF2B5EF4-FFF2-40B4-BE49-F238E27FC236}">
                <a16:creationId xmlns:a16="http://schemas.microsoft.com/office/drawing/2014/main" id="{CBBC23E1-8259-41A2-8965-2AE8B38D76AA}"/>
              </a:ext>
            </a:extLst>
          </p:cNvPr>
          <p:cNvSpPr/>
          <p:nvPr/>
        </p:nvSpPr>
        <p:spPr>
          <a:xfrm>
            <a:off x="457200" y="1093787"/>
            <a:ext cx="7461250" cy="2092881"/>
          </a:xfrm>
          <a:prstGeom prst="rect">
            <a:avLst/>
          </a:prstGeom>
          <a:solidFill>
            <a:srgbClr val="EFC40B"/>
          </a:solidFill>
          <a:ln>
            <a:solidFill>
              <a:schemeClr val="bg2">
                <a:lumMod val="25000"/>
              </a:schemeClr>
            </a:solidFill>
          </a:ln>
        </p:spPr>
        <p:txBody>
          <a:bodyPr wrap="square">
            <a:spAutoFit/>
          </a:bodyPr>
          <a:lstStyle/>
          <a:p>
            <a:pPr eaLnBrk="1" fontAlgn="auto" hangingPunct="1">
              <a:spcBef>
                <a:spcPts val="0"/>
              </a:spcBef>
              <a:spcAft>
                <a:spcPts val="0"/>
              </a:spcAft>
              <a:defRPr/>
            </a:pPr>
            <a:r>
              <a:rPr lang="en-US" sz="1600" b="1" dirty="0">
                <a:latin typeface="+mn-lt"/>
              </a:rPr>
              <a:t>Mother’s </a:t>
            </a:r>
            <a:r>
              <a:rPr lang="en-US" sz="1600" dirty="0">
                <a:latin typeface="+mn-lt"/>
              </a:rPr>
              <a:t>Information is </a:t>
            </a:r>
            <a:r>
              <a:rPr lang="en-US" sz="1600" b="1" dirty="0">
                <a:latin typeface="+mn-lt"/>
              </a:rPr>
              <a:t>mandatory </a:t>
            </a:r>
            <a:r>
              <a:rPr lang="en-US" sz="1600" dirty="0">
                <a:latin typeface="+mn-lt"/>
              </a:rPr>
              <a:t>since baby is added to mother’s case; you must also know the Recipient Number for the Mother. The Father’s information is optional although helpful if known. Click, </a:t>
            </a:r>
            <a:r>
              <a:rPr lang="en-US" sz="1600" b="1" dirty="0">
                <a:latin typeface="+mn-lt"/>
              </a:rPr>
              <a:t>[Submit]. It is CRITICAL that you enter information correctly(NO SUFFIX)! Check and recheck before submitting this information. DO NOT resubmit if you discover you have submitted incorrect information, instead, send an email to:  </a:t>
            </a:r>
            <a:r>
              <a:rPr lang="en-US" sz="1600" b="1" dirty="0">
                <a:latin typeface="+mn-lt"/>
                <a:hlinkClick r:id="rId2"/>
              </a:rPr>
              <a:t>DHS.NBU@Illinois.gov</a:t>
            </a:r>
            <a:r>
              <a:rPr lang="en-US" sz="1600" b="1" dirty="0">
                <a:latin typeface="+mn-lt"/>
              </a:rPr>
              <a:t> with Mothers Name, DOB and RIN, correct information for the newborn, and a contact name in case there are questions.</a:t>
            </a:r>
            <a:r>
              <a:rPr lang="en-US" dirty="0">
                <a:latin typeface="+mn-lt"/>
              </a:rPr>
              <a:t>	 </a:t>
            </a:r>
          </a:p>
        </p:txBody>
      </p:sp>
      <p:pic>
        <p:nvPicPr>
          <p:cNvPr id="48133" name="Picture 7">
            <a:extLst>
              <a:ext uri="{FF2B5EF4-FFF2-40B4-BE49-F238E27FC236}">
                <a16:creationId xmlns:a16="http://schemas.microsoft.com/office/drawing/2014/main" id="{0B0C31D4-9BBE-49A4-A20E-82E9C7162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3121025"/>
            <a:ext cx="78168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C57E-738A-4079-883A-3224DDA809F3}"/>
              </a:ext>
            </a:extLst>
          </p:cNvPr>
          <p:cNvSpPr>
            <a:spLocks noGrp="1"/>
          </p:cNvSpPr>
          <p:nvPr>
            <p:ph type="title"/>
          </p:nvPr>
        </p:nvSpPr>
        <p:spPr/>
        <p:txBody>
          <a:bodyPr/>
          <a:lstStyle/>
          <a:p>
            <a:pPr fontAlgn="auto">
              <a:spcAft>
                <a:spcPts val="0"/>
              </a:spcAft>
              <a:defRPr/>
            </a:pPr>
            <a:r>
              <a:rPr lang="en-US" sz="3600" dirty="0"/>
              <a:t>Confirmation Page</a:t>
            </a:r>
          </a:p>
        </p:txBody>
      </p:sp>
      <p:sp>
        <p:nvSpPr>
          <p:cNvPr id="49155" name="Slide Number Placeholder 6">
            <a:extLst>
              <a:ext uri="{FF2B5EF4-FFF2-40B4-BE49-F238E27FC236}">
                <a16:creationId xmlns:a16="http://schemas.microsoft.com/office/drawing/2014/main" id="{66C952DE-5505-4C35-A5EB-4374C19BBDFE}"/>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6A97E96-FAD9-4E23-8569-DE91E11B96EA}" type="slidenum">
              <a:rPr lang="en-US" altLang="en-US">
                <a:solidFill>
                  <a:srgbClr val="FFFFFF"/>
                </a:solidFill>
              </a:rPr>
              <a:pPr fontAlgn="base">
                <a:spcBef>
                  <a:spcPct val="0"/>
                </a:spcBef>
                <a:spcAft>
                  <a:spcPct val="0"/>
                </a:spcAft>
              </a:pPr>
              <a:t>28</a:t>
            </a:fld>
            <a:endParaRPr lang="en-US" altLang="en-US">
              <a:solidFill>
                <a:srgbClr val="FFFFFF"/>
              </a:solidFill>
            </a:endParaRPr>
          </a:p>
        </p:txBody>
      </p:sp>
      <p:sp>
        <p:nvSpPr>
          <p:cNvPr id="49156" name="Rectangle 3">
            <a:extLst>
              <a:ext uri="{FF2B5EF4-FFF2-40B4-BE49-F238E27FC236}">
                <a16:creationId xmlns:a16="http://schemas.microsoft.com/office/drawing/2014/main" id="{910C4830-ACC1-4C34-AD22-DE52CA179837}"/>
              </a:ext>
            </a:extLst>
          </p:cNvPr>
          <p:cNvSpPr>
            <a:spLocks noChangeArrowheads="1"/>
          </p:cNvSpPr>
          <p:nvPr/>
        </p:nvSpPr>
        <p:spPr bwMode="auto">
          <a:xfrm>
            <a:off x="606425" y="1676400"/>
            <a:ext cx="7315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dirty="0"/>
              <a:t>The confirmation page is your proof that the Report of Birth was transmitted successfully. You can use the </a:t>
            </a:r>
            <a:r>
              <a:rPr lang="en-US" altLang="en-US" b="1" dirty="0"/>
              <a:t>[Print] </a:t>
            </a:r>
            <a:r>
              <a:rPr lang="en-US" altLang="en-US" dirty="0"/>
              <a:t>key to save for your/your patients records. </a:t>
            </a:r>
            <a:r>
              <a:rPr lang="en-US" altLang="en-US" b="1" dirty="0"/>
              <a:t>Click [View Report of Birth(PDF)] </a:t>
            </a:r>
            <a:r>
              <a:rPr lang="en-US" altLang="en-US" dirty="0"/>
              <a:t>or </a:t>
            </a:r>
            <a:r>
              <a:rPr lang="en-US" altLang="en-US" b="1" dirty="0"/>
              <a:t>[View Report of Birth (HTML)]. </a:t>
            </a:r>
            <a:r>
              <a:rPr lang="en-US" altLang="en-US" dirty="0"/>
              <a:t>A summary of the information and date submitted will display in a printable format. Save both items for your records.</a:t>
            </a:r>
            <a:endParaRPr lang="en-US" altLang="en-US" b="1" dirty="0"/>
          </a:p>
        </p:txBody>
      </p:sp>
      <p:pic>
        <p:nvPicPr>
          <p:cNvPr id="49157" name="Picture 3">
            <a:extLst>
              <a:ext uri="{FF2B5EF4-FFF2-40B4-BE49-F238E27FC236}">
                <a16:creationId xmlns:a16="http://schemas.microsoft.com/office/drawing/2014/main" id="{6787D2C8-A90E-4F11-95DD-4813B86A84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9775" y="449263"/>
            <a:ext cx="869950" cy="90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8" name="Picture 2">
            <a:extLst>
              <a:ext uri="{FF2B5EF4-FFF2-40B4-BE49-F238E27FC236}">
                <a16:creationId xmlns:a16="http://schemas.microsoft.com/office/drawing/2014/main" id="{19204385-F87E-43BA-AD62-AAAD1B11DE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200400"/>
            <a:ext cx="7667625" cy="3019425"/>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49159" name="TextBox 5">
            <a:extLst>
              <a:ext uri="{FF2B5EF4-FFF2-40B4-BE49-F238E27FC236}">
                <a16:creationId xmlns:a16="http://schemas.microsoft.com/office/drawing/2014/main" id="{24B94C49-CFF3-454E-989D-8FEB66E6D0FC}"/>
              </a:ext>
            </a:extLst>
          </p:cNvPr>
          <p:cNvSpPr txBox="1">
            <a:spLocks noChangeArrowheads="1"/>
          </p:cNvSpPr>
          <p:nvPr/>
        </p:nvSpPr>
        <p:spPr bwMode="auto">
          <a:xfrm>
            <a:off x="5029200" y="3276600"/>
            <a:ext cx="609600" cy="3810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99B1-E7C0-4D61-9760-68E16C077696}"/>
              </a:ext>
            </a:extLst>
          </p:cNvPr>
          <p:cNvSpPr>
            <a:spLocks noGrp="1"/>
          </p:cNvSpPr>
          <p:nvPr>
            <p:ph type="title"/>
          </p:nvPr>
        </p:nvSpPr>
        <p:spPr>
          <a:xfrm>
            <a:off x="84908" y="521732"/>
            <a:ext cx="2716424" cy="5892800"/>
          </a:xfrm>
        </p:spPr>
        <p:txBody>
          <a:bodyPr/>
          <a:lstStyle/>
          <a:p>
            <a:pPr fontAlgn="auto">
              <a:spcAft>
                <a:spcPts val="0"/>
              </a:spcAft>
              <a:defRPr/>
            </a:pPr>
            <a:r>
              <a:rPr lang="en-US" sz="2000" dirty="0">
                <a:solidFill>
                  <a:schemeClr val="tx1"/>
                </a:solidFill>
                <a:highlight>
                  <a:srgbClr val="FFFF00"/>
                </a:highlight>
              </a:rPr>
              <a:t>We cannot emphasis enough the importance of  entering information  correctly </a:t>
            </a:r>
            <a:r>
              <a:rPr lang="en-US" sz="2000" b="1" i="1" dirty="0">
                <a:solidFill>
                  <a:schemeClr val="tx1"/>
                </a:solidFill>
                <a:highlight>
                  <a:srgbClr val="FFFF00"/>
                </a:highlight>
              </a:rPr>
              <a:t>and</a:t>
            </a:r>
            <a:r>
              <a:rPr lang="en-US" sz="2000" dirty="0">
                <a:solidFill>
                  <a:schemeClr val="tx1"/>
                </a:solidFill>
                <a:highlight>
                  <a:srgbClr val="FFFF00"/>
                </a:highlight>
              </a:rPr>
              <a:t> </a:t>
            </a:r>
            <a:r>
              <a:rPr lang="en-US" sz="2000" b="1" dirty="0">
                <a:solidFill>
                  <a:schemeClr val="tx1"/>
                </a:solidFill>
                <a:highlight>
                  <a:srgbClr val="FFFF00"/>
                </a:highlight>
              </a:rPr>
              <a:t>NOT</a:t>
            </a:r>
            <a:r>
              <a:rPr lang="en-US" sz="2000" dirty="0">
                <a:solidFill>
                  <a:schemeClr val="tx1"/>
                </a:solidFill>
                <a:highlight>
                  <a:srgbClr val="FFFF00"/>
                </a:highlight>
              </a:rPr>
              <a:t> </a:t>
            </a:r>
            <a:r>
              <a:rPr lang="en-US" sz="2000" b="1" dirty="0">
                <a:solidFill>
                  <a:schemeClr val="tx1"/>
                </a:solidFill>
                <a:highlight>
                  <a:srgbClr val="FFFF00"/>
                </a:highlight>
              </a:rPr>
              <a:t>creating multiple submissions for the same newborn</a:t>
            </a:r>
            <a:r>
              <a:rPr lang="en-US" sz="2000" dirty="0">
                <a:solidFill>
                  <a:schemeClr val="tx1"/>
                </a:solidFill>
                <a:highlight>
                  <a:srgbClr val="FFFF00"/>
                </a:highlight>
              </a:rPr>
              <a:t>. This will cause many problems for HFS .  If  we find that a  Hospital does this repeatedly, the Hospital may not be allowed to use the Report of Birth functionality. </a:t>
            </a:r>
          </a:p>
        </p:txBody>
      </p:sp>
      <p:pic>
        <p:nvPicPr>
          <p:cNvPr id="50179" name="Content Placeholder 4">
            <a:extLst>
              <a:ext uri="{FF2B5EF4-FFF2-40B4-BE49-F238E27FC236}">
                <a16:creationId xmlns:a16="http://schemas.microsoft.com/office/drawing/2014/main" id="{45B493FA-88DA-4F1D-9C06-D095190293C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592137"/>
            <a:ext cx="5680075" cy="5673725"/>
          </a:xfrm>
          <a:ln w="15875">
            <a:solidFill>
              <a:srgbClr val="002060"/>
            </a:solidFill>
            <a:miter lim="800000"/>
            <a:headEnd/>
            <a:tailEnd/>
          </a:ln>
        </p:spPr>
      </p:pic>
      <p:sp>
        <p:nvSpPr>
          <p:cNvPr id="50180" name="Slide Number Placeholder 3">
            <a:extLst>
              <a:ext uri="{FF2B5EF4-FFF2-40B4-BE49-F238E27FC236}">
                <a16:creationId xmlns:a16="http://schemas.microsoft.com/office/drawing/2014/main" id="{AEA1BA12-3D6E-40A5-8474-4D483A7D2A12}"/>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C1A8081-C0C6-44AF-89CD-8804E9A1BB19}" type="slidenum">
              <a:rPr lang="en-US" altLang="en-US">
                <a:solidFill>
                  <a:srgbClr val="FFFFFF"/>
                </a:solidFill>
              </a:rPr>
              <a:pPr fontAlgn="base">
                <a:spcBef>
                  <a:spcPct val="0"/>
                </a:spcBef>
                <a:spcAft>
                  <a:spcPct val="0"/>
                </a:spcAft>
              </a:pPr>
              <a:t>29</a:t>
            </a:fld>
            <a:endParaRPr lang="en-US" altLang="en-US">
              <a:solidFill>
                <a:srgbClr val="FFFFFF"/>
              </a:solidFill>
            </a:endParaRPr>
          </a:p>
        </p:txBody>
      </p:sp>
      <p:sp>
        <p:nvSpPr>
          <p:cNvPr id="50181" name="TextBox 5">
            <a:extLst>
              <a:ext uri="{FF2B5EF4-FFF2-40B4-BE49-F238E27FC236}">
                <a16:creationId xmlns:a16="http://schemas.microsoft.com/office/drawing/2014/main" id="{19D59F85-C216-4BE5-BBA0-6E0E6EFC5820}"/>
              </a:ext>
            </a:extLst>
          </p:cNvPr>
          <p:cNvSpPr txBox="1">
            <a:spLocks noChangeArrowheads="1"/>
          </p:cNvSpPr>
          <p:nvPr/>
        </p:nvSpPr>
        <p:spPr bwMode="auto">
          <a:xfrm>
            <a:off x="2667000" y="407193"/>
            <a:ext cx="2459037" cy="369888"/>
          </a:xfrm>
          <a:prstGeom prst="rect">
            <a:avLst/>
          </a:prstGeom>
          <a:noFill/>
          <a:ln w="28575">
            <a:solidFill>
              <a:srgbClr val="E78C1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FD9D-4D2B-4159-AE5F-4E5AE13AC4CE}"/>
              </a:ext>
            </a:extLst>
          </p:cNvPr>
          <p:cNvSpPr>
            <a:spLocks noGrp="1"/>
          </p:cNvSpPr>
          <p:nvPr>
            <p:ph type="ctrTitle"/>
          </p:nvPr>
        </p:nvSpPr>
        <p:spPr>
          <a:xfrm>
            <a:off x="685800" y="1905001"/>
            <a:ext cx="7543800" cy="1981200"/>
          </a:xfrm>
        </p:spPr>
        <p:txBody>
          <a:bodyPr/>
          <a:lstStyle/>
          <a:p>
            <a:r>
              <a:rPr lang="en-US" sz="4800" b="1" dirty="0"/>
              <a:t>SECTION I</a:t>
            </a:r>
          </a:p>
        </p:txBody>
      </p:sp>
      <p:sp>
        <p:nvSpPr>
          <p:cNvPr id="3" name="Subtitle 2">
            <a:extLst>
              <a:ext uri="{FF2B5EF4-FFF2-40B4-BE49-F238E27FC236}">
                <a16:creationId xmlns:a16="http://schemas.microsoft.com/office/drawing/2014/main" id="{B686A48F-E280-4EDC-8E0B-80FF4C9865D0}"/>
              </a:ext>
            </a:extLst>
          </p:cNvPr>
          <p:cNvSpPr>
            <a:spLocks noGrp="1"/>
          </p:cNvSpPr>
          <p:nvPr>
            <p:ph type="subTitle" idx="1"/>
          </p:nvPr>
        </p:nvSpPr>
        <p:spPr/>
        <p:txBody>
          <a:bodyPr/>
          <a:lstStyle/>
          <a:p>
            <a:r>
              <a:rPr lang="en-US" b="1" dirty="0"/>
              <a:t>THE ABE PARTNER PORTAL and REPORT of BIRTH PHASE I</a:t>
            </a:r>
          </a:p>
        </p:txBody>
      </p:sp>
      <p:sp>
        <p:nvSpPr>
          <p:cNvPr id="4" name="Slide Number Placeholder 3">
            <a:extLst>
              <a:ext uri="{FF2B5EF4-FFF2-40B4-BE49-F238E27FC236}">
                <a16:creationId xmlns:a16="http://schemas.microsoft.com/office/drawing/2014/main" id="{3F292044-284B-48F1-9B45-7477DE668290}"/>
              </a:ext>
            </a:extLst>
          </p:cNvPr>
          <p:cNvSpPr>
            <a:spLocks noGrp="1"/>
          </p:cNvSpPr>
          <p:nvPr>
            <p:ph type="sldNum" sz="quarter" idx="10"/>
          </p:nvPr>
        </p:nvSpPr>
        <p:spPr/>
        <p:txBody>
          <a:bodyPr/>
          <a:lstStyle/>
          <a:p>
            <a:pPr>
              <a:defRPr/>
            </a:pPr>
            <a:fld id="{C859FFF6-6BBB-4DBD-A536-0D06FA82986C}" type="slidenum">
              <a:rPr lang="en-US" smtClean="0"/>
              <a:pPr>
                <a:defRPr/>
              </a:pPr>
              <a:t>3</a:t>
            </a:fld>
            <a:endParaRPr lang="en-US"/>
          </a:p>
        </p:txBody>
      </p:sp>
    </p:spTree>
    <p:extLst>
      <p:ext uri="{BB962C8B-B14F-4D97-AF65-F5344CB8AC3E}">
        <p14:creationId xmlns:p14="http://schemas.microsoft.com/office/powerpoint/2010/main" val="293466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76AD1-5944-43E1-A4CB-BD6C72F2A256}"/>
              </a:ext>
            </a:extLst>
          </p:cNvPr>
          <p:cNvSpPr>
            <a:spLocks noGrp="1"/>
          </p:cNvSpPr>
          <p:nvPr>
            <p:ph type="title"/>
          </p:nvPr>
        </p:nvSpPr>
        <p:spPr/>
        <p:txBody>
          <a:bodyPr/>
          <a:lstStyle/>
          <a:p>
            <a:r>
              <a:rPr lang="en-US" sz="3600" dirty="0"/>
              <a:t>Frequently Asked Questions</a:t>
            </a:r>
          </a:p>
        </p:txBody>
      </p:sp>
      <p:sp>
        <p:nvSpPr>
          <p:cNvPr id="3" name="Content Placeholder 2">
            <a:extLst>
              <a:ext uri="{FF2B5EF4-FFF2-40B4-BE49-F238E27FC236}">
                <a16:creationId xmlns:a16="http://schemas.microsoft.com/office/drawing/2014/main" id="{DDFA6599-58A1-44E5-A2E4-25024C25FF5B}"/>
              </a:ext>
            </a:extLst>
          </p:cNvPr>
          <p:cNvSpPr>
            <a:spLocks noGrp="1"/>
          </p:cNvSpPr>
          <p:nvPr>
            <p:ph idx="1"/>
          </p:nvPr>
        </p:nvSpPr>
        <p:spPr>
          <a:xfrm>
            <a:off x="457200" y="1066800"/>
            <a:ext cx="7620000" cy="5334000"/>
          </a:xfrm>
        </p:spPr>
        <p:txBody>
          <a:bodyPr/>
          <a:lstStyle/>
          <a:p>
            <a:pPr marL="114300" indent="0">
              <a:buNone/>
            </a:pPr>
            <a:endParaRPr lang="en-US" sz="1800" dirty="0"/>
          </a:p>
          <a:p>
            <a:r>
              <a:rPr lang="en-US" sz="1800" b="1" dirty="0"/>
              <a:t>If a baby transfers to another hospital without being reported/added to Moms case, can the new hospital complete and submit the Report of Birth?</a:t>
            </a:r>
          </a:p>
          <a:p>
            <a:pPr lvl="1"/>
            <a:r>
              <a:rPr lang="en-US" sz="1600" dirty="0"/>
              <a:t>If a Report of Birth has not been submitted, the non-birth hospital can complete and submit the Report of Birth.</a:t>
            </a:r>
          </a:p>
          <a:p>
            <a:r>
              <a:rPr lang="en-US" sz="1800" b="1" dirty="0"/>
              <a:t>What is the age cutoff for using the Report of Birth? For example, if we see an eligible 6-month-old at our hospital without coverage, can we complete the Report of Birth?</a:t>
            </a:r>
          </a:p>
          <a:p>
            <a:pPr lvl="1"/>
            <a:r>
              <a:rPr lang="en-US" sz="1600" dirty="0"/>
              <a:t>A Report of Birth can be submitted by a hospital provider for a baby up to 13 months of age, counting by whole months. For example, if a baby is born in July, they can be reported using this functionality until the end of the following July.</a:t>
            </a:r>
          </a:p>
          <a:p>
            <a:r>
              <a:rPr lang="en-US" sz="1800" b="1" dirty="0"/>
              <a:t>How quickly will the state add newborns to moms' case? </a:t>
            </a:r>
          </a:p>
          <a:p>
            <a:pPr lvl="1"/>
            <a:r>
              <a:rPr lang="en-US" sz="1600" dirty="0"/>
              <a:t>If the baby is matched to Mother’s case successfully, the case addition and RIN generation will be immediate. However, it will take 48 (business) hours for the RIN and coverage to migrate to MMIS. </a:t>
            </a:r>
          </a:p>
          <a:p>
            <a:r>
              <a:rPr lang="en-US" sz="1800" b="1" dirty="0"/>
              <a:t>Will this work if the mother has QMB/Dual Medicaid?</a:t>
            </a:r>
          </a:p>
          <a:p>
            <a:pPr lvl="1"/>
            <a:r>
              <a:rPr lang="en-US" sz="1600" dirty="0"/>
              <a:t>The Report of Birth function can be used for QMB/Dual Medicaid recipients.</a:t>
            </a:r>
          </a:p>
          <a:p>
            <a:endParaRPr lang="en-US" sz="2000" dirty="0"/>
          </a:p>
          <a:p>
            <a:endParaRPr lang="en-US" dirty="0"/>
          </a:p>
        </p:txBody>
      </p:sp>
      <p:sp>
        <p:nvSpPr>
          <p:cNvPr id="4" name="Slide Number Placeholder 3">
            <a:extLst>
              <a:ext uri="{FF2B5EF4-FFF2-40B4-BE49-F238E27FC236}">
                <a16:creationId xmlns:a16="http://schemas.microsoft.com/office/drawing/2014/main" id="{DCFB656E-CBB2-45CF-A85C-9C454D71DC63}"/>
              </a:ext>
            </a:extLst>
          </p:cNvPr>
          <p:cNvSpPr>
            <a:spLocks noGrp="1"/>
          </p:cNvSpPr>
          <p:nvPr>
            <p:ph type="sldNum" sz="quarter" idx="10"/>
          </p:nvPr>
        </p:nvSpPr>
        <p:spPr/>
        <p:txBody>
          <a:bodyPr/>
          <a:lstStyle/>
          <a:p>
            <a:pPr>
              <a:defRPr/>
            </a:pPr>
            <a:fld id="{4D3917E1-AB78-4C55-AF8A-467DA0B9C539}" type="slidenum">
              <a:rPr lang="en-US" smtClean="0"/>
              <a:pPr>
                <a:defRPr/>
              </a:pPr>
              <a:t>30</a:t>
            </a:fld>
            <a:endParaRPr lang="en-US"/>
          </a:p>
        </p:txBody>
      </p:sp>
    </p:spTree>
    <p:extLst>
      <p:ext uri="{BB962C8B-B14F-4D97-AF65-F5344CB8AC3E}">
        <p14:creationId xmlns:p14="http://schemas.microsoft.com/office/powerpoint/2010/main" val="4279429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8CEE-2D02-41A6-B5A5-55332F72EE17}"/>
              </a:ext>
            </a:extLst>
          </p:cNvPr>
          <p:cNvSpPr>
            <a:spLocks noGrp="1"/>
          </p:cNvSpPr>
          <p:nvPr>
            <p:ph type="title"/>
          </p:nvPr>
        </p:nvSpPr>
        <p:spPr>
          <a:xfrm>
            <a:off x="457200" y="274638"/>
            <a:ext cx="7620000" cy="639762"/>
          </a:xfrm>
        </p:spPr>
        <p:txBody>
          <a:bodyPr/>
          <a:lstStyle/>
          <a:p>
            <a:r>
              <a:rPr lang="en-US" sz="3600" dirty="0"/>
              <a:t>FAQs - Continued</a:t>
            </a:r>
          </a:p>
        </p:txBody>
      </p:sp>
      <p:sp>
        <p:nvSpPr>
          <p:cNvPr id="3" name="Content Placeholder 2">
            <a:extLst>
              <a:ext uri="{FF2B5EF4-FFF2-40B4-BE49-F238E27FC236}">
                <a16:creationId xmlns:a16="http://schemas.microsoft.com/office/drawing/2014/main" id="{D753E237-4A3C-452A-83F0-59A1F36EC1F5}"/>
              </a:ext>
            </a:extLst>
          </p:cNvPr>
          <p:cNvSpPr>
            <a:spLocks noGrp="1"/>
          </p:cNvSpPr>
          <p:nvPr>
            <p:ph idx="1"/>
          </p:nvPr>
        </p:nvSpPr>
        <p:spPr>
          <a:xfrm>
            <a:off x="457200" y="1066800"/>
            <a:ext cx="7620000" cy="5334000"/>
          </a:xfrm>
        </p:spPr>
        <p:txBody>
          <a:bodyPr/>
          <a:lstStyle/>
          <a:p>
            <a:r>
              <a:rPr lang="en-US" sz="1800" b="1" dirty="0"/>
              <a:t>How will I know whether the baby has been successfully added to the case?</a:t>
            </a:r>
          </a:p>
          <a:p>
            <a:pPr lvl="1"/>
            <a:r>
              <a:rPr lang="en-US" sz="1600" dirty="0"/>
              <a:t>Currently, in Phase I of Report of Birth, there is no way to determine if the baby was successfully added to the case. You can check MEDI/MMIS in 48 (business) hours to see if a RIN has been generated. If the auto-certification was not successful, the Report of Birth is sent to a worker queue for eligibility review and processing. The family will need to follow up with the FCRC. </a:t>
            </a:r>
          </a:p>
          <a:p>
            <a:r>
              <a:rPr lang="en-US" sz="1800" b="1" dirty="0"/>
              <a:t>Is the process the same if mother has an MCO such as Meridian, </a:t>
            </a:r>
            <a:r>
              <a:rPr lang="en-US" sz="1800" b="1" dirty="0" err="1"/>
              <a:t>Illinicare</a:t>
            </a:r>
            <a:r>
              <a:rPr lang="en-US" sz="1800" b="1" dirty="0"/>
              <a:t>, etc.?</a:t>
            </a:r>
          </a:p>
          <a:p>
            <a:pPr lvl="1"/>
            <a:r>
              <a:rPr lang="en-US" sz="1600" dirty="0"/>
              <a:t>Yes</a:t>
            </a:r>
          </a:p>
          <a:p>
            <a:r>
              <a:rPr lang="en-US" sz="1800" b="1" dirty="0"/>
              <a:t>If a Partner Portal user has an existing account (AKAA, MPE, Community Worker) can they add their hospital’s provider ID to their existing account or must they set up a new hospital account?</a:t>
            </a:r>
          </a:p>
          <a:p>
            <a:pPr lvl="1"/>
            <a:r>
              <a:rPr lang="en-US" sz="1600" dirty="0"/>
              <a:t>If you have an existing MPE account, you cannot add a Hospital Provider ID and functionality to that account. </a:t>
            </a:r>
            <a:r>
              <a:rPr lang="en-US" sz="1600" dirty="0">
                <a:solidFill>
                  <a:srgbClr val="FF0000"/>
                </a:solidFill>
              </a:rPr>
              <a:t>To use Hospital functions in ABE (currently only Report of Birth) you will have to set up a new, separate account with your Hospital Provider ID.</a:t>
            </a:r>
            <a:r>
              <a:rPr lang="en-US" sz="1600" dirty="0"/>
              <a:t> For new ABE Portal users, if you are a hospital completing MPE Applications you will need to create two separate MPE and Hospital accounts.</a:t>
            </a:r>
          </a:p>
          <a:p>
            <a:endParaRPr lang="en-US" sz="1800" dirty="0"/>
          </a:p>
          <a:p>
            <a:pPr lvl="1"/>
            <a:endParaRPr lang="en-US" sz="1600" dirty="0"/>
          </a:p>
          <a:p>
            <a:pPr lvl="1"/>
            <a:endParaRPr lang="en-US" sz="1600" dirty="0"/>
          </a:p>
          <a:p>
            <a:pPr marL="114300" indent="0">
              <a:buNone/>
            </a:pPr>
            <a:endParaRPr lang="en-US" sz="1800" dirty="0"/>
          </a:p>
          <a:p>
            <a:pPr marL="114300" indent="0">
              <a:buNone/>
            </a:pPr>
            <a:endParaRPr lang="en-US" sz="1800" dirty="0"/>
          </a:p>
          <a:p>
            <a:endParaRPr lang="en-US" dirty="0"/>
          </a:p>
        </p:txBody>
      </p:sp>
      <p:sp>
        <p:nvSpPr>
          <p:cNvPr id="4" name="Slide Number Placeholder 3">
            <a:extLst>
              <a:ext uri="{FF2B5EF4-FFF2-40B4-BE49-F238E27FC236}">
                <a16:creationId xmlns:a16="http://schemas.microsoft.com/office/drawing/2014/main" id="{ED0550CB-25BB-4A74-9D7C-74902F9CCCEF}"/>
              </a:ext>
            </a:extLst>
          </p:cNvPr>
          <p:cNvSpPr>
            <a:spLocks noGrp="1"/>
          </p:cNvSpPr>
          <p:nvPr>
            <p:ph type="sldNum" sz="quarter" idx="10"/>
          </p:nvPr>
        </p:nvSpPr>
        <p:spPr/>
        <p:txBody>
          <a:bodyPr/>
          <a:lstStyle/>
          <a:p>
            <a:pPr>
              <a:defRPr/>
            </a:pPr>
            <a:fld id="{4D3917E1-AB78-4C55-AF8A-467DA0B9C539}" type="slidenum">
              <a:rPr lang="en-US" smtClean="0"/>
              <a:pPr>
                <a:defRPr/>
              </a:pPr>
              <a:t>31</a:t>
            </a:fld>
            <a:endParaRPr lang="en-US"/>
          </a:p>
        </p:txBody>
      </p:sp>
    </p:spTree>
    <p:extLst>
      <p:ext uri="{BB962C8B-B14F-4D97-AF65-F5344CB8AC3E}">
        <p14:creationId xmlns:p14="http://schemas.microsoft.com/office/powerpoint/2010/main" val="3732045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1C061-8995-4E3C-BEB8-7E3611291828}"/>
              </a:ext>
            </a:extLst>
          </p:cNvPr>
          <p:cNvSpPr>
            <a:spLocks noGrp="1"/>
          </p:cNvSpPr>
          <p:nvPr>
            <p:ph type="title"/>
          </p:nvPr>
        </p:nvSpPr>
        <p:spPr>
          <a:xfrm>
            <a:off x="457200" y="76200"/>
            <a:ext cx="7620000" cy="914400"/>
          </a:xfrm>
        </p:spPr>
        <p:txBody>
          <a:bodyPr/>
          <a:lstStyle/>
          <a:p>
            <a:r>
              <a:rPr lang="en-US" sz="3600" dirty="0"/>
              <a:t>More FAQs</a:t>
            </a:r>
          </a:p>
        </p:txBody>
      </p:sp>
      <p:sp>
        <p:nvSpPr>
          <p:cNvPr id="3" name="Content Placeholder 2">
            <a:extLst>
              <a:ext uri="{FF2B5EF4-FFF2-40B4-BE49-F238E27FC236}">
                <a16:creationId xmlns:a16="http://schemas.microsoft.com/office/drawing/2014/main" id="{80BD15F7-512B-4A60-AC3A-7D634CB83B9D}"/>
              </a:ext>
            </a:extLst>
          </p:cNvPr>
          <p:cNvSpPr>
            <a:spLocks noGrp="1"/>
          </p:cNvSpPr>
          <p:nvPr>
            <p:ph idx="1"/>
          </p:nvPr>
        </p:nvSpPr>
        <p:spPr>
          <a:xfrm>
            <a:off x="457200" y="990600"/>
            <a:ext cx="7620000" cy="5410200"/>
          </a:xfrm>
        </p:spPr>
        <p:txBody>
          <a:bodyPr/>
          <a:lstStyle/>
          <a:p>
            <a:r>
              <a:rPr lang="en-US" sz="1800" b="1" dirty="0"/>
              <a:t>Can the same person be the Primary Agency Security Administrator for multiple Hospitals?</a:t>
            </a:r>
          </a:p>
          <a:p>
            <a:pPr lvl="1"/>
            <a:r>
              <a:rPr lang="en-US" sz="1600" dirty="0"/>
              <a:t>If each Hospital Provider approves you, you can be Primary ASA for multiple hospitals.</a:t>
            </a:r>
          </a:p>
          <a:p>
            <a:r>
              <a:rPr lang="en-US" sz="1800" b="1" dirty="0"/>
              <a:t>Can I submit a single 1706P for multiple hospitals or do I need to submit one for each hospital?</a:t>
            </a:r>
          </a:p>
          <a:p>
            <a:pPr lvl="1"/>
            <a:r>
              <a:rPr lang="en-US" sz="1600" dirty="0"/>
              <a:t>Please submit one form per hospital.</a:t>
            </a:r>
          </a:p>
          <a:p>
            <a:r>
              <a:rPr lang="en-US" sz="1800" b="1" dirty="0"/>
              <a:t>If a hospital has a vendor doing Applications, will they be able to complete these Birth Reports as well?  </a:t>
            </a:r>
          </a:p>
          <a:p>
            <a:pPr lvl="1"/>
            <a:r>
              <a:rPr lang="en-US" sz="1600" dirty="0"/>
              <a:t>Hospital vendors/sub-contractors may use the Report of Birth function </a:t>
            </a:r>
            <a:r>
              <a:rPr lang="en-US" sz="1600" b="1" dirty="0">
                <a:solidFill>
                  <a:srgbClr val="FF0000"/>
                </a:solidFill>
              </a:rPr>
              <a:t>with the hospital’s permission,</a:t>
            </a:r>
            <a:r>
              <a:rPr lang="en-US" sz="1600" b="1" dirty="0"/>
              <a:t> </a:t>
            </a:r>
            <a:r>
              <a:rPr lang="en-US" sz="1600" dirty="0"/>
              <a:t>using each Hospital’s Provider ID and not the vendor’s Medicaid provider number. The worker will create one account with multiple Provider ID numbers listed, one for each hospital. When the Vendor logs in to ABE they will choose the location where they are working that day, so the child is tied to the hospital in which they are born. </a:t>
            </a:r>
          </a:p>
          <a:p>
            <a:r>
              <a:rPr lang="en-US" sz="1800" b="1" dirty="0"/>
              <a:t>Will other types of facilities/Partner Portal users be able to use the Report of Birth function in the future?</a:t>
            </a:r>
          </a:p>
          <a:p>
            <a:pPr lvl="1"/>
            <a:r>
              <a:rPr lang="en-US" sz="1600" dirty="0"/>
              <a:t>At this point in time there are no plans to expand usage of the Report of Birth functionality to other Prover types</a:t>
            </a:r>
          </a:p>
          <a:p>
            <a:endParaRPr lang="en-US" sz="1800" dirty="0"/>
          </a:p>
          <a:p>
            <a:endParaRPr lang="en-US" dirty="0"/>
          </a:p>
        </p:txBody>
      </p:sp>
      <p:sp>
        <p:nvSpPr>
          <p:cNvPr id="4" name="Slide Number Placeholder 3">
            <a:extLst>
              <a:ext uri="{FF2B5EF4-FFF2-40B4-BE49-F238E27FC236}">
                <a16:creationId xmlns:a16="http://schemas.microsoft.com/office/drawing/2014/main" id="{6197CFD2-3052-4220-89E3-F72F502A00CC}"/>
              </a:ext>
            </a:extLst>
          </p:cNvPr>
          <p:cNvSpPr>
            <a:spLocks noGrp="1"/>
          </p:cNvSpPr>
          <p:nvPr>
            <p:ph type="sldNum" sz="quarter" idx="10"/>
          </p:nvPr>
        </p:nvSpPr>
        <p:spPr/>
        <p:txBody>
          <a:bodyPr/>
          <a:lstStyle/>
          <a:p>
            <a:pPr>
              <a:defRPr/>
            </a:pPr>
            <a:fld id="{4D3917E1-AB78-4C55-AF8A-467DA0B9C539}" type="slidenum">
              <a:rPr lang="en-US" smtClean="0"/>
              <a:pPr>
                <a:defRPr/>
              </a:pPr>
              <a:t>32</a:t>
            </a:fld>
            <a:endParaRPr lang="en-US"/>
          </a:p>
        </p:txBody>
      </p:sp>
    </p:spTree>
    <p:extLst>
      <p:ext uri="{BB962C8B-B14F-4D97-AF65-F5344CB8AC3E}">
        <p14:creationId xmlns:p14="http://schemas.microsoft.com/office/powerpoint/2010/main" val="1254939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ABA1-789C-41BD-8ED4-4C9A7F335DD7}"/>
              </a:ext>
            </a:extLst>
          </p:cNvPr>
          <p:cNvSpPr>
            <a:spLocks noGrp="1"/>
          </p:cNvSpPr>
          <p:nvPr>
            <p:ph type="title"/>
          </p:nvPr>
        </p:nvSpPr>
        <p:spPr/>
        <p:txBody>
          <a:bodyPr/>
          <a:lstStyle/>
          <a:p>
            <a:r>
              <a:rPr lang="en-US" dirty="0"/>
              <a:t>Knowledge Check</a:t>
            </a:r>
          </a:p>
        </p:txBody>
      </p:sp>
      <p:sp>
        <p:nvSpPr>
          <p:cNvPr id="3" name="Content Placeholder 2">
            <a:extLst>
              <a:ext uri="{FF2B5EF4-FFF2-40B4-BE49-F238E27FC236}">
                <a16:creationId xmlns:a16="http://schemas.microsoft.com/office/drawing/2014/main" id="{A9E4D7AC-2713-4030-A835-29E6F427AE8B}"/>
              </a:ext>
            </a:extLst>
          </p:cNvPr>
          <p:cNvSpPr>
            <a:spLocks noGrp="1"/>
          </p:cNvSpPr>
          <p:nvPr>
            <p:ph idx="1"/>
          </p:nvPr>
        </p:nvSpPr>
        <p:spPr/>
        <p:txBody>
          <a:bodyPr/>
          <a:lstStyle/>
          <a:p>
            <a:r>
              <a:rPr lang="en-US" dirty="0"/>
              <a:t>Can you report a birth if you do not know the Mother’s RIN or birth date? </a:t>
            </a:r>
          </a:p>
          <a:p>
            <a:pPr marL="114300" indent="0">
              <a:buNone/>
            </a:pPr>
            <a:endParaRPr lang="en-US" dirty="0"/>
          </a:p>
          <a:p>
            <a:r>
              <a:rPr lang="en-US" dirty="0"/>
              <a:t>Can I add “Junior” or “Third” to a baby or parent’s name? </a:t>
            </a:r>
          </a:p>
          <a:p>
            <a:endParaRPr lang="en-US" dirty="0"/>
          </a:p>
          <a:p>
            <a:r>
              <a:rPr lang="en-US" dirty="0"/>
              <a:t>If you make a mistake you should resubmit a report of birth with correct information?</a:t>
            </a:r>
          </a:p>
          <a:p>
            <a:pPr lvl="1"/>
            <a:r>
              <a:rPr lang="en-US" dirty="0"/>
              <a:t>Yes</a:t>
            </a:r>
          </a:p>
          <a:p>
            <a:pPr lvl="1"/>
            <a:r>
              <a:rPr lang="en-US" dirty="0"/>
              <a:t>No</a:t>
            </a:r>
          </a:p>
          <a:p>
            <a:r>
              <a:rPr lang="en-US" dirty="0"/>
              <a:t>Can you use your personal email when creating your Partner Portal account? </a:t>
            </a:r>
          </a:p>
          <a:p>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B16D2E45-3D5D-4A48-838C-BB2C790BBB96}"/>
              </a:ext>
            </a:extLst>
          </p:cNvPr>
          <p:cNvSpPr>
            <a:spLocks noGrp="1"/>
          </p:cNvSpPr>
          <p:nvPr>
            <p:ph type="sldNum" sz="quarter" idx="10"/>
          </p:nvPr>
        </p:nvSpPr>
        <p:spPr/>
        <p:txBody>
          <a:bodyPr/>
          <a:lstStyle/>
          <a:p>
            <a:pPr>
              <a:defRPr/>
            </a:pPr>
            <a:fld id="{4D3917E1-AB78-4C55-AF8A-467DA0B9C539}" type="slidenum">
              <a:rPr lang="en-US" smtClean="0"/>
              <a:pPr>
                <a:defRPr/>
              </a:pPr>
              <a:t>33</a:t>
            </a:fld>
            <a:endParaRPr lang="en-US"/>
          </a:p>
        </p:txBody>
      </p:sp>
    </p:spTree>
    <p:extLst>
      <p:ext uri="{BB962C8B-B14F-4D97-AF65-F5344CB8AC3E}">
        <p14:creationId xmlns:p14="http://schemas.microsoft.com/office/powerpoint/2010/main" val="6369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C2561-A87A-4B38-9E98-7B7FFE578D63}"/>
              </a:ext>
            </a:extLst>
          </p:cNvPr>
          <p:cNvSpPr>
            <a:spLocks noGrp="1"/>
          </p:cNvSpPr>
          <p:nvPr>
            <p:ph type="title"/>
          </p:nvPr>
        </p:nvSpPr>
        <p:spPr/>
        <p:txBody>
          <a:bodyPr/>
          <a:lstStyle/>
          <a:p>
            <a:r>
              <a:rPr lang="en-US" sz="3600" dirty="0"/>
              <a:t>Report of Birth/Hospital Resources</a:t>
            </a:r>
          </a:p>
        </p:txBody>
      </p:sp>
      <p:sp>
        <p:nvSpPr>
          <p:cNvPr id="3" name="Content Placeholder 2">
            <a:extLst>
              <a:ext uri="{FF2B5EF4-FFF2-40B4-BE49-F238E27FC236}">
                <a16:creationId xmlns:a16="http://schemas.microsoft.com/office/drawing/2014/main" id="{10305C27-34F1-4405-AE91-21DC0C5412E1}"/>
              </a:ext>
            </a:extLst>
          </p:cNvPr>
          <p:cNvSpPr>
            <a:spLocks noGrp="1"/>
          </p:cNvSpPr>
          <p:nvPr>
            <p:ph idx="1"/>
          </p:nvPr>
        </p:nvSpPr>
        <p:spPr/>
        <p:txBody>
          <a:bodyPr/>
          <a:lstStyle/>
          <a:p>
            <a:r>
              <a:rPr lang="en-US" sz="1800" dirty="0"/>
              <a:t>ABE Partner Portal and Report of Birth Problems and Questions </a:t>
            </a:r>
            <a:r>
              <a:rPr lang="en-US" sz="1800" dirty="0">
                <a:hlinkClick r:id="rId2"/>
              </a:rPr>
              <a:t>HFS.ABEpartnerportal@Illinois.gov</a:t>
            </a:r>
            <a:r>
              <a:rPr lang="en-US" sz="1800" dirty="0"/>
              <a:t> </a:t>
            </a:r>
          </a:p>
          <a:p>
            <a:pPr marL="114300" indent="0">
              <a:buNone/>
            </a:pPr>
            <a:endParaRPr lang="en-US" sz="1800" dirty="0"/>
          </a:p>
          <a:p>
            <a:r>
              <a:rPr lang="en-US" sz="1800" dirty="0"/>
              <a:t>To be approved as the ASA for your hospital go to: </a:t>
            </a:r>
            <a:r>
              <a:rPr lang="en-US" sz="1800" dirty="0">
                <a:hlinkClick r:id="rId3"/>
              </a:rPr>
              <a:t>ABE ASA Request SharePoint</a:t>
            </a:r>
            <a:endParaRPr lang="en-US" sz="1800" dirty="0"/>
          </a:p>
          <a:p>
            <a:endParaRPr lang="en-US" sz="1800" dirty="0"/>
          </a:p>
          <a:p>
            <a:r>
              <a:rPr lang="en-US" sz="1800" dirty="0"/>
              <a:t>Slide Deck, Q&amp;A and all  other materials will be available on the </a:t>
            </a:r>
            <a:r>
              <a:rPr lang="en-US" sz="1800" dirty="0">
                <a:hlinkClick r:id="rId4"/>
              </a:rPr>
              <a:t>HFS Hospitals and Institutional Providers </a:t>
            </a:r>
            <a:r>
              <a:rPr lang="en-US" sz="1800" dirty="0"/>
              <a:t>page.</a:t>
            </a:r>
          </a:p>
          <a:p>
            <a:pPr marL="114300" indent="0">
              <a:buNone/>
            </a:pPr>
            <a:endParaRPr lang="en-US" sz="1800" dirty="0"/>
          </a:p>
          <a:p>
            <a:r>
              <a:rPr lang="en-US" sz="1800" dirty="0"/>
              <a:t>The 1706P Form can be found on the HFS Medical Forms page under Providers, labeled  </a:t>
            </a:r>
            <a:r>
              <a:rPr lang="en-US" sz="1800" u="sng" dirty="0">
                <a:hlinkClick r:id="rId5"/>
              </a:rPr>
              <a:t>Application for Benefits Eligibility (ABE) (pdf)</a:t>
            </a:r>
            <a:endParaRPr lang="en-US" sz="1800" u="sng" dirty="0"/>
          </a:p>
          <a:p>
            <a:pPr marL="114300" indent="0">
              <a:buNone/>
            </a:pPr>
            <a:endParaRPr lang="en-US" sz="1800" u="sng" dirty="0"/>
          </a:p>
          <a:p>
            <a:r>
              <a:rPr lang="en-US" sz="1800" dirty="0"/>
              <a:t>How do I know if my Hospital has already assigned a Primary ASA? Check with your hospital administration/billing office or send the question to </a:t>
            </a:r>
            <a:r>
              <a:rPr lang="en-US" sz="1800" dirty="0">
                <a:hlinkClick r:id="rId6"/>
              </a:rPr>
              <a:t>HFS.ABEPartnerPortal@illinois.gov</a:t>
            </a:r>
            <a:r>
              <a:rPr lang="en-US" sz="1800" dirty="0"/>
              <a:t>  </a:t>
            </a:r>
          </a:p>
          <a:p>
            <a:endParaRPr lang="en-US" sz="2000" dirty="0"/>
          </a:p>
          <a:p>
            <a:endParaRPr lang="en-US" dirty="0"/>
          </a:p>
          <a:p>
            <a:pPr marL="114300" indent="0">
              <a:buNone/>
            </a:pPr>
            <a:endParaRPr lang="en-US" dirty="0"/>
          </a:p>
        </p:txBody>
      </p:sp>
      <p:sp>
        <p:nvSpPr>
          <p:cNvPr id="4" name="Slide Number Placeholder 3">
            <a:extLst>
              <a:ext uri="{FF2B5EF4-FFF2-40B4-BE49-F238E27FC236}">
                <a16:creationId xmlns:a16="http://schemas.microsoft.com/office/drawing/2014/main" id="{F8AE4367-DCBA-4B52-A050-603877BF23E2}"/>
              </a:ext>
            </a:extLst>
          </p:cNvPr>
          <p:cNvSpPr>
            <a:spLocks noGrp="1"/>
          </p:cNvSpPr>
          <p:nvPr>
            <p:ph type="sldNum" sz="quarter" idx="10"/>
          </p:nvPr>
        </p:nvSpPr>
        <p:spPr/>
        <p:txBody>
          <a:bodyPr/>
          <a:lstStyle/>
          <a:p>
            <a:pPr>
              <a:defRPr/>
            </a:pPr>
            <a:fld id="{4D3917E1-AB78-4C55-AF8A-467DA0B9C539}" type="slidenum">
              <a:rPr lang="en-US" smtClean="0"/>
              <a:pPr>
                <a:defRPr/>
              </a:pPr>
              <a:t>34</a:t>
            </a:fld>
            <a:endParaRPr lang="en-US"/>
          </a:p>
        </p:txBody>
      </p:sp>
    </p:spTree>
    <p:extLst>
      <p:ext uri="{BB962C8B-B14F-4D97-AF65-F5344CB8AC3E}">
        <p14:creationId xmlns:p14="http://schemas.microsoft.com/office/powerpoint/2010/main" val="2946515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2D55-2FC6-40E9-86EC-575CF61DC3BE}"/>
              </a:ext>
            </a:extLst>
          </p:cNvPr>
          <p:cNvSpPr>
            <a:spLocks noGrp="1"/>
          </p:cNvSpPr>
          <p:nvPr>
            <p:ph type="ctrTitle"/>
          </p:nvPr>
        </p:nvSpPr>
        <p:spPr>
          <a:xfrm>
            <a:off x="685800" y="1447800"/>
            <a:ext cx="7543800" cy="3051175"/>
          </a:xfrm>
        </p:spPr>
        <p:txBody>
          <a:bodyPr/>
          <a:lstStyle/>
          <a:p>
            <a:br>
              <a:rPr lang="en-US" sz="4000" b="1" dirty="0"/>
            </a:br>
            <a:r>
              <a:rPr lang="en-US" sz="4800" b="1" dirty="0"/>
              <a:t>SECTION II</a:t>
            </a:r>
            <a:br>
              <a:rPr lang="en-US" sz="4000" b="1" dirty="0"/>
            </a:br>
            <a:endParaRPr lang="en-US" sz="4000" b="1" dirty="0"/>
          </a:p>
        </p:txBody>
      </p:sp>
      <p:sp>
        <p:nvSpPr>
          <p:cNvPr id="3" name="Subtitle 2">
            <a:extLst>
              <a:ext uri="{FF2B5EF4-FFF2-40B4-BE49-F238E27FC236}">
                <a16:creationId xmlns:a16="http://schemas.microsoft.com/office/drawing/2014/main" id="{D5D9932E-4820-4256-9D0D-320D0C6796EC}"/>
              </a:ext>
            </a:extLst>
          </p:cNvPr>
          <p:cNvSpPr>
            <a:spLocks noGrp="1"/>
          </p:cNvSpPr>
          <p:nvPr>
            <p:ph type="subTitle" idx="1"/>
          </p:nvPr>
        </p:nvSpPr>
        <p:spPr>
          <a:xfrm>
            <a:off x="762000" y="4724400"/>
            <a:ext cx="6461760" cy="1066800"/>
          </a:xfrm>
        </p:spPr>
        <p:txBody>
          <a:bodyPr/>
          <a:lstStyle/>
          <a:p>
            <a:r>
              <a:rPr lang="en-US" b="1" dirty="0"/>
              <a:t>REPORT OF BIRTH PHASE II </a:t>
            </a:r>
            <a:endParaRPr lang="en-US" dirty="0"/>
          </a:p>
        </p:txBody>
      </p:sp>
      <p:sp>
        <p:nvSpPr>
          <p:cNvPr id="4" name="Slide Number Placeholder 3">
            <a:extLst>
              <a:ext uri="{FF2B5EF4-FFF2-40B4-BE49-F238E27FC236}">
                <a16:creationId xmlns:a16="http://schemas.microsoft.com/office/drawing/2014/main" id="{F8632210-49B2-44BB-8906-4A260CEC729D}"/>
              </a:ext>
            </a:extLst>
          </p:cNvPr>
          <p:cNvSpPr>
            <a:spLocks noGrp="1"/>
          </p:cNvSpPr>
          <p:nvPr>
            <p:ph type="sldNum" sz="quarter" idx="10"/>
          </p:nvPr>
        </p:nvSpPr>
        <p:spPr/>
        <p:txBody>
          <a:bodyPr/>
          <a:lstStyle/>
          <a:p>
            <a:pPr>
              <a:defRPr/>
            </a:pPr>
            <a:fld id="{C859FFF6-6BBB-4DBD-A536-0D06FA82986C}" type="slidenum">
              <a:rPr lang="en-US" smtClean="0"/>
              <a:pPr>
                <a:defRPr/>
              </a:pPr>
              <a:t>35</a:t>
            </a:fld>
            <a:endParaRPr lang="en-US"/>
          </a:p>
        </p:txBody>
      </p:sp>
    </p:spTree>
    <p:extLst>
      <p:ext uri="{BB962C8B-B14F-4D97-AF65-F5344CB8AC3E}">
        <p14:creationId xmlns:p14="http://schemas.microsoft.com/office/powerpoint/2010/main" val="1113889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DD323-BA6D-4ACB-863B-DDB1B5F4D458}"/>
              </a:ext>
            </a:extLst>
          </p:cNvPr>
          <p:cNvSpPr>
            <a:spLocks noGrp="1"/>
          </p:cNvSpPr>
          <p:nvPr>
            <p:ph type="title"/>
          </p:nvPr>
        </p:nvSpPr>
        <p:spPr>
          <a:xfrm>
            <a:off x="457200" y="274638"/>
            <a:ext cx="7620000" cy="639762"/>
          </a:xfrm>
        </p:spPr>
        <p:txBody>
          <a:bodyPr/>
          <a:lstStyle/>
          <a:p>
            <a:r>
              <a:rPr lang="en-US" sz="3600" dirty="0"/>
              <a:t>Phase II Report of Birth</a:t>
            </a:r>
          </a:p>
        </p:txBody>
      </p:sp>
      <p:sp>
        <p:nvSpPr>
          <p:cNvPr id="3" name="Content Placeholder 2">
            <a:extLst>
              <a:ext uri="{FF2B5EF4-FFF2-40B4-BE49-F238E27FC236}">
                <a16:creationId xmlns:a16="http://schemas.microsoft.com/office/drawing/2014/main" id="{F2644937-83B1-4EE7-BD2D-75D9E627EA2E}"/>
              </a:ext>
            </a:extLst>
          </p:cNvPr>
          <p:cNvSpPr>
            <a:spLocks noGrp="1"/>
          </p:cNvSpPr>
          <p:nvPr>
            <p:ph idx="1"/>
          </p:nvPr>
        </p:nvSpPr>
        <p:spPr>
          <a:xfrm>
            <a:off x="190499" y="1143000"/>
            <a:ext cx="8039101" cy="5562600"/>
          </a:xfrm>
        </p:spPr>
        <p:txBody>
          <a:bodyPr>
            <a:normAutofit fontScale="55000" lnSpcReduction="20000"/>
          </a:bodyPr>
          <a:lstStyle/>
          <a:p>
            <a:r>
              <a:rPr lang="en-US" sz="2900" b="1" dirty="0"/>
              <a:t>In ROB Phase II, expected to Go-Live late in 2019, the following additional functionality will be added:</a:t>
            </a:r>
          </a:p>
          <a:p>
            <a:pPr marL="114300" indent="0">
              <a:buNone/>
            </a:pPr>
            <a:endParaRPr lang="en-US" dirty="0"/>
          </a:p>
          <a:p>
            <a:pPr lvl="1"/>
            <a:r>
              <a:rPr lang="en-US" sz="2900" dirty="0"/>
              <a:t>If a Report of Birth is successfully certified, a Recipient Identification Number (RIN) will be returned to the hospital Partner Portal user </a:t>
            </a:r>
            <a:r>
              <a:rPr lang="en-US" sz="2900" b="1" i="1" dirty="0"/>
              <a:t>immediately</a:t>
            </a:r>
            <a:r>
              <a:rPr lang="en-US" sz="2900" dirty="0"/>
              <a:t> in ABE.  The RIN is considered PHI. </a:t>
            </a:r>
          </a:p>
          <a:p>
            <a:pPr lvl="1"/>
            <a:endParaRPr lang="en-US" sz="2900" dirty="0"/>
          </a:p>
          <a:p>
            <a:pPr lvl="1"/>
            <a:r>
              <a:rPr lang="en-US" sz="2900" dirty="0"/>
              <a:t>The hospital user will be able to view the status of their submissions (Submitted, In Progress, Completed or Invalid)</a:t>
            </a:r>
          </a:p>
          <a:p>
            <a:pPr lvl="1"/>
            <a:endParaRPr lang="en-US" sz="2900" dirty="0"/>
          </a:p>
          <a:p>
            <a:pPr lvl="1"/>
            <a:r>
              <a:rPr lang="en-US" sz="2900" dirty="0"/>
              <a:t>The hospital user will be able to search to see if a Report of Birth has already been submitted for a newborn by other hospital staff (can only see reports from their hospital). </a:t>
            </a:r>
          </a:p>
          <a:p>
            <a:pPr lvl="1"/>
            <a:endParaRPr lang="en-US" sz="2900" dirty="0"/>
          </a:p>
          <a:p>
            <a:pPr lvl="1"/>
            <a:r>
              <a:rPr lang="en-US" sz="2900" dirty="0"/>
              <a:t>The ASA will be able to view all submissions by users from their hospital. </a:t>
            </a:r>
          </a:p>
          <a:p>
            <a:pPr marL="411163" lvl="1" indent="0">
              <a:buNone/>
            </a:pPr>
            <a:endParaRPr lang="en-US" sz="2900" dirty="0"/>
          </a:p>
          <a:p>
            <a:pPr lvl="1"/>
            <a:r>
              <a:rPr lang="en-US" sz="2900" dirty="0"/>
              <a:t>The case RPY will be able to use the same Report of Birth function in Manage My Case (MMC) and the baby will be auto-certified for any benefit the Mother is receiving at the time of birth(same rules apply as those for hospitals!). A RIN will be generated immediately if the case is certified. Remember, Mom must have an active medical case for this functionality to work. For staff working with mothers, if you have access to MEDI check coverage first! </a:t>
            </a:r>
          </a:p>
          <a:p>
            <a:pPr marL="411163" lvl="1" indent="0">
              <a:buNone/>
            </a:pPr>
            <a:endParaRPr lang="en-US" sz="2900" dirty="0"/>
          </a:p>
          <a:p>
            <a:pPr marL="411163" lvl="1" indent="0">
              <a:buNone/>
            </a:pPr>
            <a:r>
              <a:rPr lang="en-US" sz="2900" b="1" u="sng" dirty="0"/>
              <a:t>New functionality in Phase II includes both PII (search function) and PHI!</a:t>
            </a:r>
          </a:p>
          <a:p>
            <a:pPr lvl="1"/>
            <a:endParaRPr lang="en-US" sz="2900" dirty="0"/>
          </a:p>
          <a:p>
            <a:endParaRPr lang="en-US" dirty="0"/>
          </a:p>
        </p:txBody>
      </p:sp>
      <p:sp>
        <p:nvSpPr>
          <p:cNvPr id="5" name="Slide Number Placeholder 4">
            <a:extLst>
              <a:ext uri="{FF2B5EF4-FFF2-40B4-BE49-F238E27FC236}">
                <a16:creationId xmlns:a16="http://schemas.microsoft.com/office/drawing/2014/main" id="{CFCAA9D4-5F8A-4D06-AE80-380599CE07B8}"/>
              </a:ext>
            </a:extLst>
          </p:cNvPr>
          <p:cNvSpPr>
            <a:spLocks noGrp="1"/>
          </p:cNvSpPr>
          <p:nvPr>
            <p:ph type="sldNum" sz="quarter" idx="10"/>
          </p:nvPr>
        </p:nvSpPr>
        <p:spPr/>
        <p:txBody>
          <a:bodyPr/>
          <a:lstStyle/>
          <a:p>
            <a:fld id="{21AF7DC7-1340-4332-BD30-A609E90BBE33}" type="slidenum">
              <a:rPr lang="en-US" smtClean="0"/>
              <a:t>36</a:t>
            </a:fld>
            <a:endParaRPr lang="en-US" dirty="0"/>
          </a:p>
        </p:txBody>
      </p:sp>
    </p:spTree>
    <p:extLst>
      <p:ext uri="{BB962C8B-B14F-4D97-AF65-F5344CB8AC3E}">
        <p14:creationId xmlns:p14="http://schemas.microsoft.com/office/powerpoint/2010/main" val="2496550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055AA-1381-4394-82DD-B2F255523EB9}"/>
              </a:ext>
            </a:extLst>
          </p:cNvPr>
          <p:cNvSpPr>
            <a:spLocks noGrp="1"/>
          </p:cNvSpPr>
          <p:nvPr>
            <p:ph type="title"/>
          </p:nvPr>
        </p:nvSpPr>
        <p:spPr/>
        <p:txBody>
          <a:bodyPr/>
          <a:lstStyle/>
          <a:p>
            <a:r>
              <a:rPr lang="en-US" sz="3600" dirty="0"/>
              <a:t>ROB Phase II Search Screen</a:t>
            </a:r>
          </a:p>
        </p:txBody>
      </p:sp>
      <p:sp>
        <p:nvSpPr>
          <p:cNvPr id="4" name="Slide Number Placeholder 3">
            <a:extLst>
              <a:ext uri="{FF2B5EF4-FFF2-40B4-BE49-F238E27FC236}">
                <a16:creationId xmlns:a16="http://schemas.microsoft.com/office/drawing/2014/main" id="{B015BD62-02E2-4B6D-9CCA-91AAC8DA9A71}"/>
              </a:ext>
            </a:extLst>
          </p:cNvPr>
          <p:cNvSpPr>
            <a:spLocks noGrp="1"/>
          </p:cNvSpPr>
          <p:nvPr>
            <p:ph type="sldNum" sz="quarter" idx="10"/>
          </p:nvPr>
        </p:nvSpPr>
        <p:spPr/>
        <p:txBody>
          <a:bodyPr/>
          <a:lstStyle/>
          <a:p>
            <a:pPr>
              <a:defRPr/>
            </a:pPr>
            <a:fld id="{4D3917E1-AB78-4C55-AF8A-467DA0B9C539}" type="slidenum">
              <a:rPr lang="en-US" smtClean="0"/>
              <a:pPr>
                <a:defRPr/>
              </a:pPr>
              <a:t>37</a:t>
            </a:fld>
            <a:endParaRPr lang="en-US"/>
          </a:p>
        </p:txBody>
      </p:sp>
      <p:pic>
        <p:nvPicPr>
          <p:cNvPr id="6" name="Content Placeholder 5">
            <a:extLst>
              <a:ext uri="{FF2B5EF4-FFF2-40B4-BE49-F238E27FC236}">
                <a16:creationId xmlns:a16="http://schemas.microsoft.com/office/drawing/2014/main" id="{0ACDF001-CDC1-48ED-9BC7-9C92442423B5}"/>
              </a:ext>
            </a:extLst>
          </p:cNvPr>
          <p:cNvPicPr>
            <a:picLocks noGrp="1"/>
          </p:cNvPicPr>
          <p:nvPr>
            <p:ph idx="1"/>
          </p:nvPr>
        </p:nvPicPr>
        <p:blipFill>
          <a:blip r:embed="rId3"/>
          <a:stretch>
            <a:fillRect/>
          </a:stretch>
        </p:blipFill>
        <p:spPr>
          <a:xfrm>
            <a:off x="1188468" y="1600200"/>
            <a:ext cx="6157463" cy="4800600"/>
          </a:xfrm>
          <a:prstGeom prst="rect">
            <a:avLst/>
          </a:prstGeom>
        </p:spPr>
      </p:pic>
    </p:spTree>
    <p:extLst>
      <p:ext uri="{BB962C8B-B14F-4D97-AF65-F5344CB8AC3E}">
        <p14:creationId xmlns:p14="http://schemas.microsoft.com/office/powerpoint/2010/main" val="1534501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E33E-810B-4D56-8BAF-C97E71E1E4D4}"/>
              </a:ext>
            </a:extLst>
          </p:cNvPr>
          <p:cNvSpPr>
            <a:spLocks noGrp="1"/>
          </p:cNvSpPr>
          <p:nvPr>
            <p:ph type="title"/>
          </p:nvPr>
        </p:nvSpPr>
        <p:spPr/>
        <p:txBody>
          <a:bodyPr/>
          <a:lstStyle/>
          <a:p>
            <a:r>
              <a:rPr lang="en-US" sz="3600" dirty="0"/>
              <a:t>Search Results Screen</a:t>
            </a:r>
          </a:p>
        </p:txBody>
      </p:sp>
      <p:sp>
        <p:nvSpPr>
          <p:cNvPr id="4" name="Slide Number Placeholder 3">
            <a:extLst>
              <a:ext uri="{FF2B5EF4-FFF2-40B4-BE49-F238E27FC236}">
                <a16:creationId xmlns:a16="http://schemas.microsoft.com/office/drawing/2014/main" id="{A69DD415-7B3F-40CA-9B1C-7EB851CCAD48}"/>
              </a:ext>
            </a:extLst>
          </p:cNvPr>
          <p:cNvSpPr>
            <a:spLocks noGrp="1"/>
          </p:cNvSpPr>
          <p:nvPr>
            <p:ph type="sldNum" sz="quarter" idx="10"/>
          </p:nvPr>
        </p:nvSpPr>
        <p:spPr/>
        <p:txBody>
          <a:bodyPr/>
          <a:lstStyle/>
          <a:p>
            <a:pPr>
              <a:defRPr/>
            </a:pPr>
            <a:fld id="{4D3917E1-AB78-4C55-AF8A-467DA0B9C539}" type="slidenum">
              <a:rPr lang="en-US" smtClean="0"/>
              <a:pPr>
                <a:defRPr/>
              </a:pPr>
              <a:t>38</a:t>
            </a:fld>
            <a:endParaRPr lang="en-US"/>
          </a:p>
        </p:txBody>
      </p:sp>
      <p:pic>
        <p:nvPicPr>
          <p:cNvPr id="6" name="Content Placeholder 5">
            <a:extLst>
              <a:ext uri="{FF2B5EF4-FFF2-40B4-BE49-F238E27FC236}">
                <a16:creationId xmlns:a16="http://schemas.microsoft.com/office/drawing/2014/main" id="{9AC7B669-DD10-4C2C-BFFE-FC2ED2188448}"/>
              </a:ext>
            </a:extLst>
          </p:cNvPr>
          <p:cNvPicPr>
            <a:picLocks noGrp="1"/>
          </p:cNvPicPr>
          <p:nvPr>
            <p:ph idx="1"/>
          </p:nvPr>
        </p:nvPicPr>
        <p:blipFill>
          <a:blip r:embed="rId3"/>
          <a:stretch>
            <a:fillRect/>
          </a:stretch>
        </p:blipFill>
        <p:spPr>
          <a:xfrm>
            <a:off x="457200" y="1905000"/>
            <a:ext cx="7620000" cy="4217922"/>
          </a:xfrm>
          <a:prstGeom prst="rect">
            <a:avLst/>
          </a:prstGeom>
        </p:spPr>
      </p:pic>
      <p:sp>
        <p:nvSpPr>
          <p:cNvPr id="8" name="TextBox 7">
            <a:extLst>
              <a:ext uri="{FF2B5EF4-FFF2-40B4-BE49-F238E27FC236}">
                <a16:creationId xmlns:a16="http://schemas.microsoft.com/office/drawing/2014/main" id="{F6277B29-773C-472A-A6CE-8F4F279E8311}"/>
              </a:ext>
            </a:extLst>
          </p:cNvPr>
          <p:cNvSpPr txBox="1"/>
          <p:nvPr/>
        </p:nvSpPr>
        <p:spPr>
          <a:xfrm>
            <a:off x="4800600" y="1098550"/>
            <a:ext cx="3276600" cy="2308324"/>
          </a:xfrm>
          <a:prstGeom prst="rect">
            <a:avLst/>
          </a:prstGeom>
          <a:solidFill>
            <a:schemeClr val="bg2"/>
          </a:solidFill>
          <a:ln>
            <a:solidFill>
              <a:schemeClr val="tx2"/>
            </a:solidFill>
          </a:ln>
        </p:spPr>
        <p:txBody>
          <a:bodyPr wrap="square" rtlCol="0">
            <a:spAutoFit/>
          </a:bodyPr>
          <a:lstStyle/>
          <a:p>
            <a:r>
              <a:rPr lang="en-US" dirty="0"/>
              <a:t>A User can enter very broad search queries for comprehensive organization data or specific information when looking for a single individual. If the status shows as completed, a RIN will be displayed. </a:t>
            </a:r>
          </a:p>
        </p:txBody>
      </p:sp>
      <p:sp>
        <p:nvSpPr>
          <p:cNvPr id="9" name="Oval 8">
            <a:extLst>
              <a:ext uri="{FF2B5EF4-FFF2-40B4-BE49-F238E27FC236}">
                <a16:creationId xmlns:a16="http://schemas.microsoft.com/office/drawing/2014/main" id="{3E6EBB64-B70D-4B84-A404-E3A50CC8BA5C}"/>
              </a:ext>
            </a:extLst>
          </p:cNvPr>
          <p:cNvSpPr/>
          <p:nvPr/>
        </p:nvSpPr>
        <p:spPr>
          <a:xfrm>
            <a:off x="4114800" y="5181600"/>
            <a:ext cx="685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30875D-AFEC-4965-9D46-036E69C89F0D}"/>
              </a:ext>
            </a:extLst>
          </p:cNvPr>
          <p:cNvSpPr/>
          <p:nvPr/>
        </p:nvSpPr>
        <p:spPr>
          <a:xfrm>
            <a:off x="6019800" y="4975225"/>
            <a:ext cx="609600" cy="793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841AE0-61C0-413B-AF8D-DD30601BE180}"/>
              </a:ext>
            </a:extLst>
          </p:cNvPr>
          <p:cNvSpPr/>
          <p:nvPr/>
        </p:nvSpPr>
        <p:spPr>
          <a:xfrm>
            <a:off x="6705600" y="4975225"/>
            <a:ext cx="990600" cy="793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385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2A5F39-A951-4C41-A1FF-2782344500B9}"/>
              </a:ext>
            </a:extLst>
          </p:cNvPr>
          <p:cNvSpPr>
            <a:spLocks noGrp="1"/>
          </p:cNvSpPr>
          <p:nvPr>
            <p:ph type="title"/>
          </p:nvPr>
        </p:nvSpPr>
        <p:spPr>
          <a:xfrm>
            <a:off x="392429" y="308173"/>
            <a:ext cx="7636246" cy="553998"/>
          </a:xfrm>
        </p:spPr>
        <p:txBody>
          <a:bodyPr/>
          <a:lstStyle/>
          <a:p>
            <a:r>
              <a:rPr lang="en-US" sz="3600" dirty="0"/>
              <a:t>Status Syncing Examples</a:t>
            </a:r>
          </a:p>
        </p:txBody>
      </p:sp>
      <p:graphicFrame>
        <p:nvGraphicFramePr>
          <p:cNvPr id="4" name="Table 3">
            <a:extLst>
              <a:ext uri="{FF2B5EF4-FFF2-40B4-BE49-F238E27FC236}">
                <a16:creationId xmlns:a16="http://schemas.microsoft.com/office/drawing/2014/main" id="{A1B96A74-96EF-4CA3-A6C4-ADC8F031A91D}"/>
              </a:ext>
            </a:extLst>
          </p:cNvPr>
          <p:cNvGraphicFramePr>
            <a:graphicFrameLocks noGrp="1"/>
          </p:cNvGraphicFramePr>
          <p:nvPr>
            <p:extLst>
              <p:ext uri="{D42A27DB-BD31-4B8C-83A1-F6EECF244321}">
                <p14:modId xmlns:p14="http://schemas.microsoft.com/office/powerpoint/2010/main" val="662134559"/>
              </p:ext>
            </p:extLst>
          </p:nvPr>
        </p:nvGraphicFramePr>
        <p:xfrm>
          <a:off x="609600" y="1447800"/>
          <a:ext cx="7162801" cy="4785099"/>
        </p:xfrm>
        <a:graphic>
          <a:graphicData uri="http://schemas.openxmlformats.org/drawingml/2006/table">
            <a:tbl>
              <a:tblPr firstRow="1" firstCol="1" bandRow="1">
                <a:tableStyleId>{5C22544A-7EE6-4342-B048-85BDC9FD1C3A}</a:tableStyleId>
              </a:tblPr>
              <a:tblGrid>
                <a:gridCol w="4817172">
                  <a:extLst>
                    <a:ext uri="{9D8B030D-6E8A-4147-A177-3AD203B41FA5}">
                      <a16:colId xmlns:a16="http://schemas.microsoft.com/office/drawing/2014/main" val="3696991643"/>
                    </a:ext>
                  </a:extLst>
                </a:gridCol>
                <a:gridCol w="1404824">
                  <a:extLst>
                    <a:ext uri="{9D8B030D-6E8A-4147-A177-3AD203B41FA5}">
                      <a16:colId xmlns:a16="http://schemas.microsoft.com/office/drawing/2014/main" val="1057605215"/>
                    </a:ext>
                  </a:extLst>
                </a:gridCol>
                <a:gridCol w="940805">
                  <a:extLst>
                    <a:ext uri="{9D8B030D-6E8A-4147-A177-3AD203B41FA5}">
                      <a16:colId xmlns:a16="http://schemas.microsoft.com/office/drawing/2014/main" val="3072304505"/>
                    </a:ext>
                  </a:extLst>
                </a:gridCol>
              </a:tblGrid>
              <a:tr h="670560">
                <a:tc>
                  <a:txBody>
                    <a:bodyPr/>
                    <a:lstStyle/>
                    <a:p>
                      <a:pPr marL="0" marR="0" algn="ctr">
                        <a:spcBef>
                          <a:spcPts val="200"/>
                        </a:spcBef>
                        <a:spcAft>
                          <a:spcPts val="200"/>
                        </a:spcAft>
                      </a:pPr>
                      <a:r>
                        <a:rPr lang="en-US" sz="1600" dirty="0">
                          <a:solidFill>
                            <a:schemeClr val="tx1"/>
                          </a:solidFill>
                          <a:effectLst/>
                        </a:rPr>
                        <a:t>Scenario</a:t>
                      </a:r>
                      <a:endParaRPr lang="en-US" sz="1600" dirty="0">
                        <a:solidFill>
                          <a:schemeClr val="tx1"/>
                        </a:solidFill>
                        <a:effectLst/>
                        <a:latin typeface="Arial" panose="020B0604020202020204" pitchFamily="34" charset="0"/>
                        <a:ea typeface="Calibri" panose="020F0502020204030204" pitchFamily="34" charset="0"/>
                      </a:endParaRPr>
                    </a:p>
                  </a:txBody>
                  <a:tcPr marL="28520" marR="28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spcBef>
                          <a:spcPts val="200"/>
                        </a:spcBef>
                        <a:spcAft>
                          <a:spcPts val="200"/>
                        </a:spcAft>
                      </a:pPr>
                      <a:r>
                        <a:rPr lang="en-US" sz="1200" dirty="0">
                          <a:solidFill>
                            <a:schemeClr val="tx1"/>
                          </a:solidFill>
                          <a:effectLst/>
                        </a:rPr>
                        <a:t>Status Displayed in Provider Portal</a:t>
                      </a:r>
                      <a:endParaRPr lang="en-US" sz="1200" dirty="0">
                        <a:solidFill>
                          <a:schemeClr val="tx1"/>
                        </a:solidFill>
                        <a:effectLst/>
                        <a:latin typeface="Arial" panose="020B0604020202020204" pitchFamily="34" charset="0"/>
                        <a:ea typeface="Calibri" panose="020F0502020204030204" pitchFamily="34" charset="0"/>
                      </a:endParaRPr>
                    </a:p>
                  </a:txBody>
                  <a:tcPr marL="28520" marR="28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spcBef>
                          <a:spcPts val="200"/>
                        </a:spcBef>
                        <a:spcAft>
                          <a:spcPts val="200"/>
                        </a:spcAft>
                      </a:pPr>
                      <a:r>
                        <a:rPr lang="en-US" sz="1200" dirty="0">
                          <a:solidFill>
                            <a:schemeClr val="tx1"/>
                          </a:solidFill>
                          <a:effectLst/>
                        </a:rPr>
                        <a:t>Newborn’s RIN Displayed</a:t>
                      </a:r>
                      <a:endParaRPr lang="en-US" sz="1200" dirty="0">
                        <a:solidFill>
                          <a:schemeClr val="tx1"/>
                        </a:solidFill>
                        <a:effectLst/>
                        <a:latin typeface="Arial" panose="020B0604020202020204" pitchFamily="34" charset="0"/>
                        <a:ea typeface="Calibri" panose="020F0502020204030204" pitchFamily="34" charset="0"/>
                      </a:endParaRPr>
                    </a:p>
                  </a:txBody>
                  <a:tcPr marL="28520" marR="28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024705990"/>
                  </a:ext>
                </a:extLst>
              </a:tr>
              <a:tr h="1132539">
                <a:tc>
                  <a:txBody>
                    <a:bodyPr/>
                    <a:lstStyle/>
                    <a:p>
                      <a:pPr marL="0" marR="0">
                        <a:spcBef>
                          <a:spcPts val="0"/>
                        </a:spcBef>
                        <a:spcAft>
                          <a:spcPts val="0"/>
                        </a:spcAft>
                      </a:pPr>
                      <a:r>
                        <a:rPr lang="en-US" sz="11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User submits Report of Birth/Newborn Add and the submission has not been successfully processed in IES. This includes: </a:t>
                      </a:r>
                      <a:endParaRPr lang="en-US" sz="1400" b="0" dirty="0">
                        <a:solidFill>
                          <a:schemeClr val="tx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If the submission encounters an exception and does not make it to IES. </a:t>
                      </a:r>
                      <a:endParaRPr lang="en-US" sz="1400" b="0" dirty="0">
                        <a:solidFill>
                          <a:schemeClr val="tx1"/>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1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If the job encounters a technical exception and does not process the submission.</a:t>
                      </a:r>
                      <a:endParaRPr lang="en-US" sz="1400" b="0" dirty="0">
                        <a:solidFill>
                          <a:schemeClr val="tx1"/>
                        </a:solidFill>
                        <a:effectLst/>
                        <a:latin typeface="Calibri" panose="020F0502020204030204" pitchFamily="34" charset="0"/>
                        <a:ea typeface="Calibri" panose="020F0502020204030204" pitchFamily="34" charset="0"/>
                      </a:endParaRPr>
                    </a:p>
                  </a:txBody>
                  <a:tcPr marL="64421" marR="64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effectLst/>
                        </a:rPr>
                        <a:t>Submitted</a:t>
                      </a:r>
                      <a:endParaRPr lang="en-US" sz="1200" dirty="0">
                        <a:effectLst/>
                        <a:latin typeface="Calibri" panose="020F0502020204030204" pitchFamily="34" charset="0"/>
                        <a:ea typeface="Calibri" panose="020F0502020204030204" pitchFamily="34" charset="0"/>
                      </a:endParaRPr>
                    </a:p>
                  </a:txBody>
                  <a:tcPr marL="28520" marR="28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200">
                          <a:effectLst/>
                        </a:rPr>
                        <a:t>No</a:t>
                      </a:r>
                      <a:endParaRPr lang="en-US" sz="1200">
                        <a:effectLst/>
                        <a:latin typeface="Calibri" panose="020F0502020204030204" pitchFamily="34" charset="0"/>
                        <a:ea typeface="Calibri" panose="020F0502020204030204" pitchFamily="34" charset="0"/>
                      </a:endParaRPr>
                    </a:p>
                  </a:txBody>
                  <a:tcPr marL="28520" marR="28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180598392"/>
                  </a:ext>
                </a:extLst>
              </a:tr>
              <a:tr h="577303">
                <a:tc>
                  <a:txBody>
                    <a:bodyPr/>
                    <a:lstStyle/>
                    <a:p>
                      <a:pPr marL="0" marR="0">
                        <a:spcBef>
                          <a:spcPts val="0"/>
                        </a:spcBef>
                        <a:spcAft>
                          <a:spcPts val="0"/>
                        </a:spcAft>
                      </a:pPr>
                      <a:r>
                        <a:rPr lang="en-US" sz="11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Submission is processed successfully and the newborn is added to data collection. At least one valid newborn on the submission has not been certified yet.</a:t>
                      </a:r>
                      <a:endParaRPr lang="en-US" sz="1400" b="0" dirty="0">
                        <a:solidFill>
                          <a:schemeClr val="tx1"/>
                        </a:solidFill>
                        <a:effectLst/>
                        <a:latin typeface="Calibri" panose="020F0502020204030204" pitchFamily="34" charset="0"/>
                        <a:ea typeface="Calibri" panose="020F0502020204030204" pitchFamily="34" charset="0"/>
                      </a:endParaRPr>
                    </a:p>
                  </a:txBody>
                  <a:tcPr marL="64421" marR="64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effectLst/>
                        </a:rPr>
                        <a:t>In Progress</a:t>
                      </a:r>
                      <a:endParaRPr lang="en-US" sz="1200" dirty="0">
                        <a:effectLst/>
                        <a:latin typeface="Calibri" panose="020F0502020204030204" pitchFamily="34" charset="0"/>
                        <a:ea typeface="Calibri" panose="020F0502020204030204" pitchFamily="34" charset="0"/>
                      </a:endParaRPr>
                    </a:p>
                  </a:txBody>
                  <a:tcPr marL="28520" marR="28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200" dirty="0">
                          <a:effectLst/>
                        </a:rPr>
                        <a:t>No</a:t>
                      </a:r>
                      <a:endParaRPr lang="en-US" sz="1200" dirty="0">
                        <a:effectLst/>
                        <a:latin typeface="Calibri" panose="020F0502020204030204" pitchFamily="34" charset="0"/>
                        <a:ea typeface="Calibri" panose="020F0502020204030204" pitchFamily="34" charset="0"/>
                      </a:endParaRPr>
                    </a:p>
                  </a:txBody>
                  <a:tcPr marL="28520" marR="28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626682107"/>
                  </a:ext>
                </a:extLst>
              </a:tr>
              <a:tr h="672788">
                <a:tc>
                  <a:txBody>
                    <a:bodyPr/>
                    <a:lstStyle/>
                    <a:p>
                      <a:pPr marL="0" marR="0">
                        <a:spcBef>
                          <a:spcPts val="0"/>
                        </a:spcBef>
                        <a:spcAft>
                          <a:spcPts val="0"/>
                        </a:spcAft>
                      </a:pPr>
                      <a:r>
                        <a:rPr lang="en-US" sz="11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newborn has been successfully added and all valid newborns on the submission have been certified either by batch or online after the case appeared on the MUE100 report.</a:t>
                      </a:r>
                      <a:endParaRPr lang="en-US" sz="1400" b="0" dirty="0">
                        <a:solidFill>
                          <a:schemeClr val="tx1"/>
                        </a:solidFill>
                        <a:effectLst/>
                        <a:latin typeface="Calibri" panose="020F0502020204030204" pitchFamily="34" charset="0"/>
                        <a:ea typeface="Calibri" panose="020F0502020204030204" pitchFamily="34" charset="0"/>
                      </a:endParaRPr>
                    </a:p>
                  </a:txBody>
                  <a:tcPr marL="64421" marR="64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rPr>
                        <a:t>Completed</a:t>
                      </a:r>
                      <a:endParaRPr lang="en-US" sz="1200" dirty="0">
                        <a:solidFill>
                          <a:schemeClr val="tx1"/>
                        </a:solidFill>
                        <a:effectLst/>
                        <a:latin typeface="Calibri" panose="020F0502020204030204" pitchFamily="34" charset="0"/>
                        <a:ea typeface="Calibri" panose="020F0502020204030204" pitchFamily="34" charset="0"/>
                      </a:endParaRPr>
                    </a:p>
                  </a:txBody>
                  <a:tcPr marL="28520" marR="28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200" dirty="0">
                          <a:effectLst/>
                        </a:rPr>
                        <a:t>Yes</a:t>
                      </a:r>
                      <a:endParaRPr lang="en-US" sz="1200" dirty="0">
                        <a:effectLst/>
                        <a:latin typeface="Calibri" panose="020F0502020204030204" pitchFamily="34" charset="0"/>
                        <a:ea typeface="Calibri" panose="020F0502020204030204" pitchFamily="34" charset="0"/>
                      </a:endParaRPr>
                    </a:p>
                  </a:txBody>
                  <a:tcPr marL="28520" marR="28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692370001"/>
                  </a:ext>
                </a:extLst>
              </a:tr>
              <a:tr h="577303">
                <a:tc>
                  <a:txBody>
                    <a:bodyPr/>
                    <a:lstStyle/>
                    <a:p>
                      <a:pPr marL="0" marR="0">
                        <a:spcBef>
                          <a:spcPts val="0"/>
                        </a:spcBef>
                        <a:spcAft>
                          <a:spcPts val="0"/>
                        </a:spcAft>
                      </a:pPr>
                      <a:r>
                        <a:rPr lang="en-US" sz="11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Record has a business exception  and creates a Newborn Exception task. The task has not been completed yet. At least one valid newborn on the submission has not been certified yet.</a:t>
                      </a:r>
                      <a:endParaRPr lang="en-US" sz="1400" b="0" dirty="0">
                        <a:solidFill>
                          <a:schemeClr val="tx1"/>
                        </a:solidFill>
                        <a:effectLst/>
                        <a:latin typeface="Calibri" panose="020F0502020204030204" pitchFamily="34" charset="0"/>
                        <a:ea typeface="Calibri" panose="020F0502020204030204" pitchFamily="34" charset="0"/>
                      </a:endParaRPr>
                    </a:p>
                  </a:txBody>
                  <a:tcPr marL="64421" marR="64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rPr>
                        <a:t>In Progress</a:t>
                      </a:r>
                      <a:endParaRPr lang="en-US" sz="1200" dirty="0">
                        <a:solidFill>
                          <a:schemeClr val="tx1"/>
                        </a:solidFill>
                        <a:effectLst/>
                        <a:latin typeface="Calibri" panose="020F0502020204030204" pitchFamily="34" charset="0"/>
                        <a:ea typeface="Calibri" panose="020F0502020204030204" pitchFamily="34" charset="0"/>
                      </a:endParaRPr>
                    </a:p>
                  </a:txBody>
                  <a:tcPr marL="28520" marR="28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200" dirty="0">
                          <a:effectLst/>
                        </a:rPr>
                        <a:t>No</a:t>
                      </a:r>
                      <a:endParaRPr lang="en-US" sz="1200" dirty="0">
                        <a:effectLst/>
                        <a:latin typeface="Calibri" panose="020F0502020204030204" pitchFamily="34" charset="0"/>
                        <a:ea typeface="Calibri" panose="020F0502020204030204" pitchFamily="34" charset="0"/>
                      </a:endParaRPr>
                    </a:p>
                  </a:txBody>
                  <a:tcPr marL="28520" marR="28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436041450"/>
                  </a:ext>
                </a:extLst>
              </a:tr>
              <a:tr h="577303">
                <a:tc>
                  <a:txBody>
                    <a:bodyPr/>
                    <a:lstStyle/>
                    <a:p>
                      <a:pPr marL="0" marR="0">
                        <a:spcBef>
                          <a:spcPts val="0"/>
                        </a:spcBef>
                        <a:spcAft>
                          <a:spcPts val="0"/>
                        </a:spcAft>
                      </a:pPr>
                      <a:r>
                        <a:rPr lang="en-US" sz="11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Newborn Exception task has been processed and closed and, if resolution was ‘Manual Addition’ or ‘Death’, all valid newborns have been manually added by the case worker and certified.</a:t>
                      </a:r>
                      <a:endParaRPr lang="en-US" sz="1400" b="0" dirty="0">
                        <a:solidFill>
                          <a:schemeClr val="tx1"/>
                        </a:solidFill>
                        <a:effectLst/>
                        <a:latin typeface="Calibri" panose="020F0502020204030204" pitchFamily="34" charset="0"/>
                        <a:ea typeface="Calibri" panose="020F0502020204030204" pitchFamily="34" charset="0"/>
                      </a:endParaRPr>
                    </a:p>
                  </a:txBody>
                  <a:tcPr marL="64421" marR="64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solidFill>
                            <a:schemeClr val="tx1"/>
                          </a:solidFill>
                          <a:effectLst/>
                        </a:rPr>
                        <a:t>Completed </a:t>
                      </a:r>
                      <a:endParaRPr lang="en-US" sz="1200" dirty="0">
                        <a:solidFill>
                          <a:schemeClr val="tx1"/>
                        </a:solidFill>
                        <a:effectLst/>
                        <a:latin typeface="Calibri" panose="020F0502020204030204" pitchFamily="34" charset="0"/>
                        <a:ea typeface="Calibri" panose="020F0502020204030204" pitchFamily="34" charset="0"/>
                      </a:endParaRPr>
                    </a:p>
                  </a:txBody>
                  <a:tcPr marL="28520" marR="28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200" dirty="0">
                          <a:effectLst/>
                        </a:rPr>
                        <a:t>Yes</a:t>
                      </a:r>
                      <a:endParaRPr lang="en-US" sz="1200" dirty="0">
                        <a:effectLst/>
                        <a:latin typeface="Calibri" panose="020F0502020204030204" pitchFamily="34" charset="0"/>
                        <a:ea typeface="Calibri" panose="020F0502020204030204" pitchFamily="34" charset="0"/>
                      </a:endParaRPr>
                    </a:p>
                  </a:txBody>
                  <a:tcPr marL="28520" marR="28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44548873"/>
                  </a:ext>
                </a:extLst>
              </a:tr>
              <a:tr h="577303">
                <a:tc>
                  <a:txBody>
                    <a:bodyPr/>
                    <a:lstStyle/>
                    <a:p>
                      <a:pPr marL="0" marR="0">
                        <a:spcBef>
                          <a:spcPts val="0"/>
                        </a:spcBef>
                        <a:spcAft>
                          <a:spcPts val="0"/>
                        </a:spcAft>
                      </a:pPr>
                      <a:r>
                        <a:rPr lang="en-US" sz="1100" b="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Newborn Exception task has been processed and closed. The submission was invalid, and the newborn was not able to be added.</a:t>
                      </a:r>
                      <a:endParaRPr lang="en-US" sz="1400" b="0" dirty="0">
                        <a:solidFill>
                          <a:schemeClr val="tx1"/>
                        </a:solidFill>
                        <a:effectLst/>
                        <a:latin typeface="Calibri" panose="020F0502020204030204" pitchFamily="34" charset="0"/>
                        <a:ea typeface="Calibri" panose="020F0502020204030204" pitchFamily="34" charset="0"/>
                      </a:endParaRPr>
                    </a:p>
                  </a:txBody>
                  <a:tcPr marL="64421" marR="6442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200" dirty="0">
                          <a:effectLst/>
                        </a:rPr>
                        <a:t>Invalid</a:t>
                      </a:r>
                      <a:endParaRPr lang="en-US" sz="1200" dirty="0">
                        <a:effectLst/>
                        <a:latin typeface="Calibri" panose="020F0502020204030204" pitchFamily="34" charset="0"/>
                        <a:ea typeface="Calibri" panose="020F0502020204030204" pitchFamily="34" charset="0"/>
                      </a:endParaRPr>
                    </a:p>
                  </a:txBody>
                  <a:tcPr marL="28520" marR="28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200" dirty="0">
                          <a:effectLst/>
                        </a:rPr>
                        <a:t>No</a:t>
                      </a:r>
                      <a:endParaRPr lang="en-US" sz="1200" dirty="0">
                        <a:effectLst/>
                        <a:latin typeface="Calibri" panose="020F0502020204030204" pitchFamily="34" charset="0"/>
                        <a:ea typeface="Calibri" panose="020F0502020204030204" pitchFamily="34" charset="0"/>
                      </a:endParaRPr>
                    </a:p>
                  </a:txBody>
                  <a:tcPr marL="28520" marR="285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544953157"/>
                  </a:ext>
                </a:extLst>
              </a:tr>
            </a:tbl>
          </a:graphicData>
        </a:graphic>
      </p:graphicFrame>
    </p:spTree>
    <p:extLst>
      <p:ext uri="{BB962C8B-B14F-4D97-AF65-F5344CB8AC3E}">
        <p14:creationId xmlns:p14="http://schemas.microsoft.com/office/powerpoint/2010/main" val="141999604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85308C-34B1-4A74-94C1-C330F47B3499}"/>
              </a:ext>
            </a:extLst>
          </p:cNvPr>
          <p:cNvPicPr>
            <a:picLocks noChangeAspect="1"/>
          </p:cNvPicPr>
          <p:nvPr/>
        </p:nvPicPr>
        <p:blipFill>
          <a:blip r:embed="rId3"/>
          <a:stretch>
            <a:fillRect/>
          </a:stretch>
        </p:blipFill>
        <p:spPr>
          <a:xfrm>
            <a:off x="590911" y="3403862"/>
            <a:ext cx="1874425" cy="2054455"/>
          </a:xfrm>
          <a:prstGeom prst="rect">
            <a:avLst/>
          </a:prstGeom>
        </p:spPr>
      </p:pic>
      <p:cxnSp>
        <p:nvCxnSpPr>
          <p:cNvPr id="5" name="Straight Arrow Connector 4">
            <a:extLst>
              <a:ext uri="{FF2B5EF4-FFF2-40B4-BE49-F238E27FC236}">
                <a16:creationId xmlns:a16="http://schemas.microsoft.com/office/drawing/2014/main" id="{65F47ED4-66C3-4557-B6D3-37FFD1EB4AAE}"/>
              </a:ext>
            </a:extLst>
          </p:cNvPr>
          <p:cNvCxnSpPr>
            <a:cxnSpLocks/>
          </p:cNvCxnSpPr>
          <p:nvPr/>
        </p:nvCxnSpPr>
        <p:spPr>
          <a:xfrm>
            <a:off x="2714891" y="4267200"/>
            <a:ext cx="3175232" cy="0"/>
          </a:xfrm>
          <a:prstGeom prst="straightConnector1">
            <a:avLst/>
          </a:prstGeom>
          <a:ln w="28575">
            <a:solidFill>
              <a:schemeClr val="tx2"/>
            </a:solidFill>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a:extLst>
              <a:ext uri="{FF2B5EF4-FFF2-40B4-BE49-F238E27FC236}">
                <a16:creationId xmlns:a16="http://schemas.microsoft.com/office/drawing/2014/main" id="{C0E6C4AA-9860-4985-B1C1-3C5426DDCAE2}"/>
              </a:ext>
            </a:extLst>
          </p:cNvPr>
          <p:cNvCxnSpPr>
            <a:cxnSpLocks/>
          </p:cNvCxnSpPr>
          <p:nvPr/>
        </p:nvCxnSpPr>
        <p:spPr>
          <a:xfrm flipH="1">
            <a:off x="2714891" y="5257800"/>
            <a:ext cx="3175232" cy="0"/>
          </a:xfrm>
          <a:prstGeom prst="straightConnector1">
            <a:avLst/>
          </a:prstGeom>
          <a:ln w="28575">
            <a:solidFill>
              <a:schemeClr val="tx2"/>
            </a:solidFill>
            <a:tailEnd type="triangle"/>
          </a:ln>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B9472AE0-593D-4F58-A8DE-0A7379FACED5}"/>
              </a:ext>
            </a:extLst>
          </p:cNvPr>
          <p:cNvSpPr txBox="1"/>
          <p:nvPr/>
        </p:nvSpPr>
        <p:spPr>
          <a:xfrm>
            <a:off x="2508623" y="3226326"/>
            <a:ext cx="3381500" cy="985027"/>
          </a:xfrm>
          <a:prstGeom prst="rect">
            <a:avLst/>
          </a:prstGeom>
          <a:noFill/>
        </p:spPr>
        <p:txBody>
          <a:bodyPr wrap="square" rtlCol="0">
            <a:spAutoFit/>
          </a:bodyPr>
          <a:lstStyle/>
          <a:p>
            <a:r>
              <a:rPr lang="en-US" sz="1400" dirty="0"/>
              <a:t>Information that customers and Providers </a:t>
            </a:r>
          </a:p>
          <a:p>
            <a:r>
              <a:rPr lang="en-US" sz="1400" dirty="0"/>
              <a:t>enter in ABE applications and Manage My </a:t>
            </a:r>
          </a:p>
          <a:p>
            <a:r>
              <a:rPr lang="en-US" sz="1400" dirty="0"/>
              <a:t>Case (MMC), pre-populates the caseworker’s Data Collection pages in IES. </a:t>
            </a:r>
          </a:p>
        </p:txBody>
      </p:sp>
      <p:sp>
        <p:nvSpPr>
          <p:cNvPr id="14" name="TextBox 13">
            <a:extLst>
              <a:ext uri="{FF2B5EF4-FFF2-40B4-BE49-F238E27FC236}">
                <a16:creationId xmlns:a16="http://schemas.microsoft.com/office/drawing/2014/main" id="{B4CEA0A9-F665-43F0-8AD3-93029BB275AC}"/>
              </a:ext>
            </a:extLst>
          </p:cNvPr>
          <p:cNvSpPr txBox="1"/>
          <p:nvPr/>
        </p:nvSpPr>
        <p:spPr>
          <a:xfrm>
            <a:off x="2485603" y="4463289"/>
            <a:ext cx="3651532" cy="738664"/>
          </a:xfrm>
          <a:prstGeom prst="rect">
            <a:avLst/>
          </a:prstGeom>
          <a:noFill/>
        </p:spPr>
        <p:txBody>
          <a:bodyPr wrap="square" rtlCol="0">
            <a:spAutoFit/>
          </a:bodyPr>
          <a:lstStyle/>
          <a:p>
            <a:r>
              <a:rPr lang="en-US" sz="1400" dirty="0"/>
              <a:t>Important customer information like notices and other benefits details  are sent from IES </a:t>
            </a:r>
          </a:p>
          <a:p>
            <a:r>
              <a:rPr lang="en-US" sz="1400" dirty="0"/>
              <a:t>to ABE MMC</a:t>
            </a:r>
            <a:r>
              <a:rPr lang="en-US" sz="1200" dirty="0"/>
              <a:t>. </a:t>
            </a:r>
          </a:p>
        </p:txBody>
      </p:sp>
      <p:sp>
        <p:nvSpPr>
          <p:cNvPr id="15" name="TextBox 14">
            <a:extLst>
              <a:ext uri="{FF2B5EF4-FFF2-40B4-BE49-F238E27FC236}">
                <a16:creationId xmlns:a16="http://schemas.microsoft.com/office/drawing/2014/main" id="{91D81BB7-B604-4CE2-9A7F-BFFF90A12CDE}"/>
              </a:ext>
            </a:extLst>
          </p:cNvPr>
          <p:cNvSpPr txBox="1"/>
          <p:nvPr/>
        </p:nvSpPr>
        <p:spPr>
          <a:xfrm>
            <a:off x="244607" y="2112039"/>
            <a:ext cx="2567031" cy="923330"/>
          </a:xfrm>
          <a:prstGeom prst="rect">
            <a:avLst/>
          </a:prstGeom>
          <a:noFill/>
        </p:spPr>
        <p:txBody>
          <a:bodyPr wrap="square" rtlCol="0">
            <a:spAutoFit/>
          </a:bodyPr>
          <a:lstStyle/>
          <a:p>
            <a:pPr algn="ctr"/>
            <a:r>
              <a:rPr lang="en-US" b="1" dirty="0">
                <a:solidFill>
                  <a:schemeClr val="tx2"/>
                </a:solidFill>
              </a:rPr>
              <a:t>ABE</a:t>
            </a:r>
          </a:p>
          <a:p>
            <a:pPr algn="ctr"/>
            <a:r>
              <a:rPr lang="en-US" b="1" dirty="0">
                <a:solidFill>
                  <a:schemeClr val="tx2"/>
                </a:solidFill>
              </a:rPr>
              <a:t>Customer Portal</a:t>
            </a:r>
          </a:p>
          <a:p>
            <a:pPr algn="ctr"/>
            <a:r>
              <a:rPr lang="en-US" b="1" dirty="0">
                <a:solidFill>
                  <a:schemeClr val="tx2"/>
                </a:solidFill>
              </a:rPr>
              <a:t>Partner Portal</a:t>
            </a:r>
          </a:p>
        </p:txBody>
      </p:sp>
      <p:sp>
        <p:nvSpPr>
          <p:cNvPr id="16" name="TextBox 15">
            <a:extLst>
              <a:ext uri="{FF2B5EF4-FFF2-40B4-BE49-F238E27FC236}">
                <a16:creationId xmlns:a16="http://schemas.microsoft.com/office/drawing/2014/main" id="{B5BC63BB-9E11-4022-8A5B-7156FC43187D}"/>
              </a:ext>
            </a:extLst>
          </p:cNvPr>
          <p:cNvSpPr txBox="1"/>
          <p:nvPr/>
        </p:nvSpPr>
        <p:spPr>
          <a:xfrm>
            <a:off x="6018163" y="2156641"/>
            <a:ext cx="2176943" cy="646331"/>
          </a:xfrm>
          <a:prstGeom prst="rect">
            <a:avLst/>
          </a:prstGeom>
          <a:noFill/>
        </p:spPr>
        <p:txBody>
          <a:bodyPr wrap="square" rtlCol="0">
            <a:spAutoFit/>
          </a:bodyPr>
          <a:lstStyle/>
          <a:p>
            <a:pPr algn="ctr"/>
            <a:r>
              <a:rPr lang="en-US" b="1" dirty="0">
                <a:solidFill>
                  <a:schemeClr val="tx2"/>
                </a:solidFill>
              </a:rPr>
              <a:t>IES</a:t>
            </a:r>
          </a:p>
          <a:p>
            <a:pPr algn="ctr"/>
            <a:r>
              <a:rPr lang="en-US" b="1" dirty="0">
                <a:solidFill>
                  <a:schemeClr val="tx2"/>
                </a:solidFill>
              </a:rPr>
              <a:t>Caseworker Portal</a:t>
            </a:r>
          </a:p>
        </p:txBody>
      </p:sp>
      <p:sp>
        <p:nvSpPr>
          <p:cNvPr id="18" name="TextBox 17">
            <a:extLst>
              <a:ext uri="{FF2B5EF4-FFF2-40B4-BE49-F238E27FC236}">
                <a16:creationId xmlns:a16="http://schemas.microsoft.com/office/drawing/2014/main" id="{121C27CA-4F32-449F-9311-8B69286E81AA}"/>
              </a:ext>
            </a:extLst>
          </p:cNvPr>
          <p:cNvSpPr txBox="1"/>
          <p:nvPr/>
        </p:nvSpPr>
        <p:spPr>
          <a:xfrm>
            <a:off x="175124" y="566309"/>
            <a:ext cx="8254766" cy="954107"/>
          </a:xfrm>
          <a:prstGeom prst="rect">
            <a:avLst/>
          </a:prstGeom>
          <a:noFill/>
        </p:spPr>
        <p:txBody>
          <a:bodyPr wrap="square" rtlCol="0">
            <a:spAutoFit/>
          </a:bodyPr>
          <a:lstStyle/>
          <a:p>
            <a:pPr algn="ctr"/>
            <a:r>
              <a:rPr lang="en-US" sz="2800" dirty="0">
                <a:solidFill>
                  <a:schemeClr val="tx2"/>
                </a:solidFill>
                <a:latin typeface="+mj-lt"/>
              </a:rPr>
              <a:t>The Integrated Eligibility System(IES) encompasses both the customer facing and worker facing portals</a:t>
            </a:r>
          </a:p>
        </p:txBody>
      </p:sp>
      <p:pic>
        <p:nvPicPr>
          <p:cNvPr id="2" name="Picture 1">
            <a:extLst>
              <a:ext uri="{FF2B5EF4-FFF2-40B4-BE49-F238E27FC236}">
                <a16:creationId xmlns:a16="http://schemas.microsoft.com/office/drawing/2014/main" id="{22E77D40-295A-470B-949B-A749ACE4BCCE}"/>
              </a:ext>
            </a:extLst>
          </p:cNvPr>
          <p:cNvPicPr>
            <a:picLocks noChangeAspect="1"/>
          </p:cNvPicPr>
          <p:nvPr/>
        </p:nvPicPr>
        <p:blipFill>
          <a:blip r:embed="rId4"/>
          <a:stretch>
            <a:fillRect/>
          </a:stretch>
        </p:blipFill>
        <p:spPr>
          <a:xfrm>
            <a:off x="6018163" y="3403076"/>
            <a:ext cx="2411727" cy="1847277"/>
          </a:xfrm>
          <a:prstGeom prst="rect">
            <a:avLst/>
          </a:prstGeom>
        </p:spPr>
      </p:pic>
      <p:sp>
        <p:nvSpPr>
          <p:cNvPr id="6" name="Slide Number Placeholder 5">
            <a:extLst>
              <a:ext uri="{FF2B5EF4-FFF2-40B4-BE49-F238E27FC236}">
                <a16:creationId xmlns:a16="http://schemas.microsoft.com/office/drawing/2014/main" id="{3BF7793D-DD89-452F-A26C-8EDC72C8FA7D}"/>
              </a:ext>
            </a:extLst>
          </p:cNvPr>
          <p:cNvSpPr>
            <a:spLocks noGrp="1"/>
          </p:cNvSpPr>
          <p:nvPr>
            <p:ph type="sldNum" sz="quarter" idx="10"/>
          </p:nvPr>
        </p:nvSpPr>
        <p:spPr/>
        <p:txBody>
          <a:bodyPr/>
          <a:lstStyle/>
          <a:p>
            <a:pPr>
              <a:defRPr/>
            </a:pPr>
            <a:fld id="{49F27B95-0AAC-42F6-AA7B-754C54DF1F76}" type="slidenum">
              <a:rPr lang="en-US" smtClean="0"/>
              <a:pPr>
                <a:defRPr/>
              </a:pPr>
              <a:t>4</a:t>
            </a:fld>
            <a:endParaRPr lang="en-US"/>
          </a:p>
        </p:txBody>
      </p:sp>
    </p:spTree>
    <p:extLst>
      <p:ext uri="{BB962C8B-B14F-4D97-AF65-F5344CB8AC3E}">
        <p14:creationId xmlns:p14="http://schemas.microsoft.com/office/powerpoint/2010/main" val="2005626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1FAA8F-346F-47ED-8EE4-53FF3AF00F4A}"/>
              </a:ext>
            </a:extLst>
          </p:cNvPr>
          <p:cNvSpPr>
            <a:spLocks noGrp="1"/>
          </p:cNvSpPr>
          <p:nvPr>
            <p:ph sz="quarter" idx="12"/>
          </p:nvPr>
        </p:nvSpPr>
        <p:spPr/>
        <p:txBody>
          <a:bodyPr/>
          <a:lstStyle/>
          <a:p>
            <a:endParaRPr lang="en-US" sz="4000" dirty="0"/>
          </a:p>
          <a:p>
            <a:endParaRPr lang="en-US" sz="4000" dirty="0"/>
          </a:p>
          <a:p>
            <a:endParaRPr lang="en-US" sz="4000" dirty="0"/>
          </a:p>
        </p:txBody>
      </p:sp>
      <p:sp>
        <p:nvSpPr>
          <p:cNvPr id="3" name="Title 2">
            <a:extLst>
              <a:ext uri="{FF2B5EF4-FFF2-40B4-BE49-F238E27FC236}">
                <a16:creationId xmlns:a16="http://schemas.microsoft.com/office/drawing/2014/main" id="{0690BAB7-02A1-49EC-8CF7-4766472A1CE6}"/>
              </a:ext>
            </a:extLst>
          </p:cNvPr>
          <p:cNvSpPr>
            <a:spLocks noGrp="1"/>
          </p:cNvSpPr>
          <p:nvPr>
            <p:ph type="title"/>
          </p:nvPr>
        </p:nvSpPr>
        <p:spPr>
          <a:xfrm>
            <a:off x="685799" y="347599"/>
            <a:ext cx="7593693" cy="6093976"/>
          </a:xfrm>
        </p:spPr>
        <p:txBody>
          <a:bodyPr/>
          <a:lstStyle/>
          <a:p>
            <a:br>
              <a:rPr lang="en-US" dirty="0"/>
            </a:br>
            <a:br>
              <a:rPr lang="en-US" dirty="0"/>
            </a:br>
            <a:br>
              <a:rPr lang="en-US" dirty="0"/>
            </a:br>
            <a:r>
              <a:rPr lang="en-US" sz="4000" dirty="0"/>
              <a:t>Users questions or requests for assistance can be sent to HFS.ABEPartnerPortal@Illinois.gov</a:t>
            </a:r>
            <a:br>
              <a:rPr lang="en-US" dirty="0"/>
            </a:br>
            <a:br>
              <a:rPr lang="en-US" dirty="0"/>
            </a:br>
            <a:br>
              <a:rPr lang="en-US" dirty="0"/>
            </a:br>
            <a:endParaRPr lang="en-US" dirty="0"/>
          </a:p>
        </p:txBody>
      </p:sp>
    </p:spTree>
    <p:extLst>
      <p:ext uri="{BB962C8B-B14F-4D97-AF65-F5344CB8AC3E}">
        <p14:creationId xmlns:p14="http://schemas.microsoft.com/office/powerpoint/2010/main" val="398646222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9A607-FA51-4E2B-BA52-52818B0AFC16}"/>
              </a:ext>
            </a:extLst>
          </p:cNvPr>
          <p:cNvSpPr>
            <a:spLocks noGrp="1"/>
          </p:cNvSpPr>
          <p:nvPr>
            <p:ph type="title"/>
          </p:nvPr>
        </p:nvSpPr>
        <p:spPr/>
        <p:txBody>
          <a:bodyPr/>
          <a:lstStyle/>
          <a:p>
            <a:pPr fontAlgn="auto">
              <a:spcAft>
                <a:spcPts val="0"/>
              </a:spcAft>
              <a:defRPr/>
            </a:pPr>
            <a:r>
              <a:rPr lang="en-US" sz="3600" dirty="0"/>
              <a:t> ABE and the Partner Portal</a:t>
            </a:r>
          </a:p>
        </p:txBody>
      </p:sp>
      <p:sp>
        <p:nvSpPr>
          <p:cNvPr id="3" name="Content Placeholder 2">
            <a:extLst>
              <a:ext uri="{FF2B5EF4-FFF2-40B4-BE49-F238E27FC236}">
                <a16:creationId xmlns:a16="http://schemas.microsoft.com/office/drawing/2014/main" id="{38244AC0-7B14-44A8-8144-41EC0F83E727}"/>
              </a:ext>
            </a:extLst>
          </p:cNvPr>
          <p:cNvSpPr>
            <a:spLocks noGrp="1"/>
          </p:cNvSpPr>
          <p:nvPr>
            <p:ph idx="1"/>
          </p:nvPr>
        </p:nvSpPr>
        <p:spPr/>
        <p:txBody>
          <a:bodyPr rtlCol="0">
            <a:normAutofit/>
          </a:bodyPr>
          <a:lstStyle/>
          <a:p>
            <a:pPr fontAlgn="auto">
              <a:spcAft>
                <a:spcPts val="0"/>
              </a:spcAft>
              <a:defRPr/>
            </a:pPr>
            <a:r>
              <a:rPr lang="en-US" sz="1800" dirty="0"/>
              <a:t>ABE, the Application for Benefits Eligibility, is the State of Illinois’ web-based portal for applying for, accessing and managing health coverage, SNAP and cash benefits, and the Medicare Savings Program (MSP).</a:t>
            </a:r>
          </a:p>
          <a:p>
            <a:pPr marL="114300" indent="0" fontAlgn="auto">
              <a:spcAft>
                <a:spcPts val="0"/>
              </a:spcAft>
              <a:buNone/>
              <a:defRPr/>
            </a:pPr>
            <a:endParaRPr lang="en-US" sz="1800" dirty="0"/>
          </a:p>
          <a:p>
            <a:pPr fontAlgn="auto">
              <a:spcAft>
                <a:spcPts val="0"/>
              </a:spcAft>
              <a:defRPr/>
            </a:pPr>
            <a:r>
              <a:rPr lang="en-US" sz="1800" dirty="0"/>
              <a:t>The </a:t>
            </a:r>
            <a:r>
              <a:rPr lang="en-US" sz="1800" b="1" dirty="0"/>
              <a:t>Partner Portal </a:t>
            </a:r>
            <a:r>
              <a:rPr lang="en-US" sz="1800" dirty="0"/>
              <a:t>within ABE allows certain Medicaid Providers the ability to complete specific tasks or functions  </a:t>
            </a:r>
          </a:p>
          <a:p>
            <a:pPr marL="114300" indent="0" fontAlgn="auto">
              <a:spcAft>
                <a:spcPts val="0"/>
              </a:spcAft>
              <a:buNone/>
              <a:defRPr/>
            </a:pPr>
            <a:endParaRPr lang="en-US" sz="1800" dirty="0"/>
          </a:p>
          <a:p>
            <a:pPr fontAlgn="auto">
              <a:spcAft>
                <a:spcPts val="0"/>
              </a:spcAft>
              <a:defRPr/>
            </a:pPr>
            <a:r>
              <a:rPr lang="en-US" sz="1800" dirty="0"/>
              <a:t>Hospitals enrolled in IMPACT,  (coded as Provider Type 030 – Hospital), can now use the ABE Partner Portal to submit a Report of Birth for babies born to mothers on IL Medicaid or “Deemed Newborns”. </a:t>
            </a:r>
          </a:p>
          <a:p>
            <a:pPr marL="114300" indent="0" fontAlgn="auto">
              <a:spcAft>
                <a:spcPts val="0"/>
              </a:spcAft>
              <a:buNone/>
              <a:defRPr/>
            </a:pPr>
            <a:endParaRPr lang="en-US" sz="1800" dirty="0"/>
          </a:p>
          <a:p>
            <a:pPr fontAlgn="auto">
              <a:spcAft>
                <a:spcPts val="0"/>
              </a:spcAft>
              <a:defRPr/>
            </a:pPr>
            <a:r>
              <a:rPr lang="en-US" sz="1800" dirty="0"/>
              <a:t>Following this training, if you should encounter problems using ABE, please contact your organization’s ABE Agency Security Administrator(ASAs). More about ASAs in a minute! </a:t>
            </a:r>
          </a:p>
          <a:p>
            <a:pPr marL="114300" indent="0" fontAlgn="auto">
              <a:spcAft>
                <a:spcPts val="0"/>
              </a:spcAft>
              <a:buNone/>
              <a:defRPr/>
            </a:pPr>
            <a:endParaRPr lang="en-US" sz="1800" dirty="0"/>
          </a:p>
          <a:p>
            <a:pPr marL="114300" indent="0" fontAlgn="auto">
              <a:spcAft>
                <a:spcPts val="0"/>
              </a:spcAft>
              <a:buNone/>
              <a:defRPr/>
            </a:pPr>
            <a:endParaRPr lang="en-US" sz="1800" strike="sngStrike" dirty="0"/>
          </a:p>
          <a:p>
            <a:pPr fontAlgn="auto">
              <a:spcAft>
                <a:spcPts val="0"/>
              </a:spcAft>
              <a:defRPr/>
            </a:pPr>
            <a:endParaRPr lang="en-US" dirty="0"/>
          </a:p>
        </p:txBody>
      </p:sp>
      <p:sp>
        <p:nvSpPr>
          <p:cNvPr id="7172" name="Slide Number Placeholder 4">
            <a:extLst>
              <a:ext uri="{FF2B5EF4-FFF2-40B4-BE49-F238E27FC236}">
                <a16:creationId xmlns:a16="http://schemas.microsoft.com/office/drawing/2014/main" id="{55549E1F-CEA9-49EF-A2C1-85C616BBEFED}"/>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5095751-F7C5-4C5C-9530-0A4FB5C43696}" type="slidenum">
              <a:rPr lang="en-US" altLang="en-US">
                <a:solidFill>
                  <a:srgbClr val="FFFFFF"/>
                </a:solidFill>
              </a:rPr>
              <a:pPr fontAlgn="base">
                <a:spcBef>
                  <a:spcPct val="0"/>
                </a:spcBef>
                <a:spcAft>
                  <a:spcPct val="0"/>
                </a:spcAft>
              </a:pPr>
              <a:t>5</a:t>
            </a:fld>
            <a:endParaRPr lang="en-US" altLang="en-US">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B6C6-99A1-445D-8049-8E337288B41D}"/>
              </a:ext>
            </a:extLst>
          </p:cNvPr>
          <p:cNvSpPr>
            <a:spLocks noGrp="1"/>
          </p:cNvSpPr>
          <p:nvPr>
            <p:ph type="title"/>
          </p:nvPr>
        </p:nvSpPr>
        <p:spPr>
          <a:xfrm>
            <a:off x="304800" y="336550"/>
            <a:ext cx="8077200" cy="1143000"/>
          </a:xfrm>
        </p:spPr>
        <p:txBody>
          <a:bodyPr>
            <a:noAutofit/>
          </a:bodyPr>
          <a:lstStyle/>
          <a:p>
            <a:pPr fontAlgn="auto">
              <a:spcAft>
                <a:spcPts val="0"/>
              </a:spcAft>
              <a:defRPr/>
            </a:pPr>
            <a:r>
              <a:rPr lang="en-US" sz="3600" dirty="0"/>
              <a:t>Partner Portal Registration Requirements</a:t>
            </a:r>
          </a:p>
        </p:txBody>
      </p:sp>
      <p:sp>
        <p:nvSpPr>
          <p:cNvPr id="3" name="Content Placeholder 2">
            <a:extLst>
              <a:ext uri="{FF2B5EF4-FFF2-40B4-BE49-F238E27FC236}">
                <a16:creationId xmlns:a16="http://schemas.microsoft.com/office/drawing/2014/main" id="{4FCA7039-D120-4CBC-8697-5BAA4DC54CFB}"/>
              </a:ext>
            </a:extLst>
          </p:cNvPr>
          <p:cNvSpPr>
            <a:spLocks noGrp="1"/>
          </p:cNvSpPr>
          <p:nvPr>
            <p:ph idx="1"/>
          </p:nvPr>
        </p:nvSpPr>
        <p:spPr>
          <a:xfrm>
            <a:off x="457200" y="1479550"/>
            <a:ext cx="7620000" cy="5149850"/>
          </a:xfrm>
        </p:spPr>
        <p:txBody>
          <a:bodyPr rtlCol="0">
            <a:normAutofit fontScale="92500" lnSpcReduction="20000"/>
          </a:bodyPr>
          <a:lstStyle/>
          <a:p>
            <a:pPr fontAlgn="auto">
              <a:spcAft>
                <a:spcPts val="0"/>
              </a:spcAft>
              <a:defRPr/>
            </a:pPr>
            <a:r>
              <a:rPr lang="en-US" sz="1800" dirty="0"/>
              <a:t>Your organization/agency/hospital (these terms are used interchangeably and refer to both one facility agencies and organizations that include multiple facilities) must have a Medicaid Provider ID number. You will need this number to register in the Portal. This number, also listed as “Provider Key”, can be found in the upper left hand corner of your HFS Provider Information Sheet. </a:t>
            </a:r>
          </a:p>
          <a:p>
            <a:pPr fontAlgn="auto">
              <a:spcAft>
                <a:spcPts val="0"/>
              </a:spcAft>
              <a:defRPr/>
            </a:pPr>
            <a:endParaRPr lang="en-US" sz="1800" dirty="0"/>
          </a:p>
          <a:p>
            <a:pPr fontAlgn="auto">
              <a:spcAft>
                <a:spcPts val="0"/>
              </a:spcAft>
              <a:defRPr/>
            </a:pPr>
            <a:r>
              <a:rPr lang="en-US" sz="1800" dirty="0"/>
              <a:t>For information on how to register as a Medicaid provider visit hfs.illinois.gov and click on Medical Provider s – IMPACT Provider Enrollment.</a:t>
            </a:r>
          </a:p>
          <a:p>
            <a:pPr fontAlgn="auto">
              <a:spcAft>
                <a:spcPts val="0"/>
              </a:spcAft>
              <a:defRPr/>
            </a:pPr>
            <a:endParaRPr lang="en-US" sz="1800" dirty="0"/>
          </a:p>
          <a:p>
            <a:pPr fontAlgn="auto">
              <a:spcAft>
                <a:spcPts val="0"/>
              </a:spcAft>
              <a:defRPr/>
            </a:pPr>
            <a:r>
              <a:rPr lang="en-US" sz="1800" dirty="0"/>
              <a:t>Each Agency must identify one employee who will act as the </a:t>
            </a:r>
            <a:r>
              <a:rPr lang="en-US" sz="1800" b="1" dirty="0"/>
              <a:t>Primary Agency Security Administrator (ASA)</a:t>
            </a:r>
            <a:r>
              <a:rPr lang="en-US" sz="1800" dirty="0"/>
              <a:t> for the purpose of managing agency staff that will use the ABE Partner Portal.</a:t>
            </a:r>
          </a:p>
          <a:p>
            <a:pPr marL="114300" indent="0" fontAlgn="auto">
              <a:spcAft>
                <a:spcPts val="0"/>
              </a:spcAft>
              <a:buNone/>
              <a:defRPr/>
            </a:pPr>
            <a:endParaRPr lang="en-US" sz="1800" dirty="0"/>
          </a:p>
          <a:p>
            <a:pPr fontAlgn="auto">
              <a:spcAft>
                <a:spcPts val="0"/>
              </a:spcAft>
              <a:defRPr/>
            </a:pPr>
            <a:r>
              <a:rPr lang="en-US" sz="1800" dirty="0"/>
              <a:t>Contractors </a:t>
            </a:r>
            <a:r>
              <a:rPr lang="en-US" sz="1800" b="1" i="1" dirty="0"/>
              <a:t>may not </a:t>
            </a:r>
            <a:r>
              <a:rPr lang="en-US" sz="1800" dirty="0"/>
              <a:t>be the Primary ASAs for a hospital, however the hospital Primary ASA may designate someone at the contractual agency as a secondary ASA. </a:t>
            </a:r>
          </a:p>
          <a:p>
            <a:pPr fontAlgn="auto">
              <a:spcAft>
                <a:spcPts val="0"/>
              </a:spcAft>
              <a:defRPr/>
            </a:pPr>
            <a:endParaRPr lang="en-US" sz="1800" dirty="0"/>
          </a:p>
          <a:p>
            <a:pPr fontAlgn="auto">
              <a:spcAft>
                <a:spcPts val="0"/>
              </a:spcAft>
              <a:defRPr/>
            </a:pPr>
            <a:r>
              <a:rPr lang="en-US" sz="1800" dirty="0"/>
              <a:t>Prior to leaving an agency/hospital, the Primary ASA must submit a request to have Partner Portal access deactivated and submit registration for a new Primary ASA. </a:t>
            </a:r>
          </a:p>
          <a:p>
            <a:pPr fontAlgn="auto">
              <a:spcAft>
                <a:spcPts val="0"/>
              </a:spcAft>
              <a:defRPr/>
            </a:pPr>
            <a:endParaRPr lang="en-US" sz="1900" dirty="0"/>
          </a:p>
          <a:p>
            <a:pPr fontAlgn="auto">
              <a:spcAft>
                <a:spcPts val="0"/>
              </a:spcAft>
              <a:defRPr/>
            </a:pPr>
            <a:endParaRPr lang="en-US" dirty="0"/>
          </a:p>
          <a:p>
            <a:pPr fontAlgn="auto">
              <a:spcAft>
                <a:spcPts val="0"/>
              </a:spcAft>
              <a:defRPr/>
            </a:pPr>
            <a:endParaRPr lang="en-US" dirty="0"/>
          </a:p>
        </p:txBody>
      </p:sp>
      <p:sp>
        <p:nvSpPr>
          <p:cNvPr id="11268" name="Slide Number Placeholder 3">
            <a:extLst>
              <a:ext uri="{FF2B5EF4-FFF2-40B4-BE49-F238E27FC236}">
                <a16:creationId xmlns:a16="http://schemas.microsoft.com/office/drawing/2014/main" id="{94984666-4837-4F7F-A01A-1EBAE767BAC4}"/>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7FA651-BAE4-49DD-9D3C-838AF4863B94}" type="slidenum">
              <a:rPr lang="en-US" altLang="en-US">
                <a:solidFill>
                  <a:srgbClr val="FFFFFF"/>
                </a:solidFill>
              </a:rPr>
              <a:pPr fontAlgn="base">
                <a:spcBef>
                  <a:spcPct val="0"/>
                </a:spcBef>
                <a:spcAft>
                  <a:spcPct val="0"/>
                </a:spcAft>
              </a:pPr>
              <a:t>6</a:t>
            </a:fld>
            <a:endParaRPr lang="en-US" altLang="en-US">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CA7A-F55E-41C0-8321-8AFEE2C55713}"/>
              </a:ext>
            </a:extLst>
          </p:cNvPr>
          <p:cNvSpPr>
            <a:spLocks noGrp="1"/>
          </p:cNvSpPr>
          <p:nvPr>
            <p:ph type="title"/>
          </p:nvPr>
        </p:nvSpPr>
        <p:spPr>
          <a:xfrm>
            <a:off x="457200" y="274638"/>
            <a:ext cx="7620000" cy="944562"/>
          </a:xfrm>
        </p:spPr>
        <p:txBody>
          <a:bodyPr/>
          <a:lstStyle/>
          <a:p>
            <a:r>
              <a:rPr lang="en-US" sz="3600" dirty="0"/>
              <a:t>Primary ASA Tasks and Responsibilities</a:t>
            </a:r>
          </a:p>
        </p:txBody>
      </p:sp>
      <p:sp>
        <p:nvSpPr>
          <p:cNvPr id="3" name="Content Placeholder 2">
            <a:extLst>
              <a:ext uri="{FF2B5EF4-FFF2-40B4-BE49-F238E27FC236}">
                <a16:creationId xmlns:a16="http://schemas.microsoft.com/office/drawing/2014/main" id="{068476FC-1636-4322-A93B-DD0EC1FC8D2A}"/>
              </a:ext>
            </a:extLst>
          </p:cNvPr>
          <p:cNvSpPr>
            <a:spLocks noGrp="1"/>
          </p:cNvSpPr>
          <p:nvPr>
            <p:ph idx="1"/>
          </p:nvPr>
        </p:nvSpPr>
        <p:spPr>
          <a:xfrm>
            <a:off x="457200" y="1295400"/>
            <a:ext cx="7620000" cy="5105400"/>
          </a:xfrm>
        </p:spPr>
        <p:txBody>
          <a:bodyPr/>
          <a:lstStyle/>
          <a:p>
            <a:r>
              <a:rPr lang="en-US" sz="1800" dirty="0"/>
              <a:t>The Primary ASA:</a:t>
            </a:r>
          </a:p>
          <a:p>
            <a:pPr lvl="1"/>
            <a:r>
              <a:rPr lang="en-US" sz="1600" dirty="0"/>
              <a:t>Acts as the HFS point of contact for ABE Partner Portal participation</a:t>
            </a:r>
          </a:p>
          <a:p>
            <a:pPr lvl="1"/>
            <a:r>
              <a:rPr lang="en-US" sz="1600" dirty="0"/>
              <a:t>Is responsible for giving and taking away ABE Partner Portal access for all agency staff</a:t>
            </a:r>
          </a:p>
          <a:p>
            <a:pPr lvl="1"/>
            <a:r>
              <a:rPr lang="en-US" sz="1600" dirty="0"/>
              <a:t>Must keep an accurate record of all Partner Portal users</a:t>
            </a:r>
          </a:p>
          <a:p>
            <a:pPr lvl="1"/>
            <a:r>
              <a:rPr lang="en-US" sz="1600" dirty="0"/>
              <a:t>Maintains 1706Ps and documents confirming a user’s identity for all ABE Partner Portal users</a:t>
            </a:r>
          </a:p>
          <a:p>
            <a:pPr lvl="1"/>
            <a:r>
              <a:rPr lang="en-US" sz="1600" dirty="0"/>
              <a:t>Attests that they are approved by their organization to serve as the ASA </a:t>
            </a:r>
          </a:p>
          <a:p>
            <a:pPr lvl="1"/>
            <a:r>
              <a:rPr lang="en-US" sz="1600" dirty="0"/>
              <a:t>May designate up to four additional individuals to serve as secondary ASAs.</a:t>
            </a:r>
          </a:p>
          <a:p>
            <a:pPr marL="411163" lvl="1" indent="0">
              <a:buNone/>
            </a:pPr>
            <a:endParaRPr lang="en-US" sz="1600" dirty="0"/>
          </a:p>
          <a:p>
            <a:r>
              <a:rPr lang="en-US" sz="1800" dirty="0"/>
              <a:t>If you wish to be approved as the Primary ASA for multiple hospitals you must complete one registration for each hospital</a:t>
            </a:r>
          </a:p>
          <a:p>
            <a:pPr marL="114300" indent="0">
              <a:buNone/>
            </a:pPr>
            <a:endParaRPr lang="en-US" sz="1800" dirty="0"/>
          </a:p>
          <a:p>
            <a:r>
              <a:rPr lang="en-US" sz="1800" dirty="0"/>
              <a:t>After the designated Primary ASA submits their registration, the submitted information will be reviewed by HFS Business Office Personnel and once approved, passed to the HFS Global Security Administrator to grant system access to the ABE Partner Portal. </a:t>
            </a:r>
          </a:p>
        </p:txBody>
      </p:sp>
      <p:sp>
        <p:nvSpPr>
          <p:cNvPr id="4" name="Slide Number Placeholder 3">
            <a:extLst>
              <a:ext uri="{FF2B5EF4-FFF2-40B4-BE49-F238E27FC236}">
                <a16:creationId xmlns:a16="http://schemas.microsoft.com/office/drawing/2014/main" id="{FCFABD04-3C5B-41CE-8DF5-DB2E4DD23902}"/>
              </a:ext>
            </a:extLst>
          </p:cNvPr>
          <p:cNvSpPr>
            <a:spLocks noGrp="1"/>
          </p:cNvSpPr>
          <p:nvPr>
            <p:ph type="sldNum" sz="quarter" idx="10"/>
          </p:nvPr>
        </p:nvSpPr>
        <p:spPr/>
        <p:txBody>
          <a:bodyPr/>
          <a:lstStyle/>
          <a:p>
            <a:pPr>
              <a:defRPr/>
            </a:pPr>
            <a:fld id="{4D3917E1-AB78-4C55-AF8A-467DA0B9C539}" type="slidenum">
              <a:rPr lang="en-US" smtClean="0"/>
              <a:pPr>
                <a:defRPr/>
              </a:pPr>
              <a:t>7</a:t>
            </a:fld>
            <a:endParaRPr lang="en-US"/>
          </a:p>
        </p:txBody>
      </p:sp>
    </p:spTree>
    <p:extLst>
      <p:ext uri="{BB962C8B-B14F-4D97-AF65-F5344CB8AC3E}">
        <p14:creationId xmlns:p14="http://schemas.microsoft.com/office/powerpoint/2010/main" val="1360882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77847-95BD-435E-87B2-703559B330A2}"/>
              </a:ext>
            </a:extLst>
          </p:cNvPr>
          <p:cNvSpPr>
            <a:spLocks noGrp="1"/>
          </p:cNvSpPr>
          <p:nvPr>
            <p:ph type="title"/>
          </p:nvPr>
        </p:nvSpPr>
        <p:spPr>
          <a:xfrm>
            <a:off x="457200" y="274638"/>
            <a:ext cx="7620000" cy="792162"/>
          </a:xfrm>
        </p:spPr>
        <p:txBody>
          <a:bodyPr/>
          <a:lstStyle/>
          <a:p>
            <a:r>
              <a:rPr lang="en-US" sz="3600" dirty="0"/>
              <a:t>Babies by the Numbers!</a:t>
            </a:r>
          </a:p>
        </p:txBody>
      </p:sp>
      <p:sp>
        <p:nvSpPr>
          <p:cNvPr id="3" name="Content Placeholder 2">
            <a:extLst>
              <a:ext uri="{FF2B5EF4-FFF2-40B4-BE49-F238E27FC236}">
                <a16:creationId xmlns:a16="http://schemas.microsoft.com/office/drawing/2014/main" id="{779FD152-4709-45C4-9403-A77B306CE942}"/>
              </a:ext>
            </a:extLst>
          </p:cNvPr>
          <p:cNvSpPr>
            <a:spLocks noGrp="1"/>
          </p:cNvSpPr>
          <p:nvPr>
            <p:ph idx="1"/>
          </p:nvPr>
        </p:nvSpPr>
        <p:spPr>
          <a:xfrm>
            <a:off x="457200" y="1219200"/>
            <a:ext cx="7620000" cy="5486400"/>
          </a:xfrm>
        </p:spPr>
        <p:txBody>
          <a:bodyPr/>
          <a:lstStyle/>
          <a:p>
            <a:r>
              <a:rPr lang="en-US" sz="2000" dirty="0"/>
              <a:t>Reviewing the scope of the work in Illinois:</a:t>
            </a:r>
          </a:p>
          <a:p>
            <a:pPr marL="114300" indent="0">
              <a:buNone/>
            </a:pPr>
            <a:endParaRPr lang="en-US" sz="2000" dirty="0"/>
          </a:p>
          <a:p>
            <a:pPr lvl="1"/>
            <a:r>
              <a:rPr lang="en-US" sz="1800" dirty="0"/>
              <a:t>In 2017 (most recent stats) there were 149,390 births in Illinois*</a:t>
            </a:r>
          </a:p>
          <a:p>
            <a:pPr lvl="1"/>
            <a:r>
              <a:rPr lang="en-US" sz="1800" dirty="0"/>
              <a:t>In the same year 44% of births in Illinois were financed by Medicaid**</a:t>
            </a:r>
          </a:p>
          <a:p>
            <a:pPr lvl="1"/>
            <a:r>
              <a:rPr lang="en-US" sz="1800" dirty="0"/>
              <a:t>Breaking this down, we can approximate that there were 65,730 Medicaid births in 2017 for a monthly rounded up average of 5500.</a:t>
            </a:r>
          </a:p>
          <a:p>
            <a:pPr lvl="1"/>
            <a:r>
              <a:rPr lang="en-US" sz="1800" dirty="0"/>
              <a:t>In 2019/2020 we can expect comparable numbers as Medicaid enrollment and birthrates have remained fairly static over the past few years in IL</a:t>
            </a:r>
          </a:p>
          <a:p>
            <a:pPr lvl="1"/>
            <a:r>
              <a:rPr lang="en-US" sz="1800" dirty="0"/>
              <a:t>Reviewing October data, we captured 1988 births for an approximate 36 % of Medicaid eligible newborns through the hospital Report of Birth function in ABE.   </a:t>
            </a:r>
          </a:p>
          <a:p>
            <a:pPr marL="411163" lvl="1" indent="0">
              <a:buNone/>
            </a:pPr>
            <a:endParaRPr lang="en-US" sz="1800" dirty="0"/>
          </a:p>
          <a:p>
            <a:pPr marL="411163" lvl="1" indent="0" algn="ctr">
              <a:buNone/>
            </a:pPr>
            <a:r>
              <a:rPr lang="en-US" sz="1800" dirty="0"/>
              <a:t>We can do better!</a:t>
            </a:r>
          </a:p>
          <a:p>
            <a:pPr marL="411163" lvl="1" indent="0" algn="ctr">
              <a:buNone/>
            </a:pPr>
            <a:endParaRPr lang="en-US" dirty="0"/>
          </a:p>
          <a:p>
            <a:pPr marL="411163" lvl="1" indent="0">
              <a:buNone/>
            </a:pPr>
            <a:r>
              <a:rPr lang="en-US" sz="1200" dirty="0"/>
              <a:t>*</a:t>
            </a:r>
            <a:r>
              <a:rPr lang="en-US" sz="1200" dirty="0">
                <a:hlinkClick r:id="rId2"/>
              </a:rPr>
              <a:t>Kaiser Family Foundation</a:t>
            </a:r>
            <a:r>
              <a:rPr lang="en-US" sz="1200" dirty="0"/>
              <a:t>, </a:t>
            </a:r>
            <a:r>
              <a:rPr lang="en-US" sz="1200" dirty="0">
                <a:hlinkClick r:id="rId3"/>
              </a:rPr>
              <a:t>Illinois Department of Public Health</a:t>
            </a:r>
            <a:endParaRPr lang="en-US" sz="1200" dirty="0"/>
          </a:p>
          <a:p>
            <a:pPr marL="411163" lvl="1" indent="0">
              <a:buNone/>
            </a:pPr>
            <a:r>
              <a:rPr lang="en-US" sz="1200" dirty="0"/>
              <a:t>** </a:t>
            </a:r>
            <a:r>
              <a:rPr lang="en-US" sz="1200" dirty="0">
                <a:hlinkClick r:id="rId4"/>
              </a:rPr>
              <a:t>Kaiser Family Foundation</a:t>
            </a:r>
            <a:endParaRPr lang="en-US" sz="1200" dirty="0"/>
          </a:p>
        </p:txBody>
      </p:sp>
      <p:sp>
        <p:nvSpPr>
          <p:cNvPr id="4" name="Slide Number Placeholder 3">
            <a:extLst>
              <a:ext uri="{FF2B5EF4-FFF2-40B4-BE49-F238E27FC236}">
                <a16:creationId xmlns:a16="http://schemas.microsoft.com/office/drawing/2014/main" id="{A40A3546-A896-4791-AF61-7253DA6AB5F3}"/>
              </a:ext>
            </a:extLst>
          </p:cNvPr>
          <p:cNvSpPr>
            <a:spLocks noGrp="1"/>
          </p:cNvSpPr>
          <p:nvPr>
            <p:ph type="sldNum" sz="quarter" idx="10"/>
          </p:nvPr>
        </p:nvSpPr>
        <p:spPr/>
        <p:txBody>
          <a:bodyPr/>
          <a:lstStyle/>
          <a:p>
            <a:pPr>
              <a:defRPr/>
            </a:pPr>
            <a:fld id="{4D3917E1-AB78-4C55-AF8A-467DA0B9C539}" type="slidenum">
              <a:rPr lang="en-US" smtClean="0"/>
              <a:pPr>
                <a:defRPr/>
              </a:pPr>
              <a:t>8</a:t>
            </a:fld>
            <a:endParaRPr lang="en-US"/>
          </a:p>
        </p:txBody>
      </p:sp>
    </p:spTree>
    <p:extLst>
      <p:ext uri="{BB962C8B-B14F-4D97-AF65-F5344CB8AC3E}">
        <p14:creationId xmlns:p14="http://schemas.microsoft.com/office/powerpoint/2010/main" val="2364449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85ED4-DD69-4836-A30C-1853FAF5C353}"/>
              </a:ext>
            </a:extLst>
          </p:cNvPr>
          <p:cNvSpPr>
            <a:spLocks noGrp="1"/>
          </p:cNvSpPr>
          <p:nvPr>
            <p:ph type="title"/>
          </p:nvPr>
        </p:nvSpPr>
        <p:spPr>
          <a:xfrm>
            <a:off x="533400" y="304799"/>
            <a:ext cx="7543800" cy="914401"/>
          </a:xfrm>
        </p:spPr>
        <p:txBody>
          <a:bodyPr>
            <a:normAutofit fontScale="90000"/>
          </a:bodyPr>
          <a:lstStyle/>
          <a:p>
            <a:r>
              <a:rPr lang="en-US" sz="4000" dirty="0"/>
              <a:t>Important Points to Remember:</a:t>
            </a:r>
            <a:br>
              <a:rPr lang="en-US" dirty="0"/>
            </a:br>
            <a:endParaRPr lang="en-US" dirty="0"/>
          </a:p>
        </p:txBody>
      </p:sp>
      <p:sp>
        <p:nvSpPr>
          <p:cNvPr id="3" name="Content Placeholder 2">
            <a:extLst>
              <a:ext uri="{FF2B5EF4-FFF2-40B4-BE49-F238E27FC236}">
                <a16:creationId xmlns:a16="http://schemas.microsoft.com/office/drawing/2014/main" id="{B2A98CEC-7A63-4571-A4E2-A08FA2290BDA}"/>
              </a:ext>
            </a:extLst>
          </p:cNvPr>
          <p:cNvSpPr>
            <a:spLocks noGrp="1"/>
          </p:cNvSpPr>
          <p:nvPr>
            <p:ph idx="1"/>
          </p:nvPr>
        </p:nvSpPr>
        <p:spPr>
          <a:xfrm>
            <a:off x="304800" y="990600"/>
            <a:ext cx="7848600" cy="5410200"/>
          </a:xfrm>
        </p:spPr>
        <p:txBody>
          <a:bodyPr>
            <a:noAutofit/>
          </a:bodyPr>
          <a:lstStyle/>
          <a:p>
            <a:r>
              <a:rPr lang="en-US" sz="1800" b="1" dirty="0"/>
              <a:t>More submissions do not equal more coverage!</a:t>
            </a:r>
            <a:r>
              <a:rPr lang="en-US" sz="1800" dirty="0"/>
              <a:t> </a:t>
            </a:r>
          </a:p>
          <a:p>
            <a:pPr marL="114300" indent="0">
              <a:buNone/>
            </a:pPr>
            <a:endParaRPr lang="en-US" sz="1800" dirty="0"/>
          </a:p>
          <a:p>
            <a:pPr lvl="1"/>
            <a:r>
              <a:rPr lang="en-US" sz="1600" dirty="0"/>
              <a:t>Newborns can only be added to ACTIVE cases. The hospital must check MEDI before using ROB!</a:t>
            </a:r>
          </a:p>
          <a:p>
            <a:pPr lvl="1"/>
            <a:r>
              <a:rPr lang="en-US" sz="1600" dirty="0"/>
              <a:t>Newborns cannot be added to an MPE case – this is a temporary case.</a:t>
            </a:r>
          </a:p>
          <a:p>
            <a:pPr lvl="1"/>
            <a:r>
              <a:rPr lang="en-US" sz="1600" dirty="0"/>
              <a:t>ROB cannot be used for DOC and DCFS cases or for mothers living in a facility</a:t>
            </a:r>
          </a:p>
          <a:p>
            <a:pPr lvl="1"/>
            <a:r>
              <a:rPr lang="en-US" sz="1600" dirty="0"/>
              <a:t>Until search function is Live in Phase II, hospital co-workers need to check to make sure they are not duplicating reports! If two reports are submitted this could cause </a:t>
            </a:r>
            <a:r>
              <a:rPr lang="en-US" sz="1600" b="1" i="1" u="sng" dirty="0"/>
              <a:t>both</a:t>
            </a:r>
            <a:r>
              <a:rPr lang="en-US" sz="1600" dirty="0"/>
              <a:t> reports to exception out.</a:t>
            </a:r>
          </a:p>
          <a:p>
            <a:pPr lvl="1"/>
            <a:r>
              <a:rPr lang="en-US" sz="1600" dirty="0"/>
              <a:t>If the case is certified, the newborn is added to any active benefits/EDGs on Mom’s case. If Mom is getting TANF and Medicaid at the time of the birth, the baby will be added. If Mom will newly qualify for SNAP or TANF, she must complete an application through the FCRC or apply for the benefit through the Manage My Case (MMC)function in ABE.</a:t>
            </a:r>
          </a:p>
          <a:p>
            <a:pPr lvl="1"/>
            <a:r>
              <a:rPr lang="en-US" sz="1600" dirty="0"/>
              <a:t>‘Case unknown’ accounts for 60-80% of exceptions on any given day. This represents those cases where the mother of the baby is either not recognized by our system, or is eligible and certified for a program </a:t>
            </a:r>
            <a:r>
              <a:rPr lang="en-US" sz="1600" b="1" i="1" dirty="0"/>
              <a:t>now, </a:t>
            </a:r>
            <a:r>
              <a:rPr lang="en-US" sz="1600" dirty="0"/>
              <a:t>but wasn’t eligible or certified for a program when the baby was born. </a:t>
            </a:r>
          </a:p>
        </p:txBody>
      </p:sp>
      <p:sp>
        <p:nvSpPr>
          <p:cNvPr id="5" name="Slide Number Placeholder 4">
            <a:extLst>
              <a:ext uri="{FF2B5EF4-FFF2-40B4-BE49-F238E27FC236}">
                <a16:creationId xmlns:a16="http://schemas.microsoft.com/office/drawing/2014/main" id="{E08E0211-2E6E-45C2-9B5C-55C5048F8232}"/>
              </a:ext>
            </a:extLst>
          </p:cNvPr>
          <p:cNvSpPr>
            <a:spLocks noGrp="1"/>
          </p:cNvSpPr>
          <p:nvPr>
            <p:ph type="sldNum" sz="quarter" idx="10"/>
          </p:nvPr>
        </p:nvSpPr>
        <p:spPr/>
        <p:txBody>
          <a:bodyPr/>
          <a:lstStyle/>
          <a:p>
            <a:fld id="{21AF7DC7-1340-4332-BD30-A609E90BBE33}" type="slidenum">
              <a:rPr lang="en-US" smtClean="0"/>
              <a:t>9</a:t>
            </a:fld>
            <a:endParaRPr lang="en-US" dirty="0"/>
          </a:p>
        </p:txBody>
      </p:sp>
    </p:spTree>
    <p:extLst>
      <p:ext uri="{BB962C8B-B14F-4D97-AF65-F5344CB8AC3E}">
        <p14:creationId xmlns:p14="http://schemas.microsoft.com/office/powerpoint/2010/main" val="24738291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66A85E11E30F4E991D0A89AF3E1058" ma:contentTypeVersion="21" ma:contentTypeDescription="Create a new document." ma:contentTypeScope="" ma:versionID="e9e714bb0801ac8b7362f47fe2f2be00">
  <xsd:schema xmlns:xsd="http://www.w3.org/2001/XMLSchema" xmlns:xs="http://www.w3.org/2001/XMLSchema" xmlns:p="http://schemas.microsoft.com/office/2006/metadata/properties" xmlns:ns1="http://schemas.microsoft.com/sharepoint/v3" targetNamespace="http://schemas.microsoft.com/office/2006/metadata/properties" ma:root="true" ma:fieldsID="ad2c4303766fcadb54f511e1f5a2aa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hidden="true" ma:internalName="PublishingStartDate" ma:readOnly="false">
      <xsd:simpleType>
        <xsd:restriction base="dms:Unknown"/>
      </xsd:simpleType>
    </xsd:element>
    <xsd:element name="PublishingExpirationDate" ma:index="9" nillable="true" ma:displayName="Scheduling End Date"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E96C2B-7E49-4A4A-BBED-72F586DD3CC1}"/>
</file>

<file path=customXml/itemProps2.xml><?xml version="1.0" encoding="utf-8"?>
<ds:datastoreItem xmlns:ds="http://schemas.openxmlformats.org/officeDocument/2006/customXml" ds:itemID="{7A2F6DA9-B3D9-4FE9-8C47-4A7BA36EFF24}"/>
</file>

<file path=customXml/itemProps3.xml><?xml version="1.0" encoding="utf-8"?>
<ds:datastoreItem xmlns:ds="http://schemas.openxmlformats.org/officeDocument/2006/customXml" ds:itemID="{BE714AD2-C6AF-4ABE-8303-A2187A7C5B5B}"/>
</file>

<file path=docProps/app.xml><?xml version="1.0" encoding="utf-8"?>
<Properties xmlns="http://schemas.openxmlformats.org/officeDocument/2006/extended-properties" xmlns:vt="http://schemas.openxmlformats.org/officeDocument/2006/docPropsVTypes">
  <Template/>
  <TotalTime>5812</TotalTime>
  <Words>4541</Words>
  <Application>Microsoft Office PowerPoint</Application>
  <PresentationFormat>On-screen Show (4:3)</PresentationFormat>
  <Paragraphs>331</Paragraphs>
  <Slides>40</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Cambria</vt:lpstr>
      <vt:lpstr>Symbol</vt:lpstr>
      <vt:lpstr>Times New Roman</vt:lpstr>
      <vt:lpstr>Adjacency</vt:lpstr>
      <vt:lpstr>PowerPoint Presentation</vt:lpstr>
      <vt:lpstr>Agenda</vt:lpstr>
      <vt:lpstr>SECTION I</vt:lpstr>
      <vt:lpstr>PowerPoint Presentation</vt:lpstr>
      <vt:lpstr> ABE and the Partner Portal</vt:lpstr>
      <vt:lpstr>Partner Portal Registration Requirements</vt:lpstr>
      <vt:lpstr>Primary ASA Tasks and Responsibilities</vt:lpstr>
      <vt:lpstr>Babies by the Numbers!</vt:lpstr>
      <vt:lpstr>Important Points to Remember: </vt:lpstr>
      <vt:lpstr>Setting up your ABE Partner Portal Account</vt:lpstr>
      <vt:lpstr>  Setting up an Account , cont’d   Click the, [Create a new ABE User ID and Password] link at the bottom of the screen. </vt:lpstr>
      <vt:lpstr>Section 1: User Information</vt:lpstr>
      <vt:lpstr>User Information, cont’d</vt:lpstr>
      <vt:lpstr> Important Information!   As part of Partner Portal account creation you must check this box. Be careful to read  and understand this requirement. </vt:lpstr>
      <vt:lpstr>Section 2: Provider User ID and Password</vt:lpstr>
      <vt:lpstr>Section 3: Organization Information</vt:lpstr>
      <vt:lpstr>Account Confirmation</vt:lpstr>
      <vt:lpstr>Knowledge Check:</vt:lpstr>
      <vt:lpstr>Using the Partner Portal to Report Births</vt:lpstr>
      <vt:lpstr>Multifactor Authentication (MFA) Process</vt:lpstr>
      <vt:lpstr>Email Activation</vt:lpstr>
      <vt:lpstr>Access Authentication</vt:lpstr>
      <vt:lpstr>Provider Portal Landing Page</vt:lpstr>
      <vt:lpstr>CHECK MEDI FIRST!</vt:lpstr>
      <vt:lpstr>Report of Birth Screen</vt:lpstr>
      <vt:lpstr>Multiple Births  </vt:lpstr>
      <vt:lpstr>Report of Birth – Parent (s)</vt:lpstr>
      <vt:lpstr>Confirmation Page</vt:lpstr>
      <vt:lpstr>We cannot emphasis enough the importance of  entering information  correctly and NOT creating multiple submissions for the same newborn. This will cause many problems for HFS .  If  we find that a  Hospital does this repeatedly, the Hospital may not be allowed to use the Report of Birth functionality. </vt:lpstr>
      <vt:lpstr>Frequently Asked Questions</vt:lpstr>
      <vt:lpstr>FAQs - Continued</vt:lpstr>
      <vt:lpstr>More FAQs</vt:lpstr>
      <vt:lpstr>Knowledge Check</vt:lpstr>
      <vt:lpstr>Report of Birth/Hospital Resources</vt:lpstr>
      <vt:lpstr> SECTION II </vt:lpstr>
      <vt:lpstr>Phase II Report of Birth</vt:lpstr>
      <vt:lpstr>ROB Phase II Search Screen</vt:lpstr>
      <vt:lpstr>Search Results Screen</vt:lpstr>
      <vt:lpstr>Status Syncing Examples</vt:lpstr>
      <vt:lpstr>   Users questions or requests for assistance can be sent to HFS.ABEPartnerPortal@Illinois.gov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dc:creator>
  <cp:lastModifiedBy>Finfrock, Ramona</cp:lastModifiedBy>
  <cp:revision>232</cp:revision>
  <dcterms:created xsi:type="dcterms:W3CDTF">2018-02-09T20:13:25Z</dcterms:created>
  <dcterms:modified xsi:type="dcterms:W3CDTF">2020-01-16T13:43:51Z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0x0101000766A85E11E30F4E991D0A89AF3E1058</vt:lpwstr>
  </property>
  <property fmtid="{D5CDD505-2E9C-101B-9397-08002B2CF9AE}" pid="3" name="TaxKeyword">
    <vt:lpwstr/>
  </property>
  <property fmtid="{D5CDD505-2E9C-101B-9397-08002B2CF9AE}" pid="4" name="TaxCatchAll">
    <vt:lpwstr/>
  </property>
  <property fmtid="{D5CDD505-2E9C-101B-9397-08002B2CF9AE}" pid="5" name="TaxKeywordTaxHTField">
    <vt:lpwstr/>
  </property>
</Properties>
</file>